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24" r:id="rId2"/>
    <p:sldId id="332" r:id="rId3"/>
    <p:sldId id="333" r:id="rId4"/>
    <p:sldId id="334" r:id="rId5"/>
    <p:sldId id="335" r:id="rId6"/>
    <p:sldId id="339" r:id="rId7"/>
    <p:sldId id="355" r:id="rId8"/>
    <p:sldId id="364" r:id="rId9"/>
    <p:sldId id="356" r:id="rId10"/>
    <p:sldId id="357" r:id="rId11"/>
    <p:sldId id="336" r:id="rId12"/>
    <p:sldId id="365" r:id="rId13"/>
    <p:sldId id="321" r:id="rId14"/>
    <p:sldId id="337" r:id="rId15"/>
    <p:sldId id="358" r:id="rId16"/>
    <p:sldId id="366" r:id="rId17"/>
    <p:sldId id="359" r:id="rId18"/>
    <p:sldId id="360" r:id="rId19"/>
    <p:sldId id="368" r:id="rId20"/>
    <p:sldId id="375" r:id="rId21"/>
    <p:sldId id="376" r:id="rId22"/>
    <p:sldId id="369" r:id="rId23"/>
    <p:sldId id="370" r:id="rId24"/>
    <p:sldId id="371" r:id="rId25"/>
    <p:sldId id="372" r:id="rId26"/>
    <p:sldId id="373" r:id="rId27"/>
    <p:sldId id="377" r:id="rId28"/>
    <p:sldId id="374" r:id="rId29"/>
    <p:sldId id="362" r:id="rId30"/>
    <p:sldId id="378" r:id="rId31"/>
    <p:sldId id="385" r:id="rId32"/>
    <p:sldId id="379" r:id="rId33"/>
    <p:sldId id="380" r:id="rId34"/>
    <p:sldId id="381" r:id="rId35"/>
    <p:sldId id="382" r:id="rId36"/>
    <p:sldId id="383" r:id="rId37"/>
    <p:sldId id="384" r:id="rId38"/>
    <p:sldId id="386" r:id="rId39"/>
    <p:sldId id="387" r:id="rId40"/>
    <p:sldId id="392" r:id="rId41"/>
    <p:sldId id="393" r:id="rId42"/>
    <p:sldId id="394" r:id="rId43"/>
    <p:sldId id="395" r:id="rId44"/>
    <p:sldId id="340" r:id="rId45"/>
    <p:sldId id="388" r:id="rId46"/>
    <p:sldId id="341" r:id="rId47"/>
    <p:sldId id="342" r:id="rId48"/>
    <p:sldId id="390" r:id="rId49"/>
    <p:sldId id="343" r:id="rId50"/>
    <p:sldId id="344" r:id="rId51"/>
    <p:sldId id="396" r:id="rId52"/>
    <p:sldId id="397" r:id="rId53"/>
    <p:sldId id="345" r:id="rId54"/>
    <p:sldId id="391" r:id="rId55"/>
    <p:sldId id="346" r:id="rId5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60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8BAC"/>
    <a:srgbClr val="DDBBFA"/>
    <a:srgbClr val="E1B7DC"/>
    <a:srgbClr val="9EEEF6"/>
    <a:srgbClr val="D8BCCE"/>
    <a:srgbClr val="E2B2D1"/>
    <a:srgbClr val="F8AB9C"/>
    <a:srgbClr val="2E0CFC"/>
    <a:srgbClr val="FF6600"/>
    <a:srgbClr val="B30D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887" autoAdjust="0"/>
    <p:restoredTop sz="93986" autoAdjust="0"/>
  </p:normalViewPr>
  <p:slideViewPr>
    <p:cSldViewPr snapToGrid="0" showGuides="1">
      <p:cViewPr varScale="1">
        <p:scale>
          <a:sx n="104" d="100"/>
          <a:sy n="104" d="100"/>
        </p:scale>
        <p:origin x="1536" y="96"/>
      </p:cViewPr>
      <p:guideLst>
        <p:guide orient="horz" pos="3861"/>
        <p:guide pos="60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E511C-5F32-4510-9552-F6558A4110E0}" type="datetimeFigureOut">
              <a:rPr lang="hu-HU" smtClean="0"/>
              <a:t>2024. 09. 30.</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B53BF4-DF2B-40C3-9B68-A2456896F069}" type="slidenum">
              <a:rPr lang="hu-HU" smtClean="0"/>
              <a:t>‹#›</a:t>
            </a:fld>
            <a:endParaRPr lang="hu-HU"/>
          </a:p>
        </p:txBody>
      </p:sp>
    </p:spTree>
    <p:extLst>
      <p:ext uri="{BB962C8B-B14F-4D97-AF65-F5344CB8AC3E}">
        <p14:creationId xmlns:p14="http://schemas.microsoft.com/office/powerpoint/2010/main" val="2354195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a:t>
            </a:fld>
            <a:endParaRPr lang="hu-HU"/>
          </a:p>
        </p:txBody>
      </p:sp>
    </p:spTree>
    <p:extLst>
      <p:ext uri="{BB962C8B-B14F-4D97-AF65-F5344CB8AC3E}">
        <p14:creationId xmlns:p14="http://schemas.microsoft.com/office/powerpoint/2010/main" val="2376284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11</a:t>
            </a:fld>
            <a:endParaRPr lang="hu-HU"/>
          </a:p>
        </p:txBody>
      </p:sp>
    </p:spTree>
    <p:extLst>
      <p:ext uri="{BB962C8B-B14F-4D97-AF65-F5344CB8AC3E}">
        <p14:creationId xmlns:p14="http://schemas.microsoft.com/office/powerpoint/2010/main" val="3011445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12</a:t>
            </a:fld>
            <a:endParaRPr lang="hu-HU"/>
          </a:p>
        </p:txBody>
      </p:sp>
    </p:spTree>
    <p:extLst>
      <p:ext uri="{BB962C8B-B14F-4D97-AF65-F5344CB8AC3E}">
        <p14:creationId xmlns:p14="http://schemas.microsoft.com/office/powerpoint/2010/main" val="3763567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13</a:t>
            </a:fld>
            <a:endParaRPr lang="hu-HU"/>
          </a:p>
        </p:txBody>
      </p:sp>
    </p:spTree>
    <p:extLst>
      <p:ext uri="{BB962C8B-B14F-4D97-AF65-F5344CB8AC3E}">
        <p14:creationId xmlns:p14="http://schemas.microsoft.com/office/powerpoint/2010/main" val="299963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14</a:t>
            </a:fld>
            <a:endParaRPr lang="hu-HU"/>
          </a:p>
        </p:txBody>
      </p:sp>
    </p:spTree>
    <p:extLst>
      <p:ext uri="{BB962C8B-B14F-4D97-AF65-F5344CB8AC3E}">
        <p14:creationId xmlns:p14="http://schemas.microsoft.com/office/powerpoint/2010/main" val="1007903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15</a:t>
            </a:fld>
            <a:endParaRPr lang="hu-HU"/>
          </a:p>
        </p:txBody>
      </p:sp>
    </p:spTree>
    <p:extLst>
      <p:ext uri="{BB962C8B-B14F-4D97-AF65-F5344CB8AC3E}">
        <p14:creationId xmlns:p14="http://schemas.microsoft.com/office/powerpoint/2010/main" val="3159310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16</a:t>
            </a:fld>
            <a:endParaRPr lang="hu-HU"/>
          </a:p>
        </p:txBody>
      </p:sp>
    </p:spTree>
    <p:extLst>
      <p:ext uri="{BB962C8B-B14F-4D97-AF65-F5344CB8AC3E}">
        <p14:creationId xmlns:p14="http://schemas.microsoft.com/office/powerpoint/2010/main" val="2296329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17</a:t>
            </a:fld>
            <a:endParaRPr lang="hu-HU"/>
          </a:p>
        </p:txBody>
      </p:sp>
    </p:spTree>
    <p:extLst>
      <p:ext uri="{BB962C8B-B14F-4D97-AF65-F5344CB8AC3E}">
        <p14:creationId xmlns:p14="http://schemas.microsoft.com/office/powerpoint/2010/main" val="69868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18</a:t>
            </a:fld>
            <a:endParaRPr lang="hu-HU"/>
          </a:p>
        </p:txBody>
      </p:sp>
    </p:spTree>
    <p:extLst>
      <p:ext uri="{BB962C8B-B14F-4D97-AF65-F5344CB8AC3E}">
        <p14:creationId xmlns:p14="http://schemas.microsoft.com/office/powerpoint/2010/main" val="3079169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19</a:t>
            </a:fld>
            <a:endParaRPr lang="hu-HU"/>
          </a:p>
        </p:txBody>
      </p:sp>
    </p:spTree>
    <p:extLst>
      <p:ext uri="{BB962C8B-B14F-4D97-AF65-F5344CB8AC3E}">
        <p14:creationId xmlns:p14="http://schemas.microsoft.com/office/powerpoint/2010/main" val="2294086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20</a:t>
            </a:fld>
            <a:endParaRPr lang="hu-HU"/>
          </a:p>
        </p:txBody>
      </p:sp>
    </p:spTree>
    <p:extLst>
      <p:ext uri="{BB962C8B-B14F-4D97-AF65-F5344CB8AC3E}">
        <p14:creationId xmlns:p14="http://schemas.microsoft.com/office/powerpoint/2010/main" val="418185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a:t>
            </a:fld>
            <a:endParaRPr lang="hu-HU"/>
          </a:p>
        </p:txBody>
      </p:sp>
    </p:spTree>
    <p:extLst>
      <p:ext uri="{BB962C8B-B14F-4D97-AF65-F5344CB8AC3E}">
        <p14:creationId xmlns:p14="http://schemas.microsoft.com/office/powerpoint/2010/main" val="1065192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21</a:t>
            </a:fld>
            <a:endParaRPr lang="hu-HU"/>
          </a:p>
        </p:txBody>
      </p:sp>
    </p:spTree>
    <p:extLst>
      <p:ext uri="{BB962C8B-B14F-4D97-AF65-F5344CB8AC3E}">
        <p14:creationId xmlns:p14="http://schemas.microsoft.com/office/powerpoint/2010/main" val="3131075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22</a:t>
            </a:fld>
            <a:endParaRPr lang="hu-HU"/>
          </a:p>
        </p:txBody>
      </p:sp>
    </p:spTree>
    <p:extLst>
      <p:ext uri="{BB962C8B-B14F-4D97-AF65-F5344CB8AC3E}">
        <p14:creationId xmlns:p14="http://schemas.microsoft.com/office/powerpoint/2010/main" val="2163057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23</a:t>
            </a:fld>
            <a:endParaRPr lang="hu-HU"/>
          </a:p>
        </p:txBody>
      </p:sp>
    </p:spTree>
    <p:extLst>
      <p:ext uri="{BB962C8B-B14F-4D97-AF65-F5344CB8AC3E}">
        <p14:creationId xmlns:p14="http://schemas.microsoft.com/office/powerpoint/2010/main" val="3423288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24</a:t>
            </a:fld>
            <a:endParaRPr lang="hu-HU"/>
          </a:p>
        </p:txBody>
      </p:sp>
    </p:spTree>
    <p:extLst>
      <p:ext uri="{BB962C8B-B14F-4D97-AF65-F5344CB8AC3E}">
        <p14:creationId xmlns:p14="http://schemas.microsoft.com/office/powerpoint/2010/main" val="3273613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25</a:t>
            </a:fld>
            <a:endParaRPr lang="hu-HU"/>
          </a:p>
        </p:txBody>
      </p:sp>
    </p:spTree>
    <p:extLst>
      <p:ext uri="{BB962C8B-B14F-4D97-AF65-F5344CB8AC3E}">
        <p14:creationId xmlns:p14="http://schemas.microsoft.com/office/powerpoint/2010/main" val="3616612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26</a:t>
            </a:fld>
            <a:endParaRPr lang="hu-HU"/>
          </a:p>
        </p:txBody>
      </p:sp>
    </p:spTree>
    <p:extLst>
      <p:ext uri="{BB962C8B-B14F-4D97-AF65-F5344CB8AC3E}">
        <p14:creationId xmlns:p14="http://schemas.microsoft.com/office/powerpoint/2010/main" val="148444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27</a:t>
            </a:fld>
            <a:endParaRPr lang="hu-HU"/>
          </a:p>
        </p:txBody>
      </p:sp>
    </p:spTree>
    <p:extLst>
      <p:ext uri="{BB962C8B-B14F-4D97-AF65-F5344CB8AC3E}">
        <p14:creationId xmlns:p14="http://schemas.microsoft.com/office/powerpoint/2010/main" val="675302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28</a:t>
            </a:fld>
            <a:endParaRPr lang="hu-HU"/>
          </a:p>
        </p:txBody>
      </p:sp>
    </p:spTree>
    <p:extLst>
      <p:ext uri="{BB962C8B-B14F-4D97-AF65-F5344CB8AC3E}">
        <p14:creationId xmlns:p14="http://schemas.microsoft.com/office/powerpoint/2010/main" val="1340151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29</a:t>
            </a:fld>
            <a:endParaRPr lang="hu-HU"/>
          </a:p>
        </p:txBody>
      </p:sp>
    </p:spTree>
    <p:extLst>
      <p:ext uri="{BB962C8B-B14F-4D97-AF65-F5344CB8AC3E}">
        <p14:creationId xmlns:p14="http://schemas.microsoft.com/office/powerpoint/2010/main" val="2591545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30</a:t>
            </a:fld>
            <a:endParaRPr lang="hu-HU"/>
          </a:p>
        </p:txBody>
      </p:sp>
    </p:spTree>
    <p:extLst>
      <p:ext uri="{BB962C8B-B14F-4D97-AF65-F5344CB8AC3E}">
        <p14:creationId xmlns:p14="http://schemas.microsoft.com/office/powerpoint/2010/main" val="293785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a:t>
            </a:fld>
            <a:endParaRPr lang="hu-HU"/>
          </a:p>
        </p:txBody>
      </p:sp>
    </p:spTree>
    <p:extLst>
      <p:ext uri="{BB962C8B-B14F-4D97-AF65-F5344CB8AC3E}">
        <p14:creationId xmlns:p14="http://schemas.microsoft.com/office/powerpoint/2010/main" val="19233606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31</a:t>
            </a:fld>
            <a:endParaRPr lang="hu-HU"/>
          </a:p>
        </p:txBody>
      </p:sp>
    </p:spTree>
    <p:extLst>
      <p:ext uri="{BB962C8B-B14F-4D97-AF65-F5344CB8AC3E}">
        <p14:creationId xmlns:p14="http://schemas.microsoft.com/office/powerpoint/2010/main" val="4087504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32</a:t>
            </a:fld>
            <a:endParaRPr lang="hu-HU"/>
          </a:p>
        </p:txBody>
      </p:sp>
    </p:spTree>
    <p:extLst>
      <p:ext uri="{BB962C8B-B14F-4D97-AF65-F5344CB8AC3E}">
        <p14:creationId xmlns:p14="http://schemas.microsoft.com/office/powerpoint/2010/main" val="3663398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33</a:t>
            </a:fld>
            <a:endParaRPr lang="hu-HU"/>
          </a:p>
        </p:txBody>
      </p:sp>
    </p:spTree>
    <p:extLst>
      <p:ext uri="{BB962C8B-B14F-4D97-AF65-F5344CB8AC3E}">
        <p14:creationId xmlns:p14="http://schemas.microsoft.com/office/powerpoint/2010/main" val="2557610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34</a:t>
            </a:fld>
            <a:endParaRPr lang="hu-HU"/>
          </a:p>
        </p:txBody>
      </p:sp>
    </p:spTree>
    <p:extLst>
      <p:ext uri="{BB962C8B-B14F-4D97-AF65-F5344CB8AC3E}">
        <p14:creationId xmlns:p14="http://schemas.microsoft.com/office/powerpoint/2010/main" val="2222544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35</a:t>
            </a:fld>
            <a:endParaRPr lang="hu-HU"/>
          </a:p>
        </p:txBody>
      </p:sp>
    </p:spTree>
    <p:extLst>
      <p:ext uri="{BB962C8B-B14F-4D97-AF65-F5344CB8AC3E}">
        <p14:creationId xmlns:p14="http://schemas.microsoft.com/office/powerpoint/2010/main" val="2424902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36</a:t>
            </a:fld>
            <a:endParaRPr lang="hu-HU"/>
          </a:p>
        </p:txBody>
      </p:sp>
    </p:spTree>
    <p:extLst>
      <p:ext uri="{BB962C8B-B14F-4D97-AF65-F5344CB8AC3E}">
        <p14:creationId xmlns:p14="http://schemas.microsoft.com/office/powerpoint/2010/main" val="512029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37</a:t>
            </a:fld>
            <a:endParaRPr lang="hu-HU"/>
          </a:p>
        </p:txBody>
      </p:sp>
    </p:spTree>
    <p:extLst>
      <p:ext uri="{BB962C8B-B14F-4D97-AF65-F5344CB8AC3E}">
        <p14:creationId xmlns:p14="http://schemas.microsoft.com/office/powerpoint/2010/main" val="2976424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38</a:t>
            </a:fld>
            <a:endParaRPr lang="hu-HU"/>
          </a:p>
        </p:txBody>
      </p:sp>
    </p:spTree>
    <p:extLst>
      <p:ext uri="{BB962C8B-B14F-4D97-AF65-F5344CB8AC3E}">
        <p14:creationId xmlns:p14="http://schemas.microsoft.com/office/powerpoint/2010/main" val="3397115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39</a:t>
            </a:fld>
            <a:endParaRPr lang="hu-HU"/>
          </a:p>
        </p:txBody>
      </p:sp>
    </p:spTree>
    <p:extLst>
      <p:ext uri="{BB962C8B-B14F-4D97-AF65-F5344CB8AC3E}">
        <p14:creationId xmlns:p14="http://schemas.microsoft.com/office/powerpoint/2010/main" val="3112303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40</a:t>
            </a:fld>
            <a:endParaRPr lang="hu-HU"/>
          </a:p>
        </p:txBody>
      </p:sp>
    </p:spTree>
    <p:extLst>
      <p:ext uri="{BB962C8B-B14F-4D97-AF65-F5344CB8AC3E}">
        <p14:creationId xmlns:p14="http://schemas.microsoft.com/office/powerpoint/2010/main" val="348735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a:t>
            </a:fld>
            <a:endParaRPr lang="hu-HU"/>
          </a:p>
        </p:txBody>
      </p:sp>
    </p:spTree>
    <p:extLst>
      <p:ext uri="{BB962C8B-B14F-4D97-AF65-F5344CB8AC3E}">
        <p14:creationId xmlns:p14="http://schemas.microsoft.com/office/powerpoint/2010/main" val="4088493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41</a:t>
            </a:fld>
            <a:endParaRPr lang="hu-HU"/>
          </a:p>
        </p:txBody>
      </p:sp>
    </p:spTree>
    <p:extLst>
      <p:ext uri="{BB962C8B-B14F-4D97-AF65-F5344CB8AC3E}">
        <p14:creationId xmlns:p14="http://schemas.microsoft.com/office/powerpoint/2010/main" val="1751887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42</a:t>
            </a:fld>
            <a:endParaRPr lang="hu-HU"/>
          </a:p>
        </p:txBody>
      </p:sp>
    </p:spTree>
    <p:extLst>
      <p:ext uri="{BB962C8B-B14F-4D97-AF65-F5344CB8AC3E}">
        <p14:creationId xmlns:p14="http://schemas.microsoft.com/office/powerpoint/2010/main" val="1763032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43</a:t>
            </a:fld>
            <a:endParaRPr lang="hu-HU"/>
          </a:p>
        </p:txBody>
      </p:sp>
    </p:spTree>
    <p:extLst>
      <p:ext uri="{BB962C8B-B14F-4D97-AF65-F5344CB8AC3E}">
        <p14:creationId xmlns:p14="http://schemas.microsoft.com/office/powerpoint/2010/main" val="1617128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44</a:t>
            </a:fld>
            <a:endParaRPr lang="hu-HU"/>
          </a:p>
        </p:txBody>
      </p:sp>
    </p:spTree>
    <p:extLst>
      <p:ext uri="{BB962C8B-B14F-4D97-AF65-F5344CB8AC3E}">
        <p14:creationId xmlns:p14="http://schemas.microsoft.com/office/powerpoint/2010/main" val="3158028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45</a:t>
            </a:fld>
            <a:endParaRPr lang="hu-HU"/>
          </a:p>
        </p:txBody>
      </p:sp>
    </p:spTree>
    <p:extLst>
      <p:ext uri="{BB962C8B-B14F-4D97-AF65-F5344CB8AC3E}">
        <p14:creationId xmlns:p14="http://schemas.microsoft.com/office/powerpoint/2010/main" val="27209322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46</a:t>
            </a:fld>
            <a:endParaRPr lang="hu-HU"/>
          </a:p>
        </p:txBody>
      </p:sp>
    </p:spTree>
    <p:extLst>
      <p:ext uri="{BB962C8B-B14F-4D97-AF65-F5344CB8AC3E}">
        <p14:creationId xmlns:p14="http://schemas.microsoft.com/office/powerpoint/2010/main" val="23864394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47</a:t>
            </a:fld>
            <a:endParaRPr lang="hu-HU"/>
          </a:p>
        </p:txBody>
      </p:sp>
    </p:spTree>
    <p:extLst>
      <p:ext uri="{BB962C8B-B14F-4D97-AF65-F5344CB8AC3E}">
        <p14:creationId xmlns:p14="http://schemas.microsoft.com/office/powerpoint/2010/main" val="34474871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48</a:t>
            </a:fld>
            <a:endParaRPr lang="hu-HU"/>
          </a:p>
        </p:txBody>
      </p:sp>
    </p:spTree>
    <p:extLst>
      <p:ext uri="{BB962C8B-B14F-4D97-AF65-F5344CB8AC3E}">
        <p14:creationId xmlns:p14="http://schemas.microsoft.com/office/powerpoint/2010/main" val="28561936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49</a:t>
            </a:fld>
            <a:endParaRPr lang="hu-HU"/>
          </a:p>
        </p:txBody>
      </p:sp>
    </p:spTree>
    <p:extLst>
      <p:ext uri="{BB962C8B-B14F-4D97-AF65-F5344CB8AC3E}">
        <p14:creationId xmlns:p14="http://schemas.microsoft.com/office/powerpoint/2010/main" val="2305346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50</a:t>
            </a:fld>
            <a:endParaRPr lang="hu-HU"/>
          </a:p>
        </p:txBody>
      </p:sp>
    </p:spTree>
    <p:extLst>
      <p:ext uri="{BB962C8B-B14F-4D97-AF65-F5344CB8AC3E}">
        <p14:creationId xmlns:p14="http://schemas.microsoft.com/office/powerpoint/2010/main" val="3513413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6</a:t>
            </a:fld>
            <a:endParaRPr lang="hu-HU"/>
          </a:p>
        </p:txBody>
      </p:sp>
    </p:spTree>
    <p:extLst>
      <p:ext uri="{BB962C8B-B14F-4D97-AF65-F5344CB8AC3E}">
        <p14:creationId xmlns:p14="http://schemas.microsoft.com/office/powerpoint/2010/main" val="17337484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51</a:t>
            </a:fld>
            <a:endParaRPr lang="hu-HU"/>
          </a:p>
        </p:txBody>
      </p:sp>
    </p:spTree>
    <p:extLst>
      <p:ext uri="{BB962C8B-B14F-4D97-AF65-F5344CB8AC3E}">
        <p14:creationId xmlns:p14="http://schemas.microsoft.com/office/powerpoint/2010/main" val="25918461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52</a:t>
            </a:fld>
            <a:endParaRPr lang="hu-HU"/>
          </a:p>
        </p:txBody>
      </p:sp>
    </p:spTree>
    <p:extLst>
      <p:ext uri="{BB962C8B-B14F-4D97-AF65-F5344CB8AC3E}">
        <p14:creationId xmlns:p14="http://schemas.microsoft.com/office/powerpoint/2010/main" val="17699148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53</a:t>
            </a:fld>
            <a:endParaRPr lang="hu-HU"/>
          </a:p>
        </p:txBody>
      </p:sp>
    </p:spTree>
    <p:extLst>
      <p:ext uri="{BB962C8B-B14F-4D97-AF65-F5344CB8AC3E}">
        <p14:creationId xmlns:p14="http://schemas.microsoft.com/office/powerpoint/2010/main" val="20931519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54</a:t>
            </a:fld>
            <a:endParaRPr lang="hu-HU"/>
          </a:p>
        </p:txBody>
      </p:sp>
    </p:spTree>
    <p:extLst>
      <p:ext uri="{BB962C8B-B14F-4D97-AF65-F5344CB8AC3E}">
        <p14:creationId xmlns:p14="http://schemas.microsoft.com/office/powerpoint/2010/main" val="10236015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55</a:t>
            </a:fld>
            <a:endParaRPr lang="hu-HU"/>
          </a:p>
        </p:txBody>
      </p:sp>
    </p:spTree>
    <p:extLst>
      <p:ext uri="{BB962C8B-B14F-4D97-AF65-F5344CB8AC3E}">
        <p14:creationId xmlns:p14="http://schemas.microsoft.com/office/powerpoint/2010/main" val="3422979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7</a:t>
            </a:fld>
            <a:endParaRPr lang="hu-HU"/>
          </a:p>
        </p:txBody>
      </p:sp>
    </p:spTree>
    <p:extLst>
      <p:ext uri="{BB962C8B-B14F-4D97-AF65-F5344CB8AC3E}">
        <p14:creationId xmlns:p14="http://schemas.microsoft.com/office/powerpoint/2010/main" val="380047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8</a:t>
            </a:fld>
            <a:endParaRPr lang="hu-HU"/>
          </a:p>
        </p:txBody>
      </p:sp>
    </p:spTree>
    <p:extLst>
      <p:ext uri="{BB962C8B-B14F-4D97-AF65-F5344CB8AC3E}">
        <p14:creationId xmlns:p14="http://schemas.microsoft.com/office/powerpoint/2010/main" val="1791631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9</a:t>
            </a:fld>
            <a:endParaRPr lang="hu-HU"/>
          </a:p>
        </p:txBody>
      </p:sp>
    </p:spTree>
    <p:extLst>
      <p:ext uri="{BB962C8B-B14F-4D97-AF65-F5344CB8AC3E}">
        <p14:creationId xmlns:p14="http://schemas.microsoft.com/office/powerpoint/2010/main" val="2034126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22B53BF4-DF2B-40C3-9B68-A2456896F069}" type="slidenum">
              <a:rPr lang="hu-HU" smtClean="0"/>
              <a:t>10</a:t>
            </a:fld>
            <a:endParaRPr lang="hu-HU"/>
          </a:p>
        </p:txBody>
      </p:sp>
    </p:spTree>
    <p:extLst>
      <p:ext uri="{BB962C8B-B14F-4D97-AF65-F5344CB8AC3E}">
        <p14:creationId xmlns:p14="http://schemas.microsoft.com/office/powerpoint/2010/main" val="487919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60BAFA9-554B-43B6-BEB6-75781DA33B0D}"/>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C4261480-A737-4A63-87C9-550E84F69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0B3B546C-A0D3-4F4F-9267-2E67412D05AF}"/>
              </a:ext>
            </a:extLst>
          </p:cNvPr>
          <p:cNvSpPr>
            <a:spLocks noGrp="1"/>
          </p:cNvSpPr>
          <p:nvPr>
            <p:ph type="dt" sz="half" idx="10"/>
          </p:nvPr>
        </p:nvSpPr>
        <p:spPr/>
        <p:txBody>
          <a:bodyPr/>
          <a:lstStyle/>
          <a:p>
            <a:fld id="{EDD0D086-AAF1-480C-AB66-C29D66303BAB}" type="datetime1">
              <a:rPr lang="hu-HU" smtClean="0"/>
              <a:t>2024. 09. 30.</a:t>
            </a:fld>
            <a:endParaRPr lang="hu-HU"/>
          </a:p>
        </p:txBody>
      </p:sp>
      <p:sp>
        <p:nvSpPr>
          <p:cNvPr id="5" name="Élőláb helye 4">
            <a:extLst>
              <a:ext uri="{FF2B5EF4-FFF2-40B4-BE49-F238E27FC236}">
                <a16:creationId xmlns:a16="http://schemas.microsoft.com/office/drawing/2014/main" id="{91FD01D0-1453-4D3C-B0CC-0317AE43070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0C137CD-8091-40F3-BFC0-A8E9555C2063}"/>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41455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0AE0C8-6C09-42ED-A08B-CAA29FA642EC}"/>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71F1E991-9999-4613-925A-08084B76784D}"/>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8BC7D12-80F9-49D4-9398-E9481CAFAFB9}"/>
              </a:ext>
            </a:extLst>
          </p:cNvPr>
          <p:cNvSpPr>
            <a:spLocks noGrp="1"/>
          </p:cNvSpPr>
          <p:nvPr>
            <p:ph type="dt" sz="half" idx="10"/>
          </p:nvPr>
        </p:nvSpPr>
        <p:spPr/>
        <p:txBody>
          <a:bodyPr/>
          <a:lstStyle/>
          <a:p>
            <a:fld id="{D65E6C8B-C866-44CA-8529-92057F92C1D0}" type="datetime1">
              <a:rPr lang="hu-HU" smtClean="0"/>
              <a:t>2024. 09. 30.</a:t>
            </a:fld>
            <a:endParaRPr lang="hu-HU"/>
          </a:p>
        </p:txBody>
      </p:sp>
      <p:sp>
        <p:nvSpPr>
          <p:cNvPr id="5" name="Élőláb helye 4">
            <a:extLst>
              <a:ext uri="{FF2B5EF4-FFF2-40B4-BE49-F238E27FC236}">
                <a16:creationId xmlns:a16="http://schemas.microsoft.com/office/drawing/2014/main" id="{0D8C519E-665A-47B6-922A-3938066558C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92C238C-A0EE-4252-BDA2-313443E4E12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1441360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B8540914-ABAC-42E6-9209-34DBAFA0807D}"/>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1F1C6AC4-8FBC-4821-B086-D63ADD78078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65BD712-18E0-4C2D-B613-C3F9BBC8DDEC}"/>
              </a:ext>
            </a:extLst>
          </p:cNvPr>
          <p:cNvSpPr>
            <a:spLocks noGrp="1"/>
          </p:cNvSpPr>
          <p:nvPr>
            <p:ph type="dt" sz="half" idx="10"/>
          </p:nvPr>
        </p:nvSpPr>
        <p:spPr/>
        <p:txBody>
          <a:bodyPr/>
          <a:lstStyle/>
          <a:p>
            <a:fld id="{B2B4D3F5-96B8-4474-B37A-3F54A0345F48}" type="datetime1">
              <a:rPr lang="hu-HU" smtClean="0"/>
              <a:t>2024. 09. 30.</a:t>
            </a:fld>
            <a:endParaRPr lang="hu-HU"/>
          </a:p>
        </p:txBody>
      </p:sp>
      <p:sp>
        <p:nvSpPr>
          <p:cNvPr id="5" name="Élőláb helye 4">
            <a:extLst>
              <a:ext uri="{FF2B5EF4-FFF2-40B4-BE49-F238E27FC236}">
                <a16:creationId xmlns:a16="http://schemas.microsoft.com/office/drawing/2014/main" id="{8A1A3A8E-5927-4BFF-AC17-6902A4DEA86C}"/>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EA634D1-2616-4EF7-9A58-D9BEF2F67AB2}"/>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48595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682EB87-273B-45A9-8E30-4475690B58CF}"/>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F86C1DE-93B5-44C8-B9FD-3F3671FA91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788EEE0-C39F-4060-823A-27B7E2D95FC4}"/>
              </a:ext>
            </a:extLst>
          </p:cNvPr>
          <p:cNvSpPr>
            <a:spLocks noGrp="1"/>
          </p:cNvSpPr>
          <p:nvPr>
            <p:ph type="dt" sz="half" idx="10"/>
          </p:nvPr>
        </p:nvSpPr>
        <p:spPr/>
        <p:txBody>
          <a:bodyPr/>
          <a:lstStyle/>
          <a:p>
            <a:fld id="{30037382-EB22-4712-8711-B82E74E33786}" type="datetime1">
              <a:rPr lang="hu-HU" smtClean="0"/>
              <a:t>2024. 09. 30.</a:t>
            </a:fld>
            <a:endParaRPr lang="hu-HU"/>
          </a:p>
        </p:txBody>
      </p:sp>
      <p:sp>
        <p:nvSpPr>
          <p:cNvPr id="5" name="Élőláb helye 4">
            <a:extLst>
              <a:ext uri="{FF2B5EF4-FFF2-40B4-BE49-F238E27FC236}">
                <a16:creationId xmlns:a16="http://schemas.microsoft.com/office/drawing/2014/main" id="{E8FE2C0E-EB24-418C-8704-43D76BD25D10}"/>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FF2AD948-246F-418E-8C66-66C3DB9FD945}"/>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92722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484EB00-7C7E-4794-BA56-3F20F356628F}"/>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37254D0B-6CDD-4C35-8C97-06C1A9DDB1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B29A6483-CD00-4B3C-92DD-4244DE4D7BF2}"/>
              </a:ext>
            </a:extLst>
          </p:cNvPr>
          <p:cNvSpPr>
            <a:spLocks noGrp="1"/>
          </p:cNvSpPr>
          <p:nvPr>
            <p:ph type="dt" sz="half" idx="10"/>
          </p:nvPr>
        </p:nvSpPr>
        <p:spPr/>
        <p:txBody>
          <a:bodyPr/>
          <a:lstStyle/>
          <a:p>
            <a:fld id="{5C83F2A9-45B0-4E0F-A970-AB25B1E6DB0F}" type="datetime1">
              <a:rPr lang="hu-HU" smtClean="0"/>
              <a:t>2024. 09. 30.</a:t>
            </a:fld>
            <a:endParaRPr lang="hu-HU"/>
          </a:p>
        </p:txBody>
      </p:sp>
      <p:sp>
        <p:nvSpPr>
          <p:cNvPr id="5" name="Élőláb helye 4">
            <a:extLst>
              <a:ext uri="{FF2B5EF4-FFF2-40B4-BE49-F238E27FC236}">
                <a16:creationId xmlns:a16="http://schemas.microsoft.com/office/drawing/2014/main" id="{8D7A25AE-55F6-42A4-B4EC-D2555BD6CD8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F30DF3C-6C01-4487-B55F-83D93C01B748}"/>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58372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9C76D7B-C0CA-41EC-AE18-7063342D4E55}"/>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6C98209-8104-49F6-9C5C-21D352A845A8}"/>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79190E87-2C8E-4E6C-A1AB-1B0ADDF04043}"/>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237839E9-07F7-43CD-913B-5D0D46512A3C}"/>
              </a:ext>
            </a:extLst>
          </p:cNvPr>
          <p:cNvSpPr>
            <a:spLocks noGrp="1"/>
          </p:cNvSpPr>
          <p:nvPr>
            <p:ph type="dt" sz="half" idx="10"/>
          </p:nvPr>
        </p:nvSpPr>
        <p:spPr/>
        <p:txBody>
          <a:bodyPr/>
          <a:lstStyle/>
          <a:p>
            <a:fld id="{AC4C5AC5-C79F-417D-8866-2881001BFED8}" type="datetime1">
              <a:rPr lang="hu-HU" smtClean="0"/>
              <a:t>2024. 09. 30.</a:t>
            </a:fld>
            <a:endParaRPr lang="hu-HU"/>
          </a:p>
        </p:txBody>
      </p:sp>
      <p:sp>
        <p:nvSpPr>
          <p:cNvPr id="6" name="Élőláb helye 5">
            <a:extLst>
              <a:ext uri="{FF2B5EF4-FFF2-40B4-BE49-F238E27FC236}">
                <a16:creationId xmlns:a16="http://schemas.microsoft.com/office/drawing/2014/main" id="{E8060AA2-2610-4ED4-B4FB-D694675BCD49}"/>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3334C38-4268-43C4-AE0D-3F8164C60F0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44733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7E3171-8575-4C67-B09C-7F72C32AC298}"/>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7F80FC6F-3CB7-454E-9714-9FB804CDBB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63ECAB9C-0899-42E5-9713-46D78950AFE5}"/>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B1F5453F-938F-40A9-8F49-3493FC447C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40C513DE-21D2-4C6F-8F44-E8785BA3B92A}"/>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852C82A1-8088-461D-81C2-9990F3FD9FB4}"/>
              </a:ext>
            </a:extLst>
          </p:cNvPr>
          <p:cNvSpPr>
            <a:spLocks noGrp="1"/>
          </p:cNvSpPr>
          <p:nvPr>
            <p:ph type="dt" sz="half" idx="10"/>
          </p:nvPr>
        </p:nvSpPr>
        <p:spPr/>
        <p:txBody>
          <a:bodyPr/>
          <a:lstStyle/>
          <a:p>
            <a:fld id="{7616035E-CB75-4879-AA48-AD2548B3E866}" type="datetime1">
              <a:rPr lang="hu-HU" smtClean="0"/>
              <a:t>2024. 09. 30.</a:t>
            </a:fld>
            <a:endParaRPr lang="hu-HU"/>
          </a:p>
        </p:txBody>
      </p:sp>
      <p:sp>
        <p:nvSpPr>
          <p:cNvPr id="8" name="Élőláb helye 7">
            <a:extLst>
              <a:ext uri="{FF2B5EF4-FFF2-40B4-BE49-F238E27FC236}">
                <a16:creationId xmlns:a16="http://schemas.microsoft.com/office/drawing/2014/main" id="{4D1C14E5-D515-4B78-AD1E-EA50BB4AE8B2}"/>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9D5A5DA0-FF31-419E-824A-F2B352A3E36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7386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CC42236-20E1-4CBA-A562-9D4F2040E421}"/>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7FBF262A-F4AB-4FF7-9E2A-136F0C92AA84}"/>
              </a:ext>
            </a:extLst>
          </p:cNvPr>
          <p:cNvSpPr>
            <a:spLocks noGrp="1"/>
          </p:cNvSpPr>
          <p:nvPr>
            <p:ph type="dt" sz="half" idx="10"/>
          </p:nvPr>
        </p:nvSpPr>
        <p:spPr/>
        <p:txBody>
          <a:bodyPr/>
          <a:lstStyle/>
          <a:p>
            <a:fld id="{78A423A6-4264-444D-A352-A8724E337CCD}" type="datetime1">
              <a:rPr lang="hu-HU" smtClean="0"/>
              <a:t>2024. 09. 30.</a:t>
            </a:fld>
            <a:endParaRPr lang="hu-HU"/>
          </a:p>
        </p:txBody>
      </p:sp>
      <p:sp>
        <p:nvSpPr>
          <p:cNvPr id="4" name="Élőláb helye 3">
            <a:extLst>
              <a:ext uri="{FF2B5EF4-FFF2-40B4-BE49-F238E27FC236}">
                <a16:creationId xmlns:a16="http://schemas.microsoft.com/office/drawing/2014/main" id="{4F462104-FC4D-4A6A-BCF5-7B39718EA6B5}"/>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4281B4DB-FF4F-4E3A-BAA2-8649BE8019C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240544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49A6A609-2800-48D5-9556-0E24C513D1B5}"/>
              </a:ext>
            </a:extLst>
          </p:cNvPr>
          <p:cNvSpPr>
            <a:spLocks noGrp="1"/>
          </p:cNvSpPr>
          <p:nvPr>
            <p:ph type="dt" sz="half" idx="10"/>
          </p:nvPr>
        </p:nvSpPr>
        <p:spPr/>
        <p:txBody>
          <a:bodyPr/>
          <a:lstStyle/>
          <a:p>
            <a:fld id="{2550BAFE-CA3E-49BC-932D-1108A9096D09}" type="datetime1">
              <a:rPr lang="hu-HU" smtClean="0"/>
              <a:t>2024. 09. 30.</a:t>
            </a:fld>
            <a:endParaRPr lang="hu-HU"/>
          </a:p>
        </p:txBody>
      </p:sp>
      <p:sp>
        <p:nvSpPr>
          <p:cNvPr id="3" name="Élőláb helye 2">
            <a:extLst>
              <a:ext uri="{FF2B5EF4-FFF2-40B4-BE49-F238E27FC236}">
                <a16:creationId xmlns:a16="http://schemas.microsoft.com/office/drawing/2014/main" id="{834DE4DC-3842-4BDA-A0BA-1A106968C0AF}"/>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DB5EA7E8-AB0D-43D2-81C5-A0E0D74B6F71}"/>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38948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A396A4-CBDA-400A-AE4A-A716C98F082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E7EED0C4-AD41-4FC0-A47C-4DE435B32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DF5A823A-8BD1-49D6-BF5F-A832DA0C1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3D787E0B-9410-40AE-8514-11421603CBA8}"/>
              </a:ext>
            </a:extLst>
          </p:cNvPr>
          <p:cNvSpPr>
            <a:spLocks noGrp="1"/>
          </p:cNvSpPr>
          <p:nvPr>
            <p:ph type="dt" sz="half" idx="10"/>
          </p:nvPr>
        </p:nvSpPr>
        <p:spPr/>
        <p:txBody>
          <a:bodyPr/>
          <a:lstStyle/>
          <a:p>
            <a:fld id="{8B7F30ED-5540-435F-A2B9-E95DC9786F58}" type="datetime1">
              <a:rPr lang="hu-HU" smtClean="0"/>
              <a:t>2024. 09. 30.</a:t>
            </a:fld>
            <a:endParaRPr lang="hu-HU"/>
          </a:p>
        </p:txBody>
      </p:sp>
      <p:sp>
        <p:nvSpPr>
          <p:cNvPr id="6" name="Élőláb helye 5">
            <a:extLst>
              <a:ext uri="{FF2B5EF4-FFF2-40B4-BE49-F238E27FC236}">
                <a16:creationId xmlns:a16="http://schemas.microsoft.com/office/drawing/2014/main" id="{56C67F90-7949-4F33-AEFE-CBF36FC80AD3}"/>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D1A68B43-D789-4812-9543-12B0DDC3A59D}"/>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195182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98C1FBA-AD13-4AB1-A511-D7196AA1A979}"/>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8938488A-C63F-45A5-B4E1-C5B4ECD707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6AE3F16C-981C-41FC-B930-3672F02B0B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E6DF3D4-4843-49AB-87DE-CBFA339112D5}"/>
              </a:ext>
            </a:extLst>
          </p:cNvPr>
          <p:cNvSpPr>
            <a:spLocks noGrp="1"/>
          </p:cNvSpPr>
          <p:nvPr>
            <p:ph type="dt" sz="half" idx="10"/>
          </p:nvPr>
        </p:nvSpPr>
        <p:spPr/>
        <p:txBody>
          <a:bodyPr/>
          <a:lstStyle/>
          <a:p>
            <a:fld id="{0788B150-9BC8-4EEC-8633-E0F0945AF11C}" type="datetime1">
              <a:rPr lang="hu-HU" smtClean="0"/>
              <a:t>2024. 09. 30.</a:t>
            </a:fld>
            <a:endParaRPr lang="hu-HU"/>
          </a:p>
        </p:txBody>
      </p:sp>
      <p:sp>
        <p:nvSpPr>
          <p:cNvPr id="6" name="Élőláb helye 5">
            <a:extLst>
              <a:ext uri="{FF2B5EF4-FFF2-40B4-BE49-F238E27FC236}">
                <a16:creationId xmlns:a16="http://schemas.microsoft.com/office/drawing/2014/main" id="{54821D0C-60E8-4CE1-AEFA-6A7B1A9E3B7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61FEB053-A09B-4259-9DFF-76BC59E8B1BC}"/>
              </a:ext>
            </a:extLst>
          </p:cNvPr>
          <p:cNvSpPr>
            <a:spLocks noGrp="1"/>
          </p:cNvSpPr>
          <p:nvPr>
            <p:ph type="sldNum" sz="quarter" idx="12"/>
          </p:nvPr>
        </p:nvSpPr>
        <p:spPr/>
        <p:txBody>
          <a:bodyPr/>
          <a:lstStyle/>
          <a:p>
            <a:fld id="{3C4C4ECE-28BA-4963-8103-0CE331711D51}" type="slidenum">
              <a:rPr lang="hu-HU" smtClean="0"/>
              <a:t>‹#›</a:t>
            </a:fld>
            <a:endParaRPr lang="hu-HU"/>
          </a:p>
        </p:txBody>
      </p:sp>
    </p:spTree>
    <p:extLst>
      <p:ext uri="{BB962C8B-B14F-4D97-AF65-F5344CB8AC3E}">
        <p14:creationId xmlns:p14="http://schemas.microsoft.com/office/powerpoint/2010/main" val="222730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671717BE-A456-412E-A7C0-7F83A551C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EDD099AB-C8F7-40E5-8667-E8FA6C90C7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F5ACB41-C0EB-4B7D-B631-25D77CC16B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EF455-EC34-4E70-AFD9-B37472E9277B}" type="datetime1">
              <a:rPr lang="hu-HU" smtClean="0"/>
              <a:t>2024. 09. 30.</a:t>
            </a:fld>
            <a:endParaRPr lang="hu-HU"/>
          </a:p>
        </p:txBody>
      </p:sp>
      <p:sp>
        <p:nvSpPr>
          <p:cNvPr id="5" name="Élőláb helye 4">
            <a:extLst>
              <a:ext uri="{FF2B5EF4-FFF2-40B4-BE49-F238E27FC236}">
                <a16:creationId xmlns:a16="http://schemas.microsoft.com/office/drawing/2014/main" id="{6219127E-CCE0-4CE9-90BA-2E6E8E9BA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4A170919-4997-41FF-8B14-BF60874489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C4ECE-28BA-4963-8103-0CE331711D51}" type="slidenum">
              <a:rPr lang="hu-HU" smtClean="0"/>
              <a:t>‹#›</a:t>
            </a:fld>
            <a:endParaRPr lang="hu-HU"/>
          </a:p>
        </p:txBody>
      </p:sp>
    </p:spTree>
    <p:extLst>
      <p:ext uri="{BB962C8B-B14F-4D97-AF65-F5344CB8AC3E}">
        <p14:creationId xmlns:p14="http://schemas.microsoft.com/office/powerpoint/2010/main" val="344921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30.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9xQxA5PHrA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3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15.png"/><Relationship Id="rId4" Type="http://schemas.openxmlformats.org/officeDocument/2006/relationships/image" Target="../media/image114.png"/></Relationships>
</file>

<file path=ppt/slides/_rels/slide42.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4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4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127.png"/></Relationships>
</file>

<file path=ppt/slides/_rels/slide49.xml.rels><?xml version="1.0" encoding="UTF-8" standalone="yes"?>
<Relationships xmlns="http://schemas.openxmlformats.org/package/2006/relationships"><Relationship Id="rId3" Type="http://schemas.openxmlformats.org/officeDocument/2006/relationships/image" Target="../media/image1220.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800.png"/><Relationship Id="rId4" Type="http://schemas.openxmlformats.org/officeDocument/2006/relationships/image" Target="../media/image12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250.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1260.png"/></Relationships>
</file>

<file path=ppt/slides/_rels/slide53.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s/_rels/slide54.xml.rels><?xml version="1.0" encoding="UTF-8" standalone="yes"?>
<Relationships xmlns="http://schemas.openxmlformats.org/package/2006/relationships"><Relationship Id="rId3" Type="http://schemas.openxmlformats.org/officeDocument/2006/relationships/image" Target="../media/image139.png"/><Relationship Id="rId7" Type="http://schemas.openxmlformats.org/officeDocument/2006/relationships/hyperlink" Target="https://www.youtube.com/watch?v=TrZCFCYxpmo"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youtube.com/watch?v=jlKaZlDYzJk" TargetMode="External"/><Relationship Id="rId5" Type="http://schemas.openxmlformats.org/officeDocument/2006/relationships/image" Target="../media/image141.png"/><Relationship Id="rId4" Type="http://schemas.openxmlformats.org/officeDocument/2006/relationships/image" Target="../media/image14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png"/><Relationship Id="rId42" Type="http://schemas.openxmlformats.org/officeDocument/2006/relationships/image" Target="../media/image40.png"/><Relationship Id="rId7" Type="http://schemas.openxmlformats.org/officeDocument/2006/relationships/image" Target="../media/image5.png"/><Relationship Id="rId2" Type="http://schemas.openxmlformats.org/officeDocument/2006/relationships/notesSlide" Target="../notesSlides/notesSlide8.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41"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png"/><Relationship Id="rId40" Type="http://schemas.openxmlformats.org/officeDocument/2006/relationships/image" Target="../media/image38.png"/><Relationship Id="rId45" Type="http://schemas.openxmlformats.org/officeDocument/2006/relationships/image" Target="../media/image43.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4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png"/><Relationship Id="rId43" Type="http://schemas.openxmlformats.org/officeDocument/2006/relationships/image" Target="../media/image41.png"/><Relationship Id="rId8"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46"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cím 2">
            <a:extLst>
              <a:ext uri="{FF2B5EF4-FFF2-40B4-BE49-F238E27FC236}">
                <a16:creationId xmlns:a16="http://schemas.microsoft.com/office/drawing/2014/main" id="{263C4D18-3BD1-481B-AC2A-A82874343A57}"/>
              </a:ext>
            </a:extLst>
          </p:cNvPr>
          <p:cNvSpPr>
            <a:spLocks noGrp="1"/>
          </p:cNvSpPr>
          <p:nvPr>
            <p:ph type="subTitle" idx="1"/>
          </p:nvPr>
        </p:nvSpPr>
        <p:spPr>
          <a:xfrm>
            <a:off x="1299881" y="4907756"/>
            <a:ext cx="9628094" cy="1655762"/>
          </a:xfrm>
        </p:spPr>
        <p:txBody>
          <a:bodyPr>
            <a:noAutofit/>
          </a:bodyPr>
          <a:lstStyle/>
          <a:p>
            <a:r>
              <a:rPr lang="hu-HU" sz="3200" dirty="0">
                <a:latin typeface="Times New Roman" panose="02020603050405020304" pitchFamily="18" charset="0"/>
                <a:cs typeface="Times New Roman" panose="02020603050405020304" pitchFamily="18" charset="0"/>
              </a:rPr>
              <a:t>Dr. István </a:t>
            </a:r>
            <a:r>
              <a:rPr lang="en-US" sz="3200" dirty="0" err="1">
                <a:latin typeface="Times New Roman" panose="02020603050405020304" pitchFamily="18" charset="0"/>
                <a:cs typeface="Times New Roman" panose="02020603050405020304" pitchFamily="18" charset="0"/>
              </a:rPr>
              <a:t>Szilágyi</a:t>
            </a:r>
            <a:endParaRPr lang="hu-HU" sz="3200" dirty="0">
              <a:latin typeface="Times New Roman" panose="02020603050405020304" pitchFamily="18" charset="0"/>
              <a:cs typeface="Times New Roman" panose="02020603050405020304" pitchFamily="18" charset="0"/>
            </a:endParaRPr>
          </a:p>
          <a:p>
            <a:r>
              <a:rPr lang="hu-HU" sz="3200" dirty="0">
                <a:latin typeface="Times New Roman" panose="02020603050405020304" pitchFamily="18" charset="0"/>
                <a:cs typeface="Times New Roman" panose="02020603050405020304" pitchFamily="18" charset="0"/>
              </a:rPr>
              <a:t>Department of Physical Chemistry and Materials Science</a:t>
            </a:r>
          </a:p>
          <a:p>
            <a:r>
              <a:rPr lang="hu-HU" sz="3200" dirty="0">
                <a:latin typeface="Times New Roman" panose="02020603050405020304" pitchFamily="18" charset="0"/>
                <a:cs typeface="Times New Roman" panose="02020603050405020304" pitchFamily="18" charset="0"/>
              </a:rPr>
              <a:t>20</a:t>
            </a:r>
            <a:r>
              <a:rPr lang="en-US" sz="3200" dirty="0" smtClean="0">
                <a:latin typeface="Times New Roman" panose="02020603050405020304" pitchFamily="18" charset="0"/>
                <a:cs typeface="Times New Roman" panose="02020603050405020304" pitchFamily="18" charset="0"/>
              </a:rPr>
              <a:t>2</a:t>
            </a:r>
            <a:r>
              <a:rPr lang="hu-HU" sz="3200" smtClean="0">
                <a:latin typeface="Times New Roman" panose="02020603050405020304" pitchFamily="18" charset="0"/>
                <a:cs typeface="Times New Roman" panose="02020603050405020304" pitchFamily="18" charset="0"/>
              </a:rPr>
              <a:t>4.</a:t>
            </a:r>
            <a:endParaRPr lang="hu-HU" sz="3200" dirty="0">
              <a:latin typeface="Times New Roman" panose="02020603050405020304" pitchFamily="18" charset="0"/>
              <a:cs typeface="Times New Roman" panose="02020603050405020304" pitchFamily="18" charset="0"/>
            </a:endParaRPr>
          </a:p>
        </p:txBody>
      </p:sp>
      <p:sp>
        <p:nvSpPr>
          <p:cNvPr id="6" name="Cím 1">
            <a:extLst>
              <a:ext uri="{FF2B5EF4-FFF2-40B4-BE49-F238E27FC236}">
                <a16:creationId xmlns:a16="http://schemas.microsoft.com/office/drawing/2014/main" id="{825D048C-E92F-4BFF-A5A5-4168D998F25F}"/>
              </a:ext>
            </a:extLst>
          </p:cNvPr>
          <p:cNvSpPr>
            <a:spLocks noGrp="1"/>
          </p:cNvSpPr>
          <p:nvPr>
            <p:ph type="ctrTitle"/>
          </p:nvPr>
        </p:nvSpPr>
        <p:spPr>
          <a:xfrm>
            <a:off x="1524000" y="1122363"/>
            <a:ext cx="9144000" cy="2387600"/>
          </a:xfrm>
        </p:spPr>
        <p:txBody>
          <a:bodyPr anchor="ctr" anchorCtr="0">
            <a:normAutofit/>
          </a:bodyPr>
          <a:lstStyle/>
          <a:p>
            <a:r>
              <a:rPr lang="hu-HU" dirty="0">
                <a:latin typeface="Times New Roman" panose="02020603050405020304" pitchFamily="18" charset="0"/>
                <a:cs typeface="Times New Roman" panose="02020603050405020304" pitchFamily="18" charset="0"/>
              </a:rPr>
              <a:t>General Chemistry</a:t>
            </a:r>
            <a:br>
              <a:rPr lang="hu-HU" dirty="0">
                <a:latin typeface="Times New Roman" panose="02020603050405020304" pitchFamily="18" charset="0"/>
                <a:cs typeface="Times New Roman" panose="02020603050405020304" pitchFamily="18" charset="0"/>
              </a:rPr>
            </a:br>
            <a:r>
              <a:rPr lang="hu-HU" sz="4000" dirty="0">
                <a:latin typeface="Times New Roman" panose="02020603050405020304" pitchFamily="18" charset="0"/>
                <a:cs typeface="Times New Roman" panose="02020603050405020304" pitchFamily="18" charset="0"/>
              </a:rPr>
              <a:t>3. </a:t>
            </a:r>
            <a:r>
              <a:rPr lang="en-US" sz="4000" dirty="0">
                <a:latin typeface="Times New Roman" panose="02020603050405020304" pitchFamily="18" charset="0"/>
                <a:cs typeface="Times New Roman" panose="02020603050405020304" pitchFamily="18" charset="0"/>
              </a:rPr>
              <a:t>Composition of </a:t>
            </a:r>
            <a:r>
              <a:rPr lang="en-US" sz="4000">
                <a:latin typeface="Times New Roman" panose="02020603050405020304" pitchFamily="18" charset="0"/>
                <a:cs typeface="Times New Roman" panose="02020603050405020304" pitchFamily="18" charset="0"/>
              </a:rPr>
              <a:t>chemical </a:t>
            </a:r>
            <a:r>
              <a:rPr lang="en-US" sz="4000" smtClean="0">
                <a:latin typeface="Times New Roman" panose="02020603050405020304" pitchFamily="18" charset="0"/>
                <a:cs typeface="Times New Roman" panose="02020603050405020304" pitchFamily="18" charset="0"/>
              </a:rPr>
              <a:t>systems</a:t>
            </a:r>
            <a:endParaRPr lang="hu-H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2810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357807" y="365125"/>
            <a:ext cx="11463131" cy="1325563"/>
          </a:xfrm>
        </p:spPr>
        <p:txBody>
          <a:bodyPr/>
          <a:lstStyle/>
          <a:p>
            <a:pPr algn="ctr"/>
            <a:r>
              <a:rPr lang="hu-HU" dirty="0">
                <a:latin typeface="Times New Roman" panose="02020603050405020304" pitchFamily="18" charset="0"/>
                <a:cs typeface="Times New Roman" panose="02020603050405020304" pitchFamily="18" charset="0"/>
              </a:rPr>
              <a:t>Description of compounds with chemical formula</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562379"/>
            <a:ext cx="10515600" cy="4833511"/>
          </a:xfrm>
        </p:spPr>
        <p:txBody>
          <a:bodyPr>
            <a:normAutofit fontScale="85000" lnSpcReduction="20000"/>
          </a:bodyPr>
          <a:lstStyle/>
          <a:p>
            <a:r>
              <a:rPr lang="hu-HU" b="1" dirty="0">
                <a:latin typeface="Times New Roman" panose="02020603050405020304" pitchFamily="18" charset="0"/>
                <a:cs typeface="Times New Roman" panose="02020603050405020304" pitchFamily="18" charset="0"/>
              </a:rPr>
              <a:t>chemical formula:</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sign to specify compounds</a:t>
            </a:r>
            <a:r>
              <a:rPr lang="hu-HU" dirty="0">
                <a:latin typeface="Times New Roman" panose="02020603050405020304" pitchFamily="18" charset="0"/>
                <a:cs typeface="Times New Roman" panose="02020603050405020304" pitchFamily="18" charset="0"/>
              </a:rPr>
              <a:t> based on</a:t>
            </a:r>
            <a:r>
              <a:rPr lang="en-US" dirty="0">
                <a:latin typeface="Times New Roman" panose="02020603050405020304" pitchFamily="18" charset="0"/>
                <a:cs typeface="Times New Roman" panose="02020603050405020304" pitchFamily="18" charset="0"/>
              </a:rPr>
              <a:t> the </a:t>
            </a:r>
            <a:r>
              <a:rPr lang="hu-HU" dirty="0">
                <a:latin typeface="Times New Roman" panose="02020603050405020304" pitchFamily="18" charset="0"/>
                <a:cs typeface="Times New Roman" panose="02020603050405020304" pitchFamily="18" charset="0"/>
              </a:rPr>
              <a:t>s</a:t>
            </a:r>
            <a:r>
              <a:rPr lang="en-US" dirty="0" err="1">
                <a:latin typeface="Times New Roman" panose="02020603050405020304" pitchFamily="18" charset="0"/>
                <a:cs typeface="Times New Roman" panose="02020603050405020304" pitchFamily="18" charset="0"/>
              </a:rPr>
              <a:t>ymbols</a:t>
            </a:r>
            <a:r>
              <a:rPr lang="en-US" dirty="0">
                <a:latin typeface="Times New Roman" panose="02020603050405020304" pitchFamily="18" charset="0"/>
                <a:cs typeface="Times New Roman" panose="02020603050405020304" pitchFamily="18" charset="0"/>
              </a:rPr>
              <a:t> of the atoms</a:t>
            </a:r>
            <a:r>
              <a:rPr lang="hu-HU" dirty="0">
                <a:latin typeface="Times New Roman" panose="02020603050405020304" pitchFamily="18" charset="0"/>
                <a:cs typeface="Times New Roman" panose="02020603050405020304" pitchFamily="18" charset="0"/>
              </a:rPr>
              <a:t> in it and</a:t>
            </a:r>
            <a:r>
              <a:rPr lang="en-US" dirty="0">
                <a:latin typeface="Times New Roman" panose="02020603050405020304" pitchFamily="18" charset="0"/>
                <a:cs typeface="Times New Roman" panose="02020603050405020304" pitchFamily="18" charset="0"/>
              </a:rPr>
              <a:t> also reflect</a:t>
            </a:r>
            <a:r>
              <a:rPr lang="hu-HU"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the quantitative relationships of the atoms in the compound. </a:t>
            </a:r>
            <a:r>
              <a:rPr lang="hu-HU" dirty="0" err="1">
                <a:latin typeface="Times New Roman" panose="02020603050405020304" pitchFamily="18" charset="0"/>
                <a:cs typeface="Times New Roman" panose="02020603050405020304" pitchFamily="18" charset="0"/>
              </a:rPr>
              <a:t>Such</a:t>
            </a:r>
            <a:r>
              <a:rPr lang="hu-HU"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quantitative </a:t>
            </a:r>
            <a:r>
              <a:rPr lang="en-US" dirty="0">
                <a:latin typeface="Times New Roman" panose="02020603050405020304" pitchFamily="18" charset="0"/>
                <a:cs typeface="Times New Roman" panose="02020603050405020304" pitchFamily="18" charset="0"/>
              </a:rPr>
              <a:t>relationships are </a:t>
            </a:r>
            <a:r>
              <a:rPr lang="hu-HU" dirty="0">
                <a:latin typeface="Times New Roman" panose="02020603050405020304" pitchFamily="18" charset="0"/>
                <a:cs typeface="Times New Roman" panose="02020603050405020304" pitchFamily="18" charset="0"/>
              </a:rPr>
              <a:t>indicated</a:t>
            </a:r>
            <a:r>
              <a:rPr lang="en-US" dirty="0">
                <a:latin typeface="Times New Roman" panose="02020603050405020304" pitchFamily="18" charset="0"/>
                <a:cs typeface="Times New Roman" panose="02020603050405020304" pitchFamily="18" charset="0"/>
              </a:rPr>
              <a:t> by the numbers given in the </a:t>
            </a:r>
            <a:r>
              <a:rPr lang="hu-HU" dirty="0">
                <a:latin typeface="Times New Roman" panose="02020603050405020304" pitchFamily="18" charset="0"/>
                <a:cs typeface="Times New Roman" panose="02020603050405020304" pitchFamily="18" charset="0"/>
              </a:rPr>
              <a:t>right </a:t>
            </a:r>
            <a:r>
              <a:rPr lang="en-US" dirty="0">
                <a:latin typeface="Times New Roman" panose="02020603050405020304" pitchFamily="18" charset="0"/>
                <a:cs typeface="Times New Roman" panose="02020603050405020304" pitchFamily="18" charset="0"/>
              </a:rPr>
              <a:t>subscript after the </a:t>
            </a:r>
            <a:r>
              <a:rPr lang="en-US" dirty="0" smtClean="0">
                <a:latin typeface="Times New Roman" panose="02020603050405020304" pitchFamily="18" charset="0"/>
                <a:cs typeface="Times New Roman" panose="02020603050405020304" pitchFamily="18" charset="0"/>
              </a:rPr>
              <a:t>symbols</a:t>
            </a:r>
            <a:r>
              <a:rPr lang="en-US" dirty="0">
                <a:latin typeface="Times New Roman" panose="02020603050405020304" pitchFamily="18" charset="0"/>
                <a:cs typeface="Times New Roman" panose="02020603050405020304" pitchFamily="18" charset="0"/>
              </a:rPr>
              <a:t>. The order of the symbols depends on the type of compound - inorganic or organic - and the type of formula, whether it is an empirical, molecular or structural formula</a:t>
            </a:r>
            <a:r>
              <a:rPr lang="hu-HU" dirty="0">
                <a:latin typeface="Times New Roman" panose="02020603050405020304" pitchFamily="18" charset="0"/>
                <a:cs typeface="Times New Roman" panose="02020603050405020304" pitchFamily="18" charset="0"/>
              </a:rPr>
              <a:t>. For example, KHCO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CH</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C</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12</a:t>
            </a:r>
            <a:r>
              <a:rPr lang="hu-HU" dirty="0">
                <a:latin typeface="Times New Roman" panose="02020603050405020304" pitchFamily="18" charset="0"/>
                <a:cs typeface="Times New Roman" panose="02020603050405020304" pitchFamily="18" charset="0"/>
              </a:rPr>
              <a:t>O</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 and CH</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CH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COOH.</a:t>
            </a:r>
          </a:p>
          <a:p>
            <a:pPr lvl="1"/>
            <a:r>
              <a:rPr lang="hu-HU" b="1" dirty="0">
                <a:latin typeface="Times New Roman" panose="02020603050405020304" pitchFamily="18" charset="0"/>
                <a:cs typeface="Times New Roman" panose="02020603050405020304" pitchFamily="18" charset="0"/>
              </a:rPr>
              <a:t>empirical formula:</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gives the ratio of the </a:t>
            </a:r>
            <a:r>
              <a:rPr lang="en-US" dirty="0" err="1">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atoms that make up the compound, with the smallest possible numbers after the symbols</a:t>
            </a:r>
            <a:r>
              <a:rPr lang="hu-HU" dirty="0">
                <a:latin typeface="Times New Roman" panose="02020603050405020304" pitchFamily="18" charset="0"/>
                <a:cs typeface="Times New Roman" panose="02020603050405020304" pitchFamily="18" charset="0"/>
              </a:rPr>
              <a:t>. It is not always unambigous. E.g., CH can be acetylene, HC≡CH, or benzene, C</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Crystalline ionic compounds are described with such a formula</a:t>
            </a:r>
            <a:r>
              <a:rPr lang="hu-HU" dirty="0">
                <a:latin typeface="Times New Roman" panose="02020603050405020304" pitchFamily="18" charset="0"/>
                <a:cs typeface="Times New Roman" panose="02020603050405020304" pitchFamily="18" charset="0"/>
              </a:rPr>
              <a:t>. E.g., NaCl, which could be also (NaCl)</a:t>
            </a:r>
            <a:r>
              <a:rPr lang="hu-HU" baseline="-25000" dirty="0">
                <a:latin typeface="Times New Roman" panose="02020603050405020304" pitchFamily="18" charset="0"/>
                <a:cs typeface="Times New Roman" panose="02020603050405020304" pitchFamily="18" charset="0"/>
              </a:rPr>
              <a:t>n</a:t>
            </a:r>
            <a:r>
              <a:rPr lang="hu-HU" dirty="0">
                <a:latin typeface="Times New Roman" panose="02020603050405020304" pitchFamily="18" charset="0"/>
                <a:cs typeface="Times New Roman" panose="02020603050405020304" pitchFamily="18" charset="0"/>
              </a:rPr>
              <a:t>.</a:t>
            </a:r>
          </a:p>
          <a:p>
            <a:pPr lvl="1"/>
            <a:r>
              <a:rPr lang="hu-HU" b="1" dirty="0">
                <a:latin typeface="Times New Roman" panose="02020603050405020304" pitchFamily="18" charset="0"/>
                <a:cs typeface="Times New Roman" panose="02020603050405020304" pitchFamily="18" charset="0"/>
              </a:rPr>
              <a:t>molecular formula:</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gives the ratio of the atoms that make up the compound by showing how many atoms are in it</a:t>
            </a:r>
            <a:r>
              <a:rPr lang="hu-HU" dirty="0">
                <a:latin typeface="Times New Roman" panose="02020603050405020304" pitchFamily="18" charset="0"/>
                <a:cs typeface="Times New Roman" panose="02020603050405020304" pitchFamily="18" charset="0"/>
              </a:rPr>
              <a:t>. For instance, HCl, C</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12</a:t>
            </a:r>
            <a:r>
              <a:rPr lang="hu-HU" dirty="0">
                <a:latin typeface="Times New Roman" panose="02020603050405020304" pitchFamily="18" charset="0"/>
                <a:cs typeface="Times New Roman" panose="02020603050405020304" pitchFamily="18" charset="0"/>
              </a:rPr>
              <a:t>O</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 C</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6</a:t>
            </a:r>
            <a:r>
              <a:rPr lang="hu-HU" dirty="0">
                <a:latin typeface="Times New Roman" panose="02020603050405020304" pitchFamily="18" charset="0"/>
                <a:cs typeface="Times New Roman" panose="02020603050405020304" pitchFamily="18" charset="0"/>
              </a:rPr>
              <a:t>.</a:t>
            </a:r>
          </a:p>
          <a:p>
            <a:pPr lvl="1"/>
            <a:r>
              <a:rPr lang="hu-HU" b="1" dirty="0">
                <a:latin typeface="Times New Roman" panose="02020603050405020304" pitchFamily="18" charset="0"/>
                <a:cs typeface="Times New Roman" panose="02020603050405020304" pitchFamily="18" charset="0"/>
              </a:rPr>
              <a:t>structural formula:</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contains information about the connection of different atoms to each other, possibly also about the spatial structure of the molecule. The easiest way is to list the groups one after the other</a:t>
            </a:r>
            <a:r>
              <a:rPr lang="hu-HU" dirty="0">
                <a:latin typeface="Times New Roman" panose="02020603050405020304" pitchFamily="18" charset="0"/>
                <a:cs typeface="Times New Roman" panose="02020603050405020304" pitchFamily="18" charset="0"/>
              </a:rPr>
              <a:t>. For example, CH</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CH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OH can be </a:t>
            </a:r>
            <a:r>
              <a:rPr lang="hu-HU" dirty="0" err="1" smtClean="0">
                <a:latin typeface="Times New Roman" panose="02020603050405020304" pitchFamily="18" charset="0"/>
                <a:cs typeface="Times New Roman" panose="02020603050405020304" pitchFamily="18" charset="0"/>
              </a:rPr>
              <a:t>also</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shown with chemical bonds, </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H–C≡C–H implies the spatial structure, or D-glucose, which can be also shown by the 3D structure.</a:t>
            </a:r>
          </a:p>
        </p:txBody>
      </p:sp>
      <p:pic>
        <p:nvPicPr>
          <p:cNvPr id="5" name="Kép 4">
            <a:extLst>
              <a:ext uri="{FF2B5EF4-FFF2-40B4-BE49-F238E27FC236}">
                <a16:creationId xmlns:a16="http://schemas.microsoft.com/office/drawing/2014/main" id="{2FC6B765-3299-4609-8FF4-FC0CC07FE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04" y="5727288"/>
            <a:ext cx="2160000" cy="1109724"/>
          </a:xfrm>
          <a:prstGeom prst="rect">
            <a:avLst/>
          </a:prstGeom>
        </p:spPr>
      </p:pic>
      <p:pic>
        <p:nvPicPr>
          <p:cNvPr id="6" name="Kép 5">
            <a:extLst>
              <a:ext uri="{FF2B5EF4-FFF2-40B4-BE49-F238E27FC236}">
                <a16:creationId xmlns:a16="http://schemas.microsoft.com/office/drawing/2014/main" id="{A5963B43-27FF-44E2-AAEB-9129AD406DF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65141" y="5608672"/>
            <a:ext cx="1080000" cy="1207324"/>
          </a:xfrm>
          <a:prstGeom prst="rect">
            <a:avLst/>
          </a:prstGeom>
        </p:spPr>
      </p:pic>
    </p:spTree>
    <p:extLst>
      <p:ext uri="{BB962C8B-B14F-4D97-AF65-F5344CB8AC3E}">
        <p14:creationId xmlns:p14="http://schemas.microsoft.com/office/powerpoint/2010/main" val="152621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 presetClass="entr" presetSubtype="0" fill="hold" nodeType="afterEffect">
                                  <p:stCondLst>
                                    <p:cond delay="500"/>
                                  </p:stCondLst>
                                  <p:childTnLst>
                                    <p:set>
                                      <p:cBhvr>
                                        <p:cTn id="23" dur="1" fill="hold">
                                          <p:stCondLst>
                                            <p:cond delay="0"/>
                                          </p:stCondLst>
                                        </p:cTn>
                                        <p:tgtEl>
                                          <p:spTgt spid="5"/>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50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200235"/>
            <a:ext cx="10515600" cy="1325563"/>
          </a:xfrm>
        </p:spPr>
        <p:txBody>
          <a:bodyPr/>
          <a:lstStyle/>
          <a:p>
            <a:pPr algn="ctr"/>
            <a:r>
              <a:rPr lang="hu-HU" dirty="0">
                <a:latin typeface="Times New Roman" panose="02020603050405020304" pitchFamily="18" charset="0"/>
                <a:cs typeface="Times New Roman" panose="02020603050405020304" pitchFamily="18" charset="0"/>
              </a:rPr>
              <a:t>Classification of materials</a:t>
            </a:r>
          </a:p>
        </p:txBody>
      </p:sp>
      <p:sp>
        <p:nvSpPr>
          <p:cNvPr id="4" name="Téglalap: lekerekített 3">
            <a:extLst>
              <a:ext uri="{FF2B5EF4-FFF2-40B4-BE49-F238E27FC236}">
                <a16:creationId xmlns:a16="http://schemas.microsoft.com/office/drawing/2014/main" id="{35B2F164-F49F-4F2A-8F4F-A8FFCF109D88}"/>
              </a:ext>
            </a:extLst>
          </p:cNvPr>
          <p:cNvSpPr/>
          <p:nvPr/>
        </p:nvSpPr>
        <p:spPr>
          <a:xfrm>
            <a:off x="1330862" y="1903110"/>
            <a:ext cx="3164114" cy="15820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Single component material</a:t>
            </a:r>
          </a:p>
        </p:txBody>
      </p:sp>
      <p:sp>
        <p:nvSpPr>
          <p:cNvPr id="5" name="Téglalap: lekerekített 4">
            <a:extLst>
              <a:ext uri="{FF2B5EF4-FFF2-40B4-BE49-F238E27FC236}">
                <a16:creationId xmlns:a16="http://schemas.microsoft.com/office/drawing/2014/main" id="{875795B5-ECAA-4909-9D6C-37603716BBA0}"/>
              </a:ext>
            </a:extLst>
          </p:cNvPr>
          <p:cNvSpPr/>
          <p:nvPr/>
        </p:nvSpPr>
        <p:spPr>
          <a:xfrm>
            <a:off x="1336218" y="4791270"/>
            <a:ext cx="3164114" cy="158205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Multicomponent material</a:t>
            </a:r>
          </a:p>
        </p:txBody>
      </p:sp>
      <p:sp>
        <p:nvSpPr>
          <p:cNvPr id="8" name="Szövegdoboz 7">
            <a:extLst>
              <a:ext uri="{FF2B5EF4-FFF2-40B4-BE49-F238E27FC236}">
                <a16:creationId xmlns:a16="http://schemas.microsoft.com/office/drawing/2014/main" id="{FCD2AB0D-5939-47B6-AD8E-E3A467A94226}"/>
              </a:ext>
            </a:extLst>
          </p:cNvPr>
          <p:cNvSpPr txBox="1"/>
          <p:nvPr/>
        </p:nvSpPr>
        <p:spPr>
          <a:xfrm>
            <a:off x="1597311" y="3879777"/>
            <a:ext cx="2941831" cy="523220"/>
          </a:xfrm>
          <a:prstGeom prst="rect">
            <a:avLst/>
          </a:prstGeom>
          <a:noFill/>
        </p:spPr>
        <p:txBody>
          <a:bodyPr wrap="none" rtlCol="0">
            <a:spAutoFit/>
          </a:bodyPr>
          <a:lstStyle/>
          <a:p>
            <a:pPr algn="ctr"/>
            <a:r>
              <a:rPr lang="hu-HU" sz="2800" dirty="0">
                <a:latin typeface="Times New Roman" panose="02020603050405020304" pitchFamily="18" charset="0"/>
                <a:cs typeface="Times New Roman" panose="02020603050405020304" pitchFamily="18" charset="0"/>
              </a:rPr>
              <a:t>phyiscal separation</a:t>
            </a:r>
          </a:p>
        </p:txBody>
      </p:sp>
      <p:sp>
        <p:nvSpPr>
          <p:cNvPr id="9" name="Téglalap: lekerekített 8">
            <a:extLst>
              <a:ext uri="{FF2B5EF4-FFF2-40B4-BE49-F238E27FC236}">
                <a16:creationId xmlns:a16="http://schemas.microsoft.com/office/drawing/2014/main" id="{47238ED8-577C-46EA-9287-394322682DA2}"/>
              </a:ext>
            </a:extLst>
          </p:cNvPr>
          <p:cNvSpPr/>
          <p:nvPr/>
        </p:nvSpPr>
        <p:spPr>
          <a:xfrm>
            <a:off x="5406451" y="1656403"/>
            <a:ext cx="1819612" cy="704538"/>
          </a:xfrm>
          <a:prstGeom prst="round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element</a:t>
            </a:r>
          </a:p>
        </p:txBody>
      </p:sp>
      <p:sp>
        <p:nvSpPr>
          <p:cNvPr id="10" name="Téglalap: lekerekített 9">
            <a:extLst>
              <a:ext uri="{FF2B5EF4-FFF2-40B4-BE49-F238E27FC236}">
                <a16:creationId xmlns:a16="http://schemas.microsoft.com/office/drawing/2014/main" id="{097AB3BD-DAEB-46B3-BA78-59A31FB45108}"/>
              </a:ext>
            </a:extLst>
          </p:cNvPr>
          <p:cNvSpPr/>
          <p:nvPr/>
        </p:nvSpPr>
        <p:spPr>
          <a:xfrm>
            <a:off x="5406451" y="3028251"/>
            <a:ext cx="1819612" cy="704538"/>
          </a:xfrm>
          <a:prstGeom prst="roundRect">
            <a:avLst/>
          </a:prstGeom>
          <a:solidFill>
            <a:srgbClr val="E1B7DC"/>
          </a:solidFill>
          <a:ln>
            <a:solidFill>
              <a:srgbClr val="B30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compound</a:t>
            </a:r>
          </a:p>
        </p:txBody>
      </p:sp>
      <p:sp>
        <p:nvSpPr>
          <p:cNvPr id="11" name="Téglalap: lekerekített 10">
            <a:extLst>
              <a:ext uri="{FF2B5EF4-FFF2-40B4-BE49-F238E27FC236}">
                <a16:creationId xmlns:a16="http://schemas.microsoft.com/office/drawing/2014/main" id="{B05B2A93-E112-4315-9422-4D27F8296AD2}"/>
              </a:ext>
            </a:extLst>
          </p:cNvPr>
          <p:cNvSpPr/>
          <p:nvPr/>
        </p:nvSpPr>
        <p:spPr>
          <a:xfrm>
            <a:off x="5410945" y="4181542"/>
            <a:ext cx="2341577" cy="1032545"/>
          </a:xfrm>
          <a:prstGeom prst="round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homogeneous</a:t>
            </a:r>
          </a:p>
        </p:txBody>
      </p:sp>
      <p:sp>
        <p:nvSpPr>
          <p:cNvPr id="13" name="Téglalap: lekerekített 12">
            <a:extLst>
              <a:ext uri="{FF2B5EF4-FFF2-40B4-BE49-F238E27FC236}">
                <a16:creationId xmlns:a16="http://schemas.microsoft.com/office/drawing/2014/main" id="{940C6C4D-2F76-4AD2-8575-9354CC3CE208}"/>
              </a:ext>
            </a:extLst>
          </p:cNvPr>
          <p:cNvSpPr/>
          <p:nvPr/>
        </p:nvSpPr>
        <p:spPr>
          <a:xfrm>
            <a:off x="5408743" y="5594940"/>
            <a:ext cx="2343779" cy="1032545"/>
          </a:xfrm>
          <a:prstGeom prst="roundRect">
            <a:avLst/>
          </a:prstGeom>
          <a:solidFill>
            <a:srgbClr val="E1B7DC"/>
          </a:solidFill>
          <a:ln>
            <a:solidFill>
              <a:srgbClr val="B30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heterogeneous</a:t>
            </a:r>
          </a:p>
        </p:txBody>
      </p:sp>
      <p:sp>
        <p:nvSpPr>
          <p:cNvPr id="14" name="Téglalap: lekerekített 13">
            <a:extLst>
              <a:ext uri="{FF2B5EF4-FFF2-40B4-BE49-F238E27FC236}">
                <a16:creationId xmlns:a16="http://schemas.microsoft.com/office/drawing/2014/main" id="{C1CD316B-F413-4179-A3B1-3AAEBD979447}"/>
              </a:ext>
            </a:extLst>
          </p:cNvPr>
          <p:cNvSpPr/>
          <p:nvPr/>
        </p:nvSpPr>
        <p:spPr>
          <a:xfrm>
            <a:off x="8545461" y="4096644"/>
            <a:ext cx="2609637" cy="2709810"/>
          </a:xfrm>
          <a:prstGeom prst="roundRect">
            <a:avLst/>
          </a:prstGeom>
          <a:solidFill>
            <a:srgbClr val="F8AB9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mist</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smog</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foam</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emulsion</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suspension</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colloids</a:t>
            </a:r>
          </a:p>
        </p:txBody>
      </p:sp>
      <p:grpSp>
        <p:nvGrpSpPr>
          <p:cNvPr id="6" name="Csoportba foglalás 5">
            <a:extLst>
              <a:ext uri="{FF2B5EF4-FFF2-40B4-BE49-F238E27FC236}">
                <a16:creationId xmlns:a16="http://schemas.microsoft.com/office/drawing/2014/main" id="{5C1AFEEF-0103-4D64-AADF-73E53A0C8C9F}"/>
              </a:ext>
            </a:extLst>
          </p:cNvPr>
          <p:cNvGrpSpPr/>
          <p:nvPr/>
        </p:nvGrpSpPr>
        <p:grpSpPr>
          <a:xfrm>
            <a:off x="4500332" y="4697815"/>
            <a:ext cx="910613" cy="1413398"/>
            <a:chOff x="4500332" y="4697815"/>
            <a:chExt cx="910613" cy="1413398"/>
          </a:xfrm>
        </p:grpSpPr>
        <p:cxnSp>
          <p:nvCxnSpPr>
            <p:cNvPr id="7" name="Egyenes összekötő nyíllal 6">
              <a:extLst>
                <a:ext uri="{FF2B5EF4-FFF2-40B4-BE49-F238E27FC236}">
                  <a16:creationId xmlns:a16="http://schemas.microsoft.com/office/drawing/2014/main" id="{56BEA283-3ABA-4A72-8E78-BBAFC02E4354}"/>
                </a:ext>
              </a:extLst>
            </p:cNvPr>
            <p:cNvCxnSpPr>
              <a:cxnSpLocks/>
              <a:stCxn id="5" idx="3"/>
              <a:endCxn id="11" idx="1"/>
            </p:cNvCxnSpPr>
            <p:nvPr/>
          </p:nvCxnSpPr>
          <p:spPr>
            <a:xfrm flipV="1">
              <a:off x="4500332" y="4697815"/>
              <a:ext cx="910613" cy="884484"/>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Egyenes összekötő nyíllal 14">
              <a:extLst>
                <a:ext uri="{FF2B5EF4-FFF2-40B4-BE49-F238E27FC236}">
                  <a16:creationId xmlns:a16="http://schemas.microsoft.com/office/drawing/2014/main" id="{3D086A56-A16C-4E2E-86A7-3617FC310BE1}"/>
                </a:ext>
              </a:extLst>
            </p:cNvPr>
            <p:cNvCxnSpPr>
              <a:cxnSpLocks/>
              <a:endCxn id="13" idx="1"/>
            </p:cNvCxnSpPr>
            <p:nvPr/>
          </p:nvCxnSpPr>
          <p:spPr>
            <a:xfrm>
              <a:off x="4509974" y="5582298"/>
              <a:ext cx="898769" cy="528915"/>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grpSp>
      <p:grpSp>
        <p:nvGrpSpPr>
          <p:cNvPr id="3" name="Csoportba foglalás 2">
            <a:extLst>
              <a:ext uri="{FF2B5EF4-FFF2-40B4-BE49-F238E27FC236}">
                <a16:creationId xmlns:a16="http://schemas.microsoft.com/office/drawing/2014/main" id="{AB4E3F2B-A65D-40C1-A207-75798B76B81E}"/>
              </a:ext>
            </a:extLst>
          </p:cNvPr>
          <p:cNvGrpSpPr/>
          <p:nvPr/>
        </p:nvGrpSpPr>
        <p:grpSpPr>
          <a:xfrm>
            <a:off x="4494976" y="2008672"/>
            <a:ext cx="911475" cy="1371848"/>
            <a:chOff x="4494976" y="2008672"/>
            <a:chExt cx="911475" cy="1371848"/>
          </a:xfrm>
        </p:grpSpPr>
        <p:cxnSp>
          <p:nvCxnSpPr>
            <p:cNvPr id="17" name="Egyenes összekötő nyíllal 16">
              <a:extLst>
                <a:ext uri="{FF2B5EF4-FFF2-40B4-BE49-F238E27FC236}">
                  <a16:creationId xmlns:a16="http://schemas.microsoft.com/office/drawing/2014/main" id="{6CB8E628-8752-4999-BCD2-13956879746D}"/>
                </a:ext>
              </a:extLst>
            </p:cNvPr>
            <p:cNvCxnSpPr>
              <a:cxnSpLocks/>
              <a:endCxn id="10" idx="1"/>
            </p:cNvCxnSpPr>
            <p:nvPr/>
          </p:nvCxnSpPr>
          <p:spPr>
            <a:xfrm>
              <a:off x="4494976" y="2676458"/>
              <a:ext cx="911475" cy="704062"/>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cxnSp>
          <p:nvCxnSpPr>
            <p:cNvPr id="20" name="Egyenes összekötő nyíllal 19">
              <a:extLst>
                <a:ext uri="{FF2B5EF4-FFF2-40B4-BE49-F238E27FC236}">
                  <a16:creationId xmlns:a16="http://schemas.microsoft.com/office/drawing/2014/main" id="{F5826CE5-46A8-4740-9AB1-CBD1EA188D5F}"/>
                </a:ext>
              </a:extLst>
            </p:cNvPr>
            <p:cNvCxnSpPr>
              <a:cxnSpLocks/>
              <a:endCxn id="9" idx="1"/>
            </p:cNvCxnSpPr>
            <p:nvPr/>
          </p:nvCxnSpPr>
          <p:spPr>
            <a:xfrm flipV="1">
              <a:off x="4494976" y="2008672"/>
              <a:ext cx="911475" cy="696710"/>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grpSp>
      <p:cxnSp>
        <p:nvCxnSpPr>
          <p:cNvPr id="21" name="Egyenes összekötő nyíllal 20">
            <a:extLst>
              <a:ext uri="{FF2B5EF4-FFF2-40B4-BE49-F238E27FC236}">
                <a16:creationId xmlns:a16="http://schemas.microsoft.com/office/drawing/2014/main" id="{A59433AE-D26A-4137-983D-F8A44D87AFBA}"/>
              </a:ext>
            </a:extLst>
          </p:cNvPr>
          <p:cNvCxnSpPr>
            <a:cxnSpLocks/>
            <a:stCxn id="5" idx="0"/>
            <a:endCxn id="4" idx="2"/>
          </p:cNvCxnSpPr>
          <p:nvPr/>
        </p:nvCxnSpPr>
        <p:spPr>
          <a:xfrm flipH="1" flipV="1">
            <a:off x="2912919" y="3485167"/>
            <a:ext cx="5356" cy="1306103"/>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sp>
        <p:nvSpPr>
          <p:cNvPr id="22" name="Téglalap: lekerekített 21">
            <a:extLst>
              <a:ext uri="{FF2B5EF4-FFF2-40B4-BE49-F238E27FC236}">
                <a16:creationId xmlns:a16="http://schemas.microsoft.com/office/drawing/2014/main" id="{497E52E9-8BAF-4D05-A316-9130CF71028C}"/>
              </a:ext>
            </a:extLst>
          </p:cNvPr>
          <p:cNvSpPr/>
          <p:nvPr/>
        </p:nvSpPr>
        <p:spPr>
          <a:xfrm>
            <a:off x="8570565" y="2082112"/>
            <a:ext cx="3263626" cy="1650677"/>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gas mixture</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solution</a:t>
            </a:r>
          </a:p>
          <a:p>
            <a:pPr marL="457200" indent="-457200">
              <a:buFont typeface="Wingdings" panose="05000000000000000000" pitchFamily="2" charset="2"/>
              <a:buChar char="§"/>
            </a:pPr>
            <a:r>
              <a:rPr lang="hu-HU" sz="2800" dirty="0">
                <a:solidFill>
                  <a:schemeClr val="tx1"/>
                </a:solidFill>
                <a:latin typeface="Times New Roman" panose="02020603050405020304" pitchFamily="18" charset="0"/>
                <a:cs typeface="Times New Roman" panose="02020603050405020304" pitchFamily="18" charset="0"/>
              </a:rPr>
              <a:t>alloy, double salt</a:t>
            </a:r>
          </a:p>
        </p:txBody>
      </p:sp>
      <p:cxnSp>
        <p:nvCxnSpPr>
          <p:cNvPr id="35" name="Egyenes összekötő nyíllal 34">
            <a:extLst>
              <a:ext uri="{FF2B5EF4-FFF2-40B4-BE49-F238E27FC236}">
                <a16:creationId xmlns:a16="http://schemas.microsoft.com/office/drawing/2014/main" id="{5539A557-6206-444D-8B37-F940A22353C5}"/>
              </a:ext>
            </a:extLst>
          </p:cNvPr>
          <p:cNvCxnSpPr>
            <a:cxnSpLocks/>
            <a:endCxn id="14" idx="1"/>
          </p:cNvCxnSpPr>
          <p:nvPr/>
        </p:nvCxnSpPr>
        <p:spPr>
          <a:xfrm flipV="1">
            <a:off x="7474296" y="5451549"/>
            <a:ext cx="1071165" cy="259703"/>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cxnSp>
        <p:nvCxnSpPr>
          <p:cNvPr id="36" name="Egyenes összekötő nyíllal 35">
            <a:extLst>
              <a:ext uri="{FF2B5EF4-FFF2-40B4-BE49-F238E27FC236}">
                <a16:creationId xmlns:a16="http://schemas.microsoft.com/office/drawing/2014/main" id="{F9BAE20B-D356-4D0B-9254-393AE769152C}"/>
              </a:ext>
            </a:extLst>
          </p:cNvPr>
          <p:cNvCxnSpPr>
            <a:cxnSpLocks/>
            <a:endCxn id="22" idx="1"/>
          </p:cNvCxnSpPr>
          <p:nvPr/>
        </p:nvCxnSpPr>
        <p:spPr>
          <a:xfrm flipV="1">
            <a:off x="7270229" y="2907451"/>
            <a:ext cx="1300336" cy="1349756"/>
          </a:xfrm>
          <a:prstGeom prst="straightConnector1">
            <a:avLst/>
          </a:prstGeom>
          <a:ln w="63500">
            <a:solidFill>
              <a:srgbClr val="FF66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46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1000"/>
                                  </p:stCondLst>
                                  <p:childTnLst>
                                    <p:set>
                                      <p:cBhvr>
                                        <p:cTn id="22" dur="1" fill="hold">
                                          <p:stCondLst>
                                            <p:cond delay="0"/>
                                          </p:stCondLst>
                                        </p:cTn>
                                        <p:tgtEl>
                                          <p:spTgt spid="21"/>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100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11"/>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50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50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animBg="1"/>
      <p:bldP spid="10" grpId="0" animBg="1"/>
      <p:bldP spid="11" grpId="0" animBg="1"/>
      <p:bldP spid="13" grpId="0" animBg="1"/>
      <p:bldP spid="14"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Classification of materials - definitions</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4"/>
            <a:ext cx="10515600" cy="4879975"/>
          </a:xfrm>
        </p:spPr>
        <p:txBody>
          <a:bodyPr anchor="ctr" anchorCtr="0">
            <a:normAutofit fontScale="92500" lnSpcReduction="20000"/>
          </a:bodyPr>
          <a:lstStyle/>
          <a:p>
            <a:r>
              <a:rPr lang="en-US" b="1" dirty="0">
                <a:latin typeface="Times New Roman" panose="02020603050405020304" pitchFamily="18" charset="0"/>
                <a:cs typeface="Times New Roman" panose="02020603050405020304" pitchFamily="18" charset="0"/>
              </a:rPr>
              <a:t>homogeneous system/single-phase system: </a:t>
            </a:r>
            <a:r>
              <a:rPr lang="en-US" dirty="0">
                <a:latin typeface="Times New Roman" panose="02020603050405020304" pitchFamily="18" charset="0"/>
                <a:cs typeface="Times New Roman" panose="02020603050405020304" pitchFamily="18" charset="0"/>
              </a:rPr>
              <a:t>the system</a:t>
            </a:r>
            <a:r>
              <a:rPr lang="hu-HU" dirty="0">
                <a:latin typeface="Times New Roman" panose="02020603050405020304" pitchFamily="18" charset="0"/>
                <a:cs typeface="Times New Roman" panose="02020603050405020304" pitchFamily="18" charset="0"/>
              </a:rPr>
              <a:t>, in which</a:t>
            </a:r>
            <a:r>
              <a:rPr lang="en-US" dirty="0">
                <a:latin typeface="Times New Roman" panose="02020603050405020304" pitchFamily="18" charset="0"/>
                <a:cs typeface="Times New Roman" panose="02020603050405020304" pitchFamily="18" charset="0"/>
              </a:rPr>
              <a:t> there are no interfaces, the intensive properties are the same in all parts of the system</a:t>
            </a:r>
            <a:r>
              <a:rPr lang="hu-HU"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heterogeneous system/multi-phase system: </a:t>
            </a:r>
            <a:r>
              <a:rPr lang="en-US" dirty="0">
                <a:latin typeface="Times New Roman" panose="02020603050405020304" pitchFamily="18" charset="0"/>
                <a:cs typeface="Times New Roman" panose="02020603050405020304" pitchFamily="18" charset="0"/>
              </a:rPr>
              <a:t>the system</a:t>
            </a:r>
            <a:r>
              <a:rPr lang="hu-HU" dirty="0">
                <a:latin typeface="Times New Roman" panose="02020603050405020304" pitchFamily="18" charset="0"/>
                <a:cs typeface="Times New Roman" panose="02020603050405020304" pitchFamily="18" charset="0"/>
              </a:rPr>
              <a:t>, in which</a:t>
            </a:r>
            <a:r>
              <a:rPr lang="en-US" dirty="0">
                <a:latin typeface="Times New Roman" panose="02020603050405020304" pitchFamily="18" charset="0"/>
                <a:cs typeface="Times New Roman" panose="02020603050405020304" pitchFamily="18" charset="0"/>
              </a:rPr>
              <a:t> the intensive properties </a:t>
            </a:r>
            <a:r>
              <a:rPr lang="hu-HU" dirty="0">
                <a:latin typeface="Times New Roman" panose="02020603050405020304" pitchFamily="18" charset="0"/>
                <a:cs typeface="Times New Roman" panose="02020603050405020304" pitchFamily="18" charset="0"/>
              </a:rPr>
              <a:t>undergo significant changes and</a:t>
            </a:r>
            <a:r>
              <a:rPr lang="en-US" dirty="0">
                <a:latin typeface="Times New Roman" panose="02020603050405020304" pitchFamily="18" charset="0"/>
                <a:cs typeface="Times New Roman" panose="02020603050405020304" pitchFamily="18" charset="0"/>
              </a:rPr>
              <a:t> the individual phases are separated by interfaces within the system.</a:t>
            </a:r>
            <a:endParaRPr lang="hu-HU" dirty="0">
              <a:latin typeface="Times New Roman" panose="02020603050405020304" pitchFamily="18" charset="0"/>
              <a:cs typeface="Times New Roman" panose="02020603050405020304" pitchFamily="18" charset="0"/>
            </a:endParaRPr>
          </a:p>
          <a:p>
            <a:r>
              <a:rPr lang="hu-HU" b="1" dirty="0">
                <a:latin typeface="Times New Roman" panose="02020603050405020304" pitchFamily="18" charset="0"/>
                <a:cs typeface="Times New Roman" panose="02020603050405020304" pitchFamily="18" charset="0"/>
              </a:rPr>
              <a:t>disperse system:</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system consisting of two or more </a:t>
            </a:r>
            <a:r>
              <a:rPr lang="hu-HU" dirty="0">
                <a:latin typeface="Times New Roman" panose="02020603050405020304" pitchFamily="18" charset="0"/>
                <a:cs typeface="Times New Roman" panose="02020603050405020304" pitchFamily="18" charset="0"/>
              </a:rPr>
              <a:t>materials</a:t>
            </a:r>
            <a:r>
              <a:rPr lang="en-US" dirty="0">
                <a:latin typeface="Times New Roman" panose="02020603050405020304" pitchFamily="18" charset="0"/>
                <a:cs typeface="Times New Roman" panose="02020603050405020304" pitchFamily="18" charset="0"/>
              </a:rPr>
              <a:t>, where the constituent</a:t>
            </a:r>
            <a:r>
              <a:rPr lang="hu-HU"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are separated by interfaces</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hey are mixed in the form of particles, droplets, i.e.</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 multi-component heterogeneous system</a:t>
            </a:r>
            <a:r>
              <a:rPr lang="hu-HU" dirty="0">
                <a:latin typeface="Times New Roman" panose="02020603050405020304" pitchFamily="18" charset="0"/>
                <a:cs typeface="Times New Roman" panose="02020603050405020304" pitchFamily="18" charset="0"/>
              </a:rPr>
              <a:t>.</a:t>
            </a:r>
          </a:p>
          <a:p>
            <a:r>
              <a:rPr lang="hu-HU" b="1" dirty="0">
                <a:latin typeface="Times New Roman" panose="02020603050405020304" pitchFamily="18" charset="0"/>
                <a:cs typeface="Times New Roman" panose="02020603050405020304" pitchFamily="18" charset="0"/>
              </a:rPr>
              <a:t>mixture:</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system consisting of two or more </a:t>
            </a:r>
            <a:r>
              <a:rPr lang="hu-HU" dirty="0">
                <a:latin typeface="Times New Roman" panose="02020603050405020304" pitchFamily="18" charset="0"/>
                <a:cs typeface="Times New Roman" panose="02020603050405020304" pitchFamily="18" charset="0"/>
              </a:rPr>
              <a:t>compounds</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in which</a:t>
            </a:r>
            <a:r>
              <a:rPr lang="en-US" dirty="0">
                <a:latin typeface="Times New Roman" panose="02020603050405020304" pitchFamily="18" charset="0"/>
                <a:cs typeface="Times New Roman" panose="02020603050405020304" pitchFamily="18" charset="0"/>
              </a:rPr>
              <a:t> the components are distributed among each other at the molecular level, i.e.</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 multi-component homogeneous system</a:t>
            </a:r>
            <a:r>
              <a:rPr lang="hu-HU" dirty="0">
                <a:latin typeface="Times New Roman" panose="02020603050405020304" pitchFamily="18" charset="0"/>
                <a:cs typeface="Times New Roman" panose="02020603050405020304" pitchFamily="18" charset="0"/>
              </a:rPr>
              <a:t>.</a:t>
            </a:r>
          </a:p>
          <a:p>
            <a:r>
              <a:rPr lang="hu-HU" b="1" dirty="0">
                <a:latin typeface="Times New Roman" panose="02020603050405020304" pitchFamily="18" charset="0"/>
                <a:cs typeface="Times New Roman" panose="02020603050405020304" pitchFamily="18" charset="0"/>
              </a:rPr>
              <a:t>inhomogeneous system:</a:t>
            </a:r>
            <a:r>
              <a:rPr lang="hu-HU" dirty="0">
                <a:latin typeface="Times New Roman" panose="02020603050405020304" pitchFamily="18" charset="0"/>
                <a:cs typeface="Times New Roman" panose="02020603050405020304" pitchFamily="18" charset="0"/>
              </a:rPr>
              <a:t> s</a:t>
            </a:r>
            <a:r>
              <a:rPr lang="en-US" dirty="0">
                <a:latin typeface="Times New Roman" panose="02020603050405020304" pitchFamily="18" charset="0"/>
                <a:cs typeface="Times New Roman" panose="02020603050405020304" pitchFamily="18" charset="0"/>
              </a:rPr>
              <a:t>ingle-phase system, where the intensive parameters are not the same in all parts of the system, but their changes are continuous, not </a:t>
            </a:r>
            <a:r>
              <a:rPr lang="hu-HU" dirty="0">
                <a:latin typeface="Times New Roman" panose="02020603050405020304" pitchFamily="18" charset="0"/>
                <a:cs typeface="Times New Roman" panose="02020603050405020304" pitchFamily="18" charset="0"/>
              </a:rPr>
              <a:t>sudden.</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here are no macroscopic interfaces</a:t>
            </a:r>
            <a:r>
              <a:rPr lang="hu-HU"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3C4C4ECE-28BA-4963-8103-0CE331711D51}" type="slidenum">
              <a:rPr lang="hu-HU" smtClean="0"/>
              <a:t>12</a:t>
            </a:fld>
            <a:endParaRPr lang="hu-HU"/>
          </a:p>
        </p:txBody>
      </p:sp>
    </p:spTree>
    <p:extLst>
      <p:ext uri="{BB962C8B-B14F-4D97-AF65-F5344CB8AC3E}">
        <p14:creationId xmlns:p14="http://schemas.microsoft.com/office/powerpoint/2010/main" val="185350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Gas mixtures</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626843"/>
            <a:ext cx="10515600" cy="1815882"/>
          </a:xfrm>
        </p:spPr>
        <p:txBody>
          <a:bodyPr/>
          <a:lstStyle/>
          <a:p>
            <a:pPr marL="0" indent="0" algn="ctr">
              <a:buNone/>
            </a:pPr>
            <a:r>
              <a:rPr lang="en-US" dirty="0">
                <a:latin typeface="Times New Roman" panose="02020603050405020304" pitchFamily="18" charset="0"/>
                <a:cs typeface="Times New Roman" panose="02020603050405020304" pitchFamily="18" charset="0"/>
              </a:rPr>
              <a:t>In the temperature and pressure range</a:t>
            </a:r>
            <a:r>
              <a:rPr lang="hu-HU"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in which</a:t>
            </a:r>
            <a:r>
              <a:rPr lang="en-US" dirty="0">
                <a:latin typeface="Times New Roman" panose="02020603050405020304" pitchFamily="18" charset="0"/>
                <a:cs typeface="Times New Roman" panose="02020603050405020304" pitchFamily="18" charset="0"/>
              </a:rPr>
              <a:t> the </a:t>
            </a:r>
            <a:r>
              <a:rPr lang="hu-HU" dirty="0">
                <a:latin typeface="Times New Roman" panose="02020603050405020304" pitchFamily="18" charset="0"/>
                <a:cs typeface="Times New Roman" panose="02020603050405020304" pitchFamily="18" charset="0"/>
              </a:rPr>
              <a:t>ideal</a:t>
            </a:r>
            <a:r>
              <a:rPr lang="en-US" dirty="0">
                <a:latin typeface="Times New Roman" panose="02020603050405020304" pitchFamily="18" charset="0"/>
                <a:cs typeface="Times New Roman" panose="02020603050405020304" pitchFamily="18" charset="0"/>
              </a:rPr>
              <a:t> gas approximation works, all gases form homogeneous mixture, for which the universal gas law is valid</a:t>
            </a:r>
            <a:r>
              <a:rPr lang="hu-HU" dirty="0">
                <a:latin typeface="Times New Roman" panose="02020603050405020304" pitchFamily="18" charset="0"/>
                <a:cs typeface="Times New Roman" panose="02020603050405020304" pitchFamily="18" charset="0"/>
              </a:rPr>
              <a:t> (also for the components).</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47E69133-DA36-4FCA-9EF1-898DEB608502}"/>
                  </a:ext>
                </a:extLst>
              </p:cNvPr>
              <p:cNvSpPr txBox="1"/>
              <p:nvPr/>
            </p:nvSpPr>
            <p:spPr>
              <a:xfrm>
                <a:off x="1179181" y="3428285"/>
                <a:ext cx="211852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𝑇</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2</m:t>
                          </m:r>
                        </m:sub>
                      </m:sSub>
                    </m:oMath>
                  </m:oMathPara>
                </a14:m>
                <a:endParaRPr lang="hu-HU" sz="2800" dirty="0"/>
              </a:p>
            </p:txBody>
          </p:sp>
        </mc:Choice>
        <mc:Fallback xmlns="">
          <p:sp>
            <p:nvSpPr>
              <p:cNvPr id="4" name="Szövegdoboz 3">
                <a:extLst>
                  <a:ext uri="{FF2B5EF4-FFF2-40B4-BE49-F238E27FC236}">
                    <a16:creationId xmlns:a16="http://schemas.microsoft.com/office/drawing/2014/main" id="{47E69133-DA36-4FCA-9EF1-898DEB608502}"/>
                  </a:ext>
                </a:extLst>
              </p:cNvPr>
              <p:cNvSpPr txBox="1">
                <a:spLocks noRot="1" noChangeAspect="1" noMove="1" noResize="1" noEditPoints="1" noAdjustHandles="1" noChangeArrowheads="1" noChangeShapeType="1" noTextEdit="1"/>
              </p:cNvSpPr>
              <p:nvPr/>
            </p:nvSpPr>
            <p:spPr>
              <a:xfrm>
                <a:off x="1179181" y="3428285"/>
                <a:ext cx="2118529"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ED528D21-9DFD-4D83-909B-A3AAE51D9A0F}"/>
                  </a:ext>
                </a:extLst>
              </p:cNvPr>
              <p:cNvSpPr txBox="1"/>
              <p:nvPr/>
            </p:nvSpPr>
            <p:spPr>
              <a:xfrm>
                <a:off x="3749586" y="3014221"/>
                <a:ext cx="4081502"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𝑇</m:t>
                          </m:r>
                        </m:sub>
                      </m:sSub>
                      <m:r>
                        <a:rPr lang="hu-HU" sz="2800" b="0" i="1" smtClean="0">
                          <a:latin typeface="Cambria Math" panose="02040503050406030204" pitchFamily="18" charset="0"/>
                        </a:rPr>
                        <m:t>=</m:t>
                      </m:r>
                      <m:r>
                        <a:rPr lang="hu-HU" sz="2800" b="0" i="1" smtClean="0">
                          <a:latin typeface="Cambria Math" panose="02040503050406030204" pitchFamily="18" charset="0"/>
                        </a:rPr>
                        <m:t>𝑣𝑜𝑙𝑢𝑚𝑒</m:t>
                      </m:r>
                      <m:r>
                        <a:rPr lang="hu-HU" sz="2800" b="0" i="1" smtClean="0">
                          <a:latin typeface="Cambria Math" panose="02040503050406030204" pitchFamily="18" charset="0"/>
                        </a:rPr>
                        <m:t> </m:t>
                      </m:r>
                      <m:r>
                        <a:rPr lang="hu-HU" sz="2800" b="0" i="1" smtClean="0">
                          <a:latin typeface="Cambria Math" panose="02040503050406030204" pitchFamily="18" charset="0"/>
                        </a:rPr>
                        <m:t>𝑜𝑓</m:t>
                      </m:r>
                      <m:r>
                        <a:rPr lang="hu-HU" sz="2800" b="0" i="1" smtClean="0">
                          <a:latin typeface="Cambria Math" panose="02040503050406030204" pitchFamily="18" charset="0"/>
                        </a:rPr>
                        <m:t> </m:t>
                      </m:r>
                      <m:r>
                        <a:rPr lang="hu-HU" sz="2800" b="0" i="1" smtClean="0">
                          <a:latin typeface="Cambria Math" panose="02040503050406030204" pitchFamily="18" charset="0"/>
                        </a:rPr>
                        <m:t>𝑡𝑎𝑛𝑘</m:t>
                      </m:r>
                    </m:oMath>
                    <m:oMath xmlns:m="http://schemas.openxmlformats.org/officeDocument/2006/math">
                      <m:r>
                        <a:rPr lang="hu-HU" sz="2800" b="0" i="1" smtClean="0">
                          <a:latin typeface="Cambria Math" panose="02040503050406030204" pitchFamily="18" charset="0"/>
                        </a:rPr>
                        <m:t>𝑇</m:t>
                      </m:r>
                      <m:r>
                        <a:rPr lang="hu-HU" sz="2800" b="0" i="1" smtClean="0">
                          <a:latin typeface="Cambria Math" panose="02040503050406030204" pitchFamily="18" charset="0"/>
                        </a:rPr>
                        <m:t>=</m:t>
                      </m:r>
                      <m:r>
                        <a:rPr lang="hu-HU" sz="2800" b="0" i="1" smtClean="0">
                          <a:latin typeface="Cambria Math" panose="02040503050406030204" pitchFamily="18" charset="0"/>
                        </a:rPr>
                        <m:t>𝑠𝑦𝑠𝑡𝑒𝑚</m:t>
                      </m:r>
                      <m:r>
                        <a:rPr lang="hu-HU" sz="2800" b="0" i="1" smtClean="0">
                          <a:latin typeface="Cambria Math" panose="02040503050406030204" pitchFamily="18" charset="0"/>
                        </a:rPr>
                        <m:t> </m:t>
                      </m:r>
                      <m:r>
                        <a:rPr lang="hu-HU" sz="2800" b="0" i="1" smtClean="0">
                          <a:latin typeface="Cambria Math" panose="02040503050406030204" pitchFamily="18" charset="0"/>
                        </a:rPr>
                        <m:t>𝑡𝑒𝑚𝑝𝑒𝑟𝑎𝑡𝑢𝑟𝑒</m:t>
                      </m:r>
                    </m:oMath>
                  </m:oMathPara>
                </a14:m>
                <a:endParaRPr lang="hu-HU" sz="2800" b="0" dirty="0"/>
              </a:p>
            </p:txBody>
          </p:sp>
        </mc:Choice>
        <mc:Fallback xmlns="">
          <p:sp>
            <p:nvSpPr>
              <p:cNvPr id="5" name="Szövegdoboz 4">
                <a:extLst>
                  <a:ext uri="{FF2B5EF4-FFF2-40B4-BE49-F238E27FC236}">
                    <a16:creationId xmlns:a16="http://schemas.microsoft.com/office/drawing/2014/main" id="{ED528D21-9DFD-4D83-909B-A3AAE51D9A0F}"/>
                  </a:ext>
                </a:extLst>
              </p:cNvPr>
              <p:cNvSpPr txBox="1">
                <a:spLocks noRot="1" noChangeAspect="1" noMove="1" noResize="1" noEditPoints="1" noAdjustHandles="1" noChangeArrowheads="1" noChangeShapeType="1" noTextEdit="1"/>
              </p:cNvSpPr>
              <p:nvPr/>
            </p:nvSpPr>
            <p:spPr>
              <a:xfrm>
                <a:off x="3749586" y="3014221"/>
                <a:ext cx="4081502" cy="86177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D0C9A532-0846-487C-AC23-38BEBF0C688C}"/>
                  </a:ext>
                </a:extLst>
              </p:cNvPr>
              <p:cNvSpPr txBox="1"/>
              <p:nvPr/>
            </p:nvSpPr>
            <p:spPr>
              <a:xfrm>
                <a:off x="9412773" y="3190855"/>
                <a:ext cx="1846275" cy="8791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𝑇</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𝑇</m:t>
                              </m:r>
                            </m:sub>
                          </m:sSub>
                          <m:r>
                            <a:rPr lang="hu-HU" sz="2800" i="1">
                              <a:latin typeface="Cambria Math" panose="02040503050406030204" pitchFamily="18" charset="0"/>
                            </a:rPr>
                            <m:t>𝑅𝑇</m:t>
                          </m:r>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𝑇</m:t>
                              </m:r>
                            </m:sub>
                          </m:sSub>
                        </m:den>
                      </m:f>
                    </m:oMath>
                  </m:oMathPara>
                </a14:m>
                <a:endParaRPr lang="hu-HU" sz="2800" dirty="0"/>
              </a:p>
            </p:txBody>
          </p:sp>
        </mc:Choice>
        <mc:Fallback xmlns="">
          <p:sp>
            <p:nvSpPr>
              <p:cNvPr id="6" name="Szövegdoboz 5">
                <a:extLst>
                  <a:ext uri="{FF2B5EF4-FFF2-40B4-BE49-F238E27FC236}">
                    <a16:creationId xmlns:a16="http://schemas.microsoft.com/office/drawing/2014/main" id="{D0C9A532-0846-487C-AC23-38BEBF0C688C}"/>
                  </a:ext>
                </a:extLst>
              </p:cNvPr>
              <p:cNvSpPr txBox="1">
                <a:spLocks noRot="1" noChangeAspect="1" noMove="1" noResize="1" noEditPoints="1" noAdjustHandles="1" noChangeArrowheads="1" noChangeShapeType="1" noTextEdit="1"/>
              </p:cNvSpPr>
              <p:nvPr/>
            </p:nvSpPr>
            <p:spPr>
              <a:xfrm>
                <a:off x="9412773" y="3190855"/>
                <a:ext cx="1846275" cy="87915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D94DCDD1-2AE8-4EE2-9CF6-C55E0C250649}"/>
                  </a:ext>
                </a:extLst>
              </p:cNvPr>
              <p:cNvSpPr txBox="1"/>
              <p:nvPr/>
            </p:nvSpPr>
            <p:spPr>
              <a:xfrm>
                <a:off x="1512946" y="3919466"/>
                <a:ext cx="7040261" cy="9087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𝑇</m:t>
                          </m:r>
                        </m:sub>
                      </m:sSub>
                      <m:r>
                        <a:rPr lang="hu-HU" sz="2800" b="0" i="1" smtClean="0">
                          <a:latin typeface="Cambria Math" panose="02040503050406030204" pitchFamily="18" charset="0"/>
                        </a:rPr>
                        <m:t>=</m:t>
                      </m:r>
                      <m:f>
                        <m:fPr>
                          <m:ctrlPr>
                            <a:rPr lang="hu-HU" sz="2800" i="1">
                              <a:latin typeface="Cambria Math" panose="02040503050406030204" pitchFamily="18" charset="0"/>
                            </a:rPr>
                          </m:ctrlPr>
                        </m:fPr>
                        <m:num>
                          <m:d>
                            <m:dPr>
                              <m:ctrlPr>
                                <a:rPr lang="hu-HU" sz="280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2</m:t>
                                  </m:r>
                                </m:sub>
                              </m:sSub>
                            </m:e>
                          </m:d>
                          <m:r>
                            <a:rPr lang="hu-HU" sz="2800" i="1">
                              <a:latin typeface="Cambria Math" panose="02040503050406030204" pitchFamily="18" charset="0"/>
                            </a:rPr>
                            <m:t>𝑅𝑇</m:t>
                          </m:r>
                        </m:num>
                        <m:den>
                          <m:sSub>
                            <m:sSubPr>
                              <m:ctrlPr>
                                <a:rPr lang="hu-HU" sz="2800" i="1">
                                  <a:latin typeface="Cambria Math" panose="02040503050406030204" pitchFamily="18" charset="0"/>
                                </a:rPr>
                              </m:ctrlPr>
                            </m:sSubPr>
                            <m:e>
                              <m:r>
                                <a:rPr lang="hu-HU" sz="2800" i="1">
                                  <a:latin typeface="Cambria Math" panose="02040503050406030204" pitchFamily="18" charset="0"/>
                                </a:rPr>
                                <m:t>𝑉</m:t>
                              </m:r>
                            </m:e>
                            <m:sub>
                              <m:r>
                                <a:rPr lang="hu-HU" sz="2800" b="0" i="1" smtClean="0">
                                  <a:latin typeface="Cambria Math" panose="02040503050406030204" pitchFamily="18" charset="0"/>
                                </a:rPr>
                                <m:t>𝑇</m:t>
                              </m:r>
                            </m:sub>
                          </m:sSub>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1</m:t>
                              </m:r>
                            </m:sub>
                          </m:sSub>
                          <m:r>
                            <a:rPr lang="hu-HU" sz="2800" i="1">
                              <a:latin typeface="Cambria Math" panose="02040503050406030204" pitchFamily="18" charset="0"/>
                            </a:rPr>
                            <m:t>𝑅𝑇</m:t>
                          </m:r>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𝑇</m:t>
                              </m:r>
                            </m:sub>
                          </m:sSub>
                        </m:den>
                      </m:f>
                      <m:r>
                        <a:rPr lang="hu-HU" sz="2800" b="0" i="1" smtClean="0">
                          <a:latin typeface="Cambria Math" panose="02040503050406030204" pitchFamily="18" charset="0"/>
                        </a:rPr>
                        <m:t>+</m:t>
                      </m:r>
                      <m:f>
                        <m:fPr>
                          <m:ctrlPr>
                            <a:rPr lang="hu-HU" sz="2800" i="1">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2</m:t>
                              </m:r>
                            </m:sub>
                          </m:sSub>
                          <m:r>
                            <a:rPr lang="hu-HU" sz="2800" i="1">
                              <a:latin typeface="Cambria Math" panose="02040503050406030204" pitchFamily="18" charset="0"/>
                            </a:rPr>
                            <m:t>𝑅𝑇</m:t>
                          </m:r>
                        </m:num>
                        <m:den>
                          <m:sSub>
                            <m:sSubPr>
                              <m:ctrlPr>
                                <a:rPr lang="hu-HU" sz="2800" i="1">
                                  <a:latin typeface="Cambria Math" panose="02040503050406030204" pitchFamily="18" charset="0"/>
                                </a:rPr>
                              </m:ctrlPr>
                            </m:sSubPr>
                            <m:e>
                              <m:r>
                                <a:rPr lang="hu-HU" sz="2800" i="1">
                                  <a:latin typeface="Cambria Math" panose="02040503050406030204" pitchFamily="18" charset="0"/>
                                </a:rPr>
                                <m:t>𝑉</m:t>
                              </m:r>
                            </m:e>
                            <m:sub>
                              <m:r>
                                <a:rPr lang="hu-HU" sz="2800" b="0" i="1" smtClean="0">
                                  <a:latin typeface="Cambria Math" panose="02040503050406030204" pitchFamily="18" charset="0"/>
                                </a:rPr>
                                <m:t>𝑇</m:t>
                              </m:r>
                            </m:sub>
                          </m:sSub>
                        </m:den>
                      </m:f>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2</m:t>
                          </m:r>
                        </m:sub>
                      </m:sSub>
                    </m:oMath>
                  </m:oMathPara>
                </a14:m>
                <a:endParaRPr lang="hu-HU" sz="2800" dirty="0"/>
              </a:p>
            </p:txBody>
          </p:sp>
        </mc:Choice>
        <mc:Fallback xmlns="">
          <p:sp>
            <p:nvSpPr>
              <p:cNvPr id="7" name="Szövegdoboz 6">
                <a:extLst>
                  <a:ext uri="{FF2B5EF4-FFF2-40B4-BE49-F238E27FC236}">
                    <a16:creationId xmlns:a16="http://schemas.microsoft.com/office/drawing/2014/main" id="{D94DCDD1-2AE8-4EE2-9CF6-C55E0C250649}"/>
                  </a:ext>
                </a:extLst>
              </p:cNvPr>
              <p:cNvSpPr txBox="1">
                <a:spLocks noRot="1" noChangeAspect="1" noMove="1" noResize="1" noEditPoints="1" noAdjustHandles="1" noChangeArrowheads="1" noChangeShapeType="1" noTextEdit="1"/>
              </p:cNvSpPr>
              <p:nvPr/>
            </p:nvSpPr>
            <p:spPr>
              <a:xfrm>
                <a:off x="1512946" y="3919466"/>
                <a:ext cx="7040261" cy="908710"/>
              </a:xfrm>
              <a:prstGeom prst="rect">
                <a:avLst/>
              </a:prstGeom>
              <a:blipFill>
                <a:blip r:embed="rId6"/>
                <a:stretch>
                  <a:fillRect/>
                </a:stretch>
              </a:blipFill>
            </p:spPr>
            <p:txBody>
              <a:bodyPr/>
              <a:lstStyle/>
              <a:p>
                <a:r>
                  <a:rPr lang="en-US">
                    <a:noFill/>
                  </a:rPr>
                  <a:t> </a:t>
                </a:r>
              </a:p>
            </p:txBody>
          </p:sp>
        </mc:Fallback>
      </mc:AlternateContent>
      <p:sp>
        <p:nvSpPr>
          <p:cNvPr id="8" name="Szövegdoboz 7">
            <a:extLst>
              <a:ext uri="{FF2B5EF4-FFF2-40B4-BE49-F238E27FC236}">
                <a16:creationId xmlns:a16="http://schemas.microsoft.com/office/drawing/2014/main" id="{70E3D29D-2D92-4F53-A772-3631F6533771}"/>
              </a:ext>
            </a:extLst>
          </p:cNvPr>
          <p:cNvSpPr txBox="1"/>
          <p:nvPr/>
        </p:nvSpPr>
        <p:spPr>
          <a:xfrm>
            <a:off x="344774" y="4888471"/>
            <a:ext cx="11592843" cy="1384995"/>
          </a:xfrm>
          <a:prstGeom prst="rect">
            <a:avLst/>
          </a:prstGeom>
          <a:noFill/>
        </p:spPr>
        <p:txBody>
          <a:bodyPr wrap="square" rtlCol="0">
            <a:spAutoFit/>
          </a:bodyPr>
          <a:lstStyle/>
          <a:p>
            <a:pPr algn="ctr"/>
            <a:r>
              <a:rPr lang="hu-HU" sz="2800" dirty="0">
                <a:latin typeface="Times New Roman" panose="02020603050405020304" pitchFamily="18" charset="0"/>
                <a:cs typeface="Times New Roman" panose="02020603050405020304" pitchFamily="18" charset="0"/>
              </a:rPr>
              <a:t>where </a:t>
            </a:r>
            <a:r>
              <a:rPr lang="hu-HU" sz="2800" i="1" dirty="0">
                <a:latin typeface="Times New Roman" panose="02020603050405020304" pitchFamily="18" charset="0"/>
                <a:cs typeface="Times New Roman" panose="02020603050405020304" pitchFamily="18" charset="0"/>
              </a:rPr>
              <a:t>p</a:t>
            </a:r>
            <a:r>
              <a:rPr lang="hu-HU" sz="2800" i="1" baseline="-25000" dirty="0">
                <a:latin typeface="Times New Roman" panose="02020603050405020304" pitchFamily="18" charset="0"/>
                <a:cs typeface="Times New Roman" panose="02020603050405020304" pitchFamily="18" charset="0"/>
              </a:rPr>
              <a:t>1</a:t>
            </a:r>
            <a:r>
              <a:rPr lang="hu-HU" sz="2800" dirty="0">
                <a:latin typeface="Times New Roman" panose="02020603050405020304" pitchFamily="18" charset="0"/>
                <a:cs typeface="Times New Roman" panose="02020603050405020304" pitchFamily="18" charset="0"/>
              </a:rPr>
              <a:t> and </a:t>
            </a:r>
            <a:r>
              <a:rPr lang="hu-HU" sz="2800" i="1" dirty="0">
                <a:latin typeface="Times New Roman" panose="02020603050405020304" pitchFamily="18" charset="0"/>
                <a:cs typeface="Times New Roman" panose="02020603050405020304" pitchFamily="18" charset="0"/>
              </a:rPr>
              <a:t>p</a:t>
            </a:r>
            <a:r>
              <a:rPr lang="hu-HU" sz="2800" i="1" baseline="-25000" dirty="0">
                <a:latin typeface="Times New Roman" panose="02020603050405020304" pitchFamily="18" charset="0"/>
                <a:cs typeface="Times New Roman" panose="02020603050405020304" pitchFamily="18" charset="0"/>
              </a:rPr>
              <a:t>2</a:t>
            </a:r>
            <a:r>
              <a:rPr lang="hu-HU" sz="2800" dirty="0">
                <a:latin typeface="Times New Roman" panose="02020603050405020304" pitchFamily="18" charset="0"/>
                <a:cs typeface="Times New Roman" panose="02020603050405020304" pitchFamily="18" charset="0"/>
              </a:rPr>
              <a:t> are the partial pressure of the components:</a:t>
            </a:r>
            <a:r>
              <a:rPr lang="hu-HU" sz="2800" b="1" dirty="0">
                <a:latin typeface="Times New Roman" panose="02020603050405020304" pitchFamily="18" charset="0"/>
                <a:cs typeface="Times New Roman" panose="02020603050405020304" pitchFamily="18" charset="0"/>
              </a:rPr>
              <a:t/>
            </a:r>
            <a:br>
              <a:rPr lang="hu-HU" sz="2800" b="1" dirty="0">
                <a:latin typeface="Times New Roman" panose="02020603050405020304" pitchFamily="18" charset="0"/>
                <a:cs typeface="Times New Roman" panose="02020603050405020304" pitchFamily="18" charset="0"/>
              </a:rPr>
            </a:br>
            <a:r>
              <a:rPr lang="hu-HU" sz="2800" b="1" dirty="0">
                <a:latin typeface="Times New Roman" panose="02020603050405020304" pitchFamily="18" charset="0"/>
                <a:cs typeface="Times New Roman" panose="02020603050405020304" pitchFamily="18" charset="0"/>
              </a:rPr>
              <a:t>partial pressure:</a:t>
            </a:r>
            <a:r>
              <a:rPr lang="hu-H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pressure </a:t>
            </a:r>
            <a:r>
              <a:rPr lang="hu-HU" sz="2800" dirty="0">
                <a:latin typeface="Times New Roman" panose="02020603050405020304" pitchFamily="18" charset="0"/>
                <a:cs typeface="Times New Roman" panose="02020603050405020304" pitchFamily="18" charset="0"/>
              </a:rPr>
              <a:t>exerted by an</a:t>
            </a:r>
            <a:r>
              <a:rPr lang="en-US" sz="2800" dirty="0">
                <a:latin typeface="Times New Roman" panose="02020603050405020304" pitchFamily="18" charset="0"/>
                <a:cs typeface="Times New Roman" panose="02020603050405020304" pitchFamily="18" charset="0"/>
              </a:rPr>
              <a:t> </a:t>
            </a:r>
            <a:r>
              <a:rPr lang="hu-HU" sz="2800" dirty="0">
                <a:latin typeface="Times New Roman" panose="02020603050405020304" pitchFamily="18" charset="0"/>
                <a:cs typeface="Times New Roman" panose="02020603050405020304" pitchFamily="18" charset="0"/>
              </a:rPr>
              <a:t>ideal gas</a:t>
            </a:r>
            <a:r>
              <a:rPr lang="en-US" sz="2800" dirty="0">
                <a:latin typeface="Times New Roman" panose="02020603050405020304" pitchFamily="18" charset="0"/>
                <a:cs typeface="Times New Roman" panose="02020603050405020304" pitchFamily="18" charset="0"/>
              </a:rPr>
              <a:t> in a gas mixture if </a:t>
            </a:r>
            <a:r>
              <a:rPr lang="hu-HU" sz="2800" dirty="0">
                <a:latin typeface="Times New Roman" panose="02020603050405020304" pitchFamily="18" charset="0"/>
                <a:cs typeface="Times New Roman" panose="02020603050405020304" pitchFamily="18" charset="0"/>
              </a:rPr>
              <a:t>it would be alone in the same volume.</a:t>
            </a:r>
          </a:p>
        </p:txBody>
      </p:sp>
      <p:sp>
        <p:nvSpPr>
          <p:cNvPr id="9" name="Szövegdoboz 8">
            <a:extLst>
              <a:ext uri="{FF2B5EF4-FFF2-40B4-BE49-F238E27FC236}">
                <a16:creationId xmlns:a16="http://schemas.microsoft.com/office/drawing/2014/main" id="{A3CCF06B-08E4-41C4-B9D3-86734FCF73CE}"/>
              </a:ext>
            </a:extLst>
          </p:cNvPr>
          <p:cNvSpPr txBox="1"/>
          <p:nvPr/>
        </p:nvSpPr>
        <p:spPr>
          <a:xfrm>
            <a:off x="8719517" y="4136208"/>
            <a:ext cx="2248757" cy="523220"/>
          </a:xfrm>
          <a:prstGeom prst="rect">
            <a:avLst/>
          </a:prstGeom>
          <a:noFill/>
        </p:spPr>
        <p:txBody>
          <a:bodyPr wrap="none" rtlCol="0">
            <a:spAutoFit/>
          </a:bodyPr>
          <a:lstStyle/>
          <a:p>
            <a:r>
              <a:rPr lang="hu-HU" sz="2800" dirty="0">
                <a:latin typeface="Times New Roman" panose="02020603050405020304" pitchFamily="18" charset="0"/>
                <a:cs typeface="Times New Roman" panose="02020603050405020304" pitchFamily="18" charset="0"/>
              </a:rPr>
              <a:t>(Dalton’s law)</a:t>
            </a:r>
          </a:p>
        </p:txBody>
      </p:sp>
      <p:sp>
        <p:nvSpPr>
          <p:cNvPr id="10" name="Slide Number Placeholder 9"/>
          <p:cNvSpPr>
            <a:spLocks noGrp="1"/>
          </p:cNvSpPr>
          <p:nvPr>
            <p:ph type="sldNum" sz="quarter" idx="12"/>
          </p:nvPr>
        </p:nvSpPr>
        <p:spPr/>
        <p:txBody>
          <a:bodyPr/>
          <a:lstStyle/>
          <a:p>
            <a:fld id="{3C4C4ECE-28BA-4963-8103-0CE331711D51}" type="slidenum">
              <a:rPr lang="hu-HU" smtClean="0"/>
              <a:t>13</a:t>
            </a:fld>
            <a:endParaRPr lang="hu-HU"/>
          </a:p>
        </p:txBody>
      </p:sp>
    </p:spTree>
    <p:extLst>
      <p:ext uri="{BB962C8B-B14F-4D97-AF65-F5344CB8AC3E}">
        <p14:creationId xmlns:p14="http://schemas.microsoft.com/office/powerpoint/2010/main" val="304414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Gas mixtures</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p:txBody>
          <a:bodyPr/>
          <a:lstStyle/>
          <a:p>
            <a:pPr marL="0" indent="0" algn="ctr">
              <a:buNone/>
            </a:pPr>
            <a:r>
              <a:rPr lang="hu-HU" dirty="0">
                <a:latin typeface="Times New Roman" panose="02020603050405020304" pitchFamily="18" charset="0"/>
                <a:cs typeface="Times New Roman" panose="02020603050405020304" pitchFamily="18" charset="0"/>
              </a:rPr>
              <a:t>One may</a:t>
            </a:r>
            <a:r>
              <a:rPr lang="en-US" dirty="0">
                <a:latin typeface="Times New Roman" panose="02020603050405020304" pitchFamily="18" charset="0"/>
                <a:cs typeface="Times New Roman" panose="02020603050405020304" pitchFamily="18" charset="0"/>
              </a:rPr>
              <a:t> also ask the question of how many tanks</a:t>
            </a:r>
            <a:r>
              <a:rPr lang="hu-HU" dirty="0">
                <a:latin typeface="Times New Roman" panose="02020603050405020304" pitchFamily="18" charset="0"/>
                <a:cs typeface="Times New Roman" panose="02020603050405020304" pitchFamily="18" charset="0"/>
              </a:rPr>
              <a:t> and what pressure are</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needed</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store the gases separately</a:t>
            </a:r>
            <a:r>
              <a:rPr lang="hu-HU"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47E69133-DA36-4FCA-9EF1-898DEB608502}"/>
                  </a:ext>
                </a:extLst>
              </p:cNvPr>
              <p:cNvSpPr txBox="1"/>
              <p:nvPr/>
            </p:nvSpPr>
            <p:spPr>
              <a:xfrm>
                <a:off x="1225454" y="3049784"/>
                <a:ext cx="217796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𝑇</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2</m:t>
                          </m:r>
                        </m:sub>
                      </m:sSub>
                    </m:oMath>
                  </m:oMathPara>
                </a14:m>
                <a:endParaRPr lang="hu-HU" sz="2800" dirty="0"/>
              </a:p>
            </p:txBody>
          </p:sp>
        </mc:Choice>
        <mc:Fallback xmlns="">
          <p:sp>
            <p:nvSpPr>
              <p:cNvPr id="4" name="Szövegdoboz 3">
                <a:extLst>
                  <a:ext uri="{FF2B5EF4-FFF2-40B4-BE49-F238E27FC236}">
                    <a16:creationId xmlns:a16="http://schemas.microsoft.com/office/drawing/2014/main" id="{47E69133-DA36-4FCA-9EF1-898DEB608502}"/>
                  </a:ext>
                </a:extLst>
              </p:cNvPr>
              <p:cNvSpPr txBox="1">
                <a:spLocks noRot="1" noChangeAspect="1" noMove="1" noResize="1" noEditPoints="1" noAdjustHandles="1" noChangeArrowheads="1" noChangeShapeType="1" noTextEdit="1"/>
              </p:cNvSpPr>
              <p:nvPr/>
            </p:nvSpPr>
            <p:spPr>
              <a:xfrm>
                <a:off x="1225454" y="3049784"/>
                <a:ext cx="2177969"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ED528D21-9DFD-4D83-909B-A3AAE51D9A0F}"/>
                  </a:ext>
                </a:extLst>
              </p:cNvPr>
              <p:cNvSpPr txBox="1"/>
              <p:nvPr/>
            </p:nvSpPr>
            <p:spPr>
              <a:xfrm>
                <a:off x="3749586" y="2834341"/>
                <a:ext cx="4609788"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𝑇</m:t>
                          </m:r>
                        </m:sub>
                      </m:sSub>
                      <m:r>
                        <a:rPr lang="hu-HU" sz="2800" b="0" i="1" smtClean="0">
                          <a:latin typeface="Cambria Math" panose="02040503050406030204" pitchFamily="18" charset="0"/>
                        </a:rPr>
                        <m:t>=</m:t>
                      </m:r>
                      <m:r>
                        <a:rPr lang="hu-HU" sz="2800" b="0" i="1" smtClean="0">
                          <a:latin typeface="Cambria Math" panose="02040503050406030204" pitchFamily="18" charset="0"/>
                        </a:rPr>
                        <m:t>𝑓𝑖𝑛𝑎𝑙</m:t>
                      </m:r>
                      <m:r>
                        <a:rPr lang="hu-HU" sz="2800" b="0" i="1" smtClean="0">
                          <a:latin typeface="Cambria Math" panose="02040503050406030204" pitchFamily="18" charset="0"/>
                        </a:rPr>
                        <m:t> </m:t>
                      </m:r>
                      <m:r>
                        <a:rPr lang="hu-HU" sz="2800" b="0" i="1" smtClean="0">
                          <a:latin typeface="Cambria Math" panose="02040503050406030204" pitchFamily="18" charset="0"/>
                        </a:rPr>
                        <m:t>𝑝𝑟𝑒𝑠𝑠𝑢𝑟𝑒</m:t>
                      </m:r>
                      <m:r>
                        <a:rPr lang="hu-HU" sz="2800" b="0" i="1" smtClean="0">
                          <a:latin typeface="Cambria Math" panose="02040503050406030204" pitchFamily="18" charset="0"/>
                        </a:rPr>
                        <m:t> </m:t>
                      </m:r>
                      <m:r>
                        <a:rPr lang="hu-HU" sz="2800" b="0" i="1" smtClean="0">
                          <a:latin typeface="Cambria Math" panose="02040503050406030204" pitchFamily="18" charset="0"/>
                        </a:rPr>
                        <m:t>𝑜𝑓</m:t>
                      </m:r>
                      <m:r>
                        <a:rPr lang="hu-HU" sz="2800" b="0" i="1" smtClean="0">
                          <a:latin typeface="Cambria Math" panose="02040503050406030204" pitchFamily="18" charset="0"/>
                        </a:rPr>
                        <m:t> </m:t>
                      </m:r>
                      <m:r>
                        <a:rPr lang="hu-HU" sz="2800" b="0" i="1" smtClean="0">
                          <a:latin typeface="Cambria Math" panose="02040503050406030204" pitchFamily="18" charset="0"/>
                        </a:rPr>
                        <m:t>𝑡𝑎𝑛𝑘</m:t>
                      </m:r>
                    </m:oMath>
                    <m:oMath xmlns:m="http://schemas.openxmlformats.org/officeDocument/2006/math">
                      <m:r>
                        <a:rPr lang="hu-HU" sz="2800" b="0" i="1" smtClean="0">
                          <a:latin typeface="Cambria Math" panose="02040503050406030204" pitchFamily="18" charset="0"/>
                        </a:rPr>
                        <m:t>𝑇</m:t>
                      </m:r>
                      <m:r>
                        <a:rPr lang="hu-HU" sz="2800" b="0" i="1" smtClean="0">
                          <a:latin typeface="Cambria Math" panose="02040503050406030204" pitchFamily="18" charset="0"/>
                        </a:rPr>
                        <m:t>=</m:t>
                      </m:r>
                      <m:r>
                        <a:rPr lang="hu-HU" sz="2800" b="0" i="1" smtClean="0">
                          <a:latin typeface="Cambria Math" panose="02040503050406030204" pitchFamily="18" charset="0"/>
                        </a:rPr>
                        <m:t>𝑠𝑦𝑠𝑡𝑒𝑚</m:t>
                      </m:r>
                      <m:r>
                        <a:rPr lang="hu-HU" sz="2800" b="0" i="1" smtClean="0">
                          <a:latin typeface="Cambria Math" panose="02040503050406030204" pitchFamily="18" charset="0"/>
                        </a:rPr>
                        <m:t> </m:t>
                      </m:r>
                      <m:r>
                        <a:rPr lang="hu-HU" sz="2800" b="0" i="1" smtClean="0">
                          <a:latin typeface="Cambria Math" panose="02040503050406030204" pitchFamily="18" charset="0"/>
                        </a:rPr>
                        <m:t>𝑡𝑒𝑚𝑝𝑒𝑟𝑎𝑡𝑢𝑟𝑒</m:t>
                      </m:r>
                    </m:oMath>
                  </m:oMathPara>
                </a14:m>
                <a:endParaRPr lang="hu-HU" sz="2800" b="0" dirty="0"/>
              </a:p>
            </p:txBody>
          </p:sp>
        </mc:Choice>
        <mc:Fallback xmlns="">
          <p:sp>
            <p:nvSpPr>
              <p:cNvPr id="5" name="Szövegdoboz 4">
                <a:extLst>
                  <a:ext uri="{FF2B5EF4-FFF2-40B4-BE49-F238E27FC236}">
                    <a16:creationId xmlns:a16="http://schemas.microsoft.com/office/drawing/2014/main" id="{ED528D21-9DFD-4D83-909B-A3AAE51D9A0F}"/>
                  </a:ext>
                </a:extLst>
              </p:cNvPr>
              <p:cNvSpPr txBox="1">
                <a:spLocks noRot="1" noChangeAspect="1" noMove="1" noResize="1" noEditPoints="1" noAdjustHandles="1" noChangeArrowheads="1" noChangeShapeType="1" noTextEdit="1"/>
              </p:cNvSpPr>
              <p:nvPr/>
            </p:nvSpPr>
            <p:spPr>
              <a:xfrm>
                <a:off x="3749586" y="2834341"/>
                <a:ext cx="4609788" cy="86177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D0C9A532-0846-487C-AC23-38BEBF0C688C}"/>
                  </a:ext>
                </a:extLst>
              </p:cNvPr>
              <p:cNvSpPr txBox="1"/>
              <p:nvPr/>
            </p:nvSpPr>
            <p:spPr>
              <a:xfrm>
                <a:off x="9122576" y="2803965"/>
                <a:ext cx="1834028" cy="8791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𝑇</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𝑇</m:t>
                              </m:r>
                            </m:sub>
                          </m:sSub>
                          <m:r>
                            <a:rPr lang="hu-HU" sz="2800" i="1">
                              <a:latin typeface="Cambria Math" panose="02040503050406030204" pitchFamily="18" charset="0"/>
                            </a:rPr>
                            <m:t>𝑅𝑇</m:t>
                          </m:r>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𝑇</m:t>
                              </m:r>
                            </m:sub>
                          </m:sSub>
                        </m:den>
                      </m:f>
                    </m:oMath>
                  </m:oMathPara>
                </a14:m>
                <a:endParaRPr lang="hu-HU" sz="2800" dirty="0"/>
              </a:p>
            </p:txBody>
          </p:sp>
        </mc:Choice>
        <mc:Fallback xmlns="">
          <p:sp>
            <p:nvSpPr>
              <p:cNvPr id="6" name="Szövegdoboz 5">
                <a:extLst>
                  <a:ext uri="{FF2B5EF4-FFF2-40B4-BE49-F238E27FC236}">
                    <a16:creationId xmlns:a16="http://schemas.microsoft.com/office/drawing/2014/main" id="{D0C9A532-0846-487C-AC23-38BEBF0C688C}"/>
                  </a:ext>
                </a:extLst>
              </p:cNvPr>
              <p:cNvSpPr txBox="1">
                <a:spLocks noRot="1" noChangeAspect="1" noMove="1" noResize="1" noEditPoints="1" noAdjustHandles="1" noChangeArrowheads="1" noChangeShapeType="1" noTextEdit="1"/>
              </p:cNvSpPr>
              <p:nvPr/>
            </p:nvSpPr>
            <p:spPr>
              <a:xfrm>
                <a:off x="9122576" y="2803965"/>
                <a:ext cx="1834028" cy="87915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D94DCDD1-2AE8-4EE2-9CF6-C55E0C250649}"/>
                  </a:ext>
                </a:extLst>
              </p:cNvPr>
              <p:cNvSpPr txBox="1"/>
              <p:nvPr/>
            </p:nvSpPr>
            <p:spPr>
              <a:xfrm>
                <a:off x="2372512" y="3943463"/>
                <a:ext cx="7136248" cy="9087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𝑇</m:t>
                          </m:r>
                        </m:sub>
                      </m:sSub>
                      <m:r>
                        <a:rPr lang="hu-HU" sz="2800" b="0" i="1" smtClean="0">
                          <a:latin typeface="Cambria Math" panose="02040503050406030204" pitchFamily="18" charset="0"/>
                        </a:rPr>
                        <m:t>=</m:t>
                      </m:r>
                      <m:f>
                        <m:fPr>
                          <m:ctrlPr>
                            <a:rPr lang="hu-HU" sz="2800" i="1">
                              <a:latin typeface="Cambria Math" panose="02040503050406030204" pitchFamily="18" charset="0"/>
                            </a:rPr>
                          </m:ctrlPr>
                        </m:fPr>
                        <m:num>
                          <m:d>
                            <m:dPr>
                              <m:ctrlPr>
                                <a:rPr lang="hu-HU" sz="280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2</m:t>
                                  </m:r>
                                </m:sub>
                              </m:sSub>
                            </m:e>
                          </m:d>
                          <m:r>
                            <a:rPr lang="hu-HU" sz="2800" i="1">
                              <a:latin typeface="Cambria Math" panose="02040503050406030204" pitchFamily="18" charset="0"/>
                            </a:rPr>
                            <m:t>𝑅𝑇</m:t>
                          </m:r>
                        </m:num>
                        <m:den>
                          <m:sSub>
                            <m:sSubPr>
                              <m:ctrlPr>
                                <a:rPr lang="hu-HU" sz="2800" i="1">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𝑇</m:t>
                              </m:r>
                            </m:sub>
                          </m:sSub>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1</m:t>
                              </m:r>
                            </m:sub>
                          </m:sSub>
                          <m:r>
                            <a:rPr lang="hu-HU" sz="2800" i="1">
                              <a:latin typeface="Cambria Math" panose="02040503050406030204" pitchFamily="18" charset="0"/>
                            </a:rPr>
                            <m:t>𝑅𝑇</m:t>
                          </m:r>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𝑇</m:t>
                              </m:r>
                            </m:sub>
                          </m:sSub>
                        </m:den>
                      </m:f>
                      <m:r>
                        <a:rPr lang="hu-HU" sz="2800" b="0" i="1" smtClean="0">
                          <a:latin typeface="Cambria Math" panose="02040503050406030204" pitchFamily="18" charset="0"/>
                        </a:rPr>
                        <m:t>+</m:t>
                      </m:r>
                      <m:f>
                        <m:fPr>
                          <m:ctrlPr>
                            <a:rPr lang="hu-HU" sz="2800" i="1">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𝑛</m:t>
                              </m:r>
                            </m:e>
                            <m:sub>
                              <m:r>
                                <a:rPr lang="hu-HU" sz="2800" b="0" i="1" smtClean="0">
                                  <a:latin typeface="Cambria Math" panose="02040503050406030204" pitchFamily="18" charset="0"/>
                                </a:rPr>
                                <m:t>2</m:t>
                              </m:r>
                            </m:sub>
                          </m:sSub>
                          <m:r>
                            <a:rPr lang="hu-HU" sz="2800" i="1">
                              <a:latin typeface="Cambria Math" panose="02040503050406030204" pitchFamily="18" charset="0"/>
                            </a:rPr>
                            <m:t>𝑅𝑇</m:t>
                          </m:r>
                        </m:num>
                        <m:den>
                          <m:sSub>
                            <m:sSubPr>
                              <m:ctrlPr>
                                <a:rPr lang="hu-HU" sz="2800" i="1">
                                  <a:latin typeface="Cambria Math" panose="02040503050406030204" pitchFamily="18" charset="0"/>
                                </a:rPr>
                              </m:ctrlPr>
                            </m:sSubPr>
                            <m:e>
                              <m:r>
                                <a:rPr lang="hu-HU" sz="2800" b="0" i="1" smtClean="0">
                                  <a:latin typeface="Cambria Math" panose="02040503050406030204" pitchFamily="18" charset="0"/>
                                </a:rPr>
                                <m:t>𝑝</m:t>
                              </m:r>
                            </m:e>
                            <m:sub>
                              <m:r>
                                <a:rPr lang="hu-HU" sz="2800" b="0" i="1" smtClean="0">
                                  <a:latin typeface="Cambria Math" panose="02040503050406030204" pitchFamily="18" charset="0"/>
                                </a:rPr>
                                <m:t>𝑇</m:t>
                              </m:r>
                            </m:sub>
                          </m:sSub>
                        </m:den>
                      </m:f>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1</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2</m:t>
                          </m:r>
                        </m:sub>
                      </m:sSub>
                    </m:oMath>
                  </m:oMathPara>
                </a14:m>
                <a:endParaRPr lang="hu-HU" sz="2800" dirty="0"/>
              </a:p>
            </p:txBody>
          </p:sp>
        </mc:Choice>
        <mc:Fallback xmlns="">
          <p:sp>
            <p:nvSpPr>
              <p:cNvPr id="7" name="Szövegdoboz 6">
                <a:extLst>
                  <a:ext uri="{FF2B5EF4-FFF2-40B4-BE49-F238E27FC236}">
                    <a16:creationId xmlns:a16="http://schemas.microsoft.com/office/drawing/2014/main" id="{D94DCDD1-2AE8-4EE2-9CF6-C55E0C250649}"/>
                  </a:ext>
                </a:extLst>
              </p:cNvPr>
              <p:cNvSpPr txBox="1">
                <a:spLocks noRot="1" noChangeAspect="1" noMove="1" noResize="1" noEditPoints="1" noAdjustHandles="1" noChangeArrowheads="1" noChangeShapeType="1" noTextEdit="1"/>
              </p:cNvSpPr>
              <p:nvPr/>
            </p:nvSpPr>
            <p:spPr>
              <a:xfrm>
                <a:off x="2372512" y="3943463"/>
                <a:ext cx="7136248" cy="908710"/>
              </a:xfrm>
              <a:prstGeom prst="rect">
                <a:avLst/>
              </a:prstGeom>
              <a:blipFill>
                <a:blip r:embed="rId6"/>
                <a:stretch>
                  <a:fillRect/>
                </a:stretch>
              </a:blipFill>
            </p:spPr>
            <p:txBody>
              <a:bodyPr/>
              <a:lstStyle/>
              <a:p>
                <a:r>
                  <a:rPr lang="en-US">
                    <a:noFill/>
                  </a:rPr>
                  <a:t> </a:t>
                </a:r>
              </a:p>
            </p:txBody>
          </p:sp>
        </mc:Fallback>
      </mc:AlternateContent>
      <p:sp>
        <p:nvSpPr>
          <p:cNvPr id="8" name="Szövegdoboz 7">
            <a:extLst>
              <a:ext uri="{FF2B5EF4-FFF2-40B4-BE49-F238E27FC236}">
                <a16:creationId xmlns:a16="http://schemas.microsoft.com/office/drawing/2014/main" id="{70E3D29D-2D92-4F53-A772-3631F6533771}"/>
              </a:ext>
            </a:extLst>
          </p:cNvPr>
          <p:cNvSpPr txBox="1"/>
          <p:nvPr/>
        </p:nvSpPr>
        <p:spPr>
          <a:xfrm>
            <a:off x="344774" y="4888471"/>
            <a:ext cx="11592843" cy="1384995"/>
          </a:xfrm>
          <a:prstGeom prst="rect">
            <a:avLst/>
          </a:prstGeom>
          <a:noFill/>
        </p:spPr>
        <p:txBody>
          <a:bodyPr wrap="square" rtlCol="0">
            <a:spAutoFit/>
          </a:bodyPr>
          <a:lstStyle/>
          <a:p>
            <a:pPr algn="ctr"/>
            <a:r>
              <a:rPr lang="hu-HU" sz="2800" dirty="0">
                <a:latin typeface="Times New Roman" panose="02020603050405020304" pitchFamily="18" charset="0"/>
                <a:cs typeface="Times New Roman" panose="02020603050405020304" pitchFamily="18" charset="0"/>
              </a:rPr>
              <a:t>where </a:t>
            </a:r>
            <a:r>
              <a:rPr lang="hu-HU" sz="2800" i="1" dirty="0">
                <a:latin typeface="Times New Roman" panose="02020603050405020304" pitchFamily="18" charset="0"/>
                <a:cs typeface="Times New Roman" panose="02020603050405020304" pitchFamily="18" charset="0"/>
              </a:rPr>
              <a:t>V</a:t>
            </a:r>
            <a:r>
              <a:rPr lang="hu-HU" sz="2800" i="1" baseline="-25000" dirty="0">
                <a:latin typeface="Times New Roman" panose="02020603050405020304" pitchFamily="18" charset="0"/>
                <a:cs typeface="Times New Roman" panose="02020603050405020304" pitchFamily="18" charset="0"/>
              </a:rPr>
              <a:t>1</a:t>
            </a:r>
            <a:r>
              <a:rPr lang="hu-HU" sz="2800" dirty="0">
                <a:latin typeface="Times New Roman" panose="02020603050405020304" pitchFamily="18" charset="0"/>
                <a:cs typeface="Times New Roman" panose="02020603050405020304" pitchFamily="18" charset="0"/>
              </a:rPr>
              <a:t> and </a:t>
            </a:r>
            <a:r>
              <a:rPr lang="hu-HU" sz="2800" i="1" dirty="0">
                <a:latin typeface="Times New Roman" panose="02020603050405020304" pitchFamily="18" charset="0"/>
                <a:cs typeface="Times New Roman" panose="02020603050405020304" pitchFamily="18" charset="0"/>
              </a:rPr>
              <a:t>V</a:t>
            </a:r>
            <a:r>
              <a:rPr lang="hu-HU" sz="2800" i="1" baseline="-25000" dirty="0">
                <a:latin typeface="Times New Roman" panose="02020603050405020304" pitchFamily="18" charset="0"/>
                <a:cs typeface="Times New Roman" panose="02020603050405020304" pitchFamily="18" charset="0"/>
              </a:rPr>
              <a:t>2</a:t>
            </a:r>
            <a:r>
              <a:rPr lang="hu-HU" sz="2800" dirty="0">
                <a:latin typeface="Times New Roman" panose="02020603050405020304" pitchFamily="18" charset="0"/>
                <a:cs typeface="Times New Roman" panose="02020603050405020304" pitchFamily="18" charset="0"/>
              </a:rPr>
              <a:t> are the partial volumes of the components:</a:t>
            </a:r>
            <a:r>
              <a:rPr lang="hu-HU" sz="2800" b="1" dirty="0">
                <a:latin typeface="Times New Roman" panose="02020603050405020304" pitchFamily="18" charset="0"/>
                <a:cs typeface="Times New Roman" panose="02020603050405020304" pitchFamily="18" charset="0"/>
              </a:rPr>
              <a:t/>
            </a:r>
            <a:br>
              <a:rPr lang="hu-HU" sz="2800" b="1" dirty="0">
                <a:latin typeface="Times New Roman" panose="02020603050405020304" pitchFamily="18" charset="0"/>
                <a:cs typeface="Times New Roman" panose="02020603050405020304" pitchFamily="18" charset="0"/>
              </a:rPr>
            </a:br>
            <a:r>
              <a:rPr lang="hu-HU" sz="2800" b="1" dirty="0">
                <a:latin typeface="Times New Roman" panose="02020603050405020304" pitchFamily="18" charset="0"/>
                <a:cs typeface="Times New Roman" panose="02020603050405020304" pitchFamily="18" charset="0"/>
              </a:rPr>
              <a:t>partial volume:</a:t>
            </a:r>
            <a:r>
              <a:rPr lang="hu-HU"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 volume that </a:t>
            </a:r>
            <a:r>
              <a:rPr lang="hu-HU" sz="2800" dirty="0">
                <a:latin typeface="Times New Roman" panose="02020603050405020304" pitchFamily="18" charset="0"/>
                <a:cs typeface="Times New Roman" panose="02020603050405020304" pitchFamily="18" charset="0"/>
              </a:rPr>
              <a:t>would be alone occupied by an ideal mixture-forming</a:t>
            </a:r>
            <a:r>
              <a:rPr lang="en-US" sz="2800" dirty="0">
                <a:latin typeface="Times New Roman" panose="02020603050405020304" pitchFamily="18" charset="0"/>
                <a:cs typeface="Times New Roman" panose="02020603050405020304" pitchFamily="18" charset="0"/>
              </a:rPr>
              <a:t> gas at </a:t>
            </a:r>
            <a:r>
              <a:rPr lang="hu-HU" sz="2800" dirty="0">
                <a:latin typeface="Times New Roman" panose="02020603050405020304" pitchFamily="18" charset="0"/>
                <a:cs typeface="Times New Roman" panose="02020603050405020304" pitchFamily="18" charset="0"/>
              </a:rPr>
              <a:t>the same</a:t>
            </a:r>
            <a:r>
              <a:rPr lang="en-US" sz="2800" dirty="0">
                <a:latin typeface="Times New Roman" panose="02020603050405020304" pitchFamily="18" charset="0"/>
                <a:cs typeface="Times New Roman" panose="02020603050405020304" pitchFamily="18" charset="0"/>
              </a:rPr>
              <a:t> temperature and pressure </a:t>
            </a:r>
            <a:r>
              <a:rPr lang="hu-HU" sz="2800" dirty="0">
                <a:latin typeface="Times New Roman" panose="02020603050405020304" pitchFamily="18" charset="0"/>
                <a:cs typeface="Times New Roman" panose="02020603050405020304" pitchFamily="18" charset="0"/>
              </a:rPr>
              <a:t>as in</a:t>
            </a:r>
            <a:r>
              <a:rPr lang="en-US" sz="2800" dirty="0">
                <a:latin typeface="Times New Roman" panose="02020603050405020304" pitchFamily="18" charset="0"/>
                <a:cs typeface="Times New Roman" panose="02020603050405020304" pitchFamily="18" charset="0"/>
              </a:rPr>
              <a:t> the gas mixture</a:t>
            </a:r>
            <a:r>
              <a:rPr lang="hu-HU" sz="2800" dirty="0">
                <a:latin typeface="Times New Roman" panose="02020603050405020304" pitchFamily="18" charset="0"/>
                <a:cs typeface="Times New Roman" panose="02020603050405020304" pitchFamily="18" charset="0"/>
              </a:rPr>
              <a:t>.</a:t>
            </a:r>
          </a:p>
        </p:txBody>
      </p:sp>
      <p:sp>
        <p:nvSpPr>
          <p:cNvPr id="9" name="Slide Number Placeholder 8"/>
          <p:cNvSpPr>
            <a:spLocks noGrp="1"/>
          </p:cNvSpPr>
          <p:nvPr>
            <p:ph type="sldNum" sz="quarter" idx="12"/>
          </p:nvPr>
        </p:nvSpPr>
        <p:spPr/>
        <p:txBody>
          <a:bodyPr/>
          <a:lstStyle/>
          <a:p>
            <a:fld id="{3C4C4ECE-28BA-4963-8103-0CE331711D51}" type="slidenum">
              <a:rPr lang="hu-HU" smtClean="0"/>
              <a:t>14</a:t>
            </a:fld>
            <a:endParaRPr lang="hu-HU"/>
          </a:p>
        </p:txBody>
      </p:sp>
    </p:spTree>
    <p:extLst>
      <p:ext uri="{BB962C8B-B14F-4D97-AF65-F5344CB8AC3E}">
        <p14:creationId xmlns:p14="http://schemas.microsoft.com/office/powerpoint/2010/main" val="204076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Solutions</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4"/>
            <a:ext cx="10515600" cy="4778375"/>
          </a:xfrm>
        </p:spPr>
        <p:txBody>
          <a:bodyPr>
            <a:normAutofit/>
          </a:bodyPr>
          <a:lstStyle/>
          <a:p>
            <a:r>
              <a:rPr lang="en-US" dirty="0">
                <a:latin typeface="Times New Roman" panose="02020603050405020304" pitchFamily="18" charset="0"/>
                <a:cs typeface="Times New Roman" panose="02020603050405020304" pitchFamily="18" charset="0"/>
              </a:rPr>
              <a:t>Solutions are </a:t>
            </a:r>
            <a:r>
              <a:rPr lang="hu-HU" dirty="0">
                <a:latin typeface="Times New Roman" panose="02020603050405020304" pitchFamily="18" charset="0"/>
                <a:cs typeface="Times New Roman" panose="02020603050405020304" pitchFamily="18" charset="0"/>
              </a:rPr>
              <a:t>made</a:t>
            </a:r>
            <a:r>
              <a:rPr lang="en-US" dirty="0">
                <a:latin typeface="Times New Roman" panose="02020603050405020304" pitchFamily="18" charset="0"/>
                <a:cs typeface="Times New Roman" panose="02020603050405020304" pitchFamily="18" charset="0"/>
              </a:rPr>
              <a:t> by </a:t>
            </a:r>
            <a:r>
              <a:rPr lang="hu-HU" dirty="0">
                <a:latin typeface="Times New Roman" panose="02020603050405020304" pitchFamily="18" charset="0"/>
                <a:cs typeface="Times New Roman" panose="02020603050405020304" pitchFamily="18" charset="0"/>
              </a:rPr>
              <a:t>dissolution of a material</a:t>
            </a:r>
            <a:r>
              <a:rPr lang="en-US" dirty="0">
                <a:latin typeface="Times New Roman" panose="02020603050405020304" pitchFamily="18" charset="0"/>
                <a:cs typeface="Times New Roman" panose="02020603050405020304" pitchFamily="18" charset="0"/>
              </a:rPr>
              <a:t> in </a:t>
            </a:r>
            <a:r>
              <a:rPr lang="hu-HU"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liquid</a:t>
            </a:r>
            <a:r>
              <a:rPr lang="hu-HU" dirty="0">
                <a:latin typeface="Times New Roman" panose="02020603050405020304" pitchFamily="18" charset="0"/>
                <a:cs typeface="Times New Roman" panose="02020603050405020304" pitchFamily="18" charset="0"/>
              </a:rPr>
              <a:t>.</a:t>
            </a:r>
          </a:p>
          <a:p>
            <a:pPr lvl="1"/>
            <a:r>
              <a:rPr lang="hu-HU" b="1" dirty="0">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a:t>
            </a:r>
            <a:r>
              <a:rPr lang="hu-HU" dirty="0">
                <a:latin typeface="Times New Roman" panose="02020603050405020304" pitchFamily="18" charset="0"/>
                <a:cs typeface="Times New Roman" panose="02020603050405020304" pitchFamily="18" charset="0"/>
              </a:rPr>
              <a:t>liquid </a:t>
            </a:r>
            <a:r>
              <a:rPr lang="en-US" dirty="0">
                <a:latin typeface="Times New Roman" panose="02020603050405020304" pitchFamily="18" charset="0"/>
                <a:cs typeface="Times New Roman" panose="02020603050405020304" pitchFamily="18" charset="0"/>
              </a:rPr>
              <a:t>mixture</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in which one of the components is of particular importance due to </a:t>
            </a:r>
            <a:r>
              <a:rPr lang="hu-HU" dirty="0">
                <a:latin typeface="Times New Roman" panose="02020603050405020304" pitchFamily="18" charset="0"/>
                <a:cs typeface="Times New Roman" panose="02020603050405020304" pitchFamily="18" charset="0"/>
              </a:rPr>
              <a:t>its</a:t>
            </a:r>
            <a:r>
              <a:rPr lang="en-US" dirty="0">
                <a:latin typeface="Times New Roman" panose="02020603050405020304" pitchFamily="18" charset="0"/>
                <a:cs typeface="Times New Roman" panose="02020603050405020304" pitchFamily="18" charset="0"/>
              </a:rPr>
              <a:t> large excess or some other</a:t>
            </a:r>
            <a:r>
              <a:rPr lang="hu-HU" dirty="0">
                <a:latin typeface="Times New Roman" panose="02020603050405020304" pitchFamily="18" charset="0"/>
                <a:cs typeface="Times New Roman" panose="02020603050405020304" pitchFamily="18" charset="0"/>
              </a:rPr>
              <a:t> important</a:t>
            </a:r>
            <a:r>
              <a:rPr lang="en-US" dirty="0">
                <a:latin typeface="Times New Roman" panose="02020603050405020304" pitchFamily="18" charset="0"/>
                <a:cs typeface="Times New Roman" panose="02020603050405020304" pitchFamily="18" charset="0"/>
              </a:rPr>
              <a:t> property. This substance is called the solvent, and the </a:t>
            </a:r>
            <a:r>
              <a:rPr lang="hu-HU" dirty="0">
                <a:latin typeface="Times New Roman" panose="02020603050405020304" pitchFamily="18" charset="0"/>
                <a:cs typeface="Times New Roman" panose="02020603050405020304" pitchFamily="18" charset="0"/>
              </a:rPr>
              <a:t>dissolved one</a:t>
            </a:r>
            <a:r>
              <a:rPr lang="en-US" dirty="0">
                <a:latin typeface="Times New Roman" panose="02020603050405020304" pitchFamily="18" charset="0"/>
                <a:cs typeface="Times New Roman" panose="02020603050405020304" pitchFamily="18" charset="0"/>
              </a:rPr>
              <a:t> is the solute</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Obviously</a:t>
            </a:r>
            <a:r>
              <a:rPr lang="en-US" dirty="0">
                <a:latin typeface="Times New Roman" panose="02020603050405020304" pitchFamily="18" charset="0"/>
                <a:cs typeface="Times New Roman" panose="02020603050405020304" pitchFamily="18" charset="0"/>
              </a:rPr>
              <a:t>, there must be an interaction between the solvent and the solute</a:t>
            </a:r>
            <a:r>
              <a:rPr lang="hu-HU" dirty="0">
                <a:latin typeface="Times New Roman" panose="02020603050405020304" pitchFamily="18" charset="0"/>
                <a:cs typeface="Times New Roman" panose="02020603050405020304" pitchFamily="18" charset="0"/>
              </a:rPr>
              <a:t> leading to</a:t>
            </a:r>
            <a:r>
              <a:rPr lang="en-US" dirty="0">
                <a:latin typeface="Times New Roman" panose="02020603050405020304" pitchFamily="18" charset="0"/>
                <a:cs typeface="Times New Roman" panose="02020603050405020304" pitchFamily="18" charset="0"/>
              </a:rPr>
              <a:t> a more favorable state. As a result, the solute is surrounded by the solvent</a:t>
            </a:r>
            <a:r>
              <a:rPr lang="hu-HU" dirty="0">
                <a:latin typeface="Times New Roman" panose="02020603050405020304" pitchFamily="18" charset="0"/>
                <a:cs typeface="Times New Roman" panose="02020603050405020304" pitchFamily="18" charset="0"/>
              </a:rPr>
              <a:t> molecules</a:t>
            </a:r>
            <a:r>
              <a:rPr lang="en-US" dirty="0">
                <a:latin typeface="Times New Roman" panose="02020603050405020304" pitchFamily="18" charset="0"/>
                <a:cs typeface="Times New Roman" panose="02020603050405020304" pitchFamily="18" charset="0"/>
              </a:rPr>
              <a:t> and is distributed in the solvent at the molecular level</a:t>
            </a:r>
            <a:r>
              <a:rPr lang="hu-HU" dirty="0">
                <a:latin typeface="Times New Roman" panose="02020603050405020304" pitchFamily="18" charset="0"/>
                <a:cs typeface="Times New Roman" panose="02020603050405020304" pitchFamily="18" charset="0"/>
              </a:rPr>
              <a:t>. </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This process is the</a:t>
            </a:r>
          </a:p>
          <a:p>
            <a:pPr lvl="1"/>
            <a:r>
              <a:rPr lang="hu-HU" b="1" dirty="0" smtClean="0">
                <a:latin typeface="Times New Roman" panose="02020603050405020304" pitchFamily="18" charset="0"/>
                <a:cs typeface="Times New Roman" panose="02020603050405020304" pitchFamily="18" charset="0"/>
              </a:rPr>
              <a:t>solvation</a:t>
            </a:r>
            <a:r>
              <a:rPr lang="hu-HU" b="1"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a:t>
            </a:r>
            <a:r>
              <a:rPr lang="en-US" dirty="0">
                <a:latin typeface="Times New Roman" panose="02020603050405020304" pitchFamily="18" charset="0"/>
                <a:cs typeface="Times New Roman" panose="02020603050405020304" pitchFamily="18" charset="0"/>
              </a:rPr>
              <a:t> complex process</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in which the solvent</a:t>
            </a:r>
            <a:r>
              <a:rPr lang="hu-HU" dirty="0">
                <a:latin typeface="Times New Roman" panose="02020603050405020304" pitchFamily="18" charset="0"/>
                <a:cs typeface="Times New Roman" panose="02020603050405020304" pitchFamily="18" charset="0"/>
              </a:rPr>
              <a:t> molecules</a:t>
            </a:r>
            <a:r>
              <a:rPr lang="en-US" dirty="0">
                <a:latin typeface="Times New Roman" panose="02020603050405020304" pitchFamily="18" charset="0"/>
                <a:cs typeface="Times New Roman" panose="02020603050405020304" pitchFamily="18" charset="0"/>
              </a:rPr>
              <a:t> surround the solute</a:t>
            </a:r>
            <a:r>
              <a:rPr lang="hu-HU"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and bring them into the solution</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Accordingly, solvents</a:t>
            </a:r>
            <a:r>
              <a:rPr lang="en-US" dirty="0">
                <a:latin typeface="Times New Roman" panose="02020603050405020304" pitchFamily="18" charset="0"/>
                <a:cs typeface="Times New Roman" panose="02020603050405020304" pitchFamily="18" charset="0"/>
              </a:rPr>
              <a:t> molecularly disperse </a:t>
            </a:r>
            <a:r>
              <a:rPr lang="hu-HU" dirty="0">
                <a:latin typeface="Times New Roman" panose="02020603050405020304" pitchFamily="18" charset="0"/>
                <a:cs typeface="Times New Roman" panose="02020603050405020304" pitchFamily="18" charset="0"/>
              </a:rPr>
              <a:t>solutes</a:t>
            </a:r>
            <a:r>
              <a:rPr lang="en-US" dirty="0">
                <a:latin typeface="Times New Roman" panose="02020603050405020304" pitchFamily="18" charset="0"/>
                <a:cs typeface="Times New Roman" panose="02020603050405020304" pitchFamily="18" charset="0"/>
              </a:rPr>
              <a:t> and keep them in the solution</a:t>
            </a:r>
            <a:r>
              <a:rPr lang="hu-HU"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3C4C4ECE-28BA-4963-8103-0CE331711D51}" type="slidenum">
              <a:rPr lang="hu-HU" smtClean="0"/>
              <a:t>15</a:t>
            </a:fld>
            <a:endParaRPr lang="hu-HU"/>
          </a:p>
        </p:txBody>
      </p:sp>
      <p:sp>
        <p:nvSpPr>
          <p:cNvPr id="5" name="TextBox 4"/>
          <p:cNvSpPr txBox="1"/>
          <p:nvPr/>
        </p:nvSpPr>
        <p:spPr>
          <a:xfrm>
            <a:off x="377072" y="867266"/>
            <a:ext cx="1338606" cy="369332"/>
          </a:xfrm>
          <a:prstGeom prst="rect">
            <a:avLst/>
          </a:prstGeom>
          <a:noFill/>
        </p:spPr>
        <p:txBody>
          <a:bodyPr wrap="square" rtlCol="0">
            <a:spAutoFit/>
          </a:bodyPr>
          <a:lstStyle/>
          <a:p>
            <a:r>
              <a:rPr lang="hu-HU" dirty="0" smtClean="0"/>
              <a:t>2/10/2024</a:t>
            </a:r>
            <a:endParaRPr lang="en-US" dirty="0"/>
          </a:p>
        </p:txBody>
      </p:sp>
    </p:spTree>
    <p:extLst>
      <p:ext uri="{BB962C8B-B14F-4D97-AF65-F5344CB8AC3E}">
        <p14:creationId xmlns:p14="http://schemas.microsoft.com/office/powerpoint/2010/main" val="342032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147415"/>
            <a:ext cx="10515600" cy="1325563"/>
          </a:xfrm>
        </p:spPr>
        <p:txBody>
          <a:bodyPr/>
          <a:lstStyle/>
          <a:p>
            <a:pPr algn="ctr"/>
            <a:r>
              <a:rPr lang="hu-HU" dirty="0">
                <a:latin typeface="Times New Roman" panose="02020603050405020304" pitchFamily="18" charset="0"/>
                <a:cs typeface="Times New Roman" panose="02020603050405020304" pitchFamily="18" charset="0"/>
              </a:rPr>
              <a:t>Dissolution in water – hydration</a:t>
            </a:r>
          </a:p>
        </p:txBody>
      </p:sp>
      <p:grpSp>
        <p:nvGrpSpPr>
          <p:cNvPr id="16" name="Csoportba foglalás 15">
            <a:extLst>
              <a:ext uri="{FF2B5EF4-FFF2-40B4-BE49-F238E27FC236}">
                <a16:creationId xmlns:a16="http://schemas.microsoft.com/office/drawing/2014/main" id="{3ABB3489-76FD-435B-9A07-1F056F6C3BB6}"/>
              </a:ext>
            </a:extLst>
          </p:cNvPr>
          <p:cNvGrpSpPr/>
          <p:nvPr/>
        </p:nvGrpSpPr>
        <p:grpSpPr>
          <a:xfrm rot="13112951">
            <a:off x="5324267" y="4217460"/>
            <a:ext cx="791753" cy="791753"/>
            <a:chOff x="942109" y="5237018"/>
            <a:chExt cx="791753" cy="791753"/>
          </a:xfrm>
        </p:grpSpPr>
        <p:sp>
          <p:nvSpPr>
            <p:cNvPr id="17" name="Ellipszis 16">
              <a:extLst>
                <a:ext uri="{FF2B5EF4-FFF2-40B4-BE49-F238E27FC236}">
                  <a16:creationId xmlns:a16="http://schemas.microsoft.com/office/drawing/2014/main" id="{6DB11E27-A5C2-4E34-9325-AF15C76F7360}"/>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8" name="Ellipszis 17">
              <a:extLst>
                <a:ext uri="{FF2B5EF4-FFF2-40B4-BE49-F238E27FC236}">
                  <a16:creationId xmlns:a16="http://schemas.microsoft.com/office/drawing/2014/main" id="{E18B36EC-43F5-42A1-B5EF-103D19C65B06}"/>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9" name="Ellipszis 18">
              <a:extLst>
                <a:ext uri="{FF2B5EF4-FFF2-40B4-BE49-F238E27FC236}">
                  <a16:creationId xmlns:a16="http://schemas.microsoft.com/office/drawing/2014/main" id="{46DF62CE-670E-421A-A996-281AD1EBC7C4}"/>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28" name="Csoportba foglalás 27">
            <a:extLst>
              <a:ext uri="{FF2B5EF4-FFF2-40B4-BE49-F238E27FC236}">
                <a16:creationId xmlns:a16="http://schemas.microsoft.com/office/drawing/2014/main" id="{D108D319-C034-47E8-A061-EF33A8D5B289}"/>
              </a:ext>
            </a:extLst>
          </p:cNvPr>
          <p:cNvGrpSpPr/>
          <p:nvPr/>
        </p:nvGrpSpPr>
        <p:grpSpPr>
          <a:xfrm rot="17880268">
            <a:off x="7167147" y="1342246"/>
            <a:ext cx="791753" cy="791753"/>
            <a:chOff x="942109" y="5237018"/>
            <a:chExt cx="791753" cy="791753"/>
          </a:xfrm>
        </p:grpSpPr>
        <p:sp>
          <p:nvSpPr>
            <p:cNvPr id="29" name="Ellipszis 28">
              <a:extLst>
                <a:ext uri="{FF2B5EF4-FFF2-40B4-BE49-F238E27FC236}">
                  <a16:creationId xmlns:a16="http://schemas.microsoft.com/office/drawing/2014/main" id="{C74334D2-AB3E-4FFB-B284-631F8D9D5B51}"/>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30" name="Ellipszis 29">
              <a:extLst>
                <a:ext uri="{FF2B5EF4-FFF2-40B4-BE49-F238E27FC236}">
                  <a16:creationId xmlns:a16="http://schemas.microsoft.com/office/drawing/2014/main" id="{45588B47-B6DA-416F-AE94-346D6909FBD0}"/>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31" name="Ellipszis 30">
              <a:extLst>
                <a:ext uri="{FF2B5EF4-FFF2-40B4-BE49-F238E27FC236}">
                  <a16:creationId xmlns:a16="http://schemas.microsoft.com/office/drawing/2014/main" id="{DBBD45E1-5B6B-441E-BBF4-0CF963600CB3}"/>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32" name="Csoportba foglalás 31">
            <a:extLst>
              <a:ext uri="{FF2B5EF4-FFF2-40B4-BE49-F238E27FC236}">
                <a16:creationId xmlns:a16="http://schemas.microsoft.com/office/drawing/2014/main" id="{C54AFFCA-743F-46AF-BA4B-C2150219654E}"/>
              </a:ext>
            </a:extLst>
          </p:cNvPr>
          <p:cNvGrpSpPr/>
          <p:nvPr/>
        </p:nvGrpSpPr>
        <p:grpSpPr>
          <a:xfrm rot="12583933">
            <a:off x="7696790" y="2589685"/>
            <a:ext cx="791753" cy="791753"/>
            <a:chOff x="942109" y="5237018"/>
            <a:chExt cx="791753" cy="791753"/>
          </a:xfrm>
        </p:grpSpPr>
        <p:sp>
          <p:nvSpPr>
            <p:cNvPr id="33" name="Ellipszis 32">
              <a:extLst>
                <a:ext uri="{FF2B5EF4-FFF2-40B4-BE49-F238E27FC236}">
                  <a16:creationId xmlns:a16="http://schemas.microsoft.com/office/drawing/2014/main" id="{E0809115-D102-404E-BC56-C91BB429DF42}"/>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34" name="Ellipszis 33">
              <a:extLst>
                <a:ext uri="{FF2B5EF4-FFF2-40B4-BE49-F238E27FC236}">
                  <a16:creationId xmlns:a16="http://schemas.microsoft.com/office/drawing/2014/main" id="{30776828-5001-4385-BDBE-113044D9B5B2}"/>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35" name="Ellipszis 34">
              <a:extLst>
                <a:ext uri="{FF2B5EF4-FFF2-40B4-BE49-F238E27FC236}">
                  <a16:creationId xmlns:a16="http://schemas.microsoft.com/office/drawing/2014/main" id="{AA40596F-24B1-4A18-B88C-FE8897DAE4B7}"/>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36" name="Csoportba foglalás 35">
            <a:extLst>
              <a:ext uri="{FF2B5EF4-FFF2-40B4-BE49-F238E27FC236}">
                <a16:creationId xmlns:a16="http://schemas.microsoft.com/office/drawing/2014/main" id="{F794495B-1B58-4A79-9D6A-E3E20C729493}"/>
              </a:ext>
            </a:extLst>
          </p:cNvPr>
          <p:cNvGrpSpPr/>
          <p:nvPr/>
        </p:nvGrpSpPr>
        <p:grpSpPr>
          <a:xfrm rot="9060983">
            <a:off x="8432033" y="4894093"/>
            <a:ext cx="791753" cy="791753"/>
            <a:chOff x="942109" y="5237018"/>
            <a:chExt cx="791753" cy="791753"/>
          </a:xfrm>
        </p:grpSpPr>
        <p:sp>
          <p:nvSpPr>
            <p:cNvPr id="37" name="Ellipszis 36">
              <a:extLst>
                <a:ext uri="{FF2B5EF4-FFF2-40B4-BE49-F238E27FC236}">
                  <a16:creationId xmlns:a16="http://schemas.microsoft.com/office/drawing/2014/main" id="{DC56C125-C0C1-4FAC-BC88-E87B372F69B2}"/>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38" name="Ellipszis 37">
              <a:extLst>
                <a:ext uri="{FF2B5EF4-FFF2-40B4-BE49-F238E27FC236}">
                  <a16:creationId xmlns:a16="http://schemas.microsoft.com/office/drawing/2014/main" id="{B8DCD215-4D3C-411F-8618-3108DFB8BA73}"/>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39" name="Ellipszis 38">
              <a:extLst>
                <a:ext uri="{FF2B5EF4-FFF2-40B4-BE49-F238E27FC236}">
                  <a16:creationId xmlns:a16="http://schemas.microsoft.com/office/drawing/2014/main" id="{CF00645E-67B3-48FD-9BEE-8F48C17F6C96}"/>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40" name="Csoportba foglalás 39">
            <a:extLst>
              <a:ext uri="{FF2B5EF4-FFF2-40B4-BE49-F238E27FC236}">
                <a16:creationId xmlns:a16="http://schemas.microsoft.com/office/drawing/2014/main" id="{94CDB27F-13CB-4CBA-859D-18D737D148F4}"/>
              </a:ext>
            </a:extLst>
          </p:cNvPr>
          <p:cNvGrpSpPr/>
          <p:nvPr/>
        </p:nvGrpSpPr>
        <p:grpSpPr>
          <a:xfrm rot="4727766">
            <a:off x="5502415" y="5382620"/>
            <a:ext cx="791753" cy="791753"/>
            <a:chOff x="942109" y="5237018"/>
            <a:chExt cx="791753" cy="791753"/>
          </a:xfrm>
        </p:grpSpPr>
        <p:sp>
          <p:nvSpPr>
            <p:cNvPr id="41" name="Ellipszis 40">
              <a:extLst>
                <a:ext uri="{FF2B5EF4-FFF2-40B4-BE49-F238E27FC236}">
                  <a16:creationId xmlns:a16="http://schemas.microsoft.com/office/drawing/2014/main" id="{5D45F486-27F8-4FBE-B067-AF72F16B0C84}"/>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42" name="Ellipszis 41">
              <a:extLst>
                <a:ext uri="{FF2B5EF4-FFF2-40B4-BE49-F238E27FC236}">
                  <a16:creationId xmlns:a16="http://schemas.microsoft.com/office/drawing/2014/main" id="{5F050CC2-5EB2-4923-BAA4-2DF443179D29}"/>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43" name="Ellipszis 42">
              <a:extLst>
                <a:ext uri="{FF2B5EF4-FFF2-40B4-BE49-F238E27FC236}">
                  <a16:creationId xmlns:a16="http://schemas.microsoft.com/office/drawing/2014/main" id="{38AE98F5-183D-40F4-B5B5-6F44ACCD0720}"/>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44" name="Csoportba foglalás 43">
            <a:extLst>
              <a:ext uri="{FF2B5EF4-FFF2-40B4-BE49-F238E27FC236}">
                <a16:creationId xmlns:a16="http://schemas.microsoft.com/office/drawing/2014/main" id="{1EA5C600-1AF9-4352-A6F8-825C5B52FECE}"/>
              </a:ext>
            </a:extLst>
          </p:cNvPr>
          <p:cNvGrpSpPr/>
          <p:nvPr/>
        </p:nvGrpSpPr>
        <p:grpSpPr>
          <a:xfrm rot="1464632">
            <a:off x="6219001" y="4500839"/>
            <a:ext cx="791753" cy="791753"/>
            <a:chOff x="942109" y="5237018"/>
            <a:chExt cx="791753" cy="791753"/>
          </a:xfrm>
        </p:grpSpPr>
        <p:sp>
          <p:nvSpPr>
            <p:cNvPr id="45" name="Ellipszis 44">
              <a:extLst>
                <a:ext uri="{FF2B5EF4-FFF2-40B4-BE49-F238E27FC236}">
                  <a16:creationId xmlns:a16="http://schemas.microsoft.com/office/drawing/2014/main" id="{7B106264-BEBF-415E-9ACB-3CD4B28487CB}"/>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46" name="Ellipszis 45">
              <a:extLst>
                <a:ext uri="{FF2B5EF4-FFF2-40B4-BE49-F238E27FC236}">
                  <a16:creationId xmlns:a16="http://schemas.microsoft.com/office/drawing/2014/main" id="{9E66F76C-4ECE-4116-A274-530AC9845310}"/>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47" name="Ellipszis 46">
              <a:extLst>
                <a:ext uri="{FF2B5EF4-FFF2-40B4-BE49-F238E27FC236}">
                  <a16:creationId xmlns:a16="http://schemas.microsoft.com/office/drawing/2014/main" id="{6857EB74-D6F0-4B34-9A7A-D9AB4E9D1346}"/>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56" name="Csoportba foglalás 55">
            <a:extLst>
              <a:ext uri="{FF2B5EF4-FFF2-40B4-BE49-F238E27FC236}">
                <a16:creationId xmlns:a16="http://schemas.microsoft.com/office/drawing/2014/main" id="{5CD0AFE0-9E24-4C84-AD28-94ADC7F7EAFA}"/>
              </a:ext>
            </a:extLst>
          </p:cNvPr>
          <p:cNvGrpSpPr/>
          <p:nvPr/>
        </p:nvGrpSpPr>
        <p:grpSpPr>
          <a:xfrm rot="14607634">
            <a:off x="8712815" y="1637617"/>
            <a:ext cx="791753" cy="791753"/>
            <a:chOff x="942109" y="5237018"/>
            <a:chExt cx="791753" cy="791753"/>
          </a:xfrm>
        </p:grpSpPr>
        <p:sp>
          <p:nvSpPr>
            <p:cNvPr id="57" name="Ellipszis 56">
              <a:extLst>
                <a:ext uri="{FF2B5EF4-FFF2-40B4-BE49-F238E27FC236}">
                  <a16:creationId xmlns:a16="http://schemas.microsoft.com/office/drawing/2014/main" id="{6A3EFED1-D2B5-46A3-94EC-BEB61CA21861}"/>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8" name="Ellipszis 57">
              <a:extLst>
                <a:ext uri="{FF2B5EF4-FFF2-40B4-BE49-F238E27FC236}">
                  <a16:creationId xmlns:a16="http://schemas.microsoft.com/office/drawing/2014/main" id="{D6838FA1-BBCB-46B5-9808-E28BDB47FAC9}"/>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59" name="Ellipszis 58">
              <a:extLst>
                <a:ext uri="{FF2B5EF4-FFF2-40B4-BE49-F238E27FC236}">
                  <a16:creationId xmlns:a16="http://schemas.microsoft.com/office/drawing/2014/main" id="{BA6E42A2-EDE5-4DBD-B10A-5E0DC175627A}"/>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60" name="Csoportba foglalás 59">
            <a:extLst>
              <a:ext uri="{FF2B5EF4-FFF2-40B4-BE49-F238E27FC236}">
                <a16:creationId xmlns:a16="http://schemas.microsoft.com/office/drawing/2014/main" id="{FB2A4227-334F-4CAA-B803-D142A03B88ED}"/>
              </a:ext>
            </a:extLst>
          </p:cNvPr>
          <p:cNvGrpSpPr/>
          <p:nvPr/>
        </p:nvGrpSpPr>
        <p:grpSpPr>
          <a:xfrm rot="18308104">
            <a:off x="8003616" y="3990080"/>
            <a:ext cx="791753" cy="791753"/>
            <a:chOff x="942109" y="5237018"/>
            <a:chExt cx="791753" cy="791753"/>
          </a:xfrm>
        </p:grpSpPr>
        <p:sp>
          <p:nvSpPr>
            <p:cNvPr id="61" name="Ellipszis 60">
              <a:extLst>
                <a:ext uri="{FF2B5EF4-FFF2-40B4-BE49-F238E27FC236}">
                  <a16:creationId xmlns:a16="http://schemas.microsoft.com/office/drawing/2014/main" id="{1A83C714-3DDB-4420-A1AA-7E8FBCE09DDD}"/>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62" name="Ellipszis 61">
              <a:extLst>
                <a:ext uri="{FF2B5EF4-FFF2-40B4-BE49-F238E27FC236}">
                  <a16:creationId xmlns:a16="http://schemas.microsoft.com/office/drawing/2014/main" id="{0454A45E-AE2F-4840-B89E-C2CBB2DC3483}"/>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63" name="Ellipszis 62">
              <a:extLst>
                <a:ext uri="{FF2B5EF4-FFF2-40B4-BE49-F238E27FC236}">
                  <a16:creationId xmlns:a16="http://schemas.microsoft.com/office/drawing/2014/main" id="{184650EF-2CD9-4F22-B2F1-04B4C6ED3347}"/>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64" name="Csoportba foglalás 63">
            <a:extLst>
              <a:ext uri="{FF2B5EF4-FFF2-40B4-BE49-F238E27FC236}">
                <a16:creationId xmlns:a16="http://schemas.microsoft.com/office/drawing/2014/main" id="{71A64585-71E0-450A-AB5F-DF3E949D8485}"/>
              </a:ext>
            </a:extLst>
          </p:cNvPr>
          <p:cNvGrpSpPr/>
          <p:nvPr/>
        </p:nvGrpSpPr>
        <p:grpSpPr>
          <a:xfrm rot="17812441">
            <a:off x="7130148" y="3433058"/>
            <a:ext cx="791753" cy="791753"/>
            <a:chOff x="942109" y="5237018"/>
            <a:chExt cx="791753" cy="791753"/>
          </a:xfrm>
        </p:grpSpPr>
        <p:sp>
          <p:nvSpPr>
            <p:cNvPr id="65" name="Ellipszis 64">
              <a:extLst>
                <a:ext uri="{FF2B5EF4-FFF2-40B4-BE49-F238E27FC236}">
                  <a16:creationId xmlns:a16="http://schemas.microsoft.com/office/drawing/2014/main" id="{AD5AE0EE-EF5E-4CD3-A7C7-5047A51F7B01}"/>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66" name="Ellipszis 65">
              <a:extLst>
                <a:ext uri="{FF2B5EF4-FFF2-40B4-BE49-F238E27FC236}">
                  <a16:creationId xmlns:a16="http://schemas.microsoft.com/office/drawing/2014/main" id="{AA9039B7-8F48-46DB-AA71-D77BE91EDF79}"/>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67" name="Ellipszis 66">
              <a:extLst>
                <a:ext uri="{FF2B5EF4-FFF2-40B4-BE49-F238E27FC236}">
                  <a16:creationId xmlns:a16="http://schemas.microsoft.com/office/drawing/2014/main" id="{B80CB5FA-22BD-46FE-BD02-32ECEE33AA16}"/>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cxnSp>
        <p:nvCxnSpPr>
          <p:cNvPr id="74" name="Egyenes összekötő 73">
            <a:extLst>
              <a:ext uri="{FF2B5EF4-FFF2-40B4-BE49-F238E27FC236}">
                <a16:creationId xmlns:a16="http://schemas.microsoft.com/office/drawing/2014/main" id="{E34187AD-0672-46FC-A63B-731117A3D623}"/>
              </a:ext>
            </a:extLst>
          </p:cNvPr>
          <p:cNvCxnSpPr>
            <a:cxnSpLocks/>
          </p:cNvCxnSpPr>
          <p:nvPr/>
        </p:nvCxnSpPr>
        <p:spPr>
          <a:xfrm rot="2100000">
            <a:off x="8638966" y="4646173"/>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5" name="Egyenes összekötő 74">
            <a:extLst>
              <a:ext uri="{FF2B5EF4-FFF2-40B4-BE49-F238E27FC236}">
                <a16:creationId xmlns:a16="http://schemas.microsoft.com/office/drawing/2014/main" id="{83736D98-29B8-47B2-9E84-216BBB17389B}"/>
              </a:ext>
            </a:extLst>
          </p:cNvPr>
          <p:cNvCxnSpPr>
            <a:cxnSpLocks/>
          </p:cNvCxnSpPr>
          <p:nvPr/>
        </p:nvCxnSpPr>
        <p:spPr>
          <a:xfrm rot="6600000">
            <a:off x="7711750" y="3358304"/>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8" name="Egyenes összekötő 77">
            <a:extLst>
              <a:ext uri="{FF2B5EF4-FFF2-40B4-BE49-F238E27FC236}">
                <a16:creationId xmlns:a16="http://schemas.microsoft.com/office/drawing/2014/main" id="{F842A49F-05EB-4739-ACA8-753A487DCD84}"/>
              </a:ext>
            </a:extLst>
          </p:cNvPr>
          <p:cNvCxnSpPr>
            <a:cxnSpLocks/>
          </p:cNvCxnSpPr>
          <p:nvPr/>
        </p:nvCxnSpPr>
        <p:spPr>
          <a:xfrm rot="12000000">
            <a:off x="9675957" y="4563152"/>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9" name="Egyenes összekötő 78">
            <a:extLst>
              <a:ext uri="{FF2B5EF4-FFF2-40B4-BE49-F238E27FC236}">
                <a16:creationId xmlns:a16="http://schemas.microsoft.com/office/drawing/2014/main" id="{F3BAC184-E8E4-4A4A-8C12-EBF53EDA471C}"/>
              </a:ext>
            </a:extLst>
          </p:cNvPr>
          <p:cNvCxnSpPr>
            <a:cxnSpLocks/>
          </p:cNvCxnSpPr>
          <p:nvPr/>
        </p:nvCxnSpPr>
        <p:spPr>
          <a:xfrm rot="12600000">
            <a:off x="8376754" y="2527710"/>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Egyenes összekötő 84">
            <a:extLst>
              <a:ext uri="{FF2B5EF4-FFF2-40B4-BE49-F238E27FC236}">
                <a16:creationId xmlns:a16="http://schemas.microsoft.com/office/drawing/2014/main" id="{7E16C576-0C27-48E4-B748-6A2E616A1C0A}"/>
              </a:ext>
            </a:extLst>
          </p:cNvPr>
          <p:cNvCxnSpPr>
            <a:cxnSpLocks/>
          </p:cNvCxnSpPr>
          <p:nvPr/>
        </p:nvCxnSpPr>
        <p:spPr>
          <a:xfrm flipV="1">
            <a:off x="10127335" y="3168445"/>
            <a:ext cx="243348" cy="11584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3" name="Egyenes összekötő 112">
            <a:extLst>
              <a:ext uri="{FF2B5EF4-FFF2-40B4-BE49-F238E27FC236}">
                <a16:creationId xmlns:a16="http://schemas.microsoft.com/office/drawing/2014/main" id="{BF1569D2-BB82-4931-BEAD-14E26EF9525F}"/>
              </a:ext>
            </a:extLst>
          </p:cNvPr>
          <p:cNvCxnSpPr>
            <a:cxnSpLocks/>
          </p:cNvCxnSpPr>
          <p:nvPr/>
        </p:nvCxnSpPr>
        <p:spPr>
          <a:xfrm rot="12000000">
            <a:off x="6918783" y="5125666"/>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3" name="Ellipszis 122">
            <a:extLst>
              <a:ext uri="{FF2B5EF4-FFF2-40B4-BE49-F238E27FC236}">
                <a16:creationId xmlns:a16="http://schemas.microsoft.com/office/drawing/2014/main" id="{F50A4E21-2A2E-4B34-8DF8-B75A01AEEA58}"/>
              </a:ext>
            </a:extLst>
          </p:cNvPr>
          <p:cNvSpPr/>
          <p:nvPr/>
        </p:nvSpPr>
        <p:spPr>
          <a:xfrm>
            <a:off x="1705290" y="2602842"/>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24" name="Ellipszis 123">
            <a:extLst>
              <a:ext uri="{FF2B5EF4-FFF2-40B4-BE49-F238E27FC236}">
                <a16:creationId xmlns:a16="http://schemas.microsoft.com/office/drawing/2014/main" id="{D0967322-7AB4-4F48-83EA-2D8267C8EE7F}"/>
              </a:ext>
            </a:extLst>
          </p:cNvPr>
          <p:cNvSpPr/>
          <p:nvPr/>
        </p:nvSpPr>
        <p:spPr>
          <a:xfrm>
            <a:off x="2981753" y="2605307"/>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25" name="Ellipszis 124">
            <a:extLst>
              <a:ext uri="{FF2B5EF4-FFF2-40B4-BE49-F238E27FC236}">
                <a16:creationId xmlns:a16="http://schemas.microsoft.com/office/drawing/2014/main" id="{9D88F004-E228-479C-89AD-EFA6B33073A9}"/>
              </a:ext>
            </a:extLst>
          </p:cNvPr>
          <p:cNvSpPr/>
          <p:nvPr/>
        </p:nvSpPr>
        <p:spPr>
          <a:xfrm>
            <a:off x="4270420" y="2588190"/>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27" name="Ellipszis 126">
            <a:extLst>
              <a:ext uri="{FF2B5EF4-FFF2-40B4-BE49-F238E27FC236}">
                <a16:creationId xmlns:a16="http://schemas.microsoft.com/office/drawing/2014/main" id="{A94763AF-161D-42D4-A4F4-67655301713F}"/>
              </a:ext>
            </a:extLst>
          </p:cNvPr>
          <p:cNvSpPr/>
          <p:nvPr/>
        </p:nvSpPr>
        <p:spPr>
          <a:xfrm>
            <a:off x="3604685" y="2035621"/>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28" name="Ellipszis 127">
            <a:extLst>
              <a:ext uri="{FF2B5EF4-FFF2-40B4-BE49-F238E27FC236}">
                <a16:creationId xmlns:a16="http://schemas.microsoft.com/office/drawing/2014/main" id="{9CF64593-C958-4A26-A568-9CBA38D59142}"/>
              </a:ext>
            </a:extLst>
          </p:cNvPr>
          <p:cNvSpPr/>
          <p:nvPr/>
        </p:nvSpPr>
        <p:spPr>
          <a:xfrm>
            <a:off x="4892545" y="3158980"/>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29" name="Ellipszis 128">
            <a:extLst>
              <a:ext uri="{FF2B5EF4-FFF2-40B4-BE49-F238E27FC236}">
                <a16:creationId xmlns:a16="http://schemas.microsoft.com/office/drawing/2014/main" id="{308A2748-3327-49B3-8F6A-B59D3E7856A5}"/>
              </a:ext>
            </a:extLst>
          </p:cNvPr>
          <p:cNvSpPr/>
          <p:nvPr/>
        </p:nvSpPr>
        <p:spPr>
          <a:xfrm>
            <a:off x="4270345" y="3715285"/>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0" name="Ellipszis 129">
            <a:extLst>
              <a:ext uri="{FF2B5EF4-FFF2-40B4-BE49-F238E27FC236}">
                <a16:creationId xmlns:a16="http://schemas.microsoft.com/office/drawing/2014/main" id="{DF5E01BA-906C-4A49-9A18-347D7A7E1003}"/>
              </a:ext>
            </a:extLst>
          </p:cNvPr>
          <p:cNvSpPr/>
          <p:nvPr/>
        </p:nvSpPr>
        <p:spPr>
          <a:xfrm>
            <a:off x="1693086" y="3732402"/>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1" name="Ellipszis 130">
            <a:extLst>
              <a:ext uri="{FF2B5EF4-FFF2-40B4-BE49-F238E27FC236}">
                <a16:creationId xmlns:a16="http://schemas.microsoft.com/office/drawing/2014/main" id="{B68E7205-02FC-46E4-ADBC-49B25BA6BDA1}"/>
              </a:ext>
            </a:extLst>
          </p:cNvPr>
          <p:cNvSpPr/>
          <p:nvPr/>
        </p:nvSpPr>
        <p:spPr>
          <a:xfrm>
            <a:off x="2981753" y="3715285"/>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2" name="Ellipszis 131">
            <a:extLst>
              <a:ext uri="{FF2B5EF4-FFF2-40B4-BE49-F238E27FC236}">
                <a16:creationId xmlns:a16="http://schemas.microsoft.com/office/drawing/2014/main" id="{860A6EBD-3831-4322-A4BD-88201DB20F0F}"/>
              </a:ext>
            </a:extLst>
          </p:cNvPr>
          <p:cNvSpPr/>
          <p:nvPr/>
        </p:nvSpPr>
        <p:spPr>
          <a:xfrm>
            <a:off x="2316018" y="3162716"/>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3" name="Ellipszis 132">
            <a:extLst>
              <a:ext uri="{FF2B5EF4-FFF2-40B4-BE49-F238E27FC236}">
                <a16:creationId xmlns:a16="http://schemas.microsoft.com/office/drawing/2014/main" id="{9B7C78FA-7202-4958-82DC-23A8473897CF}"/>
              </a:ext>
            </a:extLst>
          </p:cNvPr>
          <p:cNvSpPr/>
          <p:nvPr/>
        </p:nvSpPr>
        <p:spPr>
          <a:xfrm>
            <a:off x="3620416" y="3162717"/>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4" name="Ellipszis 133">
            <a:extLst>
              <a:ext uri="{FF2B5EF4-FFF2-40B4-BE49-F238E27FC236}">
                <a16:creationId xmlns:a16="http://schemas.microsoft.com/office/drawing/2014/main" id="{A554A027-3527-45B2-BFD7-DC40991FAECE}"/>
              </a:ext>
            </a:extLst>
          </p:cNvPr>
          <p:cNvSpPr/>
          <p:nvPr/>
        </p:nvSpPr>
        <p:spPr>
          <a:xfrm>
            <a:off x="4301676" y="4824567"/>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5" name="Ellipszis 134">
            <a:extLst>
              <a:ext uri="{FF2B5EF4-FFF2-40B4-BE49-F238E27FC236}">
                <a16:creationId xmlns:a16="http://schemas.microsoft.com/office/drawing/2014/main" id="{A70F67B7-10E1-4E3A-8BDD-FF0304F0E816}"/>
              </a:ext>
            </a:extLst>
          </p:cNvPr>
          <p:cNvSpPr/>
          <p:nvPr/>
        </p:nvSpPr>
        <p:spPr>
          <a:xfrm>
            <a:off x="1724417" y="4841684"/>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6" name="Ellipszis 135">
            <a:extLst>
              <a:ext uri="{FF2B5EF4-FFF2-40B4-BE49-F238E27FC236}">
                <a16:creationId xmlns:a16="http://schemas.microsoft.com/office/drawing/2014/main" id="{847D54F2-26DF-4D2B-B9FD-4BCA17E08062}"/>
              </a:ext>
            </a:extLst>
          </p:cNvPr>
          <p:cNvSpPr/>
          <p:nvPr/>
        </p:nvSpPr>
        <p:spPr>
          <a:xfrm>
            <a:off x="3013084" y="4824567"/>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7" name="Ellipszis 136">
            <a:extLst>
              <a:ext uri="{FF2B5EF4-FFF2-40B4-BE49-F238E27FC236}">
                <a16:creationId xmlns:a16="http://schemas.microsoft.com/office/drawing/2014/main" id="{310E98A7-8A6A-439B-AD4B-3B6141ED976B}"/>
              </a:ext>
            </a:extLst>
          </p:cNvPr>
          <p:cNvSpPr/>
          <p:nvPr/>
        </p:nvSpPr>
        <p:spPr>
          <a:xfrm>
            <a:off x="2347349" y="4271998"/>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8" name="Ellipszis 137">
            <a:extLst>
              <a:ext uri="{FF2B5EF4-FFF2-40B4-BE49-F238E27FC236}">
                <a16:creationId xmlns:a16="http://schemas.microsoft.com/office/drawing/2014/main" id="{339D077D-EA6B-4E94-BE82-6C3C85C01B8D}"/>
              </a:ext>
            </a:extLst>
          </p:cNvPr>
          <p:cNvSpPr/>
          <p:nvPr/>
        </p:nvSpPr>
        <p:spPr>
          <a:xfrm>
            <a:off x="3651747" y="4271999"/>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39" name="Ellipszis 138">
            <a:extLst>
              <a:ext uri="{FF2B5EF4-FFF2-40B4-BE49-F238E27FC236}">
                <a16:creationId xmlns:a16="http://schemas.microsoft.com/office/drawing/2014/main" id="{ED724CF4-2D29-4042-939F-3FE7BB5D7E8A}"/>
              </a:ext>
            </a:extLst>
          </p:cNvPr>
          <p:cNvSpPr/>
          <p:nvPr/>
        </p:nvSpPr>
        <p:spPr>
          <a:xfrm>
            <a:off x="4325944" y="5947925"/>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0" name="Ellipszis 139">
            <a:extLst>
              <a:ext uri="{FF2B5EF4-FFF2-40B4-BE49-F238E27FC236}">
                <a16:creationId xmlns:a16="http://schemas.microsoft.com/office/drawing/2014/main" id="{9B67C340-0EC6-45EF-9938-24EB69AAC1C3}"/>
              </a:ext>
            </a:extLst>
          </p:cNvPr>
          <p:cNvSpPr/>
          <p:nvPr/>
        </p:nvSpPr>
        <p:spPr>
          <a:xfrm>
            <a:off x="1748685" y="5965042"/>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1" name="Ellipszis 140">
            <a:extLst>
              <a:ext uri="{FF2B5EF4-FFF2-40B4-BE49-F238E27FC236}">
                <a16:creationId xmlns:a16="http://schemas.microsoft.com/office/drawing/2014/main" id="{674E5BF7-7409-4D3B-913E-889ADDED4B88}"/>
              </a:ext>
            </a:extLst>
          </p:cNvPr>
          <p:cNvSpPr/>
          <p:nvPr/>
        </p:nvSpPr>
        <p:spPr>
          <a:xfrm>
            <a:off x="3037352" y="5947925"/>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2" name="Ellipszis 141">
            <a:extLst>
              <a:ext uri="{FF2B5EF4-FFF2-40B4-BE49-F238E27FC236}">
                <a16:creationId xmlns:a16="http://schemas.microsoft.com/office/drawing/2014/main" id="{513BBA15-AD10-4F78-A4AA-51F4DBE3B3C4}"/>
              </a:ext>
            </a:extLst>
          </p:cNvPr>
          <p:cNvSpPr/>
          <p:nvPr/>
        </p:nvSpPr>
        <p:spPr>
          <a:xfrm>
            <a:off x="2371617" y="5395356"/>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3" name="Ellipszis 142">
            <a:extLst>
              <a:ext uri="{FF2B5EF4-FFF2-40B4-BE49-F238E27FC236}">
                <a16:creationId xmlns:a16="http://schemas.microsoft.com/office/drawing/2014/main" id="{83681F25-B449-4B36-B793-AA0AD349DD31}"/>
              </a:ext>
            </a:extLst>
          </p:cNvPr>
          <p:cNvSpPr/>
          <p:nvPr/>
        </p:nvSpPr>
        <p:spPr>
          <a:xfrm>
            <a:off x="3676015" y="5395357"/>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4" name="Ellipszis 143">
            <a:extLst>
              <a:ext uri="{FF2B5EF4-FFF2-40B4-BE49-F238E27FC236}">
                <a16:creationId xmlns:a16="http://schemas.microsoft.com/office/drawing/2014/main" id="{1266203C-01F3-4290-99EC-BD6301D8E477}"/>
              </a:ext>
            </a:extLst>
          </p:cNvPr>
          <p:cNvSpPr/>
          <p:nvPr/>
        </p:nvSpPr>
        <p:spPr>
          <a:xfrm>
            <a:off x="8189056" y="3321563"/>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5" name="Ellipszis 144">
            <a:extLst>
              <a:ext uri="{FF2B5EF4-FFF2-40B4-BE49-F238E27FC236}">
                <a16:creationId xmlns:a16="http://schemas.microsoft.com/office/drawing/2014/main" id="{513ED90C-DAC7-4F8C-8FC9-FD7A265B46CD}"/>
              </a:ext>
            </a:extLst>
          </p:cNvPr>
          <p:cNvSpPr/>
          <p:nvPr/>
        </p:nvSpPr>
        <p:spPr>
          <a:xfrm>
            <a:off x="2342190" y="2039527"/>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sp>
        <p:nvSpPr>
          <p:cNvPr id="147" name="Ellipszis 146">
            <a:extLst>
              <a:ext uri="{FF2B5EF4-FFF2-40B4-BE49-F238E27FC236}">
                <a16:creationId xmlns:a16="http://schemas.microsoft.com/office/drawing/2014/main" id="{849C1EE2-CCAF-4464-8ABE-98CEB56EAED0}"/>
              </a:ext>
            </a:extLst>
          </p:cNvPr>
          <p:cNvSpPr/>
          <p:nvPr/>
        </p:nvSpPr>
        <p:spPr>
          <a:xfrm>
            <a:off x="5941772" y="3299462"/>
            <a:ext cx="1263591" cy="632141"/>
          </a:xfrm>
          <a:prstGeom prst="ellipse">
            <a:avLst/>
          </a:prstGeom>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solidFill>
                  <a:schemeClr val="tx1"/>
                </a:solidFill>
                <a:latin typeface="Times New Roman" panose="02020603050405020304" pitchFamily="18" charset="0"/>
                <a:cs typeface="Times New Roman" panose="02020603050405020304" pitchFamily="18" charset="0"/>
              </a:rPr>
              <a:t>-    +</a:t>
            </a:r>
          </a:p>
        </p:txBody>
      </p:sp>
      <p:grpSp>
        <p:nvGrpSpPr>
          <p:cNvPr id="149" name="Csoportba foglalás 148">
            <a:extLst>
              <a:ext uri="{FF2B5EF4-FFF2-40B4-BE49-F238E27FC236}">
                <a16:creationId xmlns:a16="http://schemas.microsoft.com/office/drawing/2014/main" id="{D43E8A4A-C570-4AF6-9460-EC56DA968882}"/>
              </a:ext>
            </a:extLst>
          </p:cNvPr>
          <p:cNvGrpSpPr/>
          <p:nvPr/>
        </p:nvGrpSpPr>
        <p:grpSpPr>
          <a:xfrm rot="1464632">
            <a:off x="5732824" y="3718996"/>
            <a:ext cx="791753" cy="791753"/>
            <a:chOff x="942109" y="5237018"/>
            <a:chExt cx="791753" cy="791753"/>
          </a:xfrm>
        </p:grpSpPr>
        <p:sp>
          <p:nvSpPr>
            <p:cNvPr id="150" name="Ellipszis 149">
              <a:extLst>
                <a:ext uri="{FF2B5EF4-FFF2-40B4-BE49-F238E27FC236}">
                  <a16:creationId xmlns:a16="http://schemas.microsoft.com/office/drawing/2014/main" id="{7E9646C8-4BE7-45DC-ABED-D2B09EBD413C}"/>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51" name="Ellipszis 150">
              <a:extLst>
                <a:ext uri="{FF2B5EF4-FFF2-40B4-BE49-F238E27FC236}">
                  <a16:creationId xmlns:a16="http://schemas.microsoft.com/office/drawing/2014/main" id="{47504EBB-A67B-4596-A184-CC71B7E38FE5}"/>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52" name="Ellipszis 151">
              <a:extLst>
                <a:ext uri="{FF2B5EF4-FFF2-40B4-BE49-F238E27FC236}">
                  <a16:creationId xmlns:a16="http://schemas.microsoft.com/office/drawing/2014/main" id="{E18B83ED-9DA6-465A-B43D-C7AFA6DB687A}"/>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53" name="Csoportba foglalás 152">
            <a:extLst>
              <a:ext uri="{FF2B5EF4-FFF2-40B4-BE49-F238E27FC236}">
                <a16:creationId xmlns:a16="http://schemas.microsoft.com/office/drawing/2014/main" id="{0FD9241B-EDFC-44C2-8CE6-64440E519BCC}"/>
              </a:ext>
            </a:extLst>
          </p:cNvPr>
          <p:cNvGrpSpPr/>
          <p:nvPr/>
        </p:nvGrpSpPr>
        <p:grpSpPr>
          <a:xfrm rot="14567824">
            <a:off x="5698323" y="2413398"/>
            <a:ext cx="791753" cy="791753"/>
            <a:chOff x="942109" y="5237018"/>
            <a:chExt cx="791753" cy="791753"/>
          </a:xfrm>
        </p:grpSpPr>
        <p:sp>
          <p:nvSpPr>
            <p:cNvPr id="154" name="Ellipszis 153">
              <a:extLst>
                <a:ext uri="{FF2B5EF4-FFF2-40B4-BE49-F238E27FC236}">
                  <a16:creationId xmlns:a16="http://schemas.microsoft.com/office/drawing/2014/main" id="{1A8F91D1-8BEC-4C9C-AA16-73BAD4D3679B}"/>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55" name="Ellipszis 154">
              <a:extLst>
                <a:ext uri="{FF2B5EF4-FFF2-40B4-BE49-F238E27FC236}">
                  <a16:creationId xmlns:a16="http://schemas.microsoft.com/office/drawing/2014/main" id="{99B740E1-6478-408F-9DED-87296133169E}"/>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56" name="Ellipszis 155">
              <a:extLst>
                <a:ext uri="{FF2B5EF4-FFF2-40B4-BE49-F238E27FC236}">
                  <a16:creationId xmlns:a16="http://schemas.microsoft.com/office/drawing/2014/main" id="{5F6B8717-58E6-4668-AAA0-47A0E6D7C7F6}"/>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57" name="Csoportba foglalás 156">
            <a:extLst>
              <a:ext uri="{FF2B5EF4-FFF2-40B4-BE49-F238E27FC236}">
                <a16:creationId xmlns:a16="http://schemas.microsoft.com/office/drawing/2014/main" id="{031CF65B-F8CE-4B20-AEFA-1BF905210715}"/>
              </a:ext>
            </a:extLst>
          </p:cNvPr>
          <p:cNvGrpSpPr/>
          <p:nvPr/>
        </p:nvGrpSpPr>
        <p:grpSpPr>
          <a:xfrm rot="15231415">
            <a:off x="10287363" y="2503731"/>
            <a:ext cx="791753" cy="791753"/>
            <a:chOff x="942109" y="5237018"/>
            <a:chExt cx="791753" cy="791753"/>
          </a:xfrm>
        </p:grpSpPr>
        <p:sp>
          <p:nvSpPr>
            <p:cNvPr id="158" name="Ellipszis 157">
              <a:extLst>
                <a:ext uri="{FF2B5EF4-FFF2-40B4-BE49-F238E27FC236}">
                  <a16:creationId xmlns:a16="http://schemas.microsoft.com/office/drawing/2014/main" id="{594B2548-ABBB-4C6A-B6AD-47D20F270CCE}"/>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59" name="Ellipszis 158">
              <a:extLst>
                <a:ext uri="{FF2B5EF4-FFF2-40B4-BE49-F238E27FC236}">
                  <a16:creationId xmlns:a16="http://schemas.microsoft.com/office/drawing/2014/main" id="{012B9394-2DF1-462B-9741-7C15364C4F06}"/>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60" name="Ellipszis 159">
              <a:extLst>
                <a:ext uri="{FF2B5EF4-FFF2-40B4-BE49-F238E27FC236}">
                  <a16:creationId xmlns:a16="http://schemas.microsoft.com/office/drawing/2014/main" id="{6CD60655-DA38-409E-81E2-EBDC8EB127A5}"/>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65" name="Csoportba foglalás 164">
            <a:extLst>
              <a:ext uri="{FF2B5EF4-FFF2-40B4-BE49-F238E27FC236}">
                <a16:creationId xmlns:a16="http://schemas.microsoft.com/office/drawing/2014/main" id="{36C59C9C-9065-40B7-A997-8EFF53F343C9}"/>
              </a:ext>
            </a:extLst>
          </p:cNvPr>
          <p:cNvGrpSpPr/>
          <p:nvPr/>
        </p:nvGrpSpPr>
        <p:grpSpPr>
          <a:xfrm>
            <a:off x="9727642" y="4682072"/>
            <a:ext cx="791753" cy="791753"/>
            <a:chOff x="942109" y="5237018"/>
            <a:chExt cx="791753" cy="791753"/>
          </a:xfrm>
        </p:grpSpPr>
        <p:sp>
          <p:nvSpPr>
            <p:cNvPr id="166" name="Ellipszis 165">
              <a:extLst>
                <a:ext uri="{FF2B5EF4-FFF2-40B4-BE49-F238E27FC236}">
                  <a16:creationId xmlns:a16="http://schemas.microsoft.com/office/drawing/2014/main" id="{65972410-F5A2-48F9-8170-8AC831071D36}"/>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67" name="Ellipszis 166">
              <a:extLst>
                <a:ext uri="{FF2B5EF4-FFF2-40B4-BE49-F238E27FC236}">
                  <a16:creationId xmlns:a16="http://schemas.microsoft.com/office/drawing/2014/main" id="{F7EAE712-8BD2-4A8D-92CE-A11331FA9BDA}"/>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68" name="Ellipszis 167">
              <a:extLst>
                <a:ext uri="{FF2B5EF4-FFF2-40B4-BE49-F238E27FC236}">
                  <a16:creationId xmlns:a16="http://schemas.microsoft.com/office/drawing/2014/main" id="{82142DB1-6775-430B-84E6-C442277405AC}"/>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cxnSp>
        <p:nvCxnSpPr>
          <p:cNvPr id="169" name="Egyenes összekötő 168">
            <a:extLst>
              <a:ext uri="{FF2B5EF4-FFF2-40B4-BE49-F238E27FC236}">
                <a16:creationId xmlns:a16="http://schemas.microsoft.com/office/drawing/2014/main" id="{F05717EA-D2F3-45FF-A3E9-8FF51E32EDCC}"/>
              </a:ext>
            </a:extLst>
          </p:cNvPr>
          <p:cNvCxnSpPr>
            <a:cxnSpLocks/>
          </p:cNvCxnSpPr>
          <p:nvPr/>
        </p:nvCxnSpPr>
        <p:spPr>
          <a:xfrm rot="300000">
            <a:off x="7785872" y="4203498"/>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1" name="Egyenes összekötő 170">
            <a:extLst>
              <a:ext uri="{FF2B5EF4-FFF2-40B4-BE49-F238E27FC236}">
                <a16:creationId xmlns:a16="http://schemas.microsoft.com/office/drawing/2014/main" id="{98CC6BB8-4CEC-4F29-A78F-6E54B8606CBC}"/>
              </a:ext>
            </a:extLst>
          </p:cNvPr>
          <p:cNvCxnSpPr>
            <a:cxnSpLocks/>
          </p:cNvCxnSpPr>
          <p:nvPr/>
        </p:nvCxnSpPr>
        <p:spPr>
          <a:xfrm rot="5400000">
            <a:off x="6061751" y="5243968"/>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6" name="Egyenes összekötő 175">
            <a:extLst>
              <a:ext uri="{FF2B5EF4-FFF2-40B4-BE49-F238E27FC236}">
                <a16:creationId xmlns:a16="http://schemas.microsoft.com/office/drawing/2014/main" id="{EFA96638-EF9D-4FB9-AC27-AFA8FD471036}"/>
              </a:ext>
            </a:extLst>
          </p:cNvPr>
          <p:cNvCxnSpPr>
            <a:cxnSpLocks/>
          </p:cNvCxnSpPr>
          <p:nvPr/>
        </p:nvCxnSpPr>
        <p:spPr>
          <a:xfrm rot="13500000">
            <a:off x="9105368" y="2482189"/>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7" name="Csoportba foglalás 176">
            <a:extLst>
              <a:ext uri="{FF2B5EF4-FFF2-40B4-BE49-F238E27FC236}">
                <a16:creationId xmlns:a16="http://schemas.microsoft.com/office/drawing/2014/main" id="{C70ABAC1-5D70-467B-83FA-C1AD2C4148E4}"/>
              </a:ext>
            </a:extLst>
          </p:cNvPr>
          <p:cNvGrpSpPr/>
          <p:nvPr/>
        </p:nvGrpSpPr>
        <p:grpSpPr>
          <a:xfrm rot="14567824">
            <a:off x="6119529" y="1651611"/>
            <a:ext cx="791753" cy="791753"/>
            <a:chOff x="942109" y="5237018"/>
            <a:chExt cx="791753" cy="791753"/>
          </a:xfrm>
        </p:grpSpPr>
        <p:sp>
          <p:nvSpPr>
            <p:cNvPr id="178" name="Ellipszis 177">
              <a:extLst>
                <a:ext uri="{FF2B5EF4-FFF2-40B4-BE49-F238E27FC236}">
                  <a16:creationId xmlns:a16="http://schemas.microsoft.com/office/drawing/2014/main" id="{8E9520C8-C4F7-42DC-98BF-3F80B8999D81}"/>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79" name="Ellipszis 178">
              <a:extLst>
                <a:ext uri="{FF2B5EF4-FFF2-40B4-BE49-F238E27FC236}">
                  <a16:creationId xmlns:a16="http://schemas.microsoft.com/office/drawing/2014/main" id="{F31879C0-2DDA-4877-9481-F2A5DE061C17}"/>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80" name="Ellipszis 179">
              <a:extLst>
                <a:ext uri="{FF2B5EF4-FFF2-40B4-BE49-F238E27FC236}">
                  <a16:creationId xmlns:a16="http://schemas.microsoft.com/office/drawing/2014/main" id="{C6942DE2-10E4-4910-907A-B92A7753A878}"/>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cxnSp>
        <p:nvCxnSpPr>
          <p:cNvPr id="181" name="Egyenes összekötő 180">
            <a:extLst>
              <a:ext uri="{FF2B5EF4-FFF2-40B4-BE49-F238E27FC236}">
                <a16:creationId xmlns:a16="http://schemas.microsoft.com/office/drawing/2014/main" id="{125FCF90-8560-4D61-A318-1DAE5591A07C}"/>
              </a:ext>
            </a:extLst>
          </p:cNvPr>
          <p:cNvCxnSpPr>
            <a:cxnSpLocks/>
          </p:cNvCxnSpPr>
          <p:nvPr/>
        </p:nvCxnSpPr>
        <p:spPr>
          <a:xfrm rot="3000000">
            <a:off x="6226300" y="1503372"/>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2" name="Egyenes összekötő 181">
            <a:extLst>
              <a:ext uri="{FF2B5EF4-FFF2-40B4-BE49-F238E27FC236}">
                <a16:creationId xmlns:a16="http://schemas.microsoft.com/office/drawing/2014/main" id="{4CA28C52-A869-4E98-A14E-78BAA1FE09A8}"/>
              </a:ext>
            </a:extLst>
          </p:cNvPr>
          <p:cNvCxnSpPr>
            <a:cxnSpLocks/>
          </p:cNvCxnSpPr>
          <p:nvPr/>
        </p:nvCxnSpPr>
        <p:spPr>
          <a:xfrm rot="-3600000">
            <a:off x="6957225" y="1921492"/>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87" name="Csoportba foglalás 186">
            <a:extLst>
              <a:ext uri="{FF2B5EF4-FFF2-40B4-BE49-F238E27FC236}">
                <a16:creationId xmlns:a16="http://schemas.microsoft.com/office/drawing/2014/main" id="{9976D282-FD4F-46E6-8155-A613E3D50970}"/>
              </a:ext>
            </a:extLst>
          </p:cNvPr>
          <p:cNvGrpSpPr/>
          <p:nvPr/>
        </p:nvGrpSpPr>
        <p:grpSpPr>
          <a:xfrm rot="1431603">
            <a:off x="6954742" y="5249559"/>
            <a:ext cx="791753" cy="791753"/>
            <a:chOff x="942109" y="5237018"/>
            <a:chExt cx="791753" cy="791753"/>
          </a:xfrm>
        </p:grpSpPr>
        <p:sp>
          <p:nvSpPr>
            <p:cNvPr id="188" name="Ellipszis 187">
              <a:extLst>
                <a:ext uri="{FF2B5EF4-FFF2-40B4-BE49-F238E27FC236}">
                  <a16:creationId xmlns:a16="http://schemas.microsoft.com/office/drawing/2014/main" id="{854B54A8-AB0C-4081-8FAA-36D57062BFB3}"/>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89" name="Ellipszis 188">
              <a:extLst>
                <a:ext uri="{FF2B5EF4-FFF2-40B4-BE49-F238E27FC236}">
                  <a16:creationId xmlns:a16="http://schemas.microsoft.com/office/drawing/2014/main" id="{5E3EF511-D3F2-434E-A583-6C432753558F}"/>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90" name="Ellipszis 189">
              <a:extLst>
                <a:ext uri="{FF2B5EF4-FFF2-40B4-BE49-F238E27FC236}">
                  <a16:creationId xmlns:a16="http://schemas.microsoft.com/office/drawing/2014/main" id="{C539B05F-83BD-48B4-94CC-638141C0F83A}"/>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05" name="Csoportba foglalás 104">
            <a:extLst>
              <a:ext uri="{FF2B5EF4-FFF2-40B4-BE49-F238E27FC236}">
                <a16:creationId xmlns:a16="http://schemas.microsoft.com/office/drawing/2014/main" id="{385F641F-3EC5-4AF5-B0AA-0BD04EFE4EE9}"/>
              </a:ext>
            </a:extLst>
          </p:cNvPr>
          <p:cNvGrpSpPr/>
          <p:nvPr/>
        </p:nvGrpSpPr>
        <p:grpSpPr>
          <a:xfrm rot="17836685">
            <a:off x="6198371" y="2975946"/>
            <a:ext cx="791753" cy="791753"/>
            <a:chOff x="942109" y="5237018"/>
            <a:chExt cx="791753" cy="791753"/>
          </a:xfrm>
        </p:grpSpPr>
        <p:sp>
          <p:nvSpPr>
            <p:cNvPr id="106" name="Ellipszis 105">
              <a:extLst>
                <a:ext uri="{FF2B5EF4-FFF2-40B4-BE49-F238E27FC236}">
                  <a16:creationId xmlns:a16="http://schemas.microsoft.com/office/drawing/2014/main" id="{409A866E-0A4C-4BAF-A565-F9FE30D61647}"/>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07" name="Ellipszis 106">
              <a:extLst>
                <a:ext uri="{FF2B5EF4-FFF2-40B4-BE49-F238E27FC236}">
                  <a16:creationId xmlns:a16="http://schemas.microsoft.com/office/drawing/2014/main" id="{97E4A1D7-170E-454F-8587-E5138BF86D7F}"/>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08" name="Ellipszis 107">
              <a:extLst>
                <a:ext uri="{FF2B5EF4-FFF2-40B4-BE49-F238E27FC236}">
                  <a16:creationId xmlns:a16="http://schemas.microsoft.com/office/drawing/2014/main" id="{1C261AF0-2FDC-4B30-9B49-9E0C3A5917CF}"/>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20" name="Csoportba foglalás 19">
            <a:extLst>
              <a:ext uri="{FF2B5EF4-FFF2-40B4-BE49-F238E27FC236}">
                <a16:creationId xmlns:a16="http://schemas.microsoft.com/office/drawing/2014/main" id="{3A0487B4-7A59-4C17-9B4F-F2A6DFED839E}"/>
              </a:ext>
            </a:extLst>
          </p:cNvPr>
          <p:cNvGrpSpPr/>
          <p:nvPr/>
        </p:nvGrpSpPr>
        <p:grpSpPr>
          <a:xfrm rot="1689475">
            <a:off x="6665339" y="3901691"/>
            <a:ext cx="791753" cy="791753"/>
            <a:chOff x="942109" y="5237018"/>
            <a:chExt cx="791753" cy="791753"/>
          </a:xfrm>
        </p:grpSpPr>
        <p:sp>
          <p:nvSpPr>
            <p:cNvPr id="21" name="Ellipszis 20">
              <a:extLst>
                <a:ext uri="{FF2B5EF4-FFF2-40B4-BE49-F238E27FC236}">
                  <a16:creationId xmlns:a16="http://schemas.microsoft.com/office/drawing/2014/main" id="{0CE55850-5593-4292-9591-74D9EBE575FB}"/>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22" name="Ellipszis 21">
              <a:extLst>
                <a:ext uri="{FF2B5EF4-FFF2-40B4-BE49-F238E27FC236}">
                  <a16:creationId xmlns:a16="http://schemas.microsoft.com/office/drawing/2014/main" id="{5E197134-0688-4D5F-819B-F036C96F7A0D}"/>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23" name="Ellipszis 22">
              <a:extLst>
                <a:ext uri="{FF2B5EF4-FFF2-40B4-BE49-F238E27FC236}">
                  <a16:creationId xmlns:a16="http://schemas.microsoft.com/office/drawing/2014/main" id="{8FA14861-485E-4A37-B950-C0B02A45DC23}"/>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24" name="Csoportba foglalás 23">
            <a:extLst>
              <a:ext uri="{FF2B5EF4-FFF2-40B4-BE49-F238E27FC236}">
                <a16:creationId xmlns:a16="http://schemas.microsoft.com/office/drawing/2014/main" id="{03D388D0-F2E4-4CE4-AFFE-E289E2540B0E}"/>
              </a:ext>
            </a:extLst>
          </p:cNvPr>
          <p:cNvGrpSpPr/>
          <p:nvPr/>
        </p:nvGrpSpPr>
        <p:grpSpPr>
          <a:xfrm rot="17988100">
            <a:off x="7239397" y="3205141"/>
            <a:ext cx="791753" cy="791753"/>
            <a:chOff x="942109" y="5237018"/>
            <a:chExt cx="791753" cy="791753"/>
          </a:xfrm>
        </p:grpSpPr>
        <p:sp>
          <p:nvSpPr>
            <p:cNvPr id="25" name="Ellipszis 24">
              <a:extLst>
                <a:ext uri="{FF2B5EF4-FFF2-40B4-BE49-F238E27FC236}">
                  <a16:creationId xmlns:a16="http://schemas.microsoft.com/office/drawing/2014/main" id="{0C89A369-1C63-44DC-8E07-D5F35B4D8C1E}"/>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26" name="Ellipszis 25">
              <a:extLst>
                <a:ext uri="{FF2B5EF4-FFF2-40B4-BE49-F238E27FC236}">
                  <a16:creationId xmlns:a16="http://schemas.microsoft.com/office/drawing/2014/main" id="{331A62E6-F563-448D-9018-D122094D28AB}"/>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27" name="Ellipszis 26">
              <a:extLst>
                <a:ext uri="{FF2B5EF4-FFF2-40B4-BE49-F238E27FC236}">
                  <a16:creationId xmlns:a16="http://schemas.microsoft.com/office/drawing/2014/main" id="{D492C084-49CA-45A5-98C7-11A8FDCF72A9}"/>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52" name="Csoportba foglalás 51">
            <a:extLst>
              <a:ext uri="{FF2B5EF4-FFF2-40B4-BE49-F238E27FC236}">
                <a16:creationId xmlns:a16="http://schemas.microsoft.com/office/drawing/2014/main" id="{F87AFF41-D158-4B48-A167-CD097441D3EC}"/>
              </a:ext>
            </a:extLst>
          </p:cNvPr>
          <p:cNvGrpSpPr/>
          <p:nvPr/>
        </p:nvGrpSpPr>
        <p:grpSpPr>
          <a:xfrm rot="14349239">
            <a:off x="6826023" y="2622887"/>
            <a:ext cx="791753" cy="791753"/>
            <a:chOff x="942109" y="5237018"/>
            <a:chExt cx="791753" cy="791753"/>
          </a:xfrm>
        </p:grpSpPr>
        <p:sp>
          <p:nvSpPr>
            <p:cNvPr id="53" name="Ellipszis 52">
              <a:extLst>
                <a:ext uri="{FF2B5EF4-FFF2-40B4-BE49-F238E27FC236}">
                  <a16:creationId xmlns:a16="http://schemas.microsoft.com/office/drawing/2014/main" id="{F36B9E62-E2CE-4BAC-AA1A-5EF9DA41CC35}"/>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4" name="Ellipszis 53">
              <a:extLst>
                <a:ext uri="{FF2B5EF4-FFF2-40B4-BE49-F238E27FC236}">
                  <a16:creationId xmlns:a16="http://schemas.microsoft.com/office/drawing/2014/main" id="{FD9C9DBF-797B-4940-88E4-DC737FAF34A2}"/>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55" name="Ellipszis 54">
              <a:extLst>
                <a:ext uri="{FF2B5EF4-FFF2-40B4-BE49-F238E27FC236}">
                  <a16:creationId xmlns:a16="http://schemas.microsoft.com/office/drawing/2014/main" id="{665D80B1-2231-4E4D-9315-B1CBCD1609AB}"/>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80" name="Csoportba foglalás 79">
            <a:extLst>
              <a:ext uri="{FF2B5EF4-FFF2-40B4-BE49-F238E27FC236}">
                <a16:creationId xmlns:a16="http://schemas.microsoft.com/office/drawing/2014/main" id="{E6180B8B-5EC6-47E6-A438-CADC4B3C8A02}"/>
              </a:ext>
            </a:extLst>
          </p:cNvPr>
          <p:cNvGrpSpPr/>
          <p:nvPr/>
        </p:nvGrpSpPr>
        <p:grpSpPr>
          <a:xfrm rot="1571894">
            <a:off x="5244393" y="1717069"/>
            <a:ext cx="791753" cy="791754"/>
            <a:chOff x="942109" y="5237017"/>
            <a:chExt cx="791753" cy="791754"/>
          </a:xfrm>
        </p:grpSpPr>
        <p:sp>
          <p:nvSpPr>
            <p:cNvPr id="81" name="Ellipszis 80">
              <a:extLst>
                <a:ext uri="{FF2B5EF4-FFF2-40B4-BE49-F238E27FC236}">
                  <a16:creationId xmlns:a16="http://schemas.microsoft.com/office/drawing/2014/main" id="{74421B18-520F-4601-9AEA-781FFF4E0E18}"/>
                </a:ext>
              </a:extLst>
            </p:cNvPr>
            <p:cNvSpPr/>
            <p:nvPr/>
          </p:nvSpPr>
          <p:spPr>
            <a:xfrm>
              <a:off x="942109" y="5237017"/>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82" name="Ellipszis 81">
              <a:extLst>
                <a:ext uri="{FF2B5EF4-FFF2-40B4-BE49-F238E27FC236}">
                  <a16:creationId xmlns:a16="http://schemas.microsoft.com/office/drawing/2014/main" id="{A85C1AFC-92B0-48BD-927E-2A837C3F4823}"/>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83" name="Ellipszis 82">
              <a:extLst>
                <a:ext uri="{FF2B5EF4-FFF2-40B4-BE49-F238E27FC236}">
                  <a16:creationId xmlns:a16="http://schemas.microsoft.com/office/drawing/2014/main" id="{A017A1C2-2D8E-4003-A3BF-919B37542F12}"/>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68" name="Csoportba foglalás 67">
            <a:extLst>
              <a:ext uri="{FF2B5EF4-FFF2-40B4-BE49-F238E27FC236}">
                <a16:creationId xmlns:a16="http://schemas.microsoft.com/office/drawing/2014/main" id="{4B2F8610-CAE8-4E85-8CC3-8C5009E5B9E6}"/>
              </a:ext>
            </a:extLst>
          </p:cNvPr>
          <p:cNvGrpSpPr/>
          <p:nvPr/>
        </p:nvGrpSpPr>
        <p:grpSpPr>
          <a:xfrm rot="1602245">
            <a:off x="6110098" y="2685322"/>
            <a:ext cx="791753" cy="791753"/>
            <a:chOff x="942109" y="5237018"/>
            <a:chExt cx="791753" cy="791753"/>
          </a:xfrm>
        </p:grpSpPr>
        <p:sp>
          <p:nvSpPr>
            <p:cNvPr id="69" name="Ellipszis 68">
              <a:extLst>
                <a:ext uri="{FF2B5EF4-FFF2-40B4-BE49-F238E27FC236}">
                  <a16:creationId xmlns:a16="http://schemas.microsoft.com/office/drawing/2014/main" id="{0FEF0086-8B98-484A-B4B3-0257A9740A2B}"/>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70" name="Ellipszis 69">
              <a:extLst>
                <a:ext uri="{FF2B5EF4-FFF2-40B4-BE49-F238E27FC236}">
                  <a16:creationId xmlns:a16="http://schemas.microsoft.com/office/drawing/2014/main" id="{CF399F9D-C72B-4E0F-8725-5F86F34FF96A}"/>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71" name="Ellipszis 70">
              <a:extLst>
                <a:ext uri="{FF2B5EF4-FFF2-40B4-BE49-F238E27FC236}">
                  <a16:creationId xmlns:a16="http://schemas.microsoft.com/office/drawing/2014/main" id="{0D58DE93-E8FD-4532-97BF-10C3E14190EF}"/>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48" name="Csoportba foglalás 47">
            <a:extLst>
              <a:ext uri="{FF2B5EF4-FFF2-40B4-BE49-F238E27FC236}">
                <a16:creationId xmlns:a16="http://schemas.microsoft.com/office/drawing/2014/main" id="{52A96064-692C-4176-81E7-7E213C2B0CCD}"/>
              </a:ext>
            </a:extLst>
          </p:cNvPr>
          <p:cNvGrpSpPr/>
          <p:nvPr/>
        </p:nvGrpSpPr>
        <p:grpSpPr>
          <a:xfrm rot="13092335">
            <a:off x="5894299" y="3733156"/>
            <a:ext cx="791753" cy="791753"/>
            <a:chOff x="942109" y="5237018"/>
            <a:chExt cx="791753" cy="791753"/>
          </a:xfrm>
        </p:grpSpPr>
        <p:sp>
          <p:nvSpPr>
            <p:cNvPr id="49" name="Ellipszis 48">
              <a:extLst>
                <a:ext uri="{FF2B5EF4-FFF2-40B4-BE49-F238E27FC236}">
                  <a16:creationId xmlns:a16="http://schemas.microsoft.com/office/drawing/2014/main" id="{6E2C6290-8918-48B9-839D-3DCA54ADC554}"/>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0" name="Ellipszis 49">
              <a:extLst>
                <a:ext uri="{FF2B5EF4-FFF2-40B4-BE49-F238E27FC236}">
                  <a16:creationId xmlns:a16="http://schemas.microsoft.com/office/drawing/2014/main" id="{ED111D55-2B7A-4F9F-85D3-949BF85B06C4}"/>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51" name="Ellipszis 50">
              <a:extLst>
                <a:ext uri="{FF2B5EF4-FFF2-40B4-BE49-F238E27FC236}">
                  <a16:creationId xmlns:a16="http://schemas.microsoft.com/office/drawing/2014/main" id="{7D1052E9-F13E-4716-BB34-323D520958BC}"/>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09" name="Csoportba foglalás 108">
            <a:extLst>
              <a:ext uri="{FF2B5EF4-FFF2-40B4-BE49-F238E27FC236}">
                <a16:creationId xmlns:a16="http://schemas.microsoft.com/office/drawing/2014/main" id="{ECB6FA64-8D40-41A1-ADA5-1C85570880FD}"/>
              </a:ext>
            </a:extLst>
          </p:cNvPr>
          <p:cNvGrpSpPr/>
          <p:nvPr/>
        </p:nvGrpSpPr>
        <p:grpSpPr>
          <a:xfrm rot="17910172">
            <a:off x="6779263" y="3747077"/>
            <a:ext cx="791753" cy="791753"/>
            <a:chOff x="942109" y="5237018"/>
            <a:chExt cx="791753" cy="791753"/>
          </a:xfrm>
        </p:grpSpPr>
        <p:sp>
          <p:nvSpPr>
            <p:cNvPr id="110" name="Ellipszis 109">
              <a:extLst>
                <a:ext uri="{FF2B5EF4-FFF2-40B4-BE49-F238E27FC236}">
                  <a16:creationId xmlns:a16="http://schemas.microsoft.com/office/drawing/2014/main" id="{44776AF5-ECF1-493F-99C1-C6807A73A8C7}"/>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11" name="Ellipszis 110">
              <a:extLst>
                <a:ext uri="{FF2B5EF4-FFF2-40B4-BE49-F238E27FC236}">
                  <a16:creationId xmlns:a16="http://schemas.microsoft.com/office/drawing/2014/main" id="{E9A623B1-729B-48C6-A612-08D2B57EE69D}"/>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12" name="Ellipszis 111">
              <a:extLst>
                <a:ext uri="{FF2B5EF4-FFF2-40B4-BE49-F238E27FC236}">
                  <a16:creationId xmlns:a16="http://schemas.microsoft.com/office/drawing/2014/main" id="{C91F23A7-50EE-4D62-8F3F-E89C1ABD619F}"/>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cxnSp>
        <p:nvCxnSpPr>
          <p:cNvPr id="84" name="Egyenes összekötő 83">
            <a:extLst>
              <a:ext uri="{FF2B5EF4-FFF2-40B4-BE49-F238E27FC236}">
                <a16:creationId xmlns:a16="http://schemas.microsoft.com/office/drawing/2014/main" id="{04218CC9-B4C6-47C4-9971-DC1A639DF0DC}"/>
              </a:ext>
            </a:extLst>
          </p:cNvPr>
          <p:cNvCxnSpPr>
            <a:cxnSpLocks/>
          </p:cNvCxnSpPr>
          <p:nvPr/>
        </p:nvCxnSpPr>
        <p:spPr>
          <a:xfrm rot="-3600000">
            <a:off x="7405403" y="3697365"/>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3C4C4ECE-28BA-4963-8103-0CE331711D51}" type="slidenum">
              <a:rPr lang="hu-HU" smtClean="0"/>
              <a:t>16</a:t>
            </a:fld>
            <a:endParaRPr lang="hu-HU"/>
          </a:p>
        </p:txBody>
      </p:sp>
    </p:spTree>
    <p:extLst>
      <p:ext uri="{BB962C8B-B14F-4D97-AF65-F5344CB8AC3E}">
        <p14:creationId xmlns:p14="http://schemas.microsoft.com/office/powerpoint/2010/main" val="88030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6 1.11111E-6 L -0.03841 -0.11435 " pathEditMode="relative" rAng="0" ptsTypes="AA">
                                      <p:cBhvr>
                                        <p:cTn id="6" dur="2000" fill="hold"/>
                                        <p:tgtEl>
                                          <p:spTgt spid="44"/>
                                        </p:tgtEl>
                                        <p:attrNameLst>
                                          <p:attrName>ppt_x</p:attrName>
                                          <p:attrName>ppt_y</p:attrName>
                                        </p:attrNameLst>
                                      </p:cBhvr>
                                      <p:rCtr x="-1927" y="-5718"/>
                                    </p:animMotion>
                                  </p:childTnLst>
                                  <p:subTnLst>
                                    <p:set>
                                      <p:cBhvr override="childStyle">
                                        <p:cTn dur="1" fill="hold" display="0" masterRel="sameClick" afterEffect="1">
                                          <p:stCondLst>
                                            <p:cond evt="end" delay="0">
                                              <p:tn val="5"/>
                                            </p:cond>
                                          </p:stCondLst>
                                        </p:cTn>
                                        <p:tgtEl>
                                          <p:spTgt spid="44"/>
                                        </p:tgtEl>
                                        <p:attrNameLst>
                                          <p:attrName>style.visibility</p:attrName>
                                        </p:attrNameLst>
                                      </p:cBhvr>
                                      <p:to>
                                        <p:strVal val="hidden"/>
                                      </p:to>
                                    </p:set>
                                  </p:subTnLst>
                                </p:cTn>
                              </p:par>
                              <p:par>
                                <p:cTn id="7" presetID="42" presetClass="path" presetSubtype="0" accel="50000" decel="50000" fill="hold" nodeType="withEffect">
                                  <p:stCondLst>
                                    <p:cond delay="0"/>
                                  </p:stCondLst>
                                  <p:childTnLst>
                                    <p:animMotion origin="layout" path="M 5E-6 3.7037E-7 L -0.03412 0.11319 " pathEditMode="relative" rAng="0" ptsTypes="AA">
                                      <p:cBhvr>
                                        <p:cTn id="8" dur="2000" fill="hold"/>
                                        <p:tgtEl>
                                          <p:spTgt spid="177"/>
                                        </p:tgtEl>
                                        <p:attrNameLst>
                                          <p:attrName>ppt_x</p:attrName>
                                          <p:attrName>ppt_y</p:attrName>
                                        </p:attrNameLst>
                                      </p:cBhvr>
                                      <p:rCtr x="-1706" y="5648"/>
                                    </p:animMotion>
                                  </p:childTnLst>
                                  <p:subTnLst>
                                    <p:set>
                                      <p:cBhvr override="childStyle">
                                        <p:cTn dur="1" fill="hold" display="0" masterRel="sameClick" afterEffect="1">
                                          <p:stCondLst>
                                            <p:cond evt="end" delay="0">
                                              <p:tn val="7"/>
                                            </p:cond>
                                          </p:stCondLst>
                                        </p:cTn>
                                        <p:tgtEl>
                                          <p:spTgt spid="177"/>
                                        </p:tgtEl>
                                        <p:attrNameLst>
                                          <p:attrName>style.visibility</p:attrName>
                                        </p:attrNameLst>
                                      </p:cBhvr>
                                      <p:to>
                                        <p:strVal val="hidden"/>
                                      </p:to>
                                    </p:set>
                                  </p:subTnLst>
                                </p:cTn>
                              </p:par>
                              <p:par>
                                <p:cTn id="9" presetID="42" presetClass="path" presetSubtype="0" accel="50000" decel="50000" fill="hold" nodeType="withEffect">
                                  <p:stCondLst>
                                    <p:cond delay="0"/>
                                  </p:stCondLst>
                                  <p:childTnLst>
                                    <p:animMotion origin="layout" path="M 2.5E-6 -3.33333E-6 L -0.07565 -0.06666 " pathEditMode="relative" rAng="0" ptsTypes="AA">
                                      <p:cBhvr>
                                        <p:cTn id="10" dur="2000" fill="hold"/>
                                        <p:tgtEl>
                                          <p:spTgt spid="64"/>
                                        </p:tgtEl>
                                        <p:attrNameLst>
                                          <p:attrName>ppt_x</p:attrName>
                                          <p:attrName>ppt_y</p:attrName>
                                        </p:attrNameLst>
                                      </p:cBhvr>
                                      <p:rCtr x="-3789" y="-3333"/>
                                    </p:animMotion>
                                  </p:childTnLst>
                                  <p:subTnLst>
                                    <p:set>
                                      <p:cBhvr override="childStyle">
                                        <p:cTn dur="1" fill="hold" display="0" masterRel="sameClick" afterEffect="1">
                                          <p:stCondLst>
                                            <p:cond evt="end" delay="0">
                                              <p:tn val="9"/>
                                            </p:cond>
                                          </p:stCondLst>
                                        </p:cTn>
                                        <p:tgtEl>
                                          <p:spTgt spid="64"/>
                                        </p:tgtEl>
                                        <p:attrNameLst>
                                          <p:attrName>style.visibility</p:attrName>
                                        </p:attrNameLst>
                                      </p:cBhvr>
                                      <p:to>
                                        <p:strVal val="hidden"/>
                                      </p:to>
                                    </p:set>
                                  </p:subTnLst>
                                </p:cTn>
                              </p:par>
                              <p:par>
                                <p:cTn id="11" presetID="1" presetClass="exit" presetSubtype="0" fill="hold" nodeType="withEffect">
                                  <p:stCondLst>
                                    <p:cond delay="0"/>
                                  </p:stCondLst>
                                  <p:childTnLst>
                                    <p:set>
                                      <p:cBhvr>
                                        <p:cTn id="12" dur="1" fill="hold">
                                          <p:stCondLst>
                                            <p:cond delay="0"/>
                                          </p:stCondLst>
                                        </p:cTn>
                                        <p:tgtEl>
                                          <p:spTgt spid="17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1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8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8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6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2"/>
                                        </p:tgtEl>
                                        <p:attrNameLst>
                                          <p:attrName>style.visibility</p:attrName>
                                        </p:attrNameLst>
                                      </p:cBhvr>
                                      <p:to>
                                        <p:strVal val="hidden"/>
                                      </p:to>
                                    </p:set>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149"/>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15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5E-6 -2.96296E-6 L 0.08711 0.02223 " pathEditMode="relative" rAng="0" ptsTypes="AA">
                                      <p:cBhvr>
                                        <p:cTn id="37" dur="2000" fill="hold"/>
                                        <p:tgtEl>
                                          <p:spTgt spid="128"/>
                                        </p:tgtEl>
                                        <p:attrNameLst>
                                          <p:attrName>ppt_x</p:attrName>
                                          <p:attrName>ppt_y</p:attrName>
                                        </p:attrNameLst>
                                      </p:cBhvr>
                                      <p:rCtr x="4349" y="1111"/>
                                    </p:animMotion>
                                  </p:childTnLst>
                                  <p:subTnLst>
                                    <p:set>
                                      <p:cBhvr override="childStyle">
                                        <p:cTn dur="1" fill="hold" display="0" masterRel="sameClick" afterEffect="1">
                                          <p:stCondLst>
                                            <p:cond evt="end" delay="0">
                                              <p:tn val="36"/>
                                            </p:cond>
                                          </p:stCondLst>
                                        </p:cTn>
                                        <p:tgtEl>
                                          <p:spTgt spid="128"/>
                                        </p:tgtEl>
                                        <p:attrNameLst>
                                          <p:attrName>style.visibility</p:attrName>
                                        </p:attrNameLst>
                                      </p:cBhvr>
                                      <p:to>
                                        <p:strVal val="hidden"/>
                                      </p:to>
                                    </p:set>
                                  </p:subTnLst>
                                </p:cTn>
                              </p:par>
                              <p:par>
                                <p:cTn id="38" presetID="42" presetClass="path" presetSubtype="0" accel="50000" decel="50000" fill="hold" nodeType="withEffect">
                                  <p:stCondLst>
                                    <p:cond delay="0"/>
                                  </p:stCondLst>
                                  <p:childTnLst>
                                    <p:animMotion origin="layout" path="M -4.16667E-6 1.11022E-16 L 0.07631 0.0287 " pathEditMode="relative" rAng="0" ptsTypes="AA">
                                      <p:cBhvr>
                                        <p:cTn id="39" dur="2000" fill="hold"/>
                                        <p:tgtEl>
                                          <p:spTgt spid="149"/>
                                        </p:tgtEl>
                                        <p:attrNameLst>
                                          <p:attrName>ppt_x</p:attrName>
                                          <p:attrName>ppt_y</p:attrName>
                                        </p:attrNameLst>
                                      </p:cBhvr>
                                      <p:rCtr x="3815" y="1435"/>
                                    </p:animMotion>
                                  </p:childTnLst>
                                  <p:subTnLst>
                                    <p:set>
                                      <p:cBhvr override="childStyle">
                                        <p:cTn dur="1" fill="hold" display="0" masterRel="sameClick" afterEffect="1">
                                          <p:stCondLst>
                                            <p:cond evt="end" delay="0">
                                              <p:tn val="38"/>
                                            </p:cond>
                                          </p:stCondLst>
                                        </p:cTn>
                                        <p:tgtEl>
                                          <p:spTgt spid="149"/>
                                        </p:tgtEl>
                                        <p:attrNameLst>
                                          <p:attrName>style.visibility</p:attrName>
                                        </p:attrNameLst>
                                      </p:cBhvr>
                                      <p:to>
                                        <p:strVal val="hidden"/>
                                      </p:to>
                                    </p:set>
                                  </p:subTnLst>
                                </p:cTn>
                              </p:par>
                              <p:par>
                                <p:cTn id="40" presetID="42" presetClass="path" presetSubtype="0" accel="50000" decel="50000" fill="hold" nodeType="withEffect">
                                  <p:stCondLst>
                                    <p:cond delay="0"/>
                                  </p:stCondLst>
                                  <p:childTnLst>
                                    <p:animMotion origin="layout" path="M 4.16667E-7 -7.40741E-7 L 0.09115 0.02801 " pathEditMode="relative" rAng="0" ptsTypes="AA">
                                      <p:cBhvr>
                                        <p:cTn id="41" dur="2000" fill="hold"/>
                                        <p:tgtEl>
                                          <p:spTgt spid="153"/>
                                        </p:tgtEl>
                                        <p:attrNameLst>
                                          <p:attrName>ppt_x</p:attrName>
                                          <p:attrName>ppt_y</p:attrName>
                                        </p:attrNameLst>
                                      </p:cBhvr>
                                      <p:rCtr x="4557" y="1389"/>
                                    </p:animMotion>
                                  </p:childTnLst>
                                  <p:subTnLst>
                                    <p:set>
                                      <p:cBhvr override="childStyle">
                                        <p:cTn dur="1" fill="hold" display="0" masterRel="sameClick" afterEffect="1">
                                          <p:stCondLst>
                                            <p:cond evt="end" delay="0">
                                              <p:tn val="40"/>
                                            </p:cond>
                                          </p:stCondLst>
                                        </p:cTn>
                                        <p:tgtEl>
                                          <p:spTgt spid="153"/>
                                        </p:tgtEl>
                                        <p:attrNameLst>
                                          <p:attrName>style.visibility</p:attrName>
                                        </p:attrNameLst>
                                      </p:cBhvr>
                                      <p:to>
                                        <p:strVal val="hidden"/>
                                      </p:to>
                                    </p:set>
                                  </p:subTnLst>
                                </p:cTn>
                              </p:par>
                              <p:par>
                                <p:cTn id="42" presetID="42" presetClass="path" presetSubtype="0" accel="50000" decel="50000" fill="hold" nodeType="withEffect">
                                  <p:stCondLst>
                                    <p:cond delay="0"/>
                                  </p:stCondLst>
                                  <p:childTnLst>
                                    <p:animMotion origin="layout" path="M 4.79167E-6 3.33333E-6 L 0.08658 0.03009 " pathEditMode="relative" rAng="0" ptsTypes="AA">
                                      <p:cBhvr>
                                        <p:cTn id="43" dur="2000" fill="hold"/>
                                        <p:tgtEl>
                                          <p:spTgt spid="105"/>
                                        </p:tgtEl>
                                        <p:attrNameLst>
                                          <p:attrName>ppt_x</p:attrName>
                                          <p:attrName>ppt_y</p:attrName>
                                        </p:attrNameLst>
                                      </p:cBhvr>
                                      <p:rCtr x="4323" y="1505"/>
                                    </p:animMotion>
                                  </p:childTnLst>
                                  <p:subTnLst>
                                    <p:set>
                                      <p:cBhvr override="childStyle">
                                        <p:cTn dur="1" fill="hold" display="0" masterRel="sameClick" afterEffect="1">
                                          <p:stCondLst>
                                            <p:cond evt="end" delay="0">
                                              <p:tn val="42"/>
                                            </p:cond>
                                          </p:stCondLst>
                                        </p:cTn>
                                        <p:tgtEl>
                                          <p:spTgt spid="105"/>
                                        </p:tgtEl>
                                        <p:attrNameLst>
                                          <p:attrName>style.visibility</p:attrName>
                                        </p:attrNameLst>
                                      </p:cBhvr>
                                      <p:to>
                                        <p:strVal val="hidden"/>
                                      </p:to>
                                    </p:set>
                                  </p:sub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par>
                          <p:cTn id="53" fill="hold">
                            <p:stCondLst>
                              <p:cond delay="2000"/>
                            </p:stCondLst>
                            <p:childTnLst>
                              <p:par>
                                <p:cTn id="54" presetID="1" presetClass="entr" presetSubtype="0"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2.08333E-7 -1.85185E-6 L 0.07135 0.14167 " pathEditMode="relative" rAng="0" ptsTypes="AA">
                                      <p:cBhvr>
                                        <p:cTn id="59" dur="2000" fill="hold"/>
                                        <p:tgtEl>
                                          <p:spTgt spid="80"/>
                                        </p:tgtEl>
                                        <p:attrNameLst>
                                          <p:attrName>ppt_x</p:attrName>
                                          <p:attrName>ppt_y</p:attrName>
                                        </p:attrNameLst>
                                      </p:cBhvr>
                                      <p:rCtr x="3568" y="7083"/>
                                    </p:animMotion>
                                  </p:childTnLst>
                                  <p:subTnLst>
                                    <p:set>
                                      <p:cBhvr override="childStyle">
                                        <p:cTn dur="1" fill="hold" display="0" masterRel="sameClick" afterEffect="1">
                                          <p:stCondLst>
                                            <p:cond evt="end" delay="0">
                                              <p:tn val="58"/>
                                            </p:cond>
                                          </p:stCondLst>
                                        </p:cTn>
                                        <p:tgtEl>
                                          <p:spTgt spid="80"/>
                                        </p:tgtEl>
                                        <p:attrNameLst>
                                          <p:attrName>style.visibility</p:attrName>
                                        </p:attrNameLst>
                                      </p:cBhvr>
                                      <p:to>
                                        <p:strVal val="hidden"/>
                                      </p:to>
                                    </p:set>
                                  </p:subTnLst>
                                </p:cTn>
                              </p:par>
                              <p:par>
                                <p:cTn id="60" presetID="42" presetClass="path" presetSubtype="0" accel="50000" decel="50000" fill="hold" nodeType="withEffect">
                                  <p:stCondLst>
                                    <p:cond delay="0"/>
                                  </p:stCondLst>
                                  <p:childTnLst>
                                    <p:animMotion origin="layout" path="M -6.25E-7 4.81481E-6 L 0.04688 -0.07061 " pathEditMode="relative" rAng="0" ptsTypes="AA">
                                      <p:cBhvr>
                                        <p:cTn id="61" dur="2000" fill="hold"/>
                                        <p:tgtEl>
                                          <p:spTgt spid="16"/>
                                        </p:tgtEl>
                                        <p:attrNameLst>
                                          <p:attrName>ppt_x</p:attrName>
                                          <p:attrName>ppt_y</p:attrName>
                                        </p:attrNameLst>
                                      </p:cBhvr>
                                      <p:rCtr x="2344" y="-3542"/>
                                    </p:animMotion>
                                  </p:childTnLst>
                                  <p:subTnLst>
                                    <p:set>
                                      <p:cBhvr override="childStyle">
                                        <p:cTn dur="1" fill="hold" display="0" masterRel="sameClick" afterEffect="1">
                                          <p:stCondLst>
                                            <p:cond evt="end" delay="0">
                                              <p:tn val="60"/>
                                            </p:cond>
                                          </p:stCondLst>
                                        </p:cTn>
                                        <p:tgtEl>
                                          <p:spTgt spid="16"/>
                                        </p:tgtEl>
                                        <p:attrNameLst>
                                          <p:attrName>style.visibility</p:attrName>
                                        </p:attrNameLst>
                                      </p:cBhvr>
                                      <p:to>
                                        <p:strVal val="hidden"/>
                                      </p:to>
                                    </p:set>
                                  </p:subTnLst>
                                </p:cTn>
                              </p:par>
                            </p:childTnLst>
                          </p:cTn>
                        </p:par>
                        <p:par>
                          <p:cTn id="62" fill="hold">
                            <p:stCondLst>
                              <p:cond delay="2000"/>
                            </p:stCondLst>
                            <p:childTnLst>
                              <p:par>
                                <p:cTn id="63" presetID="1" presetClass="entr" presetSubtype="0" fill="hold" nodeType="after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childTnLst>
                          </p:cTn>
                        </p:par>
                        <p:par>
                          <p:cTn id="65" fill="hold">
                            <p:stCondLst>
                              <p:cond delay="2000"/>
                            </p:stCondLst>
                            <p:childTnLst>
                              <p:par>
                                <p:cTn id="66" presetID="1" presetClass="entr" presetSubtype="0" fill="hold" nodeType="afterEffect">
                                  <p:stCondLst>
                                    <p:cond delay="0"/>
                                  </p:stCondLst>
                                  <p:childTnLst>
                                    <p:set>
                                      <p:cBhvr>
                                        <p:cTn id="67" dur="1" fill="hold">
                                          <p:stCondLst>
                                            <p:cond delay="0"/>
                                          </p:stCondLst>
                                        </p:cTn>
                                        <p:tgtEl>
                                          <p:spTgt spid="6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grpId="1" nodeType="clickEffect">
                                  <p:stCondLst>
                                    <p:cond delay="0"/>
                                  </p:stCondLst>
                                  <p:childTnLst>
                                    <p:animMotion origin="layout" path="M -2.70833E-6 -3.33333E-6 L 0.18373 0.00394 " pathEditMode="relative" rAng="0" ptsTypes="AA">
                                      <p:cBhvr>
                                        <p:cTn id="71" dur="2000" fill="hold"/>
                                        <p:tgtEl>
                                          <p:spTgt spid="147"/>
                                        </p:tgtEl>
                                        <p:attrNameLst>
                                          <p:attrName>ppt_x</p:attrName>
                                          <p:attrName>ppt_y</p:attrName>
                                        </p:attrNameLst>
                                      </p:cBhvr>
                                      <p:rCtr x="9180" y="185"/>
                                    </p:animMotion>
                                  </p:childTnLst>
                                  <p:subTnLst>
                                    <p:set>
                                      <p:cBhvr override="childStyle">
                                        <p:cTn dur="1" fill="hold" display="0" masterRel="sameClick" afterEffect="1">
                                          <p:stCondLst>
                                            <p:cond evt="end" delay="0">
                                              <p:tn val="70"/>
                                            </p:cond>
                                          </p:stCondLst>
                                        </p:cTn>
                                        <p:tgtEl>
                                          <p:spTgt spid="147"/>
                                        </p:tgtEl>
                                        <p:attrNameLst>
                                          <p:attrName>style.visibility</p:attrName>
                                        </p:attrNameLst>
                                      </p:cBhvr>
                                      <p:to>
                                        <p:strVal val="hidden"/>
                                      </p:to>
                                    </p:set>
                                  </p:subTnLst>
                                </p:cTn>
                              </p:par>
                              <p:par>
                                <p:cTn id="72" presetID="42" presetClass="path" presetSubtype="0" accel="50000" decel="50000" fill="hold" nodeType="withEffect">
                                  <p:stCondLst>
                                    <p:cond delay="100"/>
                                  </p:stCondLst>
                                  <p:childTnLst>
                                    <p:animMotion origin="layout" path="M 2.29167E-6 3.7037E-6 L 0.18307 0.00046 " pathEditMode="relative" rAng="0" ptsTypes="AA">
                                      <p:cBhvr>
                                        <p:cTn id="73" dur="2000" fill="hold"/>
                                        <p:tgtEl>
                                          <p:spTgt spid="52"/>
                                        </p:tgtEl>
                                        <p:attrNameLst>
                                          <p:attrName>ppt_x</p:attrName>
                                          <p:attrName>ppt_y</p:attrName>
                                        </p:attrNameLst>
                                      </p:cBhvr>
                                      <p:rCtr x="9154" y="23"/>
                                    </p:animMotion>
                                  </p:childTnLst>
                                </p:cTn>
                              </p:par>
                              <p:par>
                                <p:cTn id="74" presetID="42" presetClass="path" presetSubtype="0" accel="50000" decel="50000" fill="hold" nodeType="withEffect">
                                  <p:stCondLst>
                                    <p:cond delay="0"/>
                                  </p:stCondLst>
                                  <p:childTnLst>
                                    <p:animMotion origin="layout" path="M -1.875E-6 0 L 0.18516 0.00116 " pathEditMode="relative" rAng="0" ptsTypes="AA">
                                      <p:cBhvr>
                                        <p:cTn id="75" dur="2000" fill="hold"/>
                                        <p:tgtEl>
                                          <p:spTgt spid="24"/>
                                        </p:tgtEl>
                                        <p:attrNameLst>
                                          <p:attrName>ppt_x</p:attrName>
                                          <p:attrName>ppt_y</p:attrName>
                                        </p:attrNameLst>
                                      </p:cBhvr>
                                      <p:rCtr x="9258" y="46"/>
                                    </p:animMotion>
                                  </p:childTnLst>
                                </p:cTn>
                              </p:par>
                              <p:par>
                                <p:cTn id="76" presetID="42" presetClass="path" presetSubtype="0" accel="50000" decel="50000" fill="hold" nodeType="withEffect">
                                  <p:stCondLst>
                                    <p:cond delay="0"/>
                                  </p:stCondLst>
                                  <p:childTnLst>
                                    <p:animMotion origin="layout" path="M 3.33333E-6 -3.7037E-7 L 0.19166 -0.00185 " pathEditMode="relative" rAng="0" ptsTypes="AA">
                                      <p:cBhvr>
                                        <p:cTn id="77" dur="2000" fill="hold"/>
                                        <p:tgtEl>
                                          <p:spTgt spid="20"/>
                                        </p:tgtEl>
                                        <p:attrNameLst>
                                          <p:attrName>ppt_x</p:attrName>
                                          <p:attrName>ppt_y</p:attrName>
                                        </p:attrNameLst>
                                      </p:cBhvr>
                                      <p:rCtr x="9583" y="-93"/>
                                    </p:animMotion>
                                  </p:childTnLst>
                                </p:cTn>
                              </p:par>
                              <p:par>
                                <p:cTn id="78" presetID="42" presetClass="path" presetSubtype="0" accel="50000" decel="50000" fill="hold" nodeType="withEffect">
                                  <p:stCondLst>
                                    <p:cond delay="100"/>
                                  </p:stCondLst>
                                  <p:childTnLst>
                                    <p:animMotion origin="layout" path="M 4.58333E-6 -3.33333E-6 L 0.18632 0.00394 " pathEditMode="relative" rAng="0" ptsTypes="AA">
                                      <p:cBhvr>
                                        <p:cTn id="79" dur="2000" fill="hold"/>
                                        <p:tgtEl>
                                          <p:spTgt spid="48"/>
                                        </p:tgtEl>
                                        <p:attrNameLst>
                                          <p:attrName>ppt_x</p:attrName>
                                          <p:attrName>ppt_y</p:attrName>
                                        </p:attrNameLst>
                                      </p:cBhvr>
                                      <p:rCtr x="9310" y="185"/>
                                    </p:animMotion>
                                  </p:childTnLst>
                                </p:cTn>
                              </p:par>
                              <p:par>
                                <p:cTn id="80" presetID="42" presetClass="path" presetSubtype="0" accel="50000" decel="50000" fill="hold" nodeType="withEffect">
                                  <p:stCondLst>
                                    <p:cond delay="0"/>
                                  </p:stCondLst>
                                  <p:childTnLst>
                                    <p:animMotion origin="layout" path="M -3.75E-6 4.44444E-6 L 0.18217 0.003 " pathEditMode="relative" rAng="0" ptsTypes="AA">
                                      <p:cBhvr>
                                        <p:cTn id="81" dur="2000" fill="hold"/>
                                        <p:tgtEl>
                                          <p:spTgt spid="68"/>
                                        </p:tgtEl>
                                        <p:attrNameLst>
                                          <p:attrName>ppt_x</p:attrName>
                                          <p:attrName>ppt_y</p:attrName>
                                        </p:attrNameLst>
                                      </p:cBhvr>
                                      <p:rCtr x="9102" y="139"/>
                                    </p:animMotion>
                                  </p:childTnLst>
                                </p:cTn>
                              </p:par>
                              <p:par>
                                <p:cTn id="82" presetID="42" presetClass="path" presetSubtype="0" accel="50000" decel="50000" fill="hold" nodeType="withEffect">
                                  <p:stCondLst>
                                    <p:cond delay="0"/>
                                  </p:stCondLst>
                                  <p:childTnLst>
                                    <p:animMotion origin="layout" path="M -2.29167E-6 -1.85185E-6 L -0.03125 -0.11875 " pathEditMode="relative" rAng="0" ptsTypes="AA">
                                      <p:cBhvr>
                                        <p:cTn id="83" dur="2000" fill="hold"/>
                                        <p:tgtEl>
                                          <p:spTgt spid="60"/>
                                        </p:tgtEl>
                                        <p:attrNameLst>
                                          <p:attrName>ppt_x</p:attrName>
                                          <p:attrName>ppt_y</p:attrName>
                                        </p:attrNameLst>
                                      </p:cBhvr>
                                      <p:rCtr x="-1563" y="-5949"/>
                                    </p:animMotion>
                                  </p:childTnLst>
                                </p:cTn>
                              </p:par>
                            </p:childTnLst>
                          </p:cTn>
                        </p:par>
                        <p:par>
                          <p:cTn id="84" fill="hold">
                            <p:stCondLst>
                              <p:cond delay="2100"/>
                            </p:stCondLst>
                            <p:childTnLst>
                              <p:par>
                                <p:cTn id="85" presetID="1" presetClass="entr" presetSubtype="0" fill="hold" grpId="0" nodeType="afterEffect">
                                  <p:stCondLst>
                                    <p:cond delay="0"/>
                                  </p:stCondLst>
                                  <p:childTnLst>
                                    <p:set>
                                      <p:cBhvr>
                                        <p:cTn id="86" dur="1" fill="hold">
                                          <p:stCondLst>
                                            <p:cond delay="0"/>
                                          </p:stCondLst>
                                        </p:cTn>
                                        <p:tgtEl>
                                          <p:spTgt spid="14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6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5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7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6"/>
                                        </p:tgtEl>
                                        <p:attrNameLst>
                                          <p:attrName>style.visibility</p:attrName>
                                        </p:attrNameLst>
                                      </p:cBhvr>
                                      <p:to>
                                        <p:strVal val="visible"/>
                                      </p:to>
                                    </p:set>
                                  </p:childTnLst>
                                </p:cTn>
                              </p:par>
                              <p:par>
                                <p:cTn id="101" presetID="42" presetClass="path" presetSubtype="0" accel="50000" decel="50000" fill="hold" nodeType="withEffect">
                                  <p:stCondLst>
                                    <p:cond delay="0"/>
                                  </p:stCondLst>
                                  <p:childTnLst>
                                    <p:animMotion origin="layout" path="M -2.5E-6 -2.22222E-6 L 0.05378 0.04861 " pathEditMode="relative" rAng="0" ptsTypes="AA">
                                      <p:cBhvr>
                                        <p:cTn id="102" dur="2000" fill="hold"/>
                                        <p:tgtEl>
                                          <p:spTgt spid="28"/>
                                        </p:tgtEl>
                                        <p:attrNameLst>
                                          <p:attrName>ppt_x</p:attrName>
                                          <p:attrName>ppt_y</p:attrName>
                                        </p:attrNameLst>
                                      </p:cBhvr>
                                      <p:rCtr x="2682" y="2431"/>
                                    </p:animMotion>
                                  </p:childTnLst>
                                </p:cTn>
                              </p:par>
                            </p:childTnLst>
                          </p:cTn>
                        </p:par>
                        <p:par>
                          <p:cTn id="103" fill="hold">
                            <p:stCondLst>
                              <p:cond delay="2000"/>
                            </p:stCondLst>
                            <p:childTnLst>
                              <p:par>
                                <p:cTn id="104" presetID="1" presetClass="entr" presetSubtype="0" fill="hold" nodeType="afterEffect">
                                  <p:stCondLst>
                                    <p:cond delay="0"/>
                                  </p:stCondLst>
                                  <p:childTnLst>
                                    <p:set>
                                      <p:cBhvr>
                                        <p:cTn id="105" dur="1" fill="hold">
                                          <p:stCondLst>
                                            <p:cond delay="0"/>
                                          </p:stCondLst>
                                        </p:cTn>
                                        <p:tgtEl>
                                          <p:spTgt spid="79"/>
                                        </p:tgtEl>
                                        <p:attrNameLst>
                                          <p:attrName>style.visibility</p:attrName>
                                        </p:attrNameLst>
                                      </p:cBhvr>
                                      <p:to>
                                        <p:strVal val="visible"/>
                                      </p:to>
                                    </p:set>
                                  </p:childTnLst>
                                </p:cTn>
                              </p:par>
                            </p:childTnLst>
                          </p:cTn>
                        </p:par>
                        <p:par>
                          <p:cTn id="106" fill="hold">
                            <p:stCondLst>
                              <p:cond delay="2000"/>
                            </p:stCondLst>
                            <p:childTnLst>
                              <p:par>
                                <p:cTn id="107" presetID="1" presetClass="entr" presetSubtype="0" fill="hold" nodeType="afterEffect">
                                  <p:stCondLst>
                                    <p:cond delay="0"/>
                                  </p:stCondLst>
                                  <p:childTnLst>
                                    <p:set>
                                      <p:cBhvr>
                                        <p:cTn id="108" dur="1" fill="hold">
                                          <p:stCondLst>
                                            <p:cond delay="0"/>
                                          </p:stCondLst>
                                        </p:cTn>
                                        <p:tgtEl>
                                          <p:spTgt spid="74"/>
                                        </p:tgtEl>
                                        <p:attrNameLst>
                                          <p:attrName>style.visibility</p:attrName>
                                        </p:attrNameLst>
                                      </p:cBhvr>
                                      <p:to>
                                        <p:strVal val="visible"/>
                                      </p:to>
                                    </p:set>
                                  </p:childTnLst>
                                </p:cTn>
                              </p:par>
                            </p:childTnLst>
                          </p:cTn>
                        </p:par>
                        <p:par>
                          <p:cTn id="109" fill="hold">
                            <p:stCondLst>
                              <p:cond delay="2000"/>
                            </p:stCondLst>
                            <p:childTnLst>
                              <p:par>
                                <p:cTn id="110" presetID="1" presetClass="entr" presetSubtype="0" fill="hold" nodeType="afterEffect">
                                  <p:stCondLst>
                                    <p:cond delay="0"/>
                                  </p:stCondLst>
                                  <p:childTnLst>
                                    <p:set>
                                      <p:cBhvr>
                                        <p:cTn id="111" dur="1" fill="hold">
                                          <p:stCondLst>
                                            <p:cond delay="0"/>
                                          </p:stCondLst>
                                        </p:cTn>
                                        <p:tgtEl>
                                          <p:spTgt spid="36"/>
                                        </p:tgtEl>
                                        <p:attrNameLst>
                                          <p:attrName>style.visibility</p:attrName>
                                        </p:attrNameLst>
                                      </p:cBhvr>
                                      <p:to>
                                        <p:strVal val="visible"/>
                                      </p:to>
                                    </p:set>
                                  </p:childTnLst>
                                </p:cTn>
                              </p:par>
                            </p:childTnLst>
                          </p:cTn>
                        </p:par>
                        <p:par>
                          <p:cTn id="112" fill="hold">
                            <p:stCondLst>
                              <p:cond delay="2000"/>
                            </p:stCondLst>
                            <p:childTnLst>
                              <p:par>
                                <p:cTn id="113" presetID="1" presetClass="entr" presetSubtype="0" fill="hold" nodeType="afterEffect">
                                  <p:stCondLst>
                                    <p:cond delay="0"/>
                                  </p:stCondLst>
                                  <p:childTnLst>
                                    <p:set>
                                      <p:cBhvr>
                                        <p:cTn id="114" dur="1" fill="hold">
                                          <p:stCondLst>
                                            <p:cond delay="0"/>
                                          </p:stCondLst>
                                        </p:cTn>
                                        <p:tgtEl>
                                          <p:spTgt spid="84"/>
                                        </p:tgtEl>
                                        <p:attrNameLst>
                                          <p:attrName>style.visibility</p:attrName>
                                        </p:attrNameLst>
                                      </p:cBhvr>
                                      <p:to>
                                        <p:strVal val="visible"/>
                                      </p:to>
                                    </p:set>
                                  </p:childTnLst>
                                </p:cTn>
                              </p:par>
                            </p:childTnLst>
                          </p:cTn>
                        </p:par>
                        <p:par>
                          <p:cTn id="115" fill="hold">
                            <p:stCondLst>
                              <p:cond delay="2000"/>
                            </p:stCondLst>
                            <p:childTnLst>
                              <p:par>
                                <p:cTn id="116" presetID="1" presetClass="entr" presetSubtype="0" fill="hold" nodeType="afterEffect">
                                  <p:stCondLst>
                                    <p:cond delay="0"/>
                                  </p:stCondLst>
                                  <p:childTnLst>
                                    <p:set>
                                      <p:cBhvr>
                                        <p:cTn id="117"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44" grpId="0" animBg="1"/>
      <p:bldP spid="147" grpId="0" animBg="1"/>
      <p:bldP spid="14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Solution composition</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410816" y="1799120"/>
            <a:ext cx="11383618" cy="4778375"/>
          </a:xfrm>
        </p:spPr>
        <p:txBody>
          <a:bodyPr>
            <a:normAutofit/>
          </a:bodyPr>
          <a:lstStyle/>
          <a:p>
            <a:r>
              <a:rPr lang="en-US" dirty="0">
                <a:latin typeface="Times New Roman" panose="02020603050405020304" pitchFamily="18" charset="0"/>
                <a:cs typeface="Times New Roman" panose="02020603050405020304" pitchFamily="18" charset="0"/>
              </a:rPr>
              <a:t>The properties of solutions strongly depend on the ratio of solute and solvent</a:t>
            </a:r>
            <a:r>
              <a:rPr lang="hu-HU" dirty="0">
                <a:latin typeface="Times New Roman" panose="02020603050405020304" pitchFamily="18" charset="0"/>
                <a:cs typeface="Times New Roman" panose="02020603050405020304" pitchFamily="18" charset="0"/>
              </a:rPr>
              <a:t>. Concentrations matter!</a:t>
            </a:r>
          </a:p>
          <a:p>
            <a:pPr lvl="1"/>
            <a:r>
              <a:rPr lang="en-US" dirty="0">
                <a:latin typeface="Times New Roman" panose="02020603050405020304" pitchFamily="18" charset="0"/>
                <a:cs typeface="Times New Roman" panose="02020603050405020304" pitchFamily="18" charset="0"/>
              </a:rPr>
              <a:t>the 10% acetic acid solution does not cause problems in the kitchen, glacial acetic acid is dangerous even in the laboratory</a:t>
            </a:r>
            <a:r>
              <a:rPr lang="hu-HU" dirty="0">
                <a:latin typeface="Times New Roman" panose="02020603050405020304" pitchFamily="18" charset="0"/>
                <a:cs typeface="Times New Roman" panose="02020603050405020304" pitchFamily="18" charset="0"/>
              </a:rPr>
              <a:t>!</a:t>
            </a:r>
          </a:p>
          <a:p>
            <a:pPr lvl="1"/>
            <a:r>
              <a:rPr lang="hu-HU" dirty="0">
                <a:latin typeface="Times New Roman" panose="02020603050405020304" pitchFamily="18" charset="0"/>
                <a:cs typeface="Times New Roman" panose="02020603050405020304" pitchFamily="18" charset="0"/>
              </a:rPr>
              <a:t>The gastric juice contains 0.1 mole of HCl per liter with no problem, while the concentrated one (27%) is very harmful.</a:t>
            </a:r>
          </a:p>
          <a:p>
            <a:r>
              <a:rPr lang="hu-HU" dirty="0">
                <a:latin typeface="Times New Roman" panose="02020603050405020304" pitchFamily="18" charset="0"/>
                <a:cs typeface="Times New Roman" panose="02020603050405020304" pitchFamily="18" charset="0"/>
              </a:rPr>
              <a:t>Why solute-to-solvent ratio in the solution is important to know?</a:t>
            </a:r>
          </a:p>
          <a:p>
            <a:pPr lvl="1"/>
            <a:r>
              <a:rPr lang="hu-HU" dirty="0">
                <a:latin typeface="Times New Roman" panose="02020603050405020304" pitchFamily="18" charset="0"/>
                <a:cs typeface="Times New Roman" panose="02020603050405020304" pitchFamily="18" charset="0"/>
              </a:rPr>
              <a:t>One</a:t>
            </a:r>
            <a:r>
              <a:rPr lang="en-US" dirty="0">
                <a:latin typeface="Times New Roman" panose="02020603050405020304" pitchFamily="18" charset="0"/>
                <a:cs typeface="Times New Roman" panose="02020603050405020304" pitchFamily="18" charset="0"/>
              </a:rPr>
              <a:t> can compare </a:t>
            </a:r>
            <a:r>
              <a:rPr lang="hu-HU" dirty="0">
                <a:latin typeface="Times New Roman" panose="02020603050405020304" pitchFamily="18" charset="0"/>
                <a:cs typeface="Times New Roman" panose="02020603050405020304" pitchFamily="18" charset="0"/>
              </a:rPr>
              <a:t>solutions</a:t>
            </a:r>
            <a:r>
              <a:rPr lang="en-US" dirty="0">
                <a:latin typeface="Times New Roman" panose="02020603050405020304" pitchFamily="18" charset="0"/>
                <a:cs typeface="Times New Roman" panose="02020603050405020304" pitchFamily="18" charset="0"/>
              </a:rPr>
              <a:t> and characterize their effects</a:t>
            </a:r>
            <a:r>
              <a:rPr lang="hu-HU" dirty="0">
                <a:latin typeface="Times New Roman" panose="02020603050405020304" pitchFamily="18" charset="0"/>
                <a:cs typeface="Times New Roman" panose="02020603050405020304" pitchFamily="18" charset="0"/>
              </a:rPr>
              <a:t>.</a:t>
            </a:r>
          </a:p>
          <a:p>
            <a:pPr lvl="1"/>
            <a:r>
              <a:rPr lang="hu-HU" dirty="0">
                <a:latin typeface="Times New Roman" panose="02020603050405020304" pitchFamily="18" charset="0"/>
                <a:cs typeface="Times New Roman" panose="02020603050405020304" pitchFamily="18" charset="0"/>
              </a:rPr>
              <a:t>One</a:t>
            </a:r>
            <a:r>
              <a:rPr lang="en-US" dirty="0">
                <a:latin typeface="Times New Roman" panose="02020603050405020304" pitchFamily="18" charset="0"/>
                <a:cs typeface="Times New Roman" panose="02020603050405020304" pitchFamily="18" charset="0"/>
              </a:rPr>
              <a:t> can prepare </a:t>
            </a:r>
            <a:r>
              <a:rPr lang="hu-HU" dirty="0">
                <a:latin typeface="Times New Roman" panose="02020603050405020304" pitchFamily="18" charset="0"/>
                <a:cs typeface="Times New Roman" panose="02020603050405020304" pitchFamily="18" charset="0"/>
              </a:rPr>
              <a:t>them</a:t>
            </a:r>
            <a:r>
              <a:rPr lang="en-US" dirty="0">
                <a:latin typeface="Times New Roman" panose="02020603050405020304" pitchFamily="18" charset="0"/>
                <a:cs typeface="Times New Roman" panose="02020603050405020304" pitchFamily="18" charset="0"/>
              </a:rPr>
              <a:t> in </a:t>
            </a:r>
            <a:r>
              <a:rPr lang="hu-HU" dirty="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simple</a:t>
            </a:r>
            <a:r>
              <a:rPr lang="hu-HU" dirty="0">
                <a:latin typeface="Times New Roman" panose="02020603050405020304" pitchFamily="18" charset="0"/>
                <a:cs typeface="Times New Roman" panose="02020603050405020304" pitchFamily="18" charset="0"/>
              </a:rPr>
              <a:t>st and reproducible</a:t>
            </a:r>
            <a:r>
              <a:rPr lang="en-US" dirty="0">
                <a:latin typeface="Times New Roman" panose="02020603050405020304" pitchFamily="18" charset="0"/>
                <a:cs typeface="Times New Roman" panose="02020603050405020304" pitchFamily="18" charset="0"/>
              </a:rPr>
              <a:t> way</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Practical issues gave rise to</a:t>
            </a:r>
            <a:r>
              <a:rPr lang="en-US" dirty="0">
                <a:latin typeface="Times New Roman" panose="02020603050405020304" pitchFamily="18" charset="0"/>
                <a:cs typeface="Times New Roman" panose="02020603050405020304" pitchFamily="18" charset="0"/>
              </a:rPr>
              <a:t> many ways to specify the composition of solutions. Let's take them one by one and </a:t>
            </a:r>
            <a:r>
              <a:rPr lang="hu-HU" dirty="0">
                <a:latin typeface="Times New Roman" panose="02020603050405020304" pitchFamily="18" charset="0"/>
                <a:cs typeface="Times New Roman" panose="02020603050405020304" pitchFamily="18" charset="0"/>
              </a:rPr>
              <a:t>see </a:t>
            </a:r>
            <a:r>
              <a:rPr lang="en-US" dirty="0">
                <a:latin typeface="Times New Roman" panose="02020603050405020304" pitchFamily="18" charset="0"/>
                <a:cs typeface="Times New Roman" panose="02020603050405020304" pitchFamily="18" charset="0"/>
              </a:rPr>
              <a:t>the connections between them</a:t>
            </a:r>
            <a:r>
              <a:rPr lang="hu-HU"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3C4C4ECE-28BA-4963-8103-0CE331711D51}" type="slidenum">
              <a:rPr lang="hu-HU" smtClean="0"/>
              <a:t>17</a:t>
            </a:fld>
            <a:endParaRPr lang="hu-HU"/>
          </a:p>
        </p:txBody>
      </p:sp>
    </p:spTree>
    <p:extLst>
      <p:ext uri="{BB962C8B-B14F-4D97-AF65-F5344CB8AC3E}">
        <p14:creationId xmlns:p14="http://schemas.microsoft.com/office/powerpoint/2010/main" val="153578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Composition – mass percentage</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174171" y="1869166"/>
                <a:ext cx="11640458" cy="3762376"/>
              </a:xfrm>
            </p:spPr>
            <p:txBody>
              <a:bodyPr>
                <a:normAutofit/>
              </a:bodyPr>
              <a:lstStyle/>
              <a:p>
                <a:r>
                  <a:rPr lang="en-US" dirty="0">
                    <a:latin typeface="Times New Roman" panose="02020603050405020304" pitchFamily="18" charset="0"/>
                    <a:cs typeface="Times New Roman" panose="02020603050405020304" pitchFamily="18" charset="0"/>
                  </a:rPr>
                  <a:t>Law of conservation of mass exists, so the most obvious way to prepare solutions is to measure the weight of the solvent and the solute</a:t>
                </a:r>
                <a:r>
                  <a:rPr lang="hu-H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hu-HU" b="1" dirty="0">
                    <a:latin typeface="Times New Roman" panose="02020603050405020304" pitchFamily="18" charset="0"/>
                    <a:cs typeface="Times New Roman" panose="02020603050405020304" pitchFamily="18" charset="0"/>
                  </a:rPr>
                  <a:t>Mass percentage</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sign</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w%</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unit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value of mass fraction expressed as a percentage, which indicates how many grams of solute are present in 100 grams of solution, </a:t>
                </a:r>
                <a:r>
                  <a:rPr lang="hu-HU" dirty="0">
                    <a:latin typeface="Times New Roman" panose="02020603050405020304" pitchFamily="18" charset="0"/>
                    <a:cs typeface="Times New Roman" panose="02020603050405020304" pitchFamily="18" charset="0"/>
                  </a:rPr>
                  <a:t>i</a:t>
                </a:r>
                <a14:m>
                  <m:oMath xmlns:m="http://schemas.openxmlformats.org/officeDocument/2006/math">
                    <m:r>
                      <a:rPr lang="hu-HU" b="0" i="0" smtClean="0">
                        <a:latin typeface="Cambria Math" panose="02040503050406030204" pitchFamily="18" charset="0"/>
                      </a:rPr>
                      <m:t>.</m:t>
                    </m:r>
                    <m:r>
                      <m:rPr>
                        <m:sty m:val="p"/>
                      </m:rPr>
                      <a:rPr lang="hu-HU" b="0" i="0" smtClean="0">
                        <a:latin typeface="Cambria Math" panose="02040503050406030204" pitchFamily="18" charset="0"/>
                      </a:rPr>
                      <m:t>e</m:t>
                    </m:r>
                    <m:r>
                      <a:rPr lang="hu-HU" b="0" i="0" smtClean="0">
                        <a:latin typeface="Cambria Math" panose="02040503050406030204" pitchFamily="18" charset="0"/>
                      </a:rPr>
                      <m:t>.,  </m:t>
                    </m:r>
                    <m:sSub>
                      <m:sSubPr>
                        <m:ctrlPr>
                          <a:rPr lang="en-US" i="1" smtClean="0">
                            <a:latin typeface="Cambria Math" panose="02040503050406030204" pitchFamily="18" charset="0"/>
                          </a:rPr>
                        </m:ctrlPr>
                      </m:sSubPr>
                      <m:e>
                        <m:r>
                          <a:rPr lang="en-US" i="1">
                            <a:latin typeface="Cambria Math" panose="02040503050406030204" pitchFamily="18" charset="0"/>
                          </a:rPr>
                          <m:t>𝑤</m:t>
                        </m:r>
                        <m:r>
                          <a:rPr lang="en-US" i="1">
                            <a:latin typeface="Cambria Math" panose="02040503050406030204" pitchFamily="18" charset="0"/>
                          </a:rPr>
                          <m:t>%</m:t>
                        </m:r>
                      </m:e>
                      <m:sub>
                        <m:r>
                          <a:rPr lang="en-US" i="1">
                            <a:latin typeface="Cambria Math" panose="02040503050406030204" pitchFamily="18" charset="0"/>
                          </a:rPr>
                          <m:t>𝐵</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𝐵</m:t>
                        </m:r>
                      </m:sub>
                    </m:sSub>
                    <m:r>
                      <a:rPr lang="en-US" i="1">
                        <a:latin typeface="Cambria Math" panose="02040503050406030204" pitchFamily="18" charset="0"/>
                      </a:rPr>
                      <m:t>∙100%=</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𝐵</m:t>
                            </m:r>
                          </m:sub>
                        </m:sSub>
                      </m:num>
                      <m:den>
                        <m:sSub>
                          <m:sSubPr>
                            <m:ctrlPr>
                              <a:rPr lang="en-US" i="1">
                                <a:latin typeface="Cambria Math" panose="02040503050406030204" pitchFamily="18" charset="0"/>
                              </a:rPr>
                            </m:ctrlPr>
                          </m:sSubPr>
                          <m:e>
                            <m:r>
                              <a:rPr lang="en-US" i="1">
                                <a:latin typeface="Cambria Math" panose="02040503050406030204" pitchFamily="18" charset="0"/>
                              </a:rPr>
                              <m:t>𝑚</m:t>
                            </m:r>
                          </m:e>
                          <m:sub>
                            <m:r>
                              <a:rPr lang="hu-HU" b="0" i="1" smtClean="0">
                                <a:latin typeface="Cambria Math" panose="02040503050406030204" pitchFamily="18" charset="0"/>
                              </a:rPr>
                              <m:t>𝑠𝑜𝑙𝑢𝑡𝑖𝑜𝑛</m:t>
                            </m:r>
                          </m:sub>
                        </m:sSub>
                      </m:den>
                    </m:f>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00%</m:t>
                    </m:r>
                  </m:oMath>
                </a14:m>
                <a:endParaRPr lang="en-US"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t does not depend on the temperature</a:t>
                </a:r>
                <a:r>
                  <a:rPr lang="hu-HU"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Since the principle of mass conservation applies, the sum of </a:t>
                </a:r>
                <a:r>
                  <a:rPr lang="hu-HU" dirty="0">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mass percentages of all components is 100%.</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174171" y="1869166"/>
                <a:ext cx="11640458" cy="3762376"/>
              </a:xfrm>
              <a:blipFill>
                <a:blip r:embed="rId3"/>
                <a:stretch>
                  <a:fillRect l="-943" t="-2917" r="-1100" b="-35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B779408C-F380-47C6-9C1B-04CF1CB9FB46}"/>
                  </a:ext>
                </a:extLst>
              </p:cNvPr>
              <p:cNvSpPr txBox="1"/>
              <p:nvPr/>
            </p:nvSpPr>
            <p:spPr>
              <a:xfrm>
                <a:off x="436951" y="5675086"/>
                <a:ext cx="11318098" cy="917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2800" i="1" smtClean="0">
                              <a:latin typeface="Cambria Math" panose="02040503050406030204" pitchFamily="18" charset="0"/>
                            </a:rPr>
                          </m:ctrlPr>
                        </m:fPr>
                        <m:num>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𝐴</m:t>
                              </m:r>
                            </m:sub>
                          </m:sSub>
                        </m:num>
                        <m:den>
                          <m:d>
                            <m:dPr>
                              <m:ctrlPr>
                                <a:rPr lang="hu-HU" sz="2800" i="1" smtClean="0">
                                  <a:latin typeface="Cambria Math" panose="02040503050406030204" pitchFamily="18" charset="0"/>
                                </a:rPr>
                              </m:ctrlPr>
                            </m:dPr>
                            <m:e>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𝐴</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𝐵</m:t>
                                  </m:r>
                                </m:sub>
                              </m:sSub>
                            </m:e>
                          </m:d>
                        </m:den>
                      </m:f>
                      <m:r>
                        <a:rPr lang="hu-HU" sz="280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100%</m:t>
                      </m:r>
                      <m:r>
                        <a:rPr lang="hu-HU" sz="2800" b="0" i="1" smtClean="0">
                          <a:latin typeface="Cambria Math" panose="02040503050406030204" pitchFamily="18" charset="0"/>
                        </a:rPr>
                        <m:t>+</m:t>
                      </m:r>
                      <m:f>
                        <m:fPr>
                          <m:ctrlPr>
                            <a:rPr lang="hu-HU" sz="2800" i="1">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b="0" i="1" smtClean="0">
                                  <a:latin typeface="Cambria Math" panose="02040503050406030204" pitchFamily="18" charset="0"/>
                                </a:rPr>
                                <m:t>𝐵</m:t>
                              </m:r>
                            </m:sub>
                          </m:sSub>
                        </m:num>
                        <m:den>
                          <m:d>
                            <m:dPr>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𝐴</m:t>
                                  </m:r>
                                </m:sub>
                              </m:sSub>
                              <m:r>
                                <a:rPr lang="hu-HU" sz="2800" i="1">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𝐵</m:t>
                                  </m:r>
                                </m:sub>
                              </m:sSub>
                            </m:e>
                          </m:d>
                        </m:den>
                      </m:f>
                      <m:r>
                        <a:rPr lang="hu-HU" sz="2800" i="1">
                          <a:latin typeface="Cambria Math" panose="02040503050406030204" pitchFamily="18" charset="0"/>
                          <a:ea typeface="Cambria Math" panose="02040503050406030204" pitchFamily="18" charset="0"/>
                        </a:rPr>
                        <m:t>∙100%</m:t>
                      </m:r>
                      <m:r>
                        <a:rPr lang="hu-HU" sz="2800" b="0" i="1" smtClean="0">
                          <a:latin typeface="Cambria Math" panose="02040503050406030204" pitchFamily="18" charset="0"/>
                          <a:ea typeface="Cambria Math" panose="02040503050406030204" pitchFamily="18" charset="0"/>
                        </a:rPr>
                        <m:t>=</m:t>
                      </m:r>
                      <m:f>
                        <m:fPr>
                          <m:ctrlPr>
                            <a:rPr lang="hu-HU" sz="2800" i="1">
                              <a:latin typeface="Cambria Math" panose="02040503050406030204" pitchFamily="18" charset="0"/>
                            </a:rPr>
                          </m:ctrlPr>
                        </m:fPr>
                        <m:num>
                          <m:d>
                            <m:dPr>
                              <m:ctrlPr>
                                <a:rPr lang="hu-HU" sz="2800" b="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𝐴</m:t>
                                  </m:r>
                                </m:sub>
                              </m:sSub>
                              <m:r>
                                <a:rPr lang="hu-HU" sz="2800" i="1">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𝐵</m:t>
                                  </m:r>
                                </m:sub>
                              </m:sSub>
                            </m:e>
                          </m:d>
                        </m:num>
                        <m:den>
                          <m:d>
                            <m:dPr>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𝐴</m:t>
                                  </m:r>
                                </m:sub>
                              </m:sSub>
                              <m:r>
                                <a:rPr lang="hu-HU" sz="2800" i="1">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𝐵</m:t>
                                  </m:r>
                                </m:sub>
                              </m:sSub>
                            </m:e>
                          </m:d>
                        </m:den>
                      </m:f>
                      <m:r>
                        <a:rPr lang="hu-HU" sz="2800" i="1">
                          <a:latin typeface="Cambria Math" panose="02040503050406030204" pitchFamily="18" charset="0"/>
                          <a:ea typeface="Cambria Math" panose="02040503050406030204" pitchFamily="18" charset="0"/>
                        </a:rPr>
                        <m:t>∙100%</m:t>
                      </m:r>
                      <m:r>
                        <a:rPr lang="hu-HU" sz="2800" b="0" i="1" smtClean="0">
                          <a:latin typeface="Cambria Math" panose="02040503050406030204" pitchFamily="18" charset="0"/>
                          <a:ea typeface="Cambria Math" panose="02040503050406030204" pitchFamily="18" charset="0"/>
                        </a:rPr>
                        <m:t>=100%</m:t>
                      </m:r>
                    </m:oMath>
                  </m:oMathPara>
                </a14:m>
                <a:endParaRPr lang="hu-HU" sz="2800" dirty="0"/>
              </a:p>
            </p:txBody>
          </p:sp>
        </mc:Choice>
        <mc:Fallback xmlns="">
          <p:sp>
            <p:nvSpPr>
              <p:cNvPr id="7" name="Szövegdoboz 6">
                <a:extLst>
                  <a:ext uri="{FF2B5EF4-FFF2-40B4-BE49-F238E27FC236}">
                    <a16:creationId xmlns:a16="http://schemas.microsoft.com/office/drawing/2014/main" id="{B779408C-F380-47C6-9C1B-04CF1CB9FB46}"/>
                  </a:ext>
                </a:extLst>
              </p:cNvPr>
              <p:cNvSpPr txBox="1">
                <a:spLocks noRot="1" noChangeAspect="1" noMove="1" noResize="1" noEditPoints="1" noAdjustHandles="1" noChangeArrowheads="1" noChangeShapeType="1" noTextEdit="1"/>
              </p:cNvSpPr>
              <p:nvPr/>
            </p:nvSpPr>
            <p:spPr>
              <a:xfrm>
                <a:off x="436951" y="5675086"/>
                <a:ext cx="11318098" cy="917111"/>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CA14F1AF-5A7F-47C8-A842-A8F23665D8B4}"/>
                  </a:ext>
                </a:extLst>
              </p:cNvPr>
              <p:cNvSpPr txBox="1"/>
              <p:nvPr/>
            </p:nvSpPr>
            <p:spPr>
              <a:xfrm>
                <a:off x="8786500" y="3927553"/>
                <a:ext cx="2839687" cy="8717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hu-HU" sz="2000" b="0" i="0" smtClean="0">
                          <a:latin typeface="Cambria Math" panose="02040503050406030204" pitchFamily="18" charset="0"/>
                        </a:rPr>
                        <m:t>where</m:t>
                      </m:r>
                      <m:r>
                        <a:rPr lang="hu-HU" sz="2000" b="0" i="0" smtClean="0">
                          <a:latin typeface="Cambria Math" panose="02040503050406030204" pitchFamily="18" charset="0"/>
                        </a:rPr>
                        <m:t> </m:t>
                      </m:r>
                      <m:sSub>
                        <m:sSubPr>
                          <m:ctrlPr>
                            <a:rPr lang="hu-HU" sz="2000" i="1">
                              <a:latin typeface="Cambria Math" panose="02040503050406030204" pitchFamily="18" charset="0"/>
                            </a:rPr>
                          </m:ctrlPr>
                        </m:sSubPr>
                        <m:e>
                          <m:r>
                            <a:rPr lang="hu-HU" sz="2000" i="1">
                              <a:latin typeface="Cambria Math" panose="02040503050406030204" pitchFamily="18" charset="0"/>
                            </a:rPr>
                            <m:t>𝑚</m:t>
                          </m:r>
                        </m:e>
                        <m:sub>
                          <m:r>
                            <a:rPr lang="hu-HU" sz="2000" b="0" i="1" smtClean="0">
                              <a:latin typeface="Cambria Math" panose="02040503050406030204" pitchFamily="18" charset="0"/>
                            </a:rPr>
                            <m:t>𝑠𝑜𝑙𝑢𝑡𝑖𝑜𝑛</m:t>
                          </m:r>
                        </m:sub>
                      </m:sSub>
                      <m:r>
                        <a:rPr lang="hu-HU" sz="2000" i="1">
                          <a:latin typeface="Cambria Math" panose="02040503050406030204" pitchFamily="18" charset="0"/>
                        </a:rPr>
                        <m:t>=</m:t>
                      </m:r>
                      <m:nary>
                        <m:naryPr>
                          <m:chr m:val="∑"/>
                          <m:limLoc m:val="undOvr"/>
                          <m:ctrlPr>
                            <a:rPr lang="hu-HU" sz="2000" i="1">
                              <a:latin typeface="Cambria Math" panose="02040503050406030204" pitchFamily="18" charset="0"/>
                            </a:rPr>
                          </m:ctrlPr>
                        </m:naryPr>
                        <m:sub>
                          <m:r>
                            <a:rPr lang="hu-HU" sz="2000" i="1">
                              <a:latin typeface="Cambria Math" panose="02040503050406030204" pitchFamily="18" charset="0"/>
                            </a:rPr>
                            <m:t>𝑖</m:t>
                          </m:r>
                          <m:r>
                            <a:rPr lang="hu-HU" sz="2000" i="1">
                              <a:latin typeface="Cambria Math" panose="02040503050406030204" pitchFamily="18" charset="0"/>
                            </a:rPr>
                            <m:t>=1</m:t>
                          </m:r>
                        </m:sub>
                        <m:sup>
                          <m:r>
                            <a:rPr lang="hu-HU" sz="2000" i="1">
                              <a:latin typeface="Cambria Math" panose="02040503050406030204" pitchFamily="18" charset="0"/>
                            </a:rPr>
                            <m:t>𝑘</m:t>
                          </m:r>
                        </m:sup>
                        <m:e>
                          <m:sSub>
                            <m:sSubPr>
                              <m:ctrlPr>
                                <a:rPr lang="hu-HU" sz="2000" i="1">
                                  <a:latin typeface="Cambria Math" panose="02040503050406030204" pitchFamily="18" charset="0"/>
                                </a:rPr>
                              </m:ctrlPr>
                            </m:sSubPr>
                            <m:e>
                              <m:r>
                                <a:rPr lang="hu-HU" sz="2000" i="1">
                                  <a:latin typeface="Cambria Math" panose="02040503050406030204" pitchFamily="18" charset="0"/>
                                </a:rPr>
                                <m:t>𝑚</m:t>
                              </m:r>
                            </m:e>
                            <m:sub>
                              <m:r>
                                <a:rPr lang="hu-HU" sz="2000" i="1">
                                  <a:latin typeface="Cambria Math" panose="02040503050406030204" pitchFamily="18" charset="0"/>
                                </a:rPr>
                                <m:t>𝑖</m:t>
                              </m:r>
                            </m:sub>
                          </m:sSub>
                        </m:e>
                      </m:nary>
                    </m:oMath>
                  </m:oMathPara>
                </a14:m>
                <a:endParaRPr lang="hu-HU" sz="2000" dirty="0"/>
              </a:p>
            </p:txBody>
          </p:sp>
        </mc:Choice>
        <mc:Fallback xmlns="">
          <p:sp>
            <p:nvSpPr>
              <p:cNvPr id="8" name="Szövegdoboz 7">
                <a:extLst>
                  <a:ext uri="{FF2B5EF4-FFF2-40B4-BE49-F238E27FC236}">
                    <a16:creationId xmlns:a16="http://schemas.microsoft.com/office/drawing/2014/main" id="{CA14F1AF-5A7F-47C8-A842-A8F23665D8B4}"/>
                  </a:ext>
                </a:extLst>
              </p:cNvPr>
              <p:cNvSpPr txBox="1">
                <a:spLocks noRot="1" noChangeAspect="1" noMove="1" noResize="1" noEditPoints="1" noAdjustHandles="1" noChangeArrowheads="1" noChangeShapeType="1" noTextEdit="1"/>
              </p:cNvSpPr>
              <p:nvPr/>
            </p:nvSpPr>
            <p:spPr>
              <a:xfrm>
                <a:off x="8786500" y="3927553"/>
                <a:ext cx="2839687" cy="871713"/>
              </a:xfrm>
              <a:prstGeom prst="rect">
                <a:avLst/>
              </a:prstGeom>
              <a:blipFill>
                <a:blip r:embed="rId5"/>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18</a:t>
            </a:fld>
            <a:endParaRPr lang="hu-HU"/>
          </a:p>
        </p:txBody>
      </p:sp>
    </p:spTree>
    <p:extLst>
      <p:ext uri="{BB962C8B-B14F-4D97-AF65-F5344CB8AC3E}">
        <p14:creationId xmlns:p14="http://schemas.microsoft.com/office/powerpoint/2010/main" val="366215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09171" y="1825624"/>
            <a:ext cx="10599057" cy="2789919"/>
          </a:xfrm>
        </p:spPr>
        <p:txBody>
          <a:bodyPr>
            <a:normAutofit/>
          </a:bodyPr>
          <a:lstStyle/>
          <a:p>
            <a:r>
              <a:rPr lang="hu-HU" dirty="0">
                <a:latin typeface="Times New Roman" panose="02020603050405020304" pitchFamily="18" charset="0"/>
                <a:cs typeface="Times New Roman" panose="02020603050405020304" pitchFamily="18" charset="0"/>
              </a:rPr>
              <a:t>Problem:</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What is the mass percentage of a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solution, if 1.752 g of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was dissolved in 45.35 g of water?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(KMnO</a:t>
            </a:r>
            <a:r>
              <a:rPr lang="hu-HU" baseline="-25000" dirty="0">
                <a:latin typeface="Times New Roman" panose="02020603050405020304" pitchFamily="18" charset="0"/>
                <a:cs typeface="Times New Roman" panose="02020603050405020304" pitchFamily="18" charset="0"/>
              </a:rPr>
              <a:t>4 </a:t>
            </a:r>
            <a:r>
              <a:rPr lang="hu-HU" dirty="0">
                <a:latin typeface="Times New Roman" panose="02020603050405020304" pitchFamily="18" charset="0"/>
                <a:cs typeface="Times New Roman" panose="02020603050405020304" pitchFamily="18" charset="0"/>
              </a:rPr>
              <a:t>)=158.03;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Give the result with 4 significant figures.</a:t>
            </a:r>
          </a:p>
          <a:p>
            <a:r>
              <a:rPr lang="hu-HU" dirty="0">
                <a:latin typeface="Times New Roman" panose="02020603050405020304" pitchFamily="18" charset="0"/>
                <a:cs typeface="Times New Roman" panose="02020603050405020304" pitchFamily="18" charset="0"/>
              </a:rPr>
              <a:t>Answer:</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749A9EE1-5CC2-444A-B2A3-53F203704FBE}"/>
                  </a:ext>
                </a:extLst>
              </p:cNvPr>
              <p:cNvSpPr txBox="1"/>
              <p:nvPr/>
            </p:nvSpPr>
            <p:spPr>
              <a:xfrm>
                <a:off x="2430506" y="3873182"/>
                <a:ext cx="539820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𝑚</m:t>
                          </m:r>
                        </m:e>
                        <m:sub>
                          <m:r>
                            <a:rPr lang="hu-HU" sz="3200" b="0" i="1" smtClean="0">
                              <a:latin typeface="Cambria Math" panose="02040503050406030204" pitchFamily="18" charset="0"/>
                            </a:rPr>
                            <m:t>𝑠𝑜𝑙𝑢𝑡𝑖𝑜𝑛</m:t>
                          </m:r>
                        </m:sub>
                      </m:sSub>
                      <m:r>
                        <a:rPr lang="hu-HU" sz="3200" b="0" i="1" smtClean="0">
                          <a:latin typeface="Cambria Math" panose="02040503050406030204" pitchFamily="18" charset="0"/>
                        </a:rPr>
                        <m:t>=1.752 </m:t>
                      </m:r>
                      <m:r>
                        <a:rPr lang="hu-HU" sz="3200" b="0" i="1" smtClean="0">
                          <a:latin typeface="Cambria Math" panose="02040503050406030204" pitchFamily="18" charset="0"/>
                        </a:rPr>
                        <m:t>𝑔</m:t>
                      </m:r>
                      <m:r>
                        <a:rPr lang="hu-HU" sz="3200" b="0" i="1" smtClean="0">
                          <a:latin typeface="Cambria Math" panose="02040503050406030204" pitchFamily="18" charset="0"/>
                        </a:rPr>
                        <m:t>+45.35 </m:t>
                      </m:r>
                      <m:r>
                        <a:rPr lang="hu-HU" sz="3200" b="0" i="1" smtClean="0">
                          <a:latin typeface="Cambria Math" panose="02040503050406030204" pitchFamily="18" charset="0"/>
                        </a:rPr>
                        <m:t>𝑔</m:t>
                      </m:r>
                    </m:oMath>
                  </m:oMathPara>
                </a14:m>
                <a:endParaRPr lang="hu-HU" sz="3200" dirty="0"/>
              </a:p>
            </p:txBody>
          </p:sp>
        </mc:Choice>
        <mc:Fallback xmlns="">
          <p:sp>
            <p:nvSpPr>
              <p:cNvPr id="4" name="Szövegdoboz 3">
                <a:extLst>
                  <a:ext uri="{FF2B5EF4-FFF2-40B4-BE49-F238E27FC236}">
                    <a16:creationId xmlns:a16="http://schemas.microsoft.com/office/drawing/2014/main" id="{749A9EE1-5CC2-444A-B2A3-53F203704FBE}"/>
                  </a:ext>
                </a:extLst>
              </p:cNvPr>
              <p:cNvSpPr txBox="1">
                <a:spLocks noRot="1" noChangeAspect="1" noMove="1" noResize="1" noEditPoints="1" noAdjustHandles="1" noChangeArrowheads="1" noChangeShapeType="1" noTextEdit="1"/>
              </p:cNvSpPr>
              <p:nvPr/>
            </p:nvSpPr>
            <p:spPr>
              <a:xfrm>
                <a:off x="2430506" y="3873182"/>
                <a:ext cx="5398209" cy="4924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1840154E-8BDE-4528-AC1D-B13C1173FB73}"/>
                  </a:ext>
                </a:extLst>
              </p:cNvPr>
              <p:cNvSpPr txBox="1"/>
              <p:nvPr/>
            </p:nvSpPr>
            <p:spPr>
              <a:xfrm>
                <a:off x="7849700" y="3865924"/>
                <a:ext cx="208467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=47.102 </m:t>
                      </m:r>
                      <m:r>
                        <a:rPr lang="hu-HU" sz="3200" b="0" i="1" smtClean="0">
                          <a:latin typeface="Cambria Math" panose="02040503050406030204" pitchFamily="18" charset="0"/>
                        </a:rPr>
                        <m:t>𝑔</m:t>
                      </m:r>
                    </m:oMath>
                  </m:oMathPara>
                </a14:m>
                <a:endParaRPr lang="hu-HU" sz="3200" dirty="0"/>
              </a:p>
            </p:txBody>
          </p:sp>
        </mc:Choice>
        <mc:Fallback xmlns="">
          <p:sp>
            <p:nvSpPr>
              <p:cNvPr id="5" name="Szövegdoboz 4">
                <a:extLst>
                  <a:ext uri="{FF2B5EF4-FFF2-40B4-BE49-F238E27FC236}">
                    <a16:creationId xmlns:a16="http://schemas.microsoft.com/office/drawing/2014/main" id="{1840154E-8BDE-4528-AC1D-B13C1173FB73}"/>
                  </a:ext>
                </a:extLst>
              </p:cNvPr>
              <p:cNvSpPr txBox="1">
                <a:spLocks noRot="1" noChangeAspect="1" noMove="1" noResize="1" noEditPoints="1" noAdjustHandles="1" noChangeArrowheads="1" noChangeShapeType="1" noTextEdit="1"/>
              </p:cNvSpPr>
              <p:nvPr/>
            </p:nvSpPr>
            <p:spPr>
              <a:xfrm>
                <a:off x="7849700" y="3865924"/>
                <a:ext cx="2084673" cy="4924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168FE347-ABCA-41CF-8517-A8A8BF3BD503}"/>
                  </a:ext>
                </a:extLst>
              </p:cNvPr>
              <p:cNvSpPr txBox="1"/>
              <p:nvPr/>
            </p:nvSpPr>
            <p:spPr>
              <a:xfrm>
                <a:off x="3987712" y="4718444"/>
                <a:ext cx="4633448" cy="1021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i="1" smtClean="0">
                          <a:latin typeface="Cambria Math" panose="02040503050406030204" pitchFamily="18" charset="0"/>
                        </a:rPr>
                        <m:t>𝑤</m:t>
                      </m:r>
                      <m:r>
                        <a:rPr lang="hu-HU" sz="3200" i="1" smtClean="0">
                          <a:latin typeface="Cambria Math" panose="02040503050406030204" pitchFamily="18" charset="0"/>
                        </a:rPr>
                        <m:t>%=</m:t>
                      </m:r>
                      <m:f>
                        <m:fPr>
                          <m:ctrlPr>
                            <a:rPr lang="hu-HU" sz="3200" b="0" i="1" smtClean="0">
                              <a:latin typeface="Cambria Math" panose="02040503050406030204" pitchFamily="18" charset="0"/>
                            </a:rPr>
                          </m:ctrlPr>
                        </m:fPr>
                        <m:num>
                          <m:r>
                            <a:rPr lang="hu-HU" sz="3200" b="0" i="1" smtClean="0">
                              <a:latin typeface="Cambria Math" panose="02040503050406030204" pitchFamily="18" charset="0"/>
                            </a:rPr>
                            <m:t>1.752 </m:t>
                          </m:r>
                          <m:r>
                            <a:rPr lang="hu-HU" sz="3200" b="0" i="1" smtClean="0">
                              <a:latin typeface="Cambria Math" panose="02040503050406030204" pitchFamily="18" charset="0"/>
                            </a:rPr>
                            <m:t>𝑔</m:t>
                          </m:r>
                        </m:num>
                        <m:den>
                          <m:r>
                            <a:rPr lang="hu-HU" sz="3200" b="0" i="1" smtClean="0">
                              <a:latin typeface="Cambria Math" panose="02040503050406030204" pitchFamily="18" charset="0"/>
                            </a:rPr>
                            <m:t>47.102 </m:t>
                          </m:r>
                          <m:r>
                            <a:rPr lang="hu-HU" sz="3200" b="0" i="1" smtClean="0">
                              <a:latin typeface="Cambria Math" panose="02040503050406030204" pitchFamily="18" charset="0"/>
                            </a:rPr>
                            <m:t>𝑔</m:t>
                          </m:r>
                        </m:den>
                      </m:f>
                      <m:r>
                        <a:rPr lang="hu-HU" sz="3200" b="0" i="1" smtClean="0">
                          <a:latin typeface="Cambria Math" panose="02040503050406030204" pitchFamily="18" charset="0"/>
                          <a:ea typeface="Cambria Math" panose="02040503050406030204" pitchFamily="18" charset="0"/>
                        </a:rPr>
                        <m:t>∙</m:t>
                      </m:r>
                      <m:r>
                        <a:rPr lang="hu-HU" sz="3200" b="0" i="1" smtClean="0">
                          <a:latin typeface="Cambria Math" panose="02040503050406030204" pitchFamily="18" charset="0"/>
                        </a:rPr>
                        <m:t>100</m:t>
                      </m:r>
                      <m:r>
                        <a:rPr lang="hu-HU" sz="3200" b="0" i="1" smtClean="0">
                          <a:latin typeface="Cambria Math" panose="02040503050406030204" pitchFamily="18" charset="0"/>
                          <a:ea typeface="Cambria Math" panose="02040503050406030204" pitchFamily="18" charset="0"/>
                        </a:rPr>
                        <m:t>%=</m:t>
                      </m:r>
                    </m:oMath>
                  </m:oMathPara>
                </a14:m>
                <a:endParaRPr lang="hu-HU" sz="3200" dirty="0"/>
              </a:p>
            </p:txBody>
          </p:sp>
        </mc:Choice>
        <mc:Fallback xmlns="">
          <p:sp>
            <p:nvSpPr>
              <p:cNvPr id="6" name="Szövegdoboz 5">
                <a:extLst>
                  <a:ext uri="{FF2B5EF4-FFF2-40B4-BE49-F238E27FC236}">
                    <a16:creationId xmlns:a16="http://schemas.microsoft.com/office/drawing/2014/main" id="{168FE347-ABCA-41CF-8517-A8A8BF3BD503}"/>
                  </a:ext>
                </a:extLst>
              </p:cNvPr>
              <p:cNvSpPr txBox="1">
                <a:spLocks noRot="1" noChangeAspect="1" noMove="1" noResize="1" noEditPoints="1" noAdjustHandles="1" noChangeArrowheads="1" noChangeShapeType="1" noTextEdit="1"/>
              </p:cNvSpPr>
              <p:nvPr/>
            </p:nvSpPr>
            <p:spPr>
              <a:xfrm>
                <a:off x="3987712" y="4718444"/>
                <a:ext cx="4633448" cy="102156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53B780A1-7F28-46C2-920B-DD5E9C6E6FB7}"/>
                  </a:ext>
                </a:extLst>
              </p:cNvPr>
              <p:cNvSpPr txBox="1"/>
              <p:nvPr/>
            </p:nvSpPr>
            <p:spPr>
              <a:xfrm>
                <a:off x="3836502" y="5886586"/>
                <a:ext cx="555632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m:t>
                      </m:r>
                      <m:d>
                        <m:dPr>
                          <m:ctrlPr>
                            <a:rPr lang="hu-HU" sz="3200" b="0" i="1" smtClean="0">
                              <a:latin typeface="Cambria Math" panose="02040503050406030204" pitchFamily="18" charset="0"/>
                            </a:rPr>
                          </m:ctrlPr>
                        </m:dPr>
                        <m:e>
                          <m:r>
                            <a:rPr lang="hu-HU" sz="3200" i="1">
                              <a:latin typeface="Cambria Math" panose="02040503050406030204" pitchFamily="18" charset="0"/>
                            </a:rPr>
                            <m:t>3</m:t>
                          </m:r>
                          <m:r>
                            <a:rPr lang="hu-HU" sz="3200" b="0" i="1" smtClean="0">
                              <a:latin typeface="Cambria Math" panose="02040503050406030204" pitchFamily="18" charset="0"/>
                            </a:rPr>
                            <m:t>.</m:t>
                          </m:r>
                          <m:r>
                            <a:rPr lang="hu-HU" sz="3200" i="1">
                              <a:latin typeface="Cambria Math" panose="02040503050406030204" pitchFamily="18" charset="0"/>
                            </a:rPr>
                            <m:t>719587</m:t>
                          </m:r>
                          <m:r>
                            <a:rPr lang="hu-HU" sz="3200" b="0" i="1" smtClean="0">
                              <a:latin typeface="Cambria Math" panose="02040503050406030204" pitchFamily="18" charset="0"/>
                            </a:rPr>
                            <m:t>2</m:t>
                          </m:r>
                          <m:r>
                            <a:rPr lang="hu-HU" sz="3200" i="1">
                              <a:latin typeface="Cambria Math" panose="02040503050406030204" pitchFamily="18" charset="0"/>
                            </a:rPr>
                            <m:t>…</m:t>
                          </m:r>
                        </m:e>
                      </m:d>
                      <m:r>
                        <a:rPr lang="hu-HU" sz="3200" b="0" i="1" smtClean="0">
                          <a:latin typeface="Cambria Math" panose="02040503050406030204" pitchFamily="18" charset="0"/>
                        </a:rPr>
                        <m:t>%=3.720 %</m:t>
                      </m:r>
                    </m:oMath>
                  </m:oMathPara>
                </a14:m>
                <a:endParaRPr lang="hu-HU" sz="3200" dirty="0"/>
              </a:p>
            </p:txBody>
          </p:sp>
        </mc:Choice>
        <mc:Fallback xmlns="">
          <p:sp>
            <p:nvSpPr>
              <p:cNvPr id="7" name="Szövegdoboz 6">
                <a:extLst>
                  <a:ext uri="{FF2B5EF4-FFF2-40B4-BE49-F238E27FC236}">
                    <a16:creationId xmlns:a16="http://schemas.microsoft.com/office/drawing/2014/main" id="{53B780A1-7F28-46C2-920B-DD5E9C6E6FB7}"/>
                  </a:ext>
                </a:extLst>
              </p:cNvPr>
              <p:cNvSpPr txBox="1">
                <a:spLocks noRot="1" noChangeAspect="1" noMove="1" noResize="1" noEditPoints="1" noAdjustHandles="1" noChangeArrowheads="1" noChangeShapeType="1" noTextEdit="1"/>
              </p:cNvSpPr>
              <p:nvPr/>
            </p:nvSpPr>
            <p:spPr>
              <a:xfrm>
                <a:off x="3836502" y="5886586"/>
                <a:ext cx="5556328" cy="492443"/>
              </a:xfrm>
              <a:prstGeom prst="rect">
                <a:avLst/>
              </a:prstGeom>
              <a:blipFill>
                <a:blip r:embed="rId6"/>
                <a:stretch>
                  <a:fillRect/>
                </a:stretch>
              </a:blipFill>
            </p:spPr>
            <p:txBody>
              <a:bodyPr/>
              <a:lstStyle/>
              <a:p>
                <a:r>
                  <a:rPr lang="en-US">
                    <a:noFill/>
                  </a:rPr>
                  <a:t> </a:t>
                </a:r>
              </a:p>
            </p:txBody>
          </p:sp>
        </mc:Fallback>
      </mc:AlternateContent>
      <p:cxnSp>
        <p:nvCxnSpPr>
          <p:cNvPr id="10" name="Egyenes összekötő 9">
            <a:extLst>
              <a:ext uri="{FF2B5EF4-FFF2-40B4-BE49-F238E27FC236}">
                <a16:creationId xmlns:a16="http://schemas.microsoft.com/office/drawing/2014/main" id="{C9BF5B13-3C13-433A-872C-1937D3E2DDAA}"/>
              </a:ext>
            </a:extLst>
          </p:cNvPr>
          <p:cNvCxnSpPr/>
          <p:nvPr/>
        </p:nvCxnSpPr>
        <p:spPr>
          <a:xfrm flipV="1">
            <a:off x="5469360" y="5689601"/>
            <a:ext cx="0" cy="9434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mass percentage</a:t>
            </a:r>
          </a:p>
        </p:txBody>
      </p:sp>
      <p:sp>
        <p:nvSpPr>
          <p:cNvPr id="2" name="Slide Number Placeholder 1"/>
          <p:cNvSpPr>
            <a:spLocks noGrp="1"/>
          </p:cNvSpPr>
          <p:nvPr>
            <p:ph type="sldNum" sz="quarter" idx="12"/>
          </p:nvPr>
        </p:nvSpPr>
        <p:spPr/>
        <p:txBody>
          <a:bodyPr/>
          <a:lstStyle/>
          <a:p>
            <a:fld id="{3C4C4ECE-28BA-4963-8103-0CE331711D51}" type="slidenum">
              <a:rPr lang="hu-HU" smtClean="0"/>
              <a:t>19</a:t>
            </a:fld>
            <a:endParaRPr lang="hu-HU"/>
          </a:p>
        </p:txBody>
      </p:sp>
    </p:spTree>
    <p:extLst>
      <p:ext uri="{BB962C8B-B14F-4D97-AF65-F5344CB8AC3E}">
        <p14:creationId xmlns:p14="http://schemas.microsoft.com/office/powerpoint/2010/main" val="127707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err="1" smtClean="0">
                <a:latin typeface="Times New Roman" panose="02020603050405020304" pitchFamily="18" charset="0"/>
                <a:cs typeface="Times New Roman" panose="02020603050405020304" pitchFamily="18" charset="0"/>
              </a:rPr>
              <a:t>Origin</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of chemical properties</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810702"/>
          </a:xfrm>
        </p:spPr>
        <p:txBody>
          <a:bodyPr>
            <a:normAutofit/>
          </a:bodyPr>
          <a:lstStyle/>
          <a:p>
            <a:r>
              <a:rPr lang="en-US" dirty="0">
                <a:latin typeface="Times New Roman" panose="02020603050405020304" pitchFamily="18" charset="0"/>
                <a:cs typeface="Times New Roman" panose="02020603050405020304" pitchFamily="18" charset="0"/>
              </a:rPr>
              <a:t>The formation of today's concept of the atom was the result of a long historical </a:t>
            </a:r>
            <a:r>
              <a:rPr lang="en-US" dirty="0" smtClean="0">
                <a:latin typeface="Times New Roman" panose="02020603050405020304" pitchFamily="18" charset="0"/>
                <a:cs typeface="Times New Roman" panose="02020603050405020304" pitchFamily="18" charset="0"/>
              </a:rPr>
              <a:t>process</a:t>
            </a:r>
            <a:r>
              <a:rPr lang="hu-HU" dirty="0"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b="1" dirty="0"/>
              <a:t>atom:</a:t>
            </a:r>
            <a:r>
              <a:rPr lang="hu-HU" dirty="0"/>
              <a:t> </a:t>
            </a:r>
            <a:r>
              <a:rPr lang="en-US" dirty="0"/>
              <a:t>the smallest carrier of chemical properties, the particle that makes up the substance, which cannot be broken down into further parts by chemical methods</a:t>
            </a:r>
            <a:r>
              <a:rPr lang="hu-HU" dirty="0"/>
              <a:t>.</a:t>
            </a:r>
          </a:p>
          <a:p>
            <a:r>
              <a:rPr lang="en-US" dirty="0">
                <a:latin typeface="Times New Roman" panose="02020603050405020304" pitchFamily="18" charset="0"/>
                <a:cs typeface="Times New Roman" panose="02020603050405020304" pitchFamily="18" charset="0"/>
              </a:rPr>
              <a:t>Of course, chemistry deals not only with the study of interactions between elements, but also with the </a:t>
            </a:r>
            <a:r>
              <a:rPr lang="hu-HU" dirty="0">
                <a:latin typeface="Times New Roman" panose="02020603050405020304" pitchFamily="18" charset="0"/>
                <a:cs typeface="Times New Roman" panose="02020603050405020304" pitchFamily="18" charset="0"/>
              </a:rPr>
              <a:t>species</a:t>
            </a:r>
            <a:r>
              <a:rPr lang="en-US" dirty="0">
                <a:latin typeface="Times New Roman" panose="02020603050405020304" pitchFamily="18" charset="0"/>
                <a:cs typeface="Times New Roman" panose="02020603050405020304" pitchFamily="18" charset="0"/>
              </a:rPr>
              <a:t> formed from them, which can</a:t>
            </a:r>
            <a:r>
              <a:rPr lang="hu-HU" dirty="0">
                <a:latin typeface="Times New Roman" panose="02020603050405020304" pitchFamily="18" charset="0"/>
                <a:cs typeface="Times New Roman" panose="02020603050405020304" pitchFamily="18" charset="0"/>
              </a:rPr>
              <a:t> be:</a:t>
            </a:r>
          </a:p>
          <a:p>
            <a:pPr lvl="1"/>
            <a:r>
              <a:rPr lang="hu-HU" b="1" dirty="0"/>
              <a:t>molecule:</a:t>
            </a:r>
            <a:r>
              <a:rPr lang="hu-HU" dirty="0"/>
              <a:t> </a:t>
            </a:r>
            <a:r>
              <a:rPr lang="en-US" dirty="0"/>
              <a:t>a particle made up of two or more atoms in a well-defined ratio</a:t>
            </a:r>
            <a:r>
              <a:rPr lang="hu-HU" dirty="0"/>
              <a:t>.</a:t>
            </a:r>
          </a:p>
          <a:p>
            <a:pPr lvl="1"/>
            <a:r>
              <a:rPr lang="hu-HU" b="1" dirty="0">
                <a:latin typeface="Calibri" panose="020F0502020204030204" pitchFamily="34" charset="0"/>
                <a:cs typeface="Times New Roman" panose="02020603050405020304" pitchFamily="18" charset="0"/>
              </a:rPr>
              <a:t>ion:</a:t>
            </a:r>
            <a:r>
              <a:rPr lang="hu-HU" dirty="0">
                <a:latin typeface="Calibri" panose="020F0502020204030204" pitchFamily="34" charset="0"/>
                <a:cs typeface="Times New Roman" panose="02020603050405020304" pitchFamily="18" charset="0"/>
              </a:rPr>
              <a:t> charged atom or molecule.</a:t>
            </a:r>
          </a:p>
          <a:p>
            <a:pPr lvl="1"/>
            <a:r>
              <a:rPr lang="hu-HU" b="1" dirty="0">
                <a:latin typeface="Calibri" panose="020F0502020204030204" pitchFamily="34" charset="0"/>
                <a:cs typeface="Times New Roman" panose="02020603050405020304" pitchFamily="18" charset="0"/>
              </a:rPr>
              <a:t>radical:</a:t>
            </a:r>
            <a:r>
              <a:rPr lang="hu-HU" dirty="0">
                <a:latin typeface="Calibri" panose="020F0502020204030204" pitchFamily="34" charset="0"/>
                <a:cs typeface="Times New Roman" panose="02020603050405020304" pitchFamily="18" charset="0"/>
              </a:rPr>
              <a:t> </a:t>
            </a:r>
            <a:r>
              <a:rPr lang="en-US" dirty="0">
                <a:latin typeface="Calibri" panose="020F0502020204030204" pitchFamily="34" charset="0"/>
                <a:cs typeface="Times New Roman" panose="02020603050405020304" pitchFamily="18" charset="0"/>
              </a:rPr>
              <a:t>a molecule with an unpaired electron</a:t>
            </a:r>
            <a:r>
              <a:rPr lang="hu-HU" dirty="0">
                <a:latin typeface="Calibri" panose="020F0502020204030204" pitchFamily="34" charset="0"/>
                <a:cs typeface="Times New Roman" panose="02020603050405020304" pitchFamily="18" charset="0"/>
              </a:rPr>
              <a:t>.</a:t>
            </a:r>
          </a:p>
          <a:p>
            <a:endParaRPr lang="hu-HU"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4C4ECE-28BA-4963-8103-0CE331711D51}" type="slidenum">
              <a:rPr lang="hu-HU" smtClean="0"/>
              <a:t>2</a:t>
            </a:fld>
            <a:endParaRPr lang="hu-HU"/>
          </a:p>
        </p:txBody>
      </p:sp>
    </p:spTree>
    <p:extLst>
      <p:ext uri="{BB962C8B-B14F-4D97-AF65-F5344CB8AC3E}">
        <p14:creationId xmlns:p14="http://schemas.microsoft.com/office/powerpoint/2010/main" val="163999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4"/>
                <a:ext cx="10515600" cy="3805919"/>
              </a:xfrm>
            </p:spPr>
            <p:txBody>
              <a:bodyPr>
                <a:normAutofit/>
              </a:bodyPr>
              <a:lstStyle/>
              <a:p>
                <a:r>
                  <a:rPr lang="hu-HU" b="1" dirty="0">
                    <a:latin typeface="Times New Roman" panose="02020603050405020304" pitchFamily="18" charset="0"/>
                    <a:cs typeface="Times New Roman" panose="02020603050405020304" pitchFamily="18" charset="0"/>
                  </a:rPr>
                  <a:t>mass fraction:</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w</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N/A</a:t>
                </a:r>
                <a:r>
                  <a:rPr lang="hu-HU" dirty="0">
                    <a:latin typeface="Times New Roman" panose="02020603050405020304" pitchFamily="18" charset="0"/>
                    <a:cs typeface="Times New Roman" panose="02020603050405020304" pitchFamily="18" charset="0"/>
                  </a:rPr>
                  <a:t>) ratio of the mass of solute,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or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and solution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where the mass of the solution is the sum of the masses of all components</a:t>
                </a:r>
                <a:r>
                  <a:rPr lang="hu-HU" dirty="0">
                    <a:latin typeface="Times New Roman" panose="02020603050405020304" pitchFamily="18" charset="0"/>
                    <a:cs typeface="Times New Roman" panose="02020603050405020304" pitchFamily="18" charset="0"/>
                  </a:rPr>
                  <a:t>, i</a:t>
                </a:r>
                <a14:m>
                  <m:oMath xmlns:m="http://schemas.openxmlformats.org/officeDocument/2006/math">
                    <m:r>
                      <a:rPr lang="hu-HU" sz="2400" b="0" i="0" smtClean="0">
                        <a:latin typeface="Cambria Math" panose="02040503050406030204" pitchFamily="18" charset="0"/>
                      </a:rPr>
                      <m:t>.</m:t>
                    </m:r>
                    <m:r>
                      <m:rPr>
                        <m:sty m:val="p"/>
                      </m:rPr>
                      <a:rPr lang="hu-HU" sz="2400" b="0" i="0" smtClean="0">
                        <a:latin typeface="Cambria Math" panose="02040503050406030204" pitchFamily="18" charset="0"/>
                      </a:rPr>
                      <m:t>e</m:t>
                    </m:r>
                    <m:r>
                      <a:rPr lang="hu-HU" sz="2400" b="0" i="0" smtClean="0">
                        <a:latin typeface="Cambria Math" panose="02040503050406030204" pitchFamily="18" charset="0"/>
                      </a:rPr>
                      <m:t>. , </m:t>
                    </m:r>
                    <m:sSub>
                      <m:sSubPr>
                        <m:ctrlPr>
                          <a:rPr lang="hu-HU" sz="2400" i="1">
                            <a:latin typeface="Cambria Math" panose="02040503050406030204" pitchFamily="18" charset="0"/>
                          </a:rPr>
                        </m:ctrlPr>
                      </m:sSubPr>
                      <m:e>
                        <m:r>
                          <a:rPr lang="hu-HU" sz="2400" i="1">
                            <a:latin typeface="Cambria Math" panose="02040503050406030204" pitchFamily="18" charset="0"/>
                          </a:rPr>
                          <m:t>𝑤</m:t>
                        </m:r>
                      </m:e>
                      <m:sub>
                        <m:r>
                          <a:rPr lang="hu-HU" sz="2400" i="1">
                            <a:latin typeface="Cambria Math" panose="02040503050406030204" pitchFamily="18" charset="0"/>
                          </a:rPr>
                          <m:t>𝐵</m:t>
                        </m:r>
                      </m:sub>
                    </m:sSub>
                    <m:r>
                      <a:rPr lang="hu-HU" sz="2400" i="1">
                        <a:latin typeface="Cambria Math" panose="02040503050406030204" pitchFamily="18" charset="0"/>
                      </a:rPr>
                      <m:t>=</m:t>
                    </m:r>
                    <m:f>
                      <m:fPr>
                        <m:ctrlPr>
                          <a:rPr lang="hu-HU" sz="2400" i="1">
                            <a:latin typeface="Cambria Math" panose="02040503050406030204" pitchFamily="18" charset="0"/>
                          </a:rPr>
                        </m:ctrlPr>
                      </m:fPr>
                      <m:num>
                        <m:sSub>
                          <m:sSubPr>
                            <m:ctrlPr>
                              <a:rPr lang="hu-HU" sz="2400" i="1">
                                <a:latin typeface="Cambria Math" panose="02040503050406030204" pitchFamily="18" charset="0"/>
                              </a:rPr>
                            </m:ctrlPr>
                          </m:sSubPr>
                          <m:e>
                            <m:r>
                              <a:rPr lang="hu-HU" sz="2400" i="1">
                                <a:latin typeface="Cambria Math" panose="02040503050406030204" pitchFamily="18" charset="0"/>
                              </a:rPr>
                              <m:t>𝑚</m:t>
                            </m:r>
                          </m:e>
                          <m:sub>
                            <m:r>
                              <a:rPr lang="hu-HU" sz="2400" i="1">
                                <a:latin typeface="Cambria Math" panose="02040503050406030204" pitchFamily="18" charset="0"/>
                              </a:rPr>
                              <m:t>𝐵</m:t>
                            </m:r>
                          </m:sub>
                        </m:sSub>
                      </m:num>
                      <m:den>
                        <m:sSub>
                          <m:sSubPr>
                            <m:ctrlPr>
                              <a:rPr lang="hu-HU" sz="2400" i="1">
                                <a:latin typeface="Cambria Math" panose="02040503050406030204" pitchFamily="18" charset="0"/>
                              </a:rPr>
                            </m:ctrlPr>
                          </m:sSubPr>
                          <m:e>
                            <m:r>
                              <a:rPr lang="hu-HU" sz="2400" i="1">
                                <a:latin typeface="Cambria Math" panose="02040503050406030204" pitchFamily="18" charset="0"/>
                              </a:rPr>
                              <m:t>𝑚</m:t>
                            </m:r>
                          </m:e>
                          <m:sub>
                            <m:r>
                              <a:rPr lang="hu-HU" sz="2400" b="0" i="1" smtClean="0">
                                <a:latin typeface="Cambria Math" panose="02040503050406030204" pitchFamily="18" charset="0"/>
                              </a:rPr>
                              <m:t>𝑠𝑜𝑙𝑢𝑡𝑖𝑜𝑛</m:t>
                            </m:r>
                          </m:sub>
                        </m:sSub>
                      </m:den>
                    </m:f>
                    <m:r>
                      <a:rPr lang="hu-HU" sz="2400" i="1">
                        <a:latin typeface="Cambria Math" panose="02040503050406030204" pitchFamily="18" charset="0"/>
                      </a:rPr>
                      <m:t> </m:t>
                    </m:r>
                    <m:r>
                      <a:rPr lang="hu-HU" sz="2400" b="0" i="1" smtClean="0">
                        <a:latin typeface="Cambria Math" panose="02040503050406030204" pitchFamily="18" charset="0"/>
                      </a:rPr>
                      <m:t>𝑎𝑛𝑑</m:t>
                    </m:r>
                    <m:r>
                      <a:rPr lang="hu-HU" sz="2400" i="1">
                        <a:latin typeface="Cambria Math" panose="02040503050406030204" pitchFamily="18" charset="0"/>
                      </a:rPr>
                      <m:t> </m:t>
                    </m:r>
                    <m:sSub>
                      <m:sSubPr>
                        <m:ctrlPr>
                          <a:rPr lang="hu-HU" sz="2400" i="1">
                            <a:latin typeface="Cambria Math" panose="02040503050406030204" pitchFamily="18" charset="0"/>
                          </a:rPr>
                        </m:ctrlPr>
                      </m:sSubPr>
                      <m:e>
                        <m:r>
                          <a:rPr lang="hu-HU" sz="2400" i="1">
                            <a:latin typeface="Cambria Math" panose="02040503050406030204" pitchFamily="18" charset="0"/>
                          </a:rPr>
                          <m:t>𝑚</m:t>
                        </m:r>
                      </m:e>
                      <m:sub>
                        <m:r>
                          <a:rPr lang="hu-HU" sz="2400" b="0" i="1" smtClean="0">
                            <a:latin typeface="Cambria Math" panose="02040503050406030204" pitchFamily="18" charset="0"/>
                          </a:rPr>
                          <m:t>𝑠𝑜𝑙𝑢𝑡𝑖𝑜𝑛</m:t>
                        </m:r>
                      </m:sub>
                    </m:sSub>
                    <m:r>
                      <a:rPr lang="hu-HU" sz="2400" i="1">
                        <a:latin typeface="Cambria Math" panose="02040503050406030204" pitchFamily="18" charset="0"/>
                      </a:rPr>
                      <m:t>=</m:t>
                    </m:r>
                    <m:nary>
                      <m:naryPr>
                        <m:chr m:val="∑"/>
                        <m:limLoc m:val="undOvr"/>
                        <m:ctrlPr>
                          <a:rPr lang="hu-HU" sz="2400" i="1">
                            <a:latin typeface="Cambria Math" panose="02040503050406030204" pitchFamily="18" charset="0"/>
                          </a:rPr>
                        </m:ctrlPr>
                      </m:naryPr>
                      <m:sub>
                        <m:r>
                          <a:rPr lang="hu-HU" sz="2400" i="1">
                            <a:latin typeface="Cambria Math" panose="02040503050406030204" pitchFamily="18" charset="0"/>
                          </a:rPr>
                          <m:t>𝑖</m:t>
                        </m:r>
                        <m:r>
                          <a:rPr lang="hu-HU" sz="2400" i="1">
                            <a:latin typeface="Cambria Math" panose="02040503050406030204" pitchFamily="18" charset="0"/>
                          </a:rPr>
                          <m:t>=1</m:t>
                        </m:r>
                      </m:sub>
                      <m:sup>
                        <m:r>
                          <a:rPr lang="hu-HU" sz="2400" i="1">
                            <a:latin typeface="Cambria Math" panose="02040503050406030204" pitchFamily="18" charset="0"/>
                          </a:rPr>
                          <m:t>𝑘</m:t>
                        </m:r>
                      </m:sup>
                      <m:e>
                        <m:sSub>
                          <m:sSubPr>
                            <m:ctrlPr>
                              <a:rPr lang="hu-HU" sz="2400" i="1">
                                <a:latin typeface="Cambria Math" panose="02040503050406030204" pitchFamily="18" charset="0"/>
                              </a:rPr>
                            </m:ctrlPr>
                          </m:sSubPr>
                          <m:e>
                            <m:r>
                              <a:rPr lang="hu-HU" sz="2400" i="1">
                                <a:latin typeface="Cambria Math" panose="02040503050406030204" pitchFamily="18" charset="0"/>
                              </a:rPr>
                              <m:t>𝑚</m:t>
                            </m:r>
                          </m:e>
                          <m:sub>
                            <m:r>
                              <a:rPr lang="hu-HU" sz="2400" i="1">
                                <a:latin typeface="Cambria Math" panose="02040503050406030204" pitchFamily="18" charset="0"/>
                              </a:rPr>
                              <m:t>𝑖</m:t>
                            </m:r>
                          </m:sub>
                        </m:sSub>
                      </m:e>
                    </m:nary>
                  </m:oMath>
                </a14:m>
                <a:endParaRPr lang="hu-HU" sz="2400"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It is independent of the temperature and related to the solution mass.</a:t>
                </a:r>
              </a:p>
              <a:p>
                <a:r>
                  <a:rPr lang="hu-HU" dirty="0">
                    <a:latin typeface="Times New Roman" panose="02020603050405020304" pitchFamily="18" charset="0"/>
                    <a:cs typeface="Times New Roman" panose="02020603050405020304" pitchFamily="18" charset="0"/>
                  </a:rPr>
                  <a:t>Note that mass fraction x 100 = mass percentage.</a:t>
                </a:r>
              </a:p>
              <a:p>
                <a:r>
                  <a:rPr lang="en-US" dirty="0">
                    <a:latin typeface="Times New Roman" panose="02020603050405020304" pitchFamily="18" charset="0"/>
                    <a:cs typeface="Times New Roman" panose="02020603050405020304" pitchFamily="18" charset="0"/>
                  </a:rPr>
                  <a:t>Since the principle of mass conservation applies, the sum of the mass fractions of all components is 1</a:t>
                </a:r>
                <a:r>
                  <a:rPr lang="hu-HU" dirty="0">
                    <a:latin typeface="Times New Roman" panose="02020603050405020304" pitchFamily="18" charset="0"/>
                    <a:cs typeface="Times New Roman" panose="02020603050405020304" pitchFamily="18" charset="0"/>
                  </a:rPr>
                  <a:t>.</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1825624"/>
                <a:ext cx="10515600" cy="3805919"/>
              </a:xfrm>
              <a:blipFill>
                <a:blip r:embed="rId3"/>
                <a:stretch>
                  <a:fillRect l="-1043" t="-2720" r="-20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F570D501-534B-4734-B3D4-FCC639776F04}"/>
                  </a:ext>
                </a:extLst>
              </p:cNvPr>
              <p:cNvSpPr txBox="1"/>
              <p:nvPr/>
            </p:nvSpPr>
            <p:spPr>
              <a:xfrm>
                <a:off x="2724083" y="5405920"/>
                <a:ext cx="6743833" cy="9066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2800" i="1" smtClean="0">
                              <a:latin typeface="Cambria Math" panose="02040503050406030204" pitchFamily="18" charset="0"/>
                            </a:rPr>
                          </m:ctrlPr>
                        </m:fPr>
                        <m:num>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𝐴</m:t>
                              </m:r>
                            </m:sub>
                          </m:sSub>
                        </m:num>
                        <m:den>
                          <m:d>
                            <m:dPr>
                              <m:ctrlPr>
                                <a:rPr lang="hu-HU" sz="2800" i="1" smtClean="0">
                                  <a:latin typeface="Cambria Math" panose="02040503050406030204" pitchFamily="18" charset="0"/>
                                </a:rPr>
                              </m:ctrlPr>
                            </m:dPr>
                            <m:e>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𝐴</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𝐵</m:t>
                                  </m:r>
                                </m:sub>
                              </m:sSub>
                            </m:e>
                          </m:d>
                        </m:den>
                      </m:f>
                      <m:r>
                        <a:rPr lang="hu-HU" sz="2800" b="0" i="1" smtClean="0">
                          <a:latin typeface="Cambria Math" panose="02040503050406030204" pitchFamily="18" charset="0"/>
                        </a:rPr>
                        <m:t>+</m:t>
                      </m:r>
                      <m:f>
                        <m:fPr>
                          <m:ctrlPr>
                            <a:rPr lang="hu-HU" sz="2800" i="1">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b="0" i="1" smtClean="0">
                                  <a:latin typeface="Cambria Math" panose="02040503050406030204" pitchFamily="18" charset="0"/>
                                </a:rPr>
                                <m:t>𝐵</m:t>
                              </m:r>
                            </m:sub>
                          </m:sSub>
                        </m:num>
                        <m:den>
                          <m:d>
                            <m:dPr>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𝐴</m:t>
                                  </m:r>
                                </m:sub>
                              </m:sSub>
                              <m:r>
                                <a:rPr lang="hu-HU" sz="2800" i="1">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𝐵</m:t>
                                  </m:r>
                                </m:sub>
                              </m:sSub>
                            </m:e>
                          </m:d>
                        </m:den>
                      </m:f>
                      <m:r>
                        <a:rPr lang="hu-HU" sz="2800" b="0" i="1" smtClean="0">
                          <a:latin typeface="Cambria Math" panose="02040503050406030204" pitchFamily="18" charset="0"/>
                          <a:ea typeface="Cambria Math" panose="02040503050406030204" pitchFamily="18" charset="0"/>
                        </a:rPr>
                        <m:t>=</m:t>
                      </m:r>
                      <m:f>
                        <m:fPr>
                          <m:ctrlPr>
                            <a:rPr lang="hu-HU" sz="2800" i="1">
                              <a:latin typeface="Cambria Math" panose="02040503050406030204" pitchFamily="18" charset="0"/>
                            </a:rPr>
                          </m:ctrlPr>
                        </m:fPr>
                        <m:num>
                          <m:d>
                            <m:dPr>
                              <m:ctrlPr>
                                <a:rPr lang="hu-HU" sz="2800" b="0" i="1" smtClean="0">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𝐴</m:t>
                                  </m:r>
                                </m:sub>
                              </m:sSub>
                              <m:r>
                                <a:rPr lang="hu-HU" sz="2800" i="1">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𝐵</m:t>
                                  </m:r>
                                </m:sub>
                              </m:sSub>
                            </m:e>
                          </m:d>
                        </m:num>
                        <m:den>
                          <m:d>
                            <m:dPr>
                              <m:ctrlPr>
                                <a:rPr lang="hu-HU" sz="2800" i="1">
                                  <a:latin typeface="Cambria Math" panose="02040503050406030204" pitchFamily="18" charset="0"/>
                                </a:rPr>
                              </m:ctrlPr>
                            </m:dPr>
                            <m:e>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𝐴</m:t>
                                  </m:r>
                                </m:sub>
                              </m:sSub>
                              <m:r>
                                <a:rPr lang="hu-HU" sz="2800" i="1">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𝐵</m:t>
                                  </m:r>
                                </m:sub>
                              </m:sSub>
                            </m:e>
                          </m:d>
                        </m:den>
                      </m:f>
                      <m:r>
                        <a:rPr lang="hu-HU" sz="2800" b="0" i="1" smtClean="0">
                          <a:latin typeface="Cambria Math" panose="02040503050406030204" pitchFamily="18" charset="0"/>
                          <a:ea typeface="Cambria Math" panose="02040503050406030204" pitchFamily="18" charset="0"/>
                        </a:rPr>
                        <m:t>=1</m:t>
                      </m:r>
                    </m:oMath>
                  </m:oMathPara>
                </a14:m>
                <a:endParaRPr lang="hu-HU" sz="2800" dirty="0"/>
              </a:p>
            </p:txBody>
          </p:sp>
        </mc:Choice>
        <mc:Fallback xmlns="">
          <p:sp>
            <p:nvSpPr>
              <p:cNvPr id="4" name="Szövegdoboz 3">
                <a:extLst>
                  <a:ext uri="{FF2B5EF4-FFF2-40B4-BE49-F238E27FC236}">
                    <a16:creationId xmlns:a16="http://schemas.microsoft.com/office/drawing/2014/main" id="{F570D501-534B-4734-B3D4-FCC639776F04}"/>
                  </a:ext>
                </a:extLst>
              </p:cNvPr>
              <p:cNvSpPr txBox="1">
                <a:spLocks noRot="1" noChangeAspect="1" noMove="1" noResize="1" noEditPoints="1" noAdjustHandles="1" noChangeArrowheads="1" noChangeShapeType="1" noTextEdit="1"/>
              </p:cNvSpPr>
              <p:nvPr/>
            </p:nvSpPr>
            <p:spPr>
              <a:xfrm>
                <a:off x="2724083" y="5405920"/>
                <a:ext cx="6743833" cy="906658"/>
              </a:xfrm>
              <a:prstGeom prst="rect">
                <a:avLst/>
              </a:prstGeom>
              <a:blipFill>
                <a:blip r:embed="rId4"/>
                <a:stretch>
                  <a:fillRect/>
                </a:stretch>
              </a:blipFill>
            </p:spPr>
            <p:txBody>
              <a:bodyPr/>
              <a:lstStyle/>
              <a:p>
                <a:r>
                  <a:rPr lang="en-US">
                    <a:noFill/>
                  </a:rPr>
                  <a:t> </a:t>
                </a:r>
              </a:p>
            </p:txBody>
          </p:sp>
        </mc:Fallback>
      </mc:AlternateContent>
      <p:sp>
        <p:nvSpPr>
          <p:cNvPr id="6"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mass fraction</a:t>
            </a:r>
          </a:p>
        </p:txBody>
      </p:sp>
      <p:sp>
        <p:nvSpPr>
          <p:cNvPr id="2" name="Slide Number Placeholder 1"/>
          <p:cNvSpPr>
            <a:spLocks noGrp="1"/>
          </p:cNvSpPr>
          <p:nvPr>
            <p:ph type="sldNum" sz="quarter" idx="12"/>
          </p:nvPr>
        </p:nvSpPr>
        <p:spPr/>
        <p:txBody>
          <a:bodyPr/>
          <a:lstStyle/>
          <a:p>
            <a:fld id="{3C4C4ECE-28BA-4963-8103-0CE331711D51}" type="slidenum">
              <a:rPr lang="hu-HU" smtClean="0"/>
              <a:t>20</a:t>
            </a:fld>
            <a:endParaRPr lang="hu-HU"/>
          </a:p>
        </p:txBody>
      </p:sp>
    </p:spTree>
    <p:extLst>
      <p:ext uri="{BB962C8B-B14F-4D97-AF65-F5344CB8AC3E}">
        <p14:creationId xmlns:p14="http://schemas.microsoft.com/office/powerpoint/2010/main" val="34320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2050912"/>
            <a:ext cx="10515600" cy="2572204"/>
          </a:xfrm>
        </p:spPr>
        <p:txBody>
          <a:bodyPr>
            <a:normAutofit lnSpcReduction="10000"/>
          </a:bodyPr>
          <a:lstStyle/>
          <a:p>
            <a:r>
              <a:rPr lang="hu-HU" dirty="0">
                <a:latin typeface="Times New Roman" panose="02020603050405020304" pitchFamily="18" charset="0"/>
                <a:cs typeface="Times New Roman" panose="02020603050405020304" pitchFamily="18" charset="0"/>
              </a:rPr>
              <a:t>Problem:</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What is the mass fraction of a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solution, if 1.752 g of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is dissolved in 45.35 g of water?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(KMnO</a:t>
            </a:r>
            <a:r>
              <a:rPr lang="hu-HU" baseline="-25000" dirty="0">
                <a:latin typeface="Times New Roman" panose="02020603050405020304" pitchFamily="18" charset="0"/>
                <a:cs typeface="Times New Roman" panose="02020603050405020304" pitchFamily="18" charset="0"/>
              </a:rPr>
              <a:t>4 </a:t>
            </a:r>
            <a:r>
              <a:rPr lang="hu-HU" dirty="0">
                <a:latin typeface="Times New Roman" panose="02020603050405020304" pitchFamily="18" charset="0"/>
                <a:cs typeface="Times New Roman" panose="02020603050405020304" pitchFamily="18" charset="0"/>
              </a:rPr>
              <a:t>)=158.03;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Give the result with 4 significant figures.</a:t>
            </a:r>
          </a:p>
          <a:p>
            <a:pPr marL="0" indent="0">
              <a:buNone/>
            </a:pPr>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Answer:</a:t>
            </a:r>
          </a:p>
        </p:txBody>
      </p:sp>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D5639377-3C32-4D6B-A17F-A90FFBC5E609}"/>
                  </a:ext>
                </a:extLst>
              </p:cNvPr>
              <p:cNvSpPr txBox="1"/>
              <p:nvPr/>
            </p:nvSpPr>
            <p:spPr>
              <a:xfrm>
                <a:off x="3649711" y="3873182"/>
                <a:ext cx="539820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𝑚</m:t>
                          </m:r>
                        </m:e>
                        <m:sub>
                          <m:r>
                            <a:rPr lang="hu-HU" sz="3200" b="0" i="1" smtClean="0">
                              <a:latin typeface="Cambria Math" panose="02040503050406030204" pitchFamily="18" charset="0"/>
                            </a:rPr>
                            <m:t>𝑠𝑜𝑙𝑢𝑡𝑖𝑜𝑛</m:t>
                          </m:r>
                        </m:sub>
                      </m:sSub>
                      <m:r>
                        <a:rPr lang="hu-HU" sz="3200" b="0" i="1" smtClean="0">
                          <a:latin typeface="Cambria Math" panose="02040503050406030204" pitchFamily="18" charset="0"/>
                        </a:rPr>
                        <m:t>=1.752 </m:t>
                      </m:r>
                      <m:r>
                        <a:rPr lang="hu-HU" sz="3200" b="0" i="1" smtClean="0">
                          <a:latin typeface="Cambria Math" panose="02040503050406030204" pitchFamily="18" charset="0"/>
                        </a:rPr>
                        <m:t>𝑔</m:t>
                      </m:r>
                      <m:r>
                        <a:rPr lang="hu-HU" sz="3200" b="0" i="1" smtClean="0">
                          <a:latin typeface="Cambria Math" panose="02040503050406030204" pitchFamily="18" charset="0"/>
                        </a:rPr>
                        <m:t>+45.35 </m:t>
                      </m:r>
                      <m:r>
                        <a:rPr lang="hu-HU" sz="3200" b="0" i="1" smtClean="0">
                          <a:latin typeface="Cambria Math" panose="02040503050406030204" pitchFamily="18" charset="0"/>
                        </a:rPr>
                        <m:t>𝑔</m:t>
                      </m:r>
                    </m:oMath>
                  </m:oMathPara>
                </a14:m>
                <a:endParaRPr lang="hu-HU" sz="3200" dirty="0"/>
              </a:p>
            </p:txBody>
          </p:sp>
        </mc:Choice>
        <mc:Fallback xmlns="">
          <p:sp>
            <p:nvSpPr>
              <p:cNvPr id="6" name="Szövegdoboz 5">
                <a:extLst>
                  <a:ext uri="{FF2B5EF4-FFF2-40B4-BE49-F238E27FC236}">
                    <a16:creationId xmlns:a16="http://schemas.microsoft.com/office/drawing/2014/main" id="{D5639377-3C32-4D6B-A17F-A90FFBC5E609}"/>
                  </a:ext>
                </a:extLst>
              </p:cNvPr>
              <p:cNvSpPr txBox="1">
                <a:spLocks noRot="1" noChangeAspect="1" noMove="1" noResize="1" noEditPoints="1" noAdjustHandles="1" noChangeArrowheads="1" noChangeShapeType="1" noTextEdit="1"/>
              </p:cNvSpPr>
              <p:nvPr/>
            </p:nvSpPr>
            <p:spPr>
              <a:xfrm>
                <a:off x="3649711" y="3873182"/>
                <a:ext cx="5398209" cy="4924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7500DE26-0DAD-418E-B7AE-9F2B81B873DB}"/>
                  </a:ext>
                </a:extLst>
              </p:cNvPr>
              <p:cNvSpPr txBox="1"/>
              <p:nvPr/>
            </p:nvSpPr>
            <p:spPr>
              <a:xfrm>
                <a:off x="9042397" y="3865924"/>
                <a:ext cx="208467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=47.102 </m:t>
                      </m:r>
                      <m:r>
                        <a:rPr lang="hu-HU" sz="3200" b="0" i="1" smtClean="0">
                          <a:latin typeface="Cambria Math" panose="02040503050406030204" pitchFamily="18" charset="0"/>
                        </a:rPr>
                        <m:t>𝑔</m:t>
                      </m:r>
                    </m:oMath>
                  </m:oMathPara>
                </a14:m>
                <a:endParaRPr lang="hu-HU" sz="3200" dirty="0"/>
              </a:p>
            </p:txBody>
          </p:sp>
        </mc:Choice>
        <mc:Fallback xmlns="">
          <p:sp>
            <p:nvSpPr>
              <p:cNvPr id="7" name="Szövegdoboz 6">
                <a:extLst>
                  <a:ext uri="{FF2B5EF4-FFF2-40B4-BE49-F238E27FC236}">
                    <a16:creationId xmlns:a16="http://schemas.microsoft.com/office/drawing/2014/main" id="{7500DE26-0DAD-418E-B7AE-9F2B81B873DB}"/>
                  </a:ext>
                </a:extLst>
              </p:cNvPr>
              <p:cNvSpPr txBox="1">
                <a:spLocks noRot="1" noChangeAspect="1" noMove="1" noResize="1" noEditPoints="1" noAdjustHandles="1" noChangeArrowheads="1" noChangeShapeType="1" noTextEdit="1"/>
              </p:cNvSpPr>
              <p:nvPr/>
            </p:nvSpPr>
            <p:spPr>
              <a:xfrm>
                <a:off x="9042397" y="3865924"/>
                <a:ext cx="2084673" cy="4924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DD870049-1B55-4523-80EF-1B509EFEF034}"/>
                  </a:ext>
                </a:extLst>
              </p:cNvPr>
              <p:cNvSpPr txBox="1"/>
              <p:nvPr/>
            </p:nvSpPr>
            <p:spPr>
              <a:xfrm>
                <a:off x="7531724" y="4394594"/>
                <a:ext cx="3026470" cy="1021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i="1" smtClean="0">
                          <a:latin typeface="Cambria Math" panose="02040503050406030204" pitchFamily="18" charset="0"/>
                        </a:rPr>
                        <m:t>𝑤</m:t>
                      </m:r>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r>
                            <a:rPr lang="hu-HU" sz="3200" b="0" i="1" smtClean="0">
                              <a:latin typeface="Cambria Math" panose="02040503050406030204" pitchFamily="18" charset="0"/>
                            </a:rPr>
                            <m:t>1.752 </m:t>
                          </m:r>
                          <m:r>
                            <a:rPr lang="hu-HU" sz="3200" b="0" i="1" smtClean="0">
                              <a:latin typeface="Cambria Math" panose="02040503050406030204" pitchFamily="18" charset="0"/>
                            </a:rPr>
                            <m:t>𝑔</m:t>
                          </m:r>
                        </m:num>
                        <m:den>
                          <m:r>
                            <a:rPr lang="hu-HU" sz="3200" b="0" i="1" smtClean="0">
                              <a:latin typeface="Cambria Math" panose="02040503050406030204" pitchFamily="18" charset="0"/>
                            </a:rPr>
                            <m:t>47.102 </m:t>
                          </m:r>
                          <m:r>
                            <a:rPr lang="hu-HU" sz="3200" b="0" i="1" smtClean="0">
                              <a:latin typeface="Cambria Math" panose="02040503050406030204" pitchFamily="18" charset="0"/>
                            </a:rPr>
                            <m:t>𝑔</m:t>
                          </m:r>
                        </m:den>
                      </m:f>
                      <m:r>
                        <a:rPr lang="hu-HU" sz="3200" b="0" i="1" smtClean="0">
                          <a:latin typeface="Cambria Math" panose="02040503050406030204" pitchFamily="18" charset="0"/>
                          <a:ea typeface="Cambria Math" panose="02040503050406030204" pitchFamily="18" charset="0"/>
                        </a:rPr>
                        <m:t>=</m:t>
                      </m:r>
                    </m:oMath>
                  </m:oMathPara>
                </a14:m>
                <a:endParaRPr lang="hu-HU" sz="3200" dirty="0"/>
              </a:p>
            </p:txBody>
          </p:sp>
        </mc:Choice>
        <mc:Fallback xmlns="">
          <p:sp>
            <p:nvSpPr>
              <p:cNvPr id="8" name="Szövegdoboz 7">
                <a:extLst>
                  <a:ext uri="{FF2B5EF4-FFF2-40B4-BE49-F238E27FC236}">
                    <a16:creationId xmlns:a16="http://schemas.microsoft.com/office/drawing/2014/main" id="{DD870049-1B55-4523-80EF-1B509EFEF034}"/>
                  </a:ext>
                </a:extLst>
              </p:cNvPr>
              <p:cNvSpPr txBox="1">
                <a:spLocks noRot="1" noChangeAspect="1" noMove="1" noResize="1" noEditPoints="1" noAdjustHandles="1" noChangeArrowheads="1" noChangeShapeType="1" noTextEdit="1"/>
              </p:cNvSpPr>
              <p:nvPr/>
            </p:nvSpPr>
            <p:spPr>
              <a:xfrm>
                <a:off x="7531724" y="4394594"/>
                <a:ext cx="3026470" cy="102156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EAD6DB42-F91C-45A9-B46B-DF24C61BC961}"/>
                  </a:ext>
                </a:extLst>
              </p:cNvPr>
              <p:cNvSpPr txBox="1"/>
              <p:nvPr/>
            </p:nvSpPr>
            <p:spPr>
              <a:xfrm>
                <a:off x="8028934" y="6263957"/>
                <a:ext cx="205363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=0.03720 </m:t>
                      </m:r>
                    </m:oMath>
                  </m:oMathPara>
                </a14:m>
                <a:endParaRPr lang="hu-HU" sz="3200" dirty="0"/>
              </a:p>
            </p:txBody>
          </p:sp>
        </mc:Choice>
        <mc:Fallback xmlns="">
          <p:sp>
            <p:nvSpPr>
              <p:cNvPr id="9" name="Szövegdoboz 8">
                <a:extLst>
                  <a:ext uri="{FF2B5EF4-FFF2-40B4-BE49-F238E27FC236}">
                    <a16:creationId xmlns:a16="http://schemas.microsoft.com/office/drawing/2014/main" id="{EAD6DB42-F91C-45A9-B46B-DF24C61BC961}"/>
                  </a:ext>
                </a:extLst>
              </p:cNvPr>
              <p:cNvSpPr txBox="1">
                <a:spLocks noRot="1" noChangeAspect="1" noMove="1" noResize="1" noEditPoints="1" noAdjustHandles="1" noChangeArrowheads="1" noChangeShapeType="1" noTextEdit="1"/>
              </p:cNvSpPr>
              <p:nvPr/>
            </p:nvSpPr>
            <p:spPr>
              <a:xfrm>
                <a:off x="8028934" y="6263957"/>
                <a:ext cx="2053639" cy="492443"/>
              </a:xfrm>
              <a:prstGeom prst="rect">
                <a:avLst/>
              </a:prstGeom>
              <a:blipFill>
                <a:blip r:embed="rId6"/>
                <a:stretch>
                  <a:fillRect/>
                </a:stretch>
              </a:blipFill>
            </p:spPr>
            <p:txBody>
              <a:bodyPr/>
              <a:lstStyle/>
              <a:p>
                <a:r>
                  <a:rPr lang="en-US">
                    <a:noFill/>
                  </a:rPr>
                  <a:t> </a:t>
                </a:r>
              </a:p>
            </p:txBody>
          </p:sp>
        </mc:Fallback>
      </mc:AlternateContent>
      <p:cxnSp>
        <p:nvCxnSpPr>
          <p:cNvPr id="10" name="Egyenes összekötő 9">
            <a:extLst>
              <a:ext uri="{FF2B5EF4-FFF2-40B4-BE49-F238E27FC236}">
                <a16:creationId xmlns:a16="http://schemas.microsoft.com/office/drawing/2014/main" id="{76783A85-70E2-486A-A88C-A9CECD6C233E}"/>
              </a:ext>
            </a:extLst>
          </p:cNvPr>
          <p:cNvCxnSpPr>
            <a:cxnSpLocks/>
          </p:cNvCxnSpPr>
          <p:nvPr/>
        </p:nvCxnSpPr>
        <p:spPr>
          <a:xfrm flipV="1">
            <a:off x="9092292" y="5471886"/>
            <a:ext cx="0" cy="7733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522D63F2-92A8-49CA-A3E4-03192B7696CA}"/>
                  </a:ext>
                </a:extLst>
              </p:cNvPr>
              <p:cNvSpPr txBox="1"/>
              <p:nvPr/>
            </p:nvSpPr>
            <p:spPr>
              <a:xfrm>
                <a:off x="7010402" y="5603557"/>
                <a:ext cx="408137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hu-HU" sz="3200" b="0" i="1" smtClean="0">
                              <a:latin typeface="Cambria Math" panose="02040503050406030204" pitchFamily="18" charset="0"/>
                            </a:rPr>
                          </m:ctrlPr>
                        </m:dPr>
                        <m:e>
                          <m:r>
                            <a:rPr lang="hu-HU" sz="3200" b="0" i="1" smtClean="0">
                              <a:latin typeface="Cambria Math" panose="02040503050406030204" pitchFamily="18" charset="0"/>
                            </a:rPr>
                            <m:t>=0.0</m:t>
                          </m:r>
                          <m:r>
                            <a:rPr lang="hu-HU" sz="3200" i="1">
                              <a:latin typeface="Cambria Math" panose="02040503050406030204" pitchFamily="18" charset="0"/>
                            </a:rPr>
                            <m:t>3719587</m:t>
                          </m:r>
                          <m:r>
                            <a:rPr lang="hu-HU" sz="3200" b="0" i="1" smtClean="0">
                              <a:latin typeface="Cambria Math" panose="02040503050406030204" pitchFamily="18" charset="0"/>
                            </a:rPr>
                            <m:t>2</m:t>
                          </m:r>
                          <m:r>
                            <a:rPr lang="hu-HU" sz="3200" i="1">
                              <a:latin typeface="Cambria Math" panose="02040503050406030204" pitchFamily="18" charset="0"/>
                            </a:rPr>
                            <m:t>…</m:t>
                          </m:r>
                        </m:e>
                      </m:d>
                      <m:r>
                        <a:rPr lang="hu-HU" sz="3200" b="0" i="1" smtClean="0">
                          <a:latin typeface="Cambria Math" panose="02040503050406030204" pitchFamily="18" charset="0"/>
                        </a:rPr>
                        <m:t>=</m:t>
                      </m:r>
                    </m:oMath>
                  </m:oMathPara>
                </a14:m>
                <a:endParaRPr lang="hu-HU" sz="3200" dirty="0"/>
              </a:p>
            </p:txBody>
          </p:sp>
        </mc:Choice>
        <mc:Fallback xmlns="">
          <p:sp>
            <p:nvSpPr>
              <p:cNvPr id="11" name="Szövegdoboz 10">
                <a:extLst>
                  <a:ext uri="{FF2B5EF4-FFF2-40B4-BE49-F238E27FC236}">
                    <a16:creationId xmlns:a16="http://schemas.microsoft.com/office/drawing/2014/main" id="{522D63F2-92A8-49CA-A3E4-03192B7696CA}"/>
                  </a:ext>
                </a:extLst>
              </p:cNvPr>
              <p:cNvSpPr txBox="1">
                <a:spLocks noRot="1" noChangeAspect="1" noMove="1" noResize="1" noEditPoints="1" noAdjustHandles="1" noChangeArrowheads="1" noChangeShapeType="1" noTextEdit="1"/>
              </p:cNvSpPr>
              <p:nvPr/>
            </p:nvSpPr>
            <p:spPr>
              <a:xfrm>
                <a:off x="7010402" y="5603557"/>
                <a:ext cx="4081374" cy="492443"/>
              </a:xfrm>
              <a:prstGeom prst="rect">
                <a:avLst/>
              </a:prstGeom>
              <a:blipFill>
                <a:blip r:embed="rId7"/>
                <a:stretch>
                  <a:fillRect/>
                </a:stretch>
              </a:blipFill>
            </p:spPr>
            <p:txBody>
              <a:bodyPr/>
              <a:lstStyle/>
              <a:p>
                <a:r>
                  <a:rPr lang="en-US">
                    <a:noFill/>
                  </a:rPr>
                  <a:t> </a:t>
                </a:r>
              </a:p>
            </p:txBody>
          </p:sp>
        </mc:Fallback>
      </mc:AlternateContent>
      <p:sp>
        <p:nvSpPr>
          <p:cNvPr id="12"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mass fraction</a:t>
            </a:r>
          </a:p>
        </p:txBody>
      </p:sp>
      <p:sp>
        <p:nvSpPr>
          <p:cNvPr id="2" name="Slide Number Placeholder 1"/>
          <p:cNvSpPr>
            <a:spLocks noGrp="1"/>
          </p:cNvSpPr>
          <p:nvPr>
            <p:ph type="sldNum" sz="quarter" idx="12"/>
          </p:nvPr>
        </p:nvSpPr>
        <p:spPr/>
        <p:txBody>
          <a:bodyPr/>
          <a:lstStyle/>
          <a:p>
            <a:fld id="{3C4C4ECE-28BA-4963-8103-0CE331711D51}" type="slidenum">
              <a:rPr lang="hu-HU" smtClean="0"/>
              <a:t>21</a:t>
            </a:fld>
            <a:endParaRPr lang="hu-HU"/>
          </a:p>
        </p:txBody>
      </p:sp>
    </p:spTree>
    <p:extLst>
      <p:ext uri="{BB962C8B-B14F-4D97-AF65-F5344CB8AC3E}">
        <p14:creationId xmlns:p14="http://schemas.microsoft.com/office/powerpoint/2010/main" val="40186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par>
                          <p:cTn id="35" fill="hold">
                            <p:stCondLst>
                              <p:cond delay="500"/>
                            </p:stCondLst>
                            <p:childTnLst>
                              <p:par>
                                <p:cTn id="36" presetID="2" presetClass="entr" presetSubtype="4" fill="hold" grpId="0" nodeType="afterEffect">
                                  <p:stCondLst>
                                    <p:cond delay="100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2223193"/>
                <a:ext cx="10515600" cy="3289714"/>
              </a:xfrm>
            </p:spPr>
            <p:txBody>
              <a:bodyPr>
                <a:normAutofit/>
              </a:bodyPr>
              <a:lstStyle/>
              <a:p>
                <a:r>
                  <a:rPr lang="en-US" dirty="0">
                    <a:latin typeface="Times New Roman" panose="02020603050405020304" pitchFamily="18" charset="0"/>
                    <a:cs typeface="Times New Roman" panose="02020603050405020304" pitchFamily="18" charset="0"/>
                  </a:rPr>
                  <a:t>The solubility of different substances is given in reference books and tables as how much substance dissolves in 100</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 of solvent</a:t>
                </a:r>
                <a:r>
                  <a:rPr lang="hu-HU" dirty="0">
                    <a:latin typeface="Times New Roman" panose="02020603050405020304" pitchFamily="18" charset="0"/>
                    <a:cs typeface="Times New Roman" panose="02020603050405020304" pitchFamily="18" charset="0"/>
                  </a:rPr>
                  <a:t>: </a:t>
                </a:r>
              </a:p>
              <a:p>
                <a:r>
                  <a:rPr lang="hu-HU" b="1" dirty="0">
                    <a:latin typeface="Times New Roman" panose="02020603050405020304" pitchFamily="18" charset="0"/>
                    <a:cs typeface="Times New Roman" panose="02020603050405020304" pitchFamily="18" charset="0"/>
                  </a:rPr>
                  <a:t>Mass ratio:</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N/A</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N/A</a:t>
                </a:r>
                <a:r>
                  <a:rPr lang="hu-HU" dirty="0">
                    <a:latin typeface="Times New Roman" panose="02020603050405020304" pitchFamily="18" charset="0"/>
                    <a:cs typeface="Times New Roman" panose="02020603050405020304" pitchFamily="18" charset="0"/>
                  </a:rPr>
                  <a:t>) ratio of the mass of solute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or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and solvent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A</a:t>
                </a:r>
                <a:r>
                  <a:rPr lang="hu-HU" dirty="0">
                    <a:latin typeface="Times New Roman" panose="02020603050405020304" pitchFamily="18" charset="0"/>
                    <a:cs typeface="Times New Roman" panose="02020603050405020304" pitchFamily="18" charset="0"/>
                  </a:rPr>
                  <a:t> or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1</a:t>
                </a:r>
                <a:r>
                  <a:rPr lang="hu-HU" dirty="0">
                    <a:latin typeface="Times New Roman" panose="02020603050405020304" pitchFamily="18" charset="0"/>
                    <a:cs typeface="Times New Roman" panose="02020603050405020304" pitchFamily="18" charset="0"/>
                  </a:rPr>
                  <a:t>) multiplied by 100. </a:t>
                </a:r>
                <a:r>
                  <a:rPr lang="en-US" dirty="0">
                    <a:latin typeface="Times New Roman" panose="02020603050405020304" pitchFamily="18" charset="0"/>
                    <a:cs typeface="Times New Roman" panose="02020603050405020304" pitchFamily="18" charset="0"/>
                  </a:rPr>
                  <a:t>Used only to </a:t>
                </a:r>
                <a:r>
                  <a:rPr lang="hu-HU" dirty="0">
                    <a:latin typeface="Times New Roman" panose="02020603050405020304" pitchFamily="18" charset="0"/>
                    <a:cs typeface="Times New Roman" panose="02020603050405020304" pitchFamily="18" charset="0"/>
                  </a:rPr>
                  <a:t>give</a:t>
                </a:r>
                <a:r>
                  <a:rPr lang="en-US" dirty="0">
                    <a:latin typeface="Times New Roman" panose="02020603050405020304" pitchFamily="18" charset="0"/>
                    <a:cs typeface="Times New Roman" panose="02020603050405020304" pitchFamily="18" charset="0"/>
                  </a:rPr>
                  <a:t> solubility, it </a:t>
                </a:r>
                <a:r>
                  <a:rPr lang="hu-HU" dirty="0">
                    <a:latin typeface="Times New Roman" panose="02020603050405020304" pitchFamily="18" charset="0"/>
                    <a:cs typeface="Times New Roman" panose="02020603050405020304" pitchFamily="18" charset="0"/>
                  </a:rPr>
                  <a:t>indicates</a:t>
                </a:r>
                <a:r>
                  <a:rPr lang="en-US" dirty="0">
                    <a:latin typeface="Times New Roman" panose="02020603050405020304" pitchFamily="18" charset="0"/>
                    <a:cs typeface="Times New Roman" panose="02020603050405020304" pitchFamily="18" charset="0"/>
                  </a:rPr>
                  <a:t> how many grams of solute can be dissolved in 100 grams of solvent</a:t>
                </a:r>
                <a:r>
                  <a:rPr lang="hu-HU" dirty="0">
                    <a:latin typeface="Times New Roman" panose="02020603050405020304" pitchFamily="18" charset="0"/>
                    <a:cs typeface="Times New Roman" panose="02020603050405020304" pitchFamily="18" charset="0"/>
                  </a:rPr>
                  <a:t>, i.e., </a:t>
                </a:r>
                <a14:m>
                  <m:oMath xmlns:m="http://schemas.openxmlformats.org/officeDocument/2006/math">
                    <m:sSub>
                      <m:sSubPr>
                        <m:ctrlPr>
                          <a:rPr lang="hu-HU" i="1">
                            <a:latin typeface="Cambria Math" panose="02040503050406030204" pitchFamily="18" charset="0"/>
                          </a:rPr>
                        </m:ctrlPr>
                      </m:sSubPr>
                      <m:e>
                        <m:r>
                          <a:rPr lang="hu-HU" b="0" i="1" smtClean="0">
                            <a:latin typeface="Cambria Math" panose="02040503050406030204" pitchFamily="18" charset="0"/>
                          </a:rPr>
                          <m:t>(</m:t>
                        </m:r>
                        <m:r>
                          <a:rPr lang="hu-HU" b="0" i="1" smtClean="0">
                            <a:latin typeface="Cambria Math" panose="02040503050406030204" pitchFamily="18" charset="0"/>
                          </a:rPr>
                          <m:t>𝑚𝑎𝑠𝑠</m:t>
                        </m:r>
                        <m:r>
                          <a:rPr lang="hu-HU" b="0" i="1" smtClean="0">
                            <a:latin typeface="Cambria Math" panose="02040503050406030204" pitchFamily="18" charset="0"/>
                          </a:rPr>
                          <m:t> </m:t>
                        </m:r>
                        <m:r>
                          <a:rPr lang="hu-HU" b="0" i="1" smtClean="0">
                            <a:latin typeface="Cambria Math" panose="02040503050406030204" pitchFamily="18" charset="0"/>
                          </a:rPr>
                          <m:t>𝑟𝑎𝑡𝑖𝑜</m:t>
                        </m:r>
                        <m:r>
                          <a:rPr lang="hu-HU" b="0" i="1" smtClean="0">
                            <a:latin typeface="Cambria Math" panose="02040503050406030204" pitchFamily="18" charset="0"/>
                          </a:rPr>
                          <m:t>)</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𝐴</m:t>
                            </m:r>
                          </m:sub>
                        </m:sSub>
                      </m:den>
                    </m:f>
                    <m:r>
                      <a:rPr lang="hu-HU" i="1">
                        <a:latin typeface="Cambria Math" panose="02040503050406030204" pitchFamily="18" charset="0"/>
                      </a:rPr>
                      <m:t>∙100</m:t>
                    </m:r>
                  </m:oMath>
                </a14:m>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It is independent of the temperature and related to the solvent mass!</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2223193"/>
                <a:ext cx="10515600" cy="3289714"/>
              </a:xfrm>
              <a:blipFill>
                <a:blip r:embed="rId3"/>
                <a:stretch>
                  <a:fillRect l="-1043" t="-3340" b="-2968"/>
                </a:stretch>
              </a:blipFill>
            </p:spPr>
            <p:txBody>
              <a:bodyPr/>
              <a:lstStyle/>
              <a:p>
                <a:r>
                  <a:rPr lang="en-US">
                    <a:noFill/>
                  </a:rPr>
                  <a:t> </a:t>
                </a:r>
              </a:p>
            </p:txBody>
          </p:sp>
        </mc:Fallback>
      </mc:AlternateContent>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mass ratio</a:t>
            </a:r>
          </a:p>
        </p:txBody>
      </p:sp>
      <p:sp>
        <p:nvSpPr>
          <p:cNvPr id="2" name="Slide Number Placeholder 1"/>
          <p:cNvSpPr>
            <a:spLocks noGrp="1"/>
          </p:cNvSpPr>
          <p:nvPr>
            <p:ph type="sldNum" sz="quarter" idx="12"/>
          </p:nvPr>
        </p:nvSpPr>
        <p:spPr/>
        <p:txBody>
          <a:bodyPr/>
          <a:lstStyle/>
          <a:p>
            <a:fld id="{3C4C4ECE-28BA-4963-8103-0CE331711D51}" type="slidenum">
              <a:rPr lang="hu-HU" smtClean="0"/>
              <a:t>22</a:t>
            </a:fld>
            <a:endParaRPr lang="hu-HU"/>
          </a:p>
        </p:txBody>
      </p:sp>
    </p:spTree>
    <p:extLst>
      <p:ext uri="{BB962C8B-B14F-4D97-AF65-F5344CB8AC3E}">
        <p14:creationId xmlns:p14="http://schemas.microsoft.com/office/powerpoint/2010/main" val="1239916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artalom helye 2">
            <a:extLst>
              <a:ext uri="{FF2B5EF4-FFF2-40B4-BE49-F238E27FC236}">
                <a16:creationId xmlns:a16="http://schemas.microsoft.com/office/drawing/2014/main" id="{86AD7BCA-90B1-5368-D0AA-B92B18B4EDEE}"/>
              </a:ext>
            </a:extLst>
          </p:cNvPr>
          <p:cNvSpPr>
            <a:spLocks noGrp="1"/>
          </p:cNvSpPr>
          <p:nvPr>
            <p:ph idx="1"/>
          </p:nvPr>
        </p:nvSpPr>
        <p:spPr>
          <a:xfrm>
            <a:off x="838200" y="1825625"/>
            <a:ext cx="10515600" cy="2223861"/>
          </a:xfrm>
        </p:spPr>
        <p:txBody>
          <a:bodyPr>
            <a:normAutofit/>
          </a:bodyPr>
          <a:lstStyle/>
          <a:p>
            <a:r>
              <a:rPr lang="hu-HU" dirty="0">
                <a:latin typeface="Times New Roman" panose="02020603050405020304" pitchFamily="18" charset="0"/>
                <a:cs typeface="Times New Roman" panose="02020603050405020304" pitchFamily="18" charset="0"/>
              </a:rPr>
              <a:t>Problem:</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What is the mass ratio in a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solution, if 1.752 g of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is dissolved in 45.35 g of water?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(KMnO</a:t>
            </a:r>
            <a:r>
              <a:rPr lang="hu-HU" baseline="-25000" dirty="0">
                <a:latin typeface="Times New Roman" panose="02020603050405020304" pitchFamily="18" charset="0"/>
                <a:cs typeface="Times New Roman" panose="02020603050405020304" pitchFamily="18" charset="0"/>
              </a:rPr>
              <a:t>4 </a:t>
            </a:r>
            <a:r>
              <a:rPr lang="hu-HU" dirty="0">
                <a:latin typeface="Times New Roman" panose="02020603050405020304" pitchFamily="18" charset="0"/>
                <a:cs typeface="Times New Roman" panose="02020603050405020304" pitchFamily="18" charset="0"/>
              </a:rPr>
              <a:t>)=158.03;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Give the result with 4 significant figures.</a:t>
            </a:r>
          </a:p>
          <a:p>
            <a:r>
              <a:rPr lang="hu-HU" dirty="0" smtClean="0">
                <a:latin typeface="Times New Roman" panose="02020603050405020304" pitchFamily="18" charset="0"/>
                <a:cs typeface="Times New Roman" panose="02020603050405020304" pitchFamily="18" charset="0"/>
              </a:rPr>
              <a:t>Solution:</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Szövegdoboz 5">
                <a:extLst>
                  <a:ext uri="{FF2B5EF4-FFF2-40B4-BE49-F238E27FC236}">
                    <a16:creationId xmlns:a16="http://schemas.microsoft.com/office/drawing/2014/main" id="{D04F9212-A713-3CA7-D89B-7C54E409AB3B}"/>
                  </a:ext>
                </a:extLst>
              </p:cNvPr>
              <p:cNvSpPr txBox="1"/>
              <p:nvPr/>
            </p:nvSpPr>
            <p:spPr>
              <a:xfrm>
                <a:off x="2232749" y="3949699"/>
                <a:ext cx="5756704" cy="1021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b="0" i="1" smtClean="0">
                              <a:latin typeface="Cambria Math" panose="02040503050406030204" pitchFamily="18" charset="0"/>
                            </a:rPr>
                          </m:ctrlPr>
                        </m:sSubPr>
                        <m:e>
                          <m:r>
                            <a:rPr lang="hu-HU" sz="3200" b="0" i="1" smtClean="0">
                              <a:latin typeface="Cambria Math" panose="02040503050406030204" pitchFamily="18" charset="0"/>
                            </a:rPr>
                            <m:t>(</m:t>
                          </m:r>
                          <m:r>
                            <a:rPr lang="hu-HU" sz="3200" b="0" i="1" smtClean="0">
                              <a:latin typeface="Cambria Math" panose="02040503050406030204" pitchFamily="18" charset="0"/>
                            </a:rPr>
                            <m:t>𝑚𝑜𝑙𝑎𝑟</m:t>
                          </m:r>
                          <m:r>
                            <a:rPr lang="hu-HU" sz="3200" b="0" i="1" smtClean="0">
                              <a:latin typeface="Cambria Math" panose="02040503050406030204" pitchFamily="18" charset="0"/>
                            </a:rPr>
                            <m:t> </m:t>
                          </m:r>
                          <m:r>
                            <a:rPr lang="hu-HU" sz="3200" b="0" i="1" smtClean="0">
                              <a:latin typeface="Cambria Math" panose="02040503050406030204" pitchFamily="18" charset="0"/>
                            </a:rPr>
                            <m:t>𝑟𝑎𝑡𝑖𝑜</m:t>
                          </m:r>
                          <m:r>
                            <a:rPr lang="hu-HU" sz="3200" b="0" i="1" smtClean="0">
                              <a:latin typeface="Cambria Math" panose="02040503050406030204" pitchFamily="18" charset="0"/>
                            </a:rPr>
                            <m:t>)</m:t>
                          </m:r>
                        </m:e>
                        <m:sub>
                          <m:r>
                            <a:rPr lang="hu-HU" sz="3200" b="0" i="1" smtClean="0">
                              <a:latin typeface="Cambria Math" panose="02040503050406030204" pitchFamily="18" charset="0"/>
                            </a:rPr>
                            <m:t>𝐵</m:t>
                          </m:r>
                        </m:sub>
                      </m:sSub>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r>
                            <a:rPr lang="hu-HU" sz="3200" b="0" i="1" smtClean="0">
                              <a:latin typeface="Cambria Math" panose="02040503050406030204" pitchFamily="18" charset="0"/>
                            </a:rPr>
                            <m:t>1.752 </m:t>
                          </m:r>
                          <m:r>
                            <a:rPr lang="hu-HU" sz="3200" b="0" i="1" smtClean="0">
                              <a:latin typeface="Cambria Math" panose="02040503050406030204" pitchFamily="18" charset="0"/>
                            </a:rPr>
                            <m:t>𝑔</m:t>
                          </m:r>
                        </m:num>
                        <m:den>
                          <m:r>
                            <a:rPr lang="hu-HU" sz="3200" b="0" i="1" smtClean="0">
                              <a:latin typeface="Cambria Math" panose="02040503050406030204" pitchFamily="18" charset="0"/>
                            </a:rPr>
                            <m:t>45.35 </m:t>
                          </m:r>
                          <m:r>
                            <a:rPr lang="hu-HU" sz="3200" b="0" i="1" smtClean="0">
                              <a:latin typeface="Cambria Math" panose="02040503050406030204" pitchFamily="18" charset="0"/>
                            </a:rPr>
                            <m:t>𝑔</m:t>
                          </m:r>
                        </m:den>
                      </m:f>
                      <m:r>
                        <a:rPr lang="en-US" sz="3200" b="0" i="1" smtClean="0">
                          <a:latin typeface="Cambria Math" panose="02040503050406030204" pitchFamily="18" charset="0"/>
                        </a:rPr>
                        <m:t>100</m:t>
                      </m:r>
                      <m:r>
                        <a:rPr lang="hu-HU" sz="3200" b="0" i="1" smtClean="0">
                          <a:latin typeface="Cambria Math" panose="02040503050406030204" pitchFamily="18" charset="0"/>
                          <a:ea typeface="Cambria Math" panose="02040503050406030204" pitchFamily="18" charset="0"/>
                        </a:rPr>
                        <m:t>=</m:t>
                      </m:r>
                    </m:oMath>
                  </m:oMathPara>
                </a14:m>
                <a:endParaRPr lang="hu-HU" sz="3200" dirty="0"/>
              </a:p>
            </p:txBody>
          </p:sp>
        </mc:Choice>
        <mc:Fallback xmlns="">
          <p:sp>
            <p:nvSpPr>
              <p:cNvPr id="16" name="Szövegdoboz 5">
                <a:extLst>
                  <a:ext uri="{FF2B5EF4-FFF2-40B4-BE49-F238E27FC236}">
                    <a16:creationId xmlns:a16="http://schemas.microsoft.com/office/drawing/2014/main" id="{D04F9212-A713-3CA7-D89B-7C54E409AB3B}"/>
                  </a:ext>
                </a:extLst>
              </p:cNvPr>
              <p:cNvSpPr txBox="1">
                <a:spLocks noRot="1" noChangeAspect="1" noMove="1" noResize="1" noEditPoints="1" noAdjustHandles="1" noChangeArrowheads="1" noChangeShapeType="1" noTextEdit="1"/>
              </p:cNvSpPr>
              <p:nvPr/>
            </p:nvSpPr>
            <p:spPr>
              <a:xfrm>
                <a:off x="2232749" y="3949699"/>
                <a:ext cx="5756704" cy="10215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Szövegdoboz 6">
                <a:extLst>
                  <a:ext uri="{FF2B5EF4-FFF2-40B4-BE49-F238E27FC236}">
                    <a16:creationId xmlns:a16="http://schemas.microsoft.com/office/drawing/2014/main" id="{5A695E8A-0950-41B8-E8BF-38188D1580D6}"/>
                  </a:ext>
                </a:extLst>
              </p:cNvPr>
              <p:cNvSpPr txBox="1"/>
              <p:nvPr/>
            </p:nvSpPr>
            <p:spPr>
              <a:xfrm>
                <a:off x="9108039" y="5107862"/>
                <a:ext cx="159838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3200" b="0" i="1" smtClean="0">
                          <a:latin typeface="Cambria Math" panose="02040503050406030204" pitchFamily="18" charset="0"/>
                        </a:rPr>
                        <m:t>=</m:t>
                      </m:r>
                      <m:r>
                        <a:rPr lang="en-US" sz="3200" b="0" i="1" smtClean="0">
                          <a:latin typeface="Cambria Math" panose="02040503050406030204" pitchFamily="18" charset="0"/>
                        </a:rPr>
                        <m:t>3</m:t>
                      </m:r>
                      <m:r>
                        <a:rPr lang="hu-HU" sz="3200" b="0" i="1" smtClean="0">
                          <a:latin typeface="Cambria Math" panose="02040503050406030204" pitchFamily="18" charset="0"/>
                        </a:rPr>
                        <m:t>.</m:t>
                      </m:r>
                      <m:r>
                        <a:rPr lang="en-US" sz="3200" b="0" i="1" smtClean="0">
                          <a:latin typeface="Cambria Math" panose="02040503050406030204" pitchFamily="18" charset="0"/>
                        </a:rPr>
                        <m:t>863</m:t>
                      </m:r>
                      <m:r>
                        <a:rPr lang="hu-HU" sz="3200" b="0" i="1" smtClean="0">
                          <a:latin typeface="Cambria Math" panose="02040503050406030204" pitchFamily="18" charset="0"/>
                        </a:rPr>
                        <m:t> </m:t>
                      </m:r>
                    </m:oMath>
                  </m:oMathPara>
                </a14:m>
                <a:endParaRPr lang="hu-HU" sz="3200" dirty="0"/>
              </a:p>
            </p:txBody>
          </p:sp>
        </mc:Choice>
        <mc:Fallback xmlns="">
          <p:sp>
            <p:nvSpPr>
              <p:cNvPr id="17" name="Szövegdoboz 6">
                <a:extLst>
                  <a:ext uri="{FF2B5EF4-FFF2-40B4-BE49-F238E27FC236}">
                    <a16:creationId xmlns:a16="http://schemas.microsoft.com/office/drawing/2014/main" id="{5A695E8A-0950-41B8-E8BF-38188D1580D6}"/>
                  </a:ext>
                </a:extLst>
              </p:cNvPr>
              <p:cNvSpPr txBox="1">
                <a:spLocks noRot="1" noChangeAspect="1" noMove="1" noResize="1" noEditPoints="1" noAdjustHandles="1" noChangeArrowheads="1" noChangeShapeType="1" noTextEdit="1"/>
              </p:cNvSpPr>
              <p:nvPr/>
            </p:nvSpPr>
            <p:spPr>
              <a:xfrm>
                <a:off x="9108039" y="5107862"/>
                <a:ext cx="1598386" cy="492443"/>
              </a:xfrm>
              <a:prstGeom prst="rect">
                <a:avLst/>
              </a:prstGeom>
              <a:blipFill>
                <a:blip r:embed="rId4"/>
                <a:stretch>
                  <a:fillRect/>
                </a:stretch>
              </a:blipFill>
            </p:spPr>
            <p:txBody>
              <a:bodyPr/>
              <a:lstStyle/>
              <a:p>
                <a:r>
                  <a:rPr lang="en-US">
                    <a:noFill/>
                  </a:rPr>
                  <a:t> </a:t>
                </a:r>
              </a:p>
            </p:txBody>
          </p:sp>
        </mc:Fallback>
      </mc:AlternateContent>
      <p:cxnSp>
        <p:nvCxnSpPr>
          <p:cNvPr id="18" name="Egyenes összekötő 7">
            <a:extLst>
              <a:ext uri="{FF2B5EF4-FFF2-40B4-BE49-F238E27FC236}">
                <a16:creationId xmlns:a16="http://schemas.microsoft.com/office/drawing/2014/main" id="{A979FBA3-B9DB-B12D-D325-563A52ACD571}"/>
              </a:ext>
            </a:extLst>
          </p:cNvPr>
          <p:cNvCxnSpPr>
            <a:cxnSpLocks/>
          </p:cNvCxnSpPr>
          <p:nvPr/>
        </p:nvCxnSpPr>
        <p:spPr>
          <a:xfrm flipV="1">
            <a:off x="9237303" y="4099892"/>
            <a:ext cx="0" cy="7733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Szövegdoboz 8">
                <a:extLst>
                  <a:ext uri="{FF2B5EF4-FFF2-40B4-BE49-F238E27FC236}">
                    <a16:creationId xmlns:a16="http://schemas.microsoft.com/office/drawing/2014/main" id="{D7A02D9C-2CE4-B4AF-0A8E-D648BA28EB86}"/>
                  </a:ext>
                </a:extLst>
              </p:cNvPr>
              <p:cNvSpPr txBox="1"/>
              <p:nvPr/>
            </p:nvSpPr>
            <p:spPr>
              <a:xfrm>
                <a:off x="8006822" y="4213738"/>
                <a:ext cx="3205942"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hu-HU" sz="3200" b="0" i="1" smtClean="0">
                              <a:latin typeface="Cambria Math" panose="02040503050406030204" pitchFamily="18" charset="0"/>
                            </a:rPr>
                          </m:ctrlPr>
                        </m:dPr>
                        <m:e>
                          <m:r>
                            <a:rPr lang="hu-HU" sz="3200" i="1">
                              <a:latin typeface="Cambria Math" panose="02040503050406030204" pitchFamily="18" charset="0"/>
                            </a:rPr>
                            <m:t>3</m:t>
                          </m:r>
                          <m:r>
                            <a:rPr lang="hu-HU" sz="3200" b="0" i="1" smtClean="0">
                              <a:latin typeface="Cambria Math" panose="02040503050406030204" pitchFamily="18" charset="0"/>
                            </a:rPr>
                            <m:t>.8632855</m:t>
                          </m:r>
                          <m:r>
                            <a:rPr lang="hu-HU" sz="3200" i="1">
                              <a:latin typeface="Cambria Math" panose="02040503050406030204" pitchFamily="18" charset="0"/>
                            </a:rPr>
                            <m:t>…</m:t>
                          </m:r>
                        </m:e>
                      </m:d>
                      <m:r>
                        <a:rPr lang="hu-HU" sz="3200" b="0" i="1" smtClean="0">
                          <a:latin typeface="Cambria Math" panose="02040503050406030204" pitchFamily="18" charset="0"/>
                        </a:rPr>
                        <m:t>=</m:t>
                      </m:r>
                    </m:oMath>
                  </m:oMathPara>
                </a14:m>
                <a:endParaRPr lang="hu-HU" sz="3200" dirty="0"/>
              </a:p>
            </p:txBody>
          </p:sp>
        </mc:Choice>
        <mc:Fallback xmlns="">
          <p:sp>
            <p:nvSpPr>
              <p:cNvPr id="19" name="Szövegdoboz 8">
                <a:extLst>
                  <a:ext uri="{FF2B5EF4-FFF2-40B4-BE49-F238E27FC236}">
                    <a16:creationId xmlns:a16="http://schemas.microsoft.com/office/drawing/2014/main" id="{D7A02D9C-2CE4-B4AF-0A8E-D648BA28EB86}"/>
                  </a:ext>
                </a:extLst>
              </p:cNvPr>
              <p:cNvSpPr txBox="1">
                <a:spLocks noRot="1" noChangeAspect="1" noMove="1" noResize="1" noEditPoints="1" noAdjustHandles="1" noChangeArrowheads="1" noChangeShapeType="1" noTextEdit="1"/>
              </p:cNvSpPr>
              <p:nvPr/>
            </p:nvSpPr>
            <p:spPr>
              <a:xfrm>
                <a:off x="8006822" y="4213738"/>
                <a:ext cx="3205942" cy="492443"/>
              </a:xfrm>
              <a:prstGeom prst="rect">
                <a:avLst/>
              </a:prstGeom>
              <a:blipFill>
                <a:blip r:embed="rId5"/>
                <a:stretch>
                  <a:fillRect/>
                </a:stretch>
              </a:blipFill>
            </p:spPr>
            <p:txBody>
              <a:bodyPr/>
              <a:lstStyle/>
              <a:p>
                <a:r>
                  <a:rPr lang="en-US">
                    <a:noFill/>
                  </a:rPr>
                  <a:t> </a:t>
                </a:r>
              </a:p>
            </p:txBody>
          </p:sp>
        </mc:Fallback>
      </mc:AlternateContent>
      <p:sp>
        <p:nvSpPr>
          <p:cNvPr id="10"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mass ratio</a:t>
            </a:r>
          </a:p>
        </p:txBody>
      </p:sp>
      <p:sp>
        <p:nvSpPr>
          <p:cNvPr id="2" name="Slide Number Placeholder 1"/>
          <p:cNvSpPr>
            <a:spLocks noGrp="1"/>
          </p:cNvSpPr>
          <p:nvPr>
            <p:ph type="sldNum" sz="quarter" idx="12"/>
          </p:nvPr>
        </p:nvSpPr>
        <p:spPr/>
        <p:txBody>
          <a:bodyPr/>
          <a:lstStyle/>
          <a:p>
            <a:fld id="{3C4C4ECE-28BA-4963-8103-0CE331711D51}" type="slidenum">
              <a:rPr lang="hu-HU" smtClean="0"/>
              <a:t>23</a:t>
            </a:fld>
            <a:endParaRPr lang="hu-HU"/>
          </a:p>
        </p:txBody>
      </p:sp>
    </p:spTree>
    <p:extLst>
      <p:ext uri="{BB962C8B-B14F-4D97-AF65-F5344CB8AC3E}">
        <p14:creationId xmlns:p14="http://schemas.microsoft.com/office/powerpoint/2010/main" val="123052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14945"/>
                <a:ext cx="10515600" cy="4862946"/>
              </a:xfrm>
            </p:spPr>
            <p:txBody>
              <a:bodyPr>
                <a:normAutofit fontScale="85000" lnSpcReduction="10000"/>
              </a:bodyPr>
              <a:lstStyle/>
              <a:p>
                <a:pPr>
                  <a:lnSpc>
                    <a:spcPct val="100000"/>
                  </a:lnSpc>
                  <a:spcAft>
                    <a:spcPts val="1800"/>
                  </a:spcAft>
                </a:pPr>
                <a:r>
                  <a:rPr lang="en-US" dirty="0">
                    <a:latin typeface="Times New Roman" panose="02020603050405020304" pitchFamily="18" charset="0"/>
                    <a:cs typeface="Times New Roman" panose="02020603050405020304" pitchFamily="18" charset="0"/>
                  </a:rPr>
                  <a:t>Measuring solvents on a </a:t>
                </a:r>
                <a:r>
                  <a:rPr lang="hu-HU" dirty="0">
                    <a:latin typeface="Times New Roman" panose="02020603050405020304" pitchFamily="18" charset="0"/>
                    <a:cs typeface="Times New Roman" panose="02020603050405020304" pitchFamily="18" charset="0"/>
                  </a:rPr>
                  <a:t>balance</a:t>
                </a:r>
                <a:r>
                  <a:rPr lang="en-US" dirty="0">
                    <a:latin typeface="Times New Roman" panose="02020603050405020304" pitchFamily="18" charset="0"/>
                    <a:cs typeface="Times New Roman" panose="02020603050405020304" pitchFamily="18" charset="0"/>
                  </a:rPr>
                  <a:t> is sometimes </a:t>
                </a:r>
                <a:r>
                  <a:rPr lang="hu-HU" dirty="0">
                    <a:latin typeface="Times New Roman" panose="02020603050405020304" pitchFamily="18" charset="0"/>
                    <a:cs typeface="Times New Roman" panose="02020603050405020304" pitchFamily="18" charset="0"/>
                  </a:rPr>
                  <a:t>problematic</a:t>
                </a:r>
                <a:r>
                  <a:rPr lang="en-US" dirty="0">
                    <a:latin typeface="Times New Roman" panose="02020603050405020304" pitchFamily="18" charset="0"/>
                    <a:cs typeface="Times New Roman" panose="02020603050405020304" pitchFamily="18" charset="0"/>
                  </a:rPr>
                  <a:t>, or </a:t>
                </a:r>
                <a:r>
                  <a:rPr lang="hu-HU" dirty="0">
                    <a:latin typeface="Times New Roman" panose="02020603050405020304" pitchFamily="18" charset="0"/>
                    <a:cs typeface="Times New Roman" panose="02020603050405020304" pitchFamily="18" charset="0"/>
                  </a:rPr>
                  <a:t>the final volume of the </a:t>
                </a:r>
                <a:r>
                  <a:rPr lang="en-US" dirty="0">
                    <a:latin typeface="Times New Roman" panose="02020603050405020304" pitchFamily="18" charset="0"/>
                    <a:cs typeface="Times New Roman" panose="02020603050405020304" pitchFamily="18" charset="0"/>
                  </a:rPr>
                  <a:t>solution </a:t>
                </a:r>
                <a:r>
                  <a:rPr lang="hu-HU" dirty="0">
                    <a:latin typeface="Times New Roman" panose="02020603050405020304" pitchFamily="18" charset="0"/>
                    <a:cs typeface="Times New Roman" panose="02020603050405020304" pitchFamily="18" charset="0"/>
                  </a:rPr>
                  <a:t>is not known.</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Hence,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prepar</a:t>
                </a:r>
                <a:r>
                  <a:rPr lang="hu-HU" dirty="0">
                    <a:latin typeface="Times New Roman" panose="02020603050405020304" pitchFamily="18" charset="0"/>
                    <a:cs typeface="Times New Roman" panose="02020603050405020304" pitchFamily="18" charset="0"/>
                  </a:rPr>
                  <a:t>ation of</a:t>
                </a:r>
                <a:r>
                  <a:rPr lang="en-US" dirty="0">
                    <a:latin typeface="Times New Roman" panose="02020603050405020304" pitchFamily="18" charset="0"/>
                    <a:cs typeface="Times New Roman" panose="02020603050405020304" pitchFamily="18" charset="0"/>
                  </a:rPr>
                  <a:t> solutions in </a:t>
                </a:r>
                <a:r>
                  <a:rPr lang="hu-HU" dirty="0">
                    <a:latin typeface="Times New Roman" panose="02020603050405020304" pitchFamily="18" charset="0"/>
                    <a:cs typeface="Times New Roman" panose="02020603050405020304" pitchFamily="18" charset="0"/>
                  </a:rPr>
                  <a:t>volumetric</a:t>
                </a:r>
                <a:r>
                  <a:rPr lang="en-US" dirty="0">
                    <a:latin typeface="Times New Roman" panose="02020603050405020304" pitchFamily="18" charset="0"/>
                    <a:cs typeface="Times New Roman" panose="02020603050405020304" pitchFamily="18" charset="0"/>
                  </a:rPr>
                  <a:t> flasks has </a:t>
                </a:r>
                <a:r>
                  <a:rPr lang="hu-HU" dirty="0">
                    <a:latin typeface="Times New Roman" panose="02020603050405020304" pitchFamily="18" charset="0"/>
                    <a:cs typeface="Times New Roman" panose="02020603050405020304" pitchFamily="18" charset="0"/>
                  </a:rPr>
                  <a:t>become important: </a:t>
                </a:r>
                <a:r>
                  <a:rPr lang="hu-HU" sz="2400" dirty="0">
                    <a:latin typeface="Times New Roman" panose="02020603050405020304" pitchFamily="18" charset="0"/>
                    <a:cs typeface="Times New Roman" panose="02020603050405020304" pitchFamily="18" charset="0"/>
                    <a:hlinkClick r:id="rId3"/>
                  </a:rPr>
                  <a:t>https://www.youtube.com/watch?v=9xQxA5PHrA4</a:t>
                </a:r>
                <a:endParaRPr lang="hu-HU" sz="2400" dirty="0">
                  <a:latin typeface="Times New Roman" panose="02020603050405020304" pitchFamily="18" charset="0"/>
                  <a:cs typeface="Times New Roman" panose="02020603050405020304" pitchFamily="18" charset="0"/>
                </a:endParaRPr>
              </a:p>
              <a:p>
                <a:pPr>
                  <a:lnSpc>
                    <a:spcPct val="100000"/>
                  </a:lnSpc>
                </a:pPr>
                <a:r>
                  <a:rPr lang="en-US" dirty="0">
                    <a:latin typeface="Times New Roman" panose="02020603050405020304" pitchFamily="18" charset="0"/>
                    <a:cs typeface="Times New Roman" panose="02020603050405020304" pitchFamily="18" charset="0"/>
                  </a:rPr>
                  <a:t>That is why the so-called mass concentration </a:t>
                </a:r>
                <a:r>
                  <a:rPr lang="hu-HU" dirty="0">
                    <a:latin typeface="Times New Roman" panose="02020603050405020304" pitchFamily="18" charset="0"/>
                    <a:cs typeface="Times New Roman" panose="02020603050405020304" pitchFamily="18" charset="0"/>
                  </a:rPr>
                  <a:t>was introduced:</a:t>
                </a:r>
              </a:p>
              <a:p>
                <a:pPr>
                  <a:lnSpc>
                    <a:spcPct val="100000"/>
                  </a:lnSpc>
                  <a:spcBef>
                    <a:spcPts val="2000"/>
                  </a:spcBef>
                </a:pPr>
                <a:r>
                  <a:rPr lang="hu-HU" b="1" dirty="0">
                    <a:latin typeface="Times New Roman" panose="02020603050405020304" pitchFamily="18" charset="0"/>
                    <a:cs typeface="Times New Roman" panose="02020603050405020304" pitchFamily="18" charset="0"/>
                  </a:rPr>
                  <a:t>mass concentration:</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ρ</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1 g/dm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ratio of mass of solute,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or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and volume of solution (</a:t>
                </a:r>
                <a:r>
                  <a:rPr lang="hu-HU" i="1" dirty="0">
                    <a:latin typeface="Times New Roman" panose="02020603050405020304" pitchFamily="18" charset="0"/>
                    <a:cs typeface="Times New Roman" panose="02020603050405020304" pitchFamily="18" charset="0"/>
                  </a:rPr>
                  <a:t>V</a:t>
                </a:r>
                <a:r>
                  <a:rPr lang="hu-HU" i="1" baseline="-25000" dirty="0">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a:r>
                <a:br>
                  <a:rPr lang="hu-HU" i="1" dirty="0">
                    <a:latin typeface="Times New Roman" panose="02020603050405020304" pitchFamily="18" charset="0"/>
                    <a:cs typeface="Times New Roman" panose="02020603050405020304" pitchFamily="18" charset="0"/>
                  </a:rPr>
                </a:b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𝜌</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b="0" i="1" smtClean="0">
                                <a:latin typeface="Cambria Math" panose="02040503050406030204" pitchFamily="18" charset="0"/>
                              </a:rPr>
                              <m:t>𝑠𝑜𝑙𝑢𝑡𝑖𝑜𝑛</m:t>
                            </m:r>
                          </m:sub>
                        </m:sSub>
                      </m:den>
                    </m:f>
                  </m:oMath>
                </a14:m>
                <a:endParaRPr lang="hu-HU" dirty="0">
                  <a:latin typeface="Times New Roman" panose="02020603050405020304" pitchFamily="18" charset="0"/>
                  <a:cs typeface="Times New Roman" panose="02020603050405020304" pitchFamily="18" charset="0"/>
                </a:endParaRPr>
              </a:p>
              <a:p>
                <a:pPr>
                  <a:lnSpc>
                    <a:spcPct val="100000"/>
                  </a:lnSpc>
                </a:pPr>
                <a:r>
                  <a:rPr lang="hu-HU" dirty="0">
                    <a:latin typeface="Times New Roman" panose="02020603050405020304" pitchFamily="18" charset="0"/>
                    <a:cs typeface="Times New Roman" panose="02020603050405020304" pitchFamily="18" charset="0"/>
                  </a:rPr>
                  <a:t>Be carefull, it is not density (mass of solution per volume of solution)!</a:t>
                </a:r>
              </a:p>
              <a:p>
                <a:pPr>
                  <a:lnSpc>
                    <a:spcPct val="100000"/>
                  </a:lnSpc>
                </a:pPr>
                <a:r>
                  <a:rPr lang="hu-HU" dirty="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depends on the temperature, </a:t>
                </a:r>
                <a:r>
                  <a:rPr lang="hu-HU" dirty="0">
                    <a:latin typeface="Times New Roman" panose="02020603050405020304" pitchFamily="18" charset="0"/>
                    <a:cs typeface="Times New Roman" panose="02020603050405020304" pitchFamily="18" charset="0"/>
                  </a:rPr>
                  <a:t>since volume is also dependent on it.</a:t>
                </a:r>
              </a:p>
              <a:p>
                <a:pPr>
                  <a:lnSpc>
                    <a:spcPct val="100000"/>
                  </a:lnSpc>
                </a:pPr>
                <a:r>
                  <a:rPr lang="en-US" dirty="0">
                    <a:latin typeface="Times New Roman" panose="02020603050405020304" pitchFamily="18" charset="0"/>
                    <a:cs typeface="Times New Roman" panose="02020603050405020304" pitchFamily="18" charset="0"/>
                  </a:rPr>
                  <a:t>The sum of the mass concentrations of all components cannot be determined</a:t>
                </a:r>
                <a:r>
                  <a:rPr lang="hu-HU" dirty="0">
                    <a:latin typeface="Times New Roman" panose="02020603050405020304" pitchFamily="18" charset="0"/>
                    <a:cs typeface="Times New Roman" panose="02020603050405020304" pitchFamily="18" charset="0"/>
                  </a:rPr>
                  <a:t>.</a:t>
                </a:r>
              </a:p>
              <a:p>
                <a:pPr marL="723900" indent="-723900">
                  <a:lnSpc>
                    <a:spcPct val="100000"/>
                  </a:lnSpc>
                  <a:buNone/>
                </a:pP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1814945"/>
                <a:ext cx="10515600" cy="4862946"/>
              </a:xfrm>
              <a:blipFill>
                <a:blip r:embed="rId4"/>
                <a:stretch>
                  <a:fillRect l="-812" t="-1757" r="-928"/>
                </a:stretch>
              </a:blipFill>
            </p:spPr>
            <p:txBody>
              <a:bodyPr/>
              <a:lstStyle/>
              <a:p>
                <a:r>
                  <a:rPr lang="en-US">
                    <a:noFill/>
                  </a:rPr>
                  <a:t> </a:t>
                </a:r>
              </a:p>
            </p:txBody>
          </p:sp>
        </mc:Fallback>
      </mc:AlternateContent>
      <p:sp>
        <p:nvSpPr>
          <p:cNvPr id="6"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mass concentration</a:t>
            </a:r>
          </a:p>
        </p:txBody>
      </p:sp>
      <p:sp>
        <p:nvSpPr>
          <p:cNvPr id="2" name="Slide Number Placeholder 1"/>
          <p:cNvSpPr>
            <a:spLocks noGrp="1"/>
          </p:cNvSpPr>
          <p:nvPr>
            <p:ph type="sldNum" sz="quarter" idx="12"/>
          </p:nvPr>
        </p:nvSpPr>
        <p:spPr/>
        <p:txBody>
          <a:bodyPr/>
          <a:lstStyle/>
          <a:p>
            <a:fld id="{3C4C4ECE-28BA-4963-8103-0CE331711D51}" type="slidenum">
              <a:rPr lang="hu-HU" smtClean="0"/>
              <a:t>24</a:t>
            </a:fld>
            <a:endParaRPr lang="hu-HU"/>
          </a:p>
        </p:txBody>
      </p:sp>
    </p:spTree>
    <p:extLst>
      <p:ext uri="{BB962C8B-B14F-4D97-AF65-F5344CB8AC3E}">
        <p14:creationId xmlns:p14="http://schemas.microsoft.com/office/powerpoint/2010/main" val="718299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503583" y="1732317"/>
            <a:ext cx="11443579" cy="3690755"/>
          </a:xfrm>
        </p:spPr>
        <p:txBody>
          <a:bodyPr>
            <a:normAutofit/>
          </a:bodyPr>
          <a:lstStyle/>
          <a:p>
            <a:r>
              <a:rPr lang="hu-HU" dirty="0">
                <a:latin typeface="Times New Roman" panose="02020603050405020304" pitchFamily="18" charset="0"/>
                <a:cs typeface="Times New Roman" panose="02020603050405020304" pitchFamily="18" charset="0"/>
              </a:rPr>
              <a:t>What is the mass concentration of the solution made by dissolving 3.679 g of KNO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in some water followed by its transfer into a volumetric flask of 100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volume and completing the flask with water after the temperature reached room temperature?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(KNO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)=101.10;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and ρ</a:t>
            </a:r>
            <a:r>
              <a:rPr lang="hu-HU" baseline="-25000" dirty="0">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=1.0205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ρ(H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O)=0.9971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Give the result with 4 significant figures.</a:t>
            </a:r>
          </a:p>
        </p:txBody>
      </p:sp>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54753AFE-CDBC-48FB-962D-6B47345F6BE4}"/>
                  </a:ext>
                </a:extLst>
              </p:cNvPr>
              <p:cNvSpPr txBox="1"/>
              <p:nvPr/>
            </p:nvSpPr>
            <p:spPr>
              <a:xfrm>
                <a:off x="3686446" y="4521980"/>
                <a:ext cx="523143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𝑠𝑜𝑙𝑢𝑡𝑖𝑜𝑛</m:t>
                          </m:r>
                        </m:sub>
                      </m:sSub>
                      <m:r>
                        <a:rPr lang="hu-HU" sz="2800" b="0" i="1" smtClean="0">
                          <a:latin typeface="Cambria Math" panose="02040503050406030204" pitchFamily="18" charset="0"/>
                        </a:rPr>
                        <m:t>=100</m:t>
                      </m:r>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 </m:t>
                          </m:r>
                          <m:r>
                            <a:rPr lang="hu-HU" sz="2800" b="0" i="1" smtClean="0">
                              <a:latin typeface="Cambria Math" panose="02040503050406030204" pitchFamily="18" charset="0"/>
                            </a:rPr>
                            <m:t>𝑐𝑚</m:t>
                          </m:r>
                        </m:e>
                        <m:sup>
                          <m:r>
                            <a:rPr lang="hu-HU" sz="2800" b="0" i="1" smtClean="0">
                              <a:latin typeface="Cambria Math" panose="02040503050406030204" pitchFamily="18" charset="0"/>
                            </a:rPr>
                            <m:t>3</m:t>
                          </m:r>
                        </m:sup>
                      </m:sSup>
                      <m:r>
                        <a:rPr lang="hu-HU" sz="2800" b="0" i="1" smtClean="0">
                          <a:latin typeface="Cambria Math" panose="02040503050406030204" pitchFamily="18" charset="0"/>
                        </a:rPr>
                        <m:t>=0.100</m:t>
                      </m:r>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 </m:t>
                          </m:r>
                          <m:r>
                            <a:rPr lang="hu-HU" sz="2800" b="0" i="1" smtClean="0">
                              <a:latin typeface="Cambria Math" panose="02040503050406030204" pitchFamily="18" charset="0"/>
                            </a:rPr>
                            <m:t>𝑑𝑚</m:t>
                          </m:r>
                        </m:e>
                        <m:sup>
                          <m:r>
                            <a:rPr lang="hu-HU" sz="2800" b="0" i="1" smtClean="0">
                              <a:latin typeface="Cambria Math" panose="02040503050406030204" pitchFamily="18" charset="0"/>
                            </a:rPr>
                            <m:t>3</m:t>
                          </m:r>
                        </m:sup>
                      </m:sSup>
                    </m:oMath>
                  </m:oMathPara>
                </a14:m>
                <a:endParaRPr lang="hu-HU" sz="2800" dirty="0"/>
              </a:p>
            </p:txBody>
          </p:sp>
        </mc:Choice>
        <mc:Fallback xmlns="">
          <p:sp>
            <p:nvSpPr>
              <p:cNvPr id="7" name="Szövegdoboz 6">
                <a:extLst>
                  <a:ext uri="{FF2B5EF4-FFF2-40B4-BE49-F238E27FC236}">
                    <a16:creationId xmlns:a16="http://schemas.microsoft.com/office/drawing/2014/main" id="{54753AFE-CDBC-48FB-962D-6B47345F6BE4}"/>
                  </a:ext>
                </a:extLst>
              </p:cNvPr>
              <p:cNvSpPr txBox="1">
                <a:spLocks noRot="1" noChangeAspect="1" noMove="1" noResize="1" noEditPoints="1" noAdjustHandles="1" noChangeArrowheads="1" noChangeShapeType="1" noTextEdit="1"/>
              </p:cNvSpPr>
              <p:nvPr/>
            </p:nvSpPr>
            <p:spPr>
              <a:xfrm>
                <a:off x="3686446" y="4521980"/>
                <a:ext cx="5231432" cy="430887"/>
              </a:xfrm>
              <a:prstGeom prst="rect">
                <a:avLst/>
              </a:prstGeom>
              <a:blipFill>
                <a:blip r:embed="rId3"/>
                <a:stretch>
                  <a:fillRect/>
                </a:stretch>
              </a:blipFill>
            </p:spPr>
            <p:txBody>
              <a:bodyPr/>
              <a:lstStyle/>
              <a:p>
                <a:r>
                  <a:rPr lang="en-US">
                    <a:noFill/>
                  </a:rPr>
                  <a:t> </a:t>
                </a:r>
              </a:p>
            </p:txBody>
          </p:sp>
        </mc:Fallback>
      </mc:AlternateContent>
      <p:grpSp>
        <p:nvGrpSpPr>
          <p:cNvPr id="10" name="Group 9"/>
          <p:cNvGrpSpPr/>
          <p:nvPr/>
        </p:nvGrpSpPr>
        <p:grpSpPr>
          <a:xfrm>
            <a:off x="3464244" y="5417165"/>
            <a:ext cx="5161883" cy="815409"/>
            <a:chOff x="3464244" y="5218384"/>
            <a:chExt cx="5161883" cy="815409"/>
          </a:xfrm>
        </p:grpSpPr>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D9827485-C8BD-4049-AE81-133A51A01742}"/>
                    </a:ext>
                  </a:extLst>
                </p:cNvPr>
                <p:cNvSpPr txBox="1"/>
                <p:nvPr/>
              </p:nvSpPr>
              <p:spPr>
                <a:xfrm>
                  <a:off x="3464244" y="5218384"/>
                  <a:ext cx="3081869" cy="8094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ea typeface="Cambria Math" panose="02040503050406030204" pitchFamily="18" charset="0"/>
                              </a:rPr>
                            </m:ctrlPr>
                          </m:sSubPr>
                          <m:e>
                            <m:r>
                              <a:rPr lang="hu-HU" sz="2800" i="1" smtClean="0">
                                <a:latin typeface="Cambria Math" panose="02040503050406030204" pitchFamily="18" charset="0"/>
                                <a:ea typeface="Cambria Math" panose="02040503050406030204" pitchFamily="18" charset="0"/>
                              </a:rPr>
                              <m:t>𝜌</m:t>
                            </m:r>
                          </m:e>
                          <m:sub>
                            <m:sSub>
                              <m:sSubPr>
                                <m:ctrlPr>
                                  <a:rPr lang="hu-HU" sz="280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𝐾𝑁𝑂</m:t>
                                </m:r>
                              </m:e>
                              <m:sub>
                                <m:r>
                                  <a:rPr lang="hu-HU" sz="2800" b="0" i="1" smtClean="0">
                                    <a:latin typeface="Cambria Math" panose="02040503050406030204" pitchFamily="18" charset="0"/>
                                    <a:ea typeface="Cambria Math" panose="02040503050406030204" pitchFamily="18" charset="0"/>
                                  </a:rPr>
                                  <m:t>3</m:t>
                                </m:r>
                              </m:sub>
                            </m:sSub>
                          </m:sub>
                        </m:sSub>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3.679 </m:t>
                            </m:r>
                            <m:r>
                              <a:rPr lang="hu-HU" sz="2800" b="0" i="1" smtClean="0">
                                <a:latin typeface="Cambria Math" panose="02040503050406030204" pitchFamily="18" charset="0"/>
                                <a:ea typeface="Cambria Math" panose="02040503050406030204" pitchFamily="18" charset="0"/>
                              </a:rPr>
                              <m:t>𝑔</m:t>
                            </m:r>
                          </m:num>
                          <m:den>
                            <m:r>
                              <a:rPr lang="hu-HU" sz="2800" b="0" i="1" smtClean="0">
                                <a:latin typeface="Cambria Math" panose="02040503050406030204" pitchFamily="18" charset="0"/>
                                <a:ea typeface="Cambria Math" panose="02040503050406030204" pitchFamily="18" charset="0"/>
                              </a:rPr>
                              <m:t>0.100 </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𝑑𝑚</m:t>
                                </m:r>
                              </m:e>
                              <m:sup>
                                <m:r>
                                  <a:rPr lang="hu-HU" sz="2800" b="0" i="1" smtClean="0">
                                    <a:latin typeface="Cambria Math" panose="02040503050406030204" pitchFamily="18" charset="0"/>
                                    <a:ea typeface="Cambria Math" panose="02040503050406030204" pitchFamily="18" charset="0"/>
                                  </a:rPr>
                                  <m:t>3</m:t>
                                </m:r>
                              </m:sup>
                            </m:sSup>
                          </m:den>
                        </m:f>
                      </m:oMath>
                    </m:oMathPara>
                  </a14:m>
                  <a:endParaRPr lang="hu-HU" sz="2800" dirty="0"/>
                </a:p>
              </p:txBody>
            </p:sp>
          </mc:Choice>
          <mc:Fallback xmlns="">
            <p:sp>
              <p:nvSpPr>
                <p:cNvPr id="6" name="Szövegdoboz 5">
                  <a:extLst>
                    <a:ext uri="{FF2B5EF4-FFF2-40B4-BE49-F238E27FC236}">
                      <a16:creationId xmlns:a16="http://schemas.microsoft.com/office/drawing/2014/main" id="{D9827485-C8BD-4049-AE81-133A51A01742}"/>
                    </a:ext>
                  </a:extLst>
                </p:cNvPr>
                <p:cNvSpPr txBox="1">
                  <a:spLocks noRot="1" noChangeAspect="1" noMove="1" noResize="1" noEditPoints="1" noAdjustHandles="1" noChangeArrowheads="1" noChangeShapeType="1" noTextEdit="1"/>
                </p:cNvSpPr>
                <p:nvPr/>
              </p:nvSpPr>
              <p:spPr>
                <a:xfrm>
                  <a:off x="3464244" y="5218384"/>
                  <a:ext cx="3081869" cy="8094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71263F9C-9E4C-44BC-A4A1-6198E4385B6C}"/>
                    </a:ext>
                  </a:extLst>
                </p:cNvPr>
                <p:cNvSpPr txBox="1"/>
                <p:nvPr/>
              </p:nvSpPr>
              <p:spPr>
                <a:xfrm>
                  <a:off x="6539722" y="5295834"/>
                  <a:ext cx="2086405" cy="737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ea typeface="Cambria Math" panose="02040503050406030204" pitchFamily="18" charset="0"/>
                          </a:rPr>
                          <m:t>=</m:t>
                        </m:r>
                        <m:r>
                          <a:rPr lang="hu-HU" sz="2800" b="0" i="0" smtClean="0">
                            <a:latin typeface="Cambria Math" panose="02040503050406030204" pitchFamily="18" charset="0"/>
                            <a:ea typeface="Cambria Math" panose="02040503050406030204" pitchFamily="18" charset="0"/>
                          </a:rPr>
                          <m:t>36.79</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𝑔</m:t>
                            </m:r>
                          </m:num>
                          <m:den>
                            <m:r>
                              <a:rPr lang="hu-HU" sz="2800" b="0" i="1" smtClean="0">
                                <a:latin typeface="Cambria Math" panose="02040503050406030204" pitchFamily="18" charset="0"/>
                                <a:ea typeface="Cambria Math" panose="02040503050406030204" pitchFamily="18" charset="0"/>
                              </a:rPr>
                              <m:t>𝑑𝑚</m:t>
                            </m:r>
                            <m:r>
                              <a:rPr lang="hu-HU" sz="2800" b="0" i="1" baseline="30000" smtClean="0">
                                <a:latin typeface="Cambria Math" panose="02040503050406030204" pitchFamily="18" charset="0"/>
                                <a:ea typeface="Cambria Math" panose="02040503050406030204" pitchFamily="18" charset="0"/>
                              </a:rPr>
                              <m:t>3</m:t>
                            </m:r>
                          </m:den>
                        </m:f>
                      </m:oMath>
                    </m:oMathPara>
                  </a14:m>
                  <a:endParaRPr lang="hu-HU" sz="2800" dirty="0"/>
                </a:p>
              </p:txBody>
            </p:sp>
          </mc:Choice>
          <mc:Fallback xmlns="">
            <p:sp>
              <p:nvSpPr>
                <p:cNvPr id="8" name="Szövegdoboz 7">
                  <a:extLst>
                    <a:ext uri="{FF2B5EF4-FFF2-40B4-BE49-F238E27FC236}">
                      <a16:creationId xmlns:a16="http://schemas.microsoft.com/office/drawing/2014/main" id="{71263F9C-9E4C-44BC-A4A1-6198E4385B6C}"/>
                    </a:ext>
                  </a:extLst>
                </p:cNvPr>
                <p:cNvSpPr txBox="1">
                  <a:spLocks noRot="1" noChangeAspect="1" noMove="1" noResize="1" noEditPoints="1" noAdjustHandles="1" noChangeArrowheads="1" noChangeShapeType="1" noTextEdit="1"/>
                </p:cNvSpPr>
                <p:nvPr/>
              </p:nvSpPr>
              <p:spPr>
                <a:xfrm>
                  <a:off x="6539722" y="5295834"/>
                  <a:ext cx="2086405" cy="737959"/>
                </a:xfrm>
                <a:prstGeom prst="rect">
                  <a:avLst/>
                </a:prstGeom>
                <a:blipFill>
                  <a:blip r:embed="rId5"/>
                  <a:stretch>
                    <a:fillRect/>
                  </a:stretch>
                </a:blipFill>
              </p:spPr>
              <p:txBody>
                <a:bodyPr/>
                <a:lstStyle/>
                <a:p>
                  <a:r>
                    <a:rPr lang="en-US">
                      <a:noFill/>
                    </a:rPr>
                    <a:t> </a:t>
                  </a:r>
                </a:p>
              </p:txBody>
            </p:sp>
          </mc:Fallback>
        </mc:AlternateContent>
      </p:grpSp>
      <p:sp>
        <p:nvSpPr>
          <p:cNvPr id="9"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mass concentration</a:t>
            </a:r>
          </a:p>
        </p:txBody>
      </p:sp>
      <p:sp>
        <p:nvSpPr>
          <p:cNvPr id="2" name="Slide Number Placeholder 1"/>
          <p:cNvSpPr>
            <a:spLocks noGrp="1"/>
          </p:cNvSpPr>
          <p:nvPr>
            <p:ph type="sldNum" sz="quarter" idx="12"/>
          </p:nvPr>
        </p:nvSpPr>
        <p:spPr/>
        <p:txBody>
          <a:bodyPr/>
          <a:lstStyle/>
          <a:p>
            <a:fld id="{3C4C4ECE-28BA-4963-8103-0CE331711D51}" type="slidenum">
              <a:rPr lang="hu-HU" smtClean="0"/>
              <a:t>25</a:t>
            </a:fld>
            <a:endParaRPr lang="hu-HU"/>
          </a:p>
        </p:txBody>
      </p:sp>
    </p:spTree>
    <p:extLst>
      <p:ext uri="{BB962C8B-B14F-4D97-AF65-F5344CB8AC3E}">
        <p14:creationId xmlns:p14="http://schemas.microsoft.com/office/powerpoint/2010/main" val="243307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463826" y="1825625"/>
            <a:ext cx="11237844" cy="3885628"/>
          </a:xfrm>
        </p:spPr>
        <p:txBody>
          <a:bodyPr>
            <a:normAutofit/>
          </a:bodyPr>
          <a:lstStyle/>
          <a:p>
            <a:r>
              <a:rPr lang="hu-HU" dirty="0">
                <a:latin typeface="Times New Roman" panose="02020603050405020304" pitchFamily="18" charset="0"/>
                <a:cs typeface="Times New Roman" panose="02020603050405020304" pitchFamily="18" charset="0"/>
              </a:rPr>
              <a:t>Using the data of the previously studied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solution, can one calculate the mass concentration?</a:t>
            </a:r>
          </a:p>
          <a:p>
            <a:r>
              <a:rPr lang="hu-HU" dirty="0">
                <a:latin typeface="Times New Roman" panose="02020603050405020304" pitchFamily="18" charset="0"/>
                <a:cs typeface="Times New Roman" panose="02020603050405020304" pitchFamily="18" charset="0"/>
              </a:rPr>
              <a:t>What is the mass concentration of a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solution, if 1.752 g of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is dissolved in 45.35 g of water?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(KMnO</a:t>
            </a:r>
            <a:r>
              <a:rPr lang="hu-HU" baseline="-25000" dirty="0">
                <a:latin typeface="Times New Roman" panose="02020603050405020304" pitchFamily="18" charset="0"/>
                <a:cs typeface="Times New Roman" panose="02020603050405020304" pitchFamily="18" charset="0"/>
              </a:rPr>
              <a:t>4 </a:t>
            </a:r>
            <a:r>
              <a:rPr lang="hu-HU" dirty="0">
                <a:latin typeface="Times New Roman" panose="02020603050405020304" pitchFamily="18" charset="0"/>
                <a:cs typeface="Times New Roman" panose="02020603050405020304" pitchFamily="18" charset="0"/>
              </a:rPr>
              <a:t>)=158.03;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Give the result with 4 significant figures.</a:t>
            </a:r>
          </a:p>
          <a:p>
            <a:r>
              <a:rPr lang="en-US" dirty="0">
                <a:latin typeface="Times New Roman" panose="02020603050405020304" pitchFamily="18" charset="0"/>
                <a:cs typeface="Times New Roman" panose="02020603050405020304" pitchFamily="18" charset="0"/>
              </a:rPr>
              <a:t>No, because we cannot calculate its volume</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We need to know its density</a:t>
            </a:r>
            <a:r>
              <a:rPr lang="hu-HU"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BC539FB8-A0A8-455D-9E21-7C3F9990FC8D}"/>
                  </a:ext>
                </a:extLst>
              </p:cNvPr>
              <p:cNvSpPr txBox="1"/>
              <p:nvPr/>
            </p:nvSpPr>
            <p:spPr>
              <a:xfrm>
                <a:off x="3426997" y="4633615"/>
                <a:ext cx="5336910" cy="576633"/>
              </a:xfrm>
              <a:prstGeom prst="rect">
                <a:avLst/>
              </a:prstGeom>
              <a:noFill/>
            </p:spPr>
            <p:txBody>
              <a:bodyPr wrap="none" lIns="0" tIns="0" rIns="0" bIns="0" rtlCol="0">
                <a:spAutoFit/>
              </a:bodyPr>
              <a:lstStyle/>
              <a:p>
                <a14:m>
                  <m:oMath xmlns:m="http://schemas.openxmlformats.org/officeDocument/2006/math">
                    <m:sSub>
                      <m:sSubPr>
                        <m:ctrlPr>
                          <a:rPr lang="hu-HU" sz="2800" i="1" smtClean="0">
                            <a:latin typeface="Cambria Math" panose="02040503050406030204" pitchFamily="18" charset="0"/>
                            <a:ea typeface="Cambria Math" panose="02040503050406030204" pitchFamily="18" charset="0"/>
                          </a:rPr>
                        </m:ctrlPr>
                      </m:sSubPr>
                      <m:e>
                        <m:r>
                          <a:rPr lang="hu-HU" sz="2800" i="1">
                            <a:latin typeface="Cambria Math" panose="02040503050406030204" pitchFamily="18" charset="0"/>
                            <a:ea typeface="Cambria Math" panose="02040503050406030204" pitchFamily="18" charset="0"/>
                          </a:rPr>
                          <m:t>𝜌</m:t>
                        </m:r>
                      </m:e>
                      <m:sub>
                        <m:r>
                          <a:rPr lang="hu-HU" sz="2800" b="0" i="1" smtClean="0">
                            <a:latin typeface="Cambria Math" panose="02040503050406030204" pitchFamily="18" charset="0"/>
                            <a:ea typeface="Cambria Math" panose="02040503050406030204" pitchFamily="18" charset="0"/>
                          </a:rPr>
                          <m:t>𝑠𝑜𝑙𝑢𝑡𝑖𝑜𝑛</m:t>
                        </m:r>
                      </m:sub>
                    </m:sSub>
                    <m:r>
                      <a:rPr lang="hu-HU" sz="2800" b="0" i="1" smtClean="0">
                        <a:latin typeface="Cambria Math" panose="02040503050406030204" pitchFamily="18" charset="0"/>
                        <a:ea typeface="Cambria Math" panose="02040503050406030204" pitchFamily="18" charset="0"/>
                      </a:rPr>
                      <m:t>=1.0235</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𝑔</m:t>
                        </m:r>
                      </m:num>
                      <m:den>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𝑐𝑚</m:t>
                            </m:r>
                          </m:e>
                          <m:sup>
                            <m:r>
                              <a:rPr lang="hu-HU" sz="2800" b="0" i="1" smtClean="0">
                                <a:latin typeface="Cambria Math" panose="02040503050406030204" pitchFamily="18" charset="0"/>
                                <a:ea typeface="Cambria Math" panose="02040503050406030204" pitchFamily="18" charset="0"/>
                              </a:rPr>
                              <m:t>3</m:t>
                            </m:r>
                          </m:sup>
                        </m:sSup>
                      </m:den>
                    </m:f>
                    <m:r>
                      <a:rPr lang="hu-HU" sz="2800" b="0" i="0" smtClean="0">
                        <a:latin typeface="Cambria Math" panose="02040503050406030204" pitchFamily="18" charset="0"/>
                        <a:ea typeface="Cambria Math" panose="02040503050406030204" pitchFamily="18" charset="0"/>
                      </a:rPr>
                      <m:t> </m:t>
                    </m:r>
                  </m:oMath>
                </a14:m>
                <a:r>
                  <a:rPr lang="hu-HU" sz="2800" dirty="0"/>
                  <a:t>  </a:t>
                </a:r>
                <a:r>
                  <a:rPr lang="hu-HU" sz="2800" dirty="0">
                    <a:latin typeface="Times New Roman" panose="02020603050405020304" pitchFamily="18" charset="0"/>
                    <a:cs typeface="Times New Roman" panose="02020603050405020304" pitchFamily="18" charset="0"/>
                  </a:rPr>
                  <a:t>and </a:t>
                </a:r>
                <a:r>
                  <a:rPr lang="hu-HU" sz="2800" dirty="0"/>
                  <a:t>  </a:t>
                </a:r>
                <a14:m>
                  <m:oMath xmlns:m="http://schemas.openxmlformats.org/officeDocument/2006/math">
                    <m:r>
                      <a:rPr lang="hu-HU" sz="2800" i="1" smtClean="0">
                        <a:latin typeface="Cambria Math" panose="02040503050406030204" pitchFamily="18" charset="0"/>
                        <a:ea typeface="Cambria Math" panose="02040503050406030204" pitchFamily="18" charset="0"/>
                      </a:rPr>
                      <m:t>𝜌</m:t>
                    </m:r>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𝑚</m:t>
                        </m:r>
                      </m:num>
                      <m:den>
                        <m:r>
                          <a:rPr lang="hu-HU" sz="2800" b="0" i="1" smtClean="0">
                            <a:latin typeface="Cambria Math" panose="02040503050406030204" pitchFamily="18" charset="0"/>
                            <a:ea typeface="Cambria Math" panose="02040503050406030204" pitchFamily="18" charset="0"/>
                          </a:rPr>
                          <m:t>𝑉</m:t>
                        </m:r>
                      </m:den>
                    </m:f>
                  </m:oMath>
                </a14:m>
                <a:endParaRPr lang="hu-HU" sz="2800" dirty="0"/>
              </a:p>
            </p:txBody>
          </p:sp>
        </mc:Choice>
        <mc:Fallback xmlns="">
          <p:sp>
            <p:nvSpPr>
              <p:cNvPr id="5" name="Szövegdoboz 4">
                <a:extLst>
                  <a:ext uri="{FF2B5EF4-FFF2-40B4-BE49-F238E27FC236}">
                    <a16:creationId xmlns:a16="http://schemas.microsoft.com/office/drawing/2014/main" id="{BC539FB8-A0A8-455D-9E21-7C3F9990FC8D}"/>
                  </a:ext>
                </a:extLst>
              </p:cNvPr>
              <p:cNvSpPr txBox="1">
                <a:spLocks noRot="1" noChangeAspect="1" noMove="1" noResize="1" noEditPoints="1" noAdjustHandles="1" noChangeArrowheads="1" noChangeShapeType="1" noTextEdit="1"/>
              </p:cNvSpPr>
              <p:nvPr/>
            </p:nvSpPr>
            <p:spPr>
              <a:xfrm>
                <a:off x="3426997" y="4633615"/>
                <a:ext cx="5336910" cy="576633"/>
              </a:xfrm>
              <a:prstGeom prst="rect">
                <a:avLst/>
              </a:prstGeom>
              <a:blipFill>
                <a:blip r:embed="rId3"/>
                <a:stretch>
                  <a:fillRect t="-10526" b="-20000"/>
                </a:stretch>
              </a:blipFill>
            </p:spPr>
            <p:txBody>
              <a:bodyPr/>
              <a:lstStyle/>
              <a:p>
                <a:r>
                  <a:rPr lang="en-US">
                    <a:noFill/>
                  </a:rPr>
                  <a:t> </a:t>
                </a:r>
              </a:p>
            </p:txBody>
          </p:sp>
        </mc:Fallback>
      </mc:AlternateContent>
      <p:grpSp>
        <p:nvGrpSpPr>
          <p:cNvPr id="11" name="Group 10"/>
          <p:cNvGrpSpPr/>
          <p:nvPr/>
        </p:nvGrpSpPr>
        <p:grpSpPr>
          <a:xfrm>
            <a:off x="1484130" y="5485163"/>
            <a:ext cx="9207483" cy="1116652"/>
            <a:chOff x="1060063" y="5604431"/>
            <a:chExt cx="9207483" cy="1116652"/>
          </a:xfrm>
        </p:grpSpPr>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C0313448-D5A3-415D-A6FF-A7A268FBD14B}"/>
                    </a:ext>
                  </a:extLst>
                </p:cNvPr>
                <p:cNvSpPr txBox="1"/>
                <p:nvPr/>
              </p:nvSpPr>
              <p:spPr>
                <a:xfrm>
                  <a:off x="1060063" y="5675360"/>
                  <a:ext cx="3213829" cy="8108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𝑉</m:t>
                            </m:r>
                          </m:e>
                          <m:sub>
                            <m:r>
                              <a:rPr lang="hu-HU" sz="2800" b="0" i="1" smtClean="0">
                                <a:latin typeface="Cambria Math" panose="02040503050406030204" pitchFamily="18" charset="0"/>
                              </a:rPr>
                              <m:t>𝑠𝑜𝑙𝑢𝑡𝑖𝑜𝑛</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𝑠𝑜𝑙𝑢𝑡𝑖𝑜𝑛</m:t>
                                </m:r>
                              </m:sub>
                            </m:sSub>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𝜌</m:t>
                                </m:r>
                              </m:e>
                              <m:sub>
                                <m:r>
                                  <a:rPr lang="hu-HU" sz="2800" b="0" i="1" smtClean="0">
                                    <a:latin typeface="Cambria Math" panose="02040503050406030204" pitchFamily="18" charset="0"/>
                                  </a:rPr>
                                  <m:t>𝑠𝑜𝑙𝑢𝑡𝑖𝑜𝑛</m:t>
                                </m:r>
                              </m:sub>
                            </m:sSub>
                          </m:den>
                        </m:f>
                      </m:oMath>
                    </m:oMathPara>
                  </a14:m>
                  <a:endParaRPr lang="hu-HU" sz="2800" dirty="0"/>
                </a:p>
              </p:txBody>
            </p:sp>
          </mc:Choice>
          <mc:Fallback xmlns="">
            <p:sp>
              <p:nvSpPr>
                <p:cNvPr id="6" name="Szövegdoboz 5">
                  <a:extLst>
                    <a:ext uri="{FF2B5EF4-FFF2-40B4-BE49-F238E27FC236}">
                      <a16:creationId xmlns:a16="http://schemas.microsoft.com/office/drawing/2014/main" id="{C0313448-D5A3-415D-A6FF-A7A268FBD14B}"/>
                    </a:ext>
                  </a:extLst>
                </p:cNvPr>
                <p:cNvSpPr txBox="1">
                  <a:spLocks noRot="1" noChangeAspect="1" noMove="1" noResize="1" noEditPoints="1" noAdjustHandles="1" noChangeArrowheads="1" noChangeShapeType="1" noTextEdit="1"/>
                </p:cNvSpPr>
                <p:nvPr/>
              </p:nvSpPr>
              <p:spPr>
                <a:xfrm>
                  <a:off x="1060063" y="5675360"/>
                  <a:ext cx="3213829" cy="81086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61DAFE1C-9FAF-4E4D-99E5-894CEE8D114D}"/>
                    </a:ext>
                  </a:extLst>
                </p:cNvPr>
                <p:cNvSpPr txBox="1"/>
                <p:nvPr/>
              </p:nvSpPr>
              <p:spPr>
                <a:xfrm>
                  <a:off x="4294885" y="5604431"/>
                  <a:ext cx="5972661" cy="1116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47.102</m:t>
                            </m:r>
                            <m:r>
                              <a:rPr lang="hu-HU" sz="2800" b="0" i="1" smtClean="0">
                                <a:latin typeface="Cambria Math" panose="02040503050406030204" pitchFamily="18" charset="0"/>
                              </a:rPr>
                              <m:t>𝑔</m:t>
                            </m:r>
                          </m:num>
                          <m:den>
                            <m:r>
                              <a:rPr lang="hu-HU" sz="2800" b="0" i="1" smtClean="0">
                                <a:latin typeface="Cambria Math" panose="02040503050406030204" pitchFamily="18" charset="0"/>
                              </a:rPr>
                              <m:t>1.0235</m:t>
                            </m:r>
                            <m:f>
                              <m:fPr>
                                <m:ctrlPr>
                                  <a:rPr lang="hu-HU" sz="2800" i="1">
                                    <a:latin typeface="Cambria Math" panose="02040503050406030204" pitchFamily="18" charset="0"/>
                                    <a:ea typeface="Cambria Math" panose="02040503050406030204" pitchFamily="18" charset="0"/>
                                  </a:rPr>
                                </m:ctrlPr>
                              </m:fPr>
                              <m:num>
                                <m:r>
                                  <a:rPr lang="hu-HU" sz="2800" i="1">
                                    <a:latin typeface="Cambria Math" panose="02040503050406030204" pitchFamily="18" charset="0"/>
                                    <a:ea typeface="Cambria Math" panose="02040503050406030204" pitchFamily="18" charset="0"/>
                                  </a:rPr>
                                  <m:t>𝑔</m:t>
                                </m:r>
                              </m:num>
                              <m:den>
                                <m:sSup>
                                  <m:sSupPr>
                                    <m:ctrlPr>
                                      <a:rPr lang="hu-HU" sz="2800" i="1">
                                        <a:latin typeface="Cambria Math" panose="02040503050406030204" pitchFamily="18" charset="0"/>
                                        <a:ea typeface="Cambria Math" panose="02040503050406030204" pitchFamily="18" charset="0"/>
                                      </a:rPr>
                                    </m:ctrlPr>
                                  </m:sSupPr>
                                  <m:e>
                                    <m:r>
                                      <a:rPr lang="hu-HU" sz="2800" i="1">
                                        <a:latin typeface="Cambria Math" panose="02040503050406030204" pitchFamily="18" charset="0"/>
                                        <a:ea typeface="Cambria Math" panose="02040503050406030204" pitchFamily="18" charset="0"/>
                                      </a:rPr>
                                      <m:t>𝑐𝑚</m:t>
                                    </m:r>
                                  </m:e>
                                  <m:sup>
                                    <m:r>
                                      <a:rPr lang="hu-HU" sz="2800" i="1">
                                        <a:latin typeface="Cambria Math" panose="02040503050406030204" pitchFamily="18" charset="0"/>
                                        <a:ea typeface="Cambria Math" panose="02040503050406030204" pitchFamily="18" charset="0"/>
                                      </a:rPr>
                                      <m:t>3</m:t>
                                    </m:r>
                                  </m:sup>
                                </m:sSup>
                              </m:den>
                            </m:f>
                          </m:den>
                        </m:f>
                        <m:r>
                          <a:rPr lang="hu-HU" sz="2800" b="0" i="1" smtClean="0">
                            <a:latin typeface="Cambria Math" panose="02040503050406030204" pitchFamily="18" charset="0"/>
                          </a:rPr>
                          <m:t>=46.020051783…</m:t>
                        </m:r>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𝑐𝑚</m:t>
                            </m:r>
                          </m:e>
                          <m:sup>
                            <m:r>
                              <a:rPr lang="hu-HU" sz="2800" b="0" i="1" smtClean="0">
                                <a:latin typeface="Cambria Math" panose="02040503050406030204" pitchFamily="18" charset="0"/>
                              </a:rPr>
                              <m:t>3</m:t>
                            </m:r>
                          </m:sup>
                        </m:sSup>
                      </m:oMath>
                    </m:oMathPara>
                  </a14:m>
                  <a:endParaRPr lang="hu-HU" sz="2800" dirty="0"/>
                </a:p>
              </p:txBody>
            </p:sp>
          </mc:Choice>
          <mc:Fallback xmlns="">
            <p:sp>
              <p:nvSpPr>
                <p:cNvPr id="7" name="Szövegdoboz 6">
                  <a:extLst>
                    <a:ext uri="{FF2B5EF4-FFF2-40B4-BE49-F238E27FC236}">
                      <a16:creationId xmlns:a16="http://schemas.microsoft.com/office/drawing/2014/main" id="{61DAFE1C-9FAF-4E4D-99E5-894CEE8D114D}"/>
                    </a:ext>
                  </a:extLst>
                </p:cNvPr>
                <p:cNvSpPr txBox="1">
                  <a:spLocks noRot="1" noChangeAspect="1" noMove="1" noResize="1" noEditPoints="1" noAdjustHandles="1" noChangeArrowheads="1" noChangeShapeType="1" noTextEdit="1"/>
                </p:cNvSpPr>
                <p:nvPr/>
              </p:nvSpPr>
              <p:spPr>
                <a:xfrm>
                  <a:off x="4294885" y="5604431"/>
                  <a:ext cx="5972661" cy="1116652"/>
                </a:xfrm>
                <a:prstGeom prst="rect">
                  <a:avLst/>
                </a:prstGeom>
                <a:blipFill>
                  <a:blip r:embed="rId5"/>
                  <a:stretch>
                    <a:fillRect/>
                  </a:stretch>
                </a:blipFill>
              </p:spPr>
              <p:txBody>
                <a:bodyPr/>
                <a:lstStyle/>
                <a:p>
                  <a:r>
                    <a:rPr lang="en-US">
                      <a:noFill/>
                    </a:rPr>
                    <a:t> </a:t>
                  </a:r>
                </a:p>
              </p:txBody>
            </p:sp>
          </mc:Fallback>
        </mc:AlternateContent>
      </p:grpSp>
      <p:sp>
        <p:nvSpPr>
          <p:cNvPr id="10"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mass concentration</a:t>
            </a:r>
          </a:p>
        </p:txBody>
      </p:sp>
      <p:sp>
        <p:nvSpPr>
          <p:cNvPr id="2" name="Slide Number Placeholder 1"/>
          <p:cNvSpPr>
            <a:spLocks noGrp="1"/>
          </p:cNvSpPr>
          <p:nvPr>
            <p:ph type="sldNum" sz="quarter" idx="12"/>
          </p:nvPr>
        </p:nvSpPr>
        <p:spPr/>
        <p:txBody>
          <a:bodyPr/>
          <a:lstStyle/>
          <a:p>
            <a:fld id="{3C4C4ECE-28BA-4963-8103-0CE331711D51}" type="slidenum">
              <a:rPr lang="hu-HU" smtClean="0"/>
              <a:t>26</a:t>
            </a:fld>
            <a:endParaRPr lang="hu-HU"/>
          </a:p>
        </p:txBody>
      </p:sp>
    </p:spTree>
    <p:extLst>
      <p:ext uri="{BB962C8B-B14F-4D97-AF65-F5344CB8AC3E}">
        <p14:creationId xmlns:p14="http://schemas.microsoft.com/office/powerpoint/2010/main" val="257147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450574" y="1825625"/>
            <a:ext cx="11277600" cy="2791345"/>
          </a:xfrm>
        </p:spPr>
        <p:txBody>
          <a:bodyPr>
            <a:normAutofit/>
          </a:bodyPr>
          <a:lstStyle/>
          <a:p>
            <a:r>
              <a:rPr lang="hu-HU" dirty="0">
                <a:latin typeface="Times New Roman" panose="02020603050405020304" pitchFamily="18" charset="0"/>
                <a:cs typeface="Times New Roman" panose="02020603050405020304" pitchFamily="18" charset="0"/>
              </a:rPr>
              <a:t>What is the mass concentration of a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solution, if 1.752 g of KMnO</a:t>
            </a:r>
            <a:r>
              <a:rPr lang="hu-HU" baseline="-25000" dirty="0">
                <a:latin typeface="Times New Roman" panose="02020603050405020304" pitchFamily="18" charset="0"/>
                <a:cs typeface="Times New Roman" panose="02020603050405020304" pitchFamily="18" charset="0"/>
              </a:rPr>
              <a:t>4</a:t>
            </a:r>
            <a:r>
              <a:rPr lang="hu-HU" dirty="0">
                <a:latin typeface="Times New Roman" panose="02020603050405020304" pitchFamily="18" charset="0"/>
                <a:cs typeface="Times New Roman" panose="02020603050405020304" pitchFamily="18" charset="0"/>
              </a:rPr>
              <a:t> is dissolved in 45.35 g of water?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(KMnO</a:t>
            </a:r>
            <a:r>
              <a:rPr lang="hu-HU" baseline="-25000" dirty="0">
                <a:latin typeface="Times New Roman" panose="02020603050405020304" pitchFamily="18" charset="0"/>
                <a:cs typeface="Times New Roman" panose="02020603050405020304" pitchFamily="18" charset="0"/>
              </a:rPr>
              <a:t>4 </a:t>
            </a:r>
            <a:r>
              <a:rPr lang="hu-HU" dirty="0">
                <a:latin typeface="Times New Roman" panose="02020603050405020304" pitchFamily="18" charset="0"/>
                <a:cs typeface="Times New Roman" panose="02020603050405020304" pitchFamily="18" charset="0"/>
              </a:rPr>
              <a:t>)=158.03;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Give the result with 4 significant figures.</a:t>
            </a:r>
          </a:p>
          <a:p>
            <a:r>
              <a:rPr lang="hu-HU" dirty="0">
                <a:latin typeface="Times New Roman" panose="02020603050405020304" pitchFamily="18" charset="0"/>
                <a:cs typeface="Times New Roman" panose="02020603050405020304" pitchFamily="18" charset="0"/>
              </a:rPr>
              <a:t>Continuation from previous slide:</a:t>
            </a:r>
          </a:p>
        </p:txBody>
      </p:sp>
      <p:cxnSp>
        <p:nvCxnSpPr>
          <p:cNvPr id="11" name="Egyenes összekötő 10">
            <a:extLst>
              <a:ext uri="{FF2B5EF4-FFF2-40B4-BE49-F238E27FC236}">
                <a16:creationId xmlns:a16="http://schemas.microsoft.com/office/drawing/2014/main" id="{248B1C23-C9D2-4812-8A03-B763C87DB6E2}"/>
              </a:ext>
            </a:extLst>
          </p:cNvPr>
          <p:cNvCxnSpPr/>
          <p:nvPr/>
        </p:nvCxnSpPr>
        <p:spPr>
          <a:xfrm>
            <a:off x="7905857" y="4429592"/>
            <a:ext cx="18943" cy="5399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842486" y="4261983"/>
            <a:ext cx="8531238" cy="1895576"/>
            <a:chOff x="3432744" y="4527029"/>
            <a:chExt cx="8531238" cy="1895576"/>
          </a:xfrm>
        </p:grpSpPr>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5BF2CDC3-295A-4BF8-AEA0-04BBD74A6E9D}"/>
                    </a:ext>
                  </a:extLst>
                </p:cNvPr>
                <p:cNvSpPr txBox="1"/>
                <p:nvPr/>
              </p:nvSpPr>
              <p:spPr>
                <a:xfrm>
                  <a:off x="3432744" y="4527029"/>
                  <a:ext cx="4588114" cy="818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ea typeface="Cambria Math" panose="02040503050406030204" pitchFamily="18" charset="0"/>
                              </a:rPr>
                            </m:ctrlPr>
                          </m:sSubPr>
                          <m:e>
                            <m:r>
                              <a:rPr lang="hu-HU" sz="2800" i="1" smtClean="0">
                                <a:latin typeface="Cambria Math" panose="02040503050406030204" pitchFamily="18" charset="0"/>
                                <a:ea typeface="Cambria Math" panose="02040503050406030204" pitchFamily="18" charset="0"/>
                              </a:rPr>
                              <m:t>𝜌</m:t>
                            </m:r>
                          </m:e>
                          <m:sub>
                            <m:sSub>
                              <m:sSubPr>
                                <m:ctrlPr>
                                  <a:rPr lang="hu-HU" sz="280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𝐾𝑀𝑛𝑂</m:t>
                                </m:r>
                              </m:e>
                              <m:sub>
                                <m:r>
                                  <a:rPr lang="hu-HU" sz="2800" b="0" i="1" smtClean="0">
                                    <a:latin typeface="Cambria Math" panose="02040503050406030204" pitchFamily="18" charset="0"/>
                                    <a:ea typeface="Cambria Math" panose="02040503050406030204" pitchFamily="18" charset="0"/>
                                  </a:rPr>
                                  <m:t>4</m:t>
                                </m:r>
                              </m:sub>
                            </m:sSub>
                          </m:sub>
                        </m:sSub>
                        <m:r>
                          <a:rPr lang="hu-HU" sz="2800" b="0" i="1" smtClean="0">
                            <a:latin typeface="Cambria Math" panose="02040503050406030204" pitchFamily="18" charset="0"/>
                            <a:ea typeface="Cambria Math" panose="02040503050406030204" pitchFamily="18" charset="0"/>
                          </a:rPr>
                          <m:t>=</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1.752 </m:t>
                            </m:r>
                            <m:r>
                              <a:rPr lang="hu-HU" sz="2800" b="0" i="1" smtClean="0">
                                <a:latin typeface="Cambria Math" panose="02040503050406030204" pitchFamily="18" charset="0"/>
                                <a:ea typeface="Cambria Math" panose="02040503050406030204" pitchFamily="18" charset="0"/>
                              </a:rPr>
                              <m:t>𝑔</m:t>
                            </m:r>
                          </m:num>
                          <m:den>
                            <m:r>
                              <a:rPr lang="hu-HU" sz="2800" b="0" i="1" smtClean="0">
                                <a:latin typeface="Cambria Math" panose="02040503050406030204" pitchFamily="18" charset="0"/>
                                <a:ea typeface="Cambria Math" panose="02040503050406030204" pitchFamily="18" charset="0"/>
                              </a:rPr>
                              <m:t>0.04602051…</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𝑑𝑚</m:t>
                                </m:r>
                              </m:e>
                              <m:sup>
                                <m:r>
                                  <a:rPr lang="hu-HU" sz="2800" b="0" i="1" smtClean="0">
                                    <a:latin typeface="Cambria Math" panose="02040503050406030204" pitchFamily="18" charset="0"/>
                                    <a:ea typeface="Cambria Math" panose="02040503050406030204" pitchFamily="18" charset="0"/>
                                  </a:rPr>
                                  <m:t>3</m:t>
                                </m:r>
                              </m:sup>
                            </m:sSup>
                          </m:den>
                        </m:f>
                      </m:oMath>
                    </m:oMathPara>
                  </a14:m>
                  <a:endParaRPr lang="hu-HU" sz="2800" dirty="0"/>
                </a:p>
              </p:txBody>
            </p:sp>
          </mc:Choice>
          <mc:Fallback xmlns="">
            <p:sp>
              <p:nvSpPr>
                <p:cNvPr id="8" name="Szövegdoboz 7">
                  <a:extLst>
                    <a:ext uri="{FF2B5EF4-FFF2-40B4-BE49-F238E27FC236}">
                      <a16:creationId xmlns:a16="http://schemas.microsoft.com/office/drawing/2014/main" id="{5BF2CDC3-295A-4BF8-AEA0-04BBD74A6E9D}"/>
                    </a:ext>
                  </a:extLst>
                </p:cNvPr>
                <p:cNvSpPr txBox="1">
                  <a:spLocks noRot="1" noChangeAspect="1" noMove="1" noResize="1" noEditPoints="1" noAdjustHandles="1" noChangeArrowheads="1" noChangeShapeType="1" noTextEdit="1"/>
                </p:cNvSpPr>
                <p:nvPr/>
              </p:nvSpPr>
              <p:spPr>
                <a:xfrm>
                  <a:off x="3432744" y="4527029"/>
                  <a:ext cx="4588114" cy="81823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75BE8689-F621-4852-A952-65AE89D1646E}"/>
                    </a:ext>
                  </a:extLst>
                </p:cNvPr>
                <p:cNvSpPr txBox="1"/>
                <p:nvPr/>
              </p:nvSpPr>
              <p:spPr>
                <a:xfrm>
                  <a:off x="8187114" y="4604479"/>
                  <a:ext cx="3776868" cy="737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ea typeface="Cambria Math" panose="02040503050406030204" pitchFamily="18" charset="0"/>
                          </a:rPr>
                          <m:t>=</m:t>
                        </m:r>
                        <m:r>
                          <a:rPr lang="hu-HU" sz="2800" b="0" i="0" smtClean="0">
                            <a:latin typeface="Cambria Math" panose="02040503050406030204" pitchFamily="18" charset="0"/>
                            <a:ea typeface="Cambria Math" panose="02040503050406030204" pitchFamily="18" charset="0"/>
                          </a:rPr>
                          <m:t>38.</m:t>
                        </m:r>
                        <m:r>
                          <a:rPr lang="hu-HU" sz="2800" b="0" i="1" smtClean="0">
                            <a:latin typeface="Cambria Math" panose="02040503050406030204" pitchFamily="18" charset="0"/>
                            <a:ea typeface="Cambria Math" panose="02040503050406030204" pitchFamily="18" charset="0"/>
                          </a:rPr>
                          <m:t>0699757…</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𝑔</m:t>
                            </m:r>
                          </m:num>
                          <m:den>
                            <m:r>
                              <a:rPr lang="hu-HU" sz="2800" b="0" i="1" smtClean="0">
                                <a:latin typeface="Cambria Math" panose="02040503050406030204" pitchFamily="18" charset="0"/>
                                <a:ea typeface="Cambria Math" panose="02040503050406030204" pitchFamily="18" charset="0"/>
                              </a:rPr>
                              <m:t>𝑑𝑚</m:t>
                            </m:r>
                            <m:r>
                              <a:rPr lang="hu-HU" sz="2800" b="0" i="1" baseline="30000" smtClean="0">
                                <a:latin typeface="Cambria Math" panose="02040503050406030204" pitchFamily="18" charset="0"/>
                                <a:ea typeface="Cambria Math" panose="02040503050406030204" pitchFamily="18" charset="0"/>
                              </a:rPr>
                              <m:t>3</m:t>
                            </m:r>
                          </m:den>
                        </m:f>
                        <m:r>
                          <a:rPr lang="hu-HU" sz="2800" b="0" i="1" smtClean="0">
                            <a:latin typeface="Cambria Math" panose="02040503050406030204" pitchFamily="18" charset="0"/>
                            <a:ea typeface="Cambria Math" panose="02040503050406030204" pitchFamily="18" charset="0"/>
                          </a:rPr>
                          <m:t>=</m:t>
                        </m:r>
                      </m:oMath>
                    </m:oMathPara>
                  </a14:m>
                  <a:endParaRPr lang="hu-HU" sz="2800" dirty="0"/>
                </a:p>
              </p:txBody>
            </p:sp>
          </mc:Choice>
          <mc:Fallback xmlns="">
            <p:sp>
              <p:nvSpPr>
                <p:cNvPr id="9" name="Szövegdoboz 8">
                  <a:extLst>
                    <a:ext uri="{FF2B5EF4-FFF2-40B4-BE49-F238E27FC236}">
                      <a16:creationId xmlns:a16="http://schemas.microsoft.com/office/drawing/2014/main" id="{75BE8689-F621-4852-A952-65AE89D1646E}"/>
                    </a:ext>
                  </a:extLst>
                </p:cNvPr>
                <p:cNvSpPr txBox="1">
                  <a:spLocks noRot="1" noChangeAspect="1" noMove="1" noResize="1" noEditPoints="1" noAdjustHandles="1" noChangeArrowheads="1" noChangeShapeType="1" noTextEdit="1"/>
                </p:cNvSpPr>
                <p:nvPr/>
              </p:nvSpPr>
              <p:spPr>
                <a:xfrm>
                  <a:off x="8187114" y="4604479"/>
                  <a:ext cx="3776868" cy="73795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zövegdoboz 11">
                  <a:extLst>
                    <a:ext uri="{FF2B5EF4-FFF2-40B4-BE49-F238E27FC236}">
                      <a16:creationId xmlns:a16="http://schemas.microsoft.com/office/drawing/2014/main" id="{7F5F12D8-E7E8-4948-A4E4-3207EAEAC525}"/>
                    </a:ext>
                  </a:extLst>
                </p:cNvPr>
                <p:cNvSpPr txBox="1"/>
                <p:nvPr/>
              </p:nvSpPr>
              <p:spPr>
                <a:xfrm>
                  <a:off x="6480734" y="5684646"/>
                  <a:ext cx="2086405" cy="7379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ea typeface="Cambria Math" panose="02040503050406030204" pitchFamily="18" charset="0"/>
                          </a:rPr>
                          <m:t>=</m:t>
                        </m:r>
                        <m:r>
                          <a:rPr lang="hu-HU" sz="2800" b="0" i="0" smtClean="0">
                            <a:latin typeface="Cambria Math" panose="02040503050406030204" pitchFamily="18" charset="0"/>
                            <a:ea typeface="Cambria Math" panose="02040503050406030204" pitchFamily="18" charset="0"/>
                          </a:rPr>
                          <m:t>38.</m:t>
                        </m:r>
                        <m:r>
                          <a:rPr lang="hu-HU" sz="2800" b="0" i="1" smtClean="0">
                            <a:latin typeface="Cambria Math" panose="02040503050406030204" pitchFamily="18" charset="0"/>
                            <a:ea typeface="Cambria Math" panose="02040503050406030204" pitchFamily="18" charset="0"/>
                          </a:rPr>
                          <m:t>07</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𝑔</m:t>
                            </m:r>
                          </m:num>
                          <m:den>
                            <m:r>
                              <a:rPr lang="hu-HU" sz="2800" b="0" i="1" smtClean="0">
                                <a:latin typeface="Cambria Math" panose="02040503050406030204" pitchFamily="18" charset="0"/>
                                <a:ea typeface="Cambria Math" panose="02040503050406030204" pitchFamily="18" charset="0"/>
                              </a:rPr>
                              <m:t>𝑑𝑚</m:t>
                            </m:r>
                            <m:r>
                              <a:rPr lang="hu-HU" sz="2800" b="0" i="1" baseline="30000" smtClean="0">
                                <a:latin typeface="Cambria Math" panose="02040503050406030204" pitchFamily="18" charset="0"/>
                                <a:ea typeface="Cambria Math" panose="02040503050406030204" pitchFamily="18" charset="0"/>
                              </a:rPr>
                              <m:t>3</m:t>
                            </m:r>
                          </m:den>
                        </m:f>
                      </m:oMath>
                    </m:oMathPara>
                  </a14:m>
                  <a:endParaRPr lang="hu-HU" sz="2800" dirty="0"/>
                </a:p>
              </p:txBody>
            </p:sp>
          </mc:Choice>
          <mc:Fallback xmlns="">
            <p:sp>
              <p:nvSpPr>
                <p:cNvPr id="12" name="Szövegdoboz 11">
                  <a:extLst>
                    <a:ext uri="{FF2B5EF4-FFF2-40B4-BE49-F238E27FC236}">
                      <a16:creationId xmlns:a16="http://schemas.microsoft.com/office/drawing/2014/main" id="{7F5F12D8-E7E8-4948-A4E4-3207EAEAC525}"/>
                    </a:ext>
                  </a:extLst>
                </p:cNvPr>
                <p:cNvSpPr txBox="1">
                  <a:spLocks noRot="1" noChangeAspect="1" noMove="1" noResize="1" noEditPoints="1" noAdjustHandles="1" noChangeArrowheads="1" noChangeShapeType="1" noTextEdit="1"/>
                </p:cNvSpPr>
                <p:nvPr/>
              </p:nvSpPr>
              <p:spPr>
                <a:xfrm>
                  <a:off x="6480734" y="5684646"/>
                  <a:ext cx="2086405" cy="737959"/>
                </a:xfrm>
                <a:prstGeom prst="rect">
                  <a:avLst/>
                </a:prstGeom>
                <a:blipFill>
                  <a:blip r:embed="rId5"/>
                  <a:stretch>
                    <a:fillRect/>
                  </a:stretch>
                </a:blipFill>
              </p:spPr>
              <p:txBody>
                <a:bodyPr/>
                <a:lstStyle/>
                <a:p>
                  <a:r>
                    <a:rPr lang="en-US">
                      <a:noFill/>
                    </a:rPr>
                    <a:t> </a:t>
                  </a:r>
                </a:p>
              </p:txBody>
            </p:sp>
          </mc:Fallback>
        </mc:AlternateContent>
      </p:grpSp>
      <p:sp>
        <p:nvSpPr>
          <p:cNvPr id="13"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mass concentration</a:t>
            </a:r>
          </a:p>
        </p:txBody>
      </p:sp>
      <p:sp>
        <p:nvSpPr>
          <p:cNvPr id="2" name="Slide Number Placeholder 1"/>
          <p:cNvSpPr>
            <a:spLocks noGrp="1"/>
          </p:cNvSpPr>
          <p:nvPr>
            <p:ph type="sldNum" sz="quarter" idx="12"/>
          </p:nvPr>
        </p:nvSpPr>
        <p:spPr/>
        <p:txBody>
          <a:bodyPr/>
          <a:lstStyle/>
          <a:p>
            <a:fld id="{3C4C4ECE-28BA-4963-8103-0CE331711D51}" type="slidenum">
              <a:rPr lang="hu-HU" smtClean="0"/>
              <a:t>27</a:t>
            </a:fld>
            <a:endParaRPr lang="hu-HU"/>
          </a:p>
        </p:txBody>
      </p:sp>
    </p:spTree>
    <p:extLst>
      <p:ext uri="{BB962C8B-B14F-4D97-AF65-F5344CB8AC3E}">
        <p14:creationId xmlns:p14="http://schemas.microsoft.com/office/powerpoint/2010/main" val="2535602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Compostion – mixed percentage</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874978"/>
              </a:xfrm>
            </p:spPr>
            <p:txBody>
              <a:bodyPr>
                <a:normAutofit/>
              </a:bodyPr>
              <a:lstStyle/>
              <a:p>
                <a:r>
                  <a:rPr lang="en-US" dirty="0">
                    <a:latin typeface="Times New Roman" panose="02020603050405020304" pitchFamily="18" charset="0"/>
                    <a:cs typeface="Times New Roman" panose="02020603050405020304" pitchFamily="18" charset="0"/>
                  </a:rPr>
                  <a:t>Since </a:t>
                </a:r>
                <a:r>
                  <a:rPr lang="hu-HU" dirty="0">
                    <a:latin typeface="Times New Roman" panose="02020603050405020304" pitchFamily="18" charset="0"/>
                    <a:cs typeface="Times New Roman" panose="02020603050405020304" pitchFamily="18" charset="0"/>
                  </a:rPr>
                  <a:t>the chemists</a:t>
                </a:r>
                <a:r>
                  <a:rPr lang="en-US" dirty="0">
                    <a:latin typeface="Times New Roman" panose="02020603050405020304" pitchFamily="18" charset="0"/>
                    <a:cs typeface="Times New Roman" panose="02020603050405020304" pitchFamily="18" charset="0"/>
                  </a:rPr>
                  <a:t> often use</a:t>
                </a:r>
                <a:r>
                  <a:rPr lang="hu-HU"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100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volumetric</a:t>
                </a:r>
                <a:r>
                  <a:rPr lang="en-US" dirty="0">
                    <a:latin typeface="Times New Roman" panose="02020603050405020304" pitchFamily="18" charset="0"/>
                    <a:cs typeface="Times New Roman" panose="02020603050405020304" pitchFamily="18" charset="0"/>
                  </a:rPr>
                  <a:t> flasks, the mixed percentage was also </a:t>
                </a:r>
                <a:r>
                  <a:rPr lang="hu-HU" dirty="0">
                    <a:latin typeface="Times New Roman" panose="02020603050405020304" pitchFamily="18" charset="0"/>
                    <a:cs typeface="Times New Roman" panose="02020603050405020304" pitchFamily="18" charset="0"/>
                  </a:rPr>
                  <a:t>introduced as follows:</a:t>
                </a:r>
              </a:p>
              <a:p>
                <a:r>
                  <a:rPr lang="hu-HU" b="1" dirty="0">
                    <a:latin typeface="Times New Roman" panose="02020603050405020304" pitchFamily="18" charset="0"/>
                    <a:cs typeface="Times New Roman" panose="02020603050405020304" pitchFamily="18" charset="0"/>
                  </a:rPr>
                  <a:t>mixed percentage:</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v%</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it is </a:t>
                </a:r>
                <a:r>
                  <a:rPr lang="en-US" dirty="0">
                    <a:latin typeface="Times New Roman" panose="02020603050405020304" pitchFamily="18" charset="0"/>
                    <a:cs typeface="Times New Roman" panose="02020603050405020304" pitchFamily="18" charset="0"/>
                  </a:rPr>
                  <a:t>the mass concentration expressed as a percentage show</a:t>
                </a:r>
                <a:r>
                  <a:rPr lang="hu-HU" dirty="0">
                    <a:latin typeface="Times New Roman" panose="02020603050405020304" pitchFamily="18" charset="0"/>
                    <a:cs typeface="Times New Roman" panose="02020603050405020304" pitchFamily="18" charset="0"/>
                  </a:rPr>
                  <a:t>ing</a:t>
                </a:r>
                <a:r>
                  <a:rPr lang="en-US" dirty="0">
                    <a:latin typeface="Times New Roman" panose="02020603050405020304" pitchFamily="18" charset="0"/>
                    <a:cs typeface="Times New Roman" panose="02020603050405020304" pitchFamily="18" charset="0"/>
                  </a:rPr>
                  <a:t> how many grams of solute are present in 100 </a:t>
                </a:r>
                <a:r>
                  <a:rPr lang="hu-HU" dirty="0">
                    <a:latin typeface="Times New Roman" panose="02020603050405020304" pitchFamily="18" charset="0"/>
                    <a:cs typeface="Times New Roman" panose="02020603050405020304" pitchFamily="18" charset="0"/>
                  </a:rPr>
                  <a:t>cm</a:t>
                </a:r>
                <a:r>
                  <a:rPr lang="hu-HU"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solution, i.e.</a:t>
                </a:r>
                <a:r>
                  <a:rPr lang="hu-HU" dirty="0">
                    <a:latin typeface="Times New Roman" panose="02020603050405020304" pitchFamily="18" charset="0"/>
                    <a:cs typeface="Times New Roman" panose="02020603050405020304" pitchFamily="18" charset="0"/>
                  </a:rPr>
                  <a:t>,</a:t>
                </a:r>
                <a14:m>
                  <m:oMath xmlns:m="http://schemas.openxmlformats.org/officeDocument/2006/math">
                    <m:r>
                      <a:rPr lang="hu-HU" b="0" i="0" smtClean="0">
                        <a:latin typeface="Cambria Math" panose="02040503050406030204" pitchFamily="18" charset="0"/>
                      </a:rPr>
                      <m:t> </m:t>
                    </m:r>
                  </m:oMath>
                </a14:m>
                <a:r>
                  <a:rPr lang="hu-HU" b="0" i="0" dirty="0">
                    <a:latin typeface="Times New Roman" panose="02020603050405020304" pitchFamily="18" charset="0"/>
                    <a:cs typeface="Times New Roman" panose="02020603050405020304" pitchFamily="18" charset="0"/>
                  </a:rPr>
                  <a:t/>
                </a:r>
                <a:br>
                  <a:rPr lang="hu-HU" b="0" i="0" dirty="0">
                    <a:latin typeface="Times New Roman" panose="02020603050405020304" pitchFamily="18" charset="0"/>
                    <a:cs typeface="Times New Roman" panose="02020603050405020304" pitchFamily="18" charset="0"/>
                  </a:rPr>
                </a:b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𝑣</m:t>
                        </m:r>
                        <m:r>
                          <a:rPr lang="hu-HU" i="1">
                            <a:latin typeface="Cambria Math" panose="02040503050406030204" pitchFamily="18" charset="0"/>
                          </a:rPr>
                          <m:t>%</m:t>
                        </m:r>
                      </m:e>
                      <m:sub>
                        <m:r>
                          <a:rPr lang="hu-HU" i="1">
                            <a:latin typeface="Cambria Math" panose="02040503050406030204" pitchFamily="18" charset="0"/>
                          </a:rPr>
                          <m:t>𝐵</m:t>
                        </m:r>
                      </m:sub>
                    </m:sSub>
                    <m:r>
                      <a:rPr lang="hu-HU" i="1">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𝜌</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r>
                          <a:rPr lang="hu-HU" i="1">
                            <a:latin typeface="Cambria Math" panose="02040503050406030204" pitchFamily="18" charset="0"/>
                          </a:rPr>
                          <m:t>1</m:t>
                        </m:r>
                      </m:num>
                      <m:den>
                        <m:r>
                          <a:rPr lang="hu-HU" i="1">
                            <a:latin typeface="Cambria Math" panose="02040503050406030204" pitchFamily="18" charset="0"/>
                          </a:rPr>
                          <m:t>10</m:t>
                        </m:r>
                      </m:den>
                    </m:f>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b="0" i="1" smtClean="0">
                                <a:latin typeface="Cambria Math" panose="02040503050406030204" pitchFamily="18" charset="0"/>
                              </a:rPr>
                              <m:t>𝑠𝑜𝑙𝑢𝑡𝑖𝑜𝑛</m:t>
                            </m:r>
                          </m:sub>
                        </m:sSub>
                      </m:den>
                    </m:f>
                    <m:r>
                      <a:rPr lang="hu-HU" i="1">
                        <a:latin typeface="Cambria Math" panose="02040503050406030204" pitchFamily="18" charset="0"/>
                      </a:rPr>
                      <m:t>∙100%</m:t>
                    </m:r>
                  </m:oMath>
                </a14:m>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Depends on the temperature through density and volume dependence.</a:t>
                </a:r>
              </a:p>
              <a:p>
                <a:r>
                  <a:rPr lang="hu-HU" dirty="0">
                    <a:latin typeface="Times New Roman" panose="02020603050405020304" pitchFamily="18" charset="0"/>
                    <a:cs typeface="Times New Roman" panose="02020603050405020304" pitchFamily="18" charset="0"/>
                  </a:rPr>
                  <a:t>It is related to the solution.</a:t>
                </a:r>
              </a:p>
              <a:p>
                <a:r>
                  <a:rPr lang="en-US" dirty="0">
                    <a:latin typeface="Times New Roman" panose="02020603050405020304" pitchFamily="18" charset="0"/>
                    <a:cs typeface="Times New Roman" panose="02020603050405020304" pitchFamily="18" charset="0"/>
                  </a:rPr>
                  <a:t>The sum of the mixed percentages of all components is not 100%.</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1825625"/>
                <a:ext cx="10515600" cy="4874978"/>
              </a:xfrm>
              <a:blipFill>
                <a:blip r:embed="rId3"/>
                <a:stretch>
                  <a:fillRect l="-1043" t="-212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28</a:t>
            </a:fld>
            <a:endParaRPr lang="hu-HU"/>
          </a:p>
        </p:txBody>
      </p:sp>
    </p:spTree>
    <p:extLst>
      <p:ext uri="{BB962C8B-B14F-4D97-AF65-F5344CB8AC3E}">
        <p14:creationId xmlns:p14="http://schemas.microsoft.com/office/powerpoint/2010/main" val="1918822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artalom helye 14">
            <a:extLst>
              <a:ext uri="{FF2B5EF4-FFF2-40B4-BE49-F238E27FC236}">
                <a16:creationId xmlns:a16="http://schemas.microsoft.com/office/drawing/2014/main" id="{0CC9D647-BD40-46FA-AA8D-045CBF4206D9}"/>
              </a:ext>
            </a:extLst>
          </p:cNvPr>
          <p:cNvSpPr>
            <a:spLocks noGrp="1"/>
          </p:cNvSpPr>
          <p:nvPr>
            <p:ph idx="1"/>
          </p:nvPr>
        </p:nvSpPr>
        <p:spPr>
          <a:xfrm>
            <a:off x="490331" y="1570795"/>
            <a:ext cx="11186869" cy="4351338"/>
          </a:xfrm>
        </p:spPr>
        <p:txBody>
          <a:bodyPr>
            <a:normAutofit/>
          </a:bodyPr>
          <a:lstStyle/>
          <a:p>
            <a:pPr marL="0" indent="0">
              <a:buNone/>
            </a:pPr>
            <a:r>
              <a:rPr lang="hu-HU" dirty="0">
                <a:latin typeface="Times New Roman" panose="02020603050405020304" pitchFamily="18" charset="0"/>
                <a:cs typeface="Times New Roman" panose="02020603050405020304" pitchFamily="18" charset="0"/>
              </a:rPr>
              <a:t>What is the mixed percentage of the solution made by dissolving 3.679 g of KNO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in some water followed by its transfer into a volumetric flask of 100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volume and completing the flask with water after the temperature reached room’s one?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(KNO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)=101.10;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and ρ</a:t>
            </a:r>
            <a:r>
              <a:rPr lang="hu-HU" baseline="-25000" dirty="0">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=1.0205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ρ(H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O)=0.9971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Give the result with 4 significant figures.</a:t>
            </a:r>
          </a:p>
          <a:p>
            <a:pPr marL="0" indent="0">
              <a:buNone/>
            </a:pP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Szövegdoboz 15">
                <a:extLst>
                  <a:ext uri="{FF2B5EF4-FFF2-40B4-BE49-F238E27FC236}">
                    <a16:creationId xmlns:a16="http://schemas.microsoft.com/office/drawing/2014/main" id="{890D7BAF-EAF5-43F1-9BA5-62184FCF74EB}"/>
                  </a:ext>
                </a:extLst>
              </p:cNvPr>
              <p:cNvSpPr txBox="1"/>
              <p:nvPr/>
            </p:nvSpPr>
            <p:spPr>
              <a:xfrm>
                <a:off x="2712460" y="4796286"/>
                <a:ext cx="6771918" cy="9253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3200" i="1" smtClean="0">
                              <a:latin typeface="Cambria Math" panose="02040503050406030204" pitchFamily="18" charset="0"/>
                            </a:rPr>
                          </m:ctrlPr>
                        </m:sSubPr>
                        <m:e>
                          <m:r>
                            <a:rPr lang="hu-HU" sz="3200" b="0" i="1" smtClean="0">
                              <a:latin typeface="Cambria Math" panose="02040503050406030204" pitchFamily="18" charset="0"/>
                            </a:rPr>
                            <m:t>𝑣</m:t>
                          </m:r>
                          <m:r>
                            <a:rPr lang="hu-HU" sz="3200" b="0" i="1" smtClean="0">
                              <a:latin typeface="Cambria Math" panose="02040503050406030204" pitchFamily="18" charset="0"/>
                            </a:rPr>
                            <m:t>%</m:t>
                          </m:r>
                        </m:e>
                        <m:sub>
                          <m:sSub>
                            <m:sSubPr>
                              <m:ctrlPr>
                                <a:rPr lang="hu-HU" sz="3200" i="1" smtClean="0">
                                  <a:latin typeface="Cambria Math" panose="02040503050406030204" pitchFamily="18" charset="0"/>
                                </a:rPr>
                              </m:ctrlPr>
                            </m:sSubPr>
                            <m:e>
                              <m:r>
                                <a:rPr lang="hu-HU" sz="3200" b="0" i="1" smtClean="0">
                                  <a:latin typeface="Cambria Math" panose="02040503050406030204" pitchFamily="18" charset="0"/>
                                </a:rPr>
                                <m:t>𝐾𝑁𝑂</m:t>
                              </m:r>
                            </m:e>
                            <m:sub>
                              <m:r>
                                <a:rPr lang="hu-HU" sz="3200" b="0" i="1" smtClean="0">
                                  <a:latin typeface="Cambria Math" panose="02040503050406030204" pitchFamily="18" charset="0"/>
                                </a:rPr>
                                <m:t>3</m:t>
                              </m:r>
                            </m:sub>
                          </m:sSub>
                        </m:sub>
                      </m:sSub>
                      <m:r>
                        <a:rPr lang="hu-HU" sz="3200" b="0" i="1" smtClean="0">
                          <a:latin typeface="Cambria Math" panose="02040503050406030204" pitchFamily="18" charset="0"/>
                        </a:rPr>
                        <m:t>=</m:t>
                      </m:r>
                      <m:f>
                        <m:fPr>
                          <m:ctrlPr>
                            <a:rPr lang="hu-HU" sz="3200" b="0" i="1" smtClean="0">
                              <a:latin typeface="Cambria Math" panose="02040503050406030204" pitchFamily="18" charset="0"/>
                            </a:rPr>
                          </m:ctrlPr>
                        </m:fPr>
                        <m:num>
                          <m:r>
                            <a:rPr lang="hu-HU" sz="3200" b="0" i="1" smtClean="0">
                              <a:latin typeface="Cambria Math" panose="02040503050406030204" pitchFamily="18" charset="0"/>
                            </a:rPr>
                            <m:t>3.679</m:t>
                          </m:r>
                          <m:r>
                            <a:rPr lang="hu-HU" sz="3200" b="0" i="1" smtClean="0">
                              <a:latin typeface="Cambria Math" panose="02040503050406030204" pitchFamily="18" charset="0"/>
                            </a:rPr>
                            <m:t>𝑔</m:t>
                          </m:r>
                        </m:num>
                        <m:den>
                          <m:sSup>
                            <m:sSupPr>
                              <m:ctrlPr>
                                <a:rPr lang="hu-HU" sz="3200" b="0" i="1" smtClean="0">
                                  <a:latin typeface="Cambria Math" panose="02040503050406030204" pitchFamily="18" charset="0"/>
                                </a:rPr>
                              </m:ctrlPr>
                            </m:sSupPr>
                            <m:e>
                              <m:r>
                                <a:rPr lang="hu-HU" sz="3200" b="0" i="1" smtClean="0">
                                  <a:latin typeface="Cambria Math" panose="02040503050406030204" pitchFamily="18" charset="0"/>
                                </a:rPr>
                                <m:t>100 </m:t>
                              </m:r>
                              <m:r>
                                <a:rPr lang="hu-HU" sz="3200" b="0" i="1" smtClean="0">
                                  <a:latin typeface="Cambria Math" panose="02040503050406030204" pitchFamily="18" charset="0"/>
                                </a:rPr>
                                <m:t>𝑐𝑚</m:t>
                              </m:r>
                            </m:e>
                            <m:sup>
                              <m:r>
                                <a:rPr lang="hu-HU" sz="3200" b="0" i="1" smtClean="0">
                                  <a:latin typeface="Cambria Math" panose="02040503050406030204" pitchFamily="18" charset="0"/>
                                </a:rPr>
                                <m:t>3</m:t>
                              </m:r>
                            </m:sup>
                          </m:sSup>
                        </m:den>
                      </m:f>
                      <m:r>
                        <a:rPr lang="hu-HU" sz="3200" b="0" i="1" smtClean="0">
                          <a:latin typeface="Cambria Math" panose="02040503050406030204" pitchFamily="18" charset="0"/>
                          <a:ea typeface="Cambria Math" panose="02040503050406030204" pitchFamily="18" charset="0"/>
                        </a:rPr>
                        <m:t>∙100%=3.679%</m:t>
                      </m:r>
                    </m:oMath>
                  </m:oMathPara>
                </a14:m>
                <a:endParaRPr lang="hu-HU" sz="3200" dirty="0"/>
              </a:p>
            </p:txBody>
          </p:sp>
        </mc:Choice>
        <mc:Fallback xmlns="">
          <p:sp>
            <p:nvSpPr>
              <p:cNvPr id="16" name="Szövegdoboz 15">
                <a:extLst>
                  <a:ext uri="{FF2B5EF4-FFF2-40B4-BE49-F238E27FC236}">
                    <a16:creationId xmlns:a16="http://schemas.microsoft.com/office/drawing/2014/main" id="{890D7BAF-EAF5-43F1-9BA5-62184FCF74EB}"/>
                  </a:ext>
                </a:extLst>
              </p:cNvPr>
              <p:cNvSpPr txBox="1">
                <a:spLocks noRot="1" noChangeAspect="1" noMove="1" noResize="1" noEditPoints="1" noAdjustHandles="1" noChangeArrowheads="1" noChangeShapeType="1" noTextEdit="1"/>
              </p:cNvSpPr>
              <p:nvPr/>
            </p:nvSpPr>
            <p:spPr>
              <a:xfrm>
                <a:off x="2712460" y="4796286"/>
                <a:ext cx="6771918" cy="925382"/>
              </a:xfrm>
              <a:prstGeom prst="rect">
                <a:avLst/>
              </a:prstGeom>
              <a:blipFill>
                <a:blip r:embed="rId3"/>
                <a:stretch>
                  <a:fillRect/>
                </a:stretch>
              </a:blipFill>
            </p:spPr>
            <p:txBody>
              <a:bodyPr/>
              <a:lstStyle/>
              <a:p>
                <a:r>
                  <a:rPr lang="en-US">
                    <a:noFill/>
                  </a:rPr>
                  <a:t> </a:t>
                </a:r>
              </a:p>
            </p:txBody>
          </p:sp>
        </mc:Fallback>
      </mc:AlternateContent>
      <p:sp>
        <p:nvSpPr>
          <p:cNvPr id="7"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Compostion – mixed percentage</a:t>
            </a:r>
          </a:p>
        </p:txBody>
      </p:sp>
      <p:sp>
        <p:nvSpPr>
          <p:cNvPr id="2" name="Slide Number Placeholder 1"/>
          <p:cNvSpPr>
            <a:spLocks noGrp="1"/>
          </p:cNvSpPr>
          <p:nvPr>
            <p:ph type="sldNum" sz="quarter" idx="12"/>
          </p:nvPr>
        </p:nvSpPr>
        <p:spPr/>
        <p:txBody>
          <a:bodyPr/>
          <a:lstStyle/>
          <a:p>
            <a:fld id="{3C4C4ECE-28BA-4963-8103-0CE331711D51}" type="slidenum">
              <a:rPr lang="hu-HU" smtClean="0"/>
              <a:t>29</a:t>
            </a:fld>
            <a:endParaRPr lang="hu-HU"/>
          </a:p>
        </p:txBody>
      </p:sp>
    </p:spTree>
    <p:extLst>
      <p:ext uri="{BB962C8B-B14F-4D97-AF65-F5344CB8AC3E}">
        <p14:creationId xmlns:p14="http://schemas.microsoft.com/office/powerpoint/2010/main" val="303913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4810702"/>
          </a:xfrm>
        </p:spPr>
        <p:txBody>
          <a:bodyPr>
            <a:normAutofit lnSpcReduction="10000"/>
          </a:bodyPr>
          <a:lstStyle/>
          <a:p>
            <a:r>
              <a:rPr lang="en-US" dirty="0">
                <a:latin typeface="Times New Roman" panose="02020603050405020304" pitchFamily="18" charset="0"/>
                <a:cs typeface="Times New Roman" panose="02020603050405020304" pitchFamily="18" charset="0"/>
              </a:rPr>
              <a:t>However, the substances used in chemical experiments are not individual atoms or molecules, but rather elements and/or compounds</a:t>
            </a:r>
            <a:r>
              <a:rPr lang="hu-HU" dirty="0">
                <a:latin typeface="Times New Roman" panose="02020603050405020304" pitchFamily="18" charset="0"/>
                <a:cs typeface="Times New Roman" panose="02020603050405020304" pitchFamily="18" charset="0"/>
              </a:rPr>
              <a:t>:</a:t>
            </a:r>
          </a:p>
          <a:p>
            <a:r>
              <a:rPr lang="hu-HU" b="1" dirty="0">
                <a:latin typeface="Times New Roman" panose="02020603050405020304" pitchFamily="18" charset="0"/>
                <a:cs typeface="Times New Roman" panose="02020603050405020304" pitchFamily="18" charset="0"/>
              </a:rPr>
              <a:t>element:</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type of substance that consists of atoms with the same atomic number</a:t>
            </a:r>
            <a:r>
              <a:rPr lang="hu-HU" dirty="0">
                <a:latin typeface="Times New Roman" panose="02020603050405020304" pitchFamily="18" charset="0"/>
                <a:cs typeface="Times New Roman" panose="02020603050405020304" pitchFamily="18" charset="0"/>
              </a:rPr>
              <a:t>.</a:t>
            </a:r>
          </a:p>
          <a:p>
            <a:r>
              <a:rPr lang="hu-HU" b="1" dirty="0">
                <a:latin typeface="Times New Roman" panose="02020603050405020304" pitchFamily="18" charset="0"/>
                <a:cs typeface="Times New Roman" panose="02020603050405020304" pitchFamily="18" charset="0"/>
              </a:rPr>
              <a:t>compound:</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substance made up of two or more different elements in </a:t>
            </a:r>
            <a:r>
              <a:rPr lang="hu-HU" dirty="0">
                <a:latin typeface="Times New Roman" panose="02020603050405020304" pitchFamily="18" charset="0"/>
                <a:cs typeface="Times New Roman" panose="02020603050405020304" pitchFamily="18" charset="0"/>
              </a:rPr>
              <a:t>definite proportion.</a:t>
            </a:r>
          </a:p>
          <a:p>
            <a:r>
              <a:rPr lang="en-US" dirty="0">
                <a:latin typeface="Times New Roman" panose="02020603050405020304" pitchFamily="18" charset="0"/>
                <a:cs typeface="Times New Roman" panose="02020603050405020304" pitchFamily="18" charset="0"/>
              </a:rPr>
              <a:t>The atom and the element, or the molecule and the compound, are therefore not interchangeable concepts, the element is atoms, while the compound is a set of molecules</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individual atoms or molecules do not carry all the properties of the element or the compound, because in the case of the compound, to understand the properties, </a:t>
            </a:r>
            <a:r>
              <a:rPr lang="hu-HU" dirty="0">
                <a:latin typeface="Times New Roman" panose="02020603050405020304" pitchFamily="18" charset="0"/>
                <a:cs typeface="Times New Roman" panose="02020603050405020304" pitchFamily="18" charset="0"/>
              </a:rPr>
              <a:t>one</a:t>
            </a:r>
            <a:r>
              <a:rPr lang="en-US" dirty="0">
                <a:latin typeface="Times New Roman" panose="02020603050405020304" pitchFamily="18" charset="0"/>
                <a:cs typeface="Times New Roman" panose="02020603050405020304" pitchFamily="18" charset="0"/>
              </a:rPr>
              <a:t> also ha</a:t>
            </a:r>
            <a:r>
              <a:rPr lang="hu-HU"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to take into account the interactions between the atoms and molecules</a:t>
            </a:r>
            <a:r>
              <a:rPr lang="hu-HU" dirty="0">
                <a:latin typeface="Times New Roman" panose="02020603050405020304" pitchFamily="18" charset="0"/>
                <a:cs typeface="Times New Roman" panose="02020603050405020304" pitchFamily="18" charset="0"/>
              </a:rPr>
              <a:t>.</a:t>
            </a:r>
          </a:p>
        </p:txBody>
      </p:sp>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Carriers of chemical properties</a:t>
            </a:r>
          </a:p>
        </p:txBody>
      </p:sp>
      <p:sp>
        <p:nvSpPr>
          <p:cNvPr id="2" name="Slide Number Placeholder 1"/>
          <p:cNvSpPr>
            <a:spLocks noGrp="1"/>
          </p:cNvSpPr>
          <p:nvPr>
            <p:ph type="sldNum" sz="quarter" idx="12"/>
          </p:nvPr>
        </p:nvSpPr>
        <p:spPr/>
        <p:txBody>
          <a:bodyPr/>
          <a:lstStyle/>
          <a:p>
            <a:fld id="{3C4C4ECE-28BA-4963-8103-0CE331711D51}" type="slidenum">
              <a:rPr lang="hu-HU" smtClean="0"/>
              <a:t>3</a:t>
            </a:fld>
            <a:endParaRPr lang="hu-HU"/>
          </a:p>
        </p:txBody>
      </p:sp>
    </p:spTree>
    <p:extLst>
      <p:ext uri="{BB962C8B-B14F-4D97-AF65-F5344CB8AC3E}">
        <p14:creationId xmlns:p14="http://schemas.microsoft.com/office/powerpoint/2010/main" val="316396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Mixed percentage – Mass percentage</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490331" y="2249696"/>
            <a:ext cx="11237843" cy="932565"/>
          </a:xfrm>
        </p:spPr>
        <p:txBody>
          <a:bodyPr>
            <a:normAutofit/>
          </a:bodyPr>
          <a:lstStyle/>
          <a:p>
            <a:pPr marL="0" indent="0" algn="ctr">
              <a:buNone/>
            </a:pPr>
            <a:r>
              <a:rPr lang="hu-HU" dirty="0">
                <a:latin typeface="Times New Roman" panose="02020603050405020304" pitchFamily="18" charset="0"/>
                <a:cs typeface="Times New Roman" panose="02020603050405020304" pitchFamily="18" charset="0"/>
              </a:rPr>
              <a:t>Let us calculate the previous solution’s composition in mass percentage!</a:t>
            </a:r>
          </a:p>
        </p:txBody>
      </p:sp>
      <p:grpSp>
        <p:nvGrpSpPr>
          <p:cNvPr id="12" name="Group 11"/>
          <p:cNvGrpSpPr/>
          <p:nvPr/>
        </p:nvGrpSpPr>
        <p:grpSpPr>
          <a:xfrm>
            <a:off x="944222" y="3431374"/>
            <a:ext cx="10305202" cy="738087"/>
            <a:chOff x="1209263" y="3431374"/>
            <a:chExt cx="10305202" cy="738087"/>
          </a:xfrm>
        </p:grpSpPr>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4D17C2CE-35D7-4507-B3E8-DC5C919D8F63}"/>
                    </a:ext>
                  </a:extLst>
                </p:cNvPr>
                <p:cNvSpPr txBox="1"/>
                <p:nvPr/>
              </p:nvSpPr>
              <p:spPr>
                <a:xfrm>
                  <a:off x="1209263" y="3583262"/>
                  <a:ext cx="520431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𝑠𝑜𝑙𝑢𝑡𝑖𝑜𝑛</m:t>
                            </m:r>
                          </m:sub>
                        </m:sSub>
                        <m:r>
                          <a:rPr lang="hu-HU" sz="2800" b="0" i="1" smtClean="0">
                            <a:latin typeface="Cambria Math" panose="02040503050406030204" pitchFamily="18" charset="0"/>
                          </a:rPr>
                          <m:t>= </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𝜌</m:t>
                            </m:r>
                          </m:e>
                          <m:sub>
                            <m:r>
                              <a:rPr lang="hu-HU" sz="2800" b="0" i="1" smtClean="0">
                                <a:latin typeface="Cambria Math" panose="02040503050406030204" pitchFamily="18" charset="0"/>
                              </a:rPr>
                              <m:t>𝑠𝑜𝑙𝑢𝑡𝑖𝑜𝑛</m:t>
                            </m:r>
                          </m:sub>
                        </m:sSub>
                        <m:r>
                          <a:rPr lang="hu-HU" sz="2800" b="0" i="1" smtClean="0">
                            <a:latin typeface="Cambria Math" panose="02040503050406030204" pitchFamily="18" charset="0"/>
                            <a:ea typeface="Cambria Math" panose="02040503050406030204" pitchFamily="18" charset="0"/>
                          </a:rPr>
                          <m:t>∙</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𝑉</m:t>
                            </m:r>
                          </m:e>
                          <m:sub>
                            <m:r>
                              <a:rPr lang="hu-HU" sz="2800" b="0" i="1" smtClean="0">
                                <a:latin typeface="Cambria Math" panose="02040503050406030204" pitchFamily="18" charset="0"/>
                                <a:ea typeface="Cambria Math" panose="02040503050406030204" pitchFamily="18" charset="0"/>
                              </a:rPr>
                              <m:t>𝑠𝑜𝑙𝑢𝑡𝑖𝑜𝑛</m:t>
                            </m:r>
                          </m:sub>
                        </m:sSub>
                        <m:r>
                          <a:rPr lang="hu-HU" sz="2800" b="0" i="1" smtClean="0">
                            <a:latin typeface="Cambria Math" panose="02040503050406030204" pitchFamily="18" charset="0"/>
                            <a:ea typeface="Cambria Math" panose="02040503050406030204" pitchFamily="18" charset="0"/>
                          </a:rPr>
                          <m:t>=</m:t>
                        </m:r>
                      </m:oMath>
                    </m:oMathPara>
                  </a14:m>
                  <a:endParaRPr lang="hu-HU" sz="2800" dirty="0"/>
                </a:p>
              </p:txBody>
            </p:sp>
          </mc:Choice>
          <mc:Fallback xmlns="">
            <p:sp>
              <p:nvSpPr>
                <p:cNvPr id="5" name="Szövegdoboz 4">
                  <a:extLst>
                    <a:ext uri="{FF2B5EF4-FFF2-40B4-BE49-F238E27FC236}">
                      <a16:creationId xmlns:a16="http://schemas.microsoft.com/office/drawing/2014/main" id="{4D17C2CE-35D7-4507-B3E8-DC5C919D8F63}"/>
                    </a:ext>
                  </a:extLst>
                </p:cNvPr>
                <p:cNvSpPr txBox="1">
                  <a:spLocks noRot="1" noChangeAspect="1" noMove="1" noResize="1" noEditPoints="1" noAdjustHandles="1" noChangeArrowheads="1" noChangeShapeType="1" noTextEdit="1"/>
                </p:cNvSpPr>
                <p:nvPr/>
              </p:nvSpPr>
              <p:spPr>
                <a:xfrm>
                  <a:off x="1209263" y="3583262"/>
                  <a:ext cx="5204310"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F472DC22-A069-4A99-87C0-D62CB735031B}"/>
                    </a:ext>
                  </a:extLst>
                </p:cNvPr>
                <p:cNvSpPr txBox="1"/>
                <p:nvPr/>
              </p:nvSpPr>
              <p:spPr>
                <a:xfrm>
                  <a:off x="6015524" y="3431374"/>
                  <a:ext cx="5498941" cy="7380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ea typeface="Cambria Math" panose="02040503050406030204" pitchFamily="18" charset="0"/>
                          </a:rPr>
                          <m:t> </m:t>
                        </m:r>
                        <m:r>
                          <a:rPr lang="hu-HU" sz="2800" b="0" i="1" smtClean="0">
                            <a:latin typeface="Cambria Math" panose="02040503050406030204" pitchFamily="18" charset="0"/>
                            <a:ea typeface="Cambria Math" panose="02040503050406030204" pitchFamily="18" charset="0"/>
                          </a:rPr>
                          <m:t>    1.0205</m:t>
                        </m:r>
                        <m:f>
                          <m:fPr>
                            <m:ctrlPr>
                              <a:rPr lang="hu-HU" sz="2800" b="0" i="1" smtClean="0">
                                <a:latin typeface="Cambria Math" panose="02040503050406030204" pitchFamily="18" charset="0"/>
                                <a:ea typeface="Cambria Math" panose="02040503050406030204" pitchFamily="18" charset="0"/>
                              </a:rPr>
                            </m:ctrlPr>
                          </m:fPr>
                          <m:num>
                            <m:r>
                              <a:rPr lang="hu-HU" sz="2800" b="0" i="1" smtClean="0">
                                <a:latin typeface="Cambria Math" panose="02040503050406030204" pitchFamily="18" charset="0"/>
                                <a:ea typeface="Cambria Math" panose="02040503050406030204" pitchFamily="18" charset="0"/>
                              </a:rPr>
                              <m:t>𝑔</m:t>
                            </m:r>
                          </m:num>
                          <m:den>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𝑐𝑚</m:t>
                                </m:r>
                              </m:e>
                              <m:sup>
                                <m:r>
                                  <a:rPr lang="hu-HU" sz="2800" b="0" i="1" smtClean="0">
                                    <a:latin typeface="Cambria Math" panose="02040503050406030204" pitchFamily="18" charset="0"/>
                                    <a:ea typeface="Cambria Math" panose="02040503050406030204" pitchFamily="18" charset="0"/>
                                  </a:rPr>
                                  <m:t>3</m:t>
                                </m:r>
                              </m:sup>
                            </m:sSup>
                          </m:den>
                        </m:f>
                        <m:r>
                          <a:rPr lang="hu-HU" sz="2800" b="0" i="1" smtClean="0">
                            <a:latin typeface="Cambria Math" panose="02040503050406030204" pitchFamily="18" charset="0"/>
                            <a:ea typeface="Cambria Math" panose="02040503050406030204" pitchFamily="18" charset="0"/>
                          </a:rPr>
                          <m:t>∙100</m:t>
                        </m:r>
                        <m:sSup>
                          <m:sSupPr>
                            <m:ctrlPr>
                              <a:rPr lang="hu-HU" sz="2800" b="0" i="1" smtClean="0">
                                <a:latin typeface="Cambria Math" panose="02040503050406030204" pitchFamily="18" charset="0"/>
                                <a:ea typeface="Cambria Math" panose="02040503050406030204" pitchFamily="18" charset="0"/>
                              </a:rPr>
                            </m:ctrlPr>
                          </m:sSupPr>
                          <m:e>
                            <m:r>
                              <a:rPr lang="hu-HU" sz="2800" b="0" i="1" smtClean="0">
                                <a:latin typeface="Cambria Math" panose="02040503050406030204" pitchFamily="18" charset="0"/>
                                <a:ea typeface="Cambria Math" panose="02040503050406030204" pitchFamily="18" charset="0"/>
                              </a:rPr>
                              <m:t>𝑐𝑚</m:t>
                            </m:r>
                          </m:e>
                          <m:sup>
                            <m:r>
                              <a:rPr lang="hu-HU" sz="2800" b="0" i="1" smtClean="0">
                                <a:latin typeface="Cambria Math" panose="02040503050406030204" pitchFamily="18" charset="0"/>
                                <a:ea typeface="Cambria Math" panose="02040503050406030204" pitchFamily="18" charset="0"/>
                              </a:rPr>
                              <m:t>3</m:t>
                            </m:r>
                          </m:sup>
                        </m:sSup>
                        <m:r>
                          <a:rPr lang="hu-HU" sz="2800" b="0" i="1" smtClean="0">
                            <a:latin typeface="Cambria Math" panose="02040503050406030204" pitchFamily="18" charset="0"/>
                            <a:ea typeface="Cambria Math" panose="02040503050406030204" pitchFamily="18" charset="0"/>
                          </a:rPr>
                          <m:t>=102.05</m:t>
                        </m:r>
                        <m:r>
                          <a:rPr lang="hu-HU" sz="2800" b="0" i="1" smtClean="0">
                            <a:latin typeface="Cambria Math" panose="02040503050406030204" pitchFamily="18" charset="0"/>
                            <a:ea typeface="Cambria Math" panose="02040503050406030204" pitchFamily="18" charset="0"/>
                          </a:rPr>
                          <m:t>𝑔</m:t>
                        </m:r>
                      </m:oMath>
                    </m:oMathPara>
                  </a14:m>
                  <a:endParaRPr lang="hu-HU" sz="2800" dirty="0"/>
                </a:p>
              </p:txBody>
            </p:sp>
          </mc:Choice>
          <mc:Fallback xmlns="">
            <p:sp>
              <p:nvSpPr>
                <p:cNvPr id="6" name="Szövegdoboz 5">
                  <a:extLst>
                    <a:ext uri="{FF2B5EF4-FFF2-40B4-BE49-F238E27FC236}">
                      <a16:creationId xmlns:a16="http://schemas.microsoft.com/office/drawing/2014/main" id="{F472DC22-A069-4A99-87C0-D62CB735031B}"/>
                    </a:ext>
                  </a:extLst>
                </p:cNvPr>
                <p:cNvSpPr txBox="1">
                  <a:spLocks noRot="1" noChangeAspect="1" noMove="1" noResize="1" noEditPoints="1" noAdjustHandles="1" noChangeArrowheads="1" noChangeShapeType="1" noTextEdit="1"/>
                </p:cNvSpPr>
                <p:nvPr/>
              </p:nvSpPr>
              <p:spPr>
                <a:xfrm>
                  <a:off x="6015524" y="3431374"/>
                  <a:ext cx="5498941" cy="738087"/>
                </a:xfrm>
                <a:prstGeom prst="rect">
                  <a:avLst/>
                </a:prstGeom>
                <a:blipFill>
                  <a:blip r:embed="rId4"/>
                  <a:stretch>
                    <a:fillRect/>
                  </a:stretch>
                </a:blipFill>
              </p:spPr>
              <p:txBody>
                <a:bodyPr/>
                <a:lstStyle/>
                <a:p>
                  <a:r>
                    <a:rPr lang="en-US">
                      <a:noFill/>
                    </a:rPr>
                    <a:t> </a:t>
                  </a:r>
                </a:p>
              </p:txBody>
            </p:sp>
          </mc:Fallback>
        </mc:AlternateContent>
      </p:grpSp>
      <p:grpSp>
        <p:nvGrpSpPr>
          <p:cNvPr id="11" name="Group 10"/>
          <p:cNvGrpSpPr/>
          <p:nvPr/>
        </p:nvGrpSpPr>
        <p:grpSpPr>
          <a:xfrm>
            <a:off x="1498700" y="5147681"/>
            <a:ext cx="9192674" cy="884986"/>
            <a:chOff x="2167056" y="5439229"/>
            <a:chExt cx="9192674" cy="884986"/>
          </a:xfrm>
        </p:grpSpPr>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ED6CF77A-C098-41F0-A190-33382D92C9A1}"/>
                    </a:ext>
                  </a:extLst>
                </p:cNvPr>
                <p:cNvSpPr txBox="1"/>
                <p:nvPr/>
              </p:nvSpPr>
              <p:spPr>
                <a:xfrm>
                  <a:off x="2167056" y="5439229"/>
                  <a:ext cx="4681025" cy="8849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𝑤</m:t>
                            </m:r>
                            <m:r>
                              <a:rPr lang="hu-HU" sz="2800" b="0" i="1" smtClean="0">
                                <a:latin typeface="Cambria Math" panose="02040503050406030204" pitchFamily="18" charset="0"/>
                              </a:rPr>
                              <m:t>%</m:t>
                            </m:r>
                          </m:e>
                          <m: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𝐾𝑁𝑂</m:t>
                                </m:r>
                              </m:e>
                              <m:sub>
                                <m:r>
                                  <a:rPr lang="hu-HU" sz="2800" b="0" i="1" smtClean="0">
                                    <a:latin typeface="Cambria Math" panose="02040503050406030204" pitchFamily="18" charset="0"/>
                                  </a:rPr>
                                  <m:t>3</m:t>
                                </m:r>
                              </m:sub>
                            </m:sSub>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3.679</m:t>
                            </m:r>
                            <m:r>
                              <a:rPr lang="hu-HU" sz="2800" b="0" i="1" smtClean="0">
                                <a:latin typeface="Cambria Math" panose="02040503050406030204" pitchFamily="18" charset="0"/>
                              </a:rPr>
                              <m:t>𝑔</m:t>
                            </m:r>
                          </m:num>
                          <m:den>
                            <m:r>
                              <a:rPr lang="hu-HU" sz="2800" b="0" i="1" smtClean="0">
                                <a:latin typeface="Cambria Math" panose="02040503050406030204" pitchFamily="18" charset="0"/>
                              </a:rPr>
                              <m:t>102.05</m:t>
                            </m:r>
                            <m:r>
                              <a:rPr lang="hu-HU" sz="2800" b="0" i="1" smtClean="0">
                                <a:latin typeface="Cambria Math" panose="02040503050406030204" pitchFamily="18" charset="0"/>
                              </a:rPr>
                              <m:t>𝑔</m:t>
                            </m:r>
                          </m:den>
                        </m:f>
                        <m:r>
                          <a:rPr lang="hu-HU" sz="2800" b="0" i="1" smtClean="0">
                            <a:latin typeface="Cambria Math" panose="02040503050406030204" pitchFamily="18" charset="0"/>
                            <a:ea typeface="Cambria Math" panose="02040503050406030204" pitchFamily="18" charset="0"/>
                          </a:rPr>
                          <m:t>∙100%=</m:t>
                        </m:r>
                      </m:oMath>
                    </m:oMathPara>
                  </a14:m>
                  <a:endParaRPr lang="hu-HU" sz="2800" dirty="0"/>
                </a:p>
              </p:txBody>
            </p:sp>
          </mc:Choice>
          <mc:Fallback xmlns="">
            <p:sp>
              <p:nvSpPr>
                <p:cNvPr id="7" name="Szövegdoboz 6">
                  <a:extLst>
                    <a:ext uri="{FF2B5EF4-FFF2-40B4-BE49-F238E27FC236}">
                      <a16:creationId xmlns:a16="http://schemas.microsoft.com/office/drawing/2014/main" id="{ED6CF77A-C098-41F0-A190-33382D92C9A1}"/>
                    </a:ext>
                  </a:extLst>
                </p:cNvPr>
                <p:cNvSpPr txBox="1">
                  <a:spLocks noRot="1" noChangeAspect="1" noMove="1" noResize="1" noEditPoints="1" noAdjustHandles="1" noChangeArrowheads="1" noChangeShapeType="1" noTextEdit="1"/>
                </p:cNvSpPr>
                <p:nvPr/>
              </p:nvSpPr>
              <p:spPr>
                <a:xfrm>
                  <a:off x="2167056" y="5439229"/>
                  <a:ext cx="4681025" cy="88498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144B8852-9692-4554-823E-848C061A323E}"/>
                    </a:ext>
                  </a:extLst>
                </p:cNvPr>
                <p:cNvSpPr txBox="1"/>
                <p:nvPr/>
              </p:nvSpPr>
              <p:spPr>
                <a:xfrm>
                  <a:off x="6460760" y="5666279"/>
                  <a:ext cx="489897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rPr>
                          <m:t> </m:t>
                        </m:r>
                        <m:r>
                          <a:rPr lang="hu-HU" sz="2800" b="0" i="1" smtClean="0">
                            <a:latin typeface="Cambria Math" panose="02040503050406030204" pitchFamily="18" charset="0"/>
                          </a:rPr>
                          <m:t>   3.</m:t>
                        </m:r>
                        <m:r>
                          <a:rPr lang="en-US" sz="2800" b="0" i="1" smtClean="0">
                            <a:latin typeface="Cambria Math" panose="02040503050406030204" pitchFamily="18" charset="0"/>
                          </a:rPr>
                          <m:t>605095541</m:t>
                        </m:r>
                        <m:r>
                          <a:rPr lang="hu-HU" sz="2800" b="0" i="1" smtClean="0">
                            <a:latin typeface="Cambria Math" panose="02040503050406030204" pitchFamily="18" charset="0"/>
                          </a:rPr>
                          <m:t>…%=3.</m:t>
                        </m:r>
                        <m:r>
                          <a:rPr lang="en-US" sz="2800" b="0" i="1" smtClean="0">
                            <a:latin typeface="Cambria Math" panose="02040503050406030204" pitchFamily="18" charset="0"/>
                          </a:rPr>
                          <m:t>605</m:t>
                        </m:r>
                        <m:r>
                          <a:rPr lang="hu-HU" sz="2800" b="0" i="1" smtClean="0">
                            <a:latin typeface="Cambria Math" panose="02040503050406030204" pitchFamily="18" charset="0"/>
                          </a:rPr>
                          <m:t>%</m:t>
                        </m:r>
                      </m:oMath>
                    </m:oMathPara>
                  </a14:m>
                  <a:endParaRPr lang="hu-HU" sz="2800" dirty="0"/>
                </a:p>
              </p:txBody>
            </p:sp>
          </mc:Choice>
          <mc:Fallback xmlns="">
            <p:sp>
              <p:nvSpPr>
                <p:cNvPr id="8" name="Szövegdoboz 7">
                  <a:extLst>
                    <a:ext uri="{FF2B5EF4-FFF2-40B4-BE49-F238E27FC236}">
                      <a16:creationId xmlns:a16="http://schemas.microsoft.com/office/drawing/2014/main" id="{144B8852-9692-4554-823E-848C061A323E}"/>
                    </a:ext>
                  </a:extLst>
                </p:cNvPr>
                <p:cNvSpPr txBox="1">
                  <a:spLocks noRot="1" noChangeAspect="1" noMove="1" noResize="1" noEditPoints="1" noAdjustHandles="1" noChangeArrowheads="1" noChangeShapeType="1" noTextEdit="1"/>
                </p:cNvSpPr>
                <p:nvPr/>
              </p:nvSpPr>
              <p:spPr>
                <a:xfrm>
                  <a:off x="6460760" y="5666279"/>
                  <a:ext cx="4898970" cy="430887"/>
                </a:xfrm>
                <a:prstGeom prst="rect">
                  <a:avLst/>
                </a:prstGeom>
                <a:blipFill>
                  <a:blip r:embed="rId6"/>
                  <a:stretch>
                    <a:fillRect/>
                  </a:stretch>
                </a:blipFill>
              </p:spPr>
              <p:txBody>
                <a:bodyPr/>
                <a:lstStyle/>
                <a:p>
                  <a:r>
                    <a:rPr lang="en-US">
                      <a:noFill/>
                    </a:rPr>
                    <a:t> </a:t>
                  </a:r>
                </a:p>
              </p:txBody>
            </p:sp>
          </mc:Fallback>
        </mc:AlternateContent>
        <p:cxnSp>
          <p:nvCxnSpPr>
            <p:cNvPr id="9" name="Egyenes összekötő 8">
              <a:extLst>
                <a:ext uri="{FF2B5EF4-FFF2-40B4-BE49-F238E27FC236}">
                  <a16:creationId xmlns:a16="http://schemas.microsoft.com/office/drawing/2014/main" id="{24649B0C-FE65-4BFB-BD6E-ECF6FAFA16BD}"/>
                </a:ext>
              </a:extLst>
            </p:cNvPr>
            <p:cNvCxnSpPr/>
            <p:nvPr/>
          </p:nvCxnSpPr>
          <p:spPr>
            <a:xfrm>
              <a:off x="7736664" y="5696255"/>
              <a:ext cx="0" cy="374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3C4C4ECE-28BA-4963-8103-0CE331711D51}" type="slidenum">
              <a:rPr lang="hu-HU" smtClean="0"/>
              <a:t>30</a:t>
            </a:fld>
            <a:endParaRPr lang="hu-HU"/>
          </a:p>
        </p:txBody>
      </p:sp>
    </p:spTree>
    <p:extLst>
      <p:ext uri="{BB962C8B-B14F-4D97-AF65-F5344CB8AC3E}">
        <p14:creationId xmlns:p14="http://schemas.microsoft.com/office/powerpoint/2010/main" val="1706725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477078" y="365125"/>
            <a:ext cx="11219436" cy="1325563"/>
          </a:xfrm>
        </p:spPr>
        <p:txBody>
          <a:bodyPr/>
          <a:lstStyle/>
          <a:p>
            <a:pPr algn="ctr"/>
            <a:r>
              <a:rPr lang="en-US" dirty="0">
                <a:latin typeface="Times New Roman" panose="02020603050405020304" pitchFamily="18" charset="0"/>
                <a:cs typeface="Times New Roman" panose="02020603050405020304" pitchFamily="18" charset="0"/>
              </a:rPr>
              <a:t>The sum of the mixed percentages is not</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100%</a:t>
            </a:r>
            <a:r>
              <a:rPr lang="hu-HU" dirty="0">
                <a:latin typeface="Times New Roman" panose="02020603050405020304" pitchFamily="18" charset="0"/>
                <a:cs typeface="Times New Roman" panose="02020603050405020304" pitchFamily="18" charset="0"/>
              </a:rPr>
              <a:t>?</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477079" y="1825625"/>
            <a:ext cx="11219435" cy="527831"/>
          </a:xfrm>
        </p:spPr>
        <p:txBody>
          <a:bodyPr>
            <a:normAutofit/>
          </a:bodyPr>
          <a:lstStyle/>
          <a:p>
            <a:pPr marL="0" indent="0" algn="ctr">
              <a:buNone/>
            </a:pPr>
            <a:r>
              <a:rPr lang="en-US" dirty="0">
                <a:latin typeface="Times New Roman" panose="02020603050405020304" pitchFamily="18" charset="0"/>
                <a:cs typeface="Times New Roman" panose="02020603050405020304" pitchFamily="18" charset="0"/>
              </a:rPr>
              <a:t>Let's prove it using the previous problem</a:t>
            </a:r>
            <a:r>
              <a:rPr lang="hu-HU"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4D17C2CE-35D7-4507-B3E8-DC5C919D8F63}"/>
                  </a:ext>
                </a:extLst>
              </p:cNvPr>
              <p:cNvSpPr txBox="1"/>
              <p:nvPr/>
            </p:nvSpPr>
            <p:spPr>
              <a:xfrm>
                <a:off x="4658901" y="2807504"/>
                <a:ext cx="323710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𝑠𝑜𝑙𝑢𝑡𝑖𝑜𝑛</m:t>
                          </m:r>
                        </m:sub>
                      </m:sSub>
                      <m:r>
                        <a:rPr lang="hu-HU" sz="2800" b="0" i="1" smtClean="0">
                          <a:latin typeface="Cambria Math" panose="02040503050406030204" pitchFamily="18" charset="0"/>
                        </a:rPr>
                        <m:t>=102.05</m:t>
                      </m:r>
                      <m:r>
                        <a:rPr lang="hu-HU" sz="2800" b="0" i="1" smtClean="0">
                          <a:latin typeface="Cambria Math" panose="02040503050406030204" pitchFamily="18" charset="0"/>
                        </a:rPr>
                        <m:t>𝑔</m:t>
                      </m:r>
                    </m:oMath>
                  </m:oMathPara>
                </a14:m>
                <a:endParaRPr lang="hu-HU" sz="2800" dirty="0"/>
              </a:p>
            </p:txBody>
          </p:sp>
        </mc:Choice>
        <mc:Fallback xmlns="">
          <p:sp>
            <p:nvSpPr>
              <p:cNvPr id="5" name="Szövegdoboz 4">
                <a:extLst>
                  <a:ext uri="{FF2B5EF4-FFF2-40B4-BE49-F238E27FC236}">
                    <a16:creationId xmlns:a16="http://schemas.microsoft.com/office/drawing/2014/main" id="{4D17C2CE-35D7-4507-B3E8-DC5C919D8F63}"/>
                  </a:ext>
                </a:extLst>
              </p:cNvPr>
              <p:cNvSpPr txBox="1">
                <a:spLocks noRot="1" noChangeAspect="1" noMove="1" noResize="1" noEditPoints="1" noAdjustHandles="1" noChangeArrowheads="1" noChangeShapeType="1" noTextEdit="1"/>
              </p:cNvSpPr>
              <p:nvPr/>
            </p:nvSpPr>
            <p:spPr>
              <a:xfrm>
                <a:off x="4658901" y="2807504"/>
                <a:ext cx="3237105" cy="430887"/>
              </a:xfrm>
              <a:prstGeom prst="rect">
                <a:avLst/>
              </a:prstGeom>
              <a:blipFill>
                <a:blip r:embed="rId3"/>
                <a:stretch>
                  <a:fillRect/>
                </a:stretch>
              </a:blipFill>
            </p:spPr>
            <p:txBody>
              <a:bodyPr/>
              <a:lstStyle/>
              <a:p>
                <a:r>
                  <a:rPr lang="en-US">
                    <a:noFill/>
                  </a:rPr>
                  <a:t> </a:t>
                </a:r>
              </a:p>
            </p:txBody>
          </p:sp>
        </mc:Fallback>
      </mc:AlternateContent>
      <p:grpSp>
        <p:nvGrpSpPr>
          <p:cNvPr id="6" name="Group 5"/>
          <p:cNvGrpSpPr/>
          <p:nvPr/>
        </p:nvGrpSpPr>
        <p:grpSpPr>
          <a:xfrm>
            <a:off x="1329136" y="3483257"/>
            <a:ext cx="9541900" cy="469872"/>
            <a:chOff x="3171191" y="3072440"/>
            <a:chExt cx="9541900" cy="469872"/>
          </a:xfrm>
        </p:grpSpPr>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D9AFC1EE-DC30-454E-83BC-233CC257DEB4}"/>
                    </a:ext>
                  </a:extLst>
                </p:cNvPr>
                <p:cNvSpPr txBox="1"/>
                <p:nvPr/>
              </p:nvSpPr>
              <p:spPr>
                <a:xfrm>
                  <a:off x="3171191" y="3072440"/>
                  <a:ext cx="4852034" cy="469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𝑤𝑎𝑡𝑒𝑟</m:t>
                            </m:r>
                          </m:sub>
                        </m:sSub>
                        <m:r>
                          <a:rPr lang="hu-HU" sz="2800" b="0" i="1" smtClean="0">
                            <a:latin typeface="Cambria Math" panose="02040503050406030204" pitchFamily="18" charset="0"/>
                          </a:rPr>
                          <m:t>=</m:t>
                        </m:r>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𝑠𝑜𝑙𝑢𝑡𝑖𝑜𝑛</m:t>
                            </m:r>
                          </m:sub>
                        </m:sSub>
                        <m:r>
                          <a:rPr lang="hu-HU" sz="2800" b="0" i="1" smtClean="0">
                            <a:latin typeface="Cambria Math" panose="02040503050406030204" pitchFamily="18" charset="0"/>
                          </a:rPr>
                          <m:t>−</m:t>
                        </m:r>
                        <m:sSub>
                          <m:sSubPr>
                            <m:ctrlPr>
                              <a:rPr lang="hu-HU" sz="2800" i="1">
                                <a:latin typeface="Cambria Math" panose="02040503050406030204" pitchFamily="18" charset="0"/>
                              </a:rPr>
                            </m:ctrlPr>
                          </m:sSubPr>
                          <m:e>
                            <m:r>
                              <a:rPr lang="hu-HU" sz="2800" b="0" i="1" smtClean="0">
                                <a:latin typeface="Cambria Math" panose="02040503050406030204" pitchFamily="18" charset="0"/>
                              </a:rPr>
                              <m:t>𝑚</m:t>
                            </m:r>
                          </m:e>
                          <m:sub>
                            <m:sSub>
                              <m:sSubPr>
                                <m:ctrlPr>
                                  <a:rPr lang="hu-HU" sz="2800" i="1">
                                    <a:latin typeface="Cambria Math" panose="02040503050406030204" pitchFamily="18" charset="0"/>
                                  </a:rPr>
                                </m:ctrlPr>
                              </m:sSubPr>
                              <m:e>
                                <m:r>
                                  <a:rPr lang="hu-HU" sz="2800" i="1">
                                    <a:latin typeface="Cambria Math" panose="02040503050406030204" pitchFamily="18" charset="0"/>
                                  </a:rPr>
                                  <m:t>𝐾𝑁𝑂</m:t>
                                </m:r>
                              </m:e>
                              <m:sub>
                                <m:r>
                                  <a:rPr lang="hu-HU" sz="2800" i="1">
                                    <a:latin typeface="Cambria Math" panose="02040503050406030204" pitchFamily="18" charset="0"/>
                                  </a:rPr>
                                  <m:t>3</m:t>
                                </m:r>
                              </m:sub>
                            </m:sSub>
                          </m:sub>
                        </m:sSub>
                        <m:r>
                          <a:rPr lang="hu-HU" sz="2800" b="0" i="1" smtClean="0">
                            <a:latin typeface="Cambria Math" panose="02040503050406030204" pitchFamily="18" charset="0"/>
                          </a:rPr>
                          <m:t>=</m:t>
                        </m:r>
                      </m:oMath>
                    </m:oMathPara>
                  </a14:m>
                  <a:endParaRPr lang="hu-HU" sz="2800" dirty="0"/>
                </a:p>
              </p:txBody>
            </p:sp>
          </mc:Choice>
          <mc:Fallback xmlns="">
            <p:sp>
              <p:nvSpPr>
                <p:cNvPr id="10" name="Szövegdoboz 9">
                  <a:extLst>
                    <a:ext uri="{FF2B5EF4-FFF2-40B4-BE49-F238E27FC236}">
                      <a16:creationId xmlns:a16="http://schemas.microsoft.com/office/drawing/2014/main" id="{D9AFC1EE-DC30-454E-83BC-233CC257DEB4}"/>
                    </a:ext>
                  </a:extLst>
                </p:cNvPr>
                <p:cNvSpPr txBox="1">
                  <a:spLocks noRot="1" noChangeAspect="1" noMove="1" noResize="1" noEditPoints="1" noAdjustHandles="1" noChangeArrowheads="1" noChangeShapeType="1" noTextEdit="1"/>
                </p:cNvSpPr>
                <p:nvPr/>
              </p:nvSpPr>
              <p:spPr>
                <a:xfrm>
                  <a:off x="3171191" y="3072440"/>
                  <a:ext cx="4852034" cy="46987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63D7C85B-4FFA-4A08-9B53-5E31F9CC20D8}"/>
                    </a:ext>
                  </a:extLst>
                </p:cNvPr>
                <p:cNvSpPr txBox="1"/>
                <p:nvPr/>
              </p:nvSpPr>
              <p:spPr>
                <a:xfrm>
                  <a:off x="7741345" y="3083383"/>
                  <a:ext cx="497174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rPr>
                          <m:t> </m:t>
                        </m:r>
                        <m:r>
                          <a:rPr lang="hu-HU" sz="2800" b="0" i="1" smtClean="0">
                            <a:latin typeface="Cambria Math" panose="02040503050406030204" pitchFamily="18" charset="0"/>
                          </a:rPr>
                          <m:t>   102.05</m:t>
                        </m:r>
                        <m:r>
                          <a:rPr lang="hu-HU" sz="2800" b="0" i="1" smtClean="0">
                            <a:latin typeface="Cambria Math" panose="02040503050406030204" pitchFamily="18" charset="0"/>
                          </a:rPr>
                          <m:t>𝑔</m:t>
                        </m:r>
                        <m:r>
                          <a:rPr lang="hu-HU" sz="2800" b="0" i="1" smtClean="0">
                            <a:latin typeface="Cambria Math" panose="02040503050406030204" pitchFamily="18" charset="0"/>
                          </a:rPr>
                          <m:t>−3.679</m:t>
                        </m:r>
                        <m:r>
                          <a:rPr lang="hu-HU" sz="2800" b="0" i="1" smtClean="0">
                            <a:latin typeface="Cambria Math" panose="02040503050406030204" pitchFamily="18" charset="0"/>
                          </a:rPr>
                          <m:t>𝑔</m:t>
                        </m:r>
                        <m:r>
                          <a:rPr lang="hu-HU" sz="2800" b="0" i="1" smtClean="0">
                            <a:latin typeface="Cambria Math" panose="02040503050406030204" pitchFamily="18" charset="0"/>
                          </a:rPr>
                          <m:t>=98.371</m:t>
                        </m:r>
                        <m:r>
                          <a:rPr lang="hu-HU" sz="2800" b="0" i="1" smtClean="0">
                            <a:latin typeface="Cambria Math" panose="02040503050406030204" pitchFamily="18" charset="0"/>
                          </a:rPr>
                          <m:t>𝑔</m:t>
                        </m:r>
                      </m:oMath>
                    </m:oMathPara>
                  </a14:m>
                  <a:endParaRPr lang="hu-HU" sz="2800" dirty="0"/>
                </a:p>
              </p:txBody>
            </p:sp>
          </mc:Choice>
          <mc:Fallback xmlns="">
            <p:sp>
              <p:nvSpPr>
                <p:cNvPr id="11" name="Szövegdoboz 10">
                  <a:extLst>
                    <a:ext uri="{FF2B5EF4-FFF2-40B4-BE49-F238E27FC236}">
                      <a16:creationId xmlns:a16="http://schemas.microsoft.com/office/drawing/2014/main" id="{63D7C85B-4FFA-4A08-9B53-5E31F9CC20D8}"/>
                    </a:ext>
                  </a:extLst>
                </p:cNvPr>
                <p:cNvSpPr txBox="1">
                  <a:spLocks noRot="1" noChangeAspect="1" noMove="1" noResize="1" noEditPoints="1" noAdjustHandles="1" noChangeArrowheads="1" noChangeShapeType="1" noTextEdit="1"/>
                </p:cNvSpPr>
                <p:nvPr/>
              </p:nvSpPr>
              <p:spPr>
                <a:xfrm>
                  <a:off x="7741345" y="3083383"/>
                  <a:ext cx="4971746" cy="430887"/>
                </a:xfrm>
                <a:prstGeom prst="rect">
                  <a:avLst/>
                </a:prstGeom>
                <a:blipFill>
                  <a:blip r:embed="rId5"/>
                  <a:stretch>
                    <a:fillRect/>
                  </a:stretch>
                </a:blipFill>
              </p:spPr>
              <p:txBody>
                <a:bodyPr/>
                <a:lstStyle/>
                <a:p>
                  <a:r>
                    <a:rPr lang="en-US">
                      <a:noFill/>
                    </a:rPr>
                    <a:t> </a:t>
                  </a:r>
                </a:p>
              </p:txBody>
            </p:sp>
          </mc:Fallback>
        </mc:AlternateContent>
      </p:grpSp>
      <p:grpSp>
        <p:nvGrpSpPr>
          <p:cNvPr id="7" name="Group 6"/>
          <p:cNvGrpSpPr/>
          <p:nvPr/>
        </p:nvGrpSpPr>
        <p:grpSpPr>
          <a:xfrm>
            <a:off x="704986" y="4735504"/>
            <a:ext cx="10778252" cy="1043363"/>
            <a:chOff x="347178" y="4775266"/>
            <a:chExt cx="10778252" cy="1043363"/>
          </a:xfrm>
        </p:grpSpPr>
        <mc:AlternateContent xmlns:mc="http://schemas.openxmlformats.org/markup-compatibility/2006" xmlns:a14="http://schemas.microsoft.com/office/drawing/2010/main">
          <mc:Choice Requires="a14">
            <p:sp>
              <p:nvSpPr>
                <p:cNvPr id="12" name="Szövegdoboz 11">
                  <a:extLst>
                    <a:ext uri="{FF2B5EF4-FFF2-40B4-BE49-F238E27FC236}">
                      <a16:creationId xmlns:a16="http://schemas.microsoft.com/office/drawing/2014/main" id="{2C7568DF-12A1-4658-9AFD-1092BF6CE54B}"/>
                    </a:ext>
                  </a:extLst>
                </p:cNvPr>
                <p:cNvSpPr txBox="1"/>
                <p:nvPr/>
              </p:nvSpPr>
              <p:spPr>
                <a:xfrm>
                  <a:off x="347178" y="4775266"/>
                  <a:ext cx="4934108" cy="10433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nary>
                              <m:naryPr>
                                <m:chr m:val="∑"/>
                                <m:subHide m:val="on"/>
                                <m:supHide m:val="on"/>
                                <m:ctrlPr>
                                  <a:rPr lang="hu-HU" sz="2800" i="1" smtClean="0">
                                    <a:latin typeface="Cambria Math" panose="02040503050406030204" pitchFamily="18" charset="0"/>
                                  </a:rPr>
                                </m:ctrlPr>
                              </m:naryPr>
                              <m:sub/>
                              <m:sup/>
                              <m:e>
                                <m:r>
                                  <a:rPr lang="hu-HU" sz="2800" i="1">
                                    <a:latin typeface="Cambria Math" panose="02040503050406030204" pitchFamily="18" charset="0"/>
                                  </a:rPr>
                                  <m:t>𝑣</m:t>
                                </m:r>
                                <m:r>
                                  <a:rPr lang="hu-HU" sz="2800" i="1">
                                    <a:latin typeface="Cambria Math" panose="02040503050406030204" pitchFamily="18" charset="0"/>
                                  </a:rPr>
                                  <m:t>%</m:t>
                                </m:r>
                              </m:e>
                            </m:nary>
                            <m:r>
                              <a:rPr lang="hu-HU" sz="2800" b="0" i="1" smtClean="0">
                                <a:latin typeface="Cambria Math" panose="02040503050406030204" pitchFamily="18" charset="0"/>
                              </a:rPr>
                              <m:t>=</m:t>
                            </m:r>
                            <m:r>
                              <a:rPr lang="hu-HU" sz="2800" b="0" i="1" smtClean="0">
                                <a:latin typeface="Cambria Math" panose="02040503050406030204" pitchFamily="18" charset="0"/>
                              </a:rPr>
                              <m:t>𝑣</m:t>
                            </m:r>
                            <m:r>
                              <a:rPr lang="hu-HU" sz="2800" b="0" i="1" smtClean="0">
                                <a:latin typeface="Cambria Math" panose="02040503050406030204" pitchFamily="18" charset="0"/>
                              </a:rPr>
                              <m:t>%</m:t>
                            </m:r>
                          </m:e>
                          <m: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𝐾𝑁𝑂</m:t>
                                </m:r>
                              </m:e>
                              <m:sub>
                                <m:r>
                                  <a:rPr lang="hu-HU" sz="2800" b="0" i="1" smtClean="0">
                                    <a:latin typeface="Cambria Math" panose="02040503050406030204" pitchFamily="18" charset="0"/>
                                  </a:rPr>
                                  <m:t>3</m:t>
                                </m:r>
                              </m:sub>
                            </m:sSub>
                          </m:sub>
                        </m:sSub>
                        <m:r>
                          <a:rPr lang="hu-HU" sz="2800" b="0" i="1" smtClean="0">
                            <a:latin typeface="Cambria Math" panose="02040503050406030204" pitchFamily="18" charset="0"/>
                          </a:rPr>
                          <m:t>+</m:t>
                        </m:r>
                        <m:sSub>
                          <m:sSubPr>
                            <m:ctrlPr>
                              <a:rPr lang="hu-HU" sz="2800" i="1">
                                <a:latin typeface="Cambria Math" panose="02040503050406030204" pitchFamily="18" charset="0"/>
                              </a:rPr>
                            </m:ctrlPr>
                          </m:sSubPr>
                          <m:e>
                            <m:r>
                              <a:rPr lang="hu-HU" sz="2800" i="1">
                                <a:latin typeface="Cambria Math" panose="02040503050406030204" pitchFamily="18" charset="0"/>
                              </a:rPr>
                              <m:t>𝑣</m:t>
                            </m:r>
                            <m:r>
                              <a:rPr lang="hu-HU" sz="2800" i="1">
                                <a:latin typeface="Cambria Math" panose="02040503050406030204" pitchFamily="18" charset="0"/>
                              </a:rPr>
                              <m:t>%</m:t>
                            </m:r>
                          </m:e>
                          <m:sub>
                            <m:r>
                              <a:rPr lang="hu-HU" sz="2800" b="0" i="1" smtClean="0">
                                <a:latin typeface="Cambria Math" panose="02040503050406030204" pitchFamily="18" charset="0"/>
                              </a:rPr>
                              <m:t>𝑤𝑎𝑡𝑒𝑟</m:t>
                            </m:r>
                          </m:sub>
                        </m:sSub>
                        <m:r>
                          <a:rPr lang="hu-HU" sz="2800" b="0" i="1" smtClean="0">
                            <a:latin typeface="Cambria Math" panose="02040503050406030204" pitchFamily="18" charset="0"/>
                          </a:rPr>
                          <m:t>=</m:t>
                        </m:r>
                      </m:oMath>
                    </m:oMathPara>
                  </a14:m>
                  <a:endParaRPr lang="hu-HU" sz="2800" dirty="0"/>
                </a:p>
              </p:txBody>
            </p:sp>
          </mc:Choice>
          <mc:Fallback xmlns="">
            <p:sp>
              <p:nvSpPr>
                <p:cNvPr id="12" name="Szövegdoboz 11">
                  <a:extLst>
                    <a:ext uri="{FF2B5EF4-FFF2-40B4-BE49-F238E27FC236}">
                      <a16:creationId xmlns:a16="http://schemas.microsoft.com/office/drawing/2014/main" id="{2C7568DF-12A1-4658-9AFD-1092BF6CE54B}"/>
                    </a:ext>
                  </a:extLst>
                </p:cNvPr>
                <p:cNvSpPr txBox="1">
                  <a:spLocks noRot="1" noChangeAspect="1" noMove="1" noResize="1" noEditPoints="1" noAdjustHandles="1" noChangeArrowheads="1" noChangeShapeType="1" noTextEdit="1"/>
                </p:cNvSpPr>
                <p:nvPr/>
              </p:nvSpPr>
              <p:spPr>
                <a:xfrm>
                  <a:off x="347178" y="4775266"/>
                  <a:ext cx="4934108" cy="104336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Szövegdoboz 12">
                  <a:extLst>
                    <a:ext uri="{FF2B5EF4-FFF2-40B4-BE49-F238E27FC236}">
                      <a16:creationId xmlns:a16="http://schemas.microsoft.com/office/drawing/2014/main" id="{6DDC242B-CDD1-46A2-B34A-04740B788A34}"/>
                    </a:ext>
                  </a:extLst>
                </p:cNvPr>
                <p:cNvSpPr txBox="1"/>
                <p:nvPr/>
              </p:nvSpPr>
              <p:spPr>
                <a:xfrm>
                  <a:off x="4875257" y="4801770"/>
                  <a:ext cx="6250173" cy="8095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rPr>
                          <m:t> </m:t>
                        </m:r>
                        <m:r>
                          <a:rPr lang="hu-HU" sz="2800" b="0" i="1" smtClean="0">
                            <a:latin typeface="Cambria Math" panose="02040503050406030204" pitchFamily="18" charset="0"/>
                          </a:rPr>
                          <m:t>    </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3.679</m:t>
                            </m:r>
                            <m:r>
                              <a:rPr lang="hu-HU" sz="2800" b="0" i="1" smtClean="0">
                                <a:latin typeface="Cambria Math" panose="02040503050406030204" pitchFamily="18" charset="0"/>
                              </a:rPr>
                              <m:t>𝑔</m:t>
                            </m:r>
                          </m:num>
                          <m:den>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100 </m:t>
                                </m:r>
                                <m:r>
                                  <a:rPr lang="hu-HU" sz="2800" b="0" i="1" smtClean="0">
                                    <a:latin typeface="Cambria Math" panose="02040503050406030204" pitchFamily="18" charset="0"/>
                                  </a:rPr>
                                  <m:t>𝑐𝑚</m:t>
                                </m:r>
                              </m:e>
                              <m:sup>
                                <m:r>
                                  <a:rPr lang="hu-HU" sz="2800" b="0" i="1" smtClean="0">
                                    <a:latin typeface="Cambria Math" panose="02040503050406030204" pitchFamily="18" charset="0"/>
                                  </a:rPr>
                                  <m:t>3</m:t>
                                </m:r>
                              </m:sup>
                            </m:sSup>
                          </m:den>
                        </m:f>
                        <m:r>
                          <a:rPr lang="hu-HU" sz="2800" b="0" i="1" smtClean="0">
                            <a:latin typeface="Cambria Math" panose="02040503050406030204" pitchFamily="18" charset="0"/>
                            <a:ea typeface="Cambria Math" panose="02040503050406030204" pitchFamily="18" charset="0"/>
                          </a:rPr>
                          <m:t>∙100%+</m:t>
                        </m:r>
                        <m:f>
                          <m:fPr>
                            <m:ctrlPr>
                              <a:rPr lang="hu-HU" sz="2800" i="1">
                                <a:latin typeface="Cambria Math" panose="02040503050406030204" pitchFamily="18" charset="0"/>
                              </a:rPr>
                            </m:ctrlPr>
                          </m:fPr>
                          <m:num>
                            <m:r>
                              <a:rPr lang="hu-HU" sz="2800" b="0" i="1" smtClean="0">
                                <a:latin typeface="Cambria Math" panose="02040503050406030204" pitchFamily="18" charset="0"/>
                              </a:rPr>
                              <m:t>98.371</m:t>
                            </m:r>
                            <m:r>
                              <a:rPr lang="hu-HU" sz="2800" i="1">
                                <a:latin typeface="Cambria Math" panose="02040503050406030204" pitchFamily="18" charset="0"/>
                              </a:rPr>
                              <m:t>𝑔</m:t>
                            </m:r>
                          </m:num>
                          <m:den>
                            <m:sSup>
                              <m:sSupPr>
                                <m:ctrlPr>
                                  <a:rPr lang="hu-HU" sz="2800" i="1">
                                    <a:latin typeface="Cambria Math" panose="02040503050406030204" pitchFamily="18" charset="0"/>
                                  </a:rPr>
                                </m:ctrlPr>
                              </m:sSupPr>
                              <m:e>
                                <m:r>
                                  <a:rPr lang="hu-HU" sz="2800" i="1">
                                    <a:latin typeface="Cambria Math" panose="02040503050406030204" pitchFamily="18" charset="0"/>
                                  </a:rPr>
                                  <m:t>100 </m:t>
                                </m:r>
                                <m:r>
                                  <a:rPr lang="hu-HU" sz="2800" i="1">
                                    <a:latin typeface="Cambria Math" panose="02040503050406030204" pitchFamily="18" charset="0"/>
                                  </a:rPr>
                                  <m:t>𝑐𝑚</m:t>
                                </m:r>
                              </m:e>
                              <m:sup>
                                <m:r>
                                  <a:rPr lang="hu-HU" sz="2800" i="1">
                                    <a:latin typeface="Cambria Math" panose="02040503050406030204" pitchFamily="18" charset="0"/>
                                  </a:rPr>
                                  <m:t>3</m:t>
                                </m:r>
                              </m:sup>
                            </m:sSup>
                          </m:den>
                        </m:f>
                        <m:r>
                          <a:rPr lang="hu-HU" sz="2800" i="1">
                            <a:latin typeface="Cambria Math" panose="02040503050406030204" pitchFamily="18" charset="0"/>
                            <a:ea typeface="Cambria Math" panose="02040503050406030204" pitchFamily="18" charset="0"/>
                          </a:rPr>
                          <m:t>∙100%</m:t>
                        </m:r>
                        <m:r>
                          <a:rPr lang="hu-HU" sz="2800" b="0" i="1" smtClean="0">
                            <a:latin typeface="Cambria Math" panose="02040503050406030204" pitchFamily="18" charset="0"/>
                            <a:ea typeface="Cambria Math" panose="02040503050406030204" pitchFamily="18" charset="0"/>
                          </a:rPr>
                          <m:t>=</m:t>
                        </m:r>
                      </m:oMath>
                    </m:oMathPara>
                  </a14:m>
                  <a:endParaRPr lang="hu-HU" sz="2800" dirty="0"/>
                </a:p>
              </p:txBody>
            </p:sp>
          </mc:Choice>
          <mc:Fallback xmlns="">
            <p:sp>
              <p:nvSpPr>
                <p:cNvPr id="13" name="Szövegdoboz 12">
                  <a:extLst>
                    <a:ext uri="{FF2B5EF4-FFF2-40B4-BE49-F238E27FC236}">
                      <a16:creationId xmlns:a16="http://schemas.microsoft.com/office/drawing/2014/main" id="{6DDC242B-CDD1-46A2-B34A-04740B788A34}"/>
                    </a:ext>
                  </a:extLst>
                </p:cNvPr>
                <p:cNvSpPr txBox="1">
                  <a:spLocks noRot="1" noChangeAspect="1" noMove="1" noResize="1" noEditPoints="1" noAdjustHandles="1" noChangeArrowheads="1" noChangeShapeType="1" noTextEdit="1"/>
                </p:cNvSpPr>
                <p:nvPr/>
              </p:nvSpPr>
              <p:spPr>
                <a:xfrm>
                  <a:off x="4875257" y="4801770"/>
                  <a:ext cx="6250173" cy="809581"/>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Szövegdoboz 13">
                <a:extLst>
                  <a:ext uri="{FF2B5EF4-FFF2-40B4-BE49-F238E27FC236}">
                    <a16:creationId xmlns:a16="http://schemas.microsoft.com/office/drawing/2014/main" id="{9F89FB54-1A30-49D8-9FAD-852822D0F5F7}"/>
                  </a:ext>
                </a:extLst>
              </p:cNvPr>
              <p:cNvSpPr txBox="1"/>
              <p:nvPr/>
            </p:nvSpPr>
            <p:spPr>
              <a:xfrm>
                <a:off x="3434435" y="5881197"/>
                <a:ext cx="530472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3.679%+98.371%=102.05%</m:t>
                      </m:r>
                    </m:oMath>
                  </m:oMathPara>
                </a14:m>
                <a:endParaRPr lang="hu-HU" sz="2800" dirty="0"/>
              </a:p>
            </p:txBody>
          </p:sp>
        </mc:Choice>
        <mc:Fallback xmlns="">
          <p:sp>
            <p:nvSpPr>
              <p:cNvPr id="14" name="Szövegdoboz 13">
                <a:extLst>
                  <a:ext uri="{FF2B5EF4-FFF2-40B4-BE49-F238E27FC236}">
                    <a16:creationId xmlns:a16="http://schemas.microsoft.com/office/drawing/2014/main" id="{9F89FB54-1A30-49D8-9FAD-852822D0F5F7}"/>
                  </a:ext>
                </a:extLst>
              </p:cNvPr>
              <p:cNvSpPr txBox="1">
                <a:spLocks noRot="1" noChangeAspect="1" noMove="1" noResize="1" noEditPoints="1" noAdjustHandles="1" noChangeArrowheads="1" noChangeShapeType="1" noTextEdit="1"/>
              </p:cNvSpPr>
              <p:nvPr/>
            </p:nvSpPr>
            <p:spPr>
              <a:xfrm>
                <a:off x="3434435" y="5881197"/>
                <a:ext cx="5304722" cy="430887"/>
              </a:xfrm>
              <a:prstGeom prst="rect">
                <a:avLst/>
              </a:prstGeom>
              <a:blipFill>
                <a:blip r:embed="rId8"/>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31</a:t>
            </a:fld>
            <a:endParaRPr lang="hu-HU"/>
          </a:p>
        </p:txBody>
      </p:sp>
    </p:spTree>
    <p:extLst>
      <p:ext uri="{BB962C8B-B14F-4D97-AF65-F5344CB8AC3E}">
        <p14:creationId xmlns:p14="http://schemas.microsoft.com/office/powerpoint/2010/main" val="37715332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Composition – molarity</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758687" y="1492898"/>
                <a:ext cx="10704443" cy="5147745"/>
              </a:xfrm>
            </p:spPr>
            <p:txBody>
              <a:bodyPr anchor="ctr" anchorCtr="0">
                <a:normAutofit/>
              </a:bodyPr>
              <a:lstStyle/>
              <a:p>
                <a:r>
                  <a:rPr lang="en-US" dirty="0">
                    <a:latin typeface="Times New Roman" panose="02020603050405020304" pitchFamily="18" charset="0"/>
                    <a:cs typeface="Times New Roman" panose="02020603050405020304" pitchFamily="18" charset="0"/>
                  </a:rPr>
                  <a:t>In chemical </a:t>
                </a:r>
                <a:r>
                  <a:rPr lang="hu-HU" dirty="0">
                    <a:latin typeface="Times New Roman" panose="02020603050405020304" pitchFamily="18" charset="0"/>
                    <a:cs typeface="Times New Roman" panose="02020603050405020304" pitchFamily="18" charset="0"/>
                  </a:rPr>
                  <a:t>reactions</a:t>
                </a:r>
                <a:r>
                  <a:rPr lang="en-US" dirty="0">
                    <a:latin typeface="Times New Roman" panose="02020603050405020304" pitchFamily="18" charset="0"/>
                    <a:cs typeface="Times New Roman" panose="02020603050405020304" pitchFamily="18" charset="0"/>
                  </a:rPr>
                  <a:t>, mass</a:t>
                </a:r>
                <a:r>
                  <a:rPr lang="hu-HU" dirty="0">
                    <a:latin typeface="Times New Roman" panose="02020603050405020304" pitchFamily="18" charset="0"/>
                    <a:cs typeface="Times New Roman" panose="02020603050405020304" pitchFamily="18" charset="0"/>
                  </a:rPr>
                  <a:t> is not directly a determining factor, but the molar amount.</a:t>
                </a:r>
              </a:p>
              <a:p>
                <a:r>
                  <a:rPr lang="hu-HU" dirty="0">
                    <a:latin typeface="Times New Roman" panose="02020603050405020304" pitchFamily="18" charset="0"/>
                    <a:cs typeface="Times New Roman" panose="02020603050405020304" pitchFamily="18" charset="0"/>
                  </a:rPr>
                  <a:t>(SI) concentration = molarity = moles per volume.</a:t>
                </a:r>
              </a:p>
              <a:p>
                <a:r>
                  <a:rPr lang="hu-HU" b="1" dirty="0">
                    <a:latin typeface="Times New Roman" panose="02020603050405020304" pitchFamily="18" charset="0"/>
                    <a:cs typeface="Times New Roman" panose="02020603050405020304" pitchFamily="18" charset="0"/>
                  </a:rPr>
                  <a:t>concentration/molarity/molar concentration:</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c</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1 mol/dm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number of moles of solute (</a:t>
                </a:r>
                <a:r>
                  <a:rPr lang="hu-HU" i="1" dirty="0">
                    <a:latin typeface="Times New Roman" panose="02020603050405020304" pitchFamily="18" charset="0"/>
                    <a:cs typeface="Times New Roman" panose="02020603050405020304" pitchFamily="18" charset="0"/>
                  </a:rPr>
                  <a:t>n</a:t>
                </a:r>
                <a:r>
                  <a:rPr lang="hu-HU" i="1" baseline="-25000" dirty="0">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or </a:t>
                </a:r>
                <a:r>
                  <a:rPr lang="hu-HU" i="1" dirty="0">
                    <a:latin typeface="Times New Roman" panose="02020603050405020304" pitchFamily="18" charset="0"/>
                    <a:cs typeface="Times New Roman" panose="02020603050405020304" pitchFamily="18" charset="0"/>
                  </a:rPr>
                  <a:t>n</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divided by the volume of solution (</a:t>
                </a:r>
                <a:r>
                  <a:rPr lang="hu-HU" i="1" dirty="0">
                    <a:latin typeface="Times New Roman" panose="02020603050405020304" pitchFamily="18" charset="0"/>
                    <a:cs typeface="Times New Roman" panose="02020603050405020304" pitchFamily="18" charset="0"/>
                  </a:rPr>
                  <a:t>V</a:t>
                </a:r>
                <a:r>
                  <a:rPr lang="hu-HU" i="1" baseline="-25000" dirty="0">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a:r>
                <a:br>
                  <a:rPr lang="hu-HU" i="1" dirty="0">
                    <a:latin typeface="Times New Roman" panose="02020603050405020304" pitchFamily="18" charset="0"/>
                    <a:cs typeface="Times New Roman" panose="02020603050405020304" pitchFamily="18" charset="0"/>
                  </a:rPr>
                </a:b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i="1">
                                <a:latin typeface="Cambria Math" panose="02040503050406030204" pitchFamily="18" charset="0"/>
                              </a:rPr>
                              <m:t>𝐵</m:t>
                            </m:r>
                          </m:sub>
                        </m:sSub>
                      </m:num>
                      <m:den>
                        <m:sSub>
                          <m:sSubPr>
                            <m:ctrlPr>
                              <a:rPr lang="hu-HU" i="1" smtClean="0">
                                <a:latin typeface="Cambria Math" panose="02040503050406030204" pitchFamily="18" charset="0"/>
                              </a:rPr>
                            </m:ctrlPr>
                          </m:sSubPr>
                          <m:e>
                            <m:r>
                              <a:rPr lang="hu-HU" i="1">
                                <a:latin typeface="Cambria Math" panose="02040503050406030204" pitchFamily="18" charset="0"/>
                              </a:rPr>
                              <m:t>𝑉</m:t>
                            </m:r>
                          </m:e>
                          <m:sub>
                            <m:r>
                              <a:rPr lang="hu-HU" b="0" i="1" smtClean="0">
                                <a:latin typeface="Cambria Math" panose="02040503050406030204" pitchFamily="18" charset="0"/>
                              </a:rPr>
                              <m:t>𝑠𝑜𝑙𝑢𝑡𝑖𝑜𝑛</m:t>
                            </m:r>
                          </m:sub>
                        </m:sSub>
                      </m:den>
                    </m:f>
                  </m:oMath>
                </a14:m>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Depends on temperature (via density and volume), related to solution. </a:t>
                </a:r>
              </a:p>
              <a:p>
                <a:r>
                  <a:rPr lang="en-US" dirty="0">
                    <a:latin typeface="Times New Roman" panose="02020603050405020304" pitchFamily="18" charset="0"/>
                    <a:cs typeface="Times New Roman" panose="02020603050405020304" pitchFamily="18" charset="0"/>
                  </a:rPr>
                  <a:t>The sum of the concentrations of all components cannot be determined</a:t>
                </a:r>
                <a:r>
                  <a:rPr lang="hu-HU" dirty="0">
                    <a:latin typeface="Times New Roman" panose="02020603050405020304" pitchFamily="18" charset="0"/>
                    <a:cs typeface="Times New Roman" panose="02020603050405020304" pitchFamily="18" charset="0"/>
                  </a:rPr>
                  <a:t>.</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758687" y="1492898"/>
                <a:ext cx="10704443" cy="5147745"/>
              </a:xfrm>
              <a:blipFill>
                <a:blip r:embed="rId3"/>
                <a:stretch>
                  <a:fillRect l="-1025" r="-1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32</a:t>
            </a:fld>
            <a:endParaRPr lang="hu-HU"/>
          </a:p>
        </p:txBody>
      </p:sp>
    </p:spTree>
    <p:extLst>
      <p:ext uri="{BB962C8B-B14F-4D97-AF65-F5344CB8AC3E}">
        <p14:creationId xmlns:p14="http://schemas.microsoft.com/office/powerpoint/2010/main" val="4576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artalom helye 7">
            <a:extLst>
              <a:ext uri="{FF2B5EF4-FFF2-40B4-BE49-F238E27FC236}">
                <a16:creationId xmlns:a16="http://schemas.microsoft.com/office/drawing/2014/main" id="{9E9E0ADB-6851-4E90-A2BF-B8016568217D}"/>
              </a:ext>
            </a:extLst>
          </p:cNvPr>
          <p:cNvSpPr>
            <a:spLocks noGrp="1"/>
          </p:cNvSpPr>
          <p:nvPr>
            <p:ph idx="1"/>
          </p:nvPr>
        </p:nvSpPr>
        <p:spPr>
          <a:xfrm>
            <a:off x="463827" y="1675724"/>
            <a:ext cx="11251096" cy="2836316"/>
          </a:xfrm>
        </p:spPr>
        <p:txBody>
          <a:bodyPr>
            <a:normAutofit/>
          </a:bodyPr>
          <a:lstStyle/>
          <a:p>
            <a:pPr marL="0" indent="0">
              <a:buNone/>
            </a:pPr>
            <a:r>
              <a:rPr lang="hu-HU" dirty="0">
                <a:latin typeface="Times New Roman" panose="02020603050405020304" pitchFamily="18" charset="0"/>
                <a:cs typeface="Times New Roman" panose="02020603050405020304" pitchFamily="18" charset="0"/>
              </a:rPr>
              <a:t>What is the molar concentration of the solution made by dissolving 3.679 g of KNO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in some water followed by its transfer into a volumetric flask of 100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volume and completing the flask with water after the temperature reached the room’s one?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(KNO</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)=101.10;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ρ</a:t>
            </a:r>
            <a:r>
              <a:rPr lang="hu-HU" baseline="-25000" dirty="0">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=1.0205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ρ(H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O)=0.9971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Give the result with 4 significant figures.</a:t>
            </a:r>
          </a:p>
        </p:txBody>
      </p:sp>
      <p:grpSp>
        <p:nvGrpSpPr>
          <p:cNvPr id="5" name="Group 4"/>
          <p:cNvGrpSpPr/>
          <p:nvPr/>
        </p:nvGrpSpPr>
        <p:grpSpPr>
          <a:xfrm>
            <a:off x="2186423" y="4161451"/>
            <a:ext cx="7890879" cy="1093761"/>
            <a:chOff x="2186423" y="4373484"/>
            <a:chExt cx="7890879" cy="1093761"/>
          </a:xfrm>
        </p:grpSpPr>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15776AFA-F397-4852-9B81-0861190A5BEA}"/>
                    </a:ext>
                  </a:extLst>
                </p:cNvPr>
                <p:cNvSpPr txBox="1"/>
                <p:nvPr/>
              </p:nvSpPr>
              <p:spPr>
                <a:xfrm>
                  <a:off x="2186423" y="4458383"/>
                  <a:ext cx="2926891" cy="8806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𝐾𝑁𝑂</m:t>
                                </m:r>
                              </m:e>
                              <m:sub>
                                <m:r>
                                  <a:rPr lang="hu-HU" sz="2800" b="0" i="1" smtClean="0">
                                    <a:latin typeface="Cambria Math" panose="02040503050406030204" pitchFamily="18" charset="0"/>
                                  </a:rPr>
                                  <m:t>3</m:t>
                                </m:r>
                              </m:sub>
                            </m:sSub>
                          </m:sub>
                        </m:sSub>
                        <m:r>
                          <a:rPr lang="hu-HU" sz="2800" b="0" i="1" smtClean="0">
                            <a:latin typeface="Cambria Math" panose="02040503050406030204" pitchFamily="18" charset="0"/>
                          </a:rPr>
                          <m:t>= </m:t>
                        </m:r>
                        <m:f>
                          <m:fPr>
                            <m:ctrlPr>
                              <a:rPr lang="hu-HU" sz="2800" b="0" i="1" smtClean="0">
                                <a:latin typeface="Cambria Math" panose="02040503050406030204" pitchFamily="18" charset="0"/>
                              </a:rPr>
                            </m:ctrlPr>
                          </m:fPr>
                          <m:num>
                            <m:sSub>
                              <m:sSubPr>
                                <m:ctrlPr>
                                  <a:rPr lang="hu-HU" sz="2800" i="1">
                                    <a:latin typeface="Cambria Math" panose="02040503050406030204" pitchFamily="18" charset="0"/>
                                  </a:rPr>
                                </m:ctrlPr>
                              </m:sSubPr>
                              <m:e>
                                <m:r>
                                  <a:rPr lang="hu-HU" sz="2800" b="0" i="1" smtClean="0">
                                    <a:latin typeface="Cambria Math" panose="02040503050406030204" pitchFamily="18" charset="0"/>
                                  </a:rPr>
                                  <m:t>𝑚</m:t>
                                </m:r>
                              </m:e>
                              <m:sub>
                                <m:sSub>
                                  <m:sSubPr>
                                    <m:ctrlPr>
                                      <a:rPr lang="hu-HU" sz="2800" i="1">
                                        <a:latin typeface="Cambria Math" panose="02040503050406030204" pitchFamily="18" charset="0"/>
                                      </a:rPr>
                                    </m:ctrlPr>
                                  </m:sSubPr>
                                  <m:e>
                                    <m:r>
                                      <a:rPr lang="hu-HU" sz="2800" i="1">
                                        <a:latin typeface="Cambria Math" panose="02040503050406030204" pitchFamily="18" charset="0"/>
                                      </a:rPr>
                                      <m:t>𝐾𝑁𝑂</m:t>
                                    </m:r>
                                  </m:e>
                                  <m:sub>
                                    <m:r>
                                      <a:rPr lang="hu-HU" sz="2800" i="1">
                                        <a:latin typeface="Cambria Math" panose="02040503050406030204" pitchFamily="18" charset="0"/>
                                      </a:rPr>
                                      <m:t>3</m:t>
                                    </m:r>
                                  </m:sub>
                                </m:sSub>
                              </m:sub>
                            </m:sSub>
                          </m:num>
                          <m:den>
                            <m:sSub>
                              <m:sSubPr>
                                <m:ctrlPr>
                                  <a:rPr lang="hu-HU" sz="2800" i="1">
                                    <a:latin typeface="Cambria Math" panose="02040503050406030204" pitchFamily="18" charset="0"/>
                                  </a:rPr>
                                </m:ctrlPr>
                              </m:sSubPr>
                              <m:e>
                                <m:r>
                                  <a:rPr lang="hu-HU" sz="2800" b="0" i="1" smtClean="0">
                                    <a:latin typeface="Cambria Math" panose="02040503050406030204" pitchFamily="18" charset="0"/>
                                  </a:rPr>
                                  <m:t>𝑀</m:t>
                                </m:r>
                              </m:e>
                              <m:sub>
                                <m:sSub>
                                  <m:sSubPr>
                                    <m:ctrlPr>
                                      <a:rPr lang="hu-HU" sz="2800" i="1">
                                        <a:latin typeface="Cambria Math" panose="02040503050406030204" pitchFamily="18" charset="0"/>
                                      </a:rPr>
                                    </m:ctrlPr>
                                  </m:sSubPr>
                                  <m:e>
                                    <m:r>
                                      <a:rPr lang="hu-HU" sz="2800" i="1">
                                        <a:latin typeface="Cambria Math" panose="02040503050406030204" pitchFamily="18" charset="0"/>
                                      </a:rPr>
                                      <m:t>𝐾𝑁𝑂</m:t>
                                    </m:r>
                                  </m:e>
                                  <m:sub>
                                    <m:r>
                                      <a:rPr lang="hu-HU" sz="2800" i="1">
                                        <a:latin typeface="Cambria Math" panose="02040503050406030204" pitchFamily="18" charset="0"/>
                                      </a:rPr>
                                      <m:t>3</m:t>
                                    </m:r>
                                  </m:sub>
                                </m:sSub>
                              </m:sub>
                            </m:sSub>
                          </m:den>
                        </m:f>
                        <m:r>
                          <a:rPr lang="hu-HU" sz="2800" b="0" i="1" smtClean="0">
                            <a:latin typeface="Cambria Math" panose="02040503050406030204" pitchFamily="18" charset="0"/>
                          </a:rPr>
                          <m:t>=</m:t>
                        </m:r>
                      </m:oMath>
                    </m:oMathPara>
                  </a14:m>
                  <a:endParaRPr lang="hu-HU" sz="2800" dirty="0"/>
                </a:p>
              </p:txBody>
            </p:sp>
          </mc:Choice>
          <mc:Fallback xmlns="">
            <p:sp>
              <p:nvSpPr>
                <p:cNvPr id="10" name="Szövegdoboz 9">
                  <a:extLst>
                    <a:ext uri="{FF2B5EF4-FFF2-40B4-BE49-F238E27FC236}">
                      <a16:creationId xmlns:a16="http://schemas.microsoft.com/office/drawing/2014/main" id="{15776AFA-F397-4852-9B81-0861190A5BEA}"/>
                    </a:ext>
                  </a:extLst>
                </p:cNvPr>
                <p:cNvSpPr txBox="1">
                  <a:spLocks noRot="1" noChangeAspect="1" noMove="1" noResize="1" noEditPoints="1" noAdjustHandles="1" noChangeArrowheads="1" noChangeShapeType="1" noTextEdit="1"/>
                </p:cNvSpPr>
                <p:nvPr/>
              </p:nvSpPr>
              <p:spPr>
                <a:xfrm>
                  <a:off x="2186423" y="4458383"/>
                  <a:ext cx="2926891" cy="88062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5D27FEDF-82DA-420D-8761-98E02AF0952C}"/>
                    </a:ext>
                  </a:extLst>
                </p:cNvPr>
                <p:cNvSpPr txBox="1"/>
                <p:nvPr/>
              </p:nvSpPr>
              <p:spPr>
                <a:xfrm>
                  <a:off x="5113314" y="4373484"/>
                  <a:ext cx="4963988" cy="1093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3.679</m:t>
                            </m:r>
                            <m:r>
                              <a:rPr lang="hu-HU" sz="2800" b="0" i="1" smtClean="0">
                                <a:latin typeface="Cambria Math" panose="02040503050406030204" pitchFamily="18" charset="0"/>
                              </a:rPr>
                              <m:t>𝑔</m:t>
                            </m:r>
                          </m:num>
                          <m:den>
                            <m:r>
                              <a:rPr lang="hu-HU" sz="2800" b="0" i="1" smtClean="0">
                                <a:latin typeface="Cambria Math" panose="02040503050406030204" pitchFamily="18" charset="0"/>
                              </a:rPr>
                              <m:t>101.10</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𝑔</m:t>
                                </m:r>
                              </m:num>
                              <m:den>
                                <m:r>
                                  <a:rPr lang="hu-HU" sz="2800" b="0" i="1" smtClean="0">
                                    <a:latin typeface="Cambria Math" panose="02040503050406030204" pitchFamily="18" charset="0"/>
                                  </a:rPr>
                                  <m:t>𝑚𝑜𝑙</m:t>
                                </m:r>
                              </m:den>
                            </m:f>
                          </m:den>
                        </m:f>
                        <m:r>
                          <a:rPr lang="hu-HU" sz="2800" b="0" i="1" smtClean="0">
                            <a:latin typeface="Cambria Math" panose="02040503050406030204" pitchFamily="18" charset="0"/>
                          </a:rPr>
                          <m:t>=0.0364221…</m:t>
                        </m:r>
                        <m:r>
                          <a:rPr lang="hu-HU" sz="2800" b="0" i="1" smtClean="0">
                            <a:latin typeface="Cambria Math" panose="02040503050406030204" pitchFamily="18" charset="0"/>
                          </a:rPr>
                          <m:t>𝑚𝑜𝑙</m:t>
                        </m:r>
                      </m:oMath>
                    </m:oMathPara>
                  </a14:m>
                  <a:endParaRPr lang="hu-HU" sz="2800" dirty="0"/>
                </a:p>
              </p:txBody>
            </p:sp>
          </mc:Choice>
          <mc:Fallback xmlns="">
            <p:sp>
              <p:nvSpPr>
                <p:cNvPr id="11" name="Szövegdoboz 10">
                  <a:extLst>
                    <a:ext uri="{FF2B5EF4-FFF2-40B4-BE49-F238E27FC236}">
                      <a16:creationId xmlns:a16="http://schemas.microsoft.com/office/drawing/2014/main" id="{5D27FEDF-82DA-420D-8761-98E02AF0952C}"/>
                    </a:ext>
                  </a:extLst>
                </p:cNvPr>
                <p:cNvSpPr txBox="1">
                  <a:spLocks noRot="1" noChangeAspect="1" noMove="1" noResize="1" noEditPoints="1" noAdjustHandles="1" noChangeArrowheads="1" noChangeShapeType="1" noTextEdit="1"/>
                </p:cNvSpPr>
                <p:nvPr/>
              </p:nvSpPr>
              <p:spPr>
                <a:xfrm>
                  <a:off x="5113314" y="4373484"/>
                  <a:ext cx="4963988" cy="1093761"/>
                </a:xfrm>
                <a:prstGeom prst="rect">
                  <a:avLst/>
                </a:prstGeom>
                <a:blipFill>
                  <a:blip r:embed="rId4"/>
                  <a:stretch>
                    <a:fillRect/>
                  </a:stretch>
                </a:blipFill>
              </p:spPr>
              <p:txBody>
                <a:bodyPr/>
                <a:lstStyle/>
                <a:p>
                  <a:r>
                    <a:rPr lang="en-US">
                      <a:noFill/>
                    </a:rPr>
                    <a:t> </a:t>
                  </a:r>
                </a:p>
              </p:txBody>
            </p:sp>
          </mc:Fallback>
        </mc:AlternateContent>
      </p:grpSp>
      <p:grpSp>
        <p:nvGrpSpPr>
          <p:cNvPr id="15" name="Group 14"/>
          <p:cNvGrpSpPr/>
          <p:nvPr/>
        </p:nvGrpSpPr>
        <p:grpSpPr>
          <a:xfrm>
            <a:off x="1404568" y="5530584"/>
            <a:ext cx="9357197" cy="818044"/>
            <a:chOff x="397403" y="5358308"/>
            <a:chExt cx="9357197" cy="818044"/>
          </a:xfrm>
        </p:grpSpPr>
        <mc:AlternateContent xmlns:mc="http://schemas.openxmlformats.org/markup-compatibility/2006" xmlns:a14="http://schemas.microsoft.com/office/drawing/2010/main">
          <mc:Choice Requires="a14">
            <p:sp>
              <p:nvSpPr>
                <p:cNvPr id="12" name="Szövegdoboz 11">
                  <a:extLst>
                    <a:ext uri="{FF2B5EF4-FFF2-40B4-BE49-F238E27FC236}">
                      <a16:creationId xmlns:a16="http://schemas.microsoft.com/office/drawing/2014/main" id="{D47E5EDF-0E19-402A-AFCC-F7DFEBDAA559}"/>
                    </a:ext>
                  </a:extLst>
                </p:cNvPr>
                <p:cNvSpPr txBox="1"/>
                <p:nvPr/>
              </p:nvSpPr>
              <p:spPr>
                <a:xfrm>
                  <a:off x="7469616" y="5358308"/>
                  <a:ext cx="2284984" cy="818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i="1" smtClean="0">
                            <a:latin typeface="Cambria Math" panose="02040503050406030204" pitchFamily="18" charset="0"/>
                          </a:rPr>
                          <m:t> </m:t>
                        </m:r>
                        <m:r>
                          <a:rPr lang="hu-HU" sz="2800" b="0" i="1" smtClean="0">
                            <a:latin typeface="Cambria Math" panose="02040503050406030204" pitchFamily="18" charset="0"/>
                          </a:rPr>
                          <m:t>   0.3642</m:t>
                        </m:r>
                        <m:f>
                          <m:fPr>
                            <m:ctrlPr>
                              <a:rPr lang="hu-HU" sz="2800" i="1">
                                <a:latin typeface="Cambria Math" panose="02040503050406030204" pitchFamily="18" charset="0"/>
                              </a:rPr>
                            </m:ctrlPr>
                          </m:fPr>
                          <m:num>
                            <m:r>
                              <a:rPr lang="hu-HU" sz="2800" i="1">
                                <a:latin typeface="Cambria Math" panose="02040503050406030204" pitchFamily="18" charset="0"/>
                              </a:rPr>
                              <m:t>𝑚𝑜𝑙</m:t>
                            </m:r>
                          </m:num>
                          <m:den>
                            <m:sSup>
                              <m:sSupPr>
                                <m:ctrlPr>
                                  <a:rPr lang="hu-HU" sz="2800" i="1">
                                    <a:latin typeface="Cambria Math" panose="02040503050406030204" pitchFamily="18" charset="0"/>
                                  </a:rPr>
                                </m:ctrlPr>
                              </m:sSupPr>
                              <m:e>
                                <m:r>
                                  <a:rPr lang="hu-HU" sz="2800" i="1">
                                    <a:latin typeface="Cambria Math" panose="02040503050406030204" pitchFamily="18" charset="0"/>
                                  </a:rPr>
                                  <m:t>𝑑𝑚</m:t>
                                </m:r>
                              </m:e>
                              <m:sup>
                                <m:r>
                                  <a:rPr lang="hu-HU" sz="2800" i="1">
                                    <a:latin typeface="Cambria Math" panose="02040503050406030204" pitchFamily="18" charset="0"/>
                                  </a:rPr>
                                  <m:t>3</m:t>
                                </m:r>
                              </m:sup>
                            </m:sSup>
                          </m:den>
                        </m:f>
                      </m:oMath>
                    </m:oMathPara>
                  </a14:m>
                  <a:endParaRPr lang="hu-HU" sz="2800" dirty="0"/>
                </a:p>
              </p:txBody>
            </p:sp>
          </mc:Choice>
          <mc:Fallback xmlns="">
            <p:sp>
              <p:nvSpPr>
                <p:cNvPr id="12" name="Szövegdoboz 11">
                  <a:extLst>
                    <a:ext uri="{FF2B5EF4-FFF2-40B4-BE49-F238E27FC236}">
                      <a16:creationId xmlns:a16="http://schemas.microsoft.com/office/drawing/2014/main" id="{D47E5EDF-0E19-402A-AFCC-F7DFEBDAA559}"/>
                    </a:ext>
                  </a:extLst>
                </p:cNvPr>
                <p:cNvSpPr txBox="1">
                  <a:spLocks noRot="1" noChangeAspect="1" noMove="1" noResize="1" noEditPoints="1" noAdjustHandles="1" noChangeArrowheads="1" noChangeShapeType="1" noTextEdit="1"/>
                </p:cNvSpPr>
                <p:nvPr/>
              </p:nvSpPr>
              <p:spPr>
                <a:xfrm>
                  <a:off x="7469616" y="5358308"/>
                  <a:ext cx="2284984" cy="818044"/>
                </a:xfrm>
                <a:prstGeom prst="rect">
                  <a:avLst/>
                </a:prstGeom>
                <a:blipFill>
                  <a:blip r:embed="rId5"/>
                  <a:stretch>
                    <a:fillRect/>
                  </a:stretch>
                </a:blipFill>
              </p:spPr>
              <p:txBody>
                <a:bodyPr/>
                <a:lstStyle/>
                <a:p>
                  <a:r>
                    <a:rPr lang="en-US">
                      <a:noFill/>
                    </a:rPr>
                    <a:t> </a:t>
                  </a:r>
                </a:p>
              </p:txBody>
            </p:sp>
          </mc:Fallback>
        </mc:AlternateContent>
        <p:grpSp>
          <p:nvGrpSpPr>
            <p:cNvPr id="6" name="Group 5"/>
            <p:cNvGrpSpPr/>
            <p:nvPr/>
          </p:nvGrpSpPr>
          <p:grpSpPr>
            <a:xfrm>
              <a:off x="397403" y="5358308"/>
              <a:ext cx="7459286" cy="818044"/>
              <a:chOff x="4081511" y="5358308"/>
              <a:chExt cx="7459286" cy="818044"/>
            </a:xfrm>
          </p:grpSpPr>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55BF4600-5636-4025-90B7-53364B5AD7BC}"/>
                      </a:ext>
                    </a:extLst>
                  </p:cNvPr>
                  <p:cNvSpPr txBox="1"/>
                  <p:nvPr/>
                </p:nvSpPr>
                <p:spPr>
                  <a:xfrm>
                    <a:off x="4081511" y="5358308"/>
                    <a:ext cx="7459286" cy="818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𝑐</m:t>
                              </m:r>
                            </m:e>
                            <m: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𝐾𝑁𝑂</m:t>
                                  </m:r>
                                </m:e>
                                <m:sub>
                                  <m:r>
                                    <a:rPr lang="hu-HU" sz="2800" b="0" i="1" smtClean="0">
                                      <a:latin typeface="Cambria Math" panose="02040503050406030204" pitchFamily="18" charset="0"/>
                                    </a:rPr>
                                    <m:t>3</m:t>
                                  </m:r>
                                </m:sub>
                              </m:sSub>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0.0364221…</m:t>
                              </m:r>
                              <m:r>
                                <a:rPr lang="hu-HU" sz="2800" b="0" i="1" smtClean="0">
                                  <a:latin typeface="Cambria Math" panose="02040503050406030204" pitchFamily="18" charset="0"/>
                                </a:rPr>
                                <m:t>𝑚𝑜𝑙</m:t>
                              </m:r>
                            </m:num>
                            <m:den>
                              <m:r>
                                <a:rPr lang="hu-HU" sz="2800" b="0" i="1" smtClean="0">
                                  <a:latin typeface="Cambria Math" panose="02040503050406030204" pitchFamily="18" charset="0"/>
                                </a:rPr>
                                <m:t>0.100</m:t>
                              </m:r>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𝑑𝑚</m:t>
                                  </m:r>
                                </m:e>
                                <m:sup>
                                  <m:r>
                                    <a:rPr lang="hu-HU" sz="2800" b="0" i="1" smtClean="0">
                                      <a:latin typeface="Cambria Math" panose="02040503050406030204" pitchFamily="18" charset="0"/>
                                    </a:rPr>
                                    <m:t>3</m:t>
                                  </m:r>
                                </m:sup>
                              </m:sSup>
                            </m:den>
                          </m:f>
                          <m:r>
                            <a:rPr lang="hu-HU" sz="2800" b="0" i="1" smtClean="0">
                              <a:latin typeface="Cambria Math" panose="02040503050406030204" pitchFamily="18" charset="0"/>
                            </a:rPr>
                            <m:t>=0.364221…</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𝑚𝑜𝑙</m:t>
                              </m:r>
                            </m:num>
                            <m:den>
                              <m:sSup>
                                <m:sSupPr>
                                  <m:ctrlPr>
                                    <a:rPr lang="hu-HU" sz="2800" b="0" i="1" smtClean="0">
                                      <a:latin typeface="Cambria Math" panose="02040503050406030204" pitchFamily="18" charset="0"/>
                                    </a:rPr>
                                  </m:ctrlPr>
                                </m:sSupPr>
                                <m:e>
                                  <m:r>
                                    <a:rPr lang="hu-HU" sz="2800" b="0" i="1" smtClean="0">
                                      <a:latin typeface="Cambria Math" panose="02040503050406030204" pitchFamily="18" charset="0"/>
                                    </a:rPr>
                                    <m:t>𝑑𝑚</m:t>
                                  </m:r>
                                </m:e>
                                <m:sup>
                                  <m:r>
                                    <a:rPr lang="hu-HU" sz="2800" b="0" i="1" smtClean="0">
                                      <a:latin typeface="Cambria Math" panose="02040503050406030204" pitchFamily="18" charset="0"/>
                                    </a:rPr>
                                    <m:t>3</m:t>
                                  </m:r>
                                </m:sup>
                              </m:sSup>
                            </m:den>
                          </m:f>
                          <m:r>
                            <a:rPr lang="hu-HU" sz="2800" b="0" i="1" smtClean="0">
                              <a:latin typeface="Cambria Math" panose="02040503050406030204" pitchFamily="18" charset="0"/>
                            </a:rPr>
                            <m:t>=</m:t>
                          </m:r>
                        </m:oMath>
                      </m:oMathPara>
                    </a14:m>
                    <a:endParaRPr lang="hu-HU" sz="2800" dirty="0"/>
                  </a:p>
                </p:txBody>
              </p:sp>
            </mc:Choice>
            <mc:Fallback xmlns="">
              <p:sp>
                <p:nvSpPr>
                  <p:cNvPr id="9" name="Szövegdoboz 8">
                    <a:extLst>
                      <a:ext uri="{FF2B5EF4-FFF2-40B4-BE49-F238E27FC236}">
                        <a16:creationId xmlns:a16="http://schemas.microsoft.com/office/drawing/2014/main" id="{55BF4600-5636-4025-90B7-53364B5AD7BC}"/>
                      </a:ext>
                    </a:extLst>
                  </p:cNvPr>
                  <p:cNvSpPr txBox="1">
                    <a:spLocks noRot="1" noChangeAspect="1" noMove="1" noResize="1" noEditPoints="1" noAdjustHandles="1" noChangeArrowheads="1" noChangeShapeType="1" noTextEdit="1"/>
                  </p:cNvSpPr>
                  <p:nvPr/>
                </p:nvSpPr>
                <p:spPr>
                  <a:xfrm>
                    <a:off x="4081511" y="5358308"/>
                    <a:ext cx="7459286" cy="818044"/>
                  </a:xfrm>
                  <a:prstGeom prst="rect">
                    <a:avLst/>
                  </a:prstGeom>
                  <a:blipFill>
                    <a:blip r:embed="rId6"/>
                    <a:stretch>
                      <a:fillRect/>
                    </a:stretch>
                  </a:blipFill>
                </p:spPr>
                <p:txBody>
                  <a:bodyPr/>
                  <a:lstStyle/>
                  <a:p>
                    <a:r>
                      <a:rPr lang="en-US">
                        <a:noFill/>
                      </a:rPr>
                      <a:t> </a:t>
                    </a:r>
                  </a:p>
                </p:txBody>
              </p:sp>
            </mc:Fallback>
          </mc:AlternateContent>
          <p:cxnSp>
            <p:nvCxnSpPr>
              <p:cNvPr id="13" name="Egyenes összekötő 12">
                <a:extLst>
                  <a:ext uri="{FF2B5EF4-FFF2-40B4-BE49-F238E27FC236}">
                    <a16:creationId xmlns:a16="http://schemas.microsoft.com/office/drawing/2014/main" id="{49A3946D-18B8-4C7A-9A47-FD63E0AE3F3D}"/>
                  </a:ext>
                </a:extLst>
              </p:cNvPr>
              <p:cNvCxnSpPr/>
              <p:nvPr/>
            </p:nvCxnSpPr>
            <p:spPr>
              <a:xfrm>
                <a:off x="9653666" y="5621304"/>
                <a:ext cx="0" cy="374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molarity</a:t>
            </a:r>
          </a:p>
        </p:txBody>
      </p:sp>
      <p:sp>
        <p:nvSpPr>
          <p:cNvPr id="2" name="Slide Number Placeholder 1"/>
          <p:cNvSpPr>
            <a:spLocks noGrp="1"/>
          </p:cNvSpPr>
          <p:nvPr>
            <p:ph type="sldNum" sz="quarter" idx="12"/>
          </p:nvPr>
        </p:nvSpPr>
        <p:spPr/>
        <p:txBody>
          <a:bodyPr/>
          <a:lstStyle/>
          <a:p>
            <a:fld id="{3C4C4ECE-28BA-4963-8103-0CE331711D51}" type="slidenum">
              <a:rPr lang="hu-HU" smtClean="0"/>
              <a:t>33</a:t>
            </a:fld>
            <a:endParaRPr lang="hu-HU"/>
          </a:p>
        </p:txBody>
      </p:sp>
    </p:spTree>
    <p:extLst>
      <p:ext uri="{BB962C8B-B14F-4D97-AF65-F5344CB8AC3E}">
        <p14:creationId xmlns:p14="http://schemas.microsoft.com/office/powerpoint/2010/main" val="1434106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Composition – mole fraction</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789709" y="1825624"/>
                <a:ext cx="10564091" cy="4852267"/>
              </a:xfrm>
            </p:spPr>
            <p:txBody>
              <a:bodyPr>
                <a:normAutofit lnSpcReduction="10000"/>
              </a:bodyPr>
              <a:lstStyle/>
              <a:p>
                <a:r>
                  <a:rPr lang="hu-HU" dirty="0">
                    <a:latin typeface="Times New Roman" panose="02020603050405020304" pitchFamily="18" charset="0"/>
                    <a:cs typeface="Times New Roman" panose="02020603050405020304" pitchFamily="18" charset="0"/>
                  </a:rPr>
                  <a:t>Solution</a:t>
                </a:r>
                <a:r>
                  <a:rPr lang="en-US" dirty="0">
                    <a:latin typeface="Times New Roman" panose="02020603050405020304" pitchFamily="18" charset="0"/>
                    <a:cs typeface="Times New Roman" panose="02020603050405020304" pitchFamily="18" charset="0"/>
                  </a:rPr>
                  <a:t> properties </a:t>
                </a:r>
                <a:r>
                  <a:rPr lang="hu-HU" dirty="0">
                    <a:latin typeface="Times New Roman" panose="02020603050405020304" pitchFamily="18" charset="0"/>
                    <a:cs typeface="Times New Roman" panose="02020603050405020304" pitchFamily="18" charset="0"/>
                  </a:rPr>
                  <a:t>may</a:t>
                </a:r>
                <a:r>
                  <a:rPr lang="en-US" dirty="0">
                    <a:latin typeface="Times New Roman" panose="02020603050405020304" pitchFamily="18" charset="0"/>
                    <a:cs typeface="Times New Roman" panose="02020603050405020304" pitchFamily="18" charset="0"/>
                  </a:rPr>
                  <a:t> depend on </a:t>
                </a:r>
                <a:r>
                  <a:rPr lang="hu-HU" dirty="0">
                    <a:latin typeface="Times New Roman" panose="02020603050405020304" pitchFamily="18" charset="0"/>
                    <a:cs typeface="Times New Roman" panose="02020603050405020304" pitchFamily="18" charset="0"/>
                  </a:rPr>
                  <a:t>the molar amount of</a:t>
                </a:r>
                <a:r>
                  <a:rPr lang="en-US" dirty="0">
                    <a:latin typeface="Times New Roman" panose="02020603050405020304" pitchFamily="18" charset="0"/>
                    <a:cs typeface="Times New Roman" panose="02020603050405020304" pitchFamily="18" charset="0"/>
                  </a:rPr>
                  <a:t> solute and solvent</a:t>
                </a:r>
                <a:r>
                  <a:rPr lang="hu-HU" dirty="0">
                    <a:latin typeface="Times New Roman" panose="02020603050405020304" pitchFamily="18" charset="0"/>
                    <a:cs typeface="Times New Roman" panose="02020603050405020304" pitchFamily="18" charset="0"/>
                  </a:rPr>
                  <a:t> molecules in it</a:t>
                </a:r>
                <a:r>
                  <a:rPr lang="en-US" dirty="0">
                    <a:latin typeface="Times New Roman" panose="02020603050405020304" pitchFamily="18" charset="0"/>
                    <a:cs typeface="Times New Roman" panose="02020603050405020304" pitchFamily="18" charset="0"/>
                  </a:rPr>
                  <a:t>. In such cases, </a:t>
                </a:r>
                <a:r>
                  <a:rPr lang="hu-HU" dirty="0">
                    <a:latin typeface="Times New Roman" panose="02020603050405020304" pitchFamily="18" charset="0"/>
                    <a:cs typeface="Times New Roman" panose="02020603050405020304" pitchFamily="18" charset="0"/>
                  </a:rPr>
                  <a:t>one</a:t>
                </a:r>
                <a:r>
                  <a:rPr lang="en-US" dirty="0">
                    <a:latin typeface="Times New Roman" panose="02020603050405020304" pitchFamily="18" charset="0"/>
                    <a:cs typeface="Times New Roman" panose="02020603050405020304" pitchFamily="18" charset="0"/>
                  </a:rPr>
                  <a:t> use</a:t>
                </a:r>
                <a:r>
                  <a:rPr lang="hu-HU"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the molar fraction to specify the composition</a:t>
                </a:r>
                <a:r>
                  <a:rPr lang="hu-HU" dirty="0">
                    <a:latin typeface="Times New Roman" panose="02020603050405020304" pitchFamily="18" charset="0"/>
                    <a:cs typeface="Times New Roman" panose="02020603050405020304" pitchFamily="18" charset="0"/>
                  </a:rPr>
                  <a:t>:</a:t>
                </a:r>
              </a:p>
              <a:p>
                <a:r>
                  <a:rPr lang="hu-HU" b="1" dirty="0">
                    <a:latin typeface="Times New Roman" panose="02020603050405020304" pitchFamily="18" charset="0"/>
                    <a:cs typeface="Times New Roman" panose="02020603050405020304" pitchFamily="18" charset="0"/>
                  </a:rPr>
                  <a:t>mole fraction:</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x</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N/A</a:t>
                </a:r>
                <a:r>
                  <a:rPr lang="hu-HU" dirty="0">
                    <a:latin typeface="Times New Roman" panose="02020603050405020304" pitchFamily="18" charset="0"/>
                    <a:cs typeface="Times New Roman" panose="02020603050405020304" pitchFamily="18" charset="0"/>
                  </a:rPr>
                  <a:t>) ratio of the molar amount of solute (</a:t>
                </a:r>
                <a:r>
                  <a:rPr lang="hu-HU" i="1" dirty="0">
                    <a:latin typeface="Times New Roman" panose="02020603050405020304" pitchFamily="18" charset="0"/>
                    <a:cs typeface="Times New Roman" panose="02020603050405020304" pitchFamily="18" charset="0"/>
                  </a:rPr>
                  <a:t>n</a:t>
                </a:r>
                <a:r>
                  <a:rPr lang="hu-HU" i="1" baseline="-25000" dirty="0">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or </a:t>
                </a:r>
                <a:r>
                  <a:rPr lang="hu-HU" i="1" dirty="0">
                    <a:latin typeface="Times New Roman" panose="02020603050405020304" pitchFamily="18" charset="0"/>
                    <a:cs typeface="Times New Roman" panose="02020603050405020304" pitchFamily="18" charset="0"/>
                  </a:rPr>
                  <a:t>n</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and solution molecules (</a:t>
                </a:r>
                <a:r>
                  <a:rPr lang="hu-HU" i="1" dirty="0">
                    <a:latin typeface="Times New Roman" panose="02020603050405020304" pitchFamily="18" charset="0"/>
                    <a:cs typeface="Times New Roman" panose="02020603050405020304" pitchFamily="18" charset="0"/>
                  </a:rPr>
                  <a:t>n</a:t>
                </a:r>
                <a:r>
                  <a:rPr lang="hu-HU" i="1" baseline="-25000" dirty="0">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 The latter one is the sum of molar amounts of all components in the solution</a:t>
                </a:r>
              </a:p>
              <a:p>
                <a:pPr marL="0" indent="0">
                  <a:buNone/>
                </a:pPr>
                <a14:m>
                  <m:oMathPara xmlns:m="http://schemas.openxmlformats.org/officeDocument/2006/math">
                    <m:oMathParaPr>
                      <m:jc m:val="centerGroup"/>
                    </m:oMathParaPr>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𝑥</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b="0" i="1" smtClean="0">
                                  <a:latin typeface="Cambria Math" panose="02040503050406030204" pitchFamily="18" charset="0"/>
                                </a:rPr>
                                <m:t>𝑠𝑜𝑙𝑢𝑡𝑖𝑜𝑛</m:t>
                              </m:r>
                            </m:sub>
                          </m:sSub>
                        </m:den>
                      </m:f>
                      <m:r>
                        <a:rPr lang="hu-HU" i="1">
                          <a:latin typeface="Cambria Math" panose="02040503050406030204" pitchFamily="18" charset="0"/>
                        </a:rPr>
                        <m:t> </m:t>
                      </m:r>
                      <m:r>
                        <a:rPr lang="hu-HU" b="0" i="1" smtClean="0">
                          <a:latin typeface="Cambria Math" panose="02040503050406030204" pitchFamily="18" charset="0"/>
                        </a:rPr>
                        <m:t>  </m:t>
                      </m:r>
                      <m:r>
                        <a:rPr lang="hu-HU" b="0" i="1" smtClean="0">
                          <a:latin typeface="Cambria Math" panose="02040503050406030204" pitchFamily="18" charset="0"/>
                        </a:rPr>
                        <m:t>𝑎𝑛𝑑</m:t>
                      </m:r>
                      <m:r>
                        <a:rPr lang="hu-HU" i="1">
                          <a:latin typeface="Cambria Math" panose="02040503050406030204" pitchFamily="18" charset="0"/>
                        </a:rPr>
                        <m:t> </m:t>
                      </m:r>
                      <m:r>
                        <a:rPr lang="hu-HU" b="0" i="1" smtClean="0">
                          <a:latin typeface="Cambria Math" panose="02040503050406030204" pitchFamily="18" charset="0"/>
                        </a:rPr>
                        <m:t>  </m:t>
                      </m:r>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b="0" i="1" smtClean="0">
                              <a:latin typeface="Cambria Math" panose="02040503050406030204" pitchFamily="18" charset="0"/>
                            </a:rPr>
                            <m:t>𝑠𝑜𝑙𝑢𝑡𝑖𝑜𝑛</m:t>
                          </m:r>
                        </m:sub>
                      </m:sSub>
                      <m:r>
                        <a:rPr lang="hu-HU" i="1">
                          <a:latin typeface="Cambria Math" panose="02040503050406030204" pitchFamily="18" charset="0"/>
                        </a:rPr>
                        <m:t>=</m:t>
                      </m:r>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sup>
                        <m:e>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i="1">
                                  <a:latin typeface="Cambria Math" panose="02040503050406030204" pitchFamily="18" charset="0"/>
                                </a:rPr>
                                <m:t>𝑖</m:t>
                              </m:r>
                            </m:sub>
                          </m:sSub>
                        </m:e>
                      </m:nary>
                    </m:oMath>
                  </m:oMathPara>
                </a14:m>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It does not depends on the temperature, related to solvent.</a:t>
                </a:r>
              </a:p>
              <a:p>
                <a:r>
                  <a:rPr lang="en-US" dirty="0">
                    <a:latin typeface="Times New Roman" panose="02020603050405020304" pitchFamily="18" charset="0"/>
                    <a:cs typeface="Times New Roman" panose="02020603050405020304" pitchFamily="18" charset="0"/>
                  </a:rPr>
                  <a:t>Since the principle of conservation of matter applies, the sum of the mole fractions of all components is 1</a:t>
                </a:r>
                <a:r>
                  <a:rPr lang="hu-HU" dirty="0">
                    <a:latin typeface="Times New Roman" panose="02020603050405020304" pitchFamily="18" charset="0"/>
                    <a:cs typeface="Times New Roman" panose="02020603050405020304" pitchFamily="18" charset="0"/>
                  </a:rPr>
                  <a:t>.</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789709" y="1825624"/>
                <a:ext cx="10564091" cy="4852267"/>
              </a:xfrm>
              <a:blipFill>
                <a:blip r:embed="rId3"/>
                <a:stretch>
                  <a:fillRect l="-1039" t="-3015" r="-75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34</a:t>
            </a:fld>
            <a:endParaRPr lang="hu-HU"/>
          </a:p>
        </p:txBody>
      </p:sp>
    </p:spTree>
    <p:extLst>
      <p:ext uri="{BB962C8B-B14F-4D97-AF65-F5344CB8AC3E}">
        <p14:creationId xmlns:p14="http://schemas.microsoft.com/office/powerpoint/2010/main" val="3300447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530087" y="1569110"/>
            <a:ext cx="11184835" cy="1690925"/>
          </a:xfrm>
        </p:spPr>
        <p:txBody>
          <a:bodyPr>
            <a:normAutofit/>
          </a:bodyPr>
          <a:lstStyle/>
          <a:p>
            <a:pPr marL="0" indent="0">
              <a:buNone/>
            </a:pPr>
            <a:r>
              <a:rPr lang="hu-HU" dirty="0">
                <a:latin typeface="Times New Roman" panose="02020603050405020304" pitchFamily="18" charset="0"/>
                <a:cs typeface="Times New Roman" panose="02020603050405020304" pitchFamily="18" charset="0"/>
              </a:rPr>
              <a:t>What is the mole fraction of carbamide (urea, (NH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C=O) in the solution, which was prepared by dissolving 23.43 g of carbamide in 44.26 g of water?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((NH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C=O)=60.07;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ρ(H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O)=0.9973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Present results with 4 significant digits.</a:t>
            </a:r>
          </a:p>
        </p:txBody>
      </p:sp>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CFBECBF8-F740-4FCA-B7D2-911A9AA77022}"/>
                  </a:ext>
                </a:extLst>
              </p:cNvPr>
              <p:cNvSpPr txBox="1"/>
              <p:nvPr/>
            </p:nvSpPr>
            <p:spPr>
              <a:xfrm>
                <a:off x="2496206" y="4599615"/>
                <a:ext cx="7208575" cy="8849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𝑐𝑎𝑟𝑏𝑎𝑚𝑖𝑑𝑒</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23.43</m:t>
                          </m:r>
                          <m:r>
                            <a:rPr lang="hu-HU" sz="2800" b="0" i="1" smtClean="0">
                              <a:latin typeface="Cambria Math" panose="02040503050406030204" pitchFamily="18" charset="0"/>
                            </a:rPr>
                            <m:t>𝑔</m:t>
                          </m:r>
                        </m:num>
                        <m:den>
                          <m:r>
                            <a:rPr lang="hu-HU" sz="2800" b="0" i="1" smtClean="0">
                              <a:latin typeface="Cambria Math" panose="02040503050406030204" pitchFamily="18" charset="0"/>
                            </a:rPr>
                            <m:t>60.07</m:t>
                          </m:r>
                          <m:r>
                            <a:rPr lang="hu-HU" sz="2800" b="0" i="1" smtClean="0">
                              <a:latin typeface="Cambria Math" panose="02040503050406030204" pitchFamily="18" charset="0"/>
                            </a:rPr>
                            <m:t>𝑔</m:t>
                          </m:r>
                          <m:r>
                            <a:rPr lang="hu-HU" sz="2800" b="0" i="1" smtClean="0">
                              <a:latin typeface="Cambria Math" panose="02040503050406030204" pitchFamily="18" charset="0"/>
                            </a:rPr>
                            <m:t>/</m:t>
                          </m:r>
                          <m:r>
                            <a:rPr lang="hu-HU" sz="2800" b="0" i="1" smtClean="0">
                              <a:latin typeface="Cambria Math" panose="02040503050406030204" pitchFamily="18" charset="0"/>
                            </a:rPr>
                            <m:t>𝑚𝑜𝑙</m:t>
                          </m:r>
                        </m:den>
                      </m:f>
                      <m:r>
                        <a:rPr lang="hu-HU" sz="2800" b="0" i="1" smtClean="0">
                          <a:latin typeface="Cambria Math" panose="02040503050406030204" pitchFamily="18" charset="0"/>
                        </a:rPr>
                        <m:t>=0.3900449…</m:t>
                      </m:r>
                      <m:r>
                        <a:rPr lang="hu-HU" sz="2800" b="0" i="1" smtClean="0">
                          <a:latin typeface="Cambria Math" panose="02040503050406030204" pitchFamily="18" charset="0"/>
                        </a:rPr>
                        <m:t>𝑚𝑜𝑙</m:t>
                      </m:r>
                    </m:oMath>
                  </m:oMathPara>
                </a14:m>
                <a:endParaRPr lang="hu-HU" sz="2800" dirty="0"/>
              </a:p>
            </p:txBody>
          </p:sp>
        </mc:Choice>
        <mc:Fallback xmlns="">
          <p:sp>
            <p:nvSpPr>
              <p:cNvPr id="6" name="Szövegdoboz 5">
                <a:extLst>
                  <a:ext uri="{FF2B5EF4-FFF2-40B4-BE49-F238E27FC236}">
                    <a16:creationId xmlns:a16="http://schemas.microsoft.com/office/drawing/2014/main" id="{CFBECBF8-F740-4FCA-B7D2-911A9AA77022}"/>
                  </a:ext>
                </a:extLst>
              </p:cNvPr>
              <p:cNvSpPr txBox="1">
                <a:spLocks noRot="1" noChangeAspect="1" noMove="1" noResize="1" noEditPoints="1" noAdjustHandles="1" noChangeArrowheads="1" noChangeShapeType="1" noTextEdit="1"/>
              </p:cNvSpPr>
              <p:nvPr/>
            </p:nvSpPr>
            <p:spPr>
              <a:xfrm>
                <a:off x="2496206" y="4599615"/>
                <a:ext cx="7208575" cy="8849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AC0DC28F-9B6D-4F93-A0D7-C7B8AB9DBB32}"/>
                  </a:ext>
                </a:extLst>
              </p:cNvPr>
              <p:cNvSpPr txBox="1"/>
              <p:nvPr/>
            </p:nvSpPr>
            <p:spPr>
              <a:xfrm>
                <a:off x="2043986" y="3391107"/>
                <a:ext cx="8148128" cy="8849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𝑤𝑎𝑡𝑒𝑟</m:t>
                          </m:r>
                        </m:sub>
                      </m:sSub>
                      <m:r>
                        <a:rPr lang="hu-HU" sz="2800" i="1">
                          <a:latin typeface="Cambria Math" panose="02040503050406030204" pitchFamily="18" charset="0"/>
                        </a:rPr>
                        <m:t>=</m:t>
                      </m:r>
                      <m:f>
                        <m:fPr>
                          <m:ctrlPr>
                            <a:rPr lang="hu-HU" sz="2800" i="1">
                              <a:latin typeface="Cambria Math" panose="02040503050406030204" pitchFamily="18" charset="0"/>
                            </a:rPr>
                          </m:ctrlPr>
                        </m:fPr>
                        <m:num>
                          <m:sSub>
                            <m:sSubPr>
                              <m:ctrlPr>
                                <a:rPr lang="hu-HU" sz="2800" i="1">
                                  <a:latin typeface="Cambria Math" panose="02040503050406030204" pitchFamily="18" charset="0"/>
                                </a:rPr>
                              </m:ctrlPr>
                            </m:sSubPr>
                            <m:e>
                              <m:r>
                                <a:rPr lang="hu-HU" sz="2800" i="1">
                                  <a:latin typeface="Cambria Math" panose="02040503050406030204" pitchFamily="18" charset="0"/>
                                </a:rPr>
                                <m:t>𝑚</m:t>
                              </m:r>
                            </m:e>
                            <m:sub>
                              <m:r>
                                <a:rPr lang="hu-HU" sz="2800" i="1">
                                  <a:latin typeface="Cambria Math" panose="02040503050406030204" pitchFamily="18" charset="0"/>
                                </a:rPr>
                                <m:t>𝑤𝑎𝑡𝑒𝑟</m:t>
                              </m:r>
                            </m:sub>
                          </m:sSub>
                        </m:num>
                        <m:den>
                          <m:sSub>
                            <m:sSubPr>
                              <m:ctrlPr>
                                <a:rPr lang="hu-HU" sz="2800" i="1">
                                  <a:latin typeface="Cambria Math" panose="02040503050406030204" pitchFamily="18" charset="0"/>
                                </a:rPr>
                              </m:ctrlPr>
                            </m:sSubPr>
                            <m:e>
                              <m:r>
                                <a:rPr lang="hu-HU" sz="2800" i="1">
                                  <a:latin typeface="Cambria Math" panose="02040503050406030204" pitchFamily="18" charset="0"/>
                                </a:rPr>
                                <m:t>𝑀</m:t>
                              </m:r>
                            </m:e>
                            <m:sub>
                              <m:r>
                                <a:rPr lang="hu-HU" sz="2800" i="1">
                                  <a:latin typeface="Cambria Math" panose="02040503050406030204" pitchFamily="18" charset="0"/>
                                </a:rPr>
                                <m:t>𝑤𝑎𝑡𝑒𝑟</m:t>
                              </m:r>
                            </m:sub>
                          </m:sSub>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44.26</m:t>
                          </m:r>
                          <m:r>
                            <a:rPr lang="hu-HU" sz="2800" b="0" i="1" smtClean="0">
                              <a:latin typeface="Cambria Math" panose="02040503050406030204" pitchFamily="18" charset="0"/>
                            </a:rPr>
                            <m:t>𝑔</m:t>
                          </m:r>
                        </m:num>
                        <m:den>
                          <m:r>
                            <a:rPr lang="hu-HU" sz="2800" b="0" i="1" smtClean="0">
                              <a:latin typeface="Cambria Math" panose="02040503050406030204" pitchFamily="18" charset="0"/>
                            </a:rPr>
                            <m:t>18.02</m:t>
                          </m:r>
                          <m:r>
                            <a:rPr lang="hu-HU" sz="2800" b="0" i="1" smtClean="0">
                              <a:latin typeface="Cambria Math" panose="02040503050406030204" pitchFamily="18" charset="0"/>
                            </a:rPr>
                            <m:t>𝑔</m:t>
                          </m:r>
                          <m:r>
                            <a:rPr lang="hu-HU" sz="2800" b="0" i="1" smtClean="0">
                              <a:latin typeface="Cambria Math" panose="02040503050406030204" pitchFamily="18" charset="0"/>
                            </a:rPr>
                            <m:t>/</m:t>
                          </m:r>
                          <m:r>
                            <a:rPr lang="hu-HU" sz="2800" b="0" i="1" smtClean="0">
                              <a:latin typeface="Cambria Math" panose="02040503050406030204" pitchFamily="18" charset="0"/>
                            </a:rPr>
                            <m:t>𝑚𝑜𝑙</m:t>
                          </m:r>
                        </m:den>
                      </m:f>
                      <m:r>
                        <a:rPr lang="hu-HU" sz="2800" b="0" i="1" smtClean="0">
                          <a:latin typeface="Cambria Math" panose="02040503050406030204" pitchFamily="18" charset="0"/>
                        </a:rPr>
                        <m:t>=2.4561598…</m:t>
                      </m:r>
                      <m:r>
                        <a:rPr lang="hu-HU" sz="2800" b="0" i="1" smtClean="0">
                          <a:latin typeface="Cambria Math" panose="02040503050406030204" pitchFamily="18" charset="0"/>
                        </a:rPr>
                        <m:t>𝑚𝑜𝑙</m:t>
                      </m:r>
                    </m:oMath>
                  </m:oMathPara>
                </a14:m>
                <a:endParaRPr lang="hu-HU" sz="2800" dirty="0"/>
              </a:p>
            </p:txBody>
          </p:sp>
        </mc:Choice>
        <mc:Fallback xmlns="">
          <p:sp>
            <p:nvSpPr>
              <p:cNvPr id="7" name="Szövegdoboz 6">
                <a:extLst>
                  <a:ext uri="{FF2B5EF4-FFF2-40B4-BE49-F238E27FC236}">
                    <a16:creationId xmlns:a16="http://schemas.microsoft.com/office/drawing/2014/main" id="{AC0DC28F-9B6D-4F93-A0D7-C7B8AB9DBB32}"/>
                  </a:ext>
                </a:extLst>
              </p:cNvPr>
              <p:cNvSpPr txBox="1">
                <a:spLocks noRot="1" noChangeAspect="1" noMove="1" noResize="1" noEditPoints="1" noAdjustHandles="1" noChangeArrowheads="1" noChangeShapeType="1" noTextEdit="1"/>
              </p:cNvSpPr>
              <p:nvPr/>
            </p:nvSpPr>
            <p:spPr>
              <a:xfrm>
                <a:off x="2043986" y="3391107"/>
                <a:ext cx="8148128" cy="8849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2F1A53E2-5911-4549-8DB8-2662B6B4E34A}"/>
                  </a:ext>
                </a:extLst>
              </p:cNvPr>
              <p:cNvSpPr txBox="1"/>
              <p:nvPr/>
            </p:nvSpPr>
            <p:spPr>
              <a:xfrm>
                <a:off x="40906" y="5808123"/>
                <a:ext cx="12124858" cy="8252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𝑥</m:t>
                          </m:r>
                        </m:e>
                        <m:sub>
                          <m:r>
                            <a:rPr lang="hu-HU" sz="2800" b="0" i="1" smtClean="0">
                              <a:latin typeface="Cambria Math" panose="02040503050406030204" pitchFamily="18" charset="0"/>
                            </a:rPr>
                            <m:t>𝑐𝑎𝑟𝑏𝑎𝑚𝑖𝑑𝑒</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i="1">
                              <a:latin typeface="Cambria Math" panose="02040503050406030204" pitchFamily="18" charset="0"/>
                            </a:rPr>
                            <m:t>0</m:t>
                          </m:r>
                          <m:r>
                            <a:rPr lang="hu-HU" sz="2800" b="0" i="1" smtClean="0">
                              <a:latin typeface="Cambria Math" panose="02040503050406030204" pitchFamily="18" charset="0"/>
                            </a:rPr>
                            <m:t>.</m:t>
                          </m:r>
                          <m:r>
                            <a:rPr lang="hu-HU" sz="2800" i="1">
                              <a:latin typeface="Cambria Math" panose="02040503050406030204" pitchFamily="18" charset="0"/>
                            </a:rPr>
                            <m:t>3900449…</m:t>
                          </m:r>
                          <m:r>
                            <a:rPr lang="hu-HU" sz="2800" i="1">
                              <a:latin typeface="Cambria Math" panose="02040503050406030204" pitchFamily="18" charset="0"/>
                            </a:rPr>
                            <m:t>𝑚𝑜𝑙</m:t>
                          </m:r>
                        </m:num>
                        <m:den>
                          <m:r>
                            <a:rPr lang="hu-HU" sz="2800" i="1">
                              <a:latin typeface="Cambria Math" panose="02040503050406030204" pitchFamily="18" charset="0"/>
                            </a:rPr>
                            <m:t>0</m:t>
                          </m:r>
                          <m:r>
                            <a:rPr lang="hu-HU" sz="2800" b="0" i="1" smtClean="0">
                              <a:latin typeface="Cambria Math" panose="02040503050406030204" pitchFamily="18" charset="0"/>
                            </a:rPr>
                            <m:t>.</m:t>
                          </m:r>
                          <m:r>
                            <a:rPr lang="hu-HU" sz="2800" i="1">
                              <a:latin typeface="Cambria Math" panose="02040503050406030204" pitchFamily="18" charset="0"/>
                            </a:rPr>
                            <m:t>3900449…</m:t>
                          </m:r>
                          <m:r>
                            <a:rPr lang="hu-HU" sz="2800" i="1">
                              <a:latin typeface="Cambria Math" panose="02040503050406030204" pitchFamily="18" charset="0"/>
                            </a:rPr>
                            <m:t>𝑚𝑜𝑙</m:t>
                          </m:r>
                          <m:r>
                            <a:rPr lang="hu-HU" sz="2800" b="0" i="1" smtClean="0">
                              <a:latin typeface="Cambria Math" panose="02040503050406030204" pitchFamily="18" charset="0"/>
                            </a:rPr>
                            <m:t>+2.456159</m:t>
                          </m:r>
                          <m:r>
                            <a:rPr lang="hu-HU" sz="2800" i="1">
                              <a:latin typeface="Cambria Math" panose="02040503050406030204" pitchFamily="18" charset="0"/>
                            </a:rPr>
                            <m:t>8…</m:t>
                          </m:r>
                          <m:r>
                            <a:rPr lang="hu-HU" sz="2800" i="1">
                              <a:latin typeface="Cambria Math" panose="02040503050406030204" pitchFamily="18" charset="0"/>
                            </a:rPr>
                            <m:t>𝑚𝑜𝑙</m:t>
                          </m:r>
                        </m:den>
                      </m:f>
                      <m:r>
                        <a:rPr lang="hu-HU" sz="2800" b="0" i="1" smtClean="0">
                          <a:latin typeface="Cambria Math" panose="02040503050406030204" pitchFamily="18" charset="0"/>
                        </a:rPr>
                        <m:t>=0.13704016…=0.1370</m:t>
                      </m:r>
                    </m:oMath>
                  </m:oMathPara>
                </a14:m>
                <a:endParaRPr lang="hu-HU" sz="2800" dirty="0"/>
              </a:p>
            </p:txBody>
          </p:sp>
        </mc:Choice>
        <mc:Fallback xmlns="">
          <p:sp>
            <p:nvSpPr>
              <p:cNvPr id="8" name="Szövegdoboz 7">
                <a:extLst>
                  <a:ext uri="{FF2B5EF4-FFF2-40B4-BE49-F238E27FC236}">
                    <a16:creationId xmlns:a16="http://schemas.microsoft.com/office/drawing/2014/main" id="{2F1A53E2-5911-4549-8DB8-2662B6B4E34A}"/>
                  </a:ext>
                </a:extLst>
              </p:cNvPr>
              <p:cNvSpPr txBox="1">
                <a:spLocks noRot="1" noChangeAspect="1" noMove="1" noResize="1" noEditPoints="1" noAdjustHandles="1" noChangeArrowheads="1" noChangeShapeType="1" noTextEdit="1"/>
              </p:cNvSpPr>
              <p:nvPr/>
            </p:nvSpPr>
            <p:spPr>
              <a:xfrm>
                <a:off x="40906" y="5808123"/>
                <a:ext cx="12124858" cy="825226"/>
              </a:xfrm>
              <a:prstGeom prst="rect">
                <a:avLst/>
              </a:prstGeom>
              <a:blipFill>
                <a:blip r:embed="rId5"/>
                <a:stretch>
                  <a:fillRect/>
                </a:stretch>
              </a:blipFill>
            </p:spPr>
            <p:txBody>
              <a:bodyPr/>
              <a:lstStyle/>
              <a:p>
                <a:r>
                  <a:rPr lang="en-US">
                    <a:noFill/>
                  </a:rPr>
                  <a:t> </a:t>
                </a:r>
              </a:p>
            </p:txBody>
          </p:sp>
        </mc:Fallback>
      </mc:AlternateContent>
      <p:cxnSp>
        <p:nvCxnSpPr>
          <p:cNvPr id="9" name="Egyenes összekötő 8">
            <a:extLst>
              <a:ext uri="{FF2B5EF4-FFF2-40B4-BE49-F238E27FC236}">
                <a16:creationId xmlns:a16="http://schemas.microsoft.com/office/drawing/2014/main" id="{6CED9B5C-92F8-4D7B-A71E-DF961F1C762A}"/>
              </a:ext>
            </a:extLst>
          </p:cNvPr>
          <p:cNvCxnSpPr/>
          <p:nvPr/>
        </p:nvCxnSpPr>
        <p:spPr>
          <a:xfrm>
            <a:off x="9432072" y="6056019"/>
            <a:ext cx="0" cy="374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mole fraction</a:t>
            </a:r>
          </a:p>
        </p:txBody>
      </p:sp>
    </p:spTree>
    <p:extLst>
      <p:ext uri="{BB962C8B-B14F-4D97-AF65-F5344CB8AC3E}">
        <p14:creationId xmlns:p14="http://schemas.microsoft.com/office/powerpoint/2010/main" val="360749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Composition – molality</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p:txBody>
              <a:bodyPr anchor="ctr" anchorCtr="0">
                <a:normAutofit/>
              </a:bodyPr>
              <a:lstStyle/>
              <a:p>
                <a:r>
                  <a:rPr lang="en-US" dirty="0">
                    <a:latin typeface="Times New Roman" panose="02020603050405020304" pitchFamily="18" charset="0"/>
                    <a:cs typeface="Times New Roman" panose="02020603050405020304" pitchFamily="18" charset="0"/>
                  </a:rPr>
                  <a:t>Another type of properties, which depend on the number of </a:t>
                </a:r>
                <a:r>
                  <a:rPr lang="hu-HU" dirty="0">
                    <a:latin typeface="Times New Roman" panose="02020603050405020304" pitchFamily="18" charset="0"/>
                    <a:cs typeface="Times New Roman" panose="02020603050405020304" pitchFamily="18" charset="0"/>
                  </a:rPr>
                  <a:t>solutes</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in a</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certain mass</a:t>
                </a:r>
                <a:r>
                  <a:rPr lang="en-US" dirty="0">
                    <a:latin typeface="Times New Roman" panose="02020603050405020304" pitchFamily="18" charset="0"/>
                    <a:cs typeface="Times New Roman" panose="02020603050405020304" pitchFamily="18" charset="0"/>
                  </a:rPr>
                  <a:t> of the solvent, </a:t>
                </a:r>
                <a:r>
                  <a:rPr lang="hu-HU" dirty="0" err="1" smtClean="0">
                    <a:latin typeface="Times New Roman" panose="02020603050405020304" pitchFamily="18" charset="0"/>
                    <a:cs typeface="Times New Roman" panose="02020603050405020304" pitchFamily="18" charset="0"/>
                  </a:rPr>
                  <a:t>initiated</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the introduction of </a:t>
                </a:r>
                <a:r>
                  <a:rPr lang="en-US" dirty="0">
                    <a:latin typeface="Times New Roman" panose="02020603050405020304" pitchFamily="18" charset="0"/>
                    <a:cs typeface="Times New Roman" panose="02020603050405020304" pitchFamily="18" charset="0"/>
                  </a:rPr>
                  <a:t>molality </a:t>
                </a:r>
                <a:r>
                  <a:rPr lang="hu-HU" dirty="0" smtClean="0">
                    <a:latin typeface="Times New Roman" panose="02020603050405020304" pitchFamily="18" charset="0"/>
                    <a:cs typeface="Times New Roman" panose="02020603050405020304" pitchFamily="18" charset="0"/>
                  </a:rPr>
                  <a:t>(</a:t>
                </a:r>
                <a:r>
                  <a:rPr lang="hu-HU" dirty="0" err="1" smtClean="0">
                    <a:latin typeface="Times New Roman" panose="02020603050405020304" pitchFamily="18" charset="0"/>
                    <a:cs typeface="Times New Roman" panose="02020603050405020304" pitchFamily="18" charset="0"/>
                  </a:rPr>
                  <a:t>aka</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Raoult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concentration</a:t>
                </a:r>
                <a:r>
                  <a:rPr lang="hu-HU" smtClean="0">
                    <a:latin typeface="Times New Roman" panose="02020603050405020304" pitchFamily="18" charset="0"/>
                    <a:cs typeface="Times New Roman" panose="02020603050405020304" pitchFamily="18" charset="0"/>
                  </a:rPr>
                  <a:t>):</a:t>
                </a:r>
                <a:endParaRPr lang="hu-HU" dirty="0">
                  <a:latin typeface="Times New Roman" panose="02020603050405020304" pitchFamily="18" charset="0"/>
                  <a:cs typeface="Times New Roman" panose="02020603050405020304" pitchFamily="18" charset="0"/>
                </a:endParaRPr>
              </a:p>
              <a:p>
                <a:r>
                  <a:rPr lang="hu-HU" b="1" dirty="0">
                    <a:latin typeface="Times New Roman" panose="02020603050405020304" pitchFamily="18" charset="0"/>
                    <a:cs typeface="Times New Roman" panose="02020603050405020304" pitchFamily="18" charset="0"/>
                  </a:rPr>
                  <a:t>molality/Raoult concentration:</a:t>
                </a:r>
                <a:r>
                  <a:rPr lang="hu-HU" dirty="0">
                    <a:latin typeface="Times New Roman" panose="02020603050405020304" pitchFamily="18" charset="0"/>
                    <a:cs typeface="Times New Roman" panose="02020603050405020304" pitchFamily="18" charset="0"/>
                  </a:rPr>
                  <a:t> (sign: </a:t>
                </a:r>
                <a14:m>
                  <m:oMath xmlns:m="http://schemas.openxmlformats.org/officeDocument/2006/math">
                    <m:acc>
                      <m:accPr>
                        <m:chr m:val="̅"/>
                        <m:ctrlPr>
                          <a:rPr lang="hu-HU" i="1">
                            <a:latin typeface="Cambria Math" panose="02040503050406030204" pitchFamily="18" charset="0"/>
                          </a:rPr>
                        </m:ctrlPr>
                      </m:accPr>
                      <m:e>
                        <m:r>
                          <a:rPr lang="hu-HU" i="1">
                            <a:latin typeface="Cambria Math" panose="02040503050406030204" pitchFamily="18" charset="0"/>
                          </a:rPr>
                          <m:t>𝑚</m:t>
                        </m:r>
                      </m:e>
                    </m:acc>
                  </m:oMath>
                </a14:m>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1mol/kg</a:t>
                </a:r>
                <a:r>
                  <a:rPr lang="hu-HU" dirty="0">
                    <a:latin typeface="Times New Roman" panose="02020603050405020304" pitchFamily="18" charset="0"/>
                    <a:cs typeface="Times New Roman" panose="02020603050405020304" pitchFamily="18" charset="0"/>
                  </a:rPr>
                  <a:t>) ratio of molar amount of solute (</a:t>
                </a:r>
                <a:r>
                  <a:rPr lang="hu-HU" i="1" dirty="0">
                    <a:latin typeface="Times New Roman" panose="02020603050405020304" pitchFamily="18" charset="0"/>
                    <a:cs typeface="Times New Roman" panose="02020603050405020304" pitchFamily="18" charset="0"/>
                  </a:rPr>
                  <a:t>n</a:t>
                </a:r>
                <a:r>
                  <a:rPr lang="hu-HU" i="1" baseline="-25000" dirty="0">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or </a:t>
                </a:r>
                <a:r>
                  <a:rPr lang="hu-HU" i="1" dirty="0">
                    <a:latin typeface="Times New Roman" panose="02020603050405020304" pitchFamily="18" charset="0"/>
                    <a:cs typeface="Times New Roman" panose="02020603050405020304" pitchFamily="18" charset="0"/>
                  </a:rPr>
                  <a:t>n</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and mass of solvent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A</a:t>
                </a:r>
                <a:r>
                  <a:rPr lang="hu-HU" dirty="0">
                    <a:latin typeface="Times New Roman" panose="02020603050405020304" pitchFamily="18" charset="0"/>
                    <a:cs typeface="Times New Roman" panose="02020603050405020304" pitchFamily="18" charset="0"/>
                  </a:rPr>
                  <a:t> or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1</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hu-HU" i="1">
                            <a:latin typeface="Cambria Math" panose="02040503050406030204" pitchFamily="18" charset="0"/>
                          </a:rPr>
                        </m:ctrlPr>
                      </m:sSubPr>
                      <m:e>
                        <m:acc>
                          <m:accPr>
                            <m:chr m:val="̅"/>
                            <m:ctrlPr>
                              <a:rPr lang="hu-HU" i="1">
                                <a:latin typeface="Cambria Math" panose="02040503050406030204" pitchFamily="18" charset="0"/>
                              </a:rPr>
                            </m:ctrlPr>
                          </m:accPr>
                          <m:e>
                            <m:r>
                              <a:rPr lang="hu-HU" i="1">
                                <a:latin typeface="Cambria Math" panose="02040503050406030204" pitchFamily="18" charset="0"/>
                              </a:rPr>
                              <m:t>𝑚</m:t>
                            </m:r>
                          </m:e>
                        </m:acc>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𝑛</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𝐴</m:t>
                            </m:r>
                          </m:sub>
                        </m:sSub>
                      </m:den>
                    </m:f>
                  </m:oMath>
                </a14:m>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does not depend on the temperature; </a:t>
                </a:r>
                <a:r>
                  <a:rPr lang="hu-HU" dirty="0">
                    <a:latin typeface="Times New Roman" panose="02020603050405020304" pitchFamily="18" charset="0"/>
                    <a:cs typeface="Times New Roman" panose="02020603050405020304" pitchFamily="18" charset="0"/>
                  </a:rPr>
                  <a:t>it is related</a:t>
                </a:r>
                <a:r>
                  <a:rPr lang="en-US" dirty="0">
                    <a:latin typeface="Times New Roman" panose="02020603050405020304" pitchFamily="18" charset="0"/>
                    <a:cs typeface="Times New Roman" panose="02020603050405020304" pitchFamily="18" charset="0"/>
                  </a:rPr>
                  <a:t> to the solvent</a:t>
                </a:r>
                <a:r>
                  <a:rPr lang="hu-H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 sum of the molality of all components cannot be determined</a:t>
                </a:r>
                <a:r>
                  <a:rPr lang="hu-HU" dirty="0">
                    <a:latin typeface="Times New Roman" panose="02020603050405020304" pitchFamily="18" charset="0"/>
                    <a:cs typeface="Times New Roman" panose="02020603050405020304" pitchFamily="18" charset="0"/>
                  </a:rPr>
                  <a:t>.</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blipFill>
                <a:blip r:embed="rId3"/>
                <a:stretch>
                  <a:fillRect l="-1043" r="-92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36</a:t>
            </a:fld>
            <a:endParaRPr lang="hu-HU"/>
          </a:p>
        </p:txBody>
      </p:sp>
    </p:spTree>
    <p:extLst>
      <p:ext uri="{BB962C8B-B14F-4D97-AF65-F5344CB8AC3E}">
        <p14:creationId xmlns:p14="http://schemas.microsoft.com/office/powerpoint/2010/main" val="273087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477079" y="1690066"/>
            <a:ext cx="11264348" cy="1636230"/>
          </a:xfrm>
        </p:spPr>
        <p:txBody>
          <a:bodyPr>
            <a:normAutofit/>
          </a:bodyPr>
          <a:lstStyle/>
          <a:p>
            <a:pPr marL="0" indent="0">
              <a:buNone/>
            </a:pPr>
            <a:r>
              <a:rPr lang="hu-HU" dirty="0">
                <a:latin typeface="Times New Roman" panose="02020603050405020304" pitchFamily="18" charset="0"/>
                <a:cs typeface="Times New Roman" panose="02020603050405020304" pitchFamily="18" charset="0"/>
              </a:rPr>
              <a:t>What is the molality of carbamide (urea, (NH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C=O) in the solution, which was prepared by dissolving 23.43 g of carbamide in 44.26 g of water?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((NH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C=O)=60.07;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ρ(H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O)=0.9973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Present results with 4 significant digits.</a:t>
            </a:r>
          </a:p>
        </p:txBody>
      </p:sp>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A82CD373-F99D-4592-B685-B6C534CE3145}"/>
                  </a:ext>
                </a:extLst>
              </p:cNvPr>
              <p:cNvSpPr txBox="1"/>
              <p:nvPr/>
            </p:nvSpPr>
            <p:spPr>
              <a:xfrm>
                <a:off x="2499838" y="4177168"/>
                <a:ext cx="7208575" cy="8849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𝑐𝑎𝑟𝑏𝑎𝑚𝑖𝑑𝑒</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23.43</m:t>
                          </m:r>
                          <m:r>
                            <a:rPr lang="hu-HU" sz="2800" b="0" i="1" smtClean="0">
                              <a:latin typeface="Cambria Math" panose="02040503050406030204" pitchFamily="18" charset="0"/>
                            </a:rPr>
                            <m:t>𝑔</m:t>
                          </m:r>
                        </m:num>
                        <m:den>
                          <m:r>
                            <a:rPr lang="hu-HU" sz="2800" b="0" i="1" smtClean="0">
                              <a:latin typeface="Cambria Math" panose="02040503050406030204" pitchFamily="18" charset="0"/>
                            </a:rPr>
                            <m:t>60.07</m:t>
                          </m:r>
                          <m:r>
                            <a:rPr lang="hu-HU" sz="2800" b="0" i="1" smtClean="0">
                              <a:latin typeface="Cambria Math" panose="02040503050406030204" pitchFamily="18" charset="0"/>
                            </a:rPr>
                            <m:t>𝑔</m:t>
                          </m:r>
                          <m:r>
                            <a:rPr lang="hu-HU" sz="2800" b="0" i="1" smtClean="0">
                              <a:latin typeface="Cambria Math" panose="02040503050406030204" pitchFamily="18" charset="0"/>
                            </a:rPr>
                            <m:t>/</m:t>
                          </m:r>
                          <m:r>
                            <a:rPr lang="hu-HU" sz="2800" b="0" i="1" smtClean="0">
                              <a:latin typeface="Cambria Math" panose="02040503050406030204" pitchFamily="18" charset="0"/>
                            </a:rPr>
                            <m:t>𝑚𝑜𝑙</m:t>
                          </m:r>
                        </m:den>
                      </m:f>
                      <m:r>
                        <a:rPr lang="hu-HU" sz="2800" b="0" i="1" smtClean="0">
                          <a:latin typeface="Cambria Math" panose="02040503050406030204" pitchFamily="18" charset="0"/>
                        </a:rPr>
                        <m:t>=0.3900449…</m:t>
                      </m:r>
                      <m:r>
                        <a:rPr lang="hu-HU" sz="2800" b="0" i="1" smtClean="0">
                          <a:latin typeface="Cambria Math" panose="02040503050406030204" pitchFamily="18" charset="0"/>
                        </a:rPr>
                        <m:t>𝑚𝑜𝑙</m:t>
                      </m:r>
                    </m:oMath>
                  </m:oMathPara>
                </a14:m>
                <a:endParaRPr lang="hu-HU" sz="2800" dirty="0"/>
              </a:p>
            </p:txBody>
          </p:sp>
        </mc:Choice>
        <mc:Fallback xmlns="">
          <p:sp>
            <p:nvSpPr>
              <p:cNvPr id="6" name="Szövegdoboz 5">
                <a:extLst>
                  <a:ext uri="{FF2B5EF4-FFF2-40B4-BE49-F238E27FC236}">
                    <a16:creationId xmlns:a16="http://schemas.microsoft.com/office/drawing/2014/main" id="{A82CD373-F99D-4592-B685-B6C534CE3145}"/>
                  </a:ext>
                </a:extLst>
              </p:cNvPr>
              <p:cNvSpPr txBox="1">
                <a:spLocks noRot="1" noChangeAspect="1" noMove="1" noResize="1" noEditPoints="1" noAdjustHandles="1" noChangeArrowheads="1" noChangeShapeType="1" noTextEdit="1"/>
              </p:cNvSpPr>
              <p:nvPr/>
            </p:nvSpPr>
            <p:spPr>
              <a:xfrm>
                <a:off x="2499838" y="4177168"/>
                <a:ext cx="7208575" cy="8849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églalap 7">
                <a:extLst>
                  <a:ext uri="{FF2B5EF4-FFF2-40B4-BE49-F238E27FC236}">
                    <a16:creationId xmlns:a16="http://schemas.microsoft.com/office/drawing/2014/main" id="{EA19E7C0-F618-4306-A18B-9A76D54ABC7F}"/>
                  </a:ext>
                </a:extLst>
              </p:cNvPr>
              <p:cNvSpPr/>
              <p:nvPr/>
            </p:nvSpPr>
            <p:spPr>
              <a:xfrm>
                <a:off x="3775505" y="3453992"/>
                <a:ext cx="508677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𝑤𝑎𝑡𝑒𝑟</m:t>
                          </m:r>
                        </m:sub>
                      </m:sSub>
                      <m:r>
                        <a:rPr lang="hu-HU" sz="2800" b="0" i="1" smtClean="0">
                          <a:latin typeface="Cambria Math" panose="02040503050406030204" pitchFamily="18" charset="0"/>
                        </a:rPr>
                        <m:t>=44.26</m:t>
                      </m:r>
                      <m:r>
                        <a:rPr lang="hu-HU" sz="2800" b="0" i="1" smtClean="0">
                          <a:latin typeface="Cambria Math" panose="02040503050406030204" pitchFamily="18" charset="0"/>
                        </a:rPr>
                        <m:t>𝑔</m:t>
                      </m:r>
                      <m:r>
                        <a:rPr lang="hu-HU" sz="2800" b="0" i="1" smtClean="0">
                          <a:latin typeface="Cambria Math" panose="02040503050406030204" pitchFamily="18" charset="0"/>
                        </a:rPr>
                        <m:t>=0.04426</m:t>
                      </m:r>
                      <m:r>
                        <a:rPr lang="hu-HU" sz="2800" b="0" i="1" smtClean="0">
                          <a:latin typeface="Cambria Math" panose="02040503050406030204" pitchFamily="18" charset="0"/>
                        </a:rPr>
                        <m:t>𝑘𝑔</m:t>
                      </m:r>
                    </m:oMath>
                  </m:oMathPara>
                </a14:m>
                <a:endParaRPr lang="hu-HU" sz="2800" dirty="0"/>
              </a:p>
            </p:txBody>
          </p:sp>
        </mc:Choice>
        <mc:Fallback xmlns="">
          <p:sp>
            <p:nvSpPr>
              <p:cNvPr id="8" name="Téglalap 7">
                <a:extLst>
                  <a:ext uri="{FF2B5EF4-FFF2-40B4-BE49-F238E27FC236}">
                    <a16:creationId xmlns:a16="http://schemas.microsoft.com/office/drawing/2014/main" id="{EA19E7C0-F618-4306-A18B-9A76D54ABC7F}"/>
                  </a:ext>
                </a:extLst>
              </p:cNvPr>
              <p:cNvSpPr>
                <a:spLocks noRot="1" noChangeAspect="1" noMove="1" noResize="1" noEditPoints="1" noAdjustHandles="1" noChangeArrowheads="1" noChangeShapeType="1" noTextEdit="1"/>
              </p:cNvSpPr>
              <p:nvPr/>
            </p:nvSpPr>
            <p:spPr>
              <a:xfrm>
                <a:off x="3775505" y="3453992"/>
                <a:ext cx="5086777" cy="523220"/>
              </a:xfrm>
              <a:prstGeom prst="rect">
                <a:avLst/>
              </a:prstGeom>
              <a:blipFill>
                <a:blip r:embed="rId4"/>
                <a:stretch>
                  <a:fillRect/>
                </a:stretch>
              </a:blipFill>
            </p:spPr>
            <p:txBody>
              <a:bodyPr/>
              <a:lstStyle/>
              <a:p>
                <a:r>
                  <a:rPr lang="en-US">
                    <a:noFill/>
                  </a:rPr>
                  <a:t> </a:t>
                </a:r>
              </a:p>
            </p:txBody>
          </p:sp>
        </mc:Fallback>
      </mc:AlternateContent>
      <p:grpSp>
        <p:nvGrpSpPr>
          <p:cNvPr id="4" name="Group 3"/>
          <p:cNvGrpSpPr/>
          <p:nvPr/>
        </p:nvGrpSpPr>
        <p:grpSpPr>
          <a:xfrm>
            <a:off x="198782" y="5406711"/>
            <a:ext cx="11794820" cy="907994"/>
            <a:chOff x="556592" y="4995894"/>
            <a:chExt cx="11794820" cy="907994"/>
          </a:xfrm>
        </p:grpSpPr>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4D66E185-14CD-4935-943D-D81312A0ABFD}"/>
                    </a:ext>
                  </a:extLst>
                </p:cNvPr>
                <p:cNvSpPr txBox="1"/>
                <p:nvPr/>
              </p:nvSpPr>
              <p:spPr>
                <a:xfrm>
                  <a:off x="556592" y="5010310"/>
                  <a:ext cx="10986049" cy="89357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hu-HU" sz="2800" i="1" smtClean="0">
                                <a:latin typeface="Cambria Math" panose="02040503050406030204" pitchFamily="18" charset="0"/>
                              </a:rPr>
                            </m:ctrlPr>
                          </m:sSubPr>
                          <m:e>
                            <m:acc>
                              <m:accPr>
                                <m:chr m:val="̅"/>
                                <m:ctrlPr>
                                  <a:rPr lang="hu-HU" sz="2800" i="1" smtClean="0">
                                    <a:latin typeface="Cambria Math" panose="02040503050406030204" pitchFamily="18" charset="0"/>
                                  </a:rPr>
                                </m:ctrlPr>
                              </m:accPr>
                              <m:e>
                                <m:r>
                                  <a:rPr lang="hu-HU" sz="2800" b="0" i="1" smtClean="0">
                                    <a:latin typeface="Cambria Math" panose="02040503050406030204" pitchFamily="18" charset="0"/>
                                  </a:rPr>
                                  <m:t>𝑚</m:t>
                                </m:r>
                              </m:e>
                            </m:acc>
                          </m:e>
                          <m:sub>
                            <m:r>
                              <a:rPr lang="hu-HU" sz="2800" b="0" i="1" smtClean="0">
                                <a:latin typeface="Cambria Math" panose="02040503050406030204" pitchFamily="18" charset="0"/>
                              </a:rPr>
                              <m:t>𝑐𝑎𝑟𝑏𝑎𝑚𝑖𝑑𝑒</m:t>
                            </m:r>
                          </m:sub>
                        </m:sSub>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𝑛</m:t>
                                </m:r>
                              </m:e>
                              <m:sub>
                                <m:r>
                                  <a:rPr lang="hu-HU" sz="2800" b="0" i="1" smtClean="0">
                                    <a:latin typeface="Cambria Math" panose="02040503050406030204" pitchFamily="18" charset="0"/>
                                  </a:rPr>
                                  <m:t>𝑐𝑎𝑟𝑏𝑎𝑚𝑖𝑑𝑒</m:t>
                                </m:r>
                              </m:sub>
                            </m:sSub>
                          </m:num>
                          <m:den>
                            <m:sSub>
                              <m:sSubPr>
                                <m:ctrlPr>
                                  <a:rPr lang="hu-HU" sz="2800" b="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𝑤𝑎𝑡𝑒𝑟</m:t>
                                </m:r>
                              </m:sub>
                            </m:sSub>
                          </m:den>
                        </m:f>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i="1">
                                <a:latin typeface="Cambria Math" panose="02040503050406030204" pitchFamily="18" charset="0"/>
                              </a:rPr>
                              <m:t>0</m:t>
                            </m:r>
                            <m:r>
                              <a:rPr lang="hu-HU" sz="2800" b="0" i="1" smtClean="0">
                                <a:latin typeface="Cambria Math" panose="02040503050406030204" pitchFamily="18" charset="0"/>
                              </a:rPr>
                              <m:t>.</m:t>
                            </m:r>
                            <m:r>
                              <a:rPr lang="hu-HU" sz="2800" i="1">
                                <a:latin typeface="Cambria Math" panose="02040503050406030204" pitchFamily="18" charset="0"/>
                              </a:rPr>
                              <m:t>3900449…</m:t>
                            </m:r>
                            <m:r>
                              <a:rPr lang="hu-HU" sz="2800" i="1">
                                <a:latin typeface="Cambria Math" panose="02040503050406030204" pitchFamily="18" charset="0"/>
                              </a:rPr>
                              <m:t>𝑚𝑜𝑙</m:t>
                            </m:r>
                          </m:num>
                          <m:den>
                            <m:r>
                              <a:rPr lang="hu-HU" sz="2800" b="0" i="1" smtClean="0">
                                <a:latin typeface="Cambria Math" panose="02040503050406030204" pitchFamily="18" charset="0"/>
                              </a:rPr>
                              <m:t>0.04426</m:t>
                            </m:r>
                            <m:r>
                              <a:rPr lang="hu-HU" sz="2800" b="0" i="1" smtClean="0">
                                <a:latin typeface="Cambria Math" panose="02040503050406030204" pitchFamily="18" charset="0"/>
                              </a:rPr>
                              <m:t>𝑘𝑔</m:t>
                            </m:r>
                          </m:den>
                        </m:f>
                        <m:r>
                          <a:rPr lang="hu-HU" sz="2800" b="0" i="1" smtClean="0">
                            <a:latin typeface="Cambria Math" panose="02040503050406030204" pitchFamily="18" charset="0"/>
                          </a:rPr>
                          <m:t>=8.812583…</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𝑚𝑜𝑙</m:t>
                            </m:r>
                          </m:num>
                          <m:den>
                            <m:r>
                              <a:rPr lang="hu-HU" sz="2800" b="0" i="1" smtClean="0">
                                <a:latin typeface="Cambria Math" panose="02040503050406030204" pitchFamily="18" charset="0"/>
                              </a:rPr>
                              <m:t>𝑘𝑔</m:t>
                            </m:r>
                          </m:den>
                        </m:f>
                      </m:oMath>
                    </m:oMathPara>
                  </a14:m>
                  <a:endParaRPr lang="hu-HU" sz="2800" dirty="0"/>
                </a:p>
              </p:txBody>
            </p:sp>
          </mc:Choice>
          <mc:Fallback xmlns="">
            <p:sp>
              <p:nvSpPr>
                <p:cNvPr id="7" name="Szövegdoboz 6">
                  <a:extLst>
                    <a:ext uri="{FF2B5EF4-FFF2-40B4-BE49-F238E27FC236}">
                      <a16:creationId xmlns:a16="http://schemas.microsoft.com/office/drawing/2014/main" id="{4D66E185-14CD-4935-943D-D81312A0ABFD}"/>
                    </a:ext>
                  </a:extLst>
                </p:cNvPr>
                <p:cNvSpPr txBox="1">
                  <a:spLocks noRot="1" noChangeAspect="1" noMove="1" noResize="1" noEditPoints="1" noAdjustHandles="1" noChangeArrowheads="1" noChangeShapeType="1" noTextEdit="1"/>
                </p:cNvSpPr>
                <p:nvPr/>
              </p:nvSpPr>
              <p:spPr>
                <a:xfrm>
                  <a:off x="556592" y="5010310"/>
                  <a:ext cx="10986049" cy="893578"/>
                </a:xfrm>
                <a:prstGeom prst="rect">
                  <a:avLst/>
                </a:prstGeom>
                <a:blipFill>
                  <a:blip r:embed="rId5"/>
                  <a:stretch>
                    <a:fillRect/>
                  </a:stretch>
                </a:blipFill>
              </p:spPr>
              <p:txBody>
                <a:bodyPr/>
                <a:lstStyle/>
                <a:p>
                  <a:r>
                    <a:rPr lang="en-US">
                      <a:noFill/>
                    </a:rPr>
                    <a:t> </a:t>
                  </a:r>
                </a:p>
              </p:txBody>
            </p:sp>
          </mc:Fallback>
        </mc:AlternateContent>
        <p:cxnSp>
          <p:nvCxnSpPr>
            <p:cNvPr id="9" name="Egyenes összekötő 8">
              <a:extLst>
                <a:ext uri="{FF2B5EF4-FFF2-40B4-BE49-F238E27FC236}">
                  <a16:creationId xmlns:a16="http://schemas.microsoft.com/office/drawing/2014/main" id="{145181A7-2227-4FC6-85D1-FF53FB34D154}"/>
                </a:ext>
              </a:extLst>
            </p:cNvPr>
            <p:cNvCxnSpPr/>
            <p:nvPr/>
          </p:nvCxnSpPr>
          <p:spPr>
            <a:xfrm>
              <a:off x="8767716" y="5269721"/>
              <a:ext cx="0" cy="374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013D299B-3093-4997-84CA-260D7C250E96}"/>
                    </a:ext>
                  </a:extLst>
                </p:cNvPr>
                <p:cNvSpPr txBox="1"/>
                <p:nvPr/>
              </p:nvSpPr>
              <p:spPr>
                <a:xfrm>
                  <a:off x="10356187" y="4995894"/>
                  <a:ext cx="1995225" cy="8935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=8.813</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𝑚𝑜𝑙</m:t>
                            </m:r>
                          </m:num>
                          <m:den>
                            <m:r>
                              <a:rPr lang="hu-HU" sz="2800" b="0" i="1" smtClean="0">
                                <a:latin typeface="Cambria Math" panose="02040503050406030204" pitchFamily="18" charset="0"/>
                              </a:rPr>
                              <m:t>𝑘𝑔</m:t>
                            </m:r>
                          </m:den>
                        </m:f>
                      </m:oMath>
                    </m:oMathPara>
                  </a14:m>
                  <a:endParaRPr lang="hu-HU" sz="2800" dirty="0"/>
                </a:p>
              </p:txBody>
            </p:sp>
          </mc:Choice>
          <mc:Fallback xmlns="">
            <p:sp>
              <p:nvSpPr>
                <p:cNvPr id="10" name="Szövegdoboz 9">
                  <a:extLst>
                    <a:ext uri="{FF2B5EF4-FFF2-40B4-BE49-F238E27FC236}">
                      <a16:creationId xmlns:a16="http://schemas.microsoft.com/office/drawing/2014/main" id="{013D299B-3093-4997-84CA-260D7C250E96}"/>
                    </a:ext>
                  </a:extLst>
                </p:cNvPr>
                <p:cNvSpPr txBox="1">
                  <a:spLocks noRot="1" noChangeAspect="1" noMove="1" noResize="1" noEditPoints="1" noAdjustHandles="1" noChangeArrowheads="1" noChangeShapeType="1" noTextEdit="1"/>
                </p:cNvSpPr>
                <p:nvPr/>
              </p:nvSpPr>
              <p:spPr>
                <a:xfrm>
                  <a:off x="10356187" y="4995894"/>
                  <a:ext cx="1995225" cy="893578"/>
                </a:xfrm>
                <a:prstGeom prst="rect">
                  <a:avLst/>
                </a:prstGeom>
                <a:blipFill>
                  <a:blip r:embed="rId6"/>
                  <a:stretch>
                    <a:fillRect/>
                  </a:stretch>
                </a:blipFill>
              </p:spPr>
              <p:txBody>
                <a:bodyPr/>
                <a:lstStyle/>
                <a:p>
                  <a:r>
                    <a:rPr lang="en-US">
                      <a:noFill/>
                    </a:rPr>
                    <a:t> </a:t>
                  </a:r>
                </a:p>
              </p:txBody>
            </p:sp>
          </mc:Fallback>
        </mc:AlternateContent>
      </p:grpSp>
      <p:sp>
        <p:nvSpPr>
          <p:cNvPr id="12"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molality</a:t>
            </a:r>
          </a:p>
        </p:txBody>
      </p:sp>
      <p:sp>
        <p:nvSpPr>
          <p:cNvPr id="2" name="Slide Number Placeholder 1"/>
          <p:cNvSpPr>
            <a:spLocks noGrp="1"/>
          </p:cNvSpPr>
          <p:nvPr>
            <p:ph type="sldNum" sz="quarter" idx="12"/>
          </p:nvPr>
        </p:nvSpPr>
        <p:spPr/>
        <p:txBody>
          <a:bodyPr/>
          <a:lstStyle/>
          <a:p>
            <a:fld id="{3C4C4ECE-28BA-4963-8103-0CE331711D51}" type="slidenum">
              <a:rPr lang="hu-HU" smtClean="0"/>
              <a:t>37</a:t>
            </a:fld>
            <a:endParaRPr lang="hu-HU"/>
          </a:p>
        </p:txBody>
      </p:sp>
    </p:spTree>
    <p:extLst>
      <p:ext uri="{BB962C8B-B14F-4D97-AF65-F5344CB8AC3E}">
        <p14:creationId xmlns:p14="http://schemas.microsoft.com/office/powerpoint/2010/main" val="168370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a:latin typeface="Times New Roman" panose="02020603050405020304" pitchFamily="18" charset="0"/>
                <a:cs typeface="Times New Roman" panose="02020603050405020304" pitchFamily="18" charset="0"/>
              </a:rPr>
              <a:t>Composition – volume fraction/percentage</a:t>
            </a: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89745" y="1447800"/>
                <a:ext cx="11557416" cy="5192843"/>
              </a:xfrm>
            </p:spPr>
            <p:txBody>
              <a:bodyPr anchor="ctr" anchorCtr="0">
                <a:normAutofit fontScale="77500" lnSpcReduction="20000"/>
              </a:bodyPr>
              <a:lstStyle/>
              <a:p>
                <a:pPr>
                  <a:lnSpc>
                    <a:spcPct val="100000"/>
                  </a:lnSpc>
                </a:pPr>
                <a:r>
                  <a:rPr lang="en-US" dirty="0">
                    <a:latin typeface="Times New Roman" panose="02020603050405020304" pitchFamily="18" charset="0"/>
                    <a:cs typeface="Times New Roman" panose="02020603050405020304" pitchFamily="18" charset="0"/>
                  </a:rPr>
                  <a:t>Volume fraction and volume percentage were developed for practical reasons to prepare solutions in which the solute is also in a liquid state</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e.g.</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alcoholic drinks</a:t>
                </a:r>
                <a:r>
                  <a:rPr lang="hu-HU" dirty="0">
                    <a:latin typeface="Times New Roman" panose="02020603050405020304" pitchFamily="18" charset="0"/>
                    <a:cs typeface="Times New Roman" panose="02020603050405020304" pitchFamily="18" charset="0"/>
                  </a:rPr>
                  <a:t>.</a:t>
                </a:r>
              </a:p>
              <a:p>
                <a:pPr>
                  <a:lnSpc>
                    <a:spcPct val="100000"/>
                  </a:lnSpc>
                  <a:spcBef>
                    <a:spcPts val="1200"/>
                  </a:spcBef>
                  <a:spcAft>
                    <a:spcPts val="600"/>
                  </a:spcAft>
                </a:pPr>
                <a:r>
                  <a:rPr lang="hu-HU" b="1" dirty="0">
                    <a:latin typeface="Times New Roman" panose="02020603050405020304" pitchFamily="18" charset="0"/>
                    <a:cs typeface="Times New Roman" panose="02020603050405020304" pitchFamily="18" charset="0"/>
                  </a:rPr>
                  <a:t>volume fraction:</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ϕ</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N/A</a:t>
                </a:r>
                <a:r>
                  <a:rPr lang="hu-HU" dirty="0">
                    <a:latin typeface="Times New Roman" panose="02020603050405020304" pitchFamily="18" charset="0"/>
                    <a:cs typeface="Times New Roman" panose="02020603050405020304" pitchFamily="18" charset="0"/>
                  </a:rPr>
                  <a:t>) ratio of volume of solute (</a:t>
                </a:r>
                <a:r>
                  <a:rPr lang="hu-HU" i="1" dirty="0">
                    <a:latin typeface="Times New Roman" panose="02020603050405020304" pitchFamily="18" charset="0"/>
                    <a:cs typeface="Times New Roman" panose="02020603050405020304" pitchFamily="18" charset="0"/>
                  </a:rPr>
                  <a:t>V</a:t>
                </a:r>
                <a:r>
                  <a:rPr lang="hu-HU" i="1" baseline="-25000" dirty="0">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or </a:t>
                </a:r>
                <a:r>
                  <a:rPr lang="hu-HU" i="1" dirty="0">
                    <a:latin typeface="Times New Roman" panose="02020603050405020304" pitchFamily="18" charset="0"/>
                    <a:cs typeface="Times New Roman" panose="02020603050405020304" pitchFamily="18" charset="0"/>
                  </a:rPr>
                  <a:t>V</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 and solution (</a:t>
                </a:r>
                <a:r>
                  <a:rPr lang="hu-HU" i="1" dirty="0">
                    <a:latin typeface="Times New Roman" panose="02020603050405020304" pitchFamily="18" charset="0"/>
                    <a:cs typeface="Times New Roman" panose="02020603050405020304" pitchFamily="18" charset="0"/>
                  </a:rPr>
                  <a:t>V</a:t>
                </a:r>
                <a:r>
                  <a:rPr lang="hu-HU" i="1" baseline="-25000" dirty="0">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where the volume of the solution is not equal to the sum of the volumes of the components, but must be calculated from the </a:t>
                </a:r>
                <a:r>
                  <a:rPr lang="hu-HU"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he mass </a:t>
                </a:r>
                <a:r>
                  <a:rPr lang="hu-HU" dirty="0">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density</a:t>
                </a:r>
                <a:r>
                  <a:rPr lang="hu-HU" i="1" dirty="0">
                    <a:latin typeface="Cambria Math" panose="02040503050406030204" pitchFamily="18" charset="0"/>
                  </a:rPr>
                  <a:t/>
                </a:r>
                <a:br>
                  <a:rPr lang="hu-HU" i="1" dirty="0">
                    <a:latin typeface="Cambria Math" panose="02040503050406030204" pitchFamily="18" charset="0"/>
                  </a:rPr>
                </a:b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𝜙</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b="0" i="1" smtClean="0">
                                <a:latin typeface="Cambria Math" panose="02040503050406030204" pitchFamily="18" charset="0"/>
                              </a:rPr>
                              <m:t>𝑠𝑜𝑙𝑢𝑡𝑖𝑜𝑛</m:t>
                            </m:r>
                          </m:sub>
                        </m:sSub>
                      </m:den>
                    </m:f>
                    <m:r>
                      <a:rPr lang="hu-HU" b="0" i="1">
                        <a:latin typeface="Cambria Math" panose="02040503050406030204" pitchFamily="18" charset="0"/>
                      </a:rPr>
                      <m:t>  </m:t>
                    </m:r>
                    <m:r>
                      <a:rPr lang="hu-HU" i="1">
                        <a:latin typeface="Cambria Math" panose="02040503050406030204" pitchFamily="18" charset="0"/>
                      </a:rPr>
                      <m:t> </m:t>
                    </m:r>
                    <m:r>
                      <m:rPr>
                        <m:sty m:val="p"/>
                      </m:rPr>
                      <a:rPr lang="hu-HU" b="0" i="0" smtClean="0">
                        <a:latin typeface="Cambria Math" panose="02040503050406030204" pitchFamily="18" charset="0"/>
                      </a:rPr>
                      <m:t>and</m:t>
                    </m:r>
                    <m:r>
                      <a:rPr lang="hu-HU" b="0" i="1" smtClean="0">
                        <a:latin typeface="Cambria Math" panose="02040503050406030204" pitchFamily="18" charset="0"/>
                      </a:rPr>
                      <m:t>   </m:t>
                    </m:r>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b="0" i="1" smtClean="0">
                            <a:latin typeface="Cambria Math" panose="02040503050406030204" pitchFamily="18" charset="0"/>
                          </a:rPr>
                          <m:t>𝑠𝑜𝑙𝑢𝑡𝑖𝑜𝑛</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b="0" i="1" smtClean="0">
                                <a:latin typeface="Cambria Math" panose="02040503050406030204" pitchFamily="18" charset="0"/>
                              </a:rPr>
                              <m:t>𝑠𝑜𝑙𝑢𝑡𝑖𝑜𝑛</m:t>
                            </m:r>
                          </m:sub>
                        </m:sSub>
                      </m:num>
                      <m:den>
                        <m:sSub>
                          <m:sSubPr>
                            <m:ctrlPr>
                              <a:rPr lang="hu-HU" i="1">
                                <a:latin typeface="Cambria Math" panose="02040503050406030204" pitchFamily="18" charset="0"/>
                              </a:rPr>
                            </m:ctrlPr>
                          </m:sSubPr>
                          <m:e>
                            <m:r>
                              <a:rPr lang="hu-HU" i="1">
                                <a:latin typeface="Cambria Math" panose="02040503050406030204" pitchFamily="18" charset="0"/>
                              </a:rPr>
                              <m:t>𝜌</m:t>
                            </m:r>
                          </m:e>
                          <m:sub>
                            <m:r>
                              <a:rPr lang="hu-HU" b="0" i="1" smtClean="0">
                                <a:latin typeface="Cambria Math" panose="02040503050406030204" pitchFamily="18" charset="0"/>
                              </a:rPr>
                              <m:t>𝑠𝑜𝑙𝑢𝑡𝑖𝑜𝑛</m:t>
                            </m:r>
                          </m:sub>
                        </m:sSub>
                      </m:den>
                    </m:f>
                    <m:r>
                      <a:rPr lang="hu-HU" i="1">
                        <a:latin typeface="Cambria Math" panose="02040503050406030204" pitchFamily="18" charset="0"/>
                      </a:rPr>
                      <m:t>≠</m:t>
                    </m:r>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sup>
                      <m:e>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i="1">
                                <a:latin typeface="Cambria Math" panose="02040503050406030204" pitchFamily="18" charset="0"/>
                              </a:rPr>
                              <m:t>𝑖</m:t>
                            </m:r>
                          </m:sub>
                        </m:sSub>
                      </m:e>
                    </m:nary>
                  </m:oMath>
                </a14:m>
                <a:endParaRPr lang="hu-HU" dirty="0">
                  <a:latin typeface="Times New Roman" panose="02020603050405020304" pitchFamily="18" charset="0"/>
                  <a:cs typeface="Times New Roman" panose="02020603050405020304" pitchFamily="18" charset="0"/>
                </a:endParaRPr>
              </a:p>
              <a:p>
                <a:pPr>
                  <a:lnSpc>
                    <a:spcPct val="100000"/>
                  </a:lnSpc>
                  <a:spcBef>
                    <a:spcPts val="1500"/>
                  </a:spcBef>
                  <a:spcAft>
                    <a:spcPts val="600"/>
                  </a:spcAft>
                </a:pPr>
                <a:r>
                  <a:rPr lang="hu-HU" b="1" dirty="0">
                    <a:latin typeface="Times New Roman" panose="02020603050405020304" pitchFamily="18" charset="0"/>
                    <a:cs typeface="Times New Roman" panose="02020603050405020304" pitchFamily="18" charset="0"/>
                  </a:rPr>
                  <a:t>volume percentage</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φ%</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volume fraction expressed as a percentage, which gives </a:t>
                </a:r>
                <a:r>
                  <a:rPr lang="hu-HU" dirty="0">
                    <a:latin typeface="Times New Roman" panose="02020603050405020304" pitchFamily="18" charset="0"/>
                    <a:cs typeface="Times New Roman" panose="02020603050405020304" pitchFamily="18" charset="0"/>
                  </a:rPr>
                  <a:t>the cm</a:t>
                </a:r>
                <a:r>
                  <a:rPr lang="hu-HU"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of solute in 100 </a:t>
                </a:r>
                <a:r>
                  <a:rPr lang="hu-HU" dirty="0">
                    <a:latin typeface="Times New Roman" panose="02020603050405020304" pitchFamily="18" charset="0"/>
                    <a:cs typeface="Times New Roman" panose="02020603050405020304" pitchFamily="18" charset="0"/>
                  </a:rPr>
                  <a:t>cm</a:t>
                </a:r>
                <a:r>
                  <a:rPr lang="hu-HU"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of solution</a:t>
                </a:r>
                <a:r>
                  <a:rPr lang="hu-HU" dirty="0">
                    <a:latin typeface="Times New Roman" panose="02020603050405020304" pitchFamily="18" charset="0"/>
                    <a:cs typeface="Times New Roman" panose="02020603050405020304" pitchFamily="18" charset="0"/>
                  </a:rPr>
                  <a:t> 			</a:t>
                </a:r>
                <a:r>
                  <a:rPr lang="hu-HU" b="0" i="0" dirty="0">
                    <a:latin typeface="Cambria Math" panose="02040503050406030204" pitchFamily="18" charset="0"/>
                  </a:rPr>
                  <a:t/>
                </a:r>
                <a:br>
                  <a:rPr lang="hu-HU" b="0" i="0" dirty="0">
                    <a:latin typeface="Cambria Math" panose="02040503050406030204" pitchFamily="18" charset="0"/>
                  </a:rPr>
                </a:br>
                <a14:m>
                  <m:oMath xmlns:m="http://schemas.openxmlformats.org/officeDocument/2006/math">
                    <m:r>
                      <a:rPr lang="hu-HU" b="0" i="0" smtClean="0">
                        <a:latin typeface="Cambria Math" panose="02040503050406030204" pitchFamily="18" charset="0"/>
                      </a:rPr>
                      <m:t> </m:t>
                    </m:r>
                    <m:sSub>
                      <m:sSubPr>
                        <m:ctrlPr>
                          <a:rPr lang="hu-HU" i="1">
                            <a:latin typeface="Cambria Math" panose="02040503050406030204" pitchFamily="18" charset="0"/>
                          </a:rPr>
                        </m:ctrlPr>
                      </m:sSubPr>
                      <m:e>
                        <m:r>
                          <a:rPr lang="hu-HU" i="1">
                            <a:latin typeface="Cambria Math" panose="02040503050406030204" pitchFamily="18" charset="0"/>
                          </a:rPr>
                          <m:t>𝜑</m:t>
                        </m:r>
                        <m:r>
                          <a:rPr lang="hu-HU" i="1">
                            <a:latin typeface="Cambria Math" panose="02040503050406030204" pitchFamily="18" charset="0"/>
                          </a:rPr>
                          <m:t>%</m:t>
                        </m:r>
                      </m:e>
                      <m:sub>
                        <m:r>
                          <a:rPr lang="hu-HU" i="1">
                            <a:latin typeface="Cambria Math" panose="02040503050406030204" pitchFamily="18" charset="0"/>
                          </a:rPr>
                          <m:t>𝐵</m:t>
                        </m:r>
                      </m:sub>
                    </m:sSub>
                    <m:r>
                      <a:rPr lang="hu-HU" i="1">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𝜙</m:t>
                        </m:r>
                      </m:e>
                      <m:sub>
                        <m:r>
                          <a:rPr lang="hu-HU" i="1">
                            <a:latin typeface="Cambria Math" panose="02040503050406030204" pitchFamily="18" charset="0"/>
                          </a:rPr>
                          <m:t>𝐵</m:t>
                        </m:r>
                      </m:sub>
                    </m:sSub>
                    <m:r>
                      <a:rPr lang="hu-HU" i="1">
                        <a:latin typeface="Cambria Math" panose="02040503050406030204" pitchFamily="18" charset="0"/>
                      </a:rPr>
                      <m:t>∙100%=</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b="0" i="1" smtClean="0">
                                <a:latin typeface="Cambria Math" panose="02040503050406030204" pitchFamily="18" charset="0"/>
                              </a:rPr>
                              <m:t>𝑠𝑜𝑙𝑢𝑡𝑖𝑜𝑛</m:t>
                            </m:r>
                          </m:sub>
                        </m:sSub>
                      </m:den>
                    </m:f>
                    <m:r>
                      <a:rPr lang="hu-HU" i="1">
                        <a:latin typeface="Cambria Math" panose="02040503050406030204" pitchFamily="18" charset="0"/>
                      </a:rPr>
                      <m:t>∙100%</m:t>
                    </m:r>
                  </m:oMath>
                </a14:m>
                <a:endParaRPr lang="hu-HU" dirty="0">
                  <a:latin typeface="Times New Roman" panose="02020603050405020304" pitchFamily="18" charset="0"/>
                  <a:cs typeface="Times New Roman" panose="02020603050405020304" pitchFamily="18" charset="0"/>
                </a:endParaRPr>
              </a:p>
              <a:p>
                <a:pPr>
                  <a:lnSpc>
                    <a:spcPct val="100000"/>
                  </a:lnSpc>
                  <a:spcBef>
                    <a:spcPts val="1500"/>
                  </a:spcBef>
                </a:pPr>
                <a:r>
                  <a:rPr lang="hu-HU" dirty="0">
                    <a:latin typeface="Times New Roman" panose="02020603050405020304" pitchFamily="18" charset="0"/>
                    <a:cs typeface="Times New Roman" panose="02020603050405020304" pitchFamily="18" charset="0"/>
                  </a:rPr>
                  <a:t>It depends on the tempreature and it is related to solvent.</a:t>
                </a:r>
              </a:p>
              <a:p>
                <a:pPr>
                  <a:lnSpc>
                    <a:spcPct val="100000"/>
                  </a:lnSpc>
                </a:pPr>
                <a:r>
                  <a:rPr lang="en-US" dirty="0">
                    <a:latin typeface="Times New Roman" panose="02020603050405020304" pitchFamily="18" charset="0"/>
                    <a:cs typeface="Times New Roman" panose="02020603050405020304" pitchFamily="18" charset="0"/>
                  </a:rPr>
                  <a:t>The sum of the volume fractions of all components is not 1 </a:t>
                </a:r>
                <a:r>
                  <a:rPr lang="hu-HU" dirty="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the sum of their volume percentages is not 100%.</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89745" y="1447800"/>
                <a:ext cx="11557416" cy="5192843"/>
              </a:xfrm>
              <a:blipFill>
                <a:blip r:embed="rId3"/>
                <a:stretch>
                  <a:fillRect l="-6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38</a:t>
            </a:fld>
            <a:endParaRPr lang="hu-HU"/>
          </a:p>
        </p:txBody>
      </p:sp>
    </p:spTree>
    <p:extLst>
      <p:ext uri="{BB962C8B-B14F-4D97-AF65-F5344CB8AC3E}">
        <p14:creationId xmlns:p14="http://schemas.microsoft.com/office/powerpoint/2010/main" val="919887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194874" y="1675726"/>
            <a:ext cx="11827238" cy="2011854"/>
          </a:xfrm>
        </p:spPr>
        <p:txBody>
          <a:bodyPr>
            <a:normAutofit/>
          </a:bodyPr>
          <a:lstStyle/>
          <a:p>
            <a:pPr marL="0" indent="0">
              <a:buNone/>
            </a:pPr>
            <a:r>
              <a:rPr lang="hu-HU" dirty="0">
                <a:latin typeface="Times New Roman" panose="02020603050405020304" pitchFamily="18" charset="0"/>
                <a:cs typeface="Times New Roman" panose="02020603050405020304" pitchFamily="18" charset="0"/>
              </a:rPr>
              <a:t>What is the volume percentage of a drink made by adding 59.40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96 w% ethanol into a 100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volumetric flask, which was completed to the signal with water thereafter? ρ(96w% ethanol)=0.8013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ρ(ethanol)=0.7893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ρ</a:t>
            </a:r>
            <a:r>
              <a:rPr lang="hu-HU" baseline="-25000" dirty="0">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=0.9139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Write the results with 4 significant figures.</a:t>
            </a:r>
          </a:p>
        </p:txBody>
      </p:sp>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A82CD373-F99D-4592-B685-B6C534CE3145}"/>
                  </a:ext>
                </a:extLst>
              </p:cNvPr>
              <p:cNvSpPr txBox="1"/>
              <p:nvPr/>
            </p:nvSpPr>
            <p:spPr>
              <a:xfrm>
                <a:off x="3190771" y="4887420"/>
                <a:ext cx="5835444" cy="766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𝑉</m:t>
                          </m:r>
                        </m:e>
                        <m:sub>
                          <m:r>
                            <a:rPr lang="hu-HU" sz="2400" b="0" i="1" smtClean="0">
                              <a:latin typeface="Cambria Math" panose="02040503050406030204" pitchFamily="18" charset="0"/>
                            </a:rPr>
                            <m:t>𝑒𝑡h𝑎𝑛𝑜𝑙</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45</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6933…</m:t>
                          </m:r>
                          <m:r>
                            <a:rPr lang="hu-HU" sz="2400" i="1">
                              <a:latin typeface="Cambria Math" panose="02040503050406030204" pitchFamily="18" charset="0"/>
                              <a:ea typeface="Cambria Math" panose="02040503050406030204" pitchFamily="18" charset="0"/>
                            </a:rPr>
                            <m:t>𝑔</m:t>
                          </m:r>
                        </m:num>
                        <m:den>
                          <m:r>
                            <a:rPr lang="hu-HU" sz="2400" b="0" i="1" smtClean="0">
                              <a:latin typeface="Cambria Math" panose="02040503050406030204" pitchFamily="18" charset="0"/>
                            </a:rPr>
                            <m:t>0.7893</m:t>
                          </m:r>
                          <m:r>
                            <a:rPr lang="hu-HU" sz="2400" b="0" i="1" smtClean="0">
                              <a:latin typeface="Cambria Math" panose="02040503050406030204" pitchFamily="18" charset="0"/>
                            </a:rPr>
                            <m:t>𝑔</m:t>
                          </m:r>
                          <m:r>
                            <a:rPr lang="hu-HU" sz="2400" b="0" i="1" smtClean="0">
                              <a:latin typeface="Cambria Math" panose="02040503050406030204" pitchFamily="18" charset="0"/>
                            </a:rPr>
                            <m:t>/</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𝑐𝑚</m:t>
                              </m:r>
                            </m:e>
                            <m:sup>
                              <m:r>
                                <a:rPr lang="hu-HU" sz="2400" b="0" i="1" smtClean="0">
                                  <a:latin typeface="Cambria Math" panose="02040503050406030204" pitchFamily="18" charset="0"/>
                                </a:rPr>
                                <m:t>3</m:t>
                              </m:r>
                            </m:sup>
                          </m:sSup>
                        </m:den>
                      </m:f>
                      <m:r>
                        <a:rPr lang="hu-HU" sz="2400" b="0" i="1" smtClean="0">
                          <a:latin typeface="Cambria Math" panose="02040503050406030204" pitchFamily="18" charset="0"/>
                        </a:rPr>
                        <m:t>=60.30307…</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𝑐𝑚</m:t>
                          </m:r>
                        </m:e>
                        <m:sup>
                          <m:r>
                            <a:rPr lang="hu-HU" sz="2400" b="0" i="1" smtClean="0">
                              <a:latin typeface="Cambria Math" panose="02040503050406030204" pitchFamily="18" charset="0"/>
                            </a:rPr>
                            <m:t>3</m:t>
                          </m:r>
                        </m:sup>
                      </m:sSup>
                    </m:oMath>
                  </m:oMathPara>
                </a14:m>
                <a:endParaRPr lang="hu-HU" sz="2400" dirty="0"/>
              </a:p>
            </p:txBody>
          </p:sp>
        </mc:Choice>
        <mc:Fallback xmlns="">
          <p:sp>
            <p:nvSpPr>
              <p:cNvPr id="6" name="Szövegdoboz 5">
                <a:extLst>
                  <a:ext uri="{FF2B5EF4-FFF2-40B4-BE49-F238E27FC236}">
                    <a16:creationId xmlns:a16="http://schemas.microsoft.com/office/drawing/2014/main" id="{A82CD373-F99D-4592-B685-B6C534CE3145}"/>
                  </a:ext>
                </a:extLst>
              </p:cNvPr>
              <p:cNvSpPr txBox="1">
                <a:spLocks noRot="1" noChangeAspect="1" noMove="1" noResize="1" noEditPoints="1" noAdjustHandles="1" noChangeArrowheads="1" noChangeShapeType="1" noTextEdit="1"/>
              </p:cNvSpPr>
              <p:nvPr/>
            </p:nvSpPr>
            <p:spPr>
              <a:xfrm>
                <a:off x="3190771" y="4887420"/>
                <a:ext cx="5835444" cy="76617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églalap 7">
                <a:extLst>
                  <a:ext uri="{FF2B5EF4-FFF2-40B4-BE49-F238E27FC236}">
                    <a16:creationId xmlns:a16="http://schemas.microsoft.com/office/drawing/2014/main" id="{EA19E7C0-F618-4306-A18B-9A76D54ABC7F}"/>
                  </a:ext>
                </a:extLst>
              </p:cNvPr>
              <p:cNvSpPr/>
              <p:nvPr/>
            </p:nvSpPr>
            <p:spPr>
              <a:xfrm>
                <a:off x="1764075" y="3345750"/>
                <a:ext cx="7162794" cy="7250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𝑚</m:t>
                          </m:r>
                        </m:e>
                        <m:sub>
                          <m:r>
                            <a:rPr lang="hu-HU" sz="2400" b="0" i="1" smtClean="0">
                              <a:latin typeface="Cambria Math" panose="02040503050406030204" pitchFamily="18" charset="0"/>
                            </a:rPr>
                            <m:t>96% </m:t>
                          </m:r>
                          <m:r>
                            <a:rPr lang="hu-HU" sz="2400" b="0" i="1" smtClean="0">
                              <a:latin typeface="Cambria Math" panose="02040503050406030204" pitchFamily="18" charset="0"/>
                            </a:rPr>
                            <m:t>𝑒𝑡h𝑎𝑛𝑜𝑙</m:t>
                          </m:r>
                        </m:sub>
                      </m:sSub>
                      <m:r>
                        <a:rPr lang="hu-HU" sz="2400" b="0" i="1" smtClean="0">
                          <a:latin typeface="Cambria Math" panose="02040503050406030204" pitchFamily="18" charset="0"/>
                        </a:rPr>
                        <m:t>=59.40</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𝑐𝑚</m:t>
                          </m:r>
                        </m:e>
                        <m:sup>
                          <m:r>
                            <a:rPr lang="hu-HU" sz="2400" b="0" i="1" smtClean="0">
                              <a:latin typeface="Cambria Math" panose="02040503050406030204" pitchFamily="18" charset="0"/>
                            </a:rPr>
                            <m:t>3</m:t>
                          </m:r>
                        </m:sup>
                      </m:sSup>
                      <m:r>
                        <a:rPr lang="hu-HU" sz="2400" b="0" i="1" smtClean="0">
                          <a:latin typeface="Cambria Math" panose="02040503050406030204" pitchFamily="18" charset="0"/>
                          <a:ea typeface="Cambria Math" panose="02040503050406030204" pitchFamily="18" charset="0"/>
                        </a:rPr>
                        <m:t>∙0.8013</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𝑔</m:t>
                          </m:r>
                        </m:num>
                        <m:den>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𝑐𝑚</m:t>
                              </m:r>
                            </m:e>
                            <m:sup>
                              <m:r>
                                <a:rPr lang="hu-HU" sz="2400" b="0" i="1" smtClean="0">
                                  <a:latin typeface="Cambria Math" panose="02040503050406030204" pitchFamily="18" charset="0"/>
                                  <a:ea typeface="Cambria Math" panose="02040503050406030204" pitchFamily="18" charset="0"/>
                                </a:rPr>
                                <m:t>3</m:t>
                              </m:r>
                            </m:sup>
                          </m:sSup>
                        </m:den>
                      </m:f>
                      <m:r>
                        <a:rPr lang="hu-HU" sz="2400" b="0" i="1" smtClean="0">
                          <a:latin typeface="Cambria Math" panose="02040503050406030204" pitchFamily="18" charset="0"/>
                        </a:rPr>
                        <m:t>=47.59722</m:t>
                      </m:r>
                      <m:r>
                        <a:rPr lang="hu-HU" sz="2400" b="0" i="1" smtClean="0">
                          <a:latin typeface="Cambria Math" panose="02040503050406030204" pitchFamily="18" charset="0"/>
                        </a:rPr>
                        <m:t>𝑔</m:t>
                      </m:r>
                    </m:oMath>
                  </m:oMathPara>
                </a14:m>
                <a:endParaRPr lang="hu-HU" sz="2400" dirty="0"/>
              </a:p>
            </p:txBody>
          </p:sp>
        </mc:Choice>
        <mc:Fallback xmlns="">
          <p:sp>
            <p:nvSpPr>
              <p:cNvPr id="8" name="Téglalap 7">
                <a:extLst>
                  <a:ext uri="{FF2B5EF4-FFF2-40B4-BE49-F238E27FC236}">
                    <a16:creationId xmlns:a16="http://schemas.microsoft.com/office/drawing/2014/main" id="{EA19E7C0-F618-4306-A18B-9A76D54ABC7F}"/>
                  </a:ext>
                </a:extLst>
              </p:cNvPr>
              <p:cNvSpPr>
                <a:spLocks noRot="1" noChangeAspect="1" noMove="1" noResize="1" noEditPoints="1" noAdjustHandles="1" noChangeArrowheads="1" noChangeShapeType="1" noTextEdit="1"/>
              </p:cNvSpPr>
              <p:nvPr/>
            </p:nvSpPr>
            <p:spPr>
              <a:xfrm>
                <a:off x="1764075" y="3345750"/>
                <a:ext cx="7162794" cy="7250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églalap 11">
                <a:extLst>
                  <a:ext uri="{FF2B5EF4-FFF2-40B4-BE49-F238E27FC236}">
                    <a16:creationId xmlns:a16="http://schemas.microsoft.com/office/drawing/2014/main" id="{2D9A9015-4842-4C4A-9E03-EC53D439F11B}"/>
                  </a:ext>
                </a:extLst>
              </p:cNvPr>
              <p:cNvSpPr/>
              <p:nvPr/>
            </p:nvSpPr>
            <p:spPr>
              <a:xfrm>
                <a:off x="2040653" y="3978004"/>
                <a:ext cx="6251968" cy="8006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𝑚</m:t>
                          </m:r>
                        </m:e>
                        <m:sub>
                          <m:r>
                            <a:rPr lang="hu-HU" sz="2400" b="0" i="1" smtClean="0">
                              <a:latin typeface="Cambria Math" panose="02040503050406030204" pitchFamily="18" charset="0"/>
                            </a:rPr>
                            <m:t>𝑒𝑡h𝑎𝑛𝑜𝑙</m:t>
                          </m:r>
                        </m:sub>
                      </m:sSub>
                      <m:r>
                        <a:rPr lang="hu-HU" sz="2400" b="0" i="1" smtClean="0">
                          <a:latin typeface="Cambria Math" panose="02040503050406030204" pitchFamily="18" charset="0"/>
                        </a:rPr>
                        <m:t>=47.59722</m:t>
                      </m:r>
                      <m:r>
                        <a:rPr lang="hu-HU" sz="2400" b="0" i="1" smtClean="0">
                          <a:latin typeface="Cambria Math" panose="02040503050406030204" pitchFamily="18" charset="0"/>
                        </a:rPr>
                        <m:t>𝑔</m:t>
                      </m:r>
                      <m:r>
                        <a:rPr lang="hu-HU" sz="2400" b="0" i="1" smtClean="0">
                          <a:latin typeface="Cambria Math" panose="02040503050406030204" pitchFamily="18" charset="0"/>
                          <a:ea typeface="Cambria Math" panose="02040503050406030204" pitchFamily="18" charset="0"/>
                        </a:rPr>
                        <m:t>∙</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96%</m:t>
                          </m:r>
                        </m:num>
                        <m:den>
                          <m:r>
                            <a:rPr lang="hu-HU" sz="2400" b="0" i="1" smtClean="0">
                              <a:latin typeface="Cambria Math" panose="02040503050406030204" pitchFamily="18" charset="0"/>
                              <a:ea typeface="Cambria Math" panose="02040503050406030204" pitchFamily="18" charset="0"/>
                            </a:rPr>
                            <m:t>100%</m:t>
                          </m:r>
                        </m:den>
                      </m:f>
                      <m:r>
                        <a:rPr lang="hu-HU" sz="2400" b="0" i="1" smtClean="0">
                          <a:latin typeface="Cambria Math" panose="02040503050406030204" pitchFamily="18" charset="0"/>
                          <a:ea typeface="Cambria Math" panose="02040503050406030204" pitchFamily="18" charset="0"/>
                        </a:rPr>
                        <m:t>=45.6933…</m:t>
                      </m:r>
                      <m:r>
                        <a:rPr lang="hu-HU" sz="2400" b="0" i="1" smtClean="0">
                          <a:latin typeface="Cambria Math" panose="02040503050406030204" pitchFamily="18" charset="0"/>
                          <a:ea typeface="Cambria Math" panose="02040503050406030204" pitchFamily="18" charset="0"/>
                        </a:rPr>
                        <m:t>𝑔</m:t>
                      </m:r>
                    </m:oMath>
                  </m:oMathPara>
                </a14:m>
                <a:endParaRPr lang="hu-HU" sz="2400" dirty="0"/>
              </a:p>
            </p:txBody>
          </p:sp>
        </mc:Choice>
        <mc:Fallback xmlns="">
          <p:sp>
            <p:nvSpPr>
              <p:cNvPr id="12" name="Téglalap 11">
                <a:extLst>
                  <a:ext uri="{FF2B5EF4-FFF2-40B4-BE49-F238E27FC236}">
                    <a16:creationId xmlns:a16="http://schemas.microsoft.com/office/drawing/2014/main" id="{2D9A9015-4842-4C4A-9E03-EC53D439F11B}"/>
                  </a:ext>
                </a:extLst>
              </p:cNvPr>
              <p:cNvSpPr>
                <a:spLocks noRot="1" noChangeAspect="1" noMove="1" noResize="1" noEditPoints="1" noAdjustHandles="1" noChangeArrowheads="1" noChangeShapeType="1" noTextEdit="1"/>
              </p:cNvSpPr>
              <p:nvPr/>
            </p:nvSpPr>
            <p:spPr>
              <a:xfrm>
                <a:off x="2040653" y="3978004"/>
                <a:ext cx="6251968" cy="800604"/>
              </a:xfrm>
              <a:prstGeom prst="rect">
                <a:avLst/>
              </a:prstGeom>
              <a:blipFill>
                <a:blip r:embed="rId5"/>
                <a:stretch>
                  <a:fillRect/>
                </a:stretch>
              </a:blipFill>
            </p:spPr>
            <p:txBody>
              <a:bodyPr/>
              <a:lstStyle/>
              <a:p>
                <a:r>
                  <a:rPr lang="en-US">
                    <a:noFill/>
                  </a:rPr>
                  <a:t> </a:t>
                </a:r>
              </a:p>
            </p:txBody>
          </p:sp>
        </mc:Fallback>
      </mc:AlternateContent>
      <p:grpSp>
        <p:nvGrpSpPr>
          <p:cNvPr id="5" name="Group 4"/>
          <p:cNvGrpSpPr/>
          <p:nvPr/>
        </p:nvGrpSpPr>
        <p:grpSpPr>
          <a:xfrm>
            <a:off x="472440" y="5786779"/>
            <a:ext cx="11247120" cy="741293"/>
            <a:chOff x="472440" y="5725819"/>
            <a:chExt cx="11247120" cy="741293"/>
          </a:xfrm>
        </p:grpSpPr>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4D66E185-14CD-4935-943D-D81312A0ABFD}"/>
                    </a:ext>
                  </a:extLst>
                </p:cNvPr>
                <p:cNvSpPr txBox="1"/>
                <p:nvPr/>
              </p:nvSpPr>
              <p:spPr>
                <a:xfrm>
                  <a:off x="472440" y="5725819"/>
                  <a:ext cx="11247120" cy="741293"/>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𝜑</m:t>
                            </m:r>
                            <m:r>
                              <a:rPr lang="hu-HU" sz="2400" b="0" i="1" smtClean="0">
                                <a:latin typeface="Cambria Math" panose="02040503050406030204" pitchFamily="18" charset="0"/>
                                <a:ea typeface="Cambria Math" panose="02040503050406030204" pitchFamily="18" charset="0"/>
                              </a:rPr>
                              <m:t>%</m:t>
                            </m:r>
                          </m:e>
                          <m:sub>
                            <m:r>
                              <a:rPr lang="hu-HU" sz="2400" b="0" i="1" smtClean="0">
                                <a:latin typeface="Cambria Math" panose="02040503050406030204" pitchFamily="18" charset="0"/>
                              </a:rPr>
                              <m:t>𝑒𝑡h𝑎𝑛𝑜𝑙</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i="1">
                                <a:latin typeface="Cambria Math" panose="02040503050406030204" pitchFamily="18" charset="0"/>
                              </a:rPr>
                              <m:t>60</m:t>
                            </m:r>
                            <m:r>
                              <a:rPr lang="hu-HU" sz="2400" b="0" i="1" smtClean="0">
                                <a:latin typeface="Cambria Math" panose="02040503050406030204" pitchFamily="18" charset="0"/>
                              </a:rPr>
                              <m:t>.</m:t>
                            </m:r>
                            <m:r>
                              <a:rPr lang="hu-HU" sz="2400" i="1">
                                <a:latin typeface="Cambria Math" panose="02040503050406030204" pitchFamily="18" charset="0"/>
                              </a:rPr>
                              <m:t>30307…</m:t>
                            </m:r>
                            <m:sSup>
                              <m:sSupPr>
                                <m:ctrlPr>
                                  <a:rPr lang="hu-HU" sz="2400" i="1">
                                    <a:latin typeface="Cambria Math" panose="02040503050406030204" pitchFamily="18" charset="0"/>
                                  </a:rPr>
                                </m:ctrlPr>
                              </m:sSupPr>
                              <m:e>
                                <m:r>
                                  <a:rPr lang="hu-HU" sz="2400" i="1">
                                    <a:latin typeface="Cambria Math" panose="02040503050406030204" pitchFamily="18" charset="0"/>
                                  </a:rPr>
                                  <m:t>𝑐𝑚</m:t>
                                </m:r>
                              </m:e>
                              <m:sup>
                                <m:r>
                                  <a:rPr lang="hu-HU" sz="2400" i="1">
                                    <a:latin typeface="Cambria Math" panose="02040503050406030204" pitchFamily="18" charset="0"/>
                                  </a:rPr>
                                  <m:t>3</m:t>
                                </m:r>
                              </m:sup>
                            </m:sSup>
                          </m:num>
                          <m:den>
                            <m:r>
                              <a:rPr lang="hu-HU" sz="2400" b="0" i="1" smtClean="0">
                                <a:latin typeface="Cambria Math" panose="02040503050406030204" pitchFamily="18" charset="0"/>
                              </a:rPr>
                              <m:t>100</m:t>
                            </m:r>
                            <m:sSup>
                              <m:sSupPr>
                                <m:ctrlPr>
                                  <a:rPr lang="hu-HU" sz="2400" i="1">
                                    <a:latin typeface="Cambria Math" panose="02040503050406030204" pitchFamily="18" charset="0"/>
                                  </a:rPr>
                                </m:ctrlPr>
                              </m:sSupPr>
                              <m:e>
                                <m:r>
                                  <a:rPr lang="hu-HU" sz="2400" i="1">
                                    <a:latin typeface="Cambria Math" panose="02040503050406030204" pitchFamily="18" charset="0"/>
                                  </a:rPr>
                                  <m:t>𝑐𝑚</m:t>
                                </m:r>
                              </m:e>
                              <m:sup>
                                <m:r>
                                  <a:rPr lang="hu-HU" sz="2400" i="1">
                                    <a:latin typeface="Cambria Math" panose="02040503050406030204" pitchFamily="18" charset="0"/>
                                  </a:rPr>
                                  <m:t>3</m:t>
                                </m:r>
                              </m:sup>
                            </m:sSup>
                          </m:den>
                        </m:f>
                        <m:r>
                          <a:rPr lang="hu-HU" sz="2400" i="1">
                            <a:latin typeface="Cambria Math" panose="02040503050406030204" pitchFamily="18" charset="0"/>
                            <a:ea typeface="Cambria Math" panose="02040503050406030204" pitchFamily="18" charset="0"/>
                          </a:rPr>
                          <m:t>∙100%</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rPr>
                          <m:t>60</m:t>
                        </m:r>
                        <m:r>
                          <a:rPr lang="hu-HU" sz="2400" b="0" i="1" smtClean="0">
                            <a:latin typeface="Cambria Math" panose="02040503050406030204" pitchFamily="18" charset="0"/>
                          </a:rPr>
                          <m:t>.</m:t>
                        </m:r>
                        <m:r>
                          <a:rPr lang="hu-HU" sz="2400" i="1">
                            <a:latin typeface="Cambria Math" panose="02040503050406030204" pitchFamily="18" charset="0"/>
                          </a:rPr>
                          <m:t>30307</m:t>
                        </m:r>
                        <m:r>
                          <a:rPr lang="hu-HU" sz="2400" b="0" i="1" smtClean="0">
                            <a:latin typeface="Cambria Math" panose="02040503050406030204" pitchFamily="18" charset="0"/>
                          </a:rPr>
                          <m:t>…%</m:t>
                        </m:r>
                      </m:oMath>
                    </m:oMathPara>
                  </a14:m>
                  <a:endParaRPr lang="hu-HU" sz="2400" dirty="0"/>
                </a:p>
              </p:txBody>
            </p:sp>
          </mc:Choice>
          <mc:Fallback xmlns="">
            <p:sp>
              <p:nvSpPr>
                <p:cNvPr id="7" name="Szövegdoboz 6">
                  <a:extLst>
                    <a:ext uri="{FF2B5EF4-FFF2-40B4-BE49-F238E27FC236}">
                      <a16:creationId xmlns:a16="http://schemas.microsoft.com/office/drawing/2014/main" id="{4D66E185-14CD-4935-943D-D81312A0ABFD}"/>
                    </a:ext>
                  </a:extLst>
                </p:cNvPr>
                <p:cNvSpPr txBox="1">
                  <a:spLocks noRot="1" noChangeAspect="1" noMove="1" noResize="1" noEditPoints="1" noAdjustHandles="1" noChangeArrowheads="1" noChangeShapeType="1" noTextEdit="1"/>
                </p:cNvSpPr>
                <p:nvPr/>
              </p:nvSpPr>
              <p:spPr>
                <a:xfrm>
                  <a:off x="472440" y="5725819"/>
                  <a:ext cx="11247120" cy="741293"/>
                </a:xfrm>
                <a:prstGeom prst="rect">
                  <a:avLst/>
                </a:prstGeom>
                <a:blipFill>
                  <a:blip r:embed="rId6"/>
                  <a:stretch>
                    <a:fillRect/>
                  </a:stretch>
                </a:blipFill>
              </p:spPr>
              <p:txBody>
                <a:bodyPr/>
                <a:lstStyle/>
                <a:p>
                  <a:r>
                    <a:rPr lang="en-US">
                      <a:noFill/>
                    </a:rPr>
                    <a:t> </a:t>
                  </a:r>
                </a:p>
              </p:txBody>
            </p:sp>
          </mc:Fallback>
        </mc:AlternateContent>
        <p:cxnSp>
          <p:nvCxnSpPr>
            <p:cNvPr id="9" name="Egyenes összekötő 8">
              <a:extLst>
                <a:ext uri="{FF2B5EF4-FFF2-40B4-BE49-F238E27FC236}">
                  <a16:creationId xmlns:a16="http://schemas.microsoft.com/office/drawing/2014/main" id="{145181A7-2227-4FC6-85D1-FF53FB34D154}"/>
                </a:ext>
              </a:extLst>
            </p:cNvPr>
            <p:cNvCxnSpPr/>
            <p:nvPr/>
          </p:nvCxnSpPr>
          <p:spPr>
            <a:xfrm>
              <a:off x="8509418" y="5959071"/>
              <a:ext cx="0" cy="374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Szövegdoboz 12">
                  <a:extLst>
                    <a:ext uri="{FF2B5EF4-FFF2-40B4-BE49-F238E27FC236}">
                      <a16:creationId xmlns:a16="http://schemas.microsoft.com/office/drawing/2014/main" id="{935757D1-CF42-4C16-880C-7AEEAECFEFFB}"/>
                    </a:ext>
                  </a:extLst>
                </p:cNvPr>
                <p:cNvSpPr txBox="1"/>
                <p:nvPr/>
              </p:nvSpPr>
              <p:spPr>
                <a:xfrm>
                  <a:off x="9627688" y="5959071"/>
                  <a:ext cx="1511507" cy="369332"/>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=60.30%</m:t>
                        </m:r>
                      </m:oMath>
                    </m:oMathPara>
                  </a14:m>
                  <a:endParaRPr lang="hu-HU" sz="2400" dirty="0"/>
                </a:p>
              </p:txBody>
            </p:sp>
          </mc:Choice>
          <mc:Fallback xmlns="">
            <p:sp>
              <p:nvSpPr>
                <p:cNvPr id="13" name="Szövegdoboz 12">
                  <a:extLst>
                    <a:ext uri="{FF2B5EF4-FFF2-40B4-BE49-F238E27FC236}">
                      <a16:creationId xmlns:a16="http://schemas.microsoft.com/office/drawing/2014/main" id="{935757D1-CF42-4C16-880C-7AEEAECFEFFB}"/>
                    </a:ext>
                  </a:extLst>
                </p:cNvPr>
                <p:cNvSpPr txBox="1">
                  <a:spLocks noRot="1" noChangeAspect="1" noMove="1" noResize="1" noEditPoints="1" noAdjustHandles="1" noChangeArrowheads="1" noChangeShapeType="1" noTextEdit="1"/>
                </p:cNvSpPr>
                <p:nvPr/>
              </p:nvSpPr>
              <p:spPr>
                <a:xfrm>
                  <a:off x="9627688" y="5959071"/>
                  <a:ext cx="1511507" cy="369332"/>
                </a:xfrm>
                <a:prstGeom prst="rect">
                  <a:avLst/>
                </a:prstGeom>
                <a:blipFill>
                  <a:blip r:embed="rId7"/>
                  <a:stretch>
                    <a:fillRect b="-11667"/>
                  </a:stretch>
                </a:blipFill>
              </p:spPr>
              <p:txBody>
                <a:bodyPr/>
                <a:lstStyle/>
                <a:p>
                  <a:r>
                    <a:rPr lang="en-US">
                      <a:noFill/>
                    </a:rPr>
                    <a:t> </a:t>
                  </a:r>
                </a:p>
              </p:txBody>
            </p:sp>
          </mc:Fallback>
        </mc:AlternateContent>
      </p:grpSp>
      <p:sp>
        <p:nvSpPr>
          <p:cNvPr id="14"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hu-HU" dirty="0">
                <a:latin typeface="Times New Roman" panose="02020603050405020304" pitchFamily="18" charset="0"/>
                <a:cs typeface="Times New Roman" panose="02020603050405020304" pitchFamily="18" charset="0"/>
              </a:rPr>
              <a:t>Composition – volume fraction/percentage</a:t>
            </a:r>
          </a:p>
        </p:txBody>
      </p:sp>
      <p:sp>
        <p:nvSpPr>
          <p:cNvPr id="2" name="Slide Number Placeholder 1"/>
          <p:cNvSpPr>
            <a:spLocks noGrp="1"/>
          </p:cNvSpPr>
          <p:nvPr>
            <p:ph type="sldNum" sz="quarter" idx="12"/>
          </p:nvPr>
        </p:nvSpPr>
        <p:spPr/>
        <p:txBody>
          <a:bodyPr/>
          <a:lstStyle/>
          <a:p>
            <a:fld id="{3C4C4ECE-28BA-4963-8103-0CE331711D51}" type="slidenum">
              <a:rPr lang="hu-HU" smtClean="0"/>
              <a:t>39</a:t>
            </a:fld>
            <a:endParaRPr lang="hu-HU"/>
          </a:p>
        </p:txBody>
      </p:sp>
    </p:spTree>
    <p:extLst>
      <p:ext uri="{BB962C8B-B14F-4D97-AF65-F5344CB8AC3E}">
        <p14:creationId xmlns:p14="http://schemas.microsoft.com/office/powerpoint/2010/main" val="31870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Csoportba foglalás 97">
            <a:extLst>
              <a:ext uri="{FF2B5EF4-FFF2-40B4-BE49-F238E27FC236}">
                <a16:creationId xmlns:a16="http://schemas.microsoft.com/office/drawing/2014/main" id="{2130B8D1-0A90-4756-8AC4-635E569D26F3}"/>
              </a:ext>
            </a:extLst>
          </p:cNvPr>
          <p:cNvGrpSpPr/>
          <p:nvPr/>
        </p:nvGrpSpPr>
        <p:grpSpPr>
          <a:xfrm rot="3926055">
            <a:off x="7488911" y="5641337"/>
            <a:ext cx="864088" cy="923434"/>
            <a:chOff x="10903998" y="5777141"/>
            <a:chExt cx="864088" cy="923434"/>
          </a:xfrm>
        </p:grpSpPr>
        <p:sp>
          <p:nvSpPr>
            <p:cNvPr id="99" name="Ellipszis 98">
              <a:extLst>
                <a:ext uri="{FF2B5EF4-FFF2-40B4-BE49-F238E27FC236}">
                  <a16:creationId xmlns:a16="http://schemas.microsoft.com/office/drawing/2014/main" id="{E23CBB22-46BB-4322-895F-DA460F0E392E}"/>
                </a:ext>
              </a:extLst>
            </p:cNvPr>
            <p:cNvSpPr/>
            <p:nvPr/>
          </p:nvSpPr>
          <p:spPr>
            <a:xfrm>
              <a:off x="10976333" y="5908822"/>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00" name="Ellipszis 99">
              <a:extLst>
                <a:ext uri="{FF2B5EF4-FFF2-40B4-BE49-F238E27FC236}">
                  <a16:creationId xmlns:a16="http://schemas.microsoft.com/office/drawing/2014/main" id="{C005F89A-DA65-402F-BE55-C35BE4EA765C}"/>
                </a:ext>
              </a:extLst>
            </p:cNvPr>
            <p:cNvSpPr/>
            <p:nvPr/>
          </p:nvSpPr>
          <p:spPr>
            <a:xfrm>
              <a:off x="11558224" y="6078422"/>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01" name="Ellipszis 100">
              <a:extLst>
                <a:ext uri="{FF2B5EF4-FFF2-40B4-BE49-F238E27FC236}">
                  <a16:creationId xmlns:a16="http://schemas.microsoft.com/office/drawing/2014/main" id="{0E90686A-5C29-482F-BF1E-63E6F22CBD34}"/>
                </a:ext>
              </a:extLst>
            </p:cNvPr>
            <p:cNvSpPr/>
            <p:nvPr/>
          </p:nvSpPr>
          <p:spPr>
            <a:xfrm>
              <a:off x="11057416" y="649071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02" name="Ellipszis 101">
              <a:extLst>
                <a:ext uri="{FF2B5EF4-FFF2-40B4-BE49-F238E27FC236}">
                  <a16:creationId xmlns:a16="http://schemas.microsoft.com/office/drawing/2014/main" id="{B518CA98-DDA3-4324-A905-1DFC8E1A61C0}"/>
                </a:ext>
              </a:extLst>
            </p:cNvPr>
            <p:cNvSpPr/>
            <p:nvPr/>
          </p:nvSpPr>
          <p:spPr>
            <a:xfrm>
              <a:off x="10903998" y="5777141"/>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03" name="Szövegdoboz 102">
              <a:extLst>
                <a:ext uri="{FF2B5EF4-FFF2-40B4-BE49-F238E27FC236}">
                  <a16:creationId xmlns:a16="http://schemas.microsoft.com/office/drawing/2014/main" id="{266B1CAB-D1C2-49AB-9A2E-00EFC0A95A97}"/>
                </a:ext>
              </a:extLst>
            </p:cNvPr>
            <p:cNvSpPr txBox="1"/>
            <p:nvPr/>
          </p:nvSpPr>
          <p:spPr>
            <a:xfrm>
              <a:off x="11129502" y="6003266"/>
              <a:ext cx="300082" cy="369332"/>
            </a:xfrm>
            <a:prstGeom prst="rect">
              <a:avLst/>
            </a:prstGeom>
            <a:noFill/>
          </p:spPr>
          <p:txBody>
            <a:bodyPr wrap="none" rtlCol="0">
              <a:spAutoFit/>
            </a:bodyPr>
            <a:lstStyle/>
            <a:p>
              <a:r>
                <a:rPr lang="hu-HU" dirty="0"/>
                <a:t>+</a:t>
              </a:r>
            </a:p>
          </p:txBody>
        </p:sp>
      </p:grpSp>
      <p:grpSp>
        <p:nvGrpSpPr>
          <p:cNvPr id="96" name="Csoportba foglalás 95">
            <a:extLst>
              <a:ext uri="{FF2B5EF4-FFF2-40B4-BE49-F238E27FC236}">
                <a16:creationId xmlns:a16="http://schemas.microsoft.com/office/drawing/2014/main" id="{3372BB29-CF46-48BC-8D91-F6CAAEDF37E3}"/>
              </a:ext>
            </a:extLst>
          </p:cNvPr>
          <p:cNvGrpSpPr/>
          <p:nvPr/>
        </p:nvGrpSpPr>
        <p:grpSpPr>
          <a:xfrm>
            <a:off x="2786645" y="5610880"/>
            <a:ext cx="864088" cy="923434"/>
            <a:chOff x="10903998" y="5777141"/>
            <a:chExt cx="864088" cy="923434"/>
          </a:xfrm>
        </p:grpSpPr>
        <p:sp>
          <p:nvSpPr>
            <p:cNvPr id="83" name="Ellipszis 82">
              <a:extLst>
                <a:ext uri="{FF2B5EF4-FFF2-40B4-BE49-F238E27FC236}">
                  <a16:creationId xmlns:a16="http://schemas.microsoft.com/office/drawing/2014/main" id="{678068FE-32E9-4CEF-B5AE-DE5A39E8D9D3}"/>
                </a:ext>
              </a:extLst>
            </p:cNvPr>
            <p:cNvSpPr/>
            <p:nvPr/>
          </p:nvSpPr>
          <p:spPr>
            <a:xfrm>
              <a:off x="10976333" y="5908822"/>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84" name="Ellipszis 83">
              <a:extLst>
                <a:ext uri="{FF2B5EF4-FFF2-40B4-BE49-F238E27FC236}">
                  <a16:creationId xmlns:a16="http://schemas.microsoft.com/office/drawing/2014/main" id="{B5A28D69-7805-4A2B-96E7-458D6867AD6A}"/>
                </a:ext>
              </a:extLst>
            </p:cNvPr>
            <p:cNvSpPr/>
            <p:nvPr/>
          </p:nvSpPr>
          <p:spPr>
            <a:xfrm>
              <a:off x="11558224" y="6078422"/>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85" name="Ellipszis 84">
              <a:extLst>
                <a:ext uri="{FF2B5EF4-FFF2-40B4-BE49-F238E27FC236}">
                  <a16:creationId xmlns:a16="http://schemas.microsoft.com/office/drawing/2014/main" id="{19D09FDB-61DE-4AFB-89C3-B263A63478BE}"/>
                </a:ext>
              </a:extLst>
            </p:cNvPr>
            <p:cNvSpPr/>
            <p:nvPr/>
          </p:nvSpPr>
          <p:spPr>
            <a:xfrm>
              <a:off x="11057416" y="649071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93" name="Ellipszis 92">
              <a:extLst>
                <a:ext uri="{FF2B5EF4-FFF2-40B4-BE49-F238E27FC236}">
                  <a16:creationId xmlns:a16="http://schemas.microsoft.com/office/drawing/2014/main" id="{AB7FCC19-1B77-4B58-ABB9-627FFC6CC141}"/>
                </a:ext>
              </a:extLst>
            </p:cNvPr>
            <p:cNvSpPr/>
            <p:nvPr/>
          </p:nvSpPr>
          <p:spPr>
            <a:xfrm>
              <a:off x="10903998" y="5777141"/>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94" name="Szövegdoboz 93">
              <a:extLst>
                <a:ext uri="{FF2B5EF4-FFF2-40B4-BE49-F238E27FC236}">
                  <a16:creationId xmlns:a16="http://schemas.microsoft.com/office/drawing/2014/main" id="{39E38D59-F367-48D6-8B8E-AF5256770FAC}"/>
                </a:ext>
              </a:extLst>
            </p:cNvPr>
            <p:cNvSpPr txBox="1"/>
            <p:nvPr/>
          </p:nvSpPr>
          <p:spPr>
            <a:xfrm>
              <a:off x="11129502" y="6003266"/>
              <a:ext cx="300082" cy="369332"/>
            </a:xfrm>
            <a:prstGeom prst="rect">
              <a:avLst/>
            </a:prstGeom>
            <a:noFill/>
          </p:spPr>
          <p:txBody>
            <a:bodyPr wrap="none" rtlCol="0">
              <a:spAutoFit/>
            </a:bodyPr>
            <a:lstStyle/>
            <a:p>
              <a:r>
                <a:rPr lang="hu-HU" dirty="0"/>
                <a:t>+</a:t>
              </a:r>
            </a:p>
          </p:txBody>
        </p:sp>
      </p:grpSp>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Chemical composition of the system</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768511" y="1575708"/>
            <a:ext cx="10661073" cy="3037320"/>
          </a:xfrm>
        </p:spPr>
        <p:txBody>
          <a:bodyPr>
            <a:normAutofit/>
          </a:bodyPr>
          <a:lstStyle/>
          <a:p>
            <a:r>
              <a:rPr lang="en-US" dirty="0">
                <a:latin typeface="Times New Roman" panose="02020603050405020304" pitchFamily="18" charset="0"/>
                <a:cs typeface="Times New Roman" panose="02020603050405020304" pitchFamily="18" charset="0"/>
              </a:rPr>
              <a:t>In </a:t>
            </a:r>
            <a:r>
              <a:rPr lang="hu-HU" dirty="0">
                <a:latin typeface="Times New Roman" panose="02020603050405020304" pitchFamily="18" charset="0"/>
                <a:cs typeface="Times New Roman" panose="02020603050405020304" pitchFamily="18" charset="0"/>
              </a:rPr>
              <a:t>common</a:t>
            </a:r>
            <a:r>
              <a:rPr lang="en-US" dirty="0">
                <a:latin typeface="Times New Roman" panose="02020603050405020304" pitchFamily="18" charset="0"/>
                <a:cs typeface="Times New Roman" panose="02020603050405020304" pitchFamily="18" charset="0"/>
              </a:rPr>
              <a:t> sense, when </a:t>
            </a:r>
            <a:r>
              <a:rPr lang="hu-HU" dirty="0">
                <a:latin typeface="Times New Roman" panose="02020603050405020304" pitchFamily="18" charset="0"/>
                <a:cs typeface="Times New Roman" panose="02020603050405020304" pitchFamily="18" charset="0"/>
              </a:rPr>
              <a:t>one</a:t>
            </a:r>
            <a:r>
              <a:rPr lang="en-US" dirty="0">
                <a:latin typeface="Times New Roman" panose="02020603050405020304" pitchFamily="18" charset="0"/>
                <a:cs typeface="Times New Roman" panose="02020603050405020304" pitchFamily="18" charset="0"/>
              </a:rPr>
              <a:t> ask</a:t>
            </a:r>
            <a:r>
              <a:rPr lang="hu-HU"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"What is it made of?", the answer is the listing </a:t>
            </a:r>
            <a:r>
              <a:rPr lang="hu-HU" dirty="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components. The same is </a:t>
            </a:r>
            <a:r>
              <a:rPr lang="hu-HU" dirty="0">
                <a:latin typeface="Times New Roman" panose="02020603050405020304" pitchFamily="18" charset="0"/>
                <a:cs typeface="Times New Roman" panose="02020603050405020304" pitchFamily="18" charset="0"/>
              </a:rPr>
              <a:t>valid</a:t>
            </a:r>
            <a:r>
              <a:rPr lang="en-US" dirty="0">
                <a:latin typeface="Times New Roman" panose="02020603050405020304" pitchFamily="18" charset="0"/>
                <a:cs typeface="Times New Roman" panose="02020603050405020304" pitchFamily="18" charset="0"/>
              </a:rPr>
              <a:t> for chemical systems</a:t>
            </a:r>
            <a:r>
              <a:rPr lang="hu-HU" dirty="0">
                <a:latin typeface="Times New Roman" panose="02020603050405020304" pitchFamily="18" charset="0"/>
                <a:cs typeface="Times New Roman" panose="02020603050405020304" pitchFamily="18" charset="0"/>
              </a:rPr>
              <a:t>:</a:t>
            </a:r>
          </a:p>
          <a:p>
            <a:r>
              <a:rPr lang="hu-HU" b="1" dirty="0">
                <a:latin typeface="Times New Roman" panose="02020603050405020304" pitchFamily="18" charset="0"/>
                <a:cs typeface="Times New Roman" panose="02020603050405020304" pitchFamily="18" charset="0"/>
              </a:rPr>
              <a:t>constituent:</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types of chemical substances in the system can be atoms, molecules, ions, radicals</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One may</a:t>
            </a:r>
            <a:r>
              <a:rPr lang="en-US" dirty="0">
                <a:latin typeface="Times New Roman" panose="02020603050405020304" pitchFamily="18" charset="0"/>
                <a:cs typeface="Times New Roman" panose="02020603050405020304" pitchFamily="18" charset="0"/>
              </a:rPr>
              <a:t> use</a:t>
            </a:r>
            <a:r>
              <a:rPr lang="hu-HU"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another </a:t>
            </a:r>
            <a:r>
              <a:rPr lang="hu-HU" dirty="0">
                <a:latin typeface="Times New Roman" panose="02020603050405020304" pitchFamily="18" charset="0"/>
                <a:cs typeface="Times New Roman" panose="02020603050405020304" pitchFamily="18" charset="0"/>
              </a:rPr>
              <a:t>term:</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componen</a:t>
            </a:r>
            <a:r>
              <a:rPr lang="en-US" dirty="0">
                <a:latin typeface="Times New Roman" panose="02020603050405020304" pitchFamily="18" charset="0"/>
                <a:cs typeface="Times New Roman" panose="02020603050405020304" pitchFamily="18" charset="0"/>
              </a:rPr>
              <a:t>t</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However, this is not the same as the </a:t>
            </a:r>
            <a:r>
              <a:rPr lang="hu-HU" b="1" dirty="0">
                <a:latin typeface="Times New Roman" panose="02020603050405020304" pitchFamily="18" charset="0"/>
                <a:cs typeface="Times New Roman" panose="02020603050405020304" pitchFamily="18" charset="0"/>
              </a:rPr>
              <a:t>constituent.</a:t>
            </a:r>
            <a:r>
              <a:rPr lang="en-US" dirty="0">
                <a:latin typeface="Times New Roman" panose="02020603050405020304" pitchFamily="18" charset="0"/>
                <a:cs typeface="Times New Roman" panose="02020603050405020304" pitchFamily="18" charset="0"/>
              </a:rPr>
              <a:t> Let's look at the example of chemically pure water</a:t>
            </a:r>
            <a:r>
              <a:rPr lang="hu-HU" dirty="0">
                <a:latin typeface="Times New Roman" panose="02020603050405020304" pitchFamily="18" charset="0"/>
                <a:cs typeface="Times New Roman" panose="02020603050405020304" pitchFamily="18" charset="0"/>
              </a:rPr>
              <a:t> (H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 – component; H</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O</a:t>
            </a:r>
            <a:r>
              <a:rPr lang="hu-HU" baseline="30000"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OH</a:t>
            </a:r>
            <a:r>
              <a:rPr lang="hu-HU" baseline="30000"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and 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 – constituents).</a:t>
            </a:r>
          </a:p>
        </p:txBody>
      </p:sp>
      <p:grpSp>
        <p:nvGrpSpPr>
          <p:cNvPr id="7" name="Csoportba foglalás 6">
            <a:extLst>
              <a:ext uri="{FF2B5EF4-FFF2-40B4-BE49-F238E27FC236}">
                <a16:creationId xmlns:a16="http://schemas.microsoft.com/office/drawing/2014/main" id="{109AAC1D-5DB7-4779-8A42-28117A780C33}"/>
              </a:ext>
            </a:extLst>
          </p:cNvPr>
          <p:cNvGrpSpPr/>
          <p:nvPr/>
        </p:nvGrpSpPr>
        <p:grpSpPr>
          <a:xfrm rot="7694673">
            <a:off x="365427" y="6109125"/>
            <a:ext cx="791753" cy="791753"/>
            <a:chOff x="942109" y="5237018"/>
            <a:chExt cx="791753" cy="791753"/>
          </a:xfrm>
        </p:grpSpPr>
        <p:sp>
          <p:nvSpPr>
            <p:cNvPr id="4" name="Ellipszis 3">
              <a:extLst>
                <a:ext uri="{FF2B5EF4-FFF2-40B4-BE49-F238E27FC236}">
                  <a16:creationId xmlns:a16="http://schemas.microsoft.com/office/drawing/2014/main" id="{864D1038-0268-4FD8-9135-23A81FCE70D4}"/>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 name="Ellipszis 4">
              <a:extLst>
                <a:ext uri="{FF2B5EF4-FFF2-40B4-BE49-F238E27FC236}">
                  <a16:creationId xmlns:a16="http://schemas.microsoft.com/office/drawing/2014/main" id="{39A76BF7-3708-457F-B43F-CE0E23968D20}"/>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6" name="Ellipszis 5">
              <a:extLst>
                <a:ext uri="{FF2B5EF4-FFF2-40B4-BE49-F238E27FC236}">
                  <a16:creationId xmlns:a16="http://schemas.microsoft.com/office/drawing/2014/main" id="{753BAB5D-55B1-4752-8DC6-89C0617F96F3}"/>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8" name="Csoportba foglalás 7">
            <a:extLst>
              <a:ext uri="{FF2B5EF4-FFF2-40B4-BE49-F238E27FC236}">
                <a16:creationId xmlns:a16="http://schemas.microsoft.com/office/drawing/2014/main" id="{93479B32-B7B2-493F-B4CC-A77667A0CF5C}"/>
              </a:ext>
            </a:extLst>
          </p:cNvPr>
          <p:cNvGrpSpPr/>
          <p:nvPr/>
        </p:nvGrpSpPr>
        <p:grpSpPr>
          <a:xfrm rot="2539284">
            <a:off x="2297629" y="5122928"/>
            <a:ext cx="791753" cy="791753"/>
            <a:chOff x="942109" y="5237018"/>
            <a:chExt cx="791753" cy="791753"/>
          </a:xfrm>
        </p:grpSpPr>
        <p:sp>
          <p:nvSpPr>
            <p:cNvPr id="9" name="Ellipszis 8">
              <a:extLst>
                <a:ext uri="{FF2B5EF4-FFF2-40B4-BE49-F238E27FC236}">
                  <a16:creationId xmlns:a16="http://schemas.microsoft.com/office/drawing/2014/main" id="{1B88B808-27C6-4BA7-9537-7D5B9E1B237C}"/>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0" name="Ellipszis 9">
              <a:extLst>
                <a:ext uri="{FF2B5EF4-FFF2-40B4-BE49-F238E27FC236}">
                  <a16:creationId xmlns:a16="http://schemas.microsoft.com/office/drawing/2014/main" id="{0E3A939F-A18C-453B-BA9C-0BBB15CDC5C0}"/>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1" name="Ellipszis 10">
              <a:extLst>
                <a:ext uri="{FF2B5EF4-FFF2-40B4-BE49-F238E27FC236}">
                  <a16:creationId xmlns:a16="http://schemas.microsoft.com/office/drawing/2014/main" id="{DB3A9CAB-4418-4E2B-AEDF-A19F260A4C7B}"/>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2" name="Csoportba foglalás 11">
            <a:extLst>
              <a:ext uri="{FF2B5EF4-FFF2-40B4-BE49-F238E27FC236}">
                <a16:creationId xmlns:a16="http://schemas.microsoft.com/office/drawing/2014/main" id="{43663AEA-BBA0-48A9-903C-1558F65BA229}"/>
              </a:ext>
            </a:extLst>
          </p:cNvPr>
          <p:cNvGrpSpPr/>
          <p:nvPr/>
        </p:nvGrpSpPr>
        <p:grpSpPr>
          <a:xfrm rot="19119234">
            <a:off x="2987148" y="5875860"/>
            <a:ext cx="791753" cy="791753"/>
            <a:chOff x="942109" y="5237018"/>
            <a:chExt cx="791753" cy="791753"/>
          </a:xfrm>
        </p:grpSpPr>
        <p:sp>
          <p:nvSpPr>
            <p:cNvPr id="13" name="Ellipszis 12">
              <a:extLst>
                <a:ext uri="{FF2B5EF4-FFF2-40B4-BE49-F238E27FC236}">
                  <a16:creationId xmlns:a16="http://schemas.microsoft.com/office/drawing/2014/main" id="{3AD5C667-F056-4F99-86B5-545EB7AD0293}"/>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4" name="Ellipszis 13">
              <a:extLst>
                <a:ext uri="{FF2B5EF4-FFF2-40B4-BE49-F238E27FC236}">
                  <a16:creationId xmlns:a16="http://schemas.microsoft.com/office/drawing/2014/main" id="{7C657773-AAEA-4F18-830D-F3D56CF8C741}"/>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5" name="Ellipszis 14">
              <a:extLst>
                <a:ext uri="{FF2B5EF4-FFF2-40B4-BE49-F238E27FC236}">
                  <a16:creationId xmlns:a16="http://schemas.microsoft.com/office/drawing/2014/main" id="{8152AE95-E8BC-44C9-B574-BB135272E18F}"/>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6" name="Csoportba foglalás 15">
            <a:extLst>
              <a:ext uri="{FF2B5EF4-FFF2-40B4-BE49-F238E27FC236}">
                <a16:creationId xmlns:a16="http://schemas.microsoft.com/office/drawing/2014/main" id="{5EFD994D-87F5-4446-81E3-A04AE1C4703A}"/>
              </a:ext>
            </a:extLst>
          </p:cNvPr>
          <p:cNvGrpSpPr/>
          <p:nvPr/>
        </p:nvGrpSpPr>
        <p:grpSpPr>
          <a:xfrm rot="2468239">
            <a:off x="3647901" y="5149091"/>
            <a:ext cx="791753" cy="791753"/>
            <a:chOff x="942109" y="5237018"/>
            <a:chExt cx="791753" cy="791753"/>
          </a:xfrm>
        </p:grpSpPr>
        <p:sp>
          <p:nvSpPr>
            <p:cNvPr id="17" name="Ellipszis 16">
              <a:extLst>
                <a:ext uri="{FF2B5EF4-FFF2-40B4-BE49-F238E27FC236}">
                  <a16:creationId xmlns:a16="http://schemas.microsoft.com/office/drawing/2014/main" id="{9C3C1543-7A2A-4633-8401-334A63C412F5}"/>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8" name="Ellipszis 17">
              <a:extLst>
                <a:ext uri="{FF2B5EF4-FFF2-40B4-BE49-F238E27FC236}">
                  <a16:creationId xmlns:a16="http://schemas.microsoft.com/office/drawing/2014/main" id="{DFDBF094-0DE1-4526-B30A-332A02FC6236}"/>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9" name="Ellipszis 18">
              <a:extLst>
                <a:ext uri="{FF2B5EF4-FFF2-40B4-BE49-F238E27FC236}">
                  <a16:creationId xmlns:a16="http://schemas.microsoft.com/office/drawing/2014/main" id="{9BEA6D8C-8B29-407C-844F-2A4C54BBC6B4}"/>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20" name="Csoportba foglalás 19">
            <a:extLst>
              <a:ext uri="{FF2B5EF4-FFF2-40B4-BE49-F238E27FC236}">
                <a16:creationId xmlns:a16="http://schemas.microsoft.com/office/drawing/2014/main" id="{E4C6C7BA-535A-46E0-A24B-D7D26F043272}"/>
              </a:ext>
            </a:extLst>
          </p:cNvPr>
          <p:cNvGrpSpPr/>
          <p:nvPr/>
        </p:nvGrpSpPr>
        <p:grpSpPr>
          <a:xfrm rot="7220026">
            <a:off x="4807886" y="5082479"/>
            <a:ext cx="791753" cy="791753"/>
            <a:chOff x="942109" y="5237018"/>
            <a:chExt cx="791753" cy="791753"/>
          </a:xfrm>
        </p:grpSpPr>
        <p:sp>
          <p:nvSpPr>
            <p:cNvPr id="21" name="Ellipszis 20">
              <a:extLst>
                <a:ext uri="{FF2B5EF4-FFF2-40B4-BE49-F238E27FC236}">
                  <a16:creationId xmlns:a16="http://schemas.microsoft.com/office/drawing/2014/main" id="{E0DFBF56-5D7F-4CBF-A301-0B3357423D6D}"/>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22" name="Ellipszis 21">
              <a:extLst>
                <a:ext uri="{FF2B5EF4-FFF2-40B4-BE49-F238E27FC236}">
                  <a16:creationId xmlns:a16="http://schemas.microsoft.com/office/drawing/2014/main" id="{BE89B14B-5A1C-4753-A946-249849235D1A}"/>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23" name="Ellipszis 22">
              <a:extLst>
                <a:ext uri="{FF2B5EF4-FFF2-40B4-BE49-F238E27FC236}">
                  <a16:creationId xmlns:a16="http://schemas.microsoft.com/office/drawing/2014/main" id="{419509C1-61AF-4AB7-BAAB-D1624DA5D4CF}"/>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24" name="Csoportba foglalás 23">
            <a:extLst>
              <a:ext uri="{FF2B5EF4-FFF2-40B4-BE49-F238E27FC236}">
                <a16:creationId xmlns:a16="http://schemas.microsoft.com/office/drawing/2014/main" id="{E43A4D38-4CDD-446B-BF7B-BAEF8F6F51F0}"/>
              </a:ext>
            </a:extLst>
          </p:cNvPr>
          <p:cNvGrpSpPr/>
          <p:nvPr/>
        </p:nvGrpSpPr>
        <p:grpSpPr>
          <a:xfrm rot="3067006">
            <a:off x="6624309" y="5262728"/>
            <a:ext cx="791753" cy="791753"/>
            <a:chOff x="942109" y="5237018"/>
            <a:chExt cx="791753" cy="791753"/>
          </a:xfrm>
        </p:grpSpPr>
        <p:sp>
          <p:nvSpPr>
            <p:cNvPr id="25" name="Ellipszis 24">
              <a:extLst>
                <a:ext uri="{FF2B5EF4-FFF2-40B4-BE49-F238E27FC236}">
                  <a16:creationId xmlns:a16="http://schemas.microsoft.com/office/drawing/2014/main" id="{8FFFD940-5C63-4D37-A3B3-2929794BCAF0}"/>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26" name="Ellipszis 25">
              <a:extLst>
                <a:ext uri="{FF2B5EF4-FFF2-40B4-BE49-F238E27FC236}">
                  <a16:creationId xmlns:a16="http://schemas.microsoft.com/office/drawing/2014/main" id="{857538BE-61FB-4778-87DA-5929DE858F1E}"/>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27" name="Ellipszis 26">
              <a:extLst>
                <a:ext uri="{FF2B5EF4-FFF2-40B4-BE49-F238E27FC236}">
                  <a16:creationId xmlns:a16="http://schemas.microsoft.com/office/drawing/2014/main" id="{D37423BB-0E97-4CF9-9C38-6FDA98216748}"/>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28" name="Csoportba foglalás 27">
            <a:extLst>
              <a:ext uri="{FF2B5EF4-FFF2-40B4-BE49-F238E27FC236}">
                <a16:creationId xmlns:a16="http://schemas.microsoft.com/office/drawing/2014/main" id="{7DE6E048-2748-4C7C-946E-5E133130E1D5}"/>
              </a:ext>
            </a:extLst>
          </p:cNvPr>
          <p:cNvGrpSpPr/>
          <p:nvPr/>
        </p:nvGrpSpPr>
        <p:grpSpPr>
          <a:xfrm rot="4096228">
            <a:off x="7597742" y="4993541"/>
            <a:ext cx="791753" cy="791753"/>
            <a:chOff x="942109" y="5237018"/>
            <a:chExt cx="791753" cy="791753"/>
          </a:xfrm>
        </p:grpSpPr>
        <p:sp>
          <p:nvSpPr>
            <p:cNvPr id="29" name="Ellipszis 28">
              <a:extLst>
                <a:ext uri="{FF2B5EF4-FFF2-40B4-BE49-F238E27FC236}">
                  <a16:creationId xmlns:a16="http://schemas.microsoft.com/office/drawing/2014/main" id="{E253731A-53B0-4790-9376-55B8CEBE0910}"/>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30" name="Ellipszis 29">
              <a:extLst>
                <a:ext uri="{FF2B5EF4-FFF2-40B4-BE49-F238E27FC236}">
                  <a16:creationId xmlns:a16="http://schemas.microsoft.com/office/drawing/2014/main" id="{AD90D964-205B-4867-90A4-4B2B96DA7DCE}"/>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31" name="Ellipszis 30">
              <a:extLst>
                <a:ext uri="{FF2B5EF4-FFF2-40B4-BE49-F238E27FC236}">
                  <a16:creationId xmlns:a16="http://schemas.microsoft.com/office/drawing/2014/main" id="{79E36835-6F0B-4968-8F88-37870C5AB70F}"/>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32" name="Csoportba foglalás 31">
            <a:extLst>
              <a:ext uri="{FF2B5EF4-FFF2-40B4-BE49-F238E27FC236}">
                <a16:creationId xmlns:a16="http://schemas.microsoft.com/office/drawing/2014/main" id="{1F57A8DD-5074-44C5-9EDE-0052D6DCF7E1}"/>
              </a:ext>
            </a:extLst>
          </p:cNvPr>
          <p:cNvGrpSpPr/>
          <p:nvPr/>
        </p:nvGrpSpPr>
        <p:grpSpPr>
          <a:xfrm rot="3668179">
            <a:off x="7729263" y="6048394"/>
            <a:ext cx="791753" cy="791753"/>
            <a:chOff x="942109" y="5237018"/>
            <a:chExt cx="791753" cy="791753"/>
          </a:xfrm>
        </p:grpSpPr>
        <p:sp>
          <p:nvSpPr>
            <p:cNvPr id="33" name="Ellipszis 32">
              <a:extLst>
                <a:ext uri="{FF2B5EF4-FFF2-40B4-BE49-F238E27FC236}">
                  <a16:creationId xmlns:a16="http://schemas.microsoft.com/office/drawing/2014/main" id="{C1FD93A8-EC93-4EFF-B675-F9C2BD9DFE2E}"/>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34" name="Ellipszis 33">
              <a:extLst>
                <a:ext uri="{FF2B5EF4-FFF2-40B4-BE49-F238E27FC236}">
                  <a16:creationId xmlns:a16="http://schemas.microsoft.com/office/drawing/2014/main" id="{1467C155-DAAD-4B76-8996-5FB0E484BE74}"/>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35" name="Ellipszis 34">
              <a:extLst>
                <a:ext uri="{FF2B5EF4-FFF2-40B4-BE49-F238E27FC236}">
                  <a16:creationId xmlns:a16="http://schemas.microsoft.com/office/drawing/2014/main" id="{51FF6D06-4D3C-46DD-8CDD-3EAF6B589AB5}"/>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36" name="Csoportba foglalás 35">
            <a:extLst>
              <a:ext uri="{FF2B5EF4-FFF2-40B4-BE49-F238E27FC236}">
                <a16:creationId xmlns:a16="http://schemas.microsoft.com/office/drawing/2014/main" id="{8277EE5B-0504-4A2A-B8B0-D5184DCC9B3E}"/>
              </a:ext>
            </a:extLst>
          </p:cNvPr>
          <p:cNvGrpSpPr/>
          <p:nvPr/>
        </p:nvGrpSpPr>
        <p:grpSpPr>
          <a:xfrm>
            <a:off x="8803582" y="5215558"/>
            <a:ext cx="791753" cy="791753"/>
            <a:chOff x="942109" y="5237018"/>
            <a:chExt cx="791753" cy="791753"/>
          </a:xfrm>
        </p:grpSpPr>
        <p:sp>
          <p:nvSpPr>
            <p:cNvPr id="37" name="Ellipszis 36">
              <a:extLst>
                <a:ext uri="{FF2B5EF4-FFF2-40B4-BE49-F238E27FC236}">
                  <a16:creationId xmlns:a16="http://schemas.microsoft.com/office/drawing/2014/main" id="{FA084001-3FE9-471B-A0D6-16B220D5B608}"/>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38" name="Ellipszis 37">
              <a:extLst>
                <a:ext uri="{FF2B5EF4-FFF2-40B4-BE49-F238E27FC236}">
                  <a16:creationId xmlns:a16="http://schemas.microsoft.com/office/drawing/2014/main" id="{09CEA66C-3D4A-498A-B1F3-7A02B003B625}"/>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39" name="Ellipszis 38">
              <a:extLst>
                <a:ext uri="{FF2B5EF4-FFF2-40B4-BE49-F238E27FC236}">
                  <a16:creationId xmlns:a16="http://schemas.microsoft.com/office/drawing/2014/main" id="{4672AE61-3A7B-4837-ACF1-0D7D33C919EC}"/>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40" name="Csoportba foglalás 39">
            <a:extLst>
              <a:ext uri="{FF2B5EF4-FFF2-40B4-BE49-F238E27FC236}">
                <a16:creationId xmlns:a16="http://schemas.microsoft.com/office/drawing/2014/main" id="{5A1377BD-F526-4D8B-A4B0-AB4EEF0F0D13}"/>
              </a:ext>
            </a:extLst>
          </p:cNvPr>
          <p:cNvGrpSpPr/>
          <p:nvPr/>
        </p:nvGrpSpPr>
        <p:grpSpPr>
          <a:xfrm>
            <a:off x="10209446" y="4661485"/>
            <a:ext cx="791753" cy="791753"/>
            <a:chOff x="942109" y="5237018"/>
            <a:chExt cx="791753" cy="791753"/>
          </a:xfrm>
        </p:grpSpPr>
        <p:sp>
          <p:nvSpPr>
            <p:cNvPr id="41" name="Ellipszis 40">
              <a:extLst>
                <a:ext uri="{FF2B5EF4-FFF2-40B4-BE49-F238E27FC236}">
                  <a16:creationId xmlns:a16="http://schemas.microsoft.com/office/drawing/2014/main" id="{8804D85E-7038-410C-8D2E-64FA8958575E}"/>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42" name="Ellipszis 41">
              <a:extLst>
                <a:ext uri="{FF2B5EF4-FFF2-40B4-BE49-F238E27FC236}">
                  <a16:creationId xmlns:a16="http://schemas.microsoft.com/office/drawing/2014/main" id="{35520200-BBD1-467F-AF7A-5A82A65D1C6A}"/>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43" name="Ellipszis 42">
              <a:extLst>
                <a:ext uri="{FF2B5EF4-FFF2-40B4-BE49-F238E27FC236}">
                  <a16:creationId xmlns:a16="http://schemas.microsoft.com/office/drawing/2014/main" id="{E6E55287-C569-4765-945A-B5B251DFEECA}"/>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44" name="Csoportba foglalás 43">
            <a:extLst>
              <a:ext uri="{FF2B5EF4-FFF2-40B4-BE49-F238E27FC236}">
                <a16:creationId xmlns:a16="http://schemas.microsoft.com/office/drawing/2014/main" id="{F764C894-2CFE-45A9-B820-B616B70385E0}"/>
              </a:ext>
            </a:extLst>
          </p:cNvPr>
          <p:cNvGrpSpPr/>
          <p:nvPr/>
        </p:nvGrpSpPr>
        <p:grpSpPr>
          <a:xfrm>
            <a:off x="9785026" y="5613144"/>
            <a:ext cx="791753" cy="791753"/>
            <a:chOff x="942109" y="5237018"/>
            <a:chExt cx="791753" cy="791753"/>
          </a:xfrm>
        </p:grpSpPr>
        <p:sp>
          <p:nvSpPr>
            <p:cNvPr id="45" name="Ellipszis 44">
              <a:extLst>
                <a:ext uri="{FF2B5EF4-FFF2-40B4-BE49-F238E27FC236}">
                  <a16:creationId xmlns:a16="http://schemas.microsoft.com/office/drawing/2014/main" id="{1A6CEE1E-6564-4580-9DA0-7F6286DFF3AC}"/>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46" name="Ellipszis 45">
              <a:extLst>
                <a:ext uri="{FF2B5EF4-FFF2-40B4-BE49-F238E27FC236}">
                  <a16:creationId xmlns:a16="http://schemas.microsoft.com/office/drawing/2014/main" id="{4762AA77-F1D3-4BE2-9B7C-F68C69B9CFF1}"/>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47" name="Ellipszis 46">
              <a:extLst>
                <a:ext uri="{FF2B5EF4-FFF2-40B4-BE49-F238E27FC236}">
                  <a16:creationId xmlns:a16="http://schemas.microsoft.com/office/drawing/2014/main" id="{FEF80448-EA56-4E3C-B1D9-7CAF5414DB14}"/>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48" name="Csoportba foglalás 47">
            <a:extLst>
              <a:ext uri="{FF2B5EF4-FFF2-40B4-BE49-F238E27FC236}">
                <a16:creationId xmlns:a16="http://schemas.microsoft.com/office/drawing/2014/main" id="{2BEC3682-A928-46B9-8292-B6C7F90D823D}"/>
              </a:ext>
            </a:extLst>
          </p:cNvPr>
          <p:cNvGrpSpPr/>
          <p:nvPr/>
        </p:nvGrpSpPr>
        <p:grpSpPr>
          <a:xfrm>
            <a:off x="4356837" y="5937729"/>
            <a:ext cx="791753" cy="791753"/>
            <a:chOff x="942109" y="5237018"/>
            <a:chExt cx="791753" cy="791753"/>
          </a:xfrm>
        </p:grpSpPr>
        <p:sp>
          <p:nvSpPr>
            <p:cNvPr id="49" name="Ellipszis 48">
              <a:extLst>
                <a:ext uri="{FF2B5EF4-FFF2-40B4-BE49-F238E27FC236}">
                  <a16:creationId xmlns:a16="http://schemas.microsoft.com/office/drawing/2014/main" id="{C32A9A9B-CB23-4E2B-9F91-CFD3A087C68F}"/>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0" name="Ellipszis 49">
              <a:extLst>
                <a:ext uri="{FF2B5EF4-FFF2-40B4-BE49-F238E27FC236}">
                  <a16:creationId xmlns:a16="http://schemas.microsoft.com/office/drawing/2014/main" id="{6903AC5C-E383-4B42-9D28-C677F5F30C6E}"/>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51" name="Ellipszis 50">
              <a:extLst>
                <a:ext uri="{FF2B5EF4-FFF2-40B4-BE49-F238E27FC236}">
                  <a16:creationId xmlns:a16="http://schemas.microsoft.com/office/drawing/2014/main" id="{41991222-61ED-45CF-99D9-502206AB4B57}"/>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52" name="Csoportba foglalás 51">
            <a:extLst>
              <a:ext uri="{FF2B5EF4-FFF2-40B4-BE49-F238E27FC236}">
                <a16:creationId xmlns:a16="http://schemas.microsoft.com/office/drawing/2014/main" id="{E1A271AA-6BE3-4995-9A8D-CDFFBB425A31}"/>
              </a:ext>
            </a:extLst>
          </p:cNvPr>
          <p:cNvGrpSpPr/>
          <p:nvPr/>
        </p:nvGrpSpPr>
        <p:grpSpPr>
          <a:xfrm rot="2040292">
            <a:off x="5743125" y="5745325"/>
            <a:ext cx="791753" cy="791753"/>
            <a:chOff x="942109" y="5237018"/>
            <a:chExt cx="791753" cy="791753"/>
          </a:xfrm>
        </p:grpSpPr>
        <p:sp>
          <p:nvSpPr>
            <p:cNvPr id="53" name="Ellipszis 52">
              <a:extLst>
                <a:ext uri="{FF2B5EF4-FFF2-40B4-BE49-F238E27FC236}">
                  <a16:creationId xmlns:a16="http://schemas.microsoft.com/office/drawing/2014/main" id="{7F1840A0-6FDF-44E6-A900-F11F0AA8F685}"/>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4" name="Ellipszis 53">
              <a:extLst>
                <a:ext uri="{FF2B5EF4-FFF2-40B4-BE49-F238E27FC236}">
                  <a16:creationId xmlns:a16="http://schemas.microsoft.com/office/drawing/2014/main" id="{728ABD06-85AD-4542-8ACA-E094FDBBA904}"/>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55" name="Ellipszis 54">
              <a:extLst>
                <a:ext uri="{FF2B5EF4-FFF2-40B4-BE49-F238E27FC236}">
                  <a16:creationId xmlns:a16="http://schemas.microsoft.com/office/drawing/2014/main" id="{1EB029B6-E2EF-433A-9137-B3DCFE4D932E}"/>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56" name="Csoportba foglalás 55">
            <a:extLst>
              <a:ext uri="{FF2B5EF4-FFF2-40B4-BE49-F238E27FC236}">
                <a16:creationId xmlns:a16="http://schemas.microsoft.com/office/drawing/2014/main" id="{DF71247D-9C6D-43F6-B92C-F08C5F539FED}"/>
              </a:ext>
            </a:extLst>
          </p:cNvPr>
          <p:cNvGrpSpPr/>
          <p:nvPr/>
        </p:nvGrpSpPr>
        <p:grpSpPr>
          <a:xfrm rot="2412748">
            <a:off x="1416761" y="5714574"/>
            <a:ext cx="791753" cy="791753"/>
            <a:chOff x="942109" y="5237018"/>
            <a:chExt cx="791753" cy="791753"/>
          </a:xfrm>
        </p:grpSpPr>
        <p:sp>
          <p:nvSpPr>
            <p:cNvPr id="57" name="Ellipszis 56">
              <a:extLst>
                <a:ext uri="{FF2B5EF4-FFF2-40B4-BE49-F238E27FC236}">
                  <a16:creationId xmlns:a16="http://schemas.microsoft.com/office/drawing/2014/main" id="{5AE71412-47BA-437D-A63C-31A37F6C7D69}"/>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58" name="Ellipszis 57">
              <a:extLst>
                <a:ext uri="{FF2B5EF4-FFF2-40B4-BE49-F238E27FC236}">
                  <a16:creationId xmlns:a16="http://schemas.microsoft.com/office/drawing/2014/main" id="{1CECD2BD-8ECD-4B40-916A-973F5FBAB452}"/>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59" name="Ellipszis 58">
              <a:extLst>
                <a:ext uri="{FF2B5EF4-FFF2-40B4-BE49-F238E27FC236}">
                  <a16:creationId xmlns:a16="http://schemas.microsoft.com/office/drawing/2014/main" id="{3AE43B50-EC5C-4E76-8E96-0FFDF62DFCF3}"/>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cxnSp>
        <p:nvCxnSpPr>
          <p:cNvPr id="61" name="Egyenes összekötő 60">
            <a:extLst>
              <a:ext uri="{FF2B5EF4-FFF2-40B4-BE49-F238E27FC236}">
                <a16:creationId xmlns:a16="http://schemas.microsoft.com/office/drawing/2014/main" id="{A3784FDA-2A53-4590-B89B-25EDEA380787}"/>
              </a:ext>
            </a:extLst>
          </p:cNvPr>
          <p:cNvCxnSpPr>
            <a:cxnSpLocks/>
          </p:cNvCxnSpPr>
          <p:nvPr/>
        </p:nvCxnSpPr>
        <p:spPr>
          <a:xfrm>
            <a:off x="9604920" y="5661179"/>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 name="Egyenes összekötő 63">
            <a:extLst>
              <a:ext uri="{FF2B5EF4-FFF2-40B4-BE49-F238E27FC236}">
                <a16:creationId xmlns:a16="http://schemas.microsoft.com/office/drawing/2014/main" id="{E599030D-9B24-4A8B-B91E-B263045184A2}"/>
              </a:ext>
            </a:extLst>
          </p:cNvPr>
          <p:cNvCxnSpPr>
            <a:cxnSpLocks/>
          </p:cNvCxnSpPr>
          <p:nvPr/>
        </p:nvCxnSpPr>
        <p:spPr>
          <a:xfrm rot="-5400000">
            <a:off x="10176569" y="5477695"/>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 name="Egyenes összekötő 64">
            <a:extLst>
              <a:ext uri="{FF2B5EF4-FFF2-40B4-BE49-F238E27FC236}">
                <a16:creationId xmlns:a16="http://schemas.microsoft.com/office/drawing/2014/main" id="{9E24E3F5-8771-4869-998A-E9CE23D4D575}"/>
              </a:ext>
            </a:extLst>
          </p:cNvPr>
          <p:cNvCxnSpPr>
            <a:cxnSpLocks/>
          </p:cNvCxnSpPr>
          <p:nvPr/>
        </p:nvCxnSpPr>
        <p:spPr>
          <a:xfrm rot="3300000">
            <a:off x="8006829" y="5845115"/>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Egyenes összekötő 65">
            <a:extLst>
              <a:ext uri="{FF2B5EF4-FFF2-40B4-BE49-F238E27FC236}">
                <a16:creationId xmlns:a16="http://schemas.microsoft.com/office/drawing/2014/main" id="{B394AD18-D3D1-40D9-8E32-41A044D0B957}"/>
              </a:ext>
            </a:extLst>
          </p:cNvPr>
          <p:cNvCxnSpPr>
            <a:cxnSpLocks/>
          </p:cNvCxnSpPr>
          <p:nvPr/>
        </p:nvCxnSpPr>
        <p:spPr>
          <a:xfrm rot="8100000">
            <a:off x="7307532" y="5317585"/>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 name="Egyenes összekötő 66">
            <a:extLst>
              <a:ext uri="{FF2B5EF4-FFF2-40B4-BE49-F238E27FC236}">
                <a16:creationId xmlns:a16="http://schemas.microsoft.com/office/drawing/2014/main" id="{5856215B-9C79-4663-B297-3BF7ABA284A4}"/>
              </a:ext>
            </a:extLst>
          </p:cNvPr>
          <p:cNvCxnSpPr>
            <a:cxnSpLocks/>
          </p:cNvCxnSpPr>
          <p:nvPr/>
        </p:nvCxnSpPr>
        <p:spPr>
          <a:xfrm rot="7500000">
            <a:off x="6354608" y="5737352"/>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Egyenes összekötő 67">
            <a:extLst>
              <a:ext uri="{FF2B5EF4-FFF2-40B4-BE49-F238E27FC236}">
                <a16:creationId xmlns:a16="http://schemas.microsoft.com/office/drawing/2014/main" id="{D01667BC-D943-4EB1-B5F8-F3B6B383E20C}"/>
              </a:ext>
            </a:extLst>
          </p:cNvPr>
          <p:cNvCxnSpPr>
            <a:cxnSpLocks/>
          </p:cNvCxnSpPr>
          <p:nvPr/>
        </p:nvCxnSpPr>
        <p:spPr>
          <a:xfrm rot="6000000">
            <a:off x="4797713" y="5845666"/>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Egyenes összekötő 68">
            <a:extLst>
              <a:ext uri="{FF2B5EF4-FFF2-40B4-BE49-F238E27FC236}">
                <a16:creationId xmlns:a16="http://schemas.microsoft.com/office/drawing/2014/main" id="{926C2AF3-6D0D-457A-B8CE-7DFB13E5B5EA}"/>
              </a:ext>
            </a:extLst>
          </p:cNvPr>
          <p:cNvCxnSpPr>
            <a:cxnSpLocks/>
          </p:cNvCxnSpPr>
          <p:nvPr/>
        </p:nvCxnSpPr>
        <p:spPr>
          <a:xfrm rot="12000000">
            <a:off x="4289222" y="5846331"/>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Egyenes összekötő 69">
            <a:extLst>
              <a:ext uri="{FF2B5EF4-FFF2-40B4-BE49-F238E27FC236}">
                <a16:creationId xmlns:a16="http://schemas.microsoft.com/office/drawing/2014/main" id="{C0DC5BC0-5400-41EF-A95A-AC778C6E4CE4}"/>
              </a:ext>
            </a:extLst>
          </p:cNvPr>
          <p:cNvCxnSpPr>
            <a:cxnSpLocks/>
          </p:cNvCxnSpPr>
          <p:nvPr/>
        </p:nvCxnSpPr>
        <p:spPr>
          <a:xfrm rot="12600000">
            <a:off x="2918597" y="5845108"/>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1" name="Csoportba foglalás 70">
            <a:extLst>
              <a:ext uri="{FF2B5EF4-FFF2-40B4-BE49-F238E27FC236}">
                <a16:creationId xmlns:a16="http://schemas.microsoft.com/office/drawing/2014/main" id="{88A63762-50BA-4315-85CA-57DE14619FD4}"/>
              </a:ext>
            </a:extLst>
          </p:cNvPr>
          <p:cNvGrpSpPr/>
          <p:nvPr/>
        </p:nvGrpSpPr>
        <p:grpSpPr>
          <a:xfrm rot="2481296">
            <a:off x="847745" y="4838650"/>
            <a:ext cx="791753" cy="791753"/>
            <a:chOff x="942109" y="5237018"/>
            <a:chExt cx="791753" cy="791753"/>
          </a:xfrm>
        </p:grpSpPr>
        <p:sp>
          <p:nvSpPr>
            <p:cNvPr id="72" name="Ellipszis 71">
              <a:extLst>
                <a:ext uri="{FF2B5EF4-FFF2-40B4-BE49-F238E27FC236}">
                  <a16:creationId xmlns:a16="http://schemas.microsoft.com/office/drawing/2014/main" id="{9FB12B08-FE98-4BAB-8718-91837A6B8F95}"/>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73" name="Ellipszis 72">
              <a:extLst>
                <a:ext uri="{FF2B5EF4-FFF2-40B4-BE49-F238E27FC236}">
                  <a16:creationId xmlns:a16="http://schemas.microsoft.com/office/drawing/2014/main" id="{2C58D053-EC8E-4C46-9DD1-9C322B0B7565}"/>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74" name="Ellipszis 73">
              <a:extLst>
                <a:ext uri="{FF2B5EF4-FFF2-40B4-BE49-F238E27FC236}">
                  <a16:creationId xmlns:a16="http://schemas.microsoft.com/office/drawing/2014/main" id="{0071655C-17B5-4F59-AB3F-0834620F4D2A}"/>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cxnSp>
        <p:nvCxnSpPr>
          <p:cNvPr id="79" name="Egyenes összekötő 78">
            <a:extLst>
              <a:ext uri="{FF2B5EF4-FFF2-40B4-BE49-F238E27FC236}">
                <a16:creationId xmlns:a16="http://schemas.microsoft.com/office/drawing/2014/main" id="{8D24EC52-B445-4571-9683-8F47CED604CC}"/>
              </a:ext>
            </a:extLst>
          </p:cNvPr>
          <p:cNvCxnSpPr>
            <a:cxnSpLocks/>
          </p:cNvCxnSpPr>
          <p:nvPr/>
        </p:nvCxnSpPr>
        <p:spPr>
          <a:xfrm rot="-3600000">
            <a:off x="2025273" y="5653444"/>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0" name="Egyenes összekötő 79">
            <a:extLst>
              <a:ext uri="{FF2B5EF4-FFF2-40B4-BE49-F238E27FC236}">
                <a16:creationId xmlns:a16="http://schemas.microsoft.com/office/drawing/2014/main" id="{E9287199-51D0-4BA7-8865-973A6E73AE34}"/>
              </a:ext>
            </a:extLst>
          </p:cNvPr>
          <p:cNvCxnSpPr>
            <a:cxnSpLocks/>
          </p:cNvCxnSpPr>
          <p:nvPr/>
        </p:nvCxnSpPr>
        <p:spPr>
          <a:xfrm rot="12600000">
            <a:off x="1479250" y="5547143"/>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1" name="Egyenes összekötő 80">
            <a:extLst>
              <a:ext uri="{FF2B5EF4-FFF2-40B4-BE49-F238E27FC236}">
                <a16:creationId xmlns:a16="http://schemas.microsoft.com/office/drawing/2014/main" id="{8105F9FE-BDE3-426C-85A9-C11ACCEAFD66}"/>
              </a:ext>
            </a:extLst>
          </p:cNvPr>
          <p:cNvCxnSpPr>
            <a:cxnSpLocks/>
          </p:cNvCxnSpPr>
          <p:nvPr/>
        </p:nvCxnSpPr>
        <p:spPr>
          <a:xfrm rot="-3600000">
            <a:off x="1182724" y="6256560"/>
            <a:ext cx="218530" cy="11732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97" name="Csoportba foglalás 96">
            <a:extLst>
              <a:ext uri="{FF2B5EF4-FFF2-40B4-BE49-F238E27FC236}">
                <a16:creationId xmlns:a16="http://schemas.microsoft.com/office/drawing/2014/main" id="{18FC2EF8-F111-46F9-B6A4-218DFEC38AAD}"/>
              </a:ext>
            </a:extLst>
          </p:cNvPr>
          <p:cNvGrpSpPr/>
          <p:nvPr/>
        </p:nvGrpSpPr>
        <p:grpSpPr>
          <a:xfrm rot="8072341">
            <a:off x="2222459" y="5157487"/>
            <a:ext cx="791753" cy="581891"/>
            <a:chOff x="11303956" y="4813885"/>
            <a:chExt cx="791753" cy="581891"/>
          </a:xfrm>
        </p:grpSpPr>
        <p:sp>
          <p:nvSpPr>
            <p:cNvPr id="91" name="Ellipszis 90">
              <a:extLst>
                <a:ext uri="{FF2B5EF4-FFF2-40B4-BE49-F238E27FC236}">
                  <a16:creationId xmlns:a16="http://schemas.microsoft.com/office/drawing/2014/main" id="{19A6DB2F-39F8-4601-8083-F85B4BBF7029}"/>
                </a:ext>
              </a:extLst>
            </p:cNvPr>
            <p:cNvSpPr/>
            <p:nvPr/>
          </p:nvSpPr>
          <p:spPr>
            <a:xfrm>
              <a:off x="11303956" y="4813885"/>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92" name="Ellipszis 91">
              <a:extLst>
                <a:ext uri="{FF2B5EF4-FFF2-40B4-BE49-F238E27FC236}">
                  <a16:creationId xmlns:a16="http://schemas.microsoft.com/office/drawing/2014/main" id="{9DF1DE0A-638A-4B68-9FE8-C483E63FD42C}"/>
                </a:ext>
              </a:extLst>
            </p:cNvPr>
            <p:cNvSpPr/>
            <p:nvPr/>
          </p:nvSpPr>
          <p:spPr>
            <a:xfrm>
              <a:off x="11885847" y="5104830"/>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95" name="Szövegdoboz 94">
              <a:extLst>
                <a:ext uri="{FF2B5EF4-FFF2-40B4-BE49-F238E27FC236}">
                  <a16:creationId xmlns:a16="http://schemas.microsoft.com/office/drawing/2014/main" id="{B060B80F-AA59-4717-AB0E-20F0CF863F56}"/>
                </a:ext>
              </a:extLst>
            </p:cNvPr>
            <p:cNvSpPr txBox="1"/>
            <p:nvPr/>
          </p:nvSpPr>
          <p:spPr>
            <a:xfrm>
              <a:off x="11660186" y="4946749"/>
              <a:ext cx="255198" cy="369332"/>
            </a:xfrm>
            <a:prstGeom prst="rect">
              <a:avLst/>
            </a:prstGeom>
            <a:noFill/>
          </p:spPr>
          <p:txBody>
            <a:bodyPr wrap="none" rtlCol="0">
              <a:spAutoFit/>
            </a:bodyPr>
            <a:lstStyle/>
            <a:p>
              <a:r>
                <a:rPr lang="hu-HU" dirty="0"/>
                <a:t>-</a:t>
              </a:r>
            </a:p>
          </p:txBody>
        </p:sp>
      </p:grpSp>
      <p:grpSp>
        <p:nvGrpSpPr>
          <p:cNvPr id="104" name="Csoportba foglalás 103">
            <a:extLst>
              <a:ext uri="{FF2B5EF4-FFF2-40B4-BE49-F238E27FC236}">
                <a16:creationId xmlns:a16="http://schemas.microsoft.com/office/drawing/2014/main" id="{CC393DA4-C394-4CEF-BBC0-F10B99DAEAED}"/>
              </a:ext>
            </a:extLst>
          </p:cNvPr>
          <p:cNvGrpSpPr/>
          <p:nvPr/>
        </p:nvGrpSpPr>
        <p:grpSpPr>
          <a:xfrm rot="9482698">
            <a:off x="7557810" y="4987719"/>
            <a:ext cx="791753" cy="581891"/>
            <a:chOff x="11303956" y="4813885"/>
            <a:chExt cx="791753" cy="581891"/>
          </a:xfrm>
        </p:grpSpPr>
        <p:sp>
          <p:nvSpPr>
            <p:cNvPr id="105" name="Ellipszis 104">
              <a:extLst>
                <a:ext uri="{FF2B5EF4-FFF2-40B4-BE49-F238E27FC236}">
                  <a16:creationId xmlns:a16="http://schemas.microsoft.com/office/drawing/2014/main" id="{F8CE18E4-CC29-40FA-AED3-9CD9C24154D4}"/>
                </a:ext>
              </a:extLst>
            </p:cNvPr>
            <p:cNvSpPr/>
            <p:nvPr/>
          </p:nvSpPr>
          <p:spPr>
            <a:xfrm>
              <a:off x="11303956" y="4813885"/>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06" name="Ellipszis 105">
              <a:extLst>
                <a:ext uri="{FF2B5EF4-FFF2-40B4-BE49-F238E27FC236}">
                  <a16:creationId xmlns:a16="http://schemas.microsoft.com/office/drawing/2014/main" id="{BB0A3BF0-2C4C-4743-8D31-37DFEEFDD4D5}"/>
                </a:ext>
              </a:extLst>
            </p:cNvPr>
            <p:cNvSpPr/>
            <p:nvPr/>
          </p:nvSpPr>
          <p:spPr>
            <a:xfrm>
              <a:off x="11885847" y="5104830"/>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07" name="Szövegdoboz 106">
              <a:extLst>
                <a:ext uri="{FF2B5EF4-FFF2-40B4-BE49-F238E27FC236}">
                  <a16:creationId xmlns:a16="http://schemas.microsoft.com/office/drawing/2014/main" id="{1C635398-11D0-41CC-8823-C3B27BC8F188}"/>
                </a:ext>
              </a:extLst>
            </p:cNvPr>
            <p:cNvSpPr txBox="1"/>
            <p:nvPr/>
          </p:nvSpPr>
          <p:spPr>
            <a:xfrm>
              <a:off x="11660186" y="4946749"/>
              <a:ext cx="255198" cy="369332"/>
            </a:xfrm>
            <a:prstGeom prst="rect">
              <a:avLst/>
            </a:prstGeom>
            <a:noFill/>
          </p:spPr>
          <p:txBody>
            <a:bodyPr wrap="none" rtlCol="0">
              <a:spAutoFit/>
            </a:bodyPr>
            <a:lstStyle/>
            <a:p>
              <a:r>
                <a:rPr lang="hu-HU" dirty="0"/>
                <a:t>-</a:t>
              </a:r>
            </a:p>
          </p:txBody>
        </p:sp>
      </p:grpSp>
      <p:grpSp>
        <p:nvGrpSpPr>
          <p:cNvPr id="108" name="Csoportba foglalás 107">
            <a:extLst>
              <a:ext uri="{FF2B5EF4-FFF2-40B4-BE49-F238E27FC236}">
                <a16:creationId xmlns:a16="http://schemas.microsoft.com/office/drawing/2014/main" id="{113D3A1A-D275-4350-835B-31EF47F1F094}"/>
              </a:ext>
            </a:extLst>
          </p:cNvPr>
          <p:cNvGrpSpPr/>
          <p:nvPr/>
        </p:nvGrpSpPr>
        <p:grpSpPr>
          <a:xfrm rot="3507253">
            <a:off x="10759445" y="6115801"/>
            <a:ext cx="791753" cy="581891"/>
            <a:chOff x="11303956" y="4813885"/>
            <a:chExt cx="791753" cy="581891"/>
          </a:xfrm>
        </p:grpSpPr>
        <p:sp>
          <p:nvSpPr>
            <p:cNvPr id="109" name="Ellipszis 108">
              <a:extLst>
                <a:ext uri="{FF2B5EF4-FFF2-40B4-BE49-F238E27FC236}">
                  <a16:creationId xmlns:a16="http://schemas.microsoft.com/office/drawing/2014/main" id="{15246C8A-BB2F-4336-B255-358AB5C27A45}"/>
                </a:ext>
              </a:extLst>
            </p:cNvPr>
            <p:cNvSpPr/>
            <p:nvPr/>
          </p:nvSpPr>
          <p:spPr>
            <a:xfrm>
              <a:off x="11303956" y="4813885"/>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10" name="Ellipszis 109">
              <a:extLst>
                <a:ext uri="{FF2B5EF4-FFF2-40B4-BE49-F238E27FC236}">
                  <a16:creationId xmlns:a16="http://schemas.microsoft.com/office/drawing/2014/main" id="{6745361E-D940-41BA-B53C-EBCEC1A2DFD3}"/>
                </a:ext>
              </a:extLst>
            </p:cNvPr>
            <p:cNvSpPr/>
            <p:nvPr/>
          </p:nvSpPr>
          <p:spPr>
            <a:xfrm>
              <a:off x="11885847" y="5104830"/>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11" name="Szövegdoboz 110">
              <a:extLst>
                <a:ext uri="{FF2B5EF4-FFF2-40B4-BE49-F238E27FC236}">
                  <a16:creationId xmlns:a16="http://schemas.microsoft.com/office/drawing/2014/main" id="{48ADD808-0B42-4745-BF1B-71D68156DC80}"/>
                </a:ext>
              </a:extLst>
            </p:cNvPr>
            <p:cNvSpPr txBox="1"/>
            <p:nvPr/>
          </p:nvSpPr>
          <p:spPr>
            <a:xfrm>
              <a:off x="11660186" y="4946749"/>
              <a:ext cx="255198" cy="369332"/>
            </a:xfrm>
            <a:prstGeom prst="rect">
              <a:avLst/>
            </a:prstGeom>
            <a:noFill/>
          </p:spPr>
          <p:txBody>
            <a:bodyPr wrap="none" rtlCol="0">
              <a:spAutoFit/>
            </a:bodyPr>
            <a:lstStyle/>
            <a:p>
              <a:r>
                <a:rPr lang="hu-HU" dirty="0"/>
                <a:t>-</a:t>
              </a:r>
            </a:p>
          </p:txBody>
        </p:sp>
      </p:grpSp>
      <p:grpSp>
        <p:nvGrpSpPr>
          <p:cNvPr id="112" name="Csoportba foglalás 111">
            <a:extLst>
              <a:ext uri="{FF2B5EF4-FFF2-40B4-BE49-F238E27FC236}">
                <a16:creationId xmlns:a16="http://schemas.microsoft.com/office/drawing/2014/main" id="{91F4F6B6-FC83-47A2-9B62-F256F476E999}"/>
              </a:ext>
            </a:extLst>
          </p:cNvPr>
          <p:cNvGrpSpPr/>
          <p:nvPr/>
        </p:nvGrpSpPr>
        <p:grpSpPr>
          <a:xfrm>
            <a:off x="11264349" y="5008008"/>
            <a:ext cx="864088" cy="923434"/>
            <a:chOff x="10903998" y="5777141"/>
            <a:chExt cx="864088" cy="923434"/>
          </a:xfrm>
        </p:grpSpPr>
        <p:sp>
          <p:nvSpPr>
            <p:cNvPr id="113" name="Ellipszis 112">
              <a:extLst>
                <a:ext uri="{FF2B5EF4-FFF2-40B4-BE49-F238E27FC236}">
                  <a16:creationId xmlns:a16="http://schemas.microsoft.com/office/drawing/2014/main" id="{9115A521-C9E8-412D-9569-84D188D06846}"/>
                </a:ext>
              </a:extLst>
            </p:cNvPr>
            <p:cNvSpPr/>
            <p:nvPr/>
          </p:nvSpPr>
          <p:spPr>
            <a:xfrm>
              <a:off x="10976333" y="5908822"/>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14" name="Ellipszis 113">
              <a:extLst>
                <a:ext uri="{FF2B5EF4-FFF2-40B4-BE49-F238E27FC236}">
                  <a16:creationId xmlns:a16="http://schemas.microsoft.com/office/drawing/2014/main" id="{B84A3681-91E3-449B-BF62-5159A079366E}"/>
                </a:ext>
              </a:extLst>
            </p:cNvPr>
            <p:cNvSpPr/>
            <p:nvPr/>
          </p:nvSpPr>
          <p:spPr>
            <a:xfrm>
              <a:off x="11558224" y="6078422"/>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15" name="Ellipszis 114">
              <a:extLst>
                <a:ext uri="{FF2B5EF4-FFF2-40B4-BE49-F238E27FC236}">
                  <a16:creationId xmlns:a16="http://schemas.microsoft.com/office/drawing/2014/main" id="{E582156B-13EA-4B46-8044-FADB53E7E978}"/>
                </a:ext>
              </a:extLst>
            </p:cNvPr>
            <p:cNvSpPr/>
            <p:nvPr/>
          </p:nvSpPr>
          <p:spPr>
            <a:xfrm>
              <a:off x="11057416" y="649071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16" name="Ellipszis 115">
              <a:extLst>
                <a:ext uri="{FF2B5EF4-FFF2-40B4-BE49-F238E27FC236}">
                  <a16:creationId xmlns:a16="http://schemas.microsoft.com/office/drawing/2014/main" id="{1B8B3424-240C-49E1-A60C-DD8575522621}"/>
                </a:ext>
              </a:extLst>
            </p:cNvPr>
            <p:cNvSpPr/>
            <p:nvPr/>
          </p:nvSpPr>
          <p:spPr>
            <a:xfrm>
              <a:off x="10903998" y="5777141"/>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17" name="Szövegdoboz 116">
              <a:extLst>
                <a:ext uri="{FF2B5EF4-FFF2-40B4-BE49-F238E27FC236}">
                  <a16:creationId xmlns:a16="http://schemas.microsoft.com/office/drawing/2014/main" id="{9B4DB706-5FE3-4407-8BF8-6E9769C171EB}"/>
                </a:ext>
              </a:extLst>
            </p:cNvPr>
            <p:cNvSpPr txBox="1"/>
            <p:nvPr/>
          </p:nvSpPr>
          <p:spPr>
            <a:xfrm>
              <a:off x="11129502" y="6003266"/>
              <a:ext cx="300082" cy="369332"/>
            </a:xfrm>
            <a:prstGeom prst="rect">
              <a:avLst/>
            </a:prstGeom>
            <a:noFill/>
          </p:spPr>
          <p:txBody>
            <a:bodyPr wrap="none" rtlCol="0">
              <a:spAutoFit/>
            </a:bodyPr>
            <a:lstStyle/>
            <a:p>
              <a:r>
                <a:rPr lang="hu-HU" dirty="0"/>
                <a:t>+</a:t>
              </a:r>
            </a:p>
          </p:txBody>
        </p:sp>
      </p:grpSp>
      <p:grpSp>
        <p:nvGrpSpPr>
          <p:cNvPr id="118" name="Csoportba foglalás 117">
            <a:extLst>
              <a:ext uri="{FF2B5EF4-FFF2-40B4-BE49-F238E27FC236}">
                <a16:creationId xmlns:a16="http://schemas.microsoft.com/office/drawing/2014/main" id="{2995E99D-9983-44BF-A3D9-AC9A85BAA16A}"/>
              </a:ext>
            </a:extLst>
          </p:cNvPr>
          <p:cNvGrpSpPr/>
          <p:nvPr/>
        </p:nvGrpSpPr>
        <p:grpSpPr>
          <a:xfrm rot="13886446">
            <a:off x="11176478" y="5207037"/>
            <a:ext cx="791753" cy="791753"/>
            <a:chOff x="942109" y="5237018"/>
            <a:chExt cx="791753" cy="791753"/>
          </a:xfrm>
        </p:grpSpPr>
        <p:sp>
          <p:nvSpPr>
            <p:cNvPr id="119" name="Ellipszis 118">
              <a:extLst>
                <a:ext uri="{FF2B5EF4-FFF2-40B4-BE49-F238E27FC236}">
                  <a16:creationId xmlns:a16="http://schemas.microsoft.com/office/drawing/2014/main" id="{3060D768-B7DA-4AFA-84C0-D24742E9C8B4}"/>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20" name="Ellipszis 119">
              <a:extLst>
                <a:ext uri="{FF2B5EF4-FFF2-40B4-BE49-F238E27FC236}">
                  <a16:creationId xmlns:a16="http://schemas.microsoft.com/office/drawing/2014/main" id="{AC8B404F-AAA9-42CE-8FA9-580CCD4E3D56}"/>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21" name="Ellipszis 120">
              <a:extLst>
                <a:ext uri="{FF2B5EF4-FFF2-40B4-BE49-F238E27FC236}">
                  <a16:creationId xmlns:a16="http://schemas.microsoft.com/office/drawing/2014/main" id="{F5DD390A-0B43-4DEC-A47B-06843FAEF73B}"/>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grpSp>
        <p:nvGrpSpPr>
          <p:cNvPr id="122" name="Csoportba foglalás 121">
            <a:extLst>
              <a:ext uri="{FF2B5EF4-FFF2-40B4-BE49-F238E27FC236}">
                <a16:creationId xmlns:a16="http://schemas.microsoft.com/office/drawing/2014/main" id="{35B9F135-B7E2-4A73-A490-1E8D19F2865C}"/>
              </a:ext>
            </a:extLst>
          </p:cNvPr>
          <p:cNvGrpSpPr/>
          <p:nvPr/>
        </p:nvGrpSpPr>
        <p:grpSpPr>
          <a:xfrm rot="19659641">
            <a:off x="10846625" y="5949361"/>
            <a:ext cx="791753" cy="791753"/>
            <a:chOff x="942109" y="5237018"/>
            <a:chExt cx="791753" cy="791753"/>
          </a:xfrm>
        </p:grpSpPr>
        <p:sp>
          <p:nvSpPr>
            <p:cNvPr id="123" name="Ellipszis 122">
              <a:extLst>
                <a:ext uri="{FF2B5EF4-FFF2-40B4-BE49-F238E27FC236}">
                  <a16:creationId xmlns:a16="http://schemas.microsoft.com/office/drawing/2014/main" id="{78DBBAB2-180F-4298-B4BE-D6E60CE9D483}"/>
                </a:ext>
              </a:extLst>
            </p:cNvPr>
            <p:cNvSpPr/>
            <p:nvPr/>
          </p:nvSpPr>
          <p:spPr>
            <a:xfrm>
              <a:off x="942109" y="5237018"/>
              <a:ext cx="581891" cy="58189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800" dirty="0">
                  <a:latin typeface="Times New Roman" panose="02020603050405020304" pitchFamily="18" charset="0"/>
                  <a:cs typeface="Times New Roman" panose="02020603050405020304" pitchFamily="18" charset="0"/>
                </a:rPr>
                <a:t>O</a:t>
              </a:r>
            </a:p>
          </p:txBody>
        </p:sp>
        <p:sp>
          <p:nvSpPr>
            <p:cNvPr id="124" name="Ellipszis 123">
              <a:extLst>
                <a:ext uri="{FF2B5EF4-FFF2-40B4-BE49-F238E27FC236}">
                  <a16:creationId xmlns:a16="http://schemas.microsoft.com/office/drawing/2014/main" id="{CC218FAF-ECCE-40B2-BC74-1E7A99468E30}"/>
                </a:ext>
              </a:extLst>
            </p:cNvPr>
            <p:cNvSpPr/>
            <p:nvPr/>
          </p:nvSpPr>
          <p:spPr>
            <a:xfrm>
              <a:off x="1524000" y="5527963"/>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sp>
          <p:nvSpPr>
            <p:cNvPr id="125" name="Ellipszis 124">
              <a:extLst>
                <a:ext uri="{FF2B5EF4-FFF2-40B4-BE49-F238E27FC236}">
                  <a16:creationId xmlns:a16="http://schemas.microsoft.com/office/drawing/2014/main" id="{C86D480A-C41B-4F99-A777-76A69D18B798}"/>
                </a:ext>
              </a:extLst>
            </p:cNvPr>
            <p:cNvSpPr/>
            <p:nvPr/>
          </p:nvSpPr>
          <p:spPr>
            <a:xfrm>
              <a:off x="1023192" y="5818909"/>
              <a:ext cx="209862" cy="2098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solidFill>
                    <a:schemeClr val="tx1"/>
                  </a:solidFill>
                  <a:latin typeface="Times New Roman" panose="02020603050405020304" pitchFamily="18" charset="0"/>
                  <a:cs typeface="Times New Roman" panose="02020603050405020304" pitchFamily="18" charset="0"/>
                </a:rPr>
                <a:t>H</a:t>
              </a:r>
            </a:p>
          </p:txBody>
        </p:sp>
      </p:grpSp>
    </p:spTree>
    <p:extLst>
      <p:ext uri="{BB962C8B-B14F-4D97-AF65-F5344CB8AC3E}">
        <p14:creationId xmlns:p14="http://schemas.microsoft.com/office/powerpoint/2010/main" val="343301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3.95833E-6 -1.85185E-6 L -0.00937 -0.02801 " pathEditMode="relative" rAng="0" ptsTypes="AA">
                                      <p:cBhvr>
                                        <p:cTn id="74" dur="2000" fill="hold"/>
                                        <p:tgtEl>
                                          <p:spTgt spid="12"/>
                                        </p:tgtEl>
                                        <p:attrNameLst>
                                          <p:attrName>ppt_x</p:attrName>
                                          <p:attrName>ppt_y</p:attrName>
                                        </p:attrNameLst>
                                      </p:cBhvr>
                                      <p:rCtr x="-469" y="-1412"/>
                                    </p:animMotion>
                                  </p:childTnLst>
                                  <p:subTnLst>
                                    <p:set>
                                      <p:cBhvr override="childStyle">
                                        <p:cTn dur="1" fill="hold" display="0" masterRel="sameClick" afterEffect="1">
                                          <p:stCondLst>
                                            <p:cond evt="end" delay="0">
                                              <p:tn val="73"/>
                                            </p:cond>
                                          </p:stCondLst>
                                        </p:cTn>
                                        <p:tgtEl>
                                          <p:spTgt spid="12"/>
                                        </p:tgtEl>
                                        <p:attrNameLst>
                                          <p:attrName>style.visibility</p:attrName>
                                        </p:attrNameLst>
                                      </p:cBhvr>
                                      <p:to>
                                        <p:strVal val="hidden"/>
                                      </p:to>
                                    </p:set>
                                  </p:subTnLst>
                                </p:cTn>
                              </p:par>
                              <p:par>
                                <p:cTn id="75" presetID="1" presetClass="exit" presetSubtype="0" fill="hold" nodeType="withEffect">
                                  <p:stCondLst>
                                    <p:cond delay="0"/>
                                  </p:stCondLst>
                                  <p:childTnLst>
                                    <p:set>
                                      <p:cBhvr>
                                        <p:cTn id="76" dur="1" fill="hold">
                                          <p:stCondLst>
                                            <p:cond delay="0"/>
                                          </p:stCondLst>
                                        </p:cTn>
                                        <p:tgtEl>
                                          <p:spTgt spid="70"/>
                                        </p:tgtEl>
                                        <p:attrNameLst>
                                          <p:attrName>style.visibility</p:attrName>
                                        </p:attrNameLst>
                                      </p:cBhvr>
                                      <p:to>
                                        <p:strVal val="hidden"/>
                                      </p:to>
                                    </p:set>
                                  </p:childTnLst>
                                </p:cTn>
                              </p:par>
                            </p:childTnLst>
                          </p:cTn>
                        </p:par>
                        <p:par>
                          <p:cTn id="77" fill="hold">
                            <p:stCondLst>
                              <p:cond delay="2000"/>
                            </p:stCondLst>
                            <p:childTnLst>
                              <p:par>
                                <p:cTn id="78" presetID="1" presetClass="entr" presetSubtype="0" fill="hold" nodeType="afterEffect">
                                  <p:stCondLst>
                                    <p:cond delay="0"/>
                                  </p:stCondLst>
                                  <p:childTnLst>
                                    <p:set>
                                      <p:cBhvr>
                                        <p:cTn id="79" dur="1" fill="hold">
                                          <p:stCondLst>
                                            <p:cond delay="0"/>
                                          </p:stCondLst>
                                        </p:cTn>
                                        <p:tgtEl>
                                          <p:spTgt spid="96"/>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97"/>
                                        </p:tgtEl>
                                        <p:attrNameLst>
                                          <p:attrName>style.visibility</p:attrName>
                                        </p:attrNameLst>
                                      </p:cBhvr>
                                      <p:to>
                                        <p:strVal val="visible"/>
                                      </p:to>
                                    </p:set>
                                  </p:childTnLst>
                                </p:cTn>
                              </p:par>
                              <p:par>
                                <p:cTn id="82" presetID="1" presetClass="exit" presetSubtype="0" fill="hold" nodeType="withEffect">
                                  <p:stCondLst>
                                    <p:cond delay="0"/>
                                  </p:stCondLst>
                                  <p:childTnLst>
                                    <p:set>
                                      <p:cBhvr>
                                        <p:cTn id="83" dur="1" fill="hold">
                                          <p:stCondLst>
                                            <p:cond delay="0"/>
                                          </p:stCondLst>
                                        </p:cTn>
                                        <p:tgtEl>
                                          <p:spTgt spid="79"/>
                                        </p:tgtEl>
                                        <p:attrNameLst>
                                          <p:attrName>style.visibility</p:attrName>
                                        </p:attrNameLst>
                                      </p:cBhvr>
                                      <p:to>
                                        <p:strVal val="hidden"/>
                                      </p:to>
                                    </p:set>
                                  </p:childTnLst>
                                </p:cTn>
                              </p:par>
                              <p:par>
                                <p:cTn id="84" presetID="42" presetClass="path" presetSubtype="0" accel="50000" decel="50000" fill="hold" nodeType="withEffect">
                                  <p:stCondLst>
                                    <p:cond delay="0"/>
                                  </p:stCondLst>
                                  <p:childTnLst>
                                    <p:animMotion origin="layout" path="M -3.54167E-6 -4.44444E-6 L -0.02395 -0.0449 " pathEditMode="relative" rAng="0" ptsTypes="AA">
                                      <p:cBhvr>
                                        <p:cTn id="85" dur="2000" fill="hold"/>
                                        <p:tgtEl>
                                          <p:spTgt spid="97"/>
                                        </p:tgtEl>
                                        <p:attrNameLst>
                                          <p:attrName>ppt_x</p:attrName>
                                          <p:attrName>ppt_y</p:attrName>
                                        </p:attrNameLst>
                                      </p:cBhvr>
                                      <p:rCtr x="-1198" y="-2245"/>
                                    </p:animMotion>
                                  </p:childTnLst>
                                </p:cTn>
                              </p:par>
                              <p:par>
                                <p:cTn id="86" presetID="1" presetClass="exit" presetSubtype="0" fill="hold" nodeType="withEffect">
                                  <p:stCondLst>
                                    <p:cond delay="0"/>
                                  </p:stCondLst>
                                  <p:childTnLst>
                                    <p:set>
                                      <p:cBhvr>
                                        <p:cTn id="87" dur="1" fill="hold">
                                          <p:stCondLst>
                                            <p:cond delay="0"/>
                                          </p:stCondLst>
                                        </p:cTn>
                                        <p:tgtEl>
                                          <p:spTgt spid="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42" presetClass="path" presetSubtype="0" accel="50000" decel="50000" fill="hold" nodeType="clickEffect">
                                  <p:stCondLst>
                                    <p:cond delay="0"/>
                                  </p:stCondLst>
                                  <p:childTnLst>
                                    <p:animMotion origin="layout" path="M 3.75E-6 -3.33333E-6 L -0.01771 -0.03889 " pathEditMode="relative" rAng="0" ptsTypes="AA">
                                      <p:cBhvr>
                                        <p:cTn id="91" dur="2000" fill="hold"/>
                                        <p:tgtEl>
                                          <p:spTgt spid="32"/>
                                        </p:tgtEl>
                                        <p:attrNameLst>
                                          <p:attrName>ppt_x</p:attrName>
                                          <p:attrName>ppt_y</p:attrName>
                                        </p:attrNameLst>
                                      </p:cBhvr>
                                      <p:rCtr x="-885" y="-1944"/>
                                    </p:animMotion>
                                  </p:childTnLst>
                                  <p:subTnLst>
                                    <p:set>
                                      <p:cBhvr override="childStyle">
                                        <p:cTn dur="1" fill="hold" display="0" masterRel="sameClick" afterEffect="1">
                                          <p:stCondLst>
                                            <p:cond evt="end" delay="0">
                                              <p:tn val="90"/>
                                            </p:cond>
                                          </p:stCondLst>
                                        </p:cTn>
                                        <p:tgtEl>
                                          <p:spTgt spid="32"/>
                                        </p:tgtEl>
                                        <p:attrNameLst>
                                          <p:attrName>style.visibility</p:attrName>
                                        </p:attrNameLst>
                                      </p:cBhvr>
                                      <p:to>
                                        <p:strVal val="hidden"/>
                                      </p:to>
                                    </p:set>
                                  </p:subTnLst>
                                </p:cTn>
                              </p:par>
                              <p:par>
                                <p:cTn id="92" presetID="1" presetClass="exit" presetSubtype="0" fill="hold" nodeType="withEffect">
                                  <p:stCondLst>
                                    <p:cond delay="0"/>
                                  </p:stCondLst>
                                  <p:childTnLst>
                                    <p:set>
                                      <p:cBhvr>
                                        <p:cTn id="93" dur="1" fill="hold">
                                          <p:stCondLst>
                                            <p:cond delay="0"/>
                                          </p:stCondLst>
                                        </p:cTn>
                                        <p:tgtEl>
                                          <p:spTgt spid="65"/>
                                        </p:tgtEl>
                                        <p:attrNameLst>
                                          <p:attrName>style.visibility</p:attrName>
                                        </p:attrNameLst>
                                      </p:cBhvr>
                                      <p:to>
                                        <p:strVal val="hidden"/>
                                      </p:to>
                                    </p:set>
                                  </p:childTnLst>
                                </p:cTn>
                              </p:par>
                            </p:childTnLst>
                          </p:cTn>
                        </p:par>
                        <p:par>
                          <p:cTn id="94" fill="hold">
                            <p:stCondLst>
                              <p:cond delay="2000"/>
                            </p:stCondLst>
                            <p:childTnLst>
                              <p:par>
                                <p:cTn id="95" presetID="1" presetClass="entr" presetSubtype="0" fill="hold" nodeType="afterEffect">
                                  <p:stCondLst>
                                    <p:cond delay="0"/>
                                  </p:stCondLst>
                                  <p:childTnLst>
                                    <p:set>
                                      <p:cBhvr>
                                        <p:cTn id="96" dur="1" fill="hold">
                                          <p:stCondLst>
                                            <p:cond delay="0"/>
                                          </p:stCondLst>
                                        </p:cTn>
                                        <p:tgtEl>
                                          <p:spTgt spid="9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4"/>
                                        </p:tgtEl>
                                        <p:attrNameLst>
                                          <p:attrName>style.visibility</p:attrName>
                                        </p:attrNameLst>
                                      </p:cBhvr>
                                      <p:to>
                                        <p:strVal val="visible"/>
                                      </p:to>
                                    </p:set>
                                  </p:childTnLst>
                                </p:cTn>
                              </p:par>
                              <p:par>
                                <p:cTn id="99" presetID="1" presetClass="exit" presetSubtype="0" fill="hold" nodeType="withEffect">
                                  <p:stCondLst>
                                    <p:cond delay="0"/>
                                  </p:stCondLst>
                                  <p:childTnLst>
                                    <p:set>
                                      <p:cBhvr>
                                        <p:cTn id="100" dur="1" fill="hold">
                                          <p:stCondLst>
                                            <p:cond delay="0"/>
                                          </p:stCondLst>
                                        </p:cTn>
                                        <p:tgtEl>
                                          <p:spTgt spid="66"/>
                                        </p:tgtEl>
                                        <p:attrNameLst>
                                          <p:attrName>style.visibility</p:attrName>
                                        </p:attrNameLst>
                                      </p:cBhvr>
                                      <p:to>
                                        <p:strVal val="hidden"/>
                                      </p:to>
                                    </p:set>
                                  </p:childTnLst>
                                </p:cTn>
                              </p:par>
                              <p:par>
                                <p:cTn id="101" presetID="42" presetClass="path" presetSubtype="0" accel="50000" decel="50000" fill="hold" nodeType="withEffect">
                                  <p:stCondLst>
                                    <p:cond delay="0"/>
                                  </p:stCondLst>
                                  <p:childTnLst>
                                    <p:animMotion origin="layout" path="M -3.75E-6 4.07407E-6 L -0.03359 -0.06899 " pathEditMode="relative" rAng="0" ptsTypes="AA">
                                      <p:cBhvr>
                                        <p:cTn id="102" dur="2000" fill="hold"/>
                                        <p:tgtEl>
                                          <p:spTgt spid="104"/>
                                        </p:tgtEl>
                                        <p:attrNameLst>
                                          <p:attrName>ppt_x</p:attrName>
                                          <p:attrName>ppt_y</p:attrName>
                                        </p:attrNameLst>
                                      </p:cBhvr>
                                      <p:rCtr x="-1680" y="-3449"/>
                                    </p:animMotion>
                                  </p:childTnLst>
                                </p:cTn>
                              </p:par>
                              <p:par>
                                <p:cTn id="103" presetID="1" presetClass="exit" presetSubtype="0" fill="hold" nodeType="withEffect">
                                  <p:stCondLst>
                                    <p:cond delay="0"/>
                                  </p:stCondLst>
                                  <p:childTnLst>
                                    <p:set>
                                      <p:cBhvr>
                                        <p:cTn id="104" dur="1" fill="hold">
                                          <p:stCondLst>
                                            <p:cond delay="0"/>
                                          </p:stCondLst>
                                        </p:cTn>
                                        <p:tgtEl>
                                          <p:spTgt spid="28"/>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0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12"/>
                                        </p:tgtEl>
                                        <p:attrNameLst>
                                          <p:attrName>style.visibility</p:attrName>
                                        </p:attrNameLst>
                                      </p:cBhvr>
                                      <p:to>
                                        <p:strVal val="visible"/>
                                      </p:to>
                                    </p:set>
                                  </p:childTnLst>
                                </p:cTn>
                              </p:par>
                            </p:childTnLst>
                          </p:cTn>
                        </p:par>
                        <p:par>
                          <p:cTn id="111" fill="hold">
                            <p:stCondLst>
                              <p:cond delay="0"/>
                            </p:stCondLst>
                            <p:childTnLst>
                              <p:par>
                                <p:cTn id="112" presetID="42" presetClass="path" presetSubtype="0" accel="50000" decel="50000" fill="hold" nodeType="afterEffect">
                                  <p:stCondLst>
                                    <p:cond delay="0"/>
                                  </p:stCondLst>
                                  <p:childTnLst>
                                    <p:animMotion origin="layout" path="M 5E-6 -3.7037E-6 L -0.00572 0.04445 " pathEditMode="relative" rAng="0" ptsTypes="AA">
                                      <p:cBhvr>
                                        <p:cTn id="113" dur="2000" fill="hold"/>
                                        <p:tgtEl>
                                          <p:spTgt spid="112"/>
                                        </p:tgtEl>
                                        <p:attrNameLst>
                                          <p:attrName>ppt_x</p:attrName>
                                          <p:attrName>ppt_y</p:attrName>
                                        </p:attrNameLst>
                                      </p:cBhvr>
                                      <p:rCtr x="-286" y="2222"/>
                                    </p:animMotion>
                                  </p:childTnLst>
                                  <p:subTnLst>
                                    <p:set>
                                      <p:cBhvr override="childStyle">
                                        <p:cTn dur="1" fill="hold" display="0" masterRel="sameClick" afterEffect="1">
                                          <p:stCondLst>
                                            <p:cond evt="end" delay="0">
                                              <p:tn val="112"/>
                                            </p:cond>
                                          </p:stCondLst>
                                        </p:cTn>
                                        <p:tgtEl>
                                          <p:spTgt spid="112"/>
                                        </p:tgtEl>
                                        <p:attrNameLst>
                                          <p:attrName>style.visibility</p:attrName>
                                        </p:attrNameLst>
                                      </p:cBhvr>
                                      <p:to>
                                        <p:strVal val="hidden"/>
                                      </p:to>
                                    </p:set>
                                  </p:subTnLst>
                                </p:cTn>
                              </p:par>
                            </p:childTnLst>
                          </p:cTn>
                        </p:par>
                        <p:par>
                          <p:cTn id="114" fill="hold">
                            <p:stCondLst>
                              <p:cond delay="2000"/>
                            </p:stCondLst>
                            <p:childTnLst>
                              <p:par>
                                <p:cTn id="115" presetID="1" presetClass="entr" presetSubtype="0" fill="hold" nodeType="afterEffect">
                                  <p:stCondLst>
                                    <p:cond delay="0"/>
                                  </p:stCondLst>
                                  <p:childTnLst>
                                    <p:set>
                                      <p:cBhvr>
                                        <p:cTn id="116" dur="1" fill="hold">
                                          <p:stCondLst>
                                            <p:cond delay="0"/>
                                          </p:stCondLst>
                                        </p:cTn>
                                        <p:tgtEl>
                                          <p:spTgt spid="122"/>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18"/>
                                        </p:tgtEl>
                                        <p:attrNameLst>
                                          <p:attrName>style.visibility</p:attrName>
                                        </p:attrNameLst>
                                      </p:cBhvr>
                                      <p:to>
                                        <p:strVal val="visible"/>
                                      </p:to>
                                    </p:set>
                                  </p:childTnLst>
                                </p:cTn>
                              </p:par>
                              <p:par>
                                <p:cTn id="119" presetID="1" presetClass="exit" presetSubtype="0" fill="hold" nodeType="withEffect">
                                  <p:stCondLst>
                                    <p:cond delay="0"/>
                                  </p:stCondLst>
                                  <p:childTnLst>
                                    <p:set>
                                      <p:cBhvr>
                                        <p:cTn id="120" dur="1" fill="hold">
                                          <p:stCondLst>
                                            <p:cond delay="0"/>
                                          </p:stCondLst>
                                        </p:cTn>
                                        <p:tgtEl>
                                          <p:spTgt spid="108"/>
                                        </p:tgtEl>
                                        <p:attrNameLst>
                                          <p:attrName>style.visibility</p:attrName>
                                        </p:attrNameLst>
                                      </p:cBhvr>
                                      <p:to>
                                        <p:strVal val="hidden"/>
                                      </p:to>
                                    </p:set>
                                  </p:childTnLst>
                                </p:cTn>
                              </p:par>
                            </p:childTnLst>
                          </p:cTn>
                        </p:par>
                        <p:par>
                          <p:cTn id="121" fill="hold">
                            <p:stCondLst>
                              <p:cond delay="2000"/>
                            </p:stCondLst>
                            <p:childTnLst>
                              <p:par>
                                <p:cTn id="122" presetID="42" presetClass="path" presetSubtype="0" accel="50000" decel="50000" fill="hold" nodeType="afterEffect">
                                  <p:stCondLst>
                                    <p:cond delay="0"/>
                                  </p:stCondLst>
                                  <p:childTnLst>
                                    <p:animMotion origin="layout" path="M 4.58333E-6 -1.48148E-6 L -0.0237 -0.00555 " pathEditMode="relative" rAng="0" ptsTypes="AA">
                                      <p:cBhvr>
                                        <p:cTn id="123" dur="2000" fill="hold"/>
                                        <p:tgtEl>
                                          <p:spTgt spid="122"/>
                                        </p:tgtEl>
                                        <p:attrNameLst>
                                          <p:attrName>ppt_x</p:attrName>
                                          <p:attrName>ppt_y</p:attrName>
                                        </p:attrNameLst>
                                      </p:cBhvr>
                                      <p:rCtr x="-1185"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Pitfalls in solving tasks</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57807" y="1711320"/>
                <a:ext cx="11489635" cy="4918075"/>
              </a:xfrm>
            </p:spPr>
            <p:txBody>
              <a:bodyPr anchor="ctr" anchorCtr="0">
                <a:normAutofit/>
              </a:bodyPr>
              <a:lstStyle/>
              <a:p>
                <a:r>
                  <a:rPr lang="en-US" dirty="0">
                    <a:latin typeface="Times New Roman" panose="02020603050405020304" pitchFamily="18" charset="0"/>
                    <a:cs typeface="Times New Roman" panose="02020603050405020304" pitchFamily="18" charset="0"/>
                  </a:rPr>
                  <a:t>The material to be measured is available in a form that contains other than the material</a:t>
                </a:r>
                <a:r>
                  <a:rPr lang="hu-HU" dirty="0">
                    <a:latin typeface="Times New Roman" panose="02020603050405020304" pitchFamily="18" charset="0"/>
                    <a:cs typeface="Times New Roman" panose="02020603050405020304" pitchFamily="18" charset="0"/>
                  </a:rPr>
                  <a:t> in question. For instance,</a:t>
                </a:r>
              </a:p>
              <a:p>
                <a:pPr lvl="1"/>
                <a:r>
                  <a:rPr lang="en-US" dirty="0">
                    <a:latin typeface="Times New Roman" panose="02020603050405020304" pitchFamily="18" charset="0"/>
                    <a:cs typeface="Times New Roman" panose="02020603050405020304" pitchFamily="18" charset="0"/>
                  </a:rPr>
                  <a:t>in case of solutions, the </a:t>
                </a:r>
                <a:r>
                  <a:rPr lang="hu-HU" dirty="0">
                    <a:latin typeface="Times New Roman" panose="02020603050405020304" pitchFamily="18" charset="0"/>
                    <a:cs typeface="Times New Roman" panose="02020603050405020304" pitchFamily="18" charset="0"/>
                  </a:rPr>
                  <a:t>stock</a:t>
                </a:r>
                <a:r>
                  <a:rPr lang="en-US" dirty="0">
                    <a:latin typeface="Times New Roman" panose="02020603050405020304" pitchFamily="18" charset="0"/>
                    <a:cs typeface="Times New Roman" panose="02020603050405020304" pitchFamily="18" charset="0"/>
                  </a:rPr>
                  <a:t> is </a:t>
                </a:r>
                <a:r>
                  <a:rPr lang="hu-HU" dirty="0">
                    <a:latin typeface="Times New Roman" panose="02020603050405020304" pitchFamily="18" charset="0"/>
                    <a:cs typeface="Times New Roman" panose="02020603050405020304" pitchFamily="18" charset="0"/>
                  </a:rPr>
                  <a:t>a mixture</a:t>
                </a:r>
              </a:p>
              <a:p>
                <a:pPr lvl="1"/>
                <a:r>
                  <a:rPr lang="hu-HU" dirty="0">
                    <a:latin typeface="Times New Roman" panose="02020603050405020304" pitchFamily="18" charset="0"/>
                    <a:cs typeface="Times New Roman" panose="02020603050405020304" pitchFamily="18" charset="0"/>
                  </a:rPr>
                  <a:t>contains solid contamination</a:t>
                </a:r>
              </a:p>
              <a:p>
                <a:pPr lvl="1"/>
                <a:r>
                  <a:rPr lang="en-US" dirty="0">
                    <a:latin typeface="Times New Roman" panose="02020603050405020304" pitchFamily="18" charset="0"/>
                    <a:cs typeface="Times New Roman" panose="02020603050405020304" pitchFamily="18" charset="0"/>
                  </a:rPr>
                  <a:t>solid material also contains crystal water</a:t>
                </a:r>
                <a:endParaRPr lang="hu-HU" dirty="0">
                  <a:latin typeface="Times New Roman" panose="02020603050405020304" pitchFamily="18" charset="0"/>
                  <a:cs typeface="Times New Roman" panose="02020603050405020304" pitchFamily="18" charset="0"/>
                </a:endParaRPr>
              </a:p>
              <a:p>
                <a:r>
                  <a:rPr lang="hu-HU" dirty="0">
                    <a:latin typeface="Times New Roman" panose="02020603050405020304" pitchFamily="18" charset="0"/>
                    <a:cs typeface="Times New Roman" panose="02020603050405020304" pitchFamily="18" charset="0"/>
                  </a:rPr>
                  <a:t>Volumes are not additive quantities.</a:t>
                </a:r>
              </a:p>
              <a:p>
                <a:pPr lvl="1"/>
                <a14:m>
                  <m:oMath xmlns:m="http://schemas.openxmlformats.org/officeDocument/2006/math">
                    <m:sSub>
                      <m:sSubPr>
                        <m:ctrlPr>
                          <a:rPr lang="hu-HU"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𝑉</m:t>
                        </m:r>
                      </m:e>
                      <m:sub>
                        <m:r>
                          <a:rPr lang="hu-HU" b="0" i="1" smtClean="0">
                            <a:latin typeface="Cambria Math" panose="02040503050406030204" pitchFamily="18" charset="0"/>
                            <a:cs typeface="Times New Roman" panose="02020603050405020304" pitchFamily="18" charset="0"/>
                          </a:rPr>
                          <m:t>𝑠𝑜𝑙𝑢𝑡𝑖𝑜𝑛</m:t>
                        </m:r>
                      </m:sub>
                    </m:sSub>
                    <m:r>
                      <a:rPr lang="hu-HU"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ea typeface="Cambria Math" panose="02040503050406030204" pitchFamily="18" charset="0"/>
                            <a:cs typeface="Times New Roman" panose="02020603050405020304" pitchFamily="18" charset="0"/>
                          </a:rPr>
                          <m:t>𝑉</m:t>
                        </m:r>
                      </m:e>
                      <m:sub>
                        <m:r>
                          <a:rPr lang="hu-HU" b="0" i="1" smtClean="0">
                            <a:latin typeface="Cambria Math" panose="02040503050406030204" pitchFamily="18" charset="0"/>
                            <a:ea typeface="Cambria Math" panose="02040503050406030204" pitchFamily="18" charset="0"/>
                            <a:cs typeface="Times New Roman" panose="02020603050405020304" pitchFamily="18" charset="0"/>
                          </a:rPr>
                          <m:t>1</m:t>
                        </m:r>
                      </m:sub>
                    </m:sSub>
                    <m:r>
                      <a:rPr lang="hu-HU"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ea typeface="Cambria Math" panose="02040503050406030204" pitchFamily="18" charset="0"/>
                            <a:cs typeface="Times New Roman" panose="02020603050405020304" pitchFamily="18" charset="0"/>
                          </a:rPr>
                          <m:t>𝑉</m:t>
                        </m:r>
                      </m:e>
                      <m:sub>
                        <m:r>
                          <a:rPr lang="hu-HU" b="0" i="1" smtClean="0">
                            <a:latin typeface="Cambria Math" panose="02040503050406030204" pitchFamily="18" charset="0"/>
                            <a:ea typeface="Cambria Math" panose="02040503050406030204" pitchFamily="18" charset="0"/>
                            <a:cs typeface="Times New Roman" panose="02020603050405020304" pitchFamily="18" charset="0"/>
                          </a:rPr>
                          <m:t>2</m:t>
                        </m:r>
                      </m:sub>
                    </m:sSub>
                    <m:r>
                      <a:rPr lang="hu-HU" b="0" i="1" smtClean="0">
                        <a:latin typeface="Cambria Math" panose="02040503050406030204" pitchFamily="18" charset="0"/>
                        <a:ea typeface="Cambria Math" panose="02040503050406030204" pitchFamily="18" charset="0"/>
                        <a:cs typeface="Times New Roman" panose="02020603050405020304" pitchFamily="18" charset="0"/>
                      </a:rPr>
                      <m:t>   </m:t>
                    </m:r>
                    <m:r>
                      <a:rPr lang="hu-HU" b="0" i="1" smtClean="0">
                        <a:latin typeface="Cambria Math" panose="02040503050406030204" pitchFamily="18" charset="0"/>
                        <a:ea typeface="Cambria Math" panose="02040503050406030204" pitchFamily="18" charset="0"/>
                        <a:cs typeface="Times New Roman" panose="02020603050405020304" pitchFamily="18" charset="0"/>
                      </a:rPr>
                      <m:t>𝑏𝑢𝑡</m:t>
                    </m:r>
                    <m:sSub>
                      <m:sSubPr>
                        <m:ctrlPr>
                          <a:rPr lang="hu-HU" i="1">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   </m:t>
                        </m:r>
                        <m:r>
                          <a:rPr lang="hu-HU" i="1">
                            <a:latin typeface="Cambria Math" panose="02040503050406030204" pitchFamily="18" charset="0"/>
                            <a:cs typeface="Times New Roman" panose="02020603050405020304" pitchFamily="18" charset="0"/>
                          </a:rPr>
                          <m:t>𝑉</m:t>
                        </m:r>
                      </m:e>
                      <m:sub>
                        <m:r>
                          <a:rPr lang="hu-HU" b="0" i="1" smtClean="0">
                            <a:latin typeface="Cambria Math" panose="02040503050406030204" pitchFamily="18" charset="0"/>
                            <a:cs typeface="Times New Roman" panose="02020603050405020304" pitchFamily="18" charset="0"/>
                          </a:rPr>
                          <m:t>𝑠𝑜𝑙𝑢𝑡𝑖𝑜𝑛</m:t>
                        </m:r>
                      </m:sub>
                    </m:sSub>
                    <m:r>
                      <a:rPr lang="hu-HU" b="0" i="1" smtClean="0">
                        <a:latin typeface="Cambria Math" panose="02040503050406030204" pitchFamily="18" charset="0"/>
                        <a:cs typeface="Times New Roman" panose="02020603050405020304" pitchFamily="18" charset="0"/>
                      </a:rPr>
                      <m:t>=</m:t>
                    </m:r>
                    <m:f>
                      <m:fPr>
                        <m:ctrlPr>
                          <a:rPr lang="hu-HU" b="0" i="1" smtClean="0">
                            <a:latin typeface="Cambria Math" panose="02040503050406030204" pitchFamily="18" charset="0"/>
                            <a:cs typeface="Times New Roman" panose="02020603050405020304" pitchFamily="18" charset="0"/>
                          </a:rPr>
                        </m:ctrlPr>
                      </m:fPr>
                      <m:num>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𝑚</m:t>
                            </m:r>
                          </m:e>
                          <m:sub>
                            <m:r>
                              <a:rPr lang="hu-HU" b="0" i="1" smtClean="0">
                                <a:latin typeface="Cambria Math" panose="02040503050406030204" pitchFamily="18" charset="0"/>
                                <a:cs typeface="Times New Roman" panose="02020603050405020304" pitchFamily="18" charset="0"/>
                              </a:rPr>
                              <m:t>1</m:t>
                            </m:r>
                          </m:sub>
                        </m:sSub>
                        <m:r>
                          <a:rPr lang="hu-HU" b="0" i="1" smtClean="0">
                            <a:latin typeface="Cambria Math" panose="02040503050406030204" pitchFamily="18" charset="0"/>
                            <a:cs typeface="Times New Roman" panose="02020603050405020304" pitchFamily="18" charset="0"/>
                          </a:rPr>
                          <m:t>+</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𝑚</m:t>
                            </m:r>
                          </m:e>
                          <m:sub>
                            <m:r>
                              <a:rPr lang="hu-HU" b="0" i="1" smtClean="0">
                                <a:latin typeface="Cambria Math" panose="02040503050406030204" pitchFamily="18" charset="0"/>
                                <a:cs typeface="Times New Roman" panose="02020603050405020304" pitchFamily="18" charset="0"/>
                              </a:rPr>
                              <m:t>2</m:t>
                            </m:r>
                          </m:sub>
                        </m:sSub>
                      </m:num>
                      <m:den>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hu-HU" b="0" i="1" smtClean="0">
                                <a:latin typeface="Cambria Math" panose="02040503050406030204" pitchFamily="18" charset="0"/>
                                <a:cs typeface="Times New Roman" panose="02020603050405020304" pitchFamily="18" charset="0"/>
                              </a:rPr>
                              <m:t>𝑠𝑜𝑙𝑢𝑡𝑖𝑜𝑛</m:t>
                            </m:r>
                          </m:sub>
                        </m:sSub>
                      </m:den>
                    </m:f>
                    <m:r>
                      <a:rPr lang="hu-HU" b="0" i="1" smtClean="0">
                        <a:latin typeface="Cambria Math" panose="02040503050406030204" pitchFamily="18" charset="0"/>
                        <a:cs typeface="Times New Roman" panose="02020603050405020304" pitchFamily="18" charset="0"/>
                      </a:rPr>
                      <m:t>   </m:t>
                    </m:r>
                    <m:r>
                      <a:rPr lang="hu-HU" b="0" i="1" smtClean="0">
                        <a:latin typeface="Cambria Math" panose="02040503050406030204" pitchFamily="18" charset="0"/>
                        <a:cs typeface="Times New Roman" panose="02020603050405020304" pitchFamily="18" charset="0"/>
                      </a:rPr>
                      <m:t>𝑎𝑛𝑑</m:t>
                    </m:r>
                    <m:r>
                      <a:rPr lang="hu-HU" b="0" i="1" smtClean="0">
                        <a:latin typeface="Cambria Math" panose="02040503050406030204" pitchFamily="18" charset="0"/>
                        <a:cs typeface="Times New Roman" panose="02020603050405020304" pitchFamily="18" charset="0"/>
                      </a:rPr>
                      <m:t>   </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𝑚</m:t>
                        </m:r>
                      </m:e>
                      <m:sub>
                        <m:r>
                          <a:rPr lang="hu-HU" b="0" i="1" smtClean="0">
                            <a:latin typeface="Cambria Math" panose="02040503050406030204" pitchFamily="18" charset="0"/>
                            <a:cs typeface="Times New Roman" panose="02020603050405020304" pitchFamily="18" charset="0"/>
                          </a:rPr>
                          <m:t>1</m:t>
                        </m:r>
                      </m:sub>
                    </m:sSub>
                    <m:r>
                      <a:rPr lang="hu-HU" b="0" i="1" smtClean="0">
                        <a:latin typeface="Cambria Math" panose="02040503050406030204" pitchFamily="18" charset="0"/>
                        <a:cs typeface="Times New Roman" panose="02020603050405020304" pitchFamily="18" charset="0"/>
                      </a:rPr>
                      <m:t>=</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𝑉</m:t>
                        </m:r>
                      </m:e>
                      <m:sub>
                        <m:r>
                          <a:rPr lang="hu-HU" b="0" i="1" smtClean="0">
                            <a:latin typeface="Cambria Math" panose="02040503050406030204" pitchFamily="18" charset="0"/>
                            <a:cs typeface="Times New Roman" panose="02020603050405020304" pitchFamily="18" charset="0"/>
                          </a:rPr>
                          <m:t>1</m:t>
                        </m:r>
                      </m:sub>
                    </m:sSub>
                    <m:r>
                      <a:rPr lang="hu-HU"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hu-HU" b="0" i="1" smtClean="0">
                            <a:latin typeface="Cambria Math" panose="02040503050406030204" pitchFamily="18" charset="0"/>
                            <a:cs typeface="Times New Roman" panose="02020603050405020304" pitchFamily="18" charset="0"/>
                          </a:rPr>
                          <m:t>1</m:t>
                        </m:r>
                      </m:sub>
                    </m:sSub>
                    <m:r>
                      <a:rPr lang="hu-HU" b="0" i="1" smtClean="0">
                        <a:latin typeface="Cambria Math" panose="02040503050406030204" pitchFamily="18" charset="0"/>
                        <a:cs typeface="Times New Roman" panose="02020603050405020304" pitchFamily="18" charset="0"/>
                      </a:rPr>
                      <m:t>   </m:t>
                    </m:r>
                    <m:r>
                      <a:rPr lang="hu-HU" b="0" i="1" smtClean="0">
                        <a:latin typeface="Cambria Math" panose="02040503050406030204" pitchFamily="18" charset="0"/>
                        <a:cs typeface="Times New Roman" panose="02020603050405020304" pitchFamily="18" charset="0"/>
                      </a:rPr>
                      <m:t>𝑜𝑟</m:t>
                    </m:r>
                    <m:r>
                      <a:rPr lang="hu-HU" b="0" i="1" smtClean="0">
                        <a:latin typeface="Cambria Math" panose="02040503050406030204" pitchFamily="18" charset="0"/>
                        <a:cs typeface="Times New Roman" panose="02020603050405020304" pitchFamily="18" charset="0"/>
                      </a:rPr>
                      <m:t>   </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𝑚</m:t>
                        </m:r>
                      </m:e>
                      <m:sub>
                        <m:r>
                          <a:rPr lang="hu-HU" b="0" i="1" smtClean="0">
                            <a:latin typeface="Cambria Math" panose="02040503050406030204" pitchFamily="18" charset="0"/>
                            <a:cs typeface="Times New Roman" panose="02020603050405020304" pitchFamily="18" charset="0"/>
                          </a:rPr>
                          <m:t>2</m:t>
                        </m:r>
                      </m:sub>
                    </m:sSub>
                    <m:r>
                      <a:rPr lang="hu-HU" b="0" i="1" smtClean="0">
                        <a:latin typeface="Cambria Math" panose="02040503050406030204" pitchFamily="18" charset="0"/>
                        <a:cs typeface="Times New Roman" panose="02020603050405020304" pitchFamily="18" charset="0"/>
                      </a:rPr>
                      <m:t>=</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cs typeface="Times New Roman" panose="02020603050405020304" pitchFamily="18" charset="0"/>
                          </a:rPr>
                          <m:t>𝑉</m:t>
                        </m:r>
                      </m:e>
                      <m:sub>
                        <m:r>
                          <a:rPr lang="hu-HU" b="0" i="1" smtClean="0">
                            <a:latin typeface="Cambria Math" panose="02040503050406030204" pitchFamily="18" charset="0"/>
                            <a:cs typeface="Times New Roman" panose="02020603050405020304" pitchFamily="18" charset="0"/>
                          </a:rPr>
                          <m:t>2</m:t>
                        </m:r>
                      </m:sub>
                    </m:sSub>
                    <m:r>
                      <a:rPr lang="hu-HU"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b="0" i="1" smtClean="0">
                            <a:latin typeface="Cambria Math" panose="02040503050406030204" pitchFamily="18" charset="0"/>
                            <a:cs typeface="Times New Roman" panose="02020603050405020304" pitchFamily="18" charset="0"/>
                          </a:rPr>
                        </m:ctrlPr>
                      </m:sSubPr>
                      <m:e>
                        <m:r>
                          <a:rPr lang="hu-HU" b="0" i="1" smtClean="0">
                            <a:latin typeface="Cambria Math" panose="02040503050406030204" pitchFamily="18" charset="0"/>
                            <a:ea typeface="Cambria Math" panose="02040503050406030204" pitchFamily="18" charset="0"/>
                            <a:cs typeface="Times New Roman" panose="02020603050405020304" pitchFamily="18" charset="0"/>
                          </a:rPr>
                          <m:t>𝜌</m:t>
                        </m:r>
                      </m:e>
                      <m:sub>
                        <m:r>
                          <a:rPr lang="hu-HU" b="0" i="1" smtClean="0">
                            <a:latin typeface="Cambria Math" panose="02040503050406030204" pitchFamily="18" charset="0"/>
                            <a:cs typeface="Times New Roman" panose="02020603050405020304" pitchFamily="18" charset="0"/>
                          </a:rPr>
                          <m:t>2</m:t>
                        </m:r>
                      </m:sub>
                    </m:sSub>
                  </m:oMath>
                </a14:m>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each material, use the data </a:t>
                </a:r>
                <a:r>
                  <a:rPr lang="hu-HU" dirty="0">
                    <a:latin typeface="Times New Roman" panose="02020603050405020304" pitchFamily="18" charset="0"/>
                    <a:cs typeface="Times New Roman" panose="02020603050405020304" pitchFamily="18" charset="0"/>
                  </a:rPr>
                  <a:t>correctly </a:t>
                </a:r>
                <a:r>
                  <a:rPr lang="en-US" dirty="0">
                    <a:latin typeface="Times New Roman" panose="02020603050405020304" pitchFamily="18" charset="0"/>
                    <a:cs typeface="Times New Roman" panose="02020603050405020304" pitchFamily="18" charset="0"/>
                  </a:rPr>
                  <a:t>associated with that material</a:t>
                </a:r>
                <a:r>
                  <a:rPr lang="hu-HU"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mixing </a:t>
                </a:r>
                <a:r>
                  <a:rPr lang="hu-HU" dirty="0">
                    <a:latin typeface="Times New Roman" panose="02020603050405020304" pitchFamily="18" charset="0"/>
                    <a:cs typeface="Times New Roman" panose="02020603050405020304" pitchFamily="18" charset="0"/>
                  </a:rPr>
                  <a:t>up </a:t>
                </a:r>
                <a:r>
                  <a:rPr lang="en-US" dirty="0">
                    <a:latin typeface="Times New Roman" panose="02020603050405020304" pitchFamily="18" charset="0"/>
                    <a:cs typeface="Times New Roman" panose="02020603050405020304" pitchFamily="18" charset="0"/>
                  </a:rPr>
                  <a:t>densities for solutions with different compositions</a:t>
                </a:r>
                <a:r>
                  <a:rPr lang="hu-HU" dirty="0">
                    <a:latin typeface="Times New Roman" panose="02020603050405020304" pitchFamily="18" charset="0"/>
                    <a:cs typeface="Times New Roman" panose="02020603050405020304" pitchFamily="18" charset="0"/>
                  </a:rPr>
                  <a:t> in calculations</a:t>
                </a:r>
              </a:p>
              <a:p>
                <a:pPr lvl="1"/>
                <a:r>
                  <a:rPr lang="en-US" dirty="0">
                    <a:latin typeface="Times New Roman" panose="02020603050405020304" pitchFamily="18" charset="0"/>
                    <a:cs typeface="Times New Roman" panose="02020603050405020304" pitchFamily="18" charset="0"/>
                  </a:rPr>
                  <a:t>mixing </a:t>
                </a:r>
                <a:r>
                  <a:rPr lang="hu-HU" dirty="0">
                    <a:latin typeface="Times New Roman" panose="02020603050405020304" pitchFamily="18" charset="0"/>
                    <a:cs typeface="Times New Roman" panose="02020603050405020304" pitchFamily="18" charset="0"/>
                  </a:rPr>
                  <a:t>up </a:t>
                </a:r>
                <a:r>
                  <a:rPr lang="en-US" dirty="0">
                    <a:latin typeface="Times New Roman" panose="02020603050405020304" pitchFamily="18" charset="0"/>
                    <a:cs typeface="Times New Roman" panose="02020603050405020304" pitchFamily="18" charset="0"/>
                  </a:rPr>
                  <a:t>molar masses or applying them to mixtures to calculate </a:t>
                </a:r>
                <a:r>
                  <a:rPr lang="hu-HU" dirty="0">
                    <a:latin typeface="Times New Roman" panose="02020603050405020304" pitchFamily="18" charset="0"/>
                    <a:cs typeface="Times New Roman" panose="02020603050405020304" pitchFamily="18" charset="0"/>
                  </a:rPr>
                  <a:t>molar</a:t>
                </a:r>
                <a:r>
                  <a:rPr lang="en-US" dirty="0">
                    <a:latin typeface="Times New Roman" panose="02020603050405020304" pitchFamily="18" charset="0"/>
                    <a:cs typeface="Times New Roman" panose="02020603050405020304" pitchFamily="18" charset="0"/>
                  </a:rPr>
                  <a:t> amount</a:t>
                </a:r>
                <a:r>
                  <a:rPr lang="hu-HU" dirty="0">
                    <a:latin typeface="Times New Roman" panose="02020603050405020304" pitchFamily="18" charset="0"/>
                    <a:cs typeface="Times New Roman" panose="02020603050405020304" pitchFamily="18" charset="0"/>
                  </a:rPr>
                  <a:t>s</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57807" y="1711320"/>
                <a:ext cx="11489635" cy="4918075"/>
              </a:xfrm>
              <a:blipFill>
                <a:blip r:embed="rId3"/>
                <a:stretch>
                  <a:fillRect l="-955" r="-175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40</a:t>
            </a:fld>
            <a:endParaRPr lang="hu-HU"/>
          </a:p>
        </p:txBody>
      </p:sp>
    </p:spTree>
    <p:extLst>
      <p:ext uri="{BB962C8B-B14F-4D97-AF65-F5344CB8AC3E}">
        <p14:creationId xmlns:p14="http://schemas.microsoft.com/office/powerpoint/2010/main" val="34065828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28601" y="1825626"/>
            <a:ext cx="11672888" cy="3117850"/>
          </a:xfrm>
        </p:spPr>
        <p:txBody>
          <a:bodyPr>
            <a:normAutofit/>
          </a:bodyPr>
          <a:lstStyle/>
          <a:p>
            <a:r>
              <a:rPr lang="hu-HU" dirty="0">
                <a:latin typeface="Times New Roman" panose="02020603050405020304" pitchFamily="18" charset="0"/>
                <a:cs typeface="Times New Roman" panose="02020603050405020304" pitchFamily="18" charset="0"/>
              </a:rPr>
              <a:t>An example for all previous possible mistakes: </a:t>
            </a:r>
          </a:p>
          <a:p>
            <a:pPr marL="0" indent="0">
              <a:buNone/>
            </a:pPr>
            <a:r>
              <a:rPr lang="hu-HU" dirty="0">
                <a:latin typeface="Times New Roman" panose="02020603050405020304" pitchFamily="18" charset="0"/>
                <a:cs typeface="Times New Roman" panose="02020603050405020304" pitchFamily="18" charset="0"/>
              </a:rPr>
              <a:t>Calculate the HCl concentration in </a:t>
            </a:r>
            <a:r>
              <a:rPr lang="hu-HU" i="1" dirty="0">
                <a:latin typeface="Times New Roman" panose="02020603050405020304" pitchFamily="18" charset="0"/>
                <a:cs typeface="Times New Roman" panose="02020603050405020304" pitchFamily="18" charset="0"/>
              </a:rPr>
              <a:t>v%</a:t>
            </a:r>
            <a:r>
              <a:rPr lang="hu-HU" dirty="0">
                <a:latin typeface="Times New Roman" panose="02020603050405020304" pitchFamily="18" charset="0"/>
                <a:cs typeface="Times New Roman" panose="02020603050405020304" pitchFamily="18" charset="0"/>
              </a:rPr>
              <a:t> and </a:t>
            </a:r>
            <a:r>
              <a:rPr lang="hu-HU" i="1" dirty="0">
                <a:latin typeface="Times New Roman" panose="02020603050405020304" pitchFamily="18" charset="0"/>
                <a:cs typeface="Times New Roman" panose="02020603050405020304" pitchFamily="18" charset="0"/>
              </a:rPr>
              <a:t>x</a:t>
            </a:r>
            <a:r>
              <a:rPr lang="hu-HU" dirty="0">
                <a:latin typeface="Times New Roman" panose="02020603050405020304" pitchFamily="18" charset="0"/>
                <a:cs typeface="Times New Roman" panose="02020603050405020304" pitchFamily="18" charset="0"/>
              </a:rPr>
              <a:t> when 25.05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of 37 w% HCl solution is mixed with 25.47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water. </a:t>
            </a:r>
            <a:r>
              <a:rPr lang="el-GR" dirty="0">
                <a:latin typeface="Times New Roman" panose="02020603050405020304" pitchFamily="18" charset="0"/>
                <a:cs typeface="Times New Roman" panose="02020603050405020304" pitchFamily="18" charset="0"/>
              </a:rPr>
              <a:t>ρ</a:t>
            </a:r>
            <a:r>
              <a:rPr lang="hu-HU" dirty="0">
                <a:latin typeface="Times New Roman" panose="02020603050405020304" pitchFamily="18" charset="0"/>
                <a:cs typeface="Times New Roman" panose="02020603050405020304" pitchFamily="18" charset="0"/>
              </a:rPr>
              <a:t>(37w% HCl)=1.19315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ρ</a:t>
            </a:r>
            <a:r>
              <a:rPr lang="hu-HU" dirty="0">
                <a:latin typeface="Times New Roman" panose="02020603050405020304" pitchFamily="18" charset="0"/>
                <a:cs typeface="Times New Roman" panose="02020603050405020304" pitchFamily="18" charset="0"/>
              </a:rPr>
              <a:t>(21.96v% HCl)=1.0980 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ρ</a:t>
            </a:r>
            <a:r>
              <a:rPr lang="hu-HU" dirty="0">
                <a:latin typeface="Times New Roman" panose="02020603050405020304" pitchFamily="18" charset="0"/>
                <a:cs typeface="Times New Roman" panose="02020603050405020304" pitchFamily="18" charset="0"/>
              </a:rPr>
              <a:t>(water)=0.9972g/cm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(HCl)=36.46; M</a:t>
            </a:r>
            <a:r>
              <a:rPr lang="hu-HU" baseline="-25000" dirty="0">
                <a:latin typeface="Times New Roman" panose="02020603050405020304" pitchFamily="18" charset="0"/>
                <a:cs typeface="Times New Roman" panose="02020603050405020304" pitchFamily="18" charset="0"/>
              </a:rPr>
              <a:t>r</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O)=18.02; Results must be given with 4 significant figures.</a:t>
            </a:r>
          </a:p>
          <a:p>
            <a:pPr lvl="1"/>
            <a:r>
              <a:rPr lang="en-US" dirty="0">
                <a:latin typeface="Times New Roman" panose="02020603050405020304" pitchFamily="18" charset="0"/>
                <a:cs typeface="Times New Roman" panose="02020603050405020304" pitchFamily="18" charset="0"/>
              </a:rPr>
              <a:t>The two volumes cannot be added</a:t>
            </a:r>
            <a:r>
              <a:rPr lang="hu-HU" dirty="0">
                <a:latin typeface="Times New Roman" panose="02020603050405020304" pitchFamily="18" charset="0"/>
                <a:cs typeface="Times New Roman" panose="02020603050405020304" pitchFamily="18" charset="0"/>
              </a:rPr>
              <a:t> (50.52 cm</a:t>
            </a:r>
            <a:r>
              <a:rPr lang="hu-HU"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volume of the solution </a:t>
            </a:r>
            <a:r>
              <a:rPr lang="hu-HU" dirty="0">
                <a:latin typeface="Times New Roman" panose="02020603050405020304" pitchFamily="18" charset="0"/>
                <a:cs typeface="Times New Roman" panose="02020603050405020304" pitchFamily="18" charset="0"/>
              </a:rPr>
              <a:t>correctly:</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E5824FDD-49C5-49CF-A296-EAB18CE11AD0}"/>
                  </a:ext>
                </a:extLst>
              </p:cNvPr>
              <p:cNvSpPr txBox="1"/>
              <p:nvPr/>
            </p:nvSpPr>
            <p:spPr>
              <a:xfrm>
                <a:off x="431007" y="4529883"/>
                <a:ext cx="8563818" cy="6326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𝑚</m:t>
                          </m:r>
                        </m:e>
                        <m:sub>
                          <m:r>
                            <a:rPr lang="hu-HU" sz="2400" b="0" i="1" smtClean="0">
                              <a:latin typeface="Cambria Math" panose="02040503050406030204" pitchFamily="18" charset="0"/>
                            </a:rPr>
                            <m:t>𝑠𝑜𝑙𝑢𝑡𝑖𝑜𝑛</m:t>
                          </m:r>
                        </m:sub>
                      </m:sSub>
                      <m:r>
                        <a:rPr lang="hu-HU" sz="2400" b="0" i="1" smtClean="0">
                          <a:latin typeface="Cambria Math" panose="02040503050406030204" pitchFamily="18" charset="0"/>
                        </a:rPr>
                        <m:t>=25.05</m:t>
                      </m:r>
                      <m:sSup>
                        <m:sSupPr>
                          <m:ctrlPr>
                            <a:rPr lang="hu-HU" sz="2400" b="0" i="1" smtClean="0">
                              <a:latin typeface="Cambria Math" panose="02040503050406030204" pitchFamily="18" charset="0"/>
                            </a:rPr>
                          </m:ctrlPr>
                        </m:sSupPr>
                        <m:e>
                          <m:r>
                            <a:rPr lang="hu-HU" sz="2400" b="0" i="1" smtClean="0">
                              <a:latin typeface="Cambria Math" panose="02040503050406030204" pitchFamily="18" charset="0"/>
                            </a:rPr>
                            <m:t>𝑐𝑚</m:t>
                          </m:r>
                        </m:e>
                        <m:sup>
                          <m:r>
                            <a:rPr lang="hu-HU" sz="2400" b="0" i="1" smtClean="0">
                              <a:latin typeface="Cambria Math" panose="02040503050406030204" pitchFamily="18" charset="0"/>
                            </a:rPr>
                            <m:t>3</m:t>
                          </m:r>
                        </m:sup>
                      </m:sSup>
                      <m:r>
                        <a:rPr lang="hu-HU" sz="2400" b="0" i="1" smtClean="0">
                          <a:latin typeface="Cambria Math" panose="02040503050406030204" pitchFamily="18" charset="0"/>
                          <a:ea typeface="Cambria Math" panose="02040503050406030204" pitchFamily="18" charset="0"/>
                        </a:rPr>
                        <m:t>∙1.19315</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𝑔</m:t>
                          </m:r>
                        </m:num>
                        <m:den>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𝑐𝑚</m:t>
                              </m:r>
                            </m:e>
                            <m:sup>
                              <m:r>
                                <a:rPr lang="hu-HU" sz="2400" b="0" i="1" smtClean="0">
                                  <a:latin typeface="Cambria Math" panose="02040503050406030204" pitchFamily="18" charset="0"/>
                                  <a:ea typeface="Cambria Math" panose="02040503050406030204" pitchFamily="18" charset="0"/>
                                </a:rPr>
                                <m:t>3</m:t>
                              </m:r>
                            </m:sup>
                          </m:sSup>
                        </m:den>
                      </m:f>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rPr>
                        <m:t>25</m:t>
                      </m:r>
                      <m:r>
                        <a:rPr lang="hu-HU" sz="2400" b="0" i="1" smtClean="0">
                          <a:latin typeface="Cambria Math" panose="02040503050406030204" pitchFamily="18" charset="0"/>
                        </a:rPr>
                        <m:t>.47</m:t>
                      </m:r>
                      <m:sSup>
                        <m:sSupPr>
                          <m:ctrlPr>
                            <a:rPr lang="hu-HU" sz="2400" i="1">
                              <a:latin typeface="Cambria Math" panose="02040503050406030204" pitchFamily="18" charset="0"/>
                            </a:rPr>
                          </m:ctrlPr>
                        </m:sSupPr>
                        <m:e>
                          <m:r>
                            <a:rPr lang="hu-HU" sz="2400" i="1">
                              <a:latin typeface="Cambria Math" panose="02040503050406030204" pitchFamily="18" charset="0"/>
                            </a:rPr>
                            <m:t>𝑐𝑚</m:t>
                          </m:r>
                        </m:e>
                        <m:sup>
                          <m:r>
                            <a:rPr lang="hu-HU" sz="2400" i="1">
                              <a:latin typeface="Cambria Math" panose="02040503050406030204" pitchFamily="18" charset="0"/>
                            </a:rPr>
                            <m:t>3</m:t>
                          </m:r>
                        </m:sup>
                      </m:sSup>
                      <m:r>
                        <a:rPr lang="hu-HU" sz="2400" i="1">
                          <a:latin typeface="Cambria Math" panose="02040503050406030204" pitchFamily="18" charset="0"/>
                          <a:ea typeface="Cambria Math" panose="02040503050406030204" pitchFamily="18" charset="0"/>
                        </a:rPr>
                        <m:t>∙</m:t>
                      </m:r>
                      <m:r>
                        <a:rPr lang="hu-HU" sz="2400" b="0" i="1" smtClean="0">
                          <a:latin typeface="Cambria Math" panose="02040503050406030204" pitchFamily="18" charset="0"/>
                          <a:ea typeface="Cambria Math" panose="02040503050406030204" pitchFamily="18" charset="0"/>
                        </a:rPr>
                        <m:t>0.</m:t>
                      </m:r>
                      <m:r>
                        <a:rPr lang="hu-HU" sz="2400" i="1">
                          <a:latin typeface="Cambria Math" panose="02040503050406030204" pitchFamily="18" charset="0"/>
                          <a:ea typeface="Cambria Math" panose="02040503050406030204" pitchFamily="18" charset="0"/>
                        </a:rPr>
                        <m:t>9</m:t>
                      </m:r>
                      <m:r>
                        <a:rPr lang="hu-HU" sz="2400" b="0" i="1" smtClean="0">
                          <a:latin typeface="Cambria Math" panose="02040503050406030204" pitchFamily="18" charset="0"/>
                          <a:ea typeface="Cambria Math" panose="02040503050406030204" pitchFamily="18" charset="0"/>
                        </a:rPr>
                        <m:t>972</m:t>
                      </m:r>
                      <m:f>
                        <m:fPr>
                          <m:ctrlPr>
                            <a:rPr lang="hu-HU" sz="2400" i="1">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𝑔</m:t>
                          </m:r>
                        </m:num>
                        <m:den>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𝑐𝑚</m:t>
                              </m:r>
                            </m:e>
                            <m:sup>
                              <m:r>
                                <a:rPr lang="hu-HU" sz="2400" i="1">
                                  <a:latin typeface="Cambria Math" panose="02040503050406030204" pitchFamily="18" charset="0"/>
                                  <a:ea typeface="Cambria Math" panose="02040503050406030204" pitchFamily="18" charset="0"/>
                                </a:rPr>
                                <m:t>3</m:t>
                              </m:r>
                            </m:sup>
                          </m:sSup>
                        </m:den>
                      </m:f>
                      <m:r>
                        <a:rPr lang="hu-HU" sz="2400" b="0" i="1" smtClean="0">
                          <a:latin typeface="Cambria Math" panose="02040503050406030204" pitchFamily="18" charset="0"/>
                          <a:ea typeface="Cambria Math" panose="02040503050406030204" pitchFamily="18" charset="0"/>
                        </a:rPr>
                        <m:t>=</m:t>
                      </m:r>
                    </m:oMath>
                  </m:oMathPara>
                </a14:m>
                <a:endParaRPr lang="hu-HU" sz="2400" dirty="0"/>
              </a:p>
            </p:txBody>
          </p:sp>
        </mc:Choice>
        <mc:Fallback xmlns="">
          <p:sp>
            <p:nvSpPr>
              <p:cNvPr id="4" name="Szövegdoboz 3">
                <a:extLst>
                  <a:ext uri="{FF2B5EF4-FFF2-40B4-BE49-F238E27FC236}">
                    <a16:creationId xmlns:a16="http://schemas.microsoft.com/office/drawing/2014/main" id="{E5824FDD-49C5-49CF-A296-EAB18CE11AD0}"/>
                  </a:ext>
                </a:extLst>
              </p:cNvPr>
              <p:cNvSpPr txBox="1">
                <a:spLocks noRot="1" noChangeAspect="1" noMove="1" noResize="1" noEditPoints="1" noAdjustHandles="1" noChangeArrowheads="1" noChangeShapeType="1" noTextEdit="1"/>
              </p:cNvSpPr>
              <p:nvPr/>
            </p:nvSpPr>
            <p:spPr>
              <a:xfrm>
                <a:off x="431007" y="4529883"/>
                <a:ext cx="8563818" cy="63267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27132386-9D23-44FF-92E4-63B2C1632128}"/>
                  </a:ext>
                </a:extLst>
              </p:cNvPr>
              <p:cNvSpPr txBox="1"/>
              <p:nvPr/>
            </p:nvSpPr>
            <p:spPr>
              <a:xfrm>
                <a:off x="431007" y="5302126"/>
                <a:ext cx="597464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ea typeface="Cambria Math" panose="02040503050406030204" pitchFamily="18" charset="0"/>
                        </a:rPr>
                        <m:t>=29.8884…</m:t>
                      </m:r>
                      <m:r>
                        <a:rPr lang="hu-HU" sz="2400" b="0" i="1" smtClean="0">
                          <a:latin typeface="Cambria Math" panose="02040503050406030204" pitchFamily="18" charset="0"/>
                          <a:ea typeface="Cambria Math" panose="02040503050406030204" pitchFamily="18" charset="0"/>
                        </a:rPr>
                        <m:t>𝑔</m:t>
                      </m:r>
                      <m:r>
                        <a:rPr lang="hu-HU" sz="2400" b="0" i="1" smtClean="0">
                          <a:latin typeface="Cambria Math" panose="02040503050406030204" pitchFamily="18" charset="0"/>
                          <a:ea typeface="Cambria Math" panose="02040503050406030204" pitchFamily="18" charset="0"/>
                        </a:rPr>
                        <m:t>+25.3986…</m:t>
                      </m:r>
                      <m:r>
                        <a:rPr lang="hu-HU" sz="2400" b="0" i="1" smtClean="0">
                          <a:latin typeface="Cambria Math" panose="02040503050406030204" pitchFamily="18" charset="0"/>
                          <a:ea typeface="Cambria Math" panose="02040503050406030204" pitchFamily="18" charset="0"/>
                        </a:rPr>
                        <m:t>𝑔</m:t>
                      </m:r>
                      <m:r>
                        <a:rPr lang="hu-HU" sz="2400" b="0" i="1" smtClean="0">
                          <a:latin typeface="Cambria Math" panose="02040503050406030204" pitchFamily="18" charset="0"/>
                          <a:ea typeface="Cambria Math" panose="02040503050406030204" pitchFamily="18" charset="0"/>
                        </a:rPr>
                        <m:t>=55.2870…</m:t>
                      </m:r>
                      <m:r>
                        <a:rPr lang="hu-HU" sz="2400" b="0" i="1" smtClean="0">
                          <a:latin typeface="Cambria Math" panose="02040503050406030204" pitchFamily="18" charset="0"/>
                          <a:ea typeface="Cambria Math" panose="02040503050406030204" pitchFamily="18" charset="0"/>
                        </a:rPr>
                        <m:t>𝑔</m:t>
                      </m:r>
                    </m:oMath>
                  </m:oMathPara>
                </a14:m>
                <a:endParaRPr lang="hu-HU" sz="2400" dirty="0"/>
              </a:p>
            </p:txBody>
          </p:sp>
        </mc:Choice>
        <mc:Fallback xmlns="">
          <p:sp>
            <p:nvSpPr>
              <p:cNvPr id="5" name="Szövegdoboz 4">
                <a:extLst>
                  <a:ext uri="{FF2B5EF4-FFF2-40B4-BE49-F238E27FC236}">
                    <a16:creationId xmlns:a16="http://schemas.microsoft.com/office/drawing/2014/main" id="{27132386-9D23-44FF-92E4-63B2C1632128}"/>
                  </a:ext>
                </a:extLst>
              </p:cNvPr>
              <p:cNvSpPr txBox="1">
                <a:spLocks noRot="1" noChangeAspect="1" noMove="1" noResize="1" noEditPoints="1" noAdjustHandles="1" noChangeArrowheads="1" noChangeShapeType="1" noTextEdit="1"/>
              </p:cNvSpPr>
              <p:nvPr/>
            </p:nvSpPr>
            <p:spPr>
              <a:xfrm>
                <a:off x="431007" y="5302126"/>
                <a:ext cx="5974649" cy="369332"/>
              </a:xfrm>
              <a:prstGeom prst="rect">
                <a:avLst/>
              </a:prstGeom>
              <a:blipFill>
                <a:blip r:embed="rId4"/>
                <a:stretch>
                  <a:fillRect l="-102" r="-714"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AB3A7119-CC20-4C8A-A9EA-007D1F2B5757}"/>
                  </a:ext>
                </a:extLst>
              </p:cNvPr>
              <p:cNvSpPr txBox="1"/>
              <p:nvPr/>
            </p:nvSpPr>
            <p:spPr>
              <a:xfrm>
                <a:off x="6579822" y="5672147"/>
                <a:ext cx="5531451" cy="9646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𝑉</m:t>
                          </m:r>
                        </m:e>
                        <m:sub>
                          <m:r>
                            <a:rPr lang="hu-HU" sz="2400" b="0" i="1" smtClean="0">
                              <a:latin typeface="Cambria Math" panose="02040503050406030204" pitchFamily="18" charset="0"/>
                            </a:rPr>
                            <m:t>𝑠𝑜𝑙𝑢𝑡𝑖𝑜𝑛</m:t>
                          </m:r>
                        </m:sub>
                      </m:sSub>
                      <m:r>
                        <a:rPr lang="hu-HU" sz="2400" b="0" i="1" smtClean="0">
                          <a:latin typeface="Cambria Math" panose="02040503050406030204" pitchFamily="18" charset="0"/>
                        </a:rPr>
                        <m:t>=</m:t>
                      </m:r>
                      <m:f>
                        <m:fPr>
                          <m:ctrlPr>
                            <a:rPr lang="hu-HU" sz="2400" i="1">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55.2870…</m:t>
                          </m:r>
                          <m:r>
                            <a:rPr lang="hu-HU" sz="2400" i="1">
                              <a:latin typeface="Cambria Math" panose="02040503050406030204" pitchFamily="18" charset="0"/>
                              <a:ea typeface="Cambria Math" panose="02040503050406030204" pitchFamily="18" charset="0"/>
                            </a:rPr>
                            <m:t>𝑔</m:t>
                          </m:r>
                        </m:num>
                        <m:den>
                          <m:r>
                            <a:rPr lang="hu-HU" sz="2400" b="0" i="1" smtClean="0">
                              <a:latin typeface="Cambria Math" panose="02040503050406030204" pitchFamily="18" charset="0"/>
                              <a:ea typeface="Cambria Math" panose="02040503050406030204" pitchFamily="18" charset="0"/>
                            </a:rPr>
                            <m:t>1.0980</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𝑔</m:t>
                              </m:r>
                            </m:num>
                            <m:den>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𝑐𝑚</m:t>
                                  </m:r>
                                </m:e>
                                <m:sup>
                                  <m:r>
                                    <a:rPr lang="hu-HU" sz="2400" b="0" i="1" smtClean="0">
                                      <a:latin typeface="Cambria Math" panose="02040503050406030204" pitchFamily="18" charset="0"/>
                                      <a:ea typeface="Cambria Math" panose="02040503050406030204" pitchFamily="18" charset="0"/>
                                    </a:rPr>
                                    <m:t>3</m:t>
                                  </m:r>
                                </m:sup>
                              </m:sSup>
                            </m:den>
                          </m:f>
                        </m:den>
                      </m:f>
                      <m:r>
                        <a:rPr lang="hu-HU" sz="2400" b="0" i="1" smtClean="0">
                          <a:latin typeface="Cambria Math" panose="02040503050406030204" pitchFamily="18" charset="0"/>
                          <a:ea typeface="Cambria Math" panose="02040503050406030204" pitchFamily="18" charset="0"/>
                        </a:rPr>
                        <m:t>=50.3525…</m:t>
                      </m:r>
                      <m:sSup>
                        <m:sSupPr>
                          <m:ctrlPr>
                            <a:rPr lang="hu-HU" sz="2400" b="0" i="1" smtClean="0">
                              <a:latin typeface="Cambria Math" panose="02040503050406030204" pitchFamily="18" charset="0"/>
                              <a:ea typeface="Cambria Math" panose="02040503050406030204" pitchFamily="18" charset="0"/>
                            </a:rPr>
                          </m:ctrlPr>
                        </m:sSupPr>
                        <m:e>
                          <m:r>
                            <a:rPr lang="hu-HU" sz="2400" b="0" i="1" smtClean="0">
                              <a:latin typeface="Cambria Math" panose="02040503050406030204" pitchFamily="18" charset="0"/>
                              <a:ea typeface="Cambria Math" panose="02040503050406030204" pitchFamily="18" charset="0"/>
                            </a:rPr>
                            <m:t>𝑐𝑚</m:t>
                          </m:r>
                        </m:e>
                        <m:sup>
                          <m:r>
                            <a:rPr lang="hu-HU" sz="2400" b="0" i="1" smtClean="0">
                              <a:latin typeface="Cambria Math" panose="02040503050406030204" pitchFamily="18" charset="0"/>
                              <a:ea typeface="Cambria Math" panose="02040503050406030204" pitchFamily="18" charset="0"/>
                            </a:rPr>
                            <m:t>3</m:t>
                          </m:r>
                        </m:sup>
                      </m:sSup>
                    </m:oMath>
                  </m:oMathPara>
                </a14:m>
                <a:endParaRPr lang="hu-HU" sz="2400" dirty="0"/>
              </a:p>
            </p:txBody>
          </p:sp>
        </mc:Choice>
        <mc:Fallback xmlns="">
          <p:sp>
            <p:nvSpPr>
              <p:cNvPr id="6" name="Szövegdoboz 5">
                <a:extLst>
                  <a:ext uri="{FF2B5EF4-FFF2-40B4-BE49-F238E27FC236}">
                    <a16:creationId xmlns:a16="http://schemas.microsoft.com/office/drawing/2014/main" id="{AB3A7119-CC20-4C8A-A9EA-007D1F2B5757}"/>
                  </a:ext>
                </a:extLst>
              </p:cNvPr>
              <p:cNvSpPr txBox="1">
                <a:spLocks noRot="1" noChangeAspect="1" noMove="1" noResize="1" noEditPoints="1" noAdjustHandles="1" noChangeArrowheads="1" noChangeShapeType="1" noTextEdit="1"/>
              </p:cNvSpPr>
              <p:nvPr/>
            </p:nvSpPr>
            <p:spPr>
              <a:xfrm>
                <a:off x="6579822" y="5672147"/>
                <a:ext cx="5531451" cy="964688"/>
              </a:xfrm>
              <a:prstGeom prst="rect">
                <a:avLst/>
              </a:prstGeom>
              <a:blipFill>
                <a:blip r:embed="rId5"/>
                <a:stretch>
                  <a:fillRect/>
                </a:stretch>
              </a:blipFill>
            </p:spPr>
            <p:txBody>
              <a:bodyPr/>
              <a:lstStyle/>
              <a:p>
                <a:r>
                  <a:rPr lang="en-US">
                    <a:noFill/>
                  </a:rPr>
                  <a:t> </a:t>
                </a:r>
              </a:p>
            </p:txBody>
          </p:sp>
        </mc:Fallback>
      </mc:AlternateContent>
      <p:sp>
        <p:nvSpPr>
          <p:cNvPr id="7" name="Szövegdoboz 6">
            <a:extLst>
              <a:ext uri="{FF2B5EF4-FFF2-40B4-BE49-F238E27FC236}">
                <a16:creationId xmlns:a16="http://schemas.microsoft.com/office/drawing/2014/main" id="{CD119C53-6822-43EE-A052-5DFBE2D79FB5}"/>
              </a:ext>
            </a:extLst>
          </p:cNvPr>
          <p:cNvSpPr txBox="1"/>
          <p:nvPr/>
        </p:nvSpPr>
        <p:spPr>
          <a:xfrm>
            <a:off x="1071562" y="6029325"/>
            <a:ext cx="3533340" cy="584775"/>
          </a:xfrm>
          <a:prstGeom prst="rect">
            <a:avLst/>
          </a:prstGeom>
          <a:noFill/>
        </p:spPr>
        <p:txBody>
          <a:bodyPr wrap="none" rtlCol="0">
            <a:spAutoFit/>
          </a:bodyPr>
          <a:lstStyle/>
          <a:p>
            <a:r>
              <a:rPr lang="hu-HU" sz="3200" dirty="0">
                <a:latin typeface="Times New Roman" panose="02020603050405020304" pitchFamily="18" charset="0"/>
                <a:cs typeface="Times New Roman" panose="02020603050405020304" pitchFamily="18" charset="0"/>
              </a:rPr>
              <a:t>Error is about 0.3%!</a:t>
            </a:r>
          </a:p>
        </p:txBody>
      </p:sp>
      <p:sp>
        <p:nvSpPr>
          <p:cNvPr id="9"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Pitfalls in solving tasks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41</a:t>
            </a:fld>
            <a:endParaRPr lang="hu-HU"/>
          </a:p>
        </p:txBody>
      </p:sp>
    </p:spTree>
    <p:extLst>
      <p:ext uri="{BB962C8B-B14F-4D97-AF65-F5344CB8AC3E}">
        <p14:creationId xmlns:p14="http://schemas.microsoft.com/office/powerpoint/2010/main" val="384434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45"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anim calcmode="lin" valueType="num">
                                      <p:cBhvr>
                                        <p:cTn id="34" dur="2000" fill="hold"/>
                                        <p:tgtEl>
                                          <p:spTgt spid="7"/>
                                        </p:tgtEl>
                                        <p:attrNameLst>
                                          <p:attrName>ppt_w</p:attrName>
                                        </p:attrNameLst>
                                      </p:cBhvr>
                                      <p:tavLst>
                                        <p:tav tm="0" fmla="#ppt_w*sin(2.5*pi*$)">
                                          <p:val>
                                            <p:fltVal val="0"/>
                                          </p:val>
                                        </p:tav>
                                        <p:tav tm="100000">
                                          <p:val>
                                            <p:fltVal val="1"/>
                                          </p:val>
                                        </p:tav>
                                      </p:tavLst>
                                    </p:anim>
                                    <p:anim calcmode="lin" valueType="num">
                                      <p:cBhvr>
                                        <p:cTn id="35"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02418" y="1611312"/>
            <a:ext cx="11587163" cy="4175125"/>
          </a:xfrm>
        </p:spPr>
        <p:txBody>
          <a:bodyPr>
            <a:normAutofit/>
          </a:bodyPr>
          <a:lstStyle/>
          <a:p>
            <a:r>
              <a:rPr lang="hu-HU" dirty="0" err="1">
                <a:latin typeface="Times New Roman" panose="02020603050405020304" pitchFamily="18" charset="0"/>
                <a:cs typeface="Times New Roman" panose="02020603050405020304" pitchFamily="18" charset="0"/>
              </a:rPr>
              <a:t>Continuation</a:t>
            </a:r>
            <a:r>
              <a:rPr lang="hu-HU" dirty="0">
                <a:latin typeface="Times New Roman" panose="02020603050405020304" pitchFamily="18" charset="0"/>
                <a:cs typeface="Times New Roman" panose="02020603050405020304" pitchFamily="18" charset="0"/>
              </a:rPr>
              <a:t>:</a:t>
            </a:r>
          </a:p>
          <a:p>
            <a:pPr lvl="1">
              <a:spcAft>
                <a:spcPts val="7000"/>
              </a:spcAft>
            </a:pPr>
            <a:r>
              <a:rPr lang="en-US" dirty="0">
                <a:latin typeface="Times New Roman" panose="02020603050405020304" pitchFamily="18" charset="0"/>
                <a:cs typeface="Times New Roman" panose="02020603050405020304" pitchFamily="18" charset="0"/>
              </a:rPr>
              <a:t>calculating the mass of hydrochloric acid correctly </a:t>
            </a:r>
            <a:r>
              <a:rPr lang="hu-HU" dirty="0">
                <a:latin typeface="Times New Roman" panose="02020603050405020304" pitchFamily="18" charset="0"/>
                <a:cs typeface="Times New Roman" panose="02020603050405020304" pitchFamily="18" charset="0"/>
              </a:rPr>
              <a:t>:</a:t>
            </a:r>
          </a:p>
          <a:p>
            <a:pPr lvl="1">
              <a:spcAft>
                <a:spcPts val="7000"/>
              </a:spcAft>
            </a:pPr>
            <a:r>
              <a:rPr lang="hu-HU" dirty="0">
                <a:latin typeface="Times New Roman" panose="02020603050405020304" pitchFamily="18" charset="0"/>
                <a:cs typeface="Times New Roman" panose="02020603050405020304" pitchFamily="18" charset="0"/>
              </a:rPr>
              <a:t>in v% mixed percentage:</a:t>
            </a:r>
          </a:p>
          <a:p>
            <a:pPr lvl="1"/>
            <a:r>
              <a:rPr lang="hu-HU" dirty="0">
                <a:latin typeface="Times New Roman" panose="02020603050405020304" pitchFamily="18" charset="0"/>
                <a:cs typeface="Times New Roman" panose="02020603050405020304" pitchFamily="18" charset="0"/>
              </a:rPr>
              <a:t>For </a:t>
            </a:r>
            <a:r>
              <a:rPr lang="hu-HU" i="1" dirty="0">
                <a:latin typeface="Times New Roman" panose="02020603050405020304" pitchFamily="18" charset="0"/>
                <a:cs typeface="Times New Roman" panose="02020603050405020304" pitchFamily="18" charset="0"/>
              </a:rPr>
              <a:t>x</a:t>
            </a:r>
            <a:r>
              <a:rPr lang="hu-HU" dirty="0">
                <a:latin typeface="Times New Roman" panose="02020603050405020304" pitchFamily="18" charset="0"/>
                <a:cs typeface="Times New Roman" panose="02020603050405020304" pitchFamily="18" charset="0"/>
              </a:rPr>
              <a:t>, one needs molar volumes of both solute and solution: </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3C26D490-5D40-4204-B813-C09B5032EA1B}"/>
                  </a:ext>
                </a:extLst>
              </p:cNvPr>
              <p:cNvSpPr txBox="1"/>
              <p:nvPr/>
            </p:nvSpPr>
            <p:spPr>
              <a:xfrm>
                <a:off x="7494624" y="2061905"/>
                <a:ext cx="276928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𝑚</m:t>
                          </m:r>
                        </m:e>
                        <m:sub>
                          <m:r>
                            <a:rPr lang="hu-HU" sz="2400" b="0" i="1" smtClean="0">
                              <a:latin typeface="Cambria Math" panose="02040503050406030204" pitchFamily="18" charset="0"/>
                            </a:rPr>
                            <m:t>𝐻𝐶𝑙</m:t>
                          </m:r>
                        </m:sub>
                      </m:sSub>
                      <m:r>
                        <a:rPr lang="hu-HU" sz="2400" i="1" smtClean="0">
                          <a:latin typeface="Cambria Math" panose="02040503050406030204" pitchFamily="18" charset="0"/>
                          <a:ea typeface="Cambria Math" panose="02040503050406030204" pitchFamily="18" charset="0"/>
                        </a:rPr>
                        <m:t>≠</m:t>
                      </m:r>
                      <m:sSub>
                        <m:sSubPr>
                          <m:ctrlPr>
                            <a:rPr lang="hu-HU" sz="2400" i="1" smtClean="0">
                              <a:latin typeface="Cambria Math" panose="02040503050406030204" pitchFamily="18" charset="0"/>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𝑚</m:t>
                          </m:r>
                        </m:e>
                        <m:sub>
                          <m:r>
                            <a:rPr lang="hu-HU" sz="2400" b="0" i="1" smtClean="0">
                              <a:latin typeface="Cambria Math" panose="02040503050406030204" pitchFamily="18" charset="0"/>
                              <a:ea typeface="Cambria Math" panose="02040503050406030204" pitchFamily="18" charset="0"/>
                            </a:rPr>
                            <m:t>𝐻𝐶𝑙</m:t>
                          </m:r>
                          <m:r>
                            <a:rPr lang="hu-HU" sz="2400" b="0" i="1" smtClean="0">
                              <a:latin typeface="Cambria Math" panose="02040503050406030204" pitchFamily="18" charset="0"/>
                              <a:ea typeface="Cambria Math" panose="02040503050406030204" pitchFamily="18" charset="0"/>
                            </a:rPr>
                            <m:t> </m:t>
                          </m:r>
                          <m:r>
                            <a:rPr lang="hu-HU" sz="2400" b="0" i="1" smtClean="0">
                              <a:latin typeface="Cambria Math" panose="02040503050406030204" pitchFamily="18" charset="0"/>
                              <a:ea typeface="Cambria Math" panose="02040503050406030204" pitchFamily="18" charset="0"/>
                            </a:rPr>
                            <m:t>𝑠𝑜𝑙𝑢𝑡𝑖𝑜𝑛</m:t>
                          </m:r>
                        </m:sub>
                      </m:sSub>
                    </m:oMath>
                  </m:oMathPara>
                </a14:m>
                <a:endParaRPr lang="hu-HU" sz="2400" dirty="0"/>
              </a:p>
            </p:txBody>
          </p:sp>
        </mc:Choice>
        <mc:Fallback xmlns="">
          <p:sp>
            <p:nvSpPr>
              <p:cNvPr id="4" name="Szövegdoboz 3">
                <a:extLst>
                  <a:ext uri="{FF2B5EF4-FFF2-40B4-BE49-F238E27FC236}">
                    <a16:creationId xmlns:a16="http://schemas.microsoft.com/office/drawing/2014/main" id="{3C26D490-5D40-4204-B813-C09B5032EA1B}"/>
                  </a:ext>
                </a:extLst>
              </p:cNvPr>
              <p:cNvSpPr txBox="1">
                <a:spLocks noRot="1" noChangeAspect="1" noMove="1" noResize="1" noEditPoints="1" noAdjustHandles="1" noChangeArrowheads="1" noChangeShapeType="1" noTextEdit="1"/>
              </p:cNvSpPr>
              <p:nvPr/>
            </p:nvSpPr>
            <p:spPr>
              <a:xfrm>
                <a:off x="7494624" y="2061905"/>
                <a:ext cx="2769283" cy="369332"/>
              </a:xfrm>
              <a:prstGeom prst="rect">
                <a:avLst/>
              </a:prstGeom>
              <a:blipFill>
                <a:blip r:embed="rId3"/>
                <a:stretch>
                  <a:fillRect l="-879" r="-659"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344D1468-9951-434F-9DC6-E5755B3DF105}"/>
                  </a:ext>
                </a:extLst>
              </p:cNvPr>
              <p:cNvSpPr txBox="1"/>
              <p:nvPr/>
            </p:nvSpPr>
            <p:spPr>
              <a:xfrm>
                <a:off x="688182" y="2514329"/>
                <a:ext cx="7641130" cy="7082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i="1">
                              <a:latin typeface="Cambria Math" panose="02040503050406030204" pitchFamily="18" charset="0"/>
                            </a:rPr>
                            <m:t>𝑚</m:t>
                          </m:r>
                        </m:e>
                        <m:sub>
                          <m:r>
                            <a:rPr lang="hu-HU" sz="2400" i="1">
                              <a:latin typeface="Cambria Math" panose="02040503050406030204" pitchFamily="18" charset="0"/>
                            </a:rPr>
                            <m:t>𝐻𝐶𝑙</m:t>
                          </m:r>
                        </m:sub>
                      </m:sSub>
                      <m:r>
                        <a:rPr lang="hu-HU" sz="2400" b="0" i="1" smtClean="0">
                          <a:latin typeface="Cambria Math" panose="02040503050406030204" pitchFamily="18" charset="0"/>
                        </a:rPr>
                        <m:t>=</m:t>
                      </m:r>
                      <m:d>
                        <m:dPr>
                          <m:ctrlPr>
                            <a:rPr lang="hu-HU" sz="2400" b="0" i="1" smtClean="0">
                              <a:latin typeface="Cambria Math" panose="02040503050406030204" pitchFamily="18" charset="0"/>
                            </a:rPr>
                          </m:ctrlPr>
                        </m:dPr>
                        <m:e>
                          <m:r>
                            <a:rPr lang="hu-HU" sz="2400" i="1">
                              <a:latin typeface="Cambria Math" panose="02040503050406030204" pitchFamily="18" charset="0"/>
                            </a:rPr>
                            <m:t>25</m:t>
                          </m:r>
                          <m:r>
                            <a:rPr lang="hu-HU" sz="2400" b="0" i="1" smtClean="0">
                              <a:latin typeface="Cambria Math" panose="02040503050406030204" pitchFamily="18" charset="0"/>
                            </a:rPr>
                            <m:t>.</m:t>
                          </m:r>
                          <m:r>
                            <a:rPr lang="hu-HU" sz="2400" i="1">
                              <a:latin typeface="Cambria Math" panose="02040503050406030204" pitchFamily="18" charset="0"/>
                            </a:rPr>
                            <m:t>05</m:t>
                          </m:r>
                          <m:sSup>
                            <m:sSupPr>
                              <m:ctrlPr>
                                <a:rPr lang="hu-HU" sz="2400" i="1">
                                  <a:latin typeface="Cambria Math" panose="02040503050406030204" pitchFamily="18" charset="0"/>
                                </a:rPr>
                              </m:ctrlPr>
                            </m:sSupPr>
                            <m:e>
                              <m:r>
                                <a:rPr lang="hu-HU" sz="2400" i="1">
                                  <a:latin typeface="Cambria Math" panose="02040503050406030204" pitchFamily="18" charset="0"/>
                                </a:rPr>
                                <m:t>𝑐𝑚</m:t>
                              </m:r>
                            </m:e>
                            <m:sup>
                              <m:r>
                                <a:rPr lang="hu-HU" sz="2400" i="1">
                                  <a:latin typeface="Cambria Math" panose="02040503050406030204" pitchFamily="18" charset="0"/>
                                </a:rPr>
                                <m:t>3</m:t>
                              </m:r>
                            </m:sup>
                          </m:sSup>
                          <m:r>
                            <a:rPr lang="hu-HU" sz="2400" i="1">
                              <a:latin typeface="Cambria Math" panose="02040503050406030204" pitchFamily="18" charset="0"/>
                              <a:ea typeface="Cambria Math" panose="02040503050406030204" pitchFamily="18" charset="0"/>
                            </a:rPr>
                            <m:t>∙1</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19315</m:t>
                          </m:r>
                          <m:f>
                            <m:fPr>
                              <m:ctrlPr>
                                <a:rPr lang="hu-HU" sz="2400" i="1">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𝑔</m:t>
                              </m:r>
                            </m:num>
                            <m:den>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𝑐𝑚</m:t>
                                  </m:r>
                                </m:e>
                                <m:sup>
                                  <m:r>
                                    <a:rPr lang="hu-HU" sz="2400" i="1">
                                      <a:latin typeface="Cambria Math" panose="02040503050406030204" pitchFamily="18" charset="0"/>
                                      <a:ea typeface="Cambria Math" panose="02040503050406030204" pitchFamily="18" charset="0"/>
                                    </a:rPr>
                                    <m:t>3</m:t>
                                  </m:r>
                                </m:sup>
                              </m:sSup>
                            </m:den>
                          </m:f>
                        </m:e>
                      </m:d>
                      <m:r>
                        <a:rPr lang="hu-HU" sz="2400" b="0" i="1" smtClean="0">
                          <a:latin typeface="Cambria Math" panose="02040503050406030204" pitchFamily="18" charset="0"/>
                          <a:ea typeface="Cambria Math" panose="02040503050406030204" pitchFamily="18" charset="0"/>
                        </a:rPr>
                        <m:t>∙</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37%</m:t>
                          </m:r>
                        </m:num>
                        <m:den>
                          <m:r>
                            <a:rPr lang="hu-HU" sz="2400" b="0" i="1" smtClean="0">
                              <a:latin typeface="Cambria Math" panose="02040503050406030204" pitchFamily="18" charset="0"/>
                              <a:ea typeface="Cambria Math" panose="02040503050406030204" pitchFamily="18" charset="0"/>
                            </a:rPr>
                            <m:t>100%</m:t>
                          </m:r>
                        </m:den>
                      </m:f>
                      <m:r>
                        <a:rPr lang="hu-HU" sz="2400" b="0" i="1" smtClean="0">
                          <a:latin typeface="Cambria Math" panose="02040503050406030204" pitchFamily="18" charset="0"/>
                          <a:ea typeface="Cambria Math" panose="02040503050406030204" pitchFamily="18" charset="0"/>
                        </a:rPr>
                        <m:t>=11.0587…</m:t>
                      </m:r>
                      <m:r>
                        <a:rPr lang="hu-HU" sz="2400" b="0" i="1" smtClean="0">
                          <a:latin typeface="Cambria Math" panose="02040503050406030204" pitchFamily="18" charset="0"/>
                          <a:ea typeface="Cambria Math" panose="02040503050406030204" pitchFamily="18" charset="0"/>
                        </a:rPr>
                        <m:t>𝑔</m:t>
                      </m:r>
                    </m:oMath>
                  </m:oMathPara>
                </a14:m>
                <a:endParaRPr lang="hu-HU" sz="2400" dirty="0"/>
              </a:p>
            </p:txBody>
          </p:sp>
        </mc:Choice>
        <mc:Fallback xmlns="">
          <p:sp>
            <p:nvSpPr>
              <p:cNvPr id="5" name="Szövegdoboz 4">
                <a:extLst>
                  <a:ext uri="{FF2B5EF4-FFF2-40B4-BE49-F238E27FC236}">
                    <a16:creationId xmlns:a16="http://schemas.microsoft.com/office/drawing/2014/main" id="{344D1468-9951-434F-9DC6-E5755B3DF105}"/>
                  </a:ext>
                </a:extLst>
              </p:cNvPr>
              <p:cNvSpPr txBox="1">
                <a:spLocks noRot="1" noChangeAspect="1" noMove="1" noResize="1" noEditPoints="1" noAdjustHandles="1" noChangeArrowheads="1" noChangeShapeType="1" noTextEdit="1"/>
              </p:cNvSpPr>
              <p:nvPr/>
            </p:nvSpPr>
            <p:spPr>
              <a:xfrm>
                <a:off x="688182" y="2514329"/>
                <a:ext cx="7641130" cy="70827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B72ED2EF-2EF8-4D5B-8ABC-98321FA122C1}"/>
                  </a:ext>
                </a:extLst>
              </p:cNvPr>
              <p:cNvSpPr txBox="1"/>
              <p:nvPr/>
            </p:nvSpPr>
            <p:spPr>
              <a:xfrm>
                <a:off x="654845" y="5114925"/>
                <a:ext cx="5171929" cy="9451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i="1">
                              <a:latin typeface="Cambria Math" panose="02040503050406030204" pitchFamily="18" charset="0"/>
                            </a:rPr>
                            <m:t>𝐻𝐶𝑙</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11</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0587…</m:t>
                          </m:r>
                          <m:r>
                            <a:rPr lang="hu-HU" sz="2400" i="1">
                              <a:latin typeface="Cambria Math" panose="02040503050406030204" pitchFamily="18" charset="0"/>
                              <a:ea typeface="Cambria Math" panose="02040503050406030204" pitchFamily="18" charset="0"/>
                            </a:rPr>
                            <m:t>𝑔</m:t>
                          </m:r>
                        </m:num>
                        <m:den>
                          <m:r>
                            <a:rPr lang="hu-HU" sz="2400" b="0" i="1" smtClean="0">
                              <a:latin typeface="Cambria Math" panose="02040503050406030204" pitchFamily="18" charset="0"/>
                              <a:ea typeface="Cambria Math" panose="02040503050406030204" pitchFamily="18" charset="0"/>
                            </a:rPr>
                            <m:t>36.46</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𝑔</m:t>
                              </m:r>
                            </m:num>
                            <m:den>
                              <m:r>
                                <a:rPr lang="hu-HU" sz="2400" b="0" i="1" smtClean="0">
                                  <a:latin typeface="Cambria Math" panose="02040503050406030204" pitchFamily="18" charset="0"/>
                                  <a:ea typeface="Cambria Math" panose="02040503050406030204" pitchFamily="18" charset="0"/>
                                </a:rPr>
                                <m:t>𝑚𝑜𝑙</m:t>
                              </m:r>
                            </m:den>
                          </m:f>
                        </m:den>
                      </m:f>
                      <m:r>
                        <a:rPr lang="hu-HU" sz="2400" b="0" i="1" smtClean="0">
                          <a:latin typeface="Cambria Math" panose="02040503050406030204" pitchFamily="18" charset="0"/>
                          <a:ea typeface="Cambria Math" panose="02040503050406030204" pitchFamily="18" charset="0"/>
                        </a:rPr>
                        <m:t>=0.303310…</m:t>
                      </m:r>
                      <m:r>
                        <a:rPr lang="hu-HU" sz="2400" b="0" i="1" smtClean="0">
                          <a:latin typeface="Cambria Math" panose="02040503050406030204" pitchFamily="18" charset="0"/>
                          <a:ea typeface="Cambria Math" panose="02040503050406030204" pitchFamily="18" charset="0"/>
                        </a:rPr>
                        <m:t>𝑚𝑜𝑙</m:t>
                      </m:r>
                    </m:oMath>
                  </m:oMathPara>
                </a14:m>
                <a:endParaRPr lang="hu-HU" sz="2400" dirty="0"/>
              </a:p>
            </p:txBody>
          </p:sp>
        </mc:Choice>
        <mc:Fallback xmlns="">
          <p:sp>
            <p:nvSpPr>
              <p:cNvPr id="6" name="Szövegdoboz 5">
                <a:extLst>
                  <a:ext uri="{FF2B5EF4-FFF2-40B4-BE49-F238E27FC236}">
                    <a16:creationId xmlns:a16="http://schemas.microsoft.com/office/drawing/2014/main" id="{B72ED2EF-2EF8-4D5B-8ABC-98321FA122C1}"/>
                  </a:ext>
                </a:extLst>
              </p:cNvPr>
              <p:cNvSpPr txBox="1">
                <a:spLocks noRot="1" noChangeAspect="1" noMove="1" noResize="1" noEditPoints="1" noAdjustHandles="1" noChangeArrowheads="1" noChangeShapeType="1" noTextEdit="1"/>
              </p:cNvSpPr>
              <p:nvPr/>
            </p:nvSpPr>
            <p:spPr>
              <a:xfrm>
                <a:off x="654845" y="5114925"/>
                <a:ext cx="5171929" cy="9451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0E170372-7159-4BC0-94E0-E43D5FBC1F2F}"/>
                  </a:ext>
                </a:extLst>
              </p:cNvPr>
              <p:cNvSpPr txBox="1"/>
              <p:nvPr/>
            </p:nvSpPr>
            <p:spPr>
              <a:xfrm>
                <a:off x="692944" y="3871913"/>
                <a:ext cx="7623112" cy="7015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𝑣</m:t>
                      </m:r>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11</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0587…</m:t>
                          </m:r>
                          <m:r>
                            <a:rPr lang="hu-HU" sz="2400" i="1">
                              <a:latin typeface="Cambria Math" panose="02040503050406030204" pitchFamily="18" charset="0"/>
                              <a:ea typeface="Cambria Math" panose="02040503050406030204" pitchFamily="18" charset="0"/>
                            </a:rPr>
                            <m:t>𝑔</m:t>
                          </m:r>
                        </m:num>
                        <m:den>
                          <m:r>
                            <a:rPr lang="hu-HU" sz="2400" i="1">
                              <a:latin typeface="Cambria Math" panose="02040503050406030204" pitchFamily="18" charset="0"/>
                              <a:ea typeface="Cambria Math" panose="02040503050406030204" pitchFamily="18" charset="0"/>
                            </a:rPr>
                            <m:t>50</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3525…</m:t>
                          </m:r>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𝑐𝑚</m:t>
                              </m:r>
                            </m:e>
                            <m:sup>
                              <m:r>
                                <a:rPr lang="hu-HU" sz="2400" i="1">
                                  <a:latin typeface="Cambria Math" panose="02040503050406030204" pitchFamily="18" charset="0"/>
                                  <a:ea typeface="Cambria Math" panose="02040503050406030204" pitchFamily="18" charset="0"/>
                                </a:rPr>
                                <m:t>3</m:t>
                              </m:r>
                            </m:sup>
                          </m:sSup>
                        </m:den>
                      </m:f>
                      <m:r>
                        <a:rPr lang="hu-HU" sz="2400" b="0" i="1" smtClean="0">
                          <a:latin typeface="Cambria Math" panose="02040503050406030204" pitchFamily="18" charset="0"/>
                          <a:ea typeface="Cambria Math" panose="02040503050406030204" pitchFamily="18" charset="0"/>
                        </a:rPr>
                        <m:t>∙100%=21.96256…%=21.96%</m:t>
                      </m:r>
                    </m:oMath>
                  </m:oMathPara>
                </a14:m>
                <a:endParaRPr lang="hu-HU" sz="2400" dirty="0"/>
              </a:p>
            </p:txBody>
          </p:sp>
        </mc:Choice>
        <mc:Fallback xmlns="">
          <p:sp>
            <p:nvSpPr>
              <p:cNvPr id="7" name="Szövegdoboz 6">
                <a:extLst>
                  <a:ext uri="{FF2B5EF4-FFF2-40B4-BE49-F238E27FC236}">
                    <a16:creationId xmlns:a16="http://schemas.microsoft.com/office/drawing/2014/main" id="{0E170372-7159-4BC0-94E0-E43D5FBC1F2F}"/>
                  </a:ext>
                </a:extLst>
              </p:cNvPr>
              <p:cNvSpPr txBox="1">
                <a:spLocks noRot="1" noChangeAspect="1" noMove="1" noResize="1" noEditPoints="1" noAdjustHandles="1" noChangeArrowheads="1" noChangeShapeType="1" noTextEdit="1"/>
              </p:cNvSpPr>
              <p:nvPr/>
            </p:nvSpPr>
            <p:spPr>
              <a:xfrm>
                <a:off x="692944" y="3871913"/>
                <a:ext cx="7623112" cy="70153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BE83B055-19C0-45B8-B5E1-9E9D1839C89C}"/>
                  </a:ext>
                </a:extLst>
              </p:cNvPr>
              <p:cNvSpPr txBox="1"/>
              <p:nvPr/>
            </p:nvSpPr>
            <p:spPr>
              <a:xfrm>
                <a:off x="6593675" y="5300664"/>
                <a:ext cx="362682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𝑤𝑎𝑡𝑒𝑟</m:t>
                          </m:r>
                        </m:sub>
                      </m:sSub>
                      <m:r>
                        <a:rPr lang="hu-HU" sz="2800" i="1" smtClean="0">
                          <a:latin typeface="Cambria Math" panose="02040503050406030204" pitchFamily="18" charset="0"/>
                          <a:ea typeface="Cambria Math" panose="02040503050406030204" pitchFamily="18" charset="0"/>
                        </a:rPr>
                        <m:t>≠</m:t>
                      </m:r>
                      <m:sSub>
                        <m:sSubPr>
                          <m:ctrlPr>
                            <a:rPr lang="hu-HU" sz="280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𝑚</m:t>
                          </m:r>
                        </m:e>
                        <m:sub>
                          <m:r>
                            <a:rPr lang="hu-HU" sz="2800" b="0" i="1" smtClean="0">
                              <a:latin typeface="Cambria Math" panose="02040503050406030204" pitchFamily="18" charset="0"/>
                              <a:ea typeface="Cambria Math" panose="02040503050406030204" pitchFamily="18" charset="0"/>
                            </a:rPr>
                            <m:t>𝑎𝑑𝑑𝑒𝑑</m:t>
                          </m:r>
                          <m:r>
                            <a:rPr lang="hu-HU" sz="2800" b="0" i="1" smtClean="0">
                              <a:latin typeface="Cambria Math" panose="02040503050406030204" pitchFamily="18" charset="0"/>
                              <a:ea typeface="Cambria Math" panose="02040503050406030204" pitchFamily="18" charset="0"/>
                            </a:rPr>
                            <m:t> </m:t>
                          </m:r>
                          <m:r>
                            <a:rPr lang="hu-HU" sz="2800" b="0" i="1" smtClean="0">
                              <a:latin typeface="Cambria Math" panose="02040503050406030204" pitchFamily="18" charset="0"/>
                              <a:ea typeface="Cambria Math" panose="02040503050406030204" pitchFamily="18" charset="0"/>
                            </a:rPr>
                            <m:t>𝑤𝑎𝑡𝑒𝑟</m:t>
                          </m:r>
                        </m:sub>
                      </m:sSub>
                    </m:oMath>
                  </m:oMathPara>
                </a14:m>
                <a:endParaRPr lang="hu-HU" sz="2800" dirty="0"/>
              </a:p>
            </p:txBody>
          </p:sp>
        </mc:Choice>
        <mc:Fallback xmlns="">
          <p:sp>
            <p:nvSpPr>
              <p:cNvPr id="8" name="Szövegdoboz 7">
                <a:extLst>
                  <a:ext uri="{FF2B5EF4-FFF2-40B4-BE49-F238E27FC236}">
                    <a16:creationId xmlns:a16="http://schemas.microsoft.com/office/drawing/2014/main" id="{BE83B055-19C0-45B8-B5E1-9E9D1839C89C}"/>
                  </a:ext>
                </a:extLst>
              </p:cNvPr>
              <p:cNvSpPr txBox="1">
                <a:spLocks noRot="1" noChangeAspect="1" noMove="1" noResize="1" noEditPoints="1" noAdjustHandles="1" noChangeArrowheads="1" noChangeShapeType="1" noTextEdit="1"/>
              </p:cNvSpPr>
              <p:nvPr/>
            </p:nvSpPr>
            <p:spPr>
              <a:xfrm>
                <a:off x="6593675" y="5300664"/>
                <a:ext cx="3626827" cy="43088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Szövegdoboz 8">
                <a:extLst>
                  <a:ext uri="{FF2B5EF4-FFF2-40B4-BE49-F238E27FC236}">
                    <a16:creationId xmlns:a16="http://schemas.microsoft.com/office/drawing/2014/main" id="{427DD758-CC93-4B0D-9918-D39A0458FB84}"/>
                  </a:ext>
                </a:extLst>
              </p:cNvPr>
              <p:cNvSpPr txBox="1"/>
              <p:nvPr/>
            </p:nvSpPr>
            <p:spPr>
              <a:xfrm>
                <a:off x="4505836" y="5981701"/>
                <a:ext cx="720812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𝑚</m:t>
                          </m:r>
                        </m:e>
                        <m:sub>
                          <m:r>
                            <a:rPr lang="hu-HU" sz="2800" b="0" i="1" smtClean="0">
                              <a:latin typeface="Cambria Math" panose="02040503050406030204" pitchFamily="18" charset="0"/>
                            </a:rPr>
                            <m:t>𝑤𝑎𝑡𝑒𝑟</m:t>
                          </m:r>
                        </m:sub>
                      </m:sSub>
                      <m:r>
                        <a:rPr lang="hu-HU" sz="2800" b="0" i="1" smtClean="0">
                          <a:latin typeface="Cambria Math" panose="02040503050406030204" pitchFamily="18" charset="0"/>
                        </a:rPr>
                        <m:t>=</m:t>
                      </m:r>
                      <m:sSub>
                        <m:sSubPr>
                          <m:ctrlPr>
                            <a:rPr lang="hu-HU" sz="280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𝑚</m:t>
                          </m:r>
                        </m:e>
                        <m:sub>
                          <m:r>
                            <a:rPr lang="hu-HU" sz="2800" b="0" i="1" smtClean="0">
                              <a:latin typeface="Cambria Math" panose="02040503050406030204" pitchFamily="18" charset="0"/>
                              <a:ea typeface="Cambria Math" panose="02040503050406030204" pitchFamily="18" charset="0"/>
                            </a:rPr>
                            <m:t>𝑎𝑑𝑑𝑒𝑑</m:t>
                          </m:r>
                          <m:r>
                            <a:rPr lang="hu-HU" sz="2800" b="0" i="1" smtClean="0">
                              <a:latin typeface="Cambria Math" panose="02040503050406030204" pitchFamily="18" charset="0"/>
                              <a:ea typeface="Cambria Math" panose="02040503050406030204" pitchFamily="18" charset="0"/>
                            </a:rPr>
                            <m:t> </m:t>
                          </m:r>
                          <m:r>
                            <a:rPr lang="hu-HU" sz="2800" b="0" i="1" smtClean="0">
                              <a:latin typeface="Cambria Math" panose="02040503050406030204" pitchFamily="18" charset="0"/>
                              <a:ea typeface="Cambria Math" panose="02040503050406030204" pitchFamily="18" charset="0"/>
                            </a:rPr>
                            <m:t>𝑤𝑎𝑡𝑒𝑟</m:t>
                          </m:r>
                        </m:sub>
                      </m:sSub>
                      <m:r>
                        <a:rPr lang="hu-HU" sz="2800" b="0" i="1" smtClean="0">
                          <a:latin typeface="Cambria Math" panose="02040503050406030204" pitchFamily="18" charset="0"/>
                          <a:ea typeface="Cambria Math" panose="02040503050406030204" pitchFamily="18" charset="0"/>
                        </a:rPr>
                        <m:t>+ </m:t>
                      </m:r>
                      <m:sSub>
                        <m:sSubPr>
                          <m:ctrlPr>
                            <a:rPr lang="hu-HU" sz="2800" b="0" i="1" smtClean="0">
                              <a:latin typeface="Cambria Math" panose="02040503050406030204" pitchFamily="18" charset="0"/>
                              <a:ea typeface="Cambria Math" panose="02040503050406030204" pitchFamily="18" charset="0"/>
                            </a:rPr>
                          </m:ctrlPr>
                        </m:sSubPr>
                        <m:e>
                          <m:r>
                            <a:rPr lang="hu-HU" sz="2800" b="0" i="1" smtClean="0">
                              <a:latin typeface="Cambria Math" panose="02040503050406030204" pitchFamily="18" charset="0"/>
                              <a:ea typeface="Cambria Math" panose="02040503050406030204" pitchFamily="18" charset="0"/>
                            </a:rPr>
                            <m:t>𝑚</m:t>
                          </m:r>
                        </m:e>
                        <m:sub>
                          <m:r>
                            <a:rPr lang="hu-HU" sz="2800" b="0" i="1" smtClean="0">
                              <a:latin typeface="Cambria Math" panose="02040503050406030204" pitchFamily="18" charset="0"/>
                              <a:ea typeface="Cambria Math" panose="02040503050406030204" pitchFamily="18" charset="0"/>
                            </a:rPr>
                            <m:t>𝑤𝑎𝑡𝑒𝑟</m:t>
                          </m:r>
                          <m:r>
                            <a:rPr lang="hu-HU" sz="2800" b="0" i="1" smtClean="0">
                              <a:latin typeface="Cambria Math" panose="02040503050406030204" pitchFamily="18" charset="0"/>
                              <a:ea typeface="Cambria Math" panose="02040503050406030204" pitchFamily="18" charset="0"/>
                            </a:rPr>
                            <m:t> </m:t>
                          </m:r>
                          <m:r>
                            <a:rPr lang="hu-HU" sz="2800" b="0" i="1" smtClean="0">
                              <a:latin typeface="Cambria Math" panose="02040503050406030204" pitchFamily="18" charset="0"/>
                              <a:ea typeface="Cambria Math" panose="02040503050406030204" pitchFamily="18" charset="0"/>
                            </a:rPr>
                            <m:t>𝑖𝑛</m:t>
                          </m:r>
                          <m:r>
                            <a:rPr lang="hu-HU" sz="2800" b="0" i="1" smtClean="0">
                              <a:latin typeface="Cambria Math" panose="02040503050406030204" pitchFamily="18" charset="0"/>
                              <a:ea typeface="Cambria Math" panose="02040503050406030204" pitchFamily="18" charset="0"/>
                            </a:rPr>
                            <m:t> </m:t>
                          </m:r>
                          <m:r>
                            <a:rPr lang="hu-HU" sz="2800" b="0" i="1" smtClean="0">
                              <a:latin typeface="Cambria Math" panose="02040503050406030204" pitchFamily="18" charset="0"/>
                              <a:ea typeface="Cambria Math" panose="02040503050406030204" pitchFamily="18" charset="0"/>
                            </a:rPr>
                            <m:t>𝐻𝐶𝑙</m:t>
                          </m:r>
                          <m:r>
                            <a:rPr lang="hu-HU" sz="2800" b="0" i="1" smtClean="0">
                              <a:latin typeface="Cambria Math" panose="02040503050406030204" pitchFamily="18" charset="0"/>
                              <a:ea typeface="Cambria Math" panose="02040503050406030204" pitchFamily="18" charset="0"/>
                            </a:rPr>
                            <m:t> </m:t>
                          </m:r>
                          <m:r>
                            <a:rPr lang="hu-HU" sz="2800" b="0" i="1" smtClean="0">
                              <a:latin typeface="Cambria Math" panose="02040503050406030204" pitchFamily="18" charset="0"/>
                              <a:ea typeface="Cambria Math" panose="02040503050406030204" pitchFamily="18" charset="0"/>
                            </a:rPr>
                            <m:t>𝑠𝑜𝑙𝑢𝑡𝑖𝑜𝑛</m:t>
                          </m:r>
                        </m:sub>
                      </m:sSub>
                    </m:oMath>
                  </m:oMathPara>
                </a14:m>
                <a:endParaRPr lang="hu-HU" sz="2800" dirty="0"/>
              </a:p>
            </p:txBody>
          </p:sp>
        </mc:Choice>
        <mc:Fallback xmlns="">
          <p:sp>
            <p:nvSpPr>
              <p:cNvPr id="9" name="Szövegdoboz 8">
                <a:extLst>
                  <a:ext uri="{FF2B5EF4-FFF2-40B4-BE49-F238E27FC236}">
                    <a16:creationId xmlns:a16="http://schemas.microsoft.com/office/drawing/2014/main" id="{427DD758-CC93-4B0D-9918-D39A0458FB84}"/>
                  </a:ext>
                </a:extLst>
              </p:cNvPr>
              <p:cNvSpPr txBox="1">
                <a:spLocks noRot="1" noChangeAspect="1" noMove="1" noResize="1" noEditPoints="1" noAdjustHandles="1" noChangeArrowheads="1" noChangeShapeType="1" noTextEdit="1"/>
              </p:cNvSpPr>
              <p:nvPr/>
            </p:nvSpPr>
            <p:spPr>
              <a:xfrm>
                <a:off x="4505836" y="5981701"/>
                <a:ext cx="7208127" cy="430887"/>
              </a:xfrm>
              <a:prstGeom prst="rect">
                <a:avLst/>
              </a:prstGeom>
              <a:blipFill>
                <a:blip r:embed="rId8"/>
                <a:stretch>
                  <a:fillRect/>
                </a:stretch>
              </a:blipFill>
            </p:spPr>
            <p:txBody>
              <a:bodyPr/>
              <a:lstStyle/>
              <a:p>
                <a:r>
                  <a:rPr lang="en-US">
                    <a:noFill/>
                  </a:rPr>
                  <a:t> </a:t>
                </a:r>
              </a:p>
            </p:txBody>
          </p:sp>
        </mc:Fallback>
      </mc:AlternateContent>
      <p:sp>
        <p:nvSpPr>
          <p:cNvPr id="12"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Pitfalls in solving tasks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834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2" presetClass="entr" presetSubtype="4"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5"/>
            <a:ext cx="10515600" cy="3646488"/>
          </a:xfrm>
        </p:spPr>
        <p:txBody>
          <a:bodyPr>
            <a:normAutofit/>
          </a:bodyPr>
          <a:lstStyle/>
          <a:p>
            <a:r>
              <a:rPr lang="hu-HU" dirty="0">
                <a:latin typeface="Times New Roman" panose="02020603050405020304" pitchFamily="18" charset="0"/>
                <a:cs typeface="Times New Roman" panose="02020603050405020304" pitchFamily="18" charset="0"/>
              </a:rPr>
              <a:t>Continuation:</a:t>
            </a:r>
          </a:p>
          <a:p>
            <a:pPr lvl="1">
              <a:spcAft>
                <a:spcPts val="7000"/>
              </a:spcAft>
            </a:pPr>
            <a:r>
              <a:rPr lang="hu-HU" dirty="0">
                <a:latin typeface="Times New Roman" panose="02020603050405020304" pitchFamily="18" charset="0"/>
                <a:cs typeface="Times New Roman" panose="02020603050405020304" pitchFamily="18" charset="0"/>
              </a:rPr>
              <a:t>mass of water correctly:</a:t>
            </a:r>
          </a:p>
          <a:p>
            <a:pPr lvl="1">
              <a:spcAft>
                <a:spcPts val="8000"/>
              </a:spcAft>
            </a:pPr>
            <a:r>
              <a:rPr lang="hu-HU" dirty="0">
                <a:latin typeface="Times New Roman" panose="02020603050405020304" pitchFamily="18" charset="0"/>
                <a:cs typeface="Times New Roman" panose="02020603050405020304" pitchFamily="18" charset="0"/>
              </a:rPr>
              <a:t>molar amount of water:</a:t>
            </a:r>
          </a:p>
          <a:p>
            <a:pPr lvl="1"/>
            <a:r>
              <a:rPr lang="hu-HU" dirty="0">
                <a:latin typeface="Times New Roman" panose="02020603050405020304" pitchFamily="18" charset="0"/>
                <a:cs typeface="Times New Roman" panose="02020603050405020304" pitchFamily="18" charset="0"/>
              </a:rPr>
              <a:t>calculation of </a:t>
            </a:r>
            <a:r>
              <a:rPr lang="hu-HU" i="1" dirty="0">
                <a:latin typeface="Times New Roman" panose="02020603050405020304" pitchFamily="18" charset="0"/>
                <a:cs typeface="Times New Roman" panose="02020603050405020304" pitchFamily="18" charset="0"/>
              </a:rPr>
              <a:t>x</a:t>
            </a:r>
            <a:r>
              <a:rPr lang="hu-HU" dirty="0">
                <a:latin typeface="Times New Roman" panose="02020603050405020304" pitchFamily="18" charset="0"/>
                <a:cs typeface="Times New Roman" panose="02020603050405020304" pitchFamily="18" charset="0"/>
              </a:rPr>
              <a:t> (mole fraction): </a:t>
            </a: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3251686A-ED1D-42CF-AF97-19C54734A607}"/>
                  </a:ext>
                </a:extLst>
              </p:cNvPr>
              <p:cNvSpPr txBox="1"/>
              <p:nvPr/>
            </p:nvSpPr>
            <p:spPr>
              <a:xfrm>
                <a:off x="-27449" y="2712126"/>
                <a:ext cx="12273103" cy="731162"/>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𝑚</m:t>
                          </m:r>
                        </m:e>
                        <m:sub>
                          <m:r>
                            <a:rPr lang="hu-HU" sz="2400" b="0" i="1" smtClean="0">
                              <a:latin typeface="Cambria Math" panose="02040503050406030204" pitchFamily="18" charset="0"/>
                            </a:rPr>
                            <m:t>𝑤𝑎𝑡𝑒𝑟</m:t>
                          </m:r>
                        </m:sub>
                      </m:sSub>
                      <m:r>
                        <a:rPr lang="hu-HU" sz="2400" b="0" i="1" smtClean="0">
                          <a:latin typeface="Cambria Math" panose="02040503050406030204" pitchFamily="18" charset="0"/>
                        </a:rPr>
                        <m:t>=</m:t>
                      </m:r>
                      <m:r>
                        <a:rPr lang="hu-HU" sz="2400" i="1">
                          <a:latin typeface="Cambria Math" panose="02040503050406030204" pitchFamily="18" charset="0"/>
                        </a:rPr>
                        <m:t>25</m:t>
                      </m:r>
                      <m:r>
                        <a:rPr lang="hu-HU" sz="2400" b="0" i="1" smtClean="0">
                          <a:latin typeface="Cambria Math" panose="02040503050406030204" pitchFamily="18" charset="0"/>
                        </a:rPr>
                        <m:t>.</m:t>
                      </m:r>
                      <m:r>
                        <a:rPr lang="hu-HU" sz="2400" i="1">
                          <a:latin typeface="Cambria Math" panose="02040503050406030204" pitchFamily="18" charset="0"/>
                        </a:rPr>
                        <m:t>47</m:t>
                      </m:r>
                      <m:sSup>
                        <m:sSupPr>
                          <m:ctrlPr>
                            <a:rPr lang="hu-HU" sz="2400" i="1">
                              <a:latin typeface="Cambria Math" panose="02040503050406030204" pitchFamily="18" charset="0"/>
                            </a:rPr>
                          </m:ctrlPr>
                        </m:sSupPr>
                        <m:e>
                          <m:r>
                            <a:rPr lang="hu-HU" sz="2400" i="1">
                              <a:latin typeface="Cambria Math" panose="02040503050406030204" pitchFamily="18" charset="0"/>
                            </a:rPr>
                            <m:t>𝑐𝑚</m:t>
                          </m:r>
                        </m:e>
                        <m:sup>
                          <m:r>
                            <a:rPr lang="hu-HU" sz="2400" i="1">
                              <a:latin typeface="Cambria Math" panose="02040503050406030204" pitchFamily="18" charset="0"/>
                            </a:rPr>
                            <m:t>3</m:t>
                          </m:r>
                        </m:sup>
                      </m:sSup>
                      <m:r>
                        <a:rPr lang="hu-HU" sz="2400" i="1">
                          <a:latin typeface="Cambria Math" panose="02040503050406030204" pitchFamily="18" charset="0"/>
                          <a:ea typeface="Cambria Math" panose="02040503050406030204" pitchFamily="18" charset="0"/>
                        </a:rPr>
                        <m:t>∙0</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9972</m:t>
                      </m:r>
                      <m:f>
                        <m:fPr>
                          <m:ctrlPr>
                            <a:rPr lang="hu-HU" sz="2400" i="1">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𝑔</m:t>
                          </m:r>
                        </m:num>
                        <m:den>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𝑐𝑚</m:t>
                              </m:r>
                            </m:e>
                            <m:sup>
                              <m:r>
                                <a:rPr lang="hu-HU" sz="2400" i="1">
                                  <a:latin typeface="Cambria Math" panose="02040503050406030204" pitchFamily="18" charset="0"/>
                                  <a:ea typeface="Cambria Math" panose="02040503050406030204" pitchFamily="18" charset="0"/>
                                </a:rPr>
                                <m:t>3</m:t>
                              </m:r>
                            </m:sup>
                          </m:sSup>
                        </m:den>
                      </m:f>
                      <m:r>
                        <a:rPr lang="hu-HU" sz="2400" b="0" i="1" smtClean="0">
                          <a:latin typeface="Cambria Math" panose="02040503050406030204" pitchFamily="18" charset="0"/>
                          <a:ea typeface="Cambria Math" panose="02040503050406030204" pitchFamily="18" charset="0"/>
                        </a:rPr>
                        <m:t>+</m:t>
                      </m:r>
                      <m:d>
                        <m:dPr>
                          <m:ctrlPr>
                            <a:rPr lang="hu-HU" sz="2400" i="1">
                              <a:latin typeface="Cambria Math" panose="02040503050406030204" pitchFamily="18" charset="0"/>
                            </a:rPr>
                          </m:ctrlPr>
                        </m:dPr>
                        <m:e>
                          <m:r>
                            <a:rPr lang="hu-HU" sz="2400" i="1">
                              <a:latin typeface="Cambria Math" panose="02040503050406030204" pitchFamily="18" charset="0"/>
                            </a:rPr>
                            <m:t>25</m:t>
                          </m:r>
                          <m:r>
                            <a:rPr lang="hu-HU" sz="2400" b="0" i="1" smtClean="0">
                              <a:latin typeface="Cambria Math" panose="02040503050406030204" pitchFamily="18" charset="0"/>
                            </a:rPr>
                            <m:t>.</m:t>
                          </m:r>
                          <m:r>
                            <a:rPr lang="hu-HU" sz="2400" i="1">
                              <a:latin typeface="Cambria Math" panose="02040503050406030204" pitchFamily="18" charset="0"/>
                            </a:rPr>
                            <m:t>05</m:t>
                          </m:r>
                          <m:sSup>
                            <m:sSupPr>
                              <m:ctrlPr>
                                <a:rPr lang="hu-HU" sz="2400" i="1">
                                  <a:latin typeface="Cambria Math" panose="02040503050406030204" pitchFamily="18" charset="0"/>
                                </a:rPr>
                              </m:ctrlPr>
                            </m:sSupPr>
                            <m:e>
                              <m:r>
                                <a:rPr lang="hu-HU" sz="2400" i="1">
                                  <a:latin typeface="Cambria Math" panose="02040503050406030204" pitchFamily="18" charset="0"/>
                                </a:rPr>
                                <m:t>𝑐𝑚</m:t>
                              </m:r>
                            </m:e>
                            <m:sup>
                              <m:r>
                                <a:rPr lang="hu-HU" sz="2400" i="1">
                                  <a:latin typeface="Cambria Math" panose="02040503050406030204" pitchFamily="18" charset="0"/>
                                </a:rPr>
                                <m:t>3</m:t>
                              </m:r>
                            </m:sup>
                          </m:sSup>
                          <m:r>
                            <a:rPr lang="hu-HU" sz="2400" i="1">
                              <a:latin typeface="Cambria Math" panose="02040503050406030204" pitchFamily="18" charset="0"/>
                              <a:ea typeface="Cambria Math" panose="02040503050406030204" pitchFamily="18" charset="0"/>
                            </a:rPr>
                            <m:t>∙1</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19315</m:t>
                          </m:r>
                          <m:f>
                            <m:fPr>
                              <m:ctrlPr>
                                <a:rPr lang="hu-HU" sz="2400" i="1">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𝑔</m:t>
                              </m:r>
                            </m:num>
                            <m:den>
                              <m:sSup>
                                <m:sSupPr>
                                  <m:ctrlPr>
                                    <a:rPr lang="hu-HU" sz="2400" i="1">
                                      <a:latin typeface="Cambria Math" panose="02040503050406030204" pitchFamily="18" charset="0"/>
                                      <a:ea typeface="Cambria Math" panose="02040503050406030204" pitchFamily="18" charset="0"/>
                                    </a:rPr>
                                  </m:ctrlPr>
                                </m:sSupPr>
                                <m:e>
                                  <m:r>
                                    <a:rPr lang="hu-HU" sz="2400" i="1">
                                      <a:latin typeface="Cambria Math" panose="02040503050406030204" pitchFamily="18" charset="0"/>
                                      <a:ea typeface="Cambria Math" panose="02040503050406030204" pitchFamily="18" charset="0"/>
                                    </a:rPr>
                                    <m:t>𝑐𝑚</m:t>
                                  </m:r>
                                </m:e>
                                <m:sup>
                                  <m:r>
                                    <a:rPr lang="hu-HU" sz="2400" i="1">
                                      <a:latin typeface="Cambria Math" panose="02040503050406030204" pitchFamily="18" charset="0"/>
                                      <a:ea typeface="Cambria Math" panose="02040503050406030204" pitchFamily="18" charset="0"/>
                                    </a:rPr>
                                    <m:t>3</m:t>
                                  </m:r>
                                </m:sup>
                              </m:sSup>
                            </m:den>
                          </m:f>
                        </m:e>
                      </m:d>
                      <m:r>
                        <a:rPr lang="hu-HU" sz="2400" i="1">
                          <a:latin typeface="Cambria Math" panose="02040503050406030204" pitchFamily="18" charset="0"/>
                          <a:ea typeface="Cambria Math" panose="02040503050406030204" pitchFamily="18" charset="0"/>
                        </a:rPr>
                        <m:t>∙</m:t>
                      </m:r>
                      <m:f>
                        <m:fPr>
                          <m:ctrlPr>
                            <a:rPr lang="hu-HU" sz="2400" i="1">
                              <a:latin typeface="Cambria Math" panose="02040503050406030204" pitchFamily="18" charset="0"/>
                              <a:ea typeface="Cambria Math" panose="02040503050406030204" pitchFamily="18" charset="0"/>
                            </a:rPr>
                          </m:ctrlPr>
                        </m:fPr>
                        <m:num>
                          <m:d>
                            <m:dPr>
                              <m:ctrlPr>
                                <a:rPr lang="hu-HU" sz="2400" i="1" smtClean="0">
                                  <a:latin typeface="Cambria Math" panose="02040503050406030204" pitchFamily="18" charset="0"/>
                                  <a:ea typeface="Cambria Math" panose="02040503050406030204" pitchFamily="18" charset="0"/>
                                </a:rPr>
                              </m:ctrlPr>
                            </m:dPr>
                            <m:e>
                              <m:r>
                                <a:rPr lang="hu-HU" sz="2400" b="0" i="1" smtClean="0">
                                  <a:latin typeface="Cambria Math" panose="02040503050406030204" pitchFamily="18" charset="0"/>
                                  <a:ea typeface="Cambria Math" panose="02040503050406030204" pitchFamily="18" charset="0"/>
                                </a:rPr>
                                <m:t>100−37</m:t>
                              </m:r>
                            </m:e>
                          </m:d>
                          <m:r>
                            <a:rPr lang="hu-HU" sz="2400" b="0" i="1" smtClean="0">
                              <a:latin typeface="Cambria Math" panose="02040503050406030204" pitchFamily="18" charset="0"/>
                              <a:ea typeface="Cambria Math" panose="02040503050406030204" pitchFamily="18" charset="0"/>
                            </a:rPr>
                            <m:t>%</m:t>
                          </m:r>
                        </m:num>
                        <m:den>
                          <m:r>
                            <a:rPr lang="hu-HU" sz="2400" i="1">
                              <a:latin typeface="Cambria Math" panose="02040503050406030204" pitchFamily="18" charset="0"/>
                              <a:ea typeface="Cambria Math" panose="02040503050406030204" pitchFamily="18" charset="0"/>
                            </a:rPr>
                            <m:t>100%</m:t>
                          </m:r>
                        </m:den>
                      </m:f>
                      <m:r>
                        <a:rPr lang="hu-HU" sz="2400" b="0" i="1" smtClean="0">
                          <a:latin typeface="Cambria Math" panose="02040503050406030204" pitchFamily="18" charset="0"/>
                          <a:ea typeface="Cambria Math" panose="02040503050406030204" pitchFamily="18" charset="0"/>
                        </a:rPr>
                        <m:t>=44.2283…</m:t>
                      </m:r>
                      <m:r>
                        <a:rPr lang="hu-HU" sz="2400" b="0" i="1" smtClean="0">
                          <a:latin typeface="Cambria Math" panose="02040503050406030204" pitchFamily="18" charset="0"/>
                          <a:ea typeface="Cambria Math" panose="02040503050406030204" pitchFamily="18" charset="0"/>
                        </a:rPr>
                        <m:t>𝑔</m:t>
                      </m:r>
                    </m:oMath>
                  </m:oMathPara>
                </a14:m>
                <a:endParaRPr lang="hu-HU" sz="2400" dirty="0"/>
              </a:p>
            </p:txBody>
          </p:sp>
        </mc:Choice>
        <mc:Fallback xmlns="">
          <p:sp>
            <p:nvSpPr>
              <p:cNvPr id="4" name="Szövegdoboz 3">
                <a:extLst>
                  <a:ext uri="{FF2B5EF4-FFF2-40B4-BE49-F238E27FC236}">
                    <a16:creationId xmlns:a16="http://schemas.microsoft.com/office/drawing/2014/main" id="{3251686A-ED1D-42CF-AF97-19C54734A607}"/>
                  </a:ext>
                </a:extLst>
              </p:cNvPr>
              <p:cNvSpPr txBox="1">
                <a:spLocks noRot="1" noChangeAspect="1" noMove="1" noResize="1" noEditPoints="1" noAdjustHandles="1" noChangeArrowheads="1" noChangeShapeType="1" noTextEdit="1"/>
              </p:cNvSpPr>
              <p:nvPr/>
            </p:nvSpPr>
            <p:spPr>
              <a:xfrm>
                <a:off x="-27449" y="2712126"/>
                <a:ext cx="12273103" cy="7311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29D32A24-3745-4891-A289-55508F19B298}"/>
                  </a:ext>
                </a:extLst>
              </p:cNvPr>
              <p:cNvSpPr txBox="1"/>
              <p:nvPr/>
            </p:nvSpPr>
            <p:spPr>
              <a:xfrm>
                <a:off x="1523881" y="4007532"/>
                <a:ext cx="5405134" cy="9376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b="0" i="1" smtClean="0">
                              <a:latin typeface="Cambria Math" panose="02040503050406030204" pitchFamily="18" charset="0"/>
                            </a:rPr>
                            <m:t>𝑤𝑎𝑡𝑒𝑟</m:t>
                          </m:r>
                        </m:sub>
                      </m:sSub>
                      <m:r>
                        <a:rPr lang="hu-HU" sz="2400" b="0" i="1" smtClean="0">
                          <a:latin typeface="Cambria Math" panose="02040503050406030204" pitchFamily="18" charset="0"/>
                        </a:rPr>
                        <m:t>=</m:t>
                      </m:r>
                      <m:f>
                        <m:fPr>
                          <m:ctrlPr>
                            <a:rPr lang="hu-HU" sz="2400" i="1">
                              <a:latin typeface="Cambria Math" panose="02040503050406030204" pitchFamily="18" charset="0"/>
                              <a:ea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44</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2283…</m:t>
                          </m:r>
                          <m:r>
                            <a:rPr lang="hu-HU" sz="2400" i="1">
                              <a:latin typeface="Cambria Math" panose="02040503050406030204" pitchFamily="18" charset="0"/>
                              <a:ea typeface="Cambria Math" panose="02040503050406030204" pitchFamily="18" charset="0"/>
                            </a:rPr>
                            <m:t>𝑔</m:t>
                          </m:r>
                        </m:num>
                        <m:den>
                          <m:r>
                            <a:rPr lang="hu-HU" sz="2400" b="0" i="1" smtClean="0">
                              <a:latin typeface="Cambria Math" panose="02040503050406030204" pitchFamily="18" charset="0"/>
                              <a:ea typeface="Cambria Math" panose="02040503050406030204" pitchFamily="18" charset="0"/>
                            </a:rPr>
                            <m:t>18.02</m:t>
                          </m:r>
                          <m:f>
                            <m:fPr>
                              <m:ctrlPr>
                                <a:rPr lang="hu-HU" sz="2400" b="0" i="1" smtClean="0">
                                  <a:latin typeface="Cambria Math" panose="02040503050406030204" pitchFamily="18" charset="0"/>
                                  <a:ea typeface="Cambria Math" panose="02040503050406030204" pitchFamily="18" charset="0"/>
                                </a:rPr>
                              </m:ctrlPr>
                            </m:fPr>
                            <m:num>
                              <m:r>
                                <a:rPr lang="hu-HU" sz="2400" b="0" i="1" smtClean="0">
                                  <a:latin typeface="Cambria Math" panose="02040503050406030204" pitchFamily="18" charset="0"/>
                                  <a:ea typeface="Cambria Math" panose="02040503050406030204" pitchFamily="18" charset="0"/>
                                </a:rPr>
                                <m:t>𝑔</m:t>
                              </m:r>
                            </m:num>
                            <m:den>
                              <m:r>
                                <a:rPr lang="hu-HU" sz="2400" b="0" i="1" smtClean="0">
                                  <a:latin typeface="Cambria Math" panose="02040503050406030204" pitchFamily="18" charset="0"/>
                                  <a:ea typeface="Cambria Math" panose="02040503050406030204" pitchFamily="18" charset="0"/>
                                </a:rPr>
                                <m:t>𝑚𝑜𝑙</m:t>
                              </m:r>
                            </m:den>
                          </m:f>
                        </m:den>
                      </m:f>
                      <m:r>
                        <a:rPr lang="hu-HU" sz="2400" b="0" i="1" smtClean="0">
                          <a:latin typeface="Cambria Math" panose="02040503050406030204" pitchFamily="18" charset="0"/>
                          <a:ea typeface="Cambria Math" panose="02040503050406030204" pitchFamily="18" charset="0"/>
                        </a:rPr>
                        <m:t>=2.4544…</m:t>
                      </m:r>
                      <m:r>
                        <a:rPr lang="hu-HU" sz="2400" b="0" i="1" smtClean="0">
                          <a:latin typeface="Cambria Math" panose="02040503050406030204" pitchFamily="18" charset="0"/>
                          <a:ea typeface="Cambria Math" panose="02040503050406030204" pitchFamily="18" charset="0"/>
                        </a:rPr>
                        <m:t>𝑚𝑜𝑙𝑒𝑠</m:t>
                      </m:r>
                    </m:oMath>
                  </m:oMathPara>
                </a14:m>
                <a:endParaRPr lang="hu-HU" sz="2400" dirty="0"/>
              </a:p>
            </p:txBody>
          </p:sp>
        </mc:Choice>
        <mc:Fallback xmlns="">
          <p:sp>
            <p:nvSpPr>
              <p:cNvPr id="5" name="Szövegdoboz 4">
                <a:extLst>
                  <a:ext uri="{FF2B5EF4-FFF2-40B4-BE49-F238E27FC236}">
                    <a16:creationId xmlns:a16="http://schemas.microsoft.com/office/drawing/2014/main" id="{29D32A24-3745-4891-A289-55508F19B298}"/>
                  </a:ext>
                </a:extLst>
              </p:cNvPr>
              <p:cNvSpPr txBox="1">
                <a:spLocks noRot="1" noChangeAspect="1" noMove="1" noResize="1" noEditPoints="1" noAdjustHandles="1" noChangeArrowheads="1" noChangeShapeType="1" noTextEdit="1"/>
              </p:cNvSpPr>
              <p:nvPr/>
            </p:nvSpPr>
            <p:spPr>
              <a:xfrm>
                <a:off x="1523881" y="4007532"/>
                <a:ext cx="5405134" cy="93762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11AA4503-DE61-4F6C-A73E-E4DACF248001}"/>
                  </a:ext>
                </a:extLst>
              </p:cNvPr>
              <p:cNvSpPr txBox="1"/>
              <p:nvPr/>
            </p:nvSpPr>
            <p:spPr>
              <a:xfrm>
                <a:off x="1393029" y="5443538"/>
                <a:ext cx="10742493" cy="764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𝑥</m:t>
                          </m:r>
                        </m:e>
                        <m:sub>
                          <m:r>
                            <a:rPr lang="hu-HU" sz="2400" b="0" i="1" smtClean="0">
                              <a:latin typeface="Cambria Math" panose="02040503050406030204" pitchFamily="18" charset="0"/>
                            </a:rPr>
                            <m:t>𝐻𝐶𝑙</m:t>
                          </m:r>
                        </m:sub>
                      </m:sSub>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b="0" i="1" smtClean="0">
                                  <a:latin typeface="Cambria Math" panose="02040503050406030204" pitchFamily="18" charset="0"/>
                                </a:rPr>
                                <m:t>𝐻𝐶𝑙</m:t>
                              </m:r>
                            </m:sub>
                          </m:sSub>
                        </m:num>
                        <m:den>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b="0" i="1" smtClean="0">
                                  <a:latin typeface="Cambria Math" panose="02040503050406030204" pitchFamily="18" charset="0"/>
                                </a:rPr>
                                <m:t>𝐻𝐶𝑙</m:t>
                              </m:r>
                            </m:sub>
                          </m:sSub>
                          <m:r>
                            <a:rPr lang="hu-HU" sz="2400" b="0" i="1" smtClean="0">
                              <a:latin typeface="Cambria Math" panose="02040503050406030204" pitchFamily="18" charset="0"/>
                            </a:rPr>
                            <m:t>+</m:t>
                          </m:r>
                          <m:sSub>
                            <m:sSubPr>
                              <m:ctrlPr>
                                <a:rPr lang="hu-HU" sz="2400" b="0" i="1" smtClean="0">
                                  <a:latin typeface="Cambria Math" panose="02040503050406030204" pitchFamily="18" charset="0"/>
                                </a:rPr>
                              </m:ctrlPr>
                            </m:sSubPr>
                            <m:e>
                              <m:r>
                                <a:rPr lang="hu-HU" sz="2400" b="0" i="1" smtClean="0">
                                  <a:latin typeface="Cambria Math" panose="02040503050406030204" pitchFamily="18" charset="0"/>
                                </a:rPr>
                                <m:t>𝑛</m:t>
                              </m:r>
                            </m:e>
                            <m:sub>
                              <m:r>
                                <a:rPr lang="hu-HU" sz="2400" b="0" i="1" smtClean="0">
                                  <a:latin typeface="Cambria Math" panose="02040503050406030204" pitchFamily="18" charset="0"/>
                                </a:rPr>
                                <m:t>𝑤𝑎𝑡𝑒𝑟</m:t>
                              </m:r>
                            </m:sub>
                          </m:sSub>
                        </m:den>
                      </m:f>
                      <m:r>
                        <a:rPr lang="hu-HU" sz="2400" b="0" i="1" smtClean="0">
                          <a:latin typeface="Cambria Math" panose="02040503050406030204" pitchFamily="18" charset="0"/>
                        </a:rPr>
                        <m:t>=</m:t>
                      </m:r>
                      <m:f>
                        <m:fPr>
                          <m:ctrlPr>
                            <a:rPr lang="hu-HU" sz="2400" b="0" i="1" smtClean="0">
                              <a:latin typeface="Cambria Math" panose="02040503050406030204" pitchFamily="18" charset="0"/>
                            </a:rPr>
                          </m:ctrlPr>
                        </m:fPr>
                        <m:num>
                          <m:r>
                            <a:rPr lang="hu-HU" sz="2400" i="1">
                              <a:latin typeface="Cambria Math" panose="02040503050406030204" pitchFamily="18" charset="0"/>
                              <a:ea typeface="Cambria Math" panose="02040503050406030204" pitchFamily="18" charset="0"/>
                            </a:rPr>
                            <m:t>0</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303310…</m:t>
                          </m:r>
                          <m:r>
                            <a:rPr lang="hu-HU" sz="2400" i="1">
                              <a:latin typeface="Cambria Math" panose="02040503050406030204" pitchFamily="18" charset="0"/>
                              <a:ea typeface="Cambria Math" panose="02040503050406030204" pitchFamily="18" charset="0"/>
                            </a:rPr>
                            <m:t>𝑚𝑜𝑙</m:t>
                          </m:r>
                        </m:num>
                        <m:den>
                          <m:r>
                            <a:rPr lang="hu-HU" sz="2400" i="1">
                              <a:latin typeface="Cambria Math" panose="02040503050406030204" pitchFamily="18" charset="0"/>
                              <a:ea typeface="Cambria Math" panose="02040503050406030204" pitchFamily="18" charset="0"/>
                            </a:rPr>
                            <m:t>0</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303310…</m:t>
                          </m:r>
                          <m:r>
                            <a:rPr lang="hu-HU" sz="2400" i="1">
                              <a:latin typeface="Cambria Math" panose="02040503050406030204" pitchFamily="18" charset="0"/>
                              <a:ea typeface="Cambria Math" panose="02040503050406030204" pitchFamily="18" charset="0"/>
                            </a:rPr>
                            <m:t>𝑚𝑜𝑙</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2</m:t>
                          </m:r>
                          <m:r>
                            <a:rPr lang="hu-HU" sz="2400" b="0" i="1" smtClean="0">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4544…</m:t>
                          </m:r>
                          <m:r>
                            <a:rPr lang="hu-HU" sz="2400" i="1">
                              <a:latin typeface="Cambria Math" panose="02040503050406030204" pitchFamily="18" charset="0"/>
                              <a:ea typeface="Cambria Math" panose="02040503050406030204" pitchFamily="18" charset="0"/>
                            </a:rPr>
                            <m:t>𝑚𝑜𝑙</m:t>
                          </m:r>
                        </m:den>
                      </m:f>
                      <m:r>
                        <a:rPr lang="hu-HU" sz="2400" b="0" i="1" smtClean="0">
                          <a:latin typeface="Cambria Math" panose="02040503050406030204" pitchFamily="18" charset="0"/>
                        </a:rPr>
                        <m:t>=0.109986…=0.1100</m:t>
                      </m:r>
                    </m:oMath>
                  </m:oMathPara>
                </a14:m>
                <a:endParaRPr lang="hu-HU" sz="2400" dirty="0"/>
              </a:p>
            </p:txBody>
          </p:sp>
        </mc:Choice>
        <mc:Fallback xmlns="">
          <p:sp>
            <p:nvSpPr>
              <p:cNvPr id="6" name="Szövegdoboz 5">
                <a:extLst>
                  <a:ext uri="{FF2B5EF4-FFF2-40B4-BE49-F238E27FC236}">
                    <a16:creationId xmlns:a16="http://schemas.microsoft.com/office/drawing/2014/main" id="{11AA4503-DE61-4F6C-A73E-E4DACF248001}"/>
                  </a:ext>
                </a:extLst>
              </p:cNvPr>
              <p:cNvSpPr txBox="1">
                <a:spLocks noRot="1" noChangeAspect="1" noMove="1" noResize="1" noEditPoints="1" noAdjustHandles="1" noChangeArrowheads="1" noChangeShapeType="1" noTextEdit="1"/>
              </p:cNvSpPr>
              <p:nvPr/>
            </p:nvSpPr>
            <p:spPr>
              <a:xfrm>
                <a:off x="1393029" y="5443538"/>
                <a:ext cx="10742493" cy="764055"/>
              </a:xfrm>
              <a:prstGeom prst="rect">
                <a:avLst/>
              </a:prstGeom>
              <a:blipFill>
                <a:blip r:embed="rId5"/>
                <a:stretch>
                  <a:fillRect/>
                </a:stretch>
              </a:blipFill>
            </p:spPr>
            <p:txBody>
              <a:bodyPr/>
              <a:lstStyle/>
              <a:p>
                <a:r>
                  <a:rPr lang="en-US">
                    <a:noFill/>
                  </a:rPr>
                  <a:t> </a:t>
                </a:r>
              </a:p>
            </p:txBody>
          </p:sp>
        </mc:Fallback>
      </mc:AlternateContent>
      <p:sp>
        <p:nvSpPr>
          <p:cNvPr id="8"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Pitfalls in solving tasks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43</a:t>
            </a:fld>
            <a:endParaRPr lang="hu-HU"/>
          </a:p>
        </p:txBody>
      </p:sp>
    </p:spTree>
    <p:extLst>
      <p:ext uri="{BB962C8B-B14F-4D97-AF65-F5344CB8AC3E}">
        <p14:creationId xmlns:p14="http://schemas.microsoft.com/office/powerpoint/2010/main" val="193614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Limitations in the composition of solutions</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558976"/>
                <a:ext cx="10515600" cy="5186597"/>
              </a:xfrm>
            </p:spPr>
            <p:txBody>
              <a:bodyPr>
                <a:normAutofit lnSpcReduction="10000"/>
              </a:bodyPr>
              <a:lstStyle/>
              <a:p>
                <a:r>
                  <a:rPr lang="hu-HU" dirty="0">
                    <a:latin typeface="Times New Roman" panose="02020603050405020304" pitchFamily="18" charset="0"/>
                    <a:cs typeface="Times New Roman" panose="02020603050405020304" pitchFamily="18" charset="0"/>
                  </a:rPr>
                  <a:t>gas-gas – no limitation – mutually miscible</a:t>
                </a:r>
              </a:p>
              <a:p>
                <a:r>
                  <a:rPr lang="en-US" dirty="0">
                    <a:latin typeface="Times New Roman" panose="02020603050405020304" pitchFamily="18" charset="0"/>
                    <a:cs typeface="Times New Roman" panose="02020603050405020304" pitchFamily="18" charset="0"/>
                  </a:rPr>
                  <a:t>solid</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liquid – saturated solution</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solution whose concentration, at the given temperature, cannot be increased by adding additional solute. If, by changing the temperature or </a:t>
                </a:r>
                <a:r>
                  <a:rPr lang="hu-HU" dirty="0">
                    <a:latin typeface="Times New Roman" panose="02020603050405020304" pitchFamily="18" charset="0"/>
                    <a:cs typeface="Times New Roman" panose="02020603050405020304" pitchFamily="18" charset="0"/>
                  </a:rPr>
                  <a:t>due to</a:t>
                </a:r>
                <a:r>
                  <a:rPr lang="en-US" dirty="0">
                    <a:latin typeface="Times New Roman" panose="02020603050405020304" pitchFamily="18" charset="0"/>
                    <a:cs typeface="Times New Roman" panose="02020603050405020304" pitchFamily="18" charset="0"/>
                  </a:rPr>
                  <a:t> a chemical reaction, a higher concentration, so-called supersaturated solution </a:t>
                </a:r>
                <a:r>
                  <a:rPr lang="hu-HU" dirty="0">
                    <a:latin typeface="Times New Roman" panose="02020603050405020304" pitchFamily="18" charset="0"/>
                    <a:cs typeface="Times New Roman" panose="02020603050405020304" pitchFamily="18" charset="0"/>
                  </a:rPr>
                  <a:t>forms.</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Thereafter,</a:t>
                </a:r>
                <a:r>
                  <a:rPr lang="en-US" dirty="0">
                    <a:latin typeface="Times New Roman" panose="02020603050405020304" pitchFamily="18" charset="0"/>
                    <a:cs typeface="Times New Roman" panose="02020603050405020304" pitchFamily="18" charset="0"/>
                  </a:rPr>
                  <a:t> it </a:t>
                </a:r>
                <a:r>
                  <a:rPr lang="hu-HU" dirty="0">
                    <a:latin typeface="Times New Roman" panose="02020603050405020304" pitchFamily="18" charset="0"/>
                    <a:cs typeface="Times New Roman" panose="02020603050405020304" pitchFamily="18" charset="0"/>
                  </a:rPr>
                  <a:t>goes to</a:t>
                </a:r>
                <a:r>
                  <a:rPr lang="en-US" dirty="0">
                    <a:latin typeface="Times New Roman" panose="02020603050405020304" pitchFamily="18" charset="0"/>
                    <a:cs typeface="Times New Roman" panose="02020603050405020304" pitchFamily="18" charset="0"/>
                  </a:rPr>
                  <a:t> an equilibrium state </a:t>
                </a:r>
                <a:r>
                  <a:rPr lang="hu-HU" dirty="0">
                    <a:latin typeface="Times New Roman" panose="02020603050405020304" pitchFamily="18" charset="0"/>
                    <a:cs typeface="Times New Roman" panose="02020603050405020304" pitchFamily="18" charset="0"/>
                  </a:rPr>
                  <a:t>via solute precipitation</a:t>
                </a:r>
                <a:r>
                  <a:rPr lang="en-US" dirty="0">
                    <a:latin typeface="Times New Roman" panose="02020603050405020304" pitchFamily="18" charset="0"/>
                    <a:cs typeface="Times New Roman" panose="02020603050405020304" pitchFamily="18" charset="0"/>
                  </a:rPr>
                  <a:t>, until the solution reaches the concentration of the saturated solution</a:t>
                </a:r>
                <a:r>
                  <a:rPr lang="hu-HU" dirty="0">
                    <a:latin typeface="Times New Roman" panose="02020603050405020304" pitchFamily="18" charset="0"/>
                    <a:cs typeface="Times New Roman" panose="02020603050405020304" pitchFamily="18" charset="0"/>
                  </a:rPr>
                  <a:t>.</a:t>
                </a:r>
              </a:p>
              <a:p>
                <a:r>
                  <a:rPr lang="hu-HU" b="1" dirty="0">
                    <a:latin typeface="Times New Roman" panose="02020603050405020304" pitchFamily="18" charset="0"/>
                    <a:cs typeface="Times New Roman" panose="02020603050405020304" pitchFamily="18" charset="0"/>
                  </a:rPr>
                  <a:t>solubility:</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S</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1 g/dm</a:t>
                </a:r>
                <a:r>
                  <a:rPr lang="hu-HU" i="1" baseline="30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 describes the quantity of the solute and solvent in a saturated solution. Ratio of solute mass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B</a:t>
                </a:r>
                <a:r>
                  <a:rPr lang="hu-HU" dirty="0">
                    <a:latin typeface="Times New Roman" panose="02020603050405020304" pitchFamily="18" charset="0"/>
                    <a:cs typeface="Times New Roman" panose="02020603050405020304" pitchFamily="18" charset="0"/>
                  </a:rPr>
                  <a:t> or </a:t>
                </a:r>
                <a:r>
                  <a:rPr lang="hu-HU" i="1" dirty="0">
                    <a:latin typeface="Times New Roman" panose="02020603050405020304" pitchFamily="18" charset="0"/>
                    <a:cs typeface="Times New Roman" panose="02020603050405020304" pitchFamily="18" charset="0"/>
                  </a:rPr>
                  <a:t>m</a:t>
                </a:r>
                <a:r>
                  <a:rPr lang="hu-HU" i="1"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a:t>
                </a:r>
                <a:r>
                  <a:rPr lang="hu-HU" i="1"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and volume of solvent (</a:t>
                </a:r>
                <a:r>
                  <a:rPr lang="hu-HU" i="1" dirty="0">
                    <a:latin typeface="Times New Roman" panose="02020603050405020304" pitchFamily="18" charset="0"/>
                    <a:cs typeface="Times New Roman" panose="02020603050405020304" pitchFamily="18" charset="0"/>
                  </a:rPr>
                  <a:t>V</a:t>
                </a:r>
                <a:r>
                  <a:rPr lang="hu-HU" i="1" baseline="-25000" dirty="0">
                    <a:latin typeface="Times New Roman" panose="02020603050405020304" pitchFamily="18" charset="0"/>
                    <a:cs typeface="Times New Roman" panose="02020603050405020304" pitchFamily="18" charset="0"/>
                  </a:rPr>
                  <a:t>A</a:t>
                </a:r>
                <a:r>
                  <a:rPr lang="hu-HU" dirty="0">
                    <a:latin typeface="Times New Roman" panose="02020603050405020304" pitchFamily="18" charset="0"/>
                    <a:cs typeface="Times New Roman" panose="02020603050405020304" pitchFamily="18" charset="0"/>
                  </a:rPr>
                  <a:t> ory </a:t>
                </a:r>
                <a:r>
                  <a:rPr lang="hu-HU" i="1" dirty="0">
                    <a:latin typeface="Times New Roman" panose="02020603050405020304" pitchFamily="18" charset="0"/>
                    <a:cs typeface="Times New Roman" panose="02020603050405020304" pitchFamily="18" charset="0"/>
                  </a:rPr>
                  <a:t>V</a:t>
                </a:r>
                <a:r>
                  <a:rPr lang="hu-HU" i="1" baseline="-25000" dirty="0">
                    <a:latin typeface="Times New Roman" panose="02020603050405020304" pitchFamily="18" charset="0"/>
                    <a:cs typeface="Times New Roman" panose="02020603050405020304" pitchFamily="18" charset="0"/>
                  </a:rPr>
                  <a:t>1</a:t>
                </a:r>
                <a:r>
                  <a:rPr lang="hu-HU" dirty="0">
                    <a:latin typeface="Times New Roman" panose="02020603050405020304" pitchFamily="18" charset="0"/>
                    <a:cs typeface="Times New Roman" panose="02020603050405020304" pitchFamily="18" charset="0"/>
                  </a:rPr>
                  <a:t>), i.e., </a:t>
                </a: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𝑆</m:t>
                        </m:r>
                      </m:e>
                      <m:sub>
                        <m:r>
                          <a:rPr lang="hu-HU" i="1">
                            <a:latin typeface="Cambria Math" panose="02040503050406030204" pitchFamily="18" charset="0"/>
                          </a:rPr>
                          <m:t>𝐵</m:t>
                        </m:r>
                      </m:sub>
                    </m:sSub>
                    <m:r>
                      <a:rPr lang="hu-HU" i="1">
                        <a:latin typeface="Cambria Math" panose="02040503050406030204" pitchFamily="18" charset="0"/>
                      </a:rPr>
                      <m:t>=</m:t>
                    </m:r>
                    <m:f>
                      <m:fPr>
                        <m:ctrlPr>
                          <a:rPr lang="hu-HU" i="1">
                            <a:latin typeface="Cambria Math" panose="02040503050406030204" pitchFamily="18" charset="0"/>
                          </a:rPr>
                        </m:ctrlPr>
                      </m:fPr>
                      <m:num>
                        <m:sSub>
                          <m:sSubPr>
                            <m:ctrlPr>
                              <a:rPr lang="hu-HU" i="1">
                                <a:latin typeface="Cambria Math" panose="02040503050406030204" pitchFamily="18" charset="0"/>
                              </a:rPr>
                            </m:ctrlPr>
                          </m:sSubPr>
                          <m:e>
                            <m:r>
                              <a:rPr lang="hu-HU" i="1">
                                <a:latin typeface="Cambria Math" panose="02040503050406030204" pitchFamily="18" charset="0"/>
                              </a:rPr>
                              <m:t>𝑚</m:t>
                            </m:r>
                          </m:e>
                          <m:sub>
                            <m:r>
                              <a:rPr lang="hu-HU" i="1">
                                <a:latin typeface="Cambria Math" panose="02040503050406030204" pitchFamily="18" charset="0"/>
                              </a:rPr>
                              <m:t>𝐵</m:t>
                            </m:r>
                          </m:sub>
                        </m:sSub>
                      </m:num>
                      <m:den>
                        <m:sSub>
                          <m:sSubPr>
                            <m:ctrlPr>
                              <a:rPr lang="hu-HU" i="1">
                                <a:latin typeface="Cambria Math" panose="02040503050406030204" pitchFamily="18" charset="0"/>
                              </a:rPr>
                            </m:ctrlPr>
                          </m:sSubPr>
                          <m:e>
                            <m:r>
                              <a:rPr lang="hu-HU" i="1">
                                <a:latin typeface="Cambria Math" panose="02040503050406030204" pitchFamily="18" charset="0"/>
                              </a:rPr>
                              <m:t>𝑉</m:t>
                            </m:r>
                          </m:e>
                          <m:sub>
                            <m:r>
                              <a:rPr lang="hu-HU" i="1">
                                <a:latin typeface="Cambria Math" panose="02040503050406030204" pitchFamily="18" charset="0"/>
                              </a:rPr>
                              <m:t>𝐴</m:t>
                            </m:r>
                          </m:sub>
                        </m:sSub>
                      </m:den>
                    </m:f>
                    <m:r>
                      <a:rPr lang="hu-HU" b="0" i="0" smtClean="0">
                        <a:latin typeface="Cambria Math" panose="02040503050406030204" pitchFamily="18" charset="0"/>
                      </a:rPr>
                      <m:t>.</m:t>
                    </m:r>
                  </m:oMath>
                </a14:m>
                <a:r>
                  <a:rPr lang="hu-HU" dirty="0">
                    <a:latin typeface="Times New Roman" panose="02020603050405020304" pitchFamily="18" charset="0"/>
                    <a:cs typeface="Times New Roman" panose="02020603050405020304" pitchFamily="18" charset="0"/>
                  </a:rPr>
                  <a:t/>
                </a:r>
                <a:br>
                  <a:rPr lang="hu-HU"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 </a:t>
                </a:r>
                <a:r>
                  <a:rPr lang="hu-HU" dirty="0">
                    <a:latin typeface="Times New Roman" panose="02020603050405020304" pitchFamily="18" charset="0"/>
                    <a:cs typeface="Times New Roman" panose="02020603050405020304" pitchFamily="18" charset="0"/>
                  </a:rPr>
                  <a:t>handbooks</a:t>
                </a:r>
                <a:r>
                  <a:rPr lang="en-US" dirty="0">
                    <a:latin typeface="Times New Roman" panose="02020603050405020304" pitchFamily="18" charset="0"/>
                    <a:cs typeface="Times New Roman" panose="02020603050405020304" pitchFamily="18" charset="0"/>
                  </a:rPr>
                  <a:t>, the solubility</a:t>
                </a:r>
                <a:r>
                  <a:rPr lang="hu-HU" dirty="0">
                    <a:latin typeface="Times New Roman" panose="02020603050405020304" pitchFamily="18" charset="0"/>
                    <a:cs typeface="Times New Roman" panose="02020603050405020304" pitchFamily="18" charset="0"/>
                  </a:rPr>
                  <a:t> is often</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presented </a:t>
                </a:r>
                <a:r>
                  <a:rPr lang="en-US" dirty="0">
                    <a:latin typeface="Times New Roman" panose="02020603050405020304" pitchFamily="18" charset="0"/>
                    <a:cs typeface="Times New Roman" panose="02020603050405020304" pitchFamily="18" charset="0"/>
                  </a:rPr>
                  <a:t>in mass ratio, but other </a:t>
                </a:r>
                <a:r>
                  <a:rPr lang="hu-HU" dirty="0">
                    <a:latin typeface="Times New Roman" panose="02020603050405020304" pitchFamily="18" charset="0"/>
                    <a:cs typeface="Times New Roman" panose="02020603050405020304" pitchFamily="18" charset="0"/>
                  </a:rPr>
                  <a:t>type of compositions can befound too:</a:t>
                </a:r>
                <a:r>
                  <a:rPr lang="en-US" dirty="0">
                    <a:latin typeface="Times New Roman" panose="02020603050405020304" pitchFamily="18" charset="0"/>
                    <a:cs typeface="Times New Roman" panose="02020603050405020304" pitchFamily="18" charset="0"/>
                  </a:rPr>
                  <a:t> molar concentration, molality, mass concentration, mole fraction, etc.</a:t>
                </a:r>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838200" y="1558976"/>
                <a:ext cx="10515600" cy="5186597"/>
              </a:xfrm>
              <a:blipFill>
                <a:blip r:embed="rId3"/>
                <a:stretch>
                  <a:fillRect l="-1043" t="-2938" r="-191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C4C4ECE-28BA-4963-8103-0CE331711D51}" type="slidenum">
              <a:rPr lang="hu-HU" smtClean="0"/>
              <a:t>44</a:t>
            </a:fld>
            <a:endParaRPr lang="hu-HU"/>
          </a:p>
        </p:txBody>
      </p:sp>
    </p:spTree>
    <p:extLst>
      <p:ext uri="{BB962C8B-B14F-4D97-AF65-F5344CB8AC3E}">
        <p14:creationId xmlns:p14="http://schemas.microsoft.com/office/powerpoint/2010/main" val="14311162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84813" y="1476532"/>
            <a:ext cx="11602387" cy="5351488"/>
          </a:xfrm>
        </p:spPr>
        <p:txBody>
          <a:bodyPr>
            <a:normAutofit/>
          </a:bodyPr>
          <a:lstStyle/>
          <a:p>
            <a:r>
              <a:rPr lang="hu-HU" dirty="0">
                <a:latin typeface="Times New Roman" panose="02020603050405020304" pitchFamily="18" charset="0"/>
                <a:cs typeface="Times New Roman" panose="02020603050405020304" pitchFamily="18" charset="0"/>
              </a:rPr>
              <a:t>Liquid-liquid – unlimited and limited mixtures</a:t>
            </a:r>
          </a:p>
          <a:p>
            <a:r>
              <a:rPr lang="hu-HU" b="1" dirty="0">
                <a:latin typeface="Times New Roman" panose="02020603050405020304" pitchFamily="18" charset="0"/>
                <a:cs typeface="Times New Roman" panose="02020603050405020304" pitchFamily="18" charset="0"/>
              </a:rPr>
              <a:t>unlimited mixing:</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two substances can be mixed indefinitely, if a mixture of any composition can be produced from them, without </a:t>
            </a:r>
            <a:r>
              <a:rPr lang="hu-HU" dirty="0">
                <a:latin typeface="Times New Roman" panose="02020603050405020304" pitchFamily="18" charset="0"/>
                <a:cs typeface="Times New Roman" panose="02020603050405020304" pitchFamily="18" charset="0"/>
              </a:rPr>
              <a:t>forming</a:t>
            </a:r>
            <a:r>
              <a:rPr lang="en-US" dirty="0">
                <a:latin typeface="Times New Roman" panose="02020603050405020304" pitchFamily="18" charset="0"/>
                <a:cs typeface="Times New Roman" panose="02020603050405020304" pitchFamily="18" charset="0"/>
              </a:rPr>
              <a:t> a new phase, i.e.</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system </a:t>
            </a:r>
            <a:r>
              <a:rPr lang="hu-HU" dirty="0">
                <a:latin typeface="Times New Roman" panose="02020603050405020304" pitchFamily="18" charset="0"/>
                <a:cs typeface="Times New Roman" panose="02020603050405020304" pitchFamily="18" charset="0"/>
              </a:rPr>
              <a:t>is always homogeneous. </a:t>
            </a:r>
            <a:br>
              <a:rPr lang="hu-HU" dirty="0">
                <a:latin typeface="Times New Roman" panose="02020603050405020304" pitchFamily="18" charset="0"/>
                <a:cs typeface="Times New Roman" panose="02020603050405020304" pitchFamily="18" charset="0"/>
              </a:rPr>
            </a:br>
            <a:r>
              <a:rPr lang="hu-HU" b="1" dirty="0">
                <a:latin typeface="Times New Roman" panose="02020603050405020304" pitchFamily="18" charset="0"/>
                <a:cs typeface="Times New Roman" panose="02020603050405020304" pitchFamily="18" charset="0"/>
              </a:rPr>
              <a:t>limited mixing:</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two substances mix to a limited extent if there is a composition range that cannot be produced from them, because the system becomes heterogeneous</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gas-liquid – </a:t>
            </a:r>
            <a:r>
              <a:rPr lang="hu-HU" dirty="0" smtClean="0">
                <a:latin typeface="Times New Roman" panose="02020603050405020304" pitchFamily="18" charset="0"/>
                <a:cs typeface="Times New Roman" panose="02020603050405020304" pitchFamily="18" charset="0"/>
              </a:rPr>
              <a:t>limited solubility:</a:t>
            </a:r>
            <a:r>
              <a:rPr lang="hu-HU" dirty="0">
                <a:latin typeface="Times New Roman" panose="02020603050405020304" pitchFamily="18" charset="0"/>
                <a:cs typeface="Times New Roman" panose="02020603050405020304" pitchFamily="18" charset="0"/>
              </a:rPr>
              <a:t/>
            </a:r>
            <a:br>
              <a:rPr lang="hu-HU" dirty="0">
                <a:latin typeface="Times New Roman" panose="02020603050405020304" pitchFamily="18" charset="0"/>
                <a:cs typeface="Times New Roman" panose="02020603050405020304" pitchFamily="18" charset="0"/>
              </a:rPr>
            </a:br>
            <a:r>
              <a:rPr lang="hu-HU" b="1" dirty="0">
                <a:latin typeface="Times New Roman" panose="02020603050405020304" pitchFamily="18" charset="0"/>
                <a:cs typeface="Times New Roman" panose="02020603050405020304" pitchFamily="18" charset="0"/>
              </a:rPr>
              <a:t>Henry’s law:</a:t>
            </a:r>
            <a:r>
              <a:rPr lang="hu-HU" dirty="0">
                <a:latin typeface="Times New Roman" panose="02020603050405020304" pitchFamily="18" charset="0"/>
                <a:cs typeface="Times New Roman" panose="02020603050405020304" pitchFamily="18" charset="0"/>
              </a:rPr>
              <a:t> with diluted solutions, the partial pressure of the solute (</a:t>
            </a:r>
            <a:r>
              <a:rPr lang="hu-HU" i="1" dirty="0">
                <a:latin typeface="Times New Roman" panose="02020603050405020304" pitchFamily="18" charset="0"/>
                <a:cs typeface="Times New Roman" panose="02020603050405020304" pitchFamily="18" charset="0"/>
              </a:rPr>
              <a:t>p</a:t>
            </a:r>
            <a:r>
              <a:rPr lang="hu-HU" i="1" baseline="-25000" dirty="0">
                <a:latin typeface="Times New Roman" panose="02020603050405020304" pitchFamily="18" charset="0"/>
                <a:cs typeface="Times New Roman" panose="02020603050405020304" pitchFamily="18" charset="0"/>
              </a:rPr>
              <a:t>i</a:t>
            </a:r>
            <a:r>
              <a:rPr lang="hu-HU" dirty="0">
                <a:latin typeface="Times New Roman" panose="02020603050405020304" pitchFamily="18" charset="0"/>
                <a:cs typeface="Times New Roman" panose="02020603050405020304" pitchFamily="18" charset="0"/>
              </a:rPr>
              <a:t>) above the solution is proportional with its molar fraction (</a:t>
            </a:r>
            <a:r>
              <a:rPr lang="hu-HU" i="1" dirty="0">
                <a:latin typeface="Times New Roman" panose="02020603050405020304" pitchFamily="18" charset="0"/>
                <a:cs typeface="Times New Roman" panose="02020603050405020304" pitchFamily="18" charset="0"/>
              </a:rPr>
              <a:t>x</a:t>
            </a:r>
            <a:r>
              <a:rPr lang="hu-HU" i="1" baseline="-25000" dirty="0">
                <a:latin typeface="Times New Roman" panose="02020603050405020304" pitchFamily="18" charset="0"/>
                <a:cs typeface="Times New Roman" panose="02020603050405020304" pitchFamily="18" charset="0"/>
              </a:rPr>
              <a:t>i</a:t>
            </a:r>
            <a:r>
              <a:rPr lang="hu-HU" dirty="0">
                <a:latin typeface="Times New Roman" panose="02020603050405020304" pitchFamily="18" charset="0"/>
                <a:cs typeface="Times New Roman" panose="02020603050405020304" pitchFamily="18" charset="0"/>
              </a:rPr>
              <a:t>). The proportionality factor is the Henry’s constant (</a:t>
            </a:r>
            <a:r>
              <a:rPr lang="hu-HU" i="1" dirty="0">
                <a:latin typeface="Times New Roman" panose="02020603050405020304" pitchFamily="18" charset="0"/>
                <a:cs typeface="Times New Roman" panose="02020603050405020304" pitchFamily="18" charset="0"/>
              </a:rPr>
              <a:t>K</a:t>
            </a:r>
            <a:r>
              <a:rPr lang="hu-HU" i="1" baseline="-25000" dirty="0">
                <a:latin typeface="Times New Roman" panose="02020603050405020304" pitchFamily="18" charset="0"/>
                <a:cs typeface="Times New Roman" panose="02020603050405020304" pitchFamily="18" charset="0"/>
              </a:rPr>
              <a:t>H</a:t>
            </a:r>
            <a:r>
              <a:rPr lang="hu-HU" dirty="0">
                <a:latin typeface="Times New Roman" panose="02020603050405020304" pitchFamily="18" charset="0"/>
                <a:cs typeface="Times New Roman" panose="02020603050405020304" pitchFamily="18" charset="0"/>
              </a:rPr>
              <a:t>) and thus, </a:t>
            </a:r>
            <a:r>
              <a:rPr lang="hu-HU" i="1" dirty="0">
                <a:latin typeface="Times New Roman" panose="02020603050405020304" pitchFamily="18" charset="0"/>
                <a:cs typeface="Times New Roman" panose="02020603050405020304" pitchFamily="18" charset="0"/>
              </a:rPr>
              <a:t>p</a:t>
            </a:r>
            <a:r>
              <a:rPr lang="hu-HU" i="1" baseline="-25000" dirty="0">
                <a:latin typeface="Times New Roman" panose="02020603050405020304" pitchFamily="18" charset="0"/>
                <a:cs typeface="Times New Roman" panose="02020603050405020304" pitchFamily="18" charset="0"/>
              </a:rPr>
              <a:t>i</a:t>
            </a:r>
            <a:r>
              <a:rPr lang="hu-HU" i="1" dirty="0">
                <a:latin typeface="Times New Roman" panose="02020603050405020304" pitchFamily="18" charset="0"/>
                <a:cs typeface="Times New Roman" panose="02020603050405020304" pitchFamily="18" charset="0"/>
              </a:rPr>
              <a:t> = K</a:t>
            </a:r>
            <a:r>
              <a:rPr lang="hu-HU" i="1" baseline="-25000" dirty="0">
                <a:latin typeface="Times New Roman" panose="02020603050405020304" pitchFamily="18" charset="0"/>
                <a:cs typeface="Times New Roman" panose="02020603050405020304" pitchFamily="18" charset="0"/>
              </a:rPr>
              <a:t>H</a:t>
            </a:r>
            <a:r>
              <a:rPr lang="hu-HU" i="1" dirty="0">
                <a:latin typeface="Times New Roman" panose="02020603050405020304" pitchFamily="18" charset="0"/>
                <a:cs typeface="Times New Roman" panose="02020603050405020304" pitchFamily="18" charset="0"/>
              </a:rPr>
              <a:t>·x</a:t>
            </a:r>
            <a:r>
              <a:rPr lang="hu-HU" i="1" baseline="-25000" dirty="0">
                <a:latin typeface="Times New Roman" panose="02020603050405020304" pitchFamily="18" charset="0"/>
                <a:cs typeface="Times New Roman" panose="02020603050405020304" pitchFamily="18" charset="0"/>
              </a:rPr>
              <a:t>i</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Solutions that behave in this way are called ideally dilute solutions</a:t>
            </a:r>
            <a:r>
              <a:rPr lang="hu-HU" dirty="0">
                <a:latin typeface="Times New Roman" panose="02020603050405020304" pitchFamily="18" charset="0"/>
                <a:cs typeface="Times New Roman" panose="02020603050405020304" pitchFamily="18" charset="0"/>
              </a:rPr>
              <a:t>.</a:t>
            </a:r>
          </a:p>
        </p:txBody>
      </p:sp>
      <p:sp>
        <p:nvSpPr>
          <p:cNvPr id="5"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Limitations in the composition of solutions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45</a:t>
            </a:fld>
            <a:endParaRPr lang="hu-HU"/>
          </a:p>
        </p:txBody>
      </p:sp>
    </p:spTree>
    <p:extLst>
      <p:ext uri="{BB962C8B-B14F-4D97-AF65-F5344CB8AC3E}">
        <p14:creationId xmlns:p14="http://schemas.microsoft.com/office/powerpoint/2010/main" val="263182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err="1">
                <a:latin typeface="Times New Roman" panose="02020603050405020304" pitchFamily="18" charset="0"/>
                <a:cs typeface="Times New Roman" panose="02020603050405020304" pitchFamily="18" charset="0"/>
              </a:rPr>
              <a:t>Laws</a:t>
            </a:r>
            <a:r>
              <a:rPr lang="hu-HU" dirty="0">
                <a:latin typeface="Times New Roman" panose="02020603050405020304" pitchFamily="18" charset="0"/>
                <a:cs typeface="Times New Roman" panose="02020603050405020304" pitchFamily="18" charset="0"/>
              </a:rPr>
              <a:t> in </a:t>
            </a:r>
            <a:r>
              <a:rPr lang="hu-HU" dirty="0" err="1">
                <a:latin typeface="Times New Roman" panose="02020603050405020304" pitchFamily="18" charset="0"/>
                <a:cs typeface="Times New Roman" panose="02020603050405020304" pitchFamily="18" charset="0"/>
              </a:rPr>
              <a:t>diluted</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solutions</a:t>
            </a:r>
            <a:endParaRPr lang="hu-HU" dirty="0">
              <a:latin typeface="Times New Roman" panose="02020603050405020304" pitchFamily="18" charset="0"/>
              <a:cs typeface="Times New Roman" panose="02020603050405020304" pitchFamily="18" charset="0"/>
            </a:endParaRPr>
          </a:p>
        </p:txBody>
      </p:sp>
      <p:sp>
        <p:nvSpPr>
          <p:cNvPr id="203" name="Tartalom helye 202">
            <a:extLst>
              <a:ext uri="{FF2B5EF4-FFF2-40B4-BE49-F238E27FC236}">
                <a16:creationId xmlns:a16="http://schemas.microsoft.com/office/drawing/2014/main" id="{0ACC2EC0-3A33-462A-8CF4-DEAB7447EB04}"/>
              </a:ext>
            </a:extLst>
          </p:cNvPr>
          <p:cNvSpPr>
            <a:spLocks noGrp="1"/>
          </p:cNvSpPr>
          <p:nvPr>
            <p:ph idx="1"/>
          </p:nvPr>
        </p:nvSpPr>
        <p:spPr>
          <a:xfrm>
            <a:off x="164892" y="1825625"/>
            <a:ext cx="6041036" cy="1787005"/>
          </a:xfrm>
        </p:spPr>
        <p:txBody>
          <a:bodyPr>
            <a:normAutofit/>
          </a:bodyPr>
          <a:lstStyle/>
          <a:p>
            <a:r>
              <a:rPr lang="en-US" dirty="0">
                <a:latin typeface="Times New Roman" panose="02020603050405020304" pitchFamily="18" charset="0"/>
                <a:cs typeface="Times New Roman" panose="02020603050405020304" pitchFamily="18" charset="0"/>
              </a:rPr>
              <a:t>The amount of solvent on the surface of the solution decreases, so the vapor pressure decreases. The same is true for the solid phase - phase diagram</a:t>
            </a:r>
            <a:r>
              <a:rPr lang="hu-HU" dirty="0">
                <a:latin typeface="Times New Roman" panose="02020603050405020304" pitchFamily="18" charset="0"/>
                <a:cs typeface="Times New Roman" panose="02020603050405020304" pitchFamily="18" charset="0"/>
              </a:rPr>
              <a:t>.</a:t>
            </a:r>
          </a:p>
        </p:txBody>
      </p:sp>
      <p:sp>
        <p:nvSpPr>
          <p:cNvPr id="45" name="Ív 44">
            <a:extLst>
              <a:ext uri="{FF2B5EF4-FFF2-40B4-BE49-F238E27FC236}">
                <a16:creationId xmlns:a16="http://schemas.microsoft.com/office/drawing/2014/main" id="{BDB3FC0A-A026-4920-AE9C-2684C4C0C503}"/>
              </a:ext>
            </a:extLst>
          </p:cNvPr>
          <p:cNvSpPr/>
          <p:nvPr/>
        </p:nvSpPr>
        <p:spPr>
          <a:xfrm>
            <a:off x="5331896" y="4558107"/>
            <a:ext cx="3117954" cy="1334125"/>
          </a:xfrm>
          <a:prstGeom prst="arc">
            <a:avLst>
              <a:gd name="adj1" fmla="val 348107"/>
              <a:gd name="adj2" fmla="val 3111626"/>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46" name="Egyenes összekötő 45">
            <a:extLst>
              <a:ext uri="{FF2B5EF4-FFF2-40B4-BE49-F238E27FC236}">
                <a16:creationId xmlns:a16="http://schemas.microsoft.com/office/drawing/2014/main" id="{102CDDC3-D0D0-400D-82DA-81D12AE4A01D}"/>
              </a:ext>
            </a:extLst>
          </p:cNvPr>
          <p:cNvCxnSpPr>
            <a:cxnSpLocks/>
          </p:cNvCxnSpPr>
          <p:nvPr/>
        </p:nvCxnSpPr>
        <p:spPr>
          <a:xfrm>
            <a:off x="7842565" y="2158585"/>
            <a:ext cx="563875" cy="3221351"/>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47" name="Csoportba foglalás 46">
            <a:extLst>
              <a:ext uri="{FF2B5EF4-FFF2-40B4-BE49-F238E27FC236}">
                <a16:creationId xmlns:a16="http://schemas.microsoft.com/office/drawing/2014/main" id="{7ED607AD-503E-4F53-BE8B-5C23A63BE7BF}"/>
              </a:ext>
            </a:extLst>
          </p:cNvPr>
          <p:cNvGrpSpPr/>
          <p:nvPr/>
        </p:nvGrpSpPr>
        <p:grpSpPr>
          <a:xfrm>
            <a:off x="4046262" y="168640"/>
            <a:ext cx="7194942" cy="5300274"/>
            <a:chOff x="-139234" y="1511737"/>
            <a:chExt cx="6654610" cy="3720060"/>
          </a:xfrm>
        </p:grpSpPr>
        <p:sp>
          <p:nvSpPr>
            <p:cNvPr id="48" name="Ív 47">
              <a:extLst>
                <a:ext uri="{FF2B5EF4-FFF2-40B4-BE49-F238E27FC236}">
                  <a16:creationId xmlns:a16="http://schemas.microsoft.com/office/drawing/2014/main" id="{1695E6EA-4B9E-44A9-9FDC-855FD53053A7}"/>
                </a:ext>
              </a:extLst>
            </p:cNvPr>
            <p:cNvSpPr/>
            <p:nvPr/>
          </p:nvSpPr>
          <p:spPr>
            <a:xfrm>
              <a:off x="-139234" y="1511737"/>
              <a:ext cx="6610661" cy="3720060"/>
            </a:xfrm>
            <a:prstGeom prst="arc">
              <a:avLst>
                <a:gd name="adj1" fmla="val 339496"/>
                <a:gd name="adj2" fmla="val 4379019"/>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49" name="Ellipszis 48">
              <a:extLst>
                <a:ext uri="{FF2B5EF4-FFF2-40B4-BE49-F238E27FC236}">
                  <a16:creationId xmlns:a16="http://schemas.microsoft.com/office/drawing/2014/main" id="{694C11B4-DBE5-496E-90EA-E236D4423205}"/>
                </a:ext>
              </a:extLst>
            </p:cNvPr>
            <p:cNvSpPr/>
            <p:nvPr/>
          </p:nvSpPr>
          <p:spPr>
            <a:xfrm>
              <a:off x="6404795" y="3528549"/>
              <a:ext cx="110581" cy="8994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cxnSp>
        <p:nvCxnSpPr>
          <p:cNvPr id="51" name="Egyenes összekötő 50">
            <a:extLst>
              <a:ext uri="{FF2B5EF4-FFF2-40B4-BE49-F238E27FC236}">
                <a16:creationId xmlns:a16="http://schemas.microsoft.com/office/drawing/2014/main" id="{6BA2A0BA-B2B2-4CB3-87C9-C5DCD2AAC741}"/>
              </a:ext>
            </a:extLst>
          </p:cNvPr>
          <p:cNvCxnSpPr>
            <a:cxnSpLocks/>
          </p:cNvCxnSpPr>
          <p:nvPr/>
        </p:nvCxnSpPr>
        <p:spPr>
          <a:xfrm>
            <a:off x="9589959" y="5050376"/>
            <a:ext cx="0" cy="11520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2" name="Szövegdoboz 61">
            <a:extLst>
              <a:ext uri="{FF2B5EF4-FFF2-40B4-BE49-F238E27FC236}">
                <a16:creationId xmlns:a16="http://schemas.microsoft.com/office/drawing/2014/main" id="{2002E3AA-8B06-4507-8001-82CF747B11A2}"/>
              </a:ext>
            </a:extLst>
          </p:cNvPr>
          <p:cNvSpPr txBox="1"/>
          <p:nvPr/>
        </p:nvSpPr>
        <p:spPr>
          <a:xfrm>
            <a:off x="8210749" y="6174240"/>
            <a:ext cx="594265" cy="276999"/>
          </a:xfrm>
          <a:prstGeom prst="rect">
            <a:avLst/>
          </a:prstGeom>
          <a:noFill/>
        </p:spPr>
        <p:txBody>
          <a:bodyPr wrap="none" rtlCol="0">
            <a:spAutoFit/>
          </a:bodyPr>
          <a:lstStyle/>
          <a:p>
            <a:r>
              <a:rPr lang="hu-HU" sz="1200" dirty="0" err="1"/>
              <a:t>T</a:t>
            </a:r>
            <a:r>
              <a:rPr lang="hu-HU" sz="1200" baseline="-25000" dirty="0" err="1"/>
              <a:t>freezing</a:t>
            </a:r>
            <a:endParaRPr lang="hu-HU" sz="1200" baseline="-25000" dirty="0"/>
          </a:p>
        </p:txBody>
      </p:sp>
      <p:cxnSp>
        <p:nvCxnSpPr>
          <p:cNvPr id="64" name="Egyenes összekötő 63">
            <a:extLst>
              <a:ext uri="{FF2B5EF4-FFF2-40B4-BE49-F238E27FC236}">
                <a16:creationId xmlns:a16="http://schemas.microsoft.com/office/drawing/2014/main" id="{33C22EF1-14C3-44A9-B2DF-3CD28D3AC978}"/>
              </a:ext>
            </a:extLst>
          </p:cNvPr>
          <p:cNvCxnSpPr>
            <a:cxnSpLocks/>
          </p:cNvCxnSpPr>
          <p:nvPr/>
        </p:nvCxnSpPr>
        <p:spPr>
          <a:xfrm>
            <a:off x="8339934" y="5018543"/>
            <a:ext cx="0" cy="1151664"/>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0" name="Egyenes összekötő 69">
            <a:extLst>
              <a:ext uri="{FF2B5EF4-FFF2-40B4-BE49-F238E27FC236}">
                <a16:creationId xmlns:a16="http://schemas.microsoft.com/office/drawing/2014/main" id="{6A45F6D9-2B19-4541-B0D3-E464E862B463}"/>
              </a:ext>
            </a:extLst>
          </p:cNvPr>
          <p:cNvCxnSpPr>
            <a:cxnSpLocks/>
          </p:cNvCxnSpPr>
          <p:nvPr/>
        </p:nvCxnSpPr>
        <p:spPr>
          <a:xfrm flipH="1">
            <a:off x="6844798" y="5018543"/>
            <a:ext cx="3414404"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1" name="Szövegdoboz 70">
            <a:extLst>
              <a:ext uri="{FF2B5EF4-FFF2-40B4-BE49-F238E27FC236}">
                <a16:creationId xmlns:a16="http://schemas.microsoft.com/office/drawing/2014/main" id="{891F9570-5245-43C0-8FE3-54D726DE052A}"/>
              </a:ext>
            </a:extLst>
          </p:cNvPr>
          <p:cNvSpPr txBox="1"/>
          <p:nvPr/>
        </p:nvSpPr>
        <p:spPr>
          <a:xfrm>
            <a:off x="6184048" y="4881250"/>
            <a:ext cx="699871" cy="276999"/>
          </a:xfrm>
          <a:prstGeom prst="rect">
            <a:avLst/>
          </a:prstGeom>
          <a:noFill/>
        </p:spPr>
        <p:txBody>
          <a:bodyPr wrap="square" rtlCol="0">
            <a:spAutoFit/>
          </a:bodyPr>
          <a:lstStyle/>
          <a:p>
            <a:r>
              <a:rPr lang="hu-HU" sz="1200" dirty="0"/>
              <a:t>1.01·10</a:t>
            </a:r>
            <a:r>
              <a:rPr lang="hu-HU" sz="1200" baseline="30000" dirty="0"/>
              <a:t>5</a:t>
            </a:r>
          </a:p>
        </p:txBody>
      </p:sp>
      <p:grpSp>
        <p:nvGrpSpPr>
          <p:cNvPr id="75" name="Csoportba foglalás 74">
            <a:extLst>
              <a:ext uri="{FF2B5EF4-FFF2-40B4-BE49-F238E27FC236}">
                <a16:creationId xmlns:a16="http://schemas.microsoft.com/office/drawing/2014/main" id="{2B66064B-D236-4B50-B9A3-C3ED23E6B028}"/>
              </a:ext>
            </a:extLst>
          </p:cNvPr>
          <p:cNvGrpSpPr/>
          <p:nvPr/>
        </p:nvGrpSpPr>
        <p:grpSpPr>
          <a:xfrm>
            <a:off x="6262627" y="1902180"/>
            <a:ext cx="5771845" cy="4625456"/>
            <a:chOff x="6262629" y="2052080"/>
            <a:chExt cx="5771845" cy="4625456"/>
          </a:xfrm>
        </p:grpSpPr>
        <p:cxnSp>
          <p:nvCxnSpPr>
            <p:cNvPr id="76" name="Egyenes összekötő nyíllal 75">
              <a:extLst>
                <a:ext uri="{FF2B5EF4-FFF2-40B4-BE49-F238E27FC236}">
                  <a16:creationId xmlns:a16="http://schemas.microsoft.com/office/drawing/2014/main" id="{DE329728-289D-401F-BA16-89A5F88DA4CA}"/>
                </a:ext>
              </a:extLst>
            </p:cNvPr>
            <p:cNvCxnSpPr>
              <a:cxnSpLocks/>
            </p:cNvCxnSpPr>
            <p:nvPr/>
          </p:nvCxnSpPr>
          <p:spPr>
            <a:xfrm flipV="1">
              <a:off x="6969283" y="2113613"/>
              <a:ext cx="0" cy="4140723"/>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7" name="Egyenes összekötő nyíllal 76">
              <a:extLst>
                <a:ext uri="{FF2B5EF4-FFF2-40B4-BE49-F238E27FC236}">
                  <a16:creationId xmlns:a16="http://schemas.microsoft.com/office/drawing/2014/main" id="{89C790C2-086A-46C4-8846-628786A01454}"/>
                </a:ext>
              </a:extLst>
            </p:cNvPr>
            <p:cNvCxnSpPr>
              <a:cxnSpLocks/>
            </p:cNvCxnSpPr>
            <p:nvPr/>
          </p:nvCxnSpPr>
          <p:spPr>
            <a:xfrm flipV="1">
              <a:off x="6969283" y="6235284"/>
              <a:ext cx="5040000" cy="0"/>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78" name="Szövegdoboz 77">
              <a:extLst>
                <a:ext uri="{FF2B5EF4-FFF2-40B4-BE49-F238E27FC236}">
                  <a16:creationId xmlns:a16="http://schemas.microsoft.com/office/drawing/2014/main" id="{84D18871-3A3B-4537-9DE7-D55B5361C459}"/>
                </a:ext>
              </a:extLst>
            </p:cNvPr>
            <p:cNvSpPr txBox="1"/>
            <p:nvPr/>
          </p:nvSpPr>
          <p:spPr>
            <a:xfrm>
              <a:off x="6262629" y="2052080"/>
              <a:ext cx="620554" cy="369332"/>
            </a:xfrm>
            <a:prstGeom prst="rect">
              <a:avLst/>
            </a:prstGeom>
            <a:noFill/>
          </p:spPr>
          <p:txBody>
            <a:bodyPr wrap="none" rtlCol="0">
              <a:spAutoFit/>
            </a:bodyPr>
            <a:lstStyle/>
            <a:p>
              <a:r>
                <a:rPr lang="hu-HU" dirty="0"/>
                <a:t>p/Pa</a:t>
              </a:r>
            </a:p>
          </p:txBody>
        </p:sp>
        <p:sp>
          <p:nvSpPr>
            <p:cNvPr id="79" name="Szövegdoboz 78">
              <a:extLst>
                <a:ext uri="{FF2B5EF4-FFF2-40B4-BE49-F238E27FC236}">
                  <a16:creationId xmlns:a16="http://schemas.microsoft.com/office/drawing/2014/main" id="{9B692E79-E7F9-45B5-AC25-DDFAD35E726D}"/>
                </a:ext>
              </a:extLst>
            </p:cNvPr>
            <p:cNvSpPr txBox="1"/>
            <p:nvPr/>
          </p:nvSpPr>
          <p:spPr>
            <a:xfrm>
              <a:off x="11539659" y="6308204"/>
              <a:ext cx="494815" cy="369332"/>
            </a:xfrm>
            <a:prstGeom prst="rect">
              <a:avLst/>
            </a:prstGeom>
            <a:noFill/>
          </p:spPr>
          <p:txBody>
            <a:bodyPr wrap="none" rtlCol="0">
              <a:spAutoFit/>
            </a:bodyPr>
            <a:lstStyle/>
            <a:p>
              <a:r>
                <a:rPr lang="hu-HU" dirty="0"/>
                <a:t>T/K</a:t>
              </a:r>
            </a:p>
          </p:txBody>
        </p:sp>
      </p:grpSp>
      <p:sp>
        <p:nvSpPr>
          <p:cNvPr id="80" name="Szövegdoboz 79">
            <a:extLst>
              <a:ext uri="{FF2B5EF4-FFF2-40B4-BE49-F238E27FC236}">
                <a16:creationId xmlns:a16="http://schemas.microsoft.com/office/drawing/2014/main" id="{EF3C7A99-5EA8-41F3-B377-A8FDF2FCFB64}"/>
              </a:ext>
            </a:extLst>
          </p:cNvPr>
          <p:cNvSpPr txBox="1"/>
          <p:nvPr/>
        </p:nvSpPr>
        <p:spPr>
          <a:xfrm>
            <a:off x="10609399" y="4806624"/>
            <a:ext cx="1236236" cy="646331"/>
          </a:xfrm>
          <a:prstGeom prst="rect">
            <a:avLst/>
          </a:prstGeom>
          <a:noFill/>
        </p:spPr>
        <p:txBody>
          <a:bodyPr wrap="none" rtlCol="0">
            <a:spAutoFit/>
          </a:bodyPr>
          <a:lstStyle/>
          <a:p>
            <a:r>
              <a:rPr lang="hu-HU" sz="3600" dirty="0" err="1">
                <a:latin typeface="Times New Roman" panose="02020603050405020304" pitchFamily="18" charset="0"/>
                <a:cs typeface="Times New Roman" panose="02020603050405020304" pitchFamily="18" charset="0"/>
              </a:rPr>
              <a:t>vapor</a:t>
            </a:r>
            <a:endParaRPr lang="hu-HU" sz="3600" dirty="0">
              <a:latin typeface="Times New Roman" panose="02020603050405020304" pitchFamily="18" charset="0"/>
              <a:cs typeface="Times New Roman" panose="02020603050405020304" pitchFamily="18" charset="0"/>
            </a:endParaRPr>
          </a:p>
        </p:txBody>
      </p:sp>
      <p:sp>
        <p:nvSpPr>
          <p:cNvPr id="81" name="Szövegdoboz 80">
            <a:extLst>
              <a:ext uri="{FF2B5EF4-FFF2-40B4-BE49-F238E27FC236}">
                <a16:creationId xmlns:a16="http://schemas.microsoft.com/office/drawing/2014/main" id="{16F6C0CE-CFB0-49D2-9E24-8CF353E419E8}"/>
              </a:ext>
            </a:extLst>
          </p:cNvPr>
          <p:cNvSpPr txBox="1"/>
          <p:nvPr/>
        </p:nvSpPr>
        <p:spPr>
          <a:xfrm>
            <a:off x="8385270" y="3910654"/>
            <a:ext cx="1261884" cy="646331"/>
          </a:xfrm>
          <a:prstGeom prst="rect">
            <a:avLst/>
          </a:prstGeom>
          <a:noFill/>
        </p:spPr>
        <p:txBody>
          <a:bodyPr wrap="none" rtlCol="0">
            <a:spAutoFit/>
          </a:bodyPr>
          <a:lstStyle/>
          <a:p>
            <a:r>
              <a:rPr lang="hu-HU" sz="3600" dirty="0" err="1">
                <a:latin typeface="Times New Roman" panose="02020603050405020304" pitchFamily="18" charset="0"/>
                <a:cs typeface="Times New Roman" panose="02020603050405020304" pitchFamily="18" charset="0"/>
              </a:rPr>
              <a:t>liquid</a:t>
            </a:r>
            <a:endParaRPr lang="hu-HU" sz="3600" dirty="0">
              <a:latin typeface="Times New Roman" panose="02020603050405020304" pitchFamily="18" charset="0"/>
              <a:cs typeface="Times New Roman" panose="02020603050405020304" pitchFamily="18" charset="0"/>
            </a:endParaRPr>
          </a:p>
        </p:txBody>
      </p:sp>
      <p:sp>
        <p:nvSpPr>
          <p:cNvPr id="82" name="Szövegdoboz 81">
            <a:extLst>
              <a:ext uri="{FF2B5EF4-FFF2-40B4-BE49-F238E27FC236}">
                <a16:creationId xmlns:a16="http://schemas.microsoft.com/office/drawing/2014/main" id="{B1E23422-85C8-4491-A249-FCACB2E05017}"/>
              </a:ext>
            </a:extLst>
          </p:cNvPr>
          <p:cNvSpPr txBox="1"/>
          <p:nvPr/>
        </p:nvSpPr>
        <p:spPr>
          <a:xfrm rot="16200000">
            <a:off x="6905610" y="4016055"/>
            <a:ext cx="1082348" cy="646331"/>
          </a:xfrm>
          <a:prstGeom prst="rect">
            <a:avLst/>
          </a:prstGeom>
          <a:noFill/>
        </p:spPr>
        <p:txBody>
          <a:bodyPr wrap="none" rtlCol="0">
            <a:spAutoFit/>
          </a:bodyPr>
          <a:lstStyle/>
          <a:p>
            <a:r>
              <a:rPr lang="hu-HU" sz="3600" dirty="0" err="1">
                <a:latin typeface="Times New Roman" panose="02020603050405020304" pitchFamily="18" charset="0"/>
                <a:cs typeface="Times New Roman" panose="02020603050405020304" pitchFamily="18" charset="0"/>
              </a:rPr>
              <a:t>solid</a:t>
            </a:r>
            <a:endParaRPr lang="hu-HU" sz="3600" dirty="0">
              <a:latin typeface="Times New Roman" panose="02020603050405020304" pitchFamily="18" charset="0"/>
              <a:cs typeface="Times New Roman" panose="02020603050405020304" pitchFamily="18" charset="0"/>
            </a:endParaRPr>
          </a:p>
        </p:txBody>
      </p:sp>
      <p:cxnSp>
        <p:nvCxnSpPr>
          <p:cNvPr id="93" name="Egyenes összekötő 92">
            <a:extLst>
              <a:ext uri="{FF2B5EF4-FFF2-40B4-BE49-F238E27FC236}">
                <a16:creationId xmlns:a16="http://schemas.microsoft.com/office/drawing/2014/main" id="{82969682-9319-43AC-8B5A-8696F52901FF}"/>
              </a:ext>
            </a:extLst>
          </p:cNvPr>
          <p:cNvCxnSpPr>
            <a:cxnSpLocks/>
          </p:cNvCxnSpPr>
          <p:nvPr/>
        </p:nvCxnSpPr>
        <p:spPr>
          <a:xfrm>
            <a:off x="7696872" y="2206521"/>
            <a:ext cx="602031" cy="3485356"/>
          </a:xfrm>
          <a:prstGeom prst="line">
            <a:avLst/>
          </a:prstGeom>
          <a:ln w="25400">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100" name="Egyenes összekötő 99">
            <a:extLst>
              <a:ext uri="{FF2B5EF4-FFF2-40B4-BE49-F238E27FC236}">
                <a16:creationId xmlns:a16="http://schemas.microsoft.com/office/drawing/2014/main" id="{6F56B615-E9F2-4341-A603-85918C4EDF7A}"/>
              </a:ext>
            </a:extLst>
          </p:cNvPr>
          <p:cNvCxnSpPr>
            <a:cxnSpLocks/>
          </p:cNvCxnSpPr>
          <p:nvPr/>
        </p:nvCxnSpPr>
        <p:spPr>
          <a:xfrm>
            <a:off x="10229704" y="5021907"/>
            <a:ext cx="0" cy="11520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91" name="Ív 90">
            <a:extLst>
              <a:ext uri="{FF2B5EF4-FFF2-40B4-BE49-F238E27FC236}">
                <a16:creationId xmlns:a16="http://schemas.microsoft.com/office/drawing/2014/main" id="{FBD1FBAA-E236-4966-85A9-44F3C2744B51}"/>
              </a:ext>
            </a:extLst>
          </p:cNvPr>
          <p:cNvSpPr/>
          <p:nvPr/>
        </p:nvSpPr>
        <p:spPr>
          <a:xfrm>
            <a:off x="4258623" y="410981"/>
            <a:ext cx="7147424" cy="5300274"/>
          </a:xfrm>
          <a:prstGeom prst="arc">
            <a:avLst>
              <a:gd name="adj1" fmla="val 920336"/>
              <a:gd name="adj2" fmla="val 4800863"/>
            </a:avLst>
          </a:prstGeom>
          <a:ln w="25400">
            <a:solidFill>
              <a:srgbClr val="FF660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dirty="0"/>
          </a:p>
        </p:txBody>
      </p:sp>
      <p:sp>
        <p:nvSpPr>
          <p:cNvPr id="94" name="Ív 93">
            <a:extLst>
              <a:ext uri="{FF2B5EF4-FFF2-40B4-BE49-F238E27FC236}">
                <a16:creationId xmlns:a16="http://schemas.microsoft.com/office/drawing/2014/main" id="{9C77ABB9-D2C3-4553-B83B-B93FB083950A}"/>
              </a:ext>
            </a:extLst>
          </p:cNvPr>
          <p:cNvSpPr/>
          <p:nvPr/>
        </p:nvSpPr>
        <p:spPr>
          <a:xfrm>
            <a:off x="5334396" y="4740487"/>
            <a:ext cx="3117954" cy="1334125"/>
          </a:xfrm>
          <a:prstGeom prst="arc">
            <a:avLst>
              <a:gd name="adj1" fmla="val 716357"/>
              <a:gd name="adj2" fmla="val 3111626"/>
            </a:avLst>
          </a:prstGeom>
          <a:ln w="25400">
            <a:solidFill>
              <a:schemeClr val="accent2">
                <a:lumMod val="75000"/>
              </a:schemeClr>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cxnSp>
        <p:nvCxnSpPr>
          <p:cNvPr id="101" name="Egyenes összekötő 100">
            <a:extLst>
              <a:ext uri="{FF2B5EF4-FFF2-40B4-BE49-F238E27FC236}">
                <a16:creationId xmlns:a16="http://schemas.microsoft.com/office/drawing/2014/main" id="{BC1313F4-73B1-4674-A71F-DAE951B57A23}"/>
              </a:ext>
            </a:extLst>
          </p:cNvPr>
          <p:cNvCxnSpPr>
            <a:cxnSpLocks/>
          </p:cNvCxnSpPr>
          <p:nvPr/>
        </p:nvCxnSpPr>
        <p:spPr>
          <a:xfrm>
            <a:off x="8189888" y="5026930"/>
            <a:ext cx="0" cy="11520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2" name="Szövegdoboz 101">
            <a:extLst>
              <a:ext uri="{FF2B5EF4-FFF2-40B4-BE49-F238E27FC236}">
                <a16:creationId xmlns:a16="http://schemas.microsoft.com/office/drawing/2014/main" id="{2E331D4B-9B9F-40DF-9462-0F2221D4F22C}"/>
              </a:ext>
            </a:extLst>
          </p:cNvPr>
          <p:cNvSpPr txBox="1"/>
          <p:nvPr/>
        </p:nvSpPr>
        <p:spPr>
          <a:xfrm>
            <a:off x="9459755" y="6171156"/>
            <a:ext cx="543739" cy="276999"/>
          </a:xfrm>
          <a:prstGeom prst="rect">
            <a:avLst/>
          </a:prstGeom>
          <a:noFill/>
        </p:spPr>
        <p:txBody>
          <a:bodyPr wrap="none" rtlCol="0">
            <a:spAutoFit/>
          </a:bodyPr>
          <a:lstStyle/>
          <a:p>
            <a:r>
              <a:rPr lang="hu-HU" sz="1200" dirty="0" err="1"/>
              <a:t>T</a:t>
            </a:r>
            <a:r>
              <a:rPr lang="hu-HU" sz="1200" baseline="-25000" dirty="0" err="1"/>
              <a:t>boiling</a:t>
            </a:r>
            <a:endParaRPr lang="hu-HU" sz="1200" baseline="-25000" dirty="0"/>
          </a:p>
        </p:txBody>
      </p:sp>
      <p:grpSp>
        <p:nvGrpSpPr>
          <p:cNvPr id="202" name="Csoportba foglalás 201">
            <a:extLst>
              <a:ext uri="{FF2B5EF4-FFF2-40B4-BE49-F238E27FC236}">
                <a16:creationId xmlns:a16="http://schemas.microsoft.com/office/drawing/2014/main" id="{6C8E767D-4057-47AB-9800-26D002438A8E}"/>
              </a:ext>
            </a:extLst>
          </p:cNvPr>
          <p:cNvGrpSpPr/>
          <p:nvPr/>
        </p:nvGrpSpPr>
        <p:grpSpPr>
          <a:xfrm>
            <a:off x="207654" y="3716913"/>
            <a:ext cx="5990635" cy="2979980"/>
            <a:chOff x="207654" y="3716913"/>
            <a:chExt cx="5990635" cy="2979980"/>
          </a:xfrm>
        </p:grpSpPr>
        <p:sp>
          <p:nvSpPr>
            <p:cNvPr id="166" name="Ellipszis 165">
              <a:extLst>
                <a:ext uri="{FF2B5EF4-FFF2-40B4-BE49-F238E27FC236}">
                  <a16:creationId xmlns:a16="http://schemas.microsoft.com/office/drawing/2014/main" id="{26C3E302-44DC-453C-B82E-1A6E2DB493E3}"/>
                </a:ext>
              </a:extLst>
            </p:cNvPr>
            <p:cNvSpPr/>
            <p:nvPr/>
          </p:nvSpPr>
          <p:spPr>
            <a:xfrm>
              <a:off x="882676" y="372398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7" name="Ellipszis 166">
              <a:extLst>
                <a:ext uri="{FF2B5EF4-FFF2-40B4-BE49-F238E27FC236}">
                  <a16:creationId xmlns:a16="http://schemas.microsoft.com/office/drawing/2014/main" id="{1E076641-99FA-4EC6-9B71-FC02B339969E}"/>
                </a:ext>
              </a:extLst>
            </p:cNvPr>
            <p:cNvSpPr/>
            <p:nvPr/>
          </p:nvSpPr>
          <p:spPr>
            <a:xfrm>
              <a:off x="221497" y="372167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9" name="Ellipszis 168">
              <a:extLst>
                <a:ext uri="{FF2B5EF4-FFF2-40B4-BE49-F238E27FC236}">
                  <a16:creationId xmlns:a16="http://schemas.microsoft.com/office/drawing/2014/main" id="{624E29BF-9A57-4979-99F6-7A3F5332BE36}"/>
                </a:ext>
              </a:extLst>
            </p:cNvPr>
            <p:cNvSpPr/>
            <p:nvPr/>
          </p:nvSpPr>
          <p:spPr>
            <a:xfrm>
              <a:off x="1547804" y="371691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0" name="Ellipszis 169">
              <a:extLst>
                <a:ext uri="{FF2B5EF4-FFF2-40B4-BE49-F238E27FC236}">
                  <a16:creationId xmlns:a16="http://schemas.microsoft.com/office/drawing/2014/main" id="{D3B52F77-FCBA-484A-9A4C-09EB94CB7C2E}"/>
                </a:ext>
              </a:extLst>
            </p:cNvPr>
            <p:cNvSpPr/>
            <p:nvPr/>
          </p:nvSpPr>
          <p:spPr>
            <a:xfrm>
              <a:off x="2211977" y="372011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1" name="Ellipszis 170">
              <a:extLst>
                <a:ext uri="{FF2B5EF4-FFF2-40B4-BE49-F238E27FC236}">
                  <a16:creationId xmlns:a16="http://schemas.microsoft.com/office/drawing/2014/main" id="{940AE486-3EA2-4AF7-BF46-BEB755396238}"/>
                </a:ext>
              </a:extLst>
            </p:cNvPr>
            <p:cNvSpPr/>
            <p:nvPr/>
          </p:nvSpPr>
          <p:spPr>
            <a:xfrm>
              <a:off x="2872444" y="37230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2" name="Ellipszis 171">
              <a:extLst>
                <a:ext uri="{FF2B5EF4-FFF2-40B4-BE49-F238E27FC236}">
                  <a16:creationId xmlns:a16="http://schemas.microsoft.com/office/drawing/2014/main" id="{4703D1F4-0F8D-47C6-B81D-45B95C013057}"/>
                </a:ext>
              </a:extLst>
            </p:cNvPr>
            <p:cNvSpPr/>
            <p:nvPr/>
          </p:nvSpPr>
          <p:spPr>
            <a:xfrm>
              <a:off x="3537502" y="372131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3" name="Ellipszis 172">
              <a:extLst>
                <a:ext uri="{FF2B5EF4-FFF2-40B4-BE49-F238E27FC236}">
                  <a16:creationId xmlns:a16="http://schemas.microsoft.com/office/drawing/2014/main" id="{3C224309-78CE-4ED6-828C-EED2C42A946C}"/>
                </a:ext>
              </a:extLst>
            </p:cNvPr>
            <p:cNvSpPr/>
            <p:nvPr/>
          </p:nvSpPr>
          <p:spPr>
            <a:xfrm>
              <a:off x="4200931" y="371691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4" name="Ellipszis 173">
              <a:extLst>
                <a:ext uri="{FF2B5EF4-FFF2-40B4-BE49-F238E27FC236}">
                  <a16:creationId xmlns:a16="http://schemas.microsoft.com/office/drawing/2014/main" id="{7634FEE8-FE08-4D5E-9EB5-6D9AAF891B3E}"/>
                </a:ext>
              </a:extLst>
            </p:cNvPr>
            <p:cNvSpPr/>
            <p:nvPr/>
          </p:nvSpPr>
          <p:spPr>
            <a:xfrm>
              <a:off x="4867758" y="372123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5" name="Ellipszis 174">
              <a:extLst>
                <a:ext uri="{FF2B5EF4-FFF2-40B4-BE49-F238E27FC236}">
                  <a16:creationId xmlns:a16="http://schemas.microsoft.com/office/drawing/2014/main" id="{422FADDF-3D63-4FEF-A93C-D68E116B4C00}"/>
                </a:ext>
              </a:extLst>
            </p:cNvPr>
            <p:cNvSpPr/>
            <p:nvPr/>
          </p:nvSpPr>
          <p:spPr>
            <a:xfrm>
              <a:off x="5537892" y="371755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2" name="Ellipszis 151">
              <a:extLst>
                <a:ext uri="{FF2B5EF4-FFF2-40B4-BE49-F238E27FC236}">
                  <a16:creationId xmlns:a16="http://schemas.microsoft.com/office/drawing/2014/main" id="{FA036874-173E-4DB2-8BFF-2D8E2286DDCA}"/>
                </a:ext>
              </a:extLst>
            </p:cNvPr>
            <p:cNvSpPr/>
            <p:nvPr/>
          </p:nvSpPr>
          <p:spPr>
            <a:xfrm>
              <a:off x="1213575" y="429465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3" name="Ellipszis 152">
              <a:extLst>
                <a:ext uri="{FF2B5EF4-FFF2-40B4-BE49-F238E27FC236}">
                  <a16:creationId xmlns:a16="http://schemas.microsoft.com/office/drawing/2014/main" id="{42358B52-7D73-4D09-834C-6AD7E74C9F28}"/>
                </a:ext>
              </a:extLst>
            </p:cNvPr>
            <p:cNvSpPr/>
            <p:nvPr/>
          </p:nvSpPr>
          <p:spPr>
            <a:xfrm>
              <a:off x="552396" y="429234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5" name="Ellipszis 154">
              <a:extLst>
                <a:ext uri="{FF2B5EF4-FFF2-40B4-BE49-F238E27FC236}">
                  <a16:creationId xmlns:a16="http://schemas.microsoft.com/office/drawing/2014/main" id="{BAD57630-07EA-4111-A334-5AF53E281C4F}"/>
                </a:ext>
              </a:extLst>
            </p:cNvPr>
            <p:cNvSpPr/>
            <p:nvPr/>
          </p:nvSpPr>
          <p:spPr>
            <a:xfrm>
              <a:off x="1878703" y="428758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6" name="Ellipszis 155">
              <a:extLst>
                <a:ext uri="{FF2B5EF4-FFF2-40B4-BE49-F238E27FC236}">
                  <a16:creationId xmlns:a16="http://schemas.microsoft.com/office/drawing/2014/main" id="{98BC98BB-F616-4B45-901D-DB8C86FA3547}"/>
                </a:ext>
              </a:extLst>
            </p:cNvPr>
            <p:cNvSpPr/>
            <p:nvPr/>
          </p:nvSpPr>
          <p:spPr>
            <a:xfrm>
              <a:off x="2542876" y="429079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7" name="Ellipszis 156">
              <a:extLst>
                <a:ext uri="{FF2B5EF4-FFF2-40B4-BE49-F238E27FC236}">
                  <a16:creationId xmlns:a16="http://schemas.microsoft.com/office/drawing/2014/main" id="{FD18D05B-7F19-49C1-81EB-125AB37AFEA6}"/>
                </a:ext>
              </a:extLst>
            </p:cNvPr>
            <p:cNvSpPr/>
            <p:nvPr/>
          </p:nvSpPr>
          <p:spPr>
            <a:xfrm>
              <a:off x="3203343" y="429373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8" name="Ellipszis 157">
              <a:extLst>
                <a:ext uri="{FF2B5EF4-FFF2-40B4-BE49-F238E27FC236}">
                  <a16:creationId xmlns:a16="http://schemas.microsoft.com/office/drawing/2014/main" id="{7A41FC98-1795-4E6B-91B9-3F5F28484102}"/>
                </a:ext>
              </a:extLst>
            </p:cNvPr>
            <p:cNvSpPr/>
            <p:nvPr/>
          </p:nvSpPr>
          <p:spPr>
            <a:xfrm>
              <a:off x="3868401" y="4291984"/>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9" name="Ellipszis 158">
              <a:extLst>
                <a:ext uri="{FF2B5EF4-FFF2-40B4-BE49-F238E27FC236}">
                  <a16:creationId xmlns:a16="http://schemas.microsoft.com/office/drawing/2014/main" id="{D58481AB-547A-4DE6-9B9B-072F4EE8D374}"/>
                </a:ext>
              </a:extLst>
            </p:cNvPr>
            <p:cNvSpPr/>
            <p:nvPr/>
          </p:nvSpPr>
          <p:spPr>
            <a:xfrm>
              <a:off x="4531830" y="428758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0" name="Ellipszis 159">
              <a:extLst>
                <a:ext uri="{FF2B5EF4-FFF2-40B4-BE49-F238E27FC236}">
                  <a16:creationId xmlns:a16="http://schemas.microsoft.com/office/drawing/2014/main" id="{F37A057C-BCF2-4622-A2DE-175EE7FA0FDC}"/>
                </a:ext>
              </a:extLst>
            </p:cNvPr>
            <p:cNvSpPr/>
            <p:nvPr/>
          </p:nvSpPr>
          <p:spPr>
            <a:xfrm>
              <a:off x="5198657" y="429190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8" name="Ellipszis 137">
              <a:extLst>
                <a:ext uri="{FF2B5EF4-FFF2-40B4-BE49-F238E27FC236}">
                  <a16:creationId xmlns:a16="http://schemas.microsoft.com/office/drawing/2014/main" id="{17E539C9-3DAA-420A-855D-A047DC8ACF11}"/>
                </a:ext>
              </a:extLst>
            </p:cNvPr>
            <p:cNvSpPr/>
            <p:nvPr/>
          </p:nvSpPr>
          <p:spPr>
            <a:xfrm>
              <a:off x="1187486" y="546040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9" name="Ellipszis 138">
              <a:extLst>
                <a:ext uri="{FF2B5EF4-FFF2-40B4-BE49-F238E27FC236}">
                  <a16:creationId xmlns:a16="http://schemas.microsoft.com/office/drawing/2014/main" id="{2C13B870-26D6-430C-8E9B-1E8A11A7415D}"/>
                </a:ext>
              </a:extLst>
            </p:cNvPr>
            <p:cNvSpPr/>
            <p:nvPr/>
          </p:nvSpPr>
          <p:spPr>
            <a:xfrm>
              <a:off x="526307" y="545810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1" name="Ellipszis 140">
              <a:extLst>
                <a:ext uri="{FF2B5EF4-FFF2-40B4-BE49-F238E27FC236}">
                  <a16:creationId xmlns:a16="http://schemas.microsoft.com/office/drawing/2014/main" id="{5DD704A0-518D-4C9A-80D1-71FC5D6D2D7B}"/>
                </a:ext>
              </a:extLst>
            </p:cNvPr>
            <p:cNvSpPr/>
            <p:nvPr/>
          </p:nvSpPr>
          <p:spPr>
            <a:xfrm>
              <a:off x="1852614" y="545333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2" name="Ellipszis 141">
              <a:extLst>
                <a:ext uri="{FF2B5EF4-FFF2-40B4-BE49-F238E27FC236}">
                  <a16:creationId xmlns:a16="http://schemas.microsoft.com/office/drawing/2014/main" id="{675EA559-6EC4-42D7-A2DF-02B3E4E60D29}"/>
                </a:ext>
              </a:extLst>
            </p:cNvPr>
            <p:cNvSpPr/>
            <p:nvPr/>
          </p:nvSpPr>
          <p:spPr>
            <a:xfrm>
              <a:off x="2516787" y="545654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Ellipszis 142">
              <a:extLst>
                <a:ext uri="{FF2B5EF4-FFF2-40B4-BE49-F238E27FC236}">
                  <a16:creationId xmlns:a16="http://schemas.microsoft.com/office/drawing/2014/main" id="{F0850B69-3B0C-4AD3-AC4C-494DC3FDF448}"/>
                </a:ext>
              </a:extLst>
            </p:cNvPr>
            <p:cNvSpPr/>
            <p:nvPr/>
          </p:nvSpPr>
          <p:spPr>
            <a:xfrm>
              <a:off x="3177254" y="545948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4" name="Ellipszis 143">
              <a:extLst>
                <a:ext uri="{FF2B5EF4-FFF2-40B4-BE49-F238E27FC236}">
                  <a16:creationId xmlns:a16="http://schemas.microsoft.com/office/drawing/2014/main" id="{AA48A752-A66D-4567-98C0-F683AA4B9666}"/>
                </a:ext>
              </a:extLst>
            </p:cNvPr>
            <p:cNvSpPr/>
            <p:nvPr/>
          </p:nvSpPr>
          <p:spPr>
            <a:xfrm>
              <a:off x="3842312" y="545773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Ellipszis 144">
              <a:extLst>
                <a:ext uri="{FF2B5EF4-FFF2-40B4-BE49-F238E27FC236}">
                  <a16:creationId xmlns:a16="http://schemas.microsoft.com/office/drawing/2014/main" id="{04180927-6A4A-4652-877B-3470A93385BD}"/>
                </a:ext>
              </a:extLst>
            </p:cNvPr>
            <p:cNvSpPr/>
            <p:nvPr/>
          </p:nvSpPr>
          <p:spPr>
            <a:xfrm>
              <a:off x="4505741" y="545334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46" name="Ellipszis 145">
              <a:extLst>
                <a:ext uri="{FF2B5EF4-FFF2-40B4-BE49-F238E27FC236}">
                  <a16:creationId xmlns:a16="http://schemas.microsoft.com/office/drawing/2014/main" id="{9ACFA2C3-0D8D-4C04-8EEF-9A65FE18CCDE}"/>
                </a:ext>
              </a:extLst>
            </p:cNvPr>
            <p:cNvSpPr/>
            <p:nvPr/>
          </p:nvSpPr>
          <p:spPr>
            <a:xfrm>
              <a:off x="5172568" y="545766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Ellipszis 123">
              <a:extLst>
                <a:ext uri="{FF2B5EF4-FFF2-40B4-BE49-F238E27FC236}">
                  <a16:creationId xmlns:a16="http://schemas.microsoft.com/office/drawing/2014/main" id="{4CE70102-41D1-42BA-9E15-4617048AEDAF}"/>
                </a:ext>
              </a:extLst>
            </p:cNvPr>
            <p:cNvSpPr/>
            <p:nvPr/>
          </p:nvSpPr>
          <p:spPr>
            <a:xfrm>
              <a:off x="869690" y="487628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Ellipszis 124">
              <a:extLst>
                <a:ext uri="{FF2B5EF4-FFF2-40B4-BE49-F238E27FC236}">
                  <a16:creationId xmlns:a16="http://schemas.microsoft.com/office/drawing/2014/main" id="{27125102-6230-4FA6-86D9-840CD5C03B63}"/>
                </a:ext>
              </a:extLst>
            </p:cNvPr>
            <p:cNvSpPr/>
            <p:nvPr/>
          </p:nvSpPr>
          <p:spPr>
            <a:xfrm>
              <a:off x="208511" y="487397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7" name="Ellipszis 126">
              <a:extLst>
                <a:ext uri="{FF2B5EF4-FFF2-40B4-BE49-F238E27FC236}">
                  <a16:creationId xmlns:a16="http://schemas.microsoft.com/office/drawing/2014/main" id="{60AE8E6A-7368-43A1-9D28-F1293FBA748E}"/>
                </a:ext>
              </a:extLst>
            </p:cNvPr>
            <p:cNvSpPr/>
            <p:nvPr/>
          </p:nvSpPr>
          <p:spPr>
            <a:xfrm>
              <a:off x="1534818" y="486921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8" name="Ellipszis 127">
              <a:extLst>
                <a:ext uri="{FF2B5EF4-FFF2-40B4-BE49-F238E27FC236}">
                  <a16:creationId xmlns:a16="http://schemas.microsoft.com/office/drawing/2014/main" id="{D660475A-5063-4CF0-904C-705CE4441EA7}"/>
                </a:ext>
              </a:extLst>
            </p:cNvPr>
            <p:cNvSpPr/>
            <p:nvPr/>
          </p:nvSpPr>
          <p:spPr>
            <a:xfrm>
              <a:off x="2198991" y="487241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9" name="Ellipszis 128">
              <a:extLst>
                <a:ext uri="{FF2B5EF4-FFF2-40B4-BE49-F238E27FC236}">
                  <a16:creationId xmlns:a16="http://schemas.microsoft.com/office/drawing/2014/main" id="{69CA3E12-2FD6-4181-B116-63FD29BFDC57}"/>
                </a:ext>
              </a:extLst>
            </p:cNvPr>
            <p:cNvSpPr/>
            <p:nvPr/>
          </p:nvSpPr>
          <p:spPr>
            <a:xfrm>
              <a:off x="2859458" y="487536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0" name="Ellipszis 129">
              <a:extLst>
                <a:ext uri="{FF2B5EF4-FFF2-40B4-BE49-F238E27FC236}">
                  <a16:creationId xmlns:a16="http://schemas.microsoft.com/office/drawing/2014/main" id="{632F6037-2F28-4AC4-A8BC-62F925B45E9D}"/>
                </a:ext>
              </a:extLst>
            </p:cNvPr>
            <p:cNvSpPr/>
            <p:nvPr/>
          </p:nvSpPr>
          <p:spPr>
            <a:xfrm>
              <a:off x="3524516" y="487361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Ellipszis 130">
              <a:extLst>
                <a:ext uri="{FF2B5EF4-FFF2-40B4-BE49-F238E27FC236}">
                  <a16:creationId xmlns:a16="http://schemas.microsoft.com/office/drawing/2014/main" id="{AD542F34-B2E7-4F7D-8D9D-8B5F0F8D372A}"/>
                </a:ext>
              </a:extLst>
            </p:cNvPr>
            <p:cNvSpPr/>
            <p:nvPr/>
          </p:nvSpPr>
          <p:spPr>
            <a:xfrm>
              <a:off x="4187945" y="486921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Ellipszis 131">
              <a:extLst>
                <a:ext uri="{FF2B5EF4-FFF2-40B4-BE49-F238E27FC236}">
                  <a16:creationId xmlns:a16="http://schemas.microsoft.com/office/drawing/2014/main" id="{8FC62FFA-6E7F-4A64-B8D8-E4468D49AF87}"/>
                </a:ext>
              </a:extLst>
            </p:cNvPr>
            <p:cNvSpPr/>
            <p:nvPr/>
          </p:nvSpPr>
          <p:spPr>
            <a:xfrm>
              <a:off x="4854772" y="4873537"/>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3" name="Ellipszis 132">
              <a:extLst>
                <a:ext uri="{FF2B5EF4-FFF2-40B4-BE49-F238E27FC236}">
                  <a16:creationId xmlns:a16="http://schemas.microsoft.com/office/drawing/2014/main" id="{FD03C591-C57E-4E67-BFC0-ADF5ACD06E96}"/>
                </a:ext>
              </a:extLst>
            </p:cNvPr>
            <p:cNvSpPr/>
            <p:nvPr/>
          </p:nvSpPr>
          <p:spPr>
            <a:xfrm>
              <a:off x="5524906" y="486986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Ellipszis 109">
              <a:extLst>
                <a:ext uri="{FF2B5EF4-FFF2-40B4-BE49-F238E27FC236}">
                  <a16:creationId xmlns:a16="http://schemas.microsoft.com/office/drawing/2014/main" id="{C7CB5FF4-3B68-4059-886B-3B4AE0B24C6A}"/>
                </a:ext>
              </a:extLst>
            </p:cNvPr>
            <p:cNvSpPr/>
            <p:nvPr/>
          </p:nvSpPr>
          <p:spPr>
            <a:xfrm>
              <a:off x="868833" y="603649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Ellipszis 110">
              <a:extLst>
                <a:ext uri="{FF2B5EF4-FFF2-40B4-BE49-F238E27FC236}">
                  <a16:creationId xmlns:a16="http://schemas.microsoft.com/office/drawing/2014/main" id="{0760085D-82A1-442A-9AEE-062FCF1F57D5}"/>
                </a:ext>
              </a:extLst>
            </p:cNvPr>
            <p:cNvSpPr/>
            <p:nvPr/>
          </p:nvSpPr>
          <p:spPr>
            <a:xfrm>
              <a:off x="207654" y="6034191"/>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3" name="Ellipszis 112">
              <a:extLst>
                <a:ext uri="{FF2B5EF4-FFF2-40B4-BE49-F238E27FC236}">
                  <a16:creationId xmlns:a16="http://schemas.microsoft.com/office/drawing/2014/main" id="{B5EFDCEE-3BFB-4204-820B-6483DBC0E938}"/>
                </a:ext>
              </a:extLst>
            </p:cNvPr>
            <p:cNvSpPr/>
            <p:nvPr/>
          </p:nvSpPr>
          <p:spPr>
            <a:xfrm>
              <a:off x="1533961" y="6029428"/>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Ellipszis 113">
              <a:extLst>
                <a:ext uri="{FF2B5EF4-FFF2-40B4-BE49-F238E27FC236}">
                  <a16:creationId xmlns:a16="http://schemas.microsoft.com/office/drawing/2014/main" id="{D4A96207-33C6-42C6-8DEB-6C38B905A0F1}"/>
                </a:ext>
              </a:extLst>
            </p:cNvPr>
            <p:cNvSpPr/>
            <p:nvPr/>
          </p:nvSpPr>
          <p:spPr>
            <a:xfrm>
              <a:off x="2198134" y="6032632"/>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Ellipszis 114">
              <a:extLst>
                <a:ext uri="{FF2B5EF4-FFF2-40B4-BE49-F238E27FC236}">
                  <a16:creationId xmlns:a16="http://schemas.microsoft.com/office/drawing/2014/main" id="{ED94F21F-16D7-49A9-AE3E-490E8A6B1F3A}"/>
                </a:ext>
              </a:extLst>
            </p:cNvPr>
            <p:cNvSpPr/>
            <p:nvPr/>
          </p:nvSpPr>
          <p:spPr>
            <a:xfrm>
              <a:off x="2858601" y="6035575"/>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6" name="Ellipszis 115">
              <a:extLst>
                <a:ext uri="{FF2B5EF4-FFF2-40B4-BE49-F238E27FC236}">
                  <a16:creationId xmlns:a16="http://schemas.microsoft.com/office/drawing/2014/main" id="{E214EE44-5C6D-428A-A0B0-A82C28DEAAE1}"/>
                </a:ext>
              </a:extLst>
            </p:cNvPr>
            <p:cNvSpPr/>
            <p:nvPr/>
          </p:nvSpPr>
          <p:spPr>
            <a:xfrm>
              <a:off x="3523659" y="6033826"/>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7" name="Ellipszis 116">
              <a:extLst>
                <a:ext uri="{FF2B5EF4-FFF2-40B4-BE49-F238E27FC236}">
                  <a16:creationId xmlns:a16="http://schemas.microsoft.com/office/drawing/2014/main" id="{6C4294E5-9F5E-4538-84BA-9352180F2B0A}"/>
                </a:ext>
              </a:extLst>
            </p:cNvPr>
            <p:cNvSpPr/>
            <p:nvPr/>
          </p:nvSpPr>
          <p:spPr>
            <a:xfrm>
              <a:off x="4187088" y="6029429"/>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Ellipszis 117">
              <a:extLst>
                <a:ext uri="{FF2B5EF4-FFF2-40B4-BE49-F238E27FC236}">
                  <a16:creationId xmlns:a16="http://schemas.microsoft.com/office/drawing/2014/main" id="{4D17A9B4-7D87-43C7-87F8-6EA741C2195B}"/>
                </a:ext>
              </a:extLst>
            </p:cNvPr>
            <p:cNvSpPr/>
            <p:nvPr/>
          </p:nvSpPr>
          <p:spPr>
            <a:xfrm>
              <a:off x="4853915" y="6033750"/>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Ellipszis 118">
              <a:extLst>
                <a:ext uri="{FF2B5EF4-FFF2-40B4-BE49-F238E27FC236}">
                  <a16:creationId xmlns:a16="http://schemas.microsoft.com/office/drawing/2014/main" id="{B2306792-5762-40F3-96F1-FAA63D4AA2E6}"/>
                </a:ext>
              </a:extLst>
            </p:cNvPr>
            <p:cNvSpPr/>
            <p:nvPr/>
          </p:nvSpPr>
          <p:spPr>
            <a:xfrm>
              <a:off x="5524049" y="6030073"/>
              <a:ext cx="660397" cy="660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01" name="Csoportba foglalás 200">
            <a:extLst>
              <a:ext uri="{FF2B5EF4-FFF2-40B4-BE49-F238E27FC236}">
                <a16:creationId xmlns:a16="http://schemas.microsoft.com/office/drawing/2014/main" id="{6749FCA8-8791-42D9-98D5-B5E888B698ED}"/>
              </a:ext>
            </a:extLst>
          </p:cNvPr>
          <p:cNvGrpSpPr/>
          <p:nvPr/>
        </p:nvGrpSpPr>
        <p:grpSpPr>
          <a:xfrm>
            <a:off x="1185559" y="3715875"/>
            <a:ext cx="5005568" cy="2977233"/>
            <a:chOff x="1185559" y="3715875"/>
            <a:chExt cx="5005568" cy="2977233"/>
          </a:xfrm>
        </p:grpSpPr>
        <p:sp>
          <p:nvSpPr>
            <p:cNvPr id="180" name="Ellipszis 179">
              <a:extLst>
                <a:ext uri="{FF2B5EF4-FFF2-40B4-BE49-F238E27FC236}">
                  <a16:creationId xmlns:a16="http://schemas.microsoft.com/office/drawing/2014/main" id="{E2EB96F5-8FE3-4EA7-8F15-2E19BF542E0E}"/>
                </a:ext>
              </a:extLst>
            </p:cNvPr>
            <p:cNvSpPr/>
            <p:nvPr/>
          </p:nvSpPr>
          <p:spPr>
            <a:xfrm>
              <a:off x="2196041" y="4869780"/>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1" name="Ellipszis 180">
              <a:extLst>
                <a:ext uri="{FF2B5EF4-FFF2-40B4-BE49-F238E27FC236}">
                  <a16:creationId xmlns:a16="http://schemas.microsoft.com/office/drawing/2014/main" id="{AB559C02-6652-4748-A648-4F004B2DA1D8}"/>
                </a:ext>
              </a:extLst>
            </p:cNvPr>
            <p:cNvSpPr/>
            <p:nvPr/>
          </p:nvSpPr>
          <p:spPr>
            <a:xfrm>
              <a:off x="1543139" y="3715875"/>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5" name="Ellipszis 194">
              <a:extLst>
                <a:ext uri="{FF2B5EF4-FFF2-40B4-BE49-F238E27FC236}">
                  <a16:creationId xmlns:a16="http://schemas.microsoft.com/office/drawing/2014/main" id="{0F70ADD2-AB05-46E0-A521-40D005F4F3AB}"/>
                </a:ext>
              </a:extLst>
            </p:cNvPr>
            <p:cNvSpPr/>
            <p:nvPr/>
          </p:nvSpPr>
          <p:spPr>
            <a:xfrm>
              <a:off x="3539014" y="3724385"/>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6" name="Ellipszis 195">
              <a:extLst>
                <a:ext uri="{FF2B5EF4-FFF2-40B4-BE49-F238E27FC236}">
                  <a16:creationId xmlns:a16="http://schemas.microsoft.com/office/drawing/2014/main" id="{FF71F6D4-8F60-4347-B7EC-6E342C6EB16E}"/>
                </a:ext>
              </a:extLst>
            </p:cNvPr>
            <p:cNvSpPr/>
            <p:nvPr/>
          </p:nvSpPr>
          <p:spPr>
            <a:xfrm>
              <a:off x="5530730" y="3720663"/>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7" name="Ellipszis 196">
              <a:extLst>
                <a:ext uri="{FF2B5EF4-FFF2-40B4-BE49-F238E27FC236}">
                  <a16:creationId xmlns:a16="http://schemas.microsoft.com/office/drawing/2014/main" id="{4D14C936-23C6-48A5-837B-90E00C2C705E}"/>
                </a:ext>
              </a:extLst>
            </p:cNvPr>
            <p:cNvSpPr/>
            <p:nvPr/>
          </p:nvSpPr>
          <p:spPr>
            <a:xfrm>
              <a:off x="1185559" y="5463244"/>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8" name="Ellipszis 197">
              <a:extLst>
                <a:ext uri="{FF2B5EF4-FFF2-40B4-BE49-F238E27FC236}">
                  <a16:creationId xmlns:a16="http://schemas.microsoft.com/office/drawing/2014/main" id="{A70BE80D-1B0E-4D70-96DE-D603BD1A113B}"/>
                </a:ext>
              </a:extLst>
            </p:cNvPr>
            <p:cNvSpPr/>
            <p:nvPr/>
          </p:nvSpPr>
          <p:spPr>
            <a:xfrm>
              <a:off x="3522049" y="6032711"/>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9" name="Ellipszis 198">
              <a:extLst>
                <a:ext uri="{FF2B5EF4-FFF2-40B4-BE49-F238E27FC236}">
                  <a16:creationId xmlns:a16="http://schemas.microsoft.com/office/drawing/2014/main" id="{90F8F467-A15B-4D78-8FF4-D1A133ACA646}"/>
                </a:ext>
              </a:extLst>
            </p:cNvPr>
            <p:cNvSpPr/>
            <p:nvPr/>
          </p:nvSpPr>
          <p:spPr>
            <a:xfrm>
              <a:off x="5172942" y="5463245"/>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0" name="Ellipszis 199">
              <a:extLst>
                <a:ext uri="{FF2B5EF4-FFF2-40B4-BE49-F238E27FC236}">
                  <a16:creationId xmlns:a16="http://schemas.microsoft.com/office/drawing/2014/main" id="{803BD6B3-D4B4-417B-B2A7-9508B9DB68D5}"/>
                </a:ext>
              </a:extLst>
            </p:cNvPr>
            <p:cNvSpPr/>
            <p:nvPr/>
          </p:nvSpPr>
          <p:spPr>
            <a:xfrm>
              <a:off x="4532740" y="4283940"/>
              <a:ext cx="660397" cy="66039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204" name="Szövegdoboz 203">
            <a:extLst>
              <a:ext uri="{FF2B5EF4-FFF2-40B4-BE49-F238E27FC236}">
                <a16:creationId xmlns:a16="http://schemas.microsoft.com/office/drawing/2014/main" id="{99532841-F758-4EA2-B2E1-6BA60C68883B}"/>
              </a:ext>
            </a:extLst>
          </p:cNvPr>
          <p:cNvSpPr txBox="1"/>
          <p:nvPr/>
        </p:nvSpPr>
        <p:spPr>
          <a:xfrm>
            <a:off x="7993408" y="1843790"/>
            <a:ext cx="4139940" cy="954107"/>
          </a:xfrm>
          <a:prstGeom prst="rect">
            <a:avLst/>
          </a:prstGeom>
          <a:noFill/>
        </p:spPr>
        <p:txBody>
          <a:bodyPr wrap="square" rtlCol="0">
            <a:spAutoFit/>
          </a:bodyPr>
          <a:lstStyle/>
          <a:p>
            <a:pPr algn="ctr"/>
            <a:r>
              <a:rPr lang="hu-HU" sz="2800" dirty="0" err="1">
                <a:latin typeface="Times New Roman" panose="02020603050405020304" pitchFamily="18" charset="0"/>
                <a:cs typeface="Times New Roman" panose="02020603050405020304" pitchFamily="18" charset="0"/>
              </a:rPr>
              <a:t>Boiling</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point</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increases</a:t>
            </a:r>
            <a:r>
              <a:rPr lang="hu-HU" sz="2800" dirty="0">
                <a:latin typeface="Times New Roman" panose="02020603050405020304" pitchFamily="18" charset="0"/>
                <a:cs typeface="Times New Roman" panose="02020603050405020304" pitchFamily="18" charset="0"/>
              </a:rPr>
              <a:t> and </a:t>
            </a:r>
            <a:r>
              <a:rPr lang="hu-HU" sz="2800" dirty="0" err="1">
                <a:latin typeface="Times New Roman" panose="02020603050405020304" pitchFamily="18" charset="0"/>
                <a:cs typeface="Times New Roman" panose="02020603050405020304" pitchFamily="18" charset="0"/>
              </a:rPr>
              <a:t>freezing</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point</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decreases</a:t>
            </a:r>
            <a:r>
              <a:rPr lang="hu-HU" sz="2800" dirty="0">
                <a:latin typeface="Times New Roman" panose="02020603050405020304" pitchFamily="18" charset="0"/>
                <a:cs typeface="Times New Roman" panose="02020603050405020304" pitchFamily="18" charset="0"/>
              </a:rPr>
              <a:t>.</a:t>
            </a:r>
          </a:p>
        </p:txBody>
      </p:sp>
      <p:sp>
        <p:nvSpPr>
          <p:cNvPr id="3" name="Slide Number Placeholder 2"/>
          <p:cNvSpPr>
            <a:spLocks noGrp="1"/>
          </p:cNvSpPr>
          <p:nvPr>
            <p:ph type="sldNum" sz="quarter" idx="12"/>
          </p:nvPr>
        </p:nvSpPr>
        <p:spPr/>
        <p:txBody>
          <a:bodyPr/>
          <a:lstStyle/>
          <a:p>
            <a:fld id="{3C4C4ECE-28BA-4963-8103-0CE331711D51}" type="slidenum">
              <a:rPr lang="hu-HU" smtClean="0"/>
              <a:t>46</a:t>
            </a:fld>
            <a:endParaRPr lang="hu-HU"/>
          </a:p>
        </p:txBody>
      </p:sp>
    </p:spTree>
    <p:extLst>
      <p:ext uri="{BB962C8B-B14F-4D97-AF65-F5344CB8AC3E}">
        <p14:creationId xmlns:p14="http://schemas.microsoft.com/office/powerpoint/2010/main" val="15599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03">
                                            <p:txEl>
                                              <p:pRg st="0" end="0"/>
                                            </p:txEl>
                                          </p:spTgt>
                                        </p:tgtEl>
                                        <p:attrNameLst>
                                          <p:attrName>style.visibility</p:attrName>
                                        </p:attrNameLst>
                                      </p:cBhvr>
                                      <p:to>
                                        <p:strVal val="visible"/>
                                      </p:to>
                                    </p:set>
                                    <p:anim calcmode="lin" valueType="num">
                                      <p:cBhvr additive="base">
                                        <p:cTn id="11" dur="500" fill="hold"/>
                                        <p:tgtEl>
                                          <p:spTgt spid="20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additive="base">
                                        <p:cTn id="29" dur="500" fill="hold"/>
                                        <p:tgtEl>
                                          <p:spTgt spid="70"/>
                                        </p:tgtEl>
                                        <p:attrNameLst>
                                          <p:attrName>ppt_x</p:attrName>
                                        </p:attrNameLst>
                                      </p:cBhvr>
                                      <p:tavLst>
                                        <p:tav tm="0">
                                          <p:val>
                                            <p:strVal val="1+#ppt_w/2"/>
                                          </p:val>
                                        </p:tav>
                                        <p:tav tm="100000">
                                          <p:val>
                                            <p:strVal val="#ppt_x"/>
                                          </p:val>
                                        </p:tav>
                                      </p:tavLst>
                                    </p:anim>
                                    <p:anim calcmode="lin" valueType="num">
                                      <p:cBhvr additive="base">
                                        <p:cTn id="30" dur="500" fill="hold"/>
                                        <p:tgtEl>
                                          <p:spTgt spid="7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7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1"/>
                                        </p:tgtEl>
                                        <p:attrNameLst>
                                          <p:attrName>style.visibility</p:attrName>
                                        </p:attrNameLst>
                                      </p:cBhvr>
                                      <p:to>
                                        <p:strVal val="visible"/>
                                      </p:to>
                                    </p:set>
                                    <p:anim calcmode="lin" valueType="num">
                                      <p:cBhvr additive="base">
                                        <p:cTn id="47" dur="500" fill="hold"/>
                                        <p:tgtEl>
                                          <p:spTgt spid="101"/>
                                        </p:tgtEl>
                                        <p:attrNameLst>
                                          <p:attrName>ppt_x</p:attrName>
                                        </p:attrNameLst>
                                      </p:cBhvr>
                                      <p:tavLst>
                                        <p:tav tm="0">
                                          <p:val>
                                            <p:strVal val="#ppt_x"/>
                                          </p:val>
                                        </p:tav>
                                        <p:tav tm="100000">
                                          <p:val>
                                            <p:strVal val="#ppt_x"/>
                                          </p:val>
                                        </p:tav>
                                      </p:tavLst>
                                    </p:anim>
                                    <p:anim calcmode="lin" valueType="num">
                                      <p:cBhvr additive="base">
                                        <p:cTn id="48" dur="500" fill="hold"/>
                                        <p:tgtEl>
                                          <p:spTgt spid="101"/>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42" presetClass="path" presetSubtype="0" accel="50000" decel="50000" fill="hold" grpId="1" nodeType="afterEffect">
                                  <p:stCondLst>
                                    <p:cond delay="500"/>
                                  </p:stCondLst>
                                  <p:childTnLst>
                                    <p:animMotion origin="layout" path="M -2.91667E-6 -3.7037E-7 L -0.01276 -0.00023 " pathEditMode="relative" rAng="0" ptsTypes="AA">
                                      <p:cBhvr>
                                        <p:cTn id="51" dur="1000" fill="hold"/>
                                        <p:tgtEl>
                                          <p:spTgt spid="62"/>
                                        </p:tgtEl>
                                        <p:attrNameLst>
                                          <p:attrName>ppt_x</p:attrName>
                                          <p:attrName>ppt_y</p:attrName>
                                        </p:attrNameLst>
                                      </p:cBhvr>
                                      <p:rCtr x="-638" y="-23"/>
                                    </p:animMotion>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ppt_x"/>
                                          </p:val>
                                        </p:tav>
                                        <p:tav tm="100000">
                                          <p:val>
                                            <p:strVal val="#ppt_x"/>
                                          </p:val>
                                        </p:tav>
                                      </p:tavLst>
                                    </p:anim>
                                    <p:anim calcmode="lin" valueType="num">
                                      <p:cBhvr additive="base">
                                        <p:cTn id="57" dur="500" fill="hold"/>
                                        <p:tgtEl>
                                          <p:spTgt spid="51"/>
                                        </p:tgtEl>
                                        <p:attrNameLst>
                                          <p:attrName>ppt_y</p:attrName>
                                        </p:attrNameLst>
                                      </p:cBhvr>
                                      <p:tavLst>
                                        <p:tav tm="0">
                                          <p:val>
                                            <p:strVal val="1+#ppt_h/2"/>
                                          </p:val>
                                        </p:tav>
                                        <p:tav tm="100000">
                                          <p:val>
                                            <p:strVal val="#ppt_y"/>
                                          </p:val>
                                        </p:tav>
                                      </p:tavLst>
                                    </p:anim>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10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00"/>
                                        </p:tgtEl>
                                        <p:attrNameLst>
                                          <p:attrName>style.visibility</p:attrName>
                                        </p:attrNameLst>
                                      </p:cBhvr>
                                      <p:to>
                                        <p:strVal val="visible"/>
                                      </p:to>
                                    </p:set>
                                    <p:anim calcmode="lin" valueType="num">
                                      <p:cBhvr additive="base">
                                        <p:cTn id="65" dur="500" fill="hold"/>
                                        <p:tgtEl>
                                          <p:spTgt spid="100"/>
                                        </p:tgtEl>
                                        <p:attrNameLst>
                                          <p:attrName>ppt_x</p:attrName>
                                        </p:attrNameLst>
                                      </p:cBhvr>
                                      <p:tavLst>
                                        <p:tav tm="0">
                                          <p:val>
                                            <p:strVal val="#ppt_x"/>
                                          </p:val>
                                        </p:tav>
                                        <p:tav tm="100000">
                                          <p:val>
                                            <p:strVal val="#ppt_x"/>
                                          </p:val>
                                        </p:tav>
                                      </p:tavLst>
                                    </p:anim>
                                    <p:anim calcmode="lin" valueType="num">
                                      <p:cBhvr additive="base">
                                        <p:cTn id="66" dur="500" fill="hold"/>
                                        <p:tgtEl>
                                          <p:spTgt spid="100"/>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42" presetClass="path" presetSubtype="0" accel="50000" decel="50000" fill="hold" grpId="1" nodeType="afterEffect">
                                  <p:stCondLst>
                                    <p:cond delay="0"/>
                                  </p:stCondLst>
                                  <p:childTnLst>
                                    <p:animMotion origin="layout" path="M 4.16667E-7 2.59259E-6 L 0.05221 0.00046 " pathEditMode="relative" rAng="0" ptsTypes="AA">
                                      <p:cBhvr>
                                        <p:cTn id="69" dur="1000" fill="hold"/>
                                        <p:tgtEl>
                                          <p:spTgt spid="102"/>
                                        </p:tgtEl>
                                        <p:attrNameLst>
                                          <p:attrName>ppt_x</p:attrName>
                                          <p:attrName>ppt_y</p:attrName>
                                        </p:attrNameLst>
                                      </p:cBhvr>
                                      <p:rCtr x="2604" y="23"/>
                                    </p:animMotion>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204"/>
                                        </p:tgtEl>
                                        <p:attrNameLst>
                                          <p:attrName>style.visibility</p:attrName>
                                        </p:attrNameLst>
                                      </p:cBhvr>
                                      <p:to>
                                        <p:strVal val="visible"/>
                                      </p:to>
                                    </p:set>
                                    <p:anim calcmode="lin" valueType="num">
                                      <p:cBhvr additive="base">
                                        <p:cTn id="74" dur="500" fill="hold"/>
                                        <p:tgtEl>
                                          <p:spTgt spid="204"/>
                                        </p:tgtEl>
                                        <p:attrNameLst>
                                          <p:attrName>ppt_x</p:attrName>
                                        </p:attrNameLst>
                                      </p:cBhvr>
                                      <p:tavLst>
                                        <p:tav tm="0">
                                          <p:val>
                                            <p:strVal val="1+#ppt_w/2"/>
                                          </p:val>
                                        </p:tav>
                                        <p:tav tm="100000">
                                          <p:val>
                                            <p:strVal val="#ppt_x"/>
                                          </p:val>
                                        </p:tav>
                                      </p:tavLst>
                                    </p:anim>
                                    <p:anim calcmode="lin" valueType="num">
                                      <p:cBhvr additive="base">
                                        <p:cTn id="75" dur="500" fill="hold"/>
                                        <p:tgtEl>
                                          <p:spTgt spid="2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build="p"/>
      <p:bldP spid="62" grpId="0"/>
      <p:bldP spid="62" grpId="1"/>
      <p:bldP spid="71" grpId="0"/>
      <p:bldP spid="91" grpId="0" animBg="1"/>
      <p:bldP spid="94" grpId="0" animBg="1"/>
      <p:bldP spid="102" grpId="0"/>
      <p:bldP spid="102" grpId="1"/>
      <p:bldP spid="20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4793" y="1659368"/>
                <a:ext cx="11557417" cy="4904959"/>
              </a:xfrm>
            </p:spPr>
            <p:txBody>
              <a:bodyPr>
                <a:normAutofit/>
              </a:bodyPr>
              <a:lstStyle/>
              <a:p>
                <a:r>
                  <a:rPr lang="en-US" dirty="0">
                    <a:latin typeface="Times New Roman" panose="02020603050405020304" pitchFamily="18" charset="0"/>
                    <a:cs typeface="Times New Roman" panose="02020603050405020304" pitchFamily="18" charset="0"/>
                  </a:rPr>
                  <a:t>The vapor pressure of dilute solutions was studied by </a:t>
                </a:r>
                <a:r>
                  <a:rPr lang="en-US" dirty="0" err="1">
                    <a:latin typeface="Times New Roman" panose="02020603050405020304" pitchFamily="18" charset="0"/>
                    <a:cs typeface="Times New Roman" panose="02020603050405020304" pitchFamily="18" charset="0"/>
                  </a:rPr>
                  <a:t>Raoult</a:t>
                </a:r>
                <a:r>
                  <a:rPr lang="hu-HU" dirty="0">
                    <a:latin typeface="Times New Roman" panose="02020603050405020304" pitchFamily="18" charset="0"/>
                    <a:cs typeface="Times New Roman" panose="02020603050405020304" pitchFamily="18" charset="0"/>
                  </a:rPr>
                  <a:t>:</a:t>
                </a:r>
                <a:br>
                  <a:rPr lang="hu-HU" dirty="0">
                    <a:latin typeface="Times New Roman" panose="02020603050405020304" pitchFamily="18" charset="0"/>
                    <a:cs typeface="Times New Roman" panose="02020603050405020304" pitchFamily="18" charset="0"/>
                  </a:rPr>
                </a:br>
                <a:r>
                  <a:rPr lang="hu-HU" b="1" dirty="0" err="1">
                    <a:latin typeface="Times New Roman" panose="02020603050405020304" pitchFamily="18" charset="0"/>
                    <a:cs typeface="Times New Roman" panose="02020603050405020304" pitchFamily="18" charset="0"/>
                  </a:rPr>
                  <a:t>Raoult’s</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law</a:t>
                </a:r>
                <a:r>
                  <a:rPr lang="hu-HU" b="1"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in</a:t>
                </a:r>
                <a:r>
                  <a:rPr lang="en-US" dirty="0">
                    <a:latin typeface="Times New Roman" panose="02020603050405020304" pitchFamily="18" charset="0"/>
                    <a:cs typeface="Times New Roman" panose="02020603050405020304" pitchFamily="18" charset="0"/>
                  </a:rPr>
                  <a:t> dilute</a:t>
                </a:r>
                <a:r>
                  <a:rPr lang="hu-HU"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solutions, the vapor pressure of the solvent</a:t>
                </a:r>
                <a:r>
                  <a:rPr lang="hu-HU" dirty="0">
                    <a:latin typeface="Times New Roman" panose="02020603050405020304" pitchFamily="18" charset="0"/>
                    <a:cs typeface="Times New Roman" panose="02020603050405020304" pitchFamily="18" charset="0"/>
                  </a:rPr>
                  <a:t> (</a:t>
                </a:r>
                <a:r>
                  <a:rPr lang="hu-HU" i="1" dirty="0" err="1">
                    <a:latin typeface="Times New Roman" panose="02020603050405020304" pitchFamily="18" charset="0"/>
                    <a:cs typeface="Times New Roman" panose="02020603050405020304" pitchFamily="18" charset="0"/>
                  </a:rPr>
                  <a:t>p</a:t>
                </a:r>
                <a:r>
                  <a:rPr lang="hu-HU" i="1" baseline="-25000" dirty="0" err="1">
                    <a:latin typeface="Times New Roman" panose="02020603050405020304" pitchFamily="18" charset="0"/>
                    <a:cs typeface="Times New Roman" panose="02020603050405020304" pitchFamily="18" charset="0"/>
                  </a:rPr>
                  <a:t>solvent</a:t>
                </a:r>
                <a:r>
                  <a:rPr lang="hu-HU" dirty="0" smtClean="0">
                    <a:latin typeface="Times New Roman" panose="02020603050405020304" pitchFamily="18" charset="0"/>
                    <a:cs typeface="Times New Roman" panose="02020603050405020304" pitchFamily="18" charset="0"/>
                  </a:rPr>
                  <a:t>) is </a:t>
                </a:r>
                <a:r>
                  <a:rPr lang="hu-HU" dirty="0" err="1">
                    <a:latin typeface="Times New Roman" panose="02020603050405020304" pitchFamily="18" charset="0"/>
                    <a:cs typeface="Times New Roman" panose="02020603050405020304" pitchFamily="18" charset="0"/>
                  </a:rPr>
                  <a:t>proportional</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to</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molar</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fraction</a:t>
                </a:r>
                <a:r>
                  <a:rPr lang="hu-HU" dirty="0">
                    <a:latin typeface="Times New Roman" panose="02020603050405020304" pitchFamily="18" charset="0"/>
                    <a:cs typeface="Times New Roman" panose="02020603050405020304" pitchFamily="18" charset="0"/>
                  </a:rPr>
                  <a:t> of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solvent</a:t>
                </a:r>
                <a:r>
                  <a:rPr lang="hu-HU" dirty="0">
                    <a:latin typeface="Times New Roman" panose="02020603050405020304" pitchFamily="18" charset="0"/>
                    <a:cs typeface="Times New Roman" panose="02020603050405020304" pitchFamily="18" charset="0"/>
                  </a:rPr>
                  <a:t> (</a:t>
                </a:r>
                <a:r>
                  <a:rPr lang="hu-HU" i="1" dirty="0" err="1">
                    <a:latin typeface="Times New Roman" panose="02020603050405020304" pitchFamily="18" charset="0"/>
                    <a:cs typeface="Times New Roman" panose="02020603050405020304" pitchFamily="18" charset="0"/>
                  </a:rPr>
                  <a:t>x</a:t>
                </a:r>
                <a:r>
                  <a:rPr lang="hu-HU" i="1" baseline="-25000" dirty="0" err="1">
                    <a:latin typeface="Times New Roman" panose="02020603050405020304" pitchFamily="18" charset="0"/>
                    <a:cs typeface="Times New Roman" panose="02020603050405020304" pitchFamily="18" charset="0"/>
                  </a:rPr>
                  <a:t>solvent</a:t>
                </a:r>
                <a:r>
                  <a:rPr lang="hu-HU" dirty="0">
                    <a:latin typeface="Times New Roman" panose="02020603050405020304" pitchFamily="18" charset="0"/>
                    <a:cs typeface="Times New Roman" panose="02020603050405020304" pitchFamily="18" charset="0"/>
                  </a:rPr>
                  <a:t>) in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 The </a:t>
                </a:r>
                <a:r>
                  <a:rPr lang="hu-HU" dirty="0" err="1">
                    <a:latin typeface="Times New Roman" panose="02020603050405020304" pitchFamily="18" charset="0"/>
                    <a:cs typeface="Times New Roman" panose="02020603050405020304" pitchFamily="18" charset="0"/>
                  </a:rPr>
                  <a:t>proportionality</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factor</a:t>
                </a:r>
                <a:r>
                  <a:rPr lang="hu-HU" dirty="0">
                    <a:latin typeface="Times New Roman" panose="02020603050405020304" pitchFamily="18" charset="0"/>
                    <a:cs typeface="Times New Roman" panose="02020603050405020304" pitchFamily="18" charset="0"/>
                  </a:rPr>
                  <a:t> is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vapor</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pressure</a:t>
                </a:r>
                <a:r>
                  <a:rPr lang="hu-HU" dirty="0">
                    <a:latin typeface="Times New Roman" panose="02020603050405020304" pitchFamily="18" charset="0"/>
                    <a:cs typeface="Times New Roman" panose="02020603050405020304" pitchFamily="18" charset="0"/>
                  </a:rPr>
                  <a:t> of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pure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solvent</a:t>
                </a:r>
                <a:r>
                  <a:rPr lang="hu-HU" dirty="0">
                    <a:latin typeface="Times New Roman" panose="02020603050405020304" pitchFamily="18" charset="0"/>
                    <a:cs typeface="Times New Roman" panose="02020603050405020304" pitchFamily="18" charset="0"/>
                  </a:rPr>
                  <a:t> (</a:t>
                </a:r>
                <a:r>
                  <a:rPr lang="hu-HU" i="1" dirty="0" err="1">
                    <a:latin typeface="Times New Roman" panose="02020603050405020304" pitchFamily="18" charset="0"/>
                    <a:cs typeface="Times New Roman" panose="02020603050405020304" pitchFamily="18" charset="0"/>
                  </a:rPr>
                  <a:t>p</a:t>
                </a:r>
                <a:r>
                  <a:rPr lang="hu-HU" i="1" baseline="30000" dirty="0" err="1">
                    <a:latin typeface="Times New Roman" panose="02020603050405020304" pitchFamily="18" charset="0"/>
                    <a:cs typeface="Times New Roman" panose="02020603050405020304" pitchFamily="18" charset="0"/>
                  </a:rPr>
                  <a:t>o</a:t>
                </a:r>
                <a:r>
                  <a:rPr lang="hu-HU" i="1" baseline="-25000" dirty="0" err="1">
                    <a:latin typeface="Times New Roman" panose="02020603050405020304" pitchFamily="18" charset="0"/>
                    <a:cs typeface="Times New Roman" panose="02020603050405020304" pitchFamily="18" charset="0"/>
                  </a:rPr>
                  <a:t>solvent</a:t>
                </a:r>
                <a:r>
                  <a:rPr lang="hu-HU"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𝑝</m:t>
                        </m:r>
                      </m:e>
                      <m:sub>
                        <m:r>
                          <a:rPr lang="hu-HU" b="0" i="1" smtClean="0">
                            <a:latin typeface="Cambria Math" panose="02040503050406030204" pitchFamily="18" charset="0"/>
                          </a:rPr>
                          <m:t>𝑠𝑜𝑙𝑣𝑒𝑛𝑡</m:t>
                        </m:r>
                      </m:sub>
                    </m:sSub>
                    <m:r>
                      <a:rPr lang="hu-HU" i="1">
                        <a:latin typeface="Cambria Math" panose="02040503050406030204" pitchFamily="18" charset="0"/>
                      </a:rPr>
                      <m:t>=</m:t>
                    </m:r>
                    <m:sSubSup>
                      <m:sSubSupPr>
                        <m:ctrlPr>
                          <a:rPr lang="hu-HU" i="1">
                            <a:latin typeface="Cambria Math" panose="02040503050406030204" pitchFamily="18" charset="0"/>
                          </a:rPr>
                        </m:ctrlPr>
                      </m:sSubSupPr>
                      <m:e>
                        <m:r>
                          <a:rPr lang="hu-HU" i="1">
                            <a:latin typeface="Cambria Math" panose="02040503050406030204" pitchFamily="18" charset="0"/>
                          </a:rPr>
                          <m:t>𝑝</m:t>
                        </m:r>
                      </m:e>
                      <m:sub>
                        <m:r>
                          <a:rPr lang="hu-HU" b="0" i="1" smtClean="0">
                            <a:latin typeface="Cambria Math" panose="02040503050406030204" pitchFamily="18" charset="0"/>
                          </a:rPr>
                          <m:t>𝑠𝑜𝑙𝑣𝑒𝑛𝑡</m:t>
                        </m:r>
                      </m:sub>
                      <m:sup>
                        <m:r>
                          <a:rPr lang="hu-HU" b="0" i="1" smtClean="0">
                            <a:latin typeface="Cambria Math" panose="02040503050406030204" pitchFamily="18" charset="0"/>
                          </a:rPr>
                          <m:t>𝑜</m:t>
                        </m:r>
                      </m:sup>
                    </m:sSubSup>
                    <m:r>
                      <a:rPr lang="hu-HU" i="1">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𝑥</m:t>
                        </m:r>
                      </m:e>
                      <m:sub>
                        <m:r>
                          <a:rPr lang="hu-HU" b="0" i="1" smtClean="0">
                            <a:latin typeface="Cambria Math" panose="02040503050406030204" pitchFamily="18" charset="0"/>
                          </a:rPr>
                          <m:t>𝑠𝑜𝑙𝑣𝑒𝑛𝑡</m:t>
                        </m:r>
                      </m:sub>
                    </m:sSub>
                  </m:oMath>
                </a14:m>
                <a:endParaRPr lang="hu-H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resulting freezing point depression is proportional to the molality </a:t>
                </a:r>
                <a:r>
                  <a:rPr lang="hu-HU" dirty="0">
                    <a:latin typeface="Times New Roman" panose="02020603050405020304" pitchFamily="18" charset="0"/>
                    <a:cs typeface="Times New Roman" panose="02020603050405020304" pitchFamily="18" charset="0"/>
                  </a:rPr>
                  <a:t>(</a:t>
                </a:r>
                <a:r>
                  <a:rPr lang="hu-HU" dirty="0" err="1">
                    <a:latin typeface="Times New Roman" panose="02020603050405020304" pitchFamily="18" charset="0"/>
                    <a:cs typeface="Times New Roman" panose="02020603050405020304" pitchFamily="18" charset="0"/>
                  </a:rPr>
                  <a:t>Raoult’s</a:t>
                </a:r>
                <a:r>
                  <a:rPr lang="hu-HU" dirty="0">
                    <a:latin typeface="Times New Roman" panose="02020603050405020304" pitchFamily="18" charset="0"/>
                    <a:cs typeface="Times New Roman" panose="02020603050405020304" pitchFamily="18" charset="0"/>
                  </a:rPr>
                  <a:t> concentration) of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solution</a:t>
                </a:r>
                <a:r>
                  <a:rPr lang="hu-HU" dirty="0">
                    <a:latin typeface="Times New Roman" panose="02020603050405020304" pitchFamily="18" charset="0"/>
                    <a:cs typeface="Times New Roman" panose="02020603050405020304" pitchFamily="18" charset="0"/>
                  </a:rPr>
                  <a:t>:</a:t>
                </a:r>
                <a:br>
                  <a:rPr lang="hu-HU" dirty="0">
                    <a:latin typeface="Times New Roman" panose="02020603050405020304" pitchFamily="18" charset="0"/>
                    <a:cs typeface="Times New Roman" panose="02020603050405020304" pitchFamily="18" charset="0"/>
                  </a:rPr>
                </a:br>
                <a:r>
                  <a:rPr lang="hu-HU" b="1" dirty="0" err="1">
                    <a:latin typeface="Times New Roman" panose="02020603050405020304" pitchFamily="18" charset="0"/>
                    <a:cs typeface="Times New Roman" panose="02020603050405020304" pitchFamily="18" charset="0"/>
                  </a:rPr>
                  <a:t>freezing</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point</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depression</a:t>
                </a:r>
                <a:r>
                  <a:rPr lang="hu-HU" b="1"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sign</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Δ</a:t>
                </a:r>
                <a:r>
                  <a:rPr lang="hu-HU" i="1"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freezing</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1 K</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decrease</a:t>
                </a:r>
                <a:r>
                  <a:rPr lang="hu-HU" dirty="0">
                    <a:latin typeface="Times New Roman" panose="02020603050405020304" pitchFamily="18" charset="0"/>
                    <a:cs typeface="Times New Roman" panose="02020603050405020304" pitchFamily="18" charset="0"/>
                  </a:rPr>
                  <a:t> of </a:t>
                </a:r>
                <a:r>
                  <a:rPr lang="hu-HU" dirty="0" err="1">
                    <a:latin typeface="Times New Roman" panose="02020603050405020304" pitchFamily="18" charset="0"/>
                    <a:cs typeface="Times New Roman" panose="02020603050405020304" pitchFamily="18" charset="0"/>
                  </a:rPr>
                  <a:t>freezing</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point</a:t>
                </a:r>
                <a:r>
                  <a:rPr lang="hu-HU" dirty="0">
                    <a:latin typeface="Times New Roman" panose="02020603050405020304" pitchFamily="18" charset="0"/>
                    <a:cs typeface="Times New Roman" panose="02020603050405020304" pitchFamily="18" charset="0"/>
                  </a:rPr>
                  <a:t> in </a:t>
                </a:r>
                <a:r>
                  <a:rPr lang="hu-HU" dirty="0" err="1">
                    <a:latin typeface="Times New Roman" panose="02020603050405020304" pitchFamily="18" charset="0"/>
                    <a:cs typeface="Times New Roman" panose="02020603050405020304" pitchFamily="18" charset="0"/>
                  </a:rPr>
                  <a:t>diluted</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solutions</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Δ</a:t>
                </a:r>
                <a:r>
                  <a:rPr lang="hu-HU" i="1"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freezing</a:t>
                </a:r>
                <a:r>
                  <a:rPr lang="hu-HU" i="1"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freezing,solvent</a:t>
                </a:r>
                <a:r>
                  <a:rPr lang="hu-HU"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freezing,solution</a:t>
                </a: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is </a:t>
                </a:r>
                <a:r>
                  <a:rPr lang="hu-HU" dirty="0" err="1" smtClean="0">
                    <a:latin typeface="Times New Roman" panose="02020603050405020304" pitchFamily="18" charset="0"/>
                    <a:cs typeface="Times New Roman" panose="02020603050405020304" pitchFamily="18" charset="0"/>
                  </a:rPr>
                  <a:t>proportional</a:t>
                </a:r>
                <a:r>
                  <a:rPr lang="hu-HU" dirty="0" smtClean="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to</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molality</a:t>
                </a:r>
                <a:r>
                  <a:rPr lang="hu-HU" dirty="0">
                    <a:latin typeface="Times New Roman" panose="02020603050405020304" pitchFamily="18" charset="0"/>
                    <a:cs typeface="Times New Roman" panose="02020603050405020304" pitchFamily="18" charset="0"/>
                  </a:rPr>
                  <a:t> </a:t>
                </a:r>
                <a14:m>
                  <m:oMath xmlns:m="http://schemas.openxmlformats.org/officeDocument/2006/math">
                    <m:d>
                      <m:dPr>
                        <m:ctrlPr>
                          <a:rPr lang="hu-HU" i="1">
                            <a:latin typeface="Cambria Math" panose="02040503050406030204" pitchFamily="18" charset="0"/>
                          </a:rPr>
                        </m:ctrlPr>
                      </m:dPr>
                      <m:e>
                        <m:acc>
                          <m:accPr>
                            <m:chr m:val="̅"/>
                            <m:ctrlPr>
                              <a:rPr lang="hu-HU" i="1">
                                <a:latin typeface="Cambria Math" panose="02040503050406030204" pitchFamily="18" charset="0"/>
                              </a:rPr>
                            </m:ctrlPr>
                          </m:accPr>
                          <m:e>
                            <m:r>
                              <a:rPr lang="hu-HU" i="1">
                                <a:latin typeface="Cambria Math" panose="02040503050406030204" pitchFamily="18" charset="0"/>
                              </a:rPr>
                              <m:t>𝑚</m:t>
                            </m:r>
                          </m:e>
                        </m:acc>
                      </m:e>
                    </m:d>
                  </m:oMath>
                </a14:m>
                <a:r>
                  <a:rPr lang="hu-HU" dirty="0" smtClean="0">
                    <a:latin typeface="Times New Roman" panose="02020603050405020304" pitchFamily="18" charset="0"/>
                    <a:cs typeface="Times New Roman" panose="02020603050405020304" pitchFamily="18" charset="0"/>
                  </a:rPr>
                  <a:t>. The </a:t>
                </a:r>
                <a:r>
                  <a:rPr lang="hu-HU" dirty="0" err="1">
                    <a:latin typeface="Times New Roman" panose="02020603050405020304" pitchFamily="18" charset="0"/>
                    <a:cs typeface="Times New Roman" panose="02020603050405020304" pitchFamily="18" charset="0"/>
                  </a:rPr>
                  <a:t>proportionality</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factor</a:t>
                </a:r>
                <a:r>
                  <a:rPr lang="hu-HU" dirty="0">
                    <a:latin typeface="Times New Roman" panose="02020603050405020304" pitchFamily="18" charset="0"/>
                    <a:cs typeface="Times New Roman" panose="02020603050405020304" pitchFamily="18" charset="0"/>
                  </a:rPr>
                  <a:t> is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molal</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freezing</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point</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depression</a:t>
                </a:r>
                <a:r>
                  <a:rPr lang="hu-HU"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hu-HU" i="1">
                            <a:latin typeface="Cambria Math" panose="02040503050406030204" pitchFamily="18" charset="0"/>
                          </a:rPr>
                        </m:ctrlPr>
                      </m:sSubPr>
                      <m:e>
                        <m:r>
                          <m:rPr>
                            <m:sty m:val="p"/>
                          </m:rPr>
                          <a:rPr lang="hu-HU">
                            <a:latin typeface="Cambria Math" panose="02040503050406030204" pitchFamily="18" charset="0"/>
                          </a:rPr>
                          <m:t>Δ</m:t>
                        </m:r>
                        <m:r>
                          <a:rPr lang="hu-HU" i="1">
                            <a:latin typeface="Cambria Math" panose="02040503050406030204" pitchFamily="18" charset="0"/>
                          </a:rPr>
                          <m:t>𝑇</m:t>
                        </m:r>
                      </m:e>
                      <m:sub>
                        <m:acc>
                          <m:accPr>
                            <m:chr m:val="̅"/>
                            <m:ctrlPr>
                              <a:rPr lang="hu-HU" i="1">
                                <a:latin typeface="Cambria Math" panose="02040503050406030204" pitchFamily="18" charset="0"/>
                              </a:rPr>
                            </m:ctrlPr>
                          </m:accPr>
                          <m:e>
                            <m:r>
                              <a:rPr lang="hu-HU" i="1">
                                <a:latin typeface="Cambria Math" panose="02040503050406030204" pitchFamily="18" charset="0"/>
                              </a:rPr>
                              <m:t>𝑚</m:t>
                            </m:r>
                          </m:e>
                        </m:acc>
                        <m:r>
                          <a:rPr lang="hu-HU" i="1">
                            <a:latin typeface="Cambria Math" panose="02040503050406030204" pitchFamily="18" charset="0"/>
                          </a:rPr>
                          <m:t>,</m:t>
                        </m:r>
                        <m:r>
                          <a:rPr lang="hu-HU" i="1">
                            <a:latin typeface="Cambria Math" panose="02040503050406030204" pitchFamily="18" charset="0"/>
                          </a:rPr>
                          <m:t>𝑓𝑟𝑒𝑒𝑧𝑖𝑛𝑔</m:t>
                        </m:r>
                      </m:sub>
                    </m:sSub>
                  </m:oMath>
                </a14:m>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which</a:t>
                </a:r>
                <a:r>
                  <a:rPr lang="hu-HU" dirty="0">
                    <a:latin typeface="Times New Roman" panose="02020603050405020304" pitchFamily="18" charset="0"/>
                    <a:cs typeface="Times New Roman" panose="02020603050405020304" pitchFamily="18" charset="0"/>
                  </a:rPr>
                  <a:t> is </a:t>
                </a:r>
                <a:r>
                  <a:rPr lang="hu-HU" dirty="0" err="1">
                    <a:latin typeface="Times New Roman" panose="02020603050405020304" pitchFamily="18" charset="0"/>
                    <a:cs typeface="Times New Roman" panose="02020603050405020304" pitchFamily="18" charset="0"/>
                  </a:rPr>
                  <a:t>characteristic</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for</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solvent</a:t>
                </a:r>
                <a:r>
                  <a:rPr lang="hu-HU" dirty="0">
                    <a:latin typeface="Times New Roman" panose="02020603050405020304" pitchFamily="18" charset="0"/>
                    <a:cs typeface="Times New Roman" panose="02020603050405020304" pitchFamily="18" charset="0"/>
                  </a:rPr>
                  <a:t> and </a:t>
                </a:r>
                <a:r>
                  <a:rPr lang="hu-HU" dirty="0" err="1">
                    <a:latin typeface="Times New Roman" panose="02020603050405020304" pitchFamily="18" charset="0"/>
                    <a:cs typeface="Times New Roman" panose="02020603050405020304" pitchFamily="18" charset="0"/>
                  </a:rPr>
                  <a:t>thus</a:t>
                </a:r>
                <a:r>
                  <a:rPr lang="hu-HU"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hu-HU" i="1">
                            <a:latin typeface="Cambria Math" panose="02040503050406030204" pitchFamily="18" charset="0"/>
                          </a:rPr>
                        </m:ctrlPr>
                      </m:sSubPr>
                      <m:e>
                        <m:r>
                          <m:rPr>
                            <m:sty m:val="p"/>
                          </m:rPr>
                          <a:rPr lang="hu-HU">
                            <a:latin typeface="Cambria Math" panose="02040503050406030204" pitchFamily="18" charset="0"/>
                          </a:rPr>
                          <m:t>Δ</m:t>
                        </m:r>
                        <m:r>
                          <a:rPr lang="hu-HU" i="1">
                            <a:latin typeface="Cambria Math" panose="02040503050406030204" pitchFamily="18" charset="0"/>
                          </a:rPr>
                          <m:t>𝑇</m:t>
                        </m:r>
                      </m:e>
                      <m:sub>
                        <m:r>
                          <a:rPr lang="hu-HU" b="0" i="1" smtClean="0">
                            <a:latin typeface="Cambria Math" panose="02040503050406030204" pitchFamily="18" charset="0"/>
                          </a:rPr>
                          <m:t>𝑓𝑟𝑒𝑒𝑧𝑖𝑛𝑔</m:t>
                        </m:r>
                      </m:sub>
                    </m:sSub>
                    <m:r>
                      <a:rPr lang="hu-HU" i="1">
                        <a:latin typeface="Cambria Math" panose="02040503050406030204" pitchFamily="18" charset="0"/>
                      </a:rPr>
                      <m:t>=</m:t>
                    </m:r>
                    <m:sSub>
                      <m:sSubPr>
                        <m:ctrlPr>
                          <a:rPr lang="hu-HU" i="1">
                            <a:latin typeface="Cambria Math" panose="02040503050406030204" pitchFamily="18" charset="0"/>
                          </a:rPr>
                        </m:ctrlPr>
                      </m:sSubPr>
                      <m:e>
                        <m:r>
                          <m:rPr>
                            <m:sty m:val="p"/>
                          </m:rPr>
                          <a:rPr lang="hu-HU">
                            <a:latin typeface="Cambria Math" panose="02040503050406030204" pitchFamily="18" charset="0"/>
                          </a:rPr>
                          <m:t>Δ</m:t>
                        </m:r>
                        <m:r>
                          <a:rPr lang="hu-HU" i="1">
                            <a:latin typeface="Cambria Math" panose="02040503050406030204" pitchFamily="18" charset="0"/>
                          </a:rPr>
                          <m:t>𝑇</m:t>
                        </m:r>
                      </m:e>
                      <m:sub>
                        <m:acc>
                          <m:accPr>
                            <m:chr m:val="̅"/>
                            <m:ctrlPr>
                              <a:rPr lang="hu-HU" i="1">
                                <a:latin typeface="Cambria Math" panose="02040503050406030204" pitchFamily="18" charset="0"/>
                              </a:rPr>
                            </m:ctrlPr>
                          </m:accPr>
                          <m:e>
                            <m:r>
                              <a:rPr lang="hu-HU" i="1">
                                <a:latin typeface="Cambria Math" panose="02040503050406030204" pitchFamily="18" charset="0"/>
                              </a:rPr>
                              <m:t>𝑚</m:t>
                            </m:r>
                          </m:e>
                        </m:acc>
                        <m:r>
                          <a:rPr lang="hu-HU" i="1">
                            <a:latin typeface="Cambria Math" panose="02040503050406030204" pitchFamily="18" charset="0"/>
                          </a:rPr>
                          <m:t>,</m:t>
                        </m:r>
                        <m:r>
                          <a:rPr lang="hu-HU" b="0" i="1" smtClean="0">
                            <a:latin typeface="Cambria Math" panose="02040503050406030204" pitchFamily="18" charset="0"/>
                          </a:rPr>
                          <m:t>𝑓𝑟𝑒𝑒𝑧𝑖𝑛𝑔</m:t>
                        </m:r>
                      </m:sub>
                    </m:sSub>
                    <m:r>
                      <a:rPr lang="hu-HU" i="1">
                        <a:latin typeface="Cambria Math" panose="02040503050406030204" pitchFamily="18" charset="0"/>
                      </a:rPr>
                      <m:t>∙</m:t>
                    </m:r>
                    <m:acc>
                      <m:accPr>
                        <m:chr m:val="̅"/>
                        <m:ctrlPr>
                          <a:rPr lang="hu-HU" i="1">
                            <a:latin typeface="Cambria Math" panose="02040503050406030204" pitchFamily="18" charset="0"/>
                          </a:rPr>
                        </m:ctrlPr>
                      </m:accPr>
                      <m:e>
                        <m:r>
                          <a:rPr lang="hu-HU" i="1">
                            <a:latin typeface="Cambria Math" panose="02040503050406030204" pitchFamily="18" charset="0"/>
                          </a:rPr>
                          <m:t>𝑚</m:t>
                        </m:r>
                      </m:e>
                    </m:acc>
                  </m:oMath>
                </a14:m>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14793" y="1659368"/>
                <a:ext cx="11557417" cy="4904959"/>
              </a:xfrm>
              <a:blipFill>
                <a:blip r:embed="rId3"/>
                <a:stretch>
                  <a:fillRect l="-949" t="-2112" r="-1741" b="-2609"/>
                </a:stretch>
              </a:blipFill>
            </p:spPr>
            <p:txBody>
              <a:bodyPr/>
              <a:lstStyle/>
              <a:p>
                <a:r>
                  <a:rPr lang="en-US">
                    <a:noFill/>
                  </a:rPr>
                  <a:t> </a:t>
                </a:r>
              </a:p>
            </p:txBody>
          </p:sp>
        </mc:Fallback>
      </mc:AlternateContent>
      <p:sp>
        <p:nvSpPr>
          <p:cNvPr id="6" name="Cím 1">
            <a:extLst>
              <a:ext uri="{FF2B5EF4-FFF2-40B4-BE49-F238E27FC236}">
                <a16:creationId xmlns:a16="http://schemas.microsoft.com/office/drawing/2014/main" id="{BF18DCD0-CA21-B68C-9BE1-754CBE01BA15}"/>
              </a:ext>
            </a:extLst>
          </p:cNvPr>
          <p:cNvSpPr>
            <a:spLocks noGrp="1"/>
          </p:cNvSpPr>
          <p:nvPr>
            <p:ph type="title"/>
          </p:nvPr>
        </p:nvSpPr>
        <p:spPr>
          <a:xfrm>
            <a:off x="838200" y="365125"/>
            <a:ext cx="10515600" cy="1325563"/>
          </a:xfrm>
        </p:spPr>
        <p:txBody>
          <a:bodyPr/>
          <a:lstStyle/>
          <a:p>
            <a:pPr algn="ctr"/>
            <a:r>
              <a:rPr lang="hu-HU" dirty="0" err="1">
                <a:latin typeface="Times New Roman" panose="02020603050405020304" pitchFamily="18" charset="0"/>
                <a:cs typeface="Times New Roman" panose="02020603050405020304" pitchFamily="18" charset="0"/>
              </a:rPr>
              <a:t>Laws</a:t>
            </a:r>
            <a:r>
              <a:rPr lang="hu-HU" dirty="0">
                <a:latin typeface="Times New Roman" panose="02020603050405020304" pitchFamily="18" charset="0"/>
                <a:cs typeface="Times New Roman" panose="02020603050405020304" pitchFamily="18" charset="0"/>
              </a:rPr>
              <a:t> in </a:t>
            </a:r>
            <a:r>
              <a:rPr lang="hu-HU" dirty="0" err="1">
                <a:latin typeface="Times New Roman" panose="02020603050405020304" pitchFamily="18" charset="0"/>
                <a:cs typeface="Times New Roman" panose="02020603050405020304" pitchFamily="18" charset="0"/>
              </a:rPr>
              <a:t>diluted</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solutions</a:t>
            </a:r>
            <a:endParaRPr lang="hu-H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55631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14793" y="1825625"/>
                <a:ext cx="11557417" cy="3810678"/>
              </a:xfrm>
            </p:spPr>
            <p:txBody>
              <a:bodyPr>
                <a:normAutofit/>
              </a:bodyPr>
              <a:lstStyle/>
              <a:p>
                <a:r>
                  <a:rPr lang="en-US" dirty="0">
                    <a:latin typeface="Times New Roman" panose="02020603050405020304" pitchFamily="18" charset="0"/>
                    <a:cs typeface="Times New Roman" panose="02020603050405020304" pitchFamily="18" charset="0"/>
                  </a:rPr>
                  <a:t>The boiling point </a:t>
                </a:r>
                <a:r>
                  <a:rPr lang="hu-HU" dirty="0" err="1">
                    <a:latin typeface="Times New Roman" panose="02020603050405020304" pitchFamily="18" charset="0"/>
                    <a:cs typeface="Times New Roman" panose="02020603050405020304" pitchFamily="18" charset="0"/>
                  </a:rPr>
                  <a:t>elevation</a:t>
                </a:r>
                <a:r>
                  <a:rPr lang="en-US"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by</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Raoult's</a:t>
                </a:r>
                <a:r>
                  <a:rPr lang="en-US" dirty="0">
                    <a:latin typeface="Times New Roman" panose="02020603050405020304" pitchFamily="18" charset="0"/>
                    <a:cs typeface="Times New Roman" panose="02020603050405020304" pitchFamily="18" charset="0"/>
                  </a:rPr>
                  <a:t> law is proportional to the molality of the solution</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Raoult’s</a:t>
                </a:r>
                <a:r>
                  <a:rPr lang="hu-HU" dirty="0">
                    <a:latin typeface="Times New Roman" panose="02020603050405020304" pitchFamily="18" charset="0"/>
                    <a:cs typeface="Times New Roman" panose="02020603050405020304" pitchFamily="18" charset="0"/>
                  </a:rPr>
                  <a:t> concentration):</a:t>
                </a:r>
                <a:br>
                  <a:rPr lang="hu-HU" dirty="0">
                    <a:latin typeface="Times New Roman" panose="02020603050405020304" pitchFamily="18" charset="0"/>
                    <a:cs typeface="Times New Roman" panose="02020603050405020304" pitchFamily="18" charset="0"/>
                  </a:rPr>
                </a:br>
                <a:r>
                  <a:rPr lang="hu-HU" b="1" dirty="0" err="1">
                    <a:latin typeface="Times New Roman" panose="02020603050405020304" pitchFamily="18" charset="0"/>
                    <a:cs typeface="Times New Roman" panose="02020603050405020304" pitchFamily="18" charset="0"/>
                  </a:rPr>
                  <a:t>boiling</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point</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elevation</a:t>
                </a:r>
                <a:r>
                  <a:rPr lang="hu-HU" b="1"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sign</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Δ</a:t>
                </a:r>
                <a:r>
                  <a:rPr lang="hu-HU" i="1"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boiling</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1 K</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increase</a:t>
                </a:r>
                <a:r>
                  <a:rPr lang="hu-HU" dirty="0">
                    <a:latin typeface="Times New Roman" panose="02020603050405020304" pitchFamily="18" charset="0"/>
                    <a:cs typeface="Times New Roman" panose="02020603050405020304" pitchFamily="18" charset="0"/>
                  </a:rPr>
                  <a:t> in </a:t>
                </a:r>
                <a:r>
                  <a:rPr lang="hu-HU" dirty="0" err="1">
                    <a:latin typeface="Times New Roman" panose="02020603050405020304" pitchFamily="18" charset="0"/>
                    <a:cs typeface="Times New Roman" panose="02020603050405020304" pitchFamily="18" charset="0"/>
                  </a:rPr>
                  <a:t>boiling</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point</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for</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diluted</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solutions</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Δ</a:t>
                </a:r>
                <a:r>
                  <a:rPr lang="hu-HU" i="1"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boiling</a:t>
                </a:r>
                <a:r>
                  <a:rPr lang="hu-HU" i="1"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boiling,solution</a:t>
                </a:r>
                <a:r>
                  <a:rPr lang="hu-HU" dirty="0" err="1">
                    <a:latin typeface="Times New Roman" panose="02020603050405020304" pitchFamily="18" charset="0"/>
                    <a:cs typeface="Times New Roman" panose="02020603050405020304" pitchFamily="18" charset="0"/>
                  </a:rPr>
                  <a:t>-T</a:t>
                </a:r>
                <a:r>
                  <a:rPr lang="hu-HU" i="1" baseline="-25000" dirty="0" err="1">
                    <a:latin typeface="Times New Roman" panose="02020603050405020304" pitchFamily="18" charset="0"/>
                    <a:cs typeface="Times New Roman" panose="02020603050405020304" pitchFamily="18" charset="0"/>
                  </a:rPr>
                  <a:t>boiling,solvent</a:t>
                </a:r>
                <a:r>
                  <a:rPr lang="hu-HU" dirty="0">
                    <a:latin typeface="Times New Roman" panose="02020603050405020304" pitchFamily="18" charset="0"/>
                    <a:cs typeface="Times New Roman" panose="02020603050405020304" pitchFamily="18" charset="0"/>
                  </a:rPr>
                  <a:t>) is </a:t>
                </a:r>
                <a:r>
                  <a:rPr lang="hu-HU" dirty="0" err="1">
                    <a:latin typeface="Times New Roman" panose="02020603050405020304" pitchFamily="18" charset="0"/>
                    <a:cs typeface="Times New Roman" panose="02020603050405020304" pitchFamily="18" charset="0"/>
                  </a:rPr>
                  <a:t>propotional</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to</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molality</a:t>
                </a:r>
                <a:r>
                  <a:rPr lang="hu-HU" dirty="0">
                    <a:latin typeface="Times New Roman" panose="02020603050405020304" pitchFamily="18" charset="0"/>
                    <a:cs typeface="Times New Roman" panose="02020603050405020304" pitchFamily="18" charset="0"/>
                  </a:rPr>
                  <a:t> </a:t>
                </a:r>
                <a14:m>
                  <m:oMath xmlns:m="http://schemas.openxmlformats.org/officeDocument/2006/math">
                    <m:d>
                      <m:dPr>
                        <m:ctrlPr>
                          <a:rPr lang="hu-HU" i="1">
                            <a:latin typeface="Cambria Math" panose="02040503050406030204" pitchFamily="18" charset="0"/>
                          </a:rPr>
                        </m:ctrlPr>
                      </m:dPr>
                      <m:e>
                        <m:acc>
                          <m:accPr>
                            <m:chr m:val="̅"/>
                            <m:ctrlPr>
                              <a:rPr lang="hu-HU" i="1">
                                <a:latin typeface="Cambria Math" panose="02040503050406030204" pitchFamily="18" charset="0"/>
                              </a:rPr>
                            </m:ctrlPr>
                          </m:accPr>
                          <m:e>
                            <m:r>
                              <a:rPr lang="hu-HU" i="1">
                                <a:latin typeface="Cambria Math" panose="02040503050406030204" pitchFamily="18" charset="0"/>
                              </a:rPr>
                              <m:t>𝑚</m:t>
                            </m:r>
                          </m:e>
                        </m:acc>
                      </m:e>
                    </m:d>
                  </m:oMath>
                </a14:m>
                <a:r>
                  <a:rPr lang="hu-HU" dirty="0">
                    <a:latin typeface="Times New Roman" panose="02020603050405020304" pitchFamily="18" charset="0"/>
                    <a:cs typeface="Times New Roman" panose="02020603050405020304" pitchFamily="18" charset="0"/>
                  </a:rPr>
                  <a:t>. The </a:t>
                </a:r>
                <a:r>
                  <a:rPr lang="hu-HU" dirty="0" err="1">
                    <a:latin typeface="Times New Roman" panose="02020603050405020304" pitchFamily="18" charset="0"/>
                    <a:cs typeface="Times New Roman" panose="02020603050405020304" pitchFamily="18" charset="0"/>
                  </a:rPr>
                  <a:t>proportionality</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factor</a:t>
                </a:r>
                <a:r>
                  <a:rPr lang="hu-HU" dirty="0">
                    <a:latin typeface="Times New Roman" panose="02020603050405020304" pitchFamily="18" charset="0"/>
                    <a:cs typeface="Times New Roman" panose="02020603050405020304" pitchFamily="18" charset="0"/>
                  </a:rPr>
                  <a:t> is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molal</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boiling</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point</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elevation</a:t>
                </a:r>
                <a:r>
                  <a:rPr lang="hu-HU"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hu-HU" i="1">
                            <a:latin typeface="Cambria Math" panose="02040503050406030204" pitchFamily="18" charset="0"/>
                          </a:rPr>
                        </m:ctrlPr>
                      </m:sSubPr>
                      <m:e>
                        <m:r>
                          <m:rPr>
                            <m:sty m:val="p"/>
                          </m:rPr>
                          <a:rPr lang="hu-HU">
                            <a:latin typeface="Cambria Math" panose="02040503050406030204" pitchFamily="18" charset="0"/>
                          </a:rPr>
                          <m:t>Δ</m:t>
                        </m:r>
                        <m:r>
                          <a:rPr lang="hu-HU" i="1">
                            <a:latin typeface="Cambria Math" panose="02040503050406030204" pitchFamily="18" charset="0"/>
                          </a:rPr>
                          <m:t>𝑇</m:t>
                        </m:r>
                      </m:e>
                      <m:sub>
                        <m:acc>
                          <m:accPr>
                            <m:chr m:val="̅"/>
                            <m:ctrlPr>
                              <a:rPr lang="hu-HU" i="1">
                                <a:latin typeface="Cambria Math" panose="02040503050406030204" pitchFamily="18" charset="0"/>
                              </a:rPr>
                            </m:ctrlPr>
                          </m:accPr>
                          <m:e>
                            <m:r>
                              <a:rPr lang="hu-HU" i="1">
                                <a:latin typeface="Cambria Math" panose="02040503050406030204" pitchFamily="18" charset="0"/>
                              </a:rPr>
                              <m:t>𝑚</m:t>
                            </m:r>
                          </m:e>
                        </m:acc>
                        <m:r>
                          <a:rPr lang="hu-HU" i="1">
                            <a:latin typeface="Cambria Math" panose="02040503050406030204" pitchFamily="18" charset="0"/>
                          </a:rPr>
                          <m:t>,</m:t>
                        </m:r>
                        <m:r>
                          <a:rPr lang="hu-HU" i="1">
                            <a:latin typeface="Cambria Math" panose="02040503050406030204" pitchFamily="18" charset="0"/>
                          </a:rPr>
                          <m:t>𝑏𝑜𝑖𝑙𝑖𝑛𝑔</m:t>
                        </m:r>
                      </m:sub>
                    </m:sSub>
                  </m:oMath>
                </a14:m>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which</a:t>
                </a:r>
                <a:r>
                  <a:rPr lang="hu-HU" dirty="0">
                    <a:latin typeface="Times New Roman" panose="02020603050405020304" pitchFamily="18" charset="0"/>
                    <a:cs typeface="Times New Roman" panose="02020603050405020304" pitchFamily="18" charset="0"/>
                  </a:rPr>
                  <a:t> is </a:t>
                </a:r>
                <a:r>
                  <a:rPr lang="hu-HU" dirty="0" err="1">
                    <a:latin typeface="Times New Roman" panose="02020603050405020304" pitchFamily="18" charset="0"/>
                    <a:cs typeface="Times New Roman" panose="02020603050405020304" pitchFamily="18" charset="0"/>
                  </a:rPr>
                  <a:t>related</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to</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solvent</a:t>
                </a:r>
                <a:r>
                  <a:rPr lang="hu-HU" dirty="0">
                    <a:latin typeface="Times New Roman" panose="02020603050405020304" pitchFamily="18" charset="0"/>
                    <a:cs typeface="Times New Roman" panose="02020603050405020304" pitchFamily="18" charset="0"/>
                  </a:rPr>
                  <a:t>, i.e., </a:t>
                </a:r>
                <a14:m>
                  <m:oMath xmlns:m="http://schemas.openxmlformats.org/officeDocument/2006/math">
                    <m:sSub>
                      <m:sSubPr>
                        <m:ctrlPr>
                          <a:rPr lang="hu-HU" i="1">
                            <a:latin typeface="Cambria Math" panose="02040503050406030204" pitchFamily="18" charset="0"/>
                          </a:rPr>
                        </m:ctrlPr>
                      </m:sSubPr>
                      <m:e>
                        <m:r>
                          <m:rPr>
                            <m:sty m:val="p"/>
                          </m:rPr>
                          <a:rPr lang="hu-HU">
                            <a:latin typeface="Cambria Math" panose="02040503050406030204" pitchFamily="18" charset="0"/>
                          </a:rPr>
                          <m:t>Δ</m:t>
                        </m:r>
                        <m:r>
                          <a:rPr lang="hu-HU" i="1">
                            <a:latin typeface="Cambria Math" panose="02040503050406030204" pitchFamily="18" charset="0"/>
                          </a:rPr>
                          <m:t>𝑇</m:t>
                        </m:r>
                      </m:e>
                      <m:sub>
                        <m:r>
                          <a:rPr lang="hu-HU" b="0" i="1" smtClean="0">
                            <a:latin typeface="Cambria Math" panose="02040503050406030204" pitchFamily="18" charset="0"/>
                          </a:rPr>
                          <m:t>𝑏𝑜𝑖𝑙𝑖𝑛𝑔</m:t>
                        </m:r>
                      </m:sub>
                    </m:sSub>
                    <m:r>
                      <a:rPr lang="hu-HU" i="1">
                        <a:latin typeface="Cambria Math" panose="02040503050406030204" pitchFamily="18" charset="0"/>
                      </a:rPr>
                      <m:t>=</m:t>
                    </m:r>
                    <m:sSub>
                      <m:sSubPr>
                        <m:ctrlPr>
                          <a:rPr lang="hu-HU" i="1">
                            <a:latin typeface="Cambria Math" panose="02040503050406030204" pitchFamily="18" charset="0"/>
                          </a:rPr>
                        </m:ctrlPr>
                      </m:sSubPr>
                      <m:e>
                        <m:r>
                          <m:rPr>
                            <m:sty m:val="p"/>
                          </m:rPr>
                          <a:rPr lang="hu-HU">
                            <a:latin typeface="Cambria Math" panose="02040503050406030204" pitchFamily="18" charset="0"/>
                          </a:rPr>
                          <m:t>Δ</m:t>
                        </m:r>
                        <m:r>
                          <a:rPr lang="hu-HU" i="1">
                            <a:latin typeface="Cambria Math" panose="02040503050406030204" pitchFamily="18" charset="0"/>
                          </a:rPr>
                          <m:t>𝑇</m:t>
                        </m:r>
                      </m:e>
                      <m:sub>
                        <m:acc>
                          <m:accPr>
                            <m:chr m:val="̅"/>
                            <m:ctrlPr>
                              <a:rPr lang="hu-HU" i="1">
                                <a:latin typeface="Cambria Math" panose="02040503050406030204" pitchFamily="18" charset="0"/>
                              </a:rPr>
                            </m:ctrlPr>
                          </m:accPr>
                          <m:e>
                            <m:r>
                              <a:rPr lang="hu-HU" i="1">
                                <a:latin typeface="Cambria Math" panose="02040503050406030204" pitchFamily="18" charset="0"/>
                              </a:rPr>
                              <m:t>𝑚</m:t>
                            </m:r>
                          </m:e>
                        </m:acc>
                        <m:r>
                          <a:rPr lang="hu-HU" i="1">
                            <a:latin typeface="Cambria Math" panose="02040503050406030204" pitchFamily="18" charset="0"/>
                          </a:rPr>
                          <m:t>,</m:t>
                        </m:r>
                        <m:r>
                          <a:rPr lang="hu-HU" b="0" i="1" smtClean="0">
                            <a:latin typeface="Cambria Math" panose="02040503050406030204" pitchFamily="18" charset="0"/>
                          </a:rPr>
                          <m:t>𝑏𝑜𝑖𝑙𝑖𝑛𝑔</m:t>
                        </m:r>
                      </m:sub>
                    </m:sSub>
                    <m:r>
                      <a:rPr lang="hu-HU" i="1">
                        <a:latin typeface="Cambria Math" panose="02040503050406030204" pitchFamily="18" charset="0"/>
                      </a:rPr>
                      <m:t>∙</m:t>
                    </m:r>
                    <m:acc>
                      <m:accPr>
                        <m:chr m:val="̅"/>
                        <m:ctrlPr>
                          <a:rPr lang="hu-HU" i="1">
                            <a:latin typeface="Cambria Math" panose="02040503050406030204" pitchFamily="18" charset="0"/>
                          </a:rPr>
                        </m:ctrlPr>
                      </m:accPr>
                      <m:e>
                        <m:r>
                          <a:rPr lang="hu-HU" i="1">
                            <a:latin typeface="Cambria Math" panose="02040503050406030204" pitchFamily="18" charset="0"/>
                          </a:rPr>
                          <m:t>𝑚</m:t>
                        </m:r>
                      </m:e>
                    </m:acc>
                  </m:oMath>
                </a14:m>
                <a:endParaRPr lang="hu-HU"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Raoult's</a:t>
                </a:r>
                <a:r>
                  <a:rPr lang="en-US" dirty="0">
                    <a:latin typeface="Times New Roman" panose="02020603050405020304" pitchFamily="18" charset="0"/>
                    <a:cs typeface="Times New Roman" panose="02020603050405020304" pitchFamily="18" charset="0"/>
                  </a:rPr>
                  <a:t> law and the </a:t>
                </a:r>
                <a:r>
                  <a:rPr lang="hu-HU" dirty="0" err="1">
                    <a:latin typeface="Times New Roman" panose="02020603050405020304" pitchFamily="18" charset="0"/>
                    <a:cs typeface="Times New Roman" panose="02020603050405020304" pitchFamily="18" charset="0"/>
                  </a:rPr>
                  <a:t>colligative</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properties derived from it depend on the concentration of the solute but not on the </a:t>
                </a:r>
                <a:r>
                  <a:rPr lang="hu-HU" dirty="0" err="1">
                    <a:latin typeface="Times New Roman" panose="02020603050405020304" pitchFamily="18" charset="0"/>
                    <a:cs typeface="Times New Roman" panose="02020603050405020304" pitchFamily="18" charset="0"/>
                  </a:rPr>
                  <a:t>chemical</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quality of the solute</a:t>
                </a:r>
                <a:r>
                  <a:rPr lang="hu-HU" dirty="0">
                    <a:latin typeface="Times New Roman" panose="02020603050405020304" pitchFamily="18" charset="0"/>
                    <a:cs typeface="Times New Roman" panose="02020603050405020304" pitchFamily="18" charset="0"/>
                  </a:rPr>
                  <a:t>.</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314793" y="1825625"/>
                <a:ext cx="11557417" cy="3810678"/>
              </a:xfrm>
              <a:blipFill>
                <a:blip r:embed="rId3"/>
                <a:stretch>
                  <a:fillRect l="-949" t="-2716" r="-52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7CEE574B-3C37-4B7D-BE3D-A855CF681B92}"/>
                  </a:ext>
                </a:extLst>
              </p:cNvPr>
              <p:cNvSpPr txBox="1"/>
              <p:nvPr/>
            </p:nvSpPr>
            <p:spPr>
              <a:xfrm>
                <a:off x="464701" y="5258471"/>
                <a:ext cx="11272601" cy="378950"/>
              </a:xfrm>
              <a:prstGeom prst="rect">
                <a:avLst/>
              </a:prstGeom>
              <a:noFill/>
            </p:spPr>
            <p:txBody>
              <a:bodyPr wrap="square" lIns="0" tIns="0" rIns="0" bIns="0" rtlCol="0">
                <a:spAutoFit/>
              </a:bodyPr>
              <a:lstStyle/>
              <a:p>
                <a14:m>
                  <m:oMath xmlns:m="http://schemas.openxmlformats.org/officeDocument/2006/math">
                    <m:sSub>
                      <m:sSubPr>
                        <m:ctrlPr>
                          <a:rPr lang="hu-HU" sz="2400" i="1" smtClean="0">
                            <a:latin typeface="Cambria Math" panose="02040503050406030204" pitchFamily="18" charset="0"/>
                          </a:rPr>
                        </m:ctrlPr>
                      </m:sSubPr>
                      <m:e>
                        <m:r>
                          <a:rPr lang="hu-HU" sz="2400" b="0" i="1" smtClean="0">
                            <a:latin typeface="Cambria Math" panose="02040503050406030204" pitchFamily="18" charset="0"/>
                          </a:rPr>
                          <m:t>𝑝</m:t>
                        </m:r>
                      </m:e>
                      <m:sub>
                        <m:r>
                          <a:rPr lang="hu-HU" sz="2400" b="0" i="1" smtClean="0">
                            <a:latin typeface="Cambria Math" panose="02040503050406030204" pitchFamily="18" charset="0"/>
                          </a:rPr>
                          <m:t>𝑠𝑜𝑙𝑣𝑒𝑛𝑡</m:t>
                        </m:r>
                      </m:sub>
                    </m:sSub>
                    <m:r>
                      <a:rPr lang="hu-HU" sz="2400" b="0" i="1" smtClean="0">
                        <a:latin typeface="Cambria Math" panose="02040503050406030204" pitchFamily="18" charset="0"/>
                      </a:rPr>
                      <m:t>=</m:t>
                    </m:r>
                    <m:sSubSup>
                      <m:sSubSupPr>
                        <m:ctrlPr>
                          <a:rPr lang="hu-HU" sz="2400" b="0" i="1" smtClean="0">
                            <a:latin typeface="Cambria Math" panose="02040503050406030204" pitchFamily="18" charset="0"/>
                          </a:rPr>
                        </m:ctrlPr>
                      </m:sSubSupPr>
                      <m:e>
                        <m:r>
                          <a:rPr lang="hu-HU" sz="2400" b="0" i="1" smtClean="0">
                            <a:latin typeface="Cambria Math" panose="02040503050406030204" pitchFamily="18" charset="0"/>
                          </a:rPr>
                          <m:t>𝑝</m:t>
                        </m:r>
                      </m:e>
                      <m:sub>
                        <m:r>
                          <a:rPr lang="hu-HU" sz="2400" b="0" i="1" smtClean="0">
                            <a:latin typeface="Cambria Math" panose="02040503050406030204" pitchFamily="18" charset="0"/>
                          </a:rPr>
                          <m:t>𝑠𝑜𝑙𝑣𝑒𝑛𝑡</m:t>
                        </m:r>
                      </m:sub>
                      <m:sup>
                        <m:r>
                          <a:rPr lang="hu-HU" sz="2400" b="0" i="1" smtClean="0">
                            <a:latin typeface="Cambria Math" panose="02040503050406030204" pitchFamily="18" charset="0"/>
                          </a:rPr>
                          <m:t>𝑜</m:t>
                        </m:r>
                      </m:sup>
                    </m:sSubSup>
                    <m:r>
                      <a:rPr lang="hu-HU" sz="2400" b="0" i="1" smtClean="0">
                        <a:latin typeface="Cambria Math" panose="02040503050406030204" pitchFamily="18" charset="0"/>
                        <a:ea typeface="Cambria Math" panose="02040503050406030204" pitchFamily="18" charset="0"/>
                      </a:rPr>
                      <m:t>∙</m:t>
                    </m:r>
                    <m:sSub>
                      <m:sSubPr>
                        <m:ctrlPr>
                          <a:rPr lang="hu-HU" sz="2400" b="0" i="1" smtClean="0">
                            <a:latin typeface="Cambria Math" panose="02040503050406030204" pitchFamily="18" charset="0"/>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𝑥</m:t>
                        </m:r>
                      </m:e>
                      <m:sub>
                        <m:r>
                          <a:rPr lang="hu-HU" sz="2400" b="0" i="1" smtClean="0">
                            <a:latin typeface="Cambria Math" panose="02040503050406030204" pitchFamily="18" charset="0"/>
                            <a:ea typeface="Cambria Math" panose="02040503050406030204" pitchFamily="18" charset="0"/>
                          </a:rPr>
                          <m:t>𝑠𝑜𝑙𝑣𝑒𝑛𝑡</m:t>
                        </m:r>
                      </m:sub>
                    </m:sSub>
                    <m:r>
                      <a:rPr lang="hu-HU" sz="2400" b="0" i="1" smtClean="0">
                        <a:latin typeface="Cambria Math" panose="02040503050406030204" pitchFamily="18" charset="0"/>
                        <a:ea typeface="Cambria Math" panose="02040503050406030204" pitchFamily="18" charset="0"/>
                      </a:rPr>
                      <m:t>=</m:t>
                    </m:r>
                    <m:sSubSup>
                      <m:sSubSupPr>
                        <m:ctrlPr>
                          <a:rPr lang="hu-HU" sz="2400" i="1">
                            <a:latin typeface="Cambria Math" panose="02040503050406030204" pitchFamily="18" charset="0"/>
                          </a:rPr>
                        </m:ctrlPr>
                      </m:sSubSupPr>
                      <m:e>
                        <m:r>
                          <a:rPr lang="hu-HU" sz="2400" i="1">
                            <a:latin typeface="Cambria Math" panose="02040503050406030204" pitchFamily="18" charset="0"/>
                          </a:rPr>
                          <m:t>𝑝</m:t>
                        </m:r>
                      </m:e>
                      <m:sub>
                        <m:r>
                          <a:rPr lang="hu-HU" sz="2400" b="0" i="1" smtClean="0">
                            <a:latin typeface="Cambria Math" panose="02040503050406030204" pitchFamily="18" charset="0"/>
                          </a:rPr>
                          <m:t>𝑠𝑜𝑙𝑣𝑒𝑛𝑡</m:t>
                        </m:r>
                      </m:sub>
                      <m:sup>
                        <m:r>
                          <a:rPr lang="hu-HU" sz="2400" i="1">
                            <a:latin typeface="Cambria Math" panose="02040503050406030204" pitchFamily="18" charset="0"/>
                          </a:rPr>
                          <m:t>𝑜</m:t>
                        </m:r>
                      </m:sup>
                    </m:sSubSup>
                    <m:r>
                      <a:rPr lang="hu-HU" sz="2400" i="1">
                        <a:latin typeface="Cambria Math" panose="02040503050406030204" pitchFamily="18" charset="0"/>
                        <a:ea typeface="Cambria Math" panose="02040503050406030204" pitchFamily="18" charset="0"/>
                      </a:rPr>
                      <m:t>∙</m:t>
                    </m:r>
                    <m:d>
                      <m:dPr>
                        <m:ctrlPr>
                          <a:rPr lang="hu-HU" sz="2400" i="1" smtClean="0">
                            <a:latin typeface="Cambria Math" panose="02040503050406030204" pitchFamily="18" charset="0"/>
                            <a:ea typeface="Cambria Math" panose="02040503050406030204" pitchFamily="18" charset="0"/>
                          </a:rPr>
                        </m:ctrlPr>
                      </m:dPr>
                      <m:e>
                        <m:r>
                          <a:rPr lang="hu-HU" sz="2400" b="0" i="1" smtClean="0">
                            <a:latin typeface="Cambria Math" panose="02040503050406030204" pitchFamily="18" charset="0"/>
                            <a:ea typeface="Cambria Math" panose="02040503050406030204" pitchFamily="18" charset="0"/>
                          </a:rPr>
                          <m:t>1−</m:t>
                        </m:r>
                        <m:nary>
                          <m:naryPr>
                            <m:chr m:val="∑"/>
                            <m:subHide m:val="on"/>
                            <m:supHide m:val="on"/>
                            <m:ctrlPr>
                              <a:rPr lang="hu-HU" sz="2400" b="0" i="1" smtClean="0">
                                <a:latin typeface="Cambria Math" panose="02040503050406030204" pitchFamily="18" charset="0"/>
                                <a:ea typeface="Cambria Math" panose="02040503050406030204" pitchFamily="18" charset="0"/>
                              </a:rPr>
                            </m:ctrlPr>
                          </m:naryPr>
                          <m:sub/>
                          <m:sup/>
                          <m:e>
                            <m:sSub>
                              <m:sSubPr>
                                <m:ctrlPr>
                                  <a:rPr lang="hu-HU" sz="2400" b="0" i="1" smtClean="0">
                                    <a:latin typeface="Cambria Math" panose="02040503050406030204" pitchFamily="18" charset="0"/>
                                    <a:ea typeface="Cambria Math" panose="02040503050406030204" pitchFamily="18" charset="0"/>
                                  </a:rPr>
                                </m:ctrlPr>
                              </m:sSubPr>
                              <m:e>
                                <m:r>
                                  <a:rPr lang="hu-HU" sz="2400" b="0" i="1" smtClean="0">
                                    <a:latin typeface="Cambria Math" panose="02040503050406030204" pitchFamily="18" charset="0"/>
                                    <a:ea typeface="Cambria Math" panose="02040503050406030204" pitchFamily="18" charset="0"/>
                                  </a:rPr>
                                  <m:t>𝑥</m:t>
                                </m:r>
                              </m:e>
                              <m:sub>
                                <m:r>
                                  <a:rPr lang="hu-HU" sz="2400" b="0" i="1" smtClean="0">
                                    <a:latin typeface="Cambria Math" panose="02040503050406030204" pitchFamily="18" charset="0"/>
                                    <a:ea typeface="Cambria Math" panose="02040503050406030204" pitchFamily="18" charset="0"/>
                                  </a:rPr>
                                  <m:t>𝑠𝑜𝑙𝑢𝑡𝑒</m:t>
                                </m:r>
                              </m:sub>
                            </m:sSub>
                          </m:e>
                        </m:nary>
                      </m:e>
                    </m:d>
                    <m:r>
                      <a:rPr lang="hu-HU" sz="2400" b="0" i="1" smtClean="0">
                        <a:latin typeface="Cambria Math" panose="02040503050406030204" pitchFamily="18" charset="0"/>
                        <a:ea typeface="Cambria Math" panose="02040503050406030204" pitchFamily="18" charset="0"/>
                      </a:rPr>
                      <m:t>=</m:t>
                    </m:r>
                    <m:sSubSup>
                      <m:sSubSupPr>
                        <m:ctrlPr>
                          <a:rPr lang="hu-HU" sz="2400" i="1">
                            <a:latin typeface="Cambria Math" panose="02040503050406030204" pitchFamily="18" charset="0"/>
                          </a:rPr>
                        </m:ctrlPr>
                      </m:sSubSupPr>
                      <m:e>
                        <m:r>
                          <a:rPr lang="hu-HU" sz="2400" i="1">
                            <a:latin typeface="Cambria Math" panose="02040503050406030204" pitchFamily="18" charset="0"/>
                          </a:rPr>
                          <m:t>𝑝</m:t>
                        </m:r>
                      </m:e>
                      <m:sub>
                        <m:r>
                          <a:rPr lang="hu-HU" sz="2400" b="0" i="1" smtClean="0">
                            <a:latin typeface="Cambria Math" panose="02040503050406030204" pitchFamily="18" charset="0"/>
                          </a:rPr>
                          <m:t>𝑠𝑜𝑙𝑢𝑡𝑖𝑜𝑛</m:t>
                        </m:r>
                      </m:sub>
                      <m:sup>
                        <m:r>
                          <a:rPr lang="hu-HU" sz="2400" i="1">
                            <a:latin typeface="Cambria Math" panose="02040503050406030204" pitchFamily="18" charset="0"/>
                          </a:rPr>
                          <m:t>𝑜</m:t>
                        </m:r>
                      </m:sup>
                    </m:sSubSup>
                    <m:r>
                      <a:rPr lang="hu-HU" sz="2400" b="0" i="1" smtClean="0">
                        <a:latin typeface="Cambria Math" panose="02040503050406030204" pitchFamily="18" charset="0"/>
                      </a:rPr>
                      <m:t>−</m:t>
                    </m:r>
                    <m:nary>
                      <m:naryPr>
                        <m:chr m:val="∑"/>
                        <m:subHide m:val="on"/>
                        <m:supHide m:val="on"/>
                        <m:ctrlPr>
                          <a:rPr lang="hu-HU" sz="2400" i="1">
                            <a:latin typeface="Cambria Math" panose="02040503050406030204" pitchFamily="18" charset="0"/>
                            <a:ea typeface="Cambria Math" panose="02040503050406030204" pitchFamily="18" charset="0"/>
                          </a:rPr>
                        </m:ctrlPr>
                      </m:naryPr>
                      <m:sub/>
                      <m:sup/>
                      <m:e>
                        <m:sSub>
                          <m:sSubPr>
                            <m:ctrlPr>
                              <a:rPr lang="hu-HU"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𝑥</m:t>
                            </m:r>
                          </m:e>
                          <m:sub>
                            <m:r>
                              <a:rPr lang="hu-HU" sz="2400" b="0" i="1" smtClean="0">
                                <a:latin typeface="Cambria Math" panose="02040503050406030204" pitchFamily="18" charset="0"/>
                                <a:ea typeface="Cambria Math" panose="02040503050406030204" pitchFamily="18" charset="0"/>
                              </a:rPr>
                              <m:t>𝑠𝑜𝑙𝑢𝑡𝑒</m:t>
                            </m:r>
                          </m:sub>
                        </m:sSub>
                      </m:e>
                    </m:nary>
                    <m:r>
                      <a:rPr lang="hu-HU" sz="2400" i="1" smtClean="0">
                        <a:latin typeface="Cambria Math" panose="02040503050406030204" pitchFamily="18" charset="0"/>
                        <a:ea typeface="Cambria Math" panose="02040503050406030204" pitchFamily="18" charset="0"/>
                      </a:rPr>
                      <m:t>∙</m:t>
                    </m:r>
                    <m:sSubSup>
                      <m:sSubSupPr>
                        <m:ctrlPr>
                          <a:rPr lang="hu-HU" sz="2400" i="1" smtClean="0">
                            <a:latin typeface="Cambria Math" panose="02040503050406030204" pitchFamily="18" charset="0"/>
                          </a:rPr>
                        </m:ctrlPr>
                      </m:sSubSupPr>
                      <m:e>
                        <m:r>
                          <a:rPr lang="hu-HU" sz="2400" i="1">
                            <a:latin typeface="Cambria Math" panose="02040503050406030204" pitchFamily="18" charset="0"/>
                          </a:rPr>
                          <m:t>𝑝</m:t>
                        </m:r>
                      </m:e>
                      <m:sub>
                        <m:r>
                          <a:rPr lang="hu-HU" sz="2400" b="0" i="1" smtClean="0">
                            <a:latin typeface="Cambria Math" panose="02040503050406030204" pitchFamily="18" charset="0"/>
                          </a:rPr>
                          <m:t>𝑠𝑜𝑙𝑣𝑒𝑛𝑡</m:t>
                        </m:r>
                      </m:sub>
                      <m:sup>
                        <m:r>
                          <a:rPr lang="hu-HU" sz="2400" i="1">
                            <a:latin typeface="Cambria Math" panose="02040503050406030204" pitchFamily="18" charset="0"/>
                          </a:rPr>
                          <m:t>𝑜</m:t>
                        </m:r>
                      </m:sup>
                    </m:sSubSup>
                  </m:oMath>
                </a14:m>
                <a:r>
                  <a:rPr lang="hu-HU" sz="2400" dirty="0"/>
                  <a:t> </a:t>
                </a:r>
              </a:p>
            </p:txBody>
          </p:sp>
        </mc:Choice>
        <mc:Fallback xmlns="">
          <p:sp>
            <p:nvSpPr>
              <p:cNvPr id="4" name="Szövegdoboz 3">
                <a:extLst>
                  <a:ext uri="{FF2B5EF4-FFF2-40B4-BE49-F238E27FC236}">
                    <a16:creationId xmlns:a16="http://schemas.microsoft.com/office/drawing/2014/main" id="{7CEE574B-3C37-4B7D-BE3D-A855CF681B92}"/>
                  </a:ext>
                </a:extLst>
              </p:cNvPr>
              <p:cNvSpPr txBox="1">
                <a:spLocks noRot="1" noChangeAspect="1" noMove="1" noResize="1" noEditPoints="1" noAdjustHandles="1" noChangeArrowheads="1" noChangeShapeType="1" noTextEdit="1"/>
              </p:cNvSpPr>
              <p:nvPr/>
            </p:nvSpPr>
            <p:spPr>
              <a:xfrm>
                <a:off x="464701" y="5258471"/>
                <a:ext cx="11272601" cy="378950"/>
              </a:xfrm>
              <a:prstGeom prst="rect">
                <a:avLst/>
              </a:prstGeom>
              <a:blipFill>
                <a:blip r:embed="rId4"/>
                <a:stretch>
                  <a:fillRect l="-973" t="-172581" r="-541" b="-24838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A0364976-C10A-4FF2-A5DF-AC86D379E020}"/>
                  </a:ext>
                </a:extLst>
              </p:cNvPr>
              <p:cNvSpPr txBox="1"/>
              <p:nvPr/>
            </p:nvSpPr>
            <p:spPr>
              <a:xfrm>
                <a:off x="314793" y="5885390"/>
                <a:ext cx="11557417" cy="492443"/>
              </a:xfrm>
              <a:prstGeom prst="rect">
                <a:avLst/>
              </a:prstGeom>
              <a:noFill/>
            </p:spPr>
            <p:txBody>
              <a:bodyPr wrap="square" lIns="0" tIns="0" rIns="0" bIns="0" rtlCol="0">
                <a:spAutoFit/>
              </a:bodyPr>
              <a:lstStyle/>
              <a:p>
                <a:pPr algn="ctr"/>
                <a14:m>
                  <m:oMath xmlns:m="http://schemas.openxmlformats.org/officeDocument/2006/math">
                    <m:sSub>
                      <m:sSubPr>
                        <m:ctrlPr>
                          <a:rPr lang="hu-HU" sz="3200" i="1" smtClean="0">
                            <a:latin typeface="Cambria Math" panose="02040503050406030204" pitchFamily="18" charset="0"/>
                          </a:rPr>
                        </m:ctrlPr>
                      </m:sSubPr>
                      <m:e>
                        <m:r>
                          <a:rPr lang="hu-HU" sz="3200" i="1" smtClean="0">
                            <a:latin typeface="Cambria Math" panose="02040503050406030204" pitchFamily="18" charset="0"/>
                            <a:ea typeface="Cambria Math" panose="02040503050406030204" pitchFamily="18" charset="0"/>
                          </a:rPr>
                          <m:t>∆</m:t>
                        </m:r>
                        <m:r>
                          <a:rPr lang="hu-HU" sz="3200" b="0" i="1" smtClean="0">
                            <a:latin typeface="Cambria Math" panose="02040503050406030204" pitchFamily="18" charset="0"/>
                          </a:rPr>
                          <m:t>𝑝</m:t>
                        </m:r>
                      </m:e>
                      <m:sub>
                        <m:r>
                          <a:rPr lang="hu-HU" sz="3200" b="0" i="1" smtClean="0">
                            <a:latin typeface="Cambria Math" panose="02040503050406030204" pitchFamily="18" charset="0"/>
                          </a:rPr>
                          <m:t>𝑠𝑜𝑙𝑣𝑒𝑛𝑡</m:t>
                        </m:r>
                      </m:sub>
                    </m:sSub>
                    <m:r>
                      <a:rPr lang="hu-HU" sz="3200" b="0" i="1" smtClean="0">
                        <a:latin typeface="Cambria Math" panose="02040503050406030204" pitchFamily="18" charset="0"/>
                      </a:rPr>
                      <m:t>=</m:t>
                    </m:r>
                    <m:sSubSup>
                      <m:sSubSupPr>
                        <m:ctrlPr>
                          <a:rPr lang="hu-HU" sz="3200" b="0" i="1" smtClean="0">
                            <a:latin typeface="Cambria Math" panose="02040503050406030204" pitchFamily="18" charset="0"/>
                          </a:rPr>
                        </m:ctrlPr>
                      </m:sSubSupPr>
                      <m:e>
                        <m:r>
                          <a:rPr lang="hu-HU" sz="3200" b="0" i="1" smtClean="0">
                            <a:latin typeface="Cambria Math" panose="02040503050406030204" pitchFamily="18" charset="0"/>
                          </a:rPr>
                          <m:t>𝑝</m:t>
                        </m:r>
                      </m:e>
                      <m:sub>
                        <m:r>
                          <a:rPr lang="hu-HU" sz="3200" b="0" i="1" smtClean="0">
                            <a:latin typeface="Cambria Math" panose="02040503050406030204" pitchFamily="18" charset="0"/>
                          </a:rPr>
                          <m:t>𝑠𝑜𝑙𝑣𝑒𝑛𝑡</m:t>
                        </m:r>
                      </m:sub>
                      <m:sup>
                        <m:r>
                          <a:rPr lang="hu-HU" sz="3200" b="0" i="1" smtClean="0">
                            <a:latin typeface="Cambria Math" panose="02040503050406030204" pitchFamily="18" charset="0"/>
                          </a:rPr>
                          <m:t>𝑜</m:t>
                        </m:r>
                      </m:sup>
                    </m:sSubSup>
                    <m:r>
                      <a:rPr lang="hu-HU" sz="3200" b="0" i="1" smtClean="0">
                        <a:latin typeface="Cambria Math" panose="02040503050406030204" pitchFamily="18" charset="0"/>
                      </a:rPr>
                      <m:t>−</m:t>
                    </m:r>
                    <m:sSub>
                      <m:sSubPr>
                        <m:ctrlPr>
                          <a:rPr lang="hu-HU" sz="3200" b="0" i="1" smtClean="0">
                            <a:latin typeface="Cambria Math" panose="02040503050406030204" pitchFamily="18" charset="0"/>
                            <a:ea typeface="Cambria Math" panose="02040503050406030204" pitchFamily="18" charset="0"/>
                          </a:rPr>
                        </m:ctrlPr>
                      </m:sSubPr>
                      <m:e>
                        <m:r>
                          <a:rPr lang="hu-HU" sz="3200" b="0" i="1" smtClean="0">
                            <a:latin typeface="Cambria Math" panose="02040503050406030204" pitchFamily="18" charset="0"/>
                            <a:ea typeface="Cambria Math" panose="02040503050406030204" pitchFamily="18" charset="0"/>
                          </a:rPr>
                          <m:t>𝑝</m:t>
                        </m:r>
                      </m:e>
                      <m:sub>
                        <m:r>
                          <a:rPr lang="hu-HU" sz="3200" b="0" i="1" smtClean="0">
                            <a:latin typeface="Cambria Math" panose="02040503050406030204" pitchFamily="18" charset="0"/>
                            <a:ea typeface="Cambria Math" panose="02040503050406030204" pitchFamily="18" charset="0"/>
                          </a:rPr>
                          <m:t>𝑠𝑜𝑙𝑣𝑒𝑛𝑡</m:t>
                        </m:r>
                      </m:sub>
                    </m:sSub>
                    <m:r>
                      <a:rPr lang="hu-HU" sz="3200" b="0" i="1" smtClean="0">
                        <a:latin typeface="Cambria Math" panose="02040503050406030204" pitchFamily="18" charset="0"/>
                        <a:ea typeface="Cambria Math" panose="02040503050406030204" pitchFamily="18" charset="0"/>
                      </a:rPr>
                      <m:t>=</m:t>
                    </m:r>
                    <m:nary>
                      <m:naryPr>
                        <m:chr m:val="∑"/>
                        <m:subHide m:val="on"/>
                        <m:supHide m:val="on"/>
                        <m:ctrlPr>
                          <a:rPr lang="hu-HU" sz="3200" i="1">
                            <a:latin typeface="Cambria Math" panose="02040503050406030204" pitchFamily="18" charset="0"/>
                            <a:ea typeface="Cambria Math" panose="02040503050406030204" pitchFamily="18" charset="0"/>
                          </a:rPr>
                        </m:ctrlPr>
                      </m:naryPr>
                      <m:sub/>
                      <m:sup/>
                      <m:e>
                        <m:sSub>
                          <m:sSubPr>
                            <m:ctrlPr>
                              <a:rPr lang="hu-HU" sz="3200" i="1">
                                <a:latin typeface="Cambria Math" panose="02040503050406030204" pitchFamily="18" charset="0"/>
                                <a:ea typeface="Cambria Math" panose="02040503050406030204" pitchFamily="18" charset="0"/>
                              </a:rPr>
                            </m:ctrlPr>
                          </m:sSubPr>
                          <m:e>
                            <m:r>
                              <a:rPr lang="hu-HU" sz="3200" i="1">
                                <a:latin typeface="Cambria Math" panose="02040503050406030204" pitchFamily="18" charset="0"/>
                                <a:ea typeface="Cambria Math" panose="02040503050406030204" pitchFamily="18" charset="0"/>
                              </a:rPr>
                              <m:t>𝑥</m:t>
                            </m:r>
                          </m:e>
                          <m:sub>
                            <m:r>
                              <a:rPr lang="hu-HU" sz="3200" b="0" i="1" smtClean="0">
                                <a:latin typeface="Cambria Math" panose="02040503050406030204" pitchFamily="18" charset="0"/>
                                <a:ea typeface="Cambria Math" panose="02040503050406030204" pitchFamily="18" charset="0"/>
                              </a:rPr>
                              <m:t>𝑠𝑜𝑙𝑢𝑡𝑒</m:t>
                            </m:r>
                          </m:sub>
                        </m:sSub>
                      </m:e>
                    </m:nary>
                    <m:r>
                      <a:rPr lang="hu-HU" sz="3200" i="1" smtClean="0">
                        <a:latin typeface="Cambria Math" panose="02040503050406030204" pitchFamily="18" charset="0"/>
                        <a:ea typeface="Cambria Math" panose="02040503050406030204" pitchFamily="18" charset="0"/>
                      </a:rPr>
                      <m:t>∙</m:t>
                    </m:r>
                    <m:sSubSup>
                      <m:sSubSupPr>
                        <m:ctrlPr>
                          <a:rPr lang="hu-HU" sz="3200" i="1" smtClean="0">
                            <a:latin typeface="Cambria Math" panose="02040503050406030204" pitchFamily="18" charset="0"/>
                          </a:rPr>
                        </m:ctrlPr>
                      </m:sSubSupPr>
                      <m:e>
                        <m:r>
                          <a:rPr lang="hu-HU" sz="3200" i="1">
                            <a:latin typeface="Cambria Math" panose="02040503050406030204" pitchFamily="18" charset="0"/>
                          </a:rPr>
                          <m:t>𝑝</m:t>
                        </m:r>
                      </m:e>
                      <m:sub>
                        <m:r>
                          <a:rPr lang="hu-HU" sz="3200" b="0" i="1" smtClean="0">
                            <a:latin typeface="Cambria Math" panose="02040503050406030204" pitchFamily="18" charset="0"/>
                          </a:rPr>
                          <m:t>𝑠𝑜𝑙𝑣𝑒𝑛𝑡</m:t>
                        </m:r>
                      </m:sub>
                      <m:sup>
                        <m:r>
                          <a:rPr lang="hu-HU" sz="3200" i="1">
                            <a:latin typeface="Cambria Math" panose="02040503050406030204" pitchFamily="18" charset="0"/>
                          </a:rPr>
                          <m:t>𝑜</m:t>
                        </m:r>
                      </m:sup>
                    </m:sSubSup>
                  </m:oMath>
                </a14:m>
                <a:r>
                  <a:rPr lang="hu-HU" sz="3200" dirty="0"/>
                  <a:t> </a:t>
                </a:r>
              </a:p>
            </p:txBody>
          </p:sp>
        </mc:Choice>
        <mc:Fallback xmlns="">
          <p:sp>
            <p:nvSpPr>
              <p:cNvPr id="5" name="Szövegdoboz 4">
                <a:extLst>
                  <a:ext uri="{FF2B5EF4-FFF2-40B4-BE49-F238E27FC236}">
                    <a16:creationId xmlns:a16="http://schemas.microsoft.com/office/drawing/2014/main" id="{A0364976-C10A-4FF2-A5DF-AC86D379E020}"/>
                  </a:ext>
                </a:extLst>
              </p:cNvPr>
              <p:cNvSpPr txBox="1">
                <a:spLocks noRot="1" noChangeAspect="1" noMove="1" noResize="1" noEditPoints="1" noAdjustHandles="1" noChangeArrowheads="1" noChangeShapeType="1" noTextEdit="1"/>
              </p:cNvSpPr>
              <p:nvPr/>
            </p:nvSpPr>
            <p:spPr>
              <a:xfrm>
                <a:off x="314793" y="5885390"/>
                <a:ext cx="11557417" cy="492443"/>
              </a:xfrm>
              <a:prstGeom prst="rect">
                <a:avLst/>
              </a:prstGeom>
              <a:blipFill>
                <a:blip r:embed="rId5"/>
                <a:stretch>
                  <a:fillRect/>
                </a:stretch>
              </a:blipFill>
            </p:spPr>
            <p:txBody>
              <a:bodyPr/>
              <a:lstStyle/>
              <a:p>
                <a:r>
                  <a:rPr lang="hu-HU">
                    <a:noFill/>
                  </a:rPr>
                  <a:t> </a:t>
                </a:r>
              </a:p>
            </p:txBody>
          </p:sp>
        </mc:Fallback>
      </mc:AlternateContent>
      <p:sp>
        <p:nvSpPr>
          <p:cNvPr id="8" name="Cím 1">
            <a:extLst>
              <a:ext uri="{FF2B5EF4-FFF2-40B4-BE49-F238E27FC236}">
                <a16:creationId xmlns:a16="http://schemas.microsoft.com/office/drawing/2014/main" id="{C92CECC3-E4B0-07CA-CD5A-87C3022795D1}"/>
              </a:ext>
            </a:extLst>
          </p:cNvPr>
          <p:cNvSpPr>
            <a:spLocks noGrp="1"/>
          </p:cNvSpPr>
          <p:nvPr>
            <p:ph type="title"/>
          </p:nvPr>
        </p:nvSpPr>
        <p:spPr>
          <a:xfrm>
            <a:off x="838200" y="365125"/>
            <a:ext cx="10515600" cy="1325563"/>
          </a:xfrm>
        </p:spPr>
        <p:txBody>
          <a:bodyPr/>
          <a:lstStyle/>
          <a:p>
            <a:pPr algn="ctr"/>
            <a:r>
              <a:rPr lang="hu-HU" dirty="0" err="1">
                <a:latin typeface="Times New Roman" panose="02020603050405020304" pitchFamily="18" charset="0"/>
                <a:cs typeface="Times New Roman" panose="02020603050405020304" pitchFamily="18" charset="0"/>
              </a:rPr>
              <a:t>Laws</a:t>
            </a:r>
            <a:r>
              <a:rPr lang="hu-HU" dirty="0">
                <a:latin typeface="Times New Roman" panose="02020603050405020304" pitchFamily="18" charset="0"/>
                <a:cs typeface="Times New Roman" panose="02020603050405020304" pitchFamily="18" charset="0"/>
              </a:rPr>
              <a:t> in </a:t>
            </a:r>
            <a:r>
              <a:rPr lang="hu-HU" dirty="0" err="1">
                <a:latin typeface="Times New Roman" panose="02020603050405020304" pitchFamily="18" charset="0"/>
                <a:cs typeface="Times New Roman" panose="02020603050405020304" pitchFamily="18" charset="0"/>
              </a:rPr>
              <a:t>diluted</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solutions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48</a:t>
            </a:fld>
            <a:endParaRPr lang="hu-HU"/>
          </a:p>
        </p:txBody>
      </p:sp>
    </p:spTree>
    <p:extLst>
      <p:ext uri="{BB962C8B-B14F-4D97-AF65-F5344CB8AC3E}">
        <p14:creationId xmlns:p14="http://schemas.microsoft.com/office/powerpoint/2010/main" val="331595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99803" y="1825625"/>
            <a:ext cx="11572407" cy="2911267"/>
          </a:xfrm>
        </p:spPr>
        <p:txBody>
          <a:bodyPr>
            <a:normAutofit/>
          </a:bodyPr>
          <a:lstStyle/>
          <a:p>
            <a:pPr algn="just"/>
            <a:r>
              <a:rPr lang="hu-HU" dirty="0" err="1">
                <a:latin typeface="Times New Roman" panose="02020603050405020304" pitchFamily="18" charset="0"/>
                <a:cs typeface="Times New Roman" panose="02020603050405020304" pitchFamily="18" charset="0"/>
              </a:rPr>
              <a:t>There</a:t>
            </a:r>
            <a:r>
              <a:rPr lang="hu-HU" dirty="0">
                <a:latin typeface="Times New Roman" panose="02020603050405020304" pitchFamily="18" charset="0"/>
                <a:cs typeface="Times New Roman" panose="02020603050405020304" pitchFamily="18" charset="0"/>
              </a:rPr>
              <a:t> is </a:t>
            </a:r>
            <a:r>
              <a:rPr lang="hu-HU" dirty="0" err="1">
                <a:latin typeface="Times New Roman" panose="02020603050405020304" pitchFamily="18" charset="0"/>
                <a:cs typeface="Times New Roman" panose="02020603050405020304" pitchFamily="18" charset="0"/>
              </a:rPr>
              <a:t>one</a:t>
            </a:r>
            <a:r>
              <a:rPr lang="hu-HU" dirty="0">
                <a:latin typeface="Times New Roman" panose="02020603050405020304" pitchFamily="18" charset="0"/>
                <a:cs typeface="Times New Roman" panose="02020603050405020304" pitchFamily="18" charset="0"/>
              </a:rPr>
              <a:t> more </a:t>
            </a:r>
            <a:r>
              <a:rPr lang="hu-HU" dirty="0" err="1">
                <a:latin typeface="Times New Roman" panose="02020603050405020304" pitchFamily="18" charset="0"/>
                <a:cs typeface="Times New Roman" panose="02020603050405020304" pitchFamily="18" charset="0"/>
              </a:rPr>
              <a:t>phenomenon</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originates</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from</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Raoult’s</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law</a:t>
            </a:r>
            <a:r>
              <a:rPr lang="hu-HU" dirty="0">
                <a:latin typeface="Times New Roman" panose="02020603050405020304" pitchFamily="18" charset="0"/>
                <a:cs typeface="Times New Roman" panose="02020603050405020304" pitchFamily="18" charset="0"/>
              </a:rPr>
              <a:t>:</a:t>
            </a:r>
            <a:br>
              <a:rPr lang="hu-HU" dirty="0">
                <a:latin typeface="Times New Roman" panose="02020603050405020304" pitchFamily="18" charset="0"/>
                <a:cs typeface="Times New Roman" panose="02020603050405020304" pitchFamily="18" charset="0"/>
              </a:rPr>
            </a:br>
            <a:r>
              <a:rPr lang="hu-HU" b="1" dirty="0" err="1">
                <a:latin typeface="Times New Roman" panose="02020603050405020304" pitchFamily="18" charset="0"/>
                <a:cs typeface="Times New Roman" panose="02020603050405020304" pitchFamily="18" charset="0"/>
              </a:rPr>
              <a:t>osmosis</a:t>
            </a:r>
            <a:r>
              <a:rPr lang="hu-HU" b="1"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it</a:t>
            </a:r>
            <a:r>
              <a:rPr lang="hu-HU" dirty="0">
                <a:latin typeface="Times New Roman" panose="02020603050405020304" pitchFamily="18" charset="0"/>
                <a:cs typeface="Times New Roman" panose="02020603050405020304" pitchFamily="18" charset="0"/>
              </a:rPr>
              <a:t> is </a:t>
            </a:r>
            <a:r>
              <a:rPr lang="en-US" dirty="0">
                <a:latin typeface="Times New Roman" panose="02020603050405020304" pitchFamily="18" charset="0"/>
                <a:cs typeface="Times New Roman" panose="02020603050405020304" pitchFamily="18" charset="0"/>
              </a:rPr>
              <a:t>related to the flow of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solvent through a semipermeable membrane</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once</a:t>
            </a:r>
            <a:r>
              <a:rPr lang="en-US" dirty="0">
                <a:latin typeface="Times New Roman" panose="02020603050405020304" pitchFamily="18" charset="0"/>
                <a:cs typeface="Times New Roman" panose="02020603050405020304" pitchFamily="18" charset="0"/>
              </a:rPr>
              <a:t> the membrane separates two solutions with different concentrations, and the dissolved substances are unable to penetrate the membrane. The solvent flows from the solution containing the solute in a lower concentration to the solution containing it in a higher concentration</a:t>
            </a:r>
            <a:r>
              <a:rPr lang="hu-HU" dirty="0">
                <a:latin typeface="Times New Roman" panose="02020603050405020304" pitchFamily="18" charset="0"/>
                <a:cs typeface="Times New Roman" panose="02020603050405020304" pitchFamily="18" charset="0"/>
              </a:rPr>
              <a:t>.</a:t>
            </a:r>
          </a:p>
        </p:txBody>
      </p:sp>
      <p:grpSp>
        <p:nvGrpSpPr>
          <p:cNvPr id="23" name="Csoportba foglalás 22">
            <a:extLst>
              <a:ext uri="{FF2B5EF4-FFF2-40B4-BE49-F238E27FC236}">
                <a16:creationId xmlns:a16="http://schemas.microsoft.com/office/drawing/2014/main" id="{D6ECF6C7-C8CD-4E08-8C5D-A1D0D14AB0A9}"/>
              </a:ext>
            </a:extLst>
          </p:cNvPr>
          <p:cNvGrpSpPr/>
          <p:nvPr/>
        </p:nvGrpSpPr>
        <p:grpSpPr>
          <a:xfrm>
            <a:off x="3090605" y="4864850"/>
            <a:ext cx="2988" cy="1515033"/>
            <a:chOff x="6090023" y="4876802"/>
            <a:chExt cx="2988" cy="1515033"/>
          </a:xfrm>
        </p:grpSpPr>
        <p:cxnSp>
          <p:nvCxnSpPr>
            <p:cNvPr id="18" name="Egyenes összekötő 17">
              <a:extLst>
                <a:ext uri="{FF2B5EF4-FFF2-40B4-BE49-F238E27FC236}">
                  <a16:creationId xmlns:a16="http://schemas.microsoft.com/office/drawing/2014/main" id="{5FE54AF5-4734-4037-AA34-1006AAF3C978}"/>
                </a:ext>
              </a:extLst>
            </p:cNvPr>
            <p:cNvCxnSpPr>
              <a:cxnSpLocks/>
            </p:cNvCxnSpPr>
            <p:nvPr/>
          </p:nvCxnSpPr>
          <p:spPr>
            <a:xfrm>
              <a:off x="6090024" y="4876802"/>
              <a:ext cx="0" cy="233082"/>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Egyenes összekötő 19">
              <a:extLst>
                <a:ext uri="{FF2B5EF4-FFF2-40B4-BE49-F238E27FC236}">
                  <a16:creationId xmlns:a16="http://schemas.microsoft.com/office/drawing/2014/main" id="{E3923A06-82F8-4AC0-B715-B278A73E2F40}"/>
                </a:ext>
              </a:extLst>
            </p:cNvPr>
            <p:cNvCxnSpPr>
              <a:cxnSpLocks/>
            </p:cNvCxnSpPr>
            <p:nvPr/>
          </p:nvCxnSpPr>
          <p:spPr>
            <a:xfrm>
              <a:off x="6093011" y="5298145"/>
              <a:ext cx="0" cy="233082"/>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Egyenes összekötő 20">
              <a:extLst>
                <a:ext uri="{FF2B5EF4-FFF2-40B4-BE49-F238E27FC236}">
                  <a16:creationId xmlns:a16="http://schemas.microsoft.com/office/drawing/2014/main" id="{4E8F250E-2645-48A6-9907-F9995E01CB35}"/>
                </a:ext>
              </a:extLst>
            </p:cNvPr>
            <p:cNvCxnSpPr>
              <a:cxnSpLocks/>
            </p:cNvCxnSpPr>
            <p:nvPr/>
          </p:nvCxnSpPr>
          <p:spPr>
            <a:xfrm>
              <a:off x="6090023" y="5737418"/>
              <a:ext cx="0" cy="233082"/>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a:extLst>
                <a:ext uri="{FF2B5EF4-FFF2-40B4-BE49-F238E27FC236}">
                  <a16:creationId xmlns:a16="http://schemas.microsoft.com/office/drawing/2014/main" id="{911AD2D3-C4FF-4834-8C7C-B16FB08BC18D}"/>
                </a:ext>
              </a:extLst>
            </p:cNvPr>
            <p:cNvCxnSpPr>
              <a:cxnSpLocks/>
            </p:cNvCxnSpPr>
            <p:nvPr/>
          </p:nvCxnSpPr>
          <p:spPr>
            <a:xfrm>
              <a:off x="6093011" y="6158753"/>
              <a:ext cx="0" cy="233082"/>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5" name="Egyenes összekötő 4">
            <a:extLst>
              <a:ext uri="{FF2B5EF4-FFF2-40B4-BE49-F238E27FC236}">
                <a16:creationId xmlns:a16="http://schemas.microsoft.com/office/drawing/2014/main" id="{0672977F-94CC-4B5E-9F95-1B3975955609}"/>
              </a:ext>
            </a:extLst>
          </p:cNvPr>
          <p:cNvCxnSpPr/>
          <p:nvPr/>
        </p:nvCxnSpPr>
        <p:spPr>
          <a:xfrm>
            <a:off x="1302756" y="4844961"/>
            <a:ext cx="360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Egyenes összekötő 5">
            <a:extLst>
              <a:ext uri="{FF2B5EF4-FFF2-40B4-BE49-F238E27FC236}">
                <a16:creationId xmlns:a16="http://schemas.microsoft.com/office/drawing/2014/main" id="{4ACC4A2C-ABC8-41CE-B2A7-B9C6DF33C0DD}"/>
              </a:ext>
            </a:extLst>
          </p:cNvPr>
          <p:cNvCxnSpPr/>
          <p:nvPr/>
        </p:nvCxnSpPr>
        <p:spPr>
          <a:xfrm>
            <a:off x="1290264" y="6370280"/>
            <a:ext cx="360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Ellipszis 15">
            <a:extLst>
              <a:ext uri="{FF2B5EF4-FFF2-40B4-BE49-F238E27FC236}">
                <a16:creationId xmlns:a16="http://schemas.microsoft.com/office/drawing/2014/main" id="{02D02FA8-6AAA-42D7-B619-4C09E377FD3A}"/>
              </a:ext>
            </a:extLst>
          </p:cNvPr>
          <p:cNvSpPr/>
          <p:nvPr/>
        </p:nvSpPr>
        <p:spPr>
          <a:xfrm>
            <a:off x="3136251" y="594580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 name="Ellipszis 28">
            <a:extLst>
              <a:ext uri="{FF2B5EF4-FFF2-40B4-BE49-F238E27FC236}">
                <a16:creationId xmlns:a16="http://schemas.microsoft.com/office/drawing/2014/main" id="{1015237C-DFF1-4B98-A00F-88B785D3CA21}"/>
              </a:ext>
            </a:extLst>
          </p:cNvPr>
          <p:cNvSpPr/>
          <p:nvPr/>
        </p:nvSpPr>
        <p:spPr>
          <a:xfrm>
            <a:off x="3134081" y="51509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57" name="Csoportba foglalás 56">
            <a:extLst>
              <a:ext uri="{FF2B5EF4-FFF2-40B4-BE49-F238E27FC236}">
                <a16:creationId xmlns:a16="http://schemas.microsoft.com/office/drawing/2014/main" id="{09A5AD27-00D2-4043-8003-1C11F287D0A4}"/>
              </a:ext>
            </a:extLst>
          </p:cNvPr>
          <p:cNvGrpSpPr/>
          <p:nvPr/>
        </p:nvGrpSpPr>
        <p:grpSpPr>
          <a:xfrm>
            <a:off x="3251972" y="4953713"/>
            <a:ext cx="134865" cy="1306251"/>
            <a:chOff x="6281270" y="5043357"/>
            <a:chExt cx="134865" cy="1306251"/>
          </a:xfrm>
        </p:grpSpPr>
        <p:sp>
          <p:nvSpPr>
            <p:cNvPr id="46" name="Ellipszis 45">
              <a:extLst>
                <a:ext uri="{FF2B5EF4-FFF2-40B4-BE49-F238E27FC236}">
                  <a16:creationId xmlns:a16="http://schemas.microsoft.com/office/drawing/2014/main" id="{E56EDA25-DA03-4AB7-9C20-A6CEA6F57F43}"/>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a:extLst>
                <a:ext uri="{FF2B5EF4-FFF2-40B4-BE49-F238E27FC236}">
                  <a16:creationId xmlns:a16="http://schemas.microsoft.com/office/drawing/2014/main" id="{D4876C59-0B30-4EFA-B714-03D3B3E57121}"/>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Ellipszis 47">
              <a:extLst>
                <a:ext uri="{FF2B5EF4-FFF2-40B4-BE49-F238E27FC236}">
                  <a16:creationId xmlns:a16="http://schemas.microsoft.com/office/drawing/2014/main" id="{243B4719-F16E-4D66-A725-82366ECED83B}"/>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9" name="Ellipszis 48">
              <a:extLst>
                <a:ext uri="{FF2B5EF4-FFF2-40B4-BE49-F238E27FC236}">
                  <a16:creationId xmlns:a16="http://schemas.microsoft.com/office/drawing/2014/main" id="{449207F3-3265-4FCA-9F5F-E600C8305F5D}"/>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0" name="Ellipszis 49">
              <a:extLst>
                <a:ext uri="{FF2B5EF4-FFF2-40B4-BE49-F238E27FC236}">
                  <a16:creationId xmlns:a16="http://schemas.microsoft.com/office/drawing/2014/main" id="{294085C2-3E02-4687-B177-B7336034B114}"/>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Ellipszis 50">
              <a:extLst>
                <a:ext uri="{FF2B5EF4-FFF2-40B4-BE49-F238E27FC236}">
                  <a16:creationId xmlns:a16="http://schemas.microsoft.com/office/drawing/2014/main" id="{798FAA57-C7A7-441E-A5C0-E423D5B92DA8}"/>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Ellipszis 51">
              <a:extLst>
                <a:ext uri="{FF2B5EF4-FFF2-40B4-BE49-F238E27FC236}">
                  <a16:creationId xmlns:a16="http://schemas.microsoft.com/office/drawing/2014/main" id="{C37F0650-7D01-4573-BE3B-384F513D639D}"/>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Ellipszis 52">
              <a:extLst>
                <a:ext uri="{FF2B5EF4-FFF2-40B4-BE49-F238E27FC236}">
                  <a16:creationId xmlns:a16="http://schemas.microsoft.com/office/drawing/2014/main" id="{F2AEFFB4-61C7-4DF0-B8C4-ABEA8ED14F30}"/>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Ellipszis 53">
              <a:extLst>
                <a:ext uri="{FF2B5EF4-FFF2-40B4-BE49-F238E27FC236}">
                  <a16:creationId xmlns:a16="http://schemas.microsoft.com/office/drawing/2014/main" id="{9028A4E9-CAF0-4C98-8886-CBDC67551B34}"/>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Ellipszis 55">
              <a:extLst>
                <a:ext uri="{FF2B5EF4-FFF2-40B4-BE49-F238E27FC236}">
                  <a16:creationId xmlns:a16="http://schemas.microsoft.com/office/drawing/2014/main" id="{2BED15D6-9F39-4892-8C16-FE152407F6AC}"/>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9" name="Csoportba foglalás 68">
            <a:extLst>
              <a:ext uri="{FF2B5EF4-FFF2-40B4-BE49-F238E27FC236}">
                <a16:creationId xmlns:a16="http://schemas.microsoft.com/office/drawing/2014/main" id="{42166A75-D1E1-499F-B92A-4122B361ED82}"/>
              </a:ext>
            </a:extLst>
          </p:cNvPr>
          <p:cNvGrpSpPr/>
          <p:nvPr/>
        </p:nvGrpSpPr>
        <p:grpSpPr>
          <a:xfrm>
            <a:off x="3383452" y="4881992"/>
            <a:ext cx="134865" cy="1440721"/>
            <a:chOff x="6281270" y="5043357"/>
            <a:chExt cx="134865" cy="1440721"/>
          </a:xfrm>
        </p:grpSpPr>
        <p:sp>
          <p:nvSpPr>
            <p:cNvPr id="58" name="Ellipszis 57">
              <a:extLst>
                <a:ext uri="{FF2B5EF4-FFF2-40B4-BE49-F238E27FC236}">
                  <a16:creationId xmlns:a16="http://schemas.microsoft.com/office/drawing/2014/main" id="{8C903C1A-5421-4732-99F8-78FD927520FF}"/>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Ellipszis 58">
              <a:extLst>
                <a:ext uri="{FF2B5EF4-FFF2-40B4-BE49-F238E27FC236}">
                  <a16:creationId xmlns:a16="http://schemas.microsoft.com/office/drawing/2014/main" id="{BAFFFD03-7DE5-4926-BC05-B754C0107BE9}"/>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0" name="Ellipszis 59">
              <a:extLst>
                <a:ext uri="{FF2B5EF4-FFF2-40B4-BE49-F238E27FC236}">
                  <a16:creationId xmlns:a16="http://schemas.microsoft.com/office/drawing/2014/main" id="{DEA7616D-E6A2-403F-BE46-5E92EF685B71}"/>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 name="Ellipszis 60">
              <a:extLst>
                <a:ext uri="{FF2B5EF4-FFF2-40B4-BE49-F238E27FC236}">
                  <a16:creationId xmlns:a16="http://schemas.microsoft.com/office/drawing/2014/main" id="{FA57D5FC-B2E9-45C1-9B40-F606AC8F1ADA}"/>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Ellipszis 61">
              <a:extLst>
                <a:ext uri="{FF2B5EF4-FFF2-40B4-BE49-F238E27FC236}">
                  <a16:creationId xmlns:a16="http://schemas.microsoft.com/office/drawing/2014/main" id="{EC71C5B7-D00F-41AE-86D1-72F2DD31E0E8}"/>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3" name="Ellipszis 62">
              <a:extLst>
                <a:ext uri="{FF2B5EF4-FFF2-40B4-BE49-F238E27FC236}">
                  <a16:creationId xmlns:a16="http://schemas.microsoft.com/office/drawing/2014/main" id="{E03D0612-B198-4685-81A1-A9F274310A4D}"/>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4" name="Ellipszis 63">
              <a:extLst>
                <a:ext uri="{FF2B5EF4-FFF2-40B4-BE49-F238E27FC236}">
                  <a16:creationId xmlns:a16="http://schemas.microsoft.com/office/drawing/2014/main" id="{9DADEBA8-A9B9-46BD-842D-3C124F74BC05}"/>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Ellipszis 64">
              <a:extLst>
                <a:ext uri="{FF2B5EF4-FFF2-40B4-BE49-F238E27FC236}">
                  <a16:creationId xmlns:a16="http://schemas.microsoft.com/office/drawing/2014/main" id="{F0E39A36-3DC3-47D9-8029-96835BFFD87C}"/>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Ellipszis 65">
              <a:extLst>
                <a:ext uri="{FF2B5EF4-FFF2-40B4-BE49-F238E27FC236}">
                  <a16:creationId xmlns:a16="http://schemas.microsoft.com/office/drawing/2014/main" id="{C4FDEB73-81A1-451D-A803-FC908960EBE3}"/>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Ellipszis 66">
              <a:extLst>
                <a:ext uri="{FF2B5EF4-FFF2-40B4-BE49-F238E27FC236}">
                  <a16:creationId xmlns:a16="http://schemas.microsoft.com/office/drawing/2014/main" id="{BCD738E1-1578-4558-8C6F-0D29A3F7B855}"/>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Ellipszis 67">
              <a:extLst>
                <a:ext uri="{FF2B5EF4-FFF2-40B4-BE49-F238E27FC236}">
                  <a16:creationId xmlns:a16="http://schemas.microsoft.com/office/drawing/2014/main" id="{5685249B-CA82-4221-BE4C-05DF96B7D2A1}"/>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70" name="Csoportba foglalás 69">
            <a:extLst>
              <a:ext uri="{FF2B5EF4-FFF2-40B4-BE49-F238E27FC236}">
                <a16:creationId xmlns:a16="http://schemas.microsoft.com/office/drawing/2014/main" id="{2F5E0590-DD57-41EE-919D-955F77B9FAF6}"/>
              </a:ext>
            </a:extLst>
          </p:cNvPr>
          <p:cNvGrpSpPr/>
          <p:nvPr/>
        </p:nvGrpSpPr>
        <p:grpSpPr>
          <a:xfrm>
            <a:off x="3505972" y="4944749"/>
            <a:ext cx="134865" cy="1306251"/>
            <a:chOff x="6281270" y="5043357"/>
            <a:chExt cx="134865" cy="1306251"/>
          </a:xfrm>
        </p:grpSpPr>
        <p:sp>
          <p:nvSpPr>
            <p:cNvPr id="71" name="Ellipszis 70">
              <a:extLst>
                <a:ext uri="{FF2B5EF4-FFF2-40B4-BE49-F238E27FC236}">
                  <a16:creationId xmlns:a16="http://schemas.microsoft.com/office/drawing/2014/main" id="{0D76BEBD-8A4E-4659-9C09-0D393E257B9F}"/>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Ellipszis 71">
              <a:extLst>
                <a:ext uri="{FF2B5EF4-FFF2-40B4-BE49-F238E27FC236}">
                  <a16:creationId xmlns:a16="http://schemas.microsoft.com/office/drawing/2014/main" id="{22DCB4CB-0FA7-48CC-9E90-1BD2D5899FF7}"/>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Ellipszis 72">
              <a:extLst>
                <a:ext uri="{FF2B5EF4-FFF2-40B4-BE49-F238E27FC236}">
                  <a16:creationId xmlns:a16="http://schemas.microsoft.com/office/drawing/2014/main" id="{EBB65DB8-0FE6-4E5A-802E-43AFDC75155F}"/>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Ellipszis 73">
              <a:extLst>
                <a:ext uri="{FF2B5EF4-FFF2-40B4-BE49-F238E27FC236}">
                  <a16:creationId xmlns:a16="http://schemas.microsoft.com/office/drawing/2014/main" id="{61006A6F-F06D-4FA3-B411-63B86CC8F157}"/>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Ellipszis 74">
              <a:extLst>
                <a:ext uri="{FF2B5EF4-FFF2-40B4-BE49-F238E27FC236}">
                  <a16:creationId xmlns:a16="http://schemas.microsoft.com/office/drawing/2014/main" id="{7F92DB81-BE76-4BEC-B260-29227EB49C9C}"/>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6" name="Ellipszis 75">
              <a:extLst>
                <a:ext uri="{FF2B5EF4-FFF2-40B4-BE49-F238E27FC236}">
                  <a16:creationId xmlns:a16="http://schemas.microsoft.com/office/drawing/2014/main" id="{5D29C811-0016-46B6-BF4E-27F45698EFF7}"/>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Ellipszis 76">
              <a:extLst>
                <a:ext uri="{FF2B5EF4-FFF2-40B4-BE49-F238E27FC236}">
                  <a16:creationId xmlns:a16="http://schemas.microsoft.com/office/drawing/2014/main" id="{C2EE094F-288C-4BA8-9920-7820E3E76557}"/>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Ellipszis 77">
              <a:extLst>
                <a:ext uri="{FF2B5EF4-FFF2-40B4-BE49-F238E27FC236}">
                  <a16:creationId xmlns:a16="http://schemas.microsoft.com/office/drawing/2014/main" id="{62E0E666-E8A5-41FB-B32A-7973B183A5E3}"/>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Ellipszis 78">
              <a:extLst>
                <a:ext uri="{FF2B5EF4-FFF2-40B4-BE49-F238E27FC236}">
                  <a16:creationId xmlns:a16="http://schemas.microsoft.com/office/drawing/2014/main" id="{87A0EC40-BCD6-4991-A295-10FCC9B0E153}"/>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Ellipszis 79">
              <a:extLst>
                <a:ext uri="{FF2B5EF4-FFF2-40B4-BE49-F238E27FC236}">
                  <a16:creationId xmlns:a16="http://schemas.microsoft.com/office/drawing/2014/main" id="{E6F843BB-6FA6-445B-99A7-B16B3380955E}"/>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81" name="Csoportba foglalás 80">
            <a:extLst>
              <a:ext uri="{FF2B5EF4-FFF2-40B4-BE49-F238E27FC236}">
                <a16:creationId xmlns:a16="http://schemas.microsoft.com/office/drawing/2014/main" id="{B2A6C1EE-E6F1-4CB0-AE3E-3D57DE41F303}"/>
              </a:ext>
            </a:extLst>
          </p:cNvPr>
          <p:cNvGrpSpPr/>
          <p:nvPr/>
        </p:nvGrpSpPr>
        <p:grpSpPr>
          <a:xfrm>
            <a:off x="3631476" y="4890956"/>
            <a:ext cx="134865" cy="1440721"/>
            <a:chOff x="6281270" y="5043357"/>
            <a:chExt cx="134865" cy="1440721"/>
          </a:xfrm>
        </p:grpSpPr>
        <p:sp>
          <p:nvSpPr>
            <p:cNvPr id="82" name="Ellipszis 81">
              <a:extLst>
                <a:ext uri="{FF2B5EF4-FFF2-40B4-BE49-F238E27FC236}">
                  <a16:creationId xmlns:a16="http://schemas.microsoft.com/office/drawing/2014/main" id="{628C305F-2E30-4A68-9154-19D0E48F5D49}"/>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3" name="Ellipszis 82">
              <a:extLst>
                <a:ext uri="{FF2B5EF4-FFF2-40B4-BE49-F238E27FC236}">
                  <a16:creationId xmlns:a16="http://schemas.microsoft.com/office/drawing/2014/main" id="{C35CACA6-DF89-47F8-B2A6-5A01725CFE97}"/>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4" name="Ellipszis 83">
              <a:extLst>
                <a:ext uri="{FF2B5EF4-FFF2-40B4-BE49-F238E27FC236}">
                  <a16:creationId xmlns:a16="http://schemas.microsoft.com/office/drawing/2014/main" id="{02477B0E-AFB4-4267-8EC0-F469CA799ADF}"/>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5" name="Ellipszis 84">
              <a:extLst>
                <a:ext uri="{FF2B5EF4-FFF2-40B4-BE49-F238E27FC236}">
                  <a16:creationId xmlns:a16="http://schemas.microsoft.com/office/drawing/2014/main" id="{7629EB82-648B-4679-B197-A5D27F735197}"/>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6" name="Ellipszis 85">
              <a:extLst>
                <a:ext uri="{FF2B5EF4-FFF2-40B4-BE49-F238E27FC236}">
                  <a16:creationId xmlns:a16="http://schemas.microsoft.com/office/drawing/2014/main" id="{87137D22-D2E2-4537-874D-E733C250655A}"/>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7" name="Ellipszis 86">
              <a:extLst>
                <a:ext uri="{FF2B5EF4-FFF2-40B4-BE49-F238E27FC236}">
                  <a16:creationId xmlns:a16="http://schemas.microsoft.com/office/drawing/2014/main" id="{BCE35982-D8A6-4B15-A9AE-367020E59BAC}"/>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8" name="Ellipszis 87">
              <a:extLst>
                <a:ext uri="{FF2B5EF4-FFF2-40B4-BE49-F238E27FC236}">
                  <a16:creationId xmlns:a16="http://schemas.microsoft.com/office/drawing/2014/main" id="{BBD8B7E4-520B-44DD-8224-75FDABD94FC0}"/>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9" name="Ellipszis 88">
              <a:extLst>
                <a:ext uri="{FF2B5EF4-FFF2-40B4-BE49-F238E27FC236}">
                  <a16:creationId xmlns:a16="http://schemas.microsoft.com/office/drawing/2014/main" id="{966924EF-E747-47D7-883F-50EEC58F9C01}"/>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0" name="Ellipszis 89">
              <a:extLst>
                <a:ext uri="{FF2B5EF4-FFF2-40B4-BE49-F238E27FC236}">
                  <a16:creationId xmlns:a16="http://schemas.microsoft.com/office/drawing/2014/main" id="{0084DDB8-3DCD-4D31-9750-74F0E934F866}"/>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1" name="Ellipszis 90">
              <a:extLst>
                <a:ext uri="{FF2B5EF4-FFF2-40B4-BE49-F238E27FC236}">
                  <a16:creationId xmlns:a16="http://schemas.microsoft.com/office/drawing/2014/main" id="{A0A3B83A-BC6B-46C7-9EED-A738659146C5}"/>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2" name="Ellipszis 91">
              <a:extLst>
                <a:ext uri="{FF2B5EF4-FFF2-40B4-BE49-F238E27FC236}">
                  <a16:creationId xmlns:a16="http://schemas.microsoft.com/office/drawing/2014/main" id="{CAABCE2D-E44B-4AE7-98FB-CD194F957D21}"/>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93" name="Csoportba foglalás 92">
            <a:extLst>
              <a:ext uri="{FF2B5EF4-FFF2-40B4-BE49-F238E27FC236}">
                <a16:creationId xmlns:a16="http://schemas.microsoft.com/office/drawing/2014/main" id="{26ADA9F9-AC14-46AB-AD7A-BD1B73531237}"/>
              </a:ext>
            </a:extLst>
          </p:cNvPr>
          <p:cNvGrpSpPr/>
          <p:nvPr/>
        </p:nvGrpSpPr>
        <p:grpSpPr>
          <a:xfrm>
            <a:off x="3762960" y="4968654"/>
            <a:ext cx="134865" cy="1306251"/>
            <a:chOff x="6281270" y="5043357"/>
            <a:chExt cx="134865" cy="1306251"/>
          </a:xfrm>
        </p:grpSpPr>
        <p:sp>
          <p:nvSpPr>
            <p:cNvPr id="94" name="Ellipszis 93">
              <a:extLst>
                <a:ext uri="{FF2B5EF4-FFF2-40B4-BE49-F238E27FC236}">
                  <a16:creationId xmlns:a16="http://schemas.microsoft.com/office/drawing/2014/main" id="{98D8E1F3-5032-451A-A965-EEFE0130D4A4}"/>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5" name="Ellipszis 94">
              <a:extLst>
                <a:ext uri="{FF2B5EF4-FFF2-40B4-BE49-F238E27FC236}">
                  <a16:creationId xmlns:a16="http://schemas.microsoft.com/office/drawing/2014/main" id="{6ADFD94E-0D6D-4399-87C5-27633CAD48C5}"/>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6" name="Ellipszis 95">
              <a:extLst>
                <a:ext uri="{FF2B5EF4-FFF2-40B4-BE49-F238E27FC236}">
                  <a16:creationId xmlns:a16="http://schemas.microsoft.com/office/drawing/2014/main" id="{A61A71C0-2FC5-4721-A28F-83DB774709FD}"/>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7" name="Ellipszis 96">
              <a:extLst>
                <a:ext uri="{FF2B5EF4-FFF2-40B4-BE49-F238E27FC236}">
                  <a16:creationId xmlns:a16="http://schemas.microsoft.com/office/drawing/2014/main" id="{8ABE5F19-DE90-4B6A-8613-1088ED25E6DA}"/>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8" name="Ellipszis 97">
              <a:extLst>
                <a:ext uri="{FF2B5EF4-FFF2-40B4-BE49-F238E27FC236}">
                  <a16:creationId xmlns:a16="http://schemas.microsoft.com/office/drawing/2014/main" id="{56C79394-4C42-4F44-9023-6A8E6F5E5E0B}"/>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9" name="Ellipszis 98">
              <a:extLst>
                <a:ext uri="{FF2B5EF4-FFF2-40B4-BE49-F238E27FC236}">
                  <a16:creationId xmlns:a16="http://schemas.microsoft.com/office/drawing/2014/main" id="{8AAD47DF-2D88-4AB5-8BC3-4AD46BF61B81}"/>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0" name="Ellipszis 99">
              <a:extLst>
                <a:ext uri="{FF2B5EF4-FFF2-40B4-BE49-F238E27FC236}">
                  <a16:creationId xmlns:a16="http://schemas.microsoft.com/office/drawing/2014/main" id="{B6D76CD8-3D74-4590-B5CB-242A84C2F958}"/>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1" name="Ellipszis 100">
              <a:extLst>
                <a:ext uri="{FF2B5EF4-FFF2-40B4-BE49-F238E27FC236}">
                  <a16:creationId xmlns:a16="http://schemas.microsoft.com/office/drawing/2014/main" id="{44089856-FD31-42C8-81EF-9DB402D88AC5}"/>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2" name="Ellipszis 101">
              <a:extLst>
                <a:ext uri="{FF2B5EF4-FFF2-40B4-BE49-F238E27FC236}">
                  <a16:creationId xmlns:a16="http://schemas.microsoft.com/office/drawing/2014/main" id="{072D7CBB-2B68-442D-B853-264EF5BC2FD5}"/>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3" name="Ellipszis 102">
              <a:extLst>
                <a:ext uri="{FF2B5EF4-FFF2-40B4-BE49-F238E27FC236}">
                  <a16:creationId xmlns:a16="http://schemas.microsoft.com/office/drawing/2014/main" id="{59EB4D43-6C4F-4F98-BDF6-7FD73804E8AB}"/>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04" name="Csoportba foglalás 103">
            <a:extLst>
              <a:ext uri="{FF2B5EF4-FFF2-40B4-BE49-F238E27FC236}">
                <a16:creationId xmlns:a16="http://schemas.microsoft.com/office/drawing/2014/main" id="{D9D64985-20EE-4C71-BFE0-3ACA9AF0E240}"/>
              </a:ext>
            </a:extLst>
          </p:cNvPr>
          <p:cNvGrpSpPr/>
          <p:nvPr/>
        </p:nvGrpSpPr>
        <p:grpSpPr>
          <a:xfrm>
            <a:off x="3894440" y="4896933"/>
            <a:ext cx="134865" cy="1440721"/>
            <a:chOff x="6281270" y="5043357"/>
            <a:chExt cx="134865" cy="1440721"/>
          </a:xfrm>
        </p:grpSpPr>
        <p:sp>
          <p:nvSpPr>
            <p:cNvPr id="105" name="Ellipszis 104">
              <a:extLst>
                <a:ext uri="{FF2B5EF4-FFF2-40B4-BE49-F238E27FC236}">
                  <a16:creationId xmlns:a16="http://schemas.microsoft.com/office/drawing/2014/main" id="{EDD1C7A4-6198-46DD-B53E-043B55459B20}"/>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6" name="Ellipszis 105">
              <a:extLst>
                <a:ext uri="{FF2B5EF4-FFF2-40B4-BE49-F238E27FC236}">
                  <a16:creationId xmlns:a16="http://schemas.microsoft.com/office/drawing/2014/main" id="{6E6609C5-287A-4F06-BBDA-BDB6B3F3DB4A}"/>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7" name="Ellipszis 106">
              <a:extLst>
                <a:ext uri="{FF2B5EF4-FFF2-40B4-BE49-F238E27FC236}">
                  <a16:creationId xmlns:a16="http://schemas.microsoft.com/office/drawing/2014/main" id="{DC6C48C3-B588-4537-8E74-E1CE25BEC6FB}"/>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8" name="Ellipszis 107">
              <a:extLst>
                <a:ext uri="{FF2B5EF4-FFF2-40B4-BE49-F238E27FC236}">
                  <a16:creationId xmlns:a16="http://schemas.microsoft.com/office/drawing/2014/main" id="{382682D2-200E-4C3D-82CB-B08EA201CEB4}"/>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9" name="Ellipszis 108">
              <a:extLst>
                <a:ext uri="{FF2B5EF4-FFF2-40B4-BE49-F238E27FC236}">
                  <a16:creationId xmlns:a16="http://schemas.microsoft.com/office/drawing/2014/main" id="{3675F60A-520C-44A2-92C7-F9FA51965105}"/>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0" name="Ellipszis 109">
              <a:extLst>
                <a:ext uri="{FF2B5EF4-FFF2-40B4-BE49-F238E27FC236}">
                  <a16:creationId xmlns:a16="http://schemas.microsoft.com/office/drawing/2014/main" id="{72DC634A-D8BC-4AA9-81A7-FEFA7AB52821}"/>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1" name="Ellipszis 110">
              <a:extLst>
                <a:ext uri="{FF2B5EF4-FFF2-40B4-BE49-F238E27FC236}">
                  <a16:creationId xmlns:a16="http://schemas.microsoft.com/office/drawing/2014/main" id="{0B59EDA0-E4D7-4BF2-A3B1-49E75EE3DAB7}"/>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2" name="Ellipszis 111">
              <a:extLst>
                <a:ext uri="{FF2B5EF4-FFF2-40B4-BE49-F238E27FC236}">
                  <a16:creationId xmlns:a16="http://schemas.microsoft.com/office/drawing/2014/main" id="{87A0DDA1-5AC8-4375-A76E-F081282C5325}"/>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3" name="Ellipszis 112">
              <a:extLst>
                <a:ext uri="{FF2B5EF4-FFF2-40B4-BE49-F238E27FC236}">
                  <a16:creationId xmlns:a16="http://schemas.microsoft.com/office/drawing/2014/main" id="{9DE38F74-DA65-43CF-AF9A-4748D95C9CDB}"/>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4" name="Ellipszis 113">
              <a:extLst>
                <a:ext uri="{FF2B5EF4-FFF2-40B4-BE49-F238E27FC236}">
                  <a16:creationId xmlns:a16="http://schemas.microsoft.com/office/drawing/2014/main" id="{2C852FBD-DD1B-499B-9C90-ADE2E387C895}"/>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5" name="Ellipszis 114">
              <a:extLst>
                <a:ext uri="{FF2B5EF4-FFF2-40B4-BE49-F238E27FC236}">
                  <a16:creationId xmlns:a16="http://schemas.microsoft.com/office/drawing/2014/main" id="{00D5C23C-81C7-4353-8453-14455763E71D}"/>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16" name="Csoportba foglalás 115">
            <a:extLst>
              <a:ext uri="{FF2B5EF4-FFF2-40B4-BE49-F238E27FC236}">
                <a16:creationId xmlns:a16="http://schemas.microsoft.com/office/drawing/2014/main" id="{E24BBB22-FC5A-4468-AE87-5D21749716A6}"/>
              </a:ext>
            </a:extLst>
          </p:cNvPr>
          <p:cNvGrpSpPr/>
          <p:nvPr/>
        </p:nvGrpSpPr>
        <p:grpSpPr>
          <a:xfrm>
            <a:off x="4019949" y="4974631"/>
            <a:ext cx="134865" cy="1306251"/>
            <a:chOff x="6281270" y="5043357"/>
            <a:chExt cx="134865" cy="1306251"/>
          </a:xfrm>
        </p:grpSpPr>
        <p:sp>
          <p:nvSpPr>
            <p:cNvPr id="117" name="Ellipszis 116">
              <a:extLst>
                <a:ext uri="{FF2B5EF4-FFF2-40B4-BE49-F238E27FC236}">
                  <a16:creationId xmlns:a16="http://schemas.microsoft.com/office/drawing/2014/main" id="{EC2BE895-1BAE-4093-A937-C3FE80F9E561}"/>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8" name="Ellipszis 117">
              <a:extLst>
                <a:ext uri="{FF2B5EF4-FFF2-40B4-BE49-F238E27FC236}">
                  <a16:creationId xmlns:a16="http://schemas.microsoft.com/office/drawing/2014/main" id="{04627B0C-1134-4A3C-B463-DF34F295D7FE}"/>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9" name="Ellipszis 118">
              <a:extLst>
                <a:ext uri="{FF2B5EF4-FFF2-40B4-BE49-F238E27FC236}">
                  <a16:creationId xmlns:a16="http://schemas.microsoft.com/office/drawing/2014/main" id="{D3A5718E-CF69-45EE-A44A-FBD5738B848B}"/>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0" name="Ellipszis 119">
              <a:extLst>
                <a:ext uri="{FF2B5EF4-FFF2-40B4-BE49-F238E27FC236}">
                  <a16:creationId xmlns:a16="http://schemas.microsoft.com/office/drawing/2014/main" id="{BB35D7BB-8008-48C3-AB88-B696F30273C4}"/>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1" name="Ellipszis 120">
              <a:extLst>
                <a:ext uri="{FF2B5EF4-FFF2-40B4-BE49-F238E27FC236}">
                  <a16:creationId xmlns:a16="http://schemas.microsoft.com/office/drawing/2014/main" id="{ABE70867-E31F-4C2C-A18A-41428697F386}"/>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2" name="Ellipszis 121">
              <a:extLst>
                <a:ext uri="{FF2B5EF4-FFF2-40B4-BE49-F238E27FC236}">
                  <a16:creationId xmlns:a16="http://schemas.microsoft.com/office/drawing/2014/main" id="{AD3E5CDC-9EBF-4955-A550-F62C2C654B58}"/>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3" name="Ellipszis 122">
              <a:extLst>
                <a:ext uri="{FF2B5EF4-FFF2-40B4-BE49-F238E27FC236}">
                  <a16:creationId xmlns:a16="http://schemas.microsoft.com/office/drawing/2014/main" id="{9E3B7941-CCD2-44B2-8805-216021D73390}"/>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4" name="Ellipszis 123">
              <a:extLst>
                <a:ext uri="{FF2B5EF4-FFF2-40B4-BE49-F238E27FC236}">
                  <a16:creationId xmlns:a16="http://schemas.microsoft.com/office/drawing/2014/main" id="{EA2A1E67-E0BE-4D6A-A70E-F3AA5DBEB7DD}"/>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5" name="Ellipszis 124">
              <a:extLst>
                <a:ext uri="{FF2B5EF4-FFF2-40B4-BE49-F238E27FC236}">
                  <a16:creationId xmlns:a16="http://schemas.microsoft.com/office/drawing/2014/main" id="{2CD2ED24-905B-4D4C-84AE-03B5B5C844B7}"/>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6" name="Ellipszis 125">
              <a:extLst>
                <a:ext uri="{FF2B5EF4-FFF2-40B4-BE49-F238E27FC236}">
                  <a16:creationId xmlns:a16="http://schemas.microsoft.com/office/drawing/2014/main" id="{587B2DE2-95D9-412D-A2F6-CF1113C79348}"/>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27" name="Csoportba foglalás 126">
            <a:extLst>
              <a:ext uri="{FF2B5EF4-FFF2-40B4-BE49-F238E27FC236}">
                <a16:creationId xmlns:a16="http://schemas.microsoft.com/office/drawing/2014/main" id="{D6A960F1-D1F4-41E0-871C-9613490E6AC6}"/>
              </a:ext>
            </a:extLst>
          </p:cNvPr>
          <p:cNvGrpSpPr/>
          <p:nvPr/>
        </p:nvGrpSpPr>
        <p:grpSpPr>
          <a:xfrm>
            <a:off x="4151429" y="4902910"/>
            <a:ext cx="134865" cy="1440721"/>
            <a:chOff x="6281270" y="5043357"/>
            <a:chExt cx="134865" cy="1440721"/>
          </a:xfrm>
        </p:grpSpPr>
        <p:sp>
          <p:nvSpPr>
            <p:cNvPr id="128" name="Ellipszis 127">
              <a:extLst>
                <a:ext uri="{FF2B5EF4-FFF2-40B4-BE49-F238E27FC236}">
                  <a16:creationId xmlns:a16="http://schemas.microsoft.com/office/drawing/2014/main" id="{CAB28021-6A41-4CB3-B58B-26C30033EEAF}"/>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9" name="Ellipszis 128">
              <a:extLst>
                <a:ext uri="{FF2B5EF4-FFF2-40B4-BE49-F238E27FC236}">
                  <a16:creationId xmlns:a16="http://schemas.microsoft.com/office/drawing/2014/main" id="{B7964735-BBE0-4158-A6E9-1A83D0BF1693}"/>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0" name="Ellipszis 129">
              <a:extLst>
                <a:ext uri="{FF2B5EF4-FFF2-40B4-BE49-F238E27FC236}">
                  <a16:creationId xmlns:a16="http://schemas.microsoft.com/office/drawing/2014/main" id="{A152F1B9-3914-4E5E-B92B-D5FDFAC1F093}"/>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1" name="Ellipszis 130">
              <a:extLst>
                <a:ext uri="{FF2B5EF4-FFF2-40B4-BE49-F238E27FC236}">
                  <a16:creationId xmlns:a16="http://schemas.microsoft.com/office/drawing/2014/main" id="{7190C847-8D00-447B-B21E-EEF079B47254}"/>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2" name="Ellipszis 131">
              <a:extLst>
                <a:ext uri="{FF2B5EF4-FFF2-40B4-BE49-F238E27FC236}">
                  <a16:creationId xmlns:a16="http://schemas.microsoft.com/office/drawing/2014/main" id="{05A36ED2-A534-4ABF-8B60-38F112C4D00F}"/>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3" name="Ellipszis 132">
              <a:extLst>
                <a:ext uri="{FF2B5EF4-FFF2-40B4-BE49-F238E27FC236}">
                  <a16:creationId xmlns:a16="http://schemas.microsoft.com/office/drawing/2014/main" id="{69E5D0E3-4E8F-472D-AE9D-87262510FD58}"/>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4" name="Ellipszis 133">
              <a:extLst>
                <a:ext uri="{FF2B5EF4-FFF2-40B4-BE49-F238E27FC236}">
                  <a16:creationId xmlns:a16="http://schemas.microsoft.com/office/drawing/2014/main" id="{908D524F-3F4E-49A3-B91F-D2FC7495544D}"/>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5" name="Ellipszis 134">
              <a:extLst>
                <a:ext uri="{FF2B5EF4-FFF2-40B4-BE49-F238E27FC236}">
                  <a16:creationId xmlns:a16="http://schemas.microsoft.com/office/drawing/2014/main" id="{CBEF3FCB-9309-4DA4-B576-75F10922D4BD}"/>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6" name="Ellipszis 135">
              <a:extLst>
                <a:ext uri="{FF2B5EF4-FFF2-40B4-BE49-F238E27FC236}">
                  <a16:creationId xmlns:a16="http://schemas.microsoft.com/office/drawing/2014/main" id="{07294278-7CDC-43AF-BBC4-9938B1BFAA83}"/>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7" name="Ellipszis 136">
              <a:extLst>
                <a:ext uri="{FF2B5EF4-FFF2-40B4-BE49-F238E27FC236}">
                  <a16:creationId xmlns:a16="http://schemas.microsoft.com/office/drawing/2014/main" id="{CA17A035-A50B-4A18-9493-051BA30AF1B5}"/>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8" name="Ellipszis 137">
              <a:extLst>
                <a:ext uri="{FF2B5EF4-FFF2-40B4-BE49-F238E27FC236}">
                  <a16:creationId xmlns:a16="http://schemas.microsoft.com/office/drawing/2014/main" id="{689536FA-BE76-4FF4-8D99-BAFDB05CB699}"/>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39" name="Csoportba foglalás 138">
            <a:extLst>
              <a:ext uri="{FF2B5EF4-FFF2-40B4-BE49-F238E27FC236}">
                <a16:creationId xmlns:a16="http://schemas.microsoft.com/office/drawing/2014/main" id="{4925CE69-9E67-4351-9F69-89309008E170}"/>
              </a:ext>
            </a:extLst>
          </p:cNvPr>
          <p:cNvGrpSpPr/>
          <p:nvPr/>
        </p:nvGrpSpPr>
        <p:grpSpPr>
          <a:xfrm>
            <a:off x="4272832" y="4966257"/>
            <a:ext cx="134865" cy="1306251"/>
            <a:chOff x="6281270" y="5043357"/>
            <a:chExt cx="134865" cy="1306251"/>
          </a:xfrm>
        </p:grpSpPr>
        <p:sp>
          <p:nvSpPr>
            <p:cNvPr id="140" name="Ellipszis 139">
              <a:extLst>
                <a:ext uri="{FF2B5EF4-FFF2-40B4-BE49-F238E27FC236}">
                  <a16:creationId xmlns:a16="http://schemas.microsoft.com/office/drawing/2014/main" id="{6580F895-12A5-4829-9832-1D8A29F4CDA3}"/>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1" name="Ellipszis 140">
              <a:extLst>
                <a:ext uri="{FF2B5EF4-FFF2-40B4-BE49-F238E27FC236}">
                  <a16:creationId xmlns:a16="http://schemas.microsoft.com/office/drawing/2014/main" id="{ED3C9A6C-1CF9-444A-B85A-ECE2BEE502B4}"/>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2" name="Ellipszis 141">
              <a:extLst>
                <a:ext uri="{FF2B5EF4-FFF2-40B4-BE49-F238E27FC236}">
                  <a16:creationId xmlns:a16="http://schemas.microsoft.com/office/drawing/2014/main" id="{A01EF684-0883-48C7-8662-36320E680A1A}"/>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3" name="Ellipszis 142">
              <a:extLst>
                <a:ext uri="{FF2B5EF4-FFF2-40B4-BE49-F238E27FC236}">
                  <a16:creationId xmlns:a16="http://schemas.microsoft.com/office/drawing/2014/main" id="{F8A92D86-8612-4976-A67E-6C292578F97B}"/>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4" name="Ellipszis 143">
              <a:extLst>
                <a:ext uri="{FF2B5EF4-FFF2-40B4-BE49-F238E27FC236}">
                  <a16:creationId xmlns:a16="http://schemas.microsoft.com/office/drawing/2014/main" id="{3DDF900F-DD70-434A-A64A-B0D400D6761F}"/>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5" name="Ellipszis 144">
              <a:extLst>
                <a:ext uri="{FF2B5EF4-FFF2-40B4-BE49-F238E27FC236}">
                  <a16:creationId xmlns:a16="http://schemas.microsoft.com/office/drawing/2014/main" id="{D2E3D34B-F454-47F9-9681-908467775107}"/>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6" name="Ellipszis 145">
              <a:extLst>
                <a:ext uri="{FF2B5EF4-FFF2-40B4-BE49-F238E27FC236}">
                  <a16:creationId xmlns:a16="http://schemas.microsoft.com/office/drawing/2014/main" id="{8312FBC1-F865-466D-9039-C11D9C9C8FDB}"/>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7" name="Ellipszis 146">
              <a:extLst>
                <a:ext uri="{FF2B5EF4-FFF2-40B4-BE49-F238E27FC236}">
                  <a16:creationId xmlns:a16="http://schemas.microsoft.com/office/drawing/2014/main" id="{CA2098B9-29CD-4A34-949A-3829FDE86B36}"/>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8" name="Ellipszis 147">
              <a:extLst>
                <a:ext uri="{FF2B5EF4-FFF2-40B4-BE49-F238E27FC236}">
                  <a16:creationId xmlns:a16="http://schemas.microsoft.com/office/drawing/2014/main" id="{C4BFEEBE-4CE5-4C77-A322-BABD83981359}"/>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9" name="Ellipszis 148">
              <a:extLst>
                <a:ext uri="{FF2B5EF4-FFF2-40B4-BE49-F238E27FC236}">
                  <a16:creationId xmlns:a16="http://schemas.microsoft.com/office/drawing/2014/main" id="{D6B60EBF-2F1B-434B-BEA3-FCBB5426105B}"/>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50" name="Csoportba foglalás 149">
            <a:extLst>
              <a:ext uri="{FF2B5EF4-FFF2-40B4-BE49-F238E27FC236}">
                <a16:creationId xmlns:a16="http://schemas.microsoft.com/office/drawing/2014/main" id="{3C5ABDB6-C71F-463C-B419-2EB6E91F92CA}"/>
              </a:ext>
            </a:extLst>
          </p:cNvPr>
          <p:cNvGrpSpPr/>
          <p:nvPr/>
        </p:nvGrpSpPr>
        <p:grpSpPr>
          <a:xfrm>
            <a:off x="4404312" y="4894536"/>
            <a:ext cx="134865" cy="1440721"/>
            <a:chOff x="6281270" y="5043357"/>
            <a:chExt cx="134865" cy="1440721"/>
          </a:xfrm>
        </p:grpSpPr>
        <p:sp>
          <p:nvSpPr>
            <p:cNvPr id="151" name="Ellipszis 150">
              <a:extLst>
                <a:ext uri="{FF2B5EF4-FFF2-40B4-BE49-F238E27FC236}">
                  <a16:creationId xmlns:a16="http://schemas.microsoft.com/office/drawing/2014/main" id="{335F3483-4FE1-4FEF-9237-17363638452D}"/>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2" name="Ellipszis 151">
              <a:extLst>
                <a:ext uri="{FF2B5EF4-FFF2-40B4-BE49-F238E27FC236}">
                  <a16:creationId xmlns:a16="http://schemas.microsoft.com/office/drawing/2014/main" id="{4FE36D6E-EED5-4D14-8C27-E429C54BCB59}"/>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3" name="Ellipszis 152">
              <a:extLst>
                <a:ext uri="{FF2B5EF4-FFF2-40B4-BE49-F238E27FC236}">
                  <a16:creationId xmlns:a16="http://schemas.microsoft.com/office/drawing/2014/main" id="{CFFEDD55-7ECB-4BCB-9520-D1C9E139AD2A}"/>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4" name="Ellipszis 153">
              <a:extLst>
                <a:ext uri="{FF2B5EF4-FFF2-40B4-BE49-F238E27FC236}">
                  <a16:creationId xmlns:a16="http://schemas.microsoft.com/office/drawing/2014/main" id="{4CDFCA4A-6A64-415B-A332-A809AC900ADA}"/>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5" name="Ellipszis 154">
              <a:extLst>
                <a:ext uri="{FF2B5EF4-FFF2-40B4-BE49-F238E27FC236}">
                  <a16:creationId xmlns:a16="http://schemas.microsoft.com/office/drawing/2014/main" id="{69A520D0-DA15-4639-9CC6-97C49A4356F7}"/>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6" name="Ellipszis 155">
              <a:extLst>
                <a:ext uri="{FF2B5EF4-FFF2-40B4-BE49-F238E27FC236}">
                  <a16:creationId xmlns:a16="http://schemas.microsoft.com/office/drawing/2014/main" id="{EFFA74A8-3505-4461-AF8A-B80CB37BBD4F}"/>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7" name="Ellipszis 156">
              <a:extLst>
                <a:ext uri="{FF2B5EF4-FFF2-40B4-BE49-F238E27FC236}">
                  <a16:creationId xmlns:a16="http://schemas.microsoft.com/office/drawing/2014/main" id="{CD2CAED5-77E8-4B59-ABBE-02C0E66543F8}"/>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8" name="Ellipszis 157">
              <a:extLst>
                <a:ext uri="{FF2B5EF4-FFF2-40B4-BE49-F238E27FC236}">
                  <a16:creationId xmlns:a16="http://schemas.microsoft.com/office/drawing/2014/main" id="{E9B2E339-4E87-44CD-8B1B-294E6F556A83}"/>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9" name="Ellipszis 158">
              <a:extLst>
                <a:ext uri="{FF2B5EF4-FFF2-40B4-BE49-F238E27FC236}">
                  <a16:creationId xmlns:a16="http://schemas.microsoft.com/office/drawing/2014/main" id="{3ACAE415-6282-457F-B37C-EFBD7468C589}"/>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0" name="Ellipszis 159">
              <a:extLst>
                <a:ext uri="{FF2B5EF4-FFF2-40B4-BE49-F238E27FC236}">
                  <a16:creationId xmlns:a16="http://schemas.microsoft.com/office/drawing/2014/main" id="{8F2E7F38-A5C1-434D-96A4-BE8F60C85907}"/>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1" name="Ellipszis 160">
              <a:extLst>
                <a:ext uri="{FF2B5EF4-FFF2-40B4-BE49-F238E27FC236}">
                  <a16:creationId xmlns:a16="http://schemas.microsoft.com/office/drawing/2014/main" id="{E3706B44-2807-4C0B-89EF-908C11403BFB}"/>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62" name="Csoportba foglalás 161">
            <a:extLst>
              <a:ext uri="{FF2B5EF4-FFF2-40B4-BE49-F238E27FC236}">
                <a16:creationId xmlns:a16="http://schemas.microsoft.com/office/drawing/2014/main" id="{3981CC74-7978-4121-8413-C26093F2E146}"/>
              </a:ext>
            </a:extLst>
          </p:cNvPr>
          <p:cNvGrpSpPr/>
          <p:nvPr/>
        </p:nvGrpSpPr>
        <p:grpSpPr>
          <a:xfrm>
            <a:off x="4529065" y="4961233"/>
            <a:ext cx="134865" cy="1306251"/>
            <a:chOff x="6281270" y="5043357"/>
            <a:chExt cx="134865" cy="1306251"/>
          </a:xfrm>
        </p:grpSpPr>
        <p:sp>
          <p:nvSpPr>
            <p:cNvPr id="163" name="Ellipszis 162">
              <a:extLst>
                <a:ext uri="{FF2B5EF4-FFF2-40B4-BE49-F238E27FC236}">
                  <a16:creationId xmlns:a16="http://schemas.microsoft.com/office/drawing/2014/main" id="{AB242E49-B32B-4CBC-B61E-40012081F497}"/>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4" name="Ellipszis 163">
              <a:extLst>
                <a:ext uri="{FF2B5EF4-FFF2-40B4-BE49-F238E27FC236}">
                  <a16:creationId xmlns:a16="http://schemas.microsoft.com/office/drawing/2014/main" id="{993BCF3C-EE6B-424D-B5FD-0A705A28037D}"/>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5" name="Ellipszis 164">
              <a:extLst>
                <a:ext uri="{FF2B5EF4-FFF2-40B4-BE49-F238E27FC236}">
                  <a16:creationId xmlns:a16="http://schemas.microsoft.com/office/drawing/2014/main" id="{020093BC-FEDD-4B45-B4DD-280792C3A50D}"/>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6" name="Ellipszis 165">
              <a:extLst>
                <a:ext uri="{FF2B5EF4-FFF2-40B4-BE49-F238E27FC236}">
                  <a16:creationId xmlns:a16="http://schemas.microsoft.com/office/drawing/2014/main" id="{C57C70A8-034B-4C14-8EE7-7C6657D67C65}"/>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7" name="Ellipszis 166">
              <a:extLst>
                <a:ext uri="{FF2B5EF4-FFF2-40B4-BE49-F238E27FC236}">
                  <a16:creationId xmlns:a16="http://schemas.microsoft.com/office/drawing/2014/main" id="{96389AF2-77EB-44C1-A6D6-7C5B868AC597}"/>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8" name="Ellipszis 167">
              <a:extLst>
                <a:ext uri="{FF2B5EF4-FFF2-40B4-BE49-F238E27FC236}">
                  <a16:creationId xmlns:a16="http://schemas.microsoft.com/office/drawing/2014/main" id="{6E8261B0-6965-412B-B44A-B7A750DED6F7}"/>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9" name="Ellipszis 168">
              <a:extLst>
                <a:ext uri="{FF2B5EF4-FFF2-40B4-BE49-F238E27FC236}">
                  <a16:creationId xmlns:a16="http://schemas.microsoft.com/office/drawing/2014/main" id="{D2AE05B6-01B7-4872-BE66-F0A146BD474F}"/>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0" name="Ellipszis 169">
              <a:extLst>
                <a:ext uri="{FF2B5EF4-FFF2-40B4-BE49-F238E27FC236}">
                  <a16:creationId xmlns:a16="http://schemas.microsoft.com/office/drawing/2014/main" id="{C07DDC7F-C419-4EA4-97DF-143D310B45C0}"/>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1" name="Ellipszis 170">
              <a:extLst>
                <a:ext uri="{FF2B5EF4-FFF2-40B4-BE49-F238E27FC236}">
                  <a16:creationId xmlns:a16="http://schemas.microsoft.com/office/drawing/2014/main" id="{E696BCC6-B366-4BFF-B5E5-E4AC0CC9910E}"/>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2" name="Ellipszis 171">
              <a:extLst>
                <a:ext uri="{FF2B5EF4-FFF2-40B4-BE49-F238E27FC236}">
                  <a16:creationId xmlns:a16="http://schemas.microsoft.com/office/drawing/2014/main" id="{1AEBF7E4-AA6E-4A80-B9BB-D8661FD8186B}"/>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73" name="Csoportba foglalás 172">
            <a:extLst>
              <a:ext uri="{FF2B5EF4-FFF2-40B4-BE49-F238E27FC236}">
                <a16:creationId xmlns:a16="http://schemas.microsoft.com/office/drawing/2014/main" id="{6555FBDA-DA94-4234-ABDA-8B7AE2A40742}"/>
              </a:ext>
            </a:extLst>
          </p:cNvPr>
          <p:cNvGrpSpPr/>
          <p:nvPr/>
        </p:nvGrpSpPr>
        <p:grpSpPr>
          <a:xfrm>
            <a:off x="4660545" y="4889512"/>
            <a:ext cx="134865" cy="1440721"/>
            <a:chOff x="6281270" y="5043357"/>
            <a:chExt cx="134865" cy="1440721"/>
          </a:xfrm>
        </p:grpSpPr>
        <p:sp>
          <p:nvSpPr>
            <p:cNvPr id="174" name="Ellipszis 173">
              <a:extLst>
                <a:ext uri="{FF2B5EF4-FFF2-40B4-BE49-F238E27FC236}">
                  <a16:creationId xmlns:a16="http://schemas.microsoft.com/office/drawing/2014/main" id="{2D03E554-A50F-4DA2-8739-AAB6B41252DD}"/>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5" name="Ellipszis 174">
              <a:extLst>
                <a:ext uri="{FF2B5EF4-FFF2-40B4-BE49-F238E27FC236}">
                  <a16:creationId xmlns:a16="http://schemas.microsoft.com/office/drawing/2014/main" id="{E19E24BD-7BA4-40CB-B7EF-1C533298C056}"/>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6" name="Ellipszis 175">
              <a:extLst>
                <a:ext uri="{FF2B5EF4-FFF2-40B4-BE49-F238E27FC236}">
                  <a16:creationId xmlns:a16="http://schemas.microsoft.com/office/drawing/2014/main" id="{E3118EC8-CA50-4821-95BC-0866BA636CF8}"/>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7" name="Ellipszis 176">
              <a:extLst>
                <a:ext uri="{FF2B5EF4-FFF2-40B4-BE49-F238E27FC236}">
                  <a16:creationId xmlns:a16="http://schemas.microsoft.com/office/drawing/2014/main" id="{4AB5CCAD-9435-48C3-A1B0-2FD31C8EA935}"/>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8" name="Ellipszis 177">
              <a:extLst>
                <a:ext uri="{FF2B5EF4-FFF2-40B4-BE49-F238E27FC236}">
                  <a16:creationId xmlns:a16="http://schemas.microsoft.com/office/drawing/2014/main" id="{07F474E5-2845-4A08-B358-03C5F471EDF8}"/>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9" name="Ellipszis 178">
              <a:extLst>
                <a:ext uri="{FF2B5EF4-FFF2-40B4-BE49-F238E27FC236}">
                  <a16:creationId xmlns:a16="http://schemas.microsoft.com/office/drawing/2014/main" id="{0AB3E6F2-D0CE-4EA3-8DC4-ED11CD6917BB}"/>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0" name="Ellipszis 179">
              <a:extLst>
                <a:ext uri="{FF2B5EF4-FFF2-40B4-BE49-F238E27FC236}">
                  <a16:creationId xmlns:a16="http://schemas.microsoft.com/office/drawing/2014/main" id="{35E7BBD6-F779-454B-8D67-55D1D3F3F254}"/>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1" name="Ellipszis 180">
              <a:extLst>
                <a:ext uri="{FF2B5EF4-FFF2-40B4-BE49-F238E27FC236}">
                  <a16:creationId xmlns:a16="http://schemas.microsoft.com/office/drawing/2014/main" id="{12ED2075-ADDF-4524-9A0E-F2E56C4BE5A4}"/>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2" name="Ellipszis 181">
              <a:extLst>
                <a:ext uri="{FF2B5EF4-FFF2-40B4-BE49-F238E27FC236}">
                  <a16:creationId xmlns:a16="http://schemas.microsoft.com/office/drawing/2014/main" id="{A30557FD-CC1D-4E8A-A9A5-C6E725668F5D}"/>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3" name="Ellipszis 182">
              <a:extLst>
                <a:ext uri="{FF2B5EF4-FFF2-40B4-BE49-F238E27FC236}">
                  <a16:creationId xmlns:a16="http://schemas.microsoft.com/office/drawing/2014/main" id="{EEDFFF40-CCA3-4DD0-BEC8-CA19012FC51C}"/>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4" name="Ellipszis 183">
              <a:extLst>
                <a:ext uri="{FF2B5EF4-FFF2-40B4-BE49-F238E27FC236}">
                  <a16:creationId xmlns:a16="http://schemas.microsoft.com/office/drawing/2014/main" id="{52D3D912-EB72-4BEC-946E-A0A9807DC013}"/>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74" name="Csoportba foglalás 373">
            <a:extLst>
              <a:ext uri="{FF2B5EF4-FFF2-40B4-BE49-F238E27FC236}">
                <a16:creationId xmlns:a16="http://schemas.microsoft.com/office/drawing/2014/main" id="{39A66001-1A35-45CF-8CBC-16E803798B51}"/>
              </a:ext>
            </a:extLst>
          </p:cNvPr>
          <p:cNvGrpSpPr/>
          <p:nvPr/>
        </p:nvGrpSpPr>
        <p:grpSpPr>
          <a:xfrm>
            <a:off x="1392761" y="4882583"/>
            <a:ext cx="134865" cy="1440721"/>
            <a:chOff x="4392179" y="4882583"/>
            <a:chExt cx="134865" cy="1440721"/>
          </a:xfrm>
        </p:grpSpPr>
        <p:sp>
          <p:nvSpPr>
            <p:cNvPr id="225" name="Ellipszis 224">
              <a:extLst>
                <a:ext uri="{FF2B5EF4-FFF2-40B4-BE49-F238E27FC236}">
                  <a16:creationId xmlns:a16="http://schemas.microsoft.com/office/drawing/2014/main" id="{49CFD93A-BE2D-4212-8D8F-5C4CE37CC706}"/>
                </a:ext>
              </a:extLst>
            </p:cNvPr>
            <p:cNvSpPr/>
            <p:nvPr/>
          </p:nvSpPr>
          <p:spPr>
            <a:xfrm>
              <a:off x="4398155" y="541448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6" name="Ellipszis 225">
              <a:extLst>
                <a:ext uri="{FF2B5EF4-FFF2-40B4-BE49-F238E27FC236}">
                  <a16:creationId xmlns:a16="http://schemas.microsoft.com/office/drawing/2014/main" id="{C9FEA1F4-7081-4680-8894-4FEB73F37E9A}"/>
                </a:ext>
              </a:extLst>
            </p:cNvPr>
            <p:cNvSpPr/>
            <p:nvPr/>
          </p:nvSpPr>
          <p:spPr>
            <a:xfrm>
              <a:off x="4398156" y="580893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7" name="Ellipszis 226">
              <a:extLst>
                <a:ext uri="{FF2B5EF4-FFF2-40B4-BE49-F238E27FC236}">
                  <a16:creationId xmlns:a16="http://schemas.microsoft.com/office/drawing/2014/main" id="{1C72955B-5B5E-4269-9D23-C6828FEE345F}"/>
                </a:ext>
              </a:extLst>
            </p:cNvPr>
            <p:cNvSpPr/>
            <p:nvPr/>
          </p:nvSpPr>
          <p:spPr>
            <a:xfrm>
              <a:off x="4398978" y="5937430"/>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8" name="Ellipszis 227">
              <a:extLst>
                <a:ext uri="{FF2B5EF4-FFF2-40B4-BE49-F238E27FC236}">
                  <a16:creationId xmlns:a16="http://schemas.microsoft.com/office/drawing/2014/main" id="{ECD1DD2A-013B-4937-BCF9-F47C73A3CFC7}"/>
                </a:ext>
              </a:extLst>
            </p:cNvPr>
            <p:cNvSpPr/>
            <p:nvPr/>
          </p:nvSpPr>
          <p:spPr>
            <a:xfrm>
              <a:off x="4401142" y="514256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9" name="Ellipszis 228">
              <a:extLst>
                <a:ext uri="{FF2B5EF4-FFF2-40B4-BE49-F238E27FC236}">
                  <a16:creationId xmlns:a16="http://schemas.microsoft.com/office/drawing/2014/main" id="{38BB6556-3BF2-4774-BFE7-C6F6B422CF52}"/>
                </a:ext>
              </a:extLst>
            </p:cNvPr>
            <p:cNvSpPr/>
            <p:nvPr/>
          </p:nvSpPr>
          <p:spPr>
            <a:xfrm>
              <a:off x="4395167" y="5548960"/>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0" name="Ellipszis 229">
              <a:extLst>
                <a:ext uri="{FF2B5EF4-FFF2-40B4-BE49-F238E27FC236}">
                  <a16:creationId xmlns:a16="http://schemas.microsoft.com/office/drawing/2014/main" id="{AACF7C53-DCC0-4957-BB93-4987620C0531}"/>
                </a:ext>
              </a:extLst>
            </p:cNvPr>
            <p:cNvSpPr/>
            <p:nvPr/>
          </p:nvSpPr>
          <p:spPr>
            <a:xfrm>
              <a:off x="4392179" y="5683430"/>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1" name="Ellipszis 230">
              <a:extLst>
                <a:ext uri="{FF2B5EF4-FFF2-40B4-BE49-F238E27FC236}">
                  <a16:creationId xmlns:a16="http://schemas.microsoft.com/office/drawing/2014/main" id="{6D7C4151-FEBB-4197-A858-D13EF0C9BEB7}"/>
                </a:ext>
              </a:extLst>
            </p:cNvPr>
            <p:cNvSpPr/>
            <p:nvPr/>
          </p:nvSpPr>
          <p:spPr>
            <a:xfrm>
              <a:off x="4398157" y="501406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2" name="Ellipszis 231">
              <a:extLst>
                <a:ext uri="{FF2B5EF4-FFF2-40B4-BE49-F238E27FC236}">
                  <a16:creationId xmlns:a16="http://schemas.microsoft.com/office/drawing/2014/main" id="{54C32C80-1B06-42A1-8061-74EA2C709E53}"/>
                </a:ext>
              </a:extLst>
            </p:cNvPr>
            <p:cNvSpPr/>
            <p:nvPr/>
          </p:nvSpPr>
          <p:spPr>
            <a:xfrm>
              <a:off x="4401145" y="528001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3" name="Ellipszis 232">
              <a:extLst>
                <a:ext uri="{FF2B5EF4-FFF2-40B4-BE49-F238E27FC236}">
                  <a16:creationId xmlns:a16="http://schemas.microsoft.com/office/drawing/2014/main" id="{D8D05783-A46A-412E-8C37-69689FE8A560}"/>
                </a:ext>
              </a:extLst>
            </p:cNvPr>
            <p:cNvSpPr/>
            <p:nvPr/>
          </p:nvSpPr>
          <p:spPr>
            <a:xfrm>
              <a:off x="4392180" y="488258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4" name="Ellipszis 233">
              <a:extLst>
                <a:ext uri="{FF2B5EF4-FFF2-40B4-BE49-F238E27FC236}">
                  <a16:creationId xmlns:a16="http://schemas.microsoft.com/office/drawing/2014/main" id="{90AE34E9-D440-4001-A873-56FA603D27D6}"/>
                </a:ext>
              </a:extLst>
            </p:cNvPr>
            <p:cNvSpPr/>
            <p:nvPr/>
          </p:nvSpPr>
          <p:spPr>
            <a:xfrm>
              <a:off x="4404134" y="620338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5" name="Ellipszis 234">
              <a:extLst>
                <a:ext uri="{FF2B5EF4-FFF2-40B4-BE49-F238E27FC236}">
                  <a16:creationId xmlns:a16="http://schemas.microsoft.com/office/drawing/2014/main" id="{3BA9B5E2-A130-4569-A33A-50E6438F9602}"/>
                </a:ext>
              </a:extLst>
            </p:cNvPr>
            <p:cNvSpPr/>
            <p:nvPr/>
          </p:nvSpPr>
          <p:spPr>
            <a:xfrm>
              <a:off x="4407122" y="606891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36" name="Csoportba foglalás 235">
            <a:extLst>
              <a:ext uri="{FF2B5EF4-FFF2-40B4-BE49-F238E27FC236}">
                <a16:creationId xmlns:a16="http://schemas.microsoft.com/office/drawing/2014/main" id="{7F3D5C8A-8470-40B5-989E-71A246DDD121}"/>
              </a:ext>
            </a:extLst>
          </p:cNvPr>
          <p:cNvGrpSpPr/>
          <p:nvPr/>
        </p:nvGrpSpPr>
        <p:grpSpPr>
          <a:xfrm>
            <a:off x="1515281" y="4945339"/>
            <a:ext cx="134865" cy="1306251"/>
            <a:chOff x="6281270" y="5043357"/>
            <a:chExt cx="134865" cy="1306251"/>
          </a:xfrm>
        </p:grpSpPr>
        <p:sp>
          <p:nvSpPr>
            <p:cNvPr id="237" name="Ellipszis 236">
              <a:extLst>
                <a:ext uri="{FF2B5EF4-FFF2-40B4-BE49-F238E27FC236}">
                  <a16:creationId xmlns:a16="http://schemas.microsoft.com/office/drawing/2014/main" id="{E1ED7681-3219-4EC6-836B-6645E3E51802}"/>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8" name="Ellipszis 237">
              <a:extLst>
                <a:ext uri="{FF2B5EF4-FFF2-40B4-BE49-F238E27FC236}">
                  <a16:creationId xmlns:a16="http://schemas.microsoft.com/office/drawing/2014/main" id="{F5E0F361-8BE9-4492-B976-892DB1785339}"/>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9" name="Ellipszis 238">
              <a:extLst>
                <a:ext uri="{FF2B5EF4-FFF2-40B4-BE49-F238E27FC236}">
                  <a16:creationId xmlns:a16="http://schemas.microsoft.com/office/drawing/2014/main" id="{49BAF6F4-196B-4465-BDCE-A46470A5A42B}"/>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0" name="Ellipszis 239">
              <a:extLst>
                <a:ext uri="{FF2B5EF4-FFF2-40B4-BE49-F238E27FC236}">
                  <a16:creationId xmlns:a16="http://schemas.microsoft.com/office/drawing/2014/main" id="{6B39CE2D-34B3-40CE-90A5-16E23223C43E}"/>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1" name="Ellipszis 240">
              <a:extLst>
                <a:ext uri="{FF2B5EF4-FFF2-40B4-BE49-F238E27FC236}">
                  <a16:creationId xmlns:a16="http://schemas.microsoft.com/office/drawing/2014/main" id="{3D7D5D82-1377-419B-A1D5-01FC23C98B63}"/>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2" name="Ellipszis 241">
              <a:extLst>
                <a:ext uri="{FF2B5EF4-FFF2-40B4-BE49-F238E27FC236}">
                  <a16:creationId xmlns:a16="http://schemas.microsoft.com/office/drawing/2014/main" id="{52E3C9D9-5B5F-423A-90FE-40280B21BCB3}"/>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3" name="Ellipszis 242">
              <a:extLst>
                <a:ext uri="{FF2B5EF4-FFF2-40B4-BE49-F238E27FC236}">
                  <a16:creationId xmlns:a16="http://schemas.microsoft.com/office/drawing/2014/main" id="{EA755005-C579-49FB-95F6-929A95E66070}"/>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4" name="Ellipszis 243">
              <a:extLst>
                <a:ext uri="{FF2B5EF4-FFF2-40B4-BE49-F238E27FC236}">
                  <a16:creationId xmlns:a16="http://schemas.microsoft.com/office/drawing/2014/main" id="{944B2BA2-B432-4CF3-BC60-5884D178EB46}"/>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5" name="Ellipszis 244">
              <a:extLst>
                <a:ext uri="{FF2B5EF4-FFF2-40B4-BE49-F238E27FC236}">
                  <a16:creationId xmlns:a16="http://schemas.microsoft.com/office/drawing/2014/main" id="{CE956FCB-557A-4EC7-836A-5553AA93625F}"/>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6" name="Ellipszis 245">
              <a:extLst>
                <a:ext uri="{FF2B5EF4-FFF2-40B4-BE49-F238E27FC236}">
                  <a16:creationId xmlns:a16="http://schemas.microsoft.com/office/drawing/2014/main" id="{EEEAECA5-F3D1-4866-AF86-324983CA3422}"/>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47" name="Csoportba foglalás 246">
            <a:extLst>
              <a:ext uri="{FF2B5EF4-FFF2-40B4-BE49-F238E27FC236}">
                <a16:creationId xmlns:a16="http://schemas.microsoft.com/office/drawing/2014/main" id="{C18FD6E9-4832-4D05-9CB8-C566EBDB5A18}"/>
              </a:ext>
            </a:extLst>
          </p:cNvPr>
          <p:cNvGrpSpPr/>
          <p:nvPr/>
        </p:nvGrpSpPr>
        <p:grpSpPr>
          <a:xfrm>
            <a:off x="1646761" y="4873618"/>
            <a:ext cx="134865" cy="1440721"/>
            <a:chOff x="6281270" y="5043357"/>
            <a:chExt cx="134865" cy="1440721"/>
          </a:xfrm>
        </p:grpSpPr>
        <p:sp>
          <p:nvSpPr>
            <p:cNvPr id="248" name="Ellipszis 247">
              <a:extLst>
                <a:ext uri="{FF2B5EF4-FFF2-40B4-BE49-F238E27FC236}">
                  <a16:creationId xmlns:a16="http://schemas.microsoft.com/office/drawing/2014/main" id="{40BD440B-A8DB-425C-A927-452CCB34B040}"/>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9" name="Ellipszis 248">
              <a:extLst>
                <a:ext uri="{FF2B5EF4-FFF2-40B4-BE49-F238E27FC236}">
                  <a16:creationId xmlns:a16="http://schemas.microsoft.com/office/drawing/2014/main" id="{A13454DF-9B97-47B6-BE8A-AA047F3ED5D2}"/>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0" name="Ellipszis 249">
              <a:extLst>
                <a:ext uri="{FF2B5EF4-FFF2-40B4-BE49-F238E27FC236}">
                  <a16:creationId xmlns:a16="http://schemas.microsoft.com/office/drawing/2014/main" id="{B72DDAD3-4563-432C-BAFB-0F21C99EA6BE}"/>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1" name="Ellipszis 250">
              <a:extLst>
                <a:ext uri="{FF2B5EF4-FFF2-40B4-BE49-F238E27FC236}">
                  <a16:creationId xmlns:a16="http://schemas.microsoft.com/office/drawing/2014/main" id="{454F2157-371A-4AA4-8C4A-19E5107761F5}"/>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2" name="Ellipszis 251">
              <a:extLst>
                <a:ext uri="{FF2B5EF4-FFF2-40B4-BE49-F238E27FC236}">
                  <a16:creationId xmlns:a16="http://schemas.microsoft.com/office/drawing/2014/main" id="{420413B1-6DD4-4C86-A77E-3FC8EBD00B92}"/>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3" name="Ellipszis 252">
              <a:extLst>
                <a:ext uri="{FF2B5EF4-FFF2-40B4-BE49-F238E27FC236}">
                  <a16:creationId xmlns:a16="http://schemas.microsoft.com/office/drawing/2014/main" id="{D592968F-B5B1-4626-9E66-1355874B7DE7}"/>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4" name="Ellipszis 253">
              <a:extLst>
                <a:ext uri="{FF2B5EF4-FFF2-40B4-BE49-F238E27FC236}">
                  <a16:creationId xmlns:a16="http://schemas.microsoft.com/office/drawing/2014/main" id="{F885D4E2-3242-4BA0-87A5-E6C93D5A674A}"/>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5" name="Ellipszis 254">
              <a:extLst>
                <a:ext uri="{FF2B5EF4-FFF2-40B4-BE49-F238E27FC236}">
                  <a16:creationId xmlns:a16="http://schemas.microsoft.com/office/drawing/2014/main" id="{E12C5150-8632-4860-89AB-8E8D563A761B}"/>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6" name="Ellipszis 255">
              <a:extLst>
                <a:ext uri="{FF2B5EF4-FFF2-40B4-BE49-F238E27FC236}">
                  <a16:creationId xmlns:a16="http://schemas.microsoft.com/office/drawing/2014/main" id="{E7E91A50-8120-446B-B2C6-F6D52D30940C}"/>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7" name="Ellipszis 256">
              <a:extLst>
                <a:ext uri="{FF2B5EF4-FFF2-40B4-BE49-F238E27FC236}">
                  <a16:creationId xmlns:a16="http://schemas.microsoft.com/office/drawing/2014/main" id="{A80C2C42-53E8-41DA-8C98-AC1AD986169E}"/>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8" name="Ellipszis 257">
              <a:extLst>
                <a:ext uri="{FF2B5EF4-FFF2-40B4-BE49-F238E27FC236}">
                  <a16:creationId xmlns:a16="http://schemas.microsoft.com/office/drawing/2014/main" id="{36B1A92B-2723-416F-9F46-59C03F0976B0}"/>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9" name="Csoportba foglalás 258">
            <a:extLst>
              <a:ext uri="{FF2B5EF4-FFF2-40B4-BE49-F238E27FC236}">
                <a16:creationId xmlns:a16="http://schemas.microsoft.com/office/drawing/2014/main" id="{79B9620A-F74C-4906-B9A8-004706D8CA57}"/>
              </a:ext>
            </a:extLst>
          </p:cNvPr>
          <p:cNvGrpSpPr/>
          <p:nvPr/>
        </p:nvGrpSpPr>
        <p:grpSpPr>
          <a:xfrm>
            <a:off x="1769281" y="4936375"/>
            <a:ext cx="134865" cy="1306251"/>
            <a:chOff x="6281270" y="5043357"/>
            <a:chExt cx="134865" cy="1306251"/>
          </a:xfrm>
        </p:grpSpPr>
        <p:sp>
          <p:nvSpPr>
            <p:cNvPr id="260" name="Ellipszis 259">
              <a:extLst>
                <a:ext uri="{FF2B5EF4-FFF2-40B4-BE49-F238E27FC236}">
                  <a16:creationId xmlns:a16="http://schemas.microsoft.com/office/drawing/2014/main" id="{625D7E80-8515-4B60-8A9F-44A1AB14C329}"/>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1" name="Ellipszis 260">
              <a:extLst>
                <a:ext uri="{FF2B5EF4-FFF2-40B4-BE49-F238E27FC236}">
                  <a16:creationId xmlns:a16="http://schemas.microsoft.com/office/drawing/2014/main" id="{767D7BE6-B977-41C9-AA13-B877499B3C39}"/>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2" name="Ellipszis 261">
              <a:extLst>
                <a:ext uri="{FF2B5EF4-FFF2-40B4-BE49-F238E27FC236}">
                  <a16:creationId xmlns:a16="http://schemas.microsoft.com/office/drawing/2014/main" id="{F832C29C-C02E-40D4-8BBD-FEFB8874D6CB}"/>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3" name="Ellipszis 262">
              <a:extLst>
                <a:ext uri="{FF2B5EF4-FFF2-40B4-BE49-F238E27FC236}">
                  <a16:creationId xmlns:a16="http://schemas.microsoft.com/office/drawing/2014/main" id="{8B327B00-2342-4B42-A3E7-21FADEA8E2CD}"/>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4" name="Ellipszis 263">
              <a:extLst>
                <a:ext uri="{FF2B5EF4-FFF2-40B4-BE49-F238E27FC236}">
                  <a16:creationId xmlns:a16="http://schemas.microsoft.com/office/drawing/2014/main" id="{C4CC431F-1AF8-4F58-A40E-7F563EEC9621}"/>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5" name="Ellipszis 264">
              <a:extLst>
                <a:ext uri="{FF2B5EF4-FFF2-40B4-BE49-F238E27FC236}">
                  <a16:creationId xmlns:a16="http://schemas.microsoft.com/office/drawing/2014/main" id="{94BFDC00-CC02-443B-BD8C-219231237627}"/>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6" name="Ellipszis 265">
              <a:extLst>
                <a:ext uri="{FF2B5EF4-FFF2-40B4-BE49-F238E27FC236}">
                  <a16:creationId xmlns:a16="http://schemas.microsoft.com/office/drawing/2014/main" id="{4512CC53-C713-42D2-9BA2-0A389B8F6477}"/>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7" name="Ellipszis 266">
              <a:extLst>
                <a:ext uri="{FF2B5EF4-FFF2-40B4-BE49-F238E27FC236}">
                  <a16:creationId xmlns:a16="http://schemas.microsoft.com/office/drawing/2014/main" id="{CBAA9B2B-3D0A-49FD-A8E4-A33ECA5D811D}"/>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8" name="Ellipszis 267">
              <a:extLst>
                <a:ext uri="{FF2B5EF4-FFF2-40B4-BE49-F238E27FC236}">
                  <a16:creationId xmlns:a16="http://schemas.microsoft.com/office/drawing/2014/main" id="{D84D4441-B4A5-45B0-B84E-717F2D01C31E}"/>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9" name="Ellipszis 268">
              <a:extLst>
                <a:ext uri="{FF2B5EF4-FFF2-40B4-BE49-F238E27FC236}">
                  <a16:creationId xmlns:a16="http://schemas.microsoft.com/office/drawing/2014/main" id="{F3C61ED0-11B7-4DB4-A849-0599B1D187DE}"/>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70" name="Csoportba foglalás 269">
            <a:extLst>
              <a:ext uri="{FF2B5EF4-FFF2-40B4-BE49-F238E27FC236}">
                <a16:creationId xmlns:a16="http://schemas.microsoft.com/office/drawing/2014/main" id="{8391E42B-8E2F-42FA-8E6D-AED73A68F86C}"/>
              </a:ext>
            </a:extLst>
          </p:cNvPr>
          <p:cNvGrpSpPr/>
          <p:nvPr/>
        </p:nvGrpSpPr>
        <p:grpSpPr>
          <a:xfrm>
            <a:off x="1894785" y="4882582"/>
            <a:ext cx="134865" cy="1440721"/>
            <a:chOff x="6281270" y="5043357"/>
            <a:chExt cx="134865" cy="1440721"/>
          </a:xfrm>
        </p:grpSpPr>
        <p:sp>
          <p:nvSpPr>
            <p:cNvPr id="271" name="Ellipszis 270">
              <a:extLst>
                <a:ext uri="{FF2B5EF4-FFF2-40B4-BE49-F238E27FC236}">
                  <a16:creationId xmlns:a16="http://schemas.microsoft.com/office/drawing/2014/main" id="{F6B95205-8618-4709-B56B-5154FC07CD1A}"/>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2" name="Ellipszis 271">
              <a:extLst>
                <a:ext uri="{FF2B5EF4-FFF2-40B4-BE49-F238E27FC236}">
                  <a16:creationId xmlns:a16="http://schemas.microsoft.com/office/drawing/2014/main" id="{2BFA070A-6D37-43D6-BB27-9C50A7073554}"/>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3" name="Ellipszis 272">
              <a:extLst>
                <a:ext uri="{FF2B5EF4-FFF2-40B4-BE49-F238E27FC236}">
                  <a16:creationId xmlns:a16="http://schemas.microsoft.com/office/drawing/2014/main" id="{17D5228F-1F82-46D2-BFD7-5E9A54C7EBCA}"/>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4" name="Ellipszis 273">
              <a:extLst>
                <a:ext uri="{FF2B5EF4-FFF2-40B4-BE49-F238E27FC236}">
                  <a16:creationId xmlns:a16="http://schemas.microsoft.com/office/drawing/2014/main" id="{23E6F199-14A3-421B-B598-30AFD5540C4E}"/>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5" name="Ellipszis 274">
              <a:extLst>
                <a:ext uri="{FF2B5EF4-FFF2-40B4-BE49-F238E27FC236}">
                  <a16:creationId xmlns:a16="http://schemas.microsoft.com/office/drawing/2014/main" id="{E669839E-F09C-4621-8835-944F0A57F97B}"/>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6" name="Ellipszis 275">
              <a:extLst>
                <a:ext uri="{FF2B5EF4-FFF2-40B4-BE49-F238E27FC236}">
                  <a16:creationId xmlns:a16="http://schemas.microsoft.com/office/drawing/2014/main" id="{898670CD-28DC-4113-AEF1-09F4CDE59BD4}"/>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7" name="Ellipszis 276">
              <a:extLst>
                <a:ext uri="{FF2B5EF4-FFF2-40B4-BE49-F238E27FC236}">
                  <a16:creationId xmlns:a16="http://schemas.microsoft.com/office/drawing/2014/main" id="{6E83F60F-E052-4AE2-9C9C-AFEF66FAB4A0}"/>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8" name="Ellipszis 277">
              <a:extLst>
                <a:ext uri="{FF2B5EF4-FFF2-40B4-BE49-F238E27FC236}">
                  <a16:creationId xmlns:a16="http://schemas.microsoft.com/office/drawing/2014/main" id="{A71C1B94-77EF-4146-96C7-CB7864F68B1B}"/>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9" name="Ellipszis 278">
              <a:extLst>
                <a:ext uri="{FF2B5EF4-FFF2-40B4-BE49-F238E27FC236}">
                  <a16:creationId xmlns:a16="http://schemas.microsoft.com/office/drawing/2014/main" id="{DD472EEB-8B6F-4745-BA15-82AE1203CE78}"/>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0" name="Ellipszis 279">
              <a:extLst>
                <a:ext uri="{FF2B5EF4-FFF2-40B4-BE49-F238E27FC236}">
                  <a16:creationId xmlns:a16="http://schemas.microsoft.com/office/drawing/2014/main" id="{34A66774-6FBB-4937-9230-0C73A5A60305}"/>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1" name="Ellipszis 280">
              <a:extLst>
                <a:ext uri="{FF2B5EF4-FFF2-40B4-BE49-F238E27FC236}">
                  <a16:creationId xmlns:a16="http://schemas.microsoft.com/office/drawing/2014/main" id="{5945DE98-6062-4776-8FF3-17F0BB29FB78}"/>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82" name="Csoportba foglalás 281">
            <a:extLst>
              <a:ext uri="{FF2B5EF4-FFF2-40B4-BE49-F238E27FC236}">
                <a16:creationId xmlns:a16="http://schemas.microsoft.com/office/drawing/2014/main" id="{E0562279-DF12-4965-AE24-54E4BAD4EDC2}"/>
              </a:ext>
            </a:extLst>
          </p:cNvPr>
          <p:cNvGrpSpPr/>
          <p:nvPr/>
        </p:nvGrpSpPr>
        <p:grpSpPr>
          <a:xfrm>
            <a:off x="2026269" y="4960280"/>
            <a:ext cx="134865" cy="1306251"/>
            <a:chOff x="6281270" y="5043357"/>
            <a:chExt cx="134865" cy="1306251"/>
          </a:xfrm>
        </p:grpSpPr>
        <p:sp>
          <p:nvSpPr>
            <p:cNvPr id="283" name="Ellipszis 282">
              <a:extLst>
                <a:ext uri="{FF2B5EF4-FFF2-40B4-BE49-F238E27FC236}">
                  <a16:creationId xmlns:a16="http://schemas.microsoft.com/office/drawing/2014/main" id="{4534ADF6-5EAE-4DB3-A456-5E08B7BE610D}"/>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4" name="Ellipszis 283">
              <a:extLst>
                <a:ext uri="{FF2B5EF4-FFF2-40B4-BE49-F238E27FC236}">
                  <a16:creationId xmlns:a16="http://schemas.microsoft.com/office/drawing/2014/main" id="{98338225-6238-405C-807E-D6168FC96105}"/>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5" name="Ellipszis 284">
              <a:extLst>
                <a:ext uri="{FF2B5EF4-FFF2-40B4-BE49-F238E27FC236}">
                  <a16:creationId xmlns:a16="http://schemas.microsoft.com/office/drawing/2014/main" id="{6C200608-039C-4E6B-AB9C-AB5030BAFC27}"/>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6" name="Ellipszis 285">
              <a:extLst>
                <a:ext uri="{FF2B5EF4-FFF2-40B4-BE49-F238E27FC236}">
                  <a16:creationId xmlns:a16="http://schemas.microsoft.com/office/drawing/2014/main" id="{B1626C5D-A374-460F-B3AB-97BE2ECBA4FC}"/>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7" name="Ellipszis 286">
              <a:extLst>
                <a:ext uri="{FF2B5EF4-FFF2-40B4-BE49-F238E27FC236}">
                  <a16:creationId xmlns:a16="http://schemas.microsoft.com/office/drawing/2014/main" id="{6619CE73-BAD6-40DE-B98C-76A646B63769}"/>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8" name="Ellipszis 287">
              <a:extLst>
                <a:ext uri="{FF2B5EF4-FFF2-40B4-BE49-F238E27FC236}">
                  <a16:creationId xmlns:a16="http://schemas.microsoft.com/office/drawing/2014/main" id="{4B8EE355-8888-4867-BDC4-301986D62BFB}"/>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9" name="Ellipszis 288">
              <a:extLst>
                <a:ext uri="{FF2B5EF4-FFF2-40B4-BE49-F238E27FC236}">
                  <a16:creationId xmlns:a16="http://schemas.microsoft.com/office/drawing/2014/main" id="{7F4B6D68-2498-4DAE-BD24-75D90D547612}"/>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0" name="Ellipszis 289">
              <a:extLst>
                <a:ext uri="{FF2B5EF4-FFF2-40B4-BE49-F238E27FC236}">
                  <a16:creationId xmlns:a16="http://schemas.microsoft.com/office/drawing/2014/main" id="{06F67186-4282-42CE-B21E-08329E54DEF7}"/>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1" name="Ellipszis 290">
              <a:extLst>
                <a:ext uri="{FF2B5EF4-FFF2-40B4-BE49-F238E27FC236}">
                  <a16:creationId xmlns:a16="http://schemas.microsoft.com/office/drawing/2014/main" id="{1907D3C3-85C1-42F3-907B-2A5AC24B83AF}"/>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2" name="Ellipszis 291">
              <a:extLst>
                <a:ext uri="{FF2B5EF4-FFF2-40B4-BE49-F238E27FC236}">
                  <a16:creationId xmlns:a16="http://schemas.microsoft.com/office/drawing/2014/main" id="{D465F545-33BF-4966-B96E-5F358BDB52B5}"/>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93" name="Csoportba foglalás 292">
            <a:extLst>
              <a:ext uri="{FF2B5EF4-FFF2-40B4-BE49-F238E27FC236}">
                <a16:creationId xmlns:a16="http://schemas.microsoft.com/office/drawing/2014/main" id="{ECA8CF85-A52C-4B19-BC4B-72092E2DCAD1}"/>
              </a:ext>
            </a:extLst>
          </p:cNvPr>
          <p:cNvGrpSpPr/>
          <p:nvPr/>
        </p:nvGrpSpPr>
        <p:grpSpPr>
          <a:xfrm>
            <a:off x="2157749" y="4888559"/>
            <a:ext cx="134865" cy="1440721"/>
            <a:chOff x="6281270" y="5043357"/>
            <a:chExt cx="134865" cy="1440721"/>
          </a:xfrm>
        </p:grpSpPr>
        <p:sp>
          <p:nvSpPr>
            <p:cNvPr id="294" name="Ellipszis 293">
              <a:extLst>
                <a:ext uri="{FF2B5EF4-FFF2-40B4-BE49-F238E27FC236}">
                  <a16:creationId xmlns:a16="http://schemas.microsoft.com/office/drawing/2014/main" id="{66FE774B-64F8-4EF7-ACAE-B64A27FE586A}"/>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5" name="Ellipszis 294">
              <a:extLst>
                <a:ext uri="{FF2B5EF4-FFF2-40B4-BE49-F238E27FC236}">
                  <a16:creationId xmlns:a16="http://schemas.microsoft.com/office/drawing/2014/main" id="{FFC919DA-5231-4781-A3CA-055F61ECDC86}"/>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6" name="Ellipszis 295">
              <a:extLst>
                <a:ext uri="{FF2B5EF4-FFF2-40B4-BE49-F238E27FC236}">
                  <a16:creationId xmlns:a16="http://schemas.microsoft.com/office/drawing/2014/main" id="{D31CC58C-711C-4DC2-B082-90278E8F2093}"/>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7" name="Ellipszis 296">
              <a:extLst>
                <a:ext uri="{FF2B5EF4-FFF2-40B4-BE49-F238E27FC236}">
                  <a16:creationId xmlns:a16="http://schemas.microsoft.com/office/drawing/2014/main" id="{6A3793C0-DAEA-4E4A-89C5-11D4034841C4}"/>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8" name="Ellipszis 297">
              <a:extLst>
                <a:ext uri="{FF2B5EF4-FFF2-40B4-BE49-F238E27FC236}">
                  <a16:creationId xmlns:a16="http://schemas.microsoft.com/office/drawing/2014/main" id="{79EF6834-A929-4BEA-B971-B5DA53F5E973}"/>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99" name="Ellipszis 298">
              <a:extLst>
                <a:ext uri="{FF2B5EF4-FFF2-40B4-BE49-F238E27FC236}">
                  <a16:creationId xmlns:a16="http://schemas.microsoft.com/office/drawing/2014/main" id="{F5879A0D-2547-43B1-8395-955D6CA579C5}"/>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0" name="Ellipszis 299">
              <a:extLst>
                <a:ext uri="{FF2B5EF4-FFF2-40B4-BE49-F238E27FC236}">
                  <a16:creationId xmlns:a16="http://schemas.microsoft.com/office/drawing/2014/main" id="{60F1FA44-41C9-4461-B7E5-BBED2DBE9C15}"/>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1" name="Ellipszis 300">
              <a:extLst>
                <a:ext uri="{FF2B5EF4-FFF2-40B4-BE49-F238E27FC236}">
                  <a16:creationId xmlns:a16="http://schemas.microsoft.com/office/drawing/2014/main" id="{1B7C3A87-168E-452E-9567-4B70F668C57E}"/>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2" name="Ellipszis 301">
              <a:extLst>
                <a:ext uri="{FF2B5EF4-FFF2-40B4-BE49-F238E27FC236}">
                  <a16:creationId xmlns:a16="http://schemas.microsoft.com/office/drawing/2014/main" id="{48D9C1A0-D7AA-4EFA-AF0F-40A36721FEF3}"/>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3" name="Ellipszis 302">
              <a:extLst>
                <a:ext uri="{FF2B5EF4-FFF2-40B4-BE49-F238E27FC236}">
                  <a16:creationId xmlns:a16="http://schemas.microsoft.com/office/drawing/2014/main" id="{52536B50-585C-448E-8B40-B5C10580ADD8}"/>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4" name="Ellipszis 303">
              <a:extLst>
                <a:ext uri="{FF2B5EF4-FFF2-40B4-BE49-F238E27FC236}">
                  <a16:creationId xmlns:a16="http://schemas.microsoft.com/office/drawing/2014/main" id="{A84340DE-F5CB-4987-8F4F-A13D639679AB}"/>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05" name="Csoportba foglalás 304">
            <a:extLst>
              <a:ext uri="{FF2B5EF4-FFF2-40B4-BE49-F238E27FC236}">
                <a16:creationId xmlns:a16="http://schemas.microsoft.com/office/drawing/2014/main" id="{B87BB818-08C3-4F69-95C8-CB161F7A8DE2}"/>
              </a:ext>
            </a:extLst>
          </p:cNvPr>
          <p:cNvGrpSpPr/>
          <p:nvPr/>
        </p:nvGrpSpPr>
        <p:grpSpPr>
          <a:xfrm>
            <a:off x="2283258" y="4966257"/>
            <a:ext cx="134865" cy="1306251"/>
            <a:chOff x="6281270" y="5043357"/>
            <a:chExt cx="134865" cy="1306251"/>
          </a:xfrm>
        </p:grpSpPr>
        <p:sp>
          <p:nvSpPr>
            <p:cNvPr id="306" name="Ellipszis 305">
              <a:extLst>
                <a:ext uri="{FF2B5EF4-FFF2-40B4-BE49-F238E27FC236}">
                  <a16:creationId xmlns:a16="http://schemas.microsoft.com/office/drawing/2014/main" id="{ADE96F25-2182-4550-8F98-9D50E62722BA}"/>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7" name="Ellipszis 306">
              <a:extLst>
                <a:ext uri="{FF2B5EF4-FFF2-40B4-BE49-F238E27FC236}">
                  <a16:creationId xmlns:a16="http://schemas.microsoft.com/office/drawing/2014/main" id="{03272D3A-060D-4C32-B53E-246B0D38FC42}"/>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8" name="Ellipszis 307">
              <a:extLst>
                <a:ext uri="{FF2B5EF4-FFF2-40B4-BE49-F238E27FC236}">
                  <a16:creationId xmlns:a16="http://schemas.microsoft.com/office/drawing/2014/main" id="{59CB35F7-1679-42B5-8298-900A4DD95E63}"/>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9" name="Ellipszis 308">
              <a:extLst>
                <a:ext uri="{FF2B5EF4-FFF2-40B4-BE49-F238E27FC236}">
                  <a16:creationId xmlns:a16="http://schemas.microsoft.com/office/drawing/2014/main" id="{6058A195-8540-45C8-A2FA-7FD85C998397}"/>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0" name="Ellipszis 309">
              <a:extLst>
                <a:ext uri="{FF2B5EF4-FFF2-40B4-BE49-F238E27FC236}">
                  <a16:creationId xmlns:a16="http://schemas.microsoft.com/office/drawing/2014/main" id="{3EEF0DF5-E50C-4C6D-884F-F4D325FAF76C}"/>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1" name="Ellipszis 310">
              <a:extLst>
                <a:ext uri="{FF2B5EF4-FFF2-40B4-BE49-F238E27FC236}">
                  <a16:creationId xmlns:a16="http://schemas.microsoft.com/office/drawing/2014/main" id="{D2AE8D12-E34D-4F06-ADFF-AC45B4254758}"/>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2" name="Ellipszis 311">
              <a:extLst>
                <a:ext uri="{FF2B5EF4-FFF2-40B4-BE49-F238E27FC236}">
                  <a16:creationId xmlns:a16="http://schemas.microsoft.com/office/drawing/2014/main" id="{9EBA0A11-E90D-411B-BC8C-5C2C314B9DA4}"/>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3" name="Ellipszis 312">
              <a:extLst>
                <a:ext uri="{FF2B5EF4-FFF2-40B4-BE49-F238E27FC236}">
                  <a16:creationId xmlns:a16="http://schemas.microsoft.com/office/drawing/2014/main" id="{41F9E9FD-23C6-41AD-B7F3-97F54F1E075F}"/>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4" name="Ellipszis 313">
              <a:extLst>
                <a:ext uri="{FF2B5EF4-FFF2-40B4-BE49-F238E27FC236}">
                  <a16:creationId xmlns:a16="http://schemas.microsoft.com/office/drawing/2014/main" id="{943431C8-7581-47B4-9AB8-B0286CC5A93D}"/>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5" name="Ellipszis 314">
              <a:extLst>
                <a:ext uri="{FF2B5EF4-FFF2-40B4-BE49-F238E27FC236}">
                  <a16:creationId xmlns:a16="http://schemas.microsoft.com/office/drawing/2014/main" id="{DA455062-39CC-4E18-A94A-20A9EF8E3D67}"/>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16" name="Csoportba foglalás 315">
            <a:extLst>
              <a:ext uri="{FF2B5EF4-FFF2-40B4-BE49-F238E27FC236}">
                <a16:creationId xmlns:a16="http://schemas.microsoft.com/office/drawing/2014/main" id="{4FF90100-35FB-4F58-BA1F-FAA61C28B271}"/>
              </a:ext>
            </a:extLst>
          </p:cNvPr>
          <p:cNvGrpSpPr/>
          <p:nvPr/>
        </p:nvGrpSpPr>
        <p:grpSpPr>
          <a:xfrm>
            <a:off x="2414738" y="4889512"/>
            <a:ext cx="134865" cy="1440721"/>
            <a:chOff x="6281270" y="5043357"/>
            <a:chExt cx="134865" cy="1440721"/>
          </a:xfrm>
        </p:grpSpPr>
        <p:sp>
          <p:nvSpPr>
            <p:cNvPr id="317" name="Ellipszis 316">
              <a:extLst>
                <a:ext uri="{FF2B5EF4-FFF2-40B4-BE49-F238E27FC236}">
                  <a16:creationId xmlns:a16="http://schemas.microsoft.com/office/drawing/2014/main" id="{4D64E1A3-C965-4DBC-A46F-478912AB380D}"/>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8" name="Ellipszis 317">
              <a:extLst>
                <a:ext uri="{FF2B5EF4-FFF2-40B4-BE49-F238E27FC236}">
                  <a16:creationId xmlns:a16="http://schemas.microsoft.com/office/drawing/2014/main" id="{9D792B8D-F0F9-4A45-BACB-E141F6B94909}"/>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9" name="Ellipszis 318">
              <a:extLst>
                <a:ext uri="{FF2B5EF4-FFF2-40B4-BE49-F238E27FC236}">
                  <a16:creationId xmlns:a16="http://schemas.microsoft.com/office/drawing/2014/main" id="{7099E9CD-2604-4A59-9171-733114C38F6C}"/>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0" name="Ellipszis 319">
              <a:extLst>
                <a:ext uri="{FF2B5EF4-FFF2-40B4-BE49-F238E27FC236}">
                  <a16:creationId xmlns:a16="http://schemas.microsoft.com/office/drawing/2014/main" id="{711440F2-B50D-4F46-9C4E-47ADBEEF48B4}"/>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1" name="Ellipszis 320">
              <a:extLst>
                <a:ext uri="{FF2B5EF4-FFF2-40B4-BE49-F238E27FC236}">
                  <a16:creationId xmlns:a16="http://schemas.microsoft.com/office/drawing/2014/main" id="{1534EBDF-ACBF-4BCB-9E8C-A315C98D1771}"/>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2" name="Ellipszis 321">
              <a:extLst>
                <a:ext uri="{FF2B5EF4-FFF2-40B4-BE49-F238E27FC236}">
                  <a16:creationId xmlns:a16="http://schemas.microsoft.com/office/drawing/2014/main" id="{B1BEB98B-F9B7-40D2-B9A0-EF2BA066FF02}"/>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3" name="Ellipszis 322">
              <a:extLst>
                <a:ext uri="{FF2B5EF4-FFF2-40B4-BE49-F238E27FC236}">
                  <a16:creationId xmlns:a16="http://schemas.microsoft.com/office/drawing/2014/main" id="{2439500D-DE0C-4EB8-B7EF-AF6CCC974FEE}"/>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4" name="Ellipszis 323">
              <a:extLst>
                <a:ext uri="{FF2B5EF4-FFF2-40B4-BE49-F238E27FC236}">
                  <a16:creationId xmlns:a16="http://schemas.microsoft.com/office/drawing/2014/main" id="{82379520-990B-40FA-B0A5-58635635A0DD}"/>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5" name="Ellipszis 324">
              <a:extLst>
                <a:ext uri="{FF2B5EF4-FFF2-40B4-BE49-F238E27FC236}">
                  <a16:creationId xmlns:a16="http://schemas.microsoft.com/office/drawing/2014/main" id="{FFCD0BBF-355D-4EB4-9997-DBD867F66183}"/>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6" name="Ellipszis 325">
              <a:extLst>
                <a:ext uri="{FF2B5EF4-FFF2-40B4-BE49-F238E27FC236}">
                  <a16:creationId xmlns:a16="http://schemas.microsoft.com/office/drawing/2014/main" id="{9123343B-D182-420D-8880-F2149B22CD31}"/>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7" name="Ellipszis 326">
              <a:extLst>
                <a:ext uri="{FF2B5EF4-FFF2-40B4-BE49-F238E27FC236}">
                  <a16:creationId xmlns:a16="http://schemas.microsoft.com/office/drawing/2014/main" id="{5D51D841-4233-479A-93EC-6F83864C64F9}"/>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28" name="Csoportba foglalás 327">
            <a:extLst>
              <a:ext uri="{FF2B5EF4-FFF2-40B4-BE49-F238E27FC236}">
                <a16:creationId xmlns:a16="http://schemas.microsoft.com/office/drawing/2014/main" id="{FD5E446D-BEB6-4640-B5A0-63ABCA4CE3F9}"/>
              </a:ext>
            </a:extLst>
          </p:cNvPr>
          <p:cNvGrpSpPr/>
          <p:nvPr/>
        </p:nvGrpSpPr>
        <p:grpSpPr>
          <a:xfrm>
            <a:off x="2536141" y="4957883"/>
            <a:ext cx="134865" cy="1306251"/>
            <a:chOff x="6281270" y="5043357"/>
            <a:chExt cx="134865" cy="1306251"/>
          </a:xfrm>
        </p:grpSpPr>
        <p:sp>
          <p:nvSpPr>
            <p:cNvPr id="329" name="Ellipszis 328">
              <a:extLst>
                <a:ext uri="{FF2B5EF4-FFF2-40B4-BE49-F238E27FC236}">
                  <a16:creationId xmlns:a16="http://schemas.microsoft.com/office/drawing/2014/main" id="{17EECDD3-4E6D-46ED-BEE9-C491B05F17D3}"/>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0" name="Ellipszis 329">
              <a:extLst>
                <a:ext uri="{FF2B5EF4-FFF2-40B4-BE49-F238E27FC236}">
                  <a16:creationId xmlns:a16="http://schemas.microsoft.com/office/drawing/2014/main" id="{D88D7DB7-CF1A-4EC6-933F-715E1164A7F6}"/>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1" name="Ellipszis 330">
              <a:extLst>
                <a:ext uri="{FF2B5EF4-FFF2-40B4-BE49-F238E27FC236}">
                  <a16:creationId xmlns:a16="http://schemas.microsoft.com/office/drawing/2014/main" id="{6F9E872D-80A6-4AE5-8065-8208DF770EE8}"/>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2" name="Ellipszis 331">
              <a:extLst>
                <a:ext uri="{FF2B5EF4-FFF2-40B4-BE49-F238E27FC236}">
                  <a16:creationId xmlns:a16="http://schemas.microsoft.com/office/drawing/2014/main" id="{4FFA70FF-CDC2-4EDA-A719-EC96EDE08621}"/>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3" name="Ellipszis 332">
              <a:extLst>
                <a:ext uri="{FF2B5EF4-FFF2-40B4-BE49-F238E27FC236}">
                  <a16:creationId xmlns:a16="http://schemas.microsoft.com/office/drawing/2014/main" id="{FA161BBA-8B52-4A49-8043-B1DA5E09F1DA}"/>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4" name="Ellipszis 333">
              <a:extLst>
                <a:ext uri="{FF2B5EF4-FFF2-40B4-BE49-F238E27FC236}">
                  <a16:creationId xmlns:a16="http://schemas.microsoft.com/office/drawing/2014/main" id="{C6F1C672-2B14-4B4B-A183-7B3AABB357C7}"/>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5" name="Ellipszis 334">
              <a:extLst>
                <a:ext uri="{FF2B5EF4-FFF2-40B4-BE49-F238E27FC236}">
                  <a16:creationId xmlns:a16="http://schemas.microsoft.com/office/drawing/2014/main" id="{68DBD183-8715-485F-AE47-E2337AB1A6C5}"/>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6" name="Ellipszis 335">
              <a:extLst>
                <a:ext uri="{FF2B5EF4-FFF2-40B4-BE49-F238E27FC236}">
                  <a16:creationId xmlns:a16="http://schemas.microsoft.com/office/drawing/2014/main" id="{9ABE7CB0-2323-464B-BA44-766DA5791408}"/>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7" name="Ellipszis 336">
              <a:extLst>
                <a:ext uri="{FF2B5EF4-FFF2-40B4-BE49-F238E27FC236}">
                  <a16:creationId xmlns:a16="http://schemas.microsoft.com/office/drawing/2014/main" id="{8F43715F-B7E5-4F6E-9BCF-7C736F0C6B65}"/>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8" name="Ellipszis 337">
              <a:extLst>
                <a:ext uri="{FF2B5EF4-FFF2-40B4-BE49-F238E27FC236}">
                  <a16:creationId xmlns:a16="http://schemas.microsoft.com/office/drawing/2014/main" id="{6D0207E3-C844-4784-8A59-59F67987BFD4}"/>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39" name="Csoportba foglalás 338">
            <a:extLst>
              <a:ext uri="{FF2B5EF4-FFF2-40B4-BE49-F238E27FC236}">
                <a16:creationId xmlns:a16="http://schemas.microsoft.com/office/drawing/2014/main" id="{4C6D0AA0-E33A-4737-8B68-0FA2D8569186}"/>
              </a:ext>
            </a:extLst>
          </p:cNvPr>
          <p:cNvGrpSpPr/>
          <p:nvPr/>
        </p:nvGrpSpPr>
        <p:grpSpPr>
          <a:xfrm>
            <a:off x="2667621" y="4886162"/>
            <a:ext cx="134865" cy="1440721"/>
            <a:chOff x="6281270" y="5043357"/>
            <a:chExt cx="134865" cy="1440721"/>
          </a:xfrm>
        </p:grpSpPr>
        <p:sp>
          <p:nvSpPr>
            <p:cNvPr id="340" name="Ellipszis 339">
              <a:extLst>
                <a:ext uri="{FF2B5EF4-FFF2-40B4-BE49-F238E27FC236}">
                  <a16:creationId xmlns:a16="http://schemas.microsoft.com/office/drawing/2014/main" id="{413D5553-22F4-4F02-911B-392BD8EE63E3}"/>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1" name="Ellipszis 340">
              <a:extLst>
                <a:ext uri="{FF2B5EF4-FFF2-40B4-BE49-F238E27FC236}">
                  <a16:creationId xmlns:a16="http://schemas.microsoft.com/office/drawing/2014/main" id="{A84B5C2F-DE98-480E-97AD-C7072CE98285}"/>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2" name="Ellipszis 341">
              <a:extLst>
                <a:ext uri="{FF2B5EF4-FFF2-40B4-BE49-F238E27FC236}">
                  <a16:creationId xmlns:a16="http://schemas.microsoft.com/office/drawing/2014/main" id="{698A6902-BE08-4893-8B87-82F117A2AC10}"/>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3" name="Ellipszis 342">
              <a:extLst>
                <a:ext uri="{FF2B5EF4-FFF2-40B4-BE49-F238E27FC236}">
                  <a16:creationId xmlns:a16="http://schemas.microsoft.com/office/drawing/2014/main" id="{01FECFA6-2FF0-44C9-AD05-277301E802AE}"/>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4" name="Ellipszis 343">
              <a:extLst>
                <a:ext uri="{FF2B5EF4-FFF2-40B4-BE49-F238E27FC236}">
                  <a16:creationId xmlns:a16="http://schemas.microsoft.com/office/drawing/2014/main" id="{F47D6AD3-9F57-441F-8EA4-3734D3D9B243}"/>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5" name="Ellipszis 344">
              <a:extLst>
                <a:ext uri="{FF2B5EF4-FFF2-40B4-BE49-F238E27FC236}">
                  <a16:creationId xmlns:a16="http://schemas.microsoft.com/office/drawing/2014/main" id="{26F04356-C8A7-4BB9-8BBF-C407974AC6DA}"/>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6" name="Ellipszis 345">
              <a:extLst>
                <a:ext uri="{FF2B5EF4-FFF2-40B4-BE49-F238E27FC236}">
                  <a16:creationId xmlns:a16="http://schemas.microsoft.com/office/drawing/2014/main" id="{C55828F7-131D-48E0-B817-B2AFE5272859}"/>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7" name="Ellipszis 346">
              <a:extLst>
                <a:ext uri="{FF2B5EF4-FFF2-40B4-BE49-F238E27FC236}">
                  <a16:creationId xmlns:a16="http://schemas.microsoft.com/office/drawing/2014/main" id="{A3D30463-4FE9-45F2-80E8-7DB983060A6B}"/>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8" name="Ellipszis 347">
              <a:extLst>
                <a:ext uri="{FF2B5EF4-FFF2-40B4-BE49-F238E27FC236}">
                  <a16:creationId xmlns:a16="http://schemas.microsoft.com/office/drawing/2014/main" id="{46330261-DFC9-4923-B4A2-6106384546E1}"/>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9" name="Ellipszis 348">
              <a:extLst>
                <a:ext uri="{FF2B5EF4-FFF2-40B4-BE49-F238E27FC236}">
                  <a16:creationId xmlns:a16="http://schemas.microsoft.com/office/drawing/2014/main" id="{D26AC776-5459-4D8B-96D6-B323AB264AEA}"/>
                </a:ext>
              </a:extLst>
            </p:cNvPr>
            <p:cNvSpPr/>
            <p:nvPr/>
          </p:nvSpPr>
          <p:spPr>
            <a:xfrm>
              <a:off x="6293225" y="63641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0" name="Ellipszis 349">
              <a:extLst>
                <a:ext uri="{FF2B5EF4-FFF2-40B4-BE49-F238E27FC236}">
                  <a16:creationId xmlns:a16="http://schemas.microsoft.com/office/drawing/2014/main" id="{2C6CA0C2-3618-4013-B669-54EAF91CCD98}"/>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51" name="Csoportba foglalás 350">
            <a:extLst>
              <a:ext uri="{FF2B5EF4-FFF2-40B4-BE49-F238E27FC236}">
                <a16:creationId xmlns:a16="http://schemas.microsoft.com/office/drawing/2014/main" id="{079F21FC-CF9F-49DB-80D4-AA47AAE93A13}"/>
              </a:ext>
            </a:extLst>
          </p:cNvPr>
          <p:cNvGrpSpPr/>
          <p:nvPr/>
        </p:nvGrpSpPr>
        <p:grpSpPr>
          <a:xfrm>
            <a:off x="2792374" y="4952859"/>
            <a:ext cx="134865" cy="1306251"/>
            <a:chOff x="6281270" y="5043357"/>
            <a:chExt cx="134865" cy="1306251"/>
          </a:xfrm>
        </p:grpSpPr>
        <p:sp>
          <p:nvSpPr>
            <p:cNvPr id="352" name="Ellipszis 351">
              <a:extLst>
                <a:ext uri="{FF2B5EF4-FFF2-40B4-BE49-F238E27FC236}">
                  <a16:creationId xmlns:a16="http://schemas.microsoft.com/office/drawing/2014/main" id="{0CBFA909-B651-41F1-88DD-4FA9CDA9CE6C}"/>
                </a:ext>
              </a:extLst>
            </p:cNvPr>
            <p:cNvSpPr/>
            <p:nvPr/>
          </p:nvSpPr>
          <p:spPr>
            <a:xfrm>
              <a:off x="6287246" y="55752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3" name="Ellipszis 352">
              <a:extLst>
                <a:ext uri="{FF2B5EF4-FFF2-40B4-BE49-F238E27FC236}">
                  <a16:creationId xmlns:a16="http://schemas.microsoft.com/office/drawing/2014/main" id="{2BA83B2E-4C31-465C-8D63-19B7890FB27E}"/>
                </a:ext>
              </a:extLst>
            </p:cNvPr>
            <p:cNvSpPr/>
            <p:nvPr/>
          </p:nvSpPr>
          <p:spPr>
            <a:xfrm>
              <a:off x="6287247" y="59697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4" name="Ellipszis 353">
              <a:extLst>
                <a:ext uri="{FF2B5EF4-FFF2-40B4-BE49-F238E27FC236}">
                  <a16:creationId xmlns:a16="http://schemas.microsoft.com/office/drawing/2014/main" id="{0EC41C67-5C88-4911-8864-3AE9CCC1D1D0}"/>
                </a:ext>
              </a:extLst>
            </p:cNvPr>
            <p:cNvSpPr/>
            <p:nvPr/>
          </p:nvSpPr>
          <p:spPr>
            <a:xfrm>
              <a:off x="6288069" y="6098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5" name="Ellipszis 354">
              <a:extLst>
                <a:ext uri="{FF2B5EF4-FFF2-40B4-BE49-F238E27FC236}">
                  <a16:creationId xmlns:a16="http://schemas.microsoft.com/office/drawing/2014/main" id="{C312CC93-E895-4A88-A769-88082DC825E0}"/>
                </a:ext>
              </a:extLst>
            </p:cNvPr>
            <p:cNvSpPr/>
            <p:nvPr/>
          </p:nvSpPr>
          <p:spPr>
            <a:xfrm>
              <a:off x="6290233" y="530333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6" name="Ellipszis 355">
              <a:extLst>
                <a:ext uri="{FF2B5EF4-FFF2-40B4-BE49-F238E27FC236}">
                  <a16:creationId xmlns:a16="http://schemas.microsoft.com/office/drawing/2014/main" id="{6EE318FF-53FF-4931-94FB-D8C01FE824A4}"/>
                </a:ext>
              </a:extLst>
            </p:cNvPr>
            <p:cNvSpPr/>
            <p:nvPr/>
          </p:nvSpPr>
          <p:spPr>
            <a:xfrm>
              <a:off x="6284258" y="57097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7" name="Ellipszis 356">
              <a:extLst>
                <a:ext uri="{FF2B5EF4-FFF2-40B4-BE49-F238E27FC236}">
                  <a16:creationId xmlns:a16="http://schemas.microsoft.com/office/drawing/2014/main" id="{7055800B-85AB-4A92-9177-9C501B508054}"/>
                </a:ext>
              </a:extLst>
            </p:cNvPr>
            <p:cNvSpPr/>
            <p:nvPr/>
          </p:nvSpPr>
          <p:spPr>
            <a:xfrm>
              <a:off x="6281270" y="58442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8" name="Ellipszis 357">
              <a:extLst>
                <a:ext uri="{FF2B5EF4-FFF2-40B4-BE49-F238E27FC236}">
                  <a16:creationId xmlns:a16="http://schemas.microsoft.com/office/drawing/2014/main" id="{483F7DEB-C0C6-4F0D-B0BB-47B8F44E4506}"/>
                </a:ext>
              </a:extLst>
            </p:cNvPr>
            <p:cNvSpPr/>
            <p:nvPr/>
          </p:nvSpPr>
          <p:spPr>
            <a:xfrm>
              <a:off x="6287248" y="51748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9" name="Ellipszis 358">
              <a:extLst>
                <a:ext uri="{FF2B5EF4-FFF2-40B4-BE49-F238E27FC236}">
                  <a16:creationId xmlns:a16="http://schemas.microsoft.com/office/drawing/2014/main" id="{9917FCCF-CF53-4F80-8F69-61D50256E79C}"/>
                </a:ext>
              </a:extLst>
            </p:cNvPr>
            <p:cNvSpPr/>
            <p:nvPr/>
          </p:nvSpPr>
          <p:spPr>
            <a:xfrm>
              <a:off x="6290236" y="54407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0" name="Ellipszis 359">
              <a:extLst>
                <a:ext uri="{FF2B5EF4-FFF2-40B4-BE49-F238E27FC236}">
                  <a16:creationId xmlns:a16="http://schemas.microsoft.com/office/drawing/2014/main" id="{80BD89CD-3006-49D9-9D5F-6DAAD25588D7}"/>
                </a:ext>
              </a:extLst>
            </p:cNvPr>
            <p:cNvSpPr/>
            <p:nvPr/>
          </p:nvSpPr>
          <p:spPr>
            <a:xfrm>
              <a:off x="6281271" y="50433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1" name="Ellipszis 360">
              <a:extLst>
                <a:ext uri="{FF2B5EF4-FFF2-40B4-BE49-F238E27FC236}">
                  <a16:creationId xmlns:a16="http://schemas.microsoft.com/office/drawing/2014/main" id="{ECD29E76-C8CC-4639-84F8-BAEEFEFC9CCC}"/>
                </a:ext>
              </a:extLst>
            </p:cNvPr>
            <p:cNvSpPr/>
            <p:nvPr/>
          </p:nvSpPr>
          <p:spPr>
            <a:xfrm>
              <a:off x="6296213" y="62296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367" name="Ellipszis 366">
            <a:extLst>
              <a:ext uri="{FF2B5EF4-FFF2-40B4-BE49-F238E27FC236}">
                <a16:creationId xmlns:a16="http://schemas.microsoft.com/office/drawing/2014/main" id="{83CAFA8D-BB27-4085-91EE-D88B409A7C73}"/>
              </a:ext>
            </a:extLst>
          </p:cNvPr>
          <p:cNvSpPr/>
          <p:nvPr/>
        </p:nvSpPr>
        <p:spPr>
          <a:xfrm>
            <a:off x="2931176" y="554318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86" name="Csoportba foglalás 185">
            <a:extLst>
              <a:ext uri="{FF2B5EF4-FFF2-40B4-BE49-F238E27FC236}">
                <a16:creationId xmlns:a16="http://schemas.microsoft.com/office/drawing/2014/main" id="{9FF501F2-D932-4E9D-9562-E25CEC1D1FC3}"/>
              </a:ext>
            </a:extLst>
          </p:cNvPr>
          <p:cNvGrpSpPr/>
          <p:nvPr/>
        </p:nvGrpSpPr>
        <p:grpSpPr>
          <a:xfrm>
            <a:off x="2153255" y="5587906"/>
            <a:ext cx="518470" cy="502679"/>
            <a:chOff x="5434026" y="4969932"/>
            <a:chExt cx="518470" cy="502679"/>
          </a:xfrm>
        </p:grpSpPr>
        <p:sp>
          <p:nvSpPr>
            <p:cNvPr id="11" name="Ellipszis 10">
              <a:extLst>
                <a:ext uri="{FF2B5EF4-FFF2-40B4-BE49-F238E27FC236}">
                  <a16:creationId xmlns:a16="http://schemas.microsoft.com/office/drawing/2014/main" id="{66C375B2-853D-43F6-93BB-B8AE11355B61}"/>
                </a:ext>
              </a:extLst>
            </p:cNvPr>
            <p:cNvSpPr/>
            <p:nvPr/>
          </p:nvSpPr>
          <p:spPr>
            <a:xfrm>
              <a:off x="5832574" y="518633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Ellipszis 11">
              <a:extLst>
                <a:ext uri="{FF2B5EF4-FFF2-40B4-BE49-F238E27FC236}">
                  <a16:creationId xmlns:a16="http://schemas.microsoft.com/office/drawing/2014/main" id="{482EE75B-9082-40BE-9B09-A79872387C0F}"/>
                </a:ext>
              </a:extLst>
            </p:cNvPr>
            <p:cNvSpPr/>
            <p:nvPr/>
          </p:nvSpPr>
          <p:spPr>
            <a:xfrm>
              <a:off x="5775373" y="530674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Ellipszis 13">
              <a:extLst>
                <a:ext uri="{FF2B5EF4-FFF2-40B4-BE49-F238E27FC236}">
                  <a16:creationId xmlns:a16="http://schemas.microsoft.com/office/drawing/2014/main" id="{A7ACFC6B-B9BF-4017-B809-031528B570E3}"/>
                </a:ext>
              </a:extLst>
            </p:cNvPr>
            <p:cNvSpPr/>
            <p:nvPr/>
          </p:nvSpPr>
          <p:spPr>
            <a:xfrm>
              <a:off x="5696955" y="497052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Ellipszis 27">
              <a:extLst>
                <a:ext uri="{FF2B5EF4-FFF2-40B4-BE49-F238E27FC236}">
                  <a16:creationId xmlns:a16="http://schemas.microsoft.com/office/drawing/2014/main" id="{AA3B7432-E291-4D86-AFF2-450A6BAFF087}"/>
                </a:ext>
              </a:extLst>
            </p:cNvPr>
            <p:cNvSpPr/>
            <p:nvPr/>
          </p:nvSpPr>
          <p:spPr>
            <a:xfrm>
              <a:off x="5558463" y="5088558"/>
              <a:ext cx="266590" cy="2665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Ellipszis 29">
              <a:extLst>
                <a:ext uri="{FF2B5EF4-FFF2-40B4-BE49-F238E27FC236}">
                  <a16:creationId xmlns:a16="http://schemas.microsoft.com/office/drawing/2014/main" id="{08595067-F01C-4BED-B7BB-BDF07286D21E}"/>
                </a:ext>
              </a:extLst>
            </p:cNvPr>
            <p:cNvSpPr/>
            <p:nvPr/>
          </p:nvSpPr>
          <p:spPr>
            <a:xfrm>
              <a:off x="5807192" y="50521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Ellipszis 32">
              <a:extLst>
                <a:ext uri="{FF2B5EF4-FFF2-40B4-BE49-F238E27FC236}">
                  <a16:creationId xmlns:a16="http://schemas.microsoft.com/office/drawing/2014/main" id="{D43AFA66-25F7-490B-91DE-21361EAAFE8A}"/>
                </a:ext>
              </a:extLst>
            </p:cNvPr>
            <p:cNvSpPr/>
            <p:nvPr/>
          </p:nvSpPr>
          <p:spPr>
            <a:xfrm>
              <a:off x="5650720" y="535268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Ellipszis 34">
              <a:extLst>
                <a:ext uri="{FF2B5EF4-FFF2-40B4-BE49-F238E27FC236}">
                  <a16:creationId xmlns:a16="http://schemas.microsoft.com/office/drawing/2014/main" id="{B4F1A204-C4F3-421F-AA3C-2ADAB56EDF1B}"/>
                </a:ext>
              </a:extLst>
            </p:cNvPr>
            <p:cNvSpPr/>
            <p:nvPr/>
          </p:nvSpPr>
          <p:spPr>
            <a:xfrm>
              <a:off x="5555784" y="496993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 name="Ellipszis 37">
              <a:extLst>
                <a:ext uri="{FF2B5EF4-FFF2-40B4-BE49-F238E27FC236}">
                  <a16:creationId xmlns:a16="http://schemas.microsoft.com/office/drawing/2014/main" id="{7F9793D4-BD39-43E3-8B1A-0862D63C58E5}"/>
                </a:ext>
              </a:extLst>
            </p:cNvPr>
            <p:cNvSpPr/>
            <p:nvPr/>
          </p:nvSpPr>
          <p:spPr>
            <a:xfrm>
              <a:off x="5452709" y="505642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Ellipszis 54">
              <a:extLst>
                <a:ext uri="{FF2B5EF4-FFF2-40B4-BE49-F238E27FC236}">
                  <a16:creationId xmlns:a16="http://schemas.microsoft.com/office/drawing/2014/main" id="{72B38196-C333-4DF6-A598-60944145992B}"/>
                </a:ext>
              </a:extLst>
            </p:cNvPr>
            <p:cNvSpPr/>
            <p:nvPr/>
          </p:nvSpPr>
          <p:spPr>
            <a:xfrm>
              <a:off x="5517762" y="532569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5" name="Ellipszis 184">
              <a:extLst>
                <a:ext uri="{FF2B5EF4-FFF2-40B4-BE49-F238E27FC236}">
                  <a16:creationId xmlns:a16="http://schemas.microsoft.com/office/drawing/2014/main" id="{3DFC7ED0-673F-47B7-AB5C-028E6C7C31A5}"/>
                </a:ext>
              </a:extLst>
            </p:cNvPr>
            <p:cNvSpPr/>
            <p:nvPr/>
          </p:nvSpPr>
          <p:spPr>
            <a:xfrm>
              <a:off x="5434026" y="520678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87" name="Csoportba foglalás 186">
            <a:extLst>
              <a:ext uri="{FF2B5EF4-FFF2-40B4-BE49-F238E27FC236}">
                <a16:creationId xmlns:a16="http://schemas.microsoft.com/office/drawing/2014/main" id="{D856ACA3-F147-4867-983C-42414B9751AE}"/>
              </a:ext>
            </a:extLst>
          </p:cNvPr>
          <p:cNvGrpSpPr/>
          <p:nvPr/>
        </p:nvGrpSpPr>
        <p:grpSpPr>
          <a:xfrm>
            <a:off x="1526907" y="5142430"/>
            <a:ext cx="518470" cy="502679"/>
            <a:chOff x="5434026" y="4969932"/>
            <a:chExt cx="518470" cy="502679"/>
          </a:xfrm>
        </p:grpSpPr>
        <p:sp>
          <p:nvSpPr>
            <p:cNvPr id="188" name="Ellipszis 187">
              <a:extLst>
                <a:ext uri="{FF2B5EF4-FFF2-40B4-BE49-F238E27FC236}">
                  <a16:creationId xmlns:a16="http://schemas.microsoft.com/office/drawing/2014/main" id="{5E323E46-DF29-40B6-AD02-03994E8A1D0D}"/>
                </a:ext>
              </a:extLst>
            </p:cNvPr>
            <p:cNvSpPr/>
            <p:nvPr/>
          </p:nvSpPr>
          <p:spPr>
            <a:xfrm>
              <a:off x="5832574" y="518633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9" name="Ellipszis 188">
              <a:extLst>
                <a:ext uri="{FF2B5EF4-FFF2-40B4-BE49-F238E27FC236}">
                  <a16:creationId xmlns:a16="http://schemas.microsoft.com/office/drawing/2014/main" id="{1F96C51E-BF8E-4CF0-91BF-EE387924D622}"/>
                </a:ext>
              </a:extLst>
            </p:cNvPr>
            <p:cNvSpPr/>
            <p:nvPr/>
          </p:nvSpPr>
          <p:spPr>
            <a:xfrm>
              <a:off x="5775373" y="530674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0" name="Ellipszis 189">
              <a:extLst>
                <a:ext uri="{FF2B5EF4-FFF2-40B4-BE49-F238E27FC236}">
                  <a16:creationId xmlns:a16="http://schemas.microsoft.com/office/drawing/2014/main" id="{2E8EA6B5-7B64-4579-AAFE-5893D991C9DC}"/>
                </a:ext>
              </a:extLst>
            </p:cNvPr>
            <p:cNvSpPr/>
            <p:nvPr/>
          </p:nvSpPr>
          <p:spPr>
            <a:xfrm>
              <a:off x="5696955" y="497052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1" name="Ellipszis 190">
              <a:extLst>
                <a:ext uri="{FF2B5EF4-FFF2-40B4-BE49-F238E27FC236}">
                  <a16:creationId xmlns:a16="http://schemas.microsoft.com/office/drawing/2014/main" id="{8A61E422-B65D-4BC5-A31A-44E1C3E88E6F}"/>
                </a:ext>
              </a:extLst>
            </p:cNvPr>
            <p:cNvSpPr/>
            <p:nvPr/>
          </p:nvSpPr>
          <p:spPr>
            <a:xfrm>
              <a:off x="5558463" y="5088558"/>
              <a:ext cx="266590" cy="2665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2" name="Ellipszis 191">
              <a:extLst>
                <a:ext uri="{FF2B5EF4-FFF2-40B4-BE49-F238E27FC236}">
                  <a16:creationId xmlns:a16="http://schemas.microsoft.com/office/drawing/2014/main" id="{1AEBE7FD-C976-4151-A5E7-A8CD1E030B49}"/>
                </a:ext>
              </a:extLst>
            </p:cNvPr>
            <p:cNvSpPr/>
            <p:nvPr/>
          </p:nvSpPr>
          <p:spPr>
            <a:xfrm>
              <a:off x="5807192" y="50521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3" name="Ellipszis 192">
              <a:extLst>
                <a:ext uri="{FF2B5EF4-FFF2-40B4-BE49-F238E27FC236}">
                  <a16:creationId xmlns:a16="http://schemas.microsoft.com/office/drawing/2014/main" id="{C8676456-26FC-4083-81FE-F20BF75E3465}"/>
                </a:ext>
              </a:extLst>
            </p:cNvPr>
            <p:cNvSpPr/>
            <p:nvPr/>
          </p:nvSpPr>
          <p:spPr>
            <a:xfrm>
              <a:off x="5650720" y="535268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4" name="Ellipszis 193">
              <a:extLst>
                <a:ext uri="{FF2B5EF4-FFF2-40B4-BE49-F238E27FC236}">
                  <a16:creationId xmlns:a16="http://schemas.microsoft.com/office/drawing/2014/main" id="{63B872AB-5A54-4DE4-AA1E-BB8ABDA30A8B}"/>
                </a:ext>
              </a:extLst>
            </p:cNvPr>
            <p:cNvSpPr/>
            <p:nvPr/>
          </p:nvSpPr>
          <p:spPr>
            <a:xfrm>
              <a:off x="5555784" y="496993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5" name="Ellipszis 194">
              <a:extLst>
                <a:ext uri="{FF2B5EF4-FFF2-40B4-BE49-F238E27FC236}">
                  <a16:creationId xmlns:a16="http://schemas.microsoft.com/office/drawing/2014/main" id="{A6210EFD-B196-450C-82D0-BF1C2F9745A5}"/>
                </a:ext>
              </a:extLst>
            </p:cNvPr>
            <p:cNvSpPr/>
            <p:nvPr/>
          </p:nvSpPr>
          <p:spPr>
            <a:xfrm>
              <a:off x="5452709" y="505642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6" name="Ellipszis 195">
              <a:extLst>
                <a:ext uri="{FF2B5EF4-FFF2-40B4-BE49-F238E27FC236}">
                  <a16:creationId xmlns:a16="http://schemas.microsoft.com/office/drawing/2014/main" id="{BAE54274-641E-4A38-B989-F3C48AEEE25F}"/>
                </a:ext>
              </a:extLst>
            </p:cNvPr>
            <p:cNvSpPr/>
            <p:nvPr/>
          </p:nvSpPr>
          <p:spPr>
            <a:xfrm>
              <a:off x="5517762" y="532569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7" name="Ellipszis 196">
              <a:extLst>
                <a:ext uri="{FF2B5EF4-FFF2-40B4-BE49-F238E27FC236}">
                  <a16:creationId xmlns:a16="http://schemas.microsoft.com/office/drawing/2014/main" id="{72FCA042-6F54-4FD3-80F8-03486BA4FFA2}"/>
                </a:ext>
              </a:extLst>
            </p:cNvPr>
            <p:cNvSpPr/>
            <p:nvPr/>
          </p:nvSpPr>
          <p:spPr>
            <a:xfrm>
              <a:off x="5434026" y="520678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98" name="Csoportba foglalás 197">
            <a:extLst>
              <a:ext uri="{FF2B5EF4-FFF2-40B4-BE49-F238E27FC236}">
                <a16:creationId xmlns:a16="http://schemas.microsoft.com/office/drawing/2014/main" id="{8AC967FB-703E-4187-9193-D9EDFC3F8485}"/>
              </a:ext>
            </a:extLst>
          </p:cNvPr>
          <p:cNvGrpSpPr/>
          <p:nvPr/>
        </p:nvGrpSpPr>
        <p:grpSpPr>
          <a:xfrm>
            <a:off x="2297281" y="4938112"/>
            <a:ext cx="518470" cy="502679"/>
            <a:chOff x="5434026" y="4969932"/>
            <a:chExt cx="518470" cy="502679"/>
          </a:xfrm>
        </p:grpSpPr>
        <p:sp>
          <p:nvSpPr>
            <p:cNvPr id="199" name="Ellipszis 198">
              <a:extLst>
                <a:ext uri="{FF2B5EF4-FFF2-40B4-BE49-F238E27FC236}">
                  <a16:creationId xmlns:a16="http://schemas.microsoft.com/office/drawing/2014/main" id="{6F5D8FA8-8542-420F-B352-CC1FAF2CD2A2}"/>
                </a:ext>
              </a:extLst>
            </p:cNvPr>
            <p:cNvSpPr/>
            <p:nvPr/>
          </p:nvSpPr>
          <p:spPr>
            <a:xfrm>
              <a:off x="5832574" y="518633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0" name="Ellipszis 199">
              <a:extLst>
                <a:ext uri="{FF2B5EF4-FFF2-40B4-BE49-F238E27FC236}">
                  <a16:creationId xmlns:a16="http://schemas.microsoft.com/office/drawing/2014/main" id="{9D8B6B81-3F9C-4408-B918-76FAA0BC0534}"/>
                </a:ext>
              </a:extLst>
            </p:cNvPr>
            <p:cNvSpPr/>
            <p:nvPr/>
          </p:nvSpPr>
          <p:spPr>
            <a:xfrm>
              <a:off x="5775373" y="530674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1" name="Ellipszis 200">
              <a:extLst>
                <a:ext uri="{FF2B5EF4-FFF2-40B4-BE49-F238E27FC236}">
                  <a16:creationId xmlns:a16="http://schemas.microsoft.com/office/drawing/2014/main" id="{7D5DF4B4-DDDC-4095-BC6F-BB0AA9C23E4C}"/>
                </a:ext>
              </a:extLst>
            </p:cNvPr>
            <p:cNvSpPr/>
            <p:nvPr/>
          </p:nvSpPr>
          <p:spPr>
            <a:xfrm>
              <a:off x="5696955" y="497052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2" name="Ellipszis 201">
              <a:extLst>
                <a:ext uri="{FF2B5EF4-FFF2-40B4-BE49-F238E27FC236}">
                  <a16:creationId xmlns:a16="http://schemas.microsoft.com/office/drawing/2014/main" id="{F346889E-901F-474B-B111-8119761B5E9C}"/>
                </a:ext>
              </a:extLst>
            </p:cNvPr>
            <p:cNvSpPr/>
            <p:nvPr/>
          </p:nvSpPr>
          <p:spPr>
            <a:xfrm>
              <a:off x="5558463" y="5088558"/>
              <a:ext cx="266590" cy="2665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3" name="Ellipszis 202">
              <a:extLst>
                <a:ext uri="{FF2B5EF4-FFF2-40B4-BE49-F238E27FC236}">
                  <a16:creationId xmlns:a16="http://schemas.microsoft.com/office/drawing/2014/main" id="{F008DFCA-0890-4844-A2F9-923D90B2EAB8}"/>
                </a:ext>
              </a:extLst>
            </p:cNvPr>
            <p:cNvSpPr/>
            <p:nvPr/>
          </p:nvSpPr>
          <p:spPr>
            <a:xfrm>
              <a:off x="5807192" y="50521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4" name="Ellipszis 203">
              <a:extLst>
                <a:ext uri="{FF2B5EF4-FFF2-40B4-BE49-F238E27FC236}">
                  <a16:creationId xmlns:a16="http://schemas.microsoft.com/office/drawing/2014/main" id="{530E01B1-90CF-4C74-A139-0C605BC11508}"/>
                </a:ext>
              </a:extLst>
            </p:cNvPr>
            <p:cNvSpPr/>
            <p:nvPr/>
          </p:nvSpPr>
          <p:spPr>
            <a:xfrm>
              <a:off x="5650720" y="535268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5" name="Ellipszis 204">
              <a:extLst>
                <a:ext uri="{FF2B5EF4-FFF2-40B4-BE49-F238E27FC236}">
                  <a16:creationId xmlns:a16="http://schemas.microsoft.com/office/drawing/2014/main" id="{01FD937F-A746-4FC1-8A20-A77AEB6988FC}"/>
                </a:ext>
              </a:extLst>
            </p:cNvPr>
            <p:cNvSpPr/>
            <p:nvPr/>
          </p:nvSpPr>
          <p:spPr>
            <a:xfrm>
              <a:off x="5555784" y="496993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6" name="Ellipszis 205">
              <a:extLst>
                <a:ext uri="{FF2B5EF4-FFF2-40B4-BE49-F238E27FC236}">
                  <a16:creationId xmlns:a16="http://schemas.microsoft.com/office/drawing/2014/main" id="{DB52B068-3BAD-4187-88D2-C56D3AF6BADB}"/>
                </a:ext>
              </a:extLst>
            </p:cNvPr>
            <p:cNvSpPr/>
            <p:nvPr/>
          </p:nvSpPr>
          <p:spPr>
            <a:xfrm>
              <a:off x="5452709" y="505642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7" name="Ellipszis 206">
              <a:extLst>
                <a:ext uri="{FF2B5EF4-FFF2-40B4-BE49-F238E27FC236}">
                  <a16:creationId xmlns:a16="http://schemas.microsoft.com/office/drawing/2014/main" id="{7A38A1DD-5694-499E-8DDF-77AA119FAAF2}"/>
                </a:ext>
              </a:extLst>
            </p:cNvPr>
            <p:cNvSpPr/>
            <p:nvPr/>
          </p:nvSpPr>
          <p:spPr>
            <a:xfrm>
              <a:off x="5517762" y="532569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8" name="Ellipszis 207">
              <a:extLst>
                <a:ext uri="{FF2B5EF4-FFF2-40B4-BE49-F238E27FC236}">
                  <a16:creationId xmlns:a16="http://schemas.microsoft.com/office/drawing/2014/main" id="{CA71EBA5-FB06-4B61-A40F-17748F0E5415}"/>
                </a:ext>
              </a:extLst>
            </p:cNvPr>
            <p:cNvSpPr/>
            <p:nvPr/>
          </p:nvSpPr>
          <p:spPr>
            <a:xfrm>
              <a:off x="5434026" y="520678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09" name="Csoportba foglalás 208">
            <a:extLst>
              <a:ext uri="{FF2B5EF4-FFF2-40B4-BE49-F238E27FC236}">
                <a16:creationId xmlns:a16="http://schemas.microsoft.com/office/drawing/2014/main" id="{977A09F3-7BF1-4ACB-9BFA-8C9F1203BB02}"/>
              </a:ext>
            </a:extLst>
          </p:cNvPr>
          <p:cNvGrpSpPr/>
          <p:nvPr/>
        </p:nvGrpSpPr>
        <p:grpSpPr>
          <a:xfrm>
            <a:off x="1389509" y="5597502"/>
            <a:ext cx="518470" cy="502679"/>
            <a:chOff x="5434026" y="4969932"/>
            <a:chExt cx="518470" cy="502679"/>
          </a:xfrm>
        </p:grpSpPr>
        <p:sp>
          <p:nvSpPr>
            <p:cNvPr id="210" name="Ellipszis 209">
              <a:extLst>
                <a:ext uri="{FF2B5EF4-FFF2-40B4-BE49-F238E27FC236}">
                  <a16:creationId xmlns:a16="http://schemas.microsoft.com/office/drawing/2014/main" id="{BA72DFAC-3E02-4B71-AE5C-2DEED23B3179}"/>
                </a:ext>
              </a:extLst>
            </p:cNvPr>
            <p:cNvSpPr/>
            <p:nvPr/>
          </p:nvSpPr>
          <p:spPr>
            <a:xfrm>
              <a:off x="5832574" y="518633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1" name="Ellipszis 210">
              <a:extLst>
                <a:ext uri="{FF2B5EF4-FFF2-40B4-BE49-F238E27FC236}">
                  <a16:creationId xmlns:a16="http://schemas.microsoft.com/office/drawing/2014/main" id="{5760FE29-615A-43B1-9BD5-C42F4CDE3D72}"/>
                </a:ext>
              </a:extLst>
            </p:cNvPr>
            <p:cNvSpPr/>
            <p:nvPr/>
          </p:nvSpPr>
          <p:spPr>
            <a:xfrm>
              <a:off x="5775373" y="530674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2" name="Ellipszis 211">
              <a:extLst>
                <a:ext uri="{FF2B5EF4-FFF2-40B4-BE49-F238E27FC236}">
                  <a16:creationId xmlns:a16="http://schemas.microsoft.com/office/drawing/2014/main" id="{36018AAD-9707-4C11-9FB7-BDCBA783A8E2}"/>
                </a:ext>
              </a:extLst>
            </p:cNvPr>
            <p:cNvSpPr/>
            <p:nvPr/>
          </p:nvSpPr>
          <p:spPr>
            <a:xfrm>
              <a:off x="5696955" y="497052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3" name="Ellipszis 212">
              <a:extLst>
                <a:ext uri="{FF2B5EF4-FFF2-40B4-BE49-F238E27FC236}">
                  <a16:creationId xmlns:a16="http://schemas.microsoft.com/office/drawing/2014/main" id="{EF99427C-7C7B-48BE-83E5-00A4F8C1D30F}"/>
                </a:ext>
              </a:extLst>
            </p:cNvPr>
            <p:cNvSpPr/>
            <p:nvPr/>
          </p:nvSpPr>
          <p:spPr>
            <a:xfrm>
              <a:off x="5558463" y="5088558"/>
              <a:ext cx="266590" cy="26659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4" name="Ellipszis 213">
              <a:extLst>
                <a:ext uri="{FF2B5EF4-FFF2-40B4-BE49-F238E27FC236}">
                  <a16:creationId xmlns:a16="http://schemas.microsoft.com/office/drawing/2014/main" id="{15462524-8F60-4828-A7D3-3908E2B8B080}"/>
                </a:ext>
              </a:extLst>
            </p:cNvPr>
            <p:cNvSpPr/>
            <p:nvPr/>
          </p:nvSpPr>
          <p:spPr>
            <a:xfrm>
              <a:off x="5807192" y="50521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5" name="Ellipszis 214">
              <a:extLst>
                <a:ext uri="{FF2B5EF4-FFF2-40B4-BE49-F238E27FC236}">
                  <a16:creationId xmlns:a16="http://schemas.microsoft.com/office/drawing/2014/main" id="{BBC42F62-047F-4C0E-AEF8-D248922D02C6}"/>
                </a:ext>
              </a:extLst>
            </p:cNvPr>
            <p:cNvSpPr/>
            <p:nvPr/>
          </p:nvSpPr>
          <p:spPr>
            <a:xfrm>
              <a:off x="5650720" y="535268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6" name="Ellipszis 215">
              <a:extLst>
                <a:ext uri="{FF2B5EF4-FFF2-40B4-BE49-F238E27FC236}">
                  <a16:creationId xmlns:a16="http://schemas.microsoft.com/office/drawing/2014/main" id="{EA7A0A6D-3236-47B3-83B1-ABAD94853FB7}"/>
                </a:ext>
              </a:extLst>
            </p:cNvPr>
            <p:cNvSpPr/>
            <p:nvPr/>
          </p:nvSpPr>
          <p:spPr>
            <a:xfrm>
              <a:off x="5555784" y="496993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7" name="Ellipszis 216">
              <a:extLst>
                <a:ext uri="{FF2B5EF4-FFF2-40B4-BE49-F238E27FC236}">
                  <a16:creationId xmlns:a16="http://schemas.microsoft.com/office/drawing/2014/main" id="{2887CF4B-210C-48D9-92B3-8B031057929C}"/>
                </a:ext>
              </a:extLst>
            </p:cNvPr>
            <p:cNvSpPr/>
            <p:nvPr/>
          </p:nvSpPr>
          <p:spPr>
            <a:xfrm>
              <a:off x="5452709" y="505642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8" name="Ellipszis 217">
              <a:extLst>
                <a:ext uri="{FF2B5EF4-FFF2-40B4-BE49-F238E27FC236}">
                  <a16:creationId xmlns:a16="http://schemas.microsoft.com/office/drawing/2014/main" id="{1E048AD7-F2CB-4C90-BCFE-855BA7830964}"/>
                </a:ext>
              </a:extLst>
            </p:cNvPr>
            <p:cNvSpPr/>
            <p:nvPr/>
          </p:nvSpPr>
          <p:spPr>
            <a:xfrm>
              <a:off x="5517762" y="532569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9" name="Ellipszis 218">
              <a:extLst>
                <a:ext uri="{FF2B5EF4-FFF2-40B4-BE49-F238E27FC236}">
                  <a16:creationId xmlns:a16="http://schemas.microsoft.com/office/drawing/2014/main" id="{1C7B76EB-6DE5-462E-808E-646E9E6FD631}"/>
                </a:ext>
              </a:extLst>
            </p:cNvPr>
            <p:cNvSpPr/>
            <p:nvPr/>
          </p:nvSpPr>
          <p:spPr>
            <a:xfrm>
              <a:off x="5434026" y="520678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79" name="Csoportba foglalás 378">
            <a:extLst>
              <a:ext uri="{FF2B5EF4-FFF2-40B4-BE49-F238E27FC236}">
                <a16:creationId xmlns:a16="http://schemas.microsoft.com/office/drawing/2014/main" id="{10BF72EF-52CF-453E-A54B-58A3AB0E9F23}"/>
              </a:ext>
            </a:extLst>
          </p:cNvPr>
          <p:cNvGrpSpPr/>
          <p:nvPr/>
        </p:nvGrpSpPr>
        <p:grpSpPr>
          <a:xfrm>
            <a:off x="2923854" y="4881138"/>
            <a:ext cx="134865" cy="1440721"/>
            <a:chOff x="5923272" y="4881138"/>
            <a:chExt cx="134865" cy="1440721"/>
          </a:xfrm>
        </p:grpSpPr>
        <p:sp>
          <p:nvSpPr>
            <p:cNvPr id="363" name="Ellipszis 362">
              <a:extLst>
                <a:ext uri="{FF2B5EF4-FFF2-40B4-BE49-F238E27FC236}">
                  <a16:creationId xmlns:a16="http://schemas.microsoft.com/office/drawing/2014/main" id="{0CD075CC-E5FF-487F-A906-21380B9E31F8}"/>
                </a:ext>
              </a:extLst>
            </p:cNvPr>
            <p:cNvSpPr/>
            <p:nvPr/>
          </p:nvSpPr>
          <p:spPr>
            <a:xfrm>
              <a:off x="5929248" y="5413043"/>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4" name="Ellipszis 363">
              <a:extLst>
                <a:ext uri="{FF2B5EF4-FFF2-40B4-BE49-F238E27FC236}">
                  <a16:creationId xmlns:a16="http://schemas.microsoft.com/office/drawing/2014/main" id="{FC947D1B-DB9B-49F1-B974-4A74F9467083}"/>
                </a:ext>
              </a:extLst>
            </p:cNvPr>
            <p:cNvSpPr/>
            <p:nvPr/>
          </p:nvSpPr>
          <p:spPr>
            <a:xfrm>
              <a:off x="5929249" y="580749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5" name="Ellipszis 364">
              <a:extLst>
                <a:ext uri="{FF2B5EF4-FFF2-40B4-BE49-F238E27FC236}">
                  <a16:creationId xmlns:a16="http://schemas.microsoft.com/office/drawing/2014/main" id="{07127DD9-2919-40E7-8E4E-E392F7305377}"/>
                </a:ext>
              </a:extLst>
            </p:cNvPr>
            <p:cNvSpPr/>
            <p:nvPr/>
          </p:nvSpPr>
          <p:spPr>
            <a:xfrm>
              <a:off x="5930071" y="593598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6" name="Ellipszis 365">
              <a:extLst>
                <a:ext uri="{FF2B5EF4-FFF2-40B4-BE49-F238E27FC236}">
                  <a16:creationId xmlns:a16="http://schemas.microsoft.com/office/drawing/2014/main" id="{9D718DB6-DA85-483E-9052-0DD8FE2E7122}"/>
                </a:ext>
              </a:extLst>
            </p:cNvPr>
            <p:cNvSpPr/>
            <p:nvPr/>
          </p:nvSpPr>
          <p:spPr>
            <a:xfrm>
              <a:off x="5932235" y="514111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8" name="Ellipszis 367">
              <a:extLst>
                <a:ext uri="{FF2B5EF4-FFF2-40B4-BE49-F238E27FC236}">
                  <a16:creationId xmlns:a16="http://schemas.microsoft.com/office/drawing/2014/main" id="{7F3C151D-AB99-48C2-91C3-61AC1D94975B}"/>
                </a:ext>
              </a:extLst>
            </p:cNvPr>
            <p:cNvSpPr/>
            <p:nvPr/>
          </p:nvSpPr>
          <p:spPr>
            <a:xfrm>
              <a:off x="5923272" y="5681985"/>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9" name="Ellipszis 368">
              <a:extLst>
                <a:ext uri="{FF2B5EF4-FFF2-40B4-BE49-F238E27FC236}">
                  <a16:creationId xmlns:a16="http://schemas.microsoft.com/office/drawing/2014/main" id="{BFFFE455-7DFF-478F-816B-124DB46B8366}"/>
                </a:ext>
              </a:extLst>
            </p:cNvPr>
            <p:cNvSpPr/>
            <p:nvPr/>
          </p:nvSpPr>
          <p:spPr>
            <a:xfrm>
              <a:off x="5929250" y="5012619"/>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0" name="Ellipszis 369">
              <a:extLst>
                <a:ext uri="{FF2B5EF4-FFF2-40B4-BE49-F238E27FC236}">
                  <a16:creationId xmlns:a16="http://schemas.microsoft.com/office/drawing/2014/main" id="{ACB36EDC-9D4E-4727-B92A-E3BB45BDDD30}"/>
                </a:ext>
              </a:extLst>
            </p:cNvPr>
            <p:cNvSpPr/>
            <p:nvPr/>
          </p:nvSpPr>
          <p:spPr>
            <a:xfrm>
              <a:off x="5932238" y="527857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1" name="Ellipszis 370">
              <a:extLst>
                <a:ext uri="{FF2B5EF4-FFF2-40B4-BE49-F238E27FC236}">
                  <a16:creationId xmlns:a16="http://schemas.microsoft.com/office/drawing/2014/main" id="{A2E6910F-481F-4F3B-BD8C-BB420723DC9B}"/>
                </a:ext>
              </a:extLst>
            </p:cNvPr>
            <p:cNvSpPr/>
            <p:nvPr/>
          </p:nvSpPr>
          <p:spPr>
            <a:xfrm>
              <a:off x="5923273" y="48811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2" name="Ellipszis 371">
              <a:extLst>
                <a:ext uri="{FF2B5EF4-FFF2-40B4-BE49-F238E27FC236}">
                  <a16:creationId xmlns:a16="http://schemas.microsoft.com/office/drawing/2014/main" id="{37F4B9DA-EFE7-4F08-8688-CA1675BD1805}"/>
                </a:ext>
              </a:extLst>
            </p:cNvPr>
            <p:cNvSpPr/>
            <p:nvPr/>
          </p:nvSpPr>
          <p:spPr>
            <a:xfrm>
              <a:off x="5935227" y="620193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3" name="Ellipszis 372">
              <a:extLst>
                <a:ext uri="{FF2B5EF4-FFF2-40B4-BE49-F238E27FC236}">
                  <a16:creationId xmlns:a16="http://schemas.microsoft.com/office/drawing/2014/main" id="{8EBCBAA9-6C6B-4A33-9FAA-9583B89723C2}"/>
                </a:ext>
              </a:extLst>
            </p:cNvPr>
            <p:cNvSpPr/>
            <p:nvPr/>
          </p:nvSpPr>
          <p:spPr>
            <a:xfrm>
              <a:off x="5938215" y="606746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5" name="Ellipszis 374">
              <a:extLst>
                <a:ext uri="{FF2B5EF4-FFF2-40B4-BE49-F238E27FC236}">
                  <a16:creationId xmlns:a16="http://schemas.microsoft.com/office/drawing/2014/main" id="{8357E624-74A2-44C4-BBEC-10CDF4005781}"/>
                </a:ext>
              </a:extLst>
            </p:cNvPr>
            <p:cNvSpPr/>
            <p:nvPr/>
          </p:nvSpPr>
          <p:spPr>
            <a:xfrm>
              <a:off x="5928328" y="554836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78" name="Csoportba foglalás 377">
            <a:extLst>
              <a:ext uri="{FF2B5EF4-FFF2-40B4-BE49-F238E27FC236}">
                <a16:creationId xmlns:a16="http://schemas.microsoft.com/office/drawing/2014/main" id="{3CFC86F0-B36E-426A-85BE-D18043EFE03C}"/>
              </a:ext>
            </a:extLst>
          </p:cNvPr>
          <p:cNvGrpSpPr/>
          <p:nvPr/>
        </p:nvGrpSpPr>
        <p:grpSpPr>
          <a:xfrm>
            <a:off x="3129452" y="4890957"/>
            <a:ext cx="134865" cy="1440721"/>
            <a:chOff x="6128870" y="4890957"/>
            <a:chExt cx="134865" cy="1440721"/>
          </a:xfrm>
        </p:grpSpPr>
        <p:sp>
          <p:nvSpPr>
            <p:cNvPr id="13" name="Ellipszis 12">
              <a:extLst>
                <a:ext uri="{FF2B5EF4-FFF2-40B4-BE49-F238E27FC236}">
                  <a16:creationId xmlns:a16="http://schemas.microsoft.com/office/drawing/2014/main" id="{566EFCB5-24CE-4B02-8D1D-342D98CC3A75}"/>
                </a:ext>
              </a:extLst>
            </p:cNvPr>
            <p:cNvSpPr/>
            <p:nvPr/>
          </p:nvSpPr>
          <p:spPr>
            <a:xfrm>
              <a:off x="6134846" y="5422862"/>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Ellipszis 14">
              <a:extLst>
                <a:ext uri="{FF2B5EF4-FFF2-40B4-BE49-F238E27FC236}">
                  <a16:creationId xmlns:a16="http://schemas.microsoft.com/office/drawing/2014/main" id="{46992DBF-7196-4D4E-9BCD-EA83A4FD1640}"/>
                </a:ext>
              </a:extLst>
            </p:cNvPr>
            <p:cNvSpPr/>
            <p:nvPr/>
          </p:nvSpPr>
          <p:spPr>
            <a:xfrm>
              <a:off x="6134847" y="581731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Ellipszis 30">
              <a:extLst>
                <a:ext uri="{FF2B5EF4-FFF2-40B4-BE49-F238E27FC236}">
                  <a16:creationId xmlns:a16="http://schemas.microsoft.com/office/drawing/2014/main" id="{833F157E-9728-4D8D-B511-1947A934A233}"/>
                </a:ext>
              </a:extLst>
            </p:cNvPr>
            <p:cNvSpPr/>
            <p:nvPr/>
          </p:nvSpPr>
          <p:spPr>
            <a:xfrm>
              <a:off x="6131858" y="555733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Ellipszis 31">
              <a:extLst>
                <a:ext uri="{FF2B5EF4-FFF2-40B4-BE49-F238E27FC236}">
                  <a16:creationId xmlns:a16="http://schemas.microsoft.com/office/drawing/2014/main" id="{C192419E-F1B5-47CB-9B54-1489DE4EFE36}"/>
                </a:ext>
              </a:extLst>
            </p:cNvPr>
            <p:cNvSpPr/>
            <p:nvPr/>
          </p:nvSpPr>
          <p:spPr>
            <a:xfrm>
              <a:off x="6128870" y="5691804"/>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Ellipszis 33">
              <a:extLst>
                <a:ext uri="{FF2B5EF4-FFF2-40B4-BE49-F238E27FC236}">
                  <a16:creationId xmlns:a16="http://schemas.microsoft.com/office/drawing/2014/main" id="{3D114918-8B1D-4F43-8A67-5ED911EE7C8C}"/>
                </a:ext>
              </a:extLst>
            </p:cNvPr>
            <p:cNvSpPr/>
            <p:nvPr/>
          </p:nvSpPr>
          <p:spPr>
            <a:xfrm>
              <a:off x="6134848" y="502243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 name="Ellipszis 35">
              <a:extLst>
                <a:ext uri="{FF2B5EF4-FFF2-40B4-BE49-F238E27FC236}">
                  <a16:creationId xmlns:a16="http://schemas.microsoft.com/office/drawing/2014/main" id="{5E6DC5E7-ABAF-428B-AE05-18578944A2F6}"/>
                </a:ext>
              </a:extLst>
            </p:cNvPr>
            <p:cNvSpPr/>
            <p:nvPr/>
          </p:nvSpPr>
          <p:spPr>
            <a:xfrm>
              <a:off x="6137836" y="5288391"/>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Ellipszis 36">
              <a:extLst>
                <a:ext uri="{FF2B5EF4-FFF2-40B4-BE49-F238E27FC236}">
                  <a16:creationId xmlns:a16="http://schemas.microsoft.com/office/drawing/2014/main" id="{174E5B19-86B9-4ED5-AA3B-20F1D94AA60E}"/>
                </a:ext>
              </a:extLst>
            </p:cNvPr>
            <p:cNvSpPr/>
            <p:nvPr/>
          </p:nvSpPr>
          <p:spPr>
            <a:xfrm>
              <a:off x="6128871" y="4890957"/>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Ellipszis 38">
              <a:extLst>
                <a:ext uri="{FF2B5EF4-FFF2-40B4-BE49-F238E27FC236}">
                  <a16:creationId xmlns:a16="http://schemas.microsoft.com/office/drawing/2014/main" id="{FB9DF928-AF9D-4F72-97A3-C18420B215C7}"/>
                </a:ext>
              </a:extLst>
            </p:cNvPr>
            <p:cNvSpPr/>
            <p:nvPr/>
          </p:nvSpPr>
          <p:spPr>
            <a:xfrm>
              <a:off x="6140825" y="621175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 name="Ellipszis 39">
              <a:extLst>
                <a:ext uri="{FF2B5EF4-FFF2-40B4-BE49-F238E27FC236}">
                  <a16:creationId xmlns:a16="http://schemas.microsoft.com/office/drawing/2014/main" id="{FEA47FCC-705B-4AE1-86D4-A007180CA71C}"/>
                </a:ext>
              </a:extLst>
            </p:cNvPr>
            <p:cNvSpPr/>
            <p:nvPr/>
          </p:nvSpPr>
          <p:spPr>
            <a:xfrm>
              <a:off x="6143813" y="6077286"/>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6" name="Ellipszis 375">
              <a:extLst>
                <a:ext uri="{FF2B5EF4-FFF2-40B4-BE49-F238E27FC236}">
                  <a16:creationId xmlns:a16="http://schemas.microsoft.com/office/drawing/2014/main" id="{81ECC40E-05BB-41DC-8121-7403C283A52A}"/>
                </a:ext>
              </a:extLst>
            </p:cNvPr>
            <p:cNvSpPr/>
            <p:nvPr/>
          </p:nvSpPr>
          <p:spPr>
            <a:xfrm>
              <a:off x="6135570" y="5153170"/>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7" name="Ellipszis 376">
              <a:extLst>
                <a:ext uri="{FF2B5EF4-FFF2-40B4-BE49-F238E27FC236}">
                  <a16:creationId xmlns:a16="http://schemas.microsoft.com/office/drawing/2014/main" id="{F30E1B8D-5B63-418C-8B1F-CA754B5B557B}"/>
                </a:ext>
              </a:extLst>
            </p:cNvPr>
            <p:cNvSpPr/>
            <p:nvPr/>
          </p:nvSpPr>
          <p:spPr>
            <a:xfrm>
              <a:off x="6131237" y="5946228"/>
              <a:ext cx="119922" cy="119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07" name="Csoportba foglalás 406">
            <a:extLst>
              <a:ext uri="{FF2B5EF4-FFF2-40B4-BE49-F238E27FC236}">
                <a16:creationId xmlns:a16="http://schemas.microsoft.com/office/drawing/2014/main" id="{CF800366-0B4F-47CF-9F1E-C76C3809AEF2}"/>
              </a:ext>
            </a:extLst>
          </p:cNvPr>
          <p:cNvGrpSpPr/>
          <p:nvPr/>
        </p:nvGrpSpPr>
        <p:grpSpPr>
          <a:xfrm>
            <a:off x="5609532" y="4362367"/>
            <a:ext cx="1117600" cy="2372362"/>
            <a:chOff x="8033420" y="4391395"/>
            <a:chExt cx="1117600" cy="2372362"/>
          </a:xfrm>
        </p:grpSpPr>
        <p:sp>
          <p:nvSpPr>
            <p:cNvPr id="381" name="Téglalap: lekerekített 380">
              <a:extLst>
                <a:ext uri="{FF2B5EF4-FFF2-40B4-BE49-F238E27FC236}">
                  <a16:creationId xmlns:a16="http://schemas.microsoft.com/office/drawing/2014/main" id="{CE115FA7-C3A1-4B37-8981-910FB851E741}"/>
                </a:ext>
              </a:extLst>
            </p:cNvPr>
            <p:cNvSpPr/>
            <p:nvPr/>
          </p:nvSpPr>
          <p:spPr>
            <a:xfrm>
              <a:off x="8033420" y="4391395"/>
              <a:ext cx="1117600" cy="2370712"/>
            </a:xfrm>
            <a:prstGeom prst="roundRect">
              <a:avLst>
                <a:gd name="adj" fmla="val 5000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0" name="Téglalap: lekerekített 379">
              <a:extLst>
                <a:ext uri="{FF2B5EF4-FFF2-40B4-BE49-F238E27FC236}">
                  <a16:creationId xmlns:a16="http://schemas.microsoft.com/office/drawing/2014/main" id="{CD381651-A1E5-440E-9ED2-7F63F3839B67}"/>
                </a:ext>
              </a:extLst>
            </p:cNvPr>
            <p:cNvSpPr/>
            <p:nvPr/>
          </p:nvSpPr>
          <p:spPr>
            <a:xfrm>
              <a:off x="8186686" y="4497047"/>
              <a:ext cx="828000" cy="2106309"/>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384" name="Egyenes összekötő 383">
              <a:extLst>
                <a:ext uri="{FF2B5EF4-FFF2-40B4-BE49-F238E27FC236}">
                  <a16:creationId xmlns:a16="http://schemas.microsoft.com/office/drawing/2014/main" id="{171BD6BE-3B4B-41D8-91CC-F4889131670F}"/>
                </a:ext>
              </a:extLst>
            </p:cNvPr>
            <p:cNvCxnSpPr>
              <a:cxnSpLocks/>
            </p:cNvCxnSpPr>
            <p:nvPr/>
          </p:nvCxnSpPr>
          <p:spPr>
            <a:xfrm>
              <a:off x="8587165" y="6601757"/>
              <a:ext cx="0" cy="162000"/>
            </a:xfrm>
            <a:prstGeom prst="line">
              <a:avLst/>
            </a:prstGeom>
            <a:ln w="12700">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sp>
        <p:nvSpPr>
          <p:cNvPr id="386" name="Téglalap 385">
            <a:extLst>
              <a:ext uri="{FF2B5EF4-FFF2-40B4-BE49-F238E27FC236}">
                <a16:creationId xmlns:a16="http://schemas.microsoft.com/office/drawing/2014/main" id="{CE5F1D8E-0C84-41A1-86A6-887C64B16239}"/>
              </a:ext>
            </a:extLst>
          </p:cNvPr>
          <p:cNvSpPr/>
          <p:nvPr/>
        </p:nvSpPr>
        <p:spPr>
          <a:xfrm>
            <a:off x="5624284" y="4839516"/>
            <a:ext cx="125744" cy="1099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408" name="Csoportba foglalás 407">
            <a:extLst>
              <a:ext uri="{FF2B5EF4-FFF2-40B4-BE49-F238E27FC236}">
                <a16:creationId xmlns:a16="http://schemas.microsoft.com/office/drawing/2014/main" id="{81812091-B2C1-4094-B9C3-37BEFAE7E128}"/>
              </a:ext>
            </a:extLst>
          </p:cNvPr>
          <p:cNvGrpSpPr/>
          <p:nvPr/>
        </p:nvGrpSpPr>
        <p:grpSpPr>
          <a:xfrm>
            <a:off x="6229610" y="5305556"/>
            <a:ext cx="490057" cy="1376815"/>
            <a:chOff x="8653498" y="5334584"/>
            <a:chExt cx="490057" cy="1376815"/>
          </a:xfrm>
        </p:grpSpPr>
        <p:sp>
          <p:nvSpPr>
            <p:cNvPr id="389" name="Ellipszis 388">
              <a:extLst>
                <a:ext uri="{FF2B5EF4-FFF2-40B4-BE49-F238E27FC236}">
                  <a16:creationId xmlns:a16="http://schemas.microsoft.com/office/drawing/2014/main" id="{114DB766-D795-4F7D-B0A9-D4C8B86F7728}"/>
                </a:ext>
              </a:extLst>
            </p:cNvPr>
            <p:cNvSpPr/>
            <p:nvPr/>
          </p:nvSpPr>
          <p:spPr>
            <a:xfrm>
              <a:off x="9074614" y="6296967"/>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0" name="Ellipszis 389">
              <a:extLst>
                <a:ext uri="{FF2B5EF4-FFF2-40B4-BE49-F238E27FC236}">
                  <a16:creationId xmlns:a16="http://schemas.microsoft.com/office/drawing/2014/main" id="{05FCF922-DAB0-4547-9A4A-4653C4E3C862}"/>
                </a:ext>
              </a:extLst>
            </p:cNvPr>
            <p:cNvSpPr/>
            <p:nvPr/>
          </p:nvSpPr>
          <p:spPr>
            <a:xfrm>
              <a:off x="8989037" y="6376643"/>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1" name="Ellipszis 390">
              <a:extLst>
                <a:ext uri="{FF2B5EF4-FFF2-40B4-BE49-F238E27FC236}">
                  <a16:creationId xmlns:a16="http://schemas.microsoft.com/office/drawing/2014/main" id="{BE436DC5-F6E2-4FA5-8C0A-B6892AFB97F4}"/>
                </a:ext>
              </a:extLst>
            </p:cNvPr>
            <p:cNvSpPr/>
            <p:nvPr/>
          </p:nvSpPr>
          <p:spPr>
            <a:xfrm>
              <a:off x="8975278" y="6478029"/>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2" name="Ellipszis 391">
              <a:extLst>
                <a:ext uri="{FF2B5EF4-FFF2-40B4-BE49-F238E27FC236}">
                  <a16:creationId xmlns:a16="http://schemas.microsoft.com/office/drawing/2014/main" id="{F36BE3E3-6791-496A-A348-9475AB6C5129}"/>
                </a:ext>
              </a:extLst>
            </p:cNvPr>
            <p:cNvSpPr/>
            <p:nvPr/>
          </p:nvSpPr>
          <p:spPr>
            <a:xfrm>
              <a:off x="8830409" y="6544273"/>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3" name="Ellipszis 392">
              <a:extLst>
                <a:ext uri="{FF2B5EF4-FFF2-40B4-BE49-F238E27FC236}">
                  <a16:creationId xmlns:a16="http://schemas.microsoft.com/office/drawing/2014/main" id="{0BCCDEAE-0725-42FC-8C04-A113EA08ED53}"/>
                </a:ext>
              </a:extLst>
            </p:cNvPr>
            <p:cNvSpPr/>
            <p:nvPr/>
          </p:nvSpPr>
          <p:spPr>
            <a:xfrm>
              <a:off x="8918198" y="6561913"/>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4" name="Ellipszis 393">
              <a:extLst>
                <a:ext uri="{FF2B5EF4-FFF2-40B4-BE49-F238E27FC236}">
                  <a16:creationId xmlns:a16="http://schemas.microsoft.com/office/drawing/2014/main" id="{954F206C-D850-4D8C-A61F-A2D5F3719937}"/>
                </a:ext>
              </a:extLst>
            </p:cNvPr>
            <p:cNvSpPr/>
            <p:nvPr/>
          </p:nvSpPr>
          <p:spPr>
            <a:xfrm>
              <a:off x="9022469" y="6179116"/>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5" name="Ellipszis 394">
              <a:extLst>
                <a:ext uri="{FF2B5EF4-FFF2-40B4-BE49-F238E27FC236}">
                  <a16:creationId xmlns:a16="http://schemas.microsoft.com/office/drawing/2014/main" id="{1B083CFD-7D9C-4D12-8E2E-263161E027CE}"/>
                </a:ext>
              </a:extLst>
            </p:cNvPr>
            <p:cNvSpPr/>
            <p:nvPr/>
          </p:nvSpPr>
          <p:spPr>
            <a:xfrm>
              <a:off x="9027323" y="5334584"/>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6" name="Ellipszis 395">
              <a:extLst>
                <a:ext uri="{FF2B5EF4-FFF2-40B4-BE49-F238E27FC236}">
                  <a16:creationId xmlns:a16="http://schemas.microsoft.com/office/drawing/2014/main" id="{C571E3F7-021E-43BF-ADCC-27385E21A0B8}"/>
                </a:ext>
              </a:extLst>
            </p:cNvPr>
            <p:cNvSpPr/>
            <p:nvPr/>
          </p:nvSpPr>
          <p:spPr>
            <a:xfrm>
              <a:off x="9097836" y="5430056"/>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7" name="Ellipszis 396">
              <a:extLst>
                <a:ext uri="{FF2B5EF4-FFF2-40B4-BE49-F238E27FC236}">
                  <a16:creationId xmlns:a16="http://schemas.microsoft.com/office/drawing/2014/main" id="{FA263159-A7D1-4FCF-8331-3A855058EB8A}"/>
                </a:ext>
              </a:extLst>
            </p:cNvPr>
            <p:cNvSpPr/>
            <p:nvPr/>
          </p:nvSpPr>
          <p:spPr>
            <a:xfrm>
              <a:off x="9072816" y="5565396"/>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8" name="Ellipszis 397">
              <a:extLst>
                <a:ext uri="{FF2B5EF4-FFF2-40B4-BE49-F238E27FC236}">
                  <a16:creationId xmlns:a16="http://schemas.microsoft.com/office/drawing/2014/main" id="{401190D0-B4F6-43B2-B6EB-172A05C37146}"/>
                </a:ext>
              </a:extLst>
            </p:cNvPr>
            <p:cNvSpPr/>
            <p:nvPr/>
          </p:nvSpPr>
          <p:spPr>
            <a:xfrm>
              <a:off x="9030735" y="5680265"/>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9" name="Ellipszis 398">
              <a:extLst>
                <a:ext uri="{FF2B5EF4-FFF2-40B4-BE49-F238E27FC236}">
                  <a16:creationId xmlns:a16="http://schemas.microsoft.com/office/drawing/2014/main" id="{A6A1A656-1BFE-470F-9118-4ED0C3C3247A}"/>
                </a:ext>
              </a:extLst>
            </p:cNvPr>
            <p:cNvSpPr/>
            <p:nvPr/>
          </p:nvSpPr>
          <p:spPr>
            <a:xfrm>
              <a:off x="9089383" y="5758739"/>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0" name="Ellipszis 399">
              <a:extLst>
                <a:ext uri="{FF2B5EF4-FFF2-40B4-BE49-F238E27FC236}">
                  <a16:creationId xmlns:a16="http://schemas.microsoft.com/office/drawing/2014/main" id="{05118A5D-F20A-468E-9589-DDAB163F8055}"/>
                </a:ext>
              </a:extLst>
            </p:cNvPr>
            <p:cNvSpPr/>
            <p:nvPr/>
          </p:nvSpPr>
          <p:spPr>
            <a:xfrm>
              <a:off x="9047794" y="5884982"/>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1" name="Ellipszis 400">
              <a:extLst>
                <a:ext uri="{FF2B5EF4-FFF2-40B4-BE49-F238E27FC236}">
                  <a16:creationId xmlns:a16="http://schemas.microsoft.com/office/drawing/2014/main" id="{2D0CBFD6-1B37-4497-8F53-F4F7CE3591CE}"/>
                </a:ext>
              </a:extLst>
            </p:cNvPr>
            <p:cNvSpPr/>
            <p:nvPr/>
          </p:nvSpPr>
          <p:spPr>
            <a:xfrm>
              <a:off x="9083328" y="6098797"/>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2" name="Ellipszis 401">
              <a:extLst>
                <a:ext uri="{FF2B5EF4-FFF2-40B4-BE49-F238E27FC236}">
                  <a16:creationId xmlns:a16="http://schemas.microsoft.com/office/drawing/2014/main" id="{568E7FF9-A7EE-445B-9D46-74E798EC30C9}"/>
                </a:ext>
              </a:extLst>
            </p:cNvPr>
            <p:cNvSpPr/>
            <p:nvPr/>
          </p:nvSpPr>
          <p:spPr>
            <a:xfrm>
              <a:off x="9044383" y="5994163"/>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3" name="Ellipszis 402">
              <a:extLst>
                <a:ext uri="{FF2B5EF4-FFF2-40B4-BE49-F238E27FC236}">
                  <a16:creationId xmlns:a16="http://schemas.microsoft.com/office/drawing/2014/main" id="{314380B9-10AD-48F0-A324-8F654AFDBCB5}"/>
                </a:ext>
              </a:extLst>
            </p:cNvPr>
            <p:cNvSpPr/>
            <p:nvPr/>
          </p:nvSpPr>
          <p:spPr>
            <a:xfrm>
              <a:off x="8719325" y="6615596"/>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4" name="Ellipszis 403">
              <a:extLst>
                <a:ext uri="{FF2B5EF4-FFF2-40B4-BE49-F238E27FC236}">
                  <a16:creationId xmlns:a16="http://schemas.microsoft.com/office/drawing/2014/main" id="{0A46660F-26A2-49DF-82D4-5183E4E2D463}"/>
                </a:ext>
              </a:extLst>
            </p:cNvPr>
            <p:cNvSpPr/>
            <p:nvPr/>
          </p:nvSpPr>
          <p:spPr>
            <a:xfrm>
              <a:off x="9045615" y="5486539"/>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5" name="Ellipszis 404">
              <a:extLst>
                <a:ext uri="{FF2B5EF4-FFF2-40B4-BE49-F238E27FC236}">
                  <a16:creationId xmlns:a16="http://schemas.microsoft.com/office/drawing/2014/main" id="{F23C8B02-D10D-491D-8844-ADFAB30EDCD6}"/>
                </a:ext>
              </a:extLst>
            </p:cNvPr>
            <p:cNvSpPr/>
            <p:nvPr/>
          </p:nvSpPr>
          <p:spPr>
            <a:xfrm>
              <a:off x="8802668" y="6644754"/>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06" name="Ellipszis 405">
              <a:extLst>
                <a:ext uri="{FF2B5EF4-FFF2-40B4-BE49-F238E27FC236}">
                  <a16:creationId xmlns:a16="http://schemas.microsoft.com/office/drawing/2014/main" id="{D4B0F4FC-06A6-481C-B09F-BE29DF2169A5}"/>
                </a:ext>
              </a:extLst>
            </p:cNvPr>
            <p:cNvSpPr/>
            <p:nvPr/>
          </p:nvSpPr>
          <p:spPr>
            <a:xfrm>
              <a:off x="8653498" y="6665680"/>
              <a:ext cx="45719" cy="4571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388" name="Téglalap 387">
            <a:extLst>
              <a:ext uri="{FF2B5EF4-FFF2-40B4-BE49-F238E27FC236}">
                <a16:creationId xmlns:a16="http://schemas.microsoft.com/office/drawing/2014/main" id="{B267101F-F6E8-4905-8842-0233DEAF050B}"/>
              </a:ext>
            </a:extLst>
          </p:cNvPr>
          <p:cNvSpPr/>
          <p:nvPr/>
        </p:nvSpPr>
        <p:spPr>
          <a:xfrm>
            <a:off x="6603739" y="4823381"/>
            <a:ext cx="111457" cy="1109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82" name="Téglalap 381">
            <a:extLst>
              <a:ext uri="{FF2B5EF4-FFF2-40B4-BE49-F238E27FC236}">
                <a16:creationId xmlns:a16="http://schemas.microsoft.com/office/drawing/2014/main" id="{0ED67ACD-A6F6-4DF3-B33A-014C9238EB99}"/>
              </a:ext>
            </a:extLst>
          </p:cNvPr>
          <p:cNvSpPr/>
          <p:nvPr/>
        </p:nvSpPr>
        <p:spPr>
          <a:xfrm>
            <a:off x="5572167" y="4241503"/>
            <a:ext cx="1219200" cy="638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412" name="Csoportba foglalás 411">
            <a:extLst>
              <a:ext uri="{FF2B5EF4-FFF2-40B4-BE49-F238E27FC236}">
                <a16:creationId xmlns:a16="http://schemas.microsoft.com/office/drawing/2014/main" id="{7E2A157E-B81D-4C53-A2DD-2F9CA7AF5FC8}"/>
              </a:ext>
            </a:extLst>
          </p:cNvPr>
          <p:cNvGrpSpPr/>
          <p:nvPr/>
        </p:nvGrpSpPr>
        <p:grpSpPr>
          <a:xfrm>
            <a:off x="6874052" y="5284336"/>
            <a:ext cx="451171" cy="656090"/>
            <a:chOff x="9297940" y="5313363"/>
            <a:chExt cx="451171" cy="674879"/>
          </a:xfrm>
        </p:grpSpPr>
        <p:cxnSp>
          <p:nvCxnSpPr>
            <p:cNvPr id="410" name="Egyenes összekötő nyíllal 409">
              <a:extLst>
                <a:ext uri="{FF2B5EF4-FFF2-40B4-BE49-F238E27FC236}">
                  <a16:creationId xmlns:a16="http://schemas.microsoft.com/office/drawing/2014/main" id="{FD4D952B-61E8-4291-8375-35A9D157B9E4}"/>
                </a:ext>
              </a:extLst>
            </p:cNvPr>
            <p:cNvCxnSpPr/>
            <p:nvPr/>
          </p:nvCxnSpPr>
          <p:spPr>
            <a:xfrm>
              <a:off x="9297940" y="5313363"/>
              <a:ext cx="0" cy="674879"/>
            </a:xfrm>
            <a:prstGeom prst="straightConnector1">
              <a:avLst/>
            </a:prstGeom>
            <a:ln w="635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11" name="Szövegdoboz 410">
              <a:extLst>
                <a:ext uri="{FF2B5EF4-FFF2-40B4-BE49-F238E27FC236}">
                  <a16:creationId xmlns:a16="http://schemas.microsoft.com/office/drawing/2014/main" id="{E40EFC9D-DFBD-4FF9-B922-093FEC1A942A}"/>
                </a:ext>
              </a:extLst>
            </p:cNvPr>
            <p:cNvSpPr txBox="1"/>
            <p:nvPr/>
          </p:nvSpPr>
          <p:spPr>
            <a:xfrm>
              <a:off x="9365673" y="5372485"/>
              <a:ext cx="383438" cy="523220"/>
            </a:xfrm>
            <a:prstGeom prst="rect">
              <a:avLst/>
            </a:prstGeom>
            <a:noFill/>
          </p:spPr>
          <p:txBody>
            <a:bodyPr wrap="none" rtlCol="0">
              <a:spAutoFit/>
            </a:bodyPr>
            <a:lstStyle/>
            <a:p>
              <a:r>
                <a:rPr lang="hu-HU" sz="2800" i="1" dirty="0">
                  <a:latin typeface="Cambria Math" panose="02040503050406030204" pitchFamily="18" charset="0"/>
                  <a:ea typeface="Cambria Math" panose="02040503050406030204" pitchFamily="18" charset="0"/>
                </a:rPr>
                <a:t>h</a:t>
              </a:r>
            </a:p>
          </p:txBody>
        </p:sp>
      </p:grpSp>
      <mc:AlternateContent xmlns:mc="http://schemas.openxmlformats.org/markup-compatibility/2006" xmlns:a14="http://schemas.microsoft.com/office/drawing/2010/main">
        <mc:Choice Requires="a14">
          <p:sp>
            <p:nvSpPr>
              <p:cNvPr id="413" name="Szövegdoboz 412">
                <a:extLst>
                  <a:ext uri="{FF2B5EF4-FFF2-40B4-BE49-F238E27FC236}">
                    <a16:creationId xmlns:a16="http://schemas.microsoft.com/office/drawing/2014/main" id="{E6A2D085-26DE-48E6-BFA0-E34B43C3AC79}"/>
                  </a:ext>
                </a:extLst>
              </p:cNvPr>
              <p:cNvSpPr txBox="1"/>
              <p:nvPr/>
            </p:nvSpPr>
            <p:spPr>
              <a:xfrm>
                <a:off x="7496634" y="4441371"/>
                <a:ext cx="411042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𝐹</m:t>
                      </m:r>
                      <m:r>
                        <a:rPr lang="hu-HU" sz="2800" b="0" i="1" smtClean="0">
                          <a:latin typeface="Cambria Math" panose="02040503050406030204" pitchFamily="18" charset="0"/>
                        </a:rPr>
                        <m:t>=</m:t>
                      </m:r>
                      <m:r>
                        <a:rPr lang="hu-HU" sz="2800" b="0" i="1" smtClean="0">
                          <a:latin typeface="Cambria Math" panose="02040503050406030204" pitchFamily="18" charset="0"/>
                        </a:rPr>
                        <m:t>𝑚𝑔</m:t>
                      </m:r>
                      <m:r>
                        <a:rPr lang="hu-HU" sz="2800" b="0" i="1" smtClean="0">
                          <a:latin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𝜌</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𝑉</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𝜌</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𝐴</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h</m:t>
                      </m:r>
                    </m:oMath>
                  </m:oMathPara>
                </a14:m>
                <a:endParaRPr lang="hu-HU" sz="2800" dirty="0"/>
              </a:p>
            </p:txBody>
          </p:sp>
        </mc:Choice>
        <mc:Fallback xmlns="">
          <p:sp>
            <p:nvSpPr>
              <p:cNvPr id="413" name="Szövegdoboz 412">
                <a:extLst>
                  <a:ext uri="{FF2B5EF4-FFF2-40B4-BE49-F238E27FC236}">
                    <a16:creationId xmlns:a16="http://schemas.microsoft.com/office/drawing/2014/main" id="{E6A2D085-26DE-48E6-BFA0-E34B43C3AC79}"/>
                  </a:ext>
                </a:extLst>
              </p:cNvPr>
              <p:cNvSpPr txBox="1">
                <a:spLocks noRot="1" noChangeAspect="1" noMove="1" noResize="1" noEditPoints="1" noAdjustHandles="1" noChangeArrowheads="1" noChangeShapeType="1" noTextEdit="1"/>
              </p:cNvSpPr>
              <p:nvPr/>
            </p:nvSpPr>
            <p:spPr>
              <a:xfrm>
                <a:off x="7496634" y="4441371"/>
                <a:ext cx="4110421" cy="430887"/>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14" name="Szövegdoboz 413">
                <a:extLst>
                  <a:ext uri="{FF2B5EF4-FFF2-40B4-BE49-F238E27FC236}">
                    <a16:creationId xmlns:a16="http://schemas.microsoft.com/office/drawing/2014/main" id="{690F9E1D-002B-44EA-B815-F4B1DAB51C8E}"/>
                  </a:ext>
                </a:extLst>
              </p:cNvPr>
              <p:cNvSpPr txBox="1"/>
              <p:nvPr/>
            </p:nvSpPr>
            <p:spPr>
              <a:xfrm>
                <a:off x="7852235" y="5116283"/>
                <a:ext cx="3493071" cy="8152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rPr>
                        <m:t>𝑝</m:t>
                      </m:r>
                      <m:r>
                        <a:rPr lang="hu-HU" sz="2800" b="0" i="1" smtClean="0">
                          <a:latin typeface="Cambria Math" panose="02040503050406030204" pitchFamily="18" charset="0"/>
                        </a:rPr>
                        <m:t>=</m:t>
                      </m:r>
                      <m:f>
                        <m:fPr>
                          <m:ctrlPr>
                            <a:rPr lang="hu-HU" sz="2800" b="0" i="1" smtClean="0">
                              <a:latin typeface="Cambria Math" panose="02040503050406030204" pitchFamily="18" charset="0"/>
                            </a:rPr>
                          </m:ctrlPr>
                        </m:fPr>
                        <m:num>
                          <m:r>
                            <a:rPr lang="hu-HU" sz="2800" b="0" i="1" smtClean="0">
                              <a:latin typeface="Cambria Math" panose="02040503050406030204" pitchFamily="18" charset="0"/>
                            </a:rPr>
                            <m:t>𝐹</m:t>
                          </m:r>
                        </m:num>
                        <m:den>
                          <m:r>
                            <a:rPr lang="hu-HU" sz="2800" b="0" i="1" smtClean="0">
                              <a:latin typeface="Cambria Math" panose="02040503050406030204" pitchFamily="18" charset="0"/>
                            </a:rPr>
                            <m:t>𝐴</m:t>
                          </m:r>
                        </m:den>
                      </m:f>
                      <m:r>
                        <a:rPr lang="hu-HU" sz="2800" b="0" i="1" smtClean="0">
                          <a:latin typeface="Cambria Math" panose="02040503050406030204" pitchFamily="18" charset="0"/>
                        </a:rPr>
                        <m:t>=</m:t>
                      </m:r>
                      <m:f>
                        <m:fPr>
                          <m:ctrlPr>
                            <a:rPr lang="hu-HU" sz="2800" i="1">
                              <a:latin typeface="Cambria Math" panose="02040503050406030204" pitchFamily="18" charset="0"/>
                            </a:rPr>
                          </m:ctrlPr>
                        </m:fPr>
                        <m:num>
                          <m:r>
                            <a:rPr lang="hu-HU" sz="2800" i="1">
                              <a:latin typeface="Cambria Math" panose="02040503050406030204" pitchFamily="18" charset="0"/>
                              <a:ea typeface="Cambria Math" panose="02040503050406030204" pitchFamily="18" charset="0"/>
                            </a:rPr>
                            <m:t>𝜌</m:t>
                          </m:r>
                          <m:r>
                            <a:rPr lang="hu-HU" sz="2800" i="1">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𝐴</m:t>
                          </m:r>
                          <m:r>
                            <a:rPr lang="hu-HU" sz="2800" i="1">
                              <a:latin typeface="Cambria Math" panose="02040503050406030204" pitchFamily="18" charset="0"/>
                              <a:ea typeface="Cambria Math" panose="02040503050406030204" pitchFamily="18" charset="0"/>
                            </a:rPr>
                            <m:t>h</m:t>
                          </m:r>
                        </m:num>
                        <m:den>
                          <m:r>
                            <a:rPr lang="hu-HU" sz="2800" b="0" i="1" smtClean="0">
                              <a:latin typeface="Cambria Math" panose="02040503050406030204" pitchFamily="18" charset="0"/>
                              <a:ea typeface="Cambria Math" panose="02040503050406030204" pitchFamily="18" charset="0"/>
                            </a:rPr>
                            <m:t>𝐴</m:t>
                          </m:r>
                        </m:den>
                      </m:f>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𝜌</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h</m:t>
                      </m:r>
                    </m:oMath>
                  </m:oMathPara>
                </a14:m>
                <a:endParaRPr lang="hu-HU" sz="2800" dirty="0"/>
              </a:p>
            </p:txBody>
          </p:sp>
        </mc:Choice>
        <mc:Fallback xmlns="">
          <p:sp>
            <p:nvSpPr>
              <p:cNvPr id="414" name="Szövegdoboz 413">
                <a:extLst>
                  <a:ext uri="{FF2B5EF4-FFF2-40B4-BE49-F238E27FC236}">
                    <a16:creationId xmlns:a16="http://schemas.microsoft.com/office/drawing/2014/main" id="{690F9E1D-002B-44EA-B815-F4B1DAB51C8E}"/>
                  </a:ext>
                </a:extLst>
              </p:cNvPr>
              <p:cNvSpPr txBox="1">
                <a:spLocks noRot="1" noChangeAspect="1" noMove="1" noResize="1" noEditPoints="1" noAdjustHandles="1" noChangeArrowheads="1" noChangeShapeType="1" noTextEdit="1"/>
              </p:cNvSpPr>
              <p:nvPr/>
            </p:nvSpPr>
            <p:spPr>
              <a:xfrm>
                <a:off x="7852235" y="5116283"/>
                <a:ext cx="3493071" cy="815223"/>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15" name="Szövegdoboz 414">
                <a:extLst>
                  <a:ext uri="{FF2B5EF4-FFF2-40B4-BE49-F238E27FC236}">
                    <a16:creationId xmlns:a16="http://schemas.microsoft.com/office/drawing/2014/main" id="{2984E57B-E2C2-45E7-AB1A-AB5FE6941093}"/>
                  </a:ext>
                </a:extLst>
              </p:cNvPr>
              <p:cNvSpPr txBox="1"/>
              <p:nvPr/>
            </p:nvSpPr>
            <p:spPr>
              <a:xfrm>
                <a:off x="8541668" y="6182180"/>
                <a:ext cx="211365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0" i="1" smtClean="0">
                          <a:latin typeface="Cambria Math" panose="02040503050406030204" pitchFamily="18" charset="0"/>
                          <a:ea typeface="Cambria Math" panose="02040503050406030204" pitchFamily="18" charset="0"/>
                        </a:rPr>
                        <m:t>𝑝</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𝜌</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h</m:t>
                      </m:r>
                      <m:r>
                        <a:rPr lang="hu-HU" sz="2800" b="0" i="1" smtClean="0">
                          <a:latin typeface="Cambria Math" panose="02040503050406030204" pitchFamily="18" charset="0"/>
                          <a:ea typeface="Cambria Math" panose="02040503050406030204" pitchFamily="18" charset="0"/>
                        </a:rPr>
                        <m:t>=</m:t>
                      </m:r>
                      <m:r>
                        <a:rPr lang="hu-HU" sz="2800" b="0" i="1" smtClean="0">
                          <a:latin typeface="Cambria Math" panose="02040503050406030204" pitchFamily="18" charset="0"/>
                          <a:ea typeface="Cambria Math" panose="02040503050406030204" pitchFamily="18" charset="0"/>
                        </a:rPr>
                        <m:t>𝜋</m:t>
                      </m:r>
                    </m:oMath>
                  </m:oMathPara>
                </a14:m>
                <a:endParaRPr lang="hu-HU" sz="2800" dirty="0"/>
              </a:p>
            </p:txBody>
          </p:sp>
        </mc:Choice>
        <mc:Fallback xmlns="">
          <p:sp>
            <p:nvSpPr>
              <p:cNvPr id="415" name="Szövegdoboz 414">
                <a:extLst>
                  <a:ext uri="{FF2B5EF4-FFF2-40B4-BE49-F238E27FC236}">
                    <a16:creationId xmlns:a16="http://schemas.microsoft.com/office/drawing/2014/main" id="{2984E57B-E2C2-45E7-AB1A-AB5FE6941093}"/>
                  </a:ext>
                </a:extLst>
              </p:cNvPr>
              <p:cNvSpPr txBox="1">
                <a:spLocks noRot="1" noChangeAspect="1" noMove="1" noResize="1" noEditPoints="1" noAdjustHandles="1" noChangeArrowheads="1" noChangeShapeType="1" noTextEdit="1"/>
              </p:cNvSpPr>
              <p:nvPr/>
            </p:nvSpPr>
            <p:spPr>
              <a:xfrm>
                <a:off x="8541668" y="6182180"/>
                <a:ext cx="2113656" cy="430887"/>
              </a:xfrm>
              <a:prstGeom prst="rect">
                <a:avLst/>
              </a:prstGeom>
              <a:blipFill>
                <a:blip r:embed="rId5"/>
                <a:stretch>
                  <a:fillRect/>
                </a:stretch>
              </a:blipFill>
            </p:spPr>
            <p:txBody>
              <a:bodyPr/>
              <a:lstStyle/>
              <a:p>
                <a:r>
                  <a:rPr lang="hu-HU">
                    <a:noFill/>
                  </a:rPr>
                  <a:t> </a:t>
                </a:r>
              </a:p>
            </p:txBody>
          </p:sp>
        </mc:Fallback>
      </mc:AlternateContent>
      <p:grpSp>
        <p:nvGrpSpPr>
          <p:cNvPr id="17" name="Csoportba foglalás 16">
            <a:extLst>
              <a:ext uri="{FF2B5EF4-FFF2-40B4-BE49-F238E27FC236}">
                <a16:creationId xmlns:a16="http://schemas.microsoft.com/office/drawing/2014/main" id="{71C9223F-456F-4E88-A930-3CFD75B26CC8}"/>
              </a:ext>
            </a:extLst>
          </p:cNvPr>
          <p:cNvGrpSpPr/>
          <p:nvPr/>
        </p:nvGrpSpPr>
        <p:grpSpPr>
          <a:xfrm>
            <a:off x="6585706" y="4198288"/>
            <a:ext cx="137457" cy="1088460"/>
            <a:chOff x="7096881" y="4579288"/>
            <a:chExt cx="137457" cy="1088460"/>
          </a:xfrm>
        </p:grpSpPr>
        <p:sp>
          <p:nvSpPr>
            <p:cNvPr id="409" name="Téglalap 408">
              <a:extLst>
                <a:ext uri="{FF2B5EF4-FFF2-40B4-BE49-F238E27FC236}">
                  <a16:creationId xmlns:a16="http://schemas.microsoft.com/office/drawing/2014/main" id="{C6CC769B-6B35-4DB5-A9F8-C14C754EA8B9}"/>
                </a:ext>
              </a:extLst>
            </p:cNvPr>
            <p:cNvSpPr/>
            <p:nvPr/>
          </p:nvSpPr>
          <p:spPr>
            <a:xfrm>
              <a:off x="7113229" y="4581525"/>
              <a:ext cx="111458" cy="1078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10" name="Csoportba foglalás 9">
              <a:extLst>
                <a:ext uri="{FF2B5EF4-FFF2-40B4-BE49-F238E27FC236}">
                  <a16:creationId xmlns:a16="http://schemas.microsoft.com/office/drawing/2014/main" id="{47C93AA8-1BD9-4388-9186-B5A5991B889B}"/>
                </a:ext>
              </a:extLst>
            </p:cNvPr>
            <p:cNvGrpSpPr/>
            <p:nvPr/>
          </p:nvGrpSpPr>
          <p:grpSpPr>
            <a:xfrm>
              <a:off x="7096881" y="4579288"/>
              <a:ext cx="137457" cy="1088460"/>
              <a:chOff x="6813178" y="4195487"/>
              <a:chExt cx="137457" cy="1088460"/>
            </a:xfrm>
          </p:grpSpPr>
          <p:cxnSp>
            <p:nvCxnSpPr>
              <p:cNvPr id="7" name="Egyenes összekötő 6">
                <a:extLst>
                  <a:ext uri="{FF2B5EF4-FFF2-40B4-BE49-F238E27FC236}">
                    <a16:creationId xmlns:a16="http://schemas.microsoft.com/office/drawing/2014/main" id="{11A31F59-22FD-4EA2-8DED-06765F8F1B44}"/>
                  </a:ext>
                </a:extLst>
              </p:cNvPr>
              <p:cNvCxnSpPr>
                <a:cxnSpLocks/>
              </p:cNvCxnSpPr>
              <p:nvPr/>
            </p:nvCxnSpPr>
            <p:spPr>
              <a:xfrm>
                <a:off x="6813178" y="5283947"/>
                <a:ext cx="1374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Egyenes összekötő 415">
                <a:extLst>
                  <a:ext uri="{FF2B5EF4-FFF2-40B4-BE49-F238E27FC236}">
                    <a16:creationId xmlns:a16="http://schemas.microsoft.com/office/drawing/2014/main" id="{C74A9A99-1A30-4408-B68A-D16EDEE141F8}"/>
                  </a:ext>
                </a:extLst>
              </p:cNvPr>
              <p:cNvCxnSpPr>
                <a:cxnSpLocks/>
              </p:cNvCxnSpPr>
              <p:nvPr/>
            </p:nvCxnSpPr>
            <p:spPr>
              <a:xfrm>
                <a:off x="6884888" y="4195487"/>
                <a:ext cx="0" cy="10869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 name="Cím 1">
            <a:extLst>
              <a:ext uri="{FF2B5EF4-FFF2-40B4-BE49-F238E27FC236}">
                <a16:creationId xmlns:a16="http://schemas.microsoft.com/office/drawing/2014/main" id="{93694054-D217-4ECC-6375-04E4061FBD39}"/>
              </a:ext>
            </a:extLst>
          </p:cNvPr>
          <p:cNvSpPr>
            <a:spLocks noGrp="1"/>
          </p:cNvSpPr>
          <p:nvPr>
            <p:ph type="title"/>
          </p:nvPr>
        </p:nvSpPr>
        <p:spPr>
          <a:xfrm>
            <a:off x="838200" y="365125"/>
            <a:ext cx="10515600" cy="1325563"/>
          </a:xfrm>
        </p:spPr>
        <p:txBody>
          <a:bodyPr/>
          <a:lstStyle/>
          <a:p>
            <a:pPr algn="ctr"/>
            <a:r>
              <a:rPr lang="hu-HU" dirty="0" err="1">
                <a:latin typeface="Times New Roman" panose="02020603050405020304" pitchFamily="18" charset="0"/>
                <a:cs typeface="Times New Roman" panose="02020603050405020304" pitchFamily="18" charset="0"/>
              </a:rPr>
              <a:t>Laws</a:t>
            </a:r>
            <a:r>
              <a:rPr lang="hu-HU" dirty="0">
                <a:latin typeface="Times New Roman" panose="02020603050405020304" pitchFamily="18" charset="0"/>
                <a:cs typeface="Times New Roman" panose="02020603050405020304" pitchFamily="18" charset="0"/>
              </a:rPr>
              <a:t> in </a:t>
            </a:r>
            <a:r>
              <a:rPr lang="hu-HU" dirty="0" err="1">
                <a:latin typeface="Times New Roman" panose="02020603050405020304" pitchFamily="18" charset="0"/>
                <a:cs typeface="Times New Roman" panose="02020603050405020304" pitchFamily="18" charset="0"/>
              </a:rPr>
              <a:t>diluted</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solutions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49</a:t>
            </a:fld>
            <a:endParaRPr lang="hu-HU"/>
          </a:p>
        </p:txBody>
      </p:sp>
    </p:spTree>
    <p:extLst>
      <p:ext uri="{BB962C8B-B14F-4D97-AF65-F5344CB8AC3E}">
        <p14:creationId xmlns:p14="http://schemas.microsoft.com/office/powerpoint/2010/main" val="38547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3000" autoRev="1" fill="remove" grpId="0" nodeType="clickEffect">
                                  <p:stCondLst>
                                    <p:cond delay="0"/>
                                  </p:stCondLst>
                                  <p:childTnLst>
                                    <p:animMotion origin="layout" path="M 8.33333E-7 -2.22222E-6 L -0.01602 -0.00139 " pathEditMode="relative" rAng="0" ptsTypes="AA">
                                      <p:cBhvr>
                                        <p:cTn id="6" dur="2000" fill="hold"/>
                                        <p:tgtEl>
                                          <p:spTgt spid="29"/>
                                        </p:tgtEl>
                                        <p:attrNameLst>
                                          <p:attrName>ppt_x</p:attrName>
                                          <p:attrName>ppt_y</p:attrName>
                                        </p:attrNameLst>
                                      </p:cBhvr>
                                      <p:rCtr x="-807" y="-69"/>
                                    </p:animMotion>
                                  </p:childTnLst>
                                </p:cTn>
                              </p:par>
                              <p:par>
                                <p:cTn id="7" presetID="42" presetClass="path" presetSubtype="0" repeatCount="3000" autoRev="1" fill="remove" grpId="0" nodeType="withEffect">
                                  <p:stCondLst>
                                    <p:cond delay="0"/>
                                  </p:stCondLst>
                                  <p:childTnLst>
                                    <p:animMotion origin="layout" path="M 6.25E-7 -4.44444E-6 L -0.0155 0.01852 " pathEditMode="relative" rAng="0" ptsTypes="AA">
                                      <p:cBhvr>
                                        <p:cTn id="8" dur="2000" fill="hold"/>
                                        <p:tgtEl>
                                          <p:spTgt spid="16"/>
                                        </p:tgtEl>
                                        <p:attrNameLst>
                                          <p:attrName>ppt_x</p:attrName>
                                          <p:attrName>ppt_y</p:attrName>
                                        </p:attrNameLst>
                                      </p:cBhvr>
                                      <p:rCtr x="-781" y="926"/>
                                    </p:animMotion>
                                  </p:childTnLst>
                                </p:cTn>
                              </p:par>
                              <p:par>
                                <p:cTn id="9" presetID="42" presetClass="path" presetSubtype="0" repeatCount="3000" autoRev="1" fill="remove" grpId="0" nodeType="withEffect">
                                  <p:stCondLst>
                                    <p:cond delay="100"/>
                                  </p:stCondLst>
                                  <p:childTnLst>
                                    <p:animMotion origin="layout" path="M -2.5E-6 1.85185E-6 L 0.01732 0.00139 " pathEditMode="relative" rAng="0" ptsTypes="AA">
                                      <p:cBhvr>
                                        <p:cTn id="10" dur="2000" fill="hold"/>
                                        <p:tgtEl>
                                          <p:spTgt spid="367"/>
                                        </p:tgtEl>
                                        <p:attrNameLst>
                                          <p:attrName>ppt_x</p:attrName>
                                          <p:attrName>ppt_y</p:attrName>
                                        </p:attrNameLst>
                                      </p:cBhvr>
                                      <p:rCtr x="859" y="69"/>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repeatCount="2000" accel="50000" decel="50000" autoRev="1" fill="remove" nodeType="clickEffect">
                                  <p:stCondLst>
                                    <p:cond delay="0"/>
                                  </p:stCondLst>
                                  <p:childTnLst>
                                    <p:animMotion origin="layout" path="M 4.58333E-6 -2.96296E-6 L 0.02018 -0.00231 " pathEditMode="relative" rAng="0" ptsTypes="AA">
                                      <p:cBhvr>
                                        <p:cTn id="24" dur="2000" fill="hold"/>
                                        <p:tgtEl>
                                          <p:spTgt spid="198"/>
                                        </p:tgtEl>
                                        <p:attrNameLst>
                                          <p:attrName>ppt_x</p:attrName>
                                          <p:attrName>ppt_y</p:attrName>
                                        </p:attrNameLst>
                                      </p:cBhvr>
                                      <p:rCtr x="1003" y="-116"/>
                                    </p:animMotion>
                                  </p:childTnLst>
                                </p:cTn>
                              </p:par>
                              <p:par>
                                <p:cTn id="25" presetID="42" presetClass="path" presetSubtype="0" repeatCount="3000" accel="50000" decel="50000" autoRev="1" fill="hold" nodeType="withEffect">
                                  <p:stCondLst>
                                    <p:cond delay="500"/>
                                  </p:stCondLst>
                                  <p:childTnLst>
                                    <p:animMotion origin="layout" path="M -4.375E-6 -2.59259E-6 L 0.00951 -0.0368 " pathEditMode="relative" rAng="0" ptsTypes="AA">
                                      <p:cBhvr>
                                        <p:cTn id="26" dur="2000" fill="hold"/>
                                        <p:tgtEl>
                                          <p:spTgt spid="187"/>
                                        </p:tgtEl>
                                        <p:attrNameLst>
                                          <p:attrName>ppt_x</p:attrName>
                                          <p:attrName>ppt_y</p:attrName>
                                        </p:attrNameLst>
                                      </p:cBhvr>
                                      <p:rCtr x="469" y="-1852"/>
                                    </p:animMotion>
                                  </p:childTnLst>
                                </p:cTn>
                              </p:par>
                              <p:par>
                                <p:cTn id="27" presetID="42" presetClass="path" presetSubtype="0" repeatCount="3000" accel="50000" decel="50000" autoRev="1" fill="hold" nodeType="withEffect">
                                  <p:stCondLst>
                                    <p:cond delay="1000"/>
                                  </p:stCondLst>
                                  <p:childTnLst>
                                    <p:animMotion origin="layout" path="M 3.75E-6 2.22222E-6 L 0.02578 0.03264 " pathEditMode="relative" rAng="0" ptsTypes="AA">
                                      <p:cBhvr>
                                        <p:cTn id="28" dur="2000" fill="hold"/>
                                        <p:tgtEl>
                                          <p:spTgt spid="209"/>
                                        </p:tgtEl>
                                        <p:attrNameLst>
                                          <p:attrName>ppt_x</p:attrName>
                                          <p:attrName>ppt_y</p:attrName>
                                        </p:attrNameLst>
                                      </p:cBhvr>
                                      <p:rCtr x="1289" y="1620"/>
                                    </p:animMotion>
                                  </p:childTnLst>
                                </p:cTn>
                              </p:par>
                              <p:par>
                                <p:cTn id="29" presetID="42" presetClass="path" presetSubtype="0" repeatCount="3000" accel="50000" decel="50000" autoRev="1" fill="hold" nodeType="withEffect">
                                  <p:stCondLst>
                                    <p:cond delay="500"/>
                                  </p:stCondLst>
                                  <p:childTnLst>
                                    <p:animMotion origin="layout" path="M 3.54167E-6 1.11111E-6 L 0.03099 0.03518 " pathEditMode="relative" rAng="0" ptsTypes="AA">
                                      <p:cBhvr>
                                        <p:cTn id="30" dur="2000" fill="hold"/>
                                        <p:tgtEl>
                                          <p:spTgt spid="186"/>
                                        </p:tgtEl>
                                        <p:attrNameLst>
                                          <p:attrName>ppt_x</p:attrName>
                                          <p:attrName>ppt_y</p:attrName>
                                        </p:attrNameLst>
                                      </p:cBhvr>
                                      <p:rCtr x="1549" y="1759"/>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8"/>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1000"/>
                                  </p:stCondLst>
                                  <p:childTnLst>
                                    <p:set>
                                      <p:cBhvr>
                                        <p:cTn id="43" dur="1" fill="hold">
                                          <p:stCondLst>
                                            <p:cond delay="0"/>
                                          </p:stCondLst>
                                        </p:cTn>
                                        <p:tgtEl>
                                          <p:spTgt spid="40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3.95833E-6 2.22222E-6 L -3.95833E-6 -0.09537 " pathEditMode="relative" rAng="0" ptsTypes="AA">
                                      <p:cBhvr>
                                        <p:cTn id="47" dur="2000" fill="hold"/>
                                        <p:tgtEl>
                                          <p:spTgt spid="388"/>
                                        </p:tgtEl>
                                        <p:attrNameLst>
                                          <p:attrName>ppt_x</p:attrName>
                                          <p:attrName>ppt_y</p:attrName>
                                        </p:attrNameLst>
                                      </p:cBhvr>
                                      <p:rCtr x="0" y="-4769"/>
                                    </p:animMotion>
                                  </p:childTnLst>
                                </p:cTn>
                              </p:par>
                            </p:childTnLst>
                          </p:cTn>
                        </p:par>
                        <p:par>
                          <p:cTn id="48" fill="hold">
                            <p:stCondLst>
                              <p:cond delay="2000"/>
                            </p:stCondLst>
                            <p:childTnLst>
                              <p:par>
                                <p:cTn id="49" presetID="1" presetClass="entr" presetSubtype="0" fill="hold" nodeType="afterEffect">
                                  <p:stCondLst>
                                    <p:cond delay="1000"/>
                                  </p:stCondLst>
                                  <p:childTnLst>
                                    <p:set>
                                      <p:cBhvr>
                                        <p:cTn id="50" dur="1" fill="hold">
                                          <p:stCondLst>
                                            <p:cond delay="0"/>
                                          </p:stCondLst>
                                        </p:cTn>
                                        <p:tgtEl>
                                          <p:spTgt spid="4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3"/>
                                        </p:tgtEl>
                                        <p:attrNameLst>
                                          <p:attrName>style.visibility</p:attrName>
                                        </p:attrNameLst>
                                      </p:cBhvr>
                                      <p:to>
                                        <p:strVal val="visible"/>
                                      </p:to>
                                    </p:set>
                                    <p:anim calcmode="lin" valueType="num">
                                      <p:cBhvr additive="base">
                                        <p:cTn id="55" dur="500" fill="hold"/>
                                        <p:tgtEl>
                                          <p:spTgt spid="413"/>
                                        </p:tgtEl>
                                        <p:attrNameLst>
                                          <p:attrName>ppt_x</p:attrName>
                                        </p:attrNameLst>
                                      </p:cBhvr>
                                      <p:tavLst>
                                        <p:tav tm="0">
                                          <p:val>
                                            <p:strVal val="#ppt_x"/>
                                          </p:val>
                                        </p:tav>
                                        <p:tav tm="100000">
                                          <p:val>
                                            <p:strVal val="#ppt_x"/>
                                          </p:val>
                                        </p:tav>
                                      </p:tavLst>
                                    </p:anim>
                                    <p:anim calcmode="lin" valueType="num">
                                      <p:cBhvr additive="base">
                                        <p:cTn id="56" dur="500" fill="hold"/>
                                        <p:tgtEl>
                                          <p:spTgt spid="413"/>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fill="hold" grpId="0" nodeType="afterEffect">
                                  <p:stCondLst>
                                    <p:cond delay="1500"/>
                                  </p:stCondLst>
                                  <p:childTnLst>
                                    <p:set>
                                      <p:cBhvr>
                                        <p:cTn id="59" dur="1" fill="hold">
                                          <p:stCondLst>
                                            <p:cond delay="0"/>
                                          </p:stCondLst>
                                        </p:cTn>
                                        <p:tgtEl>
                                          <p:spTgt spid="414"/>
                                        </p:tgtEl>
                                        <p:attrNameLst>
                                          <p:attrName>style.visibility</p:attrName>
                                        </p:attrNameLst>
                                      </p:cBhvr>
                                      <p:to>
                                        <p:strVal val="visible"/>
                                      </p:to>
                                    </p:set>
                                    <p:anim calcmode="lin" valueType="num">
                                      <p:cBhvr additive="base">
                                        <p:cTn id="60" dur="500" fill="hold"/>
                                        <p:tgtEl>
                                          <p:spTgt spid="414"/>
                                        </p:tgtEl>
                                        <p:attrNameLst>
                                          <p:attrName>ppt_x</p:attrName>
                                        </p:attrNameLst>
                                      </p:cBhvr>
                                      <p:tavLst>
                                        <p:tav tm="0">
                                          <p:val>
                                            <p:strVal val="#ppt_x"/>
                                          </p:val>
                                        </p:tav>
                                        <p:tav tm="100000">
                                          <p:val>
                                            <p:strVal val="#ppt_x"/>
                                          </p:val>
                                        </p:tav>
                                      </p:tavLst>
                                    </p:anim>
                                    <p:anim calcmode="lin" valueType="num">
                                      <p:cBhvr additive="base">
                                        <p:cTn id="61" dur="500" fill="hold"/>
                                        <p:tgtEl>
                                          <p:spTgt spid="41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childTnLst>
                                </p:cTn>
                              </p:par>
                            </p:childTnLst>
                          </p:cTn>
                        </p:par>
                        <p:par>
                          <p:cTn id="66" fill="hold">
                            <p:stCondLst>
                              <p:cond delay="0"/>
                            </p:stCondLst>
                            <p:childTnLst>
                              <p:par>
                                <p:cTn id="67" presetID="42" presetClass="path" presetSubtype="0" accel="50000" decel="50000" fill="hold" nodeType="afterEffect">
                                  <p:stCondLst>
                                    <p:cond delay="0"/>
                                  </p:stCondLst>
                                  <p:childTnLst>
                                    <p:animMotion origin="layout" path="M -3.125E-6 4.81481E-6 L 0.00026 0.09398 " pathEditMode="relative" rAng="0" ptsTypes="AA">
                                      <p:cBhvr>
                                        <p:cTn id="68" dur="2000" fill="hold"/>
                                        <p:tgtEl>
                                          <p:spTgt spid="17"/>
                                        </p:tgtEl>
                                        <p:attrNameLst>
                                          <p:attrName>ppt_x</p:attrName>
                                          <p:attrName>ppt_y</p:attrName>
                                        </p:attrNameLst>
                                      </p:cBhvr>
                                      <p:rCtr x="13" y="4699"/>
                                    </p:animMotion>
                                  </p:childTnLst>
                                </p:cTn>
                              </p:par>
                            </p:childTnLst>
                          </p:cTn>
                        </p:par>
                        <p:par>
                          <p:cTn id="69" fill="hold">
                            <p:stCondLst>
                              <p:cond delay="2000"/>
                            </p:stCondLst>
                            <p:childTnLst>
                              <p:par>
                                <p:cTn id="70" presetID="2" presetClass="entr" presetSubtype="4" fill="hold" grpId="0" nodeType="afterEffect">
                                  <p:stCondLst>
                                    <p:cond delay="1000"/>
                                  </p:stCondLst>
                                  <p:childTnLst>
                                    <p:set>
                                      <p:cBhvr>
                                        <p:cTn id="71" dur="1" fill="hold">
                                          <p:stCondLst>
                                            <p:cond delay="0"/>
                                          </p:stCondLst>
                                        </p:cTn>
                                        <p:tgtEl>
                                          <p:spTgt spid="415"/>
                                        </p:tgtEl>
                                        <p:attrNameLst>
                                          <p:attrName>style.visibility</p:attrName>
                                        </p:attrNameLst>
                                      </p:cBhvr>
                                      <p:to>
                                        <p:strVal val="visible"/>
                                      </p:to>
                                    </p:set>
                                    <p:anim calcmode="lin" valueType="num">
                                      <p:cBhvr additive="base">
                                        <p:cTn id="72" dur="500" fill="hold"/>
                                        <p:tgtEl>
                                          <p:spTgt spid="415"/>
                                        </p:tgtEl>
                                        <p:attrNameLst>
                                          <p:attrName>ppt_x</p:attrName>
                                        </p:attrNameLst>
                                      </p:cBhvr>
                                      <p:tavLst>
                                        <p:tav tm="0">
                                          <p:val>
                                            <p:strVal val="#ppt_x"/>
                                          </p:val>
                                        </p:tav>
                                        <p:tav tm="100000">
                                          <p:val>
                                            <p:strVal val="#ppt_x"/>
                                          </p:val>
                                        </p:tav>
                                      </p:tavLst>
                                    </p:anim>
                                    <p:anim calcmode="lin" valueType="num">
                                      <p:cBhvr additive="base">
                                        <p:cTn id="73" dur="500" fill="hold"/>
                                        <p:tgtEl>
                                          <p:spTgt spid="4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animBg="1"/>
      <p:bldP spid="367" grpId="0" animBg="1"/>
      <p:bldP spid="386" grpId="0" animBg="1"/>
      <p:bldP spid="388" grpId="0" animBg="1"/>
      <p:bldP spid="388" grpId="1" animBg="1"/>
      <p:bldP spid="382" grpId="0" animBg="1"/>
      <p:bldP spid="413" grpId="0"/>
      <p:bldP spid="414" grpId="0"/>
      <p:bldP spid="4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tabLst>
                <a:tab pos="7254875" algn="l"/>
              </a:tabLst>
            </a:pPr>
            <a:r>
              <a:rPr lang="hu-HU" dirty="0">
                <a:latin typeface="Times New Roman" panose="02020603050405020304" pitchFamily="18" charset="0"/>
                <a:cs typeface="Times New Roman" panose="02020603050405020304" pitchFamily="18" charset="0"/>
              </a:rPr>
              <a:t>Definition of component</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722087" y="1690687"/>
            <a:ext cx="10773229" cy="4942341"/>
          </a:xfrm>
        </p:spPr>
        <p:txBody>
          <a:bodyPr>
            <a:normAutofit/>
          </a:bodyPr>
          <a:lstStyle/>
          <a:p>
            <a:r>
              <a:rPr lang="hu-HU" dirty="0">
                <a:latin typeface="Times New Roman" panose="02020603050405020304" pitchFamily="18" charset="0"/>
                <a:cs typeface="Times New Roman" panose="02020603050405020304" pitchFamily="18" charset="0"/>
              </a:rPr>
              <a:t>There are three constituents in water: neutral water molecule (H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 positively charged hydronium ion (H</a:t>
            </a:r>
            <a:r>
              <a:rPr lang="hu-HU" baseline="-25000" dirty="0">
                <a:latin typeface="Times New Roman" panose="02020603050405020304" pitchFamily="18" charset="0"/>
                <a:cs typeface="Times New Roman" panose="02020603050405020304" pitchFamily="18" charset="0"/>
              </a:rPr>
              <a:t>3</a:t>
            </a:r>
            <a:r>
              <a:rPr lang="hu-HU" dirty="0">
                <a:latin typeface="Times New Roman" panose="02020603050405020304" pitchFamily="18" charset="0"/>
                <a:cs typeface="Times New Roman" panose="02020603050405020304" pitchFamily="18" charset="0"/>
              </a:rPr>
              <a:t>O</a:t>
            </a:r>
            <a:r>
              <a:rPr lang="hu-HU" baseline="30000"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and negative hydroxide ion (HO</a:t>
            </a:r>
            <a:r>
              <a:rPr lang="hu-HU" baseline="30000"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t>
            </a:r>
            <a:r>
              <a:rPr lang="hu-HU" dirty="0" err="1" smtClean="0">
                <a:latin typeface="Times New Roman" panose="02020603050405020304" pitchFamily="18" charset="0"/>
                <a:cs typeface="Times New Roman" panose="02020603050405020304" pitchFamily="18" charset="0"/>
              </a:rPr>
              <a:t>or</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OH</a:t>
            </a:r>
            <a:r>
              <a:rPr lang="hu-HU" baseline="30000"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At the same time, the only component of chemically pure water is </a:t>
            </a:r>
            <a:r>
              <a:rPr lang="hu-HU" dirty="0">
                <a:latin typeface="Times New Roman" panose="02020603050405020304" pitchFamily="18" charset="0"/>
                <a:cs typeface="Times New Roman" panose="02020603050405020304" pitchFamily="18" charset="0"/>
              </a:rPr>
              <a:t>H</a:t>
            </a:r>
            <a:r>
              <a:rPr lang="hu-HU" baseline="-25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 because </a:t>
            </a:r>
            <a:r>
              <a:rPr lang="hu-HU" dirty="0">
                <a:latin typeface="Times New Roman" panose="02020603050405020304" pitchFamily="18" charset="0"/>
                <a:cs typeface="Times New Roman" panose="02020603050405020304" pitchFamily="18" charset="0"/>
              </a:rPr>
              <a:t>upon distillation</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one recovers the ionic structure, so the constituents cannot be separated. </a:t>
            </a:r>
          </a:p>
          <a:p>
            <a:r>
              <a:rPr lang="en-US" dirty="0">
                <a:latin typeface="Times New Roman" panose="02020603050405020304" pitchFamily="18" charset="0"/>
                <a:cs typeface="Times New Roman" panose="02020603050405020304" pitchFamily="18" charset="0"/>
              </a:rPr>
              <a:t>So the </a:t>
            </a:r>
            <a:r>
              <a:rPr lang="en-US" b="1" dirty="0">
                <a:latin typeface="Times New Roman" panose="02020603050405020304" pitchFamily="18" charset="0"/>
                <a:cs typeface="Times New Roman" panose="02020603050405020304" pitchFamily="18" charset="0"/>
              </a:rPr>
              <a:t>component</a:t>
            </a:r>
            <a:r>
              <a:rPr lang="en-US" dirty="0">
                <a:latin typeface="Times New Roman" panose="02020603050405020304" pitchFamily="18" charset="0"/>
                <a:cs typeface="Times New Roman" panose="02020603050405020304" pitchFamily="18" charset="0"/>
              </a:rPr>
              <a:t>: the chemically independent </a:t>
            </a:r>
            <a:r>
              <a:rPr lang="hu-HU" dirty="0">
                <a:latin typeface="Times New Roman" panose="02020603050405020304" pitchFamily="18" charset="0"/>
                <a:cs typeface="Times New Roman" panose="02020603050405020304" pitchFamily="18" charset="0"/>
              </a:rPr>
              <a:t>molecules</a:t>
            </a:r>
            <a:r>
              <a:rPr lang="en-US" dirty="0">
                <a:latin typeface="Times New Roman" panose="02020603050405020304" pitchFamily="18" charset="0"/>
                <a:cs typeface="Times New Roman" panose="02020603050405020304" pitchFamily="18" charset="0"/>
              </a:rPr>
              <a:t> of the system, which cannot be separated by physical methods and </a:t>
            </a:r>
            <a:r>
              <a:rPr lang="hu-HU" dirty="0">
                <a:latin typeface="Times New Roman" panose="02020603050405020304" pitchFamily="18" charset="0"/>
                <a:cs typeface="Times New Roman" panose="02020603050405020304" pitchFamily="18" charset="0"/>
              </a:rPr>
              <a:t>can appropriately </a:t>
            </a:r>
            <a:r>
              <a:rPr lang="en-US" dirty="0">
                <a:latin typeface="Times New Roman" panose="02020603050405020304" pitchFamily="18" charset="0"/>
                <a:cs typeface="Times New Roman" panose="02020603050405020304" pitchFamily="18" charset="0"/>
              </a:rPr>
              <a:t>describe the composition of each phase</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he components are usually </a:t>
            </a:r>
            <a:r>
              <a:rPr lang="hu-HU" dirty="0">
                <a:latin typeface="Times New Roman" panose="02020603050405020304" pitchFamily="18" charset="0"/>
                <a:cs typeface="Times New Roman" panose="02020603050405020304" pitchFamily="18" charset="0"/>
              </a:rPr>
              <a:t>linked</a:t>
            </a:r>
            <a:r>
              <a:rPr lang="en-US" dirty="0">
                <a:latin typeface="Times New Roman" panose="02020603050405020304" pitchFamily="18" charset="0"/>
                <a:cs typeface="Times New Roman" panose="02020603050405020304" pitchFamily="18" charset="0"/>
              </a:rPr>
              <a:t> by some sort of equilibrium process</a:t>
            </a:r>
            <a:r>
              <a:rPr lang="hu-HU"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3C4C4ECE-28BA-4963-8103-0CE331711D51}" type="slidenum">
              <a:rPr lang="hu-HU" smtClean="0"/>
              <a:t>5</a:t>
            </a:fld>
            <a:endParaRPr lang="hu-HU"/>
          </a:p>
        </p:txBody>
      </p:sp>
    </p:spTree>
    <p:extLst>
      <p:ext uri="{BB962C8B-B14F-4D97-AF65-F5344CB8AC3E}">
        <p14:creationId xmlns:p14="http://schemas.microsoft.com/office/powerpoint/2010/main" val="134555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682334" y="1544621"/>
                <a:ext cx="10882745" cy="5039632"/>
              </a:xfrm>
            </p:spPr>
            <p:txBody>
              <a:bodyPr anchor="ctr" anchorCtr="0">
                <a:normAutofit/>
              </a:bodyPr>
              <a:lstStyle/>
              <a:p>
                <a:r>
                  <a:rPr lang="hu-HU" dirty="0">
                    <a:latin typeface="Times New Roman" panose="02020603050405020304" pitchFamily="18" charset="0"/>
                    <a:cs typeface="Times New Roman" panose="02020603050405020304" pitchFamily="18" charset="0"/>
                  </a:rPr>
                  <a:t>Accordingly, </a:t>
                </a:r>
                <a:r>
                  <a:rPr lang="hu-HU" dirty="0" err="1">
                    <a:latin typeface="Times New Roman" panose="02020603050405020304" pitchFamily="18" charset="0"/>
                    <a:cs typeface="Times New Roman" panose="02020603050405020304" pitchFamily="18" charset="0"/>
                  </a:rPr>
                  <a:t>there</a:t>
                </a:r>
                <a:r>
                  <a:rPr lang="hu-HU" dirty="0">
                    <a:latin typeface="Times New Roman" panose="02020603050405020304" pitchFamily="18" charset="0"/>
                    <a:cs typeface="Times New Roman" panose="02020603050405020304" pitchFamily="18" charset="0"/>
                  </a:rPr>
                  <a:t> is a </a:t>
                </a:r>
                <a:r>
                  <a:rPr lang="hu-HU" dirty="0" err="1">
                    <a:latin typeface="Times New Roman" panose="02020603050405020304" pitchFamily="18" charset="0"/>
                    <a:cs typeface="Times New Roman" panose="02020603050405020304" pitchFamily="18" charset="0"/>
                  </a:rPr>
                  <a:t>pressure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rises</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during</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osmosis</a:t>
                </a:r>
                <a:r>
                  <a:rPr lang="hu-HU" dirty="0">
                    <a:latin typeface="Times New Roman" panose="02020603050405020304" pitchFamily="18" charset="0"/>
                    <a:cs typeface="Times New Roman" panose="02020603050405020304" pitchFamily="18" charset="0"/>
                  </a:rPr>
                  <a:t>:</a:t>
                </a:r>
                <a:br>
                  <a:rPr lang="hu-HU" dirty="0">
                    <a:latin typeface="Times New Roman" panose="02020603050405020304" pitchFamily="18" charset="0"/>
                    <a:cs typeface="Times New Roman" panose="02020603050405020304" pitchFamily="18" charset="0"/>
                  </a:rPr>
                </a:br>
                <a:r>
                  <a:rPr lang="hu-HU" b="1" dirty="0" err="1">
                    <a:latin typeface="Times New Roman" panose="02020603050405020304" pitchFamily="18" charset="0"/>
                    <a:cs typeface="Times New Roman" panose="02020603050405020304" pitchFamily="18" charset="0"/>
                  </a:rPr>
                  <a:t>osmotic</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pressure</a:t>
                </a:r>
                <a:r>
                  <a:rPr lang="hu-HU" b="1"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sign</a:t>
                </a:r>
                <a:r>
                  <a:rPr lang="hu-HU" dirty="0">
                    <a:latin typeface="Times New Roman" panose="02020603050405020304" pitchFamily="18" charset="0"/>
                    <a:cs typeface="Times New Roman" panose="02020603050405020304" pitchFamily="18" charset="0"/>
                  </a:rPr>
                  <a:t>: </a:t>
                </a:r>
                <a:r>
                  <a:rPr lang="hu-HU" i="1" dirty="0">
                    <a:latin typeface="Times New Roman" panose="02020603050405020304" pitchFamily="18" charset="0"/>
                    <a:cs typeface="Times New Roman" panose="02020603050405020304" pitchFamily="18" charset="0"/>
                  </a:rPr>
                  <a:t>π</a:t>
                </a:r>
                <a:r>
                  <a:rPr lang="hu-HU" dirty="0">
                    <a:latin typeface="Times New Roman" panose="02020603050405020304" pitchFamily="18" charset="0"/>
                    <a:cs typeface="Times New Roman" panose="02020603050405020304" pitchFamily="18" charset="0"/>
                  </a:rPr>
                  <a:t>; unit</a:t>
                </a:r>
                <a:r>
                  <a:rPr lang="en-US" dirty="0">
                    <a:latin typeface="Times New Roman" panose="02020603050405020304" pitchFamily="18" charset="0"/>
                    <a:cs typeface="Times New Roman" panose="02020603050405020304" pitchFamily="18" charset="0"/>
                  </a:rPr>
                  <a:t>:</a:t>
                </a:r>
                <a:r>
                  <a:rPr lang="hu-HU" dirty="0">
                    <a:latin typeface="Times New Roman" panose="02020603050405020304" pitchFamily="18" charset="0"/>
                    <a:cs typeface="Times New Roman" panose="02020603050405020304" pitchFamily="18" charset="0"/>
                  </a:rPr>
                  <a:t> </a:t>
                </a:r>
                <a:r>
                  <a:rPr lang="hu-HU" i="1" dirty="0">
                    <a:latin typeface="Times New Roman" panose="02020603050405020304" pitchFamily="18" charset="0"/>
                    <a:cs typeface="Times New Roman" panose="02020603050405020304" pitchFamily="18" charset="0"/>
                  </a:rPr>
                  <a:t>1 Pa</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mechanical pressure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which</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should</a:t>
                </a:r>
                <a:r>
                  <a:rPr lang="en-US" dirty="0">
                    <a:latin typeface="Times New Roman" panose="02020603050405020304" pitchFamily="18" charset="0"/>
                    <a:cs typeface="Times New Roman" panose="02020603050405020304" pitchFamily="18" charset="0"/>
                  </a:rPr>
                  <a:t> be applied </a:t>
                </a:r>
                <a:r>
                  <a:rPr lang="hu-HU" dirty="0" err="1">
                    <a:latin typeface="Times New Roman" panose="02020603050405020304" pitchFamily="18" charset="0"/>
                    <a:cs typeface="Times New Roman" panose="02020603050405020304" pitchFamily="18" charset="0"/>
                  </a:rPr>
                  <a:t>for</a:t>
                </a:r>
                <a:r>
                  <a:rPr lang="en-US" dirty="0">
                    <a:latin typeface="Times New Roman" panose="02020603050405020304" pitchFamily="18" charset="0"/>
                    <a:cs typeface="Times New Roman" panose="02020603050405020304" pitchFamily="18" charset="0"/>
                  </a:rPr>
                  <a:t> a solution containing a higher concentration of solute to prevent the flow of the solvent through the semipermeable membrane</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Its value, is proportional to the </a:t>
                </a:r>
                <a:r>
                  <a:rPr lang="hu-HU" dirty="0" err="1">
                    <a:latin typeface="Times New Roman" panose="02020603050405020304" pitchFamily="18" charset="0"/>
                    <a:cs typeface="Times New Roman" panose="02020603050405020304" pitchFamily="18" charset="0"/>
                  </a:rPr>
                  <a:t>product</a:t>
                </a:r>
                <a:r>
                  <a:rPr lang="en-US" dirty="0">
                    <a:latin typeface="Times New Roman" panose="02020603050405020304" pitchFamily="18" charset="0"/>
                    <a:cs typeface="Times New Roman" panose="02020603050405020304" pitchFamily="18" charset="0"/>
                  </a:rPr>
                  <a:t> of the molar concentrations of all dissolved substances</a:t>
                </a:r>
                <a:r>
                  <a:rPr lang="hu-HU"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b="0" i="1" smtClean="0">
                            <a:latin typeface="Cambria Math" panose="02040503050406030204" pitchFamily="18" charset="0"/>
                          </a:rPr>
                          <m:t>𝑡𝑜𝑡𝑎𝑙</m:t>
                        </m:r>
                      </m:sub>
                    </m:sSub>
                    <m:r>
                      <a:rPr lang="hu-HU" i="1">
                        <a:latin typeface="Cambria Math" panose="02040503050406030204" pitchFamily="18" charset="0"/>
                      </a:rPr>
                      <m:t>=</m:t>
                    </m:r>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r>
                          <a:rPr lang="hu-HU" i="1">
                            <a:latin typeface="Cambria Math" panose="02040503050406030204" pitchFamily="18" charset="0"/>
                          </a:rPr>
                          <m:t>−1</m:t>
                        </m:r>
                      </m:sup>
                      <m:e>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𝑖</m:t>
                            </m:r>
                          </m:sub>
                        </m:sSub>
                      </m:e>
                    </m:nary>
                  </m:oMath>
                </a14:m>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universal</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gas</a:t>
                </a:r>
                <a:r>
                  <a:rPr lang="hu-HU" dirty="0">
                    <a:latin typeface="Times New Roman" panose="02020603050405020304" pitchFamily="18" charset="0"/>
                    <a:cs typeface="Times New Roman" panose="02020603050405020304" pitchFamily="18" charset="0"/>
                  </a:rPr>
                  <a:t> constant (</a:t>
                </a:r>
                <a:r>
                  <a:rPr lang="hu-HU" i="1" dirty="0">
                    <a:latin typeface="Times New Roman" panose="02020603050405020304" pitchFamily="18" charset="0"/>
                    <a:cs typeface="Times New Roman" panose="02020603050405020304" pitchFamily="18" charset="0"/>
                  </a:rPr>
                  <a:t>R=8.314 J/(mol K)</a:t>
                </a:r>
                <a:r>
                  <a:rPr lang="hu-HU" dirty="0">
                    <a:latin typeface="Times New Roman" panose="02020603050405020304" pitchFamily="18" charset="0"/>
                    <a:cs typeface="Times New Roman" panose="02020603050405020304" pitchFamily="18" charset="0"/>
                  </a:rPr>
                  <a:t>) and </a:t>
                </a:r>
                <a:r>
                  <a:rPr lang="hu-HU" dirty="0" err="1">
                    <a:latin typeface="Times New Roman" panose="02020603050405020304" pitchFamily="18" charset="0"/>
                    <a:cs typeface="Times New Roman" panose="02020603050405020304" pitchFamily="18" charset="0"/>
                  </a:rPr>
                  <a:t>the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absolute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temperature</a:t>
                </a:r>
                <a:r>
                  <a:rPr lang="hu-HU" dirty="0">
                    <a:latin typeface="Times New Roman" panose="02020603050405020304" pitchFamily="18" charset="0"/>
                    <a:cs typeface="Times New Roman" panose="02020603050405020304" pitchFamily="18" charset="0"/>
                  </a:rPr>
                  <a:t> (</a:t>
                </a:r>
                <a:r>
                  <a:rPr lang="hu-HU" i="1" dirty="0">
                    <a:latin typeface="Times New Roman" panose="02020603050405020304" pitchFamily="18" charset="0"/>
                    <a:cs typeface="Times New Roman" panose="02020603050405020304" pitchFamily="18" charset="0"/>
                  </a:rPr>
                  <a:t>T</a:t>
                </a:r>
                <a:r>
                  <a:rPr lang="hu-HU" dirty="0">
                    <a:latin typeface="Times New Roman" panose="02020603050405020304" pitchFamily="18" charset="0"/>
                    <a:cs typeface="Times New Roman" panose="02020603050405020304" pitchFamily="18" charset="0"/>
                  </a:rPr>
                  <a:t>):</a:t>
                </a:r>
                <a:br>
                  <a:rPr lang="hu-HU" dirty="0">
                    <a:latin typeface="Times New Roman" panose="02020603050405020304" pitchFamily="18" charset="0"/>
                    <a:cs typeface="Times New Roman" panose="02020603050405020304" pitchFamily="18" charset="0"/>
                  </a:rPr>
                </a:br>
                <a:r>
                  <a:rPr lang="hu-HU" i="1" dirty="0">
                    <a:latin typeface="Times New Roman" panose="02020603050405020304" pitchFamily="18" charset="0"/>
                    <a:cs typeface="Times New Roman" panose="02020603050405020304" pitchFamily="18" charset="0"/>
                  </a:rPr>
                  <a:t/>
                </a:r>
                <a:br>
                  <a:rPr lang="hu-HU" i="1" dirty="0">
                    <a:latin typeface="Times New Roman" panose="02020603050405020304" pitchFamily="18" charset="0"/>
                    <a:cs typeface="Times New Roman" panose="02020603050405020304" pitchFamily="18" charset="0"/>
                  </a:rPr>
                </a:br>
                <a14:m>
                  <m:oMath xmlns:m="http://schemas.openxmlformats.org/officeDocument/2006/math">
                    <m:r>
                      <a:rPr lang="hu-HU" i="1">
                        <a:latin typeface="Cambria Math" panose="02040503050406030204" pitchFamily="18" charset="0"/>
                      </a:rPr>
                      <m:t>𝜋</m:t>
                    </m:r>
                    <m:r>
                      <a:rPr lang="hu-HU" i="1">
                        <a:latin typeface="Cambria Math" panose="02040503050406030204" pitchFamily="18" charset="0"/>
                      </a:rPr>
                      <m:t>=</m:t>
                    </m:r>
                    <m:f>
                      <m:fPr>
                        <m:ctrlPr>
                          <a:rPr lang="hu-HU" i="1" smtClean="0">
                            <a:latin typeface="Cambria Math" panose="02040503050406030204" pitchFamily="18" charset="0"/>
                          </a:rPr>
                        </m:ctrlPr>
                      </m:fPr>
                      <m:num>
                        <m:sSub>
                          <m:sSubPr>
                            <m:ctrlPr>
                              <a:rPr lang="hu-HU" i="1" smtClean="0">
                                <a:latin typeface="Cambria Math" panose="02040503050406030204" pitchFamily="18" charset="0"/>
                              </a:rPr>
                            </m:ctrlPr>
                          </m:sSubPr>
                          <m:e>
                            <m:r>
                              <a:rPr lang="hu-HU" b="0" i="1" smtClean="0">
                                <a:latin typeface="Cambria Math" panose="02040503050406030204" pitchFamily="18" charset="0"/>
                              </a:rPr>
                              <m:t>𝑛</m:t>
                            </m:r>
                          </m:e>
                          <m:sub>
                            <m:r>
                              <a:rPr lang="hu-HU" b="0" i="1" smtClean="0">
                                <a:latin typeface="Cambria Math" panose="02040503050406030204" pitchFamily="18" charset="0"/>
                              </a:rPr>
                              <m:t>𝑡𝑜𝑡𝑎𝑙</m:t>
                            </m:r>
                          </m:sub>
                        </m:sSub>
                      </m:num>
                      <m:den>
                        <m:r>
                          <a:rPr lang="hu-HU" b="0" i="1" smtClean="0">
                            <a:latin typeface="Cambria Math" panose="02040503050406030204" pitchFamily="18" charset="0"/>
                          </a:rPr>
                          <m:t>𝑉</m:t>
                        </m:r>
                      </m:den>
                    </m:f>
                    <m:r>
                      <a:rPr lang="hu-HU" b="0" i="1" smtClean="0">
                        <a:latin typeface="Cambria Math" panose="02040503050406030204" pitchFamily="18" charset="0"/>
                      </a:rPr>
                      <m:t>𝑅𝑇</m:t>
                    </m:r>
                    <m:r>
                      <a:rPr lang="hu-HU" b="0" i="1" smtClean="0">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b="0" i="1" smtClean="0">
                            <a:latin typeface="Cambria Math" panose="02040503050406030204" pitchFamily="18" charset="0"/>
                          </a:rPr>
                          <m:t>𝑡𝑜𝑡𝑎𝑙</m:t>
                        </m:r>
                      </m:sub>
                    </m:sSub>
                    <m:r>
                      <a:rPr lang="hu-HU" i="1">
                        <a:latin typeface="Cambria Math" panose="02040503050406030204" pitchFamily="18" charset="0"/>
                      </a:rPr>
                      <m:t>𝑅𝑇</m:t>
                    </m:r>
                    <m:r>
                      <a:rPr lang="hu-HU" b="0" i="1" smtClean="0">
                        <a:latin typeface="Cambria Math" panose="02040503050406030204" pitchFamily="18" charset="0"/>
                      </a:rPr>
                      <m:t> </m:t>
                    </m:r>
                    <m:r>
                      <a:rPr lang="hu-HU" i="1">
                        <a:latin typeface="Cambria Math" panose="02040503050406030204" pitchFamily="18" charset="0"/>
                      </a:rPr>
                      <m:t> </m:t>
                    </m:r>
                    <m:r>
                      <a:rPr lang="hu-HU" b="0" i="1" smtClean="0">
                        <a:latin typeface="Cambria Math" panose="02040503050406030204" pitchFamily="18" charset="0"/>
                      </a:rPr>
                      <m:t> </m:t>
                    </m:r>
                    <m:r>
                      <a:rPr lang="hu-HU" b="0" i="1" smtClean="0">
                        <a:latin typeface="Cambria Math" panose="02040503050406030204" pitchFamily="18" charset="0"/>
                      </a:rPr>
                      <m:t>𝑎𝑛𝑑</m:t>
                    </m:r>
                    <m:r>
                      <a:rPr lang="hu-HU" b="0" i="1" smtClean="0">
                        <a:latin typeface="Cambria Math" panose="02040503050406030204" pitchFamily="18" charset="0"/>
                      </a:rPr>
                      <m:t>   </m:t>
                    </m:r>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b="0" i="1" smtClean="0">
                            <a:latin typeface="Cambria Math" panose="02040503050406030204" pitchFamily="18" charset="0"/>
                          </a:rPr>
                          <m:t>𝑡𝑜𝑡𝑎𝑙</m:t>
                        </m:r>
                      </m:sub>
                    </m:sSub>
                    <m:r>
                      <a:rPr lang="hu-HU" i="1">
                        <a:latin typeface="Cambria Math" panose="02040503050406030204" pitchFamily="18" charset="0"/>
                      </a:rPr>
                      <m:t>=</m:t>
                    </m:r>
                    <m:nary>
                      <m:naryPr>
                        <m:chr m:val="∑"/>
                        <m:limLoc m:val="undOvr"/>
                        <m:ctrlPr>
                          <a:rPr lang="hu-HU" i="1">
                            <a:latin typeface="Cambria Math" panose="02040503050406030204" pitchFamily="18" charset="0"/>
                          </a:rPr>
                        </m:ctrlPr>
                      </m:naryPr>
                      <m:sub>
                        <m:r>
                          <a:rPr lang="hu-HU" i="1">
                            <a:latin typeface="Cambria Math" panose="02040503050406030204" pitchFamily="18" charset="0"/>
                          </a:rPr>
                          <m:t>𝑖</m:t>
                        </m:r>
                        <m:r>
                          <a:rPr lang="hu-HU" i="1">
                            <a:latin typeface="Cambria Math" panose="02040503050406030204" pitchFamily="18" charset="0"/>
                          </a:rPr>
                          <m:t>=1</m:t>
                        </m:r>
                      </m:sub>
                      <m:sup>
                        <m:r>
                          <a:rPr lang="hu-HU" i="1">
                            <a:latin typeface="Cambria Math" panose="02040503050406030204" pitchFamily="18" charset="0"/>
                          </a:rPr>
                          <m:t>𝑘</m:t>
                        </m:r>
                        <m:r>
                          <a:rPr lang="hu-HU" i="1">
                            <a:latin typeface="Cambria Math" panose="02040503050406030204" pitchFamily="18" charset="0"/>
                          </a:rPr>
                          <m:t>−1</m:t>
                        </m:r>
                      </m:sup>
                      <m:e>
                        <m:sSub>
                          <m:sSubPr>
                            <m:ctrlPr>
                              <a:rPr lang="hu-HU" i="1">
                                <a:latin typeface="Cambria Math" panose="02040503050406030204" pitchFamily="18" charset="0"/>
                              </a:rPr>
                            </m:ctrlPr>
                          </m:sSubPr>
                          <m:e>
                            <m:r>
                              <a:rPr lang="hu-HU" i="1">
                                <a:latin typeface="Cambria Math" panose="02040503050406030204" pitchFamily="18" charset="0"/>
                              </a:rPr>
                              <m:t>𝑐</m:t>
                            </m:r>
                          </m:e>
                          <m:sub>
                            <m:r>
                              <a:rPr lang="hu-HU" i="1">
                                <a:latin typeface="Cambria Math" panose="02040503050406030204" pitchFamily="18" charset="0"/>
                              </a:rPr>
                              <m:t>𝑖</m:t>
                            </m:r>
                          </m:sub>
                        </m:sSub>
                      </m:e>
                    </m:nary>
                  </m:oMath>
                </a14:m>
                <a:endParaRPr lang="hu-HU" dirty="0">
                  <a:latin typeface="Times New Roman" panose="02020603050405020304" pitchFamily="18" charset="0"/>
                  <a:cs typeface="Times New Roman" panose="02020603050405020304" pitchFamily="18" charset="0"/>
                </a:endParaRP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682334" y="1544621"/>
                <a:ext cx="10882745" cy="5039632"/>
              </a:xfrm>
              <a:blipFill>
                <a:blip r:embed="rId3"/>
                <a:stretch>
                  <a:fillRect l="-1008"/>
                </a:stretch>
              </a:blipFill>
            </p:spPr>
            <p:txBody>
              <a:bodyPr/>
              <a:lstStyle/>
              <a:p>
                <a:r>
                  <a:rPr lang="hu-HU">
                    <a:noFill/>
                  </a:rPr>
                  <a:t> </a:t>
                </a:r>
              </a:p>
            </p:txBody>
          </p:sp>
        </mc:Fallback>
      </mc:AlternateContent>
      <p:sp>
        <p:nvSpPr>
          <p:cNvPr id="4" name="Szövegdoboz 3">
            <a:extLst>
              <a:ext uri="{FF2B5EF4-FFF2-40B4-BE49-F238E27FC236}">
                <a16:creationId xmlns:a16="http://schemas.microsoft.com/office/drawing/2014/main" id="{86A520FB-5A53-460D-AB80-428447610EE7}"/>
              </a:ext>
            </a:extLst>
          </p:cNvPr>
          <p:cNvSpPr txBox="1"/>
          <p:nvPr/>
        </p:nvSpPr>
        <p:spPr>
          <a:xfrm>
            <a:off x="11332564" y="5366479"/>
            <a:ext cx="45719" cy="369332"/>
          </a:xfrm>
          <a:prstGeom prst="rect">
            <a:avLst/>
          </a:prstGeom>
          <a:noFill/>
        </p:spPr>
        <p:txBody>
          <a:bodyPr wrap="square" rtlCol="0">
            <a:spAutoFit/>
          </a:bodyPr>
          <a:lstStyle/>
          <a:p>
            <a:endParaRPr lang="hu-HU" dirty="0"/>
          </a:p>
        </p:txBody>
      </p:sp>
      <p:sp>
        <p:nvSpPr>
          <p:cNvPr id="7" name="Cím 1">
            <a:extLst>
              <a:ext uri="{FF2B5EF4-FFF2-40B4-BE49-F238E27FC236}">
                <a16:creationId xmlns:a16="http://schemas.microsoft.com/office/drawing/2014/main" id="{D9E023DC-6BA5-F6E1-3915-6C64898DC1F9}"/>
              </a:ext>
            </a:extLst>
          </p:cNvPr>
          <p:cNvSpPr>
            <a:spLocks noGrp="1"/>
          </p:cNvSpPr>
          <p:nvPr>
            <p:ph type="title"/>
          </p:nvPr>
        </p:nvSpPr>
        <p:spPr>
          <a:xfrm>
            <a:off x="838200" y="365125"/>
            <a:ext cx="10515600" cy="1325563"/>
          </a:xfrm>
        </p:spPr>
        <p:txBody>
          <a:bodyPr/>
          <a:lstStyle/>
          <a:p>
            <a:pPr algn="ctr"/>
            <a:r>
              <a:rPr lang="hu-HU" dirty="0" err="1">
                <a:latin typeface="Times New Roman" panose="02020603050405020304" pitchFamily="18" charset="0"/>
                <a:cs typeface="Times New Roman" panose="02020603050405020304" pitchFamily="18" charset="0"/>
              </a:rPr>
              <a:t>Laws</a:t>
            </a:r>
            <a:r>
              <a:rPr lang="hu-HU" dirty="0">
                <a:latin typeface="Times New Roman" panose="02020603050405020304" pitchFamily="18" charset="0"/>
                <a:cs typeface="Times New Roman" panose="02020603050405020304" pitchFamily="18" charset="0"/>
              </a:rPr>
              <a:t> in </a:t>
            </a:r>
            <a:r>
              <a:rPr lang="hu-HU" dirty="0" err="1">
                <a:latin typeface="Times New Roman" panose="02020603050405020304" pitchFamily="18" charset="0"/>
                <a:cs typeface="Times New Roman" panose="02020603050405020304" pitchFamily="18" charset="0"/>
              </a:rPr>
              <a:t>diluted</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solutions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50</a:t>
            </a:fld>
            <a:endParaRPr lang="hu-HU"/>
          </a:p>
        </p:txBody>
      </p:sp>
    </p:spTree>
    <p:extLst>
      <p:ext uri="{BB962C8B-B14F-4D97-AF65-F5344CB8AC3E}">
        <p14:creationId xmlns:p14="http://schemas.microsoft.com/office/powerpoint/2010/main" val="5732598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86A520FB-5A53-460D-AB80-428447610EE7}"/>
              </a:ext>
            </a:extLst>
          </p:cNvPr>
          <p:cNvSpPr txBox="1"/>
          <p:nvPr/>
        </p:nvSpPr>
        <p:spPr>
          <a:xfrm>
            <a:off x="11332564" y="5366479"/>
            <a:ext cx="45719" cy="369332"/>
          </a:xfrm>
          <a:prstGeom prst="rect">
            <a:avLst/>
          </a:prstGeom>
          <a:noFill/>
        </p:spPr>
        <p:txBody>
          <a:bodyPr wrap="square" rtlCol="0">
            <a:spAutoFit/>
          </a:bodyPr>
          <a:lstStyle/>
          <a:p>
            <a:endParaRPr lang="hu-HU" dirty="0"/>
          </a:p>
        </p:txBody>
      </p:sp>
      <p:pic>
        <p:nvPicPr>
          <p:cNvPr id="3" name="Kép 2">
            <a:extLst>
              <a:ext uri="{FF2B5EF4-FFF2-40B4-BE49-F238E27FC236}">
                <a16:creationId xmlns:a16="http://schemas.microsoft.com/office/drawing/2014/main" id="{D0938C25-714E-4295-A5BA-903A0945168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8780" y="1457532"/>
            <a:ext cx="8320000" cy="4680000"/>
          </a:xfrm>
          <a:prstGeom prst="rect">
            <a:avLst/>
          </a:prstGeom>
        </p:spPr>
      </p:pic>
      <p:sp>
        <p:nvSpPr>
          <p:cNvPr id="6" name="Cím 5">
            <a:extLst>
              <a:ext uri="{FF2B5EF4-FFF2-40B4-BE49-F238E27FC236}">
                <a16:creationId xmlns:a16="http://schemas.microsoft.com/office/drawing/2014/main" id="{F11B008D-FFC6-43AD-BBC9-D8C42E3B3B13}"/>
              </a:ext>
            </a:extLst>
          </p:cNvPr>
          <p:cNvSpPr>
            <a:spLocks noGrp="1"/>
          </p:cNvSpPr>
          <p:nvPr>
            <p:ph type="title"/>
          </p:nvPr>
        </p:nvSpPr>
        <p:spPr>
          <a:xfrm>
            <a:off x="838200" y="140275"/>
            <a:ext cx="10515600" cy="1325563"/>
          </a:xfrm>
        </p:spPr>
        <p:txBody>
          <a:bodyPr/>
          <a:lstStyle/>
          <a:p>
            <a:pPr algn="ctr"/>
            <a:r>
              <a:rPr lang="hu-HU" dirty="0" err="1">
                <a:latin typeface="Times New Roman" panose="02020603050405020304" pitchFamily="18" charset="0"/>
                <a:cs typeface="Times New Roman" panose="02020603050405020304" pitchFamily="18" charset="0"/>
              </a:rPr>
              <a:t>Chemical</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garden</a:t>
            </a:r>
            <a:endParaRPr lang="hu-HU" dirty="0"/>
          </a:p>
        </p:txBody>
      </p:sp>
      <p:sp>
        <p:nvSpPr>
          <p:cNvPr id="7" name="Szövegdoboz 6">
            <a:extLst>
              <a:ext uri="{FF2B5EF4-FFF2-40B4-BE49-F238E27FC236}">
                <a16:creationId xmlns:a16="http://schemas.microsoft.com/office/drawing/2014/main" id="{6D607B4D-DEA5-4C20-BC20-DCD77825099E}"/>
              </a:ext>
            </a:extLst>
          </p:cNvPr>
          <p:cNvSpPr txBox="1"/>
          <p:nvPr/>
        </p:nvSpPr>
        <p:spPr>
          <a:xfrm>
            <a:off x="3597639" y="6325850"/>
            <a:ext cx="4728987" cy="369332"/>
          </a:xfrm>
          <a:prstGeom prst="rect">
            <a:avLst/>
          </a:prstGeom>
          <a:noFill/>
        </p:spPr>
        <p:txBody>
          <a:bodyPr wrap="none" rtlCol="0">
            <a:spAutoFit/>
          </a:bodyPr>
          <a:lstStyle/>
          <a:p>
            <a:r>
              <a:rPr lang="hu-HU" dirty="0"/>
              <a:t>https://www.youtube.com/watch?v=gL6IVNlJkI0</a:t>
            </a:r>
          </a:p>
        </p:txBody>
      </p:sp>
      <p:sp>
        <p:nvSpPr>
          <p:cNvPr id="2" name="Slide Number Placeholder 1"/>
          <p:cNvSpPr>
            <a:spLocks noGrp="1"/>
          </p:cNvSpPr>
          <p:nvPr>
            <p:ph type="sldNum" sz="quarter" idx="12"/>
          </p:nvPr>
        </p:nvSpPr>
        <p:spPr/>
        <p:txBody>
          <a:bodyPr/>
          <a:lstStyle/>
          <a:p>
            <a:fld id="{3C4C4ECE-28BA-4963-8103-0CE331711D51}" type="slidenum">
              <a:rPr lang="hu-HU" smtClean="0"/>
              <a:t>51</a:t>
            </a:fld>
            <a:endParaRPr lang="hu-HU"/>
          </a:p>
        </p:txBody>
      </p:sp>
    </p:spTree>
    <p:extLst>
      <p:ext uri="{BB962C8B-B14F-4D97-AF65-F5344CB8AC3E}">
        <p14:creationId xmlns:p14="http://schemas.microsoft.com/office/powerpoint/2010/main" val="38796254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églalap 5">
            <a:extLst>
              <a:ext uri="{FF2B5EF4-FFF2-40B4-BE49-F238E27FC236}">
                <a16:creationId xmlns:a16="http://schemas.microsoft.com/office/drawing/2014/main" id="{89C596F8-ACC1-4F8A-BFF0-2F8D480C5211}"/>
              </a:ext>
            </a:extLst>
          </p:cNvPr>
          <p:cNvSpPr/>
          <p:nvPr/>
        </p:nvSpPr>
        <p:spPr>
          <a:xfrm>
            <a:off x="188687" y="1582057"/>
            <a:ext cx="11887200" cy="4547281"/>
          </a:xfrm>
          <a:prstGeom prst="rect">
            <a:avLst/>
          </a:prstGeom>
          <a:solidFill>
            <a:schemeClr val="accent1">
              <a:lumMod val="40000"/>
              <a:lumOff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4" name="Szövegdoboz 3">
            <a:extLst>
              <a:ext uri="{FF2B5EF4-FFF2-40B4-BE49-F238E27FC236}">
                <a16:creationId xmlns:a16="http://schemas.microsoft.com/office/drawing/2014/main" id="{86A520FB-5A53-460D-AB80-428447610EE7}"/>
              </a:ext>
            </a:extLst>
          </p:cNvPr>
          <p:cNvSpPr txBox="1"/>
          <p:nvPr/>
        </p:nvSpPr>
        <p:spPr>
          <a:xfrm>
            <a:off x="11332564" y="5366479"/>
            <a:ext cx="45719" cy="369332"/>
          </a:xfrm>
          <a:prstGeom prst="rect">
            <a:avLst/>
          </a:prstGeom>
          <a:noFill/>
        </p:spPr>
        <p:txBody>
          <a:bodyPr wrap="square" rtlCol="0">
            <a:spAutoFit/>
          </a:bodyPr>
          <a:lstStyle/>
          <a:p>
            <a:endParaRPr lang="hu-HU" dirty="0"/>
          </a:p>
        </p:txBody>
      </p:sp>
      <p:cxnSp>
        <p:nvCxnSpPr>
          <p:cNvPr id="9" name="Egyenes összekötő 8">
            <a:extLst>
              <a:ext uri="{FF2B5EF4-FFF2-40B4-BE49-F238E27FC236}">
                <a16:creationId xmlns:a16="http://schemas.microsoft.com/office/drawing/2014/main" id="{97ACFCEA-76AB-4F89-AFC0-C98384CCFBDC}"/>
              </a:ext>
            </a:extLst>
          </p:cNvPr>
          <p:cNvCxnSpPr>
            <a:cxnSpLocks/>
          </p:cNvCxnSpPr>
          <p:nvPr/>
        </p:nvCxnSpPr>
        <p:spPr>
          <a:xfrm>
            <a:off x="179882" y="6162998"/>
            <a:ext cx="11872210"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zövegdoboz 11">
            <a:extLst>
              <a:ext uri="{FF2B5EF4-FFF2-40B4-BE49-F238E27FC236}">
                <a16:creationId xmlns:a16="http://schemas.microsoft.com/office/drawing/2014/main" id="{D6DA13F8-1D07-46F3-96EE-CE7E394C0E62}"/>
              </a:ext>
            </a:extLst>
          </p:cNvPr>
          <p:cNvSpPr txBox="1"/>
          <p:nvPr/>
        </p:nvSpPr>
        <p:spPr>
          <a:xfrm>
            <a:off x="1202945" y="1719098"/>
            <a:ext cx="3239990" cy="461665"/>
          </a:xfrm>
          <a:prstGeom prst="rect">
            <a:avLst/>
          </a:prstGeom>
          <a:noFill/>
        </p:spPr>
        <p:txBody>
          <a:bodyPr wrap="none" rtlCol="0">
            <a:spAutoFit/>
          </a:bodyPr>
          <a:lstStyle/>
          <a:p>
            <a:r>
              <a:rPr lang="hu-HU" sz="2400" dirty="0" err="1">
                <a:latin typeface="Times New Roman" panose="02020603050405020304" pitchFamily="18" charset="0"/>
                <a:cs typeface="Times New Roman" panose="02020603050405020304" pitchFamily="18" charset="0"/>
              </a:rPr>
              <a:t>Sodium</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silicate</a:t>
            </a:r>
            <a:r>
              <a:rPr lang="hu-HU" sz="2400" dirty="0">
                <a:latin typeface="Times New Roman" panose="02020603050405020304" pitchFamily="18" charset="0"/>
                <a:cs typeface="Times New Roman" panose="02020603050405020304" pitchFamily="18" charset="0"/>
              </a:rPr>
              <a:t> </a:t>
            </a:r>
            <a:r>
              <a:rPr lang="hu-HU" sz="2400" dirty="0" err="1">
                <a:latin typeface="Times New Roman" panose="02020603050405020304" pitchFamily="18" charset="0"/>
                <a:cs typeface="Times New Roman" panose="02020603050405020304" pitchFamily="18" charset="0"/>
              </a:rPr>
              <a:t>solution</a:t>
            </a:r>
            <a:r>
              <a:rPr lang="hu-HU" sz="2400" dirty="0">
                <a:latin typeface="Times New Roman" panose="02020603050405020304" pitchFamily="18" charset="0"/>
                <a:cs typeface="Times New Roman" panose="02020603050405020304" pitchFamily="18" charset="0"/>
              </a:rPr>
              <a:t>:</a:t>
            </a:r>
          </a:p>
        </p:txBody>
      </p:sp>
      <p:sp>
        <p:nvSpPr>
          <p:cNvPr id="13" name="Szövegdoboz 12">
            <a:extLst>
              <a:ext uri="{FF2B5EF4-FFF2-40B4-BE49-F238E27FC236}">
                <a16:creationId xmlns:a16="http://schemas.microsoft.com/office/drawing/2014/main" id="{EEF158CF-07CE-41C6-B268-A3174BC0E5D8}"/>
              </a:ext>
            </a:extLst>
          </p:cNvPr>
          <p:cNvSpPr txBox="1"/>
          <p:nvPr/>
        </p:nvSpPr>
        <p:spPr>
          <a:xfrm>
            <a:off x="4159347" y="6396335"/>
            <a:ext cx="3831498" cy="461665"/>
          </a:xfrm>
          <a:prstGeom prst="rect">
            <a:avLst/>
          </a:prstGeom>
          <a:noFill/>
        </p:spPr>
        <p:txBody>
          <a:bodyPr wrap="none" rtlCol="0">
            <a:spAutoFit/>
          </a:bodyPr>
          <a:lstStyle/>
          <a:p>
            <a:r>
              <a:rPr lang="hu-HU" sz="2400" dirty="0">
                <a:latin typeface="Times New Roman" panose="02020603050405020304" pitchFamily="18" charset="0"/>
                <a:cs typeface="Times New Roman" panose="02020603050405020304" pitchFamily="18" charset="0"/>
              </a:rPr>
              <a:t>metal </a:t>
            </a:r>
            <a:r>
              <a:rPr lang="hu-HU" sz="2400" dirty="0" err="1">
                <a:latin typeface="Times New Roman" panose="02020603050405020304" pitchFamily="18" charset="0"/>
                <a:cs typeface="Times New Roman" panose="02020603050405020304" pitchFamily="18" charset="0"/>
              </a:rPr>
              <a:t>salt</a:t>
            </a:r>
            <a:r>
              <a:rPr lang="hu-HU" sz="2400" dirty="0">
                <a:latin typeface="Times New Roman" panose="02020603050405020304" pitchFamily="18" charset="0"/>
                <a:cs typeface="Times New Roman" panose="02020603050405020304" pitchFamily="18" charset="0"/>
              </a:rPr>
              <a:t> – </a:t>
            </a:r>
            <a:r>
              <a:rPr lang="hu-HU" sz="2400" dirty="0" err="1">
                <a:latin typeface="Times New Roman" panose="02020603050405020304" pitchFamily="18" charset="0"/>
                <a:cs typeface="Times New Roman" panose="02020603050405020304" pitchFamily="18" charset="0"/>
              </a:rPr>
              <a:t>e.g</a:t>
            </a:r>
            <a:r>
              <a:rPr lang="hu-HU" sz="2400" dirty="0">
                <a:latin typeface="Times New Roman" panose="02020603050405020304" pitchFamily="18" charset="0"/>
                <a:cs typeface="Times New Roman" panose="02020603050405020304" pitchFamily="18" charset="0"/>
              </a:rPr>
              <a:t>., CoCl</a:t>
            </a:r>
            <a:r>
              <a:rPr lang="hu-HU" sz="2400" baseline="-25000" dirty="0">
                <a:latin typeface="Times New Roman" panose="02020603050405020304" pitchFamily="18" charset="0"/>
                <a:cs typeface="Times New Roman" panose="02020603050405020304" pitchFamily="18" charset="0"/>
              </a:rPr>
              <a:t>2</a:t>
            </a:r>
            <a:r>
              <a:rPr lang="hu-HU" sz="2400" dirty="0">
                <a:latin typeface="Times New Roman" panose="02020603050405020304" pitchFamily="18" charset="0"/>
                <a:cs typeface="Times New Roman" panose="02020603050405020304" pitchFamily="18" charset="0"/>
              </a:rPr>
              <a:t>·6H</a:t>
            </a:r>
            <a:r>
              <a:rPr lang="hu-HU" sz="2400" baseline="-25000" dirty="0">
                <a:latin typeface="Times New Roman" panose="02020603050405020304" pitchFamily="18" charset="0"/>
                <a:cs typeface="Times New Roman" panose="02020603050405020304" pitchFamily="18" charset="0"/>
              </a:rPr>
              <a:t>2</a:t>
            </a:r>
            <a:r>
              <a:rPr lang="hu-HU" sz="2400" dirty="0">
                <a:latin typeface="Times New Roman" panose="02020603050405020304" pitchFamily="18" charset="0"/>
                <a:cs typeface="Times New Roman" panose="02020603050405020304" pitchFamily="18" charset="0"/>
              </a:rPr>
              <a:t>O</a:t>
            </a:r>
          </a:p>
        </p:txBody>
      </p:sp>
      <mc:AlternateContent xmlns:mc="http://schemas.openxmlformats.org/markup-compatibility/2006" xmlns:a14="http://schemas.microsoft.com/office/drawing/2010/main">
        <mc:Choice Requires="a14">
          <p:sp>
            <p:nvSpPr>
              <p:cNvPr id="19" name="Szövegdoboz 18">
                <a:extLst>
                  <a:ext uri="{FF2B5EF4-FFF2-40B4-BE49-F238E27FC236}">
                    <a16:creationId xmlns:a16="http://schemas.microsoft.com/office/drawing/2014/main" id="{514DCF37-065A-4BC8-B8CB-1FEBCFF39A67}"/>
                  </a:ext>
                </a:extLst>
              </p:cNvPr>
              <p:cNvSpPr txBox="1"/>
              <p:nvPr/>
            </p:nvSpPr>
            <p:spPr>
              <a:xfrm>
                <a:off x="5231566" y="1723869"/>
                <a:ext cx="5122749" cy="514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𝑁𝑎</m:t>
                          </m:r>
                        </m:e>
                        <m:sub>
                          <m:r>
                            <a:rPr lang="hu-HU" sz="2800" b="0" i="1" smtClean="0">
                              <a:latin typeface="Cambria Math" panose="02040503050406030204" pitchFamily="18" charset="0"/>
                            </a:rPr>
                            <m:t>2</m:t>
                          </m:r>
                        </m:sub>
                      </m:sSub>
                      <m:sSub>
                        <m:sSubPr>
                          <m:ctrlPr>
                            <a:rPr lang="hu-HU" sz="2800" i="1" smtClean="0">
                              <a:latin typeface="Cambria Math" panose="02040503050406030204" pitchFamily="18" charset="0"/>
                            </a:rPr>
                          </m:ctrlPr>
                        </m:sSubPr>
                        <m:e>
                          <m:r>
                            <a:rPr lang="hu-HU" sz="2800" b="0" i="1" smtClean="0">
                              <a:latin typeface="Cambria Math" panose="02040503050406030204" pitchFamily="18" charset="0"/>
                            </a:rPr>
                            <m:t>𝑆𝑖𝑂</m:t>
                          </m:r>
                        </m:e>
                        <m:sub>
                          <m:r>
                            <a:rPr lang="hu-HU" sz="2800" b="0" i="1" smtClean="0">
                              <a:latin typeface="Cambria Math" panose="02040503050406030204" pitchFamily="18" charset="0"/>
                            </a:rPr>
                            <m:t>3(</m:t>
                          </m:r>
                          <m:r>
                            <a:rPr lang="hu-HU" sz="2800" b="0" i="1" smtClean="0">
                              <a:latin typeface="Cambria Math" panose="02040503050406030204" pitchFamily="18" charset="0"/>
                            </a:rPr>
                            <m:t>𝑠</m:t>
                          </m:r>
                          <m:r>
                            <a:rPr lang="hu-HU" sz="2800" b="0" i="1" smtClean="0">
                              <a:latin typeface="Cambria Math" panose="02040503050406030204" pitchFamily="18" charset="0"/>
                            </a:rPr>
                            <m:t>)</m:t>
                          </m:r>
                        </m:sub>
                      </m:sSub>
                      <m:r>
                        <a:rPr lang="hu-HU" sz="2800" b="0" i="1" smtClean="0">
                          <a:latin typeface="Cambria Math" panose="02040503050406030204" pitchFamily="18" charset="0"/>
                        </a:rPr>
                        <m:t>=2</m:t>
                      </m:r>
                      <m:sSubSup>
                        <m:sSubSupPr>
                          <m:ctrlPr>
                            <a:rPr lang="hu-HU" sz="2800" b="0" i="1" smtClean="0">
                              <a:latin typeface="Cambria Math" panose="02040503050406030204" pitchFamily="18" charset="0"/>
                            </a:rPr>
                          </m:ctrlPr>
                        </m:sSubSupPr>
                        <m:e>
                          <m:r>
                            <a:rPr lang="hu-HU" sz="2800" b="0" i="1" smtClean="0">
                              <a:latin typeface="Cambria Math" panose="02040503050406030204" pitchFamily="18" charset="0"/>
                            </a:rPr>
                            <m:t>𝑁𝑎</m:t>
                          </m:r>
                        </m:e>
                        <m:sub>
                          <m:r>
                            <a:rPr lang="hu-HU" sz="2800" b="0" i="1" smtClean="0">
                              <a:latin typeface="Cambria Math" panose="02040503050406030204" pitchFamily="18" charset="0"/>
                            </a:rPr>
                            <m:t>(</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m:t>
                          </m:r>
                        </m:sup>
                      </m:sSubSup>
                      <m:r>
                        <a:rPr lang="hu-HU" sz="2800" b="0" i="1" smtClean="0">
                          <a:latin typeface="Cambria Math" panose="02040503050406030204" pitchFamily="18" charset="0"/>
                        </a:rPr>
                        <m:t>+</m:t>
                      </m:r>
                      <m:sSubSup>
                        <m:sSubSupPr>
                          <m:ctrlPr>
                            <a:rPr lang="hu-HU" sz="2800" b="0" i="1" smtClean="0">
                              <a:latin typeface="Cambria Math" panose="02040503050406030204" pitchFamily="18" charset="0"/>
                            </a:rPr>
                          </m:ctrlPr>
                        </m:sSubSupPr>
                        <m:e>
                          <m:r>
                            <a:rPr lang="hu-HU" sz="2800" b="0" i="1" smtClean="0">
                              <a:latin typeface="Cambria Math" panose="02040503050406030204" pitchFamily="18" charset="0"/>
                            </a:rPr>
                            <m:t>𝑆𝑖𝑂</m:t>
                          </m:r>
                        </m:e>
                        <m:sub>
                          <m:r>
                            <a:rPr lang="hu-HU" sz="2800" b="0" i="1" smtClean="0">
                              <a:latin typeface="Cambria Math" panose="02040503050406030204" pitchFamily="18" charset="0"/>
                            </a:rPr>
                            <m:t>3(</m:t>
                          </m:r>
                          <m:r>
                            <a:rPr lang="hu-HU" sz="2800" b="0" i="1" smtClean="0">
                              <a:latin typeface="Cambria Math" panose="02040503050406030204" pitchFamily="18" charset="0"/>
                            </a:rPr>
                            <m:t>𝑎𝑞</m:t>
                          </m:r>
                          <m:r>
                            <a:rPr lang="hu-HU" sz="2800" b="0" i="1" smtClean="0">
                              <a:latin typeface="Cambria Math" panose="02040503050406030204" pitchFamily="18" charset="0"/>
                            </a:rPr>
                            <m:t>)</m:t>
                          </m:r>
                        </m:sub>
                        <m:sup>
                          <m:r>
                            <a:rPr lang="hu-HU" sz="2800" b="0" i="1" smtClean="0">
                              <a:latin typeface="Cambria Math" panose="02040503050406030204" pitchFamily="18" charset="0"/>
                            </a:rPr>
                            <m:t>2−</m:t>
                          </m:r>
                        </m:sup>
                      </m:sSubSup>
                    </m:oMath>
                  </m:oMathPara>
                </a14:m>
                <a:endParaRPr lang="hu-HU" sz="2800" dirty="0"/>
              </a:p>
            </p:txBody>
          </p:sp>
        </mc:Choice>
        <mc:Fallback xmlns="">
          <p:sp>
            <p:nvSpPr>
              <p:cNvPr id="19" name="Szövegdoboz 18">
                <a:extLst>
                  <a:ext uri="{FF2B5EF4-FFF2-40B4-BE49-F238E27FC236}">
                    <a16:creationId xmlns:a16="http://schemas.microsoft.com/office/drawing/2014/main" id="{514DCF37-065A-4BC8-B8CB-1FEBCFF39A67}"/>
                  </a:ext>
                </a:extLst>
              </p:cNvPr>
              <p:cNvSpPr txBox="1">
                <a:spLocks noRot="1" noChangeAspect="1" noMove="1" noResize="1" noEditPoints="1" noAdjustHandles="1" noChangeArrowheads="1" noChangeShapeType="1" noTextEdit="1"/>
              </p:cNvSpPr>
              <p:nvPr/>
            </p:nvSpPr>
            <p:spPr>
              <a:xfrm>
                <a:off x="5231566" y="1723869"/>
                <a:ext cx="5122749" cy="514821"/>
              </a:xfrm>
              <a:prstGeom prst="rect">
                <a:avLst/>
              </a:prstGeom>
              <a:blipFill>
                <a:blip r:embed="rId3"/>
                <a:stretch>
                  <a:fillRect/>
                </a:stretch>
              </a:blipFill>
            </p:spPr>
            <p:txBody>
              <a:bodyPr/>
              <a:lstStyle/>
              <a:p>
                <a:r>
                  <a:rPr lang="hu-HU">
                    <a:noFill/>
                  </a:rPr>
                  <a:t> </a:t>
                </a:r>
              </a:p>
            </p:txBody>
          </p:sp>
        </mc:Fallback>
      </mc:AlternateContent>
      <p:cxnSp>
        <p:nvCxnSpPr>
          <p:cNvPr id="20" name="Egyenes összekötő nyíllal 19">
            <a:extLst>
              <a:ext uri="{FF2B5EF4-FFF2-40B4-BE49-F238E27FC236}">
                <a16:creationId xmlns:a16="http://schemas.microsoft.com/office/drawing/2014/main" id="{40D25544-A7E6-43F3-89C2-365B6E841C5F}"/>
              </a:ext>
            </a:extLst>
          </p:cNvPr>
          <p:cNvCxnSpPr>
            <a:cxnSpLocks/>
          </p:cNvCxnSpPr>
          <p:nvPr/>
        </p:nvCxnSpPr>
        <p:spPr>
          <a:xfrm flipH="1">
            <a:off x="6478249" y="5591331"/>
            <a:ext cx="597108" cy="197369"/>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Szövegdoboz 22">
                <a:extLst>
                  <a:ext uri="{FF2B5EF4-FFF2-40B4-BE49-F238E27FC236}">
                    <a16:creationId xmlns:a16="http://schemas.microsoft.com/office/drawing/2014/main" id="{684D744D-9CF7-4A1D-B121-E4B0101E7682}"/>
                  </a:ext>
                </a:extLst>
              </p:cNvPr>
              <p:cNvSpPr txBox="1"/>
              <p:nvPr/>
            </p:nvSpPr>
            <p:spPr>
              <a:xfrm>
                <a:off x="7131513" y="5054188"/>
                <a:ext cx="4629985" cy="5159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hu-HU" sz="2800" b="0" i="1" smtClean="0">
                              <a:solidFill>
                                <a:srgbClr val="2E0CFC"/>
                              </a:solidFill>
                              <a:latin typeface="Cambria Math" panose="02040503050406030204" pitchFamily="18" charset="0"/>
                            </a:rPr>
                          </m:ctrlPr>
                        </m:sSubSupPr>
                        <m:e>
                          <m:r>
                            <a:rPr lang="hu-HU" sz="2800" b="0" i="1" smtClean="0">
                              <a:solidFill>
                                <a:srgbClr val="2E0CFC"/>
                              </a:solidFill>
                              <a:latin typeface="Cambria Math" panose="02040503050406030204" pitchFamily="18" charset="0"/>
                            </a:rPr>
                            <m:t>𝐶𝑜</m:t>
                          </m:r>
                        </m:e>
                        <m:sub>
                          <m:r>
                            <a:rPr lang="hu-HU" sz="2800" b="0" i="1" smtClean="0">
                              <a:solidFill>
                                <a:srgbClr val="2E0CFC"/>
                              </a:solidFill>
                              <a:latin typeface="Cambria Math" panose="02040503050406030204" pitchFamily="18" charset="0"/>
                            </a:rPr>
                            <m:t>(</m:t>
                          </m:r>
                          <m:r>
                            <a:rPr lang="hu-HU" sz="2800" b="0" i="1" smtClean="0">
                              <a:solidFill>
                                <a:srgbClr val="2E0CFC"/>
                              </a:solidFill>
                              <a:latin typeface="Cambria Math" panose="02040503050406030204" pitchFamily="18" charset="0"/>
                            </a:rPr>
                            <m:t>𝑎𝑞</m:t>
                          </m:r>
                          <m:r>
                            <a:rPr lang="hu-HU" sz="2800" b="0" i="1" smtClean="0">
                              <a:solidFill>
                                <a:srgbClr val="2E0CFC"/>
                              </a:solidFill>
                              <a:latin typeface="Cambria Math" panose="02040503050406030204" pitchFamily="18" charset="0"/>
                            </a:rPr>
                            <m:t>)</m:t>
                          </m:r>
                        </m:sub>
                        <m:sup>
                          <m:r>
                            <a:rPr lang="hu-HU" sz="2800" b="0" i="1" smtClean="0">
                              <a:solidFill>
                                <a:srgbClr val="2E0CFC"/>
                              </a:solidFill>
                              <a:latin typeface="Cambria Math" panose="02040503050406030204" pitchFamily="18" charset="0"/>
                            </a:rPr>
                            <m:t>2+</m:t>
                          </m:r>
                        </m:sup>
                      </m:sSubSup>
                      <m:r>
                        <a:rPr lang="hu-HU" sz="2800" b="0" i="1" smtClean="0">
                          <a:solidFill>
                            <a:srgbClr val="2E0CFC"/>
                          </a:solidFill>
                          <a:latin typeface="Cambria Math" panose="02040503050406030204" pitchFamily="18" charset="0"/>
                        </a:rPr>
                        <m:t>+</m:t>
                      </m:r>
                      <m:sSubSup>
                        <m:sSubSupPr>
                          <m:ctrlPr>
                            <a:rPr lang="hu-HU" sz="2800" b="0" i="1" smtClean="0">
                              <a:solidFill>
                                <a:srgbClr val="2E0CFC"/>
                              </a:solidFill>
                              <a:latin typeface="Cambria Math" panose="02040503050406030204" pitchFamily="18" charset="0"/>
                            </a:rPr>
                          </m:ctrlPr>
                        </m:sSubSupPr>
                        <m:e>
                          <m:r>
                            <a:rPr lang="hu-HU" sz="2800" b="0" i="1" smtClean="0">
                              <a:solidFill>
                                <a:srgbClr val="2E0CFC"/>
                              </a:solidFill>
                              <a:latin typeface="Cambria Math" panose="02040503050406030204" pitchFamily="18" charset="0"/>
                            </a:rPr>
                            <m:t>𝑆𝑖𝑂</m:t>
                          </m:r>
                        </m:e>
                        <m:sub>
                          <m:r>
                            <a:rPr lang="hu-HU" sz="2800" b="0" i="1" smtClean="0">
                              <a:solidFill>
                                <a:srgbClr val="2E0CFC"/>
                              </a:solidFill>
                              <a:latin typeface="Cambria Math" panose="02040503050406030204" pitchFamily="18" charset="0"/>
                            </a:rPr>
                            <m:t>3(</m:t>
                          </m:r>
                          <m:r>
                            <a:rPr lang="hu-HU" sz="2800" b="0" i="1" smtClean="0">
                              <a:solidFill>
                                <a:srgbClr val="2E0CFC"/>
                              </a:solidFill>
                              <a:latin typeface="Cambria Math" panose="02040503050406030204" pitchFamily="18" charset="0"/>
                            </a:rPr>
                            <m:t>𝑎𝑞</m:t>
                          </m:r>
                          <m:r>
                            <a:rPr lang="hu-HU" sz="2800" b="0" i="1" smtClean="0">
                              <a:solidFill>
                                <a:srgbClr val="2E0CFC"/>
                              </a:solidFill>
                              <a:latin typeface="Cambria Math" panose="02040503050406030204" pitchFamily="18" charset="0"/>
                            </a:rPr>
                            <m:t>)</m:t>
                          </m:r>
                        </m:sub>
                        <m:sup>
                          <m:r>
                            <a:rPr lang="hu-HU" sz="2800" b="0" i="1" smtClean="0">
                              <a:solidFill>
                                <a:srgbClr val="2E0CFC"/>
                              </a:solidFill>
                              <a:latin typeface="Cambria Math" panose="02040503050406030204" pitchFamily="18" charset="0"/>
                            </a:rPr>
                            <m:t>2−</m:t>
                          </m:r>
                        </m:sup>
                      </m:sSubSup>
                      <m:r>
                        <a:rPr lang="hu-HU" sz="2800" b="0" i="1" smtClean="0">
                          <a:solidFill>
                            <a:srgbClr val="2E0CFC"/>
                          </a:solidFill>
                          <a:latin typeface="Cambria Math" panose="02040503050406030204" pitchFamily="18" charset="0"/>
                        </a:rPr>
                        <m:t>=</m:t>
                      </m:r>
                      <m:sSub>
                        <m:sSubPr>
                          <m:ctrlPr>
                            <a:rPr lang="hu-HU" sz="2800" i="1">
                              <a:solidFill>
                                <a:srgbClr val="2E0CFC"/>
                              </a:solidFill>
                              <a:latin typeface="Cambria Math" panose="02040503050406030204" pitchFamily="18" charset="0"/>
                            </a:rPr>
                          </m:ctrlPr>
                        </m:sSubPr>
                        <m:e>
                          <m:r>
                            <a:rPr lang="hu-HU" sz="2800" b="0" i="1" smtClean="0">
                              <a:solidFill>
                                <a:srgbClr val="2E0CFC"/>
                              </a:solidFill>
                              <a:latin typeface="Cambria Math" panose="02040503050406030204" pitchFamily="18" charset="0"/>
                            </a:rPr>
                            <m:t>𝐶𝑜</m:t>
                          </m:r>
                          <m:r>
                            <a:rPr lang="hu-HU" sz="2800" i="1">
                              <a:solidFill>
                                <a:srgbClr val="2E0CFC"/>
                              </a:solidFill>
                              <a:latin typeface="Cambria Math" panose="02040503050406030204" pitchFamily="18" charset="0"/>
                            </a:rPr>
                            <m:t>𝑆𝑖𝑂</m:t>
                          </m:r>
                        </m:e>
                        <m:sub>
                          <m:r>
                            <a:rPr lang="hu-HU" sz="2800" i="1">
                              <a:solidFill>
                                <a:srgbClr val="2E0CFC"/>
                              </a:solidFill>
                              <a:latin typeface="Cambria Math" panose="02040503050406030204" pitchFamily="18" charset="0"/>
                            </a:rPr>
                            <m:t>3(</m:t>
                          </m:r>
                          <m:r>
                            <a:rPr lang="hu-HU" sz="2800" i="1">
                              <a:solidFill>
                                <a:srgbClr val="2E0CFC"/>
                              </a:solidFill>
                              <a:latin typeface="Cambria Math" panose="02040503050406030204" pitchFamily="18" charset="0"/>
                            </a:rPr>
                            <m:t>𝑠</m:t>
                          </m:r>
                          <m:r>
                            <a:rPr lang="hu-HU" sz="2800" i="1">
                              <a:solidFill>
                                <a:srgbClr val="2E0CFC"/>
                              </a:solidFill>
                              <a:latin typeface="Cambria Math" panose="02040503050406030204" pitchFamily="18" charset="0"/>
                            </a:rPr>
                            <m:t>)</m:t>
                          </m:r>
                        </m:sub>
                      </m:sSub>
                    </m:oMath>
                  </m:oMathPara>
                </a14:m>
                <a:endParaRPr lang="hu-HU" sz="2800" dirty="0">
                  <a:solidFill>
                    <a:srgbClr val="2E0CFC"/>
                  </a:solidFill>
                </a:endParaRPr>
              </a:p>
            </p:txBody>
          </p:sp>
        </mc:Choice>
        <mc:Fallback xmlns="">
          <p:sp>
            <p:nvSpPr>
              <p:cNvPr id="23" name="Szövegdoboz 22">
                <a:extLst>
                  <a:ext uri="{FF2B5EF4-FFF2-40B4-BE49-F238E27FC236}">
                    <a16:creationId xmlns:a16="http://schemas.microsoft.com/office/drawing/2014/main" id="{684D744D-9CF7-4A1D-B121-E4B0101E7682}"/>
                  </a:ext>
                </a:extLst>
              </p:cNvPr>
              <p:cNvSpPr txBox="1">
                <a:spLocks noRot="1" noChangeAspect="1" noMove="1" noResize="1" noEditPoints="1" noAdjustHandles="1" noChangeArrowheads="1" noChangeShapeType="1" noTextEdit="1"/>
              </p:cNvSpPr>
              <p:nvPr/>
            </p:nvSpPr>
            <p:spPr>
              <a:xfrm>
                <a:off x="7131513" y="5054188"/>
                <a:ext cx="4629985" cy="515910"/>
              </a:xfrm>
              <a:prstGeom prst="rect">
                <a:avLst/>
              </a:prstGeom>
              <a:blipFill>
                <a:blip r:embed="rId4"/>
                <a:stretch>
                  <a:fillRect/>
                </a:stretch>
              </a:blipFill>
            </p:spPr>
            <p:txBody>
              <a:bodyPr/>
              <a:lstStyle/>
              <a:p>
                <a:r>
                  <a:rPr lang="hu-HU">
                    <a:noFill/>
                  </a:rPr>
                  <a:t> </a:t>
                </a:r>
              </a:p>
            </p:txBody>
          </p:sp>
        </mc:Fallback>
      </mc:AlternateContent>
      <p:sp>
        <p:nvSpPr>
          <p:cNvPr id="24" name="Szövegdoboz 23">
            <a:extLst>
              <a:ext uri="{FF2B5EF4-FFF2-40B4-BE49-F238E27FC236}">
                <a16:creationId xmlns:a16="http://schemas.microsoft.com/office/drawing/2014/main" id="{3C275294-8C25-4447-A9AE-57F4C04CB1FD}"/>
              </a:ext>
            </a:extLst>
          </p:cNvPr>
          <p:cNvSpPr txBox="1"/>
          <p:nvPr/>
        </p:nvSpPr>
        <p:spPr>
          <a:xfrm>
            <a:off x="7761242" y="5551652"/>
            <a:ext cx="3469219" cy="461665"/>
          </a:xfrm>
          <a:prstGeom prst="rect">
            <a:avLst/>
          </a:prstGeom>
          <a:noFill/>
        </p:spPr>
        <p:txBody>
          <a:bodyPr wrap="none" rtlCol="0">
            <a:spAutoFit/>
          </a:bodyPr>
          <a:lstStyle/>
          <a:p>
            <a:r>
              <a:rPr lang="hu-HU" sz="2400" dirty="0" err="1">
                <a:solidFill>
                  <a:srgbClr val="2E0CFC"/>
                </a:solidFill>
                <a:latin typeface="Times New Roman" panose="02020603050405020304" pitchFamily="18" charset="0"/>
                <a:cs typeface="Times New Roman" panose="02020603050405020304" pitchFamily="18" charset="0"/>
              </a:rPr>
              <a:t>semipermeable</a:t>
            </a:r>
            <a:r>
              <a:rPr lang="hu-HU" sz="2400" dirty="0">
                <a:solidFill>
                  <a:srgbClr val="2E0CFC"/>
                </a:solidFill>
                <a:latin typeface="Times New Roman" panose="02020603050405020304" pitchFamily="18" charset="0"/>
                <a:cs typeface="Times New Roman" panose="02020603050405020304" pitchFamily="18" charset="0"/>
              </a:rPr>
              <a:t> </a:t>
            </a:r>
            <a:r>
              <a:rPr lang="hu-HU" sz="2400" dirty="0" err="1">
                <a:solidFill>
                  <a:srgbClr val="2E0CFC"/>
                </a:solidFill>
                <a:latin typeface="Times New Roman" panose="02020603050405020304" pitchFamily="18" charset="0"/>
                <a:cs typeface="Times New Roman" panose="02020603050405020304" pitchFamily="18" charset="0"/>
              </a:rPr>
              <a:t>membrane</a:t>
            </a:r>
            <a:endParaRPr lang="hu-HU" sz="2400" dirty="0">
              <a:solidFill>
                <a:srgbClr val="2E0CFC"/>
              </a:solidFill>
              <a:latin typeface="Times New Roman" panose="02020603050405020304" pitchFamily="18" charset="0"/>
              <a:cs typeface="Times New Roman" panose="02020603050405020304" pitchFamily="18" charset="0"/>
            </a:endParaRPr>
          </a:p>
        </p:txBody>
      </p:sp>
      <p:sp>
        <p:nvSpPr>
          <p:cNvPr id="59" name="Ellipszis 58">
            <a:extLst>
              <a:ext uri="{FF2B5EF4-FFF2-40B4-BE49-F238E27FC236}">
                <a16:creationId xmlns:a16="http://schemas.microsoft.com/office/drawing/2014/main" id="{D410820D-83C5-411F-AAEE-8E4352880C78}"/>
              </a:ext>
            </a:extLst>
          </p:cNvPr>
          <p:cNvSpPr/>
          <p:nvPr/>
        </p:nvSpPr>
        <p:spPr>
          <a:xfrm>
            <a:off x="5171179" y="3637547"/>
            <a:ext cx="1839678" cy="1622295"/>
          </a:xfrm>
          <a:prstGeom prst="ellipse">
            <a:avLst/>
          </a:prstGeom>
          <a:solidFill>
            <a:srgbClr val="FF0000">
              <a:alpha val="30000"/>
            </a:srgbClr>
          </a:solidFill>
          <a:ln w="12700">
            <a:solidFill>
              <a:srgbClr val="2E0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nvGrpSpPr>
          <p:cNvPr id="67" name="Csoportba foglalás 66">
            <a:extLst>
              <a:ext uri="{FF2B5EF4-FFF2-40B4-BE49-F238E27FC236}">
                <a16:creationId xmlns:a16="http://schemas.microsoft.com/office/drawing/2014/main" id="{9543C2B8-2AB8-4FB5-A82F-9FC7192E4F06}"/>
              </a:ext>
            </a:extLst>
          </p:cNvPr>
          <p:cNvGrpSpPr/>
          <p:nvPr/>
        </p:nvGrpSpPr>
        <p:grpSpPr>
          <a:xfrm>
            <a:off x="5145620" y="3823042"/>
            <a:ext cx="1921713" cy="1102011"/>
            <a:chOff x="5148886" y="3767528"/>
            <a:chExt cx="1921713" cy="1102011"/>
          </a:xfrm>
        </p:grpSpPr>
        <p:cxnSp>
          <p:nvCxnSpPr>
            <p:cNvPr id="54" name="Egyenes összekötő nyíllal 53">
              <a:extLst>
                <a:ext uri="{FF2B5EF4-FFF2-40B4-BE49-F238E27FC236}">
                  <a16:creationId xmlns:a16="http://schemas.microsoft.com/office/drawing/2014/main" id="{A38338F3-0F6A-4EF3-BFE3-3CF0043B90A4}"/>
                </a:ext>
              </a:extLst>
            </p:cNvPr>
            <p:cNvCxnSpPr>
              <a:cxnSpLocks/>
            </p:cNvCxnSpPr>
            <p:nvPr/>
          </p:nvCxnSpPr>
          <p:spPr>
            <a:xfrm rot="-2700000">
              <a:off x="5651294" y="3989881"/>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55" name="Egyenes összekötő nyíllal 54">
              <a:extLst>
                <a:ext uri="{FF2B5EF4-FFF2-40B4-BE49-F238E27FC236}">
                  <a16:creationId xmlns:a16="http://schemas.microsoft.com/office/drawing/2014/main" id="{D9797217-1EE2-4CFC-91A5-57C317B179D8}"/>
                </a:ext>
              </a:extLst>
            </p:cNvPr>
            <p:cNvCxnSpPr>
              <a:cxnSpLocks/>
            </p:cNvCxnSpPr>
            <p:nvPr/>
          </p:nvCxnSpPr>
          <p:spPr>
            <a:xfrm>
              <a:off x="6118487" y="3767528"/>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56" name="Egyenes összekötő nyíllal 55">
              <a:extLst>
                <a:ext uri="{FF2B5EF4-FFF2-40B4-BE49-F238E27FC236}">
                  <a16:creationId xmlns:a16="http://schemas.microsoft.com/office/drawing/2014/main" id="{C86B14C5-46AF-483A-9C03-60A0158AF3C8}"/>
                </a:ext>
              </a:extLst>
            </p:cNvPr>
            <p:cNvCxnSpPr>
              <a:cxnSpLocks/>
            </p:cNvCxnSpPr>
            <p:nvPr/>
          </p:nvCxnSpPr>
          <p:spPr>
            <a:xfrm rot="2700000">
              <a:off x="6540710" y="3979889"/>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57" name="Egyenes összekötő nyíllal 56">
              <a:extLst>
                <a:ext uri="{FF2B5EF4-FFF2-40B4-BE49-F238E27FC236}">
                  <a16:creationId xmlns:a16="http://schemas.microsoft.com/office/drawing/2014/main" id="{26246280-3E04-480D-ADA0-1E3FED9584BA}"/>
                </a:ext>
              </a:extLst>
            </p:cNvPr>
            <p:cNvCxnSpPr>
              <a:cxnSpLocks/>
            </p:cNvCxnSpPr>
            <p:nvPr/>
          </p:nvCxnSpPr>
          <p:spPr>
            <a:xfrm rot="-5400000">
              <a:off x="5508886" y="4507040"/>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58" name="Egyenes összekötő nyíllal 57">
              <a:extLst>
                <a:ext uri="{FF2B5EF4-FFF2-40B4-BE49-F238E27FC236}">
                  <a16:creationId xmlns:a16="http://schemas.microsoft.com/office/drawing/2014/main" id="{139E0C6E-41D1-41B1-B2C8-3BCF6D7053E7}"/>
                </a:ext>
              </a:extLst>
            </p:cNvPr>
            <p:cNvCxnSpPr>
              <a:cxnSpLocks/>
            </p:cNvCxnSpPr>
            <p:nvPr/>
          </p:nvCxnSpPr>
          <p:spPr>
            <a:xfrm rot="5400000">
              <a:off x="6710599" y="4509539"/>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grpSp>
      <p:grpSp>
        <p:nvGrpSpPr>
          <p:cNvPr id="51" name="Csoportba foglalás 50">
            <a:extLst>
              <a:ext uri="{FF2B5EF4-FFF2-40B4-BE49-F238E27FC236}">
                <a16:creationId xmlns:a16="http://schemas.microsoft.com/office/drawing/2014/main" id="{8CF2F655-3778-4968-B33C-DDFC695EB5E6}"/>
              </a:ext>
            </a:extLst>
          </p:cNvPr>
          <p:cNvGrpSpPr/>
          <p:nvPr/>
        </p:nvGrpSpPr>
        <p:grpSpPr>
          <a:xfrm>
            <a:off x="5966801" y="4841823"/>
            <a:ext cx="262550" cy="468746"/>
            <a:chOff x="5989241" y="4841823"/>
            <a:chExt cx="262550" cy="468746"/>
          </a:xfrm>
        </p:grpSpPr>
        <p:sp>
          <p:nvSpPr>
            <p:cNvPr id="43" name="Téglalap 42">
              <a:extLst>
                <a:ext uri="{FF2B5EF4-FFF2-40B4-BE49-F238E27FC236}">
                  <a16:creationId xmlns:a16="http://schemas.microsoft.com/office/drawing/2014/main" id="{443D6486-8CD0-4D26-9822-EF1ADDD83B63}"/>
                </a:ext>
              </a:extLst>
            </p:cNvPr>
            <p:cNvSpPr/>
            <p:nvPr/>
          </p:nvSpPr>
          <p:spPr>
            <a:xfrm>
              <a:off x="6045200" y="4841823"/>
              <a:ext cx="146050" cy="450564"/>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44" name="Egyenes összekötő nyíllal 43">
              <a:extLst>
                <a:ext uri="{FF2B5EF4-FFF2-40B4-BE49-F238E27FC236}">
                  <a16:creationId xmlns:a16="http://schemas.microsoft.com/office/drawing/2014/main" id="{B126BB88-C0E9-4B58-A9AA-65DAA73CF4B9}"/>
                </a:ext>
              </a:extLst>
            </p:cNvPr>
            <p:cNvCxnSpPr>
              <a:cxnSpLocks/>
            </p:cNvCxnSpPr>
            <p:nvPr/>
          </p:nvCxnSpPr>
          <p:spPr>
            <a:xfrm>
              <a:off x="6112137" y="4926766"/>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5" name="Egyenes összekötő nyíllal 44">
              <a:extLst>
                <a:ext uri="{FF2B5EF4-FFF2-40B4-BE49-F238E27FC236}">
                  <a16:creationId xmlns:a16="http://schemas.microsoft.com/office/drawing/2014/main" id="{65008F83-CE8D-4E39-8016-70C496E9FC75}"/>
                </a:ext>
              </a:extLst>
            </p:cNvPr>
            <p:cNvCxnSpPr>
              <a:cxnSpLocks/>
            </p:cNvCxnSpPr>
            <p:nvPr/>
          </p:nvCxnSpPr>
          <p:spPr>
            <a:xfrm rot="900000">
              <a:off x="6182979" y="4932586"/>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6" name="Egyenes összekötő nyíllal 45">
              <a:extLst>
                <a:ext uri="{FF2B5EF4-FFF2-40B4-BE49-F238E27FC236}">
                  <a16:creationId xmlns:a16="http://schemas.microsoft.com/office/drawing/2014/main" id="{AA3A29FF-556B-43A1-B2B1-3A49E2B7D8EB}"/>
                </a:ext>
              </a:extLst>
            </p:cNvPr>
            <p:cNvCxnSpPr>
              <a:cxnSpLocks/>
            </p:cNvCxnSpPr>
            <p:nvPr/>
          </p:nvCxnSpPr>
          <p:spPr>
            <a:xfrm rot="1800000">
              <a:off x="6251791" y="4944218"/>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7" name="Egyenes összekötő nyíllal 46">
              <a:extLst>
                <a:ext uri="{FF2B5EF4-FFF2-40B4-BE49-F238E27FC236}">
                  <a16:creationId xmlns:a16="http://schemas.microsoft.com/office/drawing/2014/main" id="{BAF998D2-F22A-4C9C-A0BA-DBE24D5E5329}"/>
                </a:ext>
              </a:extLst>
            </p:cNvPr>
            <p:cNvCxnSpPr>
              <a:cxnSpLocks/>
            </p:cNvCxnSpPr>
            <p:nvPr/>
          </p:nvCxnSpPr>
          <p:spPr>
            <a:xfrm rot="-900000">
              <a:off x="6051704" y="4932588"/>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48" name="Egyenes összekötő nyíllal 47">
              <a:extLst>
                <a:ext uri="{FF2B5EF4-FFF2-40B4-BE49-F238E27FC236}">
                  <a16:creationId xmlns:a16="http://schemas.microsoft.com/office/drawing/2014/main" id="{77CAED76-8A3E-4FCE-83C2-6DEEB82C6E24}"/>
                </a:ext>
              </a:extLst>
            </p:cNvPr>
            <p:cNvCxnSpPr>
              <a:cxnSpLocks/>
            </p:cNvCxnSpPr>
            <p:nvPr/>
          </p:nvCxnSpPr>
          <p:spPr>
            <a:xfrm rot="-1800000">
              <a:off x="5989241" y="4950569"/>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60" name="Csoportba foglalás 59">
            <a:extLst>
              <a:ext uri="{FF2B5EF4-FFF2-40B4-BE49-F238E27FC236}">
                <a16:creationId xmlns:a16="http://schemas.microsoft.com/office/drawing/2014/main" id="{7317E63A-D379-4BE8-93A1-0865A2F024A4}"/>
              </a:ext>
            </a:extLst>
          </p:cNvPr>
          <p:cNvGrpSpPr/>
          <p:nvPr/>
        </p:nvGrpSpPr>
        <p:grpSpPr>
          <a:xfrm rot="3081490">
            <a:off x="6892385" y="3642554"/>
            <a:ext cx="262550" cy="468746"/>
            <a:chOff x="5989241" y="4841823"/>
            <a:chExt cx="262550" cy="468746"/>
          </a:xfrm>
        </p:grpSpPr>
        <p:sp>
          <p:nvSpPr>
            <p:cNvPr id="61" name="Téglalap 60">
              <a:extLst>
                <a:ext uri="{FF2B5EF4-FFF2-40B4-BE49-F238E27FC236}">
                  <a16:creationId xmlns:a16="http://schemas.microsoft.com/office/drawing/2014/main" id="{6105DABF-905D-4E8B-A4D1-C1FF403FEFD1}"/>
                </a:ext>
              </a:extLst>
            </p:cNvPr>
            <p:cNvSpPr/>
            <p:nvPr/>
          </p:nvSpPr>
          <p:spPr>
            <a:xfrm>
              <a:off x="6045200" y="4841823"/>
              <a:ext cx="146050" cy="450564"/>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62" name="Egyenes összekötő nyíllal 61">
              <a:extLst>
                <a:ext uri="{FF2B5EF4-FFF2-40B4-BE49-F238E27FC236}">
                  <a16:creationId xmlns:a16="http://schemas.microsoft.com/office/drawing/2014/main" id="{B0AC6C41-845D-486F-BB5D-21ECFDF38FAD}"/>
                </a:ext>
              </a:extLst>
            </p:cNvPr>
            <p:cNvCxnSpPr>
              <a:cxnSpLocks/>
            </p:cNvCxnSpPr>
            <p:nvPr/>
          </p:nvCxnSpPr>
          <p:spPr>
            <a:xfrm>
              <a:off x="6112137" y="4926766"/>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3" name="Egyenes összekötő nyíllal 62">
              <a:extLst>
                <a:ext uri="{FF2B5EF4-FFF2-40B4-BE49-F238E27FC236}">
                  <a16:creationId xmlns:a16="http://schemas.microsoft.com/office/drawing/2014/main" id="{D95D6581-C8F1-4047-A23A-B596EBED38EF}"/>
                </a:ext>
              </a:extLst>
            </p:cNvPr>
            <p:cNvCxnSpPr>
              <a:cxnSpLocks/>
            </p:cNvCxnSpPr>
            <p:nvPr/>
          </p:nvCxnSpPr>
          <p:spPr>
            <a:xfrm rot="900000">
              <a:off x="6182979" y="4932586"/>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4" name="Egyenes összekötő nyíllal 63">
              <a:extLst>
                <a:ext uri="{FF2B5EF4-FFF2-40B4-BE49-F238E27FC236}">
                  <a16:creationId xmlns:a16="http://schemas.microsoft.com/office/drawing/2014/main" id="{37CF076D-CBFD-4161-9CE1-FC7A4E9638DA}"/>
                </a:ext>
              </a:extLst>
            </p:cNvPr>
            <p:cNvCxnSpPr>
              <a:cxnSpLocks/>
            </p:cNvCxnSpPr>
            <p:nvPr/>
          </p:nvCxnSpPr>
          <p:spPr>
            <a:xfrm rot="1800000">
              <a:off x="6251791" y="4944218"/>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5" name="Egyenes összekötő nyíllal 64">
              <a:extLst>
                <a:ext uri="{FF2B5EF4-FFF2-40B4-BE49-F238E27FC236}">
                  <a16:creationId xmlns:a16="http://schemas.microsoft.com/office/drawing/2014/main" id="{6D83C21C-75E7-4F46-AA29-0D54A0A898E1}"/>
                </a:ext>
              </a:extLst>
            </p:cNvPr>
            <p:cNvCxnSpPr>
              <a:cxnSpLocks/>
            </p:cNvCxnSpPr>
            <p:nvPr/>
          </p:nvCxnSpPr>
          <p:spPr>
            <a:xfrm rot="-900000">
              <a:off x="6051704" y="4932588"/>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66" name="Egyenes összekötő nyíllal 65">
              <a:extLst>
                <a:ext uri="{FF2B5EF4-FFF2-40B4-BE49-F238E27FC236}">
                  <a16:creationId xmlns:a16="http://schemas.microsoft.com/office/drawing/2014/main" id="{07788227-F5A0-4A89-B09D-FA47272DBB20}"/>
                </a:ext>
              </a:extLst>
            </p:cNvPr>
            <p:cNvCxnSpPr>
              <a:cxnSpLocks/>
            </p:cNvCxnSpPr>
            <p:nvPr/>
          </p:nvCxnSpPr>
          <p:spPr>
            <a:xfrm rot="-1800000">
              <a:off x="5989241" y="4950569"/>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grpSp>
      <p:sp>
        <p:nvSpPr>
          <p:cNvPr id="52" name="Ellipszis 51">
            <a:extLst>
              <a:ext uri="{FF2B5EF4-FFF2-40B4-BE49-F238E27FC236}">
                <a16:creationId xmlns:a16="http://schemas.microsoft.com/office/drawing/2014/main" id="{24E66FFE-19C5-43C1-9EB2-3512FFCBDFFE}"/>
              </a:ext>
            </a:extLst>
          </p:cNvPr>
          <p:cNvSpPr/>
          <p:nvPr/>
        </p:nvSpPr>
        <p:spPr>
          <a:xfrm>
            <a:off x="5791740" y="4410980"/>
            <a:ext cx="609348" cy="870289"/>
          </a:xfrm>
          <a:prstGeom prst="ellipse">
            <a:avLst/>
          </a:prstGeom>
          <a:solidFill>
            <a:srgbClr val="FF0000">
              <a:alpha val="30000"/>
            </a:srgbClr>
          </a:solidFill>
          <a:ln w="25400">
            <a:solidFill>
              <a:srgbClr val="2E0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26" name="Ellipszis 25">
            <a:extLst>
              <a:ext uri="{FF2B5EF4-FFF2-40B4-BE49-F238E27FC236}">
                <a16:creationId xmlns:a16="http://schemas.microsoft.com/office/drawing/2014/main" id="{F9155860-F368-498F-80A0-5B419758914A}"/>
              </a:ext>
            </a:extLst>
          </p:cNvPr>
          <p:cNvSpPr/>
          <p:nvPr/>
        </p:nvSpPr>
        <p:spPr>
          <a:xfrm>
            <a:off x="5446153" y="5259049"/>
            <a:ext cx="1256422" cy="870289"/>
          </a:xfrm>
          <a:prstGeom prst="ellipse">
            <a:avLst/>
          </a:prstGeom>
          <a:solidFill>
            <a:srgbClr val="FF0000">
              <a:alpha val="30000"/>
            </a:srgbClr>
          </a:solidFill>
          <a:ln w="19050">
            <a:solidFill>
              <a:srgbClr val="2E0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nvGrpSpPr>
          <p:cNvPr id="68" name="Csoportba foglalás 67">
            <a:extLst>
              <a:ext uri="{FF2B5EF4-FFF2-40B4-BE49-F238E27FC236}">
                <a16:creationId xmlns:a16="http://schemas.microsoft.com/office/drawing/2014/main" id="{46C22EBB-FD1B-4586-842C-B024E7511980}"/>
              </a:ext>
            </a:extLst>
          </p:cNvPr>
          <p:cNvGrpSpPr/>
          <p:nvPr/>
        </p:nvGrpSpPr>
        <p:grpSpPr>
          <a:xfrm>
            <a:off x="5973647" y="3194605"/>
            <a:ext cx="262550" cy="468746"/>
            <a:chOff x="5989241" y="4841823"/>
            <a:chExt cx="262550" cy="468746"/>
          </a:xfrm>
        </p:grpSpPr>
        <p:sp>
          <p:nvSpPr>
            <p:cNvPr id="69" name="Téglalap 68">
              <a:extLst>
                <a:ext uri="{FF2B5EF4-FFF2-40B4-BE49-F238E27FC236}">
                  <a16:creationId xmlns:a16="http://schemas.microsoft.com/office/drawing/2014/main" id="{001176E6-CBCE-43FE-9DE1-6BCC555B8704}"/>
                </a:ext>
              </a:extLst>
            </p:cNvPr>
            <p:cNvSpPr/>
            <p:nvPr/>
          </p:nvSpPr>
          <p:spPr>
            <a:xfrm>
              <a:off x="6045200" y="4841823"/>
              <a:ext cx="146050" cy="450564"/>
            </a:xfrm>
            <a:prstGeom prst="rect">
              <a:avLst/>
            </a:prstGeom>
            <a:solidFill>
              <a:schemeClr val="accent1">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70" name="Egyenes összekötő nyíllal 69">
              <a:extLst>
                <a:ext uri="{FF2B5EF4-FFF2-40B4-BE49-F238E27FC236}">
                  <a16:creationId xmlns:a16="http://schemas.microsoft.com/office/drawing/2014/main" id="{D4EC1BDC-5010-4EEE-863C-8C08767873C8}"/>
                </a:ext>
              </a:extLst>
            </p:cNvPr>
            <p:cNvCxnSpPr>
              <a:cxnSpLocks/>
            </p:cNvCxnSpPr>
            <p:nvPr/>
          </p:nvCxnSpPr>
          <p:spPr>
            <a:xfrm>
              <a:off x="6112137" y="4926766"/>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1" name="Egyenes összekötő nyíllal 70">
              <a:extLst>
                <a:ext uri="{FF2B5EF4-FFF2-40B4-BE49-F238E27FC236}">
                  <a16:creationId xmlns:a16="http://schemas.microsoft.com/office/drawing/2014/main" id="{84C9129A-E2F9-4509-AF6C-E66F42D5F239}"/>
                </a:ext>
              </a:extLst>
            </p:cNvPr>
            <p:cNvCxnSpPr>
              <a:cxnSpLocks/>
            </p:cNvCxnSpPr>
            <p:nvPr/>
          </p:nvCxnSpPr>
          <p:spPr>
            <a:xfrm rot="900000">
              <a:off x="6182979" y="4932586"/>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2" name="Egyenes összekötő nyíllal 71">
              <a:extLst>
                <a:ext uri="{FF2B5EF4-FFF2-40B4-BE49-F238E27FC236}">
                  <a16:creationId xmlns:a16="http://schemas.microsoft.com/office/drawing/2014/main" id="{A201ADD0-7FB8-4BA5-8FD3-C1F5523B3547}"/>
                </a:ext>
              </a:extLst>
            </p:cNvPr>
            <p:cNvCxnSpPr>
              <a:cxnSpLocks/>
            </p:cNvCxnSpPr>
            <p:nvPr/>
          </p:nvCxnSpPr>
          <p:spPr>
            <a:xfrm rot="1800000">
              <a:off x="6251791" y="4944218"/>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3" name="Egyenes összekötő nyíllal 72">
              <a:extLst>
                <a:ext uri="{FF2B5EF4-FFF2-40B4-BE49-F238E27FC236}">
                  <a16:creationId xmlns:a16="http://schemas.microsoft.com/office/drawing/2014/main" id="{1FF0A20A-DBEF-4E57-8D18-760B08D7570A}"/>
                </a:ext>
              </a:extLst>
            </p:cNvPr>
            <p:cNvCxnSpPr>
              <a:cxnSpLocks/>
            </p:cNvCxnSpPr>
            <p:nvPr/>
          </p:nvCxnSpPr>
          <p:spPr>
            <a:xfrm rot="-900000">
              <a:off x="6051704" y="4932588"/>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74" name="Egyenes összekötő nyíllal 73">
              <a:extLst>
                <a:ext uri="{FF2B5EF4-FFF2-40B4-BE49-F238E27FC236}">
                  <a16:creationId xmlns:a16="http://schemas.microsoft.com/office/drawing/2014/main" id="{69B13AA8-4DE6-4B18-945C-E7148CC68376}"/>
                </a:ext>
              </a:extLst>
            </p:cNvPr>
            <p:cNvCxnSpPr>
              <a:cxnSpLocks/>
            </p:cNvCxnSpPr>
            <p:nvPr/>
          </p:nvCxnSpPr>
          <p:spPr>
            <a:xfrm rot="-1800000">
              <a:off x="5989241" y="4950569"/>
              <a:ext cx="0" cy="360000"/>
            </a:xfrm>
            <a:prstGeom prst="straightConnector1">
              <a:avLst/>
            </a:prstGeom>
            <a:ln w="25400">
              <a:solidFill>
                <a:srgbClr val="FF0000">
                  <a:alpha val="30000"/>
                </a:srgbClr>
              </a:solidFill>
              <a:headEnd type="stealth"/>
              <a:tailEnd type="none"/>
            </a:ln>
          </p:spPr>
          <p:style>
            <a:lnRef idx="1">
              <a:schemeClr val="accent1"/>
            </a:lnRef>
            <a:fillRef idx="0">
              <a:schemeClr val="accent1"/>
            </a:fillRef>
            <a:effectRef idx="0">
              <a:schemeClr val="accent1"/>
            </a:effectRef>
            <a:fontRef idx="minor">
              <a:schemeClr val="tx1"/>
            </a:fontRef>
          </p:style>
        </p:cxnSp>
      </p:grpSp>
      <p:sp>
        <p:nvSpPr>
          <p:cNvPr id="83" name="Ellipszis 82">
            <a:extLst>
              <a:ext uri="{FF2B5EF4-FFF2-40B4-BE49-F238E27FC236}">
                <a16:creationId xmlns:a16="http://schemas.microsoft.com/office/drawing/2014/main" id="{2316699A-8484-4273-ABFB-91F402355791}"/>
              </a:ext>
            </a:extLst>
          </p:cNvPr>
          <p:cNvSpPr/>
          <p:nvPr/>
        </p:nvSpPr>
        <p:spPr>
          <a:xfrm>
            <a:off x="5740495" y="5606321"/>
            <a:ext cx="734518" cy="523017"/>
          </a:xfrm>
          <a:prstGeom prst="ellipse">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7" name="Ellipszis 6">
            <a:extLst>
              <a:ext uri="{FF2B5EF4-FFF2-40B4-BE49-F238E27FC236}">
                <a16:creationId xmlns:a16="http://schemas.microsoft.com/office/drawing/2014/main" id="{B3C03A6C-837D-4603-8B65-F75C50CB0CBA}"/>
              </a:ext>
            </a:extLst>
          </p:cNvPr>
          <p:cNvSpPr/>
          <p:nvPr/>
        </p:nvSpPr>
        <p:spPr>
          <a:xfrm>
            <a:off x="5741486" y="5600711"/>
            <a:ext cx="734518" cy="523017"/>
          </a:xfrm>
          <a:prstGeom prst="ellipse">
            <a:avLst/>
          </a:prstGeom>
          <a:solidFill>
            <a:srgbClr val="FF0000"/>
          </a:solidFill>
          <a:ln w="38100">
            <a:solidFill>
              <a:srgbClr val="2E0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86" name="Szövegdoboz 85">
            <a:extLst>
              <a:ext uri="{FF2B5EF4-FFF2-40B4-BE49-F238E27FC236}">
                <a16:creationId xmlns:a16="http://schemas.microsoft.com/office/drawing/2014/main" id="{217CFD72-2A78-4C30-8D6D-BD4BB584C4F2}"/>
              </a:ext>
            </a:extLst>
          </p:cNvPr>
          <p:cNvSpPr txBox="1"/>
          <p:nvPr/>
        </p:nvSpPr>
        <p:spPr>
          <a:xfrm>
            <a:off x="188688" y="4141862"/>
            <a:ext cx="3846286" cy="1200329"/>
          </a:xfrm>
          <a:prstGeom prst="rect">
            <a:avLst/>
          </a:prstGeom>
          <a:noFill/>
        </p:spPr>
        <p:txBody>
          <a:bodyPr wrap="square" rtlCol="0">
            <a:spAutoFit/>
          </a:bodyPr>
          <a:lstStyle/>
          <a:p>
            <a:pPr algn="ctr"/>
            <a:r>
              <a:rPr lang="en-US" sz="2400" dirty="0">
                <a:solidFill>
                  <a:srgbClr val="00B0F0"/>
                </a:solidFill>
                <a:latin typeface="Times New Roman" panose="02020603050405020304" pitchFamily="18" charset="0"/>
                <a:cs typeface="Times New Roman" panose="02020603050405020304" pitchFamily="18" charset="0"/>
              </a:rPr>
              <a:t>The solvent flows through the semipermeable membrane and the pressure inflates it,</a:t>
            </a:r>
            <a:endParaRPr lang="hu-HU" sz="2400" dirty="0">
              <a:solidFill>
                <a:srgbClr val="00B0F0"/>
              </a:solidFill>
              <a:latin typeface="Times New Roman" panose="02020603050405020304" pitchFamily="18" charset="0"/>
              <a:cs typeface="Times New Roman" panose="02020603050405020304" pitchFamily="18" charset="0"/>
            </a:endParaRPr>
          </a:p>
        </p:txBody>
      </p:sp>
      <p:sp>
        <p:nvSpPr>
          <p:cNvPr id="87" name="Szövegdoboz 86">
            <a:extLst>
              <a:ext uri="{FF2B5EF4-FFF2-40B4-BE49-F238E27FC236}">
                <a16:creationId xmlns:a16="http://schemas.microsoft.com/office/drawing/2014/main" id="{5A75A20A-923A-4822-8EEF-7B9A7F02A70A}"/>
              </a:ext>
            </a:extLst>
          </p:cNvPr>
          <p:cNvSpPr txBox="1"/>
          <p:nvPr/>
        </p:nvSpPr>
        <p:spPr>
          <a:xfrm>
            <a:off x="7874002" y="2537371"/>
            <a:ext cx="2721428" cy="2308324"/>
          </a:xfrm>
          <a:prstGeom prst="rect">
            <a:avLst/>
          </a:prstGeom>
          <a:noFill/>
        </p:spPr>
        <p:txBody>
          <a:bodyPr wrap="square" rtlCol="0">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The saturated salt solution flows out and the semipermeable membrane is formed again</a:t>
            </a:r>
            <a:r>
              <a:rPr lang="hu-HU" sz="2400" dirty="0">
                <a:solidFill>
                  <a:srgbClr val="FF0000"/>
                </a:solidFill>
                <a:latin typeface="Times New Roman" panose="02020603050405020304" pitchFamily="18" charset="0"/>
                <a:cs typeface="Times New Roman" panose="02020603050405020304" pitchFamily="18" charset="0"/>
              </a:rPr>
              <a:t>!</a:t>
            </a:r>
          </a:p>
        </p:txBody>
      </p:sp>
      <p:cxnSp>
        <p:nvCxnSpPr>
          <p:cNvPr id="88" name="Egyenes összekötő nyíllal 87">
            <a:extLst>
              <a:ext uri="{FF2B5EF4-FFF2-40B4-BE49-F238E27FC236}">
                <a16:creationId xmlns:a16="http://schemas.microsoft.com/office/drawing/2014/main" id="{E8DB22AA-AF4E-444A-8415-CEC20FDF9964}"/>
              </a:ext>
            </a:extLst>
          </p:cNvPr>
          <p:cNvCxnSpPr>
            <a:cxnSpLocks/>
          </p:cNvCxnSpPr>
          <p:nvPr/>
        </p:nvCxnSpPr>
        <p:spPr>
          <a:xfrm>
            <a:off x="5109029" y="5370286"/>
            <a:ext cx="492780" cy="298951"/>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0" name="Szövegdoboz 89">
            <a:extLst>
              <a:ext uri="{FF2B5EF4-FFF2-40B4-BE49-F238E27FC236}">
                <a16:creationId xmlns:a16="http://schemas.microsoft.com/office/drawing/2014/main" id="{9CC30329-575D-47CB-876D-A0B0883471DC}"/>
              </a:ext>
            </a:extLst>
          </p:cNvPr>
          <p:cNvSpPr txBox="1"/>
          <p:nvPr/>
        </p:nvSpPr>
        <p:spPr>
          <a:xfrm>
            <a:off x="3509384" y="4972224"/>
            <a:ext cx="2104570" cy="707886"/>
          </a:xfrm>
          <a:prstGeom prst="rect">
            <a:avLst/>
          </a:prstGeom>
          <a:noFill/>
        </p:spPr>
        <p:txBody>
          <a:bodyPr wrap="square" rtlCol="0">
            <a:spAutoFit/>
          </a:bodyPr>
          <a:lstStyle/>
          <a:p>
            <a:pPr algn="ctr"/>
            <a:r>
              <a:rPr lang="hu-HU" sz="2000" dirty="0" err="1">
                <a:solidFill>
                  <a:srgbClr val="FF0000"/>
                </a:solidFill>
                <a:latin typeface="Times New Roman" panose="02020603050405020304" pitchFamily="18" charset="0"/>
                <a:cs typeface="Times New Roman" panose="02020603050405020304" pitchFamily="18" charset="0"/>
              </a:rPr>
              <a:t>Saturated</a:t>
            </a:r>
            <a:r>
              <a:rPr lang="hu-HU" sz="2000" dirty="0">
                <a:solidFill>
                  <a:srgbClr val="FF0000"/>
                </a:solidFill>
                <a:latin typeface="Times New Roman" panose="02020603050405020304" pitchFamily="18" charset="0"/>
                <a:cs typeface="Times New Roman" panose="02020603050405020304" pitchFamily="18" charset="0"/>
              </a:rPr>
              <a:t> metal </a:t>
            </a:r>
            <a:r>
              <a:rPr lang="hu-HU" sz="2000" dirty="0" err="1">
                <a:solidFill>
                  <a:srgbClr val="FF0000"/>
                </a:solidFill>
                <a:latin typeface="Times New Roman" panose="02020603050405020304" pitchFamily="18" charset="0"/>
                <a:cs typeface="Times New Roman" panose="02020603050405020304" pitchFamily="18" charset="0"/>
              </a:rPr>
              <a:t>salt</a:t>
            </a:r>
            <a:r>
              <a:rPr lang="hu-HU" sz="2000" dirty="0">
                <a:solidFill>
                  <a:srgbClr val="FF0000"/>
                </a:solidFill>
                <a:latin typeface="Times New Roman" panose="02020603050405020304" pitchFamily="18" charset="0"/>
                <a:cs typeface="Times New Roman" panose="02020603050405020304" pitchFamily="18" charset="0"/>
              </a:rPr>
              <a:t> </a:t>
            </a:r>
            <a:r>
              <a:rPr lang="hu-HU" sz="2000" dirty="0" err="1">
                <a:solidFill>
                  <a:srgbClr val="FF0000"/>
                </a:solidFill>
                <a:latin typeface="Times New Roman" panose="02020603050405020304" pitchFamily="18" charset="0"/>
                <a:cs typeface="Times New Roman" panose="02020603050405020304" pitchFamily="18" charset="0"/>
              </a:rPr>
              <a:t>solution</a:t>
            </a:r>
            <a:endParaRPr lang="hu-HU" sz="2000" dirty="0">
              <a:solidFill>
                <a:srgbClr val="FF0000"/>
              </a:solidFill>
              <a:latin typeface="Times New Roman" panose="02020603050405020304" pitchFamily="18" charset="0"/>
              <a:cs typeface="Times New Roman" panose="02020603050405020304" pitchFamily="18" charset="0"/>
            </a:endParaRPr>
          </a:p>
        </p:txBody>
      </p:sp>
      <p:sp>
        <p:nvSpPr>
          <p:cNvPr id="93" name="Szövegdoboz 92">
            <a:extLst>
              <a:ext uri="{FF2B5EF4-FFF2-40B4-BE49-F238E27FC236}">
                <a16:creationId xmlns:a16="http://schemas.microsoft.com/office/drawing/2014/main" id="{7B07E91D-0ED0-45B6-BE13-773A573C59DE}"/>
              </a:ext>
            </a:extLst>
          </p:cNvPr>
          <p:cNvSpPr txBox="1"/>
          <p:nvPr/>
        </p:nvSpPr>
        <p:spPr>
          <a:xfrm>
            <a:off x="776488" y="3019773"/>
            <a:ext cx="4083135" cy="954107"/>
          </a:xfrm>
          <a:prstGeom prst="rect">
            <a:avLst/>
          </a:prstGeom>
          <a:noFill/>
        </p:spPr>
        <p:txBody>
          <a:bodyPr wrap="square" rtlCol="0">
            <a:spAutoFit/>
          </a:bodyPr>
          <a:lstStyle/>
          <a:p>
            <a:r>
              <a:rPr lang="hu-HU" sz="2800" dirty="0">
                <a:latin typeface="Times New Roman" panose="02020603050405020304" pitchFamily="18" charset="0"/>
                <a:cs typeface="Times New Roman" panose="02020603050405020304" pitchFamily="18" charset="0"/>
              </a:rPr>
              <a:t>The </a:t>
            </a:r>
            <a:r>
              <a:rPr lang="hu-HU" sz="2800" dirty="0" err="1">
                <a:latin typeface="Times New Roman" panose="02020603050405020304" pitchFamily="18" charset="0"/>
                <a:cs typeface="Times New Roman" panose="02020603050405020304" pitchFamily="18" charset="0"/>
              </a:rPr>
              <a:t>pressure</a:t>
            </a:r>
            <a:r>
              <a:rPr lang="hu-HU" sz="2800" dirty="0">
                <a:latin typeface="Times New Roman" panose="02020603050405020304" pitchFamily="18" charset="0"/>
                <a:cs typeface="Times New Roman" panose="02020603050405020304" pitchFamily="18" charset="0"/>
              </a:rPr>
              <a:t> of </a:t>
            </a:r>
            <a:r>
              <a:rPr lang="hu-HU" sz="2800" dirty="0" err="1">
                <a:latin typeface="Times New Roman" panose="02020603050405020304" pitchFamily="18" charset="0"/>
                <a:cs typeface="Times New Roman" panose="02020603050405020304" pitchFamily="18" charset="0"/>
              </a:rPr>
              <a:t>water</a:t>
            </a:r>
            <a:r>
              <a:rPr lang="hu-HU" sz="2800" dirty="0">
                <a:latin typeface="Times New Roman" panose="02020603050405020304" pitchFamily="18" charset="0"/>
                <a:cs typeface="Times New Roman" panose="02020603050405020304" pitchFamily="18" charset="0"/>
              </a:rPr>
              <a:t> is </a:t>
            </a:r>
            <a:r>
              <a:rPr lang="hu-HU" sz="2800" dirty="0" err="1">
                <a:latin typeface="Times New Roman" panose="02020603050405020304" pitchFamily="18" charset="0"/>
                <a:cs typeface="Times New Roman" panose="02020603050405020304" pitchFamily="18" charset="0"/>
              </a:rPr>
              <a:t>the</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smallest</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on</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the</a:t>
            </a:r>
            <a:r>
              <a:rPr lang="hu-HU" sz="2800" dirty="0">
                <a:latin typeface="Times New Roman" panose="02020603050405020304" pitchFamily="18" charset="0"/>
                <a:cs typeface="Times New Roman" panose="02020603050405020304" pitchFamily="18" charset="0"/>
              </a:rPr>
              <a:t> top!</a:t>
            </a:r>
          </a:p>
        </p:txBody>
      </p:sp>
      <p:cxnSp>
        <p:nvCxnSpPr>
          <p:cNvPr id="17" name="Egyenes összekötő nyíllal 16">
            <a:extLst>
              <a:ext uri="{FF2B5EF4-FFF2-40B4-BE49-F238E27FC236}">
                <a16:creationId xmlns:a16="http://schemas.microsoft.com/office/drawing/2014/main" id="{D3B24F17-0ECC-4D49-86D3-B580779F2D06}"/>
              </a:ext>
            </a:extLst>
          </p:cNvPr>
          <p:cNvCxnSpPr>
            <a:cxnSpLocks/>
          </p:cNvCxnSpPr>
          <p:nvPr/>
        </p:nvCxnSpPr>
        <p:spPr>
          <a:xfrm flipV="1">
            <a:off x="6115986" y="5891133"/>
            <a:ext cx="0" cy="540000"/>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94" name="Szövegdoboz 93">
            <a:extLst>
              <a:ext uri="{FF2B5EF4-FFF2-40B4-BE49-F238E27FC236}">
                <a16:creationId xmlns:a16="http://schemas.microsoft.com/office/drawing/2014/main" id="{95B81D58-6D15-4C22-9CE4-0E1BBC3D5063}"/>
              </a:ext>
            </a:extLst>
          </p:cNvPr>
          <p:cNvSpPr txBox="1"/>
          <p:nvPr/>
        </p:nvSpPr>
        <p:spPr>
          <a:xfrm>
            <a:off x="986497" y="2432133"/>
            <a:ext cx="3693640" cy="523220"/>
          </a:xfrm>
          <a:prstGeom prst="rect">
            <a:avLst/>
          </a:prstGeom>
          <a:noFill/>
        </p:spPr>
        <p:txBody>
          <a:bodyPr wrap="none" rtlCol="0">
            <a:spAutoFit/>
          </a:bodyPr>
          <a:lstStyle/>
          <a:p>
            <a:pPr algn="ctr"/>
            <a:r>
              <a:rPr lang="hu-HU" sz="2800" dirty="0" err="1">
                <a:latin typeface="Times New Roman" panose="02020603050405020304" pitchFamily="18" charset="0"/>
                <a:cs typeface="Times New Roman" panose="02020603050405020304" pitchFamily="18" charset="0"/>
              </a:rPr>
              <a:t>Why</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it</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grows</a:t>
            </a:r>
            <a:r>
              <a:rPr lang="hu-HU" sz="2800" dirty="0">
                <a:latin typeface="Times New Roman" panose="02020603050405020304" pitchFamily="18" charset="0"/>
                <a:cs typeface="Times New Roman" panose="02020603050405020304" pitchFamily="18" charset="0"/>
              </a:rPr>
              <a:t> </a:t>
            </a:r>
            <a:r>
              <a:rPr lang="hu-HU" sz="2800" dirty="0" err="1">
                <a:latin typeface="Times New Roman" panose="02020603050405020304" pitchFamily="18" charset="0"/>
                <a:cs typeface="Times New Roman" panose="02020603050405020304" pitchFamily="18" charset="0"/>
              </a:rPr>
              <a:t>upwards</a:t>
            </a:r>
            <a:r>
              <a:rPr lang="hu-HU" sz="2800" dirty="0">
                <a:latin typeface="Times New Roman" panose="02020603050405020304" pitchFamily="18" charset="0"/>
                <a:cs typeface="Times New Roman" panose="02020603050405020304" pitchFamily="18" charset="0"/>
              </a:rPr>
              <a:t>? </a:t>
            </a:r>
          </a:p>
        </p:txBody>
      </p:sp>
      <p:sp>
        <p:nvSpPr>
          <p:cNvPr id="96" name="Szövegdoboz 95">
            <a:extLst>
              <a:ext uri="{FF2B5EF4-FFF2-40B4-BE49-F238E27FC236}">
                <a16:creationId xmlns:a16="http://schemas.microsoft.com/office/drawing/2014/main" id="{18F62F3A-E37E-4C2B-BA24-10E1AD4754ED}"/>
              </a:ext>
            </a:extLst>
          </p:cNvPr>
          <p:cNvSpPr txBox="1"/>
          <p:nvPr/>
        </p:nvSpPr>
        <p:spPr>
          <a:xfrm>
            <a:off x="347375" y="5381469"/>
            <a:ext cx="3568184" cy="461665"/>
          </a:xfrm>
          <a:prstGeom prst="rect">
            <a:avLst/>
          </a:prstGeom>
          <a:noFill/>
        </p:spPr>
        <p:txBody>
          <a:bodyPr wrap="square" rtlCol="0">
            <a:spAutoFit/>
          </a:bodyPr>
          <a:lstStyle/>
          <a:p>
            <a:pPr algn="ctr"/>
            <a:r>
              <a:rPr lang="hu-HU" sz="2400" dirty="0" err="1">
                <a:solidFill>
                  <a:srgbClr val="00B0F0"/>
                </a:solidFill>
                <a:latin typeface="Times New Roman" panose="02020603050405020304" pitchFamily="18" charset="0"/>
                <a:cs typeface="Times New Roman" panose="02020603050405020304" pitchFamily="18" charset="0"/>
              </a:rPr>
              <a:t>then</a:t>
            </a:r>
            <a:r>
              <a:rPr lang="hu-HU" sz="2400" dirty="0">
                <a:solidFill>
                  <a:srgbClr val="00B0F0"/>
                </a:solidFill>
                <a:latin typeface="Times New Roman" panose="02020603050405020304" pitchFamily="18" charset="0"/>
                <a:cs typeface="Times New Roman" panose="02020603050405020304" pitchFamily="18" charset="0"/>
              </a:rPr>
              <a:t> </a:t>
            </a:r>
            <a:r>
              <a:rPr lang="hu-HU" sz="2400" dirty="0" err="1">
                <a:solidFill>
                  <a:srgbClr val="00B0F0"/>
                </a:solidFill>
                <a:latin typeface="Times New Roman" panose="02020603050405020304" pitchFamily="18" charset="0"/>
                <a:cs typeface="Times New Roman" panose="02020603050405020304" pitchFamily="18" charset="0"/>
              </a:rPr>
              <a:t>breaks</a:t>
            </a:r>
            <a:r>
              <a:rPr lang="hu-HU" sz="2400" dirty="0">
                <a:solidFill>
                  <a:srgbClr val="00B0F0"/>
                </a:solidFill>
                <a:latin typeface="Times New Roman" panose="02020603050405020304" pitchFamily="18" charset="0"/>
                <a:cs typeface="Times New Roman" panose="02020603050405020304" pitchFamily="18" charset="0"/>
              </a:rPr>
              <a:t> </a:t>
            </a:r>
            <a:r>
              <a:rPr lang="hu-HU" sz="2400" dirty="0" err="1">
                <a:solidFill>
                  <a:srgbClr val="00B0F0"/>
                </a:solidFill>
                <a:latin typeface="Times New Roman" panose="02020603050405020304" pitchFamily="18" charset="0"/>
                <a:cs typeface="Times New Roman" panose="02020603050405020304" pitchFamily="18" charset="0"/>
              </a:rPr>
              <a:t>the</a:t>
            </a:r>
            <a:r>
              <a:rPr lang="hu-HU" sz="2400" dirty="0">
                <a:solidFill>
                  <a:srgbClr val="00B0F0"/>
                </a:solidFill>
                <a:latin typeface="Times New Roman" panose="02020603050405020304" pitchFamily="18" charset="0"/>
                <a:cs typeface="Times New Roman" panose="02020603050405020304" pitchFamily="18" charset="0"/>
              </a:rPr>
              <a:t> </a:t>
            </a:r>
            <a:r>
              <a:rPr lang="hu-HU" sz="2400" dirty="0" err="1">
                <a:solidFill>
                  <a:srgbClr val="00B0F0"/>
                </a:solidFill>
                <a:latin typeface="Times New Roman" panose="02020603050405020304" pitchFamily="18" charset="0"/>
                <a:cs typeface="Times New Roman" panose="02020603050405020304" pitchFamily="18" charset="0"/>
              </a:rPr>
              <a:t>membrane</a:t>
            </a:r>
            <a:endParaRPr lang="hu-HU" sz="2400" dirty="0">
              <a:solidFill>
                <a:srgbClr val="00B0F0"/>
              </a:solidFill>
              <a:latin typeface="Times New Roman" panose="02020603050405020304" pitchFamily="18" charset="0"/>
              <a:cs typeface="Times New Roman" panose="02020603050405020304" pitchFamily="18" charset="0"/>
            </a:endParaRPr>
          </a:p>
        </p:txBody>
      </p:sp>
      <p:sp>
        <p:nvSpPr>
          <p:cNvPr id="82" name="Téglalap 81">
            <a:extLst>
              <a:ext uri="{FF2B5EF4-FFF2-40B4-BE49-F238E27FC236}">
                <a16:creationId xmlns:a16="http://schemas.microsoft.com/office/drawing/2014/main" id="{6BAC092A-7880-4D72-8D41-77FADAB654D4}"/>
              </a:ext>
            </a:extLst>
          </p:cNvPr>
          <p:cNvSpPr/>
          <p:nvPr/>
        </p:nvSpPr>
        <p:spPr>
          <a:xfrm>
            <a:off x="6020134" y="5247145"/>
            <a:ext cx="164698" cy="143540"/>
          </a:xfrm>
          <a:prstGeom prst="rect">
            <a:avLst/>
          </a:prstGeom>
          <a:solidFill>
            <a:srgbClr val="D38BA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grpSp>
        <p:nvGrpSpPr>
          <p:cNvPr id="53" name="Csoportba foglalás 52">
            <a:extLst>
              <a:ext uri="{FF2B5EF4-FFF2-40B4-BE49-F238E27FC236}">
                <a16:creationId xmlns:a16="http://schemas.microsoft.com/office/drawing/2014/main" id="{B3CDAECB-B566-47B3-A6C5-39D9A4F6BD79}"/>
              </a:ext>
            </a:extLst>
          </p:cNvPr>
          <p:cNvGrpSpPr/>
          <p:nvPr/>
        </p:nvGrpSpPr>
        <p:grpSpPr>
          <a:xfrm>
            <a:off x="5099577" y="4958536"/>
            <a:ext cx="2011653" cy="907141"/>
            <a:chOff x="5116407" y="4964241"/>
            <a:chExt cx="2011653" cy="907141"/>
          </a:xfrm>
        </p:grpSpPr>
        <p:cxnSp>
          <p:nvCxnSpPr>
            <p:cNvPr id="30" name="Egyenes összekötő nyíllal 29">
              <a:extLst>
                <a:ext uri="{FF2B5EF4-FFF2-40B4-BE49-F238E27FC236}">
                  <a16:creationId xmlns:a16="http://schemas.microsoft.com/office/drawing/2014/main" id="{5F9D2C22-B200-447C-8CF9-5D0C2A527F5A}"/>
                </a:ext>
              </a:extLst>
            </p:cNvPr>
            <p:cNvCxnSpPr>
              <a:cxnSpLocks/>
            </p:cNvCxnSpPr>
            <p:nvPr/>
          </p:nvCxnSpPr>
          <p:spPr>
            <a:xfrm rot="-2700000">
              <a:off x="5693765" y="5126634"/>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39" name="Egyenes összekötő nyíllal 38">
              <a:extLst>
                <a:ext uri="{FF2B5EF4-FFF2-40B4-BE49-F238E27FC236}">
                  <a16:creationId xmlns:a16="http://schemas.microsoft.com/office/drawing/2014/main" id="{E81F245A-D9BA-4157-AB23-6D5763EDA1A1}"/>
                </a:ext>
              </a:extLst>
            </p:cNvPr>
            <p:cNvCxnSpPr>
              <a:cxnSpLocks/>
            </p:cNvCxnSpPr>
            <p:nvPr/>
          </p:nvCxnSpPr>
          <p:spPr>
            <a:xfrm>
              <a:off x="6115988" y="4964241"/>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40" name="Egyenes összekötő nyíllal 39">
              <a:extLst>
                <a:ext uri="{FF2B5EF4-FFF2-40B4-BE49-F238E27FC236}">
                  <a16:creationId xmlns:a16="http://schemas.microsoft.com/office/drawing/2014/main" id="{36F08BB9-450A-4B68-A488-5A0A4C5F6B0A}"/>
                </a:ext>
              </a:extLst>
            </p:cNvPr>
            <p:cNvCxnSpPr>
              <a:cxnSpLocks/>
            </p:cNvCxnSpPr>
            <p:nvPr/>
          </p:nvCxnSpPr>
          <p:spPr>
            <a:xfrm rot="2700000">
              <a:off x="6538211" y="5131632"/>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41" name="Egyenes összekötő nyíllal 40">
              <a:extLst>
                <a:ext uri="{FF2B5EF4-FFF2-40B4-BE49-F238E27FC236}">
                  <a16:creationId xmlns:a16="http://schemas.microsoft.com/office/drawing/2014/main" id="{6AACDBE5-162A-4E85-9AC5-398E9DC6C2E7}"/>
                </a:ext>
              </a:extLst>
            </p:cNvPr>
            <p:cNvCxnSpPr>
              <a:cxnSpLocks/>
            </p:cNvCxnSpPr>
            <p:nvPr/>
          </p:nvCxnSpPr>
          <p:spPr>
            <a:xfrm rot="-5400000">
              <a:off x="5476407" y="5508883"/>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42" name="Egyenes összekötő nyíllal 41">
              <a:extLst>
                <a:ext uri="{FF2B5EF4-FFF2-40B4-BE49-F238E27FC236}">
                  <a16:creationId xmlns:a16="http://schemas.microsoft.com/office/drawing/2014/main" id="{A0FBA056-D2FA-45C3-A854-A5987134FDC7}"/>
                </a:ext>
              </a:extLst>
            </p:cNvPr>
            <p:cNvCxnSpPr>
              <a:cxnSpLocks/>
            </p:cNvCxnSpPr>
            <p:nvPr/>
          </p:nvCxnSpPr>
          <p:spPr>
            <a:xfrm rot="5400000">
              <a:off x="6768060" y="5511382"/>
              <a:ext cx="0" cy="720000"/>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grpSp>
      <p:sp>
        <p:nvSpPr>
          <p:cNvPr id="8" name="Cím 5">
            <a:extLst>
              <a:ext uri="{FF2B5EF4-FFF2-40B4-BE49-F238E27FC236}">
                <a16:creationId xmlns:a16="http://schemas.microsoft.com/office/drawing/2014/main" id="{875BE0B4-C7B1-F177-34BA-10147510CEA7}"/>
              </a:ext>
            </a:extLst>
          </p:cNvPr>
          <p:cNvSpPr>
            <a:spLocks noGrp="1"/>
          </p:cNvSpPr>
          <p:nvPr>
            <p:ph type="title"/>
          </p:nvPr>
        </p:nvSpPr>
        <p:spPr>
          <a:xfrm>
            <a:off x="838200" y="140275"/>
            <a:ext cx="10515600" cy="1325563"/>
          </a:xfrm>
        </p:spPr>
        <p:txBody>
          <a:bodyPr/>
          <a:lstStyle/>
          <a:p>
            <a:pPr algn="ctr"/>
            <a:r>
              <a:rPr lang="hu-HU" dirty="0" err="1">
                <a:latin typeface="Times New Roman" panose="02020603050405020304" pitchFamily="18" charset="0"/>
                <a:cs typeface="Times New Roman" panose="02020603050405020304" pitchFamily="18" charset="0"/>
              </a:rPr>
              <a:t>Chemical</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garden</a:t>
            </a:r>
            <a:endParaRPr lang="hu-HU" dirty="0"/>
          </a:p>
        </p:txBody>
      </p:sp>
      <p:sp>
        <p:nvSpPr>
          <p:cNvPr id="2" name="Slide Number Placeholder 1"/>
          <p:cNvSpPr>
            <a:spLocks noGrp="1"/>
          </p:cNvSpPr>
          <p:nvPr>
            <p:ph type="sldNum" sz="quarter" idx="12"/>
          </p:nvPr>
        </p:nvSpPr>
        <p:spPr/>
        <p:txBody>
          <a:bodyPr/>
          <a:lstStyle/>
          <a:p>
            <a:fld id="{3C4C4ECE-28BA-4963-8103-0CE331711D51}" type="slidenum">
              <a:rPr lang="hu-HU" smtClean="0"/>
              <a:t>52</a:t>
            </a:fld>
            <a:endParaRPr lang="hu-HU"/>
          </a:p>
        </p:txBody>
      </p:sp>
    </p:spTree>
    <p:extLst>
      <p:ext uri="{BB962C8B-B14F-4D97-AF65-F5344CB8AC3E}">
        <p14:creationId xmlns:p14="http://schemas.microsoft.com/office/powerpoint/2010/main" val="161825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100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1+#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additive="base">
                                        <p:cTn id="17" dur="500" fill="hold"/>
                                        <p:tgtEl>
                                          <p:spTgt spid="83"/>
                                        </p:tgtEl>
                                        <p:attrNameLst>
                                          <p:attrName>ppt_x</p:attrName>
                                        </p:attrNameLst>
                                      </p:cBhvr>
                                      <p:tavLst>
                                        <p:tav tm="0">
                                          <p:val>
                                            <p:strVal val="#ppt_x"/>
                                          </p:val>
                                        </p:tav>
                                        <p:tav tm="100000">
                                          <p:val>
                                            <p:strVal val="#ppt_x"/>
                                          </p:val>
                                        </p:tav>
                                      </p:tavLst>
                                    </p:anim>
                                    <p:anim calcmode="lin" valueType="num">
                                      <p:cBhvr additive="base">
                                        <p:cTn id="18" dur="500" fill="hold"/>
                                        <p:tgtEl>
                                          <p:spTgt spid="83"/>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1" presetClass="exit" presetSubtype="0" fill="hold" grpId="2" nodeType="withEffect">
                                  <p:stCondLst>
                                    <p:cond delay="0"/>
                                  </p:stCondLst>
                                  <p:childTnLst>
                                    <p:set>
                                      <p:cBhvr>
                                        <p:cTn id="31" dur="1" fill="hold">
                                          <p:stCondLst>
                                            <p:cond delay="0"/>
                                          </p:stCondLst>
                                        </p:cTn>
                                        <p:tgtEl>
                                          <p:spTgt spid="83"/>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par>
                          <p:cTn id="39" fill="hold">
                            <p:stCondLst>
                              <p:cond delay="500"/>
                            </p:stCondLst>
                            <p:childTnLst>
                              <p:par>
                                <p:cTn id="40" presetID="2" presetClass="entr" presetSubtype="4" fill="hold" grpId="0" nodeType="afterEffect">
                                  <p:stCondLst>
                                    <p:cond delay="5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3"/>
                                        </p:tgtEl>
                                        <p:attrNameLst>
                                          <p:attrName>style.visibility</p:attrName>
                                        </p:attrNameLst>
                                      </p:cBhvr>
                                      <p:to>
                                        <p:strVal val="visible"/>
                                      </p:to>
                                    </p:set>
                                  </p:childTnLst>
                                </p:cTn>
                              </p:par>
                            </p:childTnLst>
                          </p:cTn>
                        </p:par>
                        <p:par>
                          <p:cTn id="48" fill="hold">
                            <p:stCondLst>
                              <p:cond delay="0"/>
                            </p:stCondLst>
                            <p:childTnLst>
                              <p:par>
                                <p:cTn id="49" presetID="2" presetClass="entr" presetSubtype="8" fill="hold" grpId="0" nodeType="after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500" fill="hold"/>
                                        <p:tgtEl>
                                          <p:spTgt spid="86"/>
                                        </p:tgtEl>
                                        <p:attrNameLst>
                                          <p:attrName>ppt_x</p:attrName>
                                        </p:attrNameLst>
                                      </p:cBhvr>
                                      <p:tavLst>
                                        <p:tav tm="0">
                                          <p:val>
                                            <p:strVal val="0-#ppt_w/2"/>
                                          </p:val>
                                        </p:tav>
                                        <p:tav tm="100000">
                                          <p:val>
                                            <p:strVal val="#ppt_x"/>
                                          </p:val>
                                        </p:tav>
                                      </p:tavLst>
                                    </p:anim>
                                    <p:anim calcmode="lin" valueType="num">
                                      <p:cBhvr additive="base">
                                        <p:cTn id="52" dur="500" fill="hold"/>
                                        <p:tgtEl>
                                          <p:spTgt spid="86"/>
                                        </p:tgtEl>
                                        <p:attrNameLst>
                                          <p:attrName>ppt_y</p:attrName>
                                        </p:attrNameLst>
                                      </p:cBhvr>
                                      <p:tavLst>
                                        <p:tav tm="0">
                                          <p:val>
                                            <p:strVal val="#ppt_y"/>
                                          </p:val>
                                        </p:tav>
                                        <p:tav tm="100000">
                                          <p:val>
                                            <p:strVal val="#ppt_y"/>
                                          </p:val>
                                        </p:tav>
                                      </p:tavLst>
                                    </p:anim>
                                  </p:childTnLst>
                                </p:cTn>
                              </p:par>
                              <p:par>
                                <p:cTn id="53" presetID="1" presetClass="exit" presetSubtype="0" fill="hold" nodeType="withEffect">
                                  <p:stCondLst>
                                    <p:cond delay="0"/>
                                  </p:stCondLst>
                                  <p:childTnLst>
                                    <p:set>
                                      <p:cBhvr>
                                        <p:cTn id="54" dur="1" fill="hold">
                                          <p:stCondLst>
                                            <p:cond delay="0"/>
                                          </p:stCondLst>
                                        </p:cTn>
                                        <p:tgtEl>
                                          <p:spTgt spid="2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7"/>
                                        </p:tgtEl>
                                        <p:attrNameLst>
                                          <p:attrName>style.visibility</p:attrName>
                                        </p:attrNameLst>
                                      </p:cBhvr>
                                      <p:to>
                                        <p:strVal val="hidden"/>
                                      </p:to>
                                    </p:set>
                                  </p:childTnLst>
                                </p:cTn>
                              </p:par>
                            </p:childTnLst>
                          </p:cTn>
                        </p:par>
                        <p:par>
                          <p:cTn id="61" fill="hold">
                            <p:stCondLst>
                              <p:cond delay="0"/>
                            </p:stCondLst>
                            <p:childTnLst>
                              <p:par>
                                <p:cTn id="62" presetID="1" presetClass="entr" presetSubtype="0" fill="hold" grpId="1" nodeType="afterEffect">
                                  <p:stCondLst>
                                    <p:cond delay="0"/>
                                  </p:stCondLst>
                                  <p:childTnLst>
                                    <p:set>
                                      <p:cBhvr>
                                        <p:cTn id="63" dur="1" fill="hold">
                                          <p:stCondLst>
                                            <p:cond delay="0"/>
                                          </p:stCondLst>
                                        </p:cTn>
                                        <p:tgtEl>
                                          <p:spTgt spid="83"/>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nodeType="afterEffect">
                                  <p:stCondLst>
                                    <p:cond delay="1000"/>
                                  </p:stCondLst>
                                  <p:childTnLst>
                                    <p:set>
                                      <p:cBhvr>
                                        <p:cTn id="66" dur="1" fill="hold">
                                          <p:stCondLst>
                                            <p:cond delay="0"/>
                                          </p:stCondLst>
                                        </p:cTn>
                                        <p:tgtEl>
                                          <p:spTgt spid="88"/>
                                        </p:tgtEl>
                                        <p:attrNameLst>
                                          <p:attrName>style.visibility</p:attrName>
                                        </p:attrNameLst>
                                      </p:cBhvr>
                                      <p:to>
                                        <p:strVal val="visible"/>
                                      </p:to>
                                    </p:set>
                                  </p:childTnLst>
                                </p:cTn>
                              </p:par>
                            </p:childTnLst>
                          </p:cTn>
                        </p:par>
                        <p:par>
                          <p:cTn id="67" fill="hold">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9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96"/>
                                        </p:tgtEl>
                                        <p:attrNameLst>
                                          <p:attrName>style.visibility</p:attrName>
                                        </p:attrNameLst>
                                      </p:cBhvr>
                                      <p:to>
                                        <p:strVal val="visible"/>
                                      </p:to>
                                    </p:set>
                                    <p:anim calcmode="lin" valueType="num">
                                      <p:cBhvr additive="base">
                                        <p:cTn id="74" dur="500" fill="hold"/>
                                        <p:tgtEl>
                                          <p:spTgt spid="96"/>
                                        </p:tgtEl>
                                        <p:attrNameLst>
                                          <p:attrName>ppt_x</p:attrName>
                                        </p:attrNameLst>
                                      </p:cBhvr>
                                      <p:tavLst>
                                        <p:tav tm="0">
                                          <p:val>
                                            <p:strVal val="0-#ppt_w/2"/>
                                          </p:val>
                                        </p:tav>
                                        <p:tav tm="100000">
                                          <p:val>
                                            <p:strVal val="#ppt_x"/>
                                          </p:val>
                                        </p:tav>
                                      </p:tavLst>
                                    </p:anim>
                                    <p:anim calcmode="lin" valueType="num">
                                      <p:cBhvr additive="base">
                                        <p:cTn id="75" dur="500" fill="hold"/>
                                        <p:tgtEl>
                                          <p:spTgt spid="96"/>
                                        </p:tgtEl>
                                        <p:attrNameLst>
                                          <p:attrName>ppt_y</p:attrName>
                                        </p:attrNameLst>
                                      </p:cBhvr>
                                      <p:tavLst>
                                        <p:tav tm="0">
                                          <p:val>
                                            <p:strVal val="#ppt_y"/>
                                          </p:val>
                                        </p:tav>
                                        <p:tav tm="100000">
                                          <p:val>
                                            <p:strVal val="#ppt_y"/>
                                          </p:val>
                                        </p:tav>
                                      </p:tavLst>
                                    </p:anim>
                                  </p:childTnLst>
                                </p:cTn>
                              </p:par>
                            </p:childTnLst>
                          </p:cTn>
                        </p:par>
                        <p:par>
                          <p:cTn id="76" fill="hold">
                            <p:stCondLst>
                              <p:cond delay="500"/>
                            </p:stCondLst>
                            <p:childTnLst>
                              <p:par>
                                <p:cTn id="77" presetID="1" presetClass="entr" presetSubtype="0"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2"/>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88"/>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90"/>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5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cBhvr additive="base">
                                        <p:cTn id="91" dur="500" fill="hold"/>
                                        <p:tgtEl>
                                          <p:spTgt spid="87"/>
                                        </p:tgtEl>
                                        <p:attrNameLst>
                                          <p:attrName>ppt_x</p:attrName>
                                        </p:attrNameLst>
                                      </p:cBhvr>
                                      <p:tavLst>
                                        <p:tav tm="0">
                                          <p:val>
                                            <p:strVal val="1+#ppt_w/2"/>
                                          </p:val>
                                        </p:tav>
                                        <p:tav tm="100000">
                                          <p:val>
                                            <p:strVal val="#ppt_x"/>
                                          </p:val>
                                        </p:tav>
                                      </p:tavLst>
                                    </p:anim>
                                    <p:anim calcmode="lin" valueType="num">
                                      <p:cBhvr additive="base">
                                        <p:cTn id="92" dur="500" fill="hold"/>
                                        <p:tgtEl>
                                          <p:spTgt spid="87"/>
                                        </p:tgtEl>
                                        <p:attrNameLst>
                                          <p:attrName>ppt_y</p:attrName>
                                        </p:attrNameLst>
                                      </p:cBhvr>
                                      <p:tavLst>
                                        <p:tav tm="0">
                                          <p:val>
                                            <p:strVal val="#ppt_y"/>
                                          </p:val>
                                        </p:tav>
                                        <p:tav tm="100000">
                                          <p:val>
                                            <p:strVal val="#ppt_y"/>
                                          </p:val>
                                        </p:tav>
                                      </p:tavLst>
                                    </p:anim>
                                  </p:childTnLst>
                                </p:cTn>
                              </p:par>
                            </p:childTnLst>
                          </p:cTn>
                        </p:par>
                        <p:par>
                          <p:cTn id="93" fill="hold">
                            <p:stCondLst>
                              <p:cond delay="500"/>
                            </p:stCondLst>
                            <p:childTnLst>
                              <p:par>
                                <p:cTn id="94" presetID="1" presetClass="exit" presetSubtype="0" fill="hold" nodeType="afterEffect">
                                  <p:stCondLst>
                                    <p:cond delay="0"/>
                                  </p:stCondLst>
                                  <p:childTnLst>
                                    <p:set>
                                      <p:cBhvr>
                                        <p:cTn id="95" dur="1" fill="hold">
                                          <p:stCondLst>
                                            <p:cond delay="0"/>
                                          </p:stCondLst>
                                        </p:cTn>
                                        <p:tgtEl>
                                          <p:spTgt spid="51"/>
                                        </p:tgtEl>
                                        <p:attrNameLst>
                                          <p:attrName>style.visibility</p:attrName>
                                        </p:attrNameLst>
                                      </p:cBhvr>
                                      <p:to>
                                        <p:strVal val="hidden"/>
                                      </p:to>
                                    </p:set>
                                  </p:childTnLst>
                                </p:cTn>
                              </p:par>
                            </p:childTnLst>
                          </p:cTn>
                        </p:par>
                        <p:par>
                          <p:cTn id="96" fill="hold">
                            <p:stCondLst>
                              <p:cond delay="500"/>
                            </p:stCondLst>
                            <p:childTnLst>
                              <p:par>
                                <p:cTn id="97" presetID="1"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9"/>
                                        </p:tgtEl>
                                        <p:attrNameLst>
                                          <p:attrName>style.visibility</p:attrName>
                                        </p:attrNameLst>
                                      </p:cBhvr>
                                      <p:to>
                                        <p:strVal val="visible"/>
                                      </p:to>
                                    </p:set>
                                  </p:childTnLst>
                                </p:cTn>
                              </p:par>
                              <p:par>
                                <p:cTn id="107" presetID="1" presetClass="exit" presetSubtype="0" fill="hold" grpId="1" nodeType="withEffect">
                                  <p:stCondLst>
                                    <p:cond delay="0"/>
                                  </p:stCondLst>
                                  <p:childTnLst>
                                    <p:set>
                                      <p:cBhvr>
                                        <p:cTn id="108" dur="1" fill="hold">
                                          <p:stCondLst>
                                            <p:cond delay="0"/>
                                          </p:stCondLst>
                                        </p:cTn>
                                        <p:tgtEl>
                                          <p:spTgt spid="52"/>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6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6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9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8" fill="hold" grpId="0" nodeType="click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additive="base">
                                        <p:cTn id="125" dur="500" fill="hold"/>
                                        <p:tgtEl>
                                          <p:spTgt spid="93"/>
                                        </p:tgtEl>
                                        <p:attrNameLst>
                                          <p:attrName>ppt_x</p:attrName>
                                        </p:attrNameLst>
                                      </p:cBhvr>
                                      <p:tavLst>
                                        <p:tav tm="0">
                                          <p:val>
                                            <p:strVal val="0-#ppt_w/2"/>
                                          </p:val>
                                        </p:tav>
                                        <p:tav tm="100000">
                                          <p:val>
                                            <p:strVal val="#ppt_x"/>
                                          </p:val>
                                        </p:tav>
                                      </p:tavLst>
                                    </p:anim>
                                    <p:anim calcmode="lin" valueType="num">
                                      <p:cBhvr additive="base">
                                        <p:cTn id="126" dur="500" fill="hold"/>
                                        <p:tgtEl>
                                          <p:spTgt spid="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23" grpId="0"/>
      <p:bldP spid="24" grpId="0"/>
      <p:bldP spid="59" grpId="0" animBg="1"/>
      <p:bldP spid="52" grpId="0" animBg="1"/>
      <p:bldP spid="52" grpId="1" animBg="1"/>
      <p:bldP spid="26" grpId="0" animBg="1"/>
      <p:bldP spid="83" grpId="0" animBg="1"/>
      <p:bldP spid="83" grpId="1" animBg="1"/>
      <p:bldP spid="83" grpId="2" animBg="1"/>
      <p:bldP spid="7" grpId="0" animBg="1"/>
      <p:bldP spid="7" grpId="1" animBg="1"/>
      <p:bldP spid="86" grpId="0"/>
      <p:bldP spid="87" grpId="0"/>
      <p:bldP spid="90" grpId="0"/>
      <p:bldP spid="90" grpId="1"/>
      <p:bldP spid="93" grpId="0"/>
      <p:bldP spid="94" grpId="0"/>
      <p:bldP spid="96" grpId="0"/>
      <p:bldP spid="8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hu-HU" dirty="0" err="1">
                <a:latin typeface="Times New Roman" panose="02020603050405020304" pitchFamily="18" charset="0"/>
                <a:cs typeface="Times New Roman" panose="02020603050405020304" pitchFamily="18" charset="0"/>
              </a:rPr>
              <a:t>Applications</a:t>
            </a:r>
            <a:r>
              <a:rPr lang="hu-HU" dirty="0">
                <a:latin typeface="Times New Roman" panose="02020603050405020304" pitchFamily="18" charset="0"/>
                <a:cs typeface="Times New Roman" panose="02020603050405020304" pitchFamily="18" charset="0"/>
              </a:rPr>
              <a:t> of </a:t>
            </a:r>
            <a:r>
              <a:rPr lang="hu-HU" dirty="0" err="1">
                <a:latin typeface="Times New Roman" panose="02020603050405020304" pitchFamily="18" charset="0"/>
                <a:cs typeface="Times New Roman" panose="02020603050405020304" pitchFamily="18" charset="0"/>
              </a:rPr>
              <a:t>colligative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properties</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698171"/>
            <a:ext cx="10515600" cy="1349829"/>
          </a:xfrm>
        </p:spPr>
        <p:txBody>
          <a:bodyPr>
            <a:normAutofit/>
          </a:bodyPr>
          <a:lstStyle/>
          <a:p>
            <a:pPr marL="0" indent="0" algn="ctr">
              <a:buNone/>
            </a:pPr>
            <a:r>
              <a:rPr lang="en-US" dirty="0">
                <a:latin typeface="Times New Roman" panose="02020603050405020304" pitchFamily="18" charset="0"/>
                <a:cs typeface="Times New Roman" panose="02020603050405020304" pitchFamily="18" charset="0"/>
              </a:rPr>
              <a:t>Since the effect does not depend on the </a:t>
            </a:r>
            <a:r>
              <a:rPr lang="hu-HU" dirty="0" err="1">
                <a:latin typeface="Times New Roman" panose="02020603050405020304" pitchFamily="18" charset="0"/>
                <a:cs typeface="Times New Roman" panose="02020603050405020304" pitchFamily="18" charset="0"/>
              </a:rPr>
              <a:t>chemical</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quality of the </a:t>
            </a:r>
            <a:r>
              <a:rPr lang="hu-HU" dirty="0" err="1">
                <a:latin typeface="Times New Roman" panose="02020603050405020304" pitchFamily="18" charset="0"/>
                <a:cs typeface="Times New Roman" panose="02020603050405020304" pitchFamily="18" charset="0"/>
              </a:rPr>
              <a:t>solution</a:t>
            </a:r>
            <a:r>
              <a:rPr lang="en-US"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these</a:t>
            </a:r>
            <a:r>
              <a:rPr lang="en-US" dirty="0">
                <a:latin typeface="Times New Roman" panose="02020603050405020304" pitchFamily="18" charset="0"/>
                <a:cs typeface="Times New Roman" panose="02020603050405020304" pitchFamily="18" charset="0"/>
              </a:rPr>
              <a:t> methods are suitable for molecular weight determination</a:t>
            </a:r>
            <a:r>
              <a:rPr lang="hu-HU"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 name="Szövegdoboz 4">
                <a:extLst>
                  <a:ext uri="{FF2B5EF4-FFF2-40B4-BE49-F238E27FC236}">
                    <a16:creationId xmlns:a16="http://schemas.microsoft.com/office/drawing/2014/main" id="{1ED876C4-DA3D-4752-B028-0B86A0787660}"/>
                  </a:ext>
                </a:extLst>
              </p:cNvPr>
              <p:cNvSpPr txBox="1"/>
              <p:nvPr/>
            </p:nvSpPr>
            <p:spPr>
              <a:xfrm>
                <a:off x="229172" y="3020973"/>
                <a:ext cx="4730750" cy="338554"/>
              </a:xfrm>
              <a:prstGeom prst="rect">
                <a:avLst/>
              </a:prstGeom>
              <a:noFill/>
            </p:spPr>
            <p:txBody>
              <a:bodyPr wrap="square" lIns="0" tIns="0" rIns="0" bIns="0" rtlCol="0">
                <a:spAutoFit/>
              </a:bodyPr>
              <a:lstStyle/>
              <a:p>
                <a14:m>
                  <m:oMath xmlns:m="http://schemas.openxmlformats.org/officeDocument/2006/math">
                    <m:sSubSup>
                      <m:sSubSupPr>
                        <m:ctrlPr>
                          <a:rPr lang="hu-HU" sz="2200" b="0" i="1" smtClean="0">
                            <a:latin typeface="Cambria Math" panose="02040503050406030204" pitchFamily="18" charset="0"/>
                          </a:rPr>
                        </m:ctrlPr>
                      </m:sSubSupPr>
                      <m:e>
                        <m:r>
                          <a:rPr lang="hu-HU" sz="2200" b="0" i="1" smtClean="0">
                            <a:latin typeface="Cambria Math" panose="02040503050406030204" pitchFamily="18" charset="0"/>
                          </a:rPr>
                          <m:t>𝑝</m:t>
                        </m:r>
                      </m:e>
                      <m:sub>
                        <m:r>
                          <a:rPr lang="hu-HU" sz="2200" b="0" i="1" smtClean="0">
                            <a:latin typeface="Cambria Math" panose="02040503050406030204" pitchFamily="18" charset="0"/>
                          </a:rPr>
                          <m:t>𝑠𝑜𝑙𝑣𝑒𝑛𝑡</m:t>
                        </m:r>
                      </m:sub>
                      <m:sup>
                        <m:r>
                          <a:rPr lang="hu-HU" sz="2200" b="0" i="1" smtClean="0">
                            <a:latin typeface="Cambria Math" panose="02040503050406030204" pitchFamily="18" charset="0"/>
                          </a:rPr>
                          <m:t>𝑜</m:t>
                        </m:r>
                      </m:sup>
                    </m:sSubSup>
                    <m:r>
                      <a:rPr lang="hu-HU" sz="2200" b="0" i="1" smtClean="0">
                        <a:latin typeface="Cambria Math" panose="02040503050406030204" pitchFamily="18" charset="0"/>
                      </a:rPr>
                      <m:t>−</m:t>
                    </m:r>
                    <m:sSub>
                      <m:sSubPr>
                        <m:ctrlPr>
                          <a:rPr lang="hu-HU" sz="2200" b="0" i="1" smtClean="0">
                            <a:latin typeface="Cambria Math" panose="02040503050406030204" pitchFamily="18" charset="0"/>
                            <a:ea typeface="Cambria Math" panose="02040503050406030204" pitchFamily="18" charset="0"/>
                          </a:rPr>
                        </m:ctrlPr>
                      </m:sSubPr>
                      <m:e>
                        <m:r>
                          <a:rPr lang="hu-HU" sz="2200" b="0" i="1" smtClean="0">
                            <a:latin typeface="Cambria Math" panose="02040503050406030204" pitchFamily="18" charset="0"/>
                            <a:ea typeface="Cambria Math" panose="02040503050406030204" pitchFamily="18" charset="0"/>
                          </a:rPr>
                          <m:t>𝑝</m:t>
                        </m:r>
                      </m:e>
                      <m:sub>
                        <m:r>
                          <a:rPr lang="hu-HU" sz="2200" b="0" i="1" smtClean="0">
                            <a:latin typeface="Cambria Math" panose="02040503050406030204" pitchFamily="18" charset="0"/>
                            <a:ea typeface="Cambria Math" panose="02040503050406030204" pitchFamily="18" charset="0"/>
                          </a:rPr>
                          <m:t>𝑠𝑜𝑙𝑣𝑒𝑛𝑡</m:t>
                        </m:r>
                      </m:sub>
                    </m:sSub>
                    <m:r>
                      <a:rPr lang="hu-HU" sz="2200" b="0" i="1" smtClean="0">
                        <a:latin typeface="Cambria Math" panose="02040503050406030204" pitchFamily="18" charset="0"/>
                        <a:ea typeface="Cambria Math" panose="02040503050406030204" pitchFamily="18" charset="0"/>
                      </a:rPr>
                      <m:t>=</m:t>
                    </m:r>
                    <m:sSub>
                      <m:sSubPr>
                        <m:ctrlPr>
                          <a:rPr lang="hu-HU" sz="2200" i="1">
                            <a:latin typeface="Cambria Math" panose="02040503050406030204" pitchFamily="18" charset="0"/>
                            <a:ea typeface="Cambria Math" panose="02040503050406030204" pitchFamily="18" charset="0"/>
                          </a:rPr>
                        </m:ctrlPr>
                      </m:sSubPr>
                      <m:e>
                        <m:r>
                          <a:rPr lang="hu-HU" sz="2200" i="1">
                            <a:latin typeface="Cambria Math" panose="02040503050406030204" pitchFamily="18" charset="0"/>
                            <a:ea typeface="Cambria Math" panose="02040503050406030204" pitchFamily="18" charset="0"/>
                          </a:rPr>
                          <m:t>𝑥</m:t>
                        </m:r>
                      </m:e>
                      <m:sub>
                        <m:r>
                          <a:rPr lang="hu-HU" sz="2200" b="0" i="1" smtClean="0">
                            <a:latin typeface="Cambria Math" panose="02040503050406030204" pitchFamily="18" charset="0"/>
                            <a:ea typeface="Cambria Math" panose="02040503050406030204" pitchFamily="18" charset="0"/>
                          </a:rPr>
                          <m:t>𝑠𝑜𝑙𝑢𝑡𝑒</m:t>
                        </m:r>
                      </m:sub>
                    </m:sSub>
                    <m:r>
                      <a:rPr lang="hu-HU" sz="2200" i="1" smtClean="0">
                        <a:latin typeface="Cambria Math" panose="02040503050406030204" pitchFamily="18" charset="0"/>
                        <a:ea typeface="Cambria Math" panose="02040503050406030204" pitchFamily="18" charset="0"/>
                      </a:rPr>
                      <m:t>∙</m:t>
                    </m:r>
                    <m:sSubSup>
                      <m:sSubSupPr>
                        <m:ctrlPr>
                          <a:rPr lang="hu-HU" sz="2200" i="1" smtClean="0">
                            <a:latin typeface="Cambria Math" panose="02040503050406030204" pitchFamily="18" charset="0"/>
                          </a:rPr>
                        </m:ctrlPr>
                      </m:sSubSupPr>
                      <m:e>
                        <m:r>
                          <a:rPr lang="hu-HU" sz="2200" i="1">
                            <a:latin typeface="Cambria Math" panose="02040503050406030204" pitchFamily="18" charset="0"/>
                          </a:rPr>
                          <m:t>𝑝</m:t>
                        </m:r>
                      </m:e>
                      <m:sub>
                        <m:r>
                          <a:rPr lang="hu-HU" sz="2200" b="0" i="1" smtClean="0">
                            <a:latin typeface="Cambria Math" panose="02040503050406030204" pitchFamily="18" charset="0"/>
                          </a:rPr>
                          <m:t>𝑠𝑜𝑙𝑣𝑒𝑛𝑡</m:t>
                        </m:r>
                      </m:sub>
                      <m:sup>
                        <m:r>
                          <a:rPr lang="hu-HU" sz="2200" i="1">
                            <a:latin typeface="Cambria Math" panose="02040503050406030204" pitchFamily="18" charset="0"/>
                          </a:rPr>
                          <m:t>𝑜</m:t>
                        </m:r>
                      </m:sup>
                    </m:sSubSup>
                  </m:oMath>
                </a14:m>
                <a:r>
                  <a:rPr lang="hu-HU" sz="2200" dirty="0"/>
                  <a:t> </a:t>
                </a:r>
              </a:p>
            </p:txBody>
          </p:sp>
        </mc:Choice>
        <mc:Fallback xmlns="">
          <p:sp>
            <p:nvSpPr>
              <p:cNvPr id="5" name="Szövegdoboz 4">
                <a:extLst>
                  <a:ext uri="{FF2B5EF4-FFF2-40B4-BE49-F238E27FC236}">
                    <a16:creationId xmlns:a16="http://schemas.microsoft.com/office/drawing/2014/main" id="{1ED876C4-DA3D-4752-B028-0B86A0787660}"/>
                  </a:ext>
                </a:extLst>
              </p:cNvPr>
              <p:cNvSpPr txBox="1">
                <a:spLocks noRot="1" noChangeAspect="1" noMove="1" noResize="1" noEditPoints="1" noAdjustHandles="1" noChangeArrowheads="1" noChangeShapeType="1" noTextEdit="1"/>
              </p:cNvSpPr>
              <p:nvPr/>
            </p:nvSpPr>
            <p:spPr>
              <a:xfrm>
                <a:off x="229172" y="3020973"/>
                <a:ext cx="4730750" cy="338554"/>
              </a:xfrm>
              <a:prstGeom prst="rect">
                <a:avLst/>
              </a:prstGeom>
              <a:blipFill>
                <a:blip r:embed="rId3"/>
                <a:stretch>
                  <a:fillRect l="-2191" b="-25455"/>
                </a:stretch>
              </a:blipFill>
            </p:spPr>
            <p:txBody>
              <a:bodyPr/>
              <a:lstStyle/>
              <a:p>
                <a:r>
                  <a:rPr lang="hu-HU">
                    <a:noFill/>
                  </a:rPr>
                  <a:t> </a:t>
                </a:r>
              </a:p>
            </p:txBody>
          </p:sp>
        </mc:Fallback>
      </mc:AlternateContent>
      <p:sp>
        <p:nvSpPr>
          <p:cNvPr id="6" name="Nyíl: jobbra mutató 5">
            <a:extLst>
              <a:ext uri="{FF2B5EF4-FFF2-40B4-BE49-F238E27FC236}">
                <a16:creationId xmlns:a16="http://schemas.microsoft.com/office/drawing/2014/main" id="{C7F42190-FC7E-4C7B-9C0E-FC2370AC64BC}"/>
              </a:ext>
            </a:extLst>
          </p:cNvPr>
          <p:cNvSpPr/>
          <p:nvPr/>
        </p:nvSpPr>
        <p:spPr>
          <a:xfrm>
            <a:off x="4876798" y="3077249"/>
            <a:ext cx="581890" cy="3602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8FC3B84E-032D-4475-BB31-219B2FCE6EF1}"/>
                  </a:ext>
                </a:extLst>
              </p:cNvPr>
              <p:cNvSpPr txBox="1"/>
              <p:nvPr/>
            </p:nvSpPr>
            <p:spPr>
              <a:xfrm>
                <a:off x="5668164" y="2801752"/>
                <a:ext cx="6093912" cy="7187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200" i="1" smtClean="0">
                              <a:latin typeface="Cambria Math" panose="02040503050406030204" pitchFamily="18" charset="0"/>
                            </a:rPr>
                          </m:ctrlPr>
                        </m:sSubPr>
                        <m:e>
                          <m:r>
                            <a:rPr lang="hu-HU" sz="2200" b="0" i="1" smtClean="0">
                              <a:latin typeface="Cambria Math" panose="02040503050406030204" pitchFamily="18" charset="0"/>
                            </a:rPr>
                            <m:t>𝑛</m:t>
                          </m:r>
                        </m:e>
                        <m:sub>
                          <m:r>
                            <a:rPr lang="hu-HU" sz="2200" b="0" i="1" smtClean="0">
                              <a:latin typeface="Cambria Math" panose="02040503050406030204" pitchFamily="18" charset="0"/>
                            </a:rPr>
                            <m:t>𝑠𝑜𝑙𝑢𝑡𝑒</m:t>
                          </m:r>
                        </m:sub>
                      </m:sSub>
                      <m:r>
                        <a:rPr lang="hu-HU" sz="2200" b="0" i="1" smtClean="0">
                          <a:latin typeface="Cambria Math" panose="02040503050406030204" pitchFamily="18" charset="0"/>
                        </a:rPr>
                        <m:t>=</m:t>
                      </m:r>
                      <m:f>
                        <m:fPr>
                          <m:ctrlPr>
                            <a:rPr lang="hu-HU" sz="2200" i="1" smtClean="0">
                              <a:latin typeface="Cambria Math" panose="02040503050406030204" pitchFamily="18" charset="0"/>
                            </a:rPr>
                          </m:ctrlPr>
                        </m:fPr>
                        <m:num>
                          <m:sSub>
                            <m:sSubPr>
                              <m:ctrlPr>
                                <a:rPr lang="hu-HU" sz="2200" i="1" smtClean="0">
                                  <a:latin typeface="Cambria Math" panose="02040503050406030204" pitchFamily="18" charset="0"/>
                                </a:rPr>
                              </m:ctrlPr>
                            </m:sSubPr>
                            <m:e>
                              <m:r>
                                <a:rPr lang="hu-HU" sz="2200" b="0" i="1" smtClean="0">
                                  <a:latin typeface="Cambria Math" panose="02040503050406030204" pitchFamily="18" charset="0"/>
                                </a:rPr>
                                <m:t>𝑚</m:t>
                              </m:r>
                            </m:e>
                            <m:sub>
                              <m:r>
                                <a:rPr lang="hu-HU" sz="2200" b="0" i="1" smtClean="0">
                                  <a:latin typeface="Cambria Math" panose="02040503050406030204" pitchFamily="18" charset="0"/>
                                </a:rPr>
                                <m:t>𝑠𝑜𝑙𝑢𝑡𝑒</m:t>
                              </m:r>
                            </m:sub>
                          </m:sSub>
                        </m:num>
                        <m:den>
                          <m:sSub>
                            <m:sSubPr>
                              <m:ctrlPr>
                                <a:rPr lang="hu-HU" sz="2200" i="1" smtClean="0">
                                  <a:latin typeface="Cambria Math" panose="02040503050406030204" pitchFamily="18" charset="0"/>
                                </a:rPr>
                              </m:ctrlPr>
                            </m:sSubPr>
                            <m:e>
                              <m:r>
                                <a:rPr lang="hu-HU" sz="2200" b="0" i="1" smtClean="0">
                                  <a:latin typeface="Cambria Math" panose="02040503050406030204" pitchFamily="18" charset="0"/>
                                </a:rPr>
                                <m:t>𝑀</m:t>
                              </m:r>
                            </m:e>
                            <m:sub>
                              <m:r>
                                <a:rPr lang="hu-HU" sz="2200" b="0" i="1" smtClean="0">
                                  <a:latin typeface="Cambria Math" panose="02040503050406030204" pitchFamily="18" charset="0"/>
                                </a:rPr>
                                <m:t>𝑠𝑜𝑙𝑢𝑡𝑒</m:t>
                              </m:r>
                            </m:sub>
                          </m:sSub>
                        </m:den>
                      </m:f>
                      <m:r>
                        <a:rPr lang="hu-HU" sz="2200" b="0" i="1" smtClean="0">
                          <a:latin typeface="Cambria Math" panose="02040503050406030204" pitchFamily="18" charset="0"/>
                        </a:rPr>
                        <m:t>=</m:t>
                      </m:r>
                      <m:f>
                        <m:fPr>
                          <m:ctrlPr>
                            <a:rPr lang="hu-HU" sz="2200" b="0" i="1" smtClean="0">
                              <a:latin typeface="Cambria Math" panose="02040503050406030204" pitchFamily="18" charset="0"/>
                            </a:rPr>
                          </m:ctrlPr>
                        </m:fPr>
                        <m:num>
                          <m:sSub>
                            <m:sSubPr>
                              <m:ctrlPr>
                                <a:rPr lang="hu-HU" sz="2200" b="0" i="1" smtClean="0">
                                  <a:latin typeface="Cambria Math" panose="02040503050406030204" pitchFamily="18" charset="0"/>
                                </a:rPr>
                              </m:ctrlPr>
                            </m:sSubPr>
                            <m:e>
                              <m:r>
                                <a:rPr lang="hu-HU" sz="2200" b="0" i="1" smtClean="0">
                                  <a:latin typeface="Cambria Math" panose="02040503050406030204" pitchFamily="18" charset="0"/>
                                </a:rPr>
                                <m:t>𝑚</m:t>
                              </m:r>
                            </m:e>
                            <m:sub>
                              <m:r>
                                <a:rPr lang="hu-HU" sz="2200" b="0" i="1" smtClean="0">
                                  <a:latin typeface="Cambria Math" panose="02040503050406030204" pitchFamily="18" charset="0"/>
                                </a:rPr>
                                <m:t>𝑠𝑜𝑙𝑣𝑒𝑛𝑡</m:t>
                              </m:r>
                            </m:sub>
                          </m:sSub>
                        </m:num>
                        <m:den>
                          <m:sSub>
                            <m:sSubPr>
                              <m:ctrlPr>
                                <a:rPr lang="hu-HU" sz="2200" b="0" i="1" smtClean="0">
                                  <a:latin typeface="Cambria Math" panose="02040503050406030204" pitchFamily="18" charset="0"/>
                                </a:rPr>
                              </m:ctrlPr>
                            </m:sSubPr>
                            <m:e>
                              <m:r>
                                <a:rPr lang="hu-HU" sz="2200" b="0" i="1" smtClean="0">
                                  <a:latin typeface="Cambria Math" panose="02040503050406030204" pitchFamily="18" charset="0"/>
                                </a:rPr>
                                <m:t>𝑀</m:t>
                              </m:r>
                            </m:e>
                            <m:sub>
                              <m:r>
                                <a:rPr lang="hu-HU" sz="2200" b="0" i="1" smtClean="0">
                                  <a:latin typeface="Cambria Math" panose="02040503050406030204" pitchFamily="18" charset="0"/>
                                </a:rPr>
                                <m:t>𝑠𝑜𝑙𝑣𝑒𝑛𝑡</m:t>
                              </m:r>
                            </m:sub>
                          </m:sSub>
                        </m:den>
                      </m:f>
                      <m:r>
                        <a:rPr lang="hu-HU" sz="2200" b="0" i="1" smtClean="0">
                          <a:latin typeface="Cambria Math" panose="02040503050406030204" pitchFamily="18" charset="0"/>
                          <a:ea typeface="Cambria Math" panose="02040503050406030204" pitchFamily="18" charset="0"/>
                        </a:rPr>
                        <m:t>∙</m:t>
                      </m:r>
                      <m:f>
                        <m:fPr>
                          <m:ctrlPr>
                            <a:rPr lang="hu-HU" sz="2200" b="0" i="1" smtClean="0">
                              <a:latin typeface="Cambria Math" panose="02040503050406030204" pitchFamily="18" charset="0"/>
                              <a:ea typeface="Cambria Math" panose="02040503050406030204" pitchFamily="18" charset="0"/>
                            </a:rPr>
                          </m:ctrlPr>
                        </m:fPr>
                        <m:num>
                          <m:d>
                            <m:dPr>
                              <m:ctrlPr>
                                <a:rPr lang="hu-HU" sz="2200" b="0" i="1" smtClean="0">
                                  <a:latin typeface="Cambria Math" panose="02040503050406030204" pitchFamily="18" charset="0"/>
                                  <a:ea typeface="Cambria Math" panose="02040503050406030204" pitchFamily="18" charset="0"/>
                                </a:rPr>
                              </m:ctrlPr>
                            </m:dPr>
                            <m:e>
                              <m:sSubSup>
                                <m:sSubSupPr>
                                  <m:ctrlPr>
                                    <a:rPr lang="hu-HU" sz="2200" b="0" i="1" smtClean="0">
                                      <a:latin typeface="Cambria Math" panose="02040503050406030204" pitchFamily="18" charset="0"/>
                                      <a:ea typeface="Cambria Math" panose="02040503050406030204" pitchFamily="18" charset="0"/>
                                    </a:rPr>
                                  </m:ctrlPr>
                                </m:sSubSupPr>
                                <m:e>
                                  <m:r>
                                    <a:rPr lang="hu-HU" sz="2200" b="0" i="1" smtClean="0">
                                      <a:latin typeface="Cambria Math" panose="02040503050406030204" pitchFamily="18" charset="0"/>
                                      <a:ea typeface="Cambria Math" panose="02040503050406030204" pitchFamily="18" charset="0"/>
                                    </a:rPr>
                                    <m:t>𝑝</m:t>
                                  </m:r>
                                </m:e>
                                <m:sub>
                                  <m:r>
                                    <a:rPr lang="hu-HU" sz="2200" b="0" i="1" smtClean="0">
                                      <a:latin typeface="Cambria Math" panose="02040503050406030204" pitchFamily="18" charset="0"/>
                                      <a:ea typeface="Cambria Math" panose="02040503050406030204" pitchFamily="18" charset="0"/>
                                    </a:rPr>
                                    <m:t>𝑠𝑜𝑙𝑣𝑒𝑛𝑡</m:t>
                                  </m:r>
                                </m:sub>
                                <m:sup>
                                  <m:r>
                                    <a:rPr lang="hu-HU" sz="2200" b="0" i="1" smtClean="0">
                                      <a:latin typeface="Cambria Math" panose="02040503050406030204" pitchFamily="18" charset="0"/>
                                      <a:ea typeface="Cambria Math" panose="02040503050406030204" pitchFamily="18" charset="0"/>
                                    </a:rPr>
                                    <m:t>𝑜</m:t>
                                  </m:r>
                                </m:sup>
                              </m:sSubSup>
                              <m:r>
                                <a:rPr lang="hu-HU" sz="2200" b="0" i="1" smtClean="0">
                                  <a:latin typeface="Cambria Math" panose="02040503050406030204" pitchFamily="18" charset="0"/>
                                  <a:ea typeface="Cambria Math" panose="02040503050406030204" pitchFamily="18" charset="0"/>
                                </a:rPr>
                                <m:t>−</m:t>
                              </m:r>
                              <m:sSub>
                                <m:sSubPr>
                                  <m:ctrlPr>
                                    <a:rPr lang="hu-HU" sz="2200" b="0" i="1" smtClean="0">
                                      <a:latin typeface="Cambria Math" panose="02040503050406030204" pitchFamily="18" charset="0"/>
                                      <a:ea typeface="Cambria Math" panose="02040503050406030204" pitchFamily="18" charset="0"/>
                                    </a:rPr>
                                  </m:ctrlPr>
                                </m:sSubPr>
                                <m:e>
                                  <m:r>
                                    <a:rPr lang="hu-HU" sz="2200" b="0" i="1" smtClean="0">
                                      <a:latin typeface="Cambria Math" panose="02040503050406030204" pitchFamily="18" charset="0"/>
                                      <a:ea typeface="Cambria Math" panose="02040503050406030204" pitchFamily="18" charset="0"/>
                                    </a:rPr>
                                    <m:t>𝑝</m:t>
                                  </m:r>
                                </m:e>
                                <m:sub>
                                  <m:r>
                                    <a:rPr lang="hu-HU" sz="2200" b="0" i="1" smtClean="0">
                                      <a:latin typeface="Cambria Math" panose="02040503050406030204" pitchFamily="18" charset="0"/>
                                      <a:ea typeface="Cambria Math" panose="02040503050406030204" pitchFamily="18" charset="0"/>
                                    </a:rPr>
                                    <m:t>𝑠𝑜𝑙𝑣𝑒𝑛𝑡</m:t>
                                  </m:r>
                                </m:sub>
                              </m:sSub>
                            </m:e>
                          </m:d>
                        </m:num>
                        <m:den>
                          <m:sSub>
                            <m:sSubPr>
                              <m:ctrlPr>
                                <a:rPr lang="hu-HU" sz="2200" b="0" i="1" smtClean="0">
                                  <a:latin typeface="Cambria Math" panose="02040503050406030204" pitchFamily="18" charset="0"/>
                                  <a:ea typeface="Cambria Math" panose="02040503050406030204" pitchFamily="18" charset="0"/>
                                </a:rPr>
                              </m:ctrlPr>
                            </m:sSubPr>
                            <m:e>
                              <m:r>
                                <a:rPr lang="hu-HU" sz="2200" b="0" i="1" smtClean="0">
                                  <a:latin typeface="Cambria Math" panose="02040503050406030204" pitchFamily="18" charset="0"/>
                                  <a:ea typeface="Cambria Math" panose="02040503050406030204" pitchFamily="18" charset="0"/>
                                </a:rPr>
                                <m:t>𝑝</m:t>
                              </m:r>
                            </m:e>
                            <m:sub>
                              <m:r>
                                <a:rPr lang="hu-HU" sz="2200" b="0" i="1" smtClean="0">
                                  <a:latin typeface="Cambria Math" panose="02040503050406030204" pitchFamily="18" charset="0"/>
                                  <a:ea typeface="Cambria Math" panose="02040503050406030204" pitchFamily="18" charset="0"/>
                                </a:rPr>
                                <m:t>𝑠𝑜𝑙𝑣𝑒𝑛𝑡</m:t>
                              </m:r>
                            </m:sub>
                          </m:sSub>
                        </m:den>
                      </m:f>
                    </m:oMath>
                  </m:oMathPara>
                </a14:m>
                <a:endParaRPr lang="hu-HU" sz="2200" dirty="0"/>
              </a:p>
            </p:txBody>
          </p:sp>
        </mc:Choice>
        <mc:Fallback xmlns="">
          <p:sp>
            <p:nvSpPr>
              <p:cNvPr id="7" name="Szövegdoboz 6">
                <a:extLst>
                  <a:ext uri="{FF2B5EF4-FFF2-40B4-BE49-F238E27FC236}">
                    <a16:creationId xmlns:a16="http://schemas.microsoft.com/office/drawing/2014/main" id="{8FC3B84E-032D-4475-BB31-219B2FCE6EF1}"/>
                  </a:ext>
                </a:extLst>
              </p:cNvPr>
              <p:cNvSpPr txBox="1">
                <a:spLocks noRot="1" noChangeAspect="1" noMove="1" noResize="1" noEditPoints="1" noAdjustHandles="1" noChangeArrowheads="1" noChangeShapeType="1" noTextEdit="1"/>
              </p:cNvSpPr>
              <p:nvPr/>
            </p:nvSpPr>
            <p:spPr>
              <a:xfrm>
                <a:off x="5668164" y="2801752"/>
                <a:ext cx="6093912" cy="718787"/>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3E493F59-FD67-4004-AA5B-509B8A5EC0CE}"/>
                  </a:ext>
                </a:extLst>
              </p:cNvPr>
              <p:cNvSpPr txBox="1"/>
              <p:nvPr/>
            </p:nvSpPr>
            <p:spPr>
              <a:xfrm>
                <a:off x="1055233" y="4017827"/>
                <a:ext cx="3556679"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200" i="1" smtClean="0">
                              <a:latin typeface="Cambria Math" panose="02040503050406030204" pitchFamily="18" charset="0"/>
                            </a:rPr>
                          </m:ctrlPr>
                        </m:sSubPr>
                        <m:e>
                          <m:r>
                            <m:rPr>
                              <m:sty m:val="p"/>
                            </m:rPr>
                            <a:rPr lang="hu-HU" sz="2200">
                              <a:latin typeface="Cambria Math" panose="02040503050406030204" pitchFamily="18" charset="0"/>
                            </a:rPr>
                            <m:t>Δ</m:t>
                          </m:r>
                          <m:r>
                            <a:rPr lang="hu-HU" sz="2200" i="1">
                              <a:latin typeface="Cambria Math" panose="02040503050406030204" pitchFamily="18" charset="0"/>
                            </a:rPr>
                            <m:t>𝑇</m:t>
                          </m:r>
                        </m:e>
                        <m:sub>
                          <m:r>
                            <a:rPr lang="hu-HU" sz="2200" b="0" i="1" smtClean="0">
                              <a:latin typeface="Cambria Math" panose="02040503050406030204" pitchFamily="18" charset="0"/>
                            </a:rPr>
                            <m:t>𝑓𝑟𝑒𝑒𝑧𝑖𝑛𝑔</m:t>
                          </m:r>
                        </m:sub>
                      </m:sSub>
                      <m:r>
                        <a:rPr lang="hu-HU" sz="2200" i="1">
                          <a:latin typeface="Cambria Math" panose="02040503050406030204" pitchFamily="18" charset="0"/>
                        </a:rPr>
                        <m:t>=</m:t>
                      </m:r>
                      <m:sSub>
                        <m:sSubPr>
                          <m:ctrlPr>
                            <a:rPr lang="hu-HU" sz="2200" i="1">
                              <a:latin typeface="Cambria Math" panose="02040503050406030204" pitchFamily="18" charset="0"/>
                            </a:rPr>
                          </m:ctrlPr>
                        </m:sSubPr>
                        <m:e>
                          <m:r>
                            <m:rPr>
                              <m:sty m:val="p"/>
                            </m:rPr>
                            <a:rPr lang="hu-HU" sz="2200">
                              <a:latin typeface="Cambria Math" panose="02040503050406030204" pitchFamily="18" charset="0"/>
                            </a:rPr>
                            <m:t>Δ</m:t>
                          </m:r>
                          <m:r>
                            <a:rPr lang="hu-HU" sz="2200" i="1">
                              <a:latin typeface="Cambria Math" panose="02040503050406030204" pitchFamily="18" charset="0"/>
                            </a:rPr>
                            <m:t>𝑇</m:t>
                          </m:r>
                        </m:e>
                        <m:sub>
                          <m:acc>
                            <m:accPr>
                              <m:chr m:val="̅"/>
                              <m:ctrlPr>
                                <a:rPr lang="hu-HU" sz="2200" i="1">
                                  <a:latin typeface="Cambria Math" panose="02040503050406030204" pitchFamily="18" charset="0"/>
                                </a:rPr>
                              </m:ctrlPr>
                            </m:accPr>
                            <m:e>
                              <m:r>
                                <a:rPr lang="hu-HU" sz="2200" i="1">
                                  <a:latin typeface="Cambria Math" panose="02040503050406030204" pitchFamily="18" charset="0"/>
                                </a:rPr>
                                <m:t>𝑚</m:t>
                              </m:r>
                            </m:e>
                          </m:acc>
                          <m:r>
                            <a:rPr lang="hu-HU" sz="2200" i="1">
                              <a:latin typeface="Cambria Math" panose="02040503050406030204" pitchFamily="18" charset="0"/>
                            </a:rPr>
                            <m:t>,</m:t>
                          </m:r>
                          <m:r>
                            <a:rPr lang="hu-HU" sz="2200" i="1">
                              <a:latin typeface="Cambria Math" panose="02040503050406030204" pitchFamily="18" charset="0"/>
                            </a:rPr>
                            <m:t>𝑓𝑟𝑒𝑒𝑧𝑖𝑛𝑔</m:t>
                          </m:r>
                        </m:sub>
                      </m:sSub>
                      <m:r>
                        <a:rPr lang="hu-HU" sz="2200" i="1">
                          <a:latin typeface="Cambria Math" panose="02040503050406030204" pitchFamily="18" charset="0"/>
                        </a:rPr>
                        <m:t>∙</m:t>
                      </m:r>
                      <m:acc>
                        <m:accPr>
                          <m:chr m:val="̅"/>
                          <m:ctrlPr>
                            <a:rPr lang="hu-HU" sz="2200" i="1">
                              <a:latin typeface="Cambria Math" panose="02040503050406030204" pitchFamily="18" charset="0"/>
                            </a:rPr>
                          </m:ctrlPr>
                        </m:accPr>
                        <m:e>
                          <m:r>
                            <a:rPr lang="hu-HU" sz="2200" i="1">
                              <a:latin typeface="Cambria Math" panose="02040503050406030204" pitchFamily="18" charset="0"/>
                            </a:rPr>
                            <m:t>𝑚</m:t>
                          </m:r>
                        </m:e>
                      </m:acc>
                    </m:oMath>
                  </m:oMathPara>
                </a14:m>
                <a:endParaRPr lang="hu-HU" sz="2200" dirty="0"/>
              </a:p>
            </p:txBody>
          </p:sp>
        </mc:Choice>
        <mc:Fallback xmlns="">
          <p:sp>
            <p:nvSpPr>
              <p:cNvPr id="8" name="Szövegdoboz 7">
                <a:extLst>
                  <a:ext uri="{FF2B5EF4-FFF2-40B4-BE49-F238E27FC236}">
                    <a16:creationId xmlns:a16="http://schemas.microsoft.com/office/drawing/2014/main" id="{3E493F59-FD67-4004-AA5B-509B8A5EC0CE}"/>
                  </a:ext>
                </a:extLst>
              </p:cNvPr>
              <p:cNvSpPr txBox="1">
                <a:spLocks noRot="1" noChangeAspect="1" noMove="1" noResize="1" noEditPoints="1" noAdjustHandles="1" noChangeArrowheads="1" noChangeShapeType="1" noTextEdit="1"/>
              </p:cNvSpPr>
              <p:nvPr/>
            </p:nvSpPr>
            <p:spPr>
              <a:xfrm>
                <a:off x="1055233" y="4017827"/>
                <a:ext cx="3556679" cy="366062"/>
              </a:xfrm>
              <a:prstGeom prst="rect">
                <a:avLst/>
              </a:prstGeom>
              <a:blipFill>
                <a:blip r:embed="rId5"/>
                <a:stretch>
                  <a:fillRect l="-1370" r="-11986" b="-26667"/>
                </a:stretch>
              </a:blipFill>
            </p:spPr>
            <p:txBody>
              <a:bodyPr/>
              <a:lstStyle/>
              <a:p>
                <a:r>
                  <a:rPr lang="hu-HU">
                    <a:noFill/>
                  </a:rPr>
                  <a:t> </a:t>
                </a:r>
              </a:p>
            </p:txBody>
          </p:sp>
        </mc:Fallback>
      </mc:AlternateContent>
      <p:sp>
        <p:nvSpPr>
          <p:cNvPr id="9" name="Nyíl: jobbra mutató 8">
            <a:extLst>
              <a:ext uri="{FF2B5EF4-FFF2-40B4-BE49-F238E27FC236}">
                <a16:creationId xmlns:a16="http://schemas.microsoft.com/office/drawing/2014/main" id="{97F7070B-BBF4-4F35-A147-B3A89F005B65}"/>
              </a:ext>
            </a:extLst>
          </p:cNvPr>
          <p:cNvSpPr/>
          <p:nvPr/>
        </p:nvSpPr>
        <p:spPr>
          <a:xfrm>
            <a:off x="4849093" y="4017827"/>
            <a:ext cx="581890" cy="3602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xmlns:a14="http://schemas.microsoft.com/office/drawing/2010/main">
        <mc:Choice Requires="a14">
          <p:sp>
            <p:nvSpPr>
              <p:cNvPr id="10" name="Szövegdoboz 9">
                <a:extLst>
                  <a:ext uri="{FF2B5EF4-FFF2-40B4-BE49-F238E27FC236}">
                    <a16:creationId xmlns:a16="http://schemas.microsoft.com/office/drawing/2014/main" id="{AF0D653E-6C06-4A46-B562-14CEAE8006C6}"/>
                  </a:ext>
                </a:extLst>
              </p:cNvPr>
              <p:cNvSpPr txBox="1"/>
              <p:nvPr/>
            </p:nvSpPr>
            <p:spPr>
              <a:xfrm>
                <a:off x="5668164" y="3826937"/>
                <a:ext cx="5435719" cy="741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200" i="1" smtClean="0">
                              <a:latin typeface="Cambria Math" panose="02040503050406030204" pitchFamily="18" charset="0"/>
                            </a:rPr>
                          </m:ctrlPr>
                        </m:sSubPr>
                        <m:e>
                          <m:r>
                            <a:rPr lang="hu-HU" sz="2200" b="0" i="1" smtClean="0">
                              <a:latin typeface="Cambria Math" panose="02040503050406030204" pitchFamily="18" charset="0"/>
                            </a:rPr>
                            <m:t>𝑛</m:t>
                          </m:r>
                        </m:e>
                        <m:sub>
                          <m:r>
                            <a:rPr lang="hu-HU" sz="2200" b="0" i="1" smtClean="0">
                              <a:latin typeface="Cambria Math" panose="02040503050406030204" pitchFamily="18" charset="0"/>
                            </a:rPr>
                            <m:t>𝑠𝑜𝑙𝑢𝑡𝑒</m:t>
                          </m:r>
                        </m:sub>
                      </m:sSub>
                      <m:r>
                        <a:rPr lang="hu-HU" sz="2200" b="0" i="1" smtClean="0">
                          <a:latin typeface="Cambria Math" panose="02040503050406030204" pitchFamily="18" charset="0"/>
                        </a:rPr>
                        <m:t>=</m:t>
                      </m:r>
                      <m:f>
                        <m:fPr>
                          <m:ctrlPr>
                            <a:rPr lang="hu-HU" sz="2200" i="1" smtClean="0">
                              <a:latin typeface="Cambria Math" panose="02040503050406030204" pitchFamily="18" charset="0"/>
                            </a:rPr>
                          </m:ctrlPr>
                        </m:fPr>
                        <m:num>
                          <m:sSub>
                            <m:sSubPr>
                              <m:ctrlPr>
                                <a:rPr lang="hu-HU" sz="2200" i="1" smtClean="0">
                                  <a:latin typeface="Cambria Math" panose="02040503050406030204" pitchFamily="18" charset="0"/>
                                </a:rPr>
                              </m:ctrlPr>
                            </m:sSubPr>
                            <m:e>
                              <m:r>
                                <a:rPr lang="hu-HU" sz="2200" b="0" i="1" smtClean="0">
                                  <a:latin typeface="Cambria Math" panose="02040503050406030204" pitchFamily="18" charset="0"/>
                                </a:rPr>
                                <m:t>𝑚</m:t>
                              </m:r>
                            </m:e>
                            <m:sub>
                              <m:r>
                                <a:rPr lang="hu-HU" sz="2200" i="1">
                                  <a:latin typeface="Cambria Math" panose="02040503050406030204" pitchFamily="18" charset="0"/>
                                </a:rPr>
                                <m:t>𝑠𝑜𝑙𝑢𝑡𝑒</m:t>
                              </m:r>
                            </m:sub>
                          </m:sSub>
                        </m:num>
                        <m:den>
                          <m:sSub>
                            <m:sSubPr>
                              <m:ctrlPr>
                                <a:rPr lang="hu-HU" sz="2200" i="1" smtClean="0">
                                  <a:latin typeface="Cambria Math" panose="02040503050406030204" pitchFamily="18" charset="0"/>
                                </a:rPr>
                              </m:ctrlPr>
                            </m:sSubPr>
                            <m:e>
                              <m:r>
                                <a:rPr lang="hu-HU" sz="2200" b="0" i="1" smtClean="0">
                                  <a:latin typeface="Cambria Math" panose="02040503050406030204" pitchFamily="18" charset="0"/>
                                </a:rPr>
                                <m:t>𝑀</m:t>
                              </m:r>
                            </m:e>
                            <m:sub>
                              <m:r>
                                <a:rPr lang="hu-HU" sz="2200" i="1">
                                  <a:latin typeface="Cambria Math" panose="02040503050406030204" pitchFamily="18" charset="0"/>
                                </a:rPr>
                                <m:t>𝑠𝑜𝑙𝑢𝑡𝑒</m:t>
                              </m:r>
                            </m:sub>
                          </m:sSub>
                        </m:den>
                      </m:f>
                      <m:r>
                        <a:rPr lang="hu-HU" sz="2200" b="0" i="1" smtClean="0">
                          <a:latin typeface="Cambria Math" panose="02040503050406030204" pitchFamily="18" charset="0"/>
                        </a:rPr>
                        <m:t>=</m:t>
                      </m:r>
                      <m:f>
                        <m:fPr>
                          <m:ctrlPr>
                            <a:rPr lang="hu-HU" sz="2200" b="0" i="1" smtClean="0">
                              <a:latin typeface="Cambria Math" panose="02040503050406030204" pitchFamily="18" charset="0"/>
                            </a:rPr>
                          </m:ctrlPr>
                        </m:fPr>
                        <m:num>
                          <m:sSub>
                            <m:sSubPr>
                              <m:ctrlPr>
                                <a:rPr lang="hu-HU" sz="2200" b="0" i="1" smtClean="0">
                                  <a:latin typeface="Cambria Math" panose="02040503050406030204" pitchFamily="18" charset="0"/>
                                </a:rPr>
                              </m:ctrlPr>
                            </m:sSubPr>
                            <m:e>
                              <m:r>
                                <a:rPr lang="hu-HU" sz="2200" b="0" i="1" smtClean="0">
                                  <a:latin typeface="Cambria Math" panose="02040503050406030204" pitchFamily="18" charset="0"/>
                                </a:rPr>
                                <m:t>𝑚</m:t>
                              </m:r>
                            </m:e>
                            <m:sub>
                              <m:r>
                                <a:rPr lang="hu-HU" sz="2200" b="0" i="1" smtClean="0">
                                  <a:latin typeface="Cambria Math" panose="02040503050406030204" pitchFamily="18" charset="0"/>
                                </a:rPr>
                                <m:t>𝑠𝑜𝑙𝑣𝑒𝑛𝑡</m:t>
                              </m:r>
                            </m:sub>
                          </m:sSub>
                        </m:num>
                        <m:den>
                          <m:r>
                            <a:rPr lang="hu-HU" sz="2200" b="0" i="1" smtClean="0">
                              <a:latin typeface="Cambria Math" panose="02040503050406030204" pitchFamily="18" charset="0"/>
                            </a:rPr>
                            <m:t>1000</m:t>
                          </m:r>
                          <m:r>
                            <a:rPr lang="hu-HU" sz="2200" b="0" i="1" smtClean="0">
                              <a:latin typeface="Cambria Math" panose="02040503050406030204" pitchFamily="18" charset="0"/>
                            </a:rPr>
                            <m:t>𝑔</m:t>
                          </m:r>
                          <m:r>
                            <a:rPr lang="hu-HU" sz="2200" b="0" i="1" smtClean="0">
                              <a:latin typeface="Cambria Math" panose="02040503050406030204" pitchFamily="18" charset="0"/>
                            </a:rPr>
                            <m:t>/</m:t>
                          </m:r>
                          <m:r>
                            <a:rPr lang="hu-HU" sz="2200" b="0" i="1" smtClean="0">
                              <a:latin typeface="Cambria Math" panose="02040503050406030204" pitchFamily="18" charset="0"/>
                            </a:rPr>
                            <m:t>𝑘𝑔</m:t>
                          </m:r>
                        </m:den>
                      </m:f>
                      <m:r>
                        <a:rPr lang="hu-HU" sz="2200" b="0" i="1" smtClean="0">
                          <a:latin typeface="Cambria Math" panose="02040503050406030204" pitchFamily="18" charset="0"/>
                          <a:ea typeface="Cambria Math" panose="02040503050406030204" pitchFamily="18" charset="0"/>
                        </a:rPr>
                        <m:t>∙</m:t>
                      </m:r>
                      <m:f>
                        <m:fPr>
                          <m:ctrlPr>
                            <a:rPr lang="hu-HU" sz="2200" b="0" i="1" smtClean="0">
                              <a:latin typeface="Cambria Math" panose="02040503050406030204" pitchFamily="18" charset="0"/>
                              <a:ea typeface="Cambria Math" panose="02040503050406030204" pitchFamily="18" charset="0"/>
                            </a:rPr>
                          </m:ctrlPr>
                        </m:fPr>
                        <m:num>
                          <m:sSub>
                            <m:sSubPr>
                              <m:ctrlPr>
                                <a:rPr lang="hu-HU" sz="2200" b="0" i="1" smtClean="0">
                                  <a:latin typeface="Cambria Math" panose="02040503050406030204" pitchFamily="18" charset="0"/>
                                  <a:ea typeface="Cambria Math" panose="02040503050406030204" pitchFamily="18" charset="0"/>
                                </a:rPr>
                              </m:ctrlPr>
                            </m:sSubPr>
                            <m:e>
                              <m:r>
                                <a:rPr lang="hu-HU" sz="2200" i="1">
                                  <a:latin typeface="Cambria Math" panose="02040503050406030204" pitchFamily="18" charset="0"/>
                                  <a:ea typeface="Cambria Math" panose="02040503050406030204" pitchFamily="18" charset="0"/>
                                </a:rPr>
                                <m:t>∆</m:t>
                              </m:r>
                              <m:r>
                                <a:rPr lang="hu-HU" sz="2200" i="1">
                                  <a:latin typeface="Cambria Math" panose="02040503050406030204" pitchFamily="18" charset="0"/>
                                  <a:ea typeface="Cambria Math" panose="02040503050406030204" pitchFamily="18" charset="0"/>
                                </a:rPr>
                                <m:t>𝑇</m:t>
                              </m:r>
                            </m:e>
                            <m:sub>
                              <m:r>
                                <a:rPr lang="hu-HU" sz="2200" b="0" i="1" smtClean="0">
                                  <a:latin typeface="Cambria Math" panose="02040503050406030204" pitchFamily="18" charset="0"/>
                                  <a:ea typeface="Cambria Math" panose="02040503050406030204" pitchFamily="18" charset="0"/>
                                </a:rPr>
                                <m:t>𝑓𝑟𝑒𝑒𝑧𝑖𝑛𝑔</m:t>
                              </m:r>
                            </m:sub>
                          </m:sSub>
                        </m:num>
                        <m:den>
                          <m:sSub>
                            <m:sSubPr>
                              <m:ctrlPr>
                                <a:rPr lang="hu-HU" sz="2200" b="0" i="1" smtClean="0">
                                  <a:latin typeface="Cambria Math" panose="02040503050406030204" pitchFamily="18" charset="0"/>
                                  <a:ea typeface="Cambria Math" panose="02040503050406030204" pitchFamily="18" charset="0"/>
                                </a:rPr>
                              </m:ctrlPr>
                            </m:sSubPr>
                            <m:e>
                              <m:r>
                                <a:rPr lang="hu-HU" sz="2200" i="1">
                                  <a:latin typeface="Cambria Math" panose="02040503050406030204" pitchFamily="18" charset="0"/>
                                  <a:ea typeface="Cambria Math" panose="02040503050406030204" pitchFamily="18" charset="0"/>
                                </a:rPr>
                                <m:t>∆</m:t>
                              </m:r>
                              <m:r>
                                <a:rPr lang="hu-HU" sz="2200" i="1">
                                  <a:latin typeface="Cambria Math" panose="02040503050406030204" pitchFamily="18" charset="0"/>
                                  <a:ea typeface="Cambria Math" panose="02040503050406030204" pitchFamily="18" charset="0"/>
                                </a:rPr>
                                <m:t>𝑇</m:t>
                              </m:r>
                            </m:e>
                            <m:sub>
                              <m:acc>
                                <m:accPr>
                                  <m:chr m:val="̅"/>
                                  <m:ctrlPr>
                                    <a:rPr lang="hu-HU" sz="2200" b="0" i="1" smtClean="0">
                                      <a:latin typeface="Cambria Math" panose="02040503050406030204" pitchFamily="18" charset="0"/>
                                      <a:ea typeface="Cambria Math" panose="02040503050406030204" pitchFamily="18" charset="0"/>
                                    </a:rPr>
                                  </m:ctrlPr>
                                </m:accPr>
                                <m:e>
                                  <m:r>
                                    <a:rPr lang="hu-HU" sz="2200" i="1">
                                      <a:latin typeface="Cambria Math" panose="02040503050406030204" pitchFamily="18" charset="0"/>
                                      <a:ea typeface="Cambria Math" panose="02040503050406030204" pitchFamily="18" charset="0"/>
                                    </a:rPr>
                                    <m:t>𝑚</m:t>
                                  </m:r>
                                </m:e>
                              </m:acc>
                              <m:r>
                                <a:rPr lang="hu-HU" sz="2200" b="0" i="1" smtClean="0">
                                  <a:latin typeface="Cambria Math" panose="02040503050406030204" pitchFamily="18" charset="0"/>
                                  <a:ea typeface="Cambria Math" panose="02040503050406030204" pitchFamily="18" charset="0"/>
                                </a:rPr>
                                <m:t>,</m:t>
                              </m:r>
                              <m:r>
                                <a:rPr lang="hu-HU" sz="2200" b="0" i="1" smtClean="0">
                                  <a:latin typeface="Cambria Math" panose="02040503050406030204" pitchFamily="18" charset="0"/>
                                  <a:ea typeface="Cambria Math" panose="02040503050406030204" pitchFamily="18" charset="0"/>
                                </a:rPr>
                                <m:t>𝑓𝑟𝑒𝑒𝑧𝑖𝑛𝑔</m:t>
                              </m:r>
                            </m:sub>
                          </m:sSub>
                        </m:den>
                      </m:f>
                    </m:oMath>
                  </m:oMathPara>
                </a14:m>
                <a:endParaRPr lang="hu-HU" sz="2200" dirty="0"/>
              </a:p>
            </p:txBody>
          </p:sp>
        </mc:Choice>
        <mc:Fallback xmlns="">
          <p:sp>
            <p:nvSpPr>
              <p:cNvPr id="10" name="Szövegdoboz 9">
                <a:extLst>
                  <a:ext uri="{FF2B5EF4-FFF2-40B4-BE49-F238E27FC236}">
                    <a16:creationId xmlns:a16="http://schemas.microsoft.com/office/drawing/2014/main" id="{AF0D653E-6C06-4A46-B562-14CEAE8006C6}"/>
                  </a:ext>
                </a:extLst>
              </p:cNvPr>
              <p:cNvSpPr txBox="1">
                <a:spLocks noRot="1" noChangeAspect="1" noMove="1" noResize="1" noEditPoints="1" noAdjustHandles="1" noChangeArrowheads="1" noChangeShapeType="1" noTextEdit="1"/>
              </p:cNvSpPr>
              <p:nvPr/>
            </p:nvSpPr>
            <p:spPr>
              <a:xfrm>
                <a:off x="5668164" y="3826937"/>
                <a:ext cx="5435719" cy="741998"/>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Szövegdoboz 10">
                <a:extLst>
                  <a:ext uri="{FF2B5EF4-FFF2-40B4-BE49-F238E27FC236}">
                    <a16:creationId xmlns:a16="http://schemas.microsoft.com/office/drawing/2014/main" id="{6D10D1ED-612C-4A7A-953F-1812DD0EDD0F}"/>
                  </a:ext>
                </a:extLst>
              </p:cNvPr>
              <p:cNvSpPr txBox="1"/>
              <p:nvPr/>
            </p:nvSpPr>
            <p:spPr>
              <a:xfrm>
                <a:off x="1386941" y="5001506"/>
                <a:ext cx="3221075" cy="366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200" i="1" smtClean="0">
                              <a:latin typeface="Cambria Math" panose="02040503050406030204" pitchFamily="18" charset="0"/>
                            </a:rPr>
                          </m:ctrlPr>
                        </m:sSubPr>
                        <m:e>
                          <m:r>
                            <m:rPr>
                              <m:sty m:val="p"/>
                            </m:rPr>
                            <a:rPr lang="hu-HU" sz="2200">
                              <a:latin typeface="Cambria Math" panose="02040503050406030204" pitchFamily="18" charset="0"/>
                            </a:rPr>
                            <m:t>Δ</m:t>
                          </m:r>
                          <m:r>
                            <a:rPr lang="hu-HU" sz="2200" i="1">
                              <a:latin typeface="Cambria Math" panose="02040503050406030204" pitchFamily="18" charset="0"/>
                            </a:rPr>
                            <m:t>𝑇</m:t>
                          </m:r>
                        </m:e>
                        <m:sub>
                          <m:r>
                            <a:rPr lang="hu-HU" sz="2200" b="0" i="1" smtClean="0">
                              <a:latin typeface="Cambria Math" panose="02040503050406030204" pitchFamily="18" charset="0"/>
                            </a:rPr>
                            <m:t>𝑏𝑜𝑖𝑙𝑖𝑛𝑔</m:t>
                          </m:r>
                        </m:sub>
                      </m:sSub>
                      <m:r>
                        <a:rPr lang="hu-HU" sz="2200" i="1">
                          <a:latin typeface="Cambria Math" panose="02040503050406030204" pitchFamily="18" charset="0"/>
                        </a:rPr>
                        <m:t>=</m:t>
                      </m:r>
                      <m:sSub>
                        <m:sSubPr>
                          <m:ctrlPr>
                            <a:rPr lang="hu-HU" sz="2200" i="1">
                              <a:latin typeface="Cambria Math" panose="02040503050406030204" pitchFamily="18" charset="0"/>
                            </a:rPr>
                          </m:ctrlPr>
                        </m:sSubPr>
                        <m:e>
                          <m:r>
                            <m:rPr>
                              <m:sty m:val="p"/>
                            </m:rPr>
                            <a:rPr lang="hu-HU" sz="2200">
                              <a:latin typeface="Cambria Math" panose="02040503050406030204" pitchFamily="18" charset="0"/>
                            </a:rPr>
                            <m:t>Δ</m:t>
                          </m:r>
                          <m:r>
                            <a:rPr lang="hu-HU" sz="2200" i="1">
                              <a:latin typeface="Cambria Math" panose="02040503050406030204" pitchFamily="18" charset="0"/>
                            </a:rPr>
                            <m:t>𝑇</m:t>
                          </m:r>
                        </m:e>
                        <m:sub>
                          <m:acc>
                            <m:accPr>
                              <m:chr m:val="̅"/>
                              <m:ctrlPr>
                                <a:rPr lang="hu-HU" sz="2200" i="1">
                                  <a:latin typeface="Cambria Math" panose="02040503050406030204" pitchFamily="18" charset="0"/>
                                </a:rPr>
                              </m:ctrlPr>
                            </m:accPr>
                            <m:e>
                              <m:r>
                                <a:rPr lang="hu-HU" sz="2200" i="1">
                                  <a:latin typeface="Cambria Math" panose="02040503050406030204" pitchFamily="18" charset="0"/>
                                </a:rPr>
                                <m:t>𝑚</m:t>
                              </m:r>
                            </m:e>
                          </m:acc>
                          <m:r>
                            <a:rPr lang="hu-HU" sz="2200" i="1">
                              <a:latin typeface="Cambria Math" panose="02040503050406030204" pitchFamily="18" charset="0"/>
                            </a:rPr>
                            <m:t>,</m:t>
                          </m:r>
                          <m:r>
                            <a:rPr lang="hu-HU" sz="2200" b="0" i="1" smtClean="0">
                              <a:latin typeface="Cambria Math" panose="02040503050406030204" pitchFamily="18" charset="0"/>
                            </a:rPr>
                            <m:t>𝑏𝑜𝑖𝑙𝑖𝑛𝑔</m:t>
                          </m:r>
                        </m:sub>
                      </m:sSub>
                      <m:r>
                        <a:rPr lang="hu-HU" sz="2200" i="1">
                          <a:latin typeface="Cambria Math" panose="02040503050406030204" pitchFamily="18" charset="0"/>
                        </a:rPr>
                        <m:t>∙</m:t>
                      </m:r>
                      <m:acc>
                        <m:accPr>
                          <m:chr m:val="̅"/>
                          <m:ctrlPr>
                            <a:rPr lang="hu-HU" sz="2200" i="1">
                              <a:latin typeface="Cambria Math" panose="02040503050406030204" pitchFamily="18" charset="0"/>
                            </a:rPr>
                          </m:ctrlPr>
                        </m:accPr>
                        <m:e>
                          <m:r>
                            <a:rPr lang="hu-HU" sz="2200" i="1">
                              <a:latin typeface="Cambria Math" panose="02040503050406030204" pitchFamily="18" charset="0"/>
                            </a:rPr>
                            <m:t>𝑚</m:t>
                          </m:r>
                        </m:e>
                      </m:acc>
                    </m:oMath>
                  </m:oMathPara>
                </a14:m>
                <a:endParaRPr lang="hu-HU" sz="2200" dirty="0"/>
              </a:p>
            </p:txBody>
          </p:sp>
        </mc:Choice>
        <mc:Fallback xmlns="">
          <p:sp>
            <p:nvSpPr>
              <p:cNvPr id="11" name="Szövegdoboz 10">
                <a:extLst>
                  <a:ext uri="{FF2B5EF4-FFF2-40B4-BE49-F238E27FC236}">
                    <a16:creationId xmlns:a16="http://schemas.microsoft.com/office/drawing/2014/main" id="{6D10D1ED-612C-4A7A-953F-1812DD0EDD0F}"/>
                  </a:ext>
                </a:extLst>
              </p:cNvPr>
              <p:cNvSpPr txBox="1">
                <a:spLocks noRot="1" noChangeAspect="1" noMove="1" noResize="1" noEditPoints="1" noAdjustHandles="1" noChangeArrowheads="1" noChangeShapeType="1" noTextEdit="1"/>
              </p:cNvSpPr>
              <p:nvPr/>
            </p:nvSpPr>
            <p:spPr>
              <a:xfrm>
                <a:off x="1386941" y="5001506"/>
                <a:ext cx="3221075" cy="366062"/>
              </a:xfrm>
              <a:prstGeom prst="rect">
                <a:avLst/>
              </a:prstGeom>
              <a:blipFill>
                <a:blip r:embed="rId7"/>
                <a:stretch>
                  <a:fillRect l="-1515" r="-13258" b="-24590"/>
                </a:stretch>
              </a:blipFill>
            </p:spPr>
            <p:txBody>
              <a:bodyPr/>
              <a:lstStyle/>
              <a:p>
                <a:r>
                  <a:rPr lang="hu-HU">
                    <a:noFill/>
                  </a:rPr>
                  <a:t> </a:t>
                </a:r>
              </a:p>
            </p:txBody>
          </p:sp>
        </mc:Fallback>
      </mc:AlternateContent>
      <p:sp>
        <p:nvSpPr>
          <p:cNvPr id="12" name="Nyíl: jobbra mutató 11">
            <a:extLst>
              <a:ext uri="{FF2B5EF4-FFF2-40B4-BE49-F238E27FC236}">
                <a16:creationId xmlns:a16="http://schemas.microsoft.com/office/drawing/2014/main" id="{26049519-A069-42D5-8AB5-625FDBFA742D}"/>
              </a:ext>
            </a:extLst>
          </p:cNvPr>
          <p:cNvSpPr/>
          <p:nvPr/>
        </p:nvSpPr>
        <p:spPr>
          <a:xfrm>
            <a:off x="4876798" y="5001506"/>
            <a:ext cx="581890" cy="3602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xmlns:a14="http://schemas.microsoft.com/office/drawing/2010/main">
        <mc:Choice Requires="a14">
          <p:sp>
            <p:nvSpPr>
              <p:cNvPr id="13" name="Szövegdoboz 12">
                <a:extLst>
                  <a:ext uri="{FF2B5EF4-FFF2-40B4-BE49-F238E27FC236}">
                    <a16:creationId xmlns:a16="http://schemas.microsoft.com/office/drawing/2014/main" id="{6DE7C772-A518-46BD-95BF-582CBA7D15DC}"/>
                  </a:ext>
                </a:extLst>
              </p:cNvPr>
              <p:cNvSpPr txBox="1"/>
              <p:nvPr/>
            </p:nvSpPr>
            <p:spPr>
              <a:xfrm>
                <a:off x="5721927" y="4811065"/>
                <a:ext cx="5259388" cy="7415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200" i="1" smtClean="0">
                              <a:latin typeface="Cambria Math" panose="02040503050406030204" pitchFamily="18" charset="0"/>
                            </a:rPr>
                          </m:ctrlPr>
                        </m:sSubPr>
                        <m:e>
                          <m:r>
                            <a:rPr lang="hu-HU" sz="2200" b="0" i="1" smtClean="0">
                              <a:latin typeface="Cambria Math" panose="02040503050406030204" pitchFamily="18" charset="0"/>
                            </a:rPr>
                            <m:t>𝑛</m:t>
                          </m:r>
                        </m:e>
                        <m:sub>
                          <m:r>
                            <a:rPr lang="hu-HU" sz="2200" b="0" i="1" smtClean="0">
                              <a:latin typeface="Cambria Math" panose="02040503050406030204" pitchFamily="18" charset="0"/>
                            </a:rPr>
                            <m:t>𝑠𝑜𝑙𝑢𝑡𝑒</m:t>
                          </m:r>
                        </m:sub>
                      </m:sSub>
                      <m:r>
                        <a:rPr lang="hu-HU" sz="2200" b="0" i="1" smtClean="0">
                          <a:latin typeface="Cambria Math" panose="02040503050406030204" pitchFamily="18" charset="0"/>
                        </a:rPr>
                        <m:t>=</m:t>
                      </m:r>
                      <m:f>
                        <m:fPr>
                          <m:ctrlPr>
                            <a:rPr lang="hu-HU" sz="2200" i="1" smtClean="0">
                              <a:latin typeface="Cambria Math" panose="02040503050406030204" pitchFamily="18" charset="0"/>
                            </a:rPr>
                          </m:ctrlPr>
                        </m:fPr>
                        <m:num>
                          <m:sSub>
                            <m:sSubPr>
                              <m:ctrlPr>
                                <a:rPr lang="hu-HU" sz="2200" i="1" smtClean="0">
                                  <a:latin typeface="Cambria Math" panose="02040503050406030204" pitchFamily="18" charset="0"/>
                                </a:rPr>
                              </m:ctrlPr>
                            </m:sSubPr>
                            <m:e>
                              <m:r>
                                <a:rPr lang="hu-HU" sz="2200" b="0" i="1" smtClean="0">
                                  <a:latin typeface="Cambria Math" panose="02040503050406030204" pitchFamily="18" charset="0"/>
                                </a:rPr>
                                <m:t>𝑚</m:t>
                              </m:r>
                            </m:e>
                            <m:sub>
                              <m:r>
                                <a:rPr lang="hu-HU" sz="2200" b="0" i="1" smtClean="0">
                                  <a:latin typeface="Cambria Math" panose="02040503050406030204" pitchFamily="18" charset="0"/>
                                </a:rPr>
                                <m:t>𝑠𝑜𝑙𝑢𝑡𝑒</m:t>
                              </m:r>
                            </m:sub>
                          </m:sSub>
                        </m:num>
                        <m:den>
                          <m:sSub>
                            <m:sSubPr>
                              <m:ctrlPr>
                                <a:rPr lang="hu-HU" sz="2200" i="1" smtClean="0">
                                  <a:latin typeface="Cambria Math" panose="02040503050406030204" pitchFamily="18" charset="0"/>
                                </a:rPr>
                              </m:ctrlPr>
                            </m:sSubPr>
                            <m:e>
                              <m:r>
                                <a:rPr lang="hu-HU" sz="2200" b="0" i="1" smtClean="0">
                                  <a:latin typeface="Cambria Math" panose="02040503050406030204" pitchFamily="18" charset="0"/>
                                </a:rPr>
                                <m:t>𝑀</m:t>
                              </m:r>
                            </m:e>
                            <m:sub>
                              <m:r>
                                <a:rPr lang="hu-HU" sz="2200" b="0" i="1" smtClean="0">
                                  <a:latin typeface="Cambria Math" panose="02040503050406030204" pitchFamily="18" charset="0"/>
                                </a:rPr>
                                <m:t>𝑠𝑜𝑙𝑢𝑡𝑒</m:t>
                              </m:r>
                            </m:sub>
                          </m:sSub>
                        </m:den>
                      </m:f>
                      <m:r>
                        <a:rPr lang="hu-HU" sz="2200" b="0" i="1" smtClean="0">
                          <a:latin typeface="Cambria Math" panose="02040503050406030204" pitchFamily="18" charset="0"/>
                        </a:rPr>
                        <m:t>=</m:t>
                      </m:r>
                      <m:f>
                        <m:fPr>
                          <m:ctrlPr>
                            <a:rPr lang="hu-HU" sz="2200" b="0" i="1" smtClean="0">
                              <a:latin typeface="Cambria Math" panose="02040503050406030204" pitchFamily="18" charset="0"/>
                            </a:rPr>
                          </m:ctrlPr>
                        </m:fPr>
                        <m:num>
                          <m:sSub>
                            <m:sSubPr>
                              <m:ctrlPr>
                                <a:rPr lang="hu-HU" sz="2200" b="0" i="1" smtClean="0">
                                  <a:latin typeface="Cambria Math" panose="02040503050406030204" pitchFamily="18" charset="0"/>
                                </a:rPr>
                              </m:ctrlPr>
                            </m:sSubPr>
                            <m:e>
                              <m:r>
                                <a:rPr lang="hu-HU" sz="2200" b="0" i="1" smtClean="0">
                                  <a:latin typeface="Cambria Math" panose="02040503050406030204" pitchFamily="18" charset="0"/>
                                </a:rPr>
                                <m:t>𝑚</m:t>
                              </m:r>
                            </m:e>
                            <m:sub>
                              <m:r>
                                <a:rPr lang="hu-HU" sz="2200" b="0" i="1" smtClean="0">
                                  <a:latin typeface="Cambria Math" panose="02040503050406030204" pitchFamily="18" charset="0"/>
                                </a:rPr>
                                <m:t>𝑠𝑜𝑙𝑣𝑒𝑛𝑡</m:t>
                              </m:r>
                            </m:sub>
                          </m:sSub>
                        </m:num>
                        <m:den>
                          <m:r>
                            <a:rPr lang="hu-HU" sz="2200" b="0" i="1" smtClean="0">
                              <a:latin typeface="Cambria Math" panose="02040503050406030204" pitchFamily="18" charset="0"/>
                            </a:rPr>
                            <m:t>1000</m:t>
                          </m:r>
                          <m:r>
                            <a:rPr lang="hu-HU" sz="2200" b="0" i="1" smtClean="0">
                              <a:latin typeface="Cambria Math" panose="02040503050406030204" pitchFamily="18" charset="0"/>
                            </a:rPr>
                            <m:t>𝑔</m:t>
                          </m:r>
                          <m:r>
                            <a:rPr lang="hu-HU" sz="2200" b="0" i="1" smtClean="0">
                              <a:latin typeface="Cambria Math" panose="02040503050406030204" pitchFamily="18" charset="0"/>
                            </a:rPr>
                            <m:t>/</m:t>
                          </m:r>
                          <m:r>
                            <a:rPr lang="hu-HU" sz="2200" b="0" i="1" smtClean="0">
                              <a:latin typeface="Cambria Math" panose="02040503050406030204" pitchFamily="18" charset="0"/>
                            </a:rPr>
                            <m:t>𝑘𝑔</m:t>
                          </m:r>
                        </m:den>
                      </m:f>
                      <m:r>
                        <a:rPr lang="hu-HU" sz="2200" b="0" i="1" smtClean="0">
                          <a:latin typeface="Cambria Math" panose="02040503050406030204" pitchFamily="18" charset="0"/>
                          <a:ea typeface="Cambria Math" panose="02040503050406030204" pitchFamily="18" charset="0"/>
                        </a:rPr>
                        <m:t>∙</m:t>
                      </m:r>
                      <m:f>
                        <m:fPr>
                          <m:ctrlPr>
                            <a:rPr lang="hu-HU" sz="2200" b="0" i="1" smtClean="0">
                              <a:latin typeface="Cambria Math" panose="02040503050406030204" pitchFamily="18" charset="0"/>
                              <a:ea typeface="Cambria Math" panose="02040503050406030204" pitchFamily="18" charset="0"/>
                            </a:rPr>
                          </m:ctrlPr>
                        </m:fPr>
                        <m:num>
                          <m:sSub>
                            <m:sSubPr>
                              <m:ctrlPr>
                                <a:rPr lang="hu-HU" sz="2200" i="1">
                                  <a:latin typeface="Cambria Math" panose="02040503050406030204" pitchFamily="18" charset="0"/>
                                  <a:ea typeface="Cambria Math" panose="02040503050406030204" pitchFamily="18" charset="0"/>
                                </a:rPr>
                              </m:ctrlPr>
                            </m:sSubPr>
                            <m:e>
                              <m:r>
                                <a:rPr lang="hu-HU" sz="2200" i="1">
                                  <a:latin typeface="Cambria Math" panose="02040503050406030204" pitchFamily="18" charset="0"/>
                                  <a:ea typeface="Cambria Math" panose="02040503050406030204" pitchFamily="18" charset="0"/>
                                </a:rPr>
                                <m:t>∆</m:t>
                              </m:r>
                              <m:r>
                                <a:rPr lang="hu-HU" sz="2200" i="1">
                                  <a:latin typeface="Cambria Math" panose="02040503050406030204" pitchFamily="18" charset="0"/>
                                  <a:ea typeface="Cambria Math" panose="02040503050406030204" pitchFamily="18" charset="0"/>
                                </a:rPr>
                                <m:t>𝑇</m:t>
                              </m:r>
                            </m:e>
                            <m:sub>
                              <m:r>
                                <a:rPr lang="hu-HU" sz="2200" b="0" i="1" smtClean="0">
                                  <a:latin typeface="Cambria Math" panose="02040503050406030204" pitchFamily="18" charset="0"/>
                                  <a:ea typeface="Cambria Math" panose="02040503050406030204" pitchFamily="18" charset="0"/>
                                </a:rPr>
                                <m:t>𝑏𝑜𝑖𝑙𝑖𝑛𝑔</m:t>
                              </m:r>
                            </m:sub>
                          </m:sSub>
                        </m:num>
                        <m:den>
                          <m:sSub>
                            <m:sSubPr>
                              <m:ctrlPr>
                                <a:rPr lang="hu-HU" sz="2200" b="0" i="1" smtClean="0">
                                  <a:latin typeface="Cambria Math" panose="02040503050406030204" pitchFamily="18" charset="0"/>
                                  <a:ea typeface="Cambria Math" panose="02040503050406030204" pitchFamily="18" charset="0"/>
                                </a:rPr>
                              </m:ctrlPr>
                            </m:sSubPr>
                            <m:e>
                              <m:r>
                                <a:rPr lang="hu-HU" sz="2200" i="1">
                                  <a:latin typeface="Cambria Math" panose="02040503050406030204" pitchFamily="18" charset="0"/>
                                  <a:ea typeface="Cambria Math" panose="02040503050406030204" pitchFamily="18" charset="0"/>
                                </a:rPr>
                                <m:t>∆</m:t>
                              </m:r>
                              <m:r>
                                <a:rPr lang="hu-HU" sz="2200" i="1">
                                  <a:latin typeface="Cambria Math" panose="02040503050406030204" pitchFamily="18" charset="0"/>
                                  <a:ea typeface="Cambria Math" panose="02040503050406030204" pitchFamily="18" charset="0"/>
                                </a:rPr>
                                <m:t>𝑇</m:t>
                              </m:r>
                            </m:e>
                            <m:sub>
                              <m:acc>
                                <m:accPr>
                                  <m:chr m:val="̅"/>
                                  <m:ctrlPr>
                                    <a:rPr lang="hu-HU" sz="2200" b="0" i="1" smtClean="0">
                                      <a:latin typeface="Cambria Math" panose="02040503050406030204" pitchFamily="18" charset="0"/>
                                      <a:ea typeface="Cambria Math" panose="02040503050406030204" pitchFamily="18" charset="0"/>
                                    </a:rPr>
                                  </m:ctrlPr>
                                </m:accPr>
                                <m:e>
                                  <m:r>
                                    <a:rPr lang="hu-HU" sz="2200" i="1">
                                      <a:latin typeface="Cambria Math" panose="02040503050406030204" pitchFamily="18" charset="0"/>
                                      <a:ea typeface="Cambria Math" panose="02040503050406030204" pitchFamily="18" charset="0"/>
                                    </a:rPr>
                                    <m:t>𝑚</m:t>
                                  </m:r>
                                </m:e>
                              </m:acc>
                              <m:r>
                                <a:rPr lang="hu-HU" sz="2200" b="0" i="1" smtClean="0">
                                  <a:latin typeface="Cambria Math" panose="02040503050406030204" pitchFamily="18" charset="0"/>
                                  <a:ea typeface="Cambria Math" panose="02040503050406030204" pitchFamily="18" charset="0"/>
                                </a:rPr>
                                <m:t>,</m:t>
                              </m:r>
                              <m:r>
                                <a:rPr lang="hu-HU" sz="2200" b="0" i="1" smtClean="0">
                                  <a:latin typeface="Cambria Math" panose="02040503050406030204" pitchFamily="18" charset="0"/>
                                  <a:ea typeface="Cambria Math" panose="02040503050406030204" pitchFamily="18" charset="0"/>
                                </a:rPr>
                                <m:t>𝑏𝑜𝑖𝑙𝑖𝑛𝑔</m:t>
                              </m:r>
                            </m:sub>
                          </m:sSub>
                        </m:den>
                      </m:f>
                    </m:oMath>
                  </m:oMathPara>
                </a14:m>
                <a:endParaRPr lang="hu-HU" sz="2200" dirty="0"/>
              </a:p>
            </p:txBody>
          </p:sp>
        </mc:Choice>
        <mc:Fallback xmlns="">
          <p:sp>
            <p:nvSpPr>
              <p:cNvPr id="13" name="Szövegdoboz 12">
                <a:extLst>
                  <a:ext uri="{FF2B5EF4-FFF2-40B4-BE49-F238E27FC236}">
                    <a16:creationId xmlns:a16="http://schemas.microsoft.com/office/drawing/2014/main" id="{6DE7C772-A518-46BD-95BF-582CBA7D15DC}"/>
                  </a:ext>
                </a:extLst>
              </p:cNvPr>
              <p:cNvSpPr txBox="1">
                <a:spLocks noRot="1" noChangeAspect="1" noMove="1" noResize="1" noEditPoints="1" noAdjustHandles="1" noChangeArrowheads="1" noChangeShapeType="1" noTextEdit="1"/>
              </p:cNvSpPr>
              <p:nvPr/>
            </p:nvSpPr>
            <p:spPr>
              <a:xfrm>
                <a:off x="5721927" y="4811065"/>
                <a:ext cx="5259388" cy="741550"/>
              </a:xfrm>
              <a:prstGeom prst="rect">
                <a:avLst/>
              </a:prstGeom>
              <a:blipFill>
                <a:blip r:embed="rId8"/>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4" name="Szövegdoboz 13">
                <a:extLst>
                  <a:ext uri="{FF2B5EF4-FFF2-40B4-BE49-F238E27FC236}">
                    <a16:creationId xmlns:a16="http://schemas.microsoft.com/office/drawing/2014/main" id="{1BEEA90E-48AB-4B63-93D5-81D5FAAB4EE7}"/>
                  </a:ext>
                </a:extLst>
              </p:cNvPr>
              <p:cNvSpPr txBox="1"/>
              <p:nvPr/>
            </p:nvSpPr>
            <p:spPr>
              <a:xfrm>
                <a:off x="2341431" y="5895109"/>
                <a:ext cx="1728615"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200" i="1" smtClean="0">
                          <a:latin typeface="Cambria Math" panose="02040503050406030204" pitchFamily="18" charset="0"/>
                        </a:rPr>
                        <m:t>𝜋</m:t>
                      </m:r>
                      <m:r>
                        <a:rPr lang="hu-HU" sz="2200" i="1">
                          <a:latin typeface="Cambria Math" panose="02040503050406030204" pitchFamily="18" charset="0"/>
                        </a:rPr>
                        <m:t>=</m:t>
                      </m:r>
                      <m:sSub>
                        <m:sSubPr>
                          <m:ctrlPr>
                            <a:rPr lang="hu-HU" sz="2200" i="1">
                              <a:latin typeface="Cambria Math" panose="02040503050406030204" pitchFamily="18" charset="0"/>
                            </a:rPr>
                          </m:ctrlPr>
                        </m:sSubPr>
                        <m:e>
                          <m:r>
                            <a:rPr lang="hu-HU" sz="2200" i="1">
                              <a:latin typeface="Cambria Math" panose="02040503050406030204" pitchFamily="18" charset="0"/>
                            </a:rPr>
                            <m:t>𝑐</m:t>
                          </m:r>
                        </m:e>
                        <m:sub>
                          <m:r>
                            <a:rPr lang="hu-HU" sz="2200" b="0" i="1" smtClean="0">
                              <a:latin typeface="Cambria Math" panose="02040503050406030204" pitchFamily="18" charset="0"/>
                            </a:rPr>
                            <m:t>𝑠𝑜𝑙𝑢𝑡𝑒</m:t>
                          </m:r>
                        </m:sub>
                      </m:sSub>
                      <m:r>
                        <a:rPr lang="hu-HU" sz="2200" i="1">
                          <a:latin typeface="Cambria Math" panose="02040503050406030204" pitchFamily="18" charset="0"/>
                        </a:rPr>
                        <m:t>𝑅𝑇</m:t>
                      </m:r>
                    </m:oMath>
                  </m:oMathPara>
                </a14:m>
                <a:endParaRPr lang="hu-HU" sz="2200" dirty="0"/>
              </a:p>
            </p:txBody>
          </p:sp>
        </mc:Choice>
        <mc:Fallback xmlns="">
          <p:sp>
            <p:nvSpPr>
              <p:cNvPr id="14" name="Szövegdoboz 13">
                <a:extLst>
                  <a:ext uri="{FF2B5EF4-FFF2-40B4-BE49-F238E27FC236}">
                    <a16:creationId xmlns:a16="http://schemas.microsoft.com/office/drawing/2014/main" id="{1BEEA90E-48AB-4B63-93D5-81D5FAAB4EE7}"/>
                  </a:ext>
                </a:extLst>
              </p:cNvPr>
              <p:cNvSpPr txBox="1">
                <a:spLocks noRot="1" noChangeAspect="1" noMove="1" noResize="1" noEditPoints="1" noAdjustHandles="1" noChangeArrowheads="1" noChangeShapeType="1" noTextEdit="1"/>
              </p:cNvSpPr>
              <p:nvPr/>
            </p:nvSpPr>
            <p:spPr>
              <a:xfrm>
                <a:off x="2341431" y="5895109"/>
                <a:ext cx="1728615" cy="338554"/>
              </a:xfrm>
              <a:prstGeom prst="rect">
                <a:avLst/>
              </a:prstGeom>
              <a:blipFill>
                <a:blip r:embed="rId9"/>
                <a:stretch>
                  <a:fillRect l="-1761" r="-2817" b="-14286"/>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5" name="Szövegdoboz 14">
                <a:extLst>
                  <a:ext uri="{FF2B5EF4-FFF2-40B4-BE49-F238E27FC236}">
                    <a16:creationId xmlns:a16="http://schemas.microsoft.com/office/drawing/2014/main" id="{2126F5F2-D1A8-49B9-A598-4E8DE7DCB92C}"/>
                  </a:ext>
                </a:extLst>
              </p:cNvPr>
              <p:cNvSpPr txBox="1"/>
              <p:nvPr/>
            </p:nvSpPr>
            <p:spPr>
              <a:xfrm>
                <a:off x="5721927" y="5687292"/>
                <a:ext cx="3774045" cy="6910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200" i="1" smtClean="0">
                              <a:latin typeface="Cambria Math" panose="02040503050406030204" pitchFamily="18" charset="0"/>
                            </a:rPr>
                          </m:ctrlPr>
                        </m:sSubPr>
                        <m:e>
                          <m:r>
                            <a:rPr lang="hu-HU" sz="2200" i="1">
                              <a:latin typeface="Cambria Math" panose="02040503050406030204" pitchFamily="18" charset="0"/>
                            </a:rPr>
                            <m:t>𝑛</m:t>
                          </m:r>
                        </m:e>
                        <m:sub>
                          <m:r>
                            <a:rPr lang="hu-HU" sz="2200" b="0" i="1" smtClean="0">
                              <a:latin typeface="Cambria Math" panose="02040503050406030204" pitchFamily="18" charset="0"/>
                            </a:rPr>
                            <m:t>𝑠𝑜𝑙𝑢𝑡𝑒</m:t>
                          </m:r>
                        </m:sub>
                      </m:sSub>
                      <m:r>
                        <a:rPr lang="hu-HU" sz="2200" i="1">
                          <a:latin typeface="Cambria Math" panose="02040503050406030204" pitchFamily="18" charset="0"/>
                        </a:rPr>
                        <m:t>=</m:t>
                      </m:r>
                      <m:f>
                        <m:fPr>
                          <m:ctrlPr>
                            <a:rPr lang="hu-HU" sz="2200" i="1">
                              <a:latin typeface="Cambria Math" panose="02040503050406030204" pitchFamily="18" charset="0"/>
                            </a:rPr>
                          </m:ctrlPr>
                        </m:fPr>
                        <m:num>
                          <m:sSub>
                            <m:sSubPr>
                              <m:ctrlPr>
                                <a:rPr lang="hu-HU" sz="2200" i="1">
                                  <a:latin typeface="Cambria Math" panose="02040503050406030204" pitchFamily="18" charset="0"/>
                                </a:rPr>
                              </m:ctrlPr>
                            </m:sSubPr>
                            <m:e>
                              <m:r>
                                <a:rPr lang="hu-HU" sz="2200" i="1">
                                  <a:latin typeface="Cambria Math" panose="02040503050406030204" pitchFamily="18" charset="0"/>
                                </a:rPr>
                                <m:t>𝑚</m:t>
                              </m:r>
                            </m:e>
                            <m:sub>
                              <m:r>
                                <a:rPr lang="hu-HU" sz="2200" b="0" i="1" smtClean="0">
                                  <a:latin typeface="Cambria Math" panose="02040503050406030204" pitchFamily="18" charset="0"/>
                                </a:rPr>
                                <m:t>𝑠𝑜𝑙𝑢𝑡𝑒</m:t>
                              </m:r>
                            </m:sub>
                          </m:sSub>
                        </m:num>
                        <m:den>
                          <m:sSub>
                            <m:sSubPr>
                              <m:ctrlPr>
                                <a:rPr lang="hu-HU" sz="2200" i="1">
                                  <a:latin typeface="Cambria Math" panose="02040503050406030204" pitchFamily="18" charset="0"/>
                                </a:rPr>
                              </m:ctrlPr>
                            </m:sSubPr>
                            <m:e>
                              <m:r>
                                <a:rPr lang="hu-HU" sz="2200" i="1">
                                  <a:latin typeface="Cambria Math" panose="02040503050406030204" pitchFamily="18" charset="0"/>
                                </a:rPr>
                                <m:t>𝑀</m:t>
                              </m:r>
                            </m:e>
                            <m:sub>
                              <m:r>
                                <a:rPr lang="hu-HU" sz="2200" b="0" i="1" smtClean="0">
                                  <a:latin typeface="Cambria Math" panose="02040503050406030204" pitchFamily="18" charset="0"/>
                                </a:rPr>
                                <m:t>𝑠𝑜𝑙𝑢𝑡𝑒</m:t>
                              </m:r>
                            </m:sub>
                          </m:sSub>
                        </m:den>
                      </m:f>
                      <m:r>
                        <a:rPr lang="hu-HU" sz="2200" b="0" i="1" smtClean="0">
                          <a:latin typeface="Cambria Math" panose="02040503050406030204" pitchFamily="18" charset="0"/>
                        </a:rPr>
                        <m:t>=</m:t>
                      </m:r>
                      <m:f>
                        <m:fPr>
                          <m:ctrlPr>
                            <a:rPr lang="hu-HU" sz="2200" b="0" i="1" smtClean="0">
                              <a:latin typeface="Cambria Math" panose="02040503050406030204" pitchFamily="18" charset="0"/>
                            </a:rPr>
                          </m:ctrlPr>
                        </m:fPr>
                        <m:num>
                          <m:r>
                            <a:rPr lang="hu-HU" sz="2200" b="0" i="1" smtClean="0">
                              <a:latin typeface="Cambria Math" panose="02040503050406030204" pitchFamily="18" charset="0"/>
                              <a:ea typeface="Cambria Math" panose="02040503050406030204" pitchFamily="18" charset="0"/>
                            </a:rPr>
                            <m:t>𝜋</m:t>
                          </m:r>
                          <m:r>
                            <a:rPr lang="hu-HU" sz="2200" b="0" i="1" smtClean="0">
                              <a:latin typeface="Cambria Math" panose="02040503050406030204" pitchFamily="18" charset="0"/>
                              <a:ea typeface="Cambria Math" panose="02040503050406030204" pitchFamily="18" charset="0"/>
                            </a:rPr>
                            <m:t>∙</m:t>
                          </m:r>
                          <m:sSub>
                            <m:sSubPr>
                              <m:ctrlPr>
                                <a:rPr lang="hu-HU" sz="2200" b="0" i="1" smtClean="0">
                                  <a:latin typeface="Cambria Math" panose="02040503050406030204" pitchFamily="18" charset="0"/>
                                  <a:ea typeface="Cambria Math" panose="02040503050406030204" pitchFamily="18" charset="0"/>
                                </a:rPr>
                              </m:ctrlPr>
                            </m:sSubPr>
                            <m:e>
                              <m:r>
                                <a:rPr lang="hu-HU" sz="2200" b="0" i="1" smtClean="0">
                                  <a:latin typeface="Cambria Math" panose="02040503050406030204" pitchFamily="18" charset="0"/>
                                  <a:ea typeface="Cambria Math" panose="02040503050406030204" pitchFamily="18" charset="0"/>
                                </a:rPr>
                                <m:t>𝑉</m:t>
                              </m:r>
                            </m:e>
                            <m:sub>
                              <m:r>
                                <a:rPr lang="hu-HU" sz="2200" b="0" i="1" smtClean="0">
                                  <a:latin typeface="Cambria Math" panose="02040503050406030204" pitchFamily="18" charset="0"/>
                                  <a:ea typeface="Cambria Math" panose="02040503050406030204" pitchFamily="18" charset="0"/>
                                </a:rPr>
                                <m:t>𝑠𝑜𝑙𝑣𝑒𝑛𝑡</m:t>
                              </m:r>
                            </m:sub>
                          </m:sSub>
                        </m:num>
                        <m:den>
                          <m:r>
                            <a:rPr lang="hu-HU" sz="2200" b="0" i="1" smtClean="0">
                              <a:latin typeface="Cambria Math" panose="02040503050406030204" pitchFamily="18" charset="0"/>
                            </a:rPr>
                            <m:t>𝑅𝑇</m:t>
                          </m:r>
                        </m:den>
                      </m:f>
                    </m:oMath>
                  </m:oMathPara>
                </a14:m>
                <a:endParaRPr lang="hu-HU" sz="2200" dirty="0"/>
              </a:p>
            </p:txBody>
          </p:sp>
        </mc:Choice>
        <mc:Fallback xmlns="">
          <p:sp>
            <p:nvSpPr>
              <p:cNvPr id="15" name="Szövegdoboz 14">
                <a:extLst>
                  <a:ext uri="{FF2B5EF4-FFF2-40B4-BE49-F238E27FC236}">
                    <a16:creationId xmlns:a16="http://schemas.microsoft.com/office/drawing/2014/main" id="{2126F5F2-D1A8-49B9-A598-4E8DE7DCB92C}"/>
                  </a:ext>
                </a:extLst>
              </p:cNvPr>
              <p:cNvSpPr txBox="1">
                <a:spLocks noRot="1" noChangeAspect="1" noMove="1" noResize="1" noEditPoints="1" noAdjustHandles="1" noChangeArrowheads="1" noChangeShapeType="1" noTextEdit="1"/>
              </p:cNvSpPr>
              <p:nvPr/>
            </p:nvSpPr>
            <p:spPr>
              <a:xfrm>
                <a:off x="5721927" y="5687292"/>
                <a:ext cx="3774045" cy="691087"/>
              </a:xfrm>
              <a:prstGeom prst="rect">
                <a:avLst/>
              </a:prstGeom>
              <a:blipFill>
                <a:blip r:embed="rId10"/>
                <a:stretch>
                  <a:fillRect/>
                </a:stretch>
              </a:blipFill>
            </p:spPr>
            <p:txBody>
              <a:bodyPr/>
              <a:lstStyle/>
              <a:p>
                <a:r>
                  <a:rPr lang="hu-HU">
                    <a:noFill/>
                  </a:rPr>
                  <a:t> </a:t>
                </a:r>
              </a:p>
            </p:txBody>
          </p:sp>
        </mc:Fallback>
      </mc:AlternateContent>
      <p:sp>
        <p:nvSpPr>
          <p:cNvPr id="16" name="Nyíl: jobbra mutató 15">
            <a:extLst>
              <a:ext uri="{FF2B5EF4-FFF2-40B4-BE49-F238E27FC236}">
                <a16:creationId xmlns:a16="http://schemas.microsoft.com/office/drawing/2014/main" id="{EEF97191-7C38-4853-BC10-F2DEC7D0F588}"/>
              </a:ext>
            </a:extLst>
          </p:cNvPr>
          <p:cNvSpPr/>
          <p:nvPr/>
        </p:nvSpPr>
        <p:spPr>
          <a:xfrm>
            <a:off x="4918376" y="5943615"/>
            <a:ext cx="581890" cy="3602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Slide Number Placeholder 3"/>
          <p:cNvSpPr>
            <a:spLocks noGrp="1"/>
          </p:cNvSpPr>
          <p:nvPr>
            <p:ph type="sldNum" sz="quarter" idx="12"/>
          </p:nvPr>
        </p:nvSpPr>
        <p:spPr/>
        <p:txBody>
          <a:bodyPr/>
          <a:lstStyle/>
          <a:p>
            <a:fld id="{3C4C4ECE-28BA-4963-8103-0CE331711D51}" type="slidenum">
              <a:rPr lang="hu-HU" smtClean="0"/>
              <a:t>53</a:t>
            </a:fld>
            <a:endParaRPr lang="hu-HU"/>
          </a:p>
        </p:txBody>
      </p:sp>
    </p:spTree>
    <p:extLst>
      <p:ext uri="{BB962C8B-B14F-4D97-AF65-F5344CB8AC3E}">
        <p14:creationId xmlns:p14="http://schemas.microsoft.com/office/powerpoint/2010/main" val="219299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1000"/>
                            </p:stCondLst>
                            <p:childTnLst>
                              <p:par>
                                <p:cTn id="13" presetID="2" presetClass="entr" presetSubtype="2"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1" presetClass="entr" presetSubtype="0" fill="hold" grpId="0" nodeType="afterEffect">
                                  <p:stCondLst>
                                    <p:cond delay="50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1000"/>
                            </p:stCondLst>
                            <p:childTnLst>
                              <p:par>
                                <p:cTn id="27" presetID="2" presetClass="entr" presetSubtype="2" fill="hold" grpId="0" nodeType="after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 presetClass="entr" presetSubtype="0" fill="hold" grpId="0" nodeType="afterEffect">
                                  <p:stCondLst>
                                    <p:cond delay="50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1000"/>
                            </p:stCondLst>
                            <p:childTnLst>
                              <p:par>
                                <p:cTn id="41" presetID="2" presetClass="entr" presetSubtype="2" fill="hold" grpId="0" nodeType="afterEffect">
                                  <p:stCondLst>
                                    <p:cond delay="100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1" presetClass="entr" presetSubtype="0" fill="hold" grpId="0" nodeType="afterEffect">
                                  <p:stCondLst>
                                    <p:cond delay="500"/>
                                  </p:stCondLst>
                                  <p:childTnLst>
                                    <p:set>
                                      <p:cBhvr>
                                        <p:cTn id="53" dur="1" fill="hold">
                                          <p:stCondLst>
                                            <p:cond delay="0"/>
                                          </p:stCondLst>
                                        </p:cTn>
                                        <p:tgtEl>
                                          <p:spTgt spid="16"/>
                                        </p:tgtEl>
                                        <p:attrNameLst>
                                          <p:attrName>style.visibility</p:attrName>
                                        </p:attrNameLst>
                                      </p:cBhvr>
                                      <p:to>
                                        <p:strVal val="visible"/>
                                      </p:to>
                                    </p:set>
                                  </p:childTnLst>
                                </p:cTn>
                              </p:par>
                            </p:childTnLst>
                          </p:cTn>
                        </p:par>
                        <p:par>
                          <p:cTn id="54" fill="hold">
                            <p:stCondLst>
                              <p:cond delay="1000"/>
                            </p:stCondLst>
                            <p:childTnLst>
                              <p:par>
                                <p:cTn id="55" presetID="2" presetClass="entr" presetSubtype="4" fill="hold" grpId="0" nodeType="afterEffect">
                                  <p:stCondLst>
                                    <p:cond delay="100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animBg="1"/>
      <p:bldP spid="10" grpId="0"/>
      <p:bldP spid="11" grpId="0"/>
      <p:bldP spid="12" grpId="0" animBg="1"/>
      <p:bldP spid="13" grpId="0"/>
      <p:bldP spid="14" grpId="0"/>
      <p:bldP spid="15" grpId="0"/>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360217" y="1698172"/>
            <a:ext cx="11499273" cy="1017320"/>
          </a:xfrm>
        </p:spPr>
        <p:txBody>
          <a:bodyPr>
            <a:normAutofit fontScale="92500"/>
          </a:bodyPr>
          <a:lstStyle/>
          <a:p>
            <a:pPr marL="0" indent="0" algn="ctr">
              <a:buNone/>
            </a:pPr>
            <a:r>
              <a:rPr lang="en-US" dirty="0">
                <a:latin typeface="Times New Roman" panose="02020603050405020304" pitchFamily="18" charset="0"/>
                <a:cs typeface="Times New Roman" panose="02020603050405020304" pitchFamily="18" charset="0"/>
              </a:rPr>
              <a:t>Osmotic pressure is very important in biological systems because it is very high</a:t>
            </a:r>
            <a:r>
              <a:rPr lang="hu-HU" dirty="0">
                <a:latin typeface="Times New Roman" panose="02020603050405020304" pitchFamily="18" charset="0"/>
                <a:cs typeface="Times New Roman" panose="02020603050405020304" pitchFamily="18" charset="0"/>
              </a:rPr>
              <a:t>.</a:t>
            </a:r>
          </a:p>
          <a:p>
            <a:pPr marL="457200" lvl="1" indent="0">
              <a:buNone/>
            </a:pPr>
            <a:r>
              <a:rPr lang="hu-HU" dirty="0" err="1">
                <a:latin typeface="Times New Roman" panose="02020603050405020304" pitchFamily="18" charset="0"/>
                <a:cs typeface="Times New Roman" panose="02020603050405020304" pitchFamily="18" charset="0"/>
              </a:rPr>
              <a:t>isotonic</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saline</a:t>
            </a:r>
            <a:r>
              <a:rPr lang="hu-HU" dirty="0">
                <a:latin typeface="Times New Roman" panose="02020603050405020304" pitchFamily="18" charset="0"/>
                <a:cs typeface="Times New Roman" panose="02020603050405020304" pitchFamily="18" charset="0"/>
              </a:rPr>
              <a:t>: </a:t>
            </a:r>
            <a:r>
              <a:rPr lang="hu-HU" i="1" dirty="0">
                <a:latin typeface="Times New Roman" panose="02020603050405020304" pitchFamily="18" charset="0"/>
                <a:cs typeface="Times New Roman" panose="02020603050405020304" pitchFamily="18" charset="0"/>
              </a:rPr>
              <a:t>0.9 v%</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NaCl</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solution</a:t>
            </a:r>
            <a:endParaRPr lang="hu-HU"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Szövegdoboz 3">
                <a:extLst>
                  <a:ext uri="{FF2B5EF4-FFF2-40B4-BE49-F238E27FC236}">
                    <a16:creationId xmlns:a16="http://schemas.microsoft.com/office/drawing/2014/main" id="{8F03990E-A15D-471B-9D60-B7650016AA43}"/>
                  </a:ext>
                </a:extLst>
              </p:cNvPr>
              <p:cNvSpPr txBox="1"/>
              <p:nvPr/>
            </p:nvSpPr>
            <p:spPr>
              <a:xfrm>
                <a:off x="6123702" y="2209795"/>
                <a:ext cx="5284845" cy="433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i="1">
                              <a:latin typeface="Cambria Math" panose="02040503050406030204" pitchFamily="18" charset="0"/>
                              <a:ea typeface="Cambria Math" panose="02040503050406030204" pitchFamily="18" charset="0"/>
                              <a:cs typeface="Times New Roman" panose="02020603050405020304" pitchFamily="18" charset="0"/>
                            </a:rPr>
                            <m:t>𝑛</m:t>
                          </m:r>
                        </m:e>
                        <m:sub>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𝑠𝑜𝑙𝑢𝑡𝑒</m:t>
                          </m:r>
                        </m:sub>
                      </m:sSub>
                      <m:r>
                        <a:rPr lang="hu-HU" sz="28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i="1">
                              <a:latin typeface="Cambria Math" panose="02040503050406030204" pitchFamily="18" charset="0"/>
                              <a:ea typeface="Cambria Math" panose="02040503050406030204" pitchFamily="18" charset="0"/>
                              <a:cs typeface="Times New Roman" panose="02020603050405020304" pitchFamily="18" charset="0"/>
                            </a:rPr>
                            <m:t>𝑛</m:t>
                          </m:r>
                        </m:e>
                        <m:sub>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𝑁𝑎</m:t>
                              </m:r>
                            </m:e>
                            <m:sup>
                              <m:r>
                                <a:rPr lang="hu-HU" sz="2800" i="1">
                                  <a:latin typeface="Cambria Math" panose="02040503050406030204" pitchFamily="18" charset="0"/>
                                  <a:ea typeface="Cambria Math" panose="02040503050406030204" pitchFamily="18" charset="0"/>
                                  <a:cs typeface="Times New Roman" panose="02020603050405020304" pitchFamily="18" charset="0"/>
                                </a:rPr>
                                <m:t>+</m:t>
                              </m:r>
                            </m:sup>
                          </m:sSup>
                        </m:sub>
                      </m:sSub>
                      <m:r>
                        <a:rPr lang="hu-HU" sz="28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i="1">
                              <a:latin typeface="Cambria Math" panose="02040503050406030204" pitchFamily="18" charset="0"/>
                              <a:ea typeface="Cambria Math" panose="02040503050406030204" pitchFamily="18" charset="0"/>
                              <a:cs typeface="Times New Roman" panose="02020603050405020304" pitchFamily="18" charset="0"/>
                            </a:rPr>
                            <m:t>𝑛</m:t>
                          </m:r>
                        </m:e>
                        <m:sub>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𝐶𝑙</m:t>
                              </m:r>
                            </m:e>
                            <m:sup>
                              <m:r>
                                <a:rPr lang="hu-HU" sz="2800" i="1">
                                  <a:latin typeface="Cambria Math" panose="02040503050406030204" pitchFamily="18" charset="0"/>
                                  <a:ea typeface="Cambria Math" panose="02040503050406030204" pitchFamily="18" charset="0"/>
                                  <a:cs typeface="Times New Roman" panose="02020603050405020304" pitchFamily="18" charset="0"/>
                                </a:rPr>
                                <m:t>−</m:t>
                              </m:r>
                            </m:sup>
                          </m:sSup>
                        </m:sub>
                      </m:sSub>
                      <m:r>
                        <a:rPr lang="hu-HU" sz="2800" i="1">
                          <a:latin typeface="Cambria Math" panose="02040503050406030204" pitchFamily="18" charset="0"/>
                          <a:ea typeface="Cambria Math" panose="02040503050406030204" pitchFamily="18" charset="0"/>
                          <a:cs typeface="Times New Roman" panose="02020603050405020304" pitchFamily="18" charset="0"/>
                        </a:rPr>
                        <m:t>=2∙</m:t>
                      </m:r>
                      <m:sSub>
                        <m:sSub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i="1">
                              <a:latin typeface="Cambria Math" panose="02040503050406030204" pitchFamily="18" charset="0"/>
                              <a:ea typeface="Cambria Math" panose="02040503050406030204" pitchFamily="18" charset="0"/>
                              <a:cs typeface="Times New Roman" panose="02020603050405020304" pitchFamily="18" charset="0"/>
                            </a:rPr>
                            <m:t>𝑛</m:t>
                          </m:r>
                        </m:e>
                        <m:sub>
                          <m:r>
                            <a:rPr lang="hu-HU" sz="2800" i="1">
                              <a:latin typeface="Cambria Math" panose="02040503050406030204" pitchFamily="18" charset="0"/>
                              <a:ea typeface="Cambria Math" panose="02040503050406030204" pitchFamily="18" charset="0"/>
                              <a:cs typeface="Times New Roman" panose="02020603050405020304" pitchFamily="18" charset="0"/>
                            </a:rPr>
                            <m:t>𝑁𝑎𝐶𝑙</m:t>
                          </m:r>
                        </m:sub>
                      </m:sSub>
                      <m:r>
                        <m:rPr>
                          <m:nor/>
                        </m:rPr>
                        <a:rPr lang="hu-HU" sz="2800" dirty="0">
                          <a:latin typeface="Cambria Math" panose="02040503050406030204" pitchFamily="18" charset="0"/>
                          <a:ea typeface="Cambria Math" panose="02040503050406030204" pitchFamily="18" charset="0"/>
                          <a:cs typeface="Times New Roman" panose="02020603050405020304" pitchFamily="18" charset="0"/>
                        </a:rPr>
                        <m:t> </m:t>
                      </m:r>
                    </m:oMath>
                  </m:oMathPara>
                </a14:m>
                <a:r>
                  <a:rPr lang="hu-HU" sz="2800" dirty="0">
                    <a:latin typeface="Cambria Math" panose="02040503050406030204" pitchFamily="18" charset="0"/>
                    <a:ea typeface="Cambria Math" panose="02040503050406030204" pitchFamily="18" charset="0"/>
                    <a:cs typeface="Times New Roman" panose="02020603050405020304" pitchFamily="18" charset="0"/>
                  </a:rPr>
                  <a:t/>
                </a:r>
                <a:br>
                  <a:rPr lang="hu-HU" sz="2800" dirty="0">
                    <a:latin typeface="Cambria Math" panose="02040503050406030204" pitchFamily="18" charset="0"/>
                    <a:ea typeface="Cambria Math" panose="02040503050406030204" pitchFamily="18" charset="0"/>
                    <a:cs typeface="Times New Roman" panose="02020603050405020304" pitchFamily="18" charset="0"/>
                  </a:rPr>
                </a:br>
                <a:endParaRPr lang="hu-HU" sz="2800" dirty="0">
                  <a:latin typeface="Cambria Math" panose="02040503050406030204" pitchFamily="18" charset="0"/>
                  <a:ea typeface="Cambria Math" panose="02040503050406030204" pitchFamily="18" charset="0"/>
                </a:endParaRPr>
              </a:p>
            </p:txBody>
          </p:sp>
        </mc:Choice>
        <mc:Fallback xmlns="">
          <p:sp>
            <p:nvSpPr>
              <p:cNvPr id="4" name="Szövegdoboz 3">
                <a:extLst>
                  <a:ext uri="{FF2B5EF4-FFF2-40B4-BE49-F238E27FC236}">
                    <a16:creationId xmlns:a16="http://schemas.microsoft.com/office/drawing/2014/main" id="{8F03990E-A15D-471B-9D60-B7650016AA43}"/>
                  </a:ext>
                </a:extLst>
              </p:cNvPr>
              <p:cNvSpPr txBox="1">
                <a:spLocks noRot="1" noChangeAspect="1" noMove="1" noResize="1" noEditPoints="1" noAdjustHandles="1" noChangeArrowheads="1" noChangeShapeType="1" noTextEdit="1"/>
              </p:cNvSpPr>
              <p:nvPr/>
            </p:nvSpPr>
            <p:spPr>
              <a:xfrm>
                <a:off x="6123702" y="2209795"/>
                <a:ext cx="5284845" cy="433196"/>
              </a:xfrm>
              <a:prstGeom prst="rect">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7" name="Szövegdoboz 16">
                <a:extLst>
                  <a:ext uri="{FF2B5EF4-FFF2-40B4-BE49-F238E27FC236}">
                    <a16:creationId xmlns:a16="http://schemas.microsoft.com/office/drawing/2014/main" id="{3EFC8E90-91EC-411E-84C0-8979033253A9}"/>
                  </a:ext>
                </a:extLst>
              </p:cNvPr>
              <p:cNvSpPr txBox="1"/>
              <p:nvPr/>
            </p:nvSpPr>
            <p:spPr>
              <a:xfrm>
                <a:off x="2119751" y="3013366"/>
                <a:ext cx="7975581" cy="11489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i="1">
                              <a:latin typeface="Cambria Math" panose="02040503050406030204" pitchFamily="18" charset="0"/>
                              <a:ea typeface="Cambria Math" panose="02040503050406030204" pitchFamily="18" charset="0"/>
                              <a:cs typeface="Times New Roman" panose="02020603050405020304" pitchFamily="18" charset="0"/>
                            </a:rPr>
                            <m:t>𝑐</m:t>
                          </m:r>
                        </m:e>
                        <m:sub>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𝑠𝑜𝑙𝑢𝑡𝑒</m:t>
                          </m:r>
                        </m:sub>
                      </m:sSub>
                      <m:r>
                        <a:rPr lang="hu-HU" sz="2800" i="1">
                          <a:latin typeface="Cambria Math" panose="02040503050406030204" pitchFamily="18" charset="0"/>
                          <a:ea typeface="Cambria Math" panose="02040503050406030204" pitchFamily="18" charset="0"/>
                          <a:cs typeface="Times New Roman" panose="02020603050405020304" pitchFamily="18" charset="0"/>
                        </a:rPr>
                        <m:t>=</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2∙</m:t>
                      </m:r>
                      <m:f>
                        <m:f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fPr>
                        <m:num>
                          <m:r>
                            <a:rPr lang="hu-HU" sz="2800" i="1">
                              <a:latin typeface="Cambria Math" panose="02040503050406030204" pitchFamily="18" charset="0"/>
                              <a:ea typeface="Cambria Math" panose="02040503050406030204" pitchFamily="18" charset="0"/>
                              <a:cs typeface="Times New Roman" panose="02020603050405020304" pitchFamily="18" charset="0"/>
                            </a:rPr>
                            <m:t>0</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hu-HU" sz="2800" i="1">
                              <a:latin typeface="Cambria Math" panose="02040503050406030204" pitchFamily="18" charset="0"/>
                              <a:ea typeface="Cambria Math" panose="02040503050406030204" pitchFamily="18" charset="0"/>
                              <a:cs typeface="Times New Roman" panose="02020603050405020304" pitchFamily="18" charset="0"/>
                            </a:rPr>
                            <m:t>9</m:t>
                          </m:r>
                          <m:r>
                            <a:rPr lang="hu-HU" sz="2800" i="1">
                              <a:latin typeface="Cambria Math" panose="02040503050406030204" pitchFamily="18" charset="0"/>
                              <a:ea typeface="Cambria Math" panose="02040503050406030204" pitchFamily="18" charset="0"/>
                              <a:cs typeface="Times New Roman" panose="02020603050405020304" pitchFamily="18" charset="0"/>
                            </a:rPr>
                            <m:t>𝑔</m:t>
                          </m:r>
                        </m:num>
                        <m:den>
                          <m:r>
                            <a:rPr lang="hu-HU" sz="2800" i="1">
                              <a:latin typeface="Cambria Math" panose="02040503050406030204" pitchFamily="18" charset="0"/>
                              <a:ea typeface="Cambria Math" panose="02040503050406030204" pitchFamily="18" charset="0"/>
                              <a:cs typeface="Times New Roman" panose="02020603050405020304" pitchFamily="18" charset="0"/>
                            </a:rPr>
                            <m:t>100</m:t>
                          </m:r>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𝑐𝑚</m:t>
                              </m:r>
                            </m:e>
                            <m:sup>
                              <m:r>
                                <a:rPr lang="hu-HU" sz="2800" i="1">
                                  <a:latin typeface="Cambria Math" panose="02040503050406030204" pitchFamily="18" charset="0"/>
                                  <a:ea typeface="Cambria Math" panose="02040503050406030204" pitchFamily="18" charset="0"/>
                                  <a:cs typeface="Times New Roman" panose="02020603050405020304" pitchFamily="18" charset="0"/>
                                </a:rPr>
                                <m:t>3</m:t>
                              </m:r>
                            </m:sup>
                          </m:sSup>
                        </m:den>
                      </m:f>
                      <m:r>
                        <a:rPr lang="hu-HU" sz="2800" i="1">
                          <a:latin typeface="Cambria Math" panose="02040503050406030204" pitchFamily="18" charset="0"/>
                          <a:ea typeface="Cambria Math" panose="02040503050406030204" pitchFamily="18" charset="0"/>
                          <a:cs typeface="Times New Roman" panose="02020603050405020304" pitchFamily="18" charset="0"/>
                        </a:rPr>
                        <m:t>∙</m:t>
                      </m:r>
                      <m:f>
                        <m:f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fPr>
                        <m:num>
                          <m:r>
                            <a:rPr lang="hu-HU" sz="2800" i="1">
                              <a:latin typeface="Cambria Math" panose="02040503050406030204" pitchFamily="18" charset="0"/>
                              <a:ea typeface="Cambria Math" panose="02040503050406030204" pitchFamily="18" charset="0"/>
                              <a:cs typeface="Times New Roman" panose="02020603050405020304" pitchFamily="18" charset="0"/>
                            </a:rPr>
                            <m:t>1000000</m:t>
                          </m:r>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𝑐𝑚</m:t>
                              </m:r>
                            </m:e>
                            <m:sup>
                              <m:r>
                                <a:rPr lang="hu-HU" sz="2800" i="1">
                                  <a:latin typeface="Cambria Math" panose="02040503050406030204" pitchFamily="18" charset="0"/>
                                  <a:ea typeface="Cambria Math" panose="02040503050406030204" pitchFamily="18" charset="0"/>
                                  <a:cs typeface="Times New Roman" panose="02020603050405020304" pitchFamily="18" charset="0"/>
                                </a:rPr>
                                <m:t>3</m:t>
                              </m:r>
                            </m:sup>
                          </m:sSup>
                        </m:num>
                        <m:den>
                          <m:r>
                            <a:rPr lang="hu-HU" sz="2800" i="1">
                              <a:latin typeface="Cambria Math" panose="02040503050406030204" pitchFamily="18" charset="0"/>
                              <a:ea typeface="Cambria Math" panose="02040503050406030204" pitchFamily="18" charset="0"/>
                              <a:cs typeface="Times New Roman" panose="02020603050405020304" pitchFamily="18" charset="0"/>
                            </a:rPr>
                            <m:t>58</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hu-HU" sz="2800" i="1">
                              <a:latin typeface="Cambria Math" panose="02040503050406030204" pitchFamily="18" charset="0"/>
                              <a:ea typeface="Cambria Math" panose="02040503050406030204" pitchFamily="18" charset="0"/>
                              <a:cs typeface="Times New Roman" panose="02020603050405020304" pitchFamily="18" charset="0"/>
                            </a:rPr>
                            <m:t>44</m:t>
                          </m:r>
                          <m:f>
                            <m:f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fPr>
                            <m:num>
                              <m:r>
                                <a:rPr lang="hu-HU" sz="2800" i="1">
                                  <a:latin typeface="Cambria Math" panose="02040503050406030204" pitchFamily="18" charset="0"/>
                                  <a:ea typeface="Cambria Math" panose="02040503050406030204" pitchFamily="18" charset="0"/>
                                  <a:cs typeface="Times New Roman" panose="02020603050405020304" pitchFamily="18" charset="0"/>
                                </a:rPr>
                                <m:t>𝑔</m:t>
                              </m:r>
                            </m:num>
                            <m:den>
                              <m:r>
                                <a:rPr lang="hu-HU" sz="2800" i="1">
                                  <a:latin typeface="Cambria Math" panose="02040503050406030204" pitchFamily="18" charset="0"/>
                                  <a:ea typeface="Cambria Math" panose="02040503050406030204" pitchFamily="18" charset="0"/>
                                  <a:cs typeface="Times New Roman" panose="02020603050405020304" pitchFamily="18" charset="0"/>
                                </a:rPr>
                                <m:t>𝑚𝑜𝑙</m:t>
                              </m:r>
                            </m:den>
                          </m:f>
                          <m:r>
                            <a:rPr lang="hu-HU" sz="2800" i="1">
                              <a:latin typeface="Cambria Math" panose="02040503050406030204" pitchFamily="18" charset="0"/>
                              <a:ea typeface="Cambria Math" panose="02040503050406030204" pitchFamily="18" charset="0"/>
                              <a:cs typeface="Times New Roman" panose="02020603050405020304" pitchFamily="18" charset="0"/>
                            </a:rPr>
                            <m:t>∙1</m:t>
                          </m:r>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𝑚</m:t>
                              </m:r>
                            </m:e>
                            <m:sup>
                              <m:r>
                                <a:rPr lang="hu-HU" sz="2800" i="1">
                                  <a:latin typeface="Cambria Math" panose="02040503050406030204" pitchFamily="18" charset="0"/>
                                  <a:ea typeface="Cambria Math" panose="02040503050406030204" pitchFamily="18" charset="0"/>
                                  <a:cs typeface="Times New Roman" panose="02020603050405020304" pitchFamily="18" charset="0"/>
                                </a:rPr>
                                <m:t>3</m:t>
                              </m:r>
                            </m:sup>
                          </m:sSup>
                        </m:den>
                      </m:f>
                      <m:r>
                        <a:rPr lang="hu-HU" sz="2800" i="1">
                          <a:latin typeface="Cambria Math" panose="02040503050406030204" pitchFamily="18" charset="0"/>
                          <a:ea typeface="Cambria Math" panose="02040503050406030204" pitchFamily="18" charset="0"/>
                          <a:cs typeface="Times New Roman" panose="02020603050405020304" pitchFamily="18" charset="0"/>
                        </a:rPr>
                        <m:t>=</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308.</m:t>
                      </m:r>
                      <m:r>
                        <a:rPr lang="hu-HU" sz="2800" i="1">
                          <a:latin typeface="Cambria Math" panose="02040503050406030204" pitchFamily="18" charset="0"/>
                          <a:ea typeface="Cambria Math" panose="02040503050406030204" pitchFamily="18" charset="0"/>
                          <a:cs typeface="Times New Roman" panose="02020603050405020304" pitchFamily="18" charset="0"/>
                        </a:rPr>
                        <m:t>0</m:t>
                      </m:r>
                      <m:f>
                        <m:f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fPr>
                        <m:num>
                          <m:r>
                            <a:rPr lang="hu-HU" sz="2800" i="1">
                              <a:latin typeface="Cambria Math" panose="02040503050406030204" pitchFamily="18" charset="0"/>
                              <a:ea typeface="Cambria Math" panose="02040503050406030204" pitchFamily="18" charset="0"/>
                              <a:cs typeface="Times New Roman" panose="02020603050405020304" pitchFamily="18" charset="0"/>
                            </a:rPr>
                            <m:t>𝑚𝑜𝑙</m:t>
                          </m:r>
                        </m:num>
                        <m:den>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𝑚</m:t>
                              </m:r>
                            </m:e>
                            <m:sup>
                              <m:r>
                                <a:rPr lang="hu-HU" sz="2800" i="1">
                                  <a:latin typeface="Cambria Math" panose="02040503050406030204" pitchFamily="18" charset="0"/>
                                  <a:ea typeface="Cambria Math" panose="02040503050406030204" pitchFamily="18" charset="0"/>
                                  <a:cs typeface="Times New Roman" panose="02020603050405020304" pitchFamily="18" charset="0"/>
                                </a:rPr>
                                <m:t>3</m:t>
                              </m:r>
                            </m:sup>
                          </m:sSup>
                        </m:den>
                      </m:f>
                    </m:oMath>
                  </m:oMathPara>
                </a14:m>
                <a:endParaRPr lang="hu-HU" sz="2800" dirty="0">
                  <a:latin typeface="Cambria Math" panose="02040503050406030204" pitchFamily="18" charset="0"/>
                  <a:ea typeface="Cambria Math" panose="02040503050406030204" pitchFamily="18" charset="0"/>
                </a:endParaRPr>
              </a:p>
            </p:txBody>
          </p:sp>
        </mc:Choice>
        <mc:Fallback xmlns="">
          <p:sp>
            <p:nvSpPr>
              <p:cNvPr id="17" name="Szövegdoboz 16">
                <a:extLst>
                  <a:ext uri="{FF2B5EF4-FFF2-40B4-BE49-F238E27FC236}">
                    <a16:creationId xmlns:a16="http://schemas.microsoft.com/office/drawing/2014/main" id="{3EFC8E90-91EC-411E-84C0-8979033253A9}"/>
                  </a:ext>
                </a:extLst>
              </p:cNvPr>
              <p:cNvSpPr txBox="1">
                <a:spLocks noRot="1" noChangeAspect="1" noMove="1" noResize="1" noEditPoints="1" noAdjustHandles="1" noChangeArrowheads="1" noChangeShapeType="1" noTextEdit="1"/>
              </p:cNvSpPr>
              <p:nvPr/>
            </p:nvSpPr>
            <p:spPr>
              <a:xfrm>
                <a:off x="2119751" y="3013366"/>
                <a:ext cx="7975581" cy="1148904"/>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 name="Szövegdoboz 17">
                <a:extLst>
                  <a:ext uri="{FF2B5EF4-FFF2-40B4-BE49-F238E27FC236}">
                    <a16:creationId xmlns:a16="http://schemas.microsoft.com/office/drawing/2014/main" id="{CE35C93F-53F0-47C3-97C9-21D75D75B50D}"/>
                  </a:ext>
                </a:extLst>
              </p:cNvPr>
              <p:cNvSpPr txBox="1"/>
              <p:nvPr/>
            </p:nvSpPr>
            <p:spPr>
              <a:xfrm>
                <a:off x="590180" y="4384953"/>
                <a:ext cx="11175688" cy="818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hu-HU" sz="28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hu-HU" sz="2800" i="1" smtClean="0">
                              <a:latin typeface="Cambria Math" panose="02040503050406030204" pitchFamily="18" charset="0"/>
                              <a:ea typeface="Cambria Math" panose="02040503050406030204" pitchFamily="18" charset="0"/>
                              <a:cs typeface="Times New Roman" panose="02020603050405020304" pitchFamily="18" charset="0"/>
                            </a:rPr>
                            <m:t>𝜋</m:t>
                          </m:r>
                        </m:e>
                        <m:sub>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𝑖𝑠𝑜𝑡𝑜𝑛𝑖𝑐</m:t>
                          </m:r>
                        </m:sub>
                      </m:sSub>
                      <m:r>
                        <a:rPr lang="hu-HU" sz="2800" i="1">
                          <a:latin typeface="Cambria Math" panose="02040503050406030204" pitchFamily="18" charset="0"/>
                          <a:ea typeface="Cambria Math" panose="02040503050406030204" pitchFamily="18" charset="0"/>
                          <a:cs typeface="Times New Roman" panose="02020603050405020304" pitchFamily="18" charset="0"/>
                        </a:rPr>
                        <m:t>=</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308.</m:t>
                      </m:r>
                      <m:r>
                        <a:rPr lang="hu-HU" sz="2800" i="1">
                          <a:latin typeface="Cambria Math" panose="02040503050406030204" pitchFamily="18" charset="0"/>
                          <a:ea typeface="Cambria Math" panose="02040503050406030204" pitchFamily="18" charset="0"/>
                          <a:cs typeface="Times New Roman" panose="02020603050405020304" pitchFamily="18" charset="0"/>
                        </a:rPr>
                        <m:t>0</m:t>
                      </m:r>
                      <m:f>
                        <m:f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fPr>
                        <m:num>
                          <m:r>
                            <a:rPr lang="hu-HU" sz="2800" i="1">
                              <a:latin typeface="Cambria Math" panose="02040503050406030204" pitchFamily="18" charset="0"/>
                              <a:ea typeface="Cambria Math" panose="02040503050406030204" pitchFamily="18" charset="0"/>
                              <a:cs typeface="Times New Roman" panose="02020603050405020304" pitchFamily="18" charset="0"/>
                            </a:rPr>
                            <m:t>𝑚𝑜𝑙</m:t>
                          </m:r>
                        </m:num>
                        <m:den>
                          <m:sSup>
                            <m:sSupPr>
                              <m:ctrlPr>
                                <a:rPr lang="hu-HU" sz="2800" i="1">
                                  <a:latin typeface="Cambria Math" panose="02040503050406030204" pitchFamily="18" charset="0"/>
                                  <a:ea typeface="Cambria Math" panose="02040503050406030204" pitchFamily="18" charset="0"/>
                                  <a:cs typeface="Times New Roman" panose="02020603050405020304" pitchFamily="18" charset="0"/>
                                </a:rPr>
                              </m:ctrlPr>
                            </m:sSupPr>
                            <m:e>
                              <m:r>
                                <a:rPr lang="hu-HU" sz="2800" i="1">
                                  <a:latin typeface="Cambria Math" panose="02040503050406030204" pitchFamily="18" charset="0"/>
                                  <a:ea typeface="Cambria Math" panose="02040503050406030204" pitchFamily="18" charset="0"/>
                                  <a:cs typeface="Times New Roman" panose="02020603050405020304" pitchFamily="18" charset="0"/>
                                </a:rPr>
                                <m:t>𝑚</m:t>
                              </m:r>
                            </m:e>
                            <m:sup>
                              <m:r>
                                <a:rPr lang="hu-HU" sz="2800" i="1">
                                  <a:latin typeface="Cambria Math" panose="02040503050406030204" pitchFamily="18" charset="0"/>
                                  <a:ea typeface="Cambria Math" panose="02040503050406030204" pitchFamily="18" charset="0"/>
                                  <a:cs typeface="Times New Roman" panose="02020603050405020304" pitchFamily="18" charset="0"/>
                                </a:rPr>
                                <m:t>3</m:t>
                              </m:r>
                            </m:sup>
                          </m:sSup>
                        </m:den>
                      </m:f>
                      <m:r>
                        <a:rPr lang="hu-HU" sz="2800" i="1" smtClean="0">
                          <a:latin typeface="Cambria Math" panose="02040503050406030204" pitchFamily="18" charset="0"/>
                          <a:ea typeface="Cambria Math" panose="02040503050406030204" pitchFamily="18" charset="0"/>
                          <a:cs typeface="Times New Roman" panose="02020603050405020304" pitchFamily="18" charset="0"/>
                        </a:rPr>
                        <m:t>∙</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8.314</m:t>
                      </m:r>
                      <m:f>
                        <m:fPr>
                          <m:ctrlPr>
                            <a:rPr lang="hu-HU" sz="28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𝐽</m:t>
                          </m:r>
                        </m:num>
                        <m:den>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𝑚𝑜𝑙</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 </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𝐾</m:t>
                          </m:r>
                        </m:den>
                      </m:f>
                      <m:r>
                        <a:rPr lang="hu-HU" sz="2800" b="0" i="1" smtClean="0">
                          <a:latin typeface="Cambria Math" panose="02040503050406030204" pitchFamily="18" charset="0"/>
                          <a:ea typeface="Cambria Math" panose="02040503050406030204" pitchFamily="18" charset="0"/>
                          <a:cs typeface="Times New Roman" panose="02020603050405020304" pitchFamily="18" charset="0"/>
                        </a:rPr>
                        <m:t>∙309.75</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𝐾</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=793181</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𝑃𝑎</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=7.828</m:t>
                      </m:r>
                      <m:r>
                        <a:rPr lang="hu-HU" sz="2800" b="0" i="1" smtClean="0">
                          <a:latin typeface="Cambria Math" panose="02040503050406030204" pitchFamily="18" charset="0"/>
                          <a:ea typeface="Cambria Math" panose="02040503050406030204" pitchFamily="18" charset="0"/>
                          <a:cs typeface="Times New Roman" panose="02020603050405020304" pitchFamily="18" charset="0"/>
                        </a:rPr>
                        <m:t>𝑎𝑡𝑚</m:t>
                      </m:r>
                    </m:oMath>
                  </m:oMathPara>
                </a14:m>
                <a:endParaRPr lang="hu-HU" sz="2800" dirty="0">
                  <a:latin typeface="Cambria Math" panose="02040503050406030204" pitchFamily="18" charset="0"/>
                  <a:ea typeface="Cambria Math" panose="02040503050406030204" pitchFamily="18" charset="0"/>
                </a:endParaRPr>
              </a:p>
            </p:txBody>
          </p:sp>
        </mc:Choice>
        <mc:Fallback xmlns="">
          <p:sp>
            <p:nvSpPr>
              <p:cNvPr id="18" name="Szövegdoboz 17">
                <a:extLst>
                  <a:ext uri="{FF2B5EF4-FFF2-40B4-BE49-F238E27FC236}">
                    <a16:creationId xmlns:a16="http://schemas.microsoft.com/office/drawing/2014/main" id="{CE35C93F-53F0-47C3-97C9-21D75D75B50D}"/>
                  </a:ext>
                </a:extLst>
              </p:cNvPr>
              <p:cNvSpPr txBox="1">
                <a:spLocks noRot="1" noChangeAspect="1" noMove="1" noResize="1" noEditPoints="1" noAdjustHandles="1" noChangeArrowheads="1" noChangeShapeType="1" noTextEdit="1"/>
              </p:cNvSpPr>
              <p:nvPr/>
            </p:nvSpPr>
            <p:spPr>
              <a:xfrm>
                <a:off x="590180" y="4384953"/>
                <a:ext cx="11175688" cy="818173"/>
              </a:xfrm>
              <a:prstGeom prst="rect">
                <a:avLst/>
              </a:prstGeom>
              <a:blipFill>
                <a:blip r:embed="rId5"/>
                <a:stretch>
                  <a:fillRect/>
                </a:stretch>
              </a:blipFill>
            </p:spPr>
            <p:txBody>
              <a:bodyPr/>
              <a:lstStyle/>
              <a:p>
                <a:r>
                  <a:rPr lang="hu-HU">
                    <a:noFill/>
                  </a:rPr>
                  <a:t> </a:t>
                </a:r>
              </a:p>
            </p:txBody>
          </p:sp>
        </mc:Fallback>
      </mc:AlternateContent>
      <p:sp>
        <p:nvSpPr>
          <p:cNvPr id="19" name="Szövegdoboz 18">
            <a:extLst>
              <a:ext uri="{FF2B5EF4-FFF2-40B4-BE49-F238E27FC236}">
                <a16:creationId xmlns:a16="http://schemas.microsoft.com/office/drawing/2014/main" id="{61AD32AF-C99B-4DC6-A09C-AD6B4D114614}"/>
              </a:ext>
            </a:extLst>
          </p:cNvPr>
          <p:cNvSpPr txBox="1"/>
          <p:nvPr/>
        </p:nvSpPr>
        <p:spPr>
          <a:xfrm>
            <a:off x="3632825" y="5599406"/>
            <a:ext cx="4926349" cy="646331"/>
          </a:xfrm>
          <a:prstGeom prst="rect">
            <a:avLst/>
          </a:prstGeom>
          <a:noFill/>
        </p:spPr>
        <p:txBody>
          <a:bodyPr wrap="none" rtlCol="0">
            <a:spAutoFit/>
          </a:bodyPr>
          <a:lstStyle/>
          <a:p>
            <a:pPr algn="ctr"/>
            <a:r>
              <a:rPr lang="hu-HU" dirty="0">
                <a:hlinkClick r:id="rId6"/>
              </a:rPr>
              <a:t>https://www.youtube.com/watch?v=jlKaZlDYzJk</a:t>
            </a:r>
            <a:endParaRPr lang="hu-HU" dirty="0"/>
          </a:p>
          <a:p>
            <a:pPr algn="ctr"/>
            <a:r>
              <a:rPr lang="hu-HU" dirty="0">
                <a:hlinkClick r:id="rId7"/>
              </a:rPr>
              <a:t>https://www.youtube.com/watch?v=TrZCFCYxpmo</a:t>
            </a:r>
            <a:endParaRPr lang="hu-HU" dirty="0"/>
          </a:p>
        </p:txBody>
      </p:sp>
      <p:sp>
        <p:nvSpPr>
          <p:cNvPr id="7" name="Cím 1">
            <a:extLst>
              <a:ext uri="{FF2B5EF4-FFF2-40B4-BE49-F238E27FC236}">
                <a16:creationId xmlns:a16="http://schemas.microsoft.com/office/drawing/2014/main" id="{CC391212-C7EC-E20E-1B0E-EBCCD2201CEC}"/>
              </a:ext>
            </a:extLst>
          </p:cNvPr>
          <p:cNvSpPr>
            <a:spLocks noGrp="1"/>
          </p:cNvSpPr>
          <p:nvPr>
            <p:ph type="title"/>
          </p:nvPr>
        </p:nvSpPr>
        <p:spPr>
          <a:xfrm>
            <a:off x="838200" y="365125"/>
            <a:ext cx="10515600" cy="1325563"/>
          </a:xfrm>
        </p:spPr>
        <p:txBody>
          <a:bodyPr/>
          <a:lstStyle/>
          <a:p>
            <a:pPr algn="ctr"/>
            <a:r>
              <a:rPr lang="hu-HU" dirty="0" err="1">
                <a:latin typeface="Times New Roman" panose="02020603050405020304" pitchFamily="18" charset="0"/>
                <a:cs typeface="Times New Roman" panose="02020603050405020304" pitchFamily="18" charset="0"/>
              </a:rPr>
              <a:t>Applications</a:t>
            </a:r>
            <a:r>
              <a:rPr lang="hu-HU" dirty="0">
                <a:latin typeface="Times New Roman" panose="02020603050405020304" pitchFamily="18" charset="0"/>
                <a:cs typeface="Times New Roman" panose="02020603050405020304" pitchFamily="18" charset="0"/>
              </a:rPr>
              <a:t> of </a:t>
            </a:r>
            <a:r>
              <a:rPr lang="hu-HU" dirty="0" err="1">
                <a:latin typeface="Times New Roman" panose="02020603050405020304" pitchFamily="18" charset="0"/>
                <a:cs typeface="Times New Roman" panose="02020603050405020304" pitchFamily="18" charset="0"/>
              </a:rPr>
              <a:t>colligative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properties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54</a:t>
            </a:fld>
            <a:endParaRPr lang="hu-HU"/>
          </a:p>
        </p:txBody>
      </p:sp>
    </p:spTree>
    <p:extLst>
      <p:ext uri="{BB962C8B-B14F-4D97-AF65-F5344CB8AC3E}">
        <p14:creationId xmlns:p14="http://schemas.microsoft.com/office/powerpoint/2010/main" val="389799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 presetClass="entr" presetSubtype="0" fill="hold" grpId="0" nodeType="afterEffect">
                                  <p:stCondLst>
                                    <p:cond delay="150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1049481" y="1825625"/>
            <a:ext cx="10099963" cy="4523220"/>
          </a:xfrm>
        </p:spPr>
        <p:txBody>
          <a:bodyPr anchor="ctr" anchorCtr="0">
            <a:normAutofit/>
          </a:bodyPr>
          <a:lstStyle/>
          <a:p>
            <a:pPr>
              <a:lnSpc>
                <a:spcPct val="110000"/>
              </a:lnSpc>
              <a:spcBef>
                <a:spcPts val="1200"/>
              </a:spcBef>
              <a:spcAft>
                <a:spcPts val="1200"/>
              </a:spcAft>
            </a:pPr>
            <a:r>
              <a:rPr lang="en-US" dirty="0">
                <a:latin typeface="Times New Roman" panose="02020603050405020304" pitchFamily="18" charset="0"/>
                <a:cs typeface="Times New Roman" panose="02020603050405020304" pitchFamily="18" charset="0"/>
              </a:rPr>
              <a:t>Treatment - fluid replacement - isotonic saline solution</a:t>
            </a:r>
            <a:r>
              <a:rPr lang="hu-HU" dirty="0">
                <a:latin typeface="Times New Roman" panose="02020603050405020304" pitchFamily="18" charset="0"/>
                <a:cs typeface="Times New Roman" panose="02020603050405020304" pitchFamily="18" charset="0"/>
              </a:rPr>
              <a:t> is </a:t>
            </a:r>
            <a:r>
              <a:rPr lang="hu-HU" dirty="0" err="1">
                <a:latin typeface="Times New Roman" panose="02020603050405020304" pitchFamily="18" charset="0"/>
                <a:cs typeface="Times New Roman" panose="02020603050405020304" pitchFamily="18" charset="0"/>
              </a:rPr>
              <a:t>introduced</a:t>
            </a:r>
            <a:r>
              <a:rPr lang="en-US" dirty="0">
                <a:latin typeface="Times New Roman" panose="02020603050405020304" pitchFamily="18" charset="0"/>
                <a:cs typeface="Times New Roman" panose="02020603050405020304" pitchFamily="18" charset="0"/>
              </a:rPr>
              <a:t> intravenously</a:t>
            </a:r>
            <a:endParaRPr lang="hu-HU" dirty="0">
              <a:latin typeface="Times New Roman" panose="02020603050405020304" pitchFamily="18" charset="0"/>
              <a:cs typeface="Times New Roman" panose="02020603050405020304" pitchFamily="18" charset="0"/>
            </a:endParaRPr>
          </a:p>
          <a:p>
            <a:pPr>
              <a:lnSpc>
                <a:spcPct val="110000"/>
              </a:lnSpc>
              <a:spcBef>
                <a:spcPts val="1200"/>
              </a:spcBef>
              <a:spcAft>
                <a:spcPts val="1200"/>
              </a:spcAft>
            </a:pPr>
            <a:r>
              <a:rPr lang="en-US" dirty="0">
                <a:latin typeface="Times New Roman" panose="02020603050405020304" pitchFamily="18" charset="0"/>
                <a:cs typeface="Times New Roman" panose="02020603050405020304" pitchFamily="18" charset="0"/>
              </a:rPr>
              <a:t>Biological experiments - the osmotic pressure of the solutions</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used</a:t>
            </a:r>
            <a:r>
              <a:rPr lang="en-US" dirty="0">
                <a:latin typeface="Times New Roman" panose="02020603050405020304" pitchFamily="18" charset="0"/>
                <a:cs typeface="Times New Roman" panose="02020603050405020304" pitchFamily="18" charset="0"/>
              </a:rPr>
              <a:t> should be close to isotonic</a:t>
            </a:r>
            <a:endParaRPr lang="hu-HU" dirty="0">
              <a:latin typeface="Times New Roman" panose="02020603050405020304" pitchFamily="18" charset="0"/>
              <a:cs typeface="Times New Roman" panose="02020603050405020304" pitchFamily="18" charset="0"/>
            </a:endParaRPr>
          </a:p>
          <a:p>
            <a:pPr>
              <a:lnSpc>
                <a:spcPct val="110000"/>
              </a:lnSpc>
              <a:spcBef>
                <a:spcPts val="1200"/>
              </a:spcBef>
              <a:spcAft>
                <a:spcPts val="1200"/>
              </a:spcAft>
            </a:pPr>
            <a:r>
              <a:rPr lang="en-US" dirty="0">
                <a:latin typeface="Times New Roman" panose="02020603050405020304" pitchFamily="18" charset="0"/>
                <a:cs typeface="Times New Roman" panose="02020603050405020304" pitchFamily="18" charset="0"/>
              </a:rPr>
              <a:t>Food industry – sterilization</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if heat treatment is not possible, e.g.</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creamy white cheese in saturated NaCl solution</a:t>
            </a:r>
            <a:endParaRPr lang="hu-HU" dirty="0">
              <a:latin typeface="Times New Roman" panose="02020603050405020304" pitchFamily="18" charset="0"/>
              <a:cs typeface="Times New Roman" panose="02020603050405020304" pitchFamily="18" charset="0"/>
            </a:endParaRPr>
          </a:p>
        </p:txBody>
      </p:sp>
      <p:sp>
        <p:nvSpPr>
          <p:cNvPr id="6" name="Cím 1">
            <a:extLst>
              <a:ext uri="{FF2B5EF4-FFF2-40B4-BE49-F238E27FC236}">
                <a16:creationId xmlns:a16="http://schemas.microsoft.com/office/drawing/2014/main" id="{A8A5FA7B-9D11-B790-8903-1CF9644F5847}"/>
              </a:ext>
            </a:extLst>
          </p:cNvPr>
          <p:cNvSpPr>
            <a:spLocks noGrp="1"/>
          </p:cNvSpPr>
          <p:nvPr>
            <p:ph type="title"/>
          </p:nvPr>
        </p:nvSpPr>
        <p:spPr>
          <a:xfrm>
            <a:off x="838200" y="365125"/>
            <a:ext cx="10515600" cy="1325563"/>
          </a:xfrm>
        </p:spPr>
        <p:txBody>
          <a:bodyPr/>
          <a:lstStyle/>
          <a:p>
            <a:pPr algn="ctr"/>
            <a:r>
              <a:rPr lang="hu-HU" dirty="0" err="1">
                <a:latin typeface="Times New Roman" panose="02020603050405020304" pitchFamily="18" charset="0"/>
                <a:cs typeface="Times New Roman" panose="02020603050405020304" pitchFamily="18" charset="0"/>
              </a:rPr>
              <a:t>Applications</a:t>
            </a:r>
            <a:r>
              <a:rPr lang="hu-HU" dirty="0">
                <a:latin typeface="Times New Roman" panose="02020603050405020304" pitchFamily="18" charset="0"/>
                <a:cs typeface="Times New Roman" panose="02020603050405020304" pitchFamily="18" charset="0"/>
              </a:rPr>
              <a:t> of </a:t>
            </a:r>
            <a:r>
              <a:rPr lang="hu-HU" dirty="0" err="1">
                <a:latin typeface="Times New Roman" panose="02020603050405020304" pitchFamily="18" charset="0"/>
                <a:cs typeface="Times New Roman" panose="02020603050405020304" pitchFamily="18" charset="0"/>
              </a:rPr>
              <a:t>colligative</a:t>
            </a:r>
            <a:r>
              <a:rPr lang="hu-HU" dirty="0">
                <a:latin typeface="Times New Roman" panose="02020603050405020304" pitchFamily="18" charset="0"/>
                <a:cs typeface="Times New Roman" panose="02020603050405020304" pitchFamily="18" charset="0"/>
              </a:rPr>
              <a:t> </a:t>
            </a:r>
            <a:r>
              <a:rPr lang="hu-HU" dirty="0" err="1">
                <a:latin typeface="Times New Roman" panose="02020603050405020304" pitchFamily="18" charset="0"/>
                <a:cs typeface="Times New Roman" panose="02020603050405020304" pitchFamily="18" charset="0"/>
              </a:rPr>
              <a:t>properties</a:t>
            </a:r>
            <a:endParaRPr lang="hu-HU"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C4C4ECE-28BA-4963-8103-0CE331711D51}" type="slidenum">
              <a:rPr lang="hu-HU" smtClean="0"/>
              <a:t>55</a:t>
            </a:fld>
            <a:endParaRPr lang="hu-HU"/>
          </a:p>
        </p:txBody>
      </p:sp>
    </p:spTree>
    <p:extLst>
      <p:ext uri="{BB962C8B-B14F-4D97-AF65-F5344CB8AC3E}">
        <p14:creationId xmlns:p14="http://schemas.microsoft.com/office/powerpoint/2010/main" val="2655624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Description of the chemical composition</a:t>
            </a:r>
            <a:endParaRPr lang="hu-HU"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p:txBody>
          <a:bodyPr anchor="ctr" anchorCtr="0">
            <a:normAutofit/>
          </a:bodyPr>
          <a:lstStyle/>
          <a:p>
            <a:r>
              <a:rPr lang="hu-HU" dirty="0">
                <a:latin typeface="Times New Roman" panose="02020603050405020304" pitchFamily="18" charset="0"/>
                <a:cs typeface="Times New Roman" panose="02020603050405020304" pitchFamily="18" charset="0"/>
              </a:rPr>
              <a:t>H</a:t>
            </a:r>
            <a:r>
              <a:rPr lang="en-US" dirty="0" err="1">
                <a:latin typeface="Times New Roman" panose="02020603050405020304" pitchFamily="18" charset="0"/>
                <a:cs typeface="Times New Roman" panose="02020603050405020304" pitchFamily="18" charset="0"/>
              </a:rPr>
              <a:t>istorical</a:t>
            </a:r>
            <a:r>
              <a:rPr lang="en-US" dirty="0">
                <a:latin typeface="Times New Roman" panose="02020603050405020304" pitchFamily="18" charset="0"/>
                <a:cs typeface="Times New Roman" panose="02020603050405020304" pitchFamily="18" charset="0"/>
              </a:rPr>
              <a:t> development</a:t>
            </a:r>
            <a:r>
              <a:rPr lang="hu-HU" dirty="0">
                <a:latin typeface="Times New Roman" panose="02020603050405020304" pitchFamily="18" charset="0"/>
                <a:cs typeface="Times New Roman" panose="02020603050405020304" pitchFamily="18" charset="0"/>
              </a:rPr>
              <a:t> of the description of chemical composition of materials, mixtures or solutions.</a:t>
            </a:r>
          </a:p>
          <a:p>
            <a:pPr lvl="1"/>
            <a:r>
              <a:rPr lang="en-US" dirty="0">
                <a:latin typeface="Times New Roman" panose="02020603050405020304" pitchFamily="18" charset="0"/>
                <a:cs typeface="Times New Roman" panose="02020603050405020304" pitchFamily="18" charset="0"/>
              </a:rPr>
              <a:t>the first step </a:t>
            </a:r>
            <a:r>
              <a:rPr lang="hu-HU" dirty="0">
                <a:latin typeface="Times New Roman" panose="02020603050405020304" pitchFamily="18" charset="0"/>
                <a:cs typeface="Times New Roman" panose="02020603050405020304" pitchFamily="18" charset="0"/>
              </a:rPr>
              <a:t>was</a:t>
            </a:r>
            <a:r>
              <a:rPr lang="en-US" dirty="0">
                <a:latin typeface="Times New Roman" panose="02020603050405020304" pitchFamily="18" charset="0"/>
                <a:cs typeface="Times New Roman" panose="02020603050405020304" pitchFamily="18" charset="0"/>
              </a:rPr>
              <a:t> to </a:t>
            </a:r>
            <a:r>
              <a:rPr lang="hu-HU" dirty="0">
                <a:latin typeface="Times New Roman" panose="02020603050405020304" pitchFamily="18" charset="0"/>
                <a:cs typeface="Times New Roman" panose="02020603050405020304" pitchFamily="18" charset="0"/>
              </a:rPr>
              <a:t>define</a:t>
            </a:r>
            <a:r>
              <a:rPr lang="en-US" dirty="0">
                <a:latin typeface="Times New Roman" panose="02020603050405020304" pitchFamily="18" charset="0"/>
                <a:cs typeface="Times New Roman" panose="02020603050405020304" pitchFamily="18" charset="0"/>
              </a:rPr>
              <a:t> the names and symbols of the elements - </a:t>
            </a:r>
            <a:r>
              <a:rPr lang="hu-HU" dirty="0">
                <a:latin typeface="Times New Roman" panose="02020603050405020304" pitchFamily="18" charset="0"/>
                <a:cs typeface="Times New Roman" panose="02020603050405020304" pitchFamily="18" charset="0"/>
              </a:rPr>
              <a:t/>
            </a:r>
            <a:br>
              <a:rPr lang="hu-HU"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a:t>
            </a:r>
            <a:r>
              <a:rPr lang="hu-HU" dirty="0">
                <a:latin typeface="Times New Roman" panose="02020603050405020304" pitchFamily="18" charset="0"/>
                <a:cs typeface="Times New Roman" panose="02020603050405020304" pitchFamily="18" charset="0"/>
              </a:rPr>
              <a:t>atomic symbols.</a:t>
            </a:r>
          </a:p>
          <a:p>
            <a:pPr lvl="1"/>
            <a:r>
              <a:rPr lang="en-US" dirty="0">
                <a:latin typeface="Times New Roman" panose="02020603050405020304" pitchFamily="18" charset="0"/>
                <a:cs typeface="Times New Roman" panose="02020603050405020304" pitchFamily="18" charset="0"/>
              </a:rPr>
              <a:t>description of the composition of compounds using the </a:t>
            </a:r>
            <a:r>
              <a:rPr lang="hu-HU" dirty="0">
                <a:latin typeface="Times New Roman" panose="02020603050405020304" pitchFamily="18" charset="0"/>
                <a:cs typeface="Times New Roman" panose="02020603050405020304" pitchFamily="18" charset="0"/>
              </a:rPr>
              <a:t>atomic symbols occurred with</a:t>
            </a:r>
            <a:r>
              <a:rPr lang="en-US" dirty="0">
                <a:latin typeface="Times New Roman" panose="02020603050405020304" pitchFamily="18" charset="0"/>
                <a:cs typeface="Times New Roman" panose="02020603050405020304" pitchFamily="18" charset="0"/>
              </a:rPr>
              <a:t> chemical formulas. There are also rules for the correct description of their name</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Nowadays</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these</a:t>
            </a:r>
            <a:r>
              <a:rPr lang="en-US" dirty="0">
                <a:latin typeface="Times New Roman" panose="02020603050405020304" pitchFamily="18" charset="0"/>
                <a:cs typeface="Times New Roman" panose="02020603050405020304" pitchFamily="18" charset="0"/>
              </a:rPr>
              <a:t> are defined by the IUPAC (International Union of Pure and Applied Chemistry)</a:t>
            </a:r>
            <a:endParaRPr lang="hu-HU"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C4C4ECE-28BA-4963-8103-0CE331711D51}" type="slidenum">
              <a:rPr lang="hu-HU" smtClean="0"/>
              <a:t>6</a:t>
            </a:fld>
            <a:endParaRPr lang="hu-HU"/>
          </a:p>
        </p:txBody>
      </p:sp>
    </p:spTree>
    <p:extLst>
      <p:ext uri="{BB962C8B-B14F-4D97-AF65-F5344CB8AC3E}">
        <p14:creationId xmlns:p14="http://schemas.microsoft.com/office/powerpoint/2010/main" val="1240231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Marking of elements - </a:t>
            </a:r>
            <a:r>
              <a:rPr lang="hu-HU" dirty="0">
                <a:latin typeface="Times New Roman" panose="02020603050405020304" pitchFamily="18" charset="0"/>
                <a:cs typeface="Times New Roman" panose="02020603050405020304" pitchFamily="18" charset="0"/>
              </a:rPr>
              <a:t>symbol</a:t>
            </a:r>
          </a:p>
        </p:txBody>
      </p:sp>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838200" y="1825624"/>
            <a:ext cx="10515600" cy="4763861"/>
          </a:xfrm>
        </p:spPr>
        <p:txBody>
          <a:bodyPr>
            <a:normAutofit fontScale="92500" lnSpcReduction="10000"/>
          </a:bodyPr>
          <a:lstStyle/>
          <a:p>
            <a:r>
              <a:rPr lang="hu-HU" b="1" dirty="0">
                <a:latin typeface="Times New Roman" panose="02020603050405020304" pitchFamily="18" charset="0"/>
                <a:cs typeface="Times New Roman" panose="02020603050405020304" pitchFamily="18" charset="0"/>
              </a:rPr>
              <a:t>symbol:</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one- or two-letter combination used to denote an element. The first letter is uppercase, the second is lowercase. The chemical symbol clearly </a:t>
            </a:r>
            <a:r>
              <a:rPr lang="hu-HU" dirty="0">
                <a:latin typeface="Times New Roman" panose="02020603050405020304" pitchFamily="18" charset="0"/>
                <a:cs typeface="Times New Roman" panose="02020603050405020304" pitchFamily="18" charset="0"/>
              </a:rPr>
              <a:t>defines</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the atomic number (Z). – e.g., C, P, Ba, Co or Br.</a:t>
            </a:r>
          </a:p>
          <a:p>
            <a:r>
              <a:rPr lang="hu-HU" b="1" dirty="0">
                <a:latin typeface="Times New Roman" panose="02020603050405020304" pitchFamily="18" charset="0"/>
                <a:cs typeface="Times New Roman" panose="02020603050405020304" pitchFamily="18" charset="0"/>
              </a:rPr>
              <a:t>atomic number:</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Z</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N/A</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
            </a:r>
            <a:r>
              <a:rPr lang="hu-HU" dirty="0">
                <a:latin typeface="Times New Roman" panose="02020603050405020304" pitchFamily="18" charset="0"/>
                <a:cs typeface="Times New Roman" panose="02020603050405020304" pitchFamily="18" charset="0"/>
              </a:rPr>
              <a:t>parameter</a:t>
            </a:r>
            <a:r>
              <a:rPr lang="en-US" dirty="0">
                <a:latin typeface="Times New Roman" panose="02020603050405020304" pitchFamily="18" charset="0"/>
                <a:cs typeface="Times New Roman" panose="02020603050405020304" pitchFamily="18" charset="0"/>
              </a:rPr>
              <a:t> that determines the quality of the atom,</a:t>
            </a:r>
            <a:r>
              <a:rPr lang="hu-HU" dirty="0">
                <a:latin typeface="Times New Roman" panose="02020603050405020304" pitchFamily="18" charset="0"/>
                <a:cs typeface="Times New Roman" panose="02020603050405020304" pitchFamily="18" charset="0"/>
              </a:rPr>
              <a:t> it gives the number of positively charged protons (</a:t>
            </a:r>
            <a:r>
              <a:rPr lang="en-US" dirty="0">
                <a:latin typeface="Times New Roman" panose="02020603050405020304" pitchFamily="18" charset="0"/>
                <a:cs typeface="Times New Roman" panose="02020603050405020304" pitchFamily="18" charset="0"/>
              </a:rPr>
              <a:t>one of the nucleons with a relative mass of </a:t>
            </a:r>
            <a:r>
              <a:rPr lang="hu-HU" dirty="0">
                <a:latin typeface="Times New Roman" panose="02020603050405020304" pitchFamily="18" charset="0"/>
                <a:cs typeface="Times New Roman" panose="02020603050405020304" pitchFamily="18" charset="0"/>
              </a:rPr>
              <a:t>unity)</a:t>
            </a:r>
            <a:r>
              <a:rPr lang="en-US" dirty="0">
                <a:latin typeface="Times New Roman" panose="02020603050405020304" pitchFamily="18" charset="0"/>
                <a:cs typeface="Times New Roman" panose="02020603050405020304" pitchFamily="18" charset="0"/>
              </a:rPr>
              <a:t>. The symbol indicates the </a:t>
            </a:r>
            <a:r>
              <a:rPr lang="hu-HU" dirty="0">
                <a:latin typeface="Times New Roman" panose="02020603050405020304" pitchFamily="18" charset="0"/>
                <a:cs typeface="Times New Roman" panose="02020603050405020304" pitchFamily="18" charset="0"/>
              </a:rPr>
              <a:t>atomic</a:t>
            </a:r>
            <a:r>
              <a:rPr lang="en-US" dirty="0">
                <a:latin typeface="Times New Roman" panose="02020603050405020304" pitchFamily="18" charset="0"/>
                <a:cs typeface="Times New Roman" panose="02020603050405020304" pitchFamily="18" charset="0"/>
              </a:rPr>
              <a:t> number by itself, but if necessary, it </a:t>
            </a:r>
            <a:r>
              <a:rPr lang="hu-HU" dirty="0">
                <a:latin typeface="Times New Roman" panose="02020603050405020304" pitchFamily="18" charset="0"/>
                <a:cs typeface="Times New Roman" panose="02020603050405020304" pitchFamily="18" charset="0"/>
              </a:rPr>
              <a:t>can be also</a:t>
            </a:r>
            <a:r>
              <a:rPr lang="en-US" dirty="0">
                <a:latin typeface="Times New Roman" panose="02020603050405020304" pitchFamily="18" charset="0"/>
                <a:cs typeface="Times New Roman" panose="02020603050405020304" pitchFamily="18" charset="0"/>
              </a:rPr>
              <a:t> indicated in the left </a:t>
            </a:r>
            <a:r>
              <a:rPr lang="hu-HU" dirty="0">
                <a:latin typeface="Times New Roman" panose="02020603050405020304" pitchFamily="18" charset="0"/>
                <a:cs typeface="Times New Roman" panose="02020603050405020304" pitchFamily="18" charset="0"/>
              </a:rPr>
              <a:t>subscript</a:t>
            </a:r>
            <a:r>
              <a:rPr lang="en-US" dirty="0">
                <a:latin typeface="Times New Roman" panose="02020603050405020304" pitchFamily="18" charset="0"/>
                <a:cs typeface="Times New Roman" panose="02020603050405020304" pitchFamily="18" charset="0"/>
              </a:rPr>
              <a:t> of the symbol</a:t>
            </a:r>
            <a:r>
              <a:rPr lang="hu-HU" dirty="0">
                <a:latin typeface="Times New Roman" panose="02020603050405020304" pitchFamily="18" charset="0"/>
                <a:cs typeface="Times New Roman" panose="02020603050405020304" pitchFamily="18" charset="0"/>
              </a:rPr>
              <a:t> such as </a:t>
            </a:r>
            <a:r>
              <a:rPr lang="hu-HU" baseline="-25000" dirty="0">
                <a:latin typeface="Times New Roman" panose="02020603050405020304" pitchFamily="18" charset="0"/>
                <a:cs typeface="Times New Roman" panose="02020603050405020304" pitchFamily="18" charset="0"/>
              </a:rPr>
              <a:t>1</a:t>
            </a:r>
            <a:r>
              <a:rPr lang="hu-HU" dirty="0">
                <a:latin typeface="Times New Roman" panose="02020603050405020304" pitchFamily="18" charset="0"/>
                <a:cs typeface="Times New Roman" panose="02020603050405020304" pitchFamily="18" charset="0"/>
              </a:rPr>
              <a:t>H or </a:t>
            </a:r>
            <a:r>
              <a:rPr lang="hu-HU" baseline="-25000" dirty="0">
                <a:latin typeface="Times New Roman" panose="02020603050405020304" pitchFamily="18" charset="0"/>
                <a:cs typeface="Times New Roman" panose="02020603050405020304" pitchFamily="18" charset="0"/>
              </a:rPr>
              <a:t>92</a:t>
            </a:r>
            <a:r>
              <a:rPr lang="hu-HU" dirty="0">
                <a:latin typeface="Times New Roman" panose="02020603050405020304" pitchFamily="18" charset="0"/>
                <a:cs typeface="Times New Roman" panose="02020603050405020304" pitchFamily="18" charset="0"/>
              </a:rPr>
              <a:t>U etc.</a:t>
            </a:r>
          </a:p>
          <a:p>
            <a:r>
              <a:rPr lang="hu-HU" b="1" dirty="0">
                <a:latin typeface="Times New Roman" panose="02020603050405020304" pitchFamily="18" charset="0"/>
                <a:cs typeface="Times New Roman" panose="02020603050405020304" pitchFamily="18" charset="0"/>
              </a:rPr>
              <a:t>mass number:</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A</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N/A</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a:t>
            </a:r>
            <a:r>
              <a:rPr lang="hu-HU" dirty="0">
                <a:latin typeface="Times New Roman" panose="02020603050405020304" pitchFamily="18" charset="0"/>
                <a:cs typeface="Times New Roman" panose="02020603050405020304" pitchFamily="18" charset="0"/>
              </a:rPr>
              <a:t>parameter</a:t>
            </a:r>
            <a:r>
              <a:rPr lang="en-US" dirty="0">
                <a:latin typeface="Times New Roman" panose="02020603050405020304" pitchFamily="18" charset="0"/>
                <a:cs typeface="Times New Roman" panose="02020603050405020304" pitchFamily="18" charset="0"/>
              </a:rPr>
              <a:t> that determines the mass of an atom, the sum of the number of positively charged protons and uncharged neutrons</a:t>
            </a:r>
            <a:r>
              <a:rPr lang="hu-HU" dirty="0">
                <a:latin typeface="Times New Roman" panose="02020603050405020304" pitchFamily="18" charset="0"/>
                <a:cs typeface="Times New Roman" panose="02020603050405020304" pitchFamily="18" charset="0"/>
              </a:rPr>
              <a:t>. These</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nucleons (they are in the nucleus of atoms)</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possess </a:t>
            </a:r>
            <a:r>
              <a:rPr lang="en-US" dirty="0">
                <a:latin typeface="Times New Roman" panose="02020603050405020304" pitchFamily="18" charset="0"/>
                <a:cs typeface="Times New Roman" panose="02020603050405020304" pitchFamily="18" charset="0"/>
              </a:rPr>
              <a:t>a relative mass of approximately one unit. The mass number is given in left </a:t>
            </a:r>
            <a:r>
              <a:rPr lang="hu-HU" dirty="0">
                <a:latin typeface="Times New Roman" panose="02020603050405020304" pitchFamily="18" charset="0"/>
                <a:cs typeface="Times New Roman" panose="02020603050405020304" pitchFamily="18" charset="0"/>
              </a:rPr>
              <a:t>superscript of the</a:t>
            </a:r>
            <a:r>
              <a:rPr lang="en-US" dirty="0">
                <a:latin typeface="Times New Roman" panose="02020603050405020304" pitchFamily="18" charset="0"/>
                <a:cs typeface="Times New Roman" panose="02020603050405020304" pitchFamily="18" charset="0"/>
              </a:rPr>
              <a:t> symbol</a:t>
            </a:r>
            <a:r>
              <a:rPr lang="hu-HU" dirty="0">
                <a:latin typeface="Times New Roman" panose="02020603050405020304" pitchFamily="18" charset="0"/>
                <a:cs typeface="Times New Roman" panose="02020603050405020304" pitchFamily="18" charset="0"/>
              </a:rPr>
              <a:t>, e.g., </a:t>
            </a:r>
            <a:r>
              <a:rPr lang="hu-HU" baseline="30000" dirty="0">
                <a:latin typeface="Times New Roman" panose="02020603050405020304" pitchFamily="18" charset="0"/>
                <a:cs typeface="Times New Roman" panose="02020603050405020304" pitchFamily="18" charset="0"/>
              </a:rPr>
              <a:t>2</a:t>
            </a:r>
            <a:r>
              <a:rPr lang="hu-HU" dirty="0">
                <a:latin typeface="Times New Roman" panose="02020603050405020304" pitchFamily="18" charset="0"/>
                <a:cs typeface="Times New Roman" panose="02020603050405020304" pitchFamily="18" charset="0"/>
              </a:rPr>
              <a:t>H or </a:t>
            </a:r>
            <a:r>
              <a:rPr lang="hu-HU" baseline="30000" dirty="0">
                <a:latin typeface="Times New Roman" panose="02020603050405020304" pitchFamily="18" charset="0"/>
                <a:cs typeface="Times New Roman" panose="02020603050405020304" pitchFamily="18" charset="0"/>
              </a:rPr>
              <a:t>12</a:t>
            </a:r>
            <a:r>
              <a:rPr lang="hu-HU" dirty="0">
                <a:latin typeface="Times New Roman" panose="02020603050405020304" pitchFamily="18" charset="0"/>
                <a:cs typeface="Times New Roman" panose="02020603050405020304" pitchFamily="18" charset="0"/>
              </a:rPr>
              <a:t>C.</a:t>
            </a:r>
          </a:p>
        </p:txBody>
      </p:sp>
      <p:sp>
        <p:nvSpPr>
          <p:cNvPr id="4" name="Slide Number Placeholder 3"/>
          <p:cNvSpPr>
            <a:spLocks noGrp="1"/>
          </p:cNvSpPr>
          <p:nvPr>
            <p:ph type="sldNum" sz="quarter" idx="12"/>
          </p:nvPr>
        </p:nvSpPr>
        <p:spPr/>
        <p:txBody>
          <a:bodyPr/>
          <a:lstStyle/>
          <a:p>
            <a:fld id="{3C4C4ECE-28BA-4963-8103-0CE331711D51}" type="slidenum">
              <a:rPr lang="hu-HU" smtClean="0"/>
              <a:t>7</a:t>
            </a:fld>
            <a:endParaRPr lang="hu-HU"/>
          </a:p>
        </p:txBody>
      </p:sp>
    </p:spTree>
    <p:extLst>
      <p:ext uri="{BB962C8B-B14F-4D97-AF65-F5344CB8AC3E}">
        <p14:creationId xmlns:p14="http://schemas.microsoft.com/office/powerpoint/2010/main" val="284113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artalom helye 2">
                <a:extLst>
                  <a:ext uri="{FF2B5EF4-FFF2-40B4-BE49-F238E27FC236}">
                    <a16:creationId xmlns:a16="http://schemas.microsoft.com/office/drawing/2014/main" id="{21C575F2-DCB5-467E-9D41-0093440515F3}"/>
                  </a:ext>
                </a:extLst>
              </p:cNvPr>
              <p:cNvSpPr>
                <a:spLocks noGrp="1"/>
              </p:cNvSpPr>
              <p:nvPr>
                <p:ph idx="1"/>
              </p:nvPr>
            </p:nvSpPr>
            <p:spPr>
              <a:xfrm>
                <a:off x="269823" y="1394086"/>
                <a:ext cx="11602387" cy="5276538"/>
              </a:xfrm>
            </p:spPr>
            <p:txBody>
              <a:bodyPr>
                <a:normAutofit/>
              </a:bodyPr>
              <a:lstStyle/>
              <a:p>
                <a:r>
                  <a:rPr lang="hu-HU" b="1" dirty="0">
                    <a:latin typeface="Times New Roman" panose="02020603050405020304" pitchFamily="18" charset="0"/>
                    <a:cs typeface="Times New Roman" panose="02020603050405020304" pitchFamily="18" charset="0"/>
                  </a:rPr>
                  <a:t>number of neutrons:</a:t>
                </a:r>
                <a:r>
                  <a:rPr lang="hu-HU" dirty="0">
                    <a:latin typeface="Times New Roman" panose="02020603050405020304" pitchFamily="18" charset="0"/>
                    <a:cs typeface="Times New Roman" panose="02020603050405020304" pitchFamily="18" charset="0"/>
                  </a:rPr>
                  <a:t> (sign: </a:t>
                </a:r>
                <a:r>
                  <a:rPr lang="hu-HU" i="1" dirty="0">
                    <a:latin typeface="Times New Roman" panose="02020603050405020304" pitchFamily="18" charset="0"/>
                    <a:cs typeface="Times New Roman" panose="02020603050405020304" pitchFamily="18" charset="0"/>
                  </a:rPr>
                  <a:t>N</a:t>
                </a:r>
                <a:r>
                  <a:rPr lang="hu-HU" dirty="0">
                    <a:latin typeface="Times New Roman" panose="02020603050405020304" pitchFamily="18" charset="0"/>
                    <a:cs typeface="Times New Roman" panose="02020603050405020304" pitchFamily="18" charset="0"/>
                  </a:rPr>
                  <a:t>; unit: </a:t>
                </a:r>
                <a:r>
                  <a:rPr lang="hu-HU" i="1" dirty="0">
                    <a:latin typeface="Times New Roman" panose="02020603050405020304" pitchFamily="18" charset="0"/>
                    <a:cs typeface="Times New Roman" panose="02020603050405020304" pitchFamily="18" charset="0"/>
                  </a:rPr>
                  <a:t>N/A</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number of neutrons</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one of the nucleons in the atom's nucleus</a:t>
                </a:r>
                <a:r>
                  <a:rPr lang="hu-HU"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They are</a:t>
                </a:r>
                <a:r>
                  <a:rPr lang="en-US" dirty="0">
                    <a:latin typeface="Times New Roman" panose="02020603050405020304" pitchFamily="18" charset="0"/>
                    <a:cs typeface="Times New Roman" panose="02020603050405020304" pitchFamily="18" charset="0"/>
                  </a:rPr>
                  <a:t> uncharged with a relative mass of</a:t>
                </a:r>
                <a:r>
                  <a:rPr lang="hu-HU" dirty="0">
                    <a:latin typeface="Times New Roman" panose="02020603050405020304" pitchFamily="18" charset="0"/>
                    <a:cs typeface="Times New Roman" panose="02020603050405020304" pitchFamily="18" charset="0"/>
                  </a:rPr>
                  <a:t> unity</a:t>
                </a:r>
                <a:r>
                  <a:rPr lang="en-US" dirty="0">
                    <a:latin typeface="Times New Roman" panose="02020603050405020304" pitchFamily="18" charset="0"/>
                    <a:cs typeface="Times New Roman" panose="02020603050405020304" pitchFamily="18" charset="0"/>
                  </a:rPr>
                  <a:t>. It is the difference between the mass number and the </a:t>
                </a:r>
                <a:r>
                  <a:rPr lang="hu-HU" dirty="0">
                    <a:latin typeface="Times New Roman" panose="02020603050405020304" pitchFamily="18" charset="0"/>
                    <a:cs typeface="Times New Roman" panose="02020603050405020304" pitchFamily="18" charset="0"/>
                  </a:rPr>
                  <a:t>atomic number: </a:t>
                </a:r>
                <a:r>
                  <a:rPr lang="hu-HU" i="1" dirty="0">
                    <a:latin typeface="Times New Roman" panose="02020603050405020304" pitchFamily="18" charset="0"/>
                    <a:cs typeface="Times New Roman" panose="02020603050405020304" pitchFamily="18" charset="0"/>
                  </a:rPr>
                  <a:t>A – Z = N</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It is not listed as an index of the symbol</a:t>
                </a:r>
                <a:r>
                  <a:rPr lang="hu-HU" dirty="0">
                    <a:latin typeface="Times New Roman" panose="02020603050405020304" pitchFamily="18" charset="0"/>
                    <a:cs typeface="Times New Roman" panose="02020603050405020304" pitchFamily="18" charset="0"/>
                  </a:rPr>
                  <a:t>.</a:t>
                </a:r>
              </a:p>
              <a:p>
                <a:r>
                  <a:rPr lang="hu-HU" dirty="0">
                    <a:latin typeface="Times New Roman" panose="02020603050405020304" pitchFamily="18" charset="0"/>
                    <a:cs typeface="Times New Roman" panose="02020603050405020304" pitchFamily="18" charset="0"/>
                  </a:rPr>
                  <a:t>One</a:t>
                </a:r>
                <a:r>
                  <a:rPr lang="en-US" dirty="0">
                    <a:latin typeface="Times New Roman" panose="02020603050405020304" pitchFamily="18" charset="0"/>
                    <a:cs typeface="Times New Roman" panose="02020603050405020304" pitchFamily="18" charset="0"/>
                  </a:rPr>
                  <a:t> can indicate both the </a:t>
                </a:r>
                <a:r>
                  <a:rPr lang="hu-HU" dirty="0">
                    <a:latin typeface="Times New Roman" panose="02020603050405020304" pitchFamily="18" charset="0"/>
                    <a:cs typeface="Times New Roman" panose="02020603050405020304" pitchFamily="18" charset="0"/>
                  </a:rPr>
                  <a:t>atomic </a:t>
                </a:r>
                <a:r>
                  <a:rPr lang="en-US" dirty="0">
                    <a:latin typeface="Times New Roman" panose="02020603050405020304" pitchFamily="18" charset="0"/>
                    <a:cs typeface="Times New Roman" panose="02020603050405020304" pitchFamily="18" charset="0"/>
                  </a:rPr>
                  <a:t>and the mass number at the same time</a:t>
                </a:r>
                <a:r>
                  <a:rPr lang="hu-HU" dirty="0">
                    <a:latin typeface="Times New Roman" panose="02020603050405020304" pitchFamily="18" charset="0"/>
                    <a:cs typeface="Times New Roman" panose="02020603050405020304" pitchFamily="18" charset="0"/>
                  </a:rPr>
                  <a:t>. For instance, </a:t>
                </a:r>
                <a14:m>
                  <m:oMath xmlns:m="http://schemas.openxmlformats.org/officeDocument/2006/math">
                    <m:sPre>
                      <m:sPrePr>
                        <m:ctrlPr>
                          <a:rPr lang="hu-HU" i="1" smtClean="0">
                            <a:latin typeface="Cambria Math" panose="02040503050406030204" pitchFamily="18" charset="0"/>
                            <a:cs typeface="Times New Roman" panose="02020603050405020304" pitchFamily="18" charset="0"/>
                          </a:rPr>
                        </m:ctrlPr>
                      </m:sPrePr>
                      <m:sub>
                        <m:r>
                          <a:rPr lang="hu-HU" b="0" i="0" smtClean="0">
                            <a:latin typeface="Cambria Math" panose="02040503050406030204" pitchFamily="18" charset="0"/>
                            <a:cs typeface="Times New Roman" panose="02020603050405020304" pitchFamily="18" charset="0"/>
                          </a:rPr>
                          <m:t>1</m:t>
                        </m:r>
                      </m:sub>
                      <m:sup>
                        <m:r>
                          <a:rPr lang="hu-HU" b="0" i="0" smtClean="0">
                            <a:latin typeface="Cambria Math" panose="02040503050406030204" pitchFamily="18" charset="0"/>
                          </a:rPr>
                          <m:t>2</m:t>
                        </m:r>
                      </m:sup>
                      <m:e>
                        <m:r>
                          <m:rPr>
                            <m:sty m:val="p"/>
                          </m:rPr>
                          <a:rPr lang="hu-HU" b="0" i="0" smtClean="0">
                            <a:latin typeface="Cambria Math" panose="02040503050406030204" pitchFamily="18" charset="0"/>
                          </a:rPr>
                          <m:t>H</m:t>
                        </m:r>
                        <m:r>
                          <a:rPr lang="hu-HU" b="0" i="0" smtClean="0">
                            <a:latin typeface="Cambria Math" panose="02040503050406030204" pitchFamily="18" charset="0"/>
                          </a:rPr>
                          <m:t>, </m:t>
                        </m:r>
                        <m:sPre>
                          <m:sPrePr>
                            <m:ctrlPr>
                              <a:rPr lang="hu-HU" b="0" i="1" smtClean="0">
                                <a:latin typeface="Cambria Math" panose="02040503050406030204" pitchFamily="18" charset="0"/>
                              </a:rPr>
                            </m:ctrlPr>
                          </m:sPrePr>
                          <m:sub>
                            <m:r>
                              <a:rPr lang="hu-HU" b="0" i="0" smtClean="0">
                                <a:latin typeface="Cambria Math" panose="02040503050406030204" pitchFamily="18" charset="0"/>
                              </a:rPr>
                              <m:t>2</m:t>
                            </m:r>
                          </m:sub>
                          <m:sup>
                            <m:r>
                              <a:rPr lang="hu-HU" b="0" i="0" smtClean="0">
                                <a:latin typeface="Cambria Math" panose="02040503050406030204" pitchFamily="18" charset="0"/>
                              </a:rPr>
                              <m:t>3</m:t>
                            </m:r>
                          </m:sup>
                          <m:e>
                            <m:r>
                              <m:rPr>
                                <m:sty m:val="p"/>
                              </m:rPr>
                              <a:rPr lang="hu-HU" b="0" i="0" smtClean="0">
                                <a:latin typeface="Cambria Math" panose="02040503050406030204" pitchFamily="18" charset="0"/>
                              </a:rPr>
                              <m:t>He</m:t>
                            </m:r>
                            <m:r>
                              <a:rPr lang="hu-HU" b="0" i="0" smtClean="0">
                                <a:latin typeface="Cambria Math" panose="02040503050406030204" pitchFamily="18" charset="0"/>
                              </a:rPr>
                              <m:t>,</m:t>
                            </m:r>
                            <m:sPre>
                              <m:sPrePr>
                                <m:ctrlPr>
                                  <a:rPr lang="hu-HU" b="0" i="1" smtClean="0">
                                    <a:latin typeface="Cambria Math" panose="02040503050406030204" pitchFamily="18" charset="0"/>
                                  </a:rPr>
                                </m:ctrlPr>
                              </m:sPrePr>
                              <m:sub>
                                <m:r>
                                  <a:rPr lang="hu-HU" b="0" i="0" smtClean="0">
                                    <a:latin typeface="Cambria Math" panose="02040503050406030204" pitchFamily="18" charset="0"/>
                                  </a:rPr>
                                  <m:t>8</m:t>
                                </m:r>
                              </m:sub>
                              <m:sup>
                                <m:r>
                                  <a:rPr lang="hu-HU" b="0" i="0" smtClean="0">
                                    <a:latin typeface="Cambria Math" panose="02040503050406030204" pitchFamily="18" charset="0"/>
                                  </a:rPr>
                                  <m:t>17</m:t>
                                </m:r>
                              </m:sup>
                              <m:e>
                                <m:r>
                                  <m:rPr>
                                    <m:sty m:val="p"/>
                                  </m:rPr>
                                  <a:rPr lang="hu-HU" b="0" i="0" smtClean="0">
                                    <a:latin typeface="Cambria Math" panose="02040503050406030204" pitchFamily="18" charset="0"/>
                                  </a:rPr>
                                  <m:t>O</m:t>
                                </m:r>
                              </m:e>
                            </m:sPre>
                            <m:r>
                              <a:rPr lang="hu-HU" b="0" i="0" smtClean="0">
                                <a:latin typeface="Cambria Math" panose="02040503050406030204" pitchFamily="18" charset="0"/>
                              </a:rPr>
                              <m:t>, </m:t>
                            </m:r>
                            <m:sPre>
                              <m:sPrePr>
                                <m:ctrlPr>
                                  <a:rPr lang="hu-HU" b="0" i="1" smtClean="0">
                                    <a:latin typeface="Cambria Math" panose="02040503050406030204" pitchFamily="18" charset="0"/>
                                  </a:rPr>
                                </m:ctrlPr>
                              </m:sPrePr>
                              <m:sub>
                                <m:r>
                                  <a:rPr lang="hu-HU" b="0" i="0" smtClean="0">
                                    <a:latin typeface="Cambria Math" panose="02040503050406030204" pitchFamily="18" charset="0"/>
                                  </a:rPr>
                                  <m:t>92</m:t>
                                </m:r>
                              </m:sub>
                              <m:sup>
                                <m:r>
                                  <a:rPr lang="hu-HU" b="0" i="0" smtClean="0">
                                    <a:latin typeface="Cambria Math" panose="02040503050406030204" pitchFamily="18" charset="0"/>
                                  </a:rPr>
                                  <m:t>235</m:t>
                                </m:r>
                              </m:sup>
                              <m:e>
                                <m:r>
                                  <m:rPr>
                                    <m:sty m:val="p"/>
                                  </m:rPr>
                                  <a:rPr lang="hu-HU" b="0" i="0" smtClean="0">
                                    <a:latin typeface="Cambria Math" panose="02040503050406030204" pitchFamily="18" charset="0"/>
                                  </a:rPr>
                                  <m:t>U</m:t>
                                </m:r>
                              </m:e>
                            </m:sPre>
                          </m:e>
                        </m:sPre>
                      </m:e>
                    </m:sPre>
                    <m:r>
                      <a:rPr lang="hu-HU" b="0" i="1" smtClean="0">
                        <a:latin typeface="Cambria Math" panose="02040503050406030204" pitchFamily="18" charset="0"/>
                      </a:rPr>
                      <m:t>,</m:t>
                    </m:r>
                  </m:oMath>
                </a14:m>
                <a:r>
                  <a:rPr lang="hu-HU" dirty="0">
                    <a:latin typeface="Times New Roman" panose="02020603050405020304" pitchFamily="18" charset="0"/>
                    <a:cs typeface="Times New Roman" panose="02020603050405020304" pitchFamily="18" charset="0"/>
                  </a:rPr>
                  <a:t> etc. </a:t>
                </a:r>
              </a:p>
              <a:p>
                <a:r>
                  <a:rPr lang="hu-HU" dirty="0">
                    <a:latin typeface="Times New Roman" panose="02020603050405020304" pitchFamily="18" charset="0"/>
                    <a:cs typeface="Times New Roman" panose="02020603050405020304" pitchFamily="18" charset="0"/>
                  </a:rPr>
                  <a:t>B</a:t>
                </a:r>
                <a:r>
                  <a:rPr lang="en-US" dirty="0" err="1">
                    <a:latin typeface="Times New Roman" panose="02020603050405020304" pitchFamily="18" charset="0"/>
                    <a:cs typeface="Times New Roman" panose="02020603050405020304" pitchFamily="18" charset="0"/>
                  </a:rPr>
                  <a:t>ased</a:t>
                </a:r>
                <a:r>
                  <a:rPr lang="en-US" dirty="0">
                    <a:latin typeface="Times New Roman" panose="02020603050405020304" pitchFamily="18" charset="0"/>
                    <a:cs typeface="Times New Roman" panose="02020603050405020304" pitchFamily="18" charset="0"/>
                  </a:rPr>
                  <a:t> on the relationship between the above numbers</a:t>
                </a:r>
                <a:r>
                  <a:rPr lang="hu-HU" dirty="0">
                    <a:latin typeface="Times New Roman" panose="02020603050405020304" pitchFamily="18" charset="0"/>
                    <a:cs typeface="Times New Roman" panose="02020603050405020304" pitchFamily="18" charset="0"/>
                  </a:rPr>
                  <a:t>, there are nuclides:</a:t>
                </a:r>
              </a:p>
              <a:p>
                <a:pPr lvl="1"/>
                <a:r>
                  <a:rPr lang="hu-HU" dirty="0">
                    <a:latin typeface="Times New Roman" panose="02020603050405020304" pitchFamily="18" charset="0"/>
                    <a:cs typeface="Times New Roman" panose="02020603050405020304" pitchFamily="18" charset="0"/>
                  </a:rPr>
                  <a:t>isotope – </a:t>
                </a:r>
                <a:r>
                  <a:rPr lang="en-US" dirty="0">
                    <a:latin typeface="Times New Roman" panose="02020603050405020304" pitchFamily="18" charset="0"/>
                    <a:cs typeface="Times New Roman" panose="02020603050405020304" pitchFamily="18" charset="0"/>
                  </a:rPr>
                  <a:t>same </a:t>
                </a:r>
                <a:r>
                  <a:rPr lang="hu-HU" dirty="0">
                    <a:latin typeface="Times New Roman" panose="02020603050405020304" pitchFamily="18" charset="0"/>
                    <a:cs typeface="Times New Roman" panose="02020603050405020304" pitchFamily="18" charset="0"/>
                  </a:rPr>
                  <a:t>atomic</a:t>
                </a:r>
                <a:r>
                  <a:rPr lang="en-US" dirty="0">
                    <a:latin typeface="Times New Roman" panose="02020603050405020304" pitchFamily="18" charset="0"/>
                    <a:cs typeface="Times New Roman" panose="02020603050405020304" pitchFamily="18" charset="0"/>
                  </a:rPr>
                  <a:t> number, different mass and neutron number</a:t>
                </a:r>
                <a:r>
                  <a:rPr lang="hu-HU" dirty="0">
                    <a:latin typeface="Times New Roman" panose="02020603050405020304" pitchFamily="18" charset="0"/>
                    <a:cs typeface="Times New Roman" panose="02020603050405020304" pitchFamily="18" charset="0"/>
                  </a:rPr>
                  <a:t>, </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e.g., </a:t>
                </a:r>
                <a14:m>
                  <m:oMath xmlns:m="http://schemas.openxmlformats.org/officeDocument/2006/math">
                    <m:sPre>
                      <m:sPrePr>
                        <m:ctrlPr>
                          <a:rPr lang="hu-HU" i="1" smtClean="0">
                            <a:latin typeface="Cambria Math" panose="02040503050406030204" pitchFamily="18" charset="0"/>
                            <a:cs typeface="Times New Roman" panose="02020603050405020304" pitchFamily="18" charset="0"/>
                          </a:rPr>
                        </m:ctrlPr>
                      </m:sPrePr>
                      <m:sub>
                        <m:r>
                          <a:rPr lang="hu-HU" b="0" i="0" smtClean="0">
                            <a:latin typeface="Cambria Math" panose="02040503050406030204" pitchFamily="18" charset="0"/>
                            <a:cs typeface="Times New Roman" panose="02020603050405020304" pitchFamily="18" charset="0"/>
                          </a:rPr>
                          <m:t>6</m:t>
                        </m:r>
                      </m:sub>
                      <m:sup>
                        <m:r>
                          <a:rPr lang="hu-HU" b="0" i="0" smtClean="0">
                            <a:latin typeface="Cambria Math" panose="02040503050406030204" pitchFamily="18" charset="0"/>
                          </a:rPr>
                          <m:t>12</m:t>
                        </m:r>
                      </m:sup>
                      <m:e>
                        <m:r>
                          <m:rPr>
                            <m:sty m:val="p"/>
                          </m:rPr>
                          <a:rPr lang="hu-HU" b="0" i="0" smtClean="0">
                            <a:latin typeface="Cambria Math" panose="02040503050406030204" pitchFamily="18" charset="0"/>
                          </a:rPr>
                          <m:t>C</m:t>
                        </m:r>
                        <m:r>
                          <a:rPr lang="hu-HU" b="0" i="0" smtClean="0">
                            <a:latin typeface="Cambria Math" panose="02040503050406030204" pitchFamily="18" charset="0"/>
                          </a:rPr>
                          <m:t>, </m:t>
                        </m:r>
                      </m:e>
                    </m:sPre>
                    <m:sPre>
                      <m:sPrePr>
                        <m:ctrlPr>
                          <a:rPr lang="hu-HU" i="1" smtClean="0">
                            <a:latin typeface="Cambria Math" panose="02040503050406030204" pitchFamily="18" charset="0"/>
                          </a:rPr>
                        </m:ctrlPr>
                      </m:sPrePr>
                      <m:sub>
                        <m:r>
                          <a:rPr lang="hu-HU" b="0" i="0" smtClean="0">
                            <a:latin typeface="Cambria Math" panose="02040503050406030204" pitchFamily="18" charset="0"/>
                          </a:rPr>
                          <m:t>6</m:t>
                        </m:r>
                      </m:sub>
                      <m:sup>
                        <m:r>
                          <a:rPr lang="hu-HU" b="0" i="0" smtClean="0">
                            <a:latin typeface="Cambria Math" panose="02040503050406030204" pitchFamily="18" charset="0"/>
                          </a:rPr>
                          <m:t>13</m:t>
                        </m:r>
                      </m:sup>
                      <m:e>
                        <m:r>
                          <m:rPr>
                            <m:sty m:val="p"/>
                          </m:rPr>
                          <a:rPr lang="hu-HU" b="0" i="0" smtClean="0">
                            <a:latin typeface="Cambria Math" panose="02040503050406030204" pitchFamily="18" charset="0"/>
                          </a:rPr>
                          <m:t>C</m:t>
                        </m:r>
                      </m:e>
                    </m:sPre>
                    <m:r>
                      <a:rPr lang="hu-HU" b="0" i="0" smtClean="0">
                        <a:latin typeface="Cambria Math" panose="02040503050406030204" pitchFamily="18" charset="0"/>
                      </a:rPr>
                      <m:t>, </m:t>
                    </m:r>
                    <m:r>
                      <m:rPr>
                        <m:sty m:val="p"/>
                      </m:rPr>
                      <a:rPr lang="hu-HU" b="0" i="0" smtClean="0">
                        <a:latin typeface="Cambria Math" panose="02040503050406030204" pitchFamily="18" charset="0"/>
                      </a:rPr>
                      <m:t>and</m:t>
                    </m:r>
                    <m:r>
                      <a:rPr lang="hu-HU" b="0" i="0" smtClean="0">
                        <a:latin typeface="Cambria Math" panose="02040503050406030204" pitchFamily="18" charset="0"/>
                      </a:rPr>
                      <m:t> </m:t>
                    </m:r>
                    <m:sPre>
                      <m:sPrePr>
                        <m:ctrlPr>
                          <a:rPr lang="hu-HU" i="1" smtClean="0">
                            <a:latin typeface="Cambria Math" panose="02040503050406030204" pitchFamily="18" charset="0"/>
                          </a:rPr>
                        </m:ctrlPr>
                      </m:sPrePr>
                      <m:sub>
                        <m:r>
                          <a:rPr lang="hu-HU" b="0" i="0" smtClean="0">
                            <a:latin typeface="Cambria Math" panose="02040503050406030204" pitchFamily="18" charset="0"/>
                          </a:rPr>
                          <m:t>6</m:t>
                        </m:r>
                      </m:sub>
                      <m:sup>
                        <m:r>
                          <a:rPr lang="hu-HU" b="0" i="0" smtClean="0">
                            <a:latin typeface="Cambria Math" panose="02040503050406030204" pitchFamily="18" charset="0"/>
                          </a:rPr>
                          <m:t>14</m:t>
                        </m:r>
                      </m:sup>
                      <m:e>
                        <m:r>
                          <m:rPr>
                            <m:sty m:val="p"/>
                          </m:rPr>
                          <a:rPr lang="hu-HU" b="0" i="0" smtClean="0">
                            <a:latin typeface="Cambria Math" panose="02040503050406030204" pitchFamily="18" charset="0"/>
                          </a:rPr>
                          <m:t>C</m:t>
                        </m:r>
                        <m:r>
                          <a:rPr lang="hu-HU" b="0" i="0" smtClean="0">
                            <a:latin typeface="Cambria Math" panose="02040503050406030204" pitchFamily="18" charset="0"/>
                          </a:rPr>
                          <m:t>,</m:t>
                        </m:r>
                      </m:e>
                    </m:sPre>
                  </m:oMath>
                </a14:m>
                <a:r>
                  <a:rPr lang="hu-HU" dirty="0">
                    <a:latin typeface="Times New Roman" panose="02020603050405020304" pitchFamily="18" charset="0"/>
                    <a:cs typeface="Times New Roman" panose="02020603050405020304" pitchFamily="18" charset="0"/>
                  </a:rPr>
                  <a:t> isotopes of carbon.</a:t>
                </a:r>
              </a:p>
              <a:p>
                <a:pPr lvl="1"/>
                <a:r>
                  <a:rPr lang="hu-HU" dirty="0">
                    <a:latin typeface="Times New Roman" panose="02020603050405020304" pitchFamily="18" charset="0"/>
                    <a:cs typeface="Times New Roman" panose="02020603050405020304" pitchFamily="18" charset="0"/>
                  </a:rPr>
                  <a:t>isobar – </a:t>
                </a:r>
                <a:r>
                  <a:rPr lang="en-US" dirty="0">
                    <a:latin typeface="Times New Roman" panose="02020603050405020304" pitchFamily="18" charset="0"/>
                    <a:cs typeface="Times New Roman" panose="02020603050405020304" pitchFamily="18" charset="0"/>
                  </a:rPr>
                  <a:t>same mass number, different </a:t>
                </a:r>
                <a:r>
                  <a:rPr lang="hu-HU" dirty="0">
                    <a:latin typeface="Times New Roman" panose="02020603050405020304" pitchFamily="18" charset="0"/>
                    <a:cs typeface="Times New Roman" panose="02020603050405020304" pitchFamily="18" charset="0"/>
                  </a:rPr>
                  <a:t>atomic</a:t>
                </a:r>
                <a:r>
                  <a:rPr lang="en-US" dirty="0">
                    <a:latin typeface="Times New Roman" panose="02020603050405020304" pitchFamily="18" charset="0"/>
                    <a:cs typeface="Times New Roman" panose="02020603050405020304" pitchFamily="18" charset="0"/>
                  </a:rPr>
                  <a:t> and neutron number</a:t>
                </a:r>
                <a:r>
                  <a:rPr lang="hu-HU" dirty="0">
                    <a:latin typeface="Times New Roman" panose="02020603050405020304" pitchFamily="18" charset="0"/>
                    <a:cs typeface="Times New Roman" panose="02020603050405020304" pitchFamily="18" charset="0"/>
                  </a:rPr>
                  <a:t>, </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e.g., </a:t>
                </a:r>
                <a14:m>
                  <m:oMath xmlns:m="http://schemas.openxmlformats.org/officeDocument/2006/math">
                    <m:sPre>
                      <m:sPrePr>
                        <m:ctrlPr>
                          <a:rPr lang="hu-HU" i="1" smtClean="0">
                            <a:latin typeface="Cambria Math" panose="02040503050406030204" pitchFamily="18" charset="0"/>
                            <a:cs typeface="Times New Roman" panose="02020603050405020304" pitchFamily="18" charset="0"/>
                          </a:rPr>
                        </m:ctrlPr>
                      </m:sPrePr>
                      <m:sub>
                        <m:r>
                          <a:rPr lang="hu-HU" b="0" i="0" smtClean="0">
                            <a:latin typeface="Cambria Math" panose="02040503050406030204" pitchFamily="18" charset="0"/>
                            <a:cs typeface="Times New Roman" panose="02020603050405020304" pitchFamily="18" charset="0"/>
                          </a:rPr>
                          <m:t>20</m:t>
                        </m:r>
                      </m:sub>
                      <m:sup>
                        <m:r>
                          <a:rPr lang="hu-HU" b="0" i="0" smtClean="0">
                            <a:latin typeface="Cambria Math" panose="02040503050406030204" pitchFamily="18" charset="0"/>
                          </a:rPr>
                          <m:t>40</m:t>
                        </m:r>
                      </m:sup>
                      <m:e>
                        <m:r>
                          <m:rPr>
                            <m:sty m:val="p"/>
                          </m:rPr>
                          <a:rPr lang="hu-HU" b="0" i="0" smtClean="0">
                            <a:latin typeface="Cambria Math" panose="02040503050406030204" pitchFamily="18" charset="0"/>
                          </a:rPr>
                          <m:t>Ca</m:t>
                        </m:r>
                      </m:e>
                    </m:sPre>
                    <m:r>
                      <a:rPr lang="hu-HU" b="0" i="0" smtClean="0">
                        <a:latin typeface="Cambria Math" panose="02040503050406030204" pitchFamily="18" charset="0"/>
                      </a:rPr>
                      <m:t>, </m:t>
                    </m:r>
                    <m:sPre>
                      <m:sPrePr>
                        <m:ctrlPr>
                          <a:rPr lang="hu-HU" b="0" i="1" smtClean="0">
                            <a:latin typeface="Cambria Math" panose="02040503050406030204" pitchFamily="18" charset="0"/>
                          </a:rPr>
                        </m:ctrlPr>
                      </m:sPrePr>
                      <m:sub>
                        <m:r>
                          <a:rPr lang="hu-HU" b="0" i="0" smtClean="0">
                            <a:latin typeface="Cambria Math" panose="02040503050406030204" pitchFamily="18" charset="0"/>
                          </a:rPr>
                          <m:t>19</m:t>
                        </m:r>
                      </m:sub>
                      <m:sup>
                        <m:r>
                          <a:rPr lang="hu-HU" b="0" i="0" smtClean="0">
                            <a:latin typeface="Cambria Math" panose="02040503050406030204" pitchFamily="18" charset="0"/>
                          </a:rPr>
                          <m:t>40</m:t>
                        </m:r>
                      </m:sup>
                      <m:e>
                        <m:r>
                          <m:rPr>
                            <m:sty m:val="p"/>
                          </m:rPr>
                          <a:rPr lang="hu-HU" b="0" i="0" smtClean="0">
                            <a:latin typeface="Cambria Math" panose="02040503050406030204" pitchFamily="18" charset="0"/>
                          </a:rPr>
                          <m:t>K</m:t>
                        </m:r>
                      </m:e>
                    </m:sPre>
                    <m:r>
                      <a:rPr lang="hu-HU" b="0" i="0" smtClean="0">
                        <a:latin typeface="Cambria Math" panose="02040503050406030204" pitchFamily="18" charset="0"/>
                      </a:rPr>
                      <m:t> </m:t>
                    </m:r>
                    <m:r>
                      <m:rPr>
                        <m:sty m:val="p"/>
                      </m:rPr>
                      <a:rPr lang="hu-HU" b="0" i="0" smtClean="0">
                        <a:latin typeface="Cambria Math" panose="02040503050406030204" pitchFamily="18" charset="0"/>
                      </a:rPr>
                      <m:t>and</m:t>
                    </m:r>
                    <m:r>
                      <a:rPr lang="hu-HU" b="0" i="0" smtClean="0">
                        <a:latin typeface="Cambria Math" panose="02040503050406030204" pitchFamily="18" charset="0"/>
                      </a:rPr>
                      <m:t> </m:t>
                    </m:r>
                    <m:sPre>
                      <m:sPrePr>
                        <m:ctrlPr>
                          <a:rPr lang="hu-HU" b="0" i="1" smtClean="0">
                            <a:latin typeface="Cambria Math" panose="02040503050406030204" pitchFamily="18" charset="0"/>
                          </a:rPr>
                        </m:ctrlPr>
                      </m:sPrePr>
                      <m:sub>
                        <m:r>
                          <a:rPr lang="hu-HU" b="0" i="0" smtClean="0">
                            <a:latin typeface="Cambria Math" panose="02040503050406030204" pitchFamily="18" charset="0"/>
                          </a:rPr>
                          <m:t>18</m:t>
                        </m:r>
                      </m:sub>
                      <m:sup>
                        <m:r>
                          <a:rPr lang="hu-HU" b="0" i="0" smtClean="0">
                            <a:latin typeface="Cambria Math" panose="02040503050406030204" pitchFamily="18" charset="0"/>
                          </a:rPr>
                          <m:t>40</m:t>
                        </m:r>
                      </m:sup>
                      <m:e>
                        <m:r>
                          <m:rPr>
                            <m:sty m:val="p"/>
                          </m:rPr>
                          <a:rPr lang="hu-HU" b="0" i="0" smtClean="0">
                            <a:latin typeface="Cambria Math" panose="02040503050406030204" pitchFamily="18" charset="0"/>
                          </a:rPr>
                          <m:t>Ar</m:t>
                        </m:r>
                      </m:e>
                    </m:sPre>
                    <m:r>
                      <a:rPr lang="hu-HU" b="0" i="0" smtClean="0">
                        <a:latin typeface="Cambria Math" panose="02040503050406030204" pitchFamily="18" charset="0"/>
                      </a:rPr>
                      <m:t>,</m:t>
                    </m:r>
                  </m:oMath>
                </a14:m>
                <a:r>
                  <a:rPr lang="hu-HU" dirty="0">
                    <a:latin typeface="Times New Roman" panose="02020603050405020304" pitchFamily="18" charset="0"/>
                    <a:cs typeface="Times New Roman" panose="02020603050405020304" pitchFamily="18" charset="0"/>
                  </a:rPr>
                  <a:t> isobar atoms of mass number 40.</a:t>
                </a:r>
              </a:p>
              <a:p>
                <a:pPr lvl="1"/>
                <a:r>
                  <a:rPr lang="hu-HU" dirty="0">
                    <a:latin typeface="Times New Roman" panose="02020603050405020304" pitchFamily="18" charset="0"/>
                    <a:cs typeface="Times New Roman" panose="02020603050405020304" pitchFamily="18" charset="0"/>
                  </a:rPr>
                  <a:t>isotone – </a:t>
                </a:r>
                <a:r>
                  <a:rPr lang="en-US" dirty="0">
                    <a:latin typeface="Times New Roman" panose="02020603050405020304" pitchFamily="18" charset="0"/>
                    <a:cs typeface="Times New Roman" panose="02020603050405020304" pitchFamily="18" charset="0"/>
                  </a:rPr>
                  <a:t>same neutron number, different </a:t>
                </a:r>
                <a:r>
                  <a:rPr lang="hu-HU" dirty="0">
                    <a:latin typeface="Times New Roman" panose="02020603050405020304" pitchFamily="18" charset="0"/>
                    <a:cs typeface="Times New Roman" panose="02020603050405020304" pitchFamily="18" charset="0"/>
                  </a:rPr>
                  <a:t>atomic</a:t>
                </a:r>
                <a:r>
                  <a:rPr lang="en-US" dirty="0">
                    <a:latin typeface="Times New Roman" panose="02020603050405020304" pitchFamily="18" charset="0"/>
                    <a:cs typeface="Times New Roman" panose="02020603050405020304" pitchFamily="18" charset="0"/>
                  </a:rPr>
                  <a:t> and mass number</a:t>
                </a:r>
                <a:r>
                  <a:rPr lang="hu-HU" dirty="0">
                    <a:latin typeface="Times New Roman" panose="02020603050405020304" pitchFamily="18" charset="0"/>
                    <a:cs typeface="Times New Roman" panose="02020603050405020304" pitchFamily="18" charset="0"/>
                  </a:rPr>
                  <a:t>, </a:t>
                </a:r>
                <a:br>
                  <a:rPr lang="hu-HU"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e.g., </a:t>
                </a:r>
                <a14:m>
                  <m:oMath xmlns:m="http://schemas.openxmlformats.org/officeDocument/2006/math">
                    <m:sPre>
                      <m:sPrePr>
                        <m:ctrlPr>
                          <a:rPr lang="hu-HU" i="1" smtClean="0">
                            <a:latin typeface="Cambria Math" panose="02040503050406030204" pitchFamily="18" charset="0"/>
                            <a:cs typeface="Times New Roman" panose="02020603050405020304" pitchFamily="18" charset="0"/>
                          </a:rPr>
                        </m:ctrlPr>
                      </m:sPrePr>
                      <m:sub>
                        <m:r>
                          <a:rPr lang="hu-HU" b="0" i="0" smtClean="0">
                            <a:latin typeface="Cambria Math" panose="02040503050406030204" pitchFamily="18" charset="0"/>
                            <a:cs typeface="Times New Roman" panose="02020603050405020304" pitchFamily="18" charset="0"/>
                          </a:rPr>
                          <m:t>1</m:t>
                        </m:r>
                      </m:sub>
                      <m:sup>
                        <m:r>
                          <a:rPr lang="hu-HU" b="0" i="0" smtClean="0">
                            <a:latin typeface="Cambria Math" panose="02040503050406030204" pitchFamily="18" charset="0"/>
                          </a:rPr>
                          <m:t>3</m:t>
                        </m:r>
                      </m:sup>
                      <m:e>
                        <m:r>
                          <m:rPr>
                            <m:sty m:val="p"/>
                          </m:rPr>
                          <a:rPr lang="hu-HU" b="0" i="0" smtClean="0">
                            <a:latin typeface="Cambria Math" panose="02040503050406030204" pitchFamily="18" charset="0"/>
                          </a:rPr>
                          <m:t>H</m:t>
                        </m:r>
                      </m:e>
                    </m:sPre>
                    <m:r>
                      <a:rPr lang="hu-HU" b="0" i="0" smtClean="0">
                        <a:latin typeface="Cambria Math" panose="02040503050406030204" pitchFamily="18" charset="0"/>
                      </a:rPr>
                      <m:t> </m:t>
                    </m:r>
                    <m:r>
                      <m:rPr>
                        <m:sty m:val="p"/>
                      </m:rPr>
                      <a:rPr lang="hu-HU" b="0" i="0" smtClean="0">
                        <a:latin typeface="Cambria Math" panose="02040503050406030204" pitchFamily="18" charset="0"/>
                      </a:rPr>
                      <m:t>and</m:t>
                    </m:r>
                    <m:r>
                      <a:rPr lang="hu-HU" b="0" i="0" smtClean="0">
                        <a:latin typeface="Cambria Math" panose="02040503050406030204" pitchFamily="18" charset="0"/>
                      </a:rPr>
                      <m:t> </m:t>
                    </m:r>
                    <m:sPre>
                      <m:sPrePr>
                        <m:ctrlPr>
                          <a:rPr lang="hu-HU" b="0" i="1" smtClean="0">
                            <a:latin typeface="Cambria Math" panose="02040503050406030204" pitchFamily="18" charset="0"/>
                          </a:rPr>
                        </m:ctrlPr>
                      </m:sPrePr>
                      <m:sub>
                        <m:r>
                          <a:rPr lang="hu-HU" b="0" i="0" smtClean="0">
                            <a:latin typeface="Cambria Math" panose="02040503050406030204" pitchFamily="18" charset="0"/>
                          </a:rPr>
                          <m:t>2</m:t>
                        </m:r>
                      </m:sub>
                      <m:sup>
                        <m:r>
                          <a:rPr lang="hu-HU" b="0" i="0" smtClean="0">
                            <a:latin typeface="Cambria Math" panose="02040503050406030204" pitchFamily="18" charset="0"/>
                          </a:rPr>
                          <m:t>4</m:t>
                        </m:r>
                      </m:sup>
                      <m:e>
                        <m:r>
                          <m:rPr>
                            <m:sty m:val="p"/>
                          </m:rPr>
                          <a:rPr lang="hu-HU" b="0" i="0" smtClean="0">
                            <a:latin typeface="Cambria Math" panose="02040503050406030204" pitchFamily="18" charset="0"/>
                          </a:rPr>
                          <m:t>He</m:t>
                        </m:r>
                      </m:e>
                    </m:sPre>
                    <m:r>
                      <a:rPr lang="hu-HU" b="0" i="0" smtClean="0">
                        <a:latin typeface="Cambria Math" panose="02040503050406030204" pitchFamily="18" charset="0"/>
                      </a:rPr>
                      <m:t>,</m:t>
                    </m:r>
                  </m:oMath>
                </a14:m>
                <a:r>
                  <a:rPr lang="hu-HU" dirty="0">
                    <a:latin typeface="Times New Roman" panose="02020603050405020304" pitchFamily="18" charset="0"/>
                    <a:cs typeface="Times New Roman" panose="02020603050405020304" pitchFamily="18" charset="0"/>
                  </a:rPr>
                  <a:t> isotone atoms containing 2 neutrons. </a:t>
                </a:r>
              </a:p>
            </p:txBody>
          </p:sp>
        </mc:Choice>
        <mc:Fallback xmlns="">
          <p:sp>
            <p:nvSpPr>
              <p:cNvPr id="3" name="Tartalom helye 2">
                <a:extLst>
                  <a:ext uri="{FF2B5EF4-FFF2-40B4-BE49-F238E27FC236}">
                    <a16:creationId xmlns:a16="http://schemas.microsoft.com/office/drawing/2014/main" id="{21C575F2-DCB5-467E-9D41-0093440515F3}"/>
                  </a:ext>
                </a:extLst>
              </p:cNvPr>
              <p:cNvSpPr>
                <a:spLocks noGrp="1" noRot="1" noChangeAspect="1" noMove="1" noResize="1" noEditPoints="1" noAdjustHandles="1" noChangeArrowheads="1" noChangeShapeType="1" noTextEdit="1"/>
              </p:cNvSpPr>
              <p:nvPr>
                <p:ph idx="1"/>
              </p:nvPr>
            </p:nvSpPr>
            <p:spPr>
              <a:xfrm>
                <a:off x="269823" y="1394086"/>
                <a:ext cx="11602387" cy="5276538"/>
              </a:xfrm>
              <a:blipFill>
                <a:blip r:embed="rId3"/>
                <a:stretch>
                  <a:fillRect l="-945" t="-2081" b="-1965"/>
                </a:stretch>
              </a:blipFill>
            </p:spPr>
            <p:txBody>
              <a:bodyPr/>
              <a:lstStyle/>
              <a:p>
                <a:r>
                  <a:rPr lang="en-US">
                    <a:noFill/>
                  </a:rPr>
                  <a:t> </a:t>
                </a:r>
              </a:p>
            </p:txBody>
          </p:sp>
        </mc:Fallback>
      </mc:AlternateContent>
      <p:sp>
        <p:nvSpPr>
          <p:cNvPr id="6" name="Cím 1">
            <a:extLst>
              <a:ext uri="{FF2B5EF4-FFF2-40B4-BE49-F238E27FC236}">
                <a16:creationId xmlns:a16="http://schemas.microsoft.com/office/drawing/2014/main" id="{D295C7CD-7D78-49FC-9DA0-450DD01B4413}"/>
              </a:ext>
            </a:extLst>
          </p:cNvPr>
          <p:cNvSpPr>
            <a:spLocks noGrp="1"/>
          </p:cNvSpPr>
          <p:nvPr>
            <p:ph type="title"/>
          </p:nvPr>
        </p:nvSpPr>
        <p:spPr>
          <a:xfrm>
            <a:off x="838200" y="365125"/>
            <a:ext cx="10515600" cy="1325563"/>
          </a:xfrm>
        </p:spPr>
        <p:txBody>
          <a:bodyPr/>
          <a:lstStyle/>
          <a:p>
            <a:pPr algn="ctr"/>
            <a:r>
              <a:rPr lang="en-US" dirty="0">
                <a:latin typeface="Times New Roman" panose="02020603050405020304" pitchFamily="18" charset="0"/>
                <a:cs typeface="Times New Roman" panose="02020603050405020304" pitchFamily="18" charset="0"/>
              </a:rPr>
              <a:t>Marking of elements - </a:t>
            </a:r>
            <a:r>
              <a:rPr lang="hu-HU" dirty="0">
                <a:latin typeface="Times New Roman" panose="02020603050405020304" pitchFamily="18" charset="0"/>
                <a:cs typeface="Times New Roman" panose="02020603050405020304" pitchFamily="18" charset="0"/>
              </a:rPr>
              <a:t>symbol</a:t>
            </a:r>
          </a:p>
        </p:txBody>
      </p:sp>
      <p:sp>
        <p:nvSpPr>
          <p:cNvPr id="2" name="Slide Number Placeholder 1"/>
          <p:cNvSpPr>
            <a:spLocks noGrp="1"/>
          </p:cNvSpPr>
          <p:nvPr>
            <p:ph type="sldNum" sz="quarter" idx="12"/>
          </p:nvPr>
        </p:nvSpPr>
        <p:spPr/>
        <p:txBody>
          <a:bodyPr/>
          <a:lstStyle/>
          <a:p>
            <a:fld id="{3C4C4ECE-28BA-4963-8103-0CE331711D51}" type="slidenum">
              <a:rPr lang="hu-HU" smtClean="0"/>
              <a:t>8</a:t>
            </a:fld>
            <a:endParaRPr lang="hu-HU"/>
          </a:p>
        </p:txBody>
      </p:sp>
    </p:spTree>
    <p:extLst>
      <p:ext uri="{BB962C8B-B14F-4D97-AF65-F5344CB8AC3E}">
        <p14:creationId xmlns:p14="http://schemas.microsoft.com/office/powerpoint/2010/main" val="184856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95C7CD-7D78-49FC-9DA0-450DD01B4413}"/>
              </a:ext>
            </a:extLst>
          </p:cNvPr>
          <p:cNvSpPr>
            <a:spLocks noGrp="1"/>
          </p:cNvSpPr>
          <p:nvPr>
            <p:ph type="title"/>
          </p:nvPr>
        </p:nvSpPr>
        <p:spPr>
          <a:xfrm>
            <a:off x="838200" y="215225"/>
            <a:ext cx="10515600" cy="1325563"/>
          </a:xfrm>
        </p:spPr>
        <p:txBody>
          <a:bodyPr/>
          <a:lstStyle/>
          <a:p>
            <a:pPr algn="ctr"/>
            <a:r>
              <a:rPr lang="hu-HU" dirty="0">
                <a:latin typeface="Times New Roman" panose="02020603050405020304" pitchFamily="18" charset="0"/>
                <a:cs typeface="Times New Roman" panose="02020603050405020304" pitchFamily="18" charset="0"/>
              </a:rPr>
              <a:t>Chart of nuclides</a:t>
            </a:r>
          </a:p>
        </p:txBody>
      </p:sp>
      <p:grpSp>
        <p:nvGrpSpPr>
          <p:cNvPr id="127" name="Csoportba foglalás 126">
            <a:extLst>
              <a:ext uri="{FF2B5EF4-FFF2-40B4-BE49-F238E27FC236}">
                <a16:creationId xmlns:a16="http://schemas.microsoft.com/office/drawing/2014/main" id="{EC2248D6-0838-4C1F-86B2-0D7F9178A969}"/>
              </a:ext>
            </a:extLst>
          </p:cNvPr>
          <p:cNvGrpSpPr/>
          <p:nvPr/>
        </p:nvGrpSpPr>
        <p:grpSpPr>
          <a:xfrm>
            <a:off x="133823" y="2278163"/>
            <a:ext cx="5569241" cy="4437885"/>
            <a:chOff x="6568305" y="2398231"/>
            <a:chExt cx="5569241" cy="4437885"/>
          </a:xfrm>
        </p:grpSpPr>
        <p:sp>
          <p:nvSpPr>
            <p:cNvPr id="120" name="Rectangle 63">
              <a:extLst>
                <a:ext uri="{FF2B5EF4-FFF2-40B4-BE49-F238E27FC236}">
                  <a16:creationId xmlns:a16="http://schemas.microsoft.com/office/drawing/2014/main" id="{15A78876-78A8-4018-9B85-3F6C48FA2DE7}"/>
                </a:ext>
              </a:extLst>
            </p:cNvPr>
            <p:cNvSpPr>
              <a:spLocks noChangeArrowheads="1"/>
            </p:cNvSpPr>
            <p:nvPr/>
          </p:nvSpPr>
          <p:spPr bwMode="auto">
            <a:xfrm>
              <a:off x="11586809" y="2418869"/>
              <a:ext cx="14288"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7" name="Line 38">
              <a:extLst>
                <a:ext uri="{FF2B5EF4-FFF2-40B4-BE49-F238E27FC236}">
                  <a16:creationId xmlns:a16="http://schemas.microsoft.com/office/drawing/2014/main" id="{F6F5CB73-C102-48EA-B9F9-DA44EE3CF401}"/>
                </a:ext>
              </a:extLst>
            </p:cNvPr>
            <p:cNvSpPr>
              <a:spLocks noChangeShapeType="1"/>
            </p:cNvSpPr>
            <p:nvPr/>
          </p:nvSpPr>
          <p:spPr bwMode="auto">
            <a:xfrm flipV="1">
              <a:off x="7507509"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48" name="Rectangle 39">
              <a:extLst>
                <a:ext uri="{FF2B5EF4-FFF2-40B4-BE49-F238E27FC236}">
                  <a16:creationId xmlns:a16="http://schemas.microsoft.com/office/drawing/2014/main" id="{3C2961C3-8689-47C7-8E15-D37839217316}"/>
                </a:ext>
              </a:extLst>
            </p:cNvPr>
            <p:cNvSpPr>
              <a:spLocks noChangeArrowheads="1"/>
            </p:cNvSpPr>
            <p:nvPr/>
          </p:nvSpPr>
          <p:spPr bwMode="auto">
            <a:xfrm>
              <a:off x="7507509" y="2398231"/>
              <a:ext cx="63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9" name="Line 40">
              <a:extLst>
                <a:ext uri="{FF2B5EF4-FFF2-40B4-BE49-F238E27FC236}">
                  <a16:creationId xmlns:a16="http://schemas.microsoft.com/office/drawing/2014/main" id="{1F3C7B99-10B9-4DB3-9CD3-502987EE6425}"/>
                </a:ext>
              </a:extLst>
            </p:cNvPr>
            <p:cNvSpPr>
              <a:spLocks noChangeShapeType="1"/>
            </p:cNvSpPr>
            <p:nvPr/>
          </p:nvSpPr>
          <p:spPr bwMode="auto">
            <a:xfrm flipV="1">
              <a:off x="8017097"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0" name="Rectangle 41">
              <a:extLst>
                <a:ext uri="{FF2B5EF4-FFF2-40B4-BE49-F238E27FC236}">
                  <a16:creationId xmlns:a16="http://schemas.microsoft.com/office/drawing/2014/main" id="{0B29EFB7-901D-4518-AD59-2932F0AE99EA}"/>
                </a:ext>
              </a:extLst>
            </p:cNvPr>
            <p:cNvSpPr>
              <a:spLocks noChangeArrowheads="1"/>
            </p:cNvSpPr>
            <p:nvPr/>
          </p:nvSpPr>
          <p:spPr bwMode="auto">
            <a:xfrm>
              <a:off x="8017097" y="2398231"/>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1" name="Line 42">
              <a:extLst>
                <a:ext uri="{FF2B5EF4-FFF2-40B4-BE49-F238E27FC236}">
                  <a16:creationId xmlns:a16="http://schemas.microsoft.com/office/drawing/2014/main" id="{D88E1CFC-C01A-43D3-AA01-DF461A71A062}"/>
                </a:ext>
              </a:extLst>
            </p:cNvPr>
            <p:cNvSpPr>
              <a:spLocks noChangeShapeType="1"/>
            </p:cNvSpPr>
            <p:nvPr/>
          </p:nvSpPr>
          <p:spPr bwMode="auto">
            <a:xfrm flipV="1">
              <a:off x="8528272"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2" name="Rectangle 43">
              <a:extLst>
                <a:ext uri="{FF2B5EF4-FFF2-40B4-BE49-F238E27FC236}">
                  <a16:creationId xmlns:a16="http://schemas.microsoft.com/office/drawing/2014/main" id="{76F6EB2C-31C2-43C7-8E81-A1756CD79A9A}"/>
                </a:ext>
              </a:extLst>
            </p:cNvPr>
            <p:cNvSpPr>
              <a:spLocks noChangeArrowheads="1"/>
            </p:cNvSpPr>
            <p:nvPr/>
          </p:nvSpPr>
          <p:spPr bwMode="auto">
            <a:xfrm>
              <a:off x="8528272" y="2398231"/>
              <a:ext cx="63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3" name="Line 44">
              <a:extLst>
                <a:ext uri="{FF2B5EF4-FFF2-40B4-BE49-F238E27FC236}">
                  <a16:creationId xmlns:a16="http://schemas.microsoft.com/office/drawing/2014/main" id="{479BE3E2-2DA6-44D3-8524-5F7F9D439B62}"/>
                </a:ext>
              </a:extLst>
            </p:cNvPr>
            <p:cNvSpPr>
              <a:spLocks noChangeShapeType="1"/>
            </p:cNvSpPr>
            <p:nvPr/>
          </p:nvSpPr>
          <p:spPr bwMode="auto">
            <a:xfrm flipV="1">
              <a:off x="9037859"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4" name="Rectangle 45">
              <a:extLst>
                <a:ext uri="{FF2B5EF4-FFF2-40B4-BE49-F238E27FC236}">
                  <a16:creationId xmlns:a16="http://schemas.microsoft.com/office/drawing/2014/main" id="{46065ACA-601C-4BAF-8E7A-62DA8B205984}"/>
                </a:ext>
              </a:extLst>
            </p:cNvPr>
            <p:cNvSpPr>
              <a:spLocks noChangeArrowheads="1"/>
            </p:cNvSpPr>
            <p:nvPr/>
          </p:nvSpPr>
          <p:spPr bwMode="auto">
            <a:xfrm>
              <a:off x="9037859" y="2398231"/>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5" name="Line 46">
              <a:extLst>
                <a:ext uri="{FF2B5EF4-FFF2-40B4-BE49-F238E27FC236}">
                  <a16:creationId xmlns:a16="http://schemas.microsoft.com/office/drawing/2014/main" id="{9EA4835A-52F3-467C-9B4D-D47AA73C7BAF}"/>
                </a:ext>
              </a:extLst>
            </p:cNvPr>
            <p:cNvSpPr>
              <a:spLocks noChangeShapeType="1"/>
            </p:cNvSpPr>
            <p:nvPr/>
          </p:nvSpPr>
          <p:spPr bwMode="auto">
            <a:xfrm flipV="1">
              <a:off x="9549034"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6" name="Rectangle 47">
              <a:extLst>
                <a:ext uri="{FF2B5EF4-FFF2-40B4-BE49-F238E27FC236}">
                  <a16:creationId xmlns:a16="http://schemas.microsoft.com/office/drawing/2014/main" id="{793CA6E5-B6CC-4F02-8991-E7EE9EE35EE9}"/>
                </a:ext>
              </a:extLst>
            </p:cNvPr>
            <p:cNvSpPr>
              <a:spLocks noChangeArrowheads="1"/>
            </p:cNvSpPr>
            <p:nvPr/>
          </p:nvSpPr>
          <p:spPr bwMode="auto">
            <a:xfrm>
              <a:off x="9549034" y="2398231"/>
              <a:ext cx="63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7" name="Line 48">
              <a:extLst>
                <a:ext uri="{FF2B5EF4-FFF2-40B4-BE49-F238E27FC236}">
                  <a16:creationId xmlns:a16="http://schemas.microsoft.com/office/drawing/2014/main" id="{C9AF28A1-2472-455D-9E12-E0C3E8997046}"/>
                </a:ext>
              </a:extLst>
            </p:cNvPr>
            <p:cNvSpPr>
              <a:spLocks noChangeShapeType="1"/>
            </p:cNvSpPr>
            <p:nvPr/>
          </p:nvSpPr>
          <p:spPr bwMode="auto">
            <a:xfrm flipV="1">
              <a:off x="10058622"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8" name="Rectangle 49">
              <a:extLst>
                <a:ext uri="{FF2B5EF4-FFF2-40B4-BE49-F238E27FC236}">
                  <a16:creationId xmlns:a16="http://schemas.microsoft.com/office/drawing/2014/main" id="{B031272C-3CF4-4396-9BBD-8C281046C398}"/>
                </a:ext>
              </a:extLst>
            </p:cNvPr>
            <p:cNvSpPr>
              <a:spLocks noChangeArrowheads="1"/>
            </p:cNvSpPr>
            <p:nvPr/>
          </p:nvSpPr>
          <p:spPr bwMode="auto">
            <a:xfrm>
              <a:off x="10058622" y="2398231"/>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59" name="Line 50">
              <a:extLst>
                <a:ext uri="{FF2B5EF4-FFF2-40B4-BE49-F238E27FC236}">
                  <a16:creationId xmlns:a16="http://schemas.microsoft.com/office/drawing/2014/main" id="{713E7EBF-5455-40CA-ACEB-4555120D3339}"/>
                </a:ext>
              </a:extLst>
            </p:cNvPr>
            <p:cNvSpPr>
              <a:spLocks noChangeShapeType="1"/>
            </p:cNvSpPr>
            <p:nvPr/>
          </p:nvSpPr>
          <p:spPr bwMode="auto">
            <a:xfrm flipV="1">
              <a:off x="10569797"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0" name="Rectangle 51">
              <a:extLst>
                <a:ext uri="{FF2B5EF4-FFF2-40B4-BE49-F238E27FC236}">
                  <a16:creationId xmlns:a16="http://schemas.microsoft.com/office/drawing/2014/main" id="{97CD2630-C2AD-423A-9646-A581901F1319}"/>
                </a:ext>
              </a:extLst>
            </p:cNvPr>
            <p:cNvSpPr>
              <a:spLocks noChangeArrowheads="1"/>
            </p:cNvSpPr>
            <p:nvPr/>
          </p:nvSpPr>
          <p:spPr bwMode="auto">
            <a:xfrm>
              <a:off x="10569797" y="2398231"/>
              <a:ext cx="63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1" name="Line 52">
              <a:extLst>
                <a:ext uri="{FF2B5EF4-FFF2-40B4-BE49-F238E27FC236}">
                  <a16:creationId xmlns:a16="http://schemas.microsoft.com/office/drawing/2014/main" id="{E66DBD3F-84B4-4AE2-AFD9-8E7CBC819CCB}"/>
                </a:ext>
              </a:extLst>
            </p:cNvPr>
            <p:cNvSpPr>
              <a:spLocks noChangeShapeType="1"/>
            </p:cNvSpPr>
            <p:nvPr/>
          </p:nvSpPr>
          <p:spPr bwMode="auto">
            <a:xfrm flipV="1">
              <a:off x="11079384"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2" name="Rectangle 53">
              <a:extLst>
                <a:ext uri="{FF2B5EF4-FFF2-40B4-BE49-F238E27FC236}">
                  <a16:creationId xmlns:a16="http://schemas.microsoft.com/office/drawing/2014/main" id="{A389D726-4E47-4F3C-9554-33DAAA63D993}"/>
                </a:ext>
              </a:extLst>
            </p:cNvPr>
            <p:cNvSpPr>
              <a:spLocks noChangeArrowheads="1"/>
            </p:cNvSpPr>
            <p:nvPr/>
          </p:nvSpPr>
          <p:spPr bwMode="auto">
            <a:xfrm>
              <a:off x="11079384" y="2398231"/>
              <a:ext cx="793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3" name="Line 54">
              <a:extLst>
                <a:ext uri="{FF2B5EF4-FFF2-40B4-BE49-F238E27FC236}">
                  <a16:creationId xmlns:a16="http://schemas.microsoft.com/office/drawing/2014/main" id="{ABCD5704-AFF3-4AED-A333-5A84DE7A136F}"/>
                </a:ext>
              </a:extLst>
            </p:cNvPr>
            <p:cNvSpPr>
              <a:spLocks noChangeShapeType="1"/>
            </p:cNvSpPr>
            <p:nvPr/>
          </p:nvSpPr>
          <p:spPr bwMode="auto">
            <a:xfrm flipV="1">
              <a:off x="11590559" y="240458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4" name="Rectangle 55">
              <a:extLst>
                <a:ext uri="{FF2B5EF4-FFF2-40B4-BE49-F238E27FC236}">
                  <a16:creationId xmlns:a16="http://schemas.microsoft.com/office/drawing/2014/main" id="{B06EE7F6-D49C-4835-BDAC-7B0BD9BD89D4}"/>
                </a:ext>
              </a:extLst>
            </p:cNvPr>
            <p:cNvSpPr>
              <a:spLocks noChangeArrowheads="1"/>
            </p:cNvSpPr>
            <p:nvPr/>
          </p:nvSpPr>
          <p:spPr bwMode="auto">
            <a:xfrm>
              <a:off x="11590559" y="2398231"/>
              <a:ext cx="6350"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5" name="Rectangle 56">
              <a:extLst>
                <a:ext uri="{FF2B5EF4-FFF2-40B4-BE49-F238E27FC236}">
                  <a16:creationId xmlns:a16="http://schemas.microsoft.com/office/drawing/2014/main" id="{CF770AD2-1E47-47A2-B722-DAFE115C42E6}"/>
                </a:ext>
              </a:extLst>
            </p:cNvPr>
            <p:cNvSpPr>
              <a:spLocks noChangeArrowheads="1"/>
            </p:cNvSpPr>
            <p:nvPr/>
          </p:nvSpPr>
          <p:spPr bwMode="auto">
            <a:xfrm>
              <a:off x="7501159" y="2398231"/>
              <a:ext cx="20638" cy="36131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6" name="Rectangle 57">
              <a:extLst>
                <a:ext uri="{FF2B5EF4-FFF2-40B4-BE49-F238E27FC236}">
                  <a16:creationId xmlns:a16="http://schemas.microsoft.com/office/drawing/2014/main" id="{574E7537-56B7-466B-99D7-F25B147845AF}"/>
                </a:ext>
              </a:extLst>
            </p:cNvPr>
            <p:cNvSpPr>
              <a:spLocks noChangeArrowheads="1"/>
            </p:cNvSpPr>
            <p:nvPr/>
          </p:nvSpPr>
          <p:spPr bwMode="auto">
            <a:xfrm>
              <a:off x="8010747" y="2418869"/>
              <a:ext cx="14288"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7" name="Rectangle 58">
              <a:extLst>
                <a:ext uri="{FF2B5EF4-FFF2-40B4-BE49-F238E27FC236}">
                  <a16:creationId xmlns:a16="http://schemas.microsoft.com/office/drawing/2014/main" id="{B07A0AC7-D0A1-4BC4-A503-EA4E48516EB4}"/>
                </a:ext>
              </a:extLst>
            </p:cNvPr>
            <p:cNvSpPr>
              <a:spLocks noChangeArrowheads="1"/>
            </p:cNvSpPr>
            <p:nvPr/>
          </p:nvSpPr>
          <p:spPr bwMode="auto">
            <a:xfrm>
              <a:off x="8521922" y="2418869"/>
              <a:ext cx="12700"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8" name="Rectangle 59">
              <a:extLst>
                <a:ext uri="{FF2B5EF4-FFF2-40B4-BE49-F238E27FC236}">
                  <a16:creationId xmlns:a16="http://schemas.microsoft.com/office/drawing/2014/main" id="{E4BAB2BB-BC2D-49B0-BD84-DFA7F4CC890A}"/>
                </a:ext>
              </a:extLst>
            </p:cNvPr>
            <p:cNvSpPr>
              <a:spLocks noChangeArrowheads="1"/>
            </p:cNvSpPr>
            <p:nvPr/>
          </p:nvSpPr>
          <p:spPr bwMode="auto">
            <a:xfrm>
              <a:off x="9031509" y="2418869"/>
              <a:ext cx="14288"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69" name="Rectangle 60">
              <a:extLst>
                <a:ext uri="{FF2B5EF4-FFF2-40B4-BE49-F238E27FC236}">
                  <a16:creationId xmlns:a16="http://schemas.microsoft.com/office/drawing/2014/main" id="{62851F99-4CFF-4EB8-AD23-4B6E40775A2B}"/>
                </a:ext>
              </a:extLst>
            </p:cNvPr>
            <p:cNvSpPr>
              <a:spLocks noChangeArrowheads="1"/>
            </p:cNvSpPr>
            <p:nvPr/>
          </p:nvSpPr>
          <p:spPr bwMode="auto">
            <a:xfrm>
              <a:off x="9542684" y="2418869"/>
              <a:ext cx="12700"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0" name="Rectangle 61">
              <a:extLst>
                <a:ext uri="{FF2B5EF4-FFF2-40B4-BE49-F238E27FC236}">
                  <a16:creationId xmlns:a16="http://schemas.microsoft.com/office/drawing/2014/main" id="{D8E1E61A-F1C1-48DF-B8E4-8A448887DD55}"/>
                </a:ext>
              </a:extLst>
            </p:cNvPr>
            <p:cNvSpPr>
              <a:spLocks noChangeArrowheads="1"/>
            </p:cNvSpPr>
            <p:nvPr/>
          </p:nvSpPr>
          <p:spPr bwMode="auto">
            <a:xfrm>
              <a:off x="10052272" y="2418869"/>
              <a:ext cx="14288"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1" name="Rectangle 62">
              <a:extLst>
                <a:ext uri="{FF2B5EF4-FFF2-40B4-BE49-F238E27FC236}">
                  <a16:creationId xmlns:a16="http://schemas.microsoft.com/office/drawing/2014/main" id="{CD41AF1A-B5CB-4260-A6B4-3CC6C168254A}"/>
                </a:ext>
              </a:extLst>
            </p:cNvPr>
            <p:cNvSpPr>
              <a:spLocks noChangeArrowheads="1"/>
            </p:cNvSpPr>
            <p:nvPr/>
          </p:nvSpPr>
          <p:spPr bwMode="auto">
            <a:xfrm>
              <a:off x="10561859" y="2418869"/>
              <a:ext cx="14288"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2" name="Rectangle 63">
              <a:extLst>
                <a:ext uri="{FF2B5EF4-FFF2-40B4-BE49-F238E27FC236}">
                  <a16:creationId xmlns:a16="http://schemas.microsoft.com/office/drawing/2014/main" id="{7842DBA3-AEAE-4355-8989-FCF3026E5A52}"/>
                </a:ext>
              </a:extLst>
            </p:cNvPr>
            <p:cNvSpPr>
              <a:spLocks noChangeArrowheads="1"/>
            </p:cNvSpPr>
            <p:nvPr/>
          </p:nvSpPr>
          <p:spPr bwMode="auto">
            <a:xfrm>
              <a:off x="11073034" y="2418869"/>
              <a:ext cx="14288" cy="35718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3" name="Rectangle 64">
              <a:extLst>
                <a:ext uri="{FF2B5EF4-FFF2-40B4-BE49-F238E27FC236}">
                  <a16:creationId xmlns:a16="http://schemas.microsoft.com/office/drawing/2014/main" id="{794EA661-F5B0-4766-8D43-A722BE9DDCC4}"/>
                </a:ext>
              </a:extLst>
            </p:cNvPr>
            <p:cNvSpPr>
              <a:spLocks noChangeArrowheads="1"/>
            </p:cNvSpPr>
            <p:nvPr/>
          </p:nvSpPr>
          <p:spPr bwMode="auto">
            <a:xfrm>
              <a:off x="12090622" y="2418869"/>
              <a:ext cx="20638" cy="35925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4" name="Rectangle 65">
              <a:extLst>
                <a:ext uri="{FF2B5EF4-FFF2-40B4-BE49-F238E27FC236}">
                  <a16:creationId xmlns:a16="http://schemas.microsoft.com/office/drawing/2014/main" id="{4FFF4A01-9874-4CBC-ADFA-645871088DDD}"/>
                </a:ext>
              </a:extLst>
            </p:cNvPr>
            <p:cNvSpPr>
              <a:spLocks noChangeArrowheads="1"/>
            </p:cNvSpPr>
            <p:nvPr/>
          </p:nvSpPr>
          <p:spPr bwMode="auto">
            <a:xfrm>
              <a:off x="7521796" y="2398231"/>
              <a:ext cx="45720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5" name="Rectangle 66">
              <a:extLst>
                <a:ext uri="{FF2B5EF4-FFF2-40B4-BE49-F238E27FC236}">
                  <a16:creationId xmlns:a16="http://schemas.microsoft.com/office/drawing/2014/main" id="{3F602A83-F06C-4FAB-83B5-948E3247C7F4}"/>
                </a:ext>
              </a:extLst>
            </p:cNvPr>
            <p:cNvSpPr>
              <a:spLocks noChangeArrowheads="1"/>
            </p:cNvSpPr>
            <p:nvPr/>
          </p:nvSpPr>
          <p:spPr bwMode="auto">
            <a:xfrm>
              <a:off x="7521796" y="2847495"/>
              <a:ext cx="45720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6" name="Rectangle 67">
              <a:extLst>
                <a:ext uri="{FF2B5EF4-FFF2-40B4-BE49-F238E27FC236}">
                  <a16:creationId xmlns:a16="http://schemas.microsoft.com/office/drawing/2014/main" id="{3C5DC23E-607E-4AFF-8BCD-BF91E32A5499}"/>
                </a:ext>
              </a:extLst>
            </p:cNvPr>
            <p:cNvSpPr>
              <a:spLocks noChangeArrowheads="1"/>
            </p:cNvSpPr>
            <p:nvPr/>
          </p:nvSpPr>
          <p:spPr bwMode="auto">
            <a:xfrm>
              <a:off x="7521796" y="3296758"/>
              <a:ext cx="45720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7" name="Rectangle 68">
              <a:extLst>
                <a:ext uri="{FF2B5EF4-FFF2-40B4-BE49-F238E27FC236}">
                  <a16:creationId xmlns:a16="http://schemas.microsoft.com/office/drawing/2014/main" id="{E8F5F12B-5874-472A-9500-706E14EC888F}"/>
                </a:ext>
              </a:extLst>
            </p:cNvPr>
            <p:cNvSpPr>
              <a:spLocks noChangeArrowheads="1"/>
            </p:cNvSpPr>
            <p:nvPr/>
          </p:nvSpPr>
          <p:spPr bwMode="auto">
            <a:xfrm>
              <a:off x="7521796" y="3746022"/>
              <a:ext cx="45720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8" name="Rectangle 69">
              <a:extLst>
                <a:ext uri="{FF2B5EF4-FFF2-40B4-BE49-F238E27FC236}">
                  <a16:creationId xmlns:a16="http://schemas.microsoft.com/office/drawing/2014/main" id="{273BE835-7F74-46C3-ABD4-D7A0193ABB2D}"/>
                </a:ext>
              </a:extLst>
            </p:cNvPr>
            <p:cNvSpPr>
              <a:spLocks noChangeArrowheads="1"/>
            </p:cNvSpPr>
            <p:nvPr/>
          </p:nvSpPr>
          <p:spPr bwMode="auto">
            <a:xfrm>
              <a:off x="7521796" y="4195286"/>
              <a:ext cx="45720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79" name="Rectangle 70">
              <a:extLst>
                <a:ext uri="{FF2B5EF4-FFF2-40B4-BE49-F238E27FC236}">
                  <a16:creationId xmlns:a16="http://schemas.microsoft.com/office/drawing/2014/main" id="{CE1BACB7-DEAD-4C28-B3D9-A03C8EFD7262}"/>
                </a:ext>
              </a:extLst>
            </p:cNvPr>
            <p:cNvSpPr>
              <a:spLocks noChangeArrowheads="1"/>
            </p:cNvSpPr>
            <p:nvPr/>
          </p:nvSpPr>
          <p:spPr bwMode="auto">
            <a:xfrm>
              <a:off x="7521796" y="4644550"/>
              <a:ext cx="45720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80" name="Rectangle 71">
              <a:extLst>
                <a:ext uri="{FF2B5EF4-FFF2-40B4-BE49-F238E27FC236}">
                  <a16:creationId xmlns:a16="http://schemas.microsoft.com/office/drawing/2014/main" id="{D3B13BD1-8509-4D88-A318-2CFCBC14AA7A}"/>
                </a:ext>
              </a:extLst>
            </p:cNvPr>
            <p:cNvSpPr>
              <a:spLocks noChangeArrowheads="1"/>
            </p:cNvSpPr>
            <p:nvPr/>
          </p:nvSpPr>
          <p:spPr bwMode="auto">
            <a:xfrm>
              <a:off x="7521796" y="5092226"/>
              <a:ext cx="4572000"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81" name="Rectangle 72">
              <a:extLst>
                <a:ext uri="{FF2B5EF4-FFF2-40B4-BE49-F238E27FC236}">
                  <a16:creationId xmlns:a16="http://schemas.microsoft.com/office/drawing/2014/main" id="{220D86E4-7DC8-49CB-843F-C1EC8447E87D}"/>
                </a:ext>
              </a:extLst>
            </p:cNvPr>
            <p:cNvSpPr>
              <a:spLocks noChangeArrowheads="1"/>
            </p:cNvSpPr>
            <p:nvPr/>
          </p:nvSpPr>
          <p:spPr bwMode="auto">
            <a:xfrm>
              <a:off x="7521796" y="5541490"/>
              <a:ext cx="4572000"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82" name="Rectangle 73">
              <a:extLst>
                <a:ext uri="{FF2B5EF4-FFF2-40B4-BE49-F238E27FC236}">
                  <a16:creationId xmlns:a16="http://schemas.microsoft.com/office/drawing/2014/main" id="{897BF80F-FEF3-4932-9244-D36E3C7B5FFA}"/>
                </a:ext>
              </a:extLst>
            </p:cNvPr>
            <p:cNvSpPr>
              <a:spLocks noChangeArrowheads="1"/>
            </p:cNvSpPr>
            <p:nvPr/>
          </p:nvSpPr>
          <p:spPr bwMode="auto">
            <a:xfrm>
              <a:off x="7515446" y="5990753"/>
              <a:ext cx="45720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u-HU"/>
            </a:p>
          </p:txBody>
        </p:sp>
        <p:sp>
          <p:nvSpPr>
            <p:cNvPr id="42" name="Szövegdoboz 41">
              <a:extLst>
                <a:ext uri="{FF2B5EF4-FFF2-40B4-BE49-F238E27FC236}">
                  <a16:creationId xmlns:a16="http://schemas.microsoft.com/office/drawing/2014/main" id="{A8730E4D-B788-4D1C-8C3B-666E8DB2D860}"/>
                </a:ext>
              </a:extLst>
            </p:cNvPr>
            <p:cNvSpPr txBox="1"/>
            <p:nvPr/>
          </p:nvSpPr>
          <p:spPr>
            <a:xfrm>
              <a:off x="7094334" y="2420292"/>
              <a:ext cx="373820" cy="3662541"/>
            </a:xfrm>
            <a:prstGeom prst="rect">
              <a:avLst/>
            </a:prstGeom>
            <a:noFill/>
          </p:spPr>
          <p:txBody>
            <a:bodyPr wrap="none" rtlCol="0">
              <a:spAutoFit/>
            </a:bodyPr>
            <a:lstStyle/>
            <a:p>
              <a:pPr algn="r"/>
              <a:r>
                <a:rPr lang="hu-HU" sz="2900" dirty="0"/>
                <a:t>8</a:t>
              </a:r>
            </a:p>
            <a:p>
              <a:pPr algn="r"/>
              <a:r>
                <a:rPr lang="hu-HU" sz="2900" dirty="0"/>
                <a:t>7</a:t>
              </a:r>
            </a:p>
            <a:p>
              <a:pPr algn="r"/>
              <a:r>
                <a:rPr lang="hu-HU" sz="2900" dirty="0"/>
                <a:t>6</a:t>
              </a:r>
            </a:p>
            <a:p>
              <a:pPr algn="r"/>
              <a:r>
                <a:rPr lang="hu-HU" sz="2900" dirty="0"/>
                <a:t>5</a:t>
              </a:r>
            </a:p>
            <a:p>
              <a:pPr algn="r"/>
              <a:r>
                <a:rPr lang="hu-HU" sz="2900" dirty="0"/>
                <a:t>4</a:t>
              </a:r>
            </a:p>
            <a:p>
              <a:pPr algn="r"/>
              <a:r>
                <a:rPr lang="hu-HU" sz="2900" dirty="0"/>
                <a:t>3</a:t>
              </a:r>
            </a:p>
            <a:p>
              <a:pPr algn="r"/>
              <a:r>
                <a:rPr lang="hu-HU" sz="2900" dirty="0"/>
                <a:t>2</a:t>
              </a:r>
            </a:p>
            <a:p>
              <a:pPr algn="r"/>
              <a:r>
                <a:rPr lang="hu-HU" sz="2900" dirty="0"/>
                <a:t>1</a:t>
              </a:r>
            </a:p>
          </p:txBody>
        </p:sp>
        <p:sp>
          <p:nvSpPr>
            <p:cNvPr id="43" name="Szövegdoboz 42">
              <a:extLst>
                <a:ext uri="{FF2B5EF4-FFF2-40B4-BE49-F238E27FC236}">
                  <a16:creationId xmlns:a16="http://schemas.microsoft.com/office/drawing/2014/main" id="{26B73B32-96A4-4DFE-A443-A3EBDE1384E5}"/>
                </a:ext>
              </a:extLst>
            </p:cNvPr>
            <p:cNvSpPr txBox="1"/>
            <p:nvPr/>
          </p:nvSpPr>
          <p:spPr>
            <a:xfrm>
              <a:off x="7548350" y="6012852"/>
              <a:ext cx="4554452" cy="538609"/>
            </a:xfrm>
            <a:prstGeom prst="rect">
              <a:avLst/>
            </a:prstGeom>
            <a:noFill/>
          </p:spPr>
          <p:txBody>
            <a:bodyPr wrap="none" rtlCol="0">
              <a:spAutoFit/>
            </a:bodyPr>
            <a:lstStyle/>
            <a:p>
              <a:pPr algn="r"/>
              <a:r>
                <a:rPr lang="hu-HU" sz="2900" dirty="0"/>
                <a:t>0    1    2    3    4    5    6    7    8</a:t>
              </a:r>
            </a:p>
          </p:txBody>
        </p:sp>
        <p:sp>
          <p:nvSpPr>
            <p:cNvPr id="83" name="Szövegdoboz 82">
              <a:extLst>
                <a:ext uri="{FF2B5EF4-FFF2-40B4-BE49-F238E27FC236}">
                  <a16:creationId xmlns:a16="http://schemas.microsoft.com/office/drawing/2014/main" id="{45B893AB-29C2-43AD-84B9-E1C4E4FDE32A}"/>
                </a:ext>
              </a:extLst>
            </p:cNvPr>
            <p:cNvSpPr txBox="1"/>
            <p:nvPr/>
          </p:nvSpPr>
          <p:spPr>
            <a:xfrm rot="16200000">
              <a:off x="6449843" y="2611065"/>
              <a:ext cx="760144" cy="523220"/>
            </a:xfrm>
            <a:prstGeom prst="rect">
              <a:avLst/>
            </a:prstGeom>
            <a:noFill/>
          </p:spPr>
          <p:txBody>
            <a:bodyPr wrap="none" rtlCol="0">
              <a:spAutoFit/>
            </a:bodyPr>
            <a:lstStyle/>
            <a:p>
              <a:r>
                <a:rPr lang="hu-HU" sz="2800" dirty="0"/>
                <a:t>Z →</a:t>
              </a:r>
            </a:p>
          </p:txBody>
        </p:sp>
        <p:sp>
          <p:nvSpPr>
            <p:cNvPr id="84" name="Szövegdoboz 83">
              <a:extLst>
                <a:ext uri="{FF2B5EF4-FFF2-40B4-BE49-F238E27FC236}">
                  <a16:creationId xmlns:a16="http://schemas.microsoft.com/office/drawing/2014/main" id="{0944FD2D-1C6A-4BCB-B5CB-D098E68754E7}"/>
                </a:ext>
              </a:extLst>
            </p:cNvPr>
            <p:cNvSpPr txBox="1"/>
            <p:nvPr/>
          </p:nvSpPr>
          <p:spPr>
            <a:xfrm>
              <a:off x="10786544" y="6312896"/>
              <a:ext cx="824265" cy="523220"/>
            </a:xfrm>
            <a:prstGeom prst="rect">
              <a:avLst/>
            </a:prstGeom>
            <a:noFill/>
          </p:spPr>
          <p:txBody>
            <a:bodyPr wrap="none" rtlCol="0">
              <a:spAutoFit/>
            </a:bodyPr>
            <a:lstStyle/>
            <a:p>
              <a:r>
                <a:rPr lang="hu-HU" sz="2800" dirty="0"/>
                <a:t>N →</a:t>
              </a:r>
            </a:p>
          </p:txBody>
        </p:sp>
        <mc:AlternateContent xmlns:mc="http://schemas.openxmlformats.org/markup-compatibility/2006" xmlns:a14="http://schemas.microsoft.com/office/drawing/2010/main">
          <mc:Choice Requires="a14">
            <p:sp>
              <p:nvSpPr>
                <p:cNvPr id="85" name="Szövegdoboz 84">
                  <a:extLst>
                    <a:ext uri="{FF2B5EF4-FFF2-40B4-BE49-F238E27FC236}">
                      <a16:creationId xmlns:a16="http://schemas.microsoft.com/office/drawing/2014/main" id="{B36D3A24-AF81-4FE3-9BC7-A8128014A8FE}"/>
                    </a:ext>
                  </a:extLst>
                </p:cNvPr>
                <p:cNvSpPr txBox="1"/>
                <p:nvPr/>
              </p:nvSpPr>
              <p:spPr>
                <a:xfrm>
                  <a:off x="7558722" y="5593161"/>
                  <a:ext cx="407932" cy="341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1</m:t>
                            </m:r>
                          </m:sub>
                          <m:sup>
                            <m:r>
                              <a:rPr lang="hu-HU" sz="2200" b="0" i="1" smtClean="0">
                                <a:latin typeface="Cambria Math" panose="02040503050406030204" pitchFamily="18" charset="0"/>
                              </a:rPr>
                              <m:t>1</m:t>
                            </m:r>
                          </m:sup>
                          <m:e>
                            <m:r>
                              <a:rPr lang="hu-HU" sz="2200" b="0" i="1" smtClean="0">
                                <a:latin typeface="Cambria Math" panose="02040503050406030204" pitchFamily="18" charset="0"/>
                              </a:rPr>
                              <m:t>𝐻</m:t>
                            </m:r>
                          </m:e>
                        </m:sPre>
                      </m:oMath>
                    </m:oMathPara>
                  </a14:m>
                  <a:endParaRPr lang="hu-HU" sz="2200" dirty="0"/>
                </a:p>
              </p:txBody>
            </p:sp>
          </mc:Choice>
          <mc:Fallback xmlns="">
            <p:sp>
              <p:nvSpPr>
                <p:cNvPr id="85" name="Szövegdoboz 84">
                  <a:extLst>
                    <a:ext uri="{FF2B5EF4-FFF2-40B4-BE49-F238E27FC236}">
                      <a16:creationId xmlns:a16="http://schemas.microsoft.com/office/drawing/2014/main" id="{B36D3A24-AF81-4FE3-9BC7-A8128014A8FE}"/>
                    </a:ext>
                  </a:extLst>
                </p:cNvPr>
                <p:cNvSpPr txBox="1">
                  <a:spLocks noRot="1" noChangeAspect="1" noMove="1" noResize="1" noEditPoints="1" noAdjustHandles="1" noChangeArrowheads="1" noChangeShapeType="1" noTextEdit="1"/>
                </p:cNvSpPr>
                <p:nvPr/>
              </p:nvSpPr>
              <p:spPr>
                <a:xfrm>
                  <a:off x="7558722" y="5593161"/>
                  <a:ext cx="407932" cy="341888"/>
                </a:xfrm>
                <a:prstGeom prst="rect">
                  <a:avLst/>
                </a:prstGeom>
                <a:blipFill>
                  <a:blip r:embed="rId5"/>
                  <a:stretch>
                    <a:fillRect l="-5970" t="-1786" r="-11940"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6" name="Szövegdoboz 85">
                  <a:extLst>
                    <a:ext uri="{FF2B5EF4-FFF2-40B4-BE49-F238E27FC236}">
                      <a16:creationId xmlns:a16="http://schemas.microsoft.com/office/drawing/2014/main" id="{7CF8BE86-D19D-47F1-B9BC-885A8D938147}"/>
                    </a:ext>
                  </a:extLst>
                </p:cNvPr>
                <p:cNvSpPr txBox="1"/>
                <p:nvPr/>
              </p:nvSpPr>
              <p:spPr>
                <a:xfrm>
                  <a:off x="8066613" y="5592455"/>
                  <a:ext cx="407932" cy="342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1</m:t>
                            </m:r>
                          </m:sub>
                          <m:sup>
                            <m:r>
                              <a:rPr lang="hu-HU" sz="2200" b="0" i="1" smtClean="0">
                                <a:latin typeface="Cambria Math" panose="02040503050406030204" pitchFamily="18" charset="0"/>
                              </a:rPr>
                              <m:t>2</m:t>
                            </m:r>
                          </m:sup>
                          <m:e>
                            <m:r>
                              <a:rPr lang="hu-HU" sz="2200" b="0" i="1" smtClean="0">
                                <a:latin typeface="Cambria Math" panose="02040503050406030204" pitchFamily="18" charset="0"/>
                              </a:rPr>
                              <m:t>𝐻</m:t>
                            </m:r>
                          </m:e>
                        </m:sPre>
                      </m:oMath>
                    </m:oMathPara>
                  </a14:m>
                  <a:endParaRPr lang="hu-HU" sz="2200" dirty="0"/>
                </a:p>
              </p:txBody>
            </p:sp>
          </mc:Choice>
          <mc:Fallback xmlns="">
            <p:sp>
              <p:nvSpPr>
                <p:cNvPr id="86" name="Szövegdoboz 85">
                  <a:extLst>
                    <a:ext uri="{FF2B5EF4-FFF2-40B4-BE49-F238E27FC236}">
                      <a16:creationId xmlns:a16="http://schemas.microsoft.com/office/drawing/2014/main" id="{7CF8BE86-D19D-47F1-B9BC-885A8D938147}"/>
                    </a:ext>
                  </a:extLst>
                </p:cNvPr>
                <p:cNvSpPr txBox="1">
                  <a:spLocks noRot="1" noChangeAspect="1" noMove="1" noResize="1" noEditPoints="1" noAdjustHandles="1" noChangeArrowheads="1" noChangeShapeType="1" noTextEdit="1"/>
                </p:cNvSpPr>
                <p:nvPr/>
              </p:nvSpPr>
              <p:spPr>
                <a:xfrm>
                  <a:off x="8066613" y="5592455"/>
                  <a:ext cx="407932" cy="342594"/>
                </a:xfrm>
                <a:prstGeom prst="rect">
                  <a:avLst/>
                </a:prstGeom>
                <a:blipFill>
                  <a:blip r:embed="rId6"/>
                  <a:stretch>
                    <a:fillRect l="-7463" t="-3571" r="-11940"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7" name="Szövegdoboz 86">
                  <a:extLst>
                    <a:ext uri="{FF2B5EF4-FFF2-40B4-BE49-F238E27FC236}">
                      <a16:creationId xmlns:a16="http://schemas.microsoft.com/office/drawing/2014/main" id="{0A84B3A0-3FA9-4CF8-BB2F-682958A8B60E}"/>
                    </a:ext>
                  </a:extLst>
                </p:cNvPr>
                <p:cNvSpPr txBox="1"/>
                <p:nvPr/>
              </p:nvSpPr>
              <p:spPr>
                <a:xfrm>
                  <a:off x="8576284" y="5588437"/>
                  <a:ext cx="407932" cy="3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1</m:t>
                            </m:r>
                          </m:sub>
                          <m:sup>
                            <m:r>
                              <a:rPr lang="hu-HU" sz="2200" b="0" i="1" smtClean="0">
                                <a:solidFill>
                                  <a:srgbClr val="FF0000"/>
                                </a:solidFill>
                                <a:latin typeface="Cambria Math" panose="02040503050406030204" pitchFamily="18" charset="0"/>
                              </a:rPr>
                              <m:t>3</m:t>
                            </m:r>
                          </m:sup>
                          <m:e>
                            <m:r>
                              <a:rPr lang="hu-HU" sz="2200" b="0" i="1" smtClean="0">
                                <a:solidFill>
                                  <a:srgbClr val="FF0000"/>
                                </a:solidFill>
                                <a:latin typeface="Cambria Math" panose="02040503050406030204" pitchFamily="18" charset="0"/>
                              </a:rPr>
                              <m:t>𝐻</m:t>
                            </m:r>
                          </m:e>
                        </m:sPre>
                      </m:oMath>
                    </m:oMathPara>
                  </a14:m>
                  <a:endParaRPr lang="hu-HU" sz="2200" dirty="0"/>
                </a:p>
              </p:txBody>
            </p:sp>
          </mc:Choice>
          <mc:Fallback xmlns="">
            <p:sp>
              <p:nvSpPr>
                <p:cNvPr id="87" name="Szövegdoboz 86">
                  <a:extLst>
                    <a:ext uri="{FF2B5EF4-FFF2-40B4-BE49-F238E27FC236}">
                      <a16:creationId xmlns:a16="http://schemas.microsoft.com/office/drawing/2014/main" id="{0A84B3A0-3FA9-4CF8-BB2F-682958A8B60E}"/>
                    </a:ext>
                  </a:extLst>
                </p:cNvPr>
                <p:cNvSpPr txBox="1">
                  <a:spLocks noRot="1" noChangeAspect="1" noMove="1" noResize="1" noEditPoints="1" noAdjustHandles="1" noChangeArrowheads="1" noChangeShapeType="1" noTextEdit="1"/>
                </p:cNvSpPr>
                <p:nvPr/>
              </p:nvSpPr>
              <p:spPr>
                <a:xfrm>
                  <a:off x="8576284" y="5588437"/>
                  <a:ext cx="407932" cy="344197"/>
                </a:xfrm>
                <a:prstGeom prst="rect">
                  <a:avLst/>
                </a:prstGeom>
                <a:blipFill>
                  <a:blip r:embed="rId7"/>
                  <a:stretch>
                    <a:fillRect l="-5970" t="-3509" r="-11940" b="-14035"/>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8" name="Szövegdoboz 87">
                  <a:extLst>
                    <a:ext uri="{FF2B5EF4-FFF2-40B4-BE49-F238E27FC236}">
                      <a16:creationId xmlns:a16="http://schemas.microsoft.com/office/drawing/2014/main" id="{78515B44-9DA6-47A0-BF97-14D8B535F26D}"/>
                    </a:ext>
                  </a:extLst>
                </p:cNvPr>
                <p:cNvSpPr txBox="1"/>
                <p:nvPr/>
              </p:nvSpPr>
              <p:spPr>
                <a:xfrm>
                  <a:off x="7997855" y="5151021"/>
                  <a:ext cx="545341" cy="3449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2</m:t>
                            </m:r>
                          </m:sub>
                          <m:sup>
                            <m:r>
                              <a:rPr lang="hu-HU" sz="2200" b="0" i="1" smtClean="0">
                                <a:latin typeface="Cambria Math" panose="02040503050406030204" pitchFamily="18" charset="0"/>
                              </a:rPr>
                              <m:t>3</m:t>
                            </m:r>
                          </m:sup>
                          <m:e>
                            <m:r>
                              <a:rPr lang="hu-HU" sz="2200" b="0" i="1" smtClean="0">
                                <a:latin typeface="Cambria Math" panose="02040503050406030204" pitchFamily="18" charset="0"/>
                              </a:rPr>
                              <m:t>𝐻𝑒</m:t>
                            </m:r>
                          </m:e>
                        </m:sPre>
                      </m:oMath>
                    </m:oMathPara>
                  </a14:m>
                  <a:endParaRPr lang="hu-HU" sz="2200" dirty="0"/>
                </a:p>
              </p:txBody>
            </p:sp>
          </mc:Choice>
          <mc:Fallback xmlns="">
            <p:sp>
              <p:nvSpPr>
                <p:cNvPr id="88" name="Szövegdoboz 87">
                  <a:extLst>
                    <a:ext uri="{FF2B5EF4-FFF2-40B4-BE49-F238E27FC236}">
                      <a16:creationId xmlns:a16="http://schemas.microsoft.com/office/drawing/2014/main" id="{78515B44-9DA6-47A0-BF97-14D8B535F26D}"/>
                    </a:ext>
                  </a:extLst>
                </p:cNvPr>
                <p:cNvSpPr txBox="1">
                  <a:spLocks noRot="1" noChangeAspect="1" noMove="1" noResize="1" noEditPoints="1" noAdjustHandles="1" noChangeArrowheads="1" noChangeShapeType="1" noTextEdit="1"/>
                </p:cNvSpPr>
                <p:nvPr/>
              </p:nvSpPr>
              <p:spPr>
                <a:xfrm>
                  <a:off x="7997855" y="5151021"/>
                  <a:ext cx="545341" cy="344903"/>
                </a:xfrm>
                <a:prstGeom prst="rect">
                  <a:avLst/>
                </a:prstGeom>
                <a:blipFill>
                  <a:blip r:embed="rId8"/>
                  <a:stretch>
                    <a:fillRect l="-3333" t="-3509" r="-10000"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9" name="Szövegdoboz 88">
                  <a:extLst>
                    <a:ext uri="{FF2B5EF4-FFF2-40B4-BE49-F238E27FC236}">
                      <a16:creationId xmlns:a16="http://schemas.microsoft.com/office/drawing/2014/main" id="{74C95233-E8C4-48CD-A38A-42F3F37E90B5}"/>
                    </a:ext>
                  </a:extLst>
                </p:cNvPr>
                <p:cNvSpPr txBox="1"/>
                <p:nvPr/>
              </p:nvSpPr>
              <p:spPr>
                <a:xfrm>
                  <a:off x="8505451" y="5146302"/>
                  <a:ext cx="545341" cy="3449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2</m:t>
                            </m:r>
                          </m:sub>
                          <m:sup>
                            <m:r>
                              <a:rPr lang="hu-HU" sz="2200" b="0" i="1" smtClean="0">
                                <a:latin typeface="Cambria Math" panose="02040503050406030204" pitchFamily="18" charset="0"/>
                              </a:rPr>
                              <m:t>4</m:t>
                            </m:r>
                          </m:sup>
                          <m:e>
                            <m:r>
                              <a:rPr lang="hu-HU" sz="2200" b="0" i="1" smtClean="0">
                                <a:latin typeface="Cambria Math" panose="02040503050406030204" pitchFamily="18" charset="0"/>
                              </a:rPr>
                              <m:t>𝐻𝑒</m:t>
                            </m:r>
                          </m:e>
                        </m:sPre>
                      </m:oMath>
                    </m:oMathPara>
                  </a14:m>
                  <a:endParaRPr lang="hu-HU" sz="2200" dirty="0"/>
                </a:p>
              </p:txBody>
            </p:sp>
          </mc:Choice>
          <mc:Fallback xmlns="">
            <p:sp>
              <p:nvSpPr>
                <p:cNvPr id="89" name="Szövegdoboz 88">
                  <a:extLst>
                    <a:ext uri="{FF2B5EF4-FFF2-40B4-BE49-F238E27FC236}">
                      <a16:creationId xmlns:a16="http://schemas.microsoft.com/office/drawing/2014/main" id="{74C95233-E8C4-48CD-A38A-42F3F37E90B5}"/>
                    </a:ext>
                  </a:extLst>
                </p:cNvPr>
                <p:cNvSpPr txBox="1">
                  <a:spLocks noRot="1" noChangeAspect="1" noMove="1" noResize="1" noEditPoints="1" noAdjustHandles="1" noChangeArrowheads="1" noChangeShapeType="1" noTextEdit="1"/>
                </p:cNvSpPr>
                <p:nvPr/>
              </p:nvSpPr>
              <p:spPr>
                <a:xfrm>
                  <a:off x="8505451" y="5146302"/>
                  <a:ext cx="545341" cy="344903"/>
                </a:xfrm>
                <a:prstGeom prst="rect">
                  <a:avLst/>
                </a:prstGeom>
                <a:blipFill>
                  <a:blip r:embed="rId9"/>
                  <a:stretch>
                    <a:fillRect l="-4494" t="-1786" r="-11236"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0" name="Szövegdoboz 89">
                  <a:extLst>
                    <a:ext uri="{FF2B5EF4-FFF2-40B4-BE49-F238E27FC236}">
                      <a16:creationId xmlns:a16="http://schemas.microsoft.com/office/drawing/2014/main" id="{E650FFA0-7723-41AE-AD4B-F9119E0B4561}"/>
                    </a:ext>
                  </a:extLst>
                </p:cNvPr>
                <p:cNvSpPr txBox="1"/>
                <p:nvPr/>
              </p:nvSpPr>
              <p:spPr>
                <a:xfrm>
                  <a:off x="10554419" y="5149403"/>
                  <a:ext cx="545341" cy="3454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2</m:t>
                            </m:r>
                          </m:sub>
                          <m:sup>
                            <m:r>
                              <a:rPr lang="hu-HU" sz="2200" b="0" i="1" smtClean="0">
                                <a:solidFill>
                                  <a:srgbClr val="FF0000"/>
                                </a:solidFill>
                                <a:latin typeface="Cambria Math" panose="02040503050406030204" pitchFamily="18" charset="0"/>
                              </a:rPr>
                              <m:t>8</m:t>
                            </m:r>
                          </m:sup>
                          <m:e>
                            <m:r>
                              <a:rPr lang="hu-HU" sz="2200" b="0" i="1" smtClean="0">
                                <a:solidFill>
                                  <a:srgbClr val="FF0000"/>
                                </a:solidFill>
                                <a:latin typeface="Cambria Math" panose="02040503050406030204" pitchFamily="18" charset="0"/>
                              </a:rPr>
                              <m:t>𝐻𝑒</m:t>
                            </m:r>
                          </m:e>
                        </m:sPre>
                      </m:oMath>
                    </m:oMathPara>
                  </a14:m>
                  <a:endParaRPr lang="hu-HU" sz="2200" dirty="0">
                    <a:solidFill>
                      <a:srgbClr val="FF0000"/>
                    </a:solidFill>
                  </a:endParaRPr>
                </a:p>
              </p:txBody>
            </p:sp>
          </mc:Choice>
          <mc:Fallback xmlns="">
            <p:sp>
              <p:nvSpPr>
                <p:cNvPr id="90" name="Szövegdoboz 89">
                  <a:extLst>
                    <a:ext uri="{FF2B5EF4-FFF2-40B4-BE49-F238E27FC236}">
                      <a16:creationId xmlns:a16="http://schemas.microsoft.com/office/drawing/2014/main" id="{E650FFA0-7723-41AE-AD4B-F9119E0B4561}"/>
                    </a:ext>
                  </a:extLst>
                </p:cNvPr>
                <p:cNvSpPr txBox="1">
                  <a:spLocks noRot="1" noChangeAspect="1" noMove="1" noResize="1" noEditPoints="1" noAdjustHandles="1" noChangeArrowheads="1" noChangeShapeType="1" noTextEdit="1"/>
                </p:cNvSpPr>
                <p:nvPr/>
              </p:nvSpPr>
              <p:spPr>
                <a:xfrm>
                  <a:off x="10554419" y="5149403"/>
                  <a:ext cx="545341" cy="345479"/>
                </a:xfrm>
                <a:prstGeom prst="rect">
                  <a:avLst/>
                </a:prstGeom>
                <a:blipFill>
                  <a:blip r:embed="rId10"/>
                  <a:stretch>
                    <a:fillRect l="-4494" t="-3509" r="-11236"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1" name="Szövegdoboz 90">
                  <a:extLst>
                    <a:ext uri="{FF2B5EF4-FFF2-40B4-BE49-F238E27FC236}">
                      <a16:creationId xmlns:a16="http://schemas.microsoft.com/office/drawing/2014/main" id="{795D582F-7EB2-4197-9058-D47ECC525276}"/>
                    </a:ext>
                  </a:extLst>
                </p:cNvPr>
                <p:cNvSpPr txBox="1"/>
                <p:nvPr/>
              </p:nvSpPr>
              <p:spPr>
                <a:xfrm>
                  <a:off x="10040798" y="5148019"/>
                  <a:ext cx="545341" cy="3417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2</m:t>
                            </m:r>
                          </m:sub>
                          <m:sup>
                            <m:r>
                              <a:rPr lang="hu-HU" sz="2200" b="0" i="1" smtClean="0">
                                <a:solidFill>
                                  <a:srgbClr val="FF0000"/>
                                </a:solidFill>
                                <a:latin typeface="Cambria Math" panose="02040503050406030204" pitchFamily="18" charset="0"/>
                              </a:rPr>
                              <m:t>7</m:t>
                            </m:r>
                          </m:sup>
                          <m:e>
                            <m:r>
                              <a:rPr lang="hu-HU" sz="2200" b="0" i="1" smtClean="0">
                                <a:solidFill>
                                  <a:srgbClr val="FF0000"/>
                                </a:solidFill>
                                <a:latin typeface="Cambria Math" panose="02040503050406030204" pitchFamily="18" charset="0"/>
                              </a:rPr>
                              <m:t>𝐻𝑒</m:t>
                            </m:r>
                          </m:e>
                        </m:sPre>
                      </m:oMath>
                    </m:oMathPara>
                  </a14:m>
                  <a:endParaRPr lang="hu-HU" sz="2200" dirty="0">
                    <a:solidFill>
                      <a:srgbClr val="FF0000"/>
                    </a:solidFill>
                  </a:endParaRPr>
                </a:p>
              </p:txBody>
            </p:sp>
          </mc:Choice>
          <mc:Fallback xmlns="">
            <p:sp>
              <p:nvSpPr>
                <p:cNvPr id="91" name="Szövegdoboz 90">
                  <a:extLst>
                    <a:ext uri="{FF2B5EF4-FFF2-40B4-BE49-F238E27FC236}">
                      <a16:creationId xmlns:a16="http://schemas.microsoft.com/office/drawing/2014/main" id="{795D582F-7EB2-4197-9058-D47ECC525276}"/>
                    </a:ext>
                  </a:extLst>
                </p:cNvPr>
                <p:cNvSpPr txBox="1">
                  <a:spLocks noRot="1" noChangeAspect="1" noMove="1" noResize="1" noEditPoints="1" noAdjustHandles="1" noChangeArrowheads="1" noChangeShapeType="1" noTextEdit="1"/>
                </p:cNvSpPr>
                <p:nvPr/>
              </p:nvSpPr>
              <p:spPr>
                <a:xfrm>
                  <a:off x="10040798" y="5148019"/>
                  <a:ext cx="545341" cy="341760"/>
                </a:xfrm>
                <a:prstGeom prst="rect">
                  <a:avLst/>
                </a:prstGeom>
                <a:blipFill>
                  <a:blip r:embed="rId11"/>
                  <a:stretch>
                    <a:fillRect l="-4494" t="-1786" r="-11236"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2" name="Szövegdoboz 91">
                  <a:extLst>
                    <a:ext uri="{FF2B5EF4-FFF2-40B4-BE49-F238E27FC236}">
                      <a16:creationId xmlns:a16="http://schemas.microsoft.com/office/drawing/2014/main" id="{EBF291D5-2377-4C20-90B6-1AF5063DBAAA}"/>
                    </a:ext>
                  </a:extLst>
                </p:cNvPr>
                <p:cNvSpPr txBox="1"/>
                <p:nvPr/>
              </p:nvSpPr>
              <p:spPr>
                <a:xfrm>
                  <a:off x="9530404" y="5144492"/>
                  <a:ext cx="545341" cy="3452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2</m:t>
                            </m:r>
                          </m:sub>
                          <m:sup>
                            <m:r>
                              <a:rPr lang="hu-HU" sz="2200" b="0" i="1" smtClean="0">
                                <a:solidFill>
                                  <a:srgbClr val="FF0000"/>
                                </a:solidFill>
                                <a:latin typeface="Cambria Math" panose="02040503050406030204" pitchFamily="18" charset="0"/>
                              </a:rPr>
                              <m:t>6</m:t>
                            </m:r>
                          </m:sup>
                          <m:e>
                            <m:r>
                              <a:rPr lang="hu-HU" sz="2200" b="0" i="1" smtClean="0">
                                <a:solidFill>
                                  <a:srgbClr val="FF0000"/>
                                </a:solidFill>
                                <a:latin typeface="Cambria Math" panose="02040503050406030204" pitchFamily="18" charset="0"/>
                              </a:rPr>
                              <m:t>𝐻𝑒</m:t>
                            </m:r>
                          </m:e>
                        </m:sPre>
                      </m:oMath>
                    </m:oMathPara>
                  </a14:m>
                  <a:endParaRPr lang="hu-HU" sz="2200" dirty="0">
                    <a:solidFill>
                      <a:srgbClr val="FF0000"/>
                    </a:solidFill>
                  </a:endParaRPr>
                </a:p>
              </p:txBody>
            </p:sp>
          </mc:Choice>
          <mc:Fallback xmlns="">
            <p:sp>
              <p:nvSpPr>
                <p:cNvPr id="92" name="Szövegdoboz 91">
                  <a:extLst>
                    <a:ext uri="{FF2B5EF4-FFF2-40B4-BE49-F238E27FC236}">
                      <a16:creationId xmlns:a16="http://schemas.microsoft.com/office/drawing/2014/main" id="{EBF291D5-2377-4C20-90B6-1AF5063DBAAA}"/>
                    </a:ext>
                  </a:extLst>
                </p:cNvPr>
                <p:cNvSpPr txBox="1">
                  <a:spLocks noRot="1" noChangeAspect="1" noMove="1" noResize="1" noEditPoints="1" noAdjustHandles="1" noChangeArrowheads="1" noChangeShapeType="1" noTextEdit="1"/>
                </p:cNvSpPr>
                <p:nvPr/>
              </p:nvSpPr>
              <p:spPr>
                <a:xfrm>
                  <a:off x="9530404" y="5144492"/>
                  <a:ext cx="545341" cy="345287"/>
                </a:xfrm>
                <a:prstGeom prst="rect">
                  <a:avLst/>
                </a:prstGeom>
                <a:blipFill>
                  <a:blip r:embed="rId12"/>
                  <a:stretch>
                    <a:fillRect l="-4494" t="-3509" r="-11236"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3" name="Szövegdoboz 92">
                  <a:extLst>
                    <a:ext uri="{FF2B5EF4-FFF2-40B4-BE49-F238E27FC236}">
                      <a16:creationId xmlns:a16="http://schemas.microsoft.com/office/drawing/2014/main" id="{83560015-FDA4-4880-9058-23B7DD790276}"/>
                    </a:ext>
                  </a:extLst>
                </p:cNvPr>
                <p:cNvSpPr txBox="1"/>
                <p:nvPr/>
              </p:nvSpPr>
              <p:spPr>
                <a:xfrm>
                  <a:off x="9027920" y="5145828"/>
                  <a:ext cx="545341" cy="3500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2</m:t>
                            </m:r>
                          </m:sub>
                          <m:sup>
                            <m:r>
                              <a:rPr lang="hu-HU" sz="2200" b="0" i="1" smtClean="0">
                                <a:solidFill>
                                  <a:srgbClr val="FF0000"/>
                                </a:solidFill>
                                <a:latin typeface="Cambria Math" panose="02040503050406030204" pitchFamily="18" charset="0"/>
                              </a:rPr>
                              <m:t>5</m:t>
                            </m:r>
                          </m:sup>
                          <m:e>
                            <m:r>
                              <a:rPr lang="hu-HU" sz="2200" b="0" i="1" smtClean="0">
                                <a:solidFill>
                                  <a:srgbClr val="FF0000"/>
                                </a:solidFill>
                                <a:latin typeface="Cambria Math" panose="02040503050406030204" pitchFamily="18" charset="0"/>
                              </a:rPr>
                              <m:t>𝐻𝑒</m:t>
                            </m:r>
                          </m:e>
                        </m:sPre>
                      </m:oMath>
                    </m:oMathPara>
                  </a14:m>
                  <a:endParaRPr lang="hu-HU" sz="2200" dirty="0">
                    <a:solidFill>
                      <a:srgbClr val="FF0000"/>
                    </a:solidFill>
                  </a:endParaRPr>
                </a:p>
              </p:txBody>
            </p:sp>
          </mc:Choice>
          <mc:Fallback xmlns="">
            <p:sp>
              <p:nvSpPr>
                <p:cNvPr id="93" name="Szövegdoboz 92">
                  <a:extLst>
                    <a:ext uri="{FF2B5EF4-FFF2-40B4-BE49-F238E27FC236}">
                      <a16:creationId xmlns:a16="http://schemas.microsoft.com/office/drawing/2014/main" id="{83560015-FDA4-4880-9058-23B7DD790276}"/>
                    </a:ext>
                  </a:extLst>
                </p:cNvPr>
                <p:cNvSpPr txBox="1">
                  <a:spLocks noRot="1" noChangeAspect="1" noMove="1" noResize="1" noEditPoints="1" noAdjustHandles="1" noChangeArrowheads="1" noChangeShapeType="1" noTextEdit="1"/>
                </p:cNvSpPr>
                <p:nvPr/>
              </p:nvSpPr>
              <p:spPr>
                <a:xfrm>
                  <a:off x="9027920" y="5145828"/>
                  <a:ext cx="545341" cy="350096"/>
                </a:xfrm>
                <a:prstGeom prst="rect">
                  <a:avLst/>
                </a:prstGeom>
                <a:blipFill>
                  <a:blip r:embed="rId13"/>
                  <a:stretch>
                    <a:fillRect l="-3333" t="-1724" r="-10000" b="-1551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4" name="Szövegdoboz 93">
                  <a:extLst>
                    <a:ext uri="{FF2B5EF4-FFF2-40B4-BE49-F238E27FC236}">
                      <a16:creationId xmlns:a16="http://schemas.microsoft.com/office/drawing/2014/main" id="{82210AA0-A0CF-4FAE-B55B-F9ED63D143A9}"/>
                    </a:ext>
                  </a:extLst>
                </p:cNvPr>
                <p:cNvSpPr txBox="1"/>
                <p:nvPr/>
              </p:nvSpPr>
              <p:spPr>
                <a:xfrm>
                  <a:off x="8550158" y="4691159"/>
                  <a:ext cx="443904" cy="3518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3</m:t>
                            </m:r>
                          </m:sub>
                          <m:sup>
                            <m:r>
                              <a:rPr lang="hu-HU" sz="2200" b="0" i="1" smtClean="0">
                                <a:solidFill>
                                  <a:srgbClr val="FF0000"/>
                                </a:solidFill>
                                <a:latin typeface="Cambria Math" panose="02040503050406030204" pitchFamily="18" charset="0"/>
                              </a:rPr>
                              <m:t>5</m:t>
                            </m:r>
                          </m:sup>
                          <m:e>
                            <m:r>
                              <a:rPr lang="hu-HU" sz="2200" b="0" i="1" smtClean="0">
                                <a:solidFill>
                                  <a:srgbClr val="FF0000"/>
                                </a:solidFill>
                                <a:latin typeface="Cambria Math" panose="02040503050406030204" pitchFamily="18" charset="0"/>
                              </a:rPr>
                              <m:t>𝐿𝑖</m:t>
                            </m:r>
                          </m:e>
                        </m:sPre>
                      </m:oMath>
                    </m:oMathPara>
                  </a14:m>
                  <a:endParaRPr lang="hu-HU" sz="2200" dirty="0">
                    <a:solidFill>
                      <a:srgbClr val="FF0000"/>
                    </a:solidFill>
                  </a:endParaRPr>
                </a:p>
              </p:txBody>
            </p:sp>
          </mc:Choice>
          <mc:Fallback xmlns="">
            <p:sp>
              <p:nvSpPr>
                <p:cNvPr id="94" name="Szövegdoboz 93">
                  <a:extLst>
                    <a:ext uri="{FF2B5EF4-FFF2-40B4-BE49-F238E27FC236}">
                      <a16:creationId xmlns:a16="http://schemas.microsoft.com/office/drawing/2014/main" id="{82210AA0-A0CF-4FAE-B55B-F9ED63D143A9}"/>
                    </a:ext>
                  </a:extLst>
                </p:cNvPr>
                <p:cNvSpPr txBox="1">
                  <a:spLocks noRot="1" noChangeAspect="1" noMove="1" noResize="1" noEditPoints="1" noAdjustHandles="1" noChangeArrowheads="1" noChangeShapeType="1" noTextEdit="1"/>
                </p:cNvSpPr>
                <p:nvPr/>
              </p:nvSpPr>
              <p:spPr>
                <a:xfrm>
                  <a:off x="8550158" y="4691159"/>
                  <a:ext cx="443904" cy="351828"/>
                </a:xfrm>
                <a:prstGeom prst="rect">
                  <a:avLst/>
                </a:prstGeom>
                <a:blipFill>
                  <a:blip r:embed="rId14"/>
                  <a:stretch>
                    <a:fillRect l="-5479" t="-1724" r="-10959" b="-13793"/>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5" name="Szövegdoboz 94">
                  <a:extLst>
                    <a:ext uri="{FF2B5EF4-FFF2-40B4-BE49-F238E27FC236}">
                      <a16:creationId xmlns:a16="http://schemas.microsoft.com/office/drawing/2014/main" id="{2EE0A0FC-8D1F-4438-BE93-E2D8A098375C}"/>
                    </a:ext>
                  </a:extLst>
                </p:cNvPr>
                <p:cNvSpPr txBox="1"/>
                <p:nvPr/>
              </p:nvSpPr>
              <p:spPr>
                <a:xfrm>
                  <a:off x="10527063" y="4267045"/>
                  <a:ext cx="586956" cy="3125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000" i="1" smtClean="0">
                                <a:solidFill>
                                  <a:srgbClr val="FF0000"/>
                                </a:solidFill>
                                <a:latin typeface="Cambria Math" panose="02040503050406030204" pitchFamily="18" charset="0"/>
                              </a:rPr>
                            </m:ctrlPr>
                          </m:sPrePr>
                          <m:sub>
                            <m:r>
                              <a:rPr lang="hu-HU" sz="2000" b="0" i="1" smtClean="0">
                                <a:solidFill>
                                  <a:srgbClr val="FF0000"/>
                                </a:solidFill>
                                <a:latin typeface="Cambria Math" panose="02040503050406030204" pitchFamily="18" charset="0"/>
                              </a:rPr>
                              <m:t>4</m:t>
                            </m:r>
                          </m:sub>
                          <m:sup>
                            <m:r>
                              <a:rPr lang="hu-HU" sz="2000" b="0" i="1" smtClean="0">
                                <a:solidFill>
                                  <a:srgbClr val="FF0000"/>
                                </a:solidFill>
                                <a:latin typeface="Cambria Math" panose="02040503050406030204" pitchFamily="18" charset="0"/>
                              </a:rPr>
                              <m:t>10</m:t>
                            </m:r>
                          </m:sup>
                          <m:e>
                            <m:r>
                              <a:rPr lang="hu-HU" sz="2000" b="0" i="1" smtClean="0">
                                <a:solidFill>
                                  <a:srgbClr val="FF0000"/>
                                </a:solidFill>
                                <a:latin typeface="Cambria Math" panose="02040503050406030204" pitchFamily="18" charset="0"/>
                              </a:rPr>
                              <m:t>𝐵𝑒</m:t>
                            </m:r>
                          </m:e>
                        </m:sPre>
                      </m:oMath>
                    </m:oMathPara>
                  </a14:m>
                  <a:endParaRPr lang="hu-HU" sz="2000" dirty="0">
                    <a:solidFill>
                      <a:srgbClr val="FF0000"/>
                    </a:solidFill>
                  </a:endParaRPr>
                </a:p>
              </p:txBody>
            </p:sp>
          </mc:Choice>
          <mc:Fallback xmlns="">
            <p:sp>
              <p:nvSpPr>
                <p:cNvPr id="95" name="Szövegdoboz 94">
                  <a:extLst>
                    <a:ext uri="{FF2B5EF4-FFF2-40B4-BE49-F238E27FC236}">
                      <a16:creationId xmlns:a16="http://schemas.microsoft.com/office/drawing/2014/main" id="{2EE0A0FC-8D1F-4438-BE93-E2D8A098375C}"/>
                    </a:ext>
                  </a:extLst>
                </p:cNvPr>
                <p:cNvSpPr txBox="1">
                  <a:spLocks noRot="1" noChangeAspect="1" noMove="1" noResize="1" noEditPoints="1" noAdjustHandles="1" noChangeArrowheads="1" noChangeShapeType="1" noTextEdit="1"/>
                </p:cNvSpPr>
                <p:nvPr/>
              </p:nvSpPr>
              <p:spPr>
                <a:xfrm>
                  <a:off x="10527063" y="4267045"/>
                  <a:ext cx="586956" cy="312521"/>
                </a:xfrm>
                <a:prstGeom prst="rect">
                  <a:avLst/>
                </a:prstGeom>
                <a:blipFill>
                  <a:blip r:embed="rId15"/>
                  <a:stretch>
                    <a:fillRect l="-3093" t="-1923" r="-9278" b="-15385"/>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6" name="Szövegdoboz 95">
                  <a:extLst>
                    <a:ext uri="{FF2B5EF4-FFF2-40B4-BE49-F238E27FC236}">
                      <a16:creationId xmlns:a16="http://schemas.microsoft.com/office/drawing/2014/main" id="{960193AE-2955-4DC4-A4A2-6009523A0404}"/>
                    </a:ext>
                  </a:extLst>
                </p:cNvPr>
                <p:cNvSpPr txBox="1"/>
                <p:nvPr/>
              </p:nvSpPr>
              <p:spPr>
                <a:xfrm>
                  <a:off x="10609454" y="4695891"/>
                  <a:ext cx="443904" cy="3466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3</m:t>
                            </m:r>
                          </m:sub>
                          <m:sup>
                            <m:r>
                              <a:rPr lang="hu-HU" sz="2200" b="0" i="1" smtClean="0">
                                <a:solidFill>
                                  <a:srgbClr val="FF0000"/>
                                </a:solidFill>
                                <a:latin typeface="Cambria Math" panose="02040503050406030204" pitchFamily="18" charset="0"/>
                              </a:rPr>
                              <m:t>9</m:t>
                            </m:r>
                          </m:sup>
                          <m:e>
                            <m:r>
                              <a:rPr lang="hu-HU" sz="2200" b="0" i="1" smtClean="0">
                                <a:solidFill>
                                  <a:srgbClr val="FF0000"/>
                                </a:solidFill>
                                <a:latin typeface="Cambria Math" panose="02040503050406030204" pitchFamily="18" charset="0"/>
                              </a:rPr>
                              <m:t>𝐿𝑖</m:t>
                            </m:r>
                          </m:e>
                        </m:sPre>
                      </m:oMath>
                    </m:oMathPara>
                  </a14:m>
                  <a:endParaRPr lang="hu-HU" sz="2200" dirty="0">
                    <a:solidFill>
                      <a:srgbClr val="FF0000"/>
                    </a:solidFill>
                  </a:endParaRPr>
                </a:p>
              </p:txBody>
            </p:sp>
          </mc:Choice>
          <mc:Fallback xmlns="">
            <p:sp>
              <p:nvSpPr>
                <p:cNvPr id="96" name="Szövegdoboz 95">
                  <a:extLst>
                    <a:ext uri="{FF2B5EF4-FFF2-40B4-BE49-F238E27FC236}">
                      <a16:creationId xmlns:a16="http://schemas.microsoft.com/office/drawing/2014/main" id="{960193AE-2955-4DC4-A4A2-6009523A0404}"/>
                    </a:ext>
                  </a:extLst>
                </p:cNvPr>
                <p:cNvSpPr txBox="1">
                  <a:spLocks noRot="1" noChangeAspect="1" noMove="1" noResize="1" noEditPoints="1" noAdjustHandles="1" noChangeArrowheads="1" noChangeShapeType="1" noTextEdit="1"/>
                </p:cNvSpPr>
                <p:nvPr/>
              </p:nvSpPr>
              <p:spPr>
                <a:xfrm>
                  <a:off x="10609454" y="4695891"/>
                  <a:ext cx="443904" cy="346698"/>
                </a:xfrm>
                <a:prstGeom prst="rect">
                  <a:avLst/>
                </a:prstGeom>
                <a:blipFill>
                  <a:blip r:embed="rId16"/>
                  <a:stretch>
                    <a:fillRect l="-6849" t="-1754" r="-10959"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7" name="Szövegdoboz 96">
                  <a:extLst>
                    <a:ext uri="{FF2B5EF4-FFF2-40B4-BE49-F238E27FC236}">
                      <a16:creationId xmlns:a16="http://schemas.microsoft.com/office/drawing/2014/main" id="{97AF8BF8-3774-4954-80B3-980BDCF1E3BF}"/>
                    </a:ext>
                  </a:extLst>
                </p:cNvPr>
                <p:cNvSpPr txBox="1"/>
                <p:nvPr/>
              </p:nvSpPr>
              <p:spPr>
                <a:xfrm>
                  <a:off x="9080363" y="4671908"/>
                  <a:ext cx="443904" cy="3470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3</m:t>
                            </m:r>
                          </m:sub>
                          <m:sup>
                            <m:r>
                              <a:rPr lang="hu-HU" sz="2200" b="0" i="1" smtClean="0">
                                <a:latin typeface="Cambria Math" panose="02040503050406030204" pitchFamily="18" charset="0"/>
                              </a:rPr>
                              <m:t>6</m:t>
                            </m:r>
                          </m:sup>
                          <m:e>
                            <m:r>
                              <a:rPr lang="hu-HU" sz="2200" b="0" i="1" smtClean="0">
                                <a:latin typeface="Cambria Math" panose="02040503050406030204" pitchFamily="18" charset="0"/>
                              </a:rPr>
                              <m:t>𝐿𝑖</m:t>
                            </m:r>
                          </m:e>
                        </m:sPre>
                      </m:oMath>
                    </m:oMathPara>
                  </a14:m>
                  <a:endParaRPr lang="hu-HU" sz="2200" dirty="0"/>
                </a:p>
              </p:txBody>
            </p:sp>
          </mc:Choice>
          <mc:Fallback xmlns="">
            <p:sp>
              <p:nvSpPr>
                <p:cNvPr id="97" name="Szövegdoboz 96">
                  <a:extLst>
                    <a:ext uri="{FF2B5EF4-FFF2-40B4-BE49-F238E27FC236}">
                      <a16:creationId xmlns:a16="http://schemas.microsoft.com/office/drawing/2014/main" id="{97AF8BF8-3774-4954-80B3-980BDCF1E3BF}"/>
                    </a:ext>
                  </a:extLst>
                </p:cNvPr>
                <p:cNvSpPr txBox="1">
                  <a:spLocks noRot="1" noChangeAspect="1" noMove="1" noResize="1" noEditPoints="1" noAdjustHandles="1" noChangeArrowheads="1" noChangeShapeType="1" noTextEdit="1"/>
                </p:cNvSpPr>
                <p:nvPr/>
              </p:nvSpPr>
              <p:spPr>
                <a:xfrm>
                  <a:off x="9080363" y="4671908"/>
                  <a:ext cx="443904" cy="347018"/>
                </a:xfrm>
                <a:prstGeom prst="rect">
                  <a:avLst/>
                </a:prstGeom>
                <a:blipFill>
                  <a:blip r:embed="rId17"/>
                  <a:stretch>
                    <a:fillRect l="-5479" t="-1754" r="-10959"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8" name="Szövegdoboz 97">
                  <a:extLst>
                    <a:ext uri="{FF2B5EF4-FFF2-40B4-BE49-F238E27FC236}">
                      <a16:creationId xmlns:a16="http://schemas.microsoft.com/office/drawing/2014/main" id="{F5443485-EF77-4362-A18E-C8263929BC13}"/>
                    </a:ext>
                  </a:extLst>
                </p:cNvPr>
                <p:cNvSpPr txBox="1"/>
                <p:nvPr/>
              </p:nvSpPr>
              <p:spPr>
                <a:xfrm>
                  <a:off x="9613131" y="4669950"/>
                  <a:ext cx="443904" cy="3434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3</m:t>
                            </m:r>
                          </m:sub>
                          <m:sup>
                            <m:r>
                              <a:rPr lang="hu-HU" sz="2200" b="0" i="1" smtClean="0">
                                <a:latin typeface="Cambria Math" panose="02040503050406030204" pitchFamily="18" charset="0"/>
                              </a:rPr>
                              <m:t>7</m:t>
                            </m:r>
                          </m:sup>
                          <m:e>
                            <m:r>
                              <a:rPr lang="hu-HU" sz="2200" b="0" i="1" smtClean="0">
                                <a:latin typeface="Cambria Math" panose="02040503050406030204" pitchFamily="18" charset="0"/>
                              </a:rPr>
                              <m:t>𝐿𝑖</m:t>
                            </m:r>
                          </m:e>
                        </m:sPre>
                      </m:oMath>
                    </m:oMathPara>
                  </a14:m>
                  <a:endParaRPr lang="hu-HU" sz="2200" dirty="0"/>
                </a:p>
              </p:txBody>
            </p:sp>
          </mc:Choice>
          <mc:Fallback xmlns="">
            <p:sp>
              <p:nvSpPr>
                <p:cNvPr id="98" name="Szövegdoboz 97">
                  <a:extLst>
                    <a:ext uri="{FF2B5EF4-FFF2-40B4-BE49-F238E27FC236}">
                      <a16:creationId xmlns:a16="http://schemas.microsoft.com/office/drawing/2014/main" id="{F5443485-EF77-4362-A18E-C8263929BC13}"/>
                    </a:ext>
                  </a:extLst>
                </p:cNvPr>
                <p:cNvSpPr txBox="1">
                  <a:spLocks noRot="1" noChangeAspect="1" noMove="1" noResize="1" noEditPoints="1" noAdjustHandles="1" noChangeArrowheads="1" noChangeShapeType="1" noTextEdit="1"/>
                </p:cNvSpPr>
                <p:nvPr/>
              </p:nvSpPr>
              <p:spPr>
                <a:xfrm>
                  <a:off x="9613131" y="4669950"/>
                  <a:ext cx="443904" cy="343492"/>
                </a:xfrm>
                <a:prstGeom prst="rect">
                  <a:avLst/>
                </a:prstGeom>
                <a:blipFill>
                  <a:blip r:embed="rId18"/>
                  <a:stretch>
                    <a:fillRect l="-5479" r="-10959"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9" name="Szövegdoboz 98">
                  <a:extLst>
                    <a:ext uri="{FF2B5EF4-FFF2-40B4-BE49-F238E27FC236}">
                      <a16:creationId xmlns:a16="http://schemas.microsoft.com/office/drawing/2014/main" id="{76D6CFB5-4DA7-45FA-A1EA-F2592A8C9C69}"/>
                    </a:ext>
                  </a:extLst>
                </p:cNvPr>
                <p:cNvSpPr txBox="1"/>
                <p:nvPr/>
              </p:nvSpPr>
              <p:spPr>
                <a:xfrm>
                  <a:off x="10066220" y="4693500"/>
                  <a:ext cx="443904" cy="3472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3</m:t>
                            </m:r>
                          </m:sub>
                          <m:sup>
                            <m:r>
                              <a:rPr lang="hu-HU" sz="2200" b="0" i="1" smtClean="0">
                                <a:solidFill>
                                  <a:srgbClr val="FF0000"/>
                                </a:solidFill>
                                <a:latin typeface="Cambria Math" panose="02040503050406030204" pitchFamily="18" charset="0"/>
                              </a:rPr>
                              <m:t>8</m:t>
                            </m:r>
                          </m:sup>
                          <m:e>
                            <m:r>
                              <a:rPr lang="hu-HU" sz="2200" b="0" i="1" smtClean="0">
                                <a:solidFill>
                                  <a:srgbClr val="FF0000"/>
                                </a:solidFill>
                                <a:latin typeface="Cambria Math" panose="02040503050406030204" pitchFamily="18" charset="0"/>
                              </a:rPr>
                              <m:t>𝐿𝑖</m:t>
                            </m:r>
                          </m:e>
                        </m:sPre>
                      </m:oMath>
                    </m:oMathPara>
                  </a14:m>
                  <a:endParaRPr lang="hu-HU" sz="2200" dirty="0">
                    <a:solidFill>
                      <a:srgbClr val="FF0000"/>
                    </a:solidFill>
                  </a:endParaRPr>
                </a:p>
              </p:txBody>
            </p:sp>
          </mc:Choice>
          <mc:Fallback xmlns="">
            <p:sp>
              <p:nvSpPr>
                <p:cNvPr id="99" name="Szövegdoboz 98">
                  <a:extLst>
                    <a:ext uri="{FF2B5EF4-FFF2-40B4-BE49-F238E27FC236}">
                      <a16:creationId xmlns:a16="http://schemas.microsoft.com/office/drawing/2014/main" id="{76D6CFB5-4DA7-45FA-A1EA-F2592A8C9C69}"/>
                    </a:ext>
                  </a:extLst>
                </p:cNvPr>
                <p:cNvSpPr txBox="1">
                  <a:spLocks noRot="1" noChangeAspect="1" noMove="1" noResize="1" noEditPoints="1" noAdjustHandles="1" noChangeArrowheads="1" noChangeShapeType="1" noTextEdit="1"/>
                </p:cNvSpPr>
                <p:nvPr/>
              </p:nvSpPr>
              <p:spPr>
                <a:xfrm>
                  <a:off x="10066220" y="4693500"/>
                  <a:ext cx="443904" cy="347211"/>
                </a:xfrm>
                <a:prstGeom prst="rect">
                  <a:avLst/>
                </a:prstGeom>
                <a:blipFill>
                  <a:blip r:embed="rId19"/>
                  <a:stretch>
                    <a:fillRect l="-6849" t="-1754" r="-10959" b="-1754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0" name="Szövegdoboz 99">
                  <a:extLst>
                    <a:ext uri="{FF2B5EF4-FFF2-40B4-BE49-F238E27FC236}">
                      <a16:creationId xmlns:a16="http://schemas.microsoft.com/office/drawing/2014/main" id="{A984085E-ED38-47D5-92A5-E8203BE83705}"/>
                    </a:ext>
                  </a:extLst>
                </p:cNvPr>
                <p:cNvSpPr txBox="1"/>
                <p:nvPr/>
              </p:nvSpPr>
              <p:spPr>
                <a:xfrm>
                  <a:off x="10049616" y="4249232"/>
                  <a:ext cx="526106" cy="3435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4</m:t>
                            </m:r>
                          </m:sub>
                          <m:sup>
                            <m:r>
                              <a:rPr lang="hu-HU" sz="2200" b="0" i="1" smtClean="0">
                                <a:latin typeface="Cambria Math" panose="02040503050406030204" pitchFamily="18" charset="0"/>
                              </a:rPr>
                              <m:t>9</m:t>
                            </m:r>
                          </m:sup>
                          <m:e>
                            <m:r>
                              <a:rPr lang="hu-HU" sz="2200" b="0" i="1" smtClean="0">
                                <a:latin typeface="Cambria Math" panose="02040503050406030204" pitchFamily="18" charset="0"/>
                              </a:rPr>
                              <m:t>𝐵𝑒</m:t>
                            </m:r>
                          </m:e>
                        </m:sPre>
                      </m:oMath>
                    </m:oMathPara>
                  </a14:m>
                  <a:endParaRPr lang="hu-HU" sz="2200" dirty="0"/>
                </a:p>
              </p:txBody>
            </p:sp>
          </mc:Choice>
          <mc:Fallback xmlns="">
            <p:sp>
              <p:nvSpPr>
                <p:cNvPr id="100" name="Szövegdoboz 99">
                  <a:extLst>
                    <a:ext uri="{FF2B5EF4-FFF2-40B4-BE49-F238E27FC236}">
                      <a16:creationId xmlns:a16="http://schemas.microsoft.com/office/drawing/2014/main" id="{A984085E-ED38-47D5-92A5-E8203BE83705}"/>
                    </a:ext>
                  </a:extLst>
                </p:cNvPr>
                <p:cNvSpPr txBox="1">
                  <a:spLocks noRot="1" noChangeAspect="1" noMove="1" noResize="1" noEditPoints="1" noAdjustHandles="1" noChangeArrowheads="1" noChangeShapeType="1" noTextEdit="1"/>
                </p:cNvSpPr>
                <p:nvPr/>
              </p:nvSpPr>
              <p:spPr>
                <a:xfrm>
                  <a:off x="10049616" y="4249232"/>
                  <a:ext cx="526106" cy="343556"/>
                </a:xfrm>
                <a:prstGeom prst="rect">
                  <a:avLst/>
                </a:prstGeom>
                <a:blipFill>
                  <a:blip r:embed="rId20"/>
                  <a:stretch>
                    <a:fillRect l="-3488" t="-3509" r="-11628" b="-14035"/>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1" name="Szövegdoboz 100">
                  <a:extLst>
                    <a:ext uri="{FF2B5EF4-FFF2-40B4-BE49-F238E27FC236}">
                      <a16:creationId xmlns:a16="http://schemas.microsoft.com/office/drawing/2014/main" id="{624D17F1-8018-4DD4-9073-5324B691269C}"/>
                    </a:ext>
                  </a:extLst>
                </p:cNvPr>
                <p:cNvSpPr txBox="1"/>
                <p:nvPr/>
              </p:nvSpPr>
              <p:spPr>
                <a:xfrm>
                  <a:off x="11036225" y="4269213"/>
                  <a:ext cx="586956" cy="3104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000" i="1" smtClean="0">
                                <a:solidFill>
                                  <a:srgbClr val="FF0000"/>
                                </a:solidFill>
                                <a:latin typeface="Cambria Math" panose="02040503050406030204" pitchFamily="18" charset="0"/>
                              </a:rPr>
                            </m:ctrlPr>
                          </m:sPrePr>
                          <m:sub>
                            <m:r>
                              <a:rPr lang="hu-HU" sz="2000" b="0" i="1" smtClean="0">
                                <a:solidFill>
                                  <a:srgbClr val="FF0000"/>
                                </a:solidFill>
                                <a:latin typeface="Cambria Math" panose="02040503050406030204" pitchFamily="18" charset="0"/>
                              </a:rPr>
                              <m:t>4</m:t>
                            </m:r>
                          </m:sub>
                          <m:sup>
                            <m:r>
                              <a:rPr lang="hu-HU" sz="2000" b="0" i="1" smtClean="0">
                                <a:solidFill>
                                  <a:srgbClr val="FF0000"/>
                                </a:solidFill>
                                <a:latin typeface="Cambria Math" panose="02040503050406030204" pitchFamily="18" charset="0"/>
                              </a:rPr>
                              <m:t>11</m:t>
                            </m:r>
                          </m:sup>
                          <m:e>
                            <m:r>
                              <a:rPr lang="hu-HU" sz="2000" b="0" i="1" smtClean="0">
                                <a:solidFill>
                                  <a:srgbClr val="FF0000"/>
                                </a:solidFill>
                                <a:latin typeface="Cambria Math" panose="02040503050406030204" pitchFamily="18" charset="0"/>
                              </a:rPr>
                              <m:t>𝐵𝑒</m:t>
                            </m:r>
                          </m:e>
                        </m:sPre>
                      </m:oMath>
                    </m:oMathPara>
                  </a14:m>
                  <a:endParaRPr lang="hu-HU" sz="2000" dirty="0">
                    <a:solidFill>
                      <a:srgbClr val="FF0000"/>
                    </a:solidFill>
                  </a:endParaRPr>
                </a:p>
              </p:txBody>
            </p:sp>
          </mc:Choice>
          <mc:Fallback xmlns="">
            <p:sp>
              <p:nvSpPr>
                <p:cNvPr id="101" name="Szövegdoboz 100">
                  <a:extLst>
                    <a:ext uri="{FF2B5EF4-FFF2-40B4-BE49-F238E27FC236}">
                      <a16:creationId xmlns:a16="http://schemas.microsoft.com/office/drawing/2014/main" id="{624D17F1-8018-4DD4-9073-5324B691269C}"/>
                    </a:ext>
                  </a:extLst>
                </p:cNvPr>
                <p:cNvSpPr txBox="1">
                  <a:spLocks noRot="1" noChangeAspect="1" noMove="1" noResize="1" noEditPoints="1" noAdjustHandles="1" noChangeArrowheads="1" noChangeShapeType="1" noTextEdit="1"/>
                </p:cNvSpPr>
                <p:nvPr/>
              </p:nvSpPr>
              <p:spPr>
                <a:xfrm>
                  <a:off x="11036225" y="4269213"/>
                  <a:ext cx="586956" cy="310406"/>
                </a:xfrm>
                <a:prstGeom prst="rect">
                  <a:avLst/>
                </a:prstGeom>
                <a:blipFill>
                  <a:blip r:embed="rId21"/>
                  <a:stretch>
                    <a:fillRect l="-3125" t="-1961" r="-9375" b="-1764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2" name="Szövegdoboz 101">
                  <a:extLst>
                    <a:ext uri="{FF2B5EF4-FFF2-40B4-BE49-F238E27FC236}">
                      <a16:creationId xmlns:a16="http://schemas.microsoft.com/office/drawing/2014/main" id="{F5EFDF2F-1F02-4D9D-90FB-3E512ECF0D21}"/>
                    </a:ext>
                  </a:extLst>
                </p:cNvPr>
                <p:cNvSpPr txBox="1"/>
                <p:nvPr/>
              </p:nvSpPr>
              <p:spPr>
                <a:xfrm>
                  <a:off x="9539556" y="4255428"/>
                  <a:ext cx="526105" cy="3440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4</m:t>
                            </m:r>
                          </m:sub>
                          <m:sup>
                            <m:r>
                              <a:rPr lang="hu-HU" sz="2200" b="0" i="1" smtClean="0">
                                <a:solidFill>
                                  <a:srgbClr val="FF0000"/>
                                </a:solidFill>
                                <a:latin typeface="Cambria Math" panose="02040503050406030204" pitchFamily="18" charset="0"/>
                              </a:rPr>
                              <m:t>8</m:t>
                            </m:r>
                          </m:sup>
                          <m:e>
                            <m:r>
                              <a:rPr lang="hu-HU" sz="2200" b="0" i="1" smtClean="0">
                                <a:solidFill>
                                  <a:srgbClr val="FF0000"/>
                                </a:solidFill>
                                <a:latin typeface="Cambria Math" panose="02040503050406030204" pitchFamily="18" charset="0"/>
                              </a:rPr>
                              <m:t>𝐵𝑒</m:t>
                            </m:r>
                          </m:e>
                        </m:sPre>
                      </m:oMath>
                    </m:oMathPara>
                  </a14:m>
                  <a:endParaRPr lang="hu-HU" sz="2200" dirty="0">
                    <a:solidFill>
                      <a:srgbClr val="FF0000"/>
                    </a:solidFill>
                  </a:endParaRPr>
                </a:p>
              </p:txBody>
            </p:sp>
          </mc:Choice>
          <mc:Fallback xmlns="">
            <p:sp>
              <p:nvSpPr>
                <p:cNvPr id="102" name="Szövegdoboz 101">
                  <a:extLst>
                    <a:ext uri="{FF2B5EF4-FFF2-40B4-BE49-F238E27FC236}">
                      <a16:creationId xmlns:a16="http://schemas.microsoft.com/office/drawing/2014/main" id="{F5EFDF2F-1F02-4D9D-90FB-3E512ECF0D21}"/>
                    </a:ext>
                  </a:extLst>
                </p:cNvPr>
                <p:cNvSpPr txBox="1">
                  <a:spLocks noRot="1" noChangeAspect="1" noMove="1" noResize="1" noEditPoints="1" noAdjustHandles="1" noChangeArrowheads="1" noChangeShapeType="1" noTextEdit="1"/>
                </p:cNvSpPr>
                <p:nvPr/>
              </p:nvSpPr>
              <p:spPr>
                <a:xfrm>
                  <a:off x="9539556" y="4255428"/>
                  <a:ext cx="526105" cy="344069"/>
                </a:xfrm>
                <a:prstGeom prst="rect">
                  <a:avLst/>
                </a:prstGeom>
                <a:blipFill>
                  <a:blip r:embed="rId22"/>
                  <a:stretch>
                    <a:fillRect l="-3448" t="-3509" r="-10345" b="-14035"/>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3" name="Szövegdoboz 102">
                  <a:extLst>
                    <a:ext uri="{FF2B5EF4-FFF2-40B4-BE49-F238E27FC236}">
                      <a16:creationId xmlns:a16="http://schemas.microsoft.com/office/drawing/2014/main" id="{9014FA16-99DA-47DC-A4F7-0E7CCE7CA047}"/>
                    </a:ext>
                  </a:extLst>
                </p:cNvPr>
                <p:cNvSpPr txBox="1"/>
                <p:nvPr/>
              </p:nvSpPr>
              <p:spPr>
                <a:xfrm>
                  <a:off x="9030656" y="4257191"/>
                  <a:ext cx="526105" cy="3405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4</m:t>
                            </m:r>
                          </m:sub>
                          <m:sup>
                            <m:r>
                              <a:rPr lang="hu-HU" sz="2200" b="0" i="1" smtClean="0">
                                <a:solidFill>
                                  <a:srgbClr val="FF0000"/>
                                </a:solidFill>
                                <a:latin typeface="Cambria Math" panose="02040503050406030204" pitchFamily="18" charset="0"/>
                              </a:rPr>
                              <m:t>7</m:t>
                            </m:r>
                          </m:sup>
                          <m:e>
                            <m:r>
                              <a:rPr lang="hu-HU" sz="2200" b="0" i="1" smtClean="0">
                                <a:solidFill>
                                  <a:srgbClr val="FF0000"/>
                                </a:solidFill>
                                <a:latin typeface="Cambria Math" panose="02040503050406030204" pitchFamily="18" charset="0"/>
                              </a:rPr>
                              <m:t>𝐵𝑒</m:t>
                            </m:r>
                          </m:e>
                        </m:sPre>
                      </m:oMath>
                    </m:oMathPara>
                  </a14:m>
                  <a:endParaRPr lang="hu-HU" sz="2200" dirty="0">
                    <a:solidFill>
                      <a:srgbClr val="FF0000"/>
                    </a:solidFill>
                  </a:endParaRPr>
                </a:p>
              </p:txBody>
            </p:sp>
          </mc:Choice>
          <mc:Fallback xmlns="">
            <p:sp>
              <p:nvSpPr>
                <p:cNvPr id="103" name="Szövegdoboz 102">
                  <a:extLst>
                    <a:ext uri="{FF2B5EF4-FFF2-40B4-BE49-F238E27FC236}">
                      <a16:creationId xmlns:a16="http://schemas.microsoft.com/office/drawing/2014/main" id="{9014FA16-99DA-47DC-A4F7-0E7CCE7CA047}"/>
                    </a:ext>
                  </a:extLst>
                </p:cNvPr>
                <p:cNvSpPr txBox="1">
                  <a:spLocks noRot="1" noChangeAspect="1" noMove="1" noResize="1" noEditPoints="1" noAdjustHandles="1" noChangeArrowheads="1" noChangeShapeType="1" noTextEdit="1"/>
                </p:cNvSpPr>
                <p:nvPr/>
              </p:nvSpPr>
              <p:spPr>
                <a:xfrm>
                  <a:off x="9030656" y="4257191"/>
                  <a:ext cx="526105" cy="340542"/>
                </a:xfrm>
                <a:prstGeom prst="rect">
                  <a:avLst/>
                </a:prstGeom>
                <a:blipFill>
                  <a:blip r:embed="rId23"/>
                  <a:stretch>
                    <a:fillRect l="-3488" t="-1786" r="-11628"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4" name="Szövegdoboz 103">
                  <a:extLst>
                    <a:ext uri="{FF2B5EF4-FFF2-40B4-BE49-F238E27FC236}">
                      <a16:creationId xmlns:a16="http://schemas.microsoft.com/office/drawing/2014/main" id="{7128589B-F5F8-4A68-BA34-86BE7C5CDB2E}"/>
                    </a:ext>
                  </a:extLst>
                </p:cNvPr>
                <p:cNvSpPr txBox="1"/>
                <p:nvPr/>
              </p:nvSpPr>
              <p:spPr>
                <a:xfrm>
                  <a:off x="9607119" y="3782973"/>
                  <a:ext cx="387991" cy="3518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5</m:t>
                            </m:r>
                          </m:sub>
                          <m:sup>
                            <m:r>
                              <a:rPr lang="hu-HU" sz="2200" b="0" i="1" smtClean="0">
                                <a:solidFill>
                                  <a:srgbClr val="FF0000"/>
                                </a:solidFill>
                                <a:latin typeface="Cambria Math" panose="02040503050406030204" pitchFamily="18" charset="0"/>
                              </a:rPr>
                              <m:t>9</m:t>
                            </m:r>
                          </m:sup>
                          <m:e>
                            <m:r>
                              <a:rPr lang="hu-HU" sz="2200" b="0" i="1" smtClean="0">
                                <a:solidFill>
                                  <a:srgbClr val="FF0000"/>
                                </a:solidFill>
                                <a:latin typeface="Cambria Math" panose="02040503050406030204" pitchFamily="18" charset="0"/>
                              </a:rPr>
                              <m:t>𝐵</m:t>
                            </m:r>
                          </m:e>
                        </m:sPre>
                      </m:oMath>
                    </m:oMathPara>
                  </a14:m>
                  <a:endParaRPr lang="hu-HU" sz="2200" dirty="0">
                    <a:solidFill>
                      <a:srgbClr val="FF0000"/>
                    </a:solidFill>
                  </a:endParaRPr>
                </a:p>
              </p:txBody>
            </p:sp>
          </mc:Choice>
          <mc:Fallback xmlns="">
            <p:sp>
              <p:nvSpPr>
                <p:cNvPr id="104" name="Szövegdoboz 103">
                  <a:extLst>
                    <a:ext uri="{FF2B5EF4-FFF2-40B4-BE49-F238E27FC236}">
                      <a16:creationId xmlns:a16="http://schemas.microsoft.com/office/drawing/2014/main" id="{7128589B-F5F8-4A68-BA34-86BE7C5CDB2E}"/>
                    </a:ext>
                  </a:extLst>
                </p:cNvPr>
                <p:cNvSpPr txBox="1">
                  <a:spLocks noRot="1" noChangeAspect="1" noMove="1" noResize="1" noEditPoints="1" noAdjustHandles="1" noChangeArrowheads="1" noChangeShapeType="1" noTextEdit="1"/>
                </p:cNvSpPr>
                <p:nvPr/>
              </p:nvSpPr>
              <p:spPr>
                <a:xfrm>
                  <a:off x="9607119" y="3782973"/>
                  <a:ext cx="387991" cy="351891"/>
                </a:xfrm>
                <a:prstGeom prst="rect">
                  <a:avLst/>
                </a:prstGeom>
                <a:blipFill>
                  <a:blip r:embed="rId24"/>
                  <a:stretch>
                    <a:fillRect l="-6250" t="-1724" r="-12500" b="-1551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5" name="Szövegdoboz 104">
                  <a:extLst>
                    <a:ext uri="{FF2B5EF4-FFF2-40B4-BE49-F238E27FC236}">
                      <a16:creationId xmlns:a16="http://schemas.microsoft.com/office/drawing/2014/main" id="{E1FBE2B5-510F-43CE-B399-E4DDC3CDE6D3}"/>
                    </a:ext>
                  </a:extLst>
                </p:cNvPr>
                <p:cNvSpPr txBox="1"/>
                <p:nvPr/>
              </p:nvSpPr>
              <p:spPr>
                <a:xfrm>
                  <a:off x="10057035" y="3796821"/>
                  <a:ext cx="506614" cy="3522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5</m:t>
                            </m:r>
                          </m:sub>
                          <m:sup>
                            <m:r>
                              <a:rPr lang="hu-HU" sz="2200" b="0" i="1" smtClean="0">
                                <a:latin typeface="Cambria Math" panose="02040503050406030204" pitchFamily="18" charset="0"/>
                              </a:rPr>
                              <m:t>10</m:t>
                            </m:r>
                          </m:sup>
                          <m:e>
                            <m:r>
                              <a:rPr lang="hu-HU" sz="2200" b="0" i="1" smtClean="0">
                                <a:latin typeface="Cambria Math" panose="02040503050406030204" pitchFamily="18" charset="0"/>
                              </a:rPr>
                              <m:t>𝐵</m:t>
                            </m:r>
                          </m:e>
                        </m:sPre>
                      </m:oMath>
                    </m:oMathPara>
                  </a14:m>
                  <a:endParaRPr lang="hu-HU" sz="2200" dirty="0"/>
                </a:p>
              </p:txBody>
            </p:sp>
          </mc:Choice>
          <mc:Fallback xmlns="">
            <p:sp>
              <p:nvSpPr>
                <p:cNvPr id="105" name="Szövegdoboz 104">
                  <a:extLst>
                    <a:ext uri="{FF2B5EF4-FFF2-40B4-BE49-F238E27FC236}">
                      <a16:creationId xmlns:a16="http://schemas.microsoft.com/office/drawing/2014/main" id="{E1FBE2B5-510F-43CE-B399-E4DDC3CDE6D3}"/>
                    </a:ext>
                  </a:extLst>
                </p:cNvPr>
                <p:cNvSpPr txBox="1">
                  <a:spLocks noRot="1" noChangeAspect="1" noMove="1" noResize="1" noEditPoints="1" noAdjustHandles="1" noChangeArrowheads="1" noChangeShapeType="1" noTextEdit="1"/>
                </p:cNvSpPr>
                <p:nvPr/>
              </p:nvSpPr>
              <p:spPr>
                <a:xfrm>
                  <a:off x="10057035" y="3796821"/>
                  <a:ext cx="506614" cy="352212"/>
                </a:xfrm>
                <a:prstGeom prst="rect">
                  <a:avLst/>
                </a:prstGeom>
                <a:blipFill>
                  <a:blip r:embed="rId25"/>
                  <a:stretch>
                    <a:fillRect l="-3614" t="-1724" r="-12048" b="-1724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6" name="Szövegdoboz 105">
                  <a:extLst>
                    <a:ext uri="{FF2B5EF4-FFF2-40B4-BE49-F238E27FC236}">
                      <a16:creationId xmlns:a16="http://schemas.microsoft.com/office/drawing/2014/main" id="{BC521FD3-ED55-4373-8C28-26215B187031}"/>
                    </a:ext>
                  </a:extLst>
                </p:cNvPr>
                <p:cNvSpPr txBox="1"/>
                <p:nvPr/>
              </p:nvSpPr>
              <p:spPr>
                <a:xfrm>
                  <a:off x="9109723" y="3795092"/>
                  <a:ext cx="387991" cy="3524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5</m:t>
                            </m:r>
                          </m:sub>
                          <m:sup>
                            <m:r>
                              <a:rPr lang="hu-HU" sz="2200" b="0" i="1" smtClean="0">
                                <a:solidFill>
                                  <a:srgbClr val="FF0000"/>
                                </a:solidFill>
                                <a:latin typeface="Cambria Math" panose="02040503050406030204" pitchFamily="18" charset="0"/>
                              </a:rPr>
                              <m:t>8</m:t>
                            </m:r>
                          </m:sup>
                          <m:e>
                            <m:r>
                              <a:rPr lang="hu-HU" sz="2200" b="0" i="1" smtClean="0">
                                <a:solidFill>
                                  <a:srgbClr val="FF0000"/>
                                </a:solidFill>
                                <a:latin typeface="Cambria Math" panose="02040503050406030204" pitchFamily="18" charset="0"/>
                              </a:rPr>
                              <m:t>𝐵</m:t>
                            </m:r>
                          </m:e>
                        </m:sPre>
                      </m:oMath>
                    </m:oMathPara>
                  </a14:m>
                  <a:endParaRPr lang="hu-HU" sz="2200" dirty="0">
                    <a:solidFill>
                      <a:srgbClr val="FF0000"/>
                    </a:solidFill>
                  </a:endParaRPr>
                </a:p>
              </p:txBody>
            </p:sp>
          </mc:Choice>
          <mc:Fallback xmlns="">
            <p:sp>
              <p:nvSpPr>
                <p:cNvPr id="106" name="Szövegdoboz 105">
                  <a:extLst>
                    <a:ext uri="{FF2B5EF4-FFF2-40B4-BE49-F238E27FC236}">
                      <a16:creationId xmlns:a16="http://schemas.microsoft.com/office/drawing/2014/main" id="{BC521FD3-ED55-4373-8C28-26215B187031}"/>
                    </a:ext>
                  </a:extLst>
                </p:cNvPr>
                <p:cNvSpPr txBox="1">
                  <a:spLocks noRot="1" noChangeAspect="1" noMove="1" noResize="1" noEditPoints="1" noAdjustHandles="1" noChangeArrowheads="1" noChangeShapeType="1" noTextEdit="1"/>
                </p:cNvSpPr>
                <p:nvPr/>
              </p:nvSpPr>
              <p:spPr>
                <a:xfrm>
                  <a:off x="9109723" y="3795092"/>
                  <a:ext cx="387991" cy="352404"/>
                </a:xfrm>
                <a:prstGeom prst="rect">
                  <a:avLst/>
                </a:prstGeom>
                <a:blipFill>
                  <a:blip r:embed="rId26"/>
                  <a:stretch>
                    <a:fillRect l="-7937" t="-1724" r="-14286" b="-1551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7" name="Szövegdoboz 106">
                  <a:extLst>
                    <a:ext uri="{FF2B5EF4-FFF2-40B4-BE49-F238E27FC236}">
                      <a16:creationId xmlns:a16="http://schemas.microsoft.com/office/drawing/2014/main" id="{6E690EAB-9C42-416F-9066-06C634882FD2}"/>
                    </a:ext>
                  </a:extLst>
                </p:cNvPr>
                <p:cNvSpPr txBox="1"/>
                <p:nvPr/>
              </p:nvSpPr>
              <p:spPr>
                <a:xfrm>
                  <a:off x="11079384" y="3797879"/>
                  <a:ext cx="506614" cy="3500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5</m:t>
                            </m:r>
                          </m:sub>
                          <m:sup>
                            <m:r>
                              <a:rPr lang="hu-HU" sz="2200" b="0" i="1" smtClean="0">
                                <a:solidFill>
                                  <a:srgbClr val="FF0000"/>
                                </a:solidFill>
                                <a:latin typeface="Cambria Math" panose="02040503050406030204" pitchFamily="18" charset="0"/>
                              </a:rPr>
                              <m:t>12</m:t>
                            </m:r>
                          </m:sup>
                          <m:e>
                            <m:r>
                              <a:rPr lang="hu-HU" sz="2200" b="0" i="1" smtClean="0">
                                <a:solidFill>
                                  <a:srgbClr val="FF0000"/>
                                </a:solidFill>
                                <a:latin typeface="Cambria Math" panose="02040503050406030204" pitchFamily="18" charset="0"/>
                              </a:rPr>
                              <m:t>𝐵</m:t>
                            </m:r>
                          </m:e>
                        </m:sPre>
                      </m:oMath>
                    </m:oMathPara>
                  </a14:m>
                  <a:endParaRPr lang="hu-HU" sz="2200" dirty="0">
                    <a:solidFill>
                      <a:srgbClr val="FF0000"/>
                    </a:solidFill>
                  </a:endParaRPr>
                </a:p>
              </p:txBody>
            </p:sp>
          </mc:Choice>
          <mc:Fallback xmlns="">
            <p:sp>
              <p:nvSpPr>
                <p:cNvPr id="107" name="Szövegdoboz 106">
                  <a:extLst>
                    <a:ext uri="{FF2B5EF4-FFF2-40B4-BE49-F238E27FC236}">
                      <a16:creationId xmlns:a16="http://schemas.microsoft.com/office/drawing/2014/main" id="{6E690EAB-9C42-416F-9066-06C634882FD2}"/>
                    </a:ext>
                  </a:extLst>
                </p:cNvPr>
                <p:cNvSpPr txBox="1">
                  <a:spLocks noRot="1" noChangeAspect="1" noMove="1" noResize="1" noEditPoints="1" noAdjustHandles="1" noChangeArrowheads="1" noChangeShapeType="1" noTextEdit="1"/>
                </p:cNvSpPr>
                <p:nvPr/>
              </p:nvSpPr>
              <p:spPr>
                <a:xfrm>
                  <a:off x="11079384" y="3797879"/>
                  <a:ext cx="506614" cy="350096"/>
                </a:xfrm>
                <a:prstGeom prst="rect">
                  <a:avLst/>
                </a:prstGeom>
                <a:blipFill>
                  <a:blip r:embed="rId27"/>
                  <a:stretch>
                    <a:fillRect l="-4819" t="-1724" r="-12048" b="-1724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8" name="Szövegdoboz 107">
                  <a:extLst>
                    <a:ext uri="{FF2B5EF4-FFF2-40B4-BE49-F238E27FC236}">
                      <a16:creationId xmlns:a16="http://schemas.microsoft.com/office/drawing/2014/main" id="{0AD984C0-C670-4BF2-AA67-9B74156122C9}"/>
                    </a:ext>
                  </a:extLst>
                </p:cNvPr>
                <p:cNvSpPr txBox="1"/>
                <p:nvPr/>
              </p:nvSpPr>
              <p:spPr>
                <a:xfrm>
                  <a:off x="10568412" y="3791701"/>
                  <a:ext cx="506614" cy="3493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5</m:t>
                            </m:r>
                          </m:sub>
                          <m:sup>
                            <m:r>
                              <a:rPr lang="hu-HU" sz="2200" b="0" i="1" smtClean="0">
                                <a:latin typeface="Cambria Math" panose="02040503050406030204" pitchFamily="18" charset="0"/>
                              </a:rPr>
                              <m:t>11</m:t>
                            </m:r>
                          </m:sup>
                          <m:e>
                            <m:r>
                              <a:rPr lang="hu-HU" sz="2200" b="0" i="1" smtClean="0">
                                <a:latin typeface="Cambria Math" panose="02040503050406030204" pitchFamily="18" charset="0"/>
                              </a:rPr>
                              <m:t>𝐵</m:t>
                            </m:r>
                          </m:e>
                        </m:sPre>
                      </m:oMath>
                    </m:oMathPara>
                  </a14:m>
                  <a:endParaRPr lang="hu-HU" sz="2200" dirty="0"/>
                </a:p>
              </p:txBody>
            </p:sp>
          </mc:Choice>
          <mc:Fallback xmlns="">
            <p:sp>
              <p:nvSpPr>
                <p:cNvPr id="108" name="Szövegdoboz 107">
                  <a:extLst>
                    <a:ext uri="{FF2B5EF4-FFF2-40B4-BE49-F238E27FC236}">
                      <a16:creationId xmlns:a16="http://schemas.microsoft.com/office/drawing/2014/main" id="{0AD984C0-C670-4BF2-AA67-9B74156122C9}"/>
                    </a:ext>
                  </a:extLst>
                </p:cNvPr>
                <p:cNvSpPr txBox="1">
                  <a:spLocks noRot="1" noChangeAspect="1" noMove="1" noResize="1" noEditPoints="1" noAdjustHandles="1" noChangeArrowheads="1" noChangeShapeType="1" noTextEdit="1"/>
                </p:cNvSpPr>
                <p:nvPr/>
              </p:nvSpPr>
              <p:spPr>
                <a:xfrm>
                  <a:off x="10568412" y="3791701"/>
                  <a:ext cx="506614" cy="349391"/>
                </a:xfrm>
                <a:prstGeom prst="rect">
                  <a:avLst/>
                </a:prstGeom>
                <a:blipFill>
                  <a:blip r:embed="rId28"/>
                  <a:stretch>
                    <a:fillRect l="-3614" r="-12048" b="-1724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9" name="Szövegdoboz 108">
                  <a:extLst>
                    <a:ext uri="{FF2B5EF4-FFF2-40B4-BE49-F238E27FC236}">
                      <a16:creationId xmlns:a16="http://schemas.microsoft.com/office/drawing/2014/main" id="{1590E846-125F-4DDE-9966-7E212048FDF6}"/>
                    </a:ext>
                  </a:extLst>
                </p:cNvPr>
                <p:cNvSpPr txBox="1"/>
                <p:nvPr/>
              </p:nvSpPr>
              <p:spPr>
                <a:xfrm>
                  <a:off x="10063343" y="3346212"/>
                  <a:ext cx="493789" cy="3445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6</m:t>
                            </m:r>
                          </m:sub>
                          <m:sup>
                            <m:r>
                              <a:rPr lang="hu-HU" sz="2200" b="0" i="1" smtClean="0">
                                <a:solidFill>
                                  <a:srgbClr val="FF0000"/>
                                </a:solidFill>
                                <a:latin typeface="Cambria Math" panose="02040503050406030204" pitchFamily="18" charset="0"/>
                              </a:rPr>
                              <m:t>11</m:t>
                            </m:r>
                          </m:sup>
                          <m:e>
                            <m:r>
                              <a:rPr lang="hu-HU" sz="2200" b="0" i="1" smtClean="0">
                                <a:solidFill>
                                  <a:srgbClr val="FF0000"/>
                                </a:solidFill>
                                <a:latin typeface="Cambria Math" panose="02040503050406030204" pitchFamily="18" charset="0"/>
                              </a:rPr>
                              <m:t>𝐶</m:t>
                            </m:r>
                          </m:e>
                        </m:sPre>
                      </m:oMath>
                    </m:oMathPara>
                  </a14:m>
                  <a:endParaRPr lang="hu-HU" sz="2200" dirty="0">
                    <a:solidFill>
                      <a:srgbClr val="FF0000"/>
                    </a:solidFill>
                  </a:endParaRPr>
                </a:p>
              </p:txBody>
            </p:sp>
          </mc:Choice>
          <mc:Fallback xmlns="">
            <p:sp>
              <p:nvSpPr>
                <p:cNvPr id="109" name="Szövegdoboz 108">
                  <a:extLst>
                    <a:ext uri="{FF2B5EF4-FFF2-40B4-BE49-F238E27FC236}">
                      <a16:creationId xmlns:a16="http://schemas.microsoft.com/office/drawing/2014/main" id="{1590E846-125F-4DDE-9966-7E212048FDF6}"/>
                    </a:ext>
                  </a:extLst>
                </p:cNvPr>
                <p:cNvSpPr txBox="1">
                  <a:spLocks noRot="1" noChangeAspect="1" noMove="1" noResize="1" noEditPoints="1" noAdjustHandles="1" noChangeArrowheads="1" noChangeShapeType="1" noTextEdit="1"/>
                </p:cNvSpPr>
                <p:nvPr/>
              </p:nvSpPr>
              <p:spPr>
                <a:xfrm>
                  <a:off x="10063343" y="3346212"/>
                  <a:ext cx="493789" cy="344582"/>
                </a:xfrm>
                <a:prstGeom prst="rect">
                  <a:avLst/>
                </a:prstGeom>
                <a:blipFill>
                  <a:blip r:embed="rId29"/>
                  <a:stretch>
                    <a:fillRect l="-3704" t="-1754" r="-11111"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0" name="Szövegdoboz 109">
                  <a:extLst>
                    <a:ext uri="{FF2B5EF4-FFF2-40B4-BE49-F238E27FC236}">
                      <a16:creationId xmlns:a16="http://schemas.microsoft.com/office/drawing/2014/main" id="{64EC6779-5957-41C7-91BA-78E9A3404EC8}"/>
                    </a:ext>
                  </a:extLst>
                </p:cNvPr>
                <p:cNvSpPr txBox="1"/>
                <p:nvPr/>
              </p:nvSpPr>
              <p:spPr>
                <a:xfrm>
                  <a:off x="10535163" y="3355843"/>
                  <a:ext cx="493790" cy="3452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6</m:t>
                            </m:r>
                          </m:sub>
                          <m:sup>
                            <m:r>
                              <a:rPr lang="hu-HU" sz="2200" b="0" i="1" smtClean="0">
                                <a:latin typeface="Cambria Math" panose="02040503050406030204" pitchFamily="18" charset="0"/>
                              </a:rPr>
                              <m:t>12</m:t>
                            </m:r>
                          </m:sup>
                          <m:e>
                            <m:r>
                              <a:rPr lang="hu-HU" sz="2200" b="0" i="1" smtClean="0">
                                <a:latin typeface="Cambria Math" panose="02040503050406030204" pitchFamily="18" charset="0"/>
                              </a:rPr>
                              <m:t>𝐶</m:t>
                            </m:r>
                          </m:e>
                        </m:sPre>
                      </m:oMath>
                    </m:oMathPara>
                  </a14:m>
                  <a:endParaRPr lang="hu-HU" sz="2200" dirty="0"/>
                </a:p>
              </p:txBody>
            </p:sp>
          </mc:Choice>
          <mc:Fallback xmlns="">
            <p:sp>
              <p:nvSpPr>
                <p:cNvPr id="110" name="Szövegdoboz 109">
                  <a:extLst>
                    <a:ext uri="{FF2B5EF4-FFF2-40B4-BE49-F238E27FC236}">
                      <a16:creationId xmlns:a16="http://schemas.microsoft.com/office/drawing/2014/main" id="{64EC6779-5957-41C7-91BA-78E9A3404EC8}"/>
                    </a:ext>
                  </a:extLst>
                </p:cNvPr>
                <p:cNvSpPr txBox="1">
                  <a:spLocks noRot="1" noChangeAspect="1" noMove="1" noResize="1" noEditPoints="1" noAdjustHandles="1" noChangeArrowheads="1" noChangeShapeType="1" noTextEdit="1"/>
                </p:cNvSpPr>
                <p:nvPr/>
              </p:nvSpPr>
              <p:spPr>
                <a:xfrm>
                  <a:off x="10535163" y="3355843"/>
                  <a:ext cx="493790" cy="345287"/>
                </a:xfrm>
                <a:prstGeom prst="rect">
                  <a:avLst/>
                </a:prstGeom>
                <a:blipFill>
                  <a:blip r:embed="rId30"/>
                  <a:stretch>
                    <a:fillRect l="-4938" t="-3571" r="-11111"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1" name="Szövegdoboz 110">
                  <a:extLst>
                    <a:ext uri="{FF2B5EF4-FFF2-40B4-BE49-F238E27FC236}">
                      <a16:creationId xmlns:a16="http://schemas.microsoft.com/office/drawing/2014/main" id="{86986B8B-FD69-426A-891E-E4DA5BC8C89E}"/>
                    </a:ext>
                  </a:extLst>
                </p:cNvPr>
                <p:cNvSpPr txBox="1"/>
                <p:nvPr/>
              </p:nvSpPr>
              <p:spPr>
                <a:xfrm>
                  <a:off x="9536442" y="3346908"/>
                  <a:ext cx="493790" cy="347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6</m:t>
                            </m:r>
                          </m:sub>
                          <m:sup>
                            <m:r>
                              <a:rPr lang="hu-HU" sz="2200" b="0" i="1" smtClean="0">
                                <a:solidFill>
                                  <a:srgbClr val="FF0000"/>
                                </a:solidFill>
                                <a:latin typeface="Cambria Math" panose="02040503050406030204" pitchFamily="18" charset="0"/>
                              </a:rPr>
                              <m:t>10</m:t>
                            </m:r>
                          </m:sup>
                          <m:e>
                            <m:r>
                              <a:rPr lang="hu-HU" sz="2200" b="0" i="1" smtClean="0">
                                <a:solidFill>
                                  <a:srgbClr val="FF0000"/>
                                </a:solidFill>
                                <a:latin typeface="Cambria Math" panose="02040503050406030204" pitchFamily="18" charset="0"/>
                              </a:rPr>
                              <m:t>𝐶</m:t>
                            </m:r>
                          </m:e>
                        </m:sPre>
                      </m:oMath>
                    </m:oMathPara>
                  </a14:m>
                  <a:endParaRPr lang="hu-HU" sz="2200" dirty="0">
                    <a:solidFill>
                      <a:srgbClr val="FF0000"/>
                    </a:solidFill>
                  </a:endParaRPr>
                </a:p>
              </p:txBody>
            </p:sp>
          </mc:Choice>
          <mc:Fallback xmlns="">
            <p:sp>
              <p:nvSpPr>
                <p:cNvPr id="111" name="Szövegdoboz 110">
                  <a:extLst>
                    <a:ext uri="{FF2B5EF4-FFF2-40B4-BE49-F238E27FC236}">
                      <a16:creationId xmlns:a16="http://schemas.microsoft.com/office/drawing/2014/main" id="{86986B8B-FD69-426A-891E-E4DA5BC8C89E}"/>
                    </a:ext>
                  </a:extLst>
                </p:cNvPr>
                <p:cNvSpPr txBox="1">
                  <a:spLocks noRot="1" noChangeAspect="1" noMove="1" noResize="1" noEditPoints="1" noAdjustHandles="1" noChangeArrowheads="1" noChangeShapeType="1" noTextEdit="1"/>
                </p:cNvSpPr>
                <p:nvPr/>
              </p:nvSpPr>
              <p:spPr>
                <a:xfrm>
                  <a:off x="9536442" y="3346908"/>
                  <a:ext cx="493790" cy="347403"/>
                </a:xfrm>
                <a:prstGeom prst="rect">
                  <a:avLst/>
                </a:prstGeom>
                <a:blipFill>
                  <a:blip r:embed="rId31"/>
                  <a:stretch>
                    <a:fillRect l="-4938" t="-1754" r="-11111" b="-1754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2" name="Szövegdoboz 111">
                  <a:extLst>
                    <a:ext uri="{FF2B5EF4-FFF2-40B4-BE49-F238E27FC236}">
                      <a16:creationId xmlns:a16="http://schemas.microsoft.com/office/drawing/2014/main" id="{ED5E95BC-2414-4310-A5A3-1548211FBE10}"/>
                    </a:ext>
                  </a:extLst>
                </p:cNvPr>
                <p:cNvSpPr txBox="1"/>
                <p:nvPr/>
              </p:nvSpPr>
              <p:spPr>
                <a:xfrm>
                  <a:off x="11094296" y="3343105"/>
                  <a:ext cx="493790" cy="3470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6</m:t>
                            </m:r>
                          </m:sub>
                          <m:sup>
                            <m:r>
                              <a:rPr lang="hu-HU" sz="2200" b="0" i="1" smtClean="0">
                                <a:latin typeface="Cambria Math" panose="02040503050406030204" pitchFamily="18" charset="0"/>
                              </a:rPr>
                              <m:t>13</m:t>
                            </m:r>
                          </m:sup>
                          <m:e>
                            <m:r>
                              <a:rPr lang="hu-HU" sz="2200" b="0" i="1" smtClean="0">
                                <a:latin typeface="Cambria Math" panose="02040503050406030204" pitchFamily="18" charset="0"/>
                              </a:rPr>
                              <m:t>𝐶</m:t>
                            </m:r>
                          </m:e>
                        </m:sPre>
                      </m:oMath>
                    </m:oMathPara>
                  </a14:m>
                  <a:endParaRPr lang="hu-HU" sz="2200" dirty="0"/>
                </a:p>
              </p:txBody>
            </p:sp>
          </mc:Choice>
          <mc:Fallback xmlns="">
            <p:sp>
              <p:nvSpPr>
                <p:cNvPr id="112" name="Szövegdoboz 111">
                  <a:extLst>
                    <a:ext uri="{FF2B5EF4-FFF2-40B4-BE49-F238E27FC236}">
                      <a16:creationId xmlns:a16="http://schemas.microsoft.com/office/drawing/2014/main" id="{ED5E95BC-2414-4310-A5A3-1548211FBE10}"/>
                    </a:ext>
                  </a:extLst>
                </p:cNvPr>
                <p:cNvSpPr txBox="1">
                  <a:spLocks noRot="1" noChangeAspect="1" noMove="1" noResize="1" noEditPoints="1" noAdjustHandles="1" noChangeArrowheads="1" noChangeShapeType="1" noTextEdit="1"/>
                </p:cNvSpPr>
                <p:nvPr/>
              </p:nvSpPr>
              <p:spPr>
                <a:xfrm>
                  <a:off x="11094296" y="3343105"/>
                  <a:ext cx="493790" cy="347018"/>
                </a:xfrm>
                <a:prstGeom prst="rect">
                  <a:avLst/>
                </a:prstGeom>
                <a:blipFill>
                  <a:blip r:embed="rId32"/>
                  <a:stretch>
                    <a:fillRect l="-3704" t="-1754" r="-11111"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3" name="Szövegdoboz 112">
                  <a:extLst>
                    <a:ext uri="{FF2B5EF4-FFF2-40B4-BE49-F238E27FC236}">
                      <a16:creationId xmlns:a16="http://schemas.microsoft.com/office/drawing/2014/main" id="{93B4AC69-F0DD-453D-B5F3-E02C8CBCC945}"/>
                    </a:ext>
                  </a:extLst>
                </p:cNvPr>
                <p:cNvSpPr txBox="1"/>
                <p:nvPr/>
              </p:nvSpPr>
              <p:spPr>
                <a:xfrm>
                  <a:off x="9100914" y="3351438"/>
                  <a:ext cx="375167" cy="3470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6</m:t>
                            </m:r>
                          </m:sub>
                          <m:sup>
                            <m:r>
                              <a:rPr lang="hu-HU" sz="2200" b="0" i="1" smtClean="0">
                                <a:solidFill>
                                  <a:srgbClr val="FF0000"/>
                                </a:solidFill>
                                <a:latin typeface="Cambria Math" panose="02040503050406030204" pitchFamily="18" charset="0"/>
                              </a:rPr>
                              <m:t>9</m:t>
                            </m:r>
                          </m:sup>
                          <m:e>
                            <m:r>
                              <a:rPr lang="hu-HU" sz="2200" b="0" i="1" smtClean="0">
                                <a:solidFill>
                                  <a:srgbClr val="FF0000"/>
                                </a:solidFill>
                                <a:latin typeface="Cambria Math" panose="02040503050406030204" pitchFamily="18" charset="0"/>
                              </a:rPr>
                              <m:t>𝐶</m:t>
                            </m:r>
                          </m:e>
                        </m:sPre>
                      </m:oMath>
                    </m:oMathPara>
                  </a14:m>
                  <a:endParaRPr lang="hu-HU" sz="2200" dirty="0">
                    <a:solidFill>
                      <a:srgbClr val="FF0000"/>
                    </a:solidFill>
                  </a:endParaRPr>
                </a:p>
              </p:txBody>
            </p:sp>
          </mc:Choice>
          <mc:Fallback xmlns="">
            <p:sp>
              <p:nvSpPr>
                <p:cNvPr id="113" name="Szövegdoboz 112">
                  <a:extLst>
                    <a:ext uri="{FF2B5EF4-FFF2-40B4-BE49-F238E27FC236}">
                      <a16:creationId xmlns:a16="http://schemas.microsoft.com/office/drawing/2014/main" id="{93B4AC69-F0DD-453D-B5F3-E02C8CBCC945}"/>
                    </a:ext>
                  </a:extLst>
                </p:cNvPr>
                <p:cNvSpPr txBox="1">
                  <a:spLocks noRot="1" noChangeAspect="1" noMove="1" noResize="1" noEditPoints="1" noAdjustHandles="1" noChangeArrowheads="1" noChangeShapeType="1" noTextEdit="1"/>
                </p:cNvSpPr>
                <p:nvPr/>
              </p:nvSpPr>
              <p:spPr>
                <a:xfrm>
                  <a:off x="9100914" y="3351438"/>
                  <a:ext cx="375167" cy="347083"/>
                </a:xfrm>
                <a:prstGeom prst="rect">
                  <a:avLst/>
                </a:prstGeom>
                <a:blipFill>
                  <a:blip r:embed="rId33"/>
                  <a:stretch>
                    <a:fillRect l="-6452" t="-1754" r="-11290" b="-1754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4" name="Szövegdoboz 113">
                  <a:extLst>
                    <a:ext uri="{FF2B5EF4-FFF2-40B4-BE49-F238E27FC236}">
                      <a16:creationId xmlns:a16="http://schemas.microsoft.com/office/drawing/2014/main" id="{CF1F7246-1098-4FA8-A507-6F625B1D560E}"/>
                    </a:ext>
                  </a:extLst>
                </p:cNvPr>
                <p:cNvSpPr txBox="1"/>
                <p:nvPr/>
              </p:nvSpPr>
              <p:spPr>
                <a:xfrm>
                  <a:off x="10036246" y="2903084"/>
                  <a:ext cx="526747" cy="3419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7</m:t>
                            </m:r>
                          </m:sub>
                          <m:sup>
                            <m:r>
                              <a:rPr lang="hu-HU" sz="2200" b="0" i="1" smtClean="0">
                                <a:solidFill>
                                  <a:srgbClr val="FF0000"/>
                                </a:solidFill>
                                <a:latin typeface="Cambria Math" panose="02040503050406030204" pitchFamily="18" charset="0"/>
                              </a:rPr>
                              <m:t>12</m:t>
                            </m:r>
                          </m:sup>
                          <m:e>
                            <m:r>
                              <a:rPr lang="hu-HU" sz="2200" b="0" i="1" smtClean="0">
                                <a:solidFill>
                                  <a:srgbClr val="FF0000"/>
                                </a:solidFill>
                                <a:latin typeface="Cambria Math" panose="02040503050406030204" pitchFamily="18" charset="0"/>
                              </a:rPr>
                              <m:t>𝑁</m:t>
                            </m:r>
                          </m:e>
                        </m:sPre>
                      </m:oMath>
                    </m:oMathPara>
                  </a14:m>
                  <a:endParaRPr lang="hu-HU" sz="2200" dirty="0">
                    <a:solidFill>
                      <a:srgbClr val="FF0000"/>
                    </a:solidFill>
                  </a:endParaRPr>
                </a:p>
              </p:txBody>
            </p:sp>
          </mc:Choice>
          <mc:Fallback xmlns="">
            <p:sp>
              <p:nvSpPr>
                <p:cNvPr id="114" name="Szövegdoboz 113">
                  <a:extLst>
                    <a:ext uri="{FF2B5EF4-FFF2-40B4-BE49-F238E27FC236}">
                      <a16:creationId xmlns:a16="http://schemas.microsoft.com/office/drawing/2014/main" id="{CF1F7246-1098-4FA8-A507-6F625B1D560E}"/>
                    </a:ext>
                  </a:extLst>
                </p:cNvPr>
                <p:cNvSpPr txBox="1">
                  <a:spLocks noRot="1" noChangeAspect="1" noMove="1" noResize="1" noEditPoints="1" noAdjustHandles="1" noChangeArrowheads="1" noChangeShapeType="1" noTextEdit="1"/>
                </p:cNvSpPr>
                <p:nvPr/>
              </p:nvSpPr>
              <p:spPr>
                <a:xfrm>
                  <a:off x="10036246" y="2903084"/>
                  <a:ext cx="526747" cy="341953"/>
                </a:xfrm>
                <a:prstGeom prst="rect">
                  <a:avLst/>
                </a:prstGeom>
                <a:blipFill>
                  <a:blip r:embed="rId34"/>
                  <a:stretch>
                    <a:fillRect l="-4651" t="-3571" r="-12791"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5" name="Szövegdoboz 114">
                  <a:extLst>
                    <a:ext uri="{FF2B5EF4-FFF2-40B4-BE49-F238E27FC236}">
                      <a16:creationId xmlns:a16="http://schemas.microsoft.com/office/drawing/2014/main" id="{59A550FA-F438-4763-A820-818ACFC945EC}"/>
                    </a:ext>
                  </a:extLst>
                </p:cNvPr>
                <p:cNvSpPr txBox="1"/>
                <p:nvPr/>
              </p:nvSpPr>
              <p:spPr>
                <a:xfrm>
                  <a:off x="10048840" y="2458260"/>
                  <a:ext cx="510716" cy="3472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8</m:t>
                            </m:r>
                          </m:sub>
                          <m:sup>
                            <m:r>
                              <a:rPr lang="hu-HU" sz="2200" b="0" i="1" smtClean="0">
                                <a:solidFill>
                                  <a:srgbClr val="FF0000"/>
                                </a:solidFill>
                                <a:latin typeface="Cambria Math" panose="02040503050406030204" pitchFamily="18" charset="0"/>
                              </a:rPr>
                              <m:t>13</m:t>
                            </m:r>
                          </m:sup>
                          <m:e>
                            <m:r>
                              <a:rPr lang="hu-HU" sz="2200" b="0" i="1" smtClean="0">
                                <a:solidFill>
                                  <a:srgbClr val="FF0000"/>
                                </a:solidFill>
                                <a:latin typeface="Cambria Math" panose="02040503050406030204" pitchFamily="18" charset="0"/>
                              </a:rPr>
                              <m:t>𝑂</m:t>
                            </m:r>
                          </m:e>
                        </m:sPre>
                      </m:oMath>
                    </m:oMathPara>
                  </a14:m>
                  <a:endParaRPr lang="hu-HU" sz="2200" dirty="0">
                    <a:solidFill>
                      <a:srgbClr val="FF0000"/>
                    </a:solidFill>
                  </a:endParaRPr>
                </a:p>
              </p:txBody>
            </p:sp>
          </mc:Choice>
          <mc:Fallback xmlns="">
            <p:sp>
              <p:nvSpPr>
                <p:cNvPr id="115" name="Szövegdoboz 114">
                  <a:extLst>
                    <a:ext uri="{FF2B5EF4-FFF2-40B4-BE49-F238E27FC236}">
                      <a16:creationId xmlns:a16="http://schemas.microsoft.com/office/drawing/2014/main" id="{59A550FA-F438-4763-A820-818ACFC945EC}"/>
                    </a:ext>
                  </a:extLst>
                </p:cNvPr>
                <p:cNvSpPr txBox="1">
                  <a:spLocks noRot="1" noChangeAspect="1" noMove="1" noResize="1" noEditPoints="1" noAdjustHandles="1" noChangeArrowheads="1" noChangeShapeType="1" noTextEdit="1"/>
                </p:cNvSpPr>
                <p:nvPr/>
              </p:nvSpPr>
              <p:spPr>
                <a:xfrm>
                  <a:off x="10048840" y="2458260"/>
                  <a:ext cx="510716" cy="347211"/>
                </a:xfrm>
                <a:prstGeom prst="rect">
                  <a:avLst/>
                </a:prstGeom>
                <a:blipFill>
                  <a:blip r:embed="rId35"/>
                  <a:stretch>
                    <a:fillRect l="-4762" t="-1754" r="-11905"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6" name="Szövegdoboz 115">
                  <a:extLst>
                    <a:ext uri="{FF2B5EF4-FFF2-40B4-BE49-F238E27FC236}">
                      <a16:creationId xmlns:a16="http://schemas.microsoft.com/office/drawing/2014/main" id="{1E585233-F959-4AE6-A0F1-4930A874E312}"/>
                    </a:ext>
                  </a:extLst>
                </p:cNvPr>
                <p:cNvSpPr txBox="1"/>
                <p:nvPr/>
              </p:nvSpPr>
              <p:spPr>
                <a:xfrm>
                  <a:off x="10563128" y="2907372"/>
                  <a:ext cx="526747" cy="3434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7</m:t>
                            </m:r>
                          </m:sub>
                          <m:sup>
                            <m:r>
                              <a:rPr lang="hu-HU" sz="2200" b="0" i="1" smtClean="0">
                                <a:solidFill>
                                  <a:srgbClr val="FF0000"/>
                                </a:solidFill>
                                <a:latin typeface="Cambria Math" panose="02040503050406030204" pitchFamily="18" charset="0"/>
                              </a:rPr>
                              <m:t>13</m:t>
                            </m:r>
                          </m:sup>
                          <m:e>
                            <m:r>
                              <a:rPr lang="hu-HU" sz="2200" b="0" i="1" smtClean="0">
                                <a:solidFill>
                                  <a:srgbClr val="FF0000"/>
                                </a:solidFill>
                                <a:latin typeface="Cambria Math" panose="02040503050406030204" pitchFamily="18" charset="0"/>
                              </a:rPr>
                              <m:t>𝑁</m:t>
                            </m:r>
                          </m:e>
                        </m:sPre>
                      </m:oMath>
                    </m:oMathPara>
                  </a14:m>
                  <a:endParaRPr lang="hu-HU" sz="2200" dirty="0">
                    <a:solidFill>
                      <a:srgbClr val="FF0000"/>
                    </a:solidFill>
                  </a:endParaRPr>
                </a:p>
              </p:txBody>
            </p:sp>
          </mc:Choice>
          <mc:Fallback xmlns="">
            <p:sp>
              <p:nvSpPr>
                <p:cNvPr id="116" name="Szövegdoboz 115">
                  <a:extLst>
                    <a:ext uri="{FF2B5EF4-FFF2-40B4-BE49-F238E27FC236}">
                      <a16:creationId xmlns:a16="http://schemas.microsoft.com/office/drawing/2014/main" id="{1E585233-F959-4AE6-A0F1-4930A874E312}"/>
                    </a:ext>
                  </a:extLst>
                </p:cNvPr>
                <p:cNvSpPr txBox="1">
                  <a:spLocks noRot="1" noChangeAspect="1" noMove="1" noResize="1" noEditPoints="1" noAdjustHandles="1" noChangeArrowheads="1" noChangeShapeType="1" noTextEdit="1"/>
                </p:cNvSpPr>
                <p:nvPr/>
              </p:nvSpPr>
              <p:spPr>
                <a:xfrm>
                  <a:off x="10563128" y="2907372"/>
                  <a:ext cx="526747" cy="343492"/>
                </a:xfrm>
                <a:prstGeom prst="rect">
                  <a:avLst/>
                </a:prstGeom>
                <a:blipFill>
                  <a:blip r:embed="rId36"/>
                  <a:stretch>
                    <a:fillRect l="-3448" t="-3509" r="-11494" b="-14035"/>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7" name="Szövegdoboz 116">
                  <a:extLst>
                    <a:ext uri="{FF2B5EF4-FFF2-40B4-BE49-F238E27FC236}">
                      <a16:creationId xmlns:a16="http://schemas.microsoft.com/office/drawing/2014/main" id="{22486954-BBA3-4729-ABA1-EAA388BEBCE2}"/>
                    </a:ext>
                  </a:extLst>
                </p:cNvPr>
                <p:cNvSpPr txBox="1"/>
                <p:nvPr/>
              </p:nvSpPr>
              <p:spPr>
                <a:xfrm>
                  <a:off x="10575722" y="2462548"/>
                  <a:ext cx="510717" cy="344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8</m:t>
                            </m:r>
                          </m:sub>
                          <m:sup>
                            <m:r>
                              <a:rPr lang="hu-HU" sz="2200" b="0" i="1" smtClean="0">
                                <a:solidFill>
                                  <a:srgbClr val="FF0000"/>
                                </a:solidFill>
                                <a:latin typeface="Cambria Math" panose="02040503050406030204" pitchFamily="18" charset="0"/>
                              </a:rPr>
                              <m:t>14</m:t>
                            </m:r>
                          </m:sup>
                          <m:e>
                            <m:r>
                              <a:rPr lang="hu-HU" sz="2200" b="0" i="1" smtClean="0">
                                <a:solidFill>
                                  <a:srgbClr val="FF0000"/>
                                </a:solidFill>
                                <a:latin typeface="Cambria Math" panose="02040503050406030204" pitchFamily="18" charset="0"/>
                              </a:rPr>
                              <m:t>𝑂</m:t>
                            </m:r>
                          </m:e>
                        </m:sPre>
                      </m:oMath>
                    </m:oMathPara>
                  </a14:m>
                  <a:endParaRPr lang="hu-HU" sz="2200" dirty="0">
                    <a:solidFill>
                      <a:srgbClr val="FF0000"/>
                    </a:solidFill>
                  </a:endParaRPr>
                </a:p>
              </p:txBody>
            </p:sp>
          </mc:Choice>
          <mc:Fallback xmlns="">
            <p:sp>
              <p:nvSpPr>
                <p:cNvPr id="117" name="Szövegdoboz 116">
                  <a:extLst>
                    <a:ext uri="{FF2B5EF4-FFF2-40B4-BE49-F238E27FC236}">
                      <a16:creationId xmlns:a16="http://schemas.microsoft.com/office/drawing/2014/main" id="{22486954-BBA3-4729-ABA1-EAA388BEBCE2}"/>
                    </a:ext>
                  </a:extLst>
                </p:cNvPr>
                <p:cNvSpPr txBox="1">
                  <a:spLocks noRot="1" noChangeAspect="1" noMove="1" noResize="1" noEditPoints="1" noAdjustHandles="1" noChangeArrowheads="1" noChangeShapeType="1" noTextEdit="1"/>
                </p:cNvSpPr>
                <p:nvPr/>
              </p:nvSpPr>
              <p:spPr>
                <a:xfrm>
                  <a:off x="10575722" y="2462548"/>
                  <a:ext cx="510717" cy="344774"/>
                </a:xfrm>
                <a:prstGeom prst="rect">
                  <a:avLst/>
                </a:prstGeom>
                <a:blipFill>
                  <a:blip r:embed="rId37"/>
                  <a:stretch>
                    <a:fillRect l="-3571" r="-11905"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8" name="Szövegdoboz 117">
                  <a:extLst>
                    <a:ext uri="{FF2B5EF4-FFF2-40B4-BE49-F238E27FC236}">
                      <a16:creationId xmlns:a16="http://schemas.microsoft.com/office/drawing/2014/main" id="{DD0B3A46-40F4-4DEF-9463-96B35D541CBE}"/>
                    </a:ext>
                  </a:extLst>
                </p:cNvPr>
                <p:cNvSpPr txBox="1"/>
                <p:nvPr/>
              </p:nvSpPr>
              <p:spPr>
                <a:xfrm>
                  <a:off x="11063430" y="2909540"/>
                  <a:ext cx="526747" cy="3412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7</m:t>
                            </m:r>
                          </m:sub>
                          <m:sup>
                            <m:r>
                              <a:rPr lang="hu-HU" sz="2200" b="0" i="1" smtClean="0">
                                <a:solidFill>
                                  <a:srgbClr val="FF0000"/>
                                </a:solidFill>
                                <a:latin typeface="Cambria Math" panose="02040503050406030204" pitchFamily="18" charset="0"/>
                              </a:rPr>
                              <m:t>14</m:t>
                            </m:r>
                          </m:sup>
                          <m:e>
                            <m:r>
                              <a:rPr lang="hu-HU" sz="2200" b="0" i="1" smtClean="0">
                                <a:solidFill>
                                  <a:srgbClr val="FF0000"/>
                                </a:solidFill>
                                <a:latin typeface="Cambria Math" panose="02040503050406030204" pitchFamily="18" charset="0"/>
                              </a:rPr>
                              <m:t>𝑁</m:t>
                            </m:r>
                          </m:e>
                        </m:sPre>
                      </m:oMath>
                    </m:oMathPara>
                  </a14:m>
                  <a:endParaRPr lang="hu-HU" sz="2200" dirty="0">
                    <a:solidFill>
                      <a:srgbClr val="FF0000"/>
                    </a:solidFill>
                  </a:endParaRPr>
                </a:p>
              </p:txBody>
            </p:sp>
          </mc:Choice>
          <mc:Fallback xmlns="">
            <p:sp>
              <p:nvSpPr>
                <p:cNvPr id="118" name="Szövegdoboz 117">
                  <a:extLst>
                    <a:ext uri="{FF2B5EF4-FFF2-40B4-BE49-F238E27FC236}">
                      <a16:creationId xmlns:a16="http://schemas.microsoft.com/office/drawing/2014/main" id="{DD0B3A46-40F4-4DEF-9463-96B35D541CBE}"/>
                    </a:ext>
                  </a:extLst>
                </p:cNvPr>
                <p:cNvSpPr txBox="1">
                  <a:spLocks noRot="1" noChangeAspect="1" noMove="1" noResize="1" noEditPoints="1" noAdjustHandles="1" noChangeArrowheads="1" noChangeShapeType="1" noTextEdit="1"/>
                </p:cNvSpPr>
                <p:nvPr/>
              </p:nvSpPr>
              <p:spPr>
                <a:xfrm>
                  <a:off x="11063430" y="2909540"/>
                  <a:ext cx="526747" cy="341247"/>
                </a:xfrm>
                <a:prstGeom prst="rect">
                  <a:avLst/>
                </a:prstGeom>
                <a:blipFill>
                  <a:blip r:embed="rId38"/>
                  <a:stretch>
                    <a:fillRect l="-3448" t="-1786" r="-11494"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9" name="Szövegdoboz 118">
                  <a:extLst>
                    <a:ext uri="{FF2B5EF4-FFF2-40B4-BE49-F238E27FC236}">
                      <a16:creationId xmlns:a16="http://schemas.microsoft.com/office/drawing/2014/main" id="{D69C34A2-5E9C-43E8-906F-4BF1BB9F6F38}"/>
                    </a:ext>
                  </a:extLst>
                </p:cNvPr>
                <p:cNvSpPr txBox="1"/>
                <p:nvPr/>
              </p:nvSpPr>
              <p:spPr>
                <a:xfrm>
                  <a:off x="11076024" y="2464716"/>
                  <a:ext cx="510717" cy="3524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8</m:t>
                            </m:r>
                          </m:sub>
                          <m:sup>
                            <m:r>
                              <a:rPr lang="hu-HU" sz="2200" b="0" i="1" smtClean="0">
                                <a:solidFill>
                                  <a:srgbClr val="FF0000"/>
                                </a:solidFill>
                                <a:latin typeface="Cambria Math" panose="02040503050406030204" pitchFamily="18" charset="0"/>
                              </a:rPr>
                              <m:t>15</m:t>
                            </m:r>
                          </m:sup>
                          <m:e>
                            <m:r>
                              <a:rPr lang="hu-HU" sz="2200" b="0" i="1" smtClean="0">
                                <a:solidFill>
                                  <a:srgbClr val="FF0000"/>
                                </a:solidFill>
                                <a:latin typeface="Cambria Math" panose="02040503050406030204" pitchFamily="18" charset="0"/>
                              </a:rPr>
                              <m:t>𝑂</m:t>
                            </m:r>
                          </m:e>
                        </m:sPre>
                      </m:oMath>
                    </m:oMathPara>
                  </a14:m>
                  <a:endParaRPr lang="hu-HU" sz="2200" dirty="0">
                    <a:solidFill>
                      <a:srgbClr val="FF0000"/>
                    </a:solidFill>
                  </a:endParaRPr>
                </a:p>
              </p:txBody>
            </p:sp>
          </mc:Choice>
          <mc:Fallback xmlns="">
            <p:sp>
              <p:nvSpPr>
                <p:cNvPr id="119" name="Szövegdoboz 118">
                  <a:extLst>
                    <a:ext uri="{FF2B5EF4-FFF2-40B4-BE49-F238E27FC236}">
                      <a16:creationId xmlns:a16="http://schemas.microsoft.com/office/drawing/2014/main" id="{D69C34A2-5E9C-43E8-906F-4BF1BB9F6F38}"/>
                    </a:ext>
                  </a:extLst>
                </p:cNvPr>
                <p:cNvSpPr txBox="1">
                  <a:spLocks noRot="1" noChangeAspect="1" noMove="1" noResize="1" noEditPoints="1" noAdjustHandles="1" noChangeArrowheads="1" noChangeShapeType="1" noTextEdit="1"/>
                </p:cNvSpPr>
                <p:nvPr/>
              </p:nvSpPr>
              <p:spPr>
                <a:xfrm>
                  <a:off x="11076024" y="2464716"/>
                  <a:ext cx="510717" cy="352404"/>
                </a:xfrm>
                <a:prstGeom prst="rect">
                  <a:avLst/>
                </a:prstGeom>
                <a:blipFill>
                  <a:blip r:embed="rId39"/>
                  <a:stretch>
                    <a:fillRect l="-3571" t="-1754" r="-11905"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1" name="Szövegdoboz 120">
                  <a:extLst>
                    <a:ext uri="{FF2B5EF4-FFF2-40B4-BE49-F238E27FC236}">
                      <a16:creationId xmlns:a16="http://schemas.microsoft.com/office/drawing/2014/main" id="{87AAE0FF-D869-4DCE-AF28-F5691C972F02}"/>
                    </a:ext>
                  </a:extLst>
                </p:cNvPr>
                <p:cNvSpPr txBox="1"/>
                <p:nvPr/>
              </p:nvSpPr>
              <p:spPr>
                <a:xfrm>
                  <a:off x="11550590" y="4273896"/>
                  <a:ext cx="586956" cy="3110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000" i="1" smtClean="0">
                                <a:solidFill>
                                  <a:srgbClr val="FF0000"/>
                                </a:solidFill>
                                <a:latin typeface="Cambria Math" panose="02040503050406030204" pitchFamily="18" charset="0"/>
                              </a:rPr>
                            </m:ctrlPr>
                          </m:sPrePr>
                          <m:sub>
                            <m:r>
                              <a:rPr lang="hu-HU" sz="2000" b="0" i="1" smtClean="0">
                                <a:solidFill>
                                  <a:srgbClr val="FF0000"/>
                                </a:solidFill>
                                <a:latin typeface="Cambria Math" panose="02040503050406030204" pitchFamily="18" charset="0"/>
                              </a:rPr>
                              <m:t>4</m:t>
                            </m:r>
                          </m:sub>
                          <m:sup>
                            <m:r>
                              <a:rPr lang="hu-HU" sz="2000" b="0" i="1" smtClean="0">
                                <a:solidFill>
                                  <a:srgbClr val="FF0000"/>
                                </a:solidFill>
                                <a:latin typeface="Cambria Math" panose="02040503050406030204" pitchFamily="18" charset="0"/>
                              </a:rPr>
                              <m:t>12</m:t>
                            </m:r>
                          </m:sup>
                          <m:e>
                            <m:r>
                              <a:rPr lang="hu-HU" sz="2000" b="0" i="1" smtClean="0">
                                <a:solidFill>
                                  <a:srgbClr val="FF0000"/>
                                </a:solidFill>
                                <a:latin typeface="Cambria Math" panose="02040503050406030204" pitchFamily="18" charset="0"/>
                              </a:rPr>
                              <m:t>𝐵𝑒</m:t>
                            </m:r>
                          </m:e>
                        </m:sPre>
                      </m:oMath>
                    </m:oMathPara>
                  </a14:m>
                  <a:endParaRPr lang="hu-HU" sz="2000" dirty="0">
                    <a:solidFill>
                      <a:srgbClr val="FF0000"/>
                    </a:solidFill>
                  </a:endParaRPr>
                </a:p>
              </p:txBody>
            </p:sp>
          </mc:Choice>
          <mc:Fallback xmlns="">
            <p:sp>
              <p:nvSpPr>
                <p:cNvPr id="121" name="Szövegdoboz 120">
                  <a:extLst>
                    <a:ext uri="{FF2B5EF4-FFF2-40B4-BE49-F238E27FC236}">
                      <a16:creationId xmlns:a16="http://schemas.microsoft.com/office/drawing/2014/main" id="{87AAE0FF-D869-4DCE-AF28-F5691C972F02}"/>
                    </a:ext>
                  </a:extLst>
                </p:cNvPr>
                <p:cNvSpPr txBox="1">
                  <a:spLocks noRot="1" noChangeAspect="1" noMove="1" noResize="1" noEditPoints="1" noAdjustHandles="1" noChangeArrowheads="1" noChangeShapeType="1" noTextEdit="1"/>
                </p:cNvSpPr>
                <p:nvPr/>
              </p:nvSpPr>
              <p:spPr>
                <a:xfrm>
                  <a:off x="11550590" y="4273896"/>
                  <a:ext cx="586956" cy="311047"/>
                </a:xfrm>
                <a:prstGeom prst="rect">
                  <a:avLst/>
                </a:prstGeom>
                <a:blipFill>
                  <a:blip r:embed="rId40"/>
                  <a:stretch>
                    <a:fillRect l="-3093" t="-1961" r="-9278" b="-1764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2" name="Szövegdoboz 121">
                  <a:extLst>
                    <a:ext uri="{FF2B5EF4-FFF2-40B4-BE49-F238E27FC236}">
                      <a16:creationId xmlns:a16="http://schemas.microsoft.com/office/drawing/2014/main" id="{27EE711F-1A85-43E3-819B-164C3C10F49D}"/>
                    </a:ext>
                  </a:extLst>
                </p:cNvPr>
                <p:cNvSpPr txBox="1"/>
                <p:nvPr/>
              </p:nvSpPr>
              <p:spPr>
                <a:xfrm>
                  <a:off x="11561984" y="3797879"/>
                  <a:ext cx="506614" cy="3518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5</m:t>
                            </m:r>
                          </m:sub>
                          <m:sup>
                            <m:r>
                              <a:rPr lang="hu-HU" sz="2200" b="0" i="1" smtClean="0">
                                <a:solidFill>
                                  <a:srgbClr val="FF0000"/>
                                </a:solidFill>
                                <a:latin typeface="Cambria Math" panose="02040503050406030204" pitchFamily="18" charset="0"/>
                              </a:rPr>
                              <m:t>13</m:t>
                            </m:r>
                          </m:sup>
                          <m:e>
                            <m:r>
                              <a:rPr lang="hu-HU" sz="2200" b="0" i="1" smtClean="0">
                                <a:solidFill>
                                  <a:srgbClr val="FF0000"/>
                                </a:solidFill>
                                <a:latin typeface="Cambria Math" panose="02040503050406030204" pitchFamily="18" charset="0"/>
                              </a:rPr>
                              <m:t>𝐵</m:t>
                            </m:r>
                          </m:e>
                        </m:sPre>
                      </m:oMath>
                    </m:oMathPara>
                  </a14:m>
                  <a:endParaRPr lang="hu-HU" sz="2200" dirty="0">
                    <a:solidFill>
                      <a:srgbClr val="FF0000"/>
                    </a:solidFill>
                  </a:endParaRPr>
                </a:p>
              </p:txBody>
            </p:sp>
          </mc:Choice>
          <mc:Fallback xmlns="">
            <p:sp>
              <p:nvSpPr>
                <p:cNvPr id="122" name="Szövegdoboz 121">
                  <a:extLst>
                    <a:ext uri="{FF2B5EF4-FFF2-40B4-BE49-F238E27FC236}">
                      <a16:creationId xmlns:a16="http://schemas.microsoft.com/office/drawing/2014/main" id="{27EE711F-1A85-43E3-819B-164C3C10F49D}"/>
                    </a:ext>
                  </a:extLst>
                </p:cNvPr>
                <p:cNvSpPr txBox="1">
                  <a:spLocks noRot="1" noChangeAspect="1" noMove="1" noResize="1" noEditPoints="1" noAdjustHandles="1" noChangeArrowheads="1" noChangeShapeType="1" noTextEdit="1"/>
                </p:cNvSpPr>
                <p:nvPr/>
              </p:nvSpPr>
              <p:spPr>
                <a:xfrm>
                  <a:off x="11561984" y="3797879"/>
                  <a:ext cx="506614" cy="351828"/>
                </a:xfrm>
                <a:prstGeom prst="rect">
                  <a:avLst/>
                </a:prstGeom>
                <a:blipFill>
                  <a:blip r:embed="rId41"/>
                  <a:stretch>
                    <a:fillRect l="-3614" t="-1724" r="-12048" b="-1724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3" name="Szövegdoboz 122">
                  <a:extLst>
                    <a:ext uri="{FF2B5EF4-FFF2-40B4-BE49-F238E27FC236}">
                      <a16:creationId xmlns:a16="http://schemas.microsoft.com/office/drawing/2014/main" id="{F8D6827D-DD1B-4868-B498-4951471B97B5}"/>
                    </a:ext>
                  </a:extLst>
                </p:cNvPr>
                <p:cNvSpPr txBox="1"/>
                <p:nvPr/>
              </p:nvSpPr>
              <p:spPr>
                <a:xfrm>
                  <a:off x="11576896" y="3343105"/>
                  <a:ext cx="493790" cy="3445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latin typeface="Cambria Math" panose="02040503050406030204" pitchFamily="18" charset="0"/>
                              </a:rPr>
                            </m:ctrlPr>
                          </m:sPrePr>
                          <m:sub>
                            <m:r>
                              <a:rPr lang="hu-HU" sz="2200" b="0" i="1" smtClean="0">
                                <a:latin typeface="Cambria Math" panose="02040503050406030204" pitchFamily="18" charset="0"/>
                              </a:rPr>
                              <m:t>6</m:t>
                            </m:r>
                          </m:sub>
                          <m:sup>
                            <m:r>
                              <a:rPr lang="hu-HU" sz="2200" b="0" i="1" smtClean="0">
                                <a:latin typeface="Cambria Math" panose="02040503050406030204" pitchFamily="18" charset="0"/>
                              </a:rPr>
                              <m:t>14</m:t>
                            </m:r>
                          </m:sup>
                          <m:e>
                            <m:r>
                              <a:rPr lang="hu-HU" sz="2200" b="0" i="1" smtClean="0">
                                <a:latin typeface="Cambria Math" panose="02040503050406030204" pitchFamily="18" charset="0"/>
                              </a:rPr>
                              <m:t>𝐶</m:t>
                            </m:r>
                          </m:e>
                        </m:sPre>
                      </m:oMath>
                    </m:oMathPara>
                  </a14:m>
                  <a:endParaRPr lang="hu-HU" sz="2200" dirty="0"/>
                </a:p>
              </p:txBody>
            </p:sp>
          </mc:Choice>
          <mc:Fallback xmlns="">
            <p:sp>
              <p:nvSpPr>
                <p:cNvPr id="123" name="Szövegdoboz 122">
                  <a:extLst>
                    <a:ext uri="{FF2B5EF4-FFF2-40B4-BE49-F238E27FC236}">
                      <a16:creationId xmlns:a16="http://schemas.microsoft.com/office/drawing/2014/main" id="{F8D6827D-DD1B-4868-B498-4951471B97B5}"/>
                    </a:ext>
                  </a:extLst>
                </p:cNvPr>
                <p:cNvSpPr txBox="1">
                  <a:spLocks noRot="1" noChangeAspect="1" noMove="1" noResize="1" noEditPoints="1" noAdjustHandles="1" noChangeArrowheads="1" noChangeShapeType="1" noTextEdit="1"/>
                </p:cNvSpPr>
                <p:nvPr/>
              </p:nvSpPr>
              <p:spPr>
                <a:xfrm>
                  <a:off x="11576896" y="3343105"/>
                  <a:ext cx="493790" cy="344582"/>
                </a:xfrm>
                <a:prstGeom prst="rect">
                  <a:avLst/>
                </a:prstGeom>
                <a:blipFill>
                  <a:blip r:embed="rId42"/>
                  <a:stretch>
                    <a:fillRect l="-3704" t="-1786" r="-11111" b="-1607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4" name="Szövegdoboz 123">
                  <a:extLst>
                    <a:ext uri="{FF2B5EF4-FFF2-40B4-BE49-F238E27FC236}">
                      <a16:creationId xmlns:a16="http://schemas.microsoft.com/office/drawing/2014/main" id="{9D81E878-DAE5-4C43-8FD5-DB6B4AD3C3F2}"/>
                    </a:ext>
                  </a:extLst>
                </p:cNvPr>
                <p:cNvSpPr txBox="1"/>
                <p:nvPr/>
              </p:nvSpPr>
              <p:spPr>
                <a:xfrm>
                  <a:off x="11546030" y="2909540"/>
                  <a:ext cx="526747" cy="3486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chemeClr val="tx1"/>
                                </a:solidFill>
                                <a:latin typeface="Cambria Math" panose="02040503050406030204" pitchFamily="18" charset="0"/>
                              </a:rPr>
                            </m:ctrlPr>
                          </m:sPrePr>
                          <m:sub>
                            <m:r>
                              <a:rPr lang="hu-HU" sz="2200" b="0" i="1" smtClean="0">
                                <a:solidFill>
                                  <a:schemeClr val="tx1"/>
                                </a:solidFill>
                                <a:latin typeface="Cambria Math" panose="02040503050406030204" pitchFamily="18" charset="0"/>
                              </a:rPr>
                              <m:t>7</m:t>
                            </m:r>
                          </m:sub>
                          <m:sup>
                            <m:r>
                              <a:rPr lang="hu-HU" sz="2200" b="0" i="1" smtClean="0">
                                <a:solidFill>
                                  <a:schemeClr val="tx1"/>
                                </a:solidFill>
                                <a:latin typeface="Cambria Math" panose="02040503050406030204" pitchFamily="18" charset="0"/>
                              </a:rPr>
                              <m:t>15</m:t>
                            </m:r>
                          </m:sup>
                          <m:e>
                            <m:r>
                              <a:rPr lang="hu-HU" sz="2200" b="0" i="1" smtClean="0">
                                <a:solidFill>
                                  <a:schemeClr val="tx1"/>
                                </a:solidFill>
                                <a:latin typeface="Cambria Math" panose="02040503050406030204" pitchFamily="18" charset="0"/>
                              </a:rPr>
                              <m:t>𝑁</m:t>
                            </m:r>
                          </m:e>
                        </m:sPre>
                      </m:oMath>
                    </m:oMathPara>
                  </a14:m>
                  <a:endParaRPr lang="hu-HU" sz="2200" dirty="0">
                    <a:solidFill>
                      <a:schemeClr val="tx1"/>
                    </a:solidFill>
                  </a:endParaRPr>
                </a:p>
              </p:txBody>
            </p:sp>
          </mc:Choice>
          <mc:Fallback xmlns="">
            <p:sp>
              <p:nvSpPr>
                <p:cNvPr id="124" name="Szövegdoboz 123">
                  <a:extLst>
                    <a:ext uri="{FF2B5EF4-FFF2-40B4-BE49-F238E27FC236}">
                      <a16:creationId xmlns:a16="http://schemas.microsoft.com/office/drawing/2014/main" id="{9D81E878-DAE5-4C43-8FD5-DB6B4AD3C3F2}"/>
                    </a:ext>
                  </a:extLst>
                </p:cNvPr>
                <p:cNvSpPr txBox="1">
                  <a:spLocks noRot="1" noChangeAspect="1" noMove="1" noResize="1" noEditPoints="1" noAdjustHandles="1" noChangeArrowheads="1" noChangeShapeType="1" noTextEdit="1"/>
                </p:cNvSpPr>
                <p:nvPr/>
              </p:nvSpPr>
              <p:spPr>
                <a:xfrm>
                  <a:off x="11546030" y="2909540"/>
                  <a:ext cx="526747" cy="348685"/>
                </a:xfrm>
                <a:prstGeom prst="rect">
                  <a:avLst/>
                </a:prstGeom>
                <a:blipFill>
                  <a:blip r:embed="rId43"/>
                  <a:stretch>
                    <a:fillRect l="-4651" t="-1754" r="-12791"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5" name="Szövegdoboz 124">
                  <a:extLst>
                    <a:ext uri="{FF2B5EF4-FFF2-40B4-BE49-F238E27FC236}">
                      <a16:creationId xmlns:a16="http://schemas.microsoft.com/office/drawing/2014/main" id="{183E1825-4CA4-4E1B-AAB8-2D365544FF8F}"/>
                    </a:ext>
                  </a:extLst>
                </p:cNvPr>
                <p:cNvSpPr txBox="1"/>
                <p:nvPr/>
              </p:nvSpPr>
              <p:spPr>
                <a:xfrm>
                  <a:off x="11558624" y="2464716"/>
                  <a:ext cx="510717" cy="3475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chemeClr val="tx1"/>
                                </a:solidFill>
                                <a:latin typeface="Cambria Math" panose="02040503050406030204" pitchFamily="18" charset="0"/>
                              </a:rPr>
                            </m:ctrlPr>
                          </m:sPrePr>
                          <m:sub>
                            <m:r>
                              <a:rPr lang="hu-HU" sz="2200" b="0" i="1" smtClean="0">
                                <a:solidFill>
                                  <a:schemeClr val="tx1"/>
                                </a:solidFill>
                                <a:latin typeface="Cambria Math" panose="02040503050406030204" pitchFamily="18" charset="0"/>
                              </a:rPr>
                              <m:t>8</m:t>
                            </m:r>
                          </m:sub>
                          <m:sup>
                            <m:r>
                              <a:rPr lang="hu-HU" sz="2200" b="0" i="1" smtClean="0">
                                <a:solidFill>
                                  <a:schemeClr val="tx1"/>
                                </a:solidFill>
                                <a:latin typeface="Cambria Math" panose="02040503050406030204" pitchFamily="18" charset="0"/>
                              </a:rPr>
                              <m:t>16</m:t>
                            </m:r>
                          </m:sup>
                          <m:e>
                            <m:r>
                              <a:rPr lang="hu-HU" sz="2200" b="0" i="1" smtClean="0">
                                <a:solidFill>
                                  <a:schemeClr val="tx1"/>
                                </a:solidFill>
                                <a:latin typeface="Cambria Math" panose="02040503050406030204" pitchFamily="18" charset="0"/>
                              </a:rPr>
                              <m:t>𝑂</m:t>
                            </m:r>
                          </m:e>
                        </m:sPre>
                      </m:oMath>
                    </m:oMathPara>
                  </a14:m>
                  <a:endParaRPr lang="hu-HU" sz="2200" dirty="0">
                    <a:solidFill>
                      <a:schemeClr val="tx1"/>
                    </a:solidFill>
                  </a:endParaRPr>
                </a:p>
              </p:txBody>
            </p:sp>
          </mc:Choice>
          <mc:Fallback xmlns="">
            <p:sp>
              <p:nvSpPr>
                <p:cNvPr id="125" name="Szövegdoboz 124">
                  <a:extLst>
                    <a:ext uri="{FF2B5EF4-FFF2-40B4-BE49-F238E27FC236}">
                      <a16:creationId xmlns:a16="http://schemas.microsoft.com/office/drawing/2014/main" id="{183E1825-4CA4-4E1B-AAB8-2D365544FF8F}"/>
                    </a:ext>
                  </a:extLst>
                </p:cNvPr>
                <p:cNvSpPr txBox="1">
                  <a:spLocks noRot="1" noChangeAspect="1" noMove="1" noResize="1" noEditPoints="1" noAdjustHandles="1" noChangeArrowheads="1" noChangeShapeType="1" noTextEdit="1"/>
                </p:cNvSpPr>
                <p:nvPr/>
              </p:nvSpPr>
              <p:spPr>
                <a:xfrm>
                  <a:off x="11558624" y="2464716"/>
                  <a:ext cx="510717" cy="347596"/>
                </a:xfrm>
                <a:prstGeom prst="rect">
                  <a:avLst/>
                </a:prstGeom>
                <a:blipFill>
                  <a:blip r:embed="rId44"/>
                  <a:stretch>
                    <a:fillRect l="-4819" t="-1754" r="-13253" b="-15789"/>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6" name="Szövegdoboz 125">
                  <a:extLst>
                    <a:ext uri="{FF2B5EF4-FFF2-40B4-BE49-F238E27FC236}">
                      <a16:creationId xmlns:a16="http://schemas.microsoft.com/office/drawing/2014/main" id="{9ED0CF2A-EE2A-42E4-AE40-34FA24143155}"/>
                    </a:ext>
                  </a:extLst>
                </p:cNvPr>
                <p:cNvSpPr txBox="1"/>
                <p:nvPr/>
              </p:nvSpPr>
              <p:spPr>
                <a:xfrm>
                  <a:off x="11559065" y="4702303"/>
                  <a:ext cx="562526" cy="344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hu-HU" sz="2200" i="1" smtClean="0">
                                <a:solidFill>
                                  <a:srgbClr val="FF0000"/>
                                </a:solidFill>
                                <a:latin typeface="Cambria Math" panose="02040503050406030204" pitchFamily="18" charset="0"/>
                              </a:rPr>
                            </m:ctrlPr>
                          </m:sPrePr>
                          <m:sub>
                            <m:r>
                              <a:rPr lang="hu-HU" sz="2200" b="0" i="1" smtClean="0">
                                <a:solidFill>
                                  <a:srgbClr val="FF0000"/>
                                </a:solidFill>
                                <a:latin typeface="Cambria Math" panose="02040503050406030204" pitchFamily="18" charset="0"/>
                              </a:rPr>
                              <m:t>3</m:t>
                            </m:r>
                          </m:sub>
                          <m:sup>
                            <m:r>
                              <a:rPr lang="hu-HU" sz="2200" b="0" i="1" smtClean="0">
                                <a:solidFill>
                                  <a:srgbClr val="FF0000"/>
                                </a:solidFill>
                                <a:latin typeface="Cambria Math" panose="02040503050406030204" pitchFamily="18" charset="0"/>
                              </a:rPr>
                              <m:t>11</m:t>
                            </m:r>
                          </m:sup>
                          <m:e>
                            <m:r>
                              <a:rPr lang="hu-HU" sz="2200" b="0" i="1" smtClean="0">
                                <a:solidFill>
                                  <a:srgbClr val="FF0000"/>
                                </a:solidFill>
                                <a:latin typeface="Cambria Math" panose="02040503050406030204" pitchFamily="18" charset="0"/>
                              </a:rPr>
                              <m:t>𝐿𝑖</m:t>
                            </m:r>
                          </m:e>
                        </m:sPre>
                      </m:oMath>
                    </m:oMathPara>
                  </a14:m>
                  <a:endParaRPr lang="hu-HU" sz="2200" dirty="0">
                    <a:solidFill>
                      <a:srgbClr val="FF0000"/>
                    </a:solidFill>
                  </a:endParaRPr>
                </a:p>
              </p:txBody>
            </p:sp>
          </mc:Choice>
          <mc:Fallback xmlns="">
            <p:sp>
              <p:nvSpPr>
                <p:cNvPr id="126" name="Szövegdoboz 125">
                  <a:extLst>
                    <a:ext uri="{FF2B5EF4-FFF2-40B4-BE49-F238E27FC236}">
                      <a16:creationId xmlns:a16="http://schemas.microsoft.com/office/drawing/2014/main" id="{9ED0CF2A-EE2A-42E4-AE40-34FA24143155}"/>
                    </a:ext>
                  </a:extLst>
                </p:cNvPr>
                <p:cNvSpPr txBox="1">
                  <a:spLocks noRot="1" noChangeAspect="1" noMove="1" noResize="1" noEditPoints="1" noAdjustHandles="1" noChangeArrowheads="1" noChangeShapeType="1" noTextEdit="1"/>
                </p:cNvSpPr>
                <p:nvPr/>
              </p:nvSpPr>
              <p:spPr>
                <a:xfrm>
                  <a:off x="11559065" y="4702303"/>
                  <a:ext cx="562526" cy="344197"/>
                </a:xfrm>
                <a:prstGeom prst="rect">
                  <a:avLst/>
                </a:prstGeom>
                <a:blipFill>
                  <a:blip r:embed="rId45"/>
                  <a:stretch>
                    <a:fillRect l="-3261" t="-1786" r="-10870" b="-16071"/>
                  </a:stretch>
                </a:blipFill>
              </p:spPr>
              <p:txBody>
                <a:bodyPr/>
                <a:lstStyle/>
                <a:p>
                  <a:r>
                    <a:rPr lang="hu-HU">
                      <a:noFill/>
                    </a:rPr>
                    <a:t> </a:t>
                  </a:r>
                </a:p>
              </p:txBody>
            </p:sp>
          </mc:Fallback>
        </mc:AlternateContent>
      </p:grpSp>
      <p:grpSp>
        <p:nvGrpSpPr>
          <p:cNvPr id="137" name="Csoportba foglalás 136">
            <a:extLst>
              <a:ext uri="{FF2B5EF4-FFF2-40B4-BE49-F238E27FC236}">
                <a16:creationId xmlns:a16="http://schemas.microsoft.com/office/drawing/2014/main" id="{5C18EBE1-69A2-4F3C-BB9B-B3C8FE1D8169}"/>
              </a:ext>
            </a:extLst>
          </p:cNvPr>
          <p:cNvGrpSpPr/>
          <p:nvPr/>
        </p:nvGrpSpPr>
        <p:grpSpPr>
          <a:xfrm>
            <a:off x="2721784" y="5382411"/>
            <a:ext cx="2307430" cy="461665"/>
            <a:chOff x="9156266" y="5502479"/>
            <a:chExt cx="2307430" cy="461665"/>
          </a:xfrm>
        </p:grpSpPr>
        <p:cxnSp>
          <p:nvCxnSpPr>
            <p:cNvPr id="129" name="Egyenes összekötő nyíllal 128">
              <a:extLst>
                <a:ext uri="{FF2B5EF4-FFF2-40B4-BE49-F238E27FC236}">
                  <a16:creationId xmlns:a16="http://schemas.microsoft.com/office/drawing/2014/main" id="{9BFAC3EE-7783-428C-87DD-17379E9A6D7B}"/>
                </a:ext>
              </a:extLst>
            </p:cNvPr>
            <p:cNvCxnSpPr/>
            <p:nvPr/>
          </p:nvCxnSpPr>
          <p:spPr>
            <a:xfrm>
              <a:off x="10383696" y="5777658"/>
              <a:ext cx="108000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0" name="Szövegdoboz 129">
              <a:extLst>
                <a:ext uri="{FF2B5EF4-FFF2-40B4-BE49-F238E27FC236}">
                  <a16:creationId xmlns:a16="http://schemas.microsoft.com/office/drawing/2014/main" id="{0F99969B-8148-4C1E-9C5D-F9E4C4697F6B}"/>
                </a:ext>
              </a:extLst>
            </p:cNvPr>
            <p:cNvSpPr txBox="1"/>
            <p:nvPr/>
          </p:nvSpPr>
          <p:spPr>
            <a:xfrm>
              <a:off x="9156266" y="5502479"/>
              <a:ext cx="1192955" cy="461665"/>
            </a:xfrm>
            <a:prstGeom prst="rect">
              <a:avLst/>
            </a:prstGeom>
            <a:noFill/>
          </p:spPr>
          <p:txBody>
            <a:bodyPr wrap="none" rtlCol="0">
              <a:spAutoFit/>
            </a:bodyPr>
            <a:lstStyle/>
            <a:p>
              <a:r>
                <a:rPr lang="hu-HU" sz="2400" dirty="0">
                  <a:solidFill>
                    <a:srgbClr val="00B0F0"/>
                  </a:solidFill>
                  <a:latin typeface="Times New Roman" panose="02020603050405020304" pitchFamily="18" charset="0"/>
                  <a:cs typeface="Times New Roman" panose="02020603050405020304" pitchFamily="18" charset="0"/>
                </a:rPr>
                <a:t>isotopes</a:t>
              </a:r>
            </a:p>
          </p:txBody>
        </p:sp>
      </p:grpSp>
      <p:grpSp>
        <p:nvGrpSpPr>
          <p:cNvPr id="136" name="Csoportba foglalás 135">
            <a:extLst>
              <a:ext uri="{FF2B5EF4-FFF2-40B4-BE49-F238E27FC236}">
                <a16:creationId xmlns:a16="http://schemas.microsoft.com/office/drawing/2014/main" id="{73E0C3D1-5DB9-4BE4-AD85-6851DDC6BF30}"/>
              </a:ext>
            </a:extLst>
          </p:cNvPr>
          <p:cNvGrpSpPr/>
          <p:nvPr/>
        </p:nvGrpSpPr>
        <p:grpSpPr>
          <a:xfrm>
            <a:off x="1070099" y="3013419"/>
            <a:ext cx="461665" cy="2305068"/>
            <a:chOff x="7504581" y="3133487"/>
            <a:chExt cx="461665" cy="2305068"/>
          </a:xfrm>
        </p:grpSpPr>
        <p:cxnSp>
          <p:nvCxnSpPr>
            <p:cNvPr id="131" name="Egyenes összekötő nyíllal 130">
              <a:extLst>
                <a:ext uri="{FF2B5EF4-FFF2-40B4-BE49-F238E27FC236}">
                  <a16:creationId xmlns:a16="http://schemas.microsoft.com/office/drawing/2014/main" id="{AC118F12-517C-4087-8577-BFBF20C107F5}"/>
                </a:ext>
              </a:extLst>
            </p:cNvPr>
            <p:cNvCxnSpPr>
              <a:cxnSpLocks/>
            </p:cNvCxnSpPr>
            <p:nvPr/>
          </p:nvCxnSpPr>
          <p:spPr>
            <a:xfrm rot="16200000">
              <a:off x="7239165" y="3673487"/>
              <a:ext cx="108000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2" name="Szövegdoboz 131">
              <a:extLst>
                <a:ext uri="{FF2B5EF4-FFF2-40B4-BE49-F238E27FC236}">
                  <a16:creationId xmlns:a16="http://schemas.microsoft.com/office/drawing/2014/main" id="{86BE5D9F-1E1B-4F85-9771-7436D49BA73C}"/>
                </a:ext>
              </a:extLst>
            </p:cNvPr>
            <p:cNvSpPr txBox="1"/>
            <p:nvPr/>
          </p:nvSpPr>
          <p:spPr>
            <a:xfrm rot="16200000">
              <a:off x="7138936" y="4611245"/>
              <a:ext cx="1192955" cy="461665"/>
            </a:xfrm>
            <a:prstGeom prst="rect">
              <a:avLst/>
            </a:prstGeom>
            <a:noFill/>
          </p:spPr>
          <p:txBody>
            <a:bodyPr wrap="none" rtlCol="0">
              <a:spAutoFit/>
            </a:bodyPr>
            <a:lstStyle/>
            <a:p>
              <a:r>
                <a:rPr lang="hu-HU" sz="2400" dirty="0">
                  <a:solidFill>
                    <a:srgbClr val="00B0F0"/>
                  </a:solidFill>
                  <a:latin typeface="Times New Roman" panose="02020603050405020304" pitchFamily="18" charset="0"/>
                  <a:cs typeface="Times New Roman" panose="02020603050405020304" pitchFamily="18" charset="0"/>
                </a:rPr>
                <a:t>isotones</a:t>
              </a:r>
            </a:p>
          </p:txBody>
        </p:sp>
      </p:grpSp>
      <p:grpSp>
        <p:nvGrpSpPr>
          <p:cNvPr id="139" name="Csoportba foglalás 138">
            <a:extLst>
              <a:ext uri="{FF2B5EF4-FFF2-40B4-BE49-F238E27FC236}">
                <a16:creationId xmlns:a16="http://schemas.microsoft.com/office/drawing/2014/main" id="{8FCD8A65-7733-4AC2-AA1F-66F97F7B23F0}"/>
              </a:ext>
            </a:extLst>
          </p:cNvPr>
          <p:cNvGrpSpPr/>
          <p:nvPr/>
        </p:nvGrpSpPr>
        <p:grpSpPr>
          <a:xfrm>
            <a:off x="1661901" y="2543463"/>
            <a:ext cx="2996488" cy="2449638"/>
            <a:chOff x="8096383" y="2663531"/>
            <a:chExt cx="2996488" cy="2449638"/>
          </a:xfrm>
        </p:grpSpPr>
        <p:cxnSp>
          <p:nvCxnSpPr>
            <p:cNvPr id="133" name="Egyenes összekötő nyíllal 132">
              <a:extLst>
                <a:ext uri="{FF2B5EF4-FFF2-40B4-BE49-F238E27FC236}">
                  <a16:creationId xmlns:a16="http://schemas.microsoft.com/office/drawing/2014/main" id="{E63B5172-9E34-4CA7-B317-82142A6999D3}"/>
                </a:ext>
              </a:extLst>
            </p:cNvPr>
            <p:cNvCxnSpPr>
              <a:cxnSpLocks/>
            </p:cNvCxnSpPr>
            <p:nvPr/>
          </p:nvCxnSpPr>
          <p:spPr>
            <a:xfrm>
              <a:off x="9037439" y="3309458"/>
              <a:ext cx="2055432" cy="18037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4" name="Szövegdoboz 133">
              <a:extLst>
                <a:ext uri="{FF2B5EF4-FFF2-40B4-BE49-F238E27FC236}">
                  <a16:creationId xmlns:a16="http://schemas.microsoft.com/office/drawing/2014/main" id="{94594587-AE4B-4696-96E5-0ADAC4AF8313}"/>
                </a:ext>
              </a:extLst>
            </p:cNvPr>
            <p:cNvSpPr txBox="1"/>
            <p:nvPr/>
          </p:nvSpPr>
          <p:spPr>
            <a:xfrm rot="2488750">
              <a:off x="8096383" y="2663531"/>
              <a:ext cx="1056700" cy="461665"/>
            </a:xfrm>
            <a:prstGeom prst="rect">
              <a:avLst/>
            </a:prstGeom>
            <a:noFill/>
          </p:spPr>
          <p:txBody>
            <a:bodyPr wrap="none" rtlCol="0">
              <a:spAutoFit/>
            </a:bodyPr>
            <a:lstStyle/>
            <a:p>
              <a:r>
                <a:rPr lang="hu-HU" sz="2400" dirty="0">
                  <a:solidFill>
                    <a:srgbClr val="00B0F0"/>
                  </a:solidFill>
                  <a:latin typeface="Times New Roman" panose="02020603050405020304" pitchFamily="18" charset="0"/>
                  <a:cs typeface="Times New Roman" panose="02020603050405020304" pitchFamily="18" charset="0"/>
                </a:rPr>
                <a:t>isobars</a:t>
              </a:r>
            </a:p>
          </p:txBody>
        </p:sp>
      </p:grpSp>
      <p:pic>
        <p:nvPicPr>
          <p:cNvPr id="5" name="Kép 4">
            <a:extLst>
              <a:ext uri="{FF2B5EF4-FFF2-40B4-BE49-F238E27FC236}">
                <a16:creationId xmlns:a16="http://schemas.microsoft.com/office/drawing/2014/main" id="{CB008EE1-4303-4DE0-A00C-BD5112D14957}"/>
              </a:ext>
            </a:extLst>
          </p:cNvPr>
          <p:cNvPicPr>
            <a:picLocks noChangeAspect="1"/>
          </p:cNvPicPr>
          <p:nvPr/>
        </p:nvPicPr>
        <p:blipFill>
          <a:blip r:embed="rId46" cstate="hqprint">
            <a:extLst>
              <a:ext uri="{28A0092B-C50C-407E-A947-70E740481C1C}">
                <a14:useLocalDpi xmlns:a14="http://schemas.microsoft.com/office/drawing/2010/main" val="0"/>
              </a:ext>
            </a:extLst>
          </a:blip>
          <a:stretch>
            <a:fillRect/>
          </a:stretch>
        </p:blipFill>
        <p:spPr>
          <a:xfrm>
            <a:off x="5785505" y="2248798"/>
            <a:ext cx="6300000" cy="4452286"/>
          </a:xfrm>
          <a:prstGeom prst="rect">
            <a:avLst/>
          </a:prstGeom>
        </p:spPr>
      </p:pic>
      <p:sp>
        <p:nvSpPr>
          <p:cNvPr id="3" name="Szövegdoboz 3">
            <a:extLst>
              <a:ext uri="{FF2B5EF4-FFF2-40B4-BE49-F238E27FC236}">
                <a16:creationId xmlns:a16="http://schemas.microsoft.com/office/drawing/2014/main" id="{BB771E69-68CE-89DC-0786-E8E71F102195}"/>
              </a:ext>
            </a:extLst>
          </p:cNvPr>
          <p:cNvSpPr txBox="1"/>
          <p:nvPr/>
        </p:nvSpPr>
        <p:spPr>
          <a:xfrm>
            <a:off x="4250583" y="1617061"/>
            <a:ext cx="3665042" cy="461665"/>
          </a:xfrm>
          <a:prstGeom prst="rect">
            <a:avLst/>
          </a:prstGeom>
          <a:noFill/>
        </p:spPr>
        <p:txBody>
          <a:bodyPr wrap="none" rtlCol="0">
            <a:spAutoFit/>
          </a:bodyPr>
          <a:lstStyle/>
          <a:p>
            <a:pPr algn="ctr"/>
            <a:r>
              <a:rPr lang="hu-HU" sz="2400" dirty="0"/>
              <a:t>http://www.nndc.bnl.gov/ </a:t>
            </a:r>
          </a:p>
        </p:txBody>
      </p:sp>
      <p:sp>
        <p:nvSpPr>
          <p:cNvPr id="4" name="Slide Number Placeholder 3"/>
          <p:cNvSpPr>
            <a:spLocks noGrp="1"/>
          </p:cNvSpPr>
          <p:nvPr>
            <p:ph type="sldNum" sz="quarter" idx="12"/>
          </p:nvPr>
        </p:nvSpPr>
        <p:spPr/>
        <p:txBody>
          <a:bodyPr/>
          <a:lstStyle/>
          <a:p>
            <a:fld id="{3C4C4ECE-28BA-4963-8103-0CE331711D51}" type="slidenum">
              <a:rPr lang="hu-HU" smtClean="0"/>
              <a:t>9</a:t>
            </a:fld>
            <a:endParaRPr lang="hu-HU"/>
          </a:p>
        </p:txBody>
      </p:sp>
    </p:spTree>
    <p:extLst>
      <p:ext uri="{BB962C8B-B14F-4D97-AF65-F5344CB8AC3E}">
        <p14:creationId xmlns:p14="http://schemas.microsoft.com/office/powerpoint/2010/main" val="282215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anim calcmode="lin" valueType="num">
                                      <p:cBhvr additive="base">
                                        <p:cTn id="11" dur="500" fill="hold"/>
                                        <p:tgtEl>
                                          <p:spTgt spid="137"/>
                                        </p:tgtEl>
                                        <p:attrNameLst>
                                          <p:attrName>ppt_x</p:attrName>
                                        </p:attrNameLst>
                                      </p:cBhvr>
                                      <p:tavLst>
                                        <p:tav tm="0">
                                          <p:val>
                                            <p:strVal val="0-#ppt_w/2"/>
                                          </p:val>
                                        </p:tav>
                                        <p:tav tm="100000">
                                          <p:val>
                                            <p:strVal val="#ppt_x"/>
                                          </p:val>
                                        </p:tav>
                                      </p:tavLst>
                                    </p:anim>
                                    <p:anim calcmode="lin" valueType="num">
                                      <p:cBhvr additive="base">
                                        <p:cTn id="12" dur="500" fill="hold"/>
                                        <p:tgtEl>
                                          <p:spTgt spid="13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2000"/>
                                  </p:stCondLst>
                                  <p:childTnLst>
                                    <p:set>
                                      <p:cBhvr>
                                        <p:cTn id="15" dur="1" fill="hold">
                                          <p:stCondLst>
                                            <p:cond delay="0"/>
                                          </p:stCondLst>
                                        </p:cTn>
                                        <p:tgtEl>
                                          <p:spTgt spid="136"/>
                                        </p:tgtEl>
                                        <p:attrNameLst>
                                          <p:attrName>style.visibility</p:attrName>
                                        </p:attrNameLst>
                                      </p:cBhvr>
                                      <p:to>
                                        <p:strVal val="visible"/>
                                      </p:to>
                                    </p:set>
                                    <p:anim calcmode="lin" valueType="num">
                                      <p:cBhvr additive="base">
                                        <p:cTn id="16" dur="500" fill="hold"/>
                                        <p:tgtEl>
                                          <p:spTgt spid="136"/>
                                        </p:tgtEl>
                                        <p:attrNameLst>
                                          <p:attrName>ppt_x</p:attrName>
                                        </p:attrNameLst>
                                      </p:cBhvr>
                                      <p:tavLst>
                                        <p:tav tm="0">
                                          <p:val>
                                            <p:strVal val="#ppt_x"/>
                                          </p:val>
                                        </p:tav>
                                        <p:tav tm="100000">
                                          <p:val>
                                            <p:strVal val="#ppt_x"/>
                                          </p:val>
                                        </p:tav>
                                      </p:tavLst>
                                    </p:anim>
                                    <p:anim calcmode="lin" valueType="num">
                                      <p:cBhvr additive="base">
                                        <p:cTn id="17" dur="500" fill="hold"/>
                                        <p:tgtEl>
                                          <p:spTgt spid="136"/>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2000"/>
                                  </p:stCondLst>
                                  <p:childTnLst>
                                    <p:set>
                                      <p:cBhvr>
                                        <p:cTn id="20" dur="1" fill="hold">
                                          <p:stCondLst>
                                            <p:cond delay="0"/>
                                          </p:stCondLst>
                                        </p:cTn>
                                        <p:tgtEl>
                                          <p:spTgt spid="139"/>
                                        </p:tgtEl>
                                        <p:attrNameLst>
                                          <p:attrName>style.visibility</p:attrName>
                                        </p:attrNameLst>
                                      </p:cBhvr>
                                      <p:to>
                                        <p:strVal val="visible"/>
                                      </p:to>
                                    </p:set>
                                    <p:anim calcmode="lin" valueType="num">
                                      <p:cBhvr additive="base">
                                        <p:cTn id="21" dur="500" fill="hold"/>
                                        <p:tgtEl>
                                          <p:spTgt spid="139"/>
                                        </p:tgtEl>
                                        <p:attrNameLst>
                                          <p:attrName>ppt_x</p:attrName>
                                        </p:attrNameLst>
                                      </p:cBhvr>
                                      <p:tavLst>
                                        <p:tav tm="0">
                                          <p:val>
                                            <p:strVal val="0-#ppt_w/2"/>
                                          </p:val>
                                        </p:tav>
                                        <p:tav tm="100000">
                                          <p:val>
                                            <p:strVal val="#ppt_x"/>
                                          </p:val>
                                        </p:tav>
                                      </p:tavLst>
                                    </p:anim>
                                    <p:anim calcmode="lin" valueType="num">
                                      <p:cBhvr additive="base">
                                        <p:cTn id="22" dur="500" fill="hold"/>
                                        <p:tgtEl>
                                          <p:spTgt spid="13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8241</TotalTime>
  <Words>8167</Words>
  <Application>Microsoft Office PowerPoint</Application>
  <PresentationFormat>Widescreen</PresentationFormat>
  <Paragraphs>667</Paragraphs>
  <Slides>55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Calibri Light</vt:lpstr>
      <vt:lpstr>Cambria Math</vt:lpstr>
      <vt:lpstr>Times New Roman</vt:lpstr>
      <vt:lpstr>Wingdings</vt:lpstr>
      <vt:lpstr>Office-téma</vt:lpstr>
      <vt:lpstr>General Chemistry 3. Composition of chemical systems</vt:lpstr>
      <vt:lpstr>Origin of chemical properties</vt:lpstr>
      <vt:lpstr>Carriers of chemical properties</vt:lpstr>
      <vt:lpstr>Chemical composition of the system</vt:lpstr>
      <vt:lpstr>Definition of component</vt:lpstr>
      <vt:lpstr>Description of the chemical composition</vt:lpstr>
      <vt:lpstr>Marking of elements - symbol</vt:lpstr>
      <vt:lpstr>Marking of elements - symbol</vt:lpstr>
      <vt:lpstr>Chart of nuclides</vt:lpstr>
      <vt:lpstr>Description of compounds with chemical formula</vt:lpstr>
      <vt:lpstr>Classification of materials</vt:lpstr>
      <vt:lpstr>Classification of materials - definitions</vt:lpstr>
      <vt:lpstr>Gas mixtures</vt:lpstr>
      <vt:lpstr>Gas mixtures</vt:lpstr>
      <vt:lpstr>Solutions</vt:lpstr>
      <vt:lpstr>Dissolution in water – hydration</vt:lpstr>
      <vt:lpstr>Solution composition</vt:lpstr>
      <vt:lpstr>Composition – mass percentage</vt:lpstr>
      <vt:lpstr>Composition – mass percentage</vt:lpstr>
      <vt:lpstr>Composition – mass fraction</vt:lpstr>
      <vt:lpstr>Composition – mass fraction</vt:lpstr>
      <vt:lpstr>Composition – mass ratio</vt:lpstr>
      <vt:lpstr>Composition – mass ratio</vt:lpstr>
      <vt:lpstr>Composition – mass concentration</vt:lpstr>
      <vt:lpstr>Composition – mass concentration</vt:lpstr>
      <vt:lpstr>Composition – mass concentration</vt:lpstr>
      <vt:lpstr>Composition – mass concentration</vt:lpstr>
      <vt:lpstr>Compostion – mixed percentage</vt:lpstr>
      <vt:lpstr>Compostion – mixed percentage</vt:lpstr>
      <vt:lpstr>Mixed percentage – Mass percentage</vt:lpstr>
      <vt:lpstr>The sum of the mixed percentages is not 100%?</vt:lpstr>
      <vt:lpstr>Composition – molarity</vt:lpstr>
      <vt:lpstr>Composition – molarity</vt:lpstr>
      <vt:lpstr>Composition – mole fraction</vt:lpstr>
      <vt:lpstr>Composition – mole fraction</vt:lpstr>
      <vt:lpstr>Composition – molality</vt:lpstr>
      <vt:lpstr>Composition – molality</vt:lpstr>
      <vt:lpstr>Composition – volume fraction/percentage</vt:lpstr>
      <vt:lpstr>Composition – volume fraction/percentage</vt:lpstr>
      <vt:lpstr>Pitfalls in solving tasks</vt:lpstr>
      <vt:lpstr>Pitfalls in solving tasks</vt:lpstr>
      <vt:lpstr>Pitfalls in solving tasks</vt:lpstr>
      <vt:lpstr>Pitfalls in solving tasks</vt:lpstr>
      <vt:lpstr>Limitations in the composition of solutions</vt:lpstr>
      <vt:lpstr>Limitations in the composition of solutions</vt:lpstr>
      <vt:lpstr>Laws in diluted solutions</vt:lpstr>
      <vt:lpstr>Laws in diluted solutions</vt:lpstr>
      <vt:lpstr>Laws in diluted solutions</vt:lpstr>
      <vt:lpstr>Laws in diluted solutions</vt:lpstr>
      <vt:lpstr>Laws in diluted solutions</vt:lpstr>
      <vt:lpstr>Chemical garden</vt:lpstr>
      <vt:lpstr>Chemical garden</vt:lpstr>
      <vt:lpstr>Applications of colligative properties</vt:lpstr>
      <vt:lpstr>Applications of colligative properties</vt:lpstr>
      <vt:lpstr>Applications of colligative properties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Kémia alapjai  1. Alapfogalmak</dc:title>
  <dc:creator>Ottó</dc:creator>
  <cp:lastModifiedBy>szistvan</cp:lastModifiedBy>
  <cp:revision>962</cp:revision>
  <dcterms:created xsi:type="dcterms:W3CDTF">2018-07-21T17:18:01Z</dcterms:created>
  <dcterms:modified xsi:type="dcterms:W3CDTF">2024-09-30T12:56:18Z</dcterms:modified>
</cp:coreProperties>
</file>