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1"/>
  </p:notesMasterIdLst>
  <p:sldIdLst>
    <p:sldId id="324" r:id="rId2"/>
    <p:sldId id="274" r:id="rId3"/>
    <p:sldId id="283" r:id="rId4"/>
    <p:sldId id="284" r:id="rId5"/>
    <p:sldId id="294" r:id="rId6"/>
    <p:sldId id="285" r:id="rId7"/>
    <p:sldId id="286" r:id="rId8"/>
    <p:sldId id="287" r:id="rId9"/>
    <p:sldId id="288" r:id="rId10"/>
    <p:sldId id="289" r:id="rId11"/>
    <p:sldId id="290" r:id="rId12"/>
    <p:sldId id="295" r:id="rId13"/>
    <p:sldId id="305" r:id="rId14"/>
    <p:sldId id="306" r:id="rId15"/>
    <p:sldId id="296" r:id="rId16"/>
    <p:sldId id="298" r:id="rId17"/>
    <p:sldId id="297" r:id="rId18"/>
    <p:sldId id="299" r:id="rId19"/>
    <p:sldId id="300" r:id="rId20"/>
    <p:sldId id="301" r:id="rId21"/>
    <p:sldId id="302" r:id="rId22"/>
    <p:sldId id="303" r:id="rId23"/>
    <p:sldId id="304" r:id="rId24"/>
    <p:sldId id="292" r:id="rId25"/>
    <p:sldId id="349" r:id="rId26"/>
    <p:sldId id="322" r:id="rId27"/>
    <p:sldId id="293" r:id="rId28"/>
    <p:sldId id="307" r:id="rId29"/>
    <p:sldId id="308" r:id="rId30"/>
    <p:sldId id="343" r:id="rId31"/>
    <p:sldId id="309" r:id="rId32"/>
    <p:sldId id="310" r:id="rId33"/>
    <p:sldId id="311" r:id="rId34"/>
    <p:sldId id="312" r:id="rId35"/>
    <p:sldId id="350" r:id="rId36"/>
    <p:sldId id="323" r:id="rId37"/>
    <p:sldId id="313" r:id="rId38"/>
    <p:sldId id="314" r:id="rId39"/>
    <p:sldId id="315" r:id="rId40"/>
    <p:sldId id="316" r:id="rId41"/>
    <p:sldId id="317" r:id="rId42"/>
    <p:sldId id="318" r:id="rId43"/>
    <p:sldId id="348" r:id="rId44"/>
    <p:sldId id="319" r:id="rId45"/>
    <p:sldId id="338" r:id="rId46"/>
    <p:sldId id="339" r:id="rId47"/>
    <p:sldId id="342" r:id="rId48"/>
    <p:sldId id="340" r:id="rId49"/>
    <p:sldId id="320" r:id="rId50"/>
    <p:sldId id="327" r:id="rId51"/>
    <p:sldId id="328" r:id="rId52"/>
    <p:sldId id="344" r:id="rId53"/>
    <p:sldId id="345" r:id="rId54"/>
    <p:sldId id="346" r:id="rId55"/>
    <p:sldId id="329" r:id="rId56"/>
    <p:sldId id="330" r:id="rId57"/>
    <p:sldId id="331" r:id="rId58"/>
    <p:sldId id="276" r:id="rId59"/>
    <p:sldId id="326" r:id="rId60"/>
  </p:sldIdLst>
  <p:sldSz cx="12192000" cy="6858000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997" userDrawn="1">
          <p15:clr>
            <a:srgbClr val="A4A3A4"/>
          </p15:clr>
        </p15:guide>
        <p15:guide id="2" pos="5899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707AF"/>
    <a:srgbClr val="FF6600"/>
    <a:srgbClr val="2E0CFC"/>
    <a:srgbClr val="CC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93986" autoAdjust="0"/>
  </p:normalViewPr>
  <p:slideViewPr>
    <p:cSldViewPr snapToGrid="0" showGuides="1">
      <p:cViewPr varScale="1">
        <p:scale>
          <a:sx n="104" d="100"/>
          <a:sy n="104" d="100"/>
        </p:scale>
        <p:origin x="792" y="96"/>
      </p:cViewPr>
      <p:guideLst>
        <p:guide orient="horz" pos="3997"/>
        <p:guide pos="5899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-1414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61" Type="http://schemas.openxmlformats.org/officeDocument/2006/relationships/notesMaster" Target="notesMasters/notesMaster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B5E511C-5F32-4510-9552-F6558A4110E0}" type="datetimeFigureOut">
              <a:rPr lang="hu-HU" smtClean="0"/>
              <a:t>2025. 08. 25.</a:t>
            </a:fld>
            <a:endParaRPr lang="hu-HU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u-HU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2B53BF4-DF2B-40C3-9B68-A2456896F069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3541958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B53BF4-DF2B-40C3-9B68-A2456896F069}" type="slidenum">
              <a:rPr lang="hu-HU" smtClean="0"/>
              <a:t>2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68123556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B53BF4-DF2B-40C3-9B68-A2456896F069}" type="slidenum">
              <a:rPr lang="hu-HU" smtClean="0"/>
              <a:t>11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33393993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B53BF4-DF2B-40C3-9B68-A2456896F069}" type="slidenum">
              <a:rPr lang="hu-HU" smtClean="0"/>
              <a:t>12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05602044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B53BF4-DF2B-40C3-9B68-A2456896F069}" type="slidenum">
              <a:rPr lang="hu-HU" smtClean="0"/>
              <a:t>13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9569544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B53BF4-DF2B-40C3-9B68-A2456896F069}" type="slidenum">
              <a:rPr lang="hu-HU" smtClean="0"/>
              <a:t>14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03521012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B53BF4-DF2B-40C3-9B68-A2456896F069}" type="slidenum">
              <a:rPr lang="hu-HU" smtClean="0"/>
              <a:t>15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29292744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B53BF4-DF2B-40C3-9B68-A2456896F069}" type="slidenum">
              <a:rPr lang="hu-HU" smtClean="0"/>
              <a:t>16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52467029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B53BF4-DF2B-40C3-9B68-A2456896F069}" type="slidenum">
              <a:rPr lang="hu-HU" smtClean="0"/>
              <a:t>17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35686266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B53BF4-DF2B-40C3-9B68-A2456896F069}" type="slidenum">
              <a:rPr lang="hu-HU" smtClean="0"/>
              <a:t>18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28499375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B53BF4-DF2B-40C3-9B68-A2456896F069}" type="slidenum">
              <a:rPr lang="hu-HU" smtClean="0"/>
              <a:t>19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66033607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B53BF4-DF2B-40C3-9B68-A2456896F069}" type="slidenum">
              <a:rPr lang="hu-HU" smtClean="0"/>
              <a:t>20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4118292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B53BF4-DF2B-40C3-9B68-A2456896F069}" type="slidenum">
              <a:rPr lang="hu-HU" smtClean="0"/>
              <a:t>3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2349715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B53BF4-DF2B-40C3-9B68-A2456896F069}" type="slidenum">
              <a:rPr lang="hu-HU" smtClean="0"/>
              <a:t>21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36589583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B53BF4-DF2B-40C3-9B68-A2456896F069}" type="slidenum">
              <a:rPr lang="hu-HU" smtClean="0"/>
              <a:t>22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9444339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B53BF4-DF2B-40C3-9B68-A2456896F069}" type="slidenum">
              <a:rPr lang="hu-HU" smtClean="0"/>
              <a:t>23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4297056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B53BF4-DF2B-40C3-9B68-A2456896F069}" type="slidenum">
              <a:rPr lang="hu-HU" smtClean="0"/>
              <a:t>24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13581974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B53BF4-DF2B-40C3-9B68-A2456896F069}" type="slidenum">
              <a:rPr lang="hu-HU" smtClean="0"/>
              <a:t>26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61526259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B53BF4-DF2B-40C3-9B68-A2456896F069}" type="slidenum">
              <a:rPr lang="hu-HU" smtClean="0"/>
              <a:t>27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827318030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B53BF4-DF2B-40C3-9B68-A2456896F069}" type="slidenum">
              <a:rPr lang="hu-HU" smtClean="0"/>
              <a:t>28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168263373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B53BF4-DF2B-40C3-9B68-A2456896F069}" type="slidenum">
              <a:rPr lang="hu-HU" smtClean="0"/>
              <a:t>29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218941257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B53BF4-DF2B-40C3-9B68-A2456896F069}" type="slidenum">
              <a:rPr lang="hu-HU" smtClean="0"/>
              <a:t>30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485590178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B53BF4-DF2B-40C3-9B68-A2456896F069}" type="slidenum">
              <a:rPr lang="hu-HU" smtClean="0"/>
              <a:t>31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28571880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B53BF4-DF2B-40C3-9B68-A2456896F069}" type="slidenum">
              <a:rPr lang="hu-HU" smtClean="0"/>
              <a:t>4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756401987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B53BF4-DF2B-40C3-9B68-A2456896F069}" type="slidenum">
              <a:rPr lang="hu-HU" smtClean="0"/>
              <a:t>32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419125545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B53BF4-DF2B-40C3-9B68-A2456896F069}" type="slidenum">
              <a:rPr lang="hu-HU" smtClean="0"/>
              <a:t>33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397351885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B53BF4-DF2B-40C3-9B68-A2456896F069}" type="slidenum">
              <a:rPr lang="hu-HU" smtClean="0"/>
              <a:t>34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571797642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B53BF4-DF2B-40C3-9B68-A2456896F069}" type="slidenum">
              <a:rPr lang="hu-HU" smtClean="0"/>
              <a:t>36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556615661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B53BF4-DF2B-40C3-9B68-A2456896F069}" type="slidenum">
              <a:rPr lang="hu-HU" smtClean="0"/>
              <a:t>37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079318066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B53BF4-DF2B-40C3-9B68-A2456896F069}" type="slidenum">
              <a:rPr lang="hu-HU" smtClean="0"/>
              <a:t>38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163109857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B53BF4-DF2B-40C3-9B68-A2456896F069}" type="slidenum">
              <a:rPr lang="hu-HU" smtClean="0"/>
              <a:t>39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007190589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B53BF4-DF2B-40C3-9B68-A2456896F069}" type="slidenum">
              <a:rPr lang="hu-HU" smtClean="0"/>
              <a:t>40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793244393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B53BF4-DF2B-40C3-9B68-A2456896F069}" type="slidenum">
              <a:rPr lang="hu-HU" smtClean="0"/>
              <a:t>41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666827296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B53BF4-DF2B-40C3-9B68-A2456896F069}" type="slidenum">
              <a:rPr lang="hu-HU" smtClean="0"/>
              <a:t>42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17696529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B53BF4-DF2B-40C3-9B68-A2456896F069}" type="slidenum">
              <a:rPr lang="hu-HU" smtClean="0"/>
              <a:t>5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048544205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B53BF4-DF2B-40C3-9B68-A2456896F069}" type="slidenum">
              <a:rPr lang="hu-HU" smtClean="0"/>
              <a:t>43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248848490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B53BF4-DF2B-40C3-9B68-A2456896F069}" type="slidenum">
              <a:rPr lang="hu-HU" smtClean="0"/>
              <a:t>44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960540278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B53BF4-DF2B-40C3-9B68-A2456896F069}" type="slidenum">
              <a:rPr lang="hu-HU" smtClean="0"/>
              <a:t>45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269499233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B53BF4-DF2B-40C3-9B68-A2456896F069}" type="slidenum">
              <a:rPr lang="hu-HU" smtClean="0"/>
              <a:t>46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50359081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B53BF4-DF2B-40C3-9B68-A2456896F069}" type="slidenum">
              <a:rPr lang="hu-HU" smtClean="0"/>
              <a:t>47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007498062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B53BF4-DF2B-40C3-9B68-A2456896F069}" type="slidenum">
              <a:rPr lang="hu-HU" smtClean="0"/>
              <a:t>48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067990837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B53BF4-DF2B-40C3-9B68-A2456896F069}" type="slidenum">
              <a:rPr lang="hu-HU" smtClean="0"/>
              <a:t>49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415652500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B53BF4-DF2B-40C3-9B68-A2456896F069}" type="slidenum">
              <a:rPr lang="hu-HU" smtClean="0"/>
              <a:t>50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472156529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B53BF4-DF2B-40C3-9B68-A2456896F069}" type="slidenum">
              <a:rPr lang="hu-HU" smtClean="0"/>
              <a:t>51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704400998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B53BF4-DF2B-40C3-9B68-A2456896F069}" type="slidenum">
              <a:rPr lang="hu-HU" smtClean="0"/>
              <a:t>52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76205950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B53BF4-DF2B-40C3-9B68-A2456896F069}" type="slidenum">
              <a:rPr lang="hu-HU" smtClean="0"/>
              <a:t>6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673405047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B53BF4-DF2B-40C3-9B68-A2456896F069}" type="slidenum">
              <a:rPr lang="hu-HU" smtClean="0"/>
              <a:t>53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898967102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B53BF4-DF2B-40C3-9B68-A2456896F069}" type="slidenum">
              <a:rPr lang="hu-HU" smtClean="0"/>
              <a:t>54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142981760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B53BF4-DF2B-40C3-9B68-A2456896F069}" type="slidenum">
              <a:rPr lang="hu-HU" smtClean="0"/>
              <a:t>55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849345385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B53BF4-DF2B-40C3-9B68-A2456896F069}" type="slidenum">
              <a:rPr lang="hu-HU" smtClean="0"/>
              <a:t>56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641624569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B53BF4-DF2B-40C3-9B68-A2456896F069}" type="slidenum">
              <a:rPr lang="hu-HU" smtClean="0"/>
              <a:t>57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293915295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B53BF4-DF2B-40C3-9B68-A2456896F069}" type="slidenum">
              <a:rPr lang="hu-HU" smtClean="0"/>
              <a:t>58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275908479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B53BF4-DF2B-40C3-9B68-A2456896F069}" type="slidenum">
              <a:rPr lang="hu-HU" smtClean="0"/>
              <a:t>59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78021433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B53BF4-DF2B-40C3-9B68-A2456896F069}" type="slidenum">
              <a:rPr lang="hu-HU" smtClean="0"/>
              <a:t>7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22208680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B53BF4-DF2B-40C3-9B68-A2456896F069}" type="slidenum">
              <a:rPr lang="hu-HU" smtClean="0"/>
              <a:t>8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94264599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B53BF4-DF2B-40C3-9B68-A2456896F069}" type="slidenum">
              <a:rPr lang="hu-HU" smtClean="0"/>
              <a:t>9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49946099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B53BF4-DF2B-40C3-9B68-A2456896F069}" type="slidenum">
              <a:rPr lang="hu-HU" smtClean="0"/>
              <a:t>10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9986516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160BAFA9-554B-43B6-BEB6-75781DA33B0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Alcím 2">
            <a:extLst>
              <a:ext uri="{FF2B5EF4-FFF2-40B4-BE49-F238E27FC236}">
                <a16:creationId xmlns:a16="http://schemas.microsoft.com/office/drawing/2014/main" id="{C4261480-A737-4A63-87C9-550E84F6967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/>
              <a:t>Kattintson ide az alcím mintájának szerkesztéséhez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0B3B546C-A0D3-4F4F-9267-2E67412D05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69C396-9EFF-4811-85B3-5926A9602E3B}" type="datetimeFigureOut">
              <a:rPr lang="hu-HU" smtClean="0"/>
              <a:t>2025. 08. 25.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91FD01D0-1453-4D3C-B0CC-0317AE4307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20C137CD-8091-40F3-BFC0-A8E9555C20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4C4ECE-28BA-4963-8103-0CE331711D51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4145514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440AE0C8-6C09-42ED-A08B-CAA29FA642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>
            <a:extLst>
              <a:ext uri="{FF2B5EF4-FFF2-40B4-BE49-F238E27FC236}">
                <a16:creationId xmlns:a16="http://schemas.microsoft.com/office/drawing/2014/main" id="{71F1E991-9999-4613-925A-08084B76784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D8BC7D12-80F9-49D4-9398-E9481CAFAF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69C396-9EFF-4811-85B3-5926A9602E3B}" type="datetimeFigureOut">
              <a:rPr lang="hu-HU" smtClean="0"/>
              <a:t>2025. 08. 25.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0D8C519E-665A-47B6-922A-3938066558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392C238C-A0EE-4252-BDA2-313443E4E1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4C4ECE-28BA-4963-8103-0CE331711D51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4413609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>
            <a:extLst>
              <a:ext uri="{FF2B5EF4-FFF2-40B4-BE49-F238E27FC236}">
                <a16:creationId xmlns:a16="http://schemas.microsoft.com/office/drawing/2014/main" id="{B8540914-ABAC-42E6-9209-34DBAFA0807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>
            <a:extLst>
              <a:ext uri="{FF2B5EF4-FFF2-40B4-BE49-F238E27FC236}">
                <a16:creationId xmlns:a16="http://schemas.microsoft.com/office/drawing/2014/main" id="{1F1C6AC4-8FBC-4821-B086-D63ADD78078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165BD712-18E0-4C2D-B613-C3F9BBC8DD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69C396-9EFF-4811-85B3-5926A9602E3B}" type="datetimeFigureOut">
              <a:rPr lang="hu-HU" smtClean="0"/>
              <a:t>2025. 08. 25.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8A1A3A8E-5927-4BFF-AC17-6902A4DEA8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CEA634D1-2616-4EF7-9A58-D9BEF2F67A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4C4ECE-28BA-4963-8103-0CE331711D51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859549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E682EB87-273B-45A9-8E30-4475690B58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BF86C1DE-93B5-44C8-B9FD-3F3671FA91E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E788EEE0-C39F-4060-823A-27B7E2D95F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69C396-9EFF-4811-85B3-5926A9602E3B}" type="datetimeFigureOut">
              <a:rPr lang="hu-HU" smtClean="0"/>
              <a:t>2025. 08. 25.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E8FE2C0E-EB24-418C-8704-43D76BD25D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FF2AD948-246F-418E-8C66-66C3DB9FD9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4C4ECE-28BA-4963-8103-0CE331711D51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9272246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2484EB00-7C7E-4794-BA56-3F20F35662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Szöveg helye 2">
            <a:extLst>
              <a:ext uri="{FF2B5EF4-FFF2-40B4-BE49-F238E27FC236}">
                <a16:creationId xmlns:a16="http://schemas.microsoft.com/office/drawing/2014/main" id="{37254D0B-6CDD-4C35-8C97-06C1A9DDB17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B29A6483-CD00-4B3C-92DD-4244DE4D7B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69C396-9EFF-4811-85B3-5926A9602E3B}" type="datetimeFigureOut">
              <a:rPr lang="hu-HU" smtClean="0"/>
              <a:t>2025. 08. 25.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8D7A25AE-55F6-42A4-B4EC-D2555BD6CD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3F30DF3C-6C01-4487-B55F-83D93C01B7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4C4ECE-28BA-4963-8103-0CE331711D51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5837205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19C76D7B-C0CA-41EC-AE18-7063342D4E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B6C98209-8104-49F6-9C5C-21D352A845A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Tartalom helye 3">
            <a:extLst>
              <a:ext uri="{FF2B5EF4-FFF2-40B4-BE49-F238E27FC236}">
                <a16:creationId xmlns:a16="http://schemas.microsoft.com/office/drawing/2014/main" id="{79190E87-2C8E-4E6C-A1AB-1B0ADDF0404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Dátum helye 4">
            <a:extLst>
              <a:ext uri="{FF2B5EF4-FFF2-40B4-BE49-F238E27FC236}">
                <a16:creationId xmlns:a16="http://schemas.microsoft.com/office/drawing/2014/main" id="{237839E9-07F7-43CD-913B-5D0D46512A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69C396-9EFF-4811-85B3-5926A9602E3B}" type="datetimeFigureOut">
              <a:rPr lang="hu-HU" smtClean="0"/>
              <a:t>2025. 08. 25.</a:t>
            </a:fld>
            <a:endParaRPr lang="hu-HU"/>
          </a:p>
        </p:txBody>
      </p:sp>
      <p:sp>
        <p:nvSpPr>
          <p:cNvPr id="6" name="Élőláb helye 5">
            <a:extLst>
              <a:ext uri="{FF2B5EF4-FFF2-40B4-BE49-F238E27FC236}">
                <a16:creationId xmlns:a16="http://schemas.microsoft.com/office/drawing/2014/main" id="{E8060AA2-2610-4ED4-B4FB-D694675BCD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>
            <a:extLst>
              <a:ext uri="{FF2B5EF4-FFF2-40B4-BE49-F238E27FC236}">
                <a16:creationId xmlns:a16="http://schemas.microsoft.com/office/drawing/2014/main" id="{B3334C38-4268-43C4-AE0D-3F8164C60F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4C4ECE-28BA-4963-8103-0CE331711D51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473334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AB7E3171-8575-4C67-B09C-7F72C32AC2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Szöveg helye 2">
            <a:extLst>
              <a:ext uri="{FF2B5EF4-FFF2-40B4-BE49-F238E27FC236}">
                <a16:creationId xmlns:a16="http://schemas.microsoft.com/office/drawing/2014/main" id="{7F80FC6F-3CB7-454E-9714-9FB804CDBB2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Tartalom helye 3">
            <a:extLst>
              <a:ext uri="{FF2B5EF4-FFF2-40B4-BE49-F238E27FC236}">
                <a16:creationId xmlns:a16="http://schemas.microsoft.com/office/drawing/2014/main" id="{63ECAB9C-0899-42E5-9713-46D78950AFE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Szöveg helye 4">
            <a:extLst>
              <a:ext uri="{FF2B5EF4-FFF2-40B4-BE49-F238E27FC236}">
                <a16:creationId xmlns:a16="http://schemas.microsoft.com/office/drawing/2014/main" id="{B1F5453F-938F-40A9-8F49-3493FC447CB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Tartalom helye 5">
            <a:extLst>
              <a:ext uri="{FF2B5EF4-FFF2-40B4-BE49-F238E27FC236}">
                <a16:creationId xmlns:a16="http://schemas.microsoft.com/office/drawing/2014/main" id="{40C513DE-21D2-4C6F-8F44-E8785BA3B92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7" name="Dátum helye 6">
            <a:extLst>
              <a:ext uri="{FF2B5EF4-FFF2-40B4-BE49-F238E27FC236}">
                <a16:creationId xmlns:a16="http://schemas.microsoft.com/office/drawing/2014/main" id="{852C82A1-8088-461D-81C2-9990F3FD9F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69C396-9EFF-4811-85B3-5926A9602E3B}" type="datetimeFigureOut">
              <a:rPr lang="hu-HU" smtClean="0"/>
              <a:t>2025. 08. 25.</a:t>
            </a:fld>
            <a:endParaRPr lang="hu-HU"/>
          </a:p>
        </p:txBody>
      </p:sp>
      <p:sp>
        <p:nvSpPr>
          <p:cNvPr id="8" name="Élőláb helye 7">
            <a:extLst>
              <a:ext uri="{FF2B5EF4-FFF2-40B4-BE49-F238E27FC236}">
                <a16:creationId xmlns:a16="http://schemas.microsoft.com/office/drawing/2014/main" id="{4D1C14E5-D515-4B78-AD1E-EA50BB4AE8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>
            <a:extLst>
              <a:ext uri="{FF2B5EF4-FFF2-40B4-BE49-F238E27FC236}">
                <a16:creationId xmlns:a16="http://schemas.microsoft.com/office/drawing/2014/main" id="{9D5A5DA0-FF31-419E-824A-F2B352A3E3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4C4ECE-28BA-4963-8103-0CE331711D51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738639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3CC42236-20E1-4CBA-A562-9D4F2040E4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Dátum helye 2">
            <a:extLst>
              <a:ext uri="{FF2B5EF4-FFF2-40B4-BE49-F238E27FC236}">
                <a16:creationId xmlns:a16="http://schemas.microsoft.com/office/drawing/2014/main" id="{7FBF262A-F4AB-4FF7-9E2A-136F0C92AA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69C396-9EFF-4811-85B3-5926A9602E3B}" type="datetimeFigureOut">
              <a:rPr lang="hu-HU" smtClean="0"/>
              <a:t>2025. 08. 25.</a:t>
            </a:fld>
            <a:endParaRPr lang="hu-HU"/>
          </a:p>
        </p:txBody>
      </p:sp>
      <p:sp>
        <p:nvSpPr>
          <p:cNvPr id="4" name="Élőláb helye 3">
            <a:extLst>
              <a:ext uri="{FF2B5EF4-FFF2-40B4-BE49-F238E27FC236}">
                <a16:creationId xmlns:a16="http://schemas.microsoft.com/office/drawing/2014/main" id="{4F462104-FC4D-4A6A-BCF5-7B39718EA6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>
            <a:extLst>
              <a:ext uri="{FF2B5EF4-FFF2-40B4-BE49-F238E27FC236}">
                <a16:creationId xmlns:a16="http://schemas.microsoft.com/office/drawing/2014/main" id="{4281B4DB-FF4F-4E3A-BAA2-8649BE8019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4C4ECE-28BA-4963-8103-0CE331711D51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4054471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>
            <a:extLst>
              <a:ext uri="{FF2B5EF4-FFF2-40B4-BE49-F238E27FC236}">
                <a16:creationId xmlns:a16="http://schemas.microsoft.com/office/drawing/2014/main" id="{49A6A609-2800-48D5-9556-0E24C513D1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69C396-9EFF-4811-85B3-5926A9602E3B}" type="datetimeFigureOut">
              <a:rPr lang="hu-HU" smtClean="0"/>
              <a:t>2025. 08. 25.</a:t>
            </a:fld>
            <a:endParaRPr lang="hu-HU"/>
          </a:p>
        </p:txBody>
      </p:sp>
      <p:sp>
        <p:nvSpPr>
          <p:cNvPr id="3" name="Élőláb helye 2">
            <a:extLst>
              <a:ext uri="{FF2B5EF4-FFF2-40B4-BE49-F238E27FC236}">
                <a16:creationId xmlns:a16="http://schemas.microsoft.com/office/drawing/2014/main" id="{834DE4DC-3842-4BDA-A0BA-1A106968C0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>
            <a:extLst>
              <a:ext uri="{FF2B5EF4-FFF2-40B4-BE49-F238E27FC236}">
                <a16:creationId xmlns:a16="http://schemas.microsoft.com/office/drawing/2014/main" id="{DB5EA7E8-AB0D-43D2-81C5-A0E0D74B6F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4C4ECE-28BA-4963-8103-0CE331711D51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8948585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71A396A4-CBDA-400A-AE4A-A716C98F08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E7EED0C4-AD41-4FC0-A47C-4DE435B325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Szöveg helye 3">
            <a:extLst>
              <a:ext uri="{FF2B5EF4-FFF2-40B4-BE49-F238E27FC236}">
                <a16:creationId xmlns:a16="http://schemas.microsoft.com/office/drawing/2014/main" id="{DF5A823A-8BD1-49D6-BF5F-A832DA0C1B4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4">
            <a:extLst>
              <a:ext uri="{FF2B5EF4-FFF2-40B4-BE49-F238E27FC236}">
                <a16:creationId xmlns:a16="http://schemas.microsoft.com/office/drawing/2014/main" id="{3D787E0B-9410-40AE-8514-11421603CB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69C396-9EFF-4811-85B3-5926A9602E3B}" type="datetimeFigureOut">
              <a:rPr lang="hu-HU" smtClean="0"/>
              <a:t>2025. 08. 25.</a:t>
            </a:fld>
            <a:endParaRPr lang="hu-HU"/>
          </a:p>
        </p:txBody>
      </p:sp>
      <p:sp>
        <p:nvSpPr>
          <p:cNvPr id="6" name="Élőláb helye 5">
            <a:extLst>
              <a:ext uri="{FF2B5EF4-FFF2-40B4-BE49-F238E27FC236}">
                <a16:creationId xmlns:a16="http://schemas.microsoft.com/office/drawing/2014/main" id="{56C67F90-7949-4F33-AEFE-CBF36FC80A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>
            <a:extLst>
              <a:ext uri="{FF2B5EF4-FFF2-40B4-BE49-F238E27FC236}">
                <a16:creationId xmlns:a16="http://schemas.microsoft.com/office/drawing/2014/main" id="{D1A68B43-D789-4812-9543-12B0DDC3A5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4C4ECE-28BA-4963-8103-0CE331711D51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9518298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098C1FBA-AD13-4AB1-A511-D7196AA1A9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Kép helye 2">
            <a:extLst>
              <a:ext uri="{FF2B5EF4-FFF2-40B4-BE49-F238E27FC236}">
                <a16:creationId xmlns:a16="http://schemas.microsoft.com/office/drawing/2014/main" id="{8938488A-C63F-45A5-B4E1-C5B4ECD7075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>
            <a:extLst>
              <a:ext uri="{FF2B5EF4-FFF2-40B4-BE49-F238E27FC236}">
                <a16:creationId xmlns:a16="http://schemas.microsoft.com/office/drawing/2014/main" id="{6AE3F16C-981C-41FC-B930-3672F02B0B8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4">
            <a:extLst>
              <a:ext uri="{FF2B5EF4-FFF2-40B4-BE49-F238E27FC236}">
                <a16:creationId xmlns:a16="http://schemas.microsoft.com/office/drawing/2014/main" id="{4E6DF3D4-4843-49AB-87DE-CBFA339112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69C396-9EFF-4811-85B3-5926A9602E3B}" type="datetimeFigureOut">
              <a:rPr lang="hu-HU" smtClean="0"/>
              <a:t>2025. 08. 25.</a:t>
            </a:fld>
            <a:endParaRPr lang="hu-HU"/>
          </a:p>
        </p:txBody>
      </p:sp>
      <p:sp>
        <p:nvSpPr>
          <p:cNvPr id="6" name="Élőláb helye 5">
            <a:extLst>
              <a:ext uri="{FF2B5EF4-FFF2-40B4-BE49-F238E27FC236}">
                <a16:creationId xmlns:a16="http://schemas.microsoft.com/office/drawing/2014/main" id="{54821D0C-60E8-4CE1-AEFA-6A7B1A9E3B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>
            <a:extLst>
              <a:ext uri="{FF2B5EF4-FFF2-40B4-BE49-F238E27FC236}">
                <a16:creationId xmlns:a16="http://schemas.microsoft.com/office/drawing/2014/main" id="{61FEB053-A09B-4259-9DFF-76BC59E8B1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4C4ECE-28BA-4963-8103-0CE331711D51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2273009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>
            <a:extLst>
              <a:ext uri="{FF2B5EF4-FFF2-40B4-BE49-F238E27FC236}">
                <a16:creationId xmlns:a16="http://schemas.microsoft.com/office/drawing/2014/main" id="{671717BE-A456-412E-A7C0-7F83A551C9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/>
              <a:t>Mintacím szerkesztése</a:t>
            </a:r>
          </a:p>
        </p:txBody>
      </p:sp>
      <p:sp>
        <p:nvSpPr>
          <p:cNvPr id="3" name="Szöveg helye 2">
            <a:extLst>
              <a:ext uri="{FF2B5EF4-FFF2-40B4-BE49-F238E27FC236}">
                <a16:creationId xmlns:a16="http://schemas.microsoft.com/office/drawing/2014/main" id="{EDD099AB-C8F7-40E5-8667-E8FA6C90C74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6F5ACB41-C0EB-4B7D-B631-25D77CC16B9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69C396-9EFF-4811-85B3-5926A9602E3B}" type="datetimeFigureOut">
              <a:rPr lang="hu-HU" smtClean="0"/>
              <a:t>2025. 08. 25.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6219127E-CCE0-4CE9-90BA-2E6E8E9BA45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4A170919-4997-41FF-8B14-BF608744893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4C4ECE-28BA-4963-8103-0CE331711D51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4492174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7" Type="http://schemas.openxmlformats.org/officeDocument/2006/relationships/image" Target="../media/image8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g"/><Relationship Id="rId5" Type="http://schemas.openxmlformats.org/officeDocument/2006/relationships/image" Target="../media/image6.jpg"/><Relationship Id="rId4" Type="http://schemas.openxmlformats.org/officeDocument/2006/relationships/image" Target="../media/image5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N5xft2fIqQU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9.png"/><Relationship Id="rId4" Type="http://schemas.openxmlformats.org/officeDocument/2006/relationships/image" Target="../media/image1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1pVVZGOBIVg" TargetMode="Externa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7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1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ImbZfzuYHwo" TargetMode="Externa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phet.colorado.edu/hu/simulation/gas-properties" TargetMode="Externa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0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2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1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1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9.jp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13" Type="http://schemas.openxmlformats.org/officeDocument/2006/relationships/image" Target="../media/image45.png"/><Relationship Id="rId3" Type="http://schemas.openxmlformats.org/officeDocument/2006/relationships/image" Target="../media/image20.png"/><Relationship Id="rId7" Type="http://schemas.openxmlformats.org/officeDocument/2006/relationships/image" Target="../media/image39.png"/><Relationship Id="rId12" Type="http://schemas.openxmlformats.org/officeDocument/2006/relationships/image" Target="../media/image44.png"/><Relationship Id="rId2" Type="http://schemas.openxmlformats.org/officeDocument/2006/relationships/notesSlide" Target="../notesSlides/notesSlide30.xml"/><Relationship Id="rId16" Type="http://schemas.openxmlformats.org/officeDocument/2006/relationships/image" Target="../media/image4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png"/><Relationship Id="rId11" Type="http://schemas.openxmlformats.org/officeDocument/2006/relationships/image" Target="../media/image43.png"/><Relationship Id="rId5" Type="http://schemas.openxmlformats.org/officeDocument/2006/relationships/image" Target="../media/image37.png"/><Relationship Id="rId15" Type="http://schemas.openxmlformats.org/officeDocument/2006/relationships/image" Target="../media/image47.png"/><Relationship Id="rId10" Type="http://schemas.openxmlformats.org/officeDocument/2006/relationships/image" Target="../media/image42.png"/><Relationship Id="rId4" Type="http://schemas.openxmlformats.org/officeDocument/2006/relationships/image" Target="../media/image21.png"/><Relationship Id="rId9" Type="http://schemas.openxmlformats.org/officeDocument/2006/relationships/image" Target="../media/image41.png"/><Relationship Id="rId14" Type="http://schemas.openxmlformats.org/officeDocument/2006/relationships/image" Target="../media/image46.pn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EzahpSqGbVg" TargetMode="External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0.png"/><Relationship Id="rId3" Type="http://schemas.openxmlformats.org/officeDocument/2006/relationships/image" Target="../media/image160.png"/><Relationship Id="rId7" Type="http://schemas.openxmlformats.org/officeDocument/2006/relationships/image" Target="../media/image200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0.png"/><Relationship Id="rId5" Type="http://schemas.openxmlformats.org/officeDocument/2006/relationships/image" Target="../media/image180.png"/><Relationship Id="rId4" Type="http://schemas.openxmlformats.org/officeDocument/2006/relationships/image" Target="../media/image170.png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0.png"/><Relationship Id="rId7" Type="http://schemas.openxmlformats.org/officeDocument/2006/relationships/image" Target="../media/image420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0.png"/><Relationship Id="rId5" Type="http://schemas.openxmlformats.org/officeDocument/2006/relationships/image" Target="../media/image400.png"/><Relationship Id="rId4" Type="http://schemas.openxmlformats.org/officeDocument/2006/relationships/image" Target="../media/image39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ZvrJgGhnmJo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jpg"/><Relationship Id="rId4" Type="http://schemas.openxmlformats.org/officeDocument/2006/relationships/hyperlink" Target="https://www.youtube.com/watch?v=ZPErStqSSMk" TargetMode="Externa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0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450.png"/><Relationship Id="rId4" Type="http://schemas.openxmlformats.org/officeDocument/2006/relationships/image" Target="../media/image440.png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0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0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90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YoF7RuBZIpM" TargetMode="External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png"/><Relationship Id="rId3" Type="http://schemas.openxmlformats.org/officeDocument/2006/relationships/hyperlink" Target="https://www.youtube.com/watch?v=3BBCAD8MSko" TargetMode="External"/><Relationship Id="rId7" Type="http://schemas.openxmlformats.org/officeDocument/2006/relationships/image" Target="../media/image53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2.png"/><Relationship Id="rId5" Type="http://schemas.openxmlformats.org/officeDocument/2006/relationships/image" Target="../media/image51.png"/><Relationship Id="rId4" Type="http://schemas.openxmlformats.org/officeDocument/2006/relationships/image" Target="../media/image501.png"/><Relationship Id="rId9" Type="http://schemas.openxmlformats.org/officeDocument/2006/relationships/image" Target="../media/image55.png"/></Relationships>
</file>

<file path=ppt/slides/_rels/slide4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png"/><Relationship Id="rId3" Type="http://schemas.openxmlformats.org/officeDocument/2006/relationships/hyperlink" Target="https://www.youtube.com/watch?v=zAe76hEv2yw" TargetMode="External"/><Relationship Id="rId7" Type="http://schemas.openxmlformats.org/officeDocument/2006/relationships/image" Target="../media/image53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8.png"/><Relationship Id="rId5" Type="http://schemas.openxmlformats.org/officeDocument/2006/relationships/image" Target="../media/image57.png"/><Relationship Id="rId4" Type="http://schemas.openxmlformats.org/officeDocument/2006/relationships/image" Target="../media/image56.png"/><Relationship Id="rId9" Type="http://schemas.openxmlformats.org/officeDocument/2006/relationships/image" Target="../media/image59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0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2.png"/><Relationship Id="rId5" Type="http://schemas.openxmlformats.org/officeDocument/2006/relationships/image" Target="../media/image61.png"/><Relationship Id="rId4" Type="http://schemas.openxmlformats.org/officeDocument/2006/relationships/image" Target="../media/image22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LpDs7Xm1uLo&amp;index=6&amp;list=RD1_OXM4mr_i0" TargetMode="External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g"/><Relationship Id="rId3" Type="http://schemas.openxmlformats.org/officeDocument/2006/relationships/hyperlink" Target="https://hu.wikipedia.org/wiki/Kvarc" TargetMode="External"/><Relationship Id="rId7" Type="http://schemas.openxmlformats.org/officeDocument/2006/relationships/image" Target="../media/image19.jp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g"/><Relationship Id="rId5" Type="http://schemas.openxmlformats.org/officeDocument/2006/relationships/hyperlink" Target="http://minerals.gps.caltech.edu/Silica_Polymorphs/index.html" TargetMode="External"/><Relationship Id="rId4" Type="http://schemas.openxmlformats.org/officeDocument/2006/relationships/hyperlink" Target="https://en.wikipedia.org/wiki/Tridymite" TargetMode="Externa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bELkFHTN2lM" TargetMode="External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kEHdyiBMgAg" TargetMode="External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hyperlink" Target="https://hu.wikipedia.org/wiki/K&#233;mia" TargetMode="External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hu.wikipedia.org/wiki/Van_der_Waals-egyenlet" TargetMode="External"/><Relationship Id="rId4" Type="http://schemas.openxmlformats.org/officeDocument/2006/relationships/hyperlink" Target="https://hu.wikipedia.org/wiki/Term&#233;szettudom&#225;ny" TargetMode="Externa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hyperlink" Target="https://webbook.nist.gov/chemistry/" TargetMode="External"/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825D048C-E92F-4BFF-A5A5-4168D998F25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 anchor="ctr" anchorCtr="0">
            <a:normAutofit/>
          </a:bodyPr>
          <a:lstStyle/>
          <a:p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Kémia </a:t>
            </a:r>
            <a: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alapjai</a:t>
            </a:r>
            <a:b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u-H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Kémiai rendszerek állapot szerinti leírása</a:t>
            </a:r>
          </a:p>
        </p:txBody>
      </p:sp>
      <p:sp>
        <p:nvSpPr>
          <p:cNvPr id="3" name="Alcím 2">
            <a:extLst>
              <a:ext uri="{FF2B5EF4-FFF2-40B4-BE49-F238E27FC236}">
                <a16:creationId xmlns:a16="http://schemas.microsoft.com/office/drawing/2014/main" id="{263C4D18-3BD1-481B-AC2A-A82874343A5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907756"/>
            <a:ext cx="9144000" cy="1655762"/>
          </a:xfrm>
        </p:spPr>
        <p:txBody>
          <a:bodyPr>
            <a:noAutofit/>
          </a:bodyPr>
          <a:lstStyle/>
          <a:p>
            <a:r>
              <a:rPr lang="hu-H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Dr.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Szilágyi István</a:t>
            </a:r>
            <a:endParaRPr lang="hu-H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hu-H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SZTE Fizikai Kémiai és Anyagtudományi Tanszék</a:t>
            </a:r>
          </a:p>
          <a:p>
            <a:r>
              <a:rPr lang="hu-H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hu-HU" sz="3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5.</a:t>
            </a:r>
            <a:endParaRPr lang="hu-H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2810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D295C7CD-7D78-49FC-9DA0-450DD01B44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Átalakulások a halmazállapotok között</a:t>
            </a:r>
          </a:p>
        </p:txBody>
      </p:sp>
      <p:sp>
        <p:nvSpPr>
          <p:cNvPr id="4" name="Téglalap: lekerekített 3">
            <a:extLst>
              <a:ext uri="{FF2B5EF4-FFF2-40B4-BE49-F238E27FC236}">
                <a16:creationId xmlns:a16="http://schemas.microsoft.com/office/drawing/2014/main" id="{2F8CB9D5-CDB0-41D5-9A84-2B86D8257330}"/>
              </a:ext>
            </a:extLst>
          </p:cNvPr>
          <p:cNvSpPr/>
          <p:nvPr/>
        </p:nvSpPr>
        <p:spPr>
          <a:xfrm>
            <a:off x="838200" y="4993769"/>
            <a:ext cx="2452255" cy="1025236"/>
          </a:xfrm>
          <a:prstGeom prst="round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szilárd</a:t>
            </a:r>
          </a:p>
        </p:txBody>
      </p:sp>
      <p:sp>
        <p:nvSpPr>
          <p:cNvPr id="5" name="Téglalap: lekerekített 4">
            <a:extLst>
              <a:ext uri="{FF2B5EF4-FFF2-40B4-BE49-F238E27FC236}">
                <a16:creationId xmlns:a16="http://schemas.microsoft.com/office/drawing/2014/main" id="{7615CAA0-A607-4270-99A4-9760CDC2CE7C}"/>
              </a:ext>
            </a:extLst>
          </p:cNvPr>
          <p:cNvSpPr/>
          <p:nvPr/>
        </p:nvSpPr>
        <p:spPr>
          <a:xfrm>
            <a:off x="9039638" y="4993769"/>
            <a:ext cx="2452255" cy="1025236"/>
          </a:xfrm>
          <a:prstGeom prst="round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folyadék</a:t>
            </a:r>
          </a:p>
        </p:txBody>
      </p:sp>
      <p:sp>
        <p:nvSpPr>
          <p:cNvPr id="6" name="Téglalap: lekerekített 5">
            <a:extLst>
              <a:ext uri="{FF2B5EF4-FFF2-40B4-BE49-F238E27FC236}">
                <a16:creationId xmlns:a16="http://schemas.microsoft.com/office/drawing/2014/main" id="{3C701C9E-763E-4D58-9565-56C3B1DEB34C}"/>
              </a:ext>
            </a:extLst>
          </p:cNvPr>
          <p:cNvSpPr/>
          <p:nvPr/>
        </p:nvSpPr>
        <p:spPr>
          <a:xfrm>
            <a:off x="4869872" y="2122347"/>
            <a:ext cx="2452255" cy="1025236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gáz</a:t>
            </a:r>
          </a:p>
        </p:txBody>
      </p:sp>
      <p:grpSp>
        <p:nvGrpSpPr>
          <p:cNvPr id="37" name="Csoportba foglalás 36">
            <a:extLst>
              <a:ext uri="{FF2B5EF4-FFF2-40B4-BE49-F238E27FC236}">
                <a16:creationId xmlns:a16="http://schemas.microsoft.com/office/drawing/2014/main" id="{7A50ADA0-B3A5-4768-9C56-28AF1462A77E}"/>
              </a:ext>
            </a:extLst>
          </p:cNvPr>
          <p:cNvGrpSpPr/>
          <p:nvPr/>
        </p:nvGrpSpPr>
        <p:grpSpPr>
          <a:xfrm>
            <a:off x="5044985" y="4794900"/>
            <a:ext cx="2102029" cy="548919"/>
            <a:chOff x="5044985" y="4794900"/>
            <a:chExt cx="2102029" cy="548919"/>
          </a:xfrm>
        </p:grpSpPr>
        <p:cxnSp>
          <p:nvCxnSpPr>
            <p:cNvPr id="9" name="Egyenes összekötő nyíllal 8">
              <a:extLst>
                <a:ext uri="{FF2B5EF4-FFF2-40B4-BE49-F238E27FC236}">
                  <a16:creationId xmlns:a16="http://schemas.microsoft.com/office/drawing/2014/main" id="{1FA66B02-9A87-458F-BFB3-13CE6EBA3EA8}"/>
                </a:ext>
              </a:extLst>
            </p:cNvPr>
            <p:cNvCxnSpPr>
              <a:cxnSpLocks/>
            </p:cNvCxnSpPr>
            <p:nvPr/>
          </p:nvCxnSpPr>
          <p:spPr>
            <a:xfrm>
              <a:off x="5044985" y="5343819"/>
              <a:ext cx="2102029" cy="0"/>
            </a:xfrm>
            <a:prstGeom prst="straightConnector1">
              <a:avLst/>
            </a:prstGeom>
            <a:ln w="50800">
              <a:solidFill>
                <a:schemeClr val="tx1"/>
              </a:solidFill>
              <a:headEnd type="none"/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Szövegdoboz 15">
              <a:extLst>
                <a:ext uri="{FF2B5EF4-FFF2-40B4-BE49-F238E27FC236}">
                  <a16:creationId xmlns:a16="http://schemas.microsoft.com/office/drawing/2014/main" id="{BB7F5720-50A9-4DC6-8CDA-0561F125362F}"/>
                </a:ext>
              </a:extLst>
            </p:cNvPr>
            <p:cNvSpPr txBox="1"/>
            <p:nvPr/>
          </p:nvSpPr>
          <p:spPr>
            <a:xfrm>
              <a:off x="5469330" y="4794900"/>
              <a:ext cx="1279517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hu-HU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olvadás</a:t>
              </a:r>
            </a:p>
          </p:txBody>
        </p:sp>
      </p:grpSp>
      <p:grpSp>
        <p:nvGrpSpPr>
          <p:cNvPr id="38" name="Csoportba foglalás 37">
            <a:extLst>
              <a:ext uri="{FF2B5EF4-FFF2-40B4-BE49-F238E27FC236}">
                <a16:creationId xmlns:a16="http://schemas.microsoft.com/office/drawing/2014/main" id="{A00AB651-AB0A-43F7-8DE7-FCAE67BAB34E}"/>
              </a:ext>
            </a:extLst>
          </p:cNvPr>
          <p:cNvGrpSpPr/>
          <p:nvPr/>
        </p:nvGrpSpPr>
        <p:grpSpPr>
          <a:xfrm>
            <a:off x="5002515" y="5781029"/>
            <a:ext cx="2102029" cy="529566"/>
            <a:chOff x="5002515" y="5781029"/>
            <a:chExt cx="2102029" cy="529566"/>
          </a:xfrm>
        </p:grpSpPr>
        <p:cxnSp>
          <p:nvCxnSpPr>
            <p:cNvPr id="13" name="Egyenes összekötő nyíllal 12">
              <a:extLst>
                <a:ext uri="{FF2B5EF4-FFF2-40B4-BE49-F238E27FC236}">
                  <a16:creationId xmlns:a16="http://schemas.microsoft.com/office/drawing/2014/main" id="{351A1952-96FB-41B4-A7C4-702FED7C125B}"/>
                </a:ext>
              </a:extLst>
            </p:cNvPr>
            <p:cNvCxnSpPr>
              <a:cxnSpLocks/>
            </p:cNvCxnSpPr>
            <p:nvPr/>
          </p:nvCxnSpPr>
          <p:spPr>
            <a:xfrm>
              <a:off x="5002515" y="5781029"/>
              <a:ext cx="2102029" cy="0"/>
            </a:xfrm>
            <a:prstGeom prst="straightConnector1">
              <a:avLst/>
            </a:prstGeom>
            <a:ln w="50800">
              <a:solidFill>
                <a:schemeClr val="tx1"/>
              </a:solidFill>
              <a:headEnd type="stealth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Szövegdoboz 16">
              <a:extLst>
                <a:ext uri="{FF2B5EF4-FFF2-40B4-BE49-F238E27FC236}">
                  <a16:creationId xmlns:a16="http://schemas.microsoft.com/office/drawing/2014/main" id="{76533CBB-1BF1-40F8-91CF-AD0D3225F949}"/>
                </a:ext>
              </a:extLst>
            </p:cNvPr>
            <p:cNvSpPr txBox="1"/>
            <p:nvPr/>
          </p:nvSpPr>
          <p:spPr>
            <a:xfrm>
              <a:off x="5548679" y="5787375"/>
              <a:ext cx="112082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hu-HU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fagyás</a:t>
              </a:r>
            </a:p>
          </p:txBody>
        </p:sp>
      </p:grpSp>
      <p:grpSp>
        <p:nvGrpSpPr>
          <p:cNvPr id="40" name="Csoportba foglalás 39">
            <a:extLst>
              <a:ext uri="{FF2B5EF4-FFF2-40B4-BE49-F238E27FC236}">
                <a16:creationId xmlns:a16="http://schemas.microsoft.com/office/drawing/2014/main" id="{26D5EB63-8895-401B-8377-7292318984AB}"/>
              </a:ext>
            </a:extLst>
          </p:cNvPr>
          <p:cNvGrpSpPr/>
          <p:nvPr/>
        </p:nvGrpSpPr>
        <p:grpSpPr>
          <a:xfrm>
            <a:off x="7959778" y="2866251"/>
            <a:ext cx="2075646" cy="1491352"/>
            <a:chOff x="7959778" y="2866251"/>
            <a:chExt cx="2075646" cy="1491352"/>
          </a:xfrm>
        </p:grpSpPr>
        <p:cxnSp>
          <p:nvCxnSpPr>
            <p:cNvPr id="8" name="Egyenes összekötő nyíllal 7">
              <a:extLst>
                <a:ext uri="{FF2B5EF4-FFF2-40B4-BE49-F238E27FC236}">
                  <a16:creationId xmlns:a16="http://schemas.microsoft.com/office/drawing/2014/main" id="{8A633DC2-F41B-47A7-B2BE-924B363898B5}"/>
                </a:ext>
              </a:extLst>
            </p:cNvPr>
            <p:cNvCxnSpPr>
              <a:cxnSpLocks/>
            </p:cNvCxnSpPr>
            <p:nvPr/>
          </p:nvCxnSpPr>
          <p:spPr>
            <a:xfrm>
              <a:off x="7959778" y="3147583"/>
              <a:ext cx="1499015" cy="1210020"/>
            </a:xfrm>
            <a:prstGeom prst="straightConnector1">
              <a:avLst/>
            </a:prstGeom>
            <a:ln w="50800">
              <a:solidFill>
                <a:schemeClr val="tx1"/>
              </a:solidFill>
              <a:headEnd type="none"/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Szövegdoboz 17">
              <a:extLst>
                <a:ext uri="{FF2B5EF4-FFF2-40B4-BE49-F238E27FC236}">
                  <a16:creationId xmlns:a16="http://schemas.microsoft.com/office/drawing/2014/main" id="{7A0AB284-5832-4646-9309-4A4D4705C30E}"/>
                </a:ext>
              </a:extLst>
            </p:cNvPr>
            <p:cNvSpPr txBox="1"/>
            <p:nvPr/>
          </p:nvSpPr>
          <p:spPr>
            <a:xfrm rot="2340000">
              <a:off x="8039365" y="2866251"/>
              <a:ext cx="1996059" cy="95410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hu-HU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lecsapódás</a:t>
              </a:r>
              <a:br>
                <a:rPr lang="hu-HU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</a:br>
              <a:r>
                <a:rPr lang="hu-HU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kondenzáció</a:t>
              </a:r>
            </a:p>
          </p:txBody>
        </p:sp>
      </p:grpSp>
      <p:grpSp>
        <p:nvGrpSpPr>
          <p:cNvPr id="39" name="Csoportba foglalás 38">
            <a:extLst>
              <a:ext uri="{FF2B5EF4-FFF2-40B4-BE49-F238E27FC236}">
                <a16:creationId xmlns:a16="http://schemas.microsoft.com/office/drawing/2014/main" id="{9C2B6E0A-D635-41F5-B327-258F00191244}"/>
              </a:ext>
            </a:extLst>
          </p:cNvPr>
          <p:cNvGrpSpPr/>
          <p:nvPr/>
        </p:nvGrpSpPr>
        <p:grpSpPr>
          <a:xfrm>
            <a:off x="7449388" y="3524833"/>
            <a:ext cx="1682120" cy="1210020"/>
            <a:chOff x="7449388" y="3524833"/>
            <a:chExt cx="1682120" cy="1210020"/>
          </a:xfrm>
        </p:grpSpPr>
        <p:cxnSp>
          <p:nvCxnSpPr>
            <p:cNvPr id="21" name="Egyenes összekötő nyíllal 20">
              <a:extLst>
                <a:ext uri="{FF2B5EF4-FFF2-40B4-BE49-F238E27FC236}">
                  <a16:creationId xmlns:a16="http://schemas.microsoft.com/office/drawing/2014/main" id="{9BA9FDC4-E1A0-4500-8B5F-9DECB22879FB}"/>
                </a:ext>
              </a:extLst>
            </p:cNvPr>
            <p:cNvCxnSpPr>
              <a:cxnSpLocks/>
            </p:cNvCxnSpPr>
            <p:nvPr/>
          </p:nvCxnSpPr>
          <p:spPr>
            <a:xfrm>
              <a:off x="7632493" y="3524833"/>
              <a:ext cx="1499015" cy="1210020"/>
            </a:xfrm>
            <a:prstGeom prst="straightConnector1">
              <a:avLst/>
            </a:prstGeom>
            <a:ln w="50800">
              <a:solidFill>
                <a:schemeClr val="tx1"/>
              </a:solidFill>
              <a:headEnd type="stealth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Szövegdoboz 27">
              <a:extLst>
                <a:ext uri="{FF2B5EF4-FFF2-40B4-BE49-F238E27FC236}">
                  <a16:creationId xmlns:a16="http://schemas.microsoft.com/office/drawing/2014/main" id="{A87D191F-F6B3-4C06-8904-2DE46898F9F6}"/>
                </a:ext>
              </a:extLst>
            </p:cNvPr>
            <p:cNvSpPr txBox="1"/>
            <p:nvPr/>
          </p:nvSpPr>
          <p:spPr>
            <a:xfrm rot="2340000">
              <a:off x="7449388" y="4051024"/>
              <a:ext cx="139974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hu-HU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párolgás</a:t>
              </a:r>
            </a:p>
          </p:txBody>
        </p:sp>
      </p:grpSp>
      <p:grpSp>
        <p:nvGrpSpPr>
          <p:cNvPr id="41" name="Csoportba foglalás 40">
            <a:extLst>
              <a:ext uri="{FF2B5EF4-FFF2-40B4-BE49-F238E27FC236}">
                <a16:creationId xmlns:a16="http://schemas.microsoft.com/office/drawing/2014/main" id="{9E368ADA-FDB5-4045-BDFE-6DC53B006BB8}"/>
              </a:ext>
            </a:extLst>
          </p:cNvPr>
          <p:cNvGrpSpPr/>
          <p:nvPr/>
        </p:nvGrpSpPr>
        <p:grpSpPr>
          <a:xfrm>
            <a:off x="2269979" y="2831892"/>
            <a:ext cx="2236510" cy="1503016"/>
            <a:chOff x="2269979" y="2831892"/>
            <a:chExt cx="2236510" cy="1503016"/>
          </a:xfrm>
        </p:grpSpPr>
        <p:cxnSp>
          <p:nvCxnSpPr>
            <p:cNvPr id="26" name="Egyenes összekötő nyíllal 25">
              <a:extLst>
                <a:ext uri="{FF2B5EF4-FFF2-40B4-BE49-F238E27FC236}">
                  <a16:creationId xmlns:a16="http://schemas.microsoft.com/office/drawing/2014/main" id="{EE4C4B46-98EA-4F0C-B55A-6C3052B43FFE}"/>
                </a:ext>
              </a:extLst>
            </p:cNvPr>
            <p:cNvCxnSpPr>
              <a:cxnSpLocks noChangeAspect="1"/>
            </p:cNvCxnSpPr>
            <p:nvPr/>
          </p:nvCxnSpPr>
          <p:spPr>
            <a:xfrm flipH="1">
              <a:off x="2851740" y="3167200"/>
              <a:ext cx="1489812" cy="1167708"/>
            </a:xfrm>
            <a:prstGeom prst="straightConnector1">
              <a:avLst/>
            </a:prstGeom>
            <a:ln w="50800">
              <a:solidFill>
                <a:schemeClr val="tx1"/>
              </a:solidFill>
              <a:headEnd type="none"/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Szövegdoboz 28">
              <a:extLst>
                <a:ext uri="{FF2B5EF4-FFF2-40B4-BE49-F238E27FC236}">
                  <a16:creationId xmlns:a16="http://schemas.microsoft.com/office/drawing/2014/main" id="{8AE185A4-3CEA-47A3-A6DF-A9C600E4EBC0}"/>
                </a:ext>
              </a:extLst>
            </p:cNvPr>
            <p:cNvSpPr txBox="1"/>
            <p:nvPr/>
          </p:nvSpPr>
          <p:spPr>
            <a:xfrm rot="19315544">
              <a:off x="2269979" y="2831892"/>
              <a:ext cx="2236510" cy="95410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hu-HU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kristályosodás</a:t>
              </a:r>
              <a:br>
                <a:rPr lang="hu-HU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</a:br>
              <a:r>
                <a:rPr lang="hu-HU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kondenzáció</a:t>
              </a:r>
            </a:p>
          </p:txBody>
        </p:sp>
      </p:grpSp>
      <p:grpSp>
        <p:nvGrpSpPr>
          <p:cNvPr id="42" name="Csoportba foglalás 41">
            <a:extLst>
              <a:ext uri="{FF2B5EF4-FFF2-40B4-BE49-F238E27FC236}">
                <a16:creationId xmlns:a16="http://schemas.microsoft.com/office/drawing/2014/main" id="{F62B6B8B-3763-460A-9C56-5D6484804B73}"/>
              </a:ext>
            </a:extLst>
          </p:cNvPr>
          <p:cNvGrpSpPr/>
          <p:nvPr/>
        </p:nvGrpSpPr>
        <p:grpSpPr>
          <a:xfrm>
            <a:off x="3261470" y="3504362"/>
            <a:ext cx="1885757" cy="1167708"/>
            <a:chOff x="3261470" y="3504362"/>
            <a:chExt cx="1885757" cy="1167708"/>
          </a:xfrm>
        </p:grpSpPr>
        <p:cxnSp>
          <p:nvCxnSpPr>
            <p:cNvPr id="23" name="Egyenes összekötő nyíllal 22">
              <a:extLst>
                <a:ext uri="{FF2B5EF4-FFF2-40B4-BE49-F238E27FC236}">
                  <a16:creationId xmlns:a16="http://schemas.microsoft.com/office/drawing/2014/main" id="{408EEC0B-5C72-4B63-AB1C-9E5ED03EE7D3}"/>
                </a:ext>
              </a:extLst>
            </p:cNvPr>
            <p:cNvCxnSpPr>
              <a:cxnSpLocks noChangeAspect="1"/>
            </p:cNvCxnSpPr>
            <p:nvPr/>
          </p:nvCxnSpPr>
          <p:spPr>
            <a:xfrm flipH="1">
              <a:off x="3261470" y="3504362"/>
              <a:ext cx="1489812" cy="1167708"/>
            </a:xfrm>
            <a:prstGeom prst="straightConnector1">
              <a:avLst/>
            </a:prstGeom>
            <a:ln w="50800">
              <a:solidFill>
                <a:schemeClr val="tx1"/>
              </a:solidFill>
              <a:headEnd type="stealth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Szövegdoboz 29">
              <a:extLst>
                <a:ext uri="{FF2B5EF4-FFF2-40B4-BE49-F238E27FC236}">
                  <a16:creationId xmlns:a16="http://schemas.microsoft.com/office/drawing/2014/main" id="{DE267F0C-F4F6-484B-84BD-DBF27A693D2E}"/>
                </a:ext>
              </a:extLst>
            </p:cNvPr>
            <p:cNvSpPr txBox="1"/>
            <p:nvPr/>
          </p:nvSpPr>
          <p:spPr>
            <a:xfrm rot="19315544">
              <a:off x="3271392" y="4047563"/>
              <a:ext cx="1875835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hu-HU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szublimálás</a:t>
              </a:r>
            </a:p>
          </p:txBody>
        </p:sp>
      </p:grpSp>
      <p:grpSp>
        <p:nvGrpSpPr>
          <p:cNvPr id="35" name="Csoportba foglalás 34">
            <a:extLst>
              <a:ext uri="{FF2B5EF4-FFF2-40B4-BE49-F238E27FC236}">
                <a16:creationId xmlns:a16="http://schemas.microsoft.com/office/drawing/2014/main" id="{F58C908B-0C43-411D-961D-F4FCB39FE1FF}"/>
              </a:ext>
            </a:extLst>
          </p:cNvPr>
          <p:cNvGrpSpPr/>
          <p:nvPr/>
        </p:nvGrpSpPr>
        <p:grpSpPr>
          <a:xfrm>
            <a:off x="384976" y="4233052"/>
            <a:ext cx="11622146" cy="2574297"/>
            <a:chOff x="384976" y="4233052"/>
            <a:chExt cx="11622146" cy="2574297"/>
          </a:xfrm>
        </p:grpSpPr>
        <p:sp>
          <p:nvSpPr>
            <p:cNvPr id="32" name="Ellipszis 31">
              <a:extLst>
                <a:ext uri="{FF2B5EF4-FFF2-40B4-BE49-F238E27FC236}">
                  <a16:creationId xmlns:a16="http://schemas.microsoft.com/office/drawing/2014/main" id="{33FB2F71-8329-44CB-9423-CFA987E8097F}"/>
                </a:ext>
              </a:extLst>
            </p:cNvPr>
            <p:cNvSpPr/>
            <p:nvPr/>
          </p:nvSpPr>
          <p:spPr>
            <a:xfrm>
              <a:off x="384976" y="4233052"/>
              <a:ext cx="11622146" cy="2574297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33" name="Szövegdoboz 32">
              <a:extLst>
                <a:ext uri="{FF2B5EF4-FFF2-40B4-BE49-F238E27FC236}">
                  <a16:creationId xmlns:a16="http://schemas.microsoft.com/office/drawing/2014/main" id="{023AF36F-7887-465C-BD7A-FC659DC48972}"/>
                </a:ext>
              </a:extLst>
            </p:cNvPr>
            <p:cNvSpPr txBox="1"/>
            <p:nvPr/>
          </p:nvSpPr>
          <p:spPr>
            <a:xfrm>
              <a:off x="5140311" y="6297274"/>
              <a:ext cx="2111475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hu-HU" sz="20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kondenzált fázisok</a:t>
              </a:r>
            </a:p>
          </p:txBody>
        </p:sp>
      </p:grpSp>
      <p:grpSp>
        <p:nvGrpSpPr>
          <p:cNvPr id="36" name="Csoportba foglalás 35">
            <a:extLst>
              <a:ext uri="{FF2B5EF4-FFF2-40B4-BE49-F238E27FC236}">
                <a16:creationId xmlns:a16="http://schemas.microsoft.com/office/drawing/2014/main" id="{8DED1BDE-B355-43D3-8924-DD3635EF1183}"/>
              </a:ext>
            </a:extLst>
          </p:cNvPr>
          <p:cNvGrpSpPr/>
          <p:nvPr/>
        </p:nvGrpSpPr>
        <p:grpSpPr>
          <a:xfrm>
            <a:off x="4005258" y="2169887"/>
            <a:ext cx="8302505" cy="3808816"/>
            <a:chOff x="4005258" y="2169887"/>
            <a:chExt cx="8302505" cy="3808816"/>
          </a:xfrm>
        </p:grpSpPr>
        <p:sp>
          <p:nvSpPr>
            <p:cNvPr id="31" name="Ellipszis 30">
              <a:extLst>
                <a:ext uri="{FF2B5EF4-FFF2-40B4-BE49-F238E27FC236}">
                  <a16:creationId xmlns:a16="http://schemas.microsoft.com/office/drawing/2014/main" id="{E2770789-E0EB-4751-B26C-B01F8D4F43C8}"/>
                </a:ext>
              </a:extLst>
            </p:cNvPr>
            <p:cNvSpPr/>
            <p:nvPr/>
          </p:nvSpPr>
          <p:spPr>
            <a:xfrm rot="1149029">
              <a:off x="4005258" y="2169887"/>
              <a:ext cx="8302505" cy="3808816"/>
            </a:xfrm>
            <a:prstGeom prst="ellipse">
              <a:avLst/>
            </a:prstGeom>
            <a:noFill/>
            <a:ln w="38100">
              <a:solidFill>
                <a:srgbClr val="00B05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34" name="Szövegdoboz 33">
              <a:extLst>
                <a:ext uri="{FF2B5EF4-FFF2-40B4-BE49-F238E27FC236}">
                  <a16:creationId xmlns:a16="http://schemas.microsoft.com/office/drawing/2014/main" id="{772347B3-0CA7-4FAF-959E-B34E67678DB8}"/>
                </a:ext>
              </a:extLst>
            </p:cNvPr>
            <p:cNvSpPr txBox="1"/>
            <p:nvPr/>
          </p:nvSpPr>
          <p:spPr>
            <a:xfrm rot="1273384">
              <a:off x="7129242" y="4952921"/>
              <a:ext cx="147027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hu-HU" sz="2000" dirty="0">
                  <a:solidFill>
                    <a:srgbClr val="00B05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fluid fázisok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3195483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D295C7CD-7D78-49FC-9DA0-450DD01B44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Az állapotot meghatározó tényezők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21C575F2-DCB5-467E-9D41-0093440515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667250"/>
          </a:xfrm>
        </p:spPr>
        <p:txBody>
          <a:bodyPr>
            <a:normAutofit lnSpcReduction="10000"/>
          </a:bodyPr>
          <a:lstStyle/>
          <a:p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halmazállapotok vizsgálatakor gyorsan kiderült, hogy egy anyag esetében a halmazállapotot az anyag hőmérséklete, és a külső nyomás határozza meg.</a:t>
            </a:r>
          </a:p>
          <a:p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további kutatások kiderítették, hogy ezeken túl figyelembe kell vennünk a rendszerek térfogatát, és a bennük lévő anyag kémiai mennyiségét is, ahhoz, hogy egyértelműen le tudjuk írni annak állapotát!</a:t>
            </a:r>
          </a:p>
          <a:p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Tehát, a </a:t>
            </a:r>
            <a:r>
              <a:rPr lang="hu-H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nyomás (p)</a:t>
            </a:r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a </a:t>
            </a:r>
            <a:r>
              <a:rPr lang="hu-H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térfogat (V)</a:t>
            </a:r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a </a:t>
            </a:r>
            <a:r>
              <a:rPr lang="hu-H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termodinamikai hőmérséklet (T)</a:t>
            </a:r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és az anyag </a:t>
            </a:r>
            <a:r>
              <a:rPr lang="hu-H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kémiai mennyisége (n)</a:t>
            </a:r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alkotják az ún. állapothatározók vagy állapotjelzők körét!</a:t>
            </a:r>
          </a:p>
          <a:p>
            <a:r>
              <a:rPr lang="hu-H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állapothatározó/állapotjelző:</a:t>
            </a:r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egy fizikai rendszer makroszkopikus tulajdonságát meghatározó mennyiség.</a:t>
            </a:r>
          </a:p>
        </p:txBody>
      </p:sp>
    </p:spTree>
    <p:extLst>
      <p:ext uri="{BB962C8B-B14F-4D97-AF65-F5344CB8AC3E}">
        <p14:creationId xmlns:p14="http://schemas.microsoft.com/office/powerpoint/2010/main" val="35021166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D295C7CD-7D78-49FC-9DA0-450DD01B44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fizikai tulajdonságok csoportosítása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21C575F2-DCB5-467E-9D41-0093440515F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Már az állapotjelzők (p, V, T, n) is eltérően változnak akkor, ha pl. kettéosztunk egy darabot valamely szilárd anyagból:</a:t>
            </a:r>
          </a:p>
          <a:p>
            <a:pPr lvl="1"/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nyomása, és a hőmérséklete (</a:t>
            </a:r>
            <a:r>
              <a:rPr lang="hu-H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p,T</a:t>
            </a:r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nem változik a két darabnak</a:t>
            </a:r>
          </a:p>
          <a:p>
            <a:pPr lvl="1"/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térfogata, és a kémiai anyagmennyisége viszont kisebb az egyes daraboknak, az eredeti darabhoz képest.</a:t>
            </a:r>
          </a:p>
          <a:p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Ha két rendszert egyesítünk, akkor a tulajdonságok kétféle módon változhatnak:</a:t>
            </a:r>
          </a:p>
          <a:p>
            <a:pPr lvl="1"/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pl. két vödör eltérő hőmérsékletű vizet összeöntve, a víz hőmérséklete a két hőmérséklet közöttire változik, attól függően, hogy mennyi volt az egyes vödrökben.</a:t>
            </a:r>
          </a:p>
          <a:p>
            <a:pPr lvl="1"/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 az egyesített rendszerben a víz kémiai anyagmennyisége a két vödörben lévők összege.</a:t>
            </a:r>
          </a:p>
        </p:txBody>
      </p:sp>
    </p:spTree>
    <p:extLst>
      <p:ext uri="{BB962C8B-B14F-4D97-AF65-F5344CB8AC3E}">
        <p14:creationId xmlns:p14="http://schemas.microsoft.com/office/powerpoint/2010/main" val="26888257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D295C7CD-7D78-49FC-9DA0-450DD01B44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fizikai tulajdonságok csoportosítása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21C575F2-DCB5-467E-9D41-0093440515F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Az első típus az ún. </a:t>
            </a:r>
            <a:b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u-H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intenzív tulajdonság:</a:t>
            </a:r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 rendszer olyan tulajdonsága, amely nem függ a rendszerben lévő anyag mennyisé­gétől, a rendszer méretétől, és a részrendszerek egyesítésekor kiegyenlítődik (pl. hőmérséklet, nyomás).</a:t>
            </a:r>
          </a:p>
          <a:p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második típus az ún.</a:t>
            </a:r>
            <a:b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u-H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extenzív tulajdonság:</a:t>
            </a:r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 rendszer olyan tulajdonsága, amely függ a rendszerben lévő anyag mennyiségétől, a rendszer méretétől, és a részrendszerek egyesítésekor összeadódik (pl. tömeg, anyagmennyiség).</a:t>
            </a:r>
          </a:p>
        </p:txBody>
      </p:sp>
    </p:spTree>
    <p:extLst>
      <p:ext uri="{BB962C8B-B14F-4D97-AF65-F5344CB8AC3E}">
        <p14:creationId xmlns:p14="http://schemas.microsoft.com/office/powerpoint/2010/main" val="31325686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D295C7CD-7D78-49FC-9DA0-450DD01B44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fizikai tulajdonságok csoportosítása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21C575F2-DCB5-467E-9D41-0093440515F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Más jellemzőket is megvizsgálhatunk hasonló módon!</a:t>
            </a:r>
          </a:p>
          <a:p>
            <a:pPr lvl="1"/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pl. a tömeg [kg]  – mivel megmaradási törvény van rá, így </a:t>
            </a:r>
            <a:r>
              <a:rPr lang="hu-H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extenzív</a:t>
            </a:r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mennyiség!</a:t>
            </a:r>
          </a:p>
          <a:p>
            <a:pPr lvl="1"/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pl. sűrűség [kg/m</a:t>
            </a:r>
            <a:r>
              <a:rPr lang="hu-HU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] – ha a hőmérséklet nem változik, és azonos kémiai minőségű anyagot osztunk szét, akkor nem változik, azaz </a:t>
            </a:r>
            <a:r>
              <a:rPr lang="hu-H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intenzív</a:t>
            </a:r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mennyiség. Ugyanez igaz azonban akkor is, ha a fenti feltételek nem állnak fenn! 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Két eltérő hőmérsékletű, de azonos kémiai minőségű folyadékot elegyítve a sűrűségük, a kialakuló hőmérsékletnek megfelelően, az eredeti kettő közt lesz, </a:t>
            </a:r>
            <a:r>
              <a:rPr lang="hu-H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átlagolódik</a:t>
            </a:r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! 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Két eltérő kémiai minőségű, egymással elegyedő folyadék összeöntésénél is hasonlót tapasztalunk, az elegy sűrűsége az eredeti kettő közt lesz!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magyarázat, hogy a sűrűség az </a:t>
            </a:r>
            <a:r>
              <a:rPr lang="hu-H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egységnyi térfogatban lévő tömeg,</a:t>
            </a:r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azaz fajlagos, valamire vonatkoztatott mennyiség, a rendszer </a:t>
            </a:r>
            <a:r>
              <a:rPr lang="hu-H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két extenzív tulajdonságának a hányadosa</a:t>
            </a:r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21634090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D295C7CD-7D78-49FC-9DA0-450DD01B44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gázok állapota, tulajdonságaik [8]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21C575F2-DCB5-467E-9D41-0093440515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6311" y="1825624"/>
            <a:ext cx="5839690" cy="4786875"/>
          </a:xfrm>
        </p:spPr>
        <p:txBody>
          <a:bodyPr>
            <a:normAutofit fontScale="92500"/>
          </a:bodyPr>
          <a:lstStyle/>
          <a:p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gázállapot jellemzésével kezdjük, részben történelmi, részben didaktikai okokból. </a:t>
            </a:r>
          </a:p>
          <a:p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Előfeltételek:</a:t>
            </a:r>
          </a:p>
          <a:p>
            <a:pPr lvl="1"/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E.Torricelli – higanyos nyomásmérő (1643)</a:t>
            </a:r>
          </a:p>
          <a:p>
            <a:pPr lvl="1"/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D. </a:t>
            </a:r>
            <a:r>
              <a:rPr lang="hu-H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Farenheit</a:t>
            </a:r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higanyos hőmérő (1714)</a:t>
            </a:r>
          </a:p>
          <a:p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legjelentősebb kutatói:</a:t>
            </a:r>
          </a:p>
          <a:p>
            <a:pPr lvl="1"/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R. Boyle (1661)</a:t>
            </a:r>
          </a:p>
          <a:p>
            <a:pPr lvl="1"/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G. </a:t>
            </a:r>
            <a:r>
              <a:rPr lang="hu-H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Amontons</a:t>
            </a:r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(1699)</a:t>
            </a:r>
          </a:p>
          <a:p>
            <a:pPr lvl="1"/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J. Charles (1780)</a:t>
            </a:r>
          </a:p>
          <a:p>
            <a:pPr lvl="1"/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J. Gay-</a:t>
            </a:r>
            <a:r>
              <a:rPr lang="hu-H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Lussac</a:t>
            </a:r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(1802)</a:t>
            </a:r>
          </a:p>
          <a:p>
            <a:pPr lvl="1"/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A. Avogadro (1811)</a:t>
            </a:r>
          </a:p>
          <a:p>
            <a:pPr lvl="1"/>
            <a:endParaRPr lang="hu-H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endParaRPr lang="hu-H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Kép 4">
            <a:extLst>
              <a:ext uri="{FF2B5EF4-FFF2-40B4-BE49-F238E27FC236}">
                <a16:creationId xmlns:a16="http://schemas.microsoft.com/office/drawing/2014/main" id="{3F4B2675-AF33-46AF-9B94-1DB5B32C6E9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7451" y="4274481"/>
            <a:ext cx="1838903" cy="2355864"/>
          </a:xfrm>
          <a:prstGeom prst="rect">
            <a:avLst/>
          </a:prstGeom>
        </p:spPr>
      </p:pic>
      <p:pic>
        <p:nvPicPr>
          <p:cNvPr id="7" name="Kép 6">
            <a:extLst>
              <a:ext uri="{FF2B5EF4-FFF2-40B4-BE49-F238E27FC236}">
                <a16:creationId xmlns:a16="http://schemas.microsoft.com/office/drawing/2014/main" id="{E6D6D1D3-ED18-4C9E-832C-0076CEF9B13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6576" y="1825624"/>
            <a:ext cx="2903875" cy="1988955"/>
          </a:xfrm>
          <a:prstGeom prst="rect">
            <a:avLst/>
          </a:prstGeom>
        </p:spPr>
      </p:pic>
      <p:pic>
        <p:nvPicPr>
          <p:cNvPr id="11" name="Kép 10">
            <a:extLst>
              <a:ext uri="{FF2B5EF4-FFF2-40B4-BE49-F238E27FC236}">
                <a16:creationId xmlns:a16="http://schemas.microsoft.com/office/drawing/2014/main" id="{1B08200A-8313-4BA7-9E2D-7D40AF0879E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6576" y="4248175"/>
            <a:ext cx="2903874" cy="2419895"/>
          </a:xfrm>
          <a:prstGeom prst="rect">
            <a:avLst/>
          </a:prstGeom>
        </p:spPr>
      </p:pic>
      <p:pic>
        <p:nvPicPr>
          <p:cNvPr id="6" name="Kép 5">
            <a:extLst>
              <a:ext uri="{FF2B5EF4-FFF2-40B4-BE49-F238E27FC236}">
                <a16:creationId xmlns:a16="http://schemas.microsoft.com/office/drawing/2014/main" id="{B490E8A1-D1B8-49A0-9C04-85652F95E77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64855" y="1700213"/>
            <a:ext cx="1943100" cy="2352675"/>
          </a:xfrm>
          <a:prstGeom prst="rect">
            <a:avLst/>
          </a:prstGeom>
        </p:spPr>
      </p:pic>
      <p:pic>
        <p:nvPicPr>
          <p:cNvPr id="9" name="Kép 8">
            <a:extLst>
              <a:ext uri="{FF2B5EF4-FFF2-40B4-BE49-F238E27FC236}">
                <a16:creationId xmlns:a16="http://schemas.microsoft.com/office/drawing/2014/main" id="{53370AD5-2191-4888-9859-29B13C1CE64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77771" y="4386559"/>
            <a:ext cx="2143125" cy="2143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55888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ím 3">
            <a:extLst>
              <a:ext uri="{FF2B5EF4-FFF2-40B4-BE49-F238E27FC236}">
                <a16:creationId xmlns:a16="http://schemas.microsoft.com/office/drawing/2014/main" id="{C4F170BA-6A60-4FCE-9427-C3ED2061D4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Boyle-</a:t>
            </a:r>
            <a:r>
              <a:rPr lang="hu-H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Mariotte</a:t>
            </a:r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törvény</a:t>
            </a:r>
            <a:endParaRPr lang="hu-HU" dirty="0"/>
          </a:p>
        </p:txBody>
      </p:sp>
      <p:grpSp>
        <p:nvGrpSpPr>
          <p:cNvPr id="147" name="Csoportba foglalás 146">
            <a:extLst>
              <a:ext uri="{FF2B5EF4-FFF2-40B4-BE49-F238E27FC236}">
                <a16:creationId xmlns:a16="http://schemas.microsoft.com/office/drawing/2014/main" id="{A3A6B276-9AB8-4A99-AC83-E53C096776A5}"/>
              </a:ext>
            </a:extLst>
          </p:cNvPr>
          <p:cNvGrpSpPr/>
          <p:nvPr/>
        </p:nvGrpSpPr>
        <p:grpSpPr>
          <a:xfrm>
            <a:off x="875434" y="2712025"/>
            <a:ext cx="5091113" cy="3086100"/>
            <a:chOff x="875434" y="2712025"/>
            <a:chExt cx="5091113" cy="3086100"/>
          </a:xfrm>
        </p:grpSpPr>
        <p:sp>
          <p:nvSpPr>
            <p:cNvPr id="10" name="Freeform 6">
              <a:extLst>
                <a:ext uri="{FF2B5EF4-FFF2-40B4-BE49-F238E27FC236}">
                  <a16:creationId xmlns:a16="http://schemas.microsoft.com/office/drawing/2014/main" id="{57ED9344-523B-4723-B474-D84E4D584CD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75434" y="2712025"/>
              <a:ext cx="5091112" cy="2779713"/>
            </a:xfrm>
            <a:custGeom>
              <a:avLst/>
              <a:gdLst>
                <a:gd name="T0" fmla="*/ 0 w 3207"/>
                <a:gd name="T1" fmla="*/ 1751 h 1751"/>
                <a:gd name="T2" fmla="*/ 3207 w 3207"/>
                <a:gd name="T3" fmla="*/ 1751 h 1751"/>
                <a:gd name="T4" fmla="*/ 0 w 3207"/>
                <a:gd name="T5" fmla="*/ 1558 h 1751"/>
                <a:gd name="T6" fmla="*/ 3207 w 3207"/>
                <a:gd name="T7" fmla="*/ 1558 h 1751"/>
                <a:gd name="T8" fmla="*/ 0 w 3207"/>
                <a:gd name="T9" fmla="*/ 1358 h 1751"/>
                <a:gd name="T10" fmla="*/ 3207 w 3207"/>
                <a:gd name="T11" fmla="*/ 1358 h 1751"/>
                <a:gd name="T12" fmla="*/ 0 w 3207"/>
                <a:gd name="T13" fmla="*/ 1165 h 1751"/>
                <a:gd name="T14" fmla="*/ 3207 w 3207"/>
                <a:gd name="T15" fmla="*/ 1165 h 1751"/>
                <a:gd name="T16" fmla="*/ 0 w 3207"/>
                <a:gd name="T17" fmla="*/ 972 h 1751"/>
                <a:gd name="T18" fmla="*/ 3207 w 3207"/>
                <a:gd name="T19" fmla="*/ 972 h 1751"/>
                <a:gd name="T20" fmla="*/ 0 w 3207"/>
                <a:gd name="T21" fmla="*/ 779 h 1751"/>
                <a:gd name="T22" fmla="*/ 3207 w 3207"/>
                <a:gd name="T23" fmla="*/ 779 h 1751"/>
                <a:gd name="T24" fmla="*/ 0 w 3207"/>
                <a:gd name="T25" fmla="*/ 579 h 1751"/>
                <a:gd name="T26" fmla="*/ 3207 w 3207"/>
                <a:gd name="T27" fmla="*/ 579 h 1751"/>
                <a:gd name="T28" fmla="*/ 0 w 3207"/>
                <a:gd name="T29" fmla="*/ 386 h 1751"/>
                <a:gd name="T30" fmla="*/ 3207 w 3207"/>
                <a:gd name="T31" fmla="*/ 386 h 1751"/>
                <a:gd name="T32" fmla="*/ 0 w 3207"/>
                <a:gd name="T33" fmla="*/ 193 h 1751"/>
                <a:gd name="T34" fmla="*/ 3207 w 3207"/>
                <a:gd name="T35" fmla="*/ 193 h 1751"/>
                <a:gd name="T36" fmla="*/ 0 w 3207"/>
                <a:gd name="T37" fmla="*/ 0 h 1751"/>
                <a:gd name="T38" fmla="*/ 3207 w 3207"/>
                <a:gd name="T39" fmla="*/ 0 h 17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3207" h="1751">
                  <a:moveTo>
                    <a:pt x="0" y="1751"/>
                  </a:moveTo>
                  <a:lnTo>
                    <a:pt x="3207" y="1751"/>
                  </a:lnTo>
                  <a:moveTo>
                    <a:pt x="0" y="1558"/>
                  </a:moveTo>
                  <a:lnTo>
                    <a:pt x="3207" y="1558"/>
                  </a:lnTo>
                  <a:moveTo>
                    <a:pt x="0" y="1358"/>
                  </a:moveTo>
                  <a:lnTo>
                    <a:pt x="3207" y="1358"/>
                  </a:lnTo>
                  <a:moveTo>
                    <a:pt x="0" y="1165"/>
                  </a:moveTo>
                  <a:lnTo>
                    <a:pt x="3207" y="1165"/>
                  </a:lnTo>
                  <a:moveTo>
                    <a:pt x="0" y="972"/>
                  </a:moveTo>
                  <a:lnTo>
                    <a:pt x="3207" y="972"/>
                  </a:lnTo>
                  <a:moveTo>
                    <a:pt x="0" y="779"/>
                  </a:moveTo>
                  <a:lnTo>
                    <a:pt x="3207" y="779"/>
                  </a:lnTo>
                  <a:moveTo>
                    <a:pt x="0" y="579"/>
                  </a:moveTo>
                  <a:lnTo>
                    <a:pt x="3207" y="579"/>
                  </a:lnTo>
                  <a:moveTo>
                    <a:pt x="0" y="386"/>
                  </a:moveTo>
                  <a:lnTo>
                    <a:pt x="3207" y="386"/>
                  </a:lnTo>
                  <a:moveTo>
                    <a:pt x="0" y="193"/>
                  </a:moveTo>
                  <a:lnTo>
                    <a:pt x="3207" y="193"/>
                  </a:lnTo>
                  <a:moveTo>
                    <a:pt x="0" y="0"/>
                  </a:moveTo>
                  <a:lnTo>
                    <a:pt x="3207" y="0"/>
                  </a:lnTo>
                </a:path>
              </a:pathLst>
            </a:custGeom>
            <a:noFill/>
            <a:ln w="12700" cap="flat">
              <a:solidFill>
                <a:srgbClr val="D9D9D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11" name="Freeform 7">
              <a:extLst>
                <a:ext uri="{FF2B5EF4-FFF2-40B4-BE49-F238E27FC236}">
                  <a16:creationId xmlns:a16="http://schemas.microsoft.com/office/drawing/2014/main" id="{D3619D39-A2C0-454E-A221-28B964AB371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715222" y="2712025"/>
              <a:ext cx="4251325" cy="3086100"/>
            </a:xfrm>
            <a:custGeom>
              <a:avLst/>
              <a:gdLst>
                <a:gd name="T0" fmla="*/ 0 w 2678"/>
                <a:gd name="T1" fmla="*/ 0 h 1944"/>
                <a:gd name="T2" fmla="*/ 0 w 2678"/>
                <a:gd name="T3" fmla="*/ 1944 h 1944"/>
                <a:gd name="T4" fmla="*/ 537 w 2678"/>
                <a:gd name="T5" fmla="*/ 0 h 1944"/>
                <a:gd name="T6" fmla="*/ 537 w 2678"/>
                <a:gd name="T7" fmla="*/ 1944 h 1944"/>
                <a:gd name="T8" fmla="*/ 1075 w 2678"/>
                <a:gd name="T9" fmla="*/ 0 h 1944"/>
                <a:gd name="T10" fmla="*/ 1075 w 2678"/>
                <a:gd name="T11" fmla="*/ 1944 h 1944"/>
                <a:gd name="T12" fmla="*/ 1604 w 2678"/>
                <a:gd name="T13" fmla="*/ 0 h 1944"/>
                <a:gd name="T14" fmla="*/ 1604 w 2678"/>
                <a:gd name="T15" fmla="*/ 1944 h 1944"/>
                <a:gd name="T16" fmla="*/ 2141 w 2678"/>
                <a:gd name="T17" fmla="*/ 0 h 1944"/>
                <a:gd name="T18" fmla="*/ 2141 w 2678"/>
                <a:gd name="T19" fmla="*/ 1944 h 1944"/>
                <a:gd name="T20" fmla="*/ 2678 w 2678"/>
                <a:gd name="T21" fmla="*/ 0 h 1944"/>
                <a:gd name="T22" fmla="*/ 2678 w 2678"/>
                <a:gd name="T23" fmla="*/ 1944 h 19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678" h="1944">
                  <a:moveTo>
                    <a:pt x="0" y="0"/>
                  </a:moveTo>
                  <a:lnTo>
                    <a:pt x="0" y="1944"/>
                  </a:lnTo>
                  <a:moveTo>
                    <a:pt x="537" y="0"/>
                  </a:moveTo>
                  <a:lnTo>
                    <a:pt x="537" y="1944"/>
                  </a:lnTo>
                  <a:moveTo>
                    <a:pt x="1075" y="0"/>
                  </a:moveTo>
                  <a:lnTo>
                    <a:pt x="1075" y="1944"/>
                  </a:lnTo>
                  <a:moveTo>
                    <a:pt x="1604" y="0"/>
                  </a:moveTo>
                  <a:lnTo>
                    <a:pt x="1604" y="1944"/>
                  </a:lnTo>
                  <a:moveTo>
                    <a:pt x="2141" y="0"/>
                  </a:moveTo>
                  <a:lnTo>
                    <a:pt x="2141" y="1944"/>
                  </a:lnTo>
                  <a:moveTo>
                    <a:pt x="2678" y="0"/>
                  </a:moveTo>
                  <a:lnTo>
                    <a:pt x="2678" y="1944"/>
                  </a:lnTo>
                </a:path>
              </a:pathLst>
            </a:custGeom>
            <a:noFill/>
            <a:ln w="12700" cap="flat">
              <a:solidFill>
                <a:srgbClr val="D9D9D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12" name="Line 8">
              <a:extLst>
                <a:ext uri="{FF2B5EF4-FFF2-40B4-BE49-F238E27FC236}">
                  <a16:creationId xmlns:a16="http://schemas.microsoft.com/office/drawing/2014/main" id="{05875AAF-1137-4269-A5F2-C6BFBF928A34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875434" y="2712025"/>
              <a:ext cx="0" cy="3086100"/>
            </a:xfrm>
            <a:prstGeom prst="line">
              <a:avLst/>
            </a:prstGeom>
            <a:noFill/>
            <a:ln w="12700" cap="flat">
              <a:solidFill>
                <a:srgbClr val="BFBFB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</p:grpSp>
      <p:sp>
        <p:nvSpPr>
          <p:cNvPr id="13" name="Line 9">
            <a:extLst>
              <a:ext uri="{FF2B5EF4-FFF2-40B4-BE49-F238E27FC236}">
                <a16:creationId xmlns:a16="http://schemas.microsoft.com/office/drawing/2014/main" id="{C259A506-24AD-4E94-8BA8-E62E317A77B7}"/>
              </a:ext>
            </a:extLst>
          </p:cNvPr>
          <p:cNvSpPr>
            <a:spLocks noChangeShapeType="1"/>
          </p:cNvSpPr>
          <p:nvPr/>
        </p:nvSpPr>
        <p:spPr bwMode="auto">
          <a:xfrm>
            <a:off x="875434" y="5798125"/>
            <a:ext cx="5091112" cy="0"/>
          </a:xfrm>
          <a:prstGeom prst="line">
            <a:avLst/>
          </a:prstGeom>
          <a:noFill/>
          <a:ln w="12700" cap="flat">
            <a:solidFill>
              <a:srgbClr val="BFBFB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grpSp>
        <p:nvGrpSpPr>
          <p:cNvPr id="148" name="Csoportba foglalás 147">
            <a:extLst>
              <a:ext uri="{FF2B5EF4-FFF2-40B4-BE49-F238E27FC236}">
                <a16:creationId xmlns:a16="http://schemas.microsoft.com/office/drawing/2014/main" id="{DF017E9B-2355-4433-A791-21FA38FE38CC}"/>
              </a:ext>
            </a:extLst>
          </p:cNvPr>
          <p:cNvGrpSpPr/>
          <p:nvPr/>
        </p:nvGrpSpPr>
        <p:grpSpPr>
          <a:xfrm>
            <a:off x="1473922" y="2885063"/>
            <a:ext cx="3678237" cy="2090737"/>
            <a:chOff x="1473922" y="2885063"/>
            <a:chExt cx="3678237" cy="2090737"/>
          </a:xfrm>
        </p:grpSpPr>
        <p:sp>
          <p:nvSpPr>
            <p:cNvPr id="15" name="Oval 11">
              <a:extLst>
                <a:ext uri="{FF2B5EF4-FFF2-40B4-BE49-F238E27FC236}">
                  <a16:creationId xmlns:a16="http://schemas.microsoft.com/office/drawing/2014/main" id="{03ECFBD5-5A4E-4A80-95EE-3456867EF9B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75959" y="4899600"/>
              <a:ext cx="76200" cy="76200"/>
            </a:xfrm>
            <a:prstGeom prst="ellipse">
              <a:avLst/>
            </a:prstGeom>
            <a:noFill/>
            <a:ln w="12700" cap="flat">
              <a:solidFill>
                <a:srgbClr val="4F81BD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16" name="Oval 12">
              <a:extLst>
                <a:ext uri="{FF2B5EF4-FFF2-40B4-BE49-F238E27FC236}">
                  <a16:creationId xmlns:a16="http://schemas.microsoft.com/office/drawing/2014/main" id="{BE1E24A6-AFE5-4472-9455-AF9E5EAE4CD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60059" y="4823400"/>
              <a:ext cx="76200" cy="76200"/>
            </a:xfrm>
            <a:prstGeom prst="ellipse">
              <a:avLst/>
            </a:prstGeom>
            <a:solidFill>
              <a:srgbClr val="4F81BD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19" name="Oval 15">
              <a:extLst>
                <a:ext uri="{FF2B5EF4-FFF2-40B4-BE49-F238E27FC236}">
                  <a16:creationId xmlns:a16="http://schemas.microsoft.com/office/drawing/2014/main" id="{B7393F2D-0825-4966-AB73-B39AB445856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55272" y="4745613"/>
              <a:ext cx="77787" cy="77788"/>
            </a:xfrm>
            <a:prstGeom prst="ellipse">
              <a:avLst/>
            </a:prstGeom>
            <a:noFill/>
            <a:ln w="12700" cap="flat">
              <a:solidFill>
                <a:srgbClr val="4F81BD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21" name="Oval 17">
              <a:extLst>
                <a:ext uri="{FF2B5EF4-FFF2-40B4-BE49-F238E27FC236}">
                  <a16:creationId xmlns:a16="http://schemas.microsoft.com/office/drawing/2014/main" id="{1C2F079F-E5F2-4C3E-A4A8-8B97144695F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39372" y="4656713"/>
              <a:ext cx="76200" cy="76200"/>
            </a:xfrm>
            <a:prstGeom prst="ellipse">
              <a:avLst/>
            </a:prstGeom>
            <a:noFill/>
            <a:ln w="12700" cap="flat">
              <a:solidFill>
                <a:srgbClr val="4F81BD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23" name="Oval 19">
              <a:extLst>
                <a:ext uri="{FF2B5EF4-FFF2-40B4-BE49-F238E27FC236}">
                  <a16:creationId xmlns:a16="http://schemas.microsoft.com/office/drawing/2014/main" id="{E09E000A-328B-467E-9943-AA1918CE8B7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23472" y="4580513"/>
              <a:ext cx="76200" cy="76200"/>
            </a:xfrm>
            <a:prstGeom prst="ellipse">
              <a:avLst/>
            </a:prstGeom>
            <a:noFill/>
            <a:ln w="12700" cap="flat">
              <a:solidFill>
                <a:srgbClr val="4F81BD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25" name="Oval 21">
              <a:extLst>
                <a:ext uri="{FF2B5EF4-FFF2-40B4-BE49-F238E27FC236}">
                  <a16:creationId xmlns:a16="http://schemas.microsoft.com/office/drawing/2014/main" id="{84B30B2F-BD31-4EB8-97DE-4F2AECB86ED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20272" y="4491613"/>
              <a:ext cx="76200" cy="76200"/>
            </a:xfrm>
            <a:prstGeom prst="ellipse">
              <a:avLst/>
            </a:prstGeom>
            <a:noFill/>
            <a:ln w="12700" cap="flat">
              <a:solidFill>
                <a:srgbClr val="4F81BD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27" name="Oval 23">
              <a:extLst>
                <a:ext uri="{FF2B5EF4-FFF2-40B4-BE49-F238E27FC236}">
                  <a16:creationId xmlns:a16="http://schemas.microsoft.com/office/drawing/2014/main" id="{885C20D1-2C75-4D4B-8E2B-C4EA95A4636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02784" y="4390013"/>
              <a:ext cx="76200" cy="76200"/>
            </a:xfrm>
            <a:prstGeom prst="ellipse">
              <a:avLst/>
            </a:prstGeom>
            <a:noFill/>
            <a:ln w="12700" cap="flat">
              <a:solidFill>
                <a:srgbClr val="4F81BD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28" name="Oval 24">
              <a:extLst>
                <a:ext uri="{FF2B5EF4-FFF2-40B4-BE49-F238E27FC236}">
                  <a16:creationId xmlns:a16="http://schemas.microsoft.com/office/drawing/2014/main" id="{1E184D55-FFD5-42F9-9484-1A292DC7BF8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86884" y="4286825"/>
              <a:ext cx="76200" cy="76200"/>
            </a:xfrm>
            <a:prstGeom prst="ellipse">
              <a:avLst/>
            </a:prstGeom>
            <a:solidFill>
              <a:srgbClr val="4F81BD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30" name="Oval 26">
              <a:extLst>
                <a:ext uri="{FF2B5EF4-FFF2-40B4-BE49-F238E27FC236}">
                  <a16:creationId xmlns:a16="http://schemas.microsoft.com/office/drawing/2014/main" id="{CF350796-C78C-49C2-85F9-21852C9C303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83684" y="4185225"/>
              <a:ext cx="76200" cy="76200"/>
            </a:xfrm>
            <a:prstGeom prst="ellipse">
              <a:avLst/>
            </a:prstGeom>
            <a:solidFill>
              <a:srgbClr val="4F81BD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32" name="Oval 28">
              <a:extLst>
                <a:ext uri="{FF2B5EF4-FFF2-40B4-BE49-F238E27FC236}">
                  <a16:creationId xmlns:a16="http://schemas.microsoft.com/office/drawing/2014/main" id="{31544AB0-BE81-4EED-AAC9-3A9F92156E1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66197" y="4070925"/>
              <a:ext cx="76200" cy="76200"/>
            </a:xfrm>
            <a:prstGeom prst="ellipse">
              <a:avLst/>
            </a:prstGeom>
            <a:solidFill>
              <a:srgbClr val="4F81BD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35" name="Oval 31">
              <a:extLst>
                <a:ext uri="{FF2B5EF4-FFF2-40B4-BE49-F238E27FC236}">
                  <a16:creationId xmlns:a16="http://schemas.microsoft.com/office/drawing/2014/main" id="{3E3AA0A3-DF3A-4B81-9732-5A7ED3C315E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50297" y="3956625"/>
              <a:ext cx="76200" cy="76200"/>
            </a:xfrm>
            <a:prstGeom prst="ellipse">
              <a:avLst/>
            </a:prstGeom>
            <a:noFill/>
            <a:ln w="12700" cap="flat">
              <a:solidFill>
                <a:srgbClr val="4F81BD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37" name="Oval 33">
              <a:extLst>
                <a:ext uri="{FF2B5EF4-FFF2-40B4-BE49-F238E27FC236}">
                  <a16:creationId xmlns:a16="http://schemas.microsoft.com/office/drawing/2014/main" id="{89C957F1-3DF8-4DAC-801A-283BD9863F8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47097" y="3828038"/>
              <a:ext cx="76200" cy="76200"/>
            </a:xfrm>
            <a:prstGeom prst="ellipse">
              <a:avLst/>
            </a:prstGeom>
            <a:noFill/>
            <a:ln w="12700" cap="flat">
              <a:solidFill>
                <a:srgbClr val="4F81BD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39" name="Oval 35">
              <a:extLst>
                <a:ext uri="{FF2B5EF4-FFF2-40B4-BE49-F238E27FC236}">
                  <a16:creationId xmlns:a16="http://schemas.microsoft.com/office/drawing/2014/main" id="{6F284B61-9D49-451F-9931-E02F172B4BA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29609" y="3701038"/>
              <a:ext cx="76200" cy="76200"/>
            </a:xfrm>
            <a:prstGeom prst="ellipse">
              <a:avLst/>
            </a:prstGeom>
            <a:noFill/>
            <a:ln w="12700" cap="flat">
              <a:solidFill>
                <a:srgbClr val="4F81BD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41" name="Oval 37">
              <a:extLst>
                <a:ext uri="{FF2B5EF4-FFF2-40B4-BE49-F238E27FC236}">
                  <a16:creationId xmlns:a16="http://schemas.microsoft.com/office/drawing/2014/main" id="{9CBC418E-32D6-4DBA-B649-949ED3170C7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13709" y="3561338"/>
              <a:ext cx="76200" cy="76200"/>
            </a:xfrm>
            <a:prstGeom prst="ellipse">
              <a:avLst/>
            </a:prstGeom>
            <a:noFill/>
            <a:ln w="12700" cap="flat">
              <a:solidFill>
                <a:srgbClr val="4F81BD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42" name="Oval 38">
              <a:extLst>
                <a:ext uri="{FF2B5EF4-FFF2-40B4-BE49-F238E27FC236}">
                  <a16:creationId xmlns:a16="http://schemas.microsoft.com/office/drawing/2014/main" id="{D3D425F8-FCC4-4043-BE61-D7EB9110D71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10509" y="3407350"/>
              <a:ext cx="76200" cy="76200"/>
            </a:xfrm>
            <a:prstGeom prst="ellipse">
              <a:avLst/>
            </a:prstGeom>
            <a:solidFill>
              <a:srgbClr val="4F81BD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45" name="Oval 41">
              <a:extLst>
                <a:ext uri="{FF2B5EF4-FFF2-40B4-BE49-F238E27FC236}">
                  <a16:creationId xmlns:a16="http://schemas.microsoft.com/office/drawing/2014/main" id="{CD8214B6-ABD0-46E5-AA48-887C2E7311B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93022" y="3242250"/>
              <a:ext cx="77787" cy="76200"/>
            </a:xfrm>
            <a:prstGeom prst="ellipse">
              <a:avLst/>
            </a:prstGeom>
            <a:noFill/>
            <a:ln w="12700" cap="flat">
              <a:solidFill>
                <a:srgbClr val="4F81BD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47" name="Oval 43">
              <a:extLst>
                <a:ext uri="{FF2B5EF4-FFF2-40B4-BE49-F238E27FC236}">
                  <a16:creationId xmlns:a16="http://schemas.microsoft.com/office/drawing/2014/main" id="{BE3EAB77-A81B-4892-A56B-DF00622E4AC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77122" y="3075563"/>
              <a:ext cx="76200" cy="77788"/>
            </a:xfrm>
            <a:prstGeom prst="ellipse">
              <a:avLst/>
            </a:prstGeom>
            <a:noFill/>
            <a:ln w="12700" cap="flat">
              <a:solidFill>
                <a:srgbClr val="4F81BD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14" name="Oval 10">
              <a:extLst>
                <a:ext uri="{FF2B5EF4-FFF2-40B4-BE49-F238E27FC236}">
                  <a16:creationId xmlns:a16="http://schemas.microsoft.com/office/drawing/2014/main" id="{C83F5BBB-A695-4E0F-B4A2-D2DFC85EED3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75959" y="4899600"/>
              <a:ext cx="76200" cy="76200"/>
            </a:xfrm>
            <a:prstGeom prst="ellipse">
              <a:avLst/>
            </a:prstGeom>
            <a:solidFill>
              <a:srgbClr val="4F81BD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17" name="Oval 13">
              <a:extLst>
                <a:ext uri="{FF2B5EF4-FFF2-40B4-BE49-F238E27FC236}">
                  <a16:creationId xmlns:a16="http://schemas.microsoft.com/office/drawing/2014/main" id="{8DAEE03B-C15D-4E93-BE4F-FA9FEE93887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60059" y="4823400"/>
              <a:ext cx="76200" cy="76200"/>
            </a:xfrm>
            <a:prstGeom prst="ellipse">
              <a:avLst/>
            </a:prstGeom>
            <a:noFill/>
            <a:ln w="12700" cap="flat">
              <a:solidFill>
                <a:srgbClr val="4F81BD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18" name="Oval 14">
              <a:extLst>
                <a:ext uri="{FF2B5EF4-FFF2-40B4-BE49-F238E27FC236}">
                  <a16:creationId xmlns:a16="http://schemas.microsoft.com/office/drawing/2014/main" id="{8B98714A-CB26-4D85-B6B0-57503786937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55272" y="4745613"/>
              <a:ext cx="77787" cy="77788"/>
            </a:xfrm>
            <a:prstGeom prst="ellipse">
              <a:avLst/>
            </a:prstGeom>
            <a:solidFill>
              <a:srgbClr val="4F81BD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20" name="Oval 16">
              <a:extLst>
                <a:ext uri="{FF2B5EF4-FFF2-40B4-BE49-F238E27FC236}">
                  <a16:creationId xmlns:a16="http://schemas.microsoft.com/office/drawing/2014/main" id="{4A6B1ED2-570B-435F-8DF8-18CFA37F7C7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39372" y="4656713"/>
              <a:ext cx="76200" cy="76200"/>
            </a:xfrm>
            <a:prstGeom prst="ellipse">
              <a:avLst/>
            </a:prstGeom>
            <a:solidFill>
              <a:srgbClr val="4F81BD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22" name="Oval 18">
              <a:extLst>
                <a:ext uri="{FF2B5EF4-FFF2-40B4-BE49-F238E27FC236}">
                  <a16:creationId xmlns:a16="http://schemas.microsoft.com/office/drawing/2014/main" id="{E2D5E2E0-B174-459F-B874-A78F9FF014C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23472" y="4580513"/>
              <a:ext cx="76200" cy="76200"/>
            </a:xfrm>
            <a:prstGeom prst="ellipse">
              <a:avLst/>
            </a:prstGeom>
            <a:solidFill>
              <a:srgbClr val="4F81BD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24" name="Oval 20">
              <a:extLst>
                <a:ext uri="{FF2B5EF4-FFF2-40B4-BE49-F238E27FC236}">
                  <a16:creationId xmlns:a16="http://schemas.microsoft.com/office/drawing/2014/main" id="{2F5A6D32-AB4F-4A97-B7BD-44993E3A3E3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20272" y="4491613"/>
              <a:ext cx="76200" cy="76200"/>
            </a:xfrm>
            <a:prstGeom prst="ellipse">
              <a:avLst/>
            </a:prstGeom>
            <a:solidFill>
              <a:srgbClr val="4F81BD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26" name="Oval 22">
              <a:extLst>
                <a:ext uri="{FF2B5EF4-FFF2-40B4-BE49-F238E27FC236}">
                  <a16:creationId xmlns:a16="http://schemas.microsoft.com/office/drawing/2014/main" id="{ECB10473-02DC-4EB4-831A-D3EAA500BF9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02784" y="4390013"/>
              <a:ext cx="76200" cy="76200"/>
            </a:xfrm>
            <a:prstGeom prst="ellipse">
              <a:avLst/>
            </a:prstGeom>
            <a:solidFill>
              <a:srgbClr val="4F81BD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29" name="Oval 25">
              <a:extLst>
                <a:ext uri="{FF2B5EF4-FFF2-40B4-BE49-F238E27FC236}">
                  <a16:creationId xmlns:a16="http://schemas.microsoft.com/office/drawing/2014/main" id="{A5407230-8E56-4A6A-B997-9AB7E1F16A2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86884" y="4286825"/>
              <a:ext cx="76200" cy="76200"/>
            </a:xfrm>
            <a:prstGeom prst="ellipse">
              <a:avLst/>
            </a:prstGeom>
            <a:noFill/>
            <a:ln w="12700" cap="flat">
              <a:solidFill>
                <a:srgbClr val="4F81BD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31" name="Oval 27">
              <a:extLst>
                <a:ext uri="{FF2B5EF4-FFF2-40B4-BE49-F238E27FC236}">
                  <a16:creationId xmlns:a16="http://schemas.microsoft.com/office/drawing/2014/main" id="{BACD935B-4406-428A-B3D8-C046618AD75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83684" y="4185225"/>
              <a:ext cx="76200" cy="76200"/>
            </a:xfrm>
            <a:prstGeom prst="ellipse">
              <a:avLst/>
            </a:prstGeom>
            <a:noFill/>
            <a:ln w="12700" cap="flat">
              <a:solidFill>
                <a:srgbClr val="4F81BD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33" name="Oval 29">
              <a:extLst>
                <a:ext uri="{FF2B5EF4-FFF2-40B4-BE49-F238E27FC236}">
                  <a16:creationId xmlns:a16="http://schemas.microsoft.com/office/drawing/2014/main" id="{0CFA62A5-BC82-43B6-85D6-8C57DAB570A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66197" y="4070925"/>
              <a:ext cx="76200" cy="76200"/>
            </a:xfrm>
            <a:prstGeom prst="ellipse">
              <a:avLst/>
            </a:prstGeom>
            <a:noFill/>
            <a:ln w="12700" cap="flat">
              <a:solidFill>
                <a:srgbClr val="4F81BD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34" name="Oval 30">
              <a:extLst>
                <a:ext uri="{FF2B5EF4-FFF2-40B4-BE49-F238E27FC236}">
                  <a16:creationId xmlns:a16="http://schemas.microsoft.com/office/drawing/2014/main" id="{435394B3-8D38-4D95-8948-24052224BE3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50297" y="3956625"/>
              <a:ext cx="76200" cy="76200"/>
            </a:xfrm>
            <a:prstGeom prst="ellipse">
              <a:avLst/>
            </a:prstGeom>
            <a:solidFill>
              <a:srgbClr val="4F81BD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36" name="Oval 32">
              <a:extLst>
                <a:ext uri="{FF2B5EF4-FFF2-40B4-BE49-F238E27FC236}">
                  <a16:creationId xmlns:a16="http://schemas.microsoft.com/office/drawing/2014/main" id="{0E7FB8EF-C4D0-47EF-9063-2281E930B30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47097" y="3828038"/>
              <a:ext cx="76200" cy="76200"/>
            </a:xfrm>
            <a:prstGeom prst="ellipse">
              <a:avLst/>
            </a:prstGeom>
            <a:solidFill>
              <a:srgbClr val="4F81BD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38" name="Oval 34">
              <a:extLst>
                <a:ext uri="{FF2B5EF4-FFF2-40B4-BE49-F238E27FC236}">
                  <a16:creationId xmlns:a16="http://schemas.microsoft.com/office/drawing/2014/main" id="{EA08D368-5772-4180-800C-4625A8B7CF9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29609" y="3701038"/>
              <a:ext cx="76200" cy="76200"/>
            </a:xfrm>
            <a:prstGeom prst="ellipse">
              <a:avLst/>
            </a:prstGeom>
            <a:solidFill>
              <a:srgbClr val="4F81BD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40" name="Oval 36">
              <a:extLst>
                <a:ext uri="{FF2B5EF4-FFF2-40B4-BE49-F238E27FC236}">
                  <a16:creationId xmlns:a16="http://schemas.microsoft.com/office/drawing/2014/main" id="{85B3C46F-D4BF-448F-A0BE-20A2401D616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13709" y="3561338"/>
              <a:ext cx="76200" cy="76200"/>
            </a:xfrm>
            <a:prstGeom prst="ellipse">
              <a:avLst/>
            </a:prstGeom>
            <a:solidFill>
              <a:srgbClr val="4F81BD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43" name="Oval 39">
              <a:extLst>
                <a:ext uri="{FF2B5EF4-FFF2-40B4-BE49-F238E27FC236}">
                  <a16:creationId xmlns:a16="http://schemas.microsoft.com/office/drawing/2014/main" id="{FF7DFA8C-09F2-4313-BC83-E0414280D90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10509" y="3407350"/>
              <a:ext cx="76200" cy="76200"/>
            </a:xfrm>
            <a:prstGeom prst="ellipse">
              <a:avLst/>
            </a:prstGeom>
            <a:noFill/>
            <a:ln w="12700" cap="flat">
              <a:solidFill>
                <a:srgbClr val="4F81BD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44" name="Oval 40">
              <a:extLst>
                <a:ext uri="{FF2B5EF4-FFF2-40B4-BE49-F238E27FC236}">
                  <a16:creationId xmlns:a16="http://schemas.microsoft.com/office/drawing/2014/main" id="{58DE3A14-9B9A-419F-AA43-CE9542D3B75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93022" y="3242250"/>
              <a:ext cx="77787" cy="76200"/>
            </a:xfrm>
            <a:prstGeom prst="ellipse">
              <a:avLst/>
            </a:prstGeom>
            <a:solidFill>
              <a:srgbClr val="4F81BD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46" name="Oval 42">
              <a:extLst>
                <a:ext uri="{FF2B5EF4-FFF2-40B4-BE49-F238E27FC236}">
                  <a16:creationId xmlns:a16="http://schemas.microsoft.com/office/drawing/2014/main" id="{9641EF87-5CDC-411E-B847-5728454B30F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77122" y="3075563"/>
              <a:ext cx="76200" cy="77788"/>
            </a:xfrm>
            <a:prstGeom prst="ellipse">
              <a:avLst/>
            </a:prstGeom>
            <a:solidFill>
              <a:srgbClr val="4F81BD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48" name="Oval 44">
              <a:extLst>
                <a:ext uri="{FF2B5EF4-FFF2-40B4-BE49-F238E27FC236}">
                  <a16:creationId xmlns:a16="http://schemas.microsoft.com/office/drawing/2014/main" id="{FFB1DA85-131F-417D-AA45-9FB7B9DD351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73922" y="2885063"/>
              <a:ext cx="76200" cy="76200"/>
            </a:xfrm>
            <a:prstGeom prst="ellipse">
              <a:avLst/>
            </a:prstGeom>
            <a:solidFill>
              <a:srgbClr val="4F81BD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49" name="Oval 45">
              <a:extLst>
                <a:ext uri="{FF2B5EF4-FFF2-40B4-BE49-F238E27FC236}">
                  <a16:creationId xmlns:a16="http://schemas.microsoft.com/office/drawing/2014/main" id="{BD01CC32-6C71-4B20-A992-46BB3190538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73922" y="2885063"/>
              <a:ext cx="76200" cy="76200"/>
            </a:xfrm>
            <a:prstGeom prst="ellipse">
              <a:avLst/>
            </a:prstGeom>
            <a:noFill/>
            <a:ln w="12700" cap="flat">
              <a:solidFill>
                <a:srgbClr val="4F81BD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</p:grpSp>
      <p:grpSp>
        <p:nvGrpSpPr>
          <p:cNvPr id="149" name="Csoportba foglalás 148">
            <a:extLst>
              <a:ext uri="{FF2B5EF4-FFF2-40B4-BE49-F238E27FC236}">
                <a16:creationId xmlns:a16="http://schemas.microsoft.com/office/drawing/2014/main" id="{BEC89F1B-F123-4406-B782-8A682C9D8D15}"/>
              </a:ext>
            </a:extLst>
          </p:cNvPr>
          <p:cNvGrpSpPr/>
          <p:nvPr/>
        </p:nvGrpSpPr>
        <p:grpSpPr>
          <a:xfrm>
            <a:off x="1473922" y="3458150"/>
            <a:ext cx="3678237" cy="1862138"/>
            <a:chOff x="1473922" y="3458150"/>
            <a:chExt cx="3678237" cy="1862138"/>
          </a:xfrm>
        </p:grpSpPr>
        <p:sp>
          <p:nvSpPr>
            <p:cNvPr id="51" name="Oval 47">
              <a:extLst>
                <a:ext uri="{FF2B5EF4-FFF2-40B4-BE49-F238E27FC236}">
                  <a16:creationId xmlns:a16="http://schemas.microsoft.com/office/drawing/2014/main" id="{93D67D88-270F-4D40-8DAC-CD016B395E4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75959" y="5244088"/>
              <a:ext cx="76200" cy="76200"/>
            </a:xfrm>
            <a:prstGeom prst="ellipse">
              <a:avLst/>
            </a:prstGeom>
            <a:noFill/>
            <a:ln w="12700" cap="flat">
              <a:solidFill>
                <a:srgbClr val="C0504D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53" name="Oval 49">
              <a:extLst>
                <a:ext uri="{FF2B5EF4-FFF2-40B4-BE49-F238E27FC236}">
                  <a16:creationId xmlns:a16="http://schemas.microsoft.com/office/drawing/2014/main" id="{5B70C038-21DB-490D-ADFA-CB3450FA39E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60059" y="5179000"/>
              <a:ext cx="76200" cy="77788"/>
            </a:xfrm>
            <a:prstGeom prst="ellipse">
              <a:avLst/>
            </a:prstGeom>
            <a:noFill/>
            <a:ln w="12700" cap="flat">
              <a:solidFill>
                <a:srgbClr val="C0504D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55" name="Oval 51">
              <a:extLst>
                <a:ext uri="{FF2B5EF4-FFF2-40B4-BE49-F238E27FC236}">
                  <a16:creationId xmlns:a16="http://schemas.microsoft.com/office/drawing/2014/main" id="{CF34B0D2-CEB5-42A0-897E-4DAE7BE86DB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55272" y="5115500"/>
              <a:ext cx="77787" cy="76200"/>
            </a:xfrm>
            <a:prstGeom prst="ellipse">
              <a:avLst/>
            </a:prstGeom>
            <a:noFill/>
            <a:ln w="12700" cap="flat">
              <a:solidFill>
                <a:srgbClr val="C0504D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57" name="Oval 53">
              <a:extLst>
                <a:ext uri="{FF2B5EF4-FFF2-40B4-BE49-F238E27FC236}">
                  <a16:creationId xmlns:a16="http://schemas.microsoft.com/office/drawing/2014/main" id="{00A4D02B-706E-4219-933F-16093FB61B9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39372" y="5039300"/>
              <a:ext cx="76200" cy="76200"/>
            </a:xfrm>
            <a:prstGeom prst="ellipse">
              <a:avLst/>
            </a:prstGeom>
            <a:noFill/>
            <a:ln w="12700" cap="flat">
              <a:solidFill>
                <a:srgbClr val="C0504D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58" name="Oval 54">
              <a:extLst>
                <a:ext uri="{FF2B5EF4-FFF2-40B4-BE49-F238E27FC236}">
                  <a16:creationId xmlns:a16="http://schemas.microsoft.com/office/drawing/2014/main" id="{A6AF0FE4-E00C-4722-97DD-B8222EBB576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23472" y="4963100"/>
              <a:ext cx="76200" cy="76200"/>
            </a:xfrm>
            <a:prstGeom prst="ellipse">
              <a:avLst/>
            </a:prstGeom>
            <a:solidFill>
              <a:srgbClr val="C0504D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61" name="Oval 57">
              <a:extLst>
                <a:ext uri="{FF2B5EF4-FFF2-40B4-BE49-F238E27FC236}">
                  <a16:creationId xmlns:a16="http://schemas.microsoft.com/office/drawing/2014/main" id="{96B59FFE-7CE7-49CB-BD6A-F9520003762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20272" y="4886900"/>
              <a:ext cx="76200" cy="76200"/>
            </a:xfrm>
            <a:prstGeom prst="ellipse">
              <a:avLst/>
            </a:prstGeom>
            <a:noFill/>
            <a:ln w="12700" cap="flat">
              <a:solidFill>
                <a:srgbClr val="C0504D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62" name="Oval 58">
              <a:extLst>
                <a:ext uri="{FF2B5EF4-FFF2-40B4-BE49-F238E27FC236}">
                  <a16:creationId xmlns:a16="http://schemas.microsoft.com/office/drawing/2014/main" id="{05302B69-A6E6-4F2C-BA13-18BED3E6FFF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02784" y="4798000"/>
              <a:ext cx="76200" cy="76200"/>
            </a:xfrm>
            <a:prstGeom prst="ellipse">
              <a:avLst/>
            </a:prstGeom>
            <a:solidFill>
              <a:srgbClr val="C0504D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64" name="Oval 60">
              <a:extLst>
                <a:ext uri="{FF2B5EF4-FFF2-40B4-BE49-F238E27FC236}">
                  <a16:creationId xmlns:a16="http://schemas.microsoft.com/office/drawing/2014/main" id="{139345FB-A5E1-487A-B8B6-96C2B233A1B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86884" y="4707513"/>
              <a:ext cx="76200" cy="77788"/>
            </a:xfrm>
            <a:prstGeom prst="ellipse">
              <a:avLst/>
            </a:prstGeom>
            <a:solidFill>
              <a:srgbClr val="C0504D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67" name="Oval 63">
              <a:extLst>
                <a:ext uri="{FF2B5EF4-FFF2-40B4-BE49-F238E27FC236}">
                  <a16:creationId xmlns:a16="http://schemas.microsoft.com/office/drawing/2014/main" id="{1B4423A5-687F-4345-B951-6AC0EEB6CC3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83684" y="4618613"/>
              <a:ext cx="76200" cy="76200"/>
            </a:xfrm>
            <a:prstGeom prst="ellipse">
              <a:avLst/>
            </a:prstGeom>
            <a:noFill/>
            <a:ln w="12700" cap="flat">
              <a:solidFill>
                <a:srgbClr val="C0504D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69" name="Oval 65">
              <a:extLst>
                <a:ext uri="{FF2B5EF4-FFF2-40B4-BE49-F238E27FC236}">
                  <a16:creationId xmlns:a16="http://schemas.microsoft.com/office/drawing/2014/main" id="{778D6A83-C41F-4679-ABFA-83C03410624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66197" y="4517013"/>
              <a:ext cx="76200" cy="76200"/>
            </a:xfrm>
            <a:prstGeom prst="ellipse">
              <a:avLst/>
            </a:prstGeom>
            <a:noFill/>
            <a:ln w="12700" cap="flat">
              <a:solidFill>
                <a:srgbClr val="C0504D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70" name="Oval 66">
              <a:extLst>
                <a:ext uri="{FF2B5EF4-FFF2-40B4-BE49-F238E27FC236}">
                  <a16:creationId xmlns:a16="http://schemas.microsoft.com/office/drawing/2014/main" id="{754C0947-CEA7-4D55-83FF-FED5FCC82F4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50297" y="4415413"/>
              <a:ext cx="76200" cy="76200"/>
            </a:xfrm>
            <a:prstGeom prst="ellipse">
              <a:avLst/>
            </a:prstGeom>
            <a:solidFill>
              <a:srgbClr val="C0504D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72" name="Oval 68">
              <a:extLst>
                <a:ext uri="{FF2B5EF4-FFF2-40B4-BE49-F238E27FC236}">
                  <a16:creationId xmlns:a16="http://schemas.microsoft.com/office/drawing/2014/main" id="{3633F590-499E-479E-8580-E5454E1504F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47097" y="4299525"/>
              <a:ext cx="76200" cy="77788"/>
            </a:xfrm>
            <a:prstGeom prst="ellipse">
              <a:avLst/>
            </a:prstGeom>
            <a:solidFill>
              <a:srgbClr val="C0504D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74" name="Oval 70">
              <a:extLst>
                <a:ext uri="{FF2B5EF4-FFF2-40B4-BE49-F238E27FC236}">
                  <a16:creationId xmlns:a16="http://schemas.microsoft.com/office/drawing/2014/main" id="{B8CD4A7B-F056-48DB-8709-77C76650874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29609" y="4185225"/>
              <a:ext cx="76200" cy="76200"/>
            </a:xfrm>
            <a:prstGeom prst="ellipse">
              <a:avLst/>
            </a:prstGeom>
            <a:solidFill>
              <a:srgbClr val="C0504D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77" name="Oval 73">
              <a:extLst>
                <a:ext uri="{FF2B5EF4-FFF2-40B4-BE49-F238E27FC236}">
                  <a16:creationId xmlns:a16="http://schemas.microsoft.com/office/drawing/2014/main" id="{89F478E8-A7D0-44D5-8EE3-DE321803A37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13709" y="4058225"/>
              <a:ext cx="76200" cy="76200"/>
            </a:xfrm>
            <a:prstGeom prst="ellipse">
              <a:avLst/>
            </a:prstGeom>
            <a:noFill/>
            <a:ln w="12700" cap="flat">
              <a:solidFill>
                <a:srgbClr val="C0504D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79" name="Oval 75">
              <a:extLst>
                <a:ext uri="{FF2B5EF4-FFF2-40B4-BE49-F238E27FC236}">
                  <a16:creationId xmlns:a16="http://schemas.microsoft.com/office/drawing/2014/main" id="{898C8CD0-6652-4B1D-A535-E61662A7AEA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10509" y="3916938"/>
              <a:ext cx="76200" cy="77788"/>
            </a:xfrm>
            <a:prstGeom prst="ellipse">
              <a:avLst/>
            </a:prstGeom>
            <a:noFill/>
            <a:ln w="12700" cap="flat">
              <a:solidFill>
                <a:srgbClr val="C0504D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81" name="Oval 77">
              <a:extLst>
                <a:ext uri="{FF2B5EF4-FFF2-40B4-BE49-F238E27FC236}">
                  <a16:creationId xmlns:a16="http://schemas.microsoft.com/office/drawing/2014/main" id="{97297B7D-AA14-4C63-8CCD-F6C5975A404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93022" y="3777238"/>
              <a:ext cx="77787" cy="76200"/>
            </a:xfrm>
            <a:prstGeom prst="ellipse">
              <a:avLst/>
            </a:prstGeom>
            <a:noFill/>
            <a:ln w="12700" cap="flat">
              <a:solidFill>
                <a:srgbClr val="C0504D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82" name="Oval 78">
              <a:extLst>
                <a:ext uri="{FF2B5EF4-FFF2-40B4-BE49-F238E27FC236}">
                  <a16:creationId xmlns:a16="http://schemas.microsoft.com/office/drawing/2014/main" id="{83FC653A-27B2-40CA-88F6-F07462772A2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77122" y="3624838"/>
              <a:ext cx="76200" cy="76200"/>
            </a:xfrm>
            <a:prstGeom prst="ellipse">
              <a:avLst/>
            </a:prstGeom>
            <a:solidFill>
              <a:srgbClr val="C0504D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84" name="Oval 80">
              <a:extLst>
                <a:ext uri="{FF2B5EF4-FFF2-40B4-BE49-F238E27FC236}">
                  <a16:creationId xmlns:a16="http://schemas.microsoft.com/office/drawing/2014/main" id="{8679B96F-46D1-40A4-A08D-07252E7E914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73922" y="3458150"/>
              <a:ext cx="76200" cy="76200"/>
            </a:xfrm>
            <a:prstGeom prst="ellipse">
              <a:avLst/>
            </a:prstGeom>
            <a:solidFill>
              <a:srgbClr val="C0504D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50" name="Oval 46">
              <a:extLst>
                <a:ext uri="{FF2B5EF4-FFF2-40B4-BE49-F238E27FC236}">
                  <a16:creationId xmlns:a16="http://schemas.microsoft.com/office/drawing/2014/main" id="{1A480674-61AF-4C7C-B55B-4BEFE6577AE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75959" y="5244088"/>
              <a:ext cx="76200" cy="76200"/>
            </a:xfrm>
            <a:prstGeom prst="ellipse">
              <a:avLst/>
            </a:prstGeom>
            <a:solidFill>
              <a:srgbClr val="C0504D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52" name="Oval 48">
              <a:extLst>
                <a:ext uri="{FF2B5EF4-FFF2-40B4-BE49-F238E27FC236}">
                  <a16:creationId xmlns:a16="http://schemas.microsoft.com/office/drawing/2014/main" id="{612AE3BB-41A1-4AE9-844F-AA99D6C70D0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60059" y="5179000"/>
              <a:ext cx="76200" cy="77788"/>
            </a:xfrm>
            <a:prstGeom prst="ellipse">
              <a:avLst/>
            </a:prstGeom>
            <a:solidFill>
              <a:srgbClr val="C0504D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54" name="Oval 50">
              <a:extLst>
                <a:ext uri="{FF2B5EF4-FFF2-40B4-BE49-F238E27FC236}">
                  <a16:creationId xmlns:a16="http://schemas.microsoft.com/office/drawing/2014/main" id="{FC636533-9670-41CD-BC1A-5DCDA2B3413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55272" y="5115500"/>
              <a:ext cx="77787" cy="76200"/>
            </a:xfrm>
            <a:prstGeom prst="ellipse">
              <a:avLst/>
            </a:prstGeom>
            <a:solidFill>
              <a:srgbClr val="C0504D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56" name="Oval 52">
              <a:extLst>
                <a:ext uri="{FF2B5EF4-FFF2-40B4-BE49-F238E27FC236}">
                  <a16:creationId xmlns:a16="http://schemas.microsoft.com/office/drawing/2014/main" id="{6A7F442D-A39C-4807-96CE-2AA170511A9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39372" y="5039300"/>
              <a:ext cx="76200" cy="76200"/>
            </a:xfrm>
            <a:prstGeom prst="ellipse">
              <a:avLst/>
            </a:prstGeom>
            <a:solidFill>
              <a:srgbClr val="C0504D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59" name="Oval 55">
              <a:extLst>
                <a:ext uri="{FF2B5EF4-FFF2-40B4-BE49-F238E27FC236}">
                  <a16:creationId xmlns:a16="http://schemas.microsoft.com/office/drawing/2014/main" id="{67C00CFA-7506-4C59-A41A-97C8D5B49CC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23472" y="4963100"/>
              <a:ext cx="76200" cy="76200"/>
            </a:xfrm>
            <a:prstGeom prst="ellipse">
              <a:avLst/>
            </a:prstGeom>
            <a:noFill/>
            <a:ln w="12700" cap="flat">
              <a:solidFill>
                <a:srgbClr val="C0504D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60" name="Oval 56">
              <a:extLst>
                <a:ext uri="{FF2B5EF4-FFF2-40B4-BE49-F238E27FC236}">
                  <a16:creationId xmlns:a16="http://schemas.microsoft.com/office/drawing/2014/main" id="{10D1EE40-ED23-4D81-9276-CF7B357F49D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20272" y="4886900"/>
              <a:ext cx="76200" cy="76200"/>
            </a:xfrm>
            <a:prstGeom prst="ellipse">
              <a:avLst/>
            </a:prstGeom>
            <a:solidFill>
              <a:srgbClr val="C0504D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63" name="Oval 59">
              <a:extLst>
                <a:ext uri="{FF2B5EF4-FFF2-40B4-BE49-F238E27FC236}">
                  <a16:creationId xmlns:a16="http://schemas.microsoft.com/office/drawing/2014/main" id="{F8CC7D48-0E94-40ED-8CA7-A85DDA00728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02784" y="4798000"/>
              <a:ext cx="76200" cy="76200"/>
            </a:xfrm>
            <a:prstGeom prst="ellipse">
              <a:avLst/>
            </a:prstGeom>
            <a:noFill/>
            <a:ln w="12700" cap="flat">
              <a:solidFill>
                <a:srgbClr val="C0504D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65" name="Oval 61">
              <a:extLst>
                <a:ext uri="{FF2B5EF4-FFF2-40B4-BE49-F238E27FC236}">
                  <a16:creationId xmlns:a16="http://schemas.microsoft.com/office/drawing/2014/main" id="{19785D41-D5FB-451A-9395-7F296C33D7F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86884" y="4707513"/>
              <a:ext cx="76200" cy="77788"/>
            </a:xfrm>
            <a:prstGeom prst="ellipse">
              <a:avLst/>
            </a:prstGeom>
            <a:noFill/>
            <a:ln w="12700" cap="flat">
              <a:solidFill>
                <a:srgbClr val="C0504D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66" name="Oval 62">
              <a:extLst>
                <a:ext uri="{FF2B5EF4-FFF2-40B4-BE49-F238E27FC236}">
                  <a16:creationId xmlns:a16="http://schemas.microsoft.com/office/drawing/2014/main" id="{0922FE46-E498-4DA6-ABC8-1139AB4935E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83684" y="4618613"/>
              <a:ext cx="76200" cy="76200"/>
            </a:xfrm>
            <a:prstGeom prst="ellipse">
              <a:avLst/>
            </a:prstGeom>
            <a:solidFill>
              <a:srgbClr val="C0504D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68" name="Oval 64">
              <a:extLst>
                <a:ext uri="{FF2B5EF4-FFF2-40B4-BE49-F238E27FC236}">
                  <a16:creationId xmlns:a16="http://schemas.microsoft.com/office/drawing/2014/main" id="{7F81F7EA-3B53-47E0-A626-C4DA0F5EF45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66197" y="4517013"/>
              <a:ext cx="76200" cy="76200"/>
            </a:xfrm>
            <a:prstGeom prst="ellipse">
              <a:avLst/>
            </a:prstGeom>
            <a:solidFill>
              <a:srgbClr val="C0504D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71" name="Oval 67">
              <a:extLst>
                <a:ext uri="{FF2B5EF4-FFF2-40B4-BE49-F238E27FC236}">
                  <a16:creationId xmlns:a16="http://schemas.microsoft.com/office/drawing/2014/main" id="{5517D0DB-E095-4A40-8000-64DBF87AAD1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50297" y="4415413"/>
              <a:ext cx="76200" cy="76200"/>
            </a:xfrm>
            <a:prstGeom prst="ellipse">
              <a:avLst/>
            </a:prstGeom>
            <a:noFill/>
            <a:ln w="12700" cap="flat">
              <a:solidFill>
                <a:srgbClr val="C0504D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73" name="Oval 69">
              <a:extLst>
                <a:ext uri="{FF2B5EF4-FFF2-40B4-BE49-F238E27FC236}">
                  <a16:creationId xmlns:a16="http://schemas.microsoft.com/office/drawing/2014/main" id="{8F55F932-614F-4FE2-A30D-32A1D03687D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47097" y="4299525"/>
              <a:ext cx="76200" cy="77788"/>
            </a:xfrm>
            <a:prstGeom prst="ellipse">
              <a:avLst/>
            </a:prstGeom>
            <a:noFill/>
            <a:ln w="12700" cap="flat">
              <a:solidFill>
                <a:srgbClr val="C0504D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75" name="Oval 71">
              <a:extLst>
                <a:ext uri="{FF2B5EF4-FFF2-40B4-BE49-F238E27FC236}">
                  <a16:creationId xmlns:a16="http://schemas.microsoft.com/office/drawing/2014/main" id="{CF21E638-142E-4E96-AA76-69C43C1BA23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29609" y="4185225"/>
              <a:ext cx="76200" cy="76200"/>
            </a:xfrm>
            <a:prstGeom prst="ellipse">
              <a:avLst/>
            </a:prstGeom>
            <a:noFill/>
            <a:ln w="12700" cap="flat">
              <a:solidFill>
                <a:srgbClr val="C0504D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76" name="Oval 72">
              <a:extLst>
                <a:ext uri="{FF2B5EF4-FFF2-40B4-BE49-F238E27FC236}">
                  <a16:creationId xmlns:a16="http://schemas.microsoft.com/office/drawing/2014/main" id="{AFD7A0C0-8B80-46CD-9CAA-D11990EFEDB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13709" y="4058225"/>
              <a:ext cx="76200" cy="76200"/>
            </a:xfrm>
            <a:prstGeom prst="ellipse">
              <a:avLst/>
            </a:prstGeom>
            <a:solidFill>
              <a:srgbClr val="C0504D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78" name="Oval 74">
              <a:extLst>
                <a:ext uri="{FF2B5EF4-FFF2-40B4-BE49-F238E27FC236}">
                  <a16:creationId xmlns:a16="http://schemas.microsoft.com/office/drawing/2014/main" id="{61105F1B-FEE9-465A-AF4F-992C92560B8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10509" y="3916938"/>
              <a:ext cx="76200" cy="77788"/>
            </a:xfrm>
            <a:prstGeom prst="ellipse">
              <a:avLst/>
            </a:prstGeom>
            <a:solidFill>
              <a:srgbClr val="C0504D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80" name="Oval 76">
              <a:extLst>
                <a:ext uri="{FF2B5EF4-FFF2-40B4-BE49-F238E27FC236}">
                  <a16:creationId xmlns:a16="http://schemas.microsoft.com/office/drawing/2014/main" id="{03E7DED6-5CF3-4915-993B-A87F6265198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93022" y="3777238"/>
              <a:ext cx="77787" cy="76200"/>
            </a:xfrm>
            <a:prstGeom prst="ellipse">
              <a:avLst/>
            </a:prstGeom>
            <a:solidFill>
              <a:srgbClr val="C0504D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83" name="Oval 79">
              <a:extLst>
                <a:ext uri="{FF2B5EF4-FFF2-40B4-BE49-F238E27FC236}">
                  <a16:creationId xmlns:a16="http://schemas.microsoft.com/office/drawing/2014/main" id="{0B2EC1B2-941B-40F1-B499-9B8682C0F9A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77122" y="3624838"/>
              <a:ext cx="76200" cy="76200"/>
            </a:xfrm>
            <a:prstGeom prst="ellipse">
              <a:avLst/>
            </a:prstGeom>
            <a:noFill/>
            <a:ln w="12700" cap="flat">
              <a:solidFill>
                <a:srgbClr val="C0504D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85" name="Oval 81">
              <a:extLst>
                <a:ext uri="{FF2B5EF4-FFF2-40B4-BE49-F238E27FC236}">
                  <a16:creationId xmlns:a16="http://schemas.microsoft.com/office/drawing/2014/main" id="{E0861F4C-D569-4349-B883-637E1FEAACB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73922" y="3458150"/>
              <a:ext cx="76200" cy="76200"/>
            </a:xfrm>
            <a:prstGeom prst="ellipse">
              <a:avLst/>
            </a:prstGeom>
            <a:noFill/>
            <a:ln w="12700" cap="flat">
              <a:solidFill>
                <a:srgbClr val="C0504D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</p:grpSp>
      <p:grpSp>
        <p:nvGrpSpPr>
          <p:cNvPr id="150" name="Csoportba foglalás 149">
            <a:extLst>
              <a:ext uri="{FF2B5EF4-FFF2-40B4-BE49-F238E27FC236}">
                <a16:creationId xmlns:a16="http://schemas.microsoft.com/office/drawing/2014/main" id="{3866A829-629D-4B6E-923F-A142D0305B17}"/>
              </a:ext>
            </a:extLst>
          </p:cNvPr>
          <p:cNvGrpSpPr/>
          <p:nvPr/>
        </p:nvGrpSpPr>
        <p:grpSpPr>
          <a:xfrm>
            <a:off x="1473922" y="4083625"/>
            <a:ext cx="3678237" cy="1619250"/>
            <a:chOff x="1473922" y="4083625"/>
            <a:chExt cx="3678237" cy="1619250"/>
          </a:xfrm>
        </p:grpSpPr>
        <p:sp>
          <p:nvSpPr>
            <p:cNvPr id="87" name="Oval 83">
              <a:extLst>
                <a:ext uri="{FF2B5EF4-FFF2-40B4-BE49-F238E27FC236}">
                  <a16:creationId xmlns:a16="http://schemas.microsoft.com/office/drawing/2014/main" id="{93C64983-A0B5-4889-97BE-E7B40A2968B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75959" y="5626675"/>
              <a:ext cx="76200" cy="76200"/>
            </a:xfrm>
            <a:prstGeom prst="ellipse">
              <a:avLst/>
            </a:prstGeom>
            <a:noFill/>
            <a:ln w="12700" cap="flat">
              <a:solidFill>
                <a:srgbClr val="9BBB5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89" name="Oval 85">
              <a:extLst>
                <a:ext uri="{FF2B5EF4-FFF2-40B4-BE49-F238E27FC236}">
                  <a16:creationId xmlns:a16="http://schemas.microsoft.com/office/drawing/2014/main" id="{EE36CBFE-EC58-46EE-B8DF-AF2E13C44E8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60059" y="5574288"/>
              <a:ext cx="76200" cy="77788"/>
            </a:xfrm>
            <a:prstGeom prst="ellipse">
              <a:avLst/>
            </a:prstGeom>
            <a:noFill/>
            <a:ln w="12700" cap="flat">
              <a:solidFill>
                <a:srgbClr val="9BBB5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91" name="Oval 87">
              <a:extLst>
                <a:ext uri="{FF2B5EF4-FFF2-40B4-BE49-F238E27FC236}">
                  <a16:creationId xmlns:a16="http://schemas.microsoft.com/office/drawing/2014/main" id="{7B7E69A7-B323-4C69-BCBA-353F9F24CDB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55272" y="5510788"/>
              <a:ext cx="77787" cy="76200"/>
            </a:xfrm>
            <a:prstGeom prst="ellipse">
              <a:avLst/>
            </a:prstGeom>
            <a:noFill/>
            <a:ln w="12700" cap="flat">
              <a:solidFill>
                <a:srgbClr val="9BBB5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93" name="Oval 89">
              <a:extLst>
                <a:ext uri="{FF2B5EF4-FFF2-40B4-BE49-F238E27FC236}">
                  <a16:creationId xmlns:a16="http://schemas.microsoft.com/office/drawing/2014/main" id="{205A1E9D-B109-43D3-BBCF-CA9BB9511A8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39372" y="5447288"/>
              <a:ext cx="76200" cy="76200"/>
            </a:xfrm>
            <a:prstGeom prst="ellipse">
              <a:avLst/>
            </a:prstGeom>
            <a:noFill/>
            <a:ln w="12700" cap="flat">
              <a:solidFill>
                <a:srgbClr val="9BBB5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95" name="Oval 91">
              <a:extLst>
                <a:ext uri="{FF2B5EF4-FFF2-40B4-BE49-F238E27FC236}">
                  <a16:creationId xmlns:a16="http://schemas.microsoft.com/office/drawing/2014/main" id="{97C1D3BB-6B00-48F1-8AF9-54A97AE56A6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23472" y="5383788"/>
              <a:ext cx="76200" cy="76200"/>
            </a:xfrm>
            <a:prstGeom prst="ellipse">
              <a:avLst/>
            </a:prstGeom>
            <a:noFill/>
            <a:ln w="12700" cap="flat">
              <a:solidFill>
                <a:srgbClr val="9BBB5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96" name="Oval 92">
              <a:extLst>
                <a:ext uri="{FF2B5EF4-FFF2-40B4-BE49-F238E27FC236}">
                  <a16:creationId xmlns:a16="http://schemas.microsoft.com/office/drawing/2014/main" id="{CDB15873-45AB-44F9-912B-BD87804E475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20272" y="5320288"/>
              <a:ext cx="76200" cy="76200"/>
            </a:xfrm>
            <a:prstGeom prst="ellipse">
              <a:avLst/>
            </a:prstGeom>
            <a:solidFill>
              <a:srgbClr val="9BBB59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99" name="Oval 95">
              <a:extLst>
                <a:ext uri="{FF2B5EF4-FFF2-40B4-BE49-F238E27FC236}">
                  <a16:creationId xmlns:a16="http://schemas.microsoft.com/office/drawing/2014/main" id="{EE609617-8924-4A33-ACCE-7C7EB552D00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02784" y="5244088"/>
              <a:ext cx="76200" cy="76200"/>
            </a:xfrm>
            <a:prstGeom prst="ellipse">
              <a:avLst/>
            </a:prstGeom>
            <a:noFill/>
            <a:ln w="12700" cap="flat">
              <a:solidFill>
                <a:srgbClr val="9BBB5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101" name="Oval 97">
              <a:extLst>
                <a:ext uri="{FF2B5EF4-FFF2-40B4-BE49-F238E27FC236}">
                  <a16:creationId xmlns:a16="http://schemas.microsoft.com/office/drawing/2014/main" id="{AA3D875C-904C-4A6B-BD1E-693668E449D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86884" y="5166300"/>
              <a:ext cx="76200" cy="77788"/>
            </a:xfrm>
            <a:prstGeom prst="ellipse">
              <a:avLst/>
            </a:prstGeom>
            <a:noFill/>
            <a:ln w="12700" cap="flat">
              <a:solidFill>
                <a:srgbClr val="9BBB5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103" name="Oval 99">
              <a:extLst>
                <a:ext uri="{FF2B5EF4-FFF2-40B4-BE49-F238E27FC236}">
                  <a16:creationId xmlns:a16="http://schemas.microsoft.com/office/drawing/2014/main" id="{78848035-64AF-41C9-B19A-EDCFAC25E5A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83684" y="5090100"/>
              <a:ext cx="76200" cy="76200"/>
            </a:xfrm>
            <a:prstGeom prst="ellipse">
              <a:avLst/>
            </a:prstGeom>
            <a:noFill/>
            <a:ln w="12700" cap="flat">
              <a:solidFill>
                <a:srgbClr val="9BBB5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105" name="Oval 101">
              <a:extLst>
                <a:ext uri="{FF2B5EF4-FFF2-40B4-BE49-F238E27FC236}">
                  <a16:creationId xmlns:a16="http://schemas.microsoft.com/office/drawing/2014/main" id="{BB3B162F-EC83-4D51-BE63-2201EA8CB46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66197" y="5001200"/>
              <a:ext cx="76200" cy="76200"/>
            </a:xfrm>
            <a:prstGeom prst="ellipse">
              <a:avLst/>
            </a:prstGeom>
            <a:noFill/>
            <a:ln w="12700" cap="flat">
              <a:solidFill>
                <a:srgbClr val="9BBB5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107" name="Oval 103">
              <a:extLst>
                <a:ext uri="{FF2B5EF4-FFF2-40B4-BE49-F238E27FC236}">
                  <a16:creationId xmlns:a16="http://schemas.microsoft.com/office/drawing/2014/main" id="{298CF807-56AC-476D-B308-AC13E4D1A77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50297" y="4912300"/>
              <a:ext cx="76200" cy="76200"/>
            </a:xfrm>
            <a:prstGeom prst="ellipse">
              <a:avLst/>
            </a:prstGeom>
            <a:noFill/>
            <a:ln w="12700" cap="flat">
              <a:solidFill>
                <a:srgbClr val="9BBB5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108" name="Oval 104">
              <a:extLst>
                <a:ext uri="{FF2B5EF4-FFF2-40B4-BE49-F238E27FC236}">
                  <a16:creationId xmlns:a16="http://schemas.microsoft.com/office/drawing/2014/main" id="{F8F51FBC-190A-49CC-8A62-B2807B5974D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47097" y="4810700"/>
              <a:ext cx="76200" cy="76200"/>
            </a:xfrm>
            <a:prstGeom prst="ellipse">
              <a:avLst/>
            </a:prstGeom>
            <a:solidFill>
              <a:srgbClr val="9BBB59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110" name="Oval 106">
              <a:extLst>
                <a:ext uri="{FF2B5EF4-FFF2-40B4-BE49-F238E27FC236}">
                  <a16:creationId xmlns:a16="http://schemas.microsoft.com/office/drawing/2014/main" id="{16598404-7578-4793-93CD-0CC7D70ADE2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29609" y="4707513"/>
              <a:ext cx="76200" cy="77788"/>
            </a:xfrm>
            <a:prstGeom prst="ellipse">
              <a:avLst/>
            </a:prstGeom>
            <a:solidFill>
              <a:srgbClr val="9BBB59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112" name="Oval 108">
              <a:extLst>
                <a:ext uri="{FF2B5EF4-FFF2-40B4-BE49-F238E27FC236}">
                  <a16:creationId xmlns:a16="http://schemas.microsoft.com/office/drawing/2014/main" id="{E37F5411-107C-4DB8-B8F7-DCBE8F241C9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13709" y="4605913"/>
              <a:ext cx="76200" cy="76200"/>
            </a:xfrm>
            <a:prstGeom prst="ellipse">
              <a:avLst/>
            </a:prstGeom>
            <a:solidFill>
              <a:srgbClr val="9BBB59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115" name="Oval 111">
              <a:extLst>
                <a:ext uri="{FF2B5EF4-FFF2-40B4-BE49-F238E27FC236}">
                  <a16:creationId xmlns:a16="http://schemas.microsoft.com/office/drawing/2014/main" id="{D329E608-2B78-4CE8-8D98-1AD8174706F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10509" y="4491613"/>
              <a:ext cx="76200" cy="76200"/>
            </a:xfrm>
            <a:prstGeom prst="ellipse">
              <a:avLst/>
            </a:prstGeom>
            <a:noFill/>
            <a:ln w="12700" cap="flat">
              <a:solidFill>
                <a:srgbClr val="9BBB5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117" name="Oval 113">
              <a:extLst>
                <a:ext uri="{FF2B5EF4-FFF2-40B4-BE49-F238E27FC236}">
                  <a16:creationId xmlns:a16="http://schemas.microsoft.com/office/drawing/2014/main" id="{42EE2020-176D-436A-A977-5A7D5AD9FAF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93022" y="4363025"/>
              <a:ext cx="77787" cy="77788"/>
            </a:xfrm>
            <a:prstGeom prst="ellipse">
              <a:avLst/>
            </a:prstGeom>
            <a:noFill/>
            <a:ln w="12700" cap="flat">
              <a:solidFill>
                <a:srgbClr val="9BBB5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118" name="Oval 114">
              <a:extLst>
                <a:ext uri="{FF2B5EF4-FFF2-40B4-BE49-F238E27FC236}">
                  <a16:creationId xmlns:a16="http://schemas.microsoft.com/office/drawing/2014/main" id="{EA23B999-1AA1-42FA-9968-AF33B436B65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77122" y="4223325"/>
              <a:ext cx="76200" cy="76200"/>
            </a:xfrm>
            <a:prstGeom prst="ellipse">
              <a:avLst/>
            </a:prstGeom>
            <a:solidFill>
              <a:srgbClr val="9BBB59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120" name="Oval 116">
              <a:extLst>
                <a:ext uri="{FF2B5EF4-FFF2-40B4-BE49-F238E27FC236}">
                  <a16:creationId xmlns:a16="http://schemas.microsoft.com/office/drawing/2014/main" id="{29E1C045-E598-49EB-8C19-F09CB642346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73922" y="4083625"/>
              <a:ext cx="76200" cy="76200"/>
            </a:xfrm>
            <a:prstGeom prst="ellipse">
              <a:avLst/>
            </a:prstGeom>
            <a:solidFill>
              <a:srgbClr val="9BBB59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86" name="Oval 82">
              <a:extLst>
                <a:ext uri="{FF2B5EF4-FFF2-40B4-BE49-F238E27FC236}">
                  <a16:creationId xmlns:a16="http://schemas.microsoft.com/office/drawing/2014/main" id="{787FC8C4-B8C8-4A03-8EAE-2B0DA18ADBB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75959" y="5626675"/>
              <a:ext cx="76200" cy="76200"/>
            </a:xfrm>
            <a:prstGeom prst="ellipse">
              <a:avLst/>
            </a:prstGeom>
            <a:solidFill>
              <a:srgbClr val="9BBB59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88" name="Oval 84">
              <a:extLst>
                <a:ext uri="{FF2B5EF4-FFF2-40B4-BE49-F238E27FC236}">
                  <a16:creationId xmlns:a16="http://schemas.microsoft.com/office/drawing/2014/main" id="{F985FC9B-3485-40A2-B3DA-FDE516C8BF6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60059" y="5574288"/>
              <a:ext cx="76200" cy="77788"/>
            </a:xfrm>
            <a:prstGeom prst="ellipse">
              <a:avLst/>
            </a:prstGeom>
            <a:solidFill>
              <a:srgbClr val="9BBB59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90" name="Oval 86">
              <a:extLst>
                <a:ext uri="{FF2B5EF4-FFF2-40B4-BE49-F238E27FC236}">
                  <a16:creationId xmlns:a16="http://schemas.microsoft.com/office/drawing/2014/main" id="{577D815F-6E77-486A-A7C9-F28E5C75323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55272" y="5510788"/>
              <a:ext cx="77787" cy="76200"/>
            </a:xfrm>
            <a:prstGeom prst="ellipse">
              <a:avLst/>
            </a:prstGeom>
            <a:solidFill>
              <a:srgbClr val="9BBB59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92" name="Oval 88">
              <a:extLst>
                <a:ext uri="{FF2B5EF4-FFF2-40B4-BE49-F238E27FC236}">
                  <a16:creationId xmlns:a16="http://schemas.microsoft.com/office/drawing/2014/main" id="{BE93DCC1-ACC2-473A-81C2-E693CF96D18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39372" y="5447288"/>
              <a:ext cx="76200" cy="76200"/>
            </a:xfrm>
            <a:prstGeom prst="ellipse">
              <a:avLst/>
            </a:prstGeom>
            <a:solidFill>
              <a:srgbClr val="9BBB59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94" name="Oval 90">
              <a:extLst>
                <a:ext uri="{FF2B5EF4-FFF2-40B4-BE49-F238E27FC236}">
                  <a16:creationId xmlns:a16="http://schemas.microsoft.com/office/drawing/2014/main" id="{53AD9C6F-17F6-4E5A-B206-C01C104CA70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23472" y="5383788"/>
              <a:ext cx="76200" cy="76200"/>
            </a:xfrm>
            <a:prstGeom prst="ellipse">
              <a:avLst/>
            </a:prstGeom>
            <a:solidFill>
              <a:srgbClr val="9BBB59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97" name="Oval 93">
              <a:extLst>
                <a:ext uri="{FF2B5EF4-FFF2-40B4-BE49-F238E27FC236}">
                  <a16:creationId xmlns:a16="http://schemas.microsoft.com/office/drawing/2014/main" id="{5A11EB14-5F0B-4C43-BEB7-2016E4D0AA4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20272" y="5320288"/>
              <a:ext cx="76200" cy="76200"/>
            </a:xfrm>
            <a:prstGeom prst="ellipse">
              <a:avLst/>
            </a:prstGeom>
            <a:noFill/>
            <a:ln w="12700" cap="flat">
              <a:solidFill>
                <a:srgbClr val="9BBB5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98" name="Oval 94">
              <a:extLst>
                <a:ext uri="{FF2B5EF4-FFF2-40B4-BE49-F238E27FC236}">
                  <a16:creationId xmlns:a16="http://schemas.microsoft.com/office/drawing/2014/main" id="{8F562D86-EC45-40C9-B63D-EF944BE5CCD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02784" y="5244088"/>
              <a:ext cx="76200" cy="76200"/>
            </a:xfrm>
            <a:prstGeom prst="ellipse">
              <a:avLst/>
            </a:prstGeom>
            <a:solidFill>
              <a:srgbClr val="9BBB59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100" name="Oval 96">
              <a:extLst>
                <a:ext uri="{FF2B5EF4-FFF2-40B4-BE49-F238E27FC236}">
                  <a16:creationId xmlns:a16="http://schemas.microsoft.com/office/drawing/2014/main" id="{2F69709D-9107-4EBD-9CE5-921898DEB00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86884" y="5166300"/>
              <a:ext cx="76200" cy="77788"/>
            </a:xfrm>
            <a:prstGeom prst="ellipse">
              <a:avLst/>
            </a:prstGeom>
            <a:solidFill>
              <a:srgbClr val="9BBB59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102" name="Oval 98">
              <a:extLst>
                <a:ext uri="{FF2B5EF4-FFF2-40B4-BE49-F238E27FC236}">
                  <a16:creationId xmlns:a16="http://schemas.microsoft.com/office/drawing/2014/main" id="{836A5AC9-83E4-4AEE-A6E4-58B58F8FBC9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83684" y="5090100"/>
              <a:ext cx="76200" cy="76200"/>
            </a:xfrm>
            <a:prstGeom prst="ellipse">
              <a:avLst/>
            </a:prstGeom>
            <a:solidFill>
              <a:srgbClr val="9BBB59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104" name="Oval 100">
              <a:extLst>
                <a:ext uri="{FF2B5EF4-FFF2-40B4-BE49-F238E27FC236}">
                  <a16:creationId xmlns:a16="http://schemas.microsoft.com/office/drawing/2014/main" id="{6F3A37EB-E900-412D-BD51-0E54D9D6372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66197" y="5001200"/>
              <a:ext cx="76200" cy="76200"/>
            </a:xfrm>
            <a:prstGeom prst="ellipse">
              <a:avLst/>
            </a:prstGeom>
            <a:solidFill>
              <a:srgbClr val="9BBB59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106" name="Oval 102">
              <a:extLst>
                <a:ext uri="{FF2B5EF4-FFF2-40B4-BE49-F238E27FC236}">
                  <a16:creationId xmlns:a16="http://schemas.microsoft.com/office/drawing/2014/main" id="{B0254A1E-B0EF-4ECC-AF4B-1A0B53C3BDA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50297" y="4912300"/>
              <a:ext cx="76200" cy="76200"/>
            </a:xfrm>
            <a:prstGeom prst="ellipse">
              <a:avLst/>
            </a:prstGeom>
            <a:solidFill>
              <a:srgbClr val="9BBB59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109" name="Oval 105">
              <a:extLst>
                <a:ext uri="{FF2B5EF4-FFF2-40B4-BE49-F238E27FC236}">
                  <a16:creationId xmlns:a16="http://schemas.microsoft.com/office/drawing/2014/main" id="{EFE0DA14-A529-40B3-9D01-0699B9C9818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47097" y="4810700"/>
              <a:ext cx="76200" cy="76200"/>
            </a:xfrm>
            <a:prstGeom prst="ellipse">
              <a:avLst/>
            </a:prstGeom>
            <a:noFill/>
            <a:ln w="12700" cap="flat">
              <a:solidFill>
                <a:srgbClr val="9BBB5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111" name="Oval 107">
              <a:extLst>
                <a:ext uri="{FF2B5EF4-FFF2-40B4-BE49-F238E27FC236}">
                  <a16:creationId xmlns:a16="http://schemas.microsoft.com/office/drawing/2014/main" id="{79663021-9A3F-4461-863F-E89B23D1022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29609" y="4707513"/>
              <a:ext cx="76200" cy="77788"/>
            </a:xfrm>
            <a:prstGeom prst="ellipse">
              <a:avLst/>
            </a:prstGeom>
            <a:noFill/>
            <a:ln w="12700" cap="flat">
              <a:solidFill>
                <a:srgbClr val="9BBB5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113" name="Oval 109">
              <a:extLst>
                <a:ext uri="{FF2B5EF4-FFF2-40B4-BE49-F238E27FC236}">
                  <a16:creationId xmlns:a16="http://schemas.microsoft.com/office/drawing/2014/main" id="{C4242DCF-1B29-4308-8830-F4D98B18133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13709" y="4605913"/>
              <a:ext cx="76200" cy="76200"/>
            </a:xfrm>
            <a:prstGeom prst="ellipse">
              <a:avLst/>
            </a:prstGeom>
            <a:noFill/>
            <a:ln w="12700" cap="flat">
              <a:solidFill>
                <a:srgbClr val="9BBB5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114" name="Oval 110">
              <a:extLst>
                <a:ext uri="{FF2B5EF4-FFF2-40B4-BE49-F238E27FC236}">
                  <a16:creationId xmlns:a16="http://schemas.microsoft.com/office/drawing/2014/main" id="{935C2A17-C0A2-4DA3-95D9-BFBEB28C28C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10509" y="4491613"/>
              <a:ext cx="76200" cy="76200"/>
            </a:xfrm>
            <a:prstGeom prst="ellipse">
              <a:avLst/>
            </a:prstGeom>
            <a:solidFill>
              <a:srgbClr val="9BBB59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116" name="Oval 112">
              <a:extLst>
                <a:ext uri="{FF2B5EF4-FFF2-40B4-BE49-F238E27FC236}">
                  <a16:creationId xmlns:a16="http://schemas.microsoft.com/office/drawing/2014/main" id="{F2B31CEC-BED3-499F-A262-C5D04C9E084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93022" y="4363025"/>
              <a:ext cx="77787" cy="77788"/>
            </a:xfrm>
            <a:prstGeom prst="ellipse">
              <a:avLst/>
            </a:prstGeom>
            <a:solidFill>
              <a:srgbClr val="9BBB59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119" name="Oval 115">
              <a:extLst>
                <a:ext uri="{FF2B5EF4-FFF2-40B4-BE49-F238E27FC236}">
                  <a16:creationId xmlns:a16="http://schemas.microsoft.com/office/drawing/2014/main" id="{47275A05-6A95-4A5E-B489-63B7BAC18BE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77122" y="4223325"/>
              <a:ext cx="76200" cy="76200"/>
            </a:xfrm>
            <a:prstGeom prst="ellipse">
              <a:avLst/>
            </a:prstGeom>
            <a:noFill/>
            <a:ln w="12700" cap="flat">
              <a:solidFill>
                <a:srgbClr val="9BBB5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121" name="Oval 117">
              <a:extLst>
                <a:ext uri="{FF2B5EF4-FFF2-40B4-BE49-F238E27FC236}">
                  <a16:creationId xmlns:a16="http://schemas.microsoft.com/office/drawing/2014/main" id="{428AA8C6-C0A4-409C-A814-5F26B866668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73922" y="4083625"/>
              <a:ext cx="76200" cy="76200"/>
            </a:xfrm>
            <a:prstGeom prst="ellipse">
              <a:avLst/>
            </a:prstGeom>
            <a:noFill/>
            <a:ln w="12700" cap="flat">
              <a:solidFill>
                <a:srgbClr val="9BBB5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</p:grpSp>
      <p:sp>
        <p:nvSpPr>
          <p:cNvPr id="122" name="Rectangle 118">
            <a:extLst>
              <a:ext uri="{FF2B5EF4-FFF2-40B4-BE49-F238E27FC236}">
                <a16:creationId xmlns:a16="http://schemas.microsoft.com/office/drawing/2014/main" id="{B1AF0BAD-B15D-4B95-8515-6F512572B58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8072" y="5704463"/>
            <a:ext cx="419100" cy="24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u-HU" altLang="hu-HU" sz="1200" b="0" i="0" u="none" strike="noStrike" cap="none" normalizeH="0" baseline="0">
                <a:ln>
                  <a:noFill/>
                </a:ln>
                <a:solidFill>
                  <a:srgbClr val="595959"/>
                </a:solidFill>
                <a:effectLst/>
                <a:latin typeface="Calibri" panose="020F0502020204030204" pitchFamily="34" charset="0"/>
              </a:rPr>
              <a:t>0,015</a:t>
            </a:r>
            <a:endParaRPr kumimoji="0" lang="hu-HU" altLang="hu-H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23" name="Rectangle 119">
            <a:extLst>
              <a:ext uri="{FF2B5EF4-FFF2-40B4-BE49-F238E27FC236}">
                <a16:creationId xmlns:a16="http://schemas.microsoft.com/office/drawing/2014/main" id="{2678B7C9-F4FE-4354-826B-39D6E6DE303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8072" y="5394900"/>
            <a:ext cx="419100" cy="242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u-HU" altLang="hu-HU" sz="1200" b="0" i="0" u="none" strike="noStrike" cap="none" normalizeH="0" baseline="0">
                <a:ln>
                  <a:noFill/>
                </a:ln>
                <a:solidFill>
                  <a:srgbClr val="595959"/>
                </a:solidFill>
                <a:effectLst/>
                <a:latin typeface="Calibri" panose="020F0502020204030204" pitchFamily="34" charset="0"/>
              </a:rPr>
              <a:t>0,017</a:t>
            </a:r>
            <a:endParaRPr kumimoji="0" lang="hu-HU" altLang="hu-H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24" name="Rectangle 120">
            <a:extLst>
              <a:ext uri="{FF2B5EF4-FFF2-40B4-BE49-F238E27FC236}">
                <a16:creationId xmlns:a16="http://schemas.microsoft.com/office/drawing/2014/main" id="{90B11F9B-2021-4951-9137-4BF8156F8D8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8072" y="5083750"/>
            <a:ext cx="469900" cy="255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u-HU" altLang="hu-HU" sz="1200" b="0" i="0" u="none" strike="noStrike" cap="none" normalizeH="0" baseline="0">
                <a:ln>
                  <a:noFill/>
                </a:ln>
                <a:solidFill>
                  <a:srgbClr val="595959"/>
                </a:solidFill>
                <a:effectLst/>
                <a:latin typeface="Calibri" panose="020F0502020204030204" pitchFamily="34" charset="0"/>
              </a:rPr>
              <a:t>0,019</a:t>
            </a:r>
            <a:endParaRPr kumimoji="0" lang="hu-HU" altLang="hu-H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25" name="Rectangle 121">
            <a:extLst>
              <a:ext uri="{FF2B5EF4-FFF2-40B4-BE49-F238E27FC236}">
                <a16:creationId xmlns:a16="http://schemas.microsoft.com/office/drawing/2014/main" id="{3248D886-4E93-4739-A9DF-29F57D9F4DA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8072" y="4777363"/>
            <a:ext cx="419100" cy="24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u-HU" altLang="hu-HU" sz="1200" b="0" i="0" u="none" strike="noStrike" cap="none" normalizeH="0" baseline="0">
                <a:ln>
                  <a:noFill/>
                </a:ln>
                <a:solidFill>
                  <a:srgbClr val="595959"/>
                </a:solidFill>
                <a:effectLst/>
                <a:latin typeface="Calibri" panose="020F0502020204030204" pitchFamily="34" charset="0"/>
              </a:rPr>
              <a:t>0,021</a:t>
            </a:r>
            <a:endParaRPr kumimoji="0" lang="hu-HU" altLang="hu-H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26" name="Rectangle 122">
            <a:extLst>
              <a:ext uri="{FF2B5EF4-FFF2-40B4-BE49-F238E27FC236}">
                <a16:creationId xmlns:a16="http://schemas.microsoft.com/office/drawing/2014/main" id="{77A792AA-F555-4805-B78C-95C8E962F31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8072" y="4467800"/>
            <a:ext cx="419100" cy="242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u-HU" altLang="hu-HU" sz="1200" b="0" i="0" u="none" strike="noStrike" cap="none" normalizeH="0" baseline="0">
                <a:ln>
                  <a:noFill/>
                </a:ln>
                <a:solidFill>
                  <a:srgbClr val="595959"/>
                </a:solidFill>
                <a:effectLst/>
                <a:latin typeface="Calibri" panose="020F0502020204030204" pitchFamily="34" charset="0"/>
              </a:rPr>
              <a:t>0,023</a:t>
            </a:r>
            <a:endParaRPr kumimoji="0" lang="hu-HU" altLang="hu-H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27" name="Rectangle 123">
            <a:extLst>
              <a:ext uri="{FF2B5EF4-FFF2-40B4-BE49-F238E27FC236}">
                <a16:creationId xmlns:a16="http://schemas.microsoft.com/office/drawing/2014/main" id="{26FBA545-3698-48B5-9AD1-9022390DD16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8072" y="4156650"/>
            <a:ext cx="469900" cy="255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u-HU" altLang="hu-HU" sz="1200" b="0" i="0" u="none" strike="noStrike" cap="none" normalizeH="0" baseline="0">
                <a:ln>
                  <a:noFill/>
                </a:ln>
                <a:solidFill>
                  <a:srgbClr val="595959"/>
                </a:solidFill>
                <a:effectLst/>
                <a:latin typeface="Calibri" panose="020F0502020204030204" pitchFamily="34" charset="0"/>
              </a:rPr>
              <a:t>0,025</a:t>
            </a:r>
            <a:endParaRPr kumimoji="0" lang="hu-HU" altLang="hu-H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28" name="Rectangle 124">
            <a:extLst>
              <a:ext uri="{FF2B5EF4-FFF2-40B4-BE49-F238E27FC236}">
                <a16:creationId xmlns:a16="http://schemas.microsoft.com/office/drawing/2014/main" id="{66791825-9D59-4CA7-AF8C-54D10A24894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8072" y="3850263"/>
            <a:ext cx="419100" cy="24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u-HU" altLang="hu-HU" sz="1200" b="0" i="0" u="none" strike="noStrike" cap="none" normalizeH="0" baseline="0">
                <a:ln>
                  <a:noFill/>
                </a:ln>
                <a:solidFill>
                  <a:srgbClr val="595959"/>
                </a:solidFill>
                <a:effectLst/>
                <a:latin typeface="Calibri" panose="020F0502020204030204" pitchFamily="34" charset="0"/>
              </a:rPr>
              <a:t>0,027</a:t>
            </a:r>
            <a:endParaRPr kumimoji="0" lang="hu-HU" altLang="hu-H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29" name="Rectangle 125">
            <a:extLst>
              <a:ext uri="{FF2B5EF4-FFF2-40B4-BE49-F238E27FC236}">
                <a16:creationId xmlns:a16="http://schemas.microsoft.com/office/drawing/2014/main" id="{C93C884D-CAD9-4DAB-9A81-1CF08607452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8072" y="3540700"/>
            <a:ext cx="419100" cy="242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u-HU" altLang="hu-HU" sz="1200" b="0" i="0" u="none" strike="noStrike" cap="none" normalizeH="0" baseline="0">
                <a:ln>
                  <a:noFill/>
                </a:ln>
                <a:solidFill>
                  <a:srgbClr val="595959"/>
                </a:solidFill>
                <a:effectLst/>
                <a:latin typeface="Calibri" panose="020F0502020204030204" pitchFamily="34" charset="0"/>
              </a:rPr>
              <a:t>0,029</a:t>
            </a:r>
            <a:endParaRPr kumimoji="0" lang="hu-HU" altLang="hu-H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30" name="Rectangle 126">
            <a:extLst>
              <a:ext uri="{FF2B5EF4-FFF2-40B4-BE49-F238E27FC236}">
                <a16:creationId xmlns:a16="http://schemas.microsoft.com/office/drawing/2014/main" id="{E538A373-3A5F-41ED-A201-2DC4760CC59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8072" y="3229550"/>
            <a:ext cx="469900" cy="255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u-HU" altLang="hu-HU" sz="1200" b="0" i="0" u="none" strike="noStrike" cap="none" normalizeH="0" baseline="0">
                <a:ln>
                  <a:noFill/>
                </a:ln>
                <a:solidFill>
                  <a:srgbClr val="595959"/>
                </a:solidFill>
                <a:effectLst/>
                <a:latin typeface="Calibri" panose="020F0502020204030204" pitchFamily="34" charset="0"/>
              </a:rPr>
              <a:t>0,031</a:t>
            </a:r>
            <a:endParaRPr kumimoji="0" lang="hu-HU" altLang="hu-H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31" name="Rectangle 127">
            <a:extLst>
              <a:ext uri="{FF2B5EF4-FFF2-40B4-BE49-F238E27FC236}">
                <a16:creationId xmlns:a16="http://schemas.microsoft.com/office/drawing/2014/main" id="{23368F72-49C0-444F-B2B2-DA1D2E1176B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8072" y="2923163"/>
            <a:ext cx="419100" cy="24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u-HU" altLang="hu-HU" sz="1200" b="0" i="0" u="none" strike="noStrike" cap="none" normalizeH="0" baseline="0">
                <a:ln>
                  <a:noFill/>
                </a:ln>
                <a:solidFill>
                  <a:srgbClr val="595959"/>
                </a:solidFill>
                <a:effectLst/>
                <a:latin typeface="Calibri" panose="020F0502020204030204" pitchFamily="34" charset="0"/>
              </a:rPr>
              <a:t>0,033</a:t>
            </a:r>
            <a:endParaRPr kumimoji="0" lang="hu-HU" altLang="hu-H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32" name="Rectangle 128">
            <a:extLst>
              <a:ext uri="{FF2B5EF4-FFF2-40B4-BE49-F238E27FC236}">
                <a16:creationId xmlns:a16="http://schemas.microsoft.com/office/drawing/2014/main" id="{C4ACBD9F-4BA1-4101-8153-1377F0AEC2E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8072" y="2613600"/>
            <a:ext cx="419100" cy="242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u-HU" altLang="hu-HU" sz="1200" b="0" i="0" u="none" strike="noStrike" cap="none" normalizeH="0" baseline="0">
                <a:ln>
                  <a:noFill/>
                </a:ln>
                <a:solidFill>
                  <a:srgbClr val="595959"/>
                </a:solidFill>
                <a:effectLst/>
                <a:latin typeface="Calibri" panose="020F0502020204030204" pitchFamily="34" charset="0"/>
              </a:rPr>
              <a:t>0,035</a:t>
            </a:r>
            <a:endParaRPr kumimoji="0" lang="hu-HU" altLang="hu-H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33" name="Rectangle 129">
            <a:extLst>
              <a:ext uri="{FF2B5EF4-FFF2-40B4-BE49-F238E27FC236}">
                <a16:creationId xmlns:a16="http://schemas.microsoft.com/office/drawing/2014/main" id="{570DE1BC-C1C1-4E06-836B-BD57AEBD7A7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3347" y="5902900"/>
            <a:ext cx="471487" cy="242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u-HU" altLang="hu-HU" sz="1200" b="0" i="0" u="none" strike="noStrike" cap="none" normalizeH="0" baseline="0">
                <a:ln>
                  <a:noFill/>
                </a:ln>
                <a:solidFill>
                  <a:srgbClr val="595959"/>
                </a:solidFill>
                <a:effectLst/>
                <a:latin typeface="Calibri" panose="020F0502020204030204" pitchFamily="34" charset="0"/>
              </a:rPr>
              <a:t>60000</a:t>
            </a:r>
            <a:endParaRPr kumimoji="0" lang="hu-HU" altLang="hu-H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34" name="Rectangle 130">
            <a:extLst>
              <a:ext uri="{FF2B5EF4-FFF2-40B4-BE49-F238E27FC236}">
                <a16:creationId xmlns:a16="http://schemas.microsoft.com/office/drawing/2014/main" id="{651A3C05-C8C8-41FC-B431-8DDDB808DEA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31072" y="5902900"/>
            <a:ext cx="471487" cy="242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u-HU" altLang="hu-HU" sz="1200" b="0" i="0" u="none" strike="noStrike" cap="none" normalizeH="0" baseline="0">
                <a:ln>
                  <a:noFill/>
                </a:ln>
                <a:solidFill>
                  <a:srgbClr val="595959"/>
                </a:solidFill>
                <a:effectLst/>
                <a:latin typeface="Calibri" panose="020F0502020204030204" pitchFamily="34" charset="0"/>
              </a:rPr>
              <a:t>70000</a:t>
            </a:r>
            <a:endParaRPr kumimoji="0" lang="hu-HU" altLang="hu-H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35" name="Rectangle 131">
            <a:extLst>
              <a:ext uri="{FF2B5EF4-FFF2-40B4-BE49-F238E27FC236}">
                <a16:creationId xmlns:a16="http://schemas.microsoft.com/office/drawing/2014/main" id="{F1C998B7-6F13-45EB-8BF7-6CC2C2AD036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80384" y="5902900"/>
            <a:ext cx="471487" cy="242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u-HU" altLang="hu-HU" sz="1200" b="0" i="0" u="none" strike="noStrike" cap="none" normalizeH="0" baseline="0">
                <a:ln>
                  <a:noFill/>
                </a:ln>
                <a:solidFill>
                  <a:srgbClr val="595959"/>
                </a:solidFill>
                <a:effectLst/>
                <a:latin typeface="Calibri" panose="020F0502020204030204" pitchFamily="34" charset="0"/>
              </a:rPr>
              <a:t>80000</a:t>
            </a:r>
            <a:endParaRPr kumimoji="0" lang="hu-HU" altLang="hu-H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36" name="Rectangle 132">
            <a:extLst>
              <a:ext uri="{FF2B5EF4-FFF2-40B4-BE49-F238E27FC236}">
                <a16:creationId xmlns:a16="http://schemas.microsoft.com/office/drawing/2014/main" id="{EE7B7A77-7285-494C-B77E-546A9EC335B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29697" y="5902900"/>
            <a:ext cx="469900" cy="242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u-HU" altLang="hu-HU" sz="1200" b="0" i="0" u="none" strike="noStrike" cap="none" normalizeH="0" baseline="0">
                <a:ln>
                  <a:noFill/>
                </a:ln>
                <a:solidFill>
                  <a:srgbClr val="595959"/>
                </a:solidFill>
                <a:effectLst/>
                <a:latin typeface="Calibri" panose="020F0502020204030204" pitchFamily="34" charset="0"/>
              </a:rPr>
              <a:t>90000</a:t>
            </a:r>
            <a:endParaRPr kumimoji="0" lang="hu-HU" altLang="hu-H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37" name="Rectangle 133">
            <a:extLst>
              <a:ext uri="{FF2B5EF4-FFF2-40B4-BE49-F238E27FC236}">
                <a16:creationId xmlns:a16="http://schemas.microsoft.com/office/drawing/2014/main" id="{A7DAC2A3-40AA-418E-A653-8B6830B97A5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39322" y="5902900"/>
            <a:ext cx="547687" cy="242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u-HU" altLang="hu-HU" sz="1200" b="0" i="0" u="none" strike="noStrike" cap="none" normalizeH="0" baseline="0">
                <a:ln>
                  <a:noFill/>
                </a:ln>
                <a:solidFill>
                  <a:srgbClr val="595959"/>
                </a:solidFill>
                <a:effectLst/>
                <a:latin typeface="Calibri" panose="020F0502020204030204" pitchFamily="34" charset="0"/>
              </a:rPr>
              <a:t>100000</a:t>
            </a:r>
            <a:endParaRPr kumimoji="0" lang="hu-HU" altLang="hu-H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38" name="Rectangle 134">
            <a:extLst>
              <a:ext uri="{FF2B5EF4-FFF2-40B4-BE49-F238E27FC236}">
                <a16:creationId xmlns:a16="http://schemas.microsoft.com/office/drawing/2014/main" id="{D89666E4-08D6-45EE-926D-AD77A619906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87047" y="5902900"/>
            <a:ext cx="547687" cy="242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u-HU" altLang="hu-HU" sz="1200" b="0" i="0" u="none" strike="noStrike" cap="none" normalizeH="0" baseline="0">
                <a:ln>
                  <a:noFill/>
                </a:ln>
                <a:solidFill>
                  <a:srgbClr val="595959"/>
                </a:solidFill>
                <a:effectLst/>
                <a:latin typeface="Calibri" panose="020F0502020204030204" pitchFamily="34" charset="0"/>
              </a:rPr>
              <a:t>110000</a:t>
            </a:r>
            <a:endParaRPr kumimoji="0" lang="hu-HU" altLang="hu-H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39" name="Rectangle 135">
            <a:extLst>
              <a:ext uri="{FF2B5EF4-FFF2-40B4-BE49-F238E27FC236}">
                <a16:creationId xmlns:a16="http://schemas.microsoft.com/office/drawing/2014/main" id="{C0DC6B1F-D34E-4137-8931-B7C057A7B6B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36359" y="5902900"/>
            <a:ext cx="547687" cy="242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u-HU" altLang="hu-HU" sz="1200" b="0" i="0" u="none" strike="noStrike" cap="none" normalizeH="0" baseline="0">
                <a:ln>
                  <a:noFill/>
                </a:ln>
                <a:solidFill>
                  <a:srgbClr val="595959"/>
                </a:solidFill>
                <a:effectLst/>
                <a:latin typeface="Calibri" panose="020F0502020204030204" pitchFamily="34" charset="0"/>
              </a:rPr>
              <a:t>120000</a:t>
            </a:r>
            <a:endParaRPr kumimoji="0" lang="hu-HU" altLang="hu-H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" name="Szövegdoboz 1">
            <a:extLst>
              <a:ext uri="{FF2B5EF4-FFF2-40B4-BE49-F238E27FC236}">
                <a16:creationId xmlns:a16="http://schemas.microsoft.com/office/drawing/2014/main" id="{CE8144B3-152E-4CD9-84AD-5EE1AB4741BA}"/>
              </a:ext>
            </a:extLst>
          </p:cNvPr>
          <p:cNvSpPr txBox="1"/>
          <p:nvPr/>
        </p:nvSpPr>
        <p:spPr>
          <a:xfrm>
            <a:off x="3718135" y="1809539"/>
            <a:ext cx="484440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>
                <a:hlinkClick r:id="rId3"/>
              </a:rPr>
              <a:t>https://www.youtube.com/watch?v=N5xft2fIqQU</a:t>
            </a:r>
            <a:endParaRPr lang="hu-HU" dirty="0"/>
          </a:p>
          <a:p>
            <a:endParaRPr lang="hu-HU" dirty="0"/>
          </a:p>
        </p:txBody>
      </p:sp>
      <p:sp>
        <p:nvSpPr>
          <p:cNvPr id="3" name="Szövegdoboz 2">
            <a:extLst>
              <a:ext uri="{FF2B5EF4-FFF2-40B4-BE49-F238E27FC236}">
                <a16:creationId xmlns:a16="http://schemas.microsoft.com/office/drawing/2014/main" id="{66B9D5A2-B358-498A-9BA7-D2E159DE7BDC}"/>
              </a:ext>
            </a:extLst>
          </p:cNvPr>
          <p:cNvSpPr txBox="1"/>
          <p:nvPr/>
        </p:nvSpPr>
        <p:spPr>
          <a:xfrm>
            <a:off x="5519782" y="6209287"/>
            <a:ext cx="6205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/>
              <a:t>p/Pa</a:t>
            </a:r>
          </a:p>
        </p:txBody>
      </p:sp>
      <p:sp>
        <p:nvSpPr>
          <p:cNvPr id="5" name="Szövegdoboz 4">
            <a:extLst>
              <a:ext uri="{FF2B5EF4-FFF2-40B4-BE49-F238E27FC236}">
                <a16:creationId xmlns:a16="http://schemas.microsoft.com/office/drawing/2014/main" id="{C18A4FBD-6A1E-41B3-8DD4-E6E8AB620EEF}"/>
              </a:ext>
            </a:extLst>
          </p:cNvPr>
          <p:cNvSpPr txBox="1"/>
          <p:nvPr/>
        </p:nvSpPr>
        <p:spPr>
          <a:xfrm>
            <a:off x="218588" y="2223353"/>
            <a:ext cx="6568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/>
              <a:t>V/m</a:t>
            </a:r>
            <a:r>
              <a:rPr lang="hu-HU" baseline="30000" dirty="0"/>
              <a:t>3</a:t>
            </a:r>
          </a:p>
        </p:txBody>
      </p:sp>
      <p:sp>
        <p:nvSpPr>
          <p:cNvPr id="6" name="Szövegdoboz 5">
            <a:extLst>
              <a:ext uri="{FF2B5EF4-FFF2-40B4-BE49-F238E27FC236}">
                <a16:creationId xmlns:a16="http://schemas.microsoft.com/office/drawing/2014/main" id="{55AFF300-3E59-43FF-BAC6-04B98EF91971}"/>
              </a:ext>
            </a:extLst>
          </p:cNvPr>
          <p:cNvSpPr txBox="1"/>
          <p:nvPr/>
        </p:nvSpPr>
        <p:spPr>
          <a:xfrm>
            <a:off x="4457039" y="2979797"/>
            <a:ext cx="12378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/>
              <a:t>T</a:t>
            </a:r>
            <a:r>
              <a:rPr lang="hu-HU" baseline="-25000" dirty="0"/>
              <a:t>1</a:t>
            </a:r>
            <a:r>
              <a:rPr lang="hu-HU" dirty="0"/>
              <a:t> &gt; T</a:t>
            </a:r>
            <a:r>
              <a:rPr lang="hu-HU" baseline="-25000" dirty="0"/>
              <a:t>2</a:t>
            </a:r>
            <a:r>
              <a:rPr lang="hu-HU" dirty="0"/>
              <a:t> &gt; T</a:t>
            </a:r>
            <a:r>
              <a:rPr lang="hu-HU" baseline="-25000" dirty="0"/>
              <a:t>3</a:t>
            </a:r>
          </a:p>
        </p:txBody>
      </p:sp>
      <p:sp>
        <p:nvSpPr>
          <p:cNvPr id="144" name="Szövegdoboz 143">
            <a:extLst>
              <a:ext uri="{FF2B5EF4-FFF2-40B4-BE49-F238E27FC236}">
                <a16:creationId xmlns:a16="http://schemas.microsoft.com/office/drawing/2014/main" id="{0D044CDF-6844-4E6B-98AE-31FACD20AD6D}"/>
              </a:ext>
            </a:extLst>
          </p:cNvPr>
          <p:cNvSpPr txBox="1"/>
          <p:nvPr/>
        </p:nvSpPr>
        <p:spPr>
          <a:xfrm>
            <a:off x="5266556" y="4810700"/>
            <a:ext cx="428322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600"/>
              </a:spcAft>
            </a:pPr>
            <a:r>
              <a:rPr lang="hu-HU" dirty="0"/>
              <a:t>T</a:t>
            </a:r>
            <a:r>
              <a:rPr lang="hu-HU" baseline="-25000" dirty="0"/>
              <a:t>1</a:t>
            </a:r>
            <a:r>
              <a:rPr lang="hu-HU" dirty="0"/>
              <a:t> </a:t>
            </a:r>
          </a:p>
          <a:p>
            <a:pPr>
              <a:spcAft>
                <a:spcPts val="600"/>
              </a:spcAft>
            </a:pPr>
            <a:r>
              <a:rPr lang="hu-HU" dirty="0"/>
              <a:t>T</a:t>
            </a:r>
            <a:r>
              <a:rPr lang="hu-HU" baseline="-25000" dirty="0"/>
              <a:t>2</a:t>
            </a:r>
            <a:r>
              <a:rPr lang="hu-HU" dirty="0"/>
              <a:t> </a:t>
            </a:r>
          </a:p>
          <a:p>
            <a:pPr>
              <a:spcAft>
                <a:spcPts val="600"/>
              </a:spcAft>
            </a:pPr>
            <a:r>
              <a:rPr lang="hu-HU" dirty="0"/>
              <a:t>T</a:t>
            </a:r>
            <a:r>
              <a:rPr lang="hu-HU" baseline="-25000" dirty="0"/>
              <a:t>3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Szövegdoboz 6">
                <a:extLst>
                  <a:ext uri="{FF2B5EF4-FFF2-40B4-BE49-F238E27FC236}">
                    <a16:creationId xmlns:a16="http://schemas.microsoft.com/office/drawing/2014/main" id="{9CCAFBBA-80B9-4138-83EB-E7EE647D69F0}"/>
                  </a:ext>
                </a:extLst>
              </p:cNvPr>
              <p:cNvSpPr txBox="1"/>
              <p:nvPr/>
            </p:nvSpPr>
            <p:spPr>
              <a:xfrm>
                <a:off x="6399934" y="4669766"/>
                <a:ext cx="5403994" cy="203132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hu-HU" b="1" dirty="0"/>
                  <a:t>Boyle-(</a:t>
                </a:r>
                <a:r>
                  <a:rPr lang="hu-HU" b="1" dirty="0" err="1"/>
                  <a:t>Mariotte</a:t>
                </a:r>
                <a:r>
                  <a:rPr lang="hu-HU" b="1" dirty="0"/>
                  <a:t>) törvény:</a:t>
                </a:r>
                <a:r>
                  <a:rPr lang="hu-HU" dirty="0"/>
                  <a:t> az ideális viselkedésű gázok </a:t>
                </a:r>
              </a:p>
              <a:p>
                <a:r>
                  <a:rPr lang="hu-HU" dirty="0"/>
                  <a:t>állapotát állandó hőmérsékleten –</a:t>
                </a:r>
                <a:r>
                  <a:rPr lang="hu-HU" dirty="0" err="1"/>
                  <a:t>izoterm</a:t>
                </a:r>
                <a:r>
                  <a:rPr lang="hu-HU" dirty="0"/>
                  <a:t> körülmények között – leíró állapotegyenlet, mely szerint állandó hőmérsékleten, egy adott mennyiségű gáz nyomásának, és térfogatának a szorzata konstans. 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hu-HU" i="1">
                          <a:latin typeface="Cambria Math" panose="02040503050406030204" pitchFamily="18" charset="0"/>
                        </a:rPr>
                        <m:t>𝑝𝑉</m:t>
                      </m:r>
                      <m:r>
                        <a:rPr lang="hu-HU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hu-HU" i="1">
                          <a:latin typeface="Cambria Math" panose="02040503050406030204" pitchFamily="18" charset="0"/>
                        </a:rPr>
                        <m:t>𝑘𝑜𝑛𝑠𝑡</m:t>
                      </m:r>
                      <m:r>
                        <a:rPr lang="hu-HU" i="1">
                          <a:latin typeface="Cambria Math" panose="02040503050406030204" pitchFamily="18" charset="0"/>
                        </a:rPr>
                        <m:t>. </m:t>
                      </m:r>
                      <m:r>
                        <a:rPr lang="hu-HU" i="1">
                          <a:latin typeface="Cambria Math" panose="02040503050406030204" pitchFamily="18" charset="0"/>
                        </a:rPr>
                        <m:t>𝑖𝑙𝑙</m:t>
                      </m:r>
                      <m:r>
                        <a:rPr lang="hu-HU" i="1">
                          <a:latin typeface="Cambria Math" panose="02040503050406030204" pitchFamily="18" charset="0"/>
                        </a:rPr>
                        <m:t>. </m:t>
                      </m:r>
                      <m:sSub>
                        <m:sSubPr>
                          <m:ctrlPr>
                            <a:rPr lang="hu-HU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hu-HU" i="1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hu-HU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hu-HU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hu-HU" i="1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hu-HU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hu-HU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hu-HU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hu-HU" i="1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hu-HU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sSub>
                        <m:sSubPr>
                          <m:ctrlPr>
                            <a:rPr lang="hu-HU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hu-HU" i="1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hu-HU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hu-HU" dirty="0"/>
              </a:p>
              <a:p>
                <a:endParaRPr lang="hu-HU" dirty="0"/>
              </a:p>
            </p:txBody>
          </p:sp>
        </mc:Choice>
        <mc:Fallback xmlns="">
          <p:sp>
            <p:nvSpPr>
              <p:cNvPr id="7" name="Szövegdoboz 6">
                <a:extLst>
                  <a:ext uri="{FF2B5EF4-FFF2-40B4-BE49-F238E27FC236}">
                    <a16:creationId xmlns:a16="http://schemas.microsoft.com/office/drawing/2014/main" id="{9CCAFBBA-80B9-4138-83EB-E7EE647D69F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99934" y="4669766"/>
                <a:ext cx="5403994" cy="2031325"/>
              </a:xfrm>
              <a:prstGeom prst="rect">
                <a:avLst/>
              </a:prstGeom>
              <a:blipFill>
                <a:blip r:embed="rId4"/>
                <a:stretch>
                  <a:fillRect l="-1016" t="-1502" r="-12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Szövegdoboz 7">
                <a:extLst>
                  <a:ext uri="{FF2B5EF4-FFF2-40B4-BE49-F238E27FC236}">
                    <a16:creationId xmlns:a16="http://schemas.microsoft.com/office/drawing/2014/main" id="{9F138795-6DD6-4AC0-8ADE-A02829190B00}"/>
                  </a:ext>
                </a:extLst>
              </p:cNvPr>
              <p:cNvSpPr txBox="1"/>
              <p:nvPr/>
            </p:nvSpPr>
            <p:spPr>
              <a:xfrm>
                <a:off x="7190510" y="2436884"/>
                <a:ext cx="3671583" cy="101790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hu-HU" sz="3200" b="0" i="1" smtClean="0">
                          <a:latin typeface="Cambria Math" panose="02040503050406030204" pitchFamily="18" charset="0"/>
                        </a:rPr>
                        <m:t>𝑉</m:t>
                      </m:r>
                      <m:r>
                        <a:rPr lang="hu-HU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hu-HU" sz="3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hu-HU" sz="32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num>
                        <m:den>
                          <m:r>
                            <a:rPr lang="hu-HU" sz="3200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den>
                      </m:f>
                      <m:r>
                        <a:rPr lang="hu-HU" sz="32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hu-HU" sz="3200" b="0" i="0" smtClean="0">
                          <a:latin typeface="Cambria Math" panose="02040503050406030204" pitchFamily="18" charset="0"/>
                        </a:rPr>
                        <m:t>avagy</m:t>
                      </m:r>
                      <m:r>
                        <a:rPr lang="hu-HU" sz="32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hu-HU" sz="3200" b="0" i="1" smtClean="0">
                          <a:latin typeface="Cambria Math" panose="02040503050406030204" pitchFamily="18" charset="0"/>
                        </a:rPr>
                        <m:t>𝑝𝑉</m:t>
                      </m:r>
                      <m:r>
                        <a:rPr lang="hu-HU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hu-HU" sz="3200" b="0" i="1" smtClean="0">
                          <a:latin typeface="Cambria Math" panose="02040503050406030204" pitchFamily="18" charset="0"/>
                        </a:rPr>
                        <m:t>𝑘</m:t>
                      </m:r>
                    </m:oMath>
                  </m:oMathPara>
                </a14:m>
                <a:endParaRPr lang="hu-HU" sz="3200" dirty="0"/>
              </a:p>
            </p:txBody>
          </p:sp>
        </mc:Choice>
        <mc:Fallback xmlns="">
          <p:sp>
            <p:nvSpPr>
              <p:cNvPr id="8" name="Szövegdoboz 7">
                <a:extLst>
                  <a:ext uri="{FF2B5EF4-FFF2-40B4-BE49-F238E27FC236}">
                    <a16:creationId xmlns:a16="http://schemas.microsoft.com/office/drawing/2014/main" id="{9F138795-6DD6-4AC0-8ADE-A02829190B0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90510" y="2436884"/>
                <a:ext cx="3671583" cy="101790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Szövegdoboz 8">
            <a:extLst>
              <a:ext uri="{FF2B5EF4-FFF2-40B4-BE49-F238E27FC236}">
                <a16:creationId xmlns:a16="http://schemas.microsoft.com/office/drawing/2014/main" id="{0D0B5D1E-3417-48EE-9B82-439D598A8B8E}"/>
              </a:ext>
            </a:extLst>
          </p:cNvPr>
          <p:cNvSpPr txBox="1"/>
          <p:nvPr/>
        </p:nvSpPr>
        <p:spPr>
          <a:xfrm>
            <a:off x="6590473" y="3565914"/>
            <a:ext cx="486222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hu-H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ha a gáz mennyisége és hőmérséklete </a:t>
            </a:r>
            <a:br>
              <a:rPr lang="hu-H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u-H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nem változik!</a:t>
            </a:r>
          </a:p>
        </p:txBody>
      </p:sp>
    </p:spTree>
    <p:extLst>
      <p:ext uri="{BB962C8B-B14F-4D97-AF65-F5344CB8AC3E}">
        <p14:creationId xmlns:p14="http://schemas.microsoft.com/office/powerpoint/2010/main" val="37063908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" presetClass="entr" presetSubtype="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2" presetClass="entr" presetSubtype="4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44" grpId="0"/>
      <p:bldP spid="7" grpId="0"/>
      <p:bldP spid="8" grpId="0"/>
      <p:bldP spid="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Freeform 118">
            <a:extLst>
              <a:ext uri="{FF2B5EF4-FFF2-40B4-BE49-F238E27FC236}">
                <a16:creationId xmlns:a16="http://schemas.microsoft.com/office/drawing/2014/main" id="{F74D699E-2A15-4788-88C8-92A5066861D3}"/>
              </a:ext>
            </a:extLst>
          </p:cNvPr>
          <p:cNvSpPr>
            <a:spLocks noEditPoints="1"/>
          </p:cNvSpPr>
          <p:nvPr/>
        </p:nvSpPr>
        <p:spPr bwMode="auto">
          <a:xfrm>
            <a:off x="989151" y="3237641"/>
            <a:ext cx="5341938" cy="2662238"/>
          </a:xfrm>
          <a:custGeom>
            <a:avLst/>
            <a:gdLst>
              <a:gd name="T0" fmla="*/ 83 w 5777"/>
              <a:gd name="T1" fmla="*/ 2842 h 2875"/>
              <a:gd name="T2" fmla="*/ 119 w 5777"/>
              <a:gd name="T3" fmla="*/ 2807 h 2875"/>
              <a:gd name="T4" fmla="*/ 255 w 5777"/>
              <a:gd name="T5" fmla="*/ 2757 h 2875"/>
              <a:gd name="T6" fmla="*/ 291 w 5777"/>
              <a:gd name="T7" fmla="*/ 2722 h 2875"/>
              <a:gd name="T8" fmla="*/ 427 w 5777"/>
              <a:gd name="T9" fmla="*/ 2672 h 2875"/>
              <a:gd name="T10" fmla="*/ 463 w 5777"/>
              <a:gd name="T11" fmla="*/ 2637 h 2875"/>
              <a:gd name="T12" fmla="*/ 585 w 5777"/>
              <a:gd name="T13" fmla="*/ 2558 h 2875"/>
              <a:gd name="T14" fmla="*/ 714 w 5777"/>
              <a:gd name="T15" fmla="*/ 2530 h 2875"/>
              <a:gd name="T16" fmla="*/ 772 w 5777"/>
              <a:gd name="T17" fmla="*/ 2502 h 2875"/>
              <a:gd name="T18" fmla="*/ 872 w 5777"/>
              <a:gd name="T19" fmla="*/ 2416 h 2875"/>
              <a:gd name="T20" fmla="*/ 1009 w 5777"/>
              <a:gd name="T21" fmla="*/ 2367 h 2875"/>
              <a:gd name="T22" fmla="*/ 1116 w 5777"/>
              <a:gd name="T23" fmla="*/ 2332 h 2875"/>
              <a:gd name="T24" fmla="*/ 1152 w 5777"/>
              <a:gd name="T25" fmla="*/ 2296 h 2875"/>
              <a:gd name="T26" fmla="*/ 1274 w 5777"/>
              <a:gd name="T27" fmla="*/ 2218 h 2875"/>
              <a:gd name="T28" fmla="*/ 1403 w 5777"/>
              <a:gd name="T29" fmla="*/ 2190 h 2875"/>
              <a:gd name="T30" fmla="*/ 1461 w 5777"/>
              <a:gd name="T31" fmla="*/ 2161 h 2875"/>
              <a:gd name="T32" fmla="*/ 1561 w 5777"/>
              <a:gd name="T33" fmla="*/ 2076 h 2875"/>
              <a:gd name="T34" fmla="*/ 1697 w 5777"/>
              <a:gd name="T35" fmla="*/ 2026 h 2875"/>
              <a:gd name="T36" fmla="*/ 1805 w 5777"/>
              <a:gd name="T37" fmla="*/ 1991 h 2875"/>
              <a:gd name="T38" fmla="*/ 1841 w 5777"/>
              <a:gd name="T39" fmla="*/ 1955 h 2875"/>
              <a:gd name="T40" fmla="*/ 1963 w 5777"/>
              <a:gd name="T41" fmla="*/ 1877 h 2875"/>
              <a:gd name="T42" fmla="*/ 2092 w 5777"/>
              <a:gd name="T43" fmla="*/ 1849 h 2875"/>
              <a:gd name="T44" fmla="*/ 2149 w 5777"/>
              <a:gd name="T45" fmla="*/ 1821 h 2875"/>
              <a:gd name="T46" fmla="*/ 2250 w 5777"/>
              <a:gd name="T47" fmla="*/ 1735 h 2875"/>
              <a:gd name="T48" fmla="*/ 2386 w 5777"/>
              <a:gd name="T49" fmla="*/ 1686 h 2875"/>
              <a:gd name="T50" fmla="*/ 2494 w 5777"/>
              <a:gd name="T51" fmla="*/ 1650 h 2875"/>
              <a:gd name="T52" fmla="*/ 2530 w 5777"/>
              <a:gd name="T53" fmla="*/ 1615 h 2875"/>
              <a:gd name="T54" fmla="*/ 2652 w 5777"/>
              <a:gd name="T55" fmla="*/ 1537 h 2875"/>
              <a:gd name="T56" fmla="*/ 2781 w 5777"/>
              <a:gd name="T57" fmla="*/ 1509 h 2875"/>
              <a:gd name="T58" fmla="*/ 2838 w 5777"/>
              <a:gd name="T59" fmla="*/ 1480 h 2875"/>
              <a:gd name="T60" fmla="*/ 2939 w 5777"/>
              <a:gd name="T61" fmla="*/ 1395 h 2875"/>
              <a:gd name="T62" fmla="*/ 3075 w 5777"/>
              <a:gd name="T63" fmla="*/ 1345 h 2875"/>
              <a:gd name="T64" fmla="*/ 3183 w 5777"/>
              <a:gd name="T65" fmla="*/ 1310 h 2875"/>
              <a:gd name="T66" fmla="*/ 3218 w 5777"/>
              <a:gd name="T67" fmla="*/ 1274 h 2875"/>
              <a:gd name="T68" fmla="*/ 3341 w 5777"/>
              <a:gd name="T69" fmla="*/ 1196 h 2875"/>
              <a:gd name="T70" fmla="*/ 3470 w 5777"/>
              <a:gd name="T71" fmla="*/ 1168 h 2875"/>
              <a:gd name="T72" fmla="*/ 3527 w 5777"/>
              <a:gd name="T73" fmla="*/ 1140 h 2875"/>
              <a:gd name="T74" fmla="*/ 3628 w 5777"/>
              <a:gd name="T75" fmla="*/ 1054 h 2875"/>
              <a:gd name="T76" fmla="*/ 3764 w 5777"/>
              <a:gd name="T77" fmla="*/ 1005 h 2875"/>
              <a:gd name="T78" fmla="*/ 3871 w 5777"/>
              <a:gd name="T79" fmla="*/ 969 h 2875"/>
              <a:gd name="T80" fmla="*/ 3907 w 5777"/>
              <a:gd name="T81" fmla="*/ 934 h 2875"/>
              <a:gd name="T82" fmla="*/ 4029 w 5777"/>
              <a:gd name="T83" fmla="*/ 855 h 2875"/>
              <a:gd name="T84" fmla="*/ 4158 w 5777"/>
              <a:gd name="T85" fmla="*/ 827 h 2875"/>
              <a:gd name="T86" fmla="*/ 4216 w 5777"/>
              <a:gd name="T87" fmla="*/ 799 h 2875"/>
              <a:gd name="T88" fmla="*/ 4316 w 5777"/>
              <a:gd name="T89" fmla="*/ 714 h 2875"/>
              <a:gd name="T90" fmla="*/ 4453 w 5777"/>
              <a:gd name="T91" fmla="*/ 664 h 2875"/>
              <a:gd name="T92" fmla="*/ 4560 w 5777"/>
              <a:gd name="T93" fmla="*/ 629 h 2875"/>
              <a:gd name="T94" fmla="*/ 4596 w 5777"/>
              <a:gd name="T95" fmla="*/ 593 h 2875"/>
              <a:gd name="T96" fmla="*/ 4718 w 5777"/>
              <a:gd name="T97" fmla="*/ 515 h 2875"/>
              <a:gd name="T98" fmla="*/ 4847 w 5777"/>
              <a:gd name="T99" fmla="*/ 487 h 2875"/>
              <a:gd name="T100" fmla="*/ 4904 w 5777"/>
              <a:gd name="T101" fmla="*/ 458 h 2875"/>
              <a:gd name="T102" fmla="*/ 5005 w 5777"/>
              <a:gd name="T103" fmla="*/ 373 h 2875"/>
              <a:gd name="T104" fmla="*/ 5141 w 5777"/>
              <a:gd name="T105" fmla="*/ 324 h 2875"/>
              <a:gd name="T106" fmla="*/ 5249 w 5777"/>
              <a:gd name="T107" fmla="*/ 288 h 2875"/>
              <a:gd name="T108" fmla="*/ 5285 w 5777"/>
              <a:gd name="T109" fmla="*/ 253 h 2875"/>
              <a:gd name="T110" fmla="*/ 5407 w 5777"/>
              <a:gd name="T111" fmla="*/ 174 h 2875"/>
              <a:gd name="T112" fmla="*/ 5536 w 5777"/>
              <a:gd name="T113" fmla="*/ 146 h 2875"/>
              <a:gd name="T114" fmla="*/ 5593 w 5777"/>
              <a:gd name="T115" fmla="*/ 118 h 2875"/>
              <a:gd name="T116" fmla="*/ 5694 w 5777"/>
              <a:gd name="T117" fmla="*/ 32 h 28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5777" h="2875">
                <a:moveTo>
                  <a:pt x="26" y="2871"/>
                </a:moveTo>
                <a:lnTo>
                  <a:pt x="26" y="2871"/>
                </a:lnTo>
                <a:lnTo>
                  <a:pt x="26" y="2871"/>
                </a:lnTo>
                <a:cubicBezTo>
                  <a:pt x="34" y="2867"/>
                  <a:pt x="37" y="2857"/>
                  <a:pt x="33" y="2849"/>
                </a:cubicBezTo>
                <a:cubicBezTo>
                  <a:pt x="29" y="2841"/>
                  <a:pt x="19" y="2838"/>
                  <a:pt x="11" y="2842"/>
                </a:cubicBezTo>
                <a:lnTo>
                  <a:pt x="11" y="2842"/>
                </a:lnTo>
                <a:lnTo>
                  <a:pt x="11" y="2842"/>
                </a:lnTo>
                <a:cubicBezTo>
                  <a:pt x="3" y="2846"/>
                  <a:pt x="0" y="2856"/>
                  <a:pt x="4" y="2864"/>
                </a:cubicBezTo>
                <a:cubicBezTo>
                  <a:pt x="8" y="2871"/>
                  <a:pt x="18" y="2875"/>
                  <a:pt x="26" y="2871"/>
                </a:cubicBezTo>
                <a:close/>
                <a:moveTo>
                  <a:pt x="83" y="2842"/>
                </a:moveTo>
                <a:lnTo>
                  <a:pt x="83" y="2842"/>
                </a:lnTo>
                <a:lnTo>
                  <a:pt x="83" y="2842"/>
                </a:lnTo>
                <a:cubicBezTo>
                  <a:pt x="91" y="2839"/>
                  <a:pt x="94" y="2829"/>
                  <a:pt x="90" y="2821"/>
                </a:cubicBezTo>
                <a:cubicBezTo>
                  <a:pt x="86" y="2813"/>
                  <a:pt x="77" y="2810"/>
                  <a:pt x="69" y="2814"/>
                </a:cubicBezTo>
                <a:lnTo>
                  <a:pt x="69" y="2814"/>
                </a:lnTo>
                <a:cubicBezTo>
                  <a:pt x="61" y="2818"/>
                  <a:pt x="58" y="2827"/>
                  <a:pt x="62" y="2835"/>
                </a:cubicBezTo>
                <a:cubicBezTo>
                  <a:pt x="65" y="2843"/>
                  <a:pt x="75" y="2846"/>
                  <a:pt x="83" y="2842"/>
                </a:cubicBezTo>
                <a:close/>
                <a:moveTo>
                  <a:pt x="140" y="2814"/>
                </a:moveTo>
                <a:lnTo>
                  <a:pt x="140" y="2814"/>
                </a:lnTo>
                <a:cubicBezTo>
                  <a:pt x="148" y="2810"/>
                  <a:pt x="152" y="2801"/>
                  <a:pt x="148" y="2793"/>
                </a:cubicBezTo>
                <a:cubicBezTo>
                  <a:pt x="144" y="2785"/>
                  <a:pt x="134" y="2781"/>
                  <a:pt x="126" y="2785"/>
                </a:cubicBezTo>
                <a:lnTo>
                  <a:pt x="126" y="2785"/>
                </a:lnTo>
                <a:lnTo>
                  <a:pt x="126" y="2785"/>
                </a:lnTo>
                <a:cubicBezTo>
                  <a:pt x="118" y="2789"/>
                  <a:pt x="115" y="2799"/>
                  <a:pt x="119" y="2807"/>
                </a:cubicBezTo>
                <a:cubicBezTo>
                  <a:pt x="123" y="2815"/>
                  <a:pt x="132" y="2818"/>
                  <a:pt x="140" y="2814"/>
                </a:cubicBezTo>
                <a:close/>
                <a:moveTo>
                  <a:pt x="198" y="2786"/>
                </a:moveTo>
                <a:lnTo>
                  <a:pt x="198" y="2786"/>
                </a:lnTo>
                <a:cubicBezTo>
                  <a:pt x="206" y="2782"/>
                  <a:pt x="209" y="2772"/>
                  <a:pt x="205" y="2764"/>
                </a:cubicBezTo>
                <a:cubicBezTo>
                  <a:pt x="201" y="2756"/>
                  <a:pt x="192" y="2753"/>
                  <a:pt x="184" y="2757"/>
                </a:cubicBezTo>
                <a:lnTo>
                  <a:pt x="184" y="2757"/>
                </a:lnTo>
                <a:lnTo>
                  <a:pt x="184" y="2757"/>
                </a:lnTo>
                <a:cubicBezTo>
                  <a:pt x="176" y="2761"/>
                  <a:pt x="172" y="2770"/>
                  <a:pt x="176" y="2778"/>
                </a:cubicBezTo>
                <a:cubicBezTo>
                  <a:pt x="180" y="2786"/>
                  <a:pt x="190" y="2790"/>
                  <a:pt x="198" y="2786"/>
                </a:cubicBezTo>
                <a:close/>
                <a:moveTo>
                  <a:pt x="255" y="2757"/>
                </a:moveTo>
                <a:lnTo>
                  <a:pt x="255" y="2757"/>
                </a:lnTo>
                <a:lnTo>
                  <a:pt x="255" y="2757"/>
                </a:lnTo>
                <a:cubicBezTo>
                  <a:pt x="263" y="2753"/>
                  <a:pt x="266" y="2744"/>
                  <a:pt x="262" y="2736"/>
                </a:cubicBezTo>
                <a:cubicBezTo>
                  <a:pt x="259" y="2728"/>
                  <a:pt x="249" y="2725"/>
                  <a:pt x="241" y="2729"/>
                </a:cubicBezTo>
                <a:lnTo>
                  <a:pt x="241" y="2729"/>
                </a:lnTo>
                <a:cubicBezTo>
                  <a:pt x="233" y="2733"/>
                  <a:pt x="230" y="2742"/>
                  <a:pt x="234" y="2750"/>
                </a:cubicBezTo>
                <a:cubicBezTo>
                  <a:pt x="238" y="2758"/>
                  <a:pt x="247" y="2761"/>
                  <a:pt x="255" y="2757"/>
                </a:cubicBezTo>
                <a:close/>
                <a:moveTo>
                  <a:pt x="313" y="2729"/>
                </a:moveTo>
                <a:lnTo>
                  <a:pt x="313" y="2729"/>
                </a:lnTo>
                <a:lnTo>
                  <a:pt x="313" y="2729"/>
                </a:lnTo>
                <a:cubicBezTo>
                  <a:pt x="321" y="2725"/>
                  <a:pt x="324" y="2715"/>
                  <a:pt x="320" y="2707"/>
                </a:cubicBezTo>
                <a:cubicBezTo>
                  <a:pt x="316" y="2700"/>
                  <a:pt x="306" y="2696"/>
                  <a:pt x="298" y="2700"/>
                </a:cubicBezTo>
                <a:lnTo>
                  <a:pt x="298" y="2700"/>
                </a:lnTo>
                <a:cubicBezTo>
                  <a:pt x="290" y="2704"/>
                  <a:pt x="287" y="2714"/>
                  <a:pt x="291" y="2722"/>
                </a:cubicBezTo>
                <a:cubicBezTo>
                  <a:pt x="295" y="2730"/>
                  <a:pt x="305" y="2733"/>
                  <a:pt x="313" y="2729"/>
                </a:cubicBezTo>
                <a:close/>
                <a:moveTo>
                  <a:pt x="370" y="2701"/>
                </a:moveTo>
                <a:lnTo>
                  <a:pt x="370" y="2701"/>
                </a:lnTo>
                <a:lnTo>
                  <a:pt x="370" y="2701"/>
                </a:lnTo>
                <a:cubicBezTo>
                  <a:pt x="378" y="2697"/>
                  <a:pt x="381" y="2687"/>
                  <a:pt x="377" y="2679"/>
                </a:cubicBezTo>
                <a:cubicBezTo>
                  <a:pt x="373" y="2671"/>
                  <a:pt x="364" y="2668"/>
                  <a:pt x="356" y="2672"/>
                </a:cubicBezTo>
                <a:lnTo>
                  <a:pt x="356" y="2672"/>
                </a:lnTo>
                <a:cubicBezTo>
                  <a:pt x="348" y="2676"/>
                  <a:pt x="345" y="2685"/>
                  <a:pt x="349" y="2693"/>
                </a:cubicBezTo>
                <a:cubicBezTo>
                  <a:pt x="352" y="2701"/>
                  <a:pt x="362" y="2704"/>
                  <a:pt x="370" y="2701"/>
                </a:cubicBezTo>
                <a:close/>
                <a:moveTo>
                  <a:pt x="427" y="2672"/>
                </a:moveTo>
                <a:lnTo>
                  <a:pt x="427" y="2672"/>
                </a:lnTo>
                <a:lnTo>
                  <a:pt x="427" y="2672"/>
                </a:lnTo>
                <a:cubicBezTo>
                  <a:pt x="435" y="2668"/>
                  <a:pt x="439" y="2659"/>
                  <a:pt x="435" y="2651"/>
                </a:cubicBezTo>
                <a:cubicBezTo>
                  <a:pt x="431" y="2643"/>
                  <a:pt x="421" y="2640"/>
                  <a:pt x="413" y="2643"/>
                </a:cubicBezTo>
                <a:lnTo>
                  <a:pt x="413" y="2643"/>
                </a:lnTo>
                <a:cubicBezTo>
                  <a:pt x="405" y="2647"/>
                  <a:pt x="402" y="2657"/>
                  <a:pt x="406" y="2665"/>
                </a:cubicBezTo>
                <a:cubicBezTo>
                  <a:pt x="410" y="2673"/>
                  <a:pt x="419" y="2676"/>
                  <a:pt x="427" y="2672"/>
                </a:cubicBezTo>
                <a:close/>
                <a:moveTo>
                  <a:pt x="485" y="2644"/>
                </a:moveTo>
                <a:lnTo>
                  <a:pt x="485" y="2644"/>
                </a:lnTo>
                <a:lnTo>
                  <a:pt x="485" y="2644"/>
                </a:lnTo>
                <a:cubicBezTo>
                  <a:pt x="493" y="2640"/>
                  <a:pt x="496" y="2630"/>
                  <a:pt x="492" y="2622"/>
                </a:cubicBezTo>
                <a:cubicBezTo>
                  <a:pt x="488" y="2614"/>
                  <a:pt x="479" y="2611"/>
                  <a:pt x="471" y="2615"/>
                </a:cubicBezTo>
                <a:lnTo>
                  <a:pt x="471" y="2615"/>
                </a:lnTo>
                <a:cubicBezTo>
                  <a:pt x="463" y="2619"/>
                  <a:pt x="459" y="2629"/>
                  <a:pt x="463" y="2637"/>
                </a:cubicBezTo>
                <a:cubicBezTo>
                  <a:pt x="467" y="2644"/>
                  <a:pt x="477" y="2648"/>
                  <a:pt x="485" y="2644"/>
                </a:cubicBezTo>
                <a:close/>
                <a:moveTo>
                  <a:pt x="542" y="2615"/>
                </a:moveTo>
                <a:lnTo>
                  <a:pt x="542" y="2615"/>
                </a:lnTo>
                <a:cubicBezTo>
                  <a:pt x="550" y="2611"/>
                  <a:pt x="553" y="2602"/>
                  <a:pt x="549" y="2594"/>
                </a:cubicBezTo>
                <a:cubicBezTo>
                  <a:pt x="546" y="2586"/>
                  <a:pt x="536" y="2583"/>
                  <a:pt x="528" y="2587"/>
                </a:cubicBezTo>
                <a:lnTo>
                  <a:pt x="528" y="2587"/>
                </a:lnTo>
                <a:cubicBezTo>
                  <a:pt x="520" y="2591"/>
                  <a:pt x="517" y="2600"/>
                  <a:pt x="521" y="2608"/>
                </a:cubicBezTo>
                <a:cubicBezTo>
                  <a:pt x="525" y="2616"/>
                  <a:pt x="534" y="2619"/>
                  <a:pt x="542" y="2615"/>
                </a:cubicBezTo>
                <a:close/>
                <a:moveTo>
                  <a:pt x="600" y="2587"/>
                </a:moveTo>
                <a:lnTo>
                  <a:pt x="600" y="2587"/>
                </a:lnTo>
                <a:cubicBezTo>
                  <a:pt x="607" y="2583"/>
                  <a:pt x="611" y="2573"/>
                  <a:pt x="607" y="2566"/>
                </a:cubicBezTo>
                <a:cubicBezTo>
                  <a:pt x="603" y="2558"/>
                  <a:pt x="593" y="2554"/>
                  <a:pt x="585" y="2558"/>
                </a:cubicBezTo>
                <a:lnTo>
                  <a:pt x="585" y="2558"/>
                </a:lnTo>
                <a:cubicBezTo>
                  <a:pt x="577" y="2562"/>
                  <a:pt x="574" y="2572"/>
                  <a:pt x="578" y="2580"/>
                </a:cubicBezTo>
                <a:cubicBezTo>
                  <a:pt x="582" y="2588"/>
                  <a:pt x="592" y="2591"/>
                  <a:pt x="600" y="2587"/>
                </a:cubicBezTo>
                <a:close/>
                <a:moveTo>
                  <a:pt x="657" y="2559"/>
                </a:moveTo>
                <a:lnTo>
                  <a:pt x="657" y="2559"/>
                </a:lnTo>
                <a:cubicBezTo>
                  <a:pt x="665" y="2555"/>
                  <a:pt x="668" y="2545"/>
                  <a:pt x="664" y="2537"/>
                </a:cubicBezTo>
                <a:cubicBezTo>
                  <a:pt x="660" y="2529"/>
                  <a:pt x="651" y="2526"/>
                  <a:pt x="643" y="2530"/>
                </a:cubicBezTo>
                <a:lnTo>
                  <a:pt x="643" y="2530"/>
                </a:lnTo>
                <a:cubicBezTo>
                  <a:pt x="635" y="2534"/>
                  <a:pt x="632" y="2543"/>
                  <a:pt x="636" y="2551"/>
                </a:cubicBezTo>
                <a:cubicBezTo>
                  <a:pt x="639" y="2559"/>
                  <a:pt x="649" y="2563"/>
                  <a:pt x="657" y="2559"/>
                </a:cubicBezTo>
                <a:close/>
                <a:moveTo>
                  <a:pt x="714" y="2530"/>
                </a:moveTo>
                <a:lnTo>
                  <a:pt x="714" y="2530"/>
                </a:lnTo>
                <a:cubicBezTo>
                  <a:pt x="722" y="2526"/>
                  <a:pt x="726" y="2517"/>
                  <a:pt x="722" y="2509"/>
                </a:cubicBezTo>
                <a:cubicBezTo>
                  <a:pt x="718" y="2501"/>
                  <a:pt x="708" y="2498"/>
                  <a:pt x="700" y="2502"/>
                </a:cubicBezTo>
                <a:lnTo>
                  <a:pt x="700" y="2502"/>
                </a:lnTo>
                <a:cubicBezTo>
                  <a:pt x="692" y="2505"/>
                  <a:pt x="689" y="2515"/>
                  <a:pt x="693" y="2523"/>
                </a:cubicBezTo>
                <a:cubicBezTo>
                  <a:pt x="697" y="2531"/>
                  <a:pt x="706" y="2534"/>
                  <a:pt x="714" y="2530"/>
                </a:cubicBezTo>
                <a:close/>
                <a:moveTo>
                  <a:pt x="772" y="2502"/>
                </a:moveTo>
                <a:lnTo>
                  <a:pt x="772" y="2502"/>
                </a:lnTo>
                <a:cubicBezTo>
                  <a:pt x="780" y="2498"/>
                  <a:pt x="783" y="2488"/>
                  <a:pt x="779" y="2480"/>
                </a:cubicBezTo>
                <a:cubicBezTo>
                  <a:pt x="775" y="2472"/>
                  <a:pt x="766" y="2469"/>
                  <a:pt x="758" y="2473"/>
                </a:cubicBezTo>
                <a:lnTo>
                  <a:pt x="758" y="2473"/>
                </a:lnTo>
                <a:cubicBezTo>
                  <a:pt x="750" y="2477"/>
                  <a:pt x="746" y="2487"/>
                  <a:pt x="750" y="2495"/>
                </a:cubicBezTo>
                <a:cubicBezTo>
                  <a:pt x="754" y="2503"/>
                  <a:pt x="764" y="2506"/>
                  <a:pt x="772" y="2502"/>
                </a:cubicBezTo>
                <a:close/>
                <a:moveTo>
                  <a:pt x="829" y="2473"/>
                </a:moveTo>
                <a:lnTo>
                  <a:pt x="829" y="2473"/>
                </a:lnTo>
                <a:cubicBezTo>
                  <a:pt x="837" y="2470"/>
                  <a:pt x="840" y="2460"/>
                  <a:pt x="836" y="2452"/>
                </a:cubicBezTo>
                <a:cubicBezTo>
                  <a:pt x="833" y="2444"/>
                  <a:pt x="823" y="2441"/>
                  <a:pt x="815" y="2445"/>
                </a:cubicBezTo>
                <a:lnTo>
                  <a:pt x="815" y="2445"/>
                </a:lnTo>
                <a:cubicBezTo>
                  <a:pt x="807" y="2449"/>
                  <a:pt x="804" y="2458"/>
                  <a:pt x="808" y="2466"/>
                </a:cubicBezTo>
                <a:cubicBezTo>
                  <a:pt x="812" y="2474"/>
                  <a:pt x="821" y="2477"/>
                  <a:pt x="829" y="2473"/>
                </a:cubicBezTo>
                <a:close/>
                <a:moveTo>
                  <a:pt x="887" y="2445"/>
                </a:moveTo>
                <a:lnTo>
                  <a:pt x="887" y="2445"/>
                </a:lnTo>
                <a:cubicBezTo>
                  <a:pt x="894" y="2441"/>
                  <a:pt x="898" y="2432"/>
                  <a:pt x="894" y="2424"/>
                </a:cubicBezTo>
                <a:cubicBezTo>
                  <a:pt x="890" y="2416"/>
                  <a:pt x="880" y="2412"/>
                  <a:pt x="872" y="2416"/>
                </a:cubicBezTo>
                <a:lnTo>
                  <a:pt x="872" y="2416"/>
                </a:lnTo>
                <a:cubicBezTo>
                  <a:pt x="864" y="2420"/>
                  <a:pt x="861" y="2430"/>
                  <a:pt x="865" y="2438"/>
                </a:cubicBezTo>
                <a:cubicBezTo>
                  <a:pt x="869" y="2446"/>
                  <a:pt x="879" y="2449"/>
                  <a:pt x="887" y="2445"/>
                </a:cubicBezTo>
                <a:close/>
                <a:moveTo>
                  <a:pt x="944" y="2417"/>
                </a:moveTo>
                <a:lnTo>
                  <a:pt x="944" y="2417"/>
                </a:lnTo>
                <a:cubicBezTo>
                  <a:pt x="952" y="2413"/>
                  <a:pt x="955" y="2403"/>
                  <a:pt x="951" y="2395"/>
                </a:cubicBezTo>
                <a:cubicBezTo>
                  <a:pt x="947" y="2387"/>
                  <a:pt x="938" y="2384"/>
                  <a:pt x="930" y="2388"/>
                </a:cubicBezTo>
                <a:lnTo>
                  <a:pt x="930" y="2388"/>
                </a:lnTo>
                <a:cubicBezTo>
                  <a:pt x="922" y="2392"/>
                  <a:pt x="919" y="2402"/>
                  <a:pt x="923" y="2409"/>
                </a:cubicBezTo>
                <a:cubicBezTo>
                  <a:pt x="926" y="2417"/>
                  <a:pt x="936" y="2421"/>
                  <a:pt x="944" y="2417"/>
                </a:cubicBezTo>
                <a:close/>
                <a:moveTo>
                  <a:pt x="1001" y="2388"/>
                </a:moveTo>
                <a:lnTo>
                  <a:pt x="1001" y="2388"/>
                </a:lnTo>
                <a:cubicBezTo>
                  <a:pt x="1009" y="2384"/>
                  <a:pt x="1013" y="2375"/>
                  <a:pt x="1009" y="2367"/>
                </a:cubicBezTo>
                <a:cubicBezTo>
                  <a:pt x="1005" y="2359"/>
                  <a:pt x="995" y="2356"/>
                  <a:pt x="987" y="2360"/>
                </a:cubicBezTo>
                <a:lnTo>
                  <a:pt x="987" y="2360"/>
                </a:lnTo>
                <a:cubicBezTo>
                  <a:pt x="979" y="2364"/>
                  <a:pt x="976" y="2373"/>
                  <a:pt x="980" y="2381"/>
                </a:cubicBezTo>
                <a:cubicBezTo>
                  <a:pt x="984" y="2389"/>
                  <a:pt x="993" y="2392"/>
                  <a:pt x="1001" y="2388"/>
                </a:cubicBezTo>
                <a:close/>
                <a:moveTo>
                  <a:pt x="1059" y="2360"/>
                </a:moveTo>
                <a:lnTo>
                  <a:pt x="1059" y="2360"/>
                </a:lnTo>
                <a:cubicBezTo>
                  <a:pt x="1067" y="2356"/>
                  <a:pt x="1070" y="2346"/>
                  <a:pt x="1066" y="2339"/>
                </a:cubicBezTo>
                <a:cubicBezTo>
                  <a:pt x="1062" y="2331"/>
                  <a:pt x="1053" y="2327"/>
                  <a:pt x="1045" y="2331"/>
                </a:cubicBezTo>
                <a:lnTo>
                  <a:pt x="1045" y="2331"/>
                </a:lnTo>
                <a:cubicBezTo>
                  <a:pt x="1037" y="2335"/>
                  <a:pt x="1033" y="2345"/>
                  <a:pt x="1037" y="2353"/>
                </a:cubicBezTo>
                <a:cubicBezTo>
                  <a:pt x="1041" y="2361"/>
                  <a:pt x="1051" y="2364"/>
                  <a:pt x="1059" y="2360"/>
                </a:cubicBezTo>
                <a:close/>
                <a:moveTo>
                  <a:pt x="1116" y="2332"/>
                </a:moveTo>
                <a:lnTo>
                  <a:pt x="1116" y="2332"/>
                </a:lnTo>
                <a:cubicBezTo>
                  <a:pt x="1124" y="2328"/>
                  <a:pt x="1127" y="2318"/>
                  <a:pt x="1123" y="2310"/>
                </a:cubicBezTo>
                <a:cubicBezTo>
                  <a:pt x="1120" y="2302"/>
                  <a:pt x="1110" y="2299"/>
                  <a:pt x="1102" y="2303"/>
                </a:cubicBezTo>
                <a:lnTo>
                  <a:pt x="1102" y="2303"/>
                </a:lnTo>
                <a:cubicBezTo>
                  <a:pt x="1094" y="2307"/>
                  <a:pt x="1091" y="2316"/>
                  <a:pt x="1095" y="2324"/>
                </a:cubicBezTo>
                <a:cubicBezTo>
                  <a:pt x="1099" y="2332"/>
                  <a:pt x="1108" y="2335"/>
                  <a:pt x="1116" y="2332"/>
                </a:cubicBezTo>
                <a:close/>
                <a:moveTo>
                  <a:pt x="1174" y="2303"/>
                </a:moveTo>
                <a:lnTo>
                  <a:pt x="1174" y="2303"/>
                </a:lnTo>
                <a:cubicBezTo>
                  <a:pt x="1181" y="2299"/>
                  <a:pt x="1185" y="2290"/>
                  <a:pt x="1181" y="2282"/>
                </a:cubicBezTo>
                <a:cubicBezTo>
                  <a:pt x="1177" y="2274"/>
                  <a:pt x="1167" y="2271"/>
                  <a:pt x="1159" y="2275"/>
                </a:cubicBezTo>
                <a:lnTo>
                  <a:pt x="1159" y="2275"/>
                </a:lnTo>
                <a:cubicBezTo>
                  <a:pt x="1151" y="2278"/>
                  <a:pt x="1148" y="2288"/>
                  <a:pt x="1152" y="2296"/>
                </a:cubicBezTo>
                <a:cubicBezTo>
                  <a:pt x="1156" y="2304"/>
                  <a:pt x="1166" y="2307"/>
                  <a:pt x="1174" y="2303"/>
                </a:cubicBezTo>
                <a:close/>
                <a:moveTo>
                  <a:pt x="1231" y="2275"/>
                </a:moveTo>
                <a:lnTo>
                  <a:pt x="1231" y="2275"/>
                </a:lnTo>
                <a:cubicBezTo>
                  <a:pt x="1239" y="2271"/>
                  <a:pt x="1242" y="2261"/>
                  <a:pt x="1238" y="2253"/>
                </a:cubicBezTo>
                <a:cubicBezTo>
                  <a:pt x="1234" y="2245"/>
                  <a:pt x="1225" y="2242"/>
                  <a:pt x="1217" y="2246"/>
                </a:cubicBezTo>
                <a:lnTo>
                  <a:pt x="1217" y="2246"/>
                </a:lnTo>
                <a:cubicBezTo>
                  <a:pt x="1209" y="2250"/>
                  <a:pt x="1206" y="2260"/>
                  <a:pt x="1210" y="2268"/>
                </a:cubicBezTo>
                <a:cubicBezTo>
                  <a:pt x="1213" y="2275"/>
                  <a:pt x="1223" y="2279"/>
                  <a:pt x="1231" y="2275"/>
                </a:cubicBezTo>
                <a:close/>
                <a:moveTo>
                  <a:pt x="1288" y="2246"/>
                </a:moveTo>
                <a:lnTo>
                  <a:pt x="1288" y="2246"/>
                </a:lnTo>
                <a:cubicBezTo>
                  <a:pt x="1296" y="2243"/>
                  <a:pt x="1300" y="2233"/>
                  <a:pt x="1296" y="2225"/>
                </a:cubicBezTo>
                <a:cubicBezTo>
                  <a:pt x="1292" y="2217"/>
                  <a:pt x="1282" y="2214"/>
                  <a:pt x="1274" y="2218"/>
                </a:cubicBezTo>
                <a:lnTo>
                  <a:pt x="1274" y="2218"/>
                </a:lnTo>
                <a:cubicBezTo>
                  <a:pt x="1266" y="2222"/>
                  <a:pt x="1263" y="2231"/>
                  <a:pt x="1267" y="2239"/>
                </a:cubicBezTo>
                <a:cubicBezTo>
                  <a:pt x="1271" y="2247"/>
                  <a:pt x="1280" y="2250"/>
                  <a:pt x="1288" y="2246"/>
                </a:cubicBezTo>
                <a:close/>
                <a:moveTo>
                  <a:pt x="1346" y="2218"/>
                </a:moveTo>
                <a:lnTo>
                  <a:pt x="1346" y="2218"/>
                </a:lnTo>
                <a:cubicBezTo>
                  <a:pt x="1354" y="2214"/>
                  <a:pt x="1357" y="2205"/>
                  <a:pt x="1353" y="2197"/>
                </a:cubicBezTo>
                <a:cubicBezTo>
                  <a:pt x="1349" y="2189"/>
                  <a:pt x="1340" y="2185"/>
                  <a:pt x="1332" y="2189"/>
                </a:cubicBezTo>
                <a:lnTo>
                  <a:pt x="1332" y="2189"/>
                </a:lnTo>
                <a:cubicBezTo>
                  <a:pt x="1324" y="2193"/>
                  <a:pt x="1320" y="2203"/>
                  <a:pt x="1324" y="2211"/>
                </a:cubicBezTo>
                <a:cubicBezTo>
                  <a:pt x="1328" y="2219"/>
                  <a:pt x="1338" y="2222"/>
                  <a:pt x="1346" y="2218"/>
                </a:cubicBezTo>
                <a:close/>
                <a:moveTo>
                  <a:pt x="1403" y="2190"/>
                </a:moveTo>
                <a:lnTo>
                  <a:pt x="1403" y="2190"/>
                </a:lnTo>
                <a:cubicBezTo>
                  <a:pt x="1411" y="2186"/>
                  <a:pt x="1414" y="2176"/>
                  <a:pt x="1410" y="2168"/>
                </a:cubicBezTo>
                <a:cubicBezTo>
                  <a:pt x="1406" y="2160"/>
                  <a:pt x="1397" y="2157"/>
                  <a:pt x="1389" y="2161"/>
                </a:cubicBezTo>
                <a:lnTo>
                  <a:pt x="1389" y="2161"/>
                </a:lnTo>
                <a:cubicBezTo>
                  <a:pt x="1381" y="2165"/>
                  <a:pt x="1378" y="2175"/>
                  <a:pt x="1382" y="2182"/>
                </a:cubicBezTo>
                <a:cubicBezTo>
                  <a:pt x="1386" y="2190"/>
                  <a:pt x="1395" y="2194"/>
                  <a:pt x="1403" y="2190"/>
                </a:cubicBezTo>
                <a:close/>
                <a:moveTo>
                  <a:pt x="1461" y="2161"/>
                </a:moveTo>
                <a:lnTo>
                  <a:pt x="1461" y="2161"/>
                </a:lnTo>
                <a:cubicBezTo>
                  <a:pt x="1468" y="2157"/>
                  <a:pt x="1472" y="2148"/>
                  <a:pt x="1468" y="2140"/>
                </a:cubicBezTo>
                <a:cubicBezTo>
                  <a:pt x="1464" y="2132"/>
                  <a:pt x="1454" y="2129"/>
                  <a:pt x="1446" y="2133"/>
                </a:cubicBezTo>
                <a:lnTo>
                  <a:pt x="1446" y="2133"/>
                </a:lnTo>
                <a:cubicBezTo>
                  <a:pt x="1438" y="2137"/>
                  <a:pt x="1435" y="2146"/>
                  <a:pt x="1439" y="2154"/>
                </a:cubicBezTo>
                <a:cubicBezTo>
                  <a:pt x="1443" y="2162"/>
                  <a:pt x="1453" y="2165"/>
                  <a:pt x="1461" y="2161"/>
                </a:cubicBezTo>
                <a:close/>
                <a:moveTo>
                  <a:pt x="1518" y="2133"/>
                </a:moveTo>
                <a:lnTo>
                  <a:pt x="1518" y="2133"/>
                </a:lnTo>
                <a:cubicBezTo>
                  <a:pt x="1526" y="2129"/>
                  <a:pt x="1529" y="2119"/>
                  <a:pt x="1525" y="2111"/>
                </a:cubicBezTo>
                <a:cubicBezTo>
                  <a:pt x="1521" y="2104"/>
                  <a:pt x="1512" y="2100"/>
                  <a:pt x="1504" y="2104"/>
                </a:cubicBezTo>
                <a:lnTo>
                  <a:pt x="1504" y="2104"/>
                </a:lnTo>
                <a:cubicBezTo>
                  <a:pt x="1496" y="2108"/>
                  <a:pt x="1493" y="2118"/>
                  <a:pt x="1496" y="2126"/>
                </a:cubicBezTo>
                <a:cubicBezTo>
                  <a:pt x="1500" y="2134"/>
                  <a:pt x="1510" y="2137"/>
                  <a:pt x="1518" y="2133"/>
                </a:cubicBezTo>
                <a:close/>
                <a:moveTo>
                  <a:pt x="1575" y="2105"/>
                </a:moveTo>
                <a:lnTo>
                  <a:pt x="1575" y="2105"/>
                </a:lnTo>
                <a:cubicBezTo>
                  <a:pt x="1583" y="2101"/>
                  <a:pt x="1587" y="2091"/>
                  <a:pt x="1583" y="2083"/>
                </a:cubicBezTo>
                <a:cubicBezTo>
                  <a:pt x="1579" y="2075"/>
                  <a:pt x="1569" y="2072"/>
                  <a:pt x="1561" y="2076"/>
                </a:cubicBezTo>
                <a:lnTo>
                  <a:pt x="1561" y="2076"/>
                </a:lnTo>
                <a:cubicBezTo>
                  <a:pt x="1553" y="2080"/>
                  <a:pt x="1550" y="2089"/>
                  <a:pt x="1554" y="2097"/>
                </a:cubicBezTo>
                <a:cubicBezTo>
                  <a:pt x="1558" y="2105"/>
                  <a:pt x="1567" y="2108"/>
                  <a:pt x="1575" y="2105"/>
                </a:cubicBezTo>
                <a:close/>
                <a:moveTo>
                  <a:pt x="1633" y="2076"/>
                </a:moveTo>
                <a:lnTo>
                  <a:pt x="1633" y="2076"/>
                </a:lnTo>
                <a:cubicBezTo>
                  <a:pt x="1641" y="2072"/>
                  <a:pt x="1644" y="2063"/>
                  <a:pt x="1640" y="2055"/>
                </a:cubicBezTo>
                <a:cubicBezTo>
                  <a:pt x="1636" y="2047"/>
                  <a:pt x="1626" y="2044"/>
                  <a:pt x="1619" y="2047"/>
                </a:cubicBezTo>
                <a:lnTo>
                  <a:pt x="1619" y="2047"/>
                </a:lnTo>
                <a:cubicBezTo>
                  <a:pt x="1611" y="2051"/>
                  <a:pt x="1607" y="2061"/>
                  <a:pt x="1611" y="2069"/>
                </a:cubicBezTo>
                <a:cubicBezTo>
                  <a:pt x="1615" y="2077"/>
                  <a:pt x="1625" y="2080"/>
                  <a:pt x="1633" y="2076"/>
                </a:cubicBezTo>
                <a:close/>
                <a:moveTo>
                  <a:pt x="1690" y="2048"/>
                </a:moveTo>
                <a:lnTo>
                  <a:pt x="1690" y="2048"/>
                </a:lnTo>
                <a:cubicBezTo>
                  <a:pt x="1698" y="2044"/>
                  <a:pt x="1701" y="2034"/>
                  <a:pt x="1697" y="2026"/>
                </a:cubicBezTo>
                <a:cubicBezTo>
                  <a:pt x="1693" y="2018"/>
                  <a:pt x="1684" y="2015"/>
                  <a:pt x="1676" y="2019"/>
                </a:cubicBezTo>
                <a:lnTo>
                  <a:pt x="1676" y="2019"/>
                </a:lnTo>
                <a:cubicBezTo>
                  <a:pt x="1668" y="2023"/>
                  <a:pt x="1665" y="2033"/>
                  <a:pt x="1669" y="2041"/>
                </a:cubicBezTo>
                <a:cubicBezTo>
                  <a:pt x="1673" y="2048"/>
                  <a:pt x="1682" y="2052"/>
                  <a:pt x="1690" y="2048"/>
                </a:cubicBezTo>
                <a:close/>
                <a:moveTo>
                  <a:pt x="1748" y="2019"/>
                </a:moveTo>
                <a:lnTo>
                  <a:pt x="1748" y="2019"/>
                </a:lnTo>
                <a:cubicBezTo>
                  <a:pt x="1755" y="2015"/>
                  <a:pt x="1759" y="2006"/>
                  <a:pt x="1755" y="1998"/>
                </a:cubicBezTo>
                <a:cubicBezTo>
                  <a:pt x="1751" y="1990"/>
                  <a:pt x="1741" y="1987"/>
                  <a:pt x="1733" y="1991"/>
                </a:cubicBezTo>
                <a:lnTo>
                  <a:pt x="1733" y="1991"/>
                </a:lnTo>
                <a:cubicBezTo>
                  <a:pt x="1725" y="1995"/>
                  <a:pt x="1722" y="2004"/>
                  <a:pt x="1726" y="2012"/>
                </a:cubicBezTo>
                <a:cubicBezTo>
                  <a:pt x="1730" y="2020"/>
                  <a:pt x="1740" y="2023"/>
                  <a:pt x="1748" y="2019"/>
                </a:cubicBezTo>
                <a:close/>
                <a:moveTo>
                  <a:pt x="1805" y="1991"/>
                </a:moveTo>
                <a:lnTo>
                  <a:pt x="1805" y="1991"/>
                </a:lnTo>
                <a:cubicBezTo>
                  <a:pt x="1813" y="1987"/>
                  <a:pt x="1816" y="1977"/>
                  <a:pt x="1812" y="1970"/>
                </a:cubicBezTo>
                <a:cubicBezTo>
                  <a:pt x="1808" y="1962"/>
                  <a:pt x="1799" y="1958"/>
                  <a:pt x="1791" y="1962"/>
                </a:cubicBezTo>
                <a:lnTo>
                  <a:pt x="1791" y="1962"/>
                </a:lnTo>
                <a:cubicBezTo>
                  <a:pt x="1783" y="1966"/>
                  <a:pt x="1780" y="1976"/>
                  <a:pt x="1784" y="1984"/>
                </a:cubicBezTo>
                <a:cubicBezTo>
                  <a:pt x="1787" y="1992"/>
                  <a:pt x="1797" y="1995"/>
                  <a:pt x="1805" y="1991"/>
                </a:cubicBezTo>
                <a:close/>
                <a:moveTo>
                  <a:pt x="1862" y="1963"/>
                </a:moveTo>
                <a:lnTo>
                  <a:pt x="1862" y="1963"/>
                </a:lnTo>
                <a:cubicBezTo>
                  <a:pt x="1870" y="1959"/>
                  <a:pt x="1874" y="1949"/>
                  <a:pt x="1870" y="1941"/>
                </a:cubicBezTo>
                <a:cubicBezTo>
                  <a:pt x="1866" y="1933"/>
                  <a:pt x="1856" y="1930"/>
                  <a:pt x="1848" y="1934"/>
                </a:cubicBezTo>
                <a:lnTo>
                  <a:pt x="1848" y="1934"/>
                </a:lnTo>
                <a:cubicBezTo>
                  <a:pt x="1840" y="1938"/>
                  <a:pt x="1837" y="1947"/>
                  <a:pt x="1841" y="1955"/>
                </a:cubicBezTo>
                <a:cubicBezTo>
                  <a:pt x="1845" y="1963"/>
                  <a:pt x="1854" y="1967"/>
                  <a:pt x="1862" y="1963"/>
                </a:cubicBezTo>
                <a:close/>
                <a:moveTo>
                  <a:pt x="1920" y="1934"/>
                </a:moveTo>
                <a:lnTo>
                  <a:pt x="1920" y="1934"/>
                </a:lnTo>
                <a:cubicBezTo>
                  <a:pt x="1928" y="1930"/>
                  <a:pt x="1931" y="1921"/>
                  <a:pt x="1927" y="1913"/>
                </a:cubicBezTo>
                <a:cubicBezTo>
                  <a:pt x="1923" y="1905"/>
                  <a:pt x="1913" y="1902"/>
                  <a:pt x="1906" y="1906"/>
                </a:cubicBezTo>
                <a:lnTo>
                  <a:pt x="1906" y="1906"/>
                </a:lnTo>
                <a:cubicBezTo>
                  <a:pt x="1898" y="1910"/>
                  <a:pt x="1894" y="1919"/>
                  <a:pt x="1898" y="1927"/>
                </a:cubicBezTo>
                <a:cubicBezTo>
                  <a:pt x="1902" y="1935"/>
                  <a:pt x="1912" y="1938"/>
                  <a:pt x="1920" y="1934"/>
                </a:cubicBezTo>
                <a:close/>
                <a:moveTo>
                  <a:pt x="1977" y="1906"/>
                </a:moveTo>
                <a:lnTo>
                  <a:pt x="1977" y="1906"/>
                </a:lnTo>
                <a:cubicBezTo>
                  <a:pt x="1985" y="1902"/>
                  <a:pt x="1988" y="1892"/>
                  <a:pt x="1984" y="1884"/>
                </a:cubicBezTo>
                <a:cubicBezTo>
                  <a:pt x="1980" y="1876"/>
                  <a:pt x="1971" y="1873"/>
                  <a:pt x="1963" y="1877"/>
                </a:cubicBezTo>
                <a:lnTo>
                  <a:pt x="1963" y="1877"/>
                </a:lnTo>
                <a:cubicBezTo>
                  <a:pt x="1955" y="1881"/>
                  <a:pt x="1952" y="1891"/>
                  <a:pt x="1956" y="1899"/>
                </a:cubicBezTo>
                <a:cubicBezTo>
                  <a:pt x="1960" y="1907"/>
                  <a:pt x="1969" y="1910"/>
                  <a:pt x="1977" y="1906"/>
                </a:cubicBezTo>
                <a:close/>
                <a:moveTo>
                  <a:pt x="2035" y="1877"/>
                </a:moveTo>
                <a:lnTo>
                  <a:pt x="2035" y="1877"/>
                </a:lnTo>
                <a:cubicBezTo>
                  <a:pt x="2042" y="1874"/>
                  <a:pt x="2046" y="1864"/>
                  <a:pt x="2042" y="1856"/>
                </a:cubicBezTo>
                <a:cubicBezTo>
                  <a:pt x="2038" y="1848"/>
                  <a:pt x="2028" y="1845"/>
                  <a:pt x="2020" y="1849"/>
                </a:cubicBezTo>
                <a:lnTo>
                  <a:pt x="2020" y="1849"/>
                </a:lnTo>
                <a:cubicBezTo>
                  <a:pt x="2012" y="1853"/>
                  <a:pt x="2009" y="1862"/>
                  <a:pt x="2013" y="1870"/>
                </a:cubicBezTo>
                <a:cubicBezTo>
                  <a:pt x="2017" y="1878"/>
                  <a:pt x="2027" y="1881"/>
                  <a:pt x="2035" y="1877"/>
                </a:cubicBezTo>
                <a:close/>
                <a:moveTo>
                  <a:pt x="2092" y="1849"/>
                </a:moveTo>
                <a:lnTo>
                  <a:pt x="2092" y="1849"/>
                </a:lnTo>
                <a:cubicBezTo>
                  <a:pt x="2100" y="1845"/>
                  <a:pt x="2103" y="1836"/>
                  <a:pt x="2099" y="1828"/>
                </a:cubicBezTo>
                <a:cubicBezTo>
                  <a:pt x="2095" y="1820"/>
                  <a:pt x="2086" y="1816"/>
                  <a:pt x="2078" y="1820"/>
                </a:cubicBezTo>
                <a:lnTo>
                  <a:pt x="2078" y="1820"/>
                </a:lnTo>
                <a:cubicBezTo>
                  <a:pt x="2070" y="1824"/>
                  <a:pt x="2067" y="1834"/>
                  <a:pt x="2070" y="1842"/>
                </a:cubicBezTo>
                <a:cubicBezTo>
                  <a:pt x="2074" y="1850"/>
                  <a:pt x="2084" y="1853"/>
                  <a:pt x="2092" y="1849"/>
                </a:cubicBezTo>
                <a:close/>
                <a:moveTo>
                  <a:pt x="2149" y="1821"/>
                </a:moveTo>
                <a:lnTo>
                  <a:pt x="2149" y="1821"/>
                </a:lnTo>
                <a:cubicBezTo>
                  <a:pt x="2157" y="1817"/>
                  <a:pt x="2161" y="1807"/>
                  <a:pt x="2157" y="1799"/>
                </a:cubicBezTo>
                <a:cubicBezTo>
                  <a:pt x="2153" y="1791"/>
                  <a:pt x="2143" y="1788"/>
                  <a:pt x="2135" y="1792"/>
                </a:cubicBezTo>
                <a:lnTo>
                  <a:pt x="2135" y="1792"/>
                </a:lnTo>
                <a:cubicBezTo>
                  <a:pt x="2127" y="1796"/>
                  <a:pt x="2124" y="1806"/>
                  <a:pt x="2128" y="1814"/>
                </a:cubicBezTo>
                <a:cubicBezTo>
                  <a:pt x="2132" y="1821"/>
                  <a:pt x="2141" y="1825"/>
                  <a:pt x="2149" y="1821"/>
                </a:cubicBezTo>
                <a:close/>
                <a:moveTo>
                  <a:pt x="2207" y="1792"/>
                </a:moveTo>
                <a:lnTo>
                  <a:pt x="2207" y="1792"/>
                </a:lnTo>
                <a:cubicBezTo>
                  <a:pt x="2215" y="1788"/>
                  <a:pt x="2218" y="1779"/>
                  <a:pt x="2214" y="1771"/>
                </a:cubicBezTo>
                <a:cubicBezTo>
                  <a:pt x="2210" y="1763"/>
                  <a:pt x="2200" y="1760"/>
                  <a:pt x="2193" y="1764"/>
                </a:cubicBezTo>
                <a:lnTo>
                  <a:pt x="2193" y="1764"/>
                </a:lnTo>
                <a:cubicBezTo>
                  <a:pt x="2185" y="1768"/>
                  <a:pt x="2181" y="1777"/>
                  <a:pt x="2185" y="1785"/>
                </a:cubicBezTo>
                <a:cubicBezTo>
                  <a:pt x="2189" y="1793"/>
                  <a:pt x="2199" y="1796"/>
                  <a:pt x="2207" y="1792"/>
                </a:cubicBezTo>
                <a:close/>
                <a:moveTo>
                  <a:pt x="2264" y="1764"/>
                </a:moveTo>
                <a:lnTo>
                  <a:pt x="2264" y="1764"/>
                </a:lnTo>
                <a:cubicBezTo>
                  <a:pt x="2272" y="1760"/>
                  <a:pt x="2275" y="1750"/>
                  <a:pt x="2271" y="1742"/>
                </a:cubicBezTo>
                <a:cubicBezTo>
                  <a:pt x="2267" y="1735"/>
                  <a:pt x="2258" y="1731"/>
                  <a:pt x="2250" y="1735"/>
                </a:cubicBezTo>
                <a:lnTo>
                  <a:pt x="2250" y="1735"/>
                </a:lnTo>
                <a:cubicBezTo>
                  <a:pt x="2242" y="1739"/>
                  <a:pt x="2239" y="1749"/>
                  <a:pt x="2243" y="1757"/>
                </a:cubicBezTo>
                <a:cubicBezTo>
                  <a:pt x="2247" y="1765"/>
                  <a:pt x="2256" y="1768"/>
                  <a:pt x="2264" y="1764"/>
                </a:cubicBezTo>
                <a:close/>
                <a:moveTo>
                  <a:pt x="2322" y="1736"/>
                </a:moveTo>
                <a:lnTo>
                  <a:pt x="2322" y="1736"/>
                </a:lnTo>
                <a:cubicBezTo>
                  <a:pt x="2329" y="1732"/>
                  <a:pt x="2333" y="1722"/>
                  <a:pt x="2329" y="1714"/>
                </a:cubicBezTo>
                <a:cubicBezTo>
                  <a:pt x="2325" y="1706"/>
                  <a:pt x="2315" y="1703"/>
                  <a:pt x="2307" y="1707"/>
                </a:cubicBezTo>
                <a:lnTo>
                  <a:pt x="2307" y="1707"/>
                </a:lnTo>
                <a:cubicBezTo>
                  <a:pt x="2299" y="1711"/>
                  <a:pt x="2296" y="1720"/>
                  <a:pt x="2300" y="1728"/>
                </a:cubicBezTo>
                <a:cubicBezTo>
                  <a:pt x="2304" y="1736"/>
                  <a:pt x="2314" y="1740"/>
                  <a:pt x="2322" y="1736"/>
                </a:cubicBezTo>
                <a:close/>
                <a:moveTo>
                  <a:pt x="2379" y="1707"/>
                </a:moveTo>
                <a:lnTo>
                  <a:pt x="2379" y="1707"/>
                </a:lnTo>
                <a:cubicBezTo>
                  <a:pt x="2387" y="1703"/>
                  <a:pt x="2390" y="1694"/>
                  <a:pt x="2386" y="1686"/>
                </a:cubicBezTo>
                <a:cubicBezTo>
                  <a:pt x="2382" y="1678"/>
                  <a:pt x="2373" y="1675"/>
                  <a:pt x="2365" y="1679"/>
                </a:cubicBezTo>
                <a:lnTo>
                  <a:pt x="2365" y="1679"/>
                </a:lnTo>
                <a:cubicBezTo>
                  <a:pt x="2357" y="1682"/>
                  <a:pt x="2354" y="1692"/>
                  <a:pt x="2357" y="1700"/>
                </a:cubicBezTo>
                <a:cubicBezTo>
                  <a:pt x="2361" y="1708"/>
                  <a:pt x="2371" y="1711"/>
                  <a:pt x="2379" y="1707"/>
                </a:cubicBezTo>
                <a:close/>
                <a:moveTo>
                  <a:pt x="2436" y="1679"/>
                </a:moveTo>
                <a:lnTo>
                  <a:pt x="2436" y="1679"/>
                </a:lnTo>
                <a:cubicBezTo>
                  <a:pt x="2444" y="1675"/>
                  <a:pt x="2448" y="1665"/>
                  <a:pt x="2444" y="1657"/>
                </a:cubicBezTo>
                <a:cubicBezTo>
                  <a:pt x="2440" y="1649"/>
                  <a:pt x="2430" y="1646"/>
                  <a:pt x="2422" y="1650"/>
                </a:cubicBezTo>
                <a:lnTo>
                  <a:pt x="2422" y="1650"/>
                </a:lnTo>
                <a:cubicBezTo>
                  <a:pt x="2414" y="1654"/>
                  <a:pt x="2411" y="1664"/>
                  <a:pt x="2415" y="1672"/>
                </a:cubicBezTo>
                <a:cubicBezTo>
                  <a:pt x="2419" y="1680"/>
                  <a:pt x="2428" y="1683"/>
                  <a:pt x="2436" y="1679"/>
                </a:cubicBezTo>
                <a:close/>
                <a:moveTo>
                  <a:pt x="2494" y="1650"/>
                </a:moveTo>
                <a:lnTo>
                  <a:pt x="2494" y="1650"/>
                </a:lnTo>
                <a:cubicBezTo>
                  <a:pt x="2502" y="1646"/>
                  <a:pt x="2505" y="1637"/>
                  <a:pt x="2501" y="1629"/>
                </a:cubicBezTo>
                <a:cubicBezTo>
                  <a:pt x="2497" y="1621"/>
                  <a:pt x="2487" y="1618"/>
                  <a:pt x="2480" y="1622"/>
                </a:cubicBezTo>
                <a:lnTo>
                  <a:pt x="2480" y="1622"/>
                </a:lnTo>
                <a:cubicBezTo>
                  <a:pt x="2472" y="1626"/>
                  <a:pt x="2468" y="1635"/>
                  <a:pt x="2472" y="1643"/>
                </a:cubicBezTo>
                <a:cubicBezTo>
                  <a:pt x="2476" y="1651"/>
                  <a:pt x="2486" y="1654"/>
                  <a:pt x="2494" y="1650"/>
                </a:cubicBezTo>
                <a:close/>
                <a:moveTo>
                  <a:pt x="2551" y="1622"/>
                </a:moveTo>
                <a:lnTo>
                  <a:pt x="2551" y="1622"/>
                </a:lnTo>
                <a:cubicBezTo>
                  <a:pt x="2559" y="1618"/>
                  <a:pt x="2562" y="1609"/>
                  <a:pt x="2558" y="1601"/>
                </a:cubicBezTo>
                <a:cubicBezTo>
                  <a:pt x="2554" y="1593"/>
                  <a:pt x="2545" y="1589"/>
                  <a:pt x="2537" y="1593"/>
                </a:cubicBezTo>
                <a:lnTo>
                  <a:pt x="2537" y="1593"/>
                </a:lnTo>
                <a:cubicBezTo>
                  <a:pt x="2529" y="1597"/>
                  <a:pt x="2526" y="1607"/>
                  <a:pt x="2530" y="1615"/>
                </a:cubicBezTo>
                <a:cubicBezTo>
                  <a:pt x="2534" y="1623"/>
                  <a:pt x="2543" y="1626"/>
                  <a:pt x="2551" y="1622"/>
                </a:cubicBezTo>
                <a:close/>
                <a:moveTo>
                  <a:pt x="2609" y="1594"/>
                </a:moveTo>
                <a:lnTo>
                  <a:pt x="2609" y="1594"/>
                </a:lnTo>
                <a:cubicBezTo>
                  <a:pt x="2616" y="1590"/>
                  <a:pt x="2620" y="1580"/>
                  <a:pt x="2616" y="1572"/>
                </a:cubicBezTo>
                <a:cubicBezTo>
                  <a:pt x="2612" y="1564"/>
                  <a:pt x="2602" y="1561"/>
                  <a:pt x="2594" y="1565"/>
                </a:cubicBezTo>
                <a:lnTo>
                  <a:pt x="2594" y="1565"/>
                </a:lnTo>
                <a:cubicBezTo>
                  <a:pt x="2586" y="1569"/>
                  <a:pt x="2583" y="1579"/>
                  <a:pt x="2587" y="1586"/>
                </a:cubicBezTo>
                <a:cubicBezTo>
                  <a:pt x="2591" y="1594"/>
                  <a:pt x="2601" y="1598"/>
                  <a:pt x="2609" y="1594"/>
                </a:cubicBezTo>
                <a:close/>
                <a:moveTo>
                  <a:pt x="2666" y="1565"/>
                </a:moveTo>
                <a:lnTo>
                  <a:pt x="2666" y="1565"/>
                </a:lnTo>
                <a:cubicBezTo>
                  <a:pt x="2674" y="1561"/>
                  <a:pt x="2677" y="1552"/>
                  <a:pt x="2673" y="1544"/>
                </a:cubicBezTo>
                <a:cubicBezTo>
                  <a:pt x="2669" y="1536"/>
                  <a:pt x="2660" y="1533"/>
                  <a:pt x="2652" y="1537"/>
                </a:cubicBezTo>
                <a:lnTo>
                  <a:pt x="2652" y="1537"/>
                </a:lnTo>
                <a:cubicBezTo>
                  <a:pt x="2644" y="1541"/>
                  <a:pt x="2641" y="1550"/>
                  <a:pt x="2644" y="1558"/>
                </a:cubicBezTo>
                <a:cubicBezTo>
                  <a:pt x="2648" y="1566"/>
                  <a:pt x="2658" y="1569"/>
                  <a:pt x="2666" y="1565"/>
                </a:cubicBezTo>
                <a:close/>
                <a:moveTo>
                  <a:pt x="2723" y="1537"/>
                </a:moveTo>
                <a:lnTo>
                  <a:pt x="2723" y="1537"/>
                </a:lnTo>
                <a:cubicBezTo>
                  <a:pt x="2731" y="1533"/>
                  <a:pt x="2735" y="1523"/>
                  <a:pt x="2731" y="1515"/>
                </a:cubicBezTo>
                <a:cubicBezTo>
                  <a:pt x="2727" y="1508"/>
                  <a:pt x="2717" y="1504"/>
                  <a:pt x="2709" y="1508"/>
                </a:cubicBezTo>
                <a:lnTo>
                  <a:pt x="2709" y="1508"/>
                </a:lnTo>
                <a:cubicBezTo>
                  <a:pt x="2701" y="1512"/>
                  <a:pt x="2698" y="1522"/>
                  <a:pt x="2702" y="1530"/>
                </a:cubicBezTo>
                <a:cubicBezTo>
                  <a:pt x="2706" y="1538"/>
                  <a:pt x="2715" y="1541"/>
                  <a:pt x="2723" y="1537"/>
                </a:cubicBezTo>
                <a:close/>
                <a:moveTo>
                  <a:pt x="2781" y="1509"/>
                </a:moveTo>
                <a:lnTo>
                  <a:pt x="2781" y="1509"/>
                </a:lnTo>
                <a:cubicBezTo>
                  <a:pt x="2789" y="1505"/>
                  <a:pt x="2792" y="1495"/>
                  <a:pt x="2788" y="1487"/>
                </a:cubicBezTo>
                <a:cubicBezTo>
                  <a:pt x="2784" y="1479"/>
                  <a:pt x="2774" y="1476"/>
                  <a:pt x="2767" y="1480"/>
                </a:cubicBezTo>
                <a:lnTo>
                  <a:pt x="2767" y="1480"/>
                </a:lnTo>
                <a:cubicBezTo>
                  <a:pt x="2759" y="1484"/>
                  <a:pt x="2755" y="1493"/>
                  <a:pt x="2759" y="1501"/>
                </a:cubicBezTo>
                <a:cubicBezTo>
                  <a:pt x="2763" y="1509"/>
                  <a:pt x="2773" y="1512"/>
                  <a:pt x="2781" y="1509"/>
                </a:cubicBezTo>
                <a:close/>
                <a:moveTo>
                  <a:pt x="2838" y="1480"/>
                </a:moveTo>
                <a:lnTo>
                  <a:pt x="2838" y="1480"/>
                </a:lnTo>
                <a:cubicBezTo>
                  <a:pt x="2846" y="1476"/>
                  <a:pt x="2849" y="1467"/>
                  <a:pt x="2845" y="1459"/>
                </a:cubicBezTo>
                <a:cubicBezTo>
                  <a:pt x="2841" y="1451"/>
                  <a:pt x="2832" y="1448"/>
                  <a:pt x="2824" y="1451"/>
                </a:cubicBezTo>
                <a:lnTo>
                  <a:pt x="2824" y="1451"/>
                </a:lnTo>
                <a:cubicBezTo>
                  <a:pt x="2816" y="1455"/>
                  <a:pt x="2813" y="1465"/>
                  <a:pt x="2817" y="1473"/>
                </a:cubicBezTo>
                <a:cubicBezTo>
                  <a:pt x="2821" y="1481"/>
                  <a:pt x="2830" y="1484"/>
                  <a:pt x="2838" y="1480"/>
                </a:cubicBezTo>
                <a:close/>
                <a:moveTo>
                  <a:pt x="2896" y="1452"/>
                </a:moveTo>
                <a:lnTo>
                  <a:pt x="2896" y="1452"/>
                </a:lnTo>
                <a:cubicBezTo>
                  <a:pt x="2903" y="1448"/>
                  <a:pt x="2907" y="1438"/>
                  <a:pt x="2903" y="1430"/>
                </a:cubicBezTo>
                <a:cubicBezTo>
                  <a:pt x="2899" y="1422"/>
                  <a:pt x="2889" y="1419"/>
                  <a:pt x="2881" y="1423"/>
                </a:cubicBezTo>
                <a:lnTo>
                  <a:pt x="2881" y="1423"/>
                </a:lnTo>
                <a:cubicBezTo>
                  <a:pt x="2873" y="1427"/>
                  <a:pt x="2870" y="1437"/>
                  <a:pt x="2874" y="1445"/>
                </a:cubicBezTo>
                <a:cubicBezTo>
                  <a:pt x="2878" y="1452"/>
                  <a:pt x="2888" y="1456"/>
                  <a:pt x="2896" y="1452"/>
                </a:cubicBezTo>
                <a:close/>
                <a:moveTo>
                  <a:pt x="2953" y="1423"/>
                </a:moveTo>
                <a:lnTo>
                  <a:pt x="2953" y="1423"/>
                </a:lnTo>
                <a:cubicBezTo>
                  <a:pt x="2961" y="1419"/>
                  <a:pt x="2964" y="1410"/>
                  <a:pt x="2960" y="1402"/>
                </a:cubicBezTo>
                <a:cubicBezTo>
                  <a:pt x="2956" y="1394"/>
                  <a:pt x="2947" y="1391"/>
                  <a:pt x="2939" y="1395"/>
                </a:cubicBezTo>
                <a:lnTo>
                  <a:pt x="2939" y="1395"/>
                </a:lnTo>
                <a:cubicBezTo>
                  <a:pt x="2931" y="1399"/>
                  <a:pt x="2928" y="1408"/>
                  <a:pt x="2931" y="1416"/>
                </a:cubicBezTo>
                <a:cubicBezTo>
                  <a:pt x="2935" y="1424"/>
                  <a:pt x="2945" y="1427"/>
                  <a:pt x="2953" y="1423"/>
                </a:cubicBezTo>
                <a:close/>
                <a:moveTo>
                  <a:pt x="3010" y="1395"/>
                </a:moveTo>
                <a:lnTo>
                  <a:pt x="3010" y="1395"/>
                </a:lnTo>
                <a:cubicBezTo>
                  <a:pt x="3018" y="1391"/>
                  <a:pt x="3022" y="1381"/>
                  <a:pt x="3018" y="1374"/>
                </a:cubicBezTo>
                <a:cubicBezTo>
                  <a:pt x="3014" y="1366"/>
                  <a:pt x="3004" y="1362"/>
                  <a:pt x="2996" y="1366"/>
                </a:cubicBezTo>
                <a:lnTo>
                  <a:pt x="2996" y="1366"/>
                </a:lnTo>
                <a:cubicBezTo>
                  <a:pt x="2988" y="1370"/>
                  <a:pt x="2985" y="1380"/>
                  <a:pt x="2989" y="1388"/>
                </a:cubicBezTo>
                <a:cubicBezTo>
                  <a:pt x="2993" y="1396"/>
                  <a:pt x="3002" y="1399"/>
                  <a:pt x="3010" y="1395"/>
                </a:cubicBezTo>
                <a:close/>
                <a:moveTo>
                  <a:pt x="3068" y="1367"/>
                </a:moveTo>
                <a:lnTo>
                  <a:pt x="3068" y="1367"/>
                </a:lnTo>
                <a:cubicBezTo>
                  <a:pt x="3076" y="1363"/>
                  <a:pt x="3079" y="1353"/>
                  <a:pt x="3075" y="1345"/>
                </a:cubicBezTo>
                <a:cubicBezTo>
                  <a:pt x="3071" y="1337"/>
                  <a:pt x="3061" y="1334"/>
                  <a:pt x="3054" y="1338"/>
                </a:cubicBezTo>
                <a:lnTo>
                  <a:pt x="3053" y="1338"/>
                </a:lnTo>
                <a:cubicBezTo>
                  <a:pt x="3046" y="1342"/>
                  <a:pt x="3042" y="1351"/>
                  <a:pt x="3046" y="1359"/>
                </a:cubicBezTo>
                <a:cubicBezTo>
                  <a:pt x="3050" y="1367"/>
                  <a:pt x="3060" y="1371"/>
                  <a:pt x="3068" y="1367"/>
                </a:cubicBezTo>
                <a:close/>
                <a:moveTo>
                  <a:pt x="3125" y="1338"/>
                </a:moveTo>
                <a:lnTo>
                  <a:pt x="3125" y="1338"/>
                </a:lnTo>
                <a:cubicBezTo>
                  <a:pt x="3133" y="1334"/>
                  <a:pt x="3136" y="1325"/>
                  <a:pt x="3132" y="1317"/>
                </a:cubicBezTo>
                <a:cubicBezTo>
                  <a:pt x="3128" y="1309"/>
                  <a:pt x="3119" y="1306"/>
                  <a:pt x="3111" y="1310"/>
                </a:cubicBezTo>
                <a:lnTo>
                  <a:pt x="3111" y="1310"/>
                </a:lnTo>
                <a:cubicBezTo>
                  <a:pt x="3103" y="1314"/>
                  <a:pt x="3100" y="1323"/>
                  <a:pt x="3104" y="1331"/>
                </a:cubicBezTo>
                <a:cubicBezTo>
                  <a:pt x="3108" y="1339"/>
                  <a:pt x="3117" y="1342"/>
                  <a:pt x="3125" y="1338"/>
                </a:cubicBezTo>
                <a:close/>
                <a:moveTo>
                  <a:pt x="3183" y="1310"/>
                </a:moveTo>
                <a:lnTo>
                  <a:pt x="3183" y="1310"/>
                </a:lnTo>
                <a:cubicBezTo>
                  <a:pt x="3190" y="1306"/>
                  <a:pt x="3194" y="1296"/>
                  <a:pt x="3190" y="1288"/>
                </a:cubicBezTo>
                <a:cubicBezTo>
                  <a:pt x="3186" y="1280"/>
                  <a:pt x="3176" y="1277"/>
                  <a:pt x="3168" y="1281"/>
                </a:cubicBezTo>
                <a:lnTo>
                  <a:pt x="3168" y="1281"/>
                </a:lnTo>
                <a:cubicBezTo>
                  <a:pt x="3160" y="1285"/>
                  <a:pt x="3157" y="1295"/>
                  <a:pt x="3161" y="1303"/>
                </a:cubicBezTo>
                <a:cubicBezTo>
                  <a:pt x="3165" y="1311"/>
                  <a:pt x="3175" y="1314"/>
                  <a:pt x="3183" y="1310"/>
                </a:cubicBezTo>
                <a:close/>
                <a:moveTo>
                  <a:pt x="3240" y="1281"/>
                </a:moveTo>
                <a:lnTo>
                  <a:pt x="3240" y="1281"/>
                </a:lnTo>
                <a:cubicBezTo>
                  <a:pt x="3248" y="1278"/>
                  <a:pt x="3251" y="1268"/>
                  <a:pt x="3247" y="1260"/>
                </a:cubicBezTo>
                <a:cubicBezTo>
                  <a:pt x="3243" y="1252"/>
                  <a:pt x="3234" y="1249"/>
                  <a:pt x="3226" y="1253"/>
                </a:cubicBezTo>
                <a:lnTo>
                  <a:pt x="3226" y="1253"/>
                </a:lnTo>
                <a:cubicBezTo>
                  <a:pt x="3218" y="1257"/>
                  <a:pt x="3215" y="1266"/>
                  <a:pt x="3218" y="1274"/>
                </a:cubicBezTo>
                <a:cubicBezTo>
                  <a:pt x="3222" y="1282"/>
                  <a:pt x="3232" y="1285"/>
                  <a:pt x="3240" y="1281"/>
                </a:cubicBezTo>
                <a:close/>
                <a:moveTo>
                  <a:pt x="3297" y="1253"/>
                </a:moveTo>
                <a:lnTo>
                  <a:pt x="3297" y="1253"/>
                </a:lnTo>
                <a:cubicBezTo>
                  <a:pt x="3305" y="1249"/>
                  <a:pt x="3308" y="1240"/>
                  <a:pt x="3305" y="1232"/>
                </a:cubicBezTo>
                <a:cubicBezTo>
                  <a:pt x="3301" y="1224"/>
                  <a:pt x="3291" y="1220"/>
                  <a:pt x="3283" y="1224"/>
                </a:cubicBezTo>
                <a:lnTo>
                  <a:pt x="3283" y="1224"/>
                </a:lnTo>
                <a:cubicBezTo>
                  <a:pt x="3275" y="1228"/>
                  <a:pt x="3272" y="1238"/>
                  <a:pt x="3276" y="1246"/>
                </a:cubicBezTo>
                <a:cubicBezTo>
                  <a:pt x="3280" y="1254"/>
                  <a:pt x="3289" y="1257"/>
                  <a:pt x="3297" y="1253"/>
                </a:cubicBezTo>
                <a:close/>
                <a:moveTo>
                  <a:pt x="3355" y="1225"/>
                </a:moveTo>
                <a:lnTo>
                  <a:pt x="3355" y="1225"/>
                </a:lnTo>
                <a:cubicBezTo>
                  <a:pt x="3363" y="1221"/>
                  <a:pt x="3366" y="1211"/>
                  <a:pt x="3362" y="1203"/>
                </a:cubicBezTo>
                <a:cubicBezTo>
                  <a:pt x="3358" y="1195"/>
                  <a:pt x="3348" y="1192"/>
                  <a:pt x="3341" y="1196"/>
                </a:cubicBezTo>
                <a:lnTo>
                  <a:pt x="3340" y="1196"/>
                </a:lnTo>
                <a:cubicBezTo>
                  <a:pt x="3333" y="1200"/>
                  <a:pt x="3329" y="1210"/>
                  <a:pt x="3333" y="1218"/>
                </a:cubicBezTo>
                <a:cubicBezTo>
                  <a:pt x="3337" y="1225"/>
                  <a:pt x="3347" y="1229"/>
                  <a:pt x="3355" y="1225"/>
                </a:cubicBezTo>
                <a:close/>
                <a:moveTo>
                  <a:pt x="3412" y="1196"/>
                </a:moveTo>
                <a:lnTo>
                  <a:pt x="3412" y="1196"/>
                </a:lnTo>
                <a:cubicBezTo>
                  <a:pt x="3420" y="1192"/>
                  <a:pt x="3423" y="1183"/>
                  <a:pt x="3419" y="1175"/>
                </a:cubicBezTo>
                <a:cubicBezTo>
                  <a:pt x="3415" y="1167"/>
                  <a:pt x="3406" y="1164"/>
                  <a:pt x="3398" y="1168"/>
                </a:cubicBezTo>
                <a:lnTo>
                  <a:pt x="3398" y="1168"/>
                </a:lnTo>
                <a:cubicBezTo>
                  <a:pt x="3390" y="1172"/>
                  <a:pt x="3387" y="1181"/>
                  <a:pt x="3391" y="1189"/>
                </a:cubicBezTo>
                <a:cubicBezTo>
                  <a:pt x="3395" y="1197"/>
                  <a:pt x="3404" y="1200"/>
                  <a:pt x="3412" y="1196"/>
                </a:cubicBezTo>
                <a:close/>
                <a:moveTo>
                  <a:pt x="3470" y="1168"/>
                </a:moveTo>
                <a:lnTo>
                  <a:pt x="3470" y="1168"/>
                </a:lnTo>
                <a:cubicBezTo>
                  <a:pt x="3477" y="1164"/>
                  <a:pt x="3481" y="1154"/>
                  <a:pt x="3477" y="1147"/>
                </a:cubicBezTo>
                <a:cubicBezTo>
                  <a:pt x="3473" y="1139"/>
                  <a:pt x="3463" y="1135"/>
                  <a:pt x="3455" y="1139"/>
                </a:cubicBezTo>
                <a:lnTo>
                  <a:pt x="3455" y="1139"/>
                </a:lnTo>
                <a:cubicBezTo>
                  <a:pt x="3447" y="1143"/>
                  <a:pt x="3444" y="1153"/>
                  <a:pt x="3448" y="1161"/>
                </a:cubicBezTo>
                <a:cubicBezTo>
                  <a:pt x="3452" y="1169"/>
                  <a:pt x="3462" y="1172"/>
                  <a:pt x="3470" y="1168"/>
                </a:cubicBezTo>
                <a:close/>
                <a:moveTo>
                  <a:pt x="3527" y="1140"/>
                </a:moveTo>
                <a:lnTo>
                  <a:pt x="3527" y="1140"/>
                </a:lnTo>
                <a:cubicBezTo>
                  <a:pt x="3535" y="1136"/>
                  <a:pt x="3538" y="1126"/>
                  <a:pt x="3534" y="1118"/>
                </a:cubicBezTo>
                <a:cubicBezTo>
                  <a:pt x="3530" y="1110"/>
                  <a:pt x="3521" y="1107"/>
                  <a:pt x="3513" y="1111"/>
                </a:cubicBezTo>
                <a:lnTo>
                  <a:pt x="3513" y="1111"/>
                </a:lnTo>
                <a:cubicBezTo>
                  <a:pt x="3505" y="1115"/>
                  <a:pt x="3502" y="1124"/>
                  <a:pt x="3505" y="1132"/>
                </a:cubicBezTo>
                <a:cubicBezTo>
                  <a:pt x="3509" y="1140"/>
                  <a:pt x="3519" y="1144"/>
                  <a:pt x="3527" y="1140"/>
                </a:cubicBezTo>
                <a:close/>
                <a:moveTo>
                  <a:pt x="3584" y="1111"/>
                </a:moveTo>
                <a:lnTo>
                  <a:pt x="3584" y="1111"/>
                </a:lnTo>
                <a:cubicBezTo>
                  <a:pt x="3592" y="1107"/>
                  <a:pt x="3595" y="1098"/>
                  <a:pt x="3592" y="1090"/>
                </a:cubicBezTo>
                <a:cubicBezTo>
                  <a:pt x="3588" y="1082"/>
                  <a:pt x="3578" y="1079"/>
                  <a:pt x="3570" y="1083"/>
                </a:cubicBezTo>
                <a:lnTo>
                  <a:pt x="3570" y="1083"/>
                </a:lnTo>
                <a:cubicBezTo>
                  <a:pt x="3562" y="1086"/>
                  <a:pt x="3559" y="1096"/>
                  <a:pt x="3563" y="1104"/>
                </a:cubicBezTo>
                <a:cubicBezTo>
                  <a:pt x="3567" y="1112"/>
                  <a:pt x="3576" y="1115"/>
                  <a:pt x="3584" y="1111"/>
                </a:cubicBezTo>
                <a:close/>
                <a:moveTo>
                  <a:pt x="3642" y="1083"/>
                </a:moveTo>
                <a:lnTo>
                  <a:pt x="3642" y="1083"/>
                </a:lnTo>
                <a:cubicBezTo>
                  <a:pt x="3650" y="1079"/>
                  <a:pt x="3653" y="1069"/>
                  <a:pt x="3649" y="1061"/>
                </a:cubicBezTo>
                <a:cubicBezTo>
                  <a:pt x="3645" y="1053"/>
                  <a:pt x="3635" y="1050"/>
                  <a:pt x="3628" y="1054"/>
                </a:cubicBezTo>
                <a:lnTo>
                  <a:pt x="3628" y="1054"/>
                </a:lnTo>
                <a:cubicBezTo>
                  <a:pt x="3620" y="1058"/>
                  <a:pt x="3616" y="1068"/>
                  <a:pt x="3620" y="1076"/>
                </a:cubicBezTo>
                <a:cubicBezTo>
                  <a:pt x="3624" y="1083"/>
                  <a:pt x="3634" y="1087"/>
                  <a:pt x="3642" y="1083"/>
                </a:cubicBezTo>
                <a:close/>
                <a:moveTo>
                  <a:pt x="3699" y="1054"/>
                </a:moveTo>
                <a:lnTo>
                  <a:pt x="3699" y="1054"/>
                </a:lnTo>
                <a:cubicBezTo>
                  <a:pt x="3707" y="1051"/>
                  <a:pt x="3710" y="1041"/>
                  <a:pt x="3706" y="1033"/>
                </a:cubicBezTo>
                <a:cubicBezTo>
                  <a:pt x="3702" y="1025"/>
                  <a:pt x="3693" y="1022"/>
                  <a:pt x="3685" y="1026"/>
                </a:cubicBezTo>
                <a:lnTo>
                  <a:pt x="3685" y="1026"/>
                </a:lnTo>
                <a:cubicBezTo>
                  <a:pt x="3677" y="1030"/>
                  <a:pt x="3674" y="1039"/>
                  <a:pt x="3678" y="1047"/>
                </a:cubicBezTo>
                <a:cubicBezTo>
                  <a:pt x="3682" y="1055"/>
                  <a:pt x="3691" y="1058"/>
                  <a:pt x="3699" y="1054"/>
                </a:cubicBezTo>
                <a:close/>
                <a:moveTo>
                  <a:pt x="3756" y="1026"/>
                </a:moveTo>
                <a:lnTo>
                  <a:pt x="3756" y="1026"/>
                </a:lnTo>
                <a:cubicBezTo>
                  <a:pt x="3764" y="1022"/>
                  <a:pt x="3768" y="1013"/>
                  <a:pt x="3764" y="1005"/>
                </a:cubicBezTo>
                <a:cubicBezTo>
                  <a:pt x="3760" y="997"/>
                  <a:pt x="3750" y="993"/>
                  <a:pt x="3742" y="997"/>
                </a:cubicBezTo>
                <a:lnTo>
                  <a:pt x="3742" y="997"/>
                </a:lnTo>
                <a:cubicBezTo>
                  <a:pt x="3734" y="1001"/>
                  <a:pt x="3731" y="1011"/>
                  <a:pt x="3735" y="1019"/>
                </a:cubicBezTo>
                <a:cubicBezTo>
                  <a:pt x="3739" y="1027"/>
                  <a:pt x="3749" y="1030"/>
                  <a:pt x="3756" y="1026"/>
                </a:cubicBezTo>
                <a:close/>
                <a:moveTo>
                  <a:pt x="3814" y="998"/>
                </a:moveTo>
                <a:lnTo>
                  <a:pt x="3814" y="998"/>
                </a:lnTo>
                <a:cubicBezTo>
                  <a:pt x="3822" y="994"/>
                  <a:pt x="3825" y="984"/>
                  <a:pt x="3821" y="976"/>
                </a:cubicBezTo>
                <a:cubicBezTo>
                  <a:pt x="3817" y="968"/>
                  <a:pt x="3808" y="965"/>
                  <a:pt x="3800" y="969"/>
                </a:cubicBezTo>
                <a:lnTo>
                  <a:pt x="3800" y="969"/>
                </a:lnTo>
                <a:cubicBezTo>
                  <a:pt x="3792" y="973"/>
                  <a:pt x="3789" y="982"/>
                  <a:pt x="3792" y="990"/>
                </a:cubicBezTo>
                <a:cubicBezTo>
                  <a:pt x="3796" y="998"/>
                  <a:pt x="3806" y="1002"/>
                  <a:pt x="3814" y="998"/>
                </a:cubicBezTo>
                <a:close/>
                <a:moveTo>
                  <a:pt x="3871" y="969"/>
                </a:moveTo>
                <a:lnTo>
                  <a:pt x="3871" y="969"/>
                </a:lnTo>
                <a:cubicBezTo>
                  <a:pt x="3879" y="965"/>
                  <a:pt x="3882" y="956"/>
                  <a:pt x="3879" y="948"/>
                </a:cubicBezTo>
                <a:cubicBezTo>
                  <a:pt x="3875" y="940"/>
                  <a:pt x="3865" y="937"/>
                  <a:pt x="3857" y="941"/>
                </a:cubicBezTo>
                <a:lnTo>
                  <a:pt x="3857" y="941"/>
                </a:lnTo>
                <a:cubicBezTo>
                  <a:pt x="3849" y="945"/>
                  <a:pt x="3846" y="954"/>
                  <a:pt x="3850" y="962"/>
                </a:cubicBezTo>
                <a:cubicBezTo>
                  <a:pt x="3854" y="970"/>
                  <a:pt x="3863" y="973"/>
                  <a:pt x="3871" y="969"/>
                </a:cubicBezTo>
                <a:close/>
                <a:moveTo>
                  <a:pt x="3929" y="941"/>
                </a:moveTo>
                <a:lnTo>
                  <a:pt x="3929" y="941"/>
                </a:lnTo>
                <a:cubicBezTo>
                  <a:pt x="3937" y="937"/>
                  <a:pt x="3940" y="927"/>
                  <a:pt x="3936" y="920"/>
                </a:cubicBezTo>
                <a:cubicBezTo>
                  <a:pt x="3932" y="912"/>
                  <a:pt x="3922" y="908"/>
                  <a:pt x="3915" y="912"/>
                </a:cubicBezTo>
                <a:lnTo>
                  <a:pt x="3915" y="912"/>
                </a:lnTo>
                <a:cubicBezTo>
                  <a:pt x="3907" y="916"/>
                  <a:pt x="3903" y="926"/>
                  <a:pt x="3907" y="934"/>
                </a:cubicBezTo>
                <a:cubicBezTo>
                  <a:pt x="3911" y="942"/>
                  <a:pt x="3921" y="945"/>
                  <a:pt x="3929" y="941"/>
                </a:cubicBezTo>
                <a:close/>
                <a:moveTo>
                  <a:pt x="3986" y="913"/>
                </a:moveTo>
                <a:lnTo>
                  <a:pt x="3986" y="913"/>
                </a:lnTo>
                <a:cubicBezTo>
                  <a:pt x="3994" y="909"/>
                  <a:pt x="3997" y="899"/>
                  <a:pt x="3993" y="891"/>
                </a:cubicBezTo>
                <a:cubicBezTo>
                  <a:pt x="3989" y="883"/>
                  <a:pt x="3980" y="880"/>
                  <a:pt x="3972" y="884"/>
                </a:cubicBezTo>
                <a:lnTo>
                  <a:pt x="3972" y="884"/>
                </a:lnTo>
                <a:cubicBezTo>
                  <a:pt x="3964" y="888"/>
                  <a:pt x="3961" y="897"/>
                  <a:pt x="3965" y="905"/>
                </a:cubicBezTo>
                <a:cubicBezTo>
                  <a:pt x="3969" y="913"/>
                  <a:pt x="3978" y="916"/>
                  <a:pt x="3986" y="913"/>
                </a:cubicBezTo>
                <a:close/>
                <a:moveTo>
                  <a:pt x="4043" y="884"/>
                </a:moveTo>
                <a:lnTo>
                  <a:pt x="4043" y="884"/>
                </a:lnTo>
                <a:cubicBezTo>
                  <a:pt x="4051" y="880"/>
                  <a:pt x="4055" y="871"/>
                  <a:pt x="4051" y="863"/>
                </a:cubicBezTo>
                <a:cubicBezTo>
                  <a:pt x="4047" y="855"/>
                  <a:pt x="4037" y="852"/>
                  <a:pt x="4029" y="855"/>
                </a:cubicBezTo>
                <a:lnTo>
                  <a:pt x="4029" y="855"/>
                </a:lnTo>
                <a:cubicBezTo>
                  <a:pt x="4021" y="859"/>
                  <a:pt x="4018" y="869"/>
                  <a:pt x="4022" y="877"/>
                </a:cubicBezTo>
                <a:cubicBezTo>
                  <a:pt x="4026" y="885"/>
                  <a:pt x="4036" y="888"/>
                  <a:pt x="4043" y="884"/>
                </a:cubicBezTo>
                <a:close/>
                <a:moveTo>
                  <a:pt x="4101" y="856"/>
                </a:moveTo>
                <a:lnTo>
                  <a:pt x="4101" y="856"/>
                </a:lnTo>
                <a:cubicBezTo>
                  <a:pt x="4109" y="852"/>
                  <a:pt x="4112" y="842"/>
                  <a:pt x="4108" y="834"/>
                </a:cubicBezTo>
                <a:cubicBezTo>
                  <a:pt x="4104" y="826"/>
                  <a:pt x="4095" y="823"/>
                  <a:pt x="4087" y="827"/>
                </a:cubicBezTo>
                <a:lnTo>
                  <a:pt x="4087" y="827"/>
                </a:lnTo>
                <a:cubicBezTo>
                  <a:pt x="4079" y="831"/>
                  <a:pt x="4076" y="841"/>
                  <a:pt x="4079" y="849"/>
                </a:cubicBezTo>
                <a:cubicBezTo>
                  <a:pt x="4083" y="856"/>
                  <a:pt x="4093" y="860"/>
                  <a:pt x="4101" y="856"/>
                </a:cubicBezTo>
                <a:close/>
                <a:moveTo>
                  <a:pt x="4158" y="827"/>
                </a:moveTo>
                <a:lnTo>
                  <a:pt x="4158" y="827"/>
                </a:lnTo>
                <a:cubicBezTo>
                  <a:pt x="4166" y="823"/>
                  <a:pt x="4169" y="814"/>
                  <a:pt x="4166" y="806"/>
                </a:cubicBezTo>
                <a:cubicBezTo>
                  <a:pt x="4162" y="798"/>
                  <a:pt x="4152" y="795"/>
                  <a:pt x="4144" y="799"/>
                </a:cubicBezTo>
                <a:lnTo>
                  <a:pt x="4144" y="799"/>
                </a:lnTo>
                <a:cubicBezTo>
                  <a:pt x="4136" y="803"/>
                  <a:pt x="4133" y="812"/>
                  <a:pt x="4137" y="820"/>
                </a:cubicBezTo>
                <a:cubicBezTo>
                  <a:pt x="4141" y="828"/>
                  <a:pt x="4150" y="831"/>
                  <a:pt x="4158" y="827"/>
                </a:cubicBezTo>
                <a:close/>
                <a:moveTo>
                  <a:pt x="4216" y="799"/>
                </a:moveTo>
                <a:lnTo>
                  <a:pt x="4216" y="799"/>
                </a:lnTo>
                <a:cubicBezTo>
                  <a:pt x="4224" y="795"/>
                  <a:pt x="4227" y="786"/>
                  <a:pt x="4223" y="778"/>
                </a:cubicBezTo>
                <a:cubicBezTo>
                  <a:pt x="4219" y="770"/>
                  <a:pt x="4209" y="766"/>
                  <a:pt x="4202" y="770"/>
                </a:cubicBezTo>
                <a:lnTo>
                  <a:pt x="4202" y="770"/>
                </a:lnTo>
                <a:cubicBezTo>
                  <a:pt x="4194" y="774"/>
                  <a:pt x="4190" y="784"/>
                  <a:pt x="4194" y="792"/>
                </a:cubicBezTo>
                <a:cubicBezTo>
                  <a:pt x="4198" y="800"/>
                  <a:pt x="4208" y="803"/>
                  <a:pt x="4216" y="799"/>
                </a:cubicBezTo>
                <a:close/>
                <a:moveTo>
                  <a:pt x="4273" y="771"/>
                </a:moveTo>
                <a:lnTo>
                  <a:pt x="4273" y="771"/>
                </a:lnTo>
                <a:cubicBezTo>
                  <a:pt x="4281" y="767"/>
                  <a:pt x="4284" y="757"/>
                  <a:pt x="4280" y="749"/>
                </a:cubicBezTo>
                <a:cubicBezTo>
                  <a:pt x="4276" y="741"/>
                  <a:pt x="4267" y="738"/>
                  <a:pt x="4259" y="742"/>
                </a:cubicBezTo>
                <a:lnTo>
                  <a:pt x="4259" y="742"/>
                </a:lnTo>
                <a:cubicBezTo>
                  <a:pt x="4251" y="746"/>
                  <a:pt x="4248" y="755"/>
                  <a:pt x="4252" y="763"/>
                </a:cubicBezTo>
                <a:cubicBezTo>
                  <a:pt x="4256" y="771"/>
                  <a:pt x="4265" y="775"/>
                  <a:pt x="4273" y="771"/>
                </a:cubicBezTo>
                <a:close/>
                <a:moveTo>
                  <a:pt x="4330" y="742"/>
                </a:moveTo>
                <a:lnTo>
                  <a:pt x="4330" y="742"/>
                </a:lnTo>
                <a:cubicBezTo>
                  <a:pt x="4338" y="738"/>
                  <a:pt x="4342" y="729"/>
                  <a:pt x="4338" y="721"/>
                </a:cubicBezTo>
                <a:cubicBezTo>
                  <a:pt x="4334" y="713"/>
                  <a:pt x="4324" y="710"/>
                  <a:pt x="4316" y="714"/>
                </a:cubicBezTo>
                <a:lnTo>
                  <a:pt x="4316" y="714"/>
                </a:lnTo>
                <a:cubicBezTo>
                  <a:pt x="4308" y="717"/>
                  <a:pt x="4305" y="727"/>
                  <a:pt x="4309" y="735"/>
                </a:cubicBezTo>
                <a:cubicBezTo>
                  <a:pt x="4313" y="743"/>
                  <a:pt x="4323" y="746"/>
                  <a:pt x="4330" y="742"/>
                </a:cubicBezTo>
                <a:close/>
                <a:moveTo>
                  <a:pt x="4388" y="714"/>
                </a:moveTo>
                <a:lnTo>
                  <a:pt x="4388" y="714"/>
                </a:lnTo>
                <a:cubicBezTo>
                  <a:pt x="4396" y="710"/>
                  <a:pt x="4399" y="700"/>
                  <a:pt x="4395" y="692"/>
                </a:cubicBezTo>
                <a:cubicBezTo>
                  <a:pt x="4391" y="685"/>
                  <a:pt x="4382" y="681"/>
                  <a:pt x="4374" y="685"/>
                </a:cubicBezTo>
                <a:lnTo>
                  <a:pt x="4374" y="685"/>
                </a:lnTo>
                <a:cubicBezTo>
                  <a:pt x="4366" y="689"/>
                  <a:pt x="4363" y="699"/>
                  <a:pt x="4366" y="707"/>
                </a:cubicBezTo>
                <a:cubicBezTo>
                  <a:pt x="4370" y="715"/>
                  <a:pt x="4380" y="718"/>
                  <a:pt x="4388" y="714"/>
                </a:cubicBezTo>
                <a:close/>
                <a:moveTo>
                  <a:pt x="4445" y="686"/>
                </a:moveTo>
                <a:lnTo>
                  <a:pt x="4445" y="686"/>
                </a:lnTo>
                <a:cubicBezTo>
                  <a:pt x="4453" y="682"/>
                  <a:pt x="4456" y="672"/>
                  <a:pt x="4453" y="664"/>
                </a:cubicBezTo>
                <a:cubicBezTo>
                  <a:pt x="4449" y="656"/>
                  <a:pt x="4439" y="653"/>
                  <a:pt x="4431" y="657"/>
                </a:cubicBezTo>
                <a:lnTo>
                  <a:pt x="4431" y="657"/>
                </a:lnTo>
                <a:cubicBezTo>
                  <a:pt x="4423" y="661"/>
                  <a:pt x="4420" y="670"/>
                  <a:pt x="4424" y="678"/>
                </a:cubicBezTo>
                <a:cubicBezTo>
                  <a:pt x="4428" y="686"/>
                  <a:pt x="4437" y="689"/>
                  <a:pt x="4445" y="686"/>
                </a:cubicBezTo>
                <a:close/>
                <a:moveTo>
                  <a:pt x="4503" y="657"/>
                </a:moveTo>
                <a:lnTo>
                  <a:pt x="4503" y="657"/>
                </a:lnTo>
                <a:cubicBezTo>
                  <a:pt x="4511" y="653"/>
                  <a:pt x="4514" y="644"/>
                  <a:pt x="4510" y="636"/>
                </a:cubicBezTo>
                <a:cubicBezTo>
                  <a:pt x="4506" y="628"/>
                  <a:pt x="4496" y="625"/>
                  <a:pt x="4489" y="628"/>
                </a:cubicBezTo>
                <a:lnTo>
                  <a:pt x="4489" y="628"/>
                </a:lnTo>
                <a:cubicBezTo>
                  <a:pt x="4481" y="632"/>
                  <a:pt x="4477" y="642"/>
                  <a:pt x="4481" y="650"/>
                </a:cubicBezTo>
                <a:cubicBezTo>
                  <a:pt x="4485" y="658"/>
                  <a:pt x="4495" y="661"/>
                  <a:pt x="4503" y="657"/>
                </a:cubicBezTo>
                <a:close/>
                <a:moveTo>
                  <a:pt x="4560" y="629"/>
                </a:moveTo>
                <a:lnTo>
                  <a:pt x="4560" y="629"/>
                </a:lnTo>
                <a:cubicBezTo>
                  <a:pt x="4568" y="625"/>
                  <a:pt x="4571" y="615"/>
                  <a:pt x="4567" y="607"/>
                </a:cubicBezTo>
                <a:cubicBezTo>
                  <a:pt x="4563" y="599"/>
                  <a:pt x="4554" y="596"/>
                  <a:pt x="4546" y="600"/>
                </a:cubicBezTo>
                <a:lnTo>
                  <a:pt x="4546" y="600"/>
                </a:lnTo>
                <a:cubicBezTo>
                  <a:pt x="4538" y="604"/>
                  <a:pt x="4535" y="614"/>
                  <a:pt x="4539" y="621"/>
                </a:cubicBezTo>
                <a:cubicBezTo>
                  <a:pt x="4543" y="629"/>
                  <a:pt x="4552" y="633"/>
                  <a:pt x="4560" y="629"/>
                </a:cubicBezTo>
                <a:close/>
                <a:moveTo>
                  <a:pt x="4617" y="600"/>
                </a:moveTo>
                <a:lnTo>
                  <a:pt x="4617" y="600"/>
                </a:lnTo>
                <a:cubicBezTo>
                  <a:pt x="4625" y="596"/>
                  <a:pt x="4629" y="587"/>
                  <a:pt x="4625" y="579"/>
                </a:cubicBezTo>
                <a:cubicBezTo>
                  <a:pt x="4621" y="571"/>
                  <a:pt x="4611" y="568"/>
                  <a:pt x="4603" y="572"/>
                </a:cubicBezTo>
                <a:lnTo>
                  <a:pt x="4603" y="572"/>
                </a:lnTo>
                <a:cubicBezTo>
                  <a:pt x="4595" y="576"/>
                  <a:pt x="4592" y="585"/>
                  <a:pt x="4596" y="593"/>
                </a:cubicBezTo>
                <a:cubicBezTo>
                  <a:pt x="4600" y="601"/>
                  <a:pt x="4610" y="604"/>
                  <a:pt x="4617" y="600"/>
                </a:cubicBezTo>
                <a:close/>
                <a:moveTo>
                  <a:pt x="4675" y="572"/>
                </a:moveTo>
                <a:lnTo>
                  <a:pt x="4675" y="572"/>
                </a:lnTo>
                <a:cubicBezTo>
                  <a:pt x="4683" y="568"/>
                  <a:pt x="4686" y="558"/>
                  <a:pt x="4682" y="551"/>
                </a:cubicBezTo>
                <a:cubicBezTo>
                  <a:pt x="4678" y="543"/>
                  <a:pt x="4669" y="539"/>
                  <a:pt x="4661" y="543"/>
                </a:cubicBezTo>
                <a:lnTo>
                  <a:pt x="4661" y="543"/>
                </a:lnTo>
                <a:cubicBezTo>
                  <a:pt x="4653" y="547"/>
                  <a:pt x="4650" y="557"/>
                  <a:pt x="4653" y="565"/>
                </a:cubicBezTo>
                <a:cubicBezTo>
                  <a:pt x="4657" y="573"/>
                  <a:pt x="4667" y="576"/>
                  <a:pt x="4675" y="572"/>
                </a:cubicBezTo>
                <a:close/>
                <a:moveTo>
                  <a:pt x="4732" y="544"/>
                </a:moveTo>
                <a:lnTo>
                  <a:pt x="4732" y="544"/>
                </a:lnTo>
                <a:cubicBezTo>
                  <a:pt x="4740" y="540"/>
                  <a:pt x="4743" y="530"/>
                  <a:pt x="4740" y="522"/>
                </a:cubicBezTo>
                <a:cubicBezTo>
                  <a:pt x="4736" y="514"/>
                  <a:pt x="4726" y="511"/>
                  <a:pt x="4718" y="515"/>
                </a:cubicBezTo>
                <a:lnTo>
                  <a:pt x="4718" y="515"/>
                </a:lnTo>
                <a:cubicBezTo>
                  <a:pt x="4710" y="519"/>
                  <a:pt x="4707" y="528"/>
                  <a:pt x="4711" y="536"/>
                </a:cubicBezTo>
                <a:cubicBezTo>
                  <a:pt x="4715" y="544"/>
                  <a:pt x="4724" y="548"/>
                  <a:pt x="4732" y="544"/>
                </a:cubicBezTo>
                <a:close/>
                <a:moveTo>
                  <a:pt x="4790" y="515"/>
                </a:moveTo>
                <a:lnTo>
                  <a:pt x="4790" y="515"/>
                </a:lnTo>
                <a:cubicBezTo>
                  <a:pt x="4798" y="511"/>
                  <a:pt x="4801" y="502"/>
                  <a:pt x="4797" y="494"/>
                </a:cubicBezTo>
                <a:cubicBezTo>
                  <a:pt x="4793" y="486"/>
                  <a:pt x="4783" y="483"/>
                  <a:pt x="4776" y="487"/>
                </a:cubicBezTo>
                <a:lnTo>
                  <a:pt x="4776" y="487"/>
                </a:lnTo>
                <a:cubicBezTo>
                  <a:pt x="4768" y="490"/>
                  <a:pt x="4764" y="500"/>
                  <a:pt x="4768" y="508"/>
                </a:cubicBezTo>
                <a:cubicBezTo>
                  <a:pt x="4772" y="516"/>
                  <a:pt x="4782" y="519"/>
                  <a:pt x="4790" y="515"/>
                </a:cubicBezTo>
                <a:close/>
                <a:moveTo>
                  <a:pt x="4847" y="487"/>
                </a:moveTo>
                <a:lnTo>
                  <a:pt x="4847" y="487"/>
                </a:lnTo>
                <a:cubicBezTo>
                  <a:pt x="4855" y="483"/>
                  <a:pt x="4858" y="473"/>
                  <a:pt x="4854" y="465"/>
                </a:cubicBezTo>
                <a:cubicBezTo>
                  <a:pt x="4850" y="457"/>
                  <a:pt x="4841" y="454"/>
                  <a:pt x="4833" y="458"/>
                </a:cubicBezTo>
                <a:lnTo>
                  <a:pt x="4833" y="458"/>
                </a:lnTo>
                <a:cubicBezTo>
                  <a:pt x="4825" y="462"/>
                  <a:pt x="4822" y="472"/>
                  <a:pt x="4826" y="480"/>
                </a:cubicBezTo>
                <a:cubicBezTo>
                  <a:pt x="4830" y="487"/>
                  <a:pt x="4839" y="491"/>
                  <a:pt x="4847" y="487"/>
                </a:cubicBezTo>
                <a:close/>
                <a:moveTo>
                  <a:pt x="4904" y="458"/>
                </a:moveTo>
                <a:lnTo>
                  <a:pt x="4904" y="458"/>
                </a:lnTo>
                <a:cubicBezTo>
                  <a:pt x="4912" y="455"/>
                  <a:pt x="4916" y="445"/>
                  <a:pt x="4912" y="437"/>
                </a:cubicBezTo>
                <a:cubicBezTo>
                  <a:pt x="4908" y="429"/>
                  <a:pt x="4898" y="426"/>
                  <a:pt x="4890" y="430"/>
                </a:cubicBezTo>
                <a:lnTo>
                  <a:pt x="4890" y="430"/>
                </a:lnTo>
                <a:cubicBezTo>
                  <a:pt x="4882" y="434"/>
                  <a:pt x="4879" y="443"/>
                  <a:pt x="4883" y="451"/>
                </a:cubicBezTo>
                <a:cubicBezTo>
                  <a:pt x="4887" y="459"/>
                  <a:pt x="4897" y="462"/>
                  <a:pt x="4904" y="458"/>
                </a:cubicBezTo>
                <a:close/>
                <a:moveTo>
                  <a:pt x="4962" y="430"/>
                </a:moveTo>
                <a:lnTo>
                  <a:pt x="4962" y="430"/>
                </a:lnTo>
                <a:cubicBezTo>
                  <a:pt x="4970" y="426"/>
                  <a:pt x="4973" y="417"/>
                  <a:pt x="4969" y="409"/>
                </a:cubicBezTo>
                <a:cubicBezTo>
                  <a:pt x="4965" y="401"/>
                  <a:pt x="4956" y="397"/>
                  <a:pt x="4948" y="401"/>
                </a:cubicBezTo>
                <a:lnTo>
                  <a:pt x="4948" y="401"/>
                </a:lnTo>
                <a:cubicBezTo>
                  <a:pt x="4940" y="405"/>
                  <a:pt x="4937" y="415"/>
                  <a:pt x="4940" y="423"/>
                </a:cubicBezTo>
                <a:cubicBezTo>
                  <a:pt x="4944" y="431"/>
                  <a:pt x="4954" y="434"/>
                  <a:pt x="4962" y="430"/>
                </a:cubicBezTo>
                <a:close/>
                <a:moveTo>
                  <a:pt x="5019" y="402"/>
                </a:moveTo>
                <a:lnTo>
                  <a:pt x="5019" y="402"/>
                </a:lnTo>
                <a:cubicBezTo>
                  <a:pt x="5027" y="398"/>
                  <a:pt x="5030" y="388"/>
                  <a:pt x="5027" y="380"/>
                </a:cubicBezTo>
                <a:cubicBezTo>
                  <a:pt x="5023" y="372"/>
                  <a:pt x="5013" y="369"/>
                  <a:pt x="5005" y="373"/>
                </a:cubicBezTo>
                <a:lnTo>
                  <a:pt x="5005" y="373"/>
                </a:lnTo>
                <a:cubicBezTo>
                  <a:pt x="4997" y="377"/>
                  <a:pt x="4994" y="386"/>
                  <a:pt x="4998" y="394"/>
                </a:cubicBezTo>
                <a:cubicBezTo>
                  <a:pt x="5002" y="402"/>
                  <a:pt x="5011" y="406"/>
                  <a:pt x="5019" y="402"/>
                </a:cubicBezTo>
                <a:close/>
                <a:moveTo>
                  <a:pt x="5077" y="373"/>
                </a:moveTo>
                <a:lnTo>
                  <a:pt x="5077" y="373"/>
                </a:lnTo>
                <a:cubicBezTo>
                  <a:pt x="5085" y="369"/>
                  <a:pt x="5088" y="360"/>
                  <a:pt x="5084" y="352"/>
                </a:cubicBezTo>
                <a:cubicBezTo>
                  <a:pt x="5080" y="344"/>
                  <a:pt x="5070" y="341"/>
                  <a:pt x="5063" y="345"/>
                </a:cubicBezTo>
                <a:lnTo>
                  <a:pt x="5063" y="345"/>
                </a:lnTo>
                <a:cubicBezTo>
                  <a:pt x="5055" y="349"/>
                  <a:pt x="5051" y="358"/>
                  <a:pt x="5055" y="366"/>
                </a:cubicBezTo>
                <a:cubicBezTo>
                  <a:pt x="5059" y="374"/>
                  <a:pt x="5069" y="377"/>
                  <a:pt x="5077" y="373"/>
                </a:cubicBezTo>
                <a:close/>
                <a:moveTo>
                  <a:pt x="5134" y="345"/>
                </a:moveTo>
                <a:lnTo>
                  <a:pt x="5134" y="345"/>
                </a:lnTo>
                <a:cubicBezTo>
                  <a:pt x="5142" y="341"/>
                  <a:pt x="5145" y="331"/>
                  <a:pt x="5141" y="324"/>
                </a:cubicBezTo>
                <a:cubicBezTo>
                  <a:pt x="5137" y="316"/>
                  <a:pt x="5128" y="312"/>
                  <a:pt x="5120" y="316"/>
                </a:cubicBezTo>
                <a:lnTo>
                  <a:pt x="5120" y="316"/>
                </a:lnTo>
                <a:cubicBezTo>
                  <a:pt x="5112" y="320"/>
                  <a:pt x="5109" y="330"/>
                  <a:pt x="5113" y="338"/>
                </a:cubicBezTo>
                <a:cubicBezTo>
                  <a:pt x="5117" y="346"/>
                  <a:pt x="5126" y="349"/>
                  <a:pt x="5134" y="345"/>
                </a:cubicBezTo>
                <a:close/>
                <a:moveTo>
                  <a:pt x="5191" y="317"/>
                </a:moveTo>
                <a:lnTo>
                  <a:pt x="5191" y="317"/>
                </a:lnTo>
                <a:cubicBezTo>
                  <a:pt x="5199" y="313"/>
                  <a:pt x="5203" y="303"/>
                  <a:pt x="5199" y="295"/>
                </a:cubicBezTo>
                <a:cubicBezTo>
                  <a:pt x="5195" y="287"/>
                  <a:pt x="5185" y="284"/>
                  <a:pt x="5177" y="288"/>
                </a:cubicBezTo>
                <a:lnTo>
                  <a:pt x="5177" y="288"/>
                </a:lnTo>
                <a:cubicBezTo>
                  <a:pt x="5169" y="292"/>
                  <a:pt x="5166" y="301"/>
                  <a:pt x="5170" y="309"/>
                </a:cubicBezTo>
                <a:cubicBezTo>
                  <a:pt x="5174" y="317"/>
                  <a:pt x="5184" y="320"/>
                  <a:pt x="5191" y="317"/>
                </a:cubicBezTo>
                <a:close/>
                <a:moveTo>
                  <a:pt x="5249" y="288"/>
                </a:moveTo>
                <a:lnTo>
                  <a:pt x="5249" y="288"/>
                </a:lnTo>
                <a:cubicBezTo>
                  <a:pt x="5257" y="284"/>
                  <a:pt x="5260" y="275"/>
                  <a:pt x="5256" y="267"/>
                </a:cubicBezTo>
                <a:cubicBezTo>
                  <a:pt x="5252" y="259"/>
                  <a:pt x="5243" y="256"/>
                  <a:pt x="5235" y="259"/>
                </a:cubicBezTo>
                <a:lnTo>
                  <a:pt x="5235" y="259"/>
                </a:lnTo>
                <a:cubicBezTo>
                  <a:pt x="5227" y="263"/>
                  <a:pt x="5224" y="273"/>
                  <a:pt x="5227" y="281"/>
                </a:cubicBezTo>
                <a:cubicBezTo>
                  <a:pt x="5231" y="289"/>
                  <a:pt x="5241" y="292"/>
                  <a:pt x="5249" y="288"/>
                </a:cubicBezTo>
                <a:close/>
                <a:moveTo>
                  <a:pt x="5306" y="260"/>
                </a:moveTo>
                <a:lnTo>
                  <a:pt x="5306" y="260"/>
                </a:lnTo>
                <a:cubicBezTo>
                  <a:pt x="5314" y="256"/>
                  <a:pt x="5317" y="246"/>
                  <a:pt x="5314" y="238"/>
                </a:cubicBezTo>
                <a:cubicBezTo>
                  <a:pt x="5310" y="230"/>
                  <a:pt x="5300" y="227"/>
                  <a:pt x="5292" y="231"/>
                </a:cubicBezTo>
                <a:lnTo>
                  <a:pt x="5292" y="231"/>
                </a:lnTo>
                <a:cubicBezTo>
                  <a:pt x="5284" y="235"/>
                  <a:pt x="5281" y="245"/>
                  <a:pt x="5285" y="253"/>
                </a:cubicBezTo>
                <a:cubicBezTo>
                  <a:pt x="5289" y="260"/>
                  <a:pt x="5298" y="264"/>
                  <a:pt x="5306" y="260"/>
                </a:cubicBezTo>
                <a:close/>
                <a:moveTo>
                  <a:pt x="5364" y="231"/>
                </a:moveTo>
                <a:lnTo>
                  <a:pt x="5364" y="231"/>
                </a:lnTo>
                <a:cubicBezTo>
                  <a:pt x="5372" y="228"/>
                  <a:pt x="5375" y="218"/>
                  <a:pt x="5371" y="210"/>
                </a:cubicBezTo>
                <a:cubicBezTo>
                  <a:pt x="5367" y="202"/>
                  <a:pt x="5357" y="199"/>
                  <a:pt x="5350" y="203"/>
                </a:cubicBezTo>
                <a:lnTo>
                  <a:pt x="5350" y="203"/>
                </a:lnTo>
                <a:cubicBezTo>
                  <a:pt x="5342" y="207"/>
                  <a:pt x="5338" y="216"/>
                  <a:pt x="5342" y="224"/>
                </a:cubicBezTo>
                <a:cubicBezTo>
                  <a:pt x="5346" y="232"/>
                  <a:pt x="5356" y="235"/>
                  <a:pt x="5364" y="231"/>
                </a:cubicBezTo>
                <a:close/>
                <a:moveTo>
                  <a:pt x="5421" y="203"/>
                </a:moveTo>
                <a:lnTo>
                  <a:pt x="5421" y="203"/>
                </a:lnTo>
                <a:cubicBezTo>
                  <a:pt x="5429" y="199"/>
                  <a:pt x="5432" y="190"/>
                  <a:pt x="5428" y="182"/>
                </a:cubicBezTo>
                <a:cubicBezTo>
                  <a:pt x="5424" y="174"/>
                  <a:pt x="5415" y="170"/>
                  <a:pt x="5407" y="174"/>
                </a:cubicBezTo>
                <a:lnTo>
                  <a:pt x="5407" y="174"/>
                </a:lnTo>
                <a:cubicBezTo>
                  <a:pt x="5399" y="178"/>
                  <a:pt x="5396" y="188"/>
                  <a:pt x="5400" y="196"/>
                </a:cubicBezTo>
                <a:cubicBezTo>
                  <a:pt x="5404" y="204"/>
                  <a:pt x="5413" y="207"/>
                  <a:pt x="5421" y="203"/>
                </a:cubicBezTo>
                <a:close/>
                <a:moveTo>
                  <a:pt x="5478" y="175"/>
                </a:moveTo>
                <a:lnTo>
                  <a:pt x="5478" y="175"/>
                </a:lnTo>
                <a:cubicBezTo>
                  <a:pt x="5486" y="171"/>
                  <a:pt x="5490" y="161"/>
                  <a:pt x="5486" y="153"/>
                </a:cubicBezTo>
                <a:cubicBezTo>
                  <a:pt x="5482" y="145"/>
                  <a:pt x="5472" y="142"/>
                  <a:pt x="5464" y="146"/>
                </a:cubicBezTo>
                <a:lnTo>
                  <a:pt x="5464" y="146"/>
                </a:lnTo>
                <a:cubicBezTo>
                  <a:pt x="5456" y="150"/>
                  <a:pt x="5453" y="159"/>
                  <a:pt x="5457" y="167"/>
                </a:cubicBezTo>
                <a:cubicBezTo>
                  <a:pt x="5461" y="175"/>
                  <a:pt x="5471" y="179"/>
                  <a:pt x="5478" y="175"/>
                </a:cubicBezTo>
                <a:close/>
                <a:moveTo>
                  <a:pt x="5536" y="146"/>
                </a:moveTo>
                <a:lnTo>
                  <a:pt x="5536" y="146"/>
                </a:lnTo>
                <a:cubicBezTo>
                  <a:pt x="5544" y="142"/>
                  <a:pt x="5547" y="133"/>
                  <a:pt x="5543" y="125"/>
                </a:cubicBezTo>
                <a:cubicBezTo>
                  <a:pt x="5539" y="117"/>
                  <a:pt x="5530" y="114"/>
                  <a:pt x="5522" y="118"/>
                </a:cubicBezTo>
                <a:lnTo>
                  <a:pt x="5522" y="118"/>
                </a:lnTo>
                <a:cubicBezTo>
                  <a:pt x="5514" y="121"/>
                  <a:pt x="5511" y="131"/>
                  <a:pt x="5514" y="139"/>
                </a:cubicBezTo>
                <a:cubicBezTo>
                  <a:pt x="5518" y="147"/>
                  <a:pt x="5528" y="150"/>
                  <a:pt x="5536" y="146"/>
                </a:cubicBezTo>
                <a:close/>
                <a:moveTo>
                  <a:pt x="5593" y="118"/>
                </a:moveTo>
                <a:lnTo>
                  <a:pt x="5593" y="118"/>
                </a:lnTo>
                <a:cubicBezTo>
                  <a:pt x="5601" y="114"/>
                  <a:pt x="5604" y="104"/>
                  <a:pt x="5601" y="96"/>
                </a:cubicBezTo>
                <a:cubicBezTo>
                  <a:pt x="5597" y="89"/>
                  <a:pt x="5587" y="85"/>
                  <a:pt x="5579" y="89"/>
                </a:cubicBezTo>
                <a:lnTo>
                  <a:pt x="5579" y="89"/>
                </a:lnTo>
                <a:cubicBezTo>
                  <a:pt x="5571" y="93"/>
                  <a:pt x="5568" y="103"/>
                  <a:pt x="5572" y="111"/>
                </a:cubicBezTo>
                <a:cubicBezTo>
                  <a:pt x="5576" y="119"/>
                  <a:pt x="5585" y="122"/>
                  <a:pt x="5593" y="118"/>
                </a:cubicBezTo>
                <a:close/>
                <a:moveTo>
                  <a:pt x="5651" y="90"/>
                </a:moveTo>
                <a:lnTo>
                  <a:pt x="5651" y="90"/>
                </a:lnTo>
                <a:cubicBezTo>
                  <a:pt x="5659" y="86"/>
                  <a:pt x="5662" y="76"/>
                  <a:pt x="5658" y="68"/>
                </a:cubicBezTo>
                <a:cubicBezTo>
                  <a:pt x="5654" y="60"/>
                  <a:pt x="5644" y="57"/>
                  <a:pt x="5637" y="61"/>
                </a:cubicBezTo>
                <a:lnTo>
                  <a:pt x="5637" y="61"/>
                </a:lnTo>
                <a:cubicBezTo>
                  <a:pt x="5629" y="65"/>
                  <a:pt x="5625" y="74"/>
                  <a:pt x="5629" y="82"/>
                </a:cubicBezTo>
                <a:cubicBezTo>
                  <a:pt x="5633" y="90"/>
                  <a:pt x="5643" y="93"/>
                  <a:pt x="5651" y="90"/>
                </a:cubicBezTo>
                <a:close/>
                <a:moveTo>
                  <a:pt x="5708" y="61"/>
                </a:moveTo>
                <a:lnTo>
                  <a:pt x="5708" y="61"/>
                </a:lnTo>
                <a:cubicBezTo>
                  <a:pt x="5716" y="57"/>
                  <a:pt x="5719" y="48"/>
                  <a:pt x="5715" y="40"/>
                </a:cubicBezTo>
                <a:cubicBezTo>
                  <a:pt x="5711" y="32"/>
                  <a:pt x="5702" y="29"/>
                  <a:pt x="5694" y="32"/>
                </a:cubicBezTo>
                <a:lnTo>
                  <a:pt x="5694" y="32"/>
                </a:lnTo>
                <a:cubicBezTo>
                  <a:pt x="5686" y="36"/>
                  <a:pt x="5683" y="46"/>
                  <a:pt x="5687" y="54"/>
                </a:cubicBezTo>
                <a:cubicBezTo>
                  <a:pt x="5691" y="62"/>
                  <a:pt x="5700" y="65"/>
                  <a:pt x="5708" y="61"/>
                </a:cubicBezTo>
                <a:close/>
                <a:moveTo>
                  <a:pt x="5765" y="33"/>
                </a:moveTo>
                <a:lnTo>
                  <a:pt x="5765" y="33"/>
                </a:lnTo>
                <a:cubicBezTo>
                  <a:pt x="5773" y="29"/>
                  <a:pt x="5777" y="19"/>
                  <a:pt x="5773" y="11"/>
                </a:cubicBezTo>
                <a:cubicBezTo>
                  <a:pt x="5769" y="3"/>
                  <a:pt x="5759" y="0"/>
                  <a:pt x="5751" y="4"/>
                </a:cubicBezTo>
                <a:lnTo>
                  <a:pt x="5751" y="4"/>
                </a:lnTo>
                <a:cubicBezTo>
                  <a:pt x="5743" y="8"/>
                  <a:pt x="5740" y="18"/>
                  <a:pt x="5744" y="25"/>
                </a:cubicBezTo>
                <a:cubicBezTo>
                  <a:pt x="5748" y="33"/>
                  <a:pt x="5758" y="37"/>
                  <a:pt x="5765" y="33"/>
                </a:cubicBezTo>
                <a:close/>
              </a:path>
            </a:pathLst>
          </a:custGeom>
          <a:solidFill>
            <a:srgbClr val="9BBB59"/>
          </a:solidFill>
          <a:ln w="1588" cap="flat">
            <a:solidFill>
              <a:srgbClr val="9BBB59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119" name="Freeform 117">
            <a:extLst>
              <a:ext uri="{FF2B5EF4-FFF2-40B4-BE49-F238E27FC236}">
                <a16:creationId xmlns:a16="http://schemas.microsoft.com/office/drawing/2014/main" id="{E0CE3CB6-06C9-4708-90BE-77A35FBF379D}"/>
              </a:ext>
            </a:extLst>
          </p:cNvPr>
          <p:cNvSpPr>
            <a:spLocks noEditPoints="1"/>
          </p:cNvSpPr>
          <p:nvPr/>
        </p:nvSpPr>
        <p:spPr bwMode="auto">
          <a:xfrm>
            <a:off x="989151" y="2818973"/>
            <a:ext cx="5327650" cy="3067050"/>
          </a:xfrm>
          <a:custGeom>
            <a:avLst/>
            <a:gdLst>
              <a:gd name="T0" fmla="*/ 82 w 5761"/>
              <a:gd name="T1" fmla="*/ 3276 h 3312"/>
              <a:gd name="T2" fmla="*/ 116 w 5761"/>
              <a:gd name="T3" fmla="*/ 3238 h 3312"/>
              <a:gd name="T4" fmla="*/ 233 w 5761"/>
              <a:gd name="T5" fmla="*/ 3152 h 3312"/>
              <a:gd name="T6" fmla="*/ 360 w 5761"/>
              <a:gd name="T7" fmla="*/ 3117 h 3312"/>
              <a:gd name="T8" fmla="*/ 415 w 5761"/>
              <a:gd name="T9" fmla="*/ 3085 h 3312"/>
              <a:gd name="T10" fmla="*/ 511 w 5761"/>
              <a:gd name="T11" fmla="*/ 2993 h 3312"/>
              <a:gd name="T12" fmla="*/ 644 w 5761"/>
              <a:gd name="T13" fmla="*/ 2936 h 3312"/>
              <a:gd name="T14" fmla="*/ 749 w 5761"/>
              <a:gd name="T15" fmla="*/ 2894 h 3312"/>
              <a:gd name="T16" fmla="*/ 783 w 5761"/>
              <a:gd name="T17" fmla="*/ 2856 h 3312"/>
              <a:gd name="T18" fmla="*/ 900 w 5761"/>
              <a:gd name="T19" fmla="*/ 2771 h 3312"/>
              <a:gd name="T20" fmla="*/ 1027 w 5761"/>
              <a:gd name="T21" fmla="*/ 2735 h 3312"/>
              <a:gd name="T22" fmla="*/ 1082 w 5761"/>
              <a:gd name="T23" fmla="*/ 2703 h 3312"/>
              <a:gd name="T24" fmla="*/ 1178 w 5761"/>
              <a:gd name="T25" fmla="*/ 2612 h 3312"/>
              <a:gd name="T26" fmla="*/ 1311 w 5761"/>
              <a:gd name="T27" fmla="*/ 2554 h 3312"/>
              <a:gd name="T28" fmla="*/ 1416 w 5761"/>
              <a:gd name="T29" fmla="*/ 2512 h 3312"/>
              <a:gd name="T30" fmla="*/ 1450 w 5761"/>
              <a:gd name="T31" fmla="*/ 2475 h 3312"/>
              <a:gd name="T32" fmla="*/ 1567 w 5761"/>
              <a:gd name="T33" fmla="*/ 2389 h 3312"/>
              <a:gd name="T34" fmla="*/ 1694 w 5761"/>
              <a:gd name="T35" fmla="*/ 2353 h 3312"/>
              <a:gd name="T36" fmla="*/ 1749 w 5761"/>
              <a:gd name="T37" fmla="*/ 2321 h 3312"/>
              <a:gd name="T38" fmla="*/ 1845 w 5761"/>
              <a:gd name="T39" fmla="*/ 2230 h 3312"/>
              <a:gd name="T40" fmla="*/ 1978 w 5761"/>
              <a:gd name="T41" fmla="*/ 2172 h 3312"/>
              <a:gd name="T42" fmla="*/ 2083 w 5761"/>
              <a:gd name="T43" fmla="*/ 2131 h 3312"/>
              <a:gd name="T44" fmla="*/ 2116 w 5761"/>
              <a:gd name="T45" fmla="*/ 2093 h 3312"/>
              <a:gd name="T46" fmla="*/ 2234 w 5761"/>
              <a:gd name="T47" fmla="*/ 2007 h 3312"/>
              <a:gd name="T48" fmla="*/ 2361 w 5761"/>
              <a:gd name="T49" fmla="*/ 1972 h 3312"/>
              <a:gd name="T50" fmla="*/ 2416 w 5761"/>
              <a:gd name="T51" fmla="*/ 1940 h 3312"/>
              <a:gd name="T52" fmla="*/ 2511 w 5761"/>
              <a:gd name="T53" fmla="*/ 1848 h 3312"/>
              <a:gd name="T54" fmla="*/ 2644 w 5761"/>
              <a:gd name="T55" fmla="*/ 1791 h 3312"/>
              <a:gd name="T56" fmla="*/ 2750 w 5761"/>
              <a:gd name="T57" fmla="*/ 1749 h 3312"/>
              <a:gd name="T58" fmla="*/ 2783 w 5761"/>
              <a:gd name="T59" fmla="*/ 1711 h 3312"/>
              <a:gd name="T60" fmla="*/ 2901 w 5761"/>
              <a:gd name="T61" fmla="*/ 1626 h 3312"/>
              <a:gd name="T62" fmla="*/ 3028 w 5761"/>
              <a:gd name="T63" fmla="*/ 1590 h 3312"/>
              <a:gd name="T64" fmla="*/ 3083 w 5761"/>
              <a:gd name="T65" fmla="*/ 1558 h 3312"/>
              <a:gd name="T66" fmla="*/ 3178 w 5761"/>
              <a:gd name="T67" fmla="*/ 1467 h 3312"/>
              <a:gd name="T68" fmla="*/ 3311 w 5761"/>
              <a:gd name="T69" fmla="*/ 1409 h 3312"/>
              <a:gd name="T70" fmla="*/ 3417 w 5761"/>
              <a:gd name="T71" fmla="*/ 1367 h 3312"/>
              <a:gd name="T72" fmla="*/ 3450 w 5761"/>
              <a:gd name="T73" fmla="*/ 1330 h 3312"/>
              <a:gd name="T74" fmla="*/ 3567 w 5761"/>
              <a:gd name="T75" fmla="*/ 1244 h 3312"/>
              <a:gd name="T76" fmla="*/ 3694 w 5761"/>
              <a:gd name="T77" fmla="*/ 1208 h 3312"/>
              <a:gd name="T78" fmla="*/ 3750 w 5761"/>
              <a:gd name="T79" fmla="*/ 1177 h 3312"/>
              <a:gd name="T80" fmla="*/ 3845 w 5761"/>
              <a:gd name="T81" fmla="*/ 1085 h 3312"/>
              <a:gd name="T82" fmla="*/ 3978 w 5761"/>
              <a:gd name="T83" fmla="*/ 1028 h 3312"/>
              <a:gd name="T84" fmla="*/ 4083 w 5761"/>
              <a:gd name="T85" fmla="*/ 986 h 3312"/>
              <a:gd name="T86" fmla="*/ 4117 w 5761"/>
              <a:gd name="T87" fmla="*/ 948 h 3312"/>
              <a:gd name="T88" fmla="*/ 4234 w 5761"/>
              <a:gd name="T89" fmla="*/ 863 h 3312"/>
              <a:gd name="T90" fmla="*/ 4361 w 5761"/>
              <a:gd name="T91" fmla="*/ 827 h 3312"/>
              <a:gd name="T92" fmla="*/ 4417 w 5761"/>
              <a:gd name="T93" fmla="*/ 795 h 3312"/>
              <a:gd name="T94" fmla="*/ 4512 w 5761"/>
              <a:gd name="T95" fmla="*/ 704 h 3312"/>
              <a:gd name="T96" fmla="*/ 4645 w 5761"/>
              <a:gd name="T97" fmla="*/ 646 h 3312"/>
              <a:gd name="T98" fmla="*/ 4750 w 5761"/>
              <a:gd name="T99" fmla="*/ 604 h 3312"/>
              <a:gd name="T100" fmla="*/ 4784 w 5761"/>
              <a:gd name="T101" fmla="*/ 566 h 3312"/>
              <a:gd name="T102" fmla="*/ 4901 w 5761"/>
              <a:gd name="T103" fmla="*/ 481 h 3312"/>
              <a:gd name="T104" fmla="*/ 5028 w 5761"/>
              <a:gd name="T105" fmla="*/ 445 h 3312"/>
              <a:gd name="T106" fmla="*/ 5084 w 5761"/>
              <a:gd name="T107" fmla="*/ 413 h 3312"/>
              <a:gd name="T108" fmla="*/ 5179 w 5761"/>
              <a:gd name="T109" fmla="*/ 322 h 3312"/>
              <a:gd name="T110" fmla="*/ 5312 w 5761"/>
              <a:gd name="T111" fmla="*/ 264 h 3312"/>
              <a:gd name="T112" fmla="*/ 5417 w 5761"/>
              <a:gd name="T113" fmla="*/ 223 h 3312"/>
              <a:gd name="T114" fmla="*/ 5451 w 5761"/>
              <a:gd name="T115" fmla="*/ 185 h 3312"/>
              <a:gd name="T116" fmla="*/ 5568 w 5761"/>
              <a:gd name="T117" fmla="*/ 99 h 3312"/>
              <a:gd name="T118" fmla="*/ 5695 w 5761"/>
              <a:gd name="T119" fmla="*/ 64 h 3312"/>
              <a:gd name="T120" fmla="*/ 5751 w 5761"/>
              <a:gd name="T121" fmla="*/ 32 h 33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5761" h="3312">
                <a:moveTo>
                  <a:pt x="26" y="3307"/>
                </a:moveTo>
                <a:lnTo>
                  <a:pt x="26" y="3307"/>
                </a:lnTo>
                <a:lnTo>
                  <a:pt x="26" y="3307"/>
                </a:lnTo>
                <a:cubicBezTo>
                  <a:pt x="34" y="3303"/>
                  <a:pt x="37" y="3293"/>
                  <a:pt x="32" y="3286"/>
                </a:cubicBezTo>
                <a:cubicBezTo>
                  <a:pt x="28" y="3278"/>
                  <a:pt x="18" y="3275"/>
                  <a:pt x="11" y="3280"/>
                </a:cubicBezTo>
                <a:lnTo>
                  <a:pt x="11" y="3280"/>
                </a:lnTo>
                <a:lnTo>
                  <a:pt x="11" y="3280"/>
                </a:lnTo>
                <a:cubicBezTo>
                  <a:pt x="3" y="3284"/>
                  <a:pt x="0" y="3294"/>
                  <a:pt x="5" y="3301"/>
                </a:cubicBezTo>
                <a:cubicBezTo>
                  <a:pt x="9" y="3309"/>
                  <a:pt x="19" y="3312"/>
                  <a:pt x="26" y="3307"/>
                </a:cubicBezTo>
                <a:close/>
                <a:moveTo>
                  <a:pt x="82" y="3276"/>
                </a:moveTo>
                <a:lnTo>
                  <a:pt x="82" y="3276"/>
                </a:lnTo>
                <a:lnTo>
                  <a:pt x="82" y="3276"/>
                </a:lnTo>
                <a:cubicBezTo>
                  <a:pt x="90" y="3271"/>
                  <a:pt x="92" y="3261"/>
                  <a:pt x="88" y="3254"/>
                </a:cubicBezTo>
                <a:cubicBezTo>
                  <a:pt x="84" y="3246"/>
                  <a:pt x="74" y="3243"/>
                  <a:pt x="66" y="3248"/>
                </a:cubicBezTo>
                <a:lnTo>
                  <a:pt x="66" y="3248"/>
                </a:lnTo>
                <a:cubicBezTo>
                  <a:pt x="58" y="3252"/>
                  <a:pt x="56" y="3262"/>
                  <a:pt x="60" y="3270"/>
                </a:cubicBezTo>
                <a:cubicBezTo>
                  <a:pt x="65" y="3277"/>
                  <a:pt x="74" y="3280"/>
                  <a:pt x="82" y="3276"/>
                </a:cubicBezTo>
                <a:close/>
                <a:moveTo>
                  <a:pt x="138" y="3244"/>
                </a:moveTo>
                <a:lnTo>
                  <a:pt x="138" y="3244"/>
                </a:lnTo>
                <a:lnTo>
                  <a:pt x="138" y="3244"/>
                </a:lnTo>
                <a:cubicBezTo>
                  <a:pt x="145" y="3239"/>
                  <a:pt x="148" y="3230"/>
                  <a:pt x="144" y="3222"/>
                </a:cubicBezTo>
                <a:cubicBezTo>
                  <a:pt x="139" y="3214"/>
                  <a:pt x="129" y="3212"/>
                  <a:pt x="122" y="3216"/>
                </a:cubicBezTo>
                <a:lnTo>
                  <a:pt x="122" y="3216"/>
                </a:lnTo>
                <a:cubicBezTo>
                  <a:pt x="114" y="3220"/>
                  <a:pt x="111" y="3230"/>
                  <a:pt x="116" y="3238"/>
                </a:cubicBezTo>
                <a:cubicBezTo>
                  <a:pt x="120" y="3245"/>
                  <a:pt x="130" y="3248"/>
                  <a:pt x="138" y="3244"/>
                </a:cubicBezTo>
                <a:close/>
                <a:moveTo>
                  <a:pt x="193" y="3212"/>
                </a:moveTo>
                <a:lnTo>
                  <a:pt x="193" y="3212"/>
                </a:lnTo>
                <a:cubicBezTo>
                  <a:pt x="201" y="3208"/>
                  <a:pt x="204" y="3198"/>
                  <a:pt x="199" y="3190"/>
                </a:cubicBezTo>
                <a:cubicBezTo>
                  <a:pt x="195" y="3182"/>
                  <a:pt x="185" y="3180"/>
                  <a:pt x="177" y="3184"/>
                </a:cubicBezTo>
                <a:lnTo>
                  <a:pt x="177" y="3184"/>
                </a:lnTo>
                <a:cubicBezTo>
                  <a:pt x="170" y="3189"/>
                  <a:pt x="167" y="3198"/>
                  <a:pt x="171" y="3206"/>
                </a:cubicBezTo>
                <a:cubicBezTo>
                  <a:pt x="176" y="3214"/>
                  <a:pt x="185" y="3216"/>
                  <a:pt x="193" y="3212"/>
                </a:cubicBezTo>
                <a:close/>
                <a:moveTo>
                  <a:pt x="249" y="3180"/>
                </a:moveTo>
                <a:lnTo>
                  <a:pt x="249" y="3180"/>
                </a:lnTo>
                <a:cubicBezTo>
                  <a:pt x="256" y="3176"/>
                  <a:pt x="259" y="3166"/>
                  <a:pt x="255" y="3158"/>
                </a:cubicBezTo>
                <a:cubicBezTo>
                  <a:pt x="250" y="3151"/>
                  <a:pt x="241" y="3148"/>
                  <a:pt x="233" y="3152"/>
                </a:cubicBezTo>
                <a:lnTo>
                  <a:pt x="233" y="3152"/>
                </a:lnTo>
                <a:cubicBezTo>
                  <a:pt x="225" y="3157"/>
                  <a:pt x="222" y="3167"/>
                  <a:pt x="227" y="3174"/>
                </a:cubicBezTo>
                <a:cubicBezTo>
                  <a:pt x="231" y="3182"/>
                  <a:pt x="241" y="3185"/>
                  <a:pt x="249" y="3180"/>
                </a:cubicBezTo>
                <a:close/>
                <a:moveTo>
                  <a:pt x="304" y="3148"/>
                </a:moveTo>
                <a:lnTo>
                  <a:pt x="304" y="3148"/>
                </a:lnTo>
                <a:cubicBezTo>
                  <a:pt x="312" y="3144"/>
                  <a:pt x="315" y="3134"/>
                  <a:pt x="310" y="3126"/>
                </a:cubicBezTo>
                <a:cubicBezTo>
                  <a:pt x="306" y="3119"/>
                  <a:pt x="296" y="3116"/>
                  <a:pt x="288" y="3121"/>
                </a:cubicBezTo>
                <a:lnTo>
                  <a:pt x="288" y="3121"/>
                </a:lnTo>
                <a:cubicBezTo>
                  <a:pt x="281" y="3125"/>
                  <a:pt x="278" y="3135"/>
                  <a:pt x="282" y="3142"/>
                </a:cubicBezTo>
                <a:cubicBezTo>
                  <a:pt x="287" y="3150"/>
                  <a:pt x="297" y="3153"/>
                  <a:pt x="304" y="3148"/>
                </a:cubicBezTo>
                <a:close/>
                <a:moveTo>
                  <a:pt x="360" y="3117"/>
                </a:moveTo>
                <a:lnTo>
                  <a:pt x="360" y="3117"/>
                </a:lnTo>
                <a:cubicBezTo>
                  <a:pt x="368" y="3112"/>
                  <a:pt x="370" y="3102"/>
                  <a:pt x="366" y="3095"/>
                </a:cubicBezTo>
                <a:cubicBezTo>
                  <a:pt x="361" y="3087"/>
                  <a:pt x="352" y="3084"/>
                  <a:pt x="344" y="3089"/>
                </a:cubicBezTo>
                <a:lnTo>
                  <a:pt x="344" y="3089"/>
                </a:lnTo>
                <a:cubicBezTo>
                  <a:pt x="336" y="3093"/>
                  <a:pt x="334" y="3103"/>
                  <a:pt x="338" y="3111"/>
                </a:cubicBezTo>
                <a:cubicBezTo>
                  <a:pt x="342" y="3118"/>
                  <a:pt x="352" y="3121"/>
                  <a:pt x="360" y="3117"/>
                </a:cubicBezTo>
                <a:close/>
                <a:moveTo>
                  <a:pt x="415" y="3085"/>
                </a:moveTo>
                <a:lnTo>
                  <a:pt x="415" y="3085"/>
                </a:lnTo>
                <a:cubicBezTo>
                  <a:pt x="423" y="3080"/>
                  <a:pt x="426" y="3071"/>
                  <a:pt x="421" y="3063"/>
                </a:cubicBezTo>
                <a:cubicBezTo>
                  <a:pt x="417" y="3055"/>
                  <a:pt x="407" y="3053"/>
                  <a:pt x="400" y="3057"/>
                </a:cubicBezTo>
                <a:lnTo>
                  <a:pt x="400" y="3057"/>
                </a:lnTo>
                <a:cubicBezTo>
                  <a:pt x="392" y="3061"/>
                  <a:pt x="389" y="3071"/>
                  <a:pt x="394" y="3079"/>
                </a:cubicBezTo>
                <a:cubicBezTo>
                  <a:pt x="398" y="3086"/>
                  <a:pt x="408" y="3089"/>
                  <a:pt x="415" y="3085"/>
                </a:cubicBezTo>
                <a:close/>
                <a:moveTo>
                  <a:pt x="471" y="3053"/>
                </a:moveTo>
                <a:lnTo>
                  <a:pt x="471" y="3053"/>
                </a:lnTo>
                <a:cubicBezTo>
                  <a:pt x="479" y="3049"/>
                  <a:pt x="481" y="3039"/>
                  <a:pt x="477" y="3031"/>
                </a:cubicBezTo>
                <a:cubicBezTo>
                  <a:pt x="473" y="3023"/>
                  <a:pt x="463" y="3021"/>
                  <a:pt x="455" y="3025"/>
                </a:cubicBezTo>
                <a:lnTo>
                  <a:pt x="455" y="3025"/>
                </a:lnTo>
                <a:cubicBezTo>
                  <a:pt x="447" y="3030"/>
                  <a:pt x="445" y="3039"/>
                  <a:pt x="449" y="3047"/>
                </a:cubicBezTo>
                <a:cubicBezTo>
                  <a:pt x="454" y="3055"/>
                  <a:pt x="463" y="3057"/>
                  <a:pt x="471" y="3053"/>
                </a:cubicBezTo>
                <a:close/>
                <a:moveTo>
                  <a:pt x="527" y="3021"/>
                </a:moveTo>
                <a:lnTo>
                  <a:pt x="527" y="3021"/>
                </a:lnTo>
                <a:cubicBezTo>
                  <a:pt x="534" y="3017"/>
                  <a:pt x="537" y="3007"/>
                  <a:pt x="533" y="2999"/>
                </a:cubicBezTo>
                <a:cubicBezTo>
                  <a:pt x="528" y="2992"/>
                  <a:pt x="518" y="2989"/>
                  <a:pt x="511" y="2993"/>
                </a:cubicBezTo>
                <a:lnTo>
                  <a:pt x="511" y="2993"/>
                </a:lnTo>
                <a:cubicBezTo>
                  <a:pt x="503" y="2998"/>
                  <a:pt x="500" y="3008"/>
                  <a:pt x="505" y="3015"/>
                </a:cubicBezTo>
                <a:cubicBezTo>
                  <a:pt x="509" y="3023"/>
                  <a:pt x="519" y="3026"/>
                  <a:pt x="527" y="3021"/>
                </a:cubicBezTo>
                <a:close/>
                <a:moveTo>
                  <a:pt x="582" y="2989"/>
                </a:moveTo>
                <a:lnTo>
                  <a:pt x="582" y="2989"/>
                </a:lnTo>
                <a:cubicBezTo>
                  <a:pt x="590" y="2985"/>
                  <a:pt x="593" y="2975"/>
                  <a:pt x="588" y="2967"/>
                </a:cubicBezTo>
                <a:cubicBezTo>
                  <a:pt x="584" y="2960"/>
                  <a:pt x="574" y="2957"/>
                  <a:pt x="566" y="2962"/>
                </a:cubicBezTo>
                <a:lnTo>
                  <a:pt x="566" y="2962"/>
                </a:lnTo>
                <a:cubicBezTo>
                  <a:pt x="559" y="2966"/>
                  <a:pt x="556" y="2976"/>
                  <a:pt x="560" y="2983"/>
                </a:cubicBezTo>
                <a:cubicBezTo>
                  <a:pt x="565" y="2991"/>
                  <a:pt x="575" y="2994"/>
                  <a:pt x="582" y="2989"/>
                </a:cubicBezTo>
                <a:close/>
                <a:moveTo>
                  <a:pt x="638" y="2958"/>
                </a:moveTo>
                <a:lnTo>
                  <a:pt x="638" y="2958"/>
                </a:lnTo>
                <a:cubicBezTo>
                  <a:pt x="645" y="2953"/>
                  <a:pt x="648" y="2943"/>
                  <a:pt x="644" y="2936"/>
                </a:cubicBezTo>
                <a:cubicBezTo>
                  <a:pt x="639" y="2928"/>
                  <a:pt x="630" y="2925"/>
                  <a:pt x="622" y="2930"/>
                </a:cubicBezTo>
                <a:lnTo>
                  <a:pt x="622" y="2930"/>
                </a:lnTo>
                <a:cubicBezTo>
                  <a:pt x="614" y="2934"/>
                  <a:pt x="612" y="2944"/>
                  <a:pt x="616" y="2952"/>
                </a:cubicBezTo>
                <a:cubicBezTo>
                  <a:pt x="620" y="2959"/>
                  <a:pt x="630" y="2962"/>
                  <a:pt x="638" y="2958"/>
                </a:cubicBezTo>
                <a:close/>
                <a:moveTo>
                  <a:pt x="693" y="2926"/>
                </a:moveTo>
                <a:lnTo>
                  <a:pt x="693" y="2926"/>
                </a:lnTo>
                <a:cubicBezTo>
                  <a:pt x="701" y="2921"/>
                  <a:pt x="704" y="2912"/>
                  <a:pt x="699" y="2904"/>
                </a:cubicBezTo>
                <a:cubicBezTo>
                  <a:pt x="695" y="2896"/>
                  <a:pt x="685" y="2894"/>
                  <a:pt x="677" y="2898"/>
                </a:cubicBezTo>
                <a:lnTo>
                  <a:pt x="677" y="2898"/>
                </a:lnTo>
                <a:cubicBezTo>
                  <a:pt x="670" y="2902"/>
                  <a:pt x="667" y="2912"/>
                  <a:pt x="671" y="2920"/>
                </a:cubicBezTo>
                <a:cubicBezTo>
                  <a:pt x="676" y="2927"/>
                  <a:pt x="686" y="2930"/>
                  <a:pt x="693" y="2926"/>
                </a:cubicBezTo>
                <a:close/>
                <a:moveTo>
                  <a:pt x="749" y="2894"/>
                </a:moveTo>
                <a:lnTo>
                  <a:pt x="749" y="2894"/>
                </a:lnTo>
                <a:cubicBezTo>
                  <a:pt x="757" y="2890"/>
                  <a:pt x="759" y="2880"/>
                  <a:pt x="755" y="2872"/>
                </a:cubicBezTo>
                <a:cubicBezTo>
                  <a:pt x="750" y="2864"/>
                  <a:pt x="741" y="2862"/>
                  <a:pt x="733" y="2866"/>
                </a:cubicBezTo>
                <a:lnTo>
                  <a:pt x="733" y="2866"/>
                </a:lnTo>
                <a:cubicBezTo>
                  <a:pt x="725" y="2871"/>
                  <a:pt x="723" y="2880"/>
                  <a:pt x="727" y="2888"/>
                </a:cubicBezTo>
                <a:cubicBezTo>
                  <a:pt x="731" y="2896"/>
                  <a:pt x="741" y="2898"/>
                  <a:pt x="749" y="2894"/>
                </a:cubicBezTo>
                <a:close/>
                <a:moveTo>
                  <a:pt x="804" y="2862"/>
                </a:moveTo>
                <a:lnTo>
                  <a:pt x="804" y="2862"/>
                </a:lnTo>
                <a:cubicBezTo>
                  <a:pt x="812" y="2858"/>
                  <a:pt x="815" y="2848"/>
                  <a:pt x="810" y="2840"/>
                </a:cubicBezTo>
                <a:cubicBezTo>
                  <a:pt x="806" y="2833"/>
                  <a:pt x="796" y="2830"/>
                  <a:pt x="789" y="2834"/>
                </a:cubicBezTo>
                <a:lnTo>
                  <a:pt x="789" y="2834"/>
                </a:lnTo>
                <a:cubicBezTo>
                  <a:pt x="781" y="2839"/>
                  <a:pt x="778" y="2849"/>
                  <a:pt x="783" y="2856"/>
                </a:cubicBezTo>
                <a:cubicBezTo>
                  <a:pt x="787" y="2864"/>
                  <a:pt x="797" y="2867"/>
                  <a:pt x="804" y="2862"/>
                </a:cubicBezTo>
                <a:close/>
                <a:moveTo>
                  <a:pt x="860" y="2830"/>
                </a:moveTo>
                <a:lnTo>
                  <a:pt x="860" y="2830"/>
                </a:lnTo>
                <a:cubicBezTo>
                  <a:pt x="868" y="2826"/>
                  <a:pt x="870" y="2816"/>
                  <a:pt x="866" y="2808"/>
                </a:cubicBezTo>
                <a:cubicBezTo>
                  <a:pt x="862" y="2801"/>
                  <a:pt x="852" y="2798"/>
                  <a:pt x="844" y="2803"/>
                </a:cubicBezTo>
                <a:lnTo>
                  <a:pt x="844" y="2803"/>
                </a:lnTo>
                <a:cubicBezTo>
                  <a:pt x="837" y="2807"/>
                  <a:pt x="834" y="2817"/>
                  <a:pt x="838" y="2824"/>
                </a:cubicBezTo>
                <a:cubicBezTo>
                  <a:pt x="843" y="2832"/>
                  <a:pt x="852" y="2835"/>
                  <a:pt x="860" y="2830"/>
                </a:cubicBezTo>
                <a:close/>
                <a:moveTo>
                  <a:pt x="916" y="2799"/>
                </a:moveTo>
                <a:lnTo>
                  <a:pt x="916" y="2799"/>
                </a:lnTo>
                <a:cubicBezTo>
                  <a:pt x="923" y="2794"/>
                  <a:pt x="926" y="2784"/>
                  <a:pt x="922" y="2777"/>
                </a:cubicBezTo>
                <a:cubicBezTo>
                  <a:pt x="917" y="2769"/>
                  <a:pt x="907" y="2766"/>
                  <a:pt x="900" y="2771"/>
                </a:cubicBezTo>
                <a:lnTo>
                  <a:pt x="900" y="2771"/>
                </a:lnTo>
                <a:cubicBezTo>
                  <a:pt x="892" y="2775"/>
                  <a:pt x="889" y="2785"/>
                  <a:pt x="894" y="2793"/>
                </a:cubicBezTo>
                <a:cubicBezTo>
                  <a:pt x="898" y="2800"/>
                  <a:pt x="908" y="2803"/>
                  <a:pt x="916" y="2799"/>
                </a:cubicBezTo>
                <a:close/>
                <a:moveTo>
                  <a:pt x="971" y="2767"/>
                </a:moveTo>
                <a:lnTo>
                  <a:pt x="971" y="2767"/>
                </a:lnTo>
                <a:cubicBezTo>
                  <a:pt x="979" y="2762"/>
                  <a:pt x="982" y="2753"/>
                  <a:pt x="977" y="2745"/>
                </a:cubicBezTo>
                <a:cubicBezTo>
                  <a:pt x="973" y="2737"/>
                  <a:pt x="963" y="2735"/>
                  <a:pt x="955" y="2739"/>
                </a:cubicBezTo>
                <a:lnTo>
                  <a:pt x="955" y="2739"/>
                </a:lnTo>
                <a:cubicBezTo>
                  <a:pt x="948" y="2743"/>
                  <a:pt x="945" y="2753"/>
                  <a:pt x="949" y="2761"/>
                </a:cubicBezTo>
                <a:cubicBezTo>
                  <a:pt x="954" y="2768"/>
                  <a:pt x="964" y="2771"/>
                  <a:pt x="971" y="2767"/>
                </a:cubicBezTo>
                <a:close/>
                <a:moveTo>
                  <a:pt x="1027" y="2735"/>
                </a:moveTo>
                <a:lnTo>
                  <a:pt x="1027" y="2735"/>
                </a:lnTo>
                <a:cubicBezTo>
                  <a:pt x="1034" y="2731"/>
                  <a:pt x="1037" y="2721"/>
                  <a:pt x="1033" y="2713"/>
                </a:cubicBezTo>
                <a:cubicBezTo>
                  <a:pt x="1028" y="2705"/>
                  <a:pt x="1019" y="2703"/>
                  <a:pt x="1011" y="2707"/>
                </a:cubicBezTo>
                <a:lnTo>
                  <a:pt x="1011" y="2707"/>
                </a:lnTo>
                <a:cubicBezTo>
                  <a:pt x="1003" y="2712"/>
                  <a:pt x="1001" y="2721"/>
                  <a:pt x="1005" y="2729"/>
                </a:cubicBezTo>
                <a:cubicBezTo>
                  <a:pt x="1009" y="2737"/>
                  <a:pt x="1019" y="2739"/>
                  <a:pt x="1027" y="2735"/>
                </a:cubicBezTo>
                <a:close/>
                <a:moveTo>
                  <a:pt x="1082" y="2703"/>
                </a:moveTo>
                <a:lnTo>
                  <a:pt x="1082" y="2703"/>
                </a:lnTo>
                <a:cubicBezTo>
                  <a:pt x="1090" y="2699"/>
                  <a:pt x="1093" y="2689"/>
                  <a:pt x="1088" y="2681"/>
                </a:cubicBezTo>
                <a:cubicBezTo>
                  <a:pt x="1084" y="2674"/>
                  <a:pt x="1074" y="2671"/>
                  <a:pt x="1067" y="2675"/>
                </a:cubicBezTo>
                <a:lnTo>
                  <a:pt x="1066" y="2675"/>
                </a:lnTo>
                <a:cubicBezTo>
                  <a:pt x="1059" y="2680"/>
                  <a:pt x="1056" y="2690"/>
                  <a:pt x="1061" y="2697"/>
                </a:cubicBezTo>
                <a:cubicBezTo>
                  <a:pt x="1065" y="2705"/>
                  <a:pt x="1075" y="2708"/>
                  <a:pt x="1082" y="2703"/>
                </a:cubicBezTo>
                <a:close/>
                <a:moveTo>
                  <a:pt x="1138" y="2671"/>
                </a:moveTo>
                <a:lnTo>
                  <a:pt x="1138" y="2671"/>
                </a:lnTo>
                <a:cubicBezTo>
                  <a:pt x="1146" y="2667"/>
                  <a:pt x="1148" y="2657"/>
                  <a:pt x="1144" y="2649"/>
                </a:cubicBezTo>
                <a:cubicBezTo>
                  <a:pt x="1140" y="2642"/>
                  <a:pt x="1130" y="2639"/>
                  <a:pt x="1122" y="2644"/>
                </a:cubicBezTo>
                <a:lnTo>
                  <a:pt x="1122" y="2644"/>
                </a:lnTo>
                <a:cubicBezTo>
                  <a:pt x="1114" y="2648"/>
                  <a:pt x="1112" y="2658"/>
                  <a:pt x="1116" y="2665"/>
                </a:cubicBezTo>
                <a:cubicBezTo>
                  <a:pt x="1120" y="2673"/>
                  <a:pt x="1130" y="2676"/>
                  <a:pt x="1138" y="2671"/>
                </a:cubicBezTo>
                <a:close/>
                <a:moveTo>
                  <a:pt x="1194" y="2640"/>
                </a:moveTo>
                <a:lnTo>
                  <a:pt x="1194" y="2640"/>
                </a:lnTo>
                <a:cubicBezTo>
                  <a:pt x="1201" y="2635"/>
                  <a:pt x="1204" y="2625"/>
                  <a:pt x="1199" y="2618"/>
                </a:cubicBezTo>
                <a:cubicBezTo>
                  <a:pt x="1195" y="2610"/>
                  <a:pt x="1185" y="2607"/>
                  <a:pt x="1178" y="2612"/>
                </a:cubicBezTo>
                <a:lnTo>
                  <a:pt x="1178" y="2612"/>
                </a:lnTo>
                <a:cubicBezTo>
                  <a:pt x="1170" y="2616"/>
                  <a:pt x="1167" y="2626"/>
                  <a:pt x="1172" y="2634"/>
                </a:cubicBezTo>
                <a:cubicBezTo>
                  <a:pt x="1176" y="2641"/>
                  <a:pt x="1186" y="2644"/>
                  <a:pt x="1194" y="2640"/>
                </a:cubicBezTo>
                <a:close/>
                <a:moveTo>
                  <a:pt x="1249" y="2608"/>
                </a:moveTo>
                <a:lnTo>
                  <a:pt x="1249" y="2608"/>
                </a:lnTo>
                <a:cubicBezTo>
                  <a:pt x="1257" y="2603"/>
                  <a:pt x="1259" y="2594"/>
                  <a:pt x="1255" y="2586"/>
                </a:cubicBezTo>
                <a:cubicBezTo>
                  <a:pt x="1251" y="2578"/>
                  <a:pt x="1241" y="2576"/>
                  <a:pt x="1233" y="2580"/>
                </a:cubicBezTo>
                <a:lnTo>
                  <a:pt x="1233" y="2580"/>
                </a:lnTo>
                <a:cubicBezTo>
                  <a:pt x="1226" y="2584"/>
                  <a:pt x="1223" y="2594"/>
                  <a:pt x="1227" y="2602"/>
                </a:cubicBezTo>
                <a:cubicBezTo>
                  <a:pt x="1232" y="2609"/>
                  <a:pt x="1241" y="2612"/>
                  <a:pt x="1249" y="2608"/>
                </a:cubicBezTo>
                <a:close/>
                <a:moveTo>
                  <a:pt x="1305" y="2576"/>
                </a:moveTo>
                <a:lnTo>
                  <a:pt x="1305" y="2576"/>
                </a:lnTo>
                <a:cubicBezTo>
                  <a:pt x="1312" y="2572"/>
                  <a:pt x="1315" y="2562"/>
                  <a:pt x="1311" y="2554"/>
                </a:cubicBezTo>
                <a:cubicBezTo>
                  <a:pt x="1306" y="2546"/>
                  <a:pt x="1296" y="2544"/>
                  <a:pt x="1289" y="2548"/>
                </a:cubicBezTo>
                <a:lnTo>
                  <a:pt x="1289" y="2548"/>
                </a:lnTo>
                <a:cubicBezTo>
                  <a:pt x="1281" y="2553"/>
                  <a:pt x="1278" y="2562"/>
                  <a:pt x="1283" y="2570"/>
                </a:cubicBezTo>
                <a:cubicBezTo>
                  <a:pt x="1287" y="2578"/>
                  <a:pt x="1297" y="2580"/>
                  <a:pt x="1305" y="2576"/>
                </a:cubicBezTo>
                <a:close/>
                <a:moveTo>
                  <a:pt x="1360" y="2544"/>
                </a:moveTo>
                <a:lnTo>
                  <a:pt x="1360" y="2544"/>
                </a:lnTo>
                <a:cubicBezTo>
                  <a:pt x="1368" y="2540"/>
                  <a:pt x="1371" y="2530"/>
                  <a:pt x="1366" y="2522"/>
                </a:cubicBezTo>
                <a:cubicBezTo>
                  <a:pt x="1362" y="2515"/>
                  <a:pt x="1352" y="2512"/>
                  <a:pt x="1344" y="2516"/>
                </a:cubicBezTo>
                <a:lnTo>
                  <a:pt x="1344" y="2516"/>
                </a:lnTo>
                <a:cubicBezTo>
                  <a:pt x="1337" y="2521"/>
                  <a:pt x="1334" y="2530"/>
                  <a:pt x="1338" y="2538"/>
                </a:cubicBezTo>
                <a:cubicBezTo>
                  <a:pt x="1343" y="2546"/>
                  <a:pt x="1353" y="2548"/>
                  <a:pt x="1360" y="2544"/>
                </a:cubicBezTo>
                <a:close/>
                <a:moveTo>
                  <a:pt x="1416" y="2512"/>
                </a:moveTo>
                <a:lnTo>
                  <a:pt x="1416" y="2512"/>
                </a:lnTo>
                <a:cubicBezTo>
                  <a:pt x="1424" y="2508"/>
                  <a:pt x="1426" y="2498"/>
                  <a:pt x="1422" y="2490"/>
                </a:cubicBezTo>
                <a:cubicBezTo>
                  <a:pt x="1417" y="2483"/>
                  <a:pt x="1408" y="2480"/>
                  <a:pt x="1400" y="2485"/>
                </a:cubicBezTo>
                <a:lnTo>
                  <a:pt x="1400" y="2485"/>
                </a:lnTo>
                <a:cubicBezTo>
                  <a:pt x="1392" y="2489"/>
                  <a:pt x="1390" y="2499"/>
                  <a:pt x="1394" y="2506"/>
                </a:cubicBezTo>
                <a:cubicBezTo>
                  <a:pt x="1398" y="2514"/>
                  <a:pt x="1408" y="2517"/>
                  <a:pt x="1416" y="2512"/>
                </a:cubicBezTo>
                <a:close/>
                <a:moveTo>
                  <a:pt x="1471" y="2481"/>
                </a:moveTo>
                <a:lnTo>
                  <a:pt x="1471" y="2480"/>
                </a:lnTo>
                <a:cubicBezTo>
                  <a:pt x="1479" y="2476"/>
                  <a:pt x="1482" y="2466"/>
                  <a:pt x="1477" y="2459"/>
                </a:cubicBezTo>
                <a:cubicBezTo>
                  <a:pt x="1473" y="2451"/>
                  <a:pt x="1463" y="2448"/>
                  <a:pt x="1456" y="2453"/>
                </a:cubicBezTo>
                <a:lnTo>
                  <a:pt x="1456" y="2453"/>
                </a:lnTo>
                <a:cubicBezTo>
                  <a:pt x="1448" y="2457"/>
                  <a:pt x="1445" y="2467"/>
                  <a:pt x="1450" y="2475"/>
                </a:cubicBezTo>
                <a:cubicBezTo>
                  <a:pt x="1454" y="2482"/>
                  <a:pt x="1464" y="2485"/>
                  <a:pt x="1471" y="2481"/>
                </a:cubicBezTo>
                <a:close/>
                <a:moveTo>
                  <a:pt x="1527" y="2449"/>
                </a:moveTo>
                <a:lnTo>
                  <a:pt x="1527" y="2449"/>
                </a:lnTo>
                <a:cubicBezTo>
                  <a:pt x="1535" y="2444"/>
                  <a:pt x="1537" y="2435"/>
                  <a:pt x="1533" y="2427"/>
                </a:cubicBezTo>
                <a:cubicBezTo>
                  <a:pt x="1529" y="2419"/>
                  <a:pt x="1519" y="2417"/>
                  <a:pt x="1511" y="2421"/>
                </a:cubicBezTo>
                <a:lnTo>
                  <a:pt x="1511" y="2421"/>
                </a:lnTo>
                <a:cubicBezTo>
                  <a:pt x="1503" y="2425"/>
                  <a:pt x="1501" y="2435"/>
                  <a:pt x="1505" y="2443"/>
                </a:cubicBezTo>
                <a:cubicBezTo>
                  <a:pt x="1510" y="2450"/>
                  <a:pt x="1519" y="2453"/>
                  <a:pt x="1527" y="2449"/>
                </a:cubicBezTo>
                <a:close/>
                <a:moveTo>
                  <a:pt x="1583" y="2417"/>
                </a:moveTo>
                <a:lnTo>
                  <a:pt x="1583" y="2417"/>
                </a:lnTo>
                <a:cubicBezTo>
                  <a:pt x="1590" y="2412"/>
                  <a:pt x="1593" y="2403"/>
                  <a:pt x="1589" y="2395"/>
                </a:cubicBezTo>
                <a:cubicBezTo>
                  <a:pt x="1584" y="2387"/>
                  <a:pt x="1574" y="2385"/>
                  <a:pt x="1567" y="2389"/>
                </a:cubicBezTo>
                <a:lnTo>
                  <a:pt x="1567" y="2389"/>
                </a:lnTo>
                <a:cubicBezTo>
                  <a:pt x="1559" y="2394"/>
                  <a:pt x="1556" y="2403"/>
                  <a:pt x="1561" y="2411"/>
                </a:cubicBezTo>
                <a:cubicBezTo>
                  <a:pt x="1565" y="2419"/>
                  <a:pt x="1575" y="2421"/>
                  <a:pt x="1583" y="2417"/>
                </a:cubicBezTo>
                <a:close/>
                <a:moveTo>
                  <a:pt x="1638" y="2385"/>
                </a:moveTo>
                <a:lnTo>
                  <a:pt x="1638" y="2385"/>
                </a:lnTo>
                <a:cubicBezTo>
                  <a:pt x="1646" y="2381"/>
                  <a:pt x="1648" y="2371"/>
                  <a:pt x="1644" y="2363"/>
                </a:cubicBezTo>
                <a:cubicBezTo>
                  <a:pt x="1640" y="2356"/>
                  <a:pt x="1630" y="2353"/>
                  <a:pt x="1622" y="2357"/>
                </a:cubicBezTo>
                <a:lnTo>
                  <a:pt x="1622" y="2357"/>
                </a:lnTo>
                <a:cubicBezTo>
                  <a:pt x="1615" y="2362"/>
                  <a:pt x="1612" y="2371"/>
                  <a:pt x="1616" y="2379"/>
                </a:cubicBezTo>
                <a:cubicBezTo>
                  <a:pt x="1621" y="2387"/>
                  <a:pt x="1630" y="2389"/>
                  <a:pt x="1638" y="2385"/>
                </a:cubicBezTo>
                <a:close/>
                <a:moveTo>
                  <a:pt x="1694" y="2353"/>
                </a:moveTo>
                <a:lnTo>
                  <a:pt x="1694" y="2353"/>
                </a:lnTo>
                <a:cubicBezTo>
                  <a:pt x="1701" y="2349"/>
                  <a:pt x="1704" y="2339"/>
                  <a:pt x="1700" y="2331"/>
                </a:cubicBezTo>
                <a:cubicBezTo>
                  <a:pt x="1695" y="2324"/>
                  <a:pt x="1686" y="2321"/>
                  <a:pt x="1678" y="2326"/>
                </a:cubicBezTo>
                <a:lnTo>
                  <a:pt x="1678" y="2326"/>
                </a:lnTo>
                <a:cubicBezTo>
                  <a:pt x="1670" y="2330"/>
                  <a:pt x="1667" y="2340"/>
                  <a:pt x="1672" y="2347"/>
                </a:cubicBezTo>
                <a:cubicBezTo>
                  <a:pt x="1676" y="2355"/>
                  <a:pt x="1686" y="2358"/>
                  <a:pt x="1694" y="2353"/>
                </a:cubicBezTo>
                <a:close/>
                <a:moveTo>
                  <a:pt x="1749" y="2321"/>
                </a:moveTo>
                <a:lnTo>
                  <a:pt x="1749" y="2321"/>
                </a:lnTo>
                <a:cubicBezTo>
                  <a:pt x="1757" y="2317"/>
                  <a:pt x="1760" y="2307"/>
                  <a:pt x="1755" y="2300"/>
                </a:cubicBezTo>
                <a:cubicBezTo>
                  <a:pt x="1751" y="2292"/>
                  <a:pt x="1741" y="2289"/>
                  <a:pt x="1733" y="2294"/>
                </a:cubicBezTo>
                <a:lnTo>
                  <a:pt x="1733" y="2294"/>
                </a:lnTo>
                <a:cubicBezTo>
                  <a:pt x="1726" y="2298"/>
                  <a:pt x="1723" y="2308"/>
                  <a:pt x="1727" y="2316"/>
                </a:cubicBezTo>
                <a:cubicBezTo>
                  <a:pt x="1732" y="2323"/>
                  <a:pt x="1742" y="2326"/>
                  <a:pt x="1749" y="2321"/>
                </a:cubicBezTo>
                <a:close/>
                <a:moveTo>
                  <a:pt x="1805" y="2290"/>
                </a:moveTo>
                <a:lnTo>
                  <a:pt x="1805" y="2290"/>
                </a:lnTo>
                <a:cubicBezTo>
                  <a:pt x="1813" y="2285"/>
                  <a:pt x="1815" y="2276"/>
                  <a:pt x="1811" y="2268"/>
                </a:cubicBezTo>
                <a:cubicBezTo>
                  <a:pt x="1806" y="2260"/>
                  <a:pt x="1797" y="2258"/>
                  <a:pt x="1789" y="2262"/>
                </a:cubicBezTo>
                <a:lnTo>
                  <a:pt x="1789" y="2262"/>
                </a:lnTo>
                <a:cubicBezTo>
                  <a:pt x="1781" y="2266"/>
                  <a:pt x="1779" y="2276"/>
                  <a:pt x="1783" y="2284"/>
                </a:cubicBezTo>
                <a:cubicBezTo>
                  <a:pt x="1787" y="2291"/>
                  <a:pt x="1797" y="2294"/>
                  <a:pt x="1805" y="2290"/>
                </a:cubicBezTo>
                <a:close/>
                <a:moveTo>
                  <a:pt x="1860" y="2258"/>
                </a:moveTo>
                <a:lnTo>
                  <a:pt x="1860" y="2258"/>
                </a:lnTo>
                <a:cubicBezTo>
                  <a:pt x="1868" y="2253"/>
                  <a:pt x="1871" y="2244"/>
                  <a:pt x="1866" y="2236"/>
                </a:cubicBezTo>
                <a:cubicBezTo>
                  <a:pt x="1862" y="2228"/>
                  <a:pt x="1852" y="2226"/>
                  <a:pt x="1845" y="2230"/>
                </a:cubicBezTo>
                <a:lnTo>
                  <a:pt x="1845" y="2230"/>
                </a:lnTo>
                <a:cubicBezTo>
                  <a:pt x="1837" y="2235"/>
                  <a:pt x="1834" y="2244"/>
                  <a:pt x="1839" y="2252"/>
                </a:cubicBezTo>
                <a:cubicBezTo>
                  <a:pt x="1843" y="2260"/>
                  <a:pt x="1853" y="2262"/>
                  <a:pt x="1860" y="2258"/>
                </a:cubicBezTo>
                <a:close/>
                <a:moveTo>
                  <a:pt x="1916" y="2226"/>
                </a:moveTo>
                <a:lnTo>
                  <a:pt x="1916" y="2226"/>
                </a:lnTo>
                <a:cubicBezTo>
                  <a:pt x="1924" y="2222"/>
                  <a:pt x="1926" y="2212"/>
                  <a:pt x="1922" y="2204"/>
                </a:cubicBezTo>
                <a:cubicBezTo>
                  <a:pt x="1918" y="2197"/>
                  <a:pt x="1908" y="2194"/>
                  <a:pt x="1900" y="2198"/>
                </a:cubicBezTo>
                <a:lnTo>
                  <a:pt x="1900" y="2198"/>
                </a:lnTo>
                <a:cubicBezTo>
                  <a:pt x="1892" y="2203"/>
                  <a:pt x="1890" y="2212"/>
                  <a:pt x="1894" y="2220"/>
                </a:cubicBezTo>
                <a:cubicBezTo>
                  <a:pt x="1899" y="2228"/>
                  <a:pt x="1908" y="2230"/>
                  <a:pt x="1916" y="2226"/>
                </a:cubicBezTo>
                <a:close/>
                <a:moveTo>
                  <a:pt x="1972" y="2194"/>
                </a:moveTo>
                <a:lnTo>
                  <a:pt x="1972" y="2194"/>
                </a:lnTo>
                <a:cubicBezTo>
                  <a:pt x="1979" y="2190"/>
                  <a:pt x="1982" y="2180"/>
                  <a:pt x="1978" y="2172"/>
                </a:cubicBezTo>
                <a:cubicBezTo>
                  <a:pt x="1973" y="2165"/>
                  <a:pt x="1963" y="2162"/>
                  <a:pt x="1956" y="2166"/>
                </a:cubicBezTo>
                <a:lnTo>
                  <a:pt x="1956" y="2167"/>
                </a:lnTo>
                <a:cubicBezTo>
                  <a:pt x="1948" y="2171"/>
                  <a:pt x="1945" y="2181"/>
                  <a:pt x="1950" y="2188"/>
                </a:cubicBezTo>
                <a:cubicBezTo>
                  <a:pt x="1954" y="2196"/>
                  <a:pt x="1964" y="2199"/>
                  <a:pt x="1972" y="2194"/>
                </a:cubicBezTo>
                <a:close/>
                <a:moveTo>
                  <a:pt x="2027" y="2162"/>
                </a:moveTo>
                <a:lnTo>
                  <a:pt x="2027" y="2162"/>
                </a:lnTo>
                <a:cubicBezTo>
                  <a:pt x="2035" y="2158"/>
                  <a:pt x="2038" y="2148"/>
                  <a:pt x="2033" y="2141"/>
                </a:cubicBezTo>
                <a:cubicBezTo>
                  <a:pt x="2029" y="2133"/>
                  <a:pt x="2019" y="2130"/>
                  <a:pt x="2011" y="2135"/>
                </a:cubicBezTo>
                <a:lnTo>
                  <a:pt x="2011" y="2135"/>
                </a:lnTo>
                <a:cubicBezTo>
                  <a:pt x="2004" y="2139"/>
                  <a:pt x="2001" y="2149"/>
                  <a:pt x="2005" y="2157"/>
                </a:cubicBezTo>
                <a:cubicBezTo>
                  <a:pt x="2010" y="2164"/>
                  <a:pt x="2019" y="2167"/>
                  <a:pt x="2027" y="2162"/>
                </a:cubicBezTo>
                <a:close/>
                <a:moveTo>
                  <a:pt x="2083" y="2131"/>
                </a:moveTo>
                <a:lnTo>
                  <a:pt x="2083" y="2131"/>
                </a:lnTo>
                <a:cubicBezTo>
                  <a:pt x="2090" y="2126"/>
                  <a:pt x="2093" y="2117"/>
                  <a:pt x="2089" y="2109"/>
                </a:cubicBezTo>
                <a:cubicBezTo>
                  <a:pt x="2084" y="2101"/>
                  <a:pt x="2075" y="2099"/>
                  <a:pt x="2067" y="2103"/>
                </a:cubicBezTo>
                <a:lnTo>
                  <a:pt x="2067" y="2103"/>
                </a:lnTo>
                <a:cubicBezTo>
                  <a:pt x="2059" y="2107"/>
                  <a:pt x="2057" y="2117"/>
                  <a:pt x="2061" y="2125"/>
                </a:cubicBezTo>
                <a:cubicBezTo>
                  <a:pt x="2065" y="2132"/>
                  <a:pt x="2075" y="2135"/>
                  <a:pt x="2083" y="2131"/>
                </a:cubicBezTo>
                <a:close/>
                <a:moveTo>
                  <a:pt x="2138" y="2099"/>
                </a:moveTo>
                <a:lnTo>
                  <a:pt x="2138" y="2099"/>
                </a:lnTo>
                <a:cubicBezTo>
                  <a:pt x="2146" y="2094"/>
                  <a:pt x="2149" y="2085"/>
                  <a:pt x="2144" y="2077"/>
                </a:cubicBezTo>
                <a:cubicBezTo>
                  <a:pt x="2140" y="2069"/>
                  <a:pt x="2130" y="2067"/>
                  <a:pt x="2122" y="2071"/>
                </a:cubicBezTo>
                <a:lnTo>
                  <a:pt x="2122" y="2071"/>
                </a:lnTo>
                <a:cubicBezTo>
                  <a:pt x="2115" y="2075"/>
                  <a:pt x="2112" y="2085"/>
                  <a:pt x="2116" y="2093"/>
                </a:cubicBezTo>
                <a:cubicBezTo>
                  <a:pt x="2121" y="2101"/>
                  <a:pt x="2131" y="2103"/>
                  <a:pt x="2138" y="2099"/>
                </a:cubicBezTo>
                <a:close/>
                <a:moveTo>
                  <a:pt x="2194" y="2067"/>
                </a:moveTo>
                <a:lnTo>
                  <a:pt x="2194" y="2067"/>
                </a:lnTo>
                <a:cubicBezTo>
                  <a:pt x="2202" y="2063"/>
                  <a:pt x="2204" y="2053"/>
                  <a:pt x="2200" y="2045"/>
                </a:cubicBezTo>
                <a:cubicBezTo>
                  <a:pt x="2195" y="2038"/>
                  <a:pt x="2186" y="2035"/>
                  <a:pt x="2178" y="2039"/>
                </a:cubicBezTo>
                <a:lnTo>
                  <a:pt x="2178" y="2039"/>
                </a:lnTo>
                <a:cubicBezTo>
                  <a:pt x="2170" y="2044"/>
                  <a:pt x="2168" y="2053"/>
                  <a:pt x="2172" y="2061"/>
                </a:cubicBezTo>
                <a:cubicBezTo>
                  <a:pt x="2176" y="2069"/>
                  <a:pt x="2186" y="2071"/>
                  <a:pt x="2194" y="2067"/>
                </a:cubicBezTo>
                <a:close/>
                <a:moveTo>
                  <a:pt x="2249" y="2035"/>
                </a:moveTo>
                <a:lnTo>
                  <a:pt x="2249" y="2035"/>
                </a:lnTo>
                <a:cubicBezTo>
                  <a:pt x="2257" y="2031"/>
                  <a:pt x="2260" y="2021"/>
                  <a:pt x="2255" y="2013"/>
                </a:cubicBezTo>
                <a:cubicBezTo>
                  <a:pt x="2251" y="2006"/>
                  <a:pt x="2241" y="2003"/>
                  <a:pt x="2234" y="2007"/>
                </a:cubicBezTo>
                <a:lnTo>
                  <a:pt x="2234" y="2008"/>
                </a:lnTo>
                <a:cubicBezTo>
                  <a:pt x="2226" y="2012"/>
                  <a:pt x="2223" y="2022"/>
                  <a:pt x="2228" y="2029"/>
                </a:cubicBezTo>
                <a:cubicBezTo>
                  <a:pt x="2232" y="2037"/>
                  <a:pt x="2242" y="2040"/>
                  <a:pt x="2249" y="2035"/>
                </a:cubicBezTo>
                <a:close/>
                <a:moveTo>
                  <a:pt x="2305" y="2003"/>
                </a:moveTo>
                <a:lnTo>
                  <a:pt x="2305" y="2003"/>
                </a:lnTo>
                <a:cubicBezTo>
                  <a:pt x="2313" y="1999"/>
                  <a:pt x="2315" y="1989"/>
                  <a:pt x="2311" y="1982"/>
                </a:cubicBezTo>
                <a:cubicBezTo>
                  <a:pt x="2307" y="1974"/>
                  <a:pt x="2297" y="1971"/>
                  <a:pt x="2289" y="1976"/>
                </a:cubicBezTo>
                <a:lnTo>
                  <a:pt x="2289" y="1976"/>
                </a:lnTo>
                <a:cubicBezTo>
                  <a:pt x="2281" y="1980"/>
                  <a:pt x="2279" y="1990"/>
                  <a:pt x="2283" y="1998"/>
                </a:cubicBezTo>
                <a:cubicBezTo>
                  <a:pt x="2288" y="2005"/>
                  <a:pt x="2297" y="2008"/>
                  <a:pt x="2305" y="2003"/>
                </a:cubicBezTo>
                <a:close/>
                <a:moveTo>
                  <a:pt x="2361" y="1972"/>
                </a:moveTo>
                <a:lnTo>
                  <a:pt x="2361" y="1972"/>
                </a:lnTo>
                <a:cubicBezTo>
                  <a:pt x="2368" y="1967"/>
                  <a:pt x="2371" y="1957"/>
                  <a:pt x="2367" y="1950"/>
                </a:cubicBezTo>
                <a:cubicBezTo>
                  <a:pt x="2362" y="1942"/>
                  <a:pt x="2352" y="1939"/>
                  <a:pt x="2345" y="1944"/>
                </a:cubicBezTo>
                <a:lnTo>
                  <a:pt x="2345" y="1944"/>
                </a:lnTo>
                <a:cubicBezTo>
                  <a:pt x="2337" y="1948"/>
                  <a:pt x="2334" y="1958"/>
                  <a:pt x="2339" y="1966"/>
                </a:cubicBezTo>
                <a:cubicBezTo>
                  <a:pt x="2343" y="1973"/>
                  <a:pt x="2353" y="1976"/>
                  <a:pt x="2361" y="1972"/>
                </a:cubicBezTo>
                <a:close/>
                <a:moveTo>
                  <a:pt x="2416" y="1940"/>
                </a:moveTo>
                <a:lnTo>
                  <a:pt x="2416" y="1940"/>
                </a:lnTo>
                <a:cubicBezTo>
                  <a:pt x="2424" y="1935"/>
                  <a:pt x="2427" y="1926"/>
                  <a:pt x="2422" y="1918"/>
                </a:cubicBezTo>
                <a:cubicBezTo>
                  <a:pt x="2418" y="1910"/>
                  <a:pt x="2408" y="1908"/>
                  <a:pt x="2400" y="1912"/>
                </a:cubicBezTo>
                <a:lnTo>
                  <a:pt x="2400" y="1912"/>
                </a:lnTo>
                <a:cubicBezTo>
                  <a:pt x="2393" y="1916"/>
                  <a:pt x="2390" y="1926"/>
                  <a:pt x="2394" y="1934"/>
                </a:cubicBezTo>
                <a:cubicBezTo>
                  <a:pt x="2399" y="1942"/>
                  <a:pt x="2409" y="1944"/>
                  <a:pt x="2416" y="1940"/>
                </a:cubicBezTo>
                <a:close/>
                <a:moveTo>
                  <a:pt x="2472" y="1908"/>
                </a:moveTo>
                <a:lnTo>
                  <a:pt x="2472" y="1908"/>
                </a:lnTo>
                <a:cubicBezTo>
                  <a:pt x="2479" y="1904"/>
                  <a:pt x="2482" y="1894"/>
                  <a:pt x="2478" y="1886"/>
                </a:cubicBezTo>
                <a:cubicBezTo>
                  <a:pt x="2473" y="1879"/>
                  <a:pt x="2464" y="1876"/>
                  <a:pt x="2456" y="1880"/>
                </a:cubicBezTo>
                <a:lnTo>
                  <a:pt x="2456" y="1880"/>
                </a:lnTo>
                <a:cubicBezTo>
                  <a:pt x="2448" y="1885"/>
                  <a:pt x="2446" y="1894"/>
                  <a:pt x="2450" y="1902"/>
                </a:cubicBezTo>
                <a:cubicBezTo>
                  <a:pt x="2454" y="1910"/>
                  <a:pt x="2464" y="1912"/>
                  <a:pt x="2472" y="1908"/>
                </a:cubicBezTo>
                <a:close/>
                <a:moveTo>
                  <a:pt x="2527" y="1876"/>
                </a:moveTo>
                <a:lnTo>
                  <a:pt x="2527" y="1876"/>
                </a:lnTo>
                <a:cubicBezTo>
                  <a:pt x="2535" y="1872"/>
                  <a:pt x="2538" y="1862"/>
                  <a:pt x="2533" y="1854"/>
                </a:cubicBezTo>
                <a:cubicBezTo>
                  <a:pt x="2529" y="1847"/>
                  <a:pt x="2519" y="1844"/>
                  <a:pt x="2511" y="1848"/>
                </a:cubicBezTo>
                <a:lnTo>
                  <a:pt x="2511" y="1848"/>
                </a:lnTo>
                <a:cubicBezTo>
                  <a:pt x="2504" y="1853"/>
                  <a:pt x="2501" y="1863"/>
                  <a:pt x="2506" y="1870"/>
                </a:cubicBezTo>
                <a:cubicBezTo>
                  <a:pt x="2510" y="1878"/>
                  <a:pt x="2520" y="1881"/>
                  <a:pt x="2527" y="1876"/>
                </a:cubicBezTo>
                <a:close/>
                <a:moveTo>
                  <a:pt x="2583" y="1844"/>
                </a:moveTo>
                <a:lnTo>
                  <a:pt x="2583" y="1844"/>
                </a:lnTo>
                <a:cubicBezTo>
                  <a:pt x="2591" y="1840"/>
                  <a:pt x="2593" y="1830"/>
                  <a:pt x="2589" y="1823"/>
                </a:cubicBezTo>
                <a:cubicBezTo>
                  <a:pt x="2585" y="1815"/>
                  <a:pt x="2575" y="1812"/>
                  <a:pt x="2567" y="1817"/>
                </a:cubicBezTo>
                <a:lnTo>
                  <a:pt x="2567" y="1817"/>
                </a:lnTo>
                <a:cubicBezTo>
                  <a:pt x="2559" y="1821"/>
                  <a:pt x="2557" y="1831"/>
                  <a:pt x="2561" y="1839"/>
                </a:cubicBezTo>
                <a:cubicBezTo>
                  <a:pt x="2565" y="1846"/>
                  <a:pt x="2575" y="1849"/>
                  <a:pt x="2583" y="1844"/>
                </a:cubicBezTo>
                <a:close/>
                <a:moveTo>
                  <a:pt x="2638" y="1813"/>
                </a:moveTo>
                <a:lnTo>
                  <a:pt x="2639" y="1813"/>
                </a:lnTo>
                <a:cubicBezTo>
                  <a:pt x="2646" y="1808"/>
                  <a:pt x="2649" y="1798"/>
                  <a:pt x="2644" y="1791"/>
                </a:cubicBezTo>
                <a:cubicBezTo>
                  <a:pt x="2640" y="1783"/>
                  <a:pt x="2630" y="1780"/>
                  <a:pt x="2623" y="1785"/>
                </a:cubicBezTo>
                <a:lnTo>
                  <a:pt x="2623" y="1785"/>
                </a:lnTo>
                <a:cubicBezTo>
                  <a:pt x="2615" y="1789"/>
                  <a:pt x="2612" y="1799"/>
                  <a:pt x="2617" y="1807"/>
                </a:cubicBezTo>
                <a:cubicBezTo>
                  <a:pt x="2621" y="1814"/>
                  <a:pt x="2631" y="1817"/>
                  <a:pt x="2638" y="1813"/>
                </a:cubicBezTo>
                <a:close/>
                <a:moveTo>
                  <a:pt x="2694" y="1781"/>
                </a:moveTo>
                <a:lnTo>
                  <a:pt x="2694" y="1781"/>
                </a:lnTo>
                <a:cubicBezTo>
                  <a:pt x="2702" y="1776"/>
                  <a:pt x="2704" y="1767"/>
                  <a:pt x="2700" y="1759"/>
                </a:cubicBezTo>
                <a:cubicBezTo>
                  <a:pt x="2696" y="1751"/>
                  <a:pt x="2686" y="1749"/>
                  <a:pt x="2678" y="1753"/>
                </a:cubicBezTo>
                <a:lnTo>
                  <a:pt x="2678" y="1753"/>
                </a:lnTo>
                <a:cubicBezTo>
                  <a:pt x="2671" y="1757"/>
                  <a:pt x="2668" y="1767"/>
                  <a:pt x="2672" y="1775"/>
                </a:cubicBezTo>
                <a:cubicBezTo>
                  <a:pt x="2677" y="1783"/>
                  <a:pt x="2686" y="1785"/>
                  <a:pt x="2694" y="1781"/>
                </a:cubicBezTo>
                <a:close/>
                <a:moveTo>
                  <a:pt x="2750" y="1749"/>
                </a:moveTo>
                <a:lnTo>
                  <a:pt x="2750" y="1749"/>
                </a:lnTo>
                <a:cubicBezTo>
                  <a:pt x="2757" y="1745"/>
                  <a:pt x="2760" y="1735"/>
                  <a:pt x="2756" y="1727"/>
                </a:cubicBezTo>
                <a:cubicBezTo>
                  <a:pt x="2751" y="1720"/>
                  <a:pt x="2741" y="1717"/>
                  <a:pt x="2734" y="1721"/>
                </a:cubicBezTo>
                <a:lnTo>
                  <a:pt x="2734" y="1721"/>
                </a:lnTo>
                <a:cubicBezTo>
                  <a:pt x="2726" y="1726"/>
                  <a:pt x="2723" y="1735"/>
                  <a:pt x="2728" y="1743"/>
                </a:cubicBezTo>
                <a:cubicBezTo>
                  <a:pt x="2732" y="1751"/>
                  <a:pt x="2742" y="1753"/>
                  <a:pt x="2750" y="1749"/>
                </a:cubicBezTo>
                <a:close/>
                <a:moveTo>
                  <a:pt x="2805" y="1717"/>
                </a:moveTo>
                <a:lnTo>
                  <a:pt x="2805" y="1717"/>
                </a:lnTo>
                <a:cubicBezTo>
                  <a:pt x="2813" y="1713"/>
                  <a:pt x="2816" y="1703"/>
                  <a:pt x="2811" y="1695"/>
                </a:cubicBezTo>
                <a:cubicBezTo>
                  <a:pt x="2807" y="1688"/>
                  <a:pt x="2797" y="1685"/>
                  <a:pt x="2789" y="1689"/>
                </a:cubicBezTo>
                <a:lnTo>
                  <a:pt x="2789" y="1689"/>
                </a:lnTo>
                <a:cubicBezTo>
                  <a:pt x="2782" y="1694"/>
                  <a:pt x="2779" y="1704"/>
                  <a:pt x="2783" y="1711"/>
                </a:cubicBezTo>
                <a:cubicBezTo>
                  <a:pt x="2788" y="1719"/>
                  <a:pt x="2798" y="1722"/>
                  <a:pt x="2805" y="1717"/>
                </a:cubicBezTo>
                <a:close/>
                <a:moveTo>
                  <a:pt x="2861" y="1685"/>
                </a:moveTo>
                <a:lnTo>
                  <a:pt x="2861" y="1685"/>
                </a:lnTo>
                <a:cubicBezTo>
                  <a:pt x="2869" y="1681"/>
                  <a:pt x="2871" y="1671"/>
                  <a:pt x="2867" y="1664"/>
                </a:cubicBezTo>
                <a:cubicBezTo>
                  <a:pt x="2862" y="1656"/>
                  <a:pt x="2853" y="1653"/>
                  <a:pt x="2845" y="1658"/>
                </a:cubicBezTo>
                <a:lnTo>
                  <a:pt x="2845" y="1658"/>
                </a:lnTo>
                <a:cubicBezTo>
                  <a:pt x="2837" y="1662"/>
                  <a:pt x="2835" y="1672"/>
                  <a:pt x="2839" y="1680"/>
                </a:cubicBezTo>
                <a:cubicBezTo>
                  <a:pt x="2843" y="1687"/>
                  <a:pt x="2853" y="1690"/>
                  <a:pt x="2861" y="1685"/>
                </a:cubicBezTo>
                <a:close/>
                <a:moveTo>
                  <a:pt x="2916" y="1654"/>
                </a:moveTo>
                <a:lnTo>
                  <a:pt x="2916" y="1654"/>
                </a:lnTo>
                <a:cubicBezTo>
                  <a:pt x="2924" y="1649"/>
                  <a:pt x="2927" y="1639"/>
                  <a:pt x="2922" y="1632"/>
                </a:cubicBezTo>
                <a:cubicBezTo>
                  <a:pt x="2918" y="1624"/>
                  <a:pt x="2908" y="1621"/>
                  <a:pt x="2901" y="1626"/>
                </a:cubicBezTo>
                <a:lnTo>
                  <a:pt x="2900" y="1626"/>
                </a:lnTo>
                <a:cubicBezTo>
                  <a:pt x="2893" y="1630"/>
                  <a:pt x="2890" y="1640"/>
                  <a:pt x="2895" y="1648"/>
                </a:cubicBezTo>
                <a:cubicBezTo>
                  <a:pt x="2899" y="1655"/>
                  <a:pt x="2909" y="1658"/>
                  <a:pt x="2916" y="1654"/>
                </a:cubicBezTo>
                <a:close/>
                <a:moveTo>
                  <a:pt x="2972" y="1622"/>
                </a:moveTo>
                <a:lnTo>
                  <a:pt x="2972" y="1622"/>
                </a:lnTo>
                <a:cubicBezTo>
                  <a:pt x="2980" y="1617"/>
                  <a:pt x="2982" y="1608"/>
                  <a:pt x="2978" y="1600"/>
                </a:cubicBezTo>
                <a:cubicBezTo>
                  <a:pt x="2974" y="1592"/>
                  <a:pt x="2964" y="1590"/>
                  <a:pt x="2956" y="1594"/>
                </a:cubicBezTo>
                <a:lnTo>
                  <a:pt x="2956" y="1594"/>
                </a:lnTo>
                <a:cubicBezTo>
                  <a:pt x="2948" y="1598"/>
                  <a:pt x="2946" y="1608"/>
                  <a:pt x="2950" y="1616"/>
                </a:cubicBezTo>
                <a:cubicBezTo>
                  <a:pt x="2955" y="1624"/>
                  <a:pt x="2964" y="1626"/>
                  <a:pt x="2972" y="1622"/>
                </a:cubicBezTo>
                <a:close/>
                <a:moveTo>
                  <a:pt x="3028" y="1590"/>
                </a:moveTo>
                <a:lnTo>
                  <a:pt x="3028" y="1590"/>
                </a:lnTo>
                <a:cubicBezTo>
                  <a:pt x="3035" y="1586"/>
                  <a:pt x="3038" y="1576"/>
                  <a:pt x="3034" y="1568"/>
                </a:cubicBezTo>
                <a:cubicBezTo>
                  <a:pt x="3029" y="1561"/>
                  <a:pt x="3019" y="1558"/>
                  <a:pt x="3012" y="1562"/>
                </a:cubicBezTo>
                <a:lnTo>
                  <a:pt x="3012" y="1562"/>
                </a:lnTo>
                <a:cubicBezTo>
                  <a:pt x="3004" y="1567"/>
                  <a:pt x="3001" y="1576"/>
                  <a:pt x="3006" y="1584"/>
                </a:cubicBezTo>
                <a:cubicBezTo>
                  <a:pt x="3010" y="1592"/>
                  <a:pt x="3020" y="1594"/>
                  <a:pt x="3028" y="1590"/>
                </a:cubicBezTo>
                <a:close/>
                <a:moveTo>
                  <a:pt x="3083" y="1558"/>
                </a:moveTo>
                <a:lnTo>
                  <a:pt x="3083" y="1558"/>
                </a:lnTo>
                <a:cubicBezTo>
                  <a:pt x="3091" y="1554"/>
                  <a:pt x="3093" y="1544"/>
                  <a:pt x="3089" y="1536"/>
                </a:cubicBezTo>
                <a:cubicBezTo>
                  <a:pt x="3085" y="1529"/>
                  <a:pt x="3075" y="1526"/>
                  <a:pt x="3067" y="1530"/>
                </a:cubicBezTo>
                <a:lnTo>
                  <a:pt x="3067" y="1530"/>
                </a:lnTo>
                <a:cubicBezTo>
                  <a:pt x="3060" y="1535"/>
                  <a:pt x="3057" y="1545"/>
                  <a:pt x="3061" y="1552"/>
                </a:cubicBezTo>
                <a:cubicBezTo>
                  <a:pt x="3066" y="1560"/>
                  <a:pt x="3075" y="1563"/>
                  <a:pt x="3083" y="1558"/>
                </a:cubicBezTo>
                <a:close/>
                <a:moveTo>
                  <a:pt x="3139" y="1526"/>
                </a:moveTo>
                <a:lnTo>
                  <a:pt x="3139" y="1526"/>
                </a:lnTo>
                <a:cubicBezTo>
                  <a:pt x="3146" y="1522"/>
                  <a:pt x="3149" y="1512"/>
                  <a:pt x="3145" y="1505"/>
                </a:cubicBezTo>
                <a:cubicBezTo>
                  <a:pt x="3140" y="1497"/>
                  <a:pt x="3131" y="1494"/>
                  <a:pt x="3123" y="1499"/>
                </a:cubicBezTo>
                <a:lnTo>
                  <a:pt x="3123" y="1499"/>
                </a:lnTo>
                <a:cubicBezTo>
                  <a:pt x="3115" y="1503"/>
                  <a:pt x="3112" y="1513"/>
                  <a:pt x="3117" y="1520"/>
                </a:cubicBezTo>
                <a:cubicBezTo>
                  <a:pt x="3121" y="1528"/>
                  <a:pt x="3131" y="1531"/>
                  <a:pt x="3139" y="1526"/>
                </a:cubicBezTo>
                <a:close/>
                <a:moveTo>
                  <a:pt x="3194" y="1495"/>
                </a:moveTo>
                <a:lnTo>
                  <a:pt x="3194" y="1495"/>
                </a:lnTo>
                <a:cubicBezTo>
                  <a:pt x="3202" y="1490"/>
                  <a:pt x="3205" y="1481"/>
                  <a:pt x="3200" y="1473"/>
                </a:cubicBezTo>
                <a:cubicBezTo>
                  <a:pt x="3196" y="1465"/>
                  <a:pt x="3186" y="1462"/>
                  <a:pt x="3178" y="1467"/>
                </a:cubicBezTo>
                <a:lnTo>
                  <a:pt x="3178" y="1467"/>
                </a:lnTo>
                <a:cubicBezTo>
                  <a:pt x="3171" y="1471"/>
                  <a:pt x="3168" y="1481"/>
                  <a:pt x="3172" y="1489"/>
                </a:cubicBezTo>
                <a:cubicBezTo>
                  <a:pt x="3177" y="1496"/>
                  <a:pt x="3187" y="1499"/>
                  <a:pt x="3194" y="1495"/>
                </a:cubicBezTo>
                <a:close/>
                <a:moveTo>
                  <a:pt x="3250" y="1463"/>
                </a:moveTo>
                <a:lnTo>
                  <a:pt x="3250" y="1463"/>
                </a:lnTo>
                <a:cubicBezTo>
                  <a:pt x="3258" y="1458"/>
                  <a:pt x="3260" y="1449"/>
                  <a:pt x="3256" y="1441"/>
                </a:cubicBezTo>
                <a:cubicBezTo>
                  <a:pt x="3251" y="1433"/>
                  <a:pt x="3242" y="1431"/>
                  <a:pt x="3234" y="1435"/>
                </a:cubicBezTo>
                <a:lnTo>
                  <a:pt x="3234" y="1435"/>
                </a:lnTo>
                <a:cubicBezTo>
                  <a:pt x="3226" y="1439"/>
                  <a:pt x="3224" y="1449"/>
                  <a:pt x="3228" y="1457"/>
                </a:cubicBezTo>
                <a:cubicBezTo>
                  <a:pt x="3232" y="1465"/>
                  <a:pt x="3242" y="1467"/>
                  <a:pt x="3250" y="1463"/>
                </a:cubicBezTo>
                <a:close/>
                <a:moveTo>
                  <a:pt x="3305" y="1431"/>
                </a:moveTo>
                <a:lnTo>
                  <a:pt x="3305" y="1431"/>
                </a:lnTo>
                <a:cubicBezTo>
                  <a:pt x="3313" y="1427"/>
                  <a:pt x="3316" y="1417"/>
                  <a:pt x="3311" y="1409"/>
                </a:cubicBezTo>
                <a:cubicBezTo>
                  <a:pt x="3307" y="1402"/>
                  <a:pt x="3297" y="1399"/>
                  <a:pt x="3290" y="1403"/>
                </a:cubicBezTo>
                <a:lnTo>
                  <a:pt x="3290" y="1403"/>
                </a:lnTo>
                <a:cubicBezTo>
                  <a:pt x="3282" y="1408"/>
                  <a:pt x="3279" y="1417"/>
                  <a:pt x="3284" y="1425"/>
                </a:cubicBezTo>
                <a:cubicBezTo>
                  <a:pt x="3288" y="1433"/>
                  <a:pt x="3298" y="1435"/>
                  <a:pt x="3305" y="1431"/>
                </a:cubicBezTo>
                <a:close/>
                <a:moveTo>
                  <a:pt x="3361" y="1399"/>
                </a:moveTo>
                <a:lnTo>
                  <a:pt x="3361" y="1399"/>
                </a:lnTo>
                <a:cubicBezTo>
                  <a:pt x="3369" y="1395"/>
                  <a:pt x="3371" y="1385"/>
                  <a:pt x="3367" y="1377"/>
                </a:cubicBezTo>
                <a:cubicBezTo>
                  <a:pt x="3363" y="1370"/>
                  <a:pt x="3353" y="1367"/>
                  <a:pt x="3345" y="1371"/>
                </a:cubicBezTo>
                <a:lnTo>
                  <a:pt x="3345" y="1371"/>
                </a:lnTo>
                <a:cubicBezTo>
                  <a:pt x="3337" y="1376"/>
                  <a:pt x="3335" y="1386"/>
                  <a:pt x="3339" y="1393"/>
                </a:cubicBezTo>
                <a:cubicBezTo>
                  <a:pt x="3344" y="1401"/>
                  <a:pt x="3353" y="1404"/>
                  <a:pt x="3361" y="1399"/>
                </a:cubicBezTo>
                <a:close/>
                <a:moveTo>
                  <a:pt x="3417" y="1367"/>
                </a:moveTo>
                <a:lnTo>
                  <a:pt x="3417" y="1367"/>
                </a:lnTo>
                <a:cubicBezTo>
                  <a:pt x="3424" y="1363"/>
                  <a:pt x="3427" y="1353"/>
                  <a:pt x="3423" y="1346"/>
                </a:cubicBezTo>
                <a:cubicBezTo>
                  <a:pt x="3418" y="1338"/>
                  <a:pt x="3408" y="1335"/>
                  <a:pt x="3401" y="1340"/>
                </a:cubicBezTo>
                <a:lnTo>
                  <a:pt x="3401" y="1340"/>
                </a:lnTo>
                <a:cubicBezTo>
                  <a:pt x="3393" y="1344"/>
                  <a:pt x="3390" y="1354"/>
                  <a:pt x="3395" y="1361"/>
                </a:cubicBezTo>
                <a:cubicBezTo>
                  <a:pt x="3399" y="1369"/>
                  <a:pt x="3409" y="1372"/>
                  <a:pt x="3417" y="1367"/>
                </a:cubicBezTo>
                <a:close/>
                <a:moveTo>
                  <a:pt x="3472" y="1336"/>
                </a:moveTo>
                <a:lnTo>
                  <a:pt x="3472" y="1336"/>
                </a:lnTo>
                <a:cubicBezTo>
                  <a:pt x="3480" y="1331"/>
                  <a:pt x="3483" y="1322"/>
                  <a:pt x="3478" y="1314"/>
                </a:cubicBezTo>
                <a:cubicBezTo>
                  <a:pt x="3474" y="1306"/>
                  <a:pt x="3464" y="1303"/>
                  <a:pt x="3456" y="1308"/>
                </a:cubicBezTo>
                <a:lnTo>
                  <a:pt x="3456" y="1308"/>
                </a:lnTo>
                <a:cubicBezTo>
                  <a:pt x="3449" y="1312"/>
                  <a:pt x="3446" y="1322"/>
                  <a:pt x="3450" y="1330"/>
                </a:cubicBezTo>
                <a:cubicBezTo>
                  <a:pt x="3455" y="1337"/>
                  <a:pt x="3464" y="1340"/>
                  <a:pt x="3472" y="1336"/>
                </a:cubicBezTo>
                <a:close/>
                <a:moveTo>
                  <a:pt x="3528" y="1304"/>
                </a:moveTo>
                <a:lnTo>
                  <a:pt x="3528" y="1304"/>
                </a:lnTo>
                <a:cubicBezTo>
                  <a:pt x="3535" y="1299"/>
                  <a:pt x="3538" y="1290"/>
                  <a:pt x="3534" y="1282"/>
                </a:cubicBezTo>
                <a:cubicBezTo>
                  <a:pt x="3529" y="1274"/>
                  <a:pt x="3520" y="1272"/>
                  <a:pt x="3512" y="1276"/>
                </a:cubicBezTo>
                <a:lnTo>
                  <a:pt x="3512" y="1276"/>
                </a:lnTo>
                <a:cubicBezTo>
                  <a:pt x="3504" y="1280"/>
                  <a:pt x="3502" y="1290"/>
                  <a:pt x="3506" y="1298"/>
                </a:cubicBezTo>
                <a:cubicBezTo>
                  <a:pt x="3510" y="1306"/>
                  <a:pt x="3520" y="1308"/>
                  <a:pt x="3528" y="1304"/>
                </a:cubicBezTo>
                <a:close/>
                <a:moveTo>
                  <a:pt x="3583" y="1272"/>
                </a:moveTo>
                <a:lnTo>
                  <a:pt x="3583" y="1272"/>
                </a:lnTo>
                <a:cubicBezTo>
                  <a:pt x="3591" y="1268"/>
                  <a:pt x="3594" y="1258"/>
                  <a:pt x="3589" y="1250"/>
                </a:cubicBezTo>
                <a:cubicBezTo>
                  <a:pt x="3585" y="1243"/>
                  <a:pt x="3575" y="1240"/>
                  <a:pt x="3567" y="1244"/>
                </a:cubicBezTo>
                <a:lnTo>
                  <a:pt x="3567" y="1244"/>
                </a:lnTo>
                <a:cubicBezTo>
                  <a:pt x="3560" y="1249"/>
                  <a:pt x="3557" y="1258"/>
                  <a:pt x="3561" y="1266"/>
                </a:cubicBezTo>
                <a:cubicBezTo>
                  <a:pt x="3566" y="1274"/>
                  <a:pt x="3576" y="1276"/>
                  <a:pt x="3583" y="1272"/>
                </a:cubicBezTo>
                <a:close/>
                <a:moveTo>
                  <a:pt x="3639" y="1240"/>
                </a:moveTo>
                <a:lnTo>
                  <a:pt x="3639" y="1240"/>
                </a:lnTo>
                <a:cubicBezTo>
                  <a:pt x="3647" y="1236"/>
                  <a:pt x="3649" y="1226"/>
                  <a:pt x="3645" y="1218"/>
                </a:cubicBezTo>
                <a:cubicBezTo>
                  <a:pt x="3641" y="1211"/>
                  <a:pt x="3631" y="1208"/>
                  <a:pt x="3623" y="1212"/>
                </a:cubicBezTo>
                <a:lnTo>
                  <a:pt x="3623" y="1212"/>
                </a:lnTo>
                <a:cubicBezTo>
                  <a:pt x="3615" y="1217"/>
                  <a:pt x="3613" y="1227"/>
                  <a:pt x="3617" y="1234"/>
                </a:cubicBezTo>
                <a:cubicBezTo>
                  <a:pt x="3621" y="1242"/>
                  <a:pt x="3631" y="1245"/>
                  <a:pt x="3639" y="1240"/>
                </a:cubicBezTo>
                <a:close/>
                <a:moveTo>
                  <a:pt x="3694" y="1208"/>
                </a:moveTo>
                <a:lnTo>
                  <a:pt x="3694" y="1208"/>
                </a:lnTo>
                <a:cubicBezTo>
                  <a:pt x="3702" y="1204"/>
                  <a:pt x="3705" y="1194"/>
                  <a:pt x="3700" y="1187"/>
                </a:cubicBezTo>
                <a:cubicBezTo>
                  <a:pt x="3696" y="1179"/>
                  <a:pt x="3686" y="1176"/>
                  <a:pt x="3679" y="1181"/>
                </a:cubicBezTo>
                <a:lnTo>
                  <a:pt x="3679" y="1181"/>
                </a:lnTo>
                <a:cubicBezTo>
                  <a:pt x="3671" y="1185"/>
                  <a:pt x="3668" y="1195"/>
                  <a:pt x="3673" y="1202"/>
                </a:cubicBezTo>
                <a:cubicBezTo>
                  <a:pt x="3677" y="1210"/>
                  <a:pt x="3687" y="1213"/>
                  <a:pt x="3694" y="1208"/>
                </a:cubicBezTo>
                <a:close/>
                <a:moveTo>
                  <a:pt x="3750" y="1177"/>
                </a:moveTo>
                <a:lnTo>
                  <a:pt x="3750" y="1177"/>
                </a:lnTo>
                <a:cubicBezTo>
                  <a:pt x="3758" y="1172"/>
                  <a:pt x="3760" y="1162"/>
                  <a:pt x="3756" y="1155"/>
                </a:cubicBezTo>
                <a:cubicBezTo>
                  <a:pt x="3752" y="1147"/>
                  <a:pt x="3742" y="1144"/>
                  <a:pt x="3734" y="1149"/>
                </a:cubicBezTo>
                <a:lnTo>
                  <a:pt x="3734" y="1149"/>
                </a:lnTo>
                <a:cubicBezTo>
                  <a:pt x="3726" y="1153"/>
                  <a:pt x="3724" y="1163"/>
                  <a:pt x="3728" y="1171"/>
                </a:cubicBezTo>
                <a:cubicBezTo>
                  <a:pt x="3733" y="1178"/>
                  <a:pt x="3742" y="1181"/>
                  <a:pt x="3750" y="1177"/>
                </a:cubicBezTo>
                <a:close/>
                <a:moveTo>
                  <a:pt x="3806" y="1145"/>
                </a:moveTo>
                <a:lnTo>
                  <a:pt x="3806" y="1145"/>
                </a:lnTo>
                <a:cubicBezTo>
                  <a:pt x="3813" y="1140"/>
                  <a:pt x="3816" y="1131"/>
                  <a:pt x="3812" y="1123"/>
                </a:cubicBezTo>
                <a:cubicBezTo>
                  <a:pt x="3807" y="1115"/>
                  <a:pt x="3797" y="1113"/>
                  <a:pt x="3790" y="1117"/>
                </a:cubicBezTo>
                <a:lnTo>
                  <a:pt x="3790" y="1117"/>
                </a:lnTo>
                <a:cubicBezTo>
                  <a:pt x="3782" y="1121"/>
                  <a:pt x="3779" y="1131"/>
                  <a:pt x="3784" y="1139"/>
                </a:cubicBezTo>
                <a:cubicBezTo>
                  <a:pt x="3788" y="1147"/>
                  <a:pt x="3798" y="1149"/>
                  <a:pt x="3806" y="1145"/>
                </a:cubicBezTo>
                <a:close/>
                <a:moveTo>
                  <a:pt x="3861" y="1113"/>
                </a:moveTo>
                <a:lnTo>
                  <a:pt x="3861" y="1113"/>
                </a:lnTo>
                <a:cubicBezTo>
                  <a:pt x="3869" y="1109"/>
                  <a:pt x="3872" y="1099"/>
                  <a:pt x="3867" y="1091"/>
                </a:cubicBezTo>
                <a:cubicBezTo>
                  <a:pt x="3863" y="1084"/>
                  <a:pt x="3853" y="1081"/>
                  <a:pt x="3845" y="1085"/>
                </a:cubicBezTo>
                <a:lnTo>
                  <a:pt x="3845" y="1085"/>
                </a:lnTo>
                <a:cubicBezTo>
                  <a:pt x="3838" y="1090"/>
                  <a:pt x="3835" y="1099"/>
                  <a:pt x="3839" y="1107"/>
                </a:cubicBezTo>
                <a:cubicBezTo>
                  <a:pt x="3844" y="1115"/>
                  <a:pt x="3853" y="1117"/>
                  <a:pt x="3861" y="1113"/>
                </a:cubicBezTo>
                <a:close/>
                <a:moveTo>
                  <a:pt x="3917" y="1081"/>
                </a:moveTo>
                <a:lnTo>
                  <a:pt x="3917" y="1081"/>
                </a:lnTo>
                <a:cubicBezTo>
                  <a:pt x="3924" y="1077"/>
                  <a:pt x="3927" y="1067"/>
                  <a:pt x="3923" y="1059"/>
                </a:cubicBezTo>
                <a:cubicBezTo>
                  <a:pt x="3918" y="1052"/>
                  <a:pt x="3909" y="1049"/>
                  <a:pt x="3901" y="1053"/>
                </a:cubicBezTo>
                <a:lnTo>
                  <a:pt x="3901" y="1053"/>
                </a:lnTo>
                <a:cubicBezTo>
                  <a:pt x="3893" y="1058"/>
                  <a:pt x="3891" y="1068"/>
                  <a:pt x="3895" y="1075"/>
                </a:cubicBezTo>
                <a:cubicBezTo>
                  <a:pt x="3899" y="1083"/>
                  <a:pt x="3909" y="1086"/>
                  <a:pt x="3917" y="1081"/>
                </a:cubicBezTo>
                <a:close/>
                <a:moveTo>
                  <a:pt x="3972" y="1049"/>
                </a:moveTo>
                <a:lnTo>
                  <a:pt x="3972" y="1049"/>
                </a:lnTo>
                <a:cubicBezTo>
                  <a:pt x="3980" y="1045"/>
                  <a:pt x="3983" y="1035"/>
                  <a:pt x="3978" y="1028"/>
                </a:cubicBezTo>
                <a:cubicBezTo>
                  <a:pt x="3974" y="1020"/>
                  <a:pt x="3964" y="1017"/>
                  <a:pt x="3957" y="1022"/>
                </a:cubicBezTo>
                <a:lnTo>
                  <a:pt x="3956" y="1022"/>
                </a:lnTo>
                <a:cubicBezTo>
                  <a:pt x="3949" y="1026"/>
                  <a:pt x="3946" y="1036"/>
                  <a:pt x="3950" y="1043"/>
                </a:cubicBezTo>
                <a:cubicBezTo>
                  <a:pt x="3955" y="1051"/>
                  <a:pt x="3965" y="1054"/>
                  <a:pt x="3972" y="1049"/>
                </a:cubicBezTo>
                <a:close/>
                <a:moveTo>
                  <a:pt x="4028" y="1018"/>
                </a:moveTo>
                <a:lnTo>
                  <a:pt x="4028" y="1018"/>
                </a:lnTo>
                <a:cubicBezTo>
                  <a:pt x="4036" y="1013"/>
                  <a:pt x="4038" y="1003"/>
                  <a:pt x="4034" y="996"/>
                </a:cubicBezTo>
                <a:cubicBezTo>
                  <a:pt x="4030" y="988"/>
                  <a:pt x="4020" y="985"/>
                  <a:pt x="4012" y="990"/>
                </a:cubicBezTo>
                <a:lnTo>
                  <a:pt x="4012" y="990"/>
                </a:lnTo>
                <a:cubicBezTo>
                  <a:pt x="4004" y="994"/>
                  <a:pt x="4002" y="1004"/>
                  <a:pt x="4006" y="1012"/>
                </a:cubicBezTo>
                <a:cubicBezTo>
                  <a:pt x="4010" y="1019"/>
                  <a:pt x="4020" y="1022"/>
                  <a:pt x="4028" y="1018"/>
                </a:cubicBezTo>
                <a:close/>
                <a:moveTo>
                  <a:pt x="4083" y="986"/>
                </a:moveTo>
                <a:lnTo>
                  <a:pt x="4083" y="986"/>
                </a:lnTo>
                <a:cubicBezTo>
                  <a:pt x="4091" y="981"/>
                  <a:pt x="4094" y="972"/>
                  <a:pt x="4089" y="964"/>
                </a:cubicBezTo>
                <a:cubicBezTo>
                  <a:pt x="4085" y="956"/>
                  <a:pt x="4075" y="954"/>
                  <a:pt x="4068" y="958"/>
                </a:cubicBezTo>
                <a:lnTo>
                  <a:pt x="4068" y="958"/>
                </a:lnTo>
                <a:cubicBezTo>
                  <a:pt x="4060" y="962"/>
                  <a:pt x="4057" y="972"/>
                  <a:pt x="4062" y="980"/>
                </a:cubicBezTo>
                <a:cubicBezTo>
                  <a:pt x="4066" y="988"/>
                  <a:pt x="4076" y="990"/>
                  <a:pt x="4083" y="986"/>
                </a:cubicBezTo>
                <a:close/>
                <a:moveTo>
                  <a:pt x="4139" y="954"/>
                </a:moveTo>
                <a:lnTo>
                  <a:pt x="4139" y="954"/>
                </a:lnTo>
                <a:cubicBezTo>
                  <a:pt x="4147" y="950"/>
                  <a:pt x="4149" y="940"/>
                  <a:pt x="4145" y="932"/>
                </a:cubicBezTo>
                <a:cubicBezTo>
                  <a:pt x="4141" y="925"/>
                  <a:pt x="4131" y="922"/>
                  <a:pt x="4123" y="926"/>
                </a:cubicBezTo>
                <a:lnTo>
                  <a:pt x="4123" y="926"/>
                </a:lnTo>
                <a:cubicBezTo>
                  <a:pt x="4116" y="931"/>
                  <a:pt x="4113" y="940"/>
                  <a:pt x="4117" y="948"/>
                </a:cubicBezTo>
                <a:cubicBezTo>
                  <a:pt x="4122" y="956"/>
                  <a:pt x="4131" y="958"/>
                  <a:pt x="4139" y="954"/>
                </a:cubicBezTo>
                <a:close/>
                <a:moveTo>
                  <a:pt x="4195" y="922"/>
                </a:moveTo>
                <a:lnTo>
                  <a:pt x="4195" y="922"/>
                </a:lnTo>
                <a:cubicBezTo>
                  <a:pt x="4202" y="918"/>
                  <a:pt x="4205" y="908"/>
                  <a:pt x="4201" y="900"/>
                </a:cubicBezTo>
                <a:cubicBezTo>
                  <a:pt x="4196" y="893"/>
                  <a:pt x="4187" y="890"/>
                  <a:pt x="4179" y="894"/>
                </a:cubicBezTo>
                <a:lnTo>
                  <a:pt x="4179" y="894"/>
                </a:lnTo>
                <a:cubicBezTo>
                  <a:pt x="4171" y="899"/>
                  <a:pt x="4168" y="909"/>
                  <a:pt x="4173" y="916"/>
                </a:cubicBezTo>
                <a:cubicBezTo>
                  <a:pt x="4177" y="924"/>
                  <a:pt x="4187" y="927"/>
                  <a:pt x="4195" y="922"/>
                </a:cubicBezTo>
                <a:close/>
                <a:moveTo>
                  <a:pt x="4250" y="890"/>
                </a:moveTo>
                <a:lnTo>
                  <a:pt x="4250" y="890"/>
                </a:lnTo>
                <a:cubicBezTo>
                  <a:pt x="4258" y="886"/>
                  <a:pt x="4261" y="876"/>
                  <a:pt x="4256" y="869"/>
                </a:cubicBezTo>
                <a:cubicBezTo>
                  <a:pt x="4252" y="861"/>
                  <a:pt x="4242" y="858"/>
                  <a:pt x="4234" y="863"/>
                </a:cubicBezTo>
                <a:lnTo>
                  <a:pt x="4234" y="863"/>
                </a:lnTo>
                <a:cubicBezTo>
                  <a:pt x="4227" y="867"/>
                  <a:pt x="4224" y="877"/>
                  <a:pt x="4228" y="884"/>
                </a:cubicBezTo>
                <a:cubicBezTo>
                  <a:pt x="4233" y="892"/>
                  <a:pt x="4242" y="895"/>
                  <a:pt x="4250" y="890"/>
                </a:cubicBezTo>
                <a:close/>
                <a:moveTo>
                  <a:pt x="4306" y="859"/>
                </a:moveTo>
                <a:lnTo>
                  <a:pt x="4306" y="859"/>
                </a:lnTo>
                <a:cubicBezTo>
                  <a:pt x="4313" y="854"/>
                  <a:pt x="4316" y="844"/>
                  <a:pt x="4312" y="837"/>
                </a:cubicBezTo>
                <a:cubicBezTo>
                  <a:pt x="4307" y="829"/>
                  <a:pt x="4298" y="826"/>
                  <a:pt x="4290" y="831"/>
                </a:cubicBezTo>
                <a:lnTo>
                  <a:pt x="4290" y="831"/>
                </a:lnTo>
                <a:cubicBezTo>
                  <a:pt x="4282" y="835"/>
                  <a:pt x="4280" y="845"/>
                  <a:pt x="4284" y="853"/>
                </a:cubicBezTo>
                <a:cubicBezTo>
                  <a:pt x="4288" y="860"/>
                  <a:pt x="4298" y="863"/>
                  <a:pt x="4306" y="859"/>
                </a:cubicBezTo>
                <a:close/>
                <a:moveTo>
                  <a:pt x="4361" y="827"/>
                </a:moveTo>
                <a:lnTo>
                  <a:pt x="4361" y="827"/>
                </a:lnTo>
                <a:cubicBezTo>
                  <a:pt x="4369" y="822"/>
                  <a:pt x="4372" y="813"/>
                  <a:pt x="4367" y="805"/>
                </a:cubicBezTo>
                <a:cubicBezTo>
                  <a:pt x="4363" y="797"/>
                  <a:pt x="4353" y="795"/>
                  <a:pt x="4346" y="799"/>
                </a:cubicBezTo>
                <a:lnTo>
                  <a:pt x="4346" y="799"/>
                </a:lnTo>
                <a:cubicBezTo>
                  <a:pt x="4338" y="803"/>
                  <a:pt x="4335" y="813"/>
                  <a:pt x="4340" y="821"/>
                </a:cubicBezTo>
                <a:cubicBezTo>
                  <a:pt x="4344" y="828"/>
                  <a:pt x="4354" y="831"/>
                  <a:pt x="4361" y="827"/>
                </a:cubicBezTo>
                <a:close/>
                <a:moveTo>
                  <a:pt x="4417" y="795"/>
                </a:moveTo>
                <a:lnTo>
                  <a:pt x="4417" y="795"/>
                </a:lnTo>
                <a:cubicBezTo>
                  <a:pt x="4425" y="791"/>
                  <a:pt x="4427" y="781"/>
                  <a:pt x="4423" y="773"/>
                </a:cubicBezTo>
                <a:cubicBezTo>
                  <a:pt x="4419" y="766"/>
                  <a:pt x="4409" y="763"/>
                  <a:pt x="4401" y="767"/>
                </a:cubicBezTo>
                <a:lnTo>
                  <a:pt x="4401" y="767"/>
                </a:lnTo>
                <a:cubicBezTo>
                  <a:pt x="4393" y="772"/>
                  <a:pt x="4391" y="781"/>
                  <a:pt x="4395" y="789"/>
                </a:cubicBezTo>
                <a:cubicBezTo>
                  <a:pt x="4399" y="797"/>
                  <a:pt x="4409" y="799"/>
                  <a:pt x="4417" y="795"/>
                </a:cubicBezTo>
                <a:close/>
                <a:moveTo>
                  <a:pt x="4472" y="763"/>
                </a:moveTo>
                <a:lnTo>
                  <a:pt x="4473" y="763"/>
                </a:lnTo>
                <a:cubicBezTo>
                  <a:pt x="4480" y="759"/>
                  <a:pt x="4483" y="749"/>
                  <a:pt x="4479" y="741"/>
                </a:cubicBezTo>
                <a:cubicBezTo>
                  <a:pt x="4474" y="734"/>
                  <a:pt x="4464" y="731"/>
                  <a:pt x="4457" y="735"/>
                </a:cubicBezTo>
                <a:lnTo>
                  <a:pt x="4457" y="735"/>
                </a:lnTo>
                <a:cubicBezTo>
                  <a:pt x="4449" y="740"/>
                  <a:pt x="4446" y="750"/>
                  <a:pt x="4451" y="757"/>
                </a:cubicBezTo>
                <a:cubicBezTo>
                  <a:pt x="4455" y="765"/>
                  <a:pt x="4465" y="768"/>
                  <a:pt x="4472" y="763"/>
                </a:cubicBezTo>
                <a:close/>
                <a:moveTo>
                  <a:pt x="4528" y="731"/>
                </a:moveTo>
                <a:lnTo>
                  <a:pt x="4528" y="731"/>
                </a:lnTo>
                <a:cubicBezTo>
                  <a:pt x="4536" y="727"/>
                  <a:pt x="4538" y="717"/>
                  <a:pt x="4534" y="710"/>
                </a:cubicBezTo>
                <a:cubicBezTo>
                  <a:pt x="4530" y="702"/>
                  <a:pt x="4520" y="699"/>
                  <a:pt x="4512" y="704"/>
                </a:cubicBezTo>
                <a:lnTo>
                  <a:pt x="4512" y="704"/>
                </a:lnTo>
                <a:cubicBezTo>
                  <a:pt x="4505" y="708"/>
                  <a:pt x="4502" y="718"/>
                  <a:pt x="4506" y="725"/>
                </a:cubicBezTo>
                <a:cubicBezTo>
                  <a:pt x="4511" y="733"/>
                  <a:pt x="4520" y="736"/>
                  <a:pt x="4528" y="731"/>
                </a:cubicBezTo>
                <a:close/>
                <a:moveTo>
                  <a:pt x="4584" y="700"/>
                </a:moveTo>
                <a:lnTo>
                  <a:pt x="4584" y="700"/>
                </a:lnTo>
                <a:cubicBezTo>
                  <a:pt x="4591" y="695"/>
                  <a:pt x="4594" y="685"/>
                  <a:pt x="4590" y="678"/>
                </a:cubicBezTo>
                <a:cubicBezTo>
                  <a:pt x="4585" y="670"/>
                  <a:pt x="4576" y="667"/>
                  <a:pt x="4568" y="672"/>
                </a:cubicBezTo>
                <a:lnTo>
                  <a:pt x="4568" y="672"/>
                </a:lnTo>
                <a:cubicBezTo>
                  <a:pt x="4560" y="676"/>
                  <a:pt x="4557" y="686"/>
                  <a:pt x="4562" y="694"/>
                </a:cubicBezTo>
                <a:cubicBezTo>
                  <a:pt x="4566" y="701"/>
                  <a:pt x="4576" y="704"/>
                  <a:pt x="4584" y="700"/>
                </a:cubicBezTo>
                <a:close/>
                <a:moveTo>
                  <a:pt x="4639" y="668"/>
                </a:moveTo>
                <a:lnTo>
                  <a:pt x="4639" y="668"/>
                </a:lnTo>
                <a:cubicBezTo>
                  <a:pt x="4647" y="663"/>
                  <a:pt x="4650" y="654"/>
                  <a:pt x="4645" y="646"/>
                </a:cubicBezTo>
                <a:cubicBezTo>
                  <a:pt x="4641" y="638"/>
                  <a:pt x="4631" y="636"/>
                  <a:pt x="4623" y="640"/>
                </a:cubicBezTo>
                <a:lnTo>
                  <a:pt x="4623" y="640"/>
                </a:lnTo>
                <a:cubicBezTo>
                  <a:pt x="4616" y="644"/>
                  <a:pt x="4613" y="654"/>
                  <a:pt x="4617" y="662"/>
                </a:cubicBezTo>
                <a:cubicBezTo>
                  <a:pt x="4622" y="669"/>
                  <a:pt x="4632" y="672"/>
                  <a:pt x="4639" y="668"/>
                </a:cubicBezTo>
                <a:close/>
                <a:moveTo>
                  <a:pt x="4695" y="636"/>
                </a:moveTo>
                <a:lnTo>
                  <a:pt x="4695" y="636"/>
                </a:lnTo>
                <a:cubicBezTo>
                  <a:pt x="4703" y="632"/>
                  <a:pt x="4705" y="622"/>
                  <a:pt x="4701" y="614"/>
                </a:cubicBezTo>
                <a:cubicBezTo>
                  <a:pt x="4696" y="606"/>
                  <a:pt x="4687" y="604"/>
                  <a:pt x="4679" y="608"/>
                </a:cubicBezTo>
                <a:lnTo>
                  <a:pt x="4679" y="608"/>
                </a:lnTo>
                <a:cubicBezTo>
                  <a:pt x="4671" y="613"/>
                  <a:pt x="4669" y="622"/>
                  <a:pt x="4673" y="630"/>
                </a:cubicBezTo>
                <a:cubicBezTo>
                  <a:pt x="4677" y="638"/>
                  <a:pt x="4687" y="640"/>
                  <a:pt x="4695" y="636"/>
                </a:cubicBezTo>
                <a:close/>
                <a:moveTo>
                  <a:pt x="4750" y="604"/>
                </a:moveTo>
                <a:lnTo>
                  <a:pt x="4750" y="604"/>
                </a:lnTo>
                <a:cubicBezTo>
                  <a:pt x="4758" y="600"/>
                  <a:pt x="4761" y="590"/>
                  <a:pt x="4756" y="582"/>
                </a:cubicBezTo>
                <a:cubicBezTo>
                  <a:pt x="4752" y="575"/>
                  <a:pt x="4742" y="572"/>
                  <a:pt x="4735" y="576"/>
                </a:cubicBezTo>
                <a:lnTo>
                  <a:pt x="4735" y="576"/>
                </a:lnTo>
                <a:cubicBezTo>
                  <a:pt x="4727" y="581"/>
                  <a:pt x="4724" y="591"/>
                  <a:pt x="4729" y="598"/>
                </a:cubicBezTo>
                <a:cubicBezTo>
                  <a:pt x="4733" y="606"/>
                  <a:pt x="4743" y="609"/>
                  <a:pt x="4750" y="604"/>
                </a:cubicBezTo>
                <a:close/>
                <a:moveTo>
                  <a:pt x="4806" y="572"/>
                </a:moveTo>
                <a:lnTo>
                  <a:pt x="4806" y="572"/>
                </a:lnTo>
                <a:cubicBezTo>
                  <a:pt x="4814" y="568"/>
                  <a:pt x="4816" y="558"/>
                  <a:pt x="4812" y="551"/>
                </a:cubicBezTo>
                <a:cubicBezTo>
                  <a:pt x="4808" y="543"/>
                  <a:pt x="4798" y="540"/>
                  <a:pt x="4790" y="545"/>
                </a:cubicBezTo>
                <a:lnTo>
                  <a:pt x="4790" y="545"/>
                </a:lnTo>
                <a:cubicBezTo>
                  <a:pt x="4782" y="549"/>
                  <a:pt x="4780" y="559"/>
                  <a:pt x="4784" y="566"/>
                </a:cubicBezTo>
                <a:cubicBezTo>
                  <a:pt x="4788" y="574"/>
                  <a:pt x="4798" y="577"/>
                  <a:pt x="4806" y="572"/>
                </a:cubicBezTo>
                <a:close/>
                <a:moveTo>
                  <a:pt x="4862" y="541"/>
                </a:moveTo>
                <a:lnTo>
                  <a:pt x="4862" y="541"/>
                </a:lnTo>
                <a:cubicBezTo>
                  <a:pt x="4869" y="536"/>
                  <a:pt x="4872" y="526"/>
                  <a:pt x="4868" y="519"/>
                </a:cubicBezTo>
                <a:cubicBezTo>
                  <a:pt x="4863" y="511"/>
                  <a:pt x="4853" y="508"/>
                  <a:pt x="4846" y="513"/>
                </a:cubicBezTo>
                <a:lnTo>
                  <a:pt x="4846" y="513"/>
                </a:lnTo>
                <a:cubicBezTo>
                  <a:pt x="4838" y="517"/>
                  <a:pt x="4835" y="527"/>
                  <a:pt x="4840" y="535"/>
                </a:cubicBezTo>
                <a:cubicBezTo>
                  <a:pt x="4844" y="542"/>
                  <a:pt x="4854" y="545"/>
                  <a:pt x="4862" y="541"/>
                </a:cubicBezTo>
                <a:close/>
                <a:moveTo>
                  <a:pt x="4917" y="509"/>
                </a:moveTo>
                <a:lnTo>
                  <a:pt x="4917" y="509"/>
                </a:lnTo>
                <a:cubicBezTo>
                  <a:pt x="4925" y="504"/>
                  <a:pt x="4927" y="495"/>
                  <a:pt x="4923" y="487"/>
                </a:cubicBezTo>
                <a:cubicBezTo>
                  <a:pt x="4919" y="479"/>
                  <a:pt x="4909" y="477"/>
                  <a:pt x="4901" y="481"/>
                </a:cubicBezTo>
                <a:lnTo>
                  <a:pt x="4901" y="481"/>
                </a:lnTo>
                <a:cubicBezTo>
                  <a:pt x="4894" y="485"/>
                  <a:pt x="4891" y="495"/>
                  <a:pt x="4895" y="503"/>
                </a:cubicBezTo>
                <a:cubicBezTo>
                  <a:pt x="4900" y="510"/>
                  <a:pt x="4909" y="513"/>
                  <a:pt x="4917" y="509"/>
                </a:cubicBezTo>
                <a:close/>
                <a:moveTo>
                  <a:pt x="4973" y="477"/>
                </a:moveTo>
                <a:lnTo>
                  <a:pt x="4973" y="477"/>
                </a:lnTo>
                <a:cubicBezTo>
                  <a:pt x="4980" y="473"/>
                  <a:pt x="4983" y="463"/>
                  <a:pt x="4979" y="455"/>
                </a:cubicBezTo>
                <a:cubicBezTo>
                  <a:pt x="4974" y="447"/>
                  <a:pt x="4965" y="445"/>
                  <a:pt x="4957" y="449"/>
                </a:cubicBezTo>
                <a:lnTo>
                  <a:pt x="4957" y="449"/>
                </a:lnTo>
                <a:cubicBezTo>
                  <a:pt x="4949" y="454"/>
                  <a:pt x="4946" y="463"/>
                  <a:pt x="4951" y="471"/>
                </a:cubicBezTo>
                <a:cubicBezTo>
                  <a:pt x="4955" y="479"/>
                  <a:pt x="4965" y="481"/>
                  <a:pt x="4973" y="477"/>
                </a:cubicBezTo>
                <a:close/>
                <a:moveTo>
                  <a:pt x="5028" y="445"/>
                </a:moveTo>
                <a:lnTo>
                  <a:pt x="5028" y="445"/>
                </a:lnTo>
                <a:cubicBezTo>
                  <a:pt x="5036" y="441"/>
                  <a:pt x="5039" y="431"/>
                  <a:pt x="5034" y="423"/>
                </a:cubicBezTo>
                <a:cubicBezTo>
                  <a:pt x="5030" y="416"/>
                  <a:pt x="5020" y="413"/>
                  <a:pt x="5012" y="417"/>
                </a:cubicBezTo>
                <a:lnTo>
                  <a:pt x="5012" y="417"/>
                </a:lnTo>
                <a:cubicBezTo>
                  <a:pt x="5005" y="422"/>
                  <a:pt x="5002" y="432"/>
                  <a:pt x="5006" y="439"/>
                </a:cubicBezTo>
                <a:cubicBezTo>
                  <a:pt x="5011" y="447"/>
                  <a:pt x="5021" y="450"/>
                  <a:pt x="5028" y="445"/>
                </a:cubicBezTo>
                <a:close/>
                <a:moveTo>
                  <a:pt x="5084" y="413"/>
                </a:moveTo>
                <a:lnTo>
                  <a:pt x="5084" y="413"/>
                </a:lnTo>
                <a:cubicBezTo>
                  <a:pt x="5092" y="409"/>
                  <a:pt x="5094" y="399"/>
                  <a:pt x="5090" y="392"/>
                </a:cubicBezTo>
                <a:cubicBezTo>
                  <a:pt x="5085" y="384"/>
                  <a:pt x="5076" y="381"/>
                  <a:pt x="5068" y="386"/>
                </a:cubicBezTo>
                <a:lnTo>
                  <a:pt x="5068" y="386"/>
                </a:lnTo>
                <a:cubicBezTo>
                  <a:pt x="5060" y="390"/>
                  <a:pt x="5058" y="400"/>
                  <a:pt x="5062" y="407"/>
                </a:cubicBezTo>
                <a:cubicBezTo>
                  <a:pt x="5066" y="415"/>
                  <a:pt x="5076" y="418"/>
                  <a:pt x="5084" y="413"/>
                </a:cubicBezTo>
                <a:close/>
                <a:moveTo>
                  <a:pt x="5139" y="382"/>
                </a:moveTo>
                <a:lnTo>
                  <a:pt x="5139" y="382"/>
                </a:lnTo>
                <a:cubicBezTo>
                  <a:pt x="5147" y="377"/>
                  <a:pt x="5150" y="367"/>
                  <a:pt x="5145" y="360"/>
                </a:cubicBezTo>
                <a:cubicBezTo>
                  <a:pt x="5141" y="352"/>
                  <a:pt x="5131" y="349"/>
                  <a:pt x="5124" y="354"/>
                </a:cubicBezTo>
                <a:lnTo>
                  <a:pt x="5124" y="354"/>
                </a:lnTo>
                <a:cubicBezTo>
                  <a:pt x="5116" y="358"/>
                  <a:pt x="5113" y="368"/>
                  <a:pt x="5118" y="376"/>
                </a:cubicBezTo>
                <a:cubicBezTo>
                  <a:pt x="5122" y="383"/>
                  <a:pt x="5132" y="386"/>
                  <a:pt x="5139" y="382"/>
                </a:cubicBezTo>
                <a:close/>
                <a:moveTo>
                  <a:pt x="5195" y="350"/>
                </a:moveTo>
                <a:lnTo>
                  <a:pt x="5195" y="350"/>
                </a:lnTo>
                <a:cubicBezTo>
                  <a:pt x="5203" y="345"/>
                  <a:pt x="5205" y="336"/>
                  <a:pt x="5201" y="328"/>
                </a:cubicBezTo>
                <a:cubicBezTo>
                  <a:pt x="5197" y="320"/>
                  <a:pt x="5187" y="318"/>
                  <a:pt x="5179" y="322"/>
                </a:cubicBezTo>
                <a:lnTo>
                  <a:pt x="5179" y="322"/>
                </a:lnTo>
                <a:cubicBezTo>
                  <a:pt x="5171" y="326"/>
                  <a:pt x="5169" y="336"/>
                  <a:pt x="5173" y="344"/>
                </a:cubicBezTo>
                <a:cubicBezTo>
                  <a:pt x="5178" y="351"/>
                  <a:pt x="5187" y="354"/>
                  <a:pt x="5195" y="350"/>
                </a:cubicBezTo>
                <a:close/>
                <a:moveTo>
                  <a:pt x="5251" y="318"/>
                </a:moveTo>
                <a:lnTo>
                  <a:pt x="5251" y="318"/>
                </a:lnTo>
                <a:cubicBezTo>
                  <a:pt x="5258" y="314"/>
                  <a:pt x="5261" y="304"/>
                  <a:pt x="5257" y="296"/>
                </a:cubicBezTo>
                <a:cubicBezTo>
                  <a:pt x="5252" y="288"/>
                  <a:pt x="5242" y="286"/>
                  <a:pt x="5235" y="290"/>
                </a:cubicBezTo>
                <a:lnTo>
                  <a:pt x="5235" y="290"/>
                </a:lnTo>
                <a:cubicBezTo>
                  <a:pt x="5227" y="295"/>
                  <a:pt x="5224" y="304"/>
                  <a:pt x="5229" y="312"/>
                </a:cubicBezTo>
                <a:cubicBezTo>
                  <a:pt x="5233" y="320"/>
                  <a:pt x="5243" y="322"/>
                  <a:pt x="5251" y="318"/>
                </a:cubicBezTo>
                <a:close/>
                <a:moveTo>
                  <a:pt x="5306" y="286"/>
                </a:moveTo>
                <a:lnTo>
                  <a:pt x="5306" y="286"/>
                </a:lnTo>
                <a:cubicBezTo>
                  <a:pt x="5314" y="282"/>
                  <a:pt x="5317" y="272"/>
                  <a:pt x="5312" y="264"/>
                </a:cubicBezTo>
                <a:cubicBezTo>
                  <a:pt x="5308" y="257"/>
                  <a:pt x="5298" y="254"/>
                  <a:pt x="5290" y="258"/>
                </a:cubicBezTo>
                <a:lnTo>
                  <a:pt x="5290" y="258"/>
                </a:lnTo>
                <a:cubicBezTo>
                  <a:pt x="5283" y="263"/>
                  <a:pt x="5280" y="272"/>
                  <a:pt x="5284" y="280"/>
                </a:cubicBezTo>
                <a:cubicBezTo>
                  <a:pt x="5289" y="288"/>
                  <a:pt x="5298" y="291"/>
                  <a:pt x="5306" y="286"/>
                </a:cubicBezTo>
                <a:close/>
                <a:moveTo>
                  <a:pt x="5362" y="254"/>
                </a:moveTo>
                <a:lnTo>
                  <a:pt x="5362" y="254"/>
                </a:lnTo>
                <a:cubicBezTo>
                  <a:pt x="5369" y="250"/>
                  <a:pt x="5372" y="240"/>
                  <a:pt x="5368" y="233"/>
                </a:cubicBezTo>
                <a:cubicBezTo>
                  <a:pt x="5363" y="225"/>
                  <a:pt x="5354" y="222"/>
                  <a:pt x="5346" y="227"/>
                </a:cubicBezTo>
                <a:lnTo>
                  <a:pt x="5346" y="227"/>
                </a:lnTo>
                <a:cubicBezTo>
                  <a:pt x="5338" y="231"/>
                  <a:pt x="5336" y="241"/>
                  <a:pt x="5340" y="248"/>
                </a:cubicBezTo>
                <a:cubicBezTo>
                  <a:pt x="5344" y="256"/>
                  <a:pt x="5354" y="259"/>
                  <a:pt x="5362" y="254"/>
                </a:cubicBezTo>
                <a:close/>
                <a:moveTo>
                  <a:pt x="5417" y="223"/>
                </a:moveTo>
                <a:lnTo>
                  <a:pt x="5417" y="223"/>
                </a:lnTo>
                <a:cubicBezTo>
                  <a:pt x="5425" y="218"/>
                  <a:pt x="5428" y="208"/>
                  <a:pt x="5423" y="201"/>
                </a:cubicBezTo>
                <a:cubicBezTo>
                  <a:pt x="5419" y="193"/>
                  <a:pt x="5409" y="190"/>
                  <a:pt x="5402" y="195"/>
                </a:cubicBezTo>
                <a:lnTo>
                  <a:pt x="5401" y="195"/>
                </a:lnTo>
                <a:cubicBezTo>
                  <a:pt x="5394" y="199"/>
                  <a:pt x="5391" y="209"/>
                  <a:pt x="5395" y="217"/>
                </a:cubicBezTo>
                <a:cubicBezTo>
                  <a:pt x="5400" y="224"/>
                  <a:pt x="5410" y="227"/>
                  <a:pt x="5417" y="223"/>
                </a:cubicBezTo>
                <a:close/>
                <a:moveTo>
                  <a:pt x="5473" y="191"/>
                </a:moveTo>
                <a:lnTo>
                  <a:pt x="5473" y="191"/>
                </a:lnTo>
                <a:cubicBezTo>
                  <a:pt x="5481" y="186"/>
                  <a:pt x="5483" y="177"/>
                  <a:pt x="5479" y="169"/>
                </a:cubicBezTo>
                <a:cubicBezTo>
                  <a:pt x="5475" y="161"/>
                  <a:pt x="5465" y="159"/>
                  <a:pt x="5457" y="163"/>
                </a:cubicBezTo>
                <a:lnTo>
                  <a:pt x="5457" y="163"/>
                </a:lnTo>
                <a:cubicBezTo>
                  <a:pt x="5449" y="167"/>
                  <a:pt x="5447" y="177"/>
                  <a:pt x="5451" y="185"/>
                </a:cubicBezTo>
                <a:cubicBezTo>
                  <a:pt x="5455" y="192"/>
                  <a:pt x="5465" y="195"/>
                  <a:pt x="5473" y="191"/>
                </a:cubicBezTo>
                <a:close/>
                <a:moveTo>
                  <a:pt x="5528" y="159"/>
                </a:moveTo>
                <a:lnTo>
                  <a:pt x="5528" y="159"/>
                </a:lnTo>
                <a:cubicBezTo>
                  <a:pt x="5536" y="155"/>
                  <a:pt x="5539" y="145"/>
                  <a:pt x="5534" y="137"/>
                </a:cubicBezTo>
                <a:cubicBezTo>
                  <a:pt x="5530" y="129"/>
                  <a:pt x="5520" y="127"/>
                  <a:pt x="5513" y="131"/>
                </a:cubicBezTo>
                <a:lnTo>
                  <a:pt x="5513" y="131"/>
                </a:lnTo>
                <a:cubicBezTo>
                  <a:pt x="5505" y="136"/>
                  <a:pt x="5502" y="145"/>
                  <a:pt x="5507" y="153"/>
                </a:cubicBezTo>
                <a:cubicBezTo>
                  <a:pt x="5511" y="161"/>
                  <a:pt x="5521" y="163"/>
                  <a:pt x="5528" y="159"/>
                </a:cubicBezTo>
                <a:close/>
                <a:moveTo>
                  <a:pt x="5584" y="127"/>
                </a:moveTo>
                <a:lnTo>
                  <a:pt x="5584" y="127"/>
                </a:lnTo>
                <a:cubicBezTo>
                  <a:pt x="5592" y="123"/>
                  <a:pt x="5594" y="113"/>
                  <a:pt x="5590" y="105"/>
                </a:cubicBezTo>
                <a:cubicBezTo>
                  <a:pt x="5586" y="98"/>
                  <a:pt x="5576" y="95"/>
                  <a:pt x="5568" y="99"/>
                </a:cubicBezTo>
                <a:lnTo>
                  <a:pt x="5568" y="99"/>
                </a:lnTo>
                <a:cubicBezTo>
                  <a:pt x="5561" y="104"/>
                  <a:pt x="5558" y="113"/>
                  <a:pt x="5562" y="121"/>
                </a:cubicBezTo>
                <a:cubicBezTo>
                  <a:pt x="5567" y="129"/>
                  <a:pt x="5576" y="132"/>
                  <a:pt x="5584" y="127"/>
                </a:cubicBezTo>
                <a:close/>
                <a:moveTo>
                  <a:pt x="5640" y="95"/>
                </a:moveTo>
                <a:lnTo>
                  <a:pt x="5640" y="95"/>
                </a:lnTo>
                <a:cubicBezTo>
                  <a:pt x="5647" y="91"/>
                  <a:pt x="5650" y="81"/>
                  <a:pt x="5646" y="74"/>
                </a:cubicBezTo>
                <a:cubicBezTo>
                  <a:pt x="5641" y="66"/>
                  <a:pt x="5631" y="63"/>
                  <a:pt x="5624" y="68"/>
                </a:cubicBezTo>
                <a:lnTo>
                  <a:pt x="5624" y="68"/>
                </a:lnTo>
                <a:cubicBezTo>
                  <a:pt x="5616" y="72"/>
                  <a:pt x="5613" y="82"/>
                  <a:pt x="5618" y="89"/>
                </a:cubicBezTo>
                <a:cubicBezTo>
                  <a:pt x="5622" y="97"/>
                  <a:pt x="5632" y="100"/>
                  <a:pt x="5640" y="95"/>
                </a:cubicBezTo>
                <a:close/>
                <a:moveTo>
                  <a:pt x="5695" y="64"/>
                </a:moveTo>
                <a:lnTo>
                  <a:pt x="5695" y="64"/>
                </a:lnTo>
                <a:cubicBezTo>
                  <a:pt x="5703" y="59"/>
                  <a:pt x="5706" y="49"/>
                  <a:pt x="5701" y="42"/>
                </a:cubicBezTo>
                <a:cubicBezTo>
                  <a:pt x="5697" y="34"/>
                  <a:pt x="5687" y="31"/>
                  <a:pt x="5679" y="36"/>
                </a:cubicBezTo>
                <a:lnTo>
                  <a:pt x="5679" y="36"/>
                </a:lnTo>
                <a:cubicBezTo>
                  <a:pt x="5672" y="40"/>
                  <a:pt x="5669" y="50"/>
                  <a:pt x="5673" y="58"/>
                </a:cubicBezTo>
                <a:cubicBezTo>
                  <a:pt x="5678" y="65"/>
                  <a:pt x="5687" y="68"/>
                  <a:pt x="5695" y="64"/>
                </a:cubicBezTo>
                <a:close/>
                <a:moveTo>
                  <a:pt x="5751" y="32"/>
                </a:moveTo>
                <a:lnTo>
                  <a:pt x="5751" y="32"/>
                </a:lnTo>
                <a:cubicBezTo>
                  <a:pt x="5758" y="27"/>
                  <a:pt x="5761" y="18"/>
                  <a:pt x="5757" y="10"/>
                </a:cubicBezTo>
                <a:cubicBezTo>
                  <a:pt x="5752" y="2"/>
                  <a:pt x="5743" y="0"/>
                  <a:pt x="5735" y="4"/>
                </a:cubicBezTo>
                <a:lnTo>
                  <a:pt x="5735" y="4"/>
                </a:lnTo>
                <a:cubicBezTo>
                  <a:pt x="5727" y="8"/>
                  <a:pt x="5725" y="18"/>
                  <a:pt x="5729" y="26"/>
                </a:cubicBezTo>
                <a:cubicBezTo>
                  <a:pt x="5733" y="33"/>
                  <a:pt x="5743" y="36"/>
                  <a:pt x="5751" y="32"/>
                </a:cubicBezTo>
                <a:close/>
              </a:path>
            </a:pathLst>
          </a:custGeom>
          <a:solidFill>
            <a:srgbClr val="C0504D"/>
          </a:solidFill>
          <a:ln w="1588" cap="flat">
            <a:solidFill>
              <a:srgbClr val="C0504D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118" name="Freeform 116">
            <a:extLst>
              <a:ext uri="{FF2B5EF4-FFF2-40B4-BE49-F238E27FC236}">
                <a16:creationId xmlns:a16="http://schemas.microsoft.com/office/drawing/2014/main" id="{D5C20971-3F24-40FE-A63C-DB6A9810046E}"/>
              </a:ext>
            </a:extLst>
          </p:cNvPr>
          <p:cNvSpPr>
            <a:spLocks noEditPoints="1"/>
          </p:cNvSpPr>
          <p:nvPr/>
        </p:nvSpPr>
        <p:spPr bwMode="auto">
          <a:xfrm>
            <a:off x="1046300" y="2524853"/>
            <a:ext cx="5164138" cy="3335338"/>
          </a:xfrm>
          <a:custGeom>
            <a:avLst/>
            <a:gdLst>
              <a:gd name="T0" fmla="*/ 64 w 5585"/>
              <a:gd name="T1" fmla="*/ 3535 h 3602"/>
              <a:gd name="T2" fmla="*/ 189 w 5585"/>
              <a:gd name="T3" fmla="*/ 3493 h 3602"/>
              <a:gd name="T4" fmla="*/ 225 w 5585"/>
              <a:gd name="T5" fmla="*/ 3432 h 3602"/>
              <a:gd name="T6" fmla="*/ 355 w 5585"/>
              <a:gd name="T7" fmla="*/ 3367 h 3602"/>
              <a:gd name="T8" fmla="*/ 458 w 5585"/>
              <a:gd name="T9" fmla="*/ 3320 h 3602"/>
              <a:gd name="T10" fmla="*/ 490 w 5585"/>
              <a:gd name="T11" fmla="*/ 3281 h 3602"/>
              <a:gd name="T12" fmla="*/ 602 w 5585"/>
              <a:gd name="T13" fmla="*/ 3189 h 3602"/>
              <a:gd name="T14" fmla="*/ 727 w 5585"/>
              <a:gd name="T15" fmla="*/ 3147 h 3602"/>
              <a:gd name="T16" fmla="*/ 781 w 5585"/>
              <a:gd name="T17" fmla="*/ 3112 h 3602"/>
              <a:gd name="T18" fmla="*/ 872 w 5585"/>
              <a:gd name="T19" fmla="*/ 3016 h 3602"/>
              <a:gd name="T20" fmla="*/ 1002 w 5585"/>
              <a:gd name="T21" fmla="*/ 2952 h 3602"/>
              <a:gd name="T22" fmla="*/ 1104 w 5585"/>
              <a:gd name="T23" fmla="*/ 2905 h 3602"/>
              <a:gd name="T24" fmla="*/ 1136 w 5585"/>
              <a:gd name="T25" fmla="*/ 2865 h 3602"/>
              <a:gd name="T26" fmla="*/ 1249 w 5585"/>
              <a:gd name="T27" fmla="*/ 2774 h 3602"/>
              <a:gd name="T28" fmla="*/ 1374 w 5585"/>
              <a:gd name="T29" fmla="*/ 2731 h 3602"/>
              <a:gd name="T30" fmla="*/ 1428 w 5585"/>
              <a:gd name="T31" fmla="*/ 2697 h 3602"/>
              <a:gd name="T32" fmla="*/ 1518 w 5585"/>
              <a:gd name="T33" fmla="*/ 2601 h 3602"/>
              <a:gd name="T34" fmla="*/ 1648 w 5585"/>
              <a:gd name="T35" fmla="*/ 2536 h 3602"/>
              <a:gd name="T36" fmla="*/ 1751 w 5585"/>
              <a:gd name="T37" fmla="*/ 2489 h 3602"/>
              <a:gd name="T38" fmla="*/ 1783 w 5585"/>
              <a:gd name="T39" fmla="*/ 2450 h 3602"/>
              <a:gd name="T40" fmla="*/ 1895 w 5585"/>
              <a:gd name="T41" fmla="*/ 2358 h 3602"/>
              <a:gd name="T42" fmla="*/ 2020 w 5585"/>
              <a:gd name="T43" fmla="*/ 2316 h 3602"/>
              <a:gd name="T44" fmla="*/ 2074 w 5585"/>
              <a:gd name="T45" fmla="*/ 2281 h 3602"/>
              <a:gd name="T46" fmla="*/ 2165 w 5585"/>
              <a:gd name="T47" fmla="*/ 2185 h 3602"/>
              <a:gd name="T48" fmla="*/ 2294 w 5585"/>
              <a:gd name="T49" fmla="*/ 2121 h 3602"/>
              <a:gd name="T50" fmla="*/ 2397 w 5585"/>
              <a:gd name="T51" fmla="*/ 2074 h 3602"/>
              <a:gd name="T52" fmla="*/ 2429 w 5585"/>
              <a:gd name="T53" fmla="*/ 2034 h 3602"/>
              <a:gd name="T54" fmla="*/ 2542 w 5585"/>
              <a:gd name="T55" fmla="*/ 1943 h 3602"/>
              <a:gd name="T56" fmla="*/ 2667 w 5585"/>
              <a:gd name="T57" fmla="*/ 1901 h 3602"/>
              <a:gd name="T58" fmla="*/ 2720 w 5585"/>
              <a:gd name="T59" fmla="*/ 1866 h 3602"/>
              <a:gd name="T60" fmla="*/ 2811 w 5585"/>
              <a:gd name="T61" fmla="*/ 1770 h 3602"/>
              <a:gd name="T62" fmla="*/ 2941 w 5585"/>
              <a:gd name="T63" fmla="*/ 1705 h 3602"/>
              <a:gd name="T64" fmla="*/ 3044 w 5585"/>
              <a:gd name="T65" fmla="*/ 1658 h 3602"/>
              <a:gd name="T66" fmla="*/ 3075 w 5585"/>
              <a:gd name="T67" fmla="*/ 1619 h 3602"/>
              <a:gd name="T68" fmla="*/ 3188 w 5585"/>
              <a:gd name="T69" fmla="*/ 1528 h 3602"/>
              <a:gd name="T70" fmla="*/ 3313 w 5585"/>
              <a:gd name="T71" fmla="*/ 1485 h 3602"/>
              <a:gd name="T72" fmla="*/ 3367 w 5585"/>
              <a:gd name="T73" fmla="*/ 1451 h 3602"/>
              <a:gd name="T74" fmla="*/ 3457 w 5585"/>
              <a:gd name="T75" fmla="*/ 1354 h 3602"/>
              <a:gd name="T76" fmla="*/ 3587 w 5585"/>
              <a:gd name="T77" fmla="*/ 1290 h 3602"/>
              <a:gd name="T78" fmla="*/ 3690 w 5585"/>
              <a:gd name="T79" fmla="*/ 1243 h 3602"/>
              <a:gd name="T80" fmla="*/ 3722 w 5585"/>
              <a:gd name="T81" fmla="*/ 1203 h 3602"/>
              <a:gd name="T82" fmla="*/ 3834 w 5585"/>
              <a:gd name="T83" fmla="*/ 1112 h 3602"/>
              <a:gd name="T84" fmla="*/ 3959 w 5585"/>
              <a:gd name="T85" fmla="*/ 1070 h 3602"/>
              <a:gd name="T86" fmla="*/ 4013 w 5585"/>
              <a:gd name="T87" fmla="*/ 1035 h 3602"/>
              <a:gd name="T88" fmla="*/ 4104 w 5585"/>
              <a:gd name="T89" fmla="*/ 939 h 3602"/>
              <a:gd name="T90" fmla="*/ 4234 w 5585"/>
              <a:gd name="T91" fmla="*/ 875 h 3602"/>
              <a:gd name="T92" fmla="*/ 4336 w 5585"/>
              <a:gd name="T93" fmla="*/ 828 h 3602"/>
              <a:gd name="T94" fmla="*/ 4368 w 5585"/>
              <a:gd name="T95" fmla="*/ 788 h 3602"/>
              <a:gd name="T96" fmla="*/ 4481 w 5585"/>
              <a:gd name="T97" fmla="*/ 697 h 3602"/>
              <a:gd name="T98" fmla="*/ 4606 w 5585"/>
              <a:gd name="T99" fmla="*/ 654 h 3602"/>
              <a:gd name="T100" fmla="*/ 4660 w 5585"/>
              <a:gd name="T101" fmla="*/ 620 h 3602"/>
              <a:gd name="T102" fmla="*/ 4750 w 5585"/>
              <a:gd name="T103" fmla="*/ 524 h 3602"/>
              <a:gd name="T104" fmla="*/ 4880 w 5585"/>
              <a:gd name="T105" fmla="*/ 459 h 3602"/>
              <a:gd name="T106" fmla="*/ 4983 w 5585"/>
              <a:gd name="T107" fmla="*/ 412 h 3602"/>
              <a:gd name="T108" fmla="*/ 5015 w 5585"/>
              <a:gd name="T109" fmla="*/ 373 h 3602"/>
              <a:gd name="T110" fmla="*/ 5127 w 5585"/>
              <a:gd name="T111" fmla="*/ 281 h 3602"/>
              <a:gd name="T112" fmla="*/ 5252 w 5585"/>
              <a:gd name="T113" fmla="*/ 239 h 3602"/>
              <a:gd name="T114" fmla="*/ 5306 w 5585"/>
              <a:gd name="T115" fmla="*/ 204 h 3602"/>
              <a:gd name="T116" fmla="*/ 5397 w 5585"/>
              <a:gd name="T117" fmla="*/ 108 h 3602"/>
              <a:gd name="T118" fmla="*/ 5526 w 5585"/>
              <a:gd name="T119" fmla="*/ 44 h 36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5585" h="3602">
                <a:moveTo>
                  <a:pt x="27" y="3597"/>
                </a:moveTo>
                <a:lnTo>
                  <a:pt x="27" y="3597"/>
                </a:lnTo>
                <a:cubicBezTo>
                  <a:pt x="35" y="3592"/>
                  <a:pt x="37" y="3582"/>
                  <a:pt x="32" y="3575"/>
                </a:cubicBezTo>
                <a:cubicBezTo>
                  <a:pt x="27" y="3567"/>
                  <a:pt x="17" y="3565"/>
                  <a:pt x="10" y="3570"/>
                </a:cubicBezTo>
                <a:lnTo>
                  <a:pt x="10" y="3570"/>
                </a:lnTo>
                <a:cubicBezTo>
                  <a:pt x="2" y="3575"/>
                  <a:pt x="0" y="3585"/>
                  <a:pt x="5" y="3592"/>
                </a:cubicBezTo>
                <a:cubicBezTo>
                  <a:pt x="10" y="3600"/>
                  <a:pt x="20" y="3602"/>
                  <a:pt x="27" y="3597"/>
                </a:cubicBezTo>
                <a:close/>
                <a:moveTo>
                  <a:pt x="81" y="3562"/>
                </a:moveTo>
                <a:lnTo>
                  <a:pt x="81" y="3562"/>
                </a:lnTo>
                <a:lnTo>
                  <a:pt x="81" y="3562"/>
                </a:lnTo>
                <a:cubicBezTo>
                  <a:pt x="88" y="3558"/>
                  <a:pt x="91" y="3548"/>
                  <a:pt x="86" y="3540"/>
                </a:cubicBezTo>
                <a:cubicBezTo>
                  <a:pt x="81" y="3533"/>
                  <a:pt x="71" y="3531"/>
                  <a:pt x="64" y="3535"/>
                </a:cubicBezTo>
                <a:lnTo>
                  <a:pt x="64" y="3535"/>
                </a:lnTo>
                <a:cubicBezTo>
                  <a:pt x="56" y="3540"/>
                  <a:pt x="54" y="3550"/>
                  <a:pt x="59" y="3558"/>
                </a:cubicBezTo>
                <a:cubicBezTo>
                  <a:pt x="64" y="3565"/>
                  <a:pt x="74" y="3567"/>
                  <a:pt x="81" y="3562"/>
                </a:cubicBezTo>
                <a:close/>
                <a:moveTo>
                  <a:pt x="135" y="3528"/>
                </a:moveTo>
                <a:lnTo>
                  <a:pt x="135" y="3528"/>
                </a:lnTo>
                <a:cubicBezTo>
                  <a:pt x="142" y="3523"/>
                  <a:pt x="144" y="3513"/>
                  <a:pt x="140" y="3506"/>
                </a:cubicBezTo>
                <a:cubicBezTo>
                  <a:pt x="135" y="3498"/>
                  <a:pt x="125" y="3496"/>
                  <a:pt x="118" y="3501"/>
                </a:cubicBezTo>
                <a:lnTo>
                  <a:pt x="118" y="3501"/>
                </a:lnTo>
                <a:lnTo>
                  <a:pt x="118" y="3501"/>
                </a:lnTo>
                <a:cubicBezTo>
                  <a:pt x="110" y="3506"/>
                  <a:pt x="108" y="3515"/>
                  <a:pt x="113" y="3523"/>
                </a:cubicBezTo>
                <a:cubicBezTo>
                  <a:pt x="118" y="3530"/>
                  <a:pt x="127" y="3532"/>
                  <a:pt x="135" y="3528"/>
                </a:cubicBezTo>
                <a:close/>
                <a:moveTo>
                  <a:pt x="189" y="3493"/>
                </a:moveTo>
                <a:lnTo>
                  <a:pt x="189" y="3493"/>
                </a:lnTo>
                <a:cubicBezTo>
                  <a:pt x="196" y="3488"/>
                  <a:pt x="198" y="3478"/>
                  <a:pt x="194" y="3471"/>
                </a:cubicBezTo>
                <a:cubicBezTo>
                  <a:pt x="189" y="3464"/>
                  <a:pt x="179" y="3461"/>
                  <a:pt x="171" y="3466"/>
                </a:cubicBezTo>
                <a:lnTo>
                  <a:pt x="171" y="3466"/>
                </a:lnTo>
                <a:lnTo>
                  <a:pt x="171" y="3466"/>
                </a:lnTo>
                <a:cubicBezTo>
                  <a:pt x="164" y="3471"/>
                  <a:pt x="162" y="3481"/>
                  <a:pt x="167" y="3488"/>
                </a:cubicBezTo>
                <a:cubicBezTo>
                  <a:pt x="171" y="3496"/>
                  <a:pt x="181" y="3498"/>
                  <a:pt x="189" y="3493"/>
                </a:cubicBezTo>
                <a:close/>
                <a:moveTo>
                  <a:pt x="243" y="3458"/>
                </a:moveTo>
                <a:lnTo>
                  <a:pt x="243" y="3458"/>
                </a:lnTo>
                <a:cubicBezTo>
                  <a:pt x="250" y="3454"/>
                  <a:pt x="252" y="3444"/>
                  <a:pt x="247" y="3436"/>
                </a:cubicBezTo>
                <a:cubicBezTo>
                  <a:pt x="243" y="3429"/>
                  <a:pt x="233" y="3427"/>
                  <a:pt x="225" y="3432"/>
                </a:cubicBezTo>
                <a:lnTo>
                  <a:pt x="225" y="3432"/>
                </a:lnTo>
                <a:cubicBezTo>
                  <a:pt x="218" y="3436"/>
                  <a:pt x="216" y="3446"/>
                  <a:pt x="220" y="3454"/>
                </a:cubicBezTo>
                <a:cubicBezTo>
                  <a:pt x="225" y="3461"/>
                  <a:pt x="235" y="3463"/>
                  <a:pt x="243" y="3458"/>
                </a:cubicBezTo>
                <a:close/>
                <a:moveTo>
                  <a:pt x="296" y="3424"/>
                </a:moveTo>
                <a:lnTo>
                  <a:pt x="296" y="3424"/>
                </a:lnTo>
                <a:cubicBezTo>
                  <a:pt x="304" y="3419"/>
                  <a:pt x="306" y="3409"/>
                  <a:pt x="301" y="3402"/>
                </a:cubicBezTo>
                <a:cubicBezTo>
                  <a:pt x="297" y="3394"/>
                  <a:pt x="287" y="3392"/>
                  <a:pt x="279" y="3397"/>
                </a:cubicBezTo>
                <a:lnTo>
                  <a:pt x="279" y="3397"/>
                </a:lnTo>
                <a:cubicBezTo>
                  <a:pt x="272" y="3402"/>
                  <a:pt x="270" y="3412"/>
                  <a:pt x="274" y="3419"/>
                </a:cubicBezTo>
                <a:cubicBezTo>
                  <a:pt x="279" y="3426"/>
                  <a:pt x="289" y="3429"/>
                  <a:pt x="296" y="3424"/>
                </a:cubicBezTo>
                <a:close/>
                <a:moveTo>
                  <a:pt x="350" y="3389"/>
                </a:moveTo>
                <a:lnTo>
                  <a:pt x="350" y="3389"/>
                </a:lnTo>
                <a:cubicBezTo>
                  <a:pt x="358" y="3384"/>
                  <a:pt x="360" y="3375"/>
                  <a:pt x="355" y="3367"/>
                </a:cubicBezTo>
                <a:cubicBezTo>
                  <a:pt x="350" y="3360"/>
                  <a:pt x="340" y="3358"/>
                  <a:pt x="333" y="3362"/>
                </a:cubicBezTo>
                <a:lnTo>
                  <a:pt x="333" y="3362"/>
                </a:lnTo>
                <a:cubicBezTo>
                  <a:pt x="326" y="3367"/>
                  <a:pt x="323" y="3377"/>
                  <a:pt x="328" y="3384"/>
                </a:cubicBezTo>
                <a:cubicBezTo>
                  <a:pt x="333" y="3392"/>
                  <a:pt x="343" y="3394"/>
                  <a:pt x="350" y="3389"/>
                </a:cubicBezTo>
                <a:close/>
                <a:moveTo>
                  <a:pt x="404" y="3355"/>
                </a:moveTo>
                <a:lnTo>
                  <a:pt x="404" y="3355"/>
                </a:lnTo>
                <a:cubicBezTo>
                  <a:pt x="412" y="3350"/>
                  <a:pt x="414" y="3340"/>
                  <a:pt x="409" y="3332"/>
                </a:cubicBezTo>
                <a:cubicBezTo>
                  <a:pt x="404" y="3325"/>
                  <a:pt x="394" y="3323"/>
                  <a:pt x="387" y="3328"/>
                </a:cubicBezTo>
                <a:lnTo>
                  <a:pt x="387" y="3328"/>
                </a:lnTo>
                <a:cubicBezTo>
                  <a:pt x="379" y="3332"/>
                  <a:pt x="377" y="3342"/>
                  <a:pt x="382" y="3350"/>
                </a:cubicBezTo>
                <a:cubicBezTo>
                  <a:pt x="387" y="3357"/>
                  <a:pt x="397" y="3359"/>
                  <a:pt x="404" y="3355"/>
                </a:cubicBezTo>
                <a:close/>
                <a:moveTo>
                  <a:pt x="458" y="3320"/>
                </a:moveTo>
                <a:lnTo>
                  <a:pt x="458" y="3320"/>
                </a:lnTo>
                <a:cubicBezTo>
                  <a:pt x="466" y="3315"/>
                  <a:pt x="468" y="3305"/>
                  <a:pt x="463" y="3298"/>
                </a:cubicBezTo>
                <a:cubicBezTo>
                  <a:pt x="458" y="3290"/>
                  <a:pt x="448" y="3288"/>
                  <a:pt x="441" y="3293"/>
                </a:cubicBezTo>
                <a:lnTo>
                  <a:pt x="441" y="3293"/>
                </a:lnTo>
                <a:cubicBezTo>
                  <a:pt x="433" y="3298"/>
                  <a:pt x="431" y="3308"/>
                  <a:pt x="436" y="3315"/>
                </a:cubicBezTo>
                <a:cubicBezTo>
                  <a:pt x="441" y="3323"/>
                  <a:pt x="451" y="3325"/>
                  <a:pt x="458" y="3320"/>
                </a:cubicBezTo>
                <a:close/>
                <a:moveTo>
                  <a:pt x="512" y="3285"/>
                </a:moveTo>
                <a:lnTo>
                  <a:pt x="512" y="3285"/>
                </a:lnTo>
                <a:cubicBezTo>
                  <a:pt x="519" y="3281"/>
                  <a:pt x="522" y="3271"/>
                  <a:pt x="517" y="3263"/>
                </a:cubicBezTo>
                <a:cubicBezTo>
                  <a:pt x="512" y="3256"/>
                  <a:pt x="502" y="3254"/>
                  <a:pt x="495" y="3258"/>
                </a:cubicBezTo>
                <a:lnTo>
                  <a:pt x="495" y="3258"/>
                </a:lnTo>
                <a:cubicBezTo>
                  <a:pt x="487" y="3263"/>
                  <a:pt x="485" y="3273"/>
                  <a:pt x="490" y="3281"/>
                </a:cubicBezTo>
                <a:cubicBezTo>
                  <a:pt x="495" y="3288"/>
                  <a:pt x="505" y="3290"/>
                  <a:pt x="512" y="3285"/>
                </a:cubicBezTo>
                <a:close/>
                <a:moveTo>
                  <a:pt x="566" y="3251"/>
                </a:moveTo>
                <a:lnTo>
                  <a:pt x="566" y="3251"/>
                </a:lnTo>
                <a:cubicBezTo>
                  <a:pt x="573" y="3246"/>
                  <a:pt x="575" y="3236"/>
                  <a:pt x="571" y="3229"/>
                </a:cubicBezTo>
                <a:cubicBezTo>
                  <a:pt x="566" y="3221"/>
                  <a:pt x="556" y="3219"/>
                  <a:pt x="549" y="3224"/>
                </a:cubicBezTo>
                <a:lnTo>
                  <a:pt x="548" y="3224"/>
                </a:lnTo>
                <a:cubicBezTo>
                  <a:pt x="541" y="3229"/>
                  <a:pt x="539" y="3239"/>
                  <a:pt x="544" y="3246"/>
                </a:cubicBezTo>
                <a:cubicBezTo>
                  <a:pt x="548" y="3253"/>
                  <a:pt x="558" y="3256"/>
                  <a:pt x="566" y="3251"/>
                </a:cubicBezTo>
                <a:close/>
                <a:moveTo>
                  <a:pt x="620" y="3216"/>
                </a:moveTo>
                <a:lnTo>
                  <a:pt x="620" y="3216"/>
                </a:lnTo>
                <a:cubicBezTo>
                  <a:pt x="627" y="3211"/>
                  <a:pt x="629" y="3201"/>
                  <a:pt x="624" y="3194"/>
                </a:cubicBezTo>
                <a:cubicBezTo>
                  <a:pt x="620" y="3187"/>
                  <a:pt x="610" y="3184"/>
                  <a:pt x="602" y="3189"/>
                </a:cubicBezTo>
                <a:lnTo>
                  <a:pt x="602" y="3189"/>
                </a:lnTo>
                <a:cubicBezTo>
                  <a:pt x="595" y="3194"/>
                  <a:pt x="593" y="3204"/>
                  <a:pt x="598" y="3211"/>
                </a:cubicBezTo>
                <a:cubicBezTo>
                  <a:pt x="602" y="3219"/>
                  <a:pt x="612" y="3221"/>
                  <a:pt x="620" y="3216"/>
                </a:cubicBezTo>
                <a:close/>
                <a:moveTo>
                  <a:pt x="674" y="3182"/>
                </a:moveTo>
                <a:lnTo>
                  <a:pt x="674" y="3181"/>
                </a:lnTo>
                <a:cubicBezTo>
                  <a:pt x="681" y="3177"/>
                  <a:pt x="683" y="3167"/>
                  <a:pt x="678" y="3159"/>
                </a:cubicBezTo>
                <a:cubicBezTo>
                  <a:pt x="674" y="3152"/>
                  <a:pt x="664" y="3150"/>
                  <a:pt x="656" y="3155"/>
                </a:cubicBezTo>
                <a:lnTo>
                  <a:pt x="656" y="3155"/>
                </a:lnTo>
                <a:cubicBezTo>
                  <a:pt x="649" y="3159"/>
                  <a:pt x="647" y="3169"/>
                  <a:pt x="651" y="3177"/>
                </a:cubicBezTo>
                <a:cubicBezTo>
                  <a:pt x="656" y="3184"/>
                  <a:pt x="666" y="3186"/>
                  <a:pt x="674" y="3182"/>
                </a:cubicBezTo>
                <a:close/>
                <a:moveTo>
                  <a:pt x="727" y="3147"/>
                </a:moveTo>
                <a:lnTo>
                  <a:pt x="727" y="3147"/>
                </a:lnTo>
                <a:cubicBezTo>
                  <a:pt x="735" y="3142"/>
                  <a:pt x="737" y="3132"/>
                  <a:pt x="732" y="3125"/>
                </a:cubicBezTo>
                <a:cubicBezTo>
                  <a:pt x="727" y="3117"/>
                  <a:pt x="718" y="3115"/>
                  <a:pt x="710" y="3120"/>
                </a:cubicBezTo>
                <a:lnTo>
                  <a:pt x="710" y="3120"/>
                </a:lnTo>
                <a:cubicBezTo>
                  <a:pt x="703" y="3125"/>
                  <a:pt x="701" y="3135"/>
                  <a:pt x="705" y="3142"/>
                </a:cubicBezTo>
                <a:cubicBezTo>
                  <a:pt x="710" y="3150"/>
                  <a:pt x="720" y="3152"/>
                  <a:pt x="727" y="3147"/>
                </a:cubicBezTo>
                <a:close/>
                <a:moveTo>
                  <a:pt x="781" y="3112"/>
                </a:moveTo>
                <a:lnTo>
                  <a:pt x="781" y="3112"/>
                </a:lnTo>
                <a:cubicBezTo>
                  <a:pt x="789" y="3107"/>
                  <a:pt x="791" y="3098"/>
                  <a:pt x="786" y="3090"/>
                </a:cubicBezTo>
                <a:cubicBezTo>
                  <a:pt x="781" y="3083"/>
                  <a:pt x="771" y="3081"/>
                  <a:pt x="764" y="3085"/>
                </a:cubicBezTo>
                <a:lnTo>
                  <a:pt x="764" y="3085"/>
                </a:lnTo>
                <a:cubicBezTo>
                  <a:pt x="757" y="3090"/>
                  <a:pt x="754" y="3100"/>
                  <a:pt x="759" y="3107"/>
                </a:cubicBezTo>
                <a:cubicBezTo>
                  <a:pt x="764" y="3115"/>
                  <a:pt x="774" y="3117"/>
                  <a:pt x="781" y="3112"/>
                </a:cubicBezTo>
                <a:close/>
                <a:moveTo>
                  <a:pt x="835" y="3078"/>
                </a:moveTo>
                <a:lnTo>
                  <a:pt x="835" y="3078"/>
                </a:lnTo>
                <a:cubicBezTo>
                  <a:pt x="843" y="3073"/>
                  <a:pt x="845" y="3063"/>
                  <a:pt x="840" y="3056"/>
                </a:cubicBezTo>
                <a:cubicBezTo>
                  <a:pt x="835" y="3048"/>
                  <a:pt x="825" y="3046"/>
                  <a:pt x="818" y="3051"/>
                </a:cubicBezTo>
                <a:lnTo>
                  <a:pt x="818" y="3051"/>
                </a:lnTo>
                <a:cubicBezTo>
                  <a:pt x="810" y="3056"/>
                  <a:pt x="808" y="3065"/>
                  <a:pt x="813" y="3073"/>
                </a:cubicBezTo>
                <a:cubicBezTo>
                  <a:pt x="818" y="3080"/>
                  <a:pt x="828" y="3082"/>
                  <a:pt x="835" y="3078"/>
                </a:cubicBezTo>
                <a:close/>
                <a:moveTo>
                  <a:pt x="889" y="3043"/>
                </a:moveTo>
                <a:lnTo>
                  <a:pt x="889" y="3043"/>
                </a:lnTo>
                <a:cubicBezTo>
                  <a:pt x="896" y="3038"/>
                  <a:pt x="899" y="3028"/>
                  <a:pt x="894" y="3021"/>
                </a:cubicBezTo>
                <a:cubicBezTo>
                  <a:pt x="889" y="3013"/>
                  <a:pt x="879" y="3011"/>
                  <a:pt x="872" y="3016"/>
                </a:cubicBezTo>
                <a:lnTo>
                  <a:pt x="872" y="3016"/>
                </a:lnTo>
                <a:cubicBezTo>
                  <a:pt x="864" y="3021"/>
                  <a:pt x="862" y="3031"/>
                  <a:pt x="867" y="3038"/>
                </a:cubicBezTo>
                <a:cubicBezTo>
                  <a:pt x="872" y="3046"/>
                  <a:pt x="882" y="3048"/>
                  <a:pt x="889" y="3043"/>
                </a:cubicBezTo>
                <a:close/>
                <a:moveTo>
                  <a:pt x="943" y="3008"/>
                </a:moveTo>
                <a:lnTo>
                  <a:pt x="943" y="3008"/>
                </a:lnTo>
                <a:cubicBezTo>
                  <a:pt x="950" y="3004"/>
                  <a:pt x="952" y="2994"/>
                  <a:pt x="948" y="2986"/>
                </a:cubicBezTo>
                <a:cubicBezTo>
                  <a:pt x="943" y="2979"/>
                  <a:pt x="933" y="2977"/>
                  <a:pt x="926" y="2981"/>
                </a:cubicBezTo>
                <a:lnTo>
                  <a:pt x="926" y="2982"/>
                </a:lnTo>
                <a:cubicBezTo>
                  <a:pt x="918" y="2986"/>
                  <a:pt x="916" y="2996"/>
                  <a:pt x="921" y="3004"/>
                </a:cubicBezTo>
                <a:cubicBezTo>
                  <a:pt x="926" y="3011"/>
                  <a:pt x="935" y="3013"/>
                  <a:pt x="943" y="3008"/>
                </a:cubicBezTo>
                <a:close/>
                <a:moveTo>
                  <a:pt x="997" y="2974"/>
                </a:moveTo>
                <a:lnTo>
                  <a:pt x="997" y="2974"/>
                </a:lnTo>
                <a:cubicBezTo>
                  <a:pt x="1004" y="2969"/>
                  <a:pt x="1006" y="2959"/>
                  <a:pt x="1002" y="2952"/>
                </a:cubicBezTo>
                <a:cubicBezTo>
                  <a:pt x="997" y="2944"/>
                  <a:pt x="987" y="2942"/>
                  <a:pt x="979" y="2947"/>
                </a:cubicBezTo>
                <a:lnTo>
                  <a:pt x="979" y="2947"/>
                </a:lnTo>
                <a:cubicBezTo>
                  <a:pt x="972" y="2952"/>
                  <a:pt x="970" y="2962"/>
                  <a:pt x="975" y="2969"/>
                </a:cubicBezTo>
                <a:cubicBezTo>
                  <a:pt x="979" y="2976"/>
                  <a:pt x="989" y="2979"/>
                  <a:pt x="997" y="2974"/>
                </a:cubicBezTo>
                <a:close/>
                <a:moveTo>
                  <a:pt x="1051" y="2939"/>
                </a:moveTo>
                <a:lnTo>
                  <a:pt x="1051" y="2939"/>
                </a:lnTo>
                <a:cubicBezTo>
                  <a:pt x="1058" y="2934"/>
                  <a:pt x="1060" y="2924"/>
                  <a:pt x="1055" y="2917"/>
                </a:cubicBezTo>
                <a:cubicBezTo>
                  <a:pt x="1051" y="2910"/>
                  <a:pt x="1041" y="2907"/>
                  <a:pt x="1033" y="2912"/>
                </a:cubicBezTo>
                <a:lnTo>
                  <a:pt x="1033" y="2912"/>
                </a:lnTo>
                <a:cubicBezTo>
                  <a:pt x="1026" y="2917"/>
                  <a:pt x="1024" y="2927"/>
                  <a:pt x="1028" y="2934"/>
                </a:cubicBezTo>
                <a:cubicBezTo>
                  <a:pt x="1033" y="2942"/>
                  <a:pt x="1043" y="2944"/>
                  <a:pt x="1051" y="2939"/>
                </a:cubicBezTo>
                <a:close/>
                <a:moveTo>
                  <a:pt x="1104" y="2905"/>
                </a:moveTo>
                <a:lnTo>
                  <a:pt x="1104" y="2905"/>
                </a:lnTo>
                <a:cubicBezTo>
                  <a:pt x="1112" y="2900"/>
                  <a:pt x="1114" y="2890"/>
                  <a:pt x="1109" y="2882"/>
                </a:cubicBezTo>
                <a:cubicBezTo>
                  <a:pt x="1105" y="2875"/>
                  <a:pt x="1095" y="2873"/>
                  <a:pt x="1087" y="2878"/>
                </a:cubicBezTo>
                <a:lnTo>
                  <a:pt x="1087" y="2878"/>
                </a:lnTo>
                <a:cubicBezTo>
                  <a:pt x="1080" y="2882"/>
                  <a:pt x="1078" y="2892"/>
                  <a:pt x="1082" y="2900"/>
                </a:cubicBezTo>
                <a:cubicBezTo>
                  <a:pt x="1087" y="2907"/>
                  <a:pt x="1097" y="2909"/>
                  <a:pt x="1104" y="2905"/>
                </a:cubicBezTo>
                <a:close/>
                <a:moveTo>
                  <a:pt x="1158" y="2870"/>
                </a:moveTo>
                <a:lnTo>
                  <a:pt x="1158" y="2870"/>
                </a:lnTo>
                <a:cubicBezTo>
                  <a:pt x="1166" y="2865"/>
                  <a:pt x="1168" y="2855"/>
                  <a:pt x="1163" y="2848"/>
                </a:cubicBezTo>
                <a:cubicBezTo>
                  <a:pt x="1158" y="2840"/>
                  <a:pt x="1148" y="2838"/>
                  <a:pt x="1141" y="2843"/>
                </a:cubicBezTo>
                <a:lnTo>
                  <a:pt x="1141" y="2843"/>
                </a:lnTo>
                <a:cubicBezTo>
                  <a:pt x="1134" y="2848"/>
                  <a:pt x="1131" y="2858"/>
                  <a:pt x="1136" y="2865"/>
                </a:cubicBezTo>
                <a:cubicBezTo>
                  <a:pt x="1141" y="2873"/>
                  <a:pt x="1151" y="2875"/>
                  <a:pt x="1158" y="2870"/>
                </a:cubicBezTo>
                <a:close/>
                <a:moveTo>
                  <a:pt x="1212" y="2835"/>
                </a:moveTo>
                <a:lnTo>
                  <a:pt x="1212" y="2835"/>
                </a:lnTo>
                <a:cubicBezTo>
                  <a:pt x="1220" y="2831"/>
                  <a:pt x="1222" y="2821"/>
                  <a:pt x="1217" y="2813"/>
                </a:cubicBezTo>
                <a:cubicBezTo>
                  <a:pt x="1212" y="2806"/>
                  <a:pt x="1202" y="2804"/>
                  <a:pt x="1195" y="2808"/>
                </a:cubicBezTo>
                <a:lnTo>
                  <a:pt x="1195" y="2808"/>
                </a:lnTo>
                <a:cubicBezTo>
                  <a:pt x="1187" y="2813"/>
                  <a:pt x="1185" y="2823"/>
                  <a:pt x="1190" y="2831"/>
                </a:cubicBezTo>
                <a:cubicBezTo>
                  <a:pt x="1195" y="2838"/>
                  <a:pt x="1205" y="2840"/>
                  <a:pt x="1212" y="2835"/>
                </a:cubicBezTo>
                <a:close/>
                <a:moveTo>
                  <a:pt x="1266" y="2801"/>
                </a:moveTo>
                <a:lnTo>
                  <a:pt x="1266" y="2801"/>
                </a:lnTo>
                <a:cubicBezTo>
                  <a:pt x="1274" y="2796"/>
                  <a:pt x="1276" y="2786"/>
                  <a:pt x="1271" y="2779"/>
                </a:cubicBezTo>
                <a:cubicBezTo>
                  <a:pt x="1266" y="2771"/>
                  <a:pt x="1256" y="2769"/>
                  <a:pt x="1249" y="2774"/>
                </a:cubicBezTo>
                <a:lnTo>
                  <a:pt x="1249" y="2774"/>
                </a:lnTo>
                <a:cubicBezTo>
                  <a:pt x="1241" y="2779"/>
                  <a:pt x="1239" y="2788"/>
                  <a:pt x="1244" y="2796"/>
                </a:cubicBezTo>
                <a:cubicBezTo>
                  <a:pt x="1249" y="2803"/>
                  <a:pt x="1259" y="2805"/>
                  <a:pt x="1266" y="2801"/>
                </a:cubicBezTo>
                <a:close/>
                <a:moveTo>
                  <a:pt x="1320" y="2766"/>
                </a:moveTo>
                <a:lnTo>
                  <a:pt x="1320" y="2766"/>
                </a:lnTo>
                <a:cubicBezTo>
                  <a:pt x="1327" y="2761"/>
                  <a:pt x="1330" y="2751"/>
                  <a:pt x="1325" y="2744"/>
                </a:cubicBezTo>
                <a:cubicBezTo>
                  <a:pt x="1320" y="2737"/>
                  <a:pt x="1310" y="2734"/>
                  <a:pt x="1303" y="2739"/>
                </a:cubicBezTo>
                <a:lnTo>
                  <a:pt x="1303" y="2739"/>
                </a:lnTo>
                <a:cubicBezTo>
                  <a:pt x="1295" y="2744"/>
                  <a:pt x="1293" y="2754"/>
                  <a:pt x="1298" y="2761"/>
                </a:cubicBezTo>
                <a:cubicBezTo>
                  <a:pt x="1303" y="2769"/>
                  <a:pt x="1313" y="2771"/>
                  <a:pt x="1320" y="2766"/>
                </a:cubicBezTo>
                <a:close/>
                <a:moveTo>
                  <a:pt x="1374" y="2731"/>
                </a:moveTo>
                <a:lnTo>
                  <a:pt x="1374" y="2731"/>
                </a:lnTo>
                <a:cubicBezTo>
                  <a:pt x="1381" y="2727"/>
                  <a:pt x="1383" y="2717"/>
                  <a:pt x="1379" y="2709"/>
                </a:cubicBezTo>
                <a:cubicBezTo>
                  <a:pt x="1374" y="2702"/>
                  <a:pt x="1364" y="2700"/>
                  <a:pt x="1357" y="2705"/>
                </a:cubicBezTo>
                <a:lnTo>
                  <a:pt x="1357" y="2705"/>
                </a:lnTo>
                <a:cubicBezTo>
                  <a:pt x="1349" y="2709"/>
                  <a:pt x="1347" y="2719"/>
                  <a:pt x="1352" y="2727"/>
                </a:cubicBezTo>
                <a:cubicBezTo>
                  <a:pt x="1356" y="2734"/>
                  <a:pt x="1366" y="2736"/>
                  <a:pt x="1374" y="2731"/>
                </a:cubicBezTo>
                <a:close/>
                <a:moveTo>
                  <a:pt x="1428" y="2697"/>
                </a:moveTo>
                <a:lnTo>
                  <a:pt x="1428" y="2697"/>
                </a:lnTo>
                <a:cubicBezTo>
                  <a:pt x="1435" y="2692"/>
                  <a:pt x="1437" y="2682"/>
                  <a:pt x="1433" y="2675"/>
                </a:cubicBezTo>
                <a:cubicBezTo>
                  <a:pt x="1428" y="2667"/>
                  <a:pt x="1418" y="2665"/>
                  <a:pt x="1410" y="2670"/>
                </a:cubicBezTo>
                <a:lnTo>
                  <a:pt x="1410" y="2670"/>
                </a:lnTo>
                <a:cubicBezTo>
                  <a:pt x="1403" y="2675"/>
                  <a:pt x="1401" y="2685"/>
                  <a:pt x="1406" y="2692"/>
                </a:cubicBezTo>
                <a:cubicBezTo>
                  <a:pt x="1410" y="2699"/>
                  <a:pt x="1420" y="2702"/>
                  <a:pt x="1428" y="2697"/>
                </a:cubicBezTo>
                <a:close/>
                <a:moveTo>
                  <a:pt x="1482" y="2662"/>
                </a:moveTo>
                <a:lnTo>
                  <a:pt x="1482" y="2662"/>
                </a:lnTo>
                <a:cubicBezTo>
                  <a:pt x="1489" y="2657"/>
                  <a:pt x="1491" y="2648"/>
                  <a:pt x="1486" y="2640"/>
                </a:cubicBezTo>
                <a:cubicBezTo>
                  <a:pt x="1482" y="2633"/>
                  <a:pt x="1472" y="2631"/>
                  <a:pt x="1464" y="2635"/>
                </a:cubicBezTo>
                <a:lnTo>
                  <a:pt x="1464" y="2635"/>
                </a:lnTo>
                <a:cubicBezTo>
                  <a:pt x="1457" y="2640"/>
                  <a:pt x="1455" y="2650"/>
                  <a:pt x="1459" y="2657"/>
                </a:cubicBezTo>
                <a:cubicBezTo>
                  <a:pt x="1464" y="2665"/>
                  <a:pt x="1474" y="2667"/>
                  <a:pt x="1482" y="2662"/>
                </a:cubicBezTo>
                <a:close/>
                <a:moveTo>
                  <a:pt x="1535" y="2628"/>
                </a:moveTo>
                <a:lnTo>
                  <a:pt x="1535" y="2628"/>
                </a:lnTo>
                <a:cubicBezTo>
                  <a:pt x="1543" y="2623"/>
                  <a:pt x="1545" y="2613"/>
                  <a:pt x="1540" y="2606"/>
                </a:cubicBezTo>
                <a:cubicBezTo>
                  <a:pt x="1535" y="2598"/>
                  <a:pt x="1526" y="2596"/>
                  <a:pt x="1518" y="2601"/>
                </a:cubicBezTo>
                <a:lnTo>
                  <a:pt x="1518" y="2601"/>
                </a:lnTo>
                <a:cubicBezTo>
                  <a:pt x="1511" y="2605"/>
                  <a:pt x="1509" y="2615"/>
                  <a:pt x="1513" y="2623"/>
                </a:cubicBezTo>
                <a:cubicBezTo>
                  <a:pt x="1518" y="2630"/>
                  <a:pt x="1528" y="2632"/>
                  <a:pt x="1535" y="2628"/>
                </a:cubicBezTo>
                <a:close/>
                <a:moveTo>
                  <a:pt x="1589" y="2593"/>
                </a:moveTo>
                <a:lnTo>
                  <a:pt x="1589" y="2593"/>
                </a:lnTo>
                <a:cubicBezTo>
                  <a:pt x="1597" y="2588"/>
                  <a:pt x="1599" y="2578"/>
                  <a:pt x="1594" y="2571"/>
                </a:cubicBezTo>
                <a:cubicBezTo>
                  <a:pt x="1589" y="2563"/>
                  <a:pt x="1579" y="2561"/>
                  <a:pt x="1572" y="2566"/>
                </a:cubicBezTo>
                <a:lnTo>
                  <a:pt x="1572" y="2566"/>
                </a:lnTo>
                <a:cubicBezTo>
                  <a:pt x="1565" y="2571"/>
                  <a:pt x="1562" y="2581"/>
                  <a:pt x="1567" y="2588"/>
                </a:cubicBezTo>
                <a:cubicBezTo>
                  <a:pt x="1572" y="2596"/>
                  <a:pt x="1582" y="2598"/>
                  <a:pt x="1589" y="2593"/>
                </a:cubicBezTo>
                <a:close/>
                <a:moveTo>
                  <a:pt x="1643" y="2558"/>
                </a:moveTo>
                <a:lnTo>
                  <a:pt x="1643" y="2558"/>
                </a:lnTo>
                <a:cubicBezTo>
                  <a:pt x="1651" y="2554"/>
                  <a:pt x="1653" y="2544"/>
                  <a:pt x="1648" y="2536"/>
                </a:cubicBezTo>
                <a:cubicBezTo>
                  <a:pt x="1643" y="2529"/>
                  <a:pt x="1633" y="2527"/>
                  <a:pt x="1626" y="2531"/>
                </a:cubicBezTo>
                <a:lnTo>
                  <a:pt x="1626" y="2531"/>
                </a:lnTo>
                <a:cubicBezTo>
                  <a:pt x="1618" y="2536"/>
                  <a:pt x="1616" y="2546"/>
                  <a:pt x="1621" y="2554"/>
                </a:cubicBezTo>
                <a:cubicBezTo>
                  <a:pt x="1626" y="2561"/>
                  <a:pt x="1636" y="2563"/>
                  <a:pt x="1643" y="2558"/>
                </a:cubicBezTo>
                <a:close/>
                <a:moveTo>
                  <a:pt x="1697" y="2524"/>
                </a:moveTo>
                <a:lnTo>
                  <a:pt x="1697" y="2524"/>
                </a:lnTo>
                <a:cubicBezTo>
                  <a:pt x="1704" y="2519"/>
                  <a:pt x="1707" y="2509"/>
                  <a:pt x="1702" y="2502"/>
                </a:cubicBezTo>
                <a:cubicBezTo>
                  <a:pt x="1697" y="2494"/>
                  <a:pt x="1687" y="2492"/>
                  <a:pt x="1680" y="2497"/>
                </a:cubicBezTo>
                <a:lnTo>
                  <a:pt x="1680" y="2497"/>
                </a:lnTo>
                <a:cubicBezTo>
                  <a:pt x="1672" y="2502"/>
                  <a:pt x="1670" y="2512"/>
                  <a:pt x="1675" y="2519"/>
                </a:cubicBezTo>
                <a:cubicBezTo>
                  <a:pt x="1680" y="2526"/>
                  <a:pt x="1690" y="2529"/>
                  <a:pt x="1697" y="2524"/>
                </a:cubicBezTo>
                <a:close/>
                <a:moveTo>
                  <a:pt x="1751" y="2489"/>
                </a:moveTo>
                <a:lnTo>
                  <a:pt x="1751" y="2489"/>
                </a:lnTo>
                <a:cubicBezTo>
                  <a:pt x="1758" y="2484"/>
                  <a:pt x="1760" y="2474"/>
                  <a:pt x="1756" y="2467"/>
                </a:cubicBezTo>
                <a:cubicBezTo>
                  <a:pt x="1751" y="2460"/>
                  <a:pt x="1741" y="2457"/>
                  <a:pt x="1734" y="2462"/>
                </a:cubicBezTo>
                <a:lnTo>
                  <a:pt x="1734" y="2462"/>
                </a:lnTo>
                <a:cubicBezTo>
                  <a:pt x="1726" y="2467"/>
                  <a:pt x="1724" y="2477"/>
                  <a:pt x="1729" y="2484"/>
                </a:cubicBezTo>
                <a:cubicBezTo>
                  <a:pt x="1734" y="2492"/>
                  <a:pt x="1743" y="2494"/>
                  <a:pt x="1751" y="2489"/>
                </a:cubicBezTo>
                <a:close/>
                <a:moveTo>
                  <a:pt x="1805" y="2455"/>
                </a:moveTo>
                <a:lnTo>
                  <a:pt x="1805" y="2455"/>
                </a:lnTo>
                <a:cubicBezTo>
                  <a:pt x="1812" y="2450"/>
                  <a:pt x="1814" y="2440"/>
                  <a:pt x="1810" y="2432"/>
                </a:cubicBezTo>
                <a:cubicBezTo>
                  <a:pt x="1805" y="2425"/>
                  <a:pt x="1795" y="2423"/>
                  <a:pt x="1787" y="2428"/>
                </a:cubicBezTo>
                <a:lnTo>
                  <a:pt x="1787" y="2428"/>
                </a:lnTo>
                <a:cubicBezTo>
                  <a:pt x="1780" y="2432"/>
                  <a:pt x="1778" y="2442"/>
                  <a:pt x="1783" y="2450"/>
                </a:cubicBezTo>
                <a:cubicBezTo>
                  <a:pt x="1787" y="2457"/>
                  <a:pt x="1797" y="2459"/>
                  <a:pt x="1805" y="2455"/>
                </a:cubicBezTo>
                <a:close/>
                <a:moveTo>
                  <a:pt x="1859" y="2420"/>
                </a:moveTo>
                <a:lnTo>
                  <a:pt x="1859" y="2420"/>
                </a:lnTo>
                <a:cubicBezTo>
                  <a:pt x="1866" y="2415"/>
                  <a:pt x="1868" y="2405"/>
                  <a:pt x="1863" y="2398"/>
                </a:cubicBezTo>
                <a:cubicBezTo>
                  <a:pt x="1859" y="2390"/>
                  <a:pt x="1849" y="2388"/>
                  <a:pt x="1841" y="2393"/>
                </a:cubicBezTo>
                <a:lnTo>
                  <a:pt x="1841" y="2393"/>
                </a:lnTo>
                <a:cubicBezTo>
                  <a:pt x="1834" y="2398"/>
                  <a:pt x="1832" y="2408"/>
                  <a:pt x="1836" y="2415"/>
                </a:cubicBezTo>
                <a:cubicBezTo>
                  <a:pt x="1841" y="2423"/>
                  <a:pt x="1851" y="2425"/>
                  <a:pt x="1859" y="2420"/>
                </a:cubicBezTo>
                <a:close/>
                <a:moveTo>
                  <a:pt x="1912" y="2385"/>
                </a:moveTo>
                <a:lnTo>
                  <a:pt x="1912" y="2385"/>
                </a:lnTo>
                <a:cubicBezTo>
                  <a:pt x="1920" y="2381"/>
                  <a:pt x="1922" y="2371"/>
                  <a:pt x="1917" y="2363"/>
                </a:cubicBezTo>
                <a:cubicBezTo>
                  <a:pt x="1913" y="2356"/>
                  <a:pt x="1903" y="2354"/>
                  <a:pt x="1895" y="2358"/>
                </a:cubicBezTo>
                <a:lnTo>
                  <a:pt x="1895" y="2358"/>
                </a:lnTo>
                <a:cubicBezTo>
                  <a:pt x="1888" y="2363"/>
                  <a:pt x="1886" y="2373"/>
                  <a:pt x="1890" y="2380"/>
                </a:cubicBezTo>
                <a:cubicBezTo>
                  <a:pt x="1895" y="2388"/>
                  <a:pt x="1905" y="2390"/>
                  <a:pt x="1912" y="2385"/>
                </a:cubicBezTo>
                <a:close/>
                <a:moveTo>
                  <a:pt x="1966" y="2351"/>
                </a:moveTo>
                <a:lnTo>
                  <a:pt x="1966" y="2351"/>
                </a:lnTo>
                <a:cubicBezTo>
                  <a:pt x="1974" y="2346"/>
                  <a:pt x="1976" y="2336"/>
                  <a:pt x="1971" y="2329"/>
                </a:cubicBezTo>
                <a:cubicBezTo>
                  <a:pt x="1966" y="2321"/>
                  <a:pt x="1957" y="2319"/>
                  <a:pt x="1949" y="2324"/>
                </a:cubicBezTo>
                <a:lnTo>
                  <a:pt x="1949" y="2324"/>
                </a:lnTo>
                <a:cubicBezTo>
                  <a:pt x="1942" y="2329"/>
                  <a:pt x="1939" y="2338"/>
                  <a:pt x="1944" y="2346"/>
                </a:cubicBezTo>
                <a:cubicBezTo>
                  <a:pt x="1949" y="2353"/>
                  <a:pt x="1959" y="2355"/>
                  <a:pt x="1966" y="2351"/>
                </a:cubicBezTo>
                <a:close/>
                <a:moveTo>
                  <a:pt x="2020" y="2316"/>
                </a:moveTo>
                <a:lnTo>
                  <a:pt x="2020" y="2316"/>
                </a:lnTo>
                <a:cubicBezTo>
                  <a:pt x="2028" y="2311"/>
                  <a:pt x="2030" y="2301"/>
                  <a:pt x="2025" y="2294"/>
                </a:cubicBezTo>
                <a:cubicBezTo>
                  <a:pt x="2020" y="2287"/>
                  <a:pt x="2010" y="2284"/>
                  <a:pt x="2003" y="2289"/>
                </a:cubicBezTo>
                <a:lnTo>
                  <a:pt x="2003" y="2289"/>
                </a:lnTo>
                <a:cubicBezTo>
                  <a:pt x="1995" y="2294"/>
                  <a:pt x="1993" y="2304"/>
                  <a:pt x="1998" y="2311"/>
                </a:cubicBezTo>
                <a:cubicBezTo>
                  <a:pt x="2003" y="2319"/>
                  <a:pt x="2013" y="2321"/>
                  <a:pt x="2020" y="2316"/>
                </a:cubicBezTo>
                <a:close/>
                <a:moveTo>
                  <a:pt x="2074" y="2281"/>
                </a:moveTo>
                <a:lnTo>
                  <a:pt x="2074" y="2281"/>
                </a:lnTo>
                <a:cubicBezTo>
                  <a:pt x="2082" y="2277"/>
                  <a:pt x="2084" y="2267"/>
                  <a:pt x="2079" y="2259"/>
                </a:cubicBezTo>
                <a:cubicBezTo>
                  <a:pt x="2074" y="2252"/>
                  <a:pt x="2064" y="2250"/>
                  <a:pt x="2057" y="2254"/>
                </a:cubicBezTo>
                <a:lnTo>
                  <a:pt x="2057" y="2255"/>
                </a:lnTo>
                <a:cubicBezTo>
                  <a:pt x="2049" y="2259"/>
                  <a:pt x="2047" y="2269"/>
                  <a:pt x="2052" y="2277"/>
                </a:cubicBezTo>
                <a:cubicBezTo>
                  <a:pt x="2057" y="2284"/>
                  <a:pt x="2067" y="2286"/>
                  <a:pt x="2074" y="2281"/>
                </a:cubicBezTo>
                <a:close/>
                <a:moveTo>
                  <a:pt x="2128" y="2247"/>
                </a:moveTo>
                <a:lnTo>
                  <a:pt x="2128" y="2247"/>
                </a:lnTo>
                <a:cubicBezTo>
                  <a:pt x="2135" y="2242"/>
                  <a:pt x="2138" y="2232"/>
                  <a:pt x="2133" y="2225"/>
                </a:cubicBezTo>
                <a:cubicBezTo>
                  <a:pt x="2128" y="2217"/>
                  <a:pt x="2118" y="2215"/>
                  <a:pt x="2111" y="2220"/>
                </a:cubicBezTo>
                <a:lnTo>
                  <a:pt x="2111" y="2220"/>
                </a:lnTo>
                <a:cubicBezTo>
                  <a:pt x="2103" y="2225"/>
                  <a:pt x="2101" y="2235"/>
                  <a:pt x="2106" y="2242"/>
                </a:cubicBezTo>
                <a:cubicBezTo>
                  <a:pt x="2111" y="2249"/>
                  <a:pt x="2120" y="2252"/>
                  <a:pt x="2128" y="2247"/>
                </a:cubicBezTo>
                <a:close/>
                <a:moveTo>
                  <a:pt x="2182" y="2212"/>
                </a:moveTo>
                <a:lnTo>
                  <a:pt x="2182" y="2212"/>
                </a:lnTo>
                <a:cubicBezTo>
                  <a:pt x="2189" y="2207"/>
                  <a:pt x="2191" y="2198"/>
                  <a:pt x="2187" y="2190"/>
                </a:cubicBezTo>
                <a:cubicBezTo>
                  <a:pt x="2182" y="2183"/>
                  <a:pt x="2172" y="2180"/>
                  <a:pt x="2165" y="2185"/>
                </a:cubicBezTo>
                <a:lnTo>
                  <a:pt x="2165" y="2185"/>
                </a:lnTo>
                <a:cubicBezTo>
                  <a:pt x="2157" y="2190"/>
                  <a:pt x="2155" y="2200"/>
                  <a:pt x="2160" y="2207"/>
                </a:cubicBezTo>
                <a:cubicBezTo>
                  <a:pt x="2164" y="2215"/>
                  <a:pt x="2174" y="2217"/>
                  <a:pt x="2182" y="2212"/>
                </a:cubicBezTo>
                <a:close/>
                <a:moveTo>
                  <a:pt x="2236" y="2178"/>
                </a:moveTo>
                <a:lnTo>
                  <a:pt x="2236" y="2178"/>
                </a:lnTo>
                <a:cubicBezTo>
                  <a:pt x="2243" y="2173"/>
                  <a:pt x="2245" y="2163"/>
                  <a:pt x="2241" y="2155"/>
                </a:cubicBezTo>
                <a:cubicBezTo>
                  <a:pt x="2236" y="2148"/>
                  <a:pt x="2226" y="2146"/>
                  <a:pt x="2218" y="2151"/>
                </a:cubicBezTo>
                <a:lnTo>
                  <a:pt x="2218" y="2151"/>
                </a:lnTo>
                <a:cubicBezTo>
                  <a:pt x="2211" y="2155"/>
                  <a:pt x="2209" y="2165"/>
                  <a:pt x="2214" y="2173"/>
                </a:cubicBezTo>
                <a:cubicBezTo>
                  <a:pt x="2218" y="2180"/>
                  <a:pt x="2228" y="2182"/>
                  <a:pt x="2236" y="2178"/>
                </a:cubicBezTo>
                <a:close/>
                <a:moveTo>
                  <a:pt x="2290" y="2143"/>
                </a:moveTo>
                <a:lnTo>
                  <a:pt x="2290" y="2143"/>
                </a:lnTo>
                <a:cubicBezTo>
                  <a:pt x="2297" y="2138"/>
                  <a:pt x="2299" y="2128"/>
                  <a:pt x="2294" y="2121"/>
                </a:cubicBezTo>
                <a:cubicBezTo>
                  <a:pt x="2290" y="2113"/>
                  <a:pt x="2280" y="2111"/>
                  <a:pt x="2272" y="2116"/>
                </a:cubicBezTo>
                <a:lnTo>
                  <a:pt x="2272" y="2116"/>
                </a:lnTo>
                <a:cubicBezTo>
                  <a:pt x="2265" y="2121"/>
                  <a:pt x="2263" y="2131"/>
                  <a:pt x="2267" y="2138"/>
                </a:cubicBezTo>
                <a:cubicBezTo>
                  <a:pt x="2272" y="2146"/>
                  <a:pt x="2282" y="2148"/>
                  <a:pt x="2290" y="2143"/>
                </a:cubicBezTo>
                <a:close/>
                <a:moveTo>
                  <a:pt x="2343" y="2108"/>
                </a:moveTo>
                <a:lnTo>
                  <a:pt x="2343" y="2108"/>
                </a:lnTo>
                <a:cubicBezTo>
                  <a:pt x="2351" y="2104"/>
                  <a:pt x="2353" y="2094"/>
                  <a:pt x="2348" y="2086"/>
                </a:cubicBezTo>
                <a:cubicBezTo>
                  <a:pt x="2343" y="2079"/>
                  <a:pt x="2334" y="2077"/>
                  <a:pt x="2326" y="2081"/>
                </a:cubicBezTo>
                <a:lnTo>
                  <a:pt x="2326" y="2081"/>
                </a:lnTo>
                <a:cubicBezTo>
                  <a:pt x="2319" y="2086"/>
                  <a:pt x="2317" y="2096"/>
                  <a:pt x="2321" y="2104"/>
                </a:cubicBezTo>
                <a:cubicBezTo>
                  <a:pt x="2326" y="2111"/>
                  <a:pt x="2336" y="2113"/>
                  <a:pt x="2343" y="2108"/>
                </a:cubicBezTo>
                <a:close/>
                <a:moveTo>
                  <a:pt x="2397" y="2074"/>
                </a:moveTo>
                <a:lnTo>
                  <a:pt x="2397" y="2074"/>
                </a:lnTo>
                <a:cubicBezTo>
                  <a:pt x="2405" y="2069"/>
                  <a:pt x="2407" y="2059"/>
                  <a:pt x="2402" y="2052"/>
                </a:cubicBezTo>
                <a:cubicBezTo>
                  <a:pt x="2397" y="2044"/>
                  <a:pt x="2387" y="2042"/>
                  <a:pt x="2380" y="2047"/>
                </a:cubicBezTo>
                <a:lnTo>
                  <a:pt x="2380" y="2047"/>
                </a:lnTo>
                <a:cubicBezTo>
                  <a:pt x="2373" y="2052"/>
                  <a:pt x="2370" y="2061"/>
                  <a:pt x="2375" y="2069"/>
                </a:cubicBezTo>
                <a:cubicBezTo>
                  <a:pt x="2380" y="2076"/>
                  <a:pt x="2390" y="2079"/>
                  <a:pt x="2397" y="2074"/>
                </a:cubicBezTo>
                <a:close/>
                <a:moveTo>
                  <a:pt x="2451" y="2039"/>
                </a:moveTo>
                <a:lnTo>
                  <a:pt x="2451" y="2039"/>
                </a:lnTo>
                <a:cubicBezTo>
                  <a:pt x="2459" y="2034"/>
                  <a:pt x="2461" y="2024"/>
                  <a:pt x="2456" y="2017"/>
                </a:cubicBezTo>
                <a:cubicBezTo>
                  <a:pt x="2451" y="2010"/>
                  <a:pt x="2441" y="2007"/>
                  <a:pt x="2434" y="2012"/>
                </a:cubicBezTo>
                <a:lnTo>
                  <a:pt x="2434" y="2012"/>
                </a:lnTo>
                <a:cubicBezTo>
                  <a:pt x="2426" y="2017"/>
                  <a:pt x="2424" y="2027"/>
                  <a:pt x="2429" y="2034"/>
                </a:cubicBezTo>
                <a:cubicBezTo>
                  <a:pt x="2434" y="2042"/>
                  <a:pt x="2444" y="2044"/>
                  <a:pt x="2451" y="2039"/>
                </a:cubicBezTo>
                <a:close/>
                <a:moveTo>
                  <a:pt x="2505" y="2005"/>
                </a:moveTo>
                <a:lnTo>
                  <a:pt x="2505" y="2005"/>
                </a:lnTo>
                <a:cubicBezTo>
                  <a:pt x="2512" y="2000"/>
                  <a:pt x="2515" y="1990"/>
                  <a:pt x="2510" y="1982"/>
                </a:cubicBezTo>
                <a:cubicBezTo>
                  <a:pt x="2505" y="1975"/>
                  <a:pt x="2495" y="1973"/>
                  <a:pt x="2488" y="1978"/>
                </a:cubicBezTo>
                <a:lnTo>
                  <a:pt x="2488" y="1978"/>
                </a:lnTo>
                <a:cubicBezTo>
                  <a:pt x="2480" y="1982"/>
                  <a:pt x="2478" y="1992"/>
                  <a:pt x="2483" y="2000"/>
                </a:cubicBezTo>
                <a:cubicBezTo>
                  <a:pt x="2488" y="2007"/>
                  <a:pt x="2498" y="2009"/>
                  <a:pt x="2505" y="2005"/>
                </a:cubicBezTo>
                <a:close/>
                <a:moveTo>
                  <a:pt x="2559" y="1970"/>
                </a:moveTo>
                <a:lnTo>
                  <a:pt x="2559" y="1970"/>
                </a:lnTo>
                <a:cubicBezTo>
                  <a:pt x="2566" y="1965"/>
                  <a:pt x="2569" y="1955"/>
                  <a:pt x="2564" y="1948"/>
                </a:cubicBezTo>
                <a:cubicBezTo>
                  <a:pt x="2559" y="1940"/>
                  <a:pt x="2549" y="1938"/>
                  <a:pt x="2542" y="1943"/>
                </a:cubicBezTo>
                <a:lnTo>
                  <a:pt x="2542" y="1943"/>
                </a:lnTo>
                <a:cubicBezTo>
                  <a:pt x="2534" y="1948"/>
                  <a:pt x="2532" y="1958"/>
                  <a:pt x="2537" y="1965"/>
                </a:cubicBezTo>
                <a:cubicBezTo>
                  <a:pt x="2542" y="1972"/>
                  <a:pt x="2551" y="1975"/>
                  <a:pt x="2559" y="1970"/>
                </a:cubicBezTo>
                <a:close/>
                <a:moveTo>
                  <a:pt x="2613" y="1935"/>
                </a:moveTo>
                <a:lnTo>
                  <a:pt x="2613" y="1935"/>
                </a:lnTo>
                <a:cubicBezTo>
                  <a:pt x="2620" y="1930"/>
                  <a:pt x="2622" y="1921"/>
                  <a:pt x="2618" y="1913"/>
                </a:cubicBezTo>
                <a:cubicBezTo>
                  <a:pt x="2613" y="1906"/>
                  <a:pt x="2603" y="1904"/>
                  <a:pt x="2595" y="1908"/>
                </a:cubicBezTo>
                <a:lnTo>
                  <a:pt x="2595" y="1908"/>
                </a:lnTo>
                <a:cubicBezTo>
                  <a:pt x="2588" y="1913"/>
                  <a:pt x="2586" y="1923"/>
                  <a:pt x="2591" y="1930"/>
                </a:cubicBezTo>
                <a:cubicBezTo>
                  <a:pt x="2595" y="1938"/>
                  <a:pt x="2605" y="1940"/>
                  <a:pt x="2613" y="1935"/>
                </a:cubicBezTo>
                <a:close/>
                <a:moveTo>
                  <a:pt x="2667" y="1901"/>
                </a:moveTo>
                <a:lnTo>
                  <a:pt x="2667" y="1901"/>
                </a:lnTo>
                <a:cubicBezTo>
                  <a:pt x="2674" y="1896"/>
                  <a:pt x="2676" y="1886"/>
                  <a:pt x="2671" y="1879"/>
                </a:cubicBezTo>
                <a:cubicBezTo>
                  <a:pt x="2667" y="1871"/>
                  <a:pt x="2657" y="1869"/>
                  <a:pt x="2649" y="1874"/>
                </a:cubicBezTo>
                <a:lnTo>
                  <a:pt x="2649" y="1874"/>
                </a:lnTo>
                <a:cubicBezTo>
                  <a:pt x="2642" y="1878"/>
                  <a:pt x="2640" y="1888"/>
                  <a:pt x="2644" y="1896"/>
                </a:cubicBezTo>
                <a:cubicBezTo>
                  <a:pt x="2649" y="1903"/>
                  <a:pt x="2659" y="1905"/>
                  <a:pt x="2667" y="1901"/>
                </a:cubicBezTo>
                <a:close/>
                <a:moveTo>
                  <a:pt x="2720" y="1866"/>
                </a:moveTo>
                <a:lnTo>
                  <a:pt x="2720" y="1866"/>
                </a:lnTo>
                <a:cubicBezTo>
                  <a:pt x="2728" y="1861"/>
                  <a:pt x="2730" y="1851"/>
                  <a:pt x="2725" y="1844"/>
                </a:cubicBezTo>
                <a:cubicBezTo>
                  <a:pt x="2721" y="1836"/>
                  <a:pt x="2711" y="1834"/>
                  <a:pt x="2703" y="1839"/>
                </a:cubicBezTo>
                <a:lnTo>
                  <a:pt x="2703" y="1839"/>
                </a:lnTo>
                <a:cubicBezTo>
                  <a:pt x="2696" y="1844"/>
                  <a:pt x="2694" y="1854"/>
                  <a:pt x="2698" y="1861"/>
                </a:cubicBezTo>
                <a:cubicBezTo>
                  <a:pt x="2703" y="1869"/>
                  <a:pt x="2713" y="1871"/>
                  <a:pt x="2720" y="1866"/>
                </a:cubicBezTo>
                <a:close/>
                <a:moveTo>
                  <a:pt x="2774" y="1831"/>
                </a:moveTo>
                <a:lnTo>
                  <a:pt x="2774" y="1831"/>
                </a:lnTo>
                <a:cubicBezTo>
                  <a:pt x="2782" y="1827"/>
                  <a:pt x="2784" y="1817"/>
                  <a:pt x="2779" y="1809"/>
                </a:cubicBezTo>
                <a:cubicBezTo>
                  <a:pt x="2774" y="1802"/>
                  <a:pt x="2765" y="1800"/>
                  <a:pt x="2757" y="1804"/>
                </a:cubicBezTo>
                <a:lnTo>
                  <a:pt x="2757" y="1804"/>
                </a:lnTo>
                <a:cubicBezTo>
                  <a:pt x="2750" y="1809"/>
                  <a:pt x="2747" y="1819"/>
                  <a:pt x="2752" y="1827"/>
                </a:cubicBezTo>
                <a:cubicBezTo>
                  <a:pt x="2757" y="1834"/>
                  <a:pt x="2767" y="1836"/>
                  <a:pt x="2774" y="1831"/>
                </a:cubicBezTo>
                <a:close/>
                <a:moveTo>
                  <a:pt x="2828" y="1797"/>
                </a:moveTo>
                <a:lnTo>
                  <a:pt x="2828" y="1797"/>
                </a:lnTo>
                <a:cubicBezTo>
                  <a:pt x="2836" y="1792"/>
                  <a:pt x="2838" y="1782"/>
                  <a:pt x="2833" y="1775"/>
                </a:cubicBezTo>
                <a:cubicBezTo>
                  <a:pt x="2828" y="1767"/>
                  <a:pt x="2818" y="1765"/>
                  <a:pt x="2811" y="1770"/>
                </a:cubicBezTo>
                <a:lnTo>
                  <a:pt x="2811" y="1770"/>
                </a:lnTo>
                <a:cubicBezTo>
                  <a:pt x="2804" y="1775"/>
                  <a:pt x="2801" y="1785"/>
                  <a:pt x="2806" y="1792"/>
                </a:cubicBezTo>
                <a:cubicBezTo>
                  <a:pt x="2811" y="1799"/>
                  <a:pt x="2821" y="1802"/>
                  <a:pt x="2828" y="1797"/>
                </a:cubicBezTo>
                <a:close/>
                <a:moveTo>
                  <a:pt x="2882" y="1762"/>
                </a:moveTo>
                <a:lnTo>
                  <a:pt x="2882" y="1762"/>
                </a:lnTo>
                <a:cubicBezTo>
                  <a:pt x="2890" y="1757"/>
                  <a:pt x="2892" y="1748"/>
                  <a:pt x="2887" y="1740"/>
                </a:cubicBezTo>
                <a:cubicBezTo>
                  <a:pt x="2882" y="1733"/>
                  <a:pt x="2872" y="1730"/>
                  <a:pt x="2865" y="1735"/>
                </a:cubicBezTo>
                <a:lnTo>
                  <a:pt x="2865" y="1735"/>
                </a:lnTo>
                <a:cubicBezTo>
                  <a:pt x="2857" y="1740"/>
                  <a:pt x="2855" y="1750"/>
                  <a:pt x="2860" y="1757"/>
                </a:cubicBezTo>
                <a:cubicBezTo>
                  <a:pt x="2865" y="1765"/>
                  <a:pt x="2875" y="1767"/>
                  <a:pt x="2882" y="1762"/>
                </a:cubicBezTo>
                <a:close/>
                <a:moveTo>
                  <a:pt x="2936" y="1728"/>
                </a:moveTo>
                <a:lnTo>
                  <a:pt x="2936" y="1728"/>
                </a:lnTo>
                <a:cubicBezTo>
                  <a:pt x="2943" y="1723"/>
                  <a:pt x="2946" y="1713"/>
                  <a:pt x="2941" y="1705"/>
                </a:cubicBezTo>
                <a:cubicBezTo>
                  <a:pt x="2936" y="1698"/>
                  <a:pt x="2926" y="1696"/>
                  <a:pt x="2919" y="1701"/>
                </a:cubicBezTo>
                <a:lnTo>
                  <a:pt x="2919" y="1701"/>
                </a:lnTo>
                <a:cubicBezTo>
                  <a:pt x="2911" y="1705"/>
                  <a:pt x="2909" y="1715"/>
                  <a:pt x="2914" y="1723"/>
                </a:cubicBezTo>
                <a:cubicBezTo>
                  <a:pt x="2919" y="1730"/>
                  <a:pt x="2928" y="1732"/>
                  <a:pt x="2936" y="1728"/>
                </a:cubicBezTo>
                <a:close/>
                <a:moveTo>
                  <a:pt x="2990" y="1693"/>
                </a:moveTo>
                <a:lnTo>
                  <a:pt x="2990" y="1693"/>
                </a:lnTo>
                <a:cubicBezTo>
                  <a:pt x="2997" y="1688"/>
                  <a:pt x="2999" y="1678"/>
                  <a:pt x="2995" y="1671"/>
                </a:cubicBezTo>
                <a:cubicBezTo>
                  <a:pt x="2990" y="1663"/>
                  <a:pt x="2980" y="1661"/>
                  <a:pt x="2973" y="1666"/>
                </a:cubicBezTo>
                <a:lnTo>
                  <a:pt x="2973" y="1666"/>
                </a:lnTo>
                <a:cubicBezTo>
                  <a:pt x="2965" y="1671"/>
                  <a:pt x="2963" y="1681"/>
                  <a:pt x="2968" y="1688"/>
                </a:cubicBezTo>
                <a:cubicBezTo>
                  <a:pt x="2972" y="1696"/>
                  <a:pt x="2982" y="1698"/>
                  <a:pt x="2990" y="1693"/>
                </a:cubicBezTo>
                <a:close/>
                <a:moveTo>
                  <a:pt x="3044" y="1658"/>
                </a:moveTo>
                <a:lnTo>
                  <a:pt x="3044" y="1658"/>
                </a:lnTo>
                <a:cubicBezTo>
                  <a:pt x="3051" y="1654"/>
                  <a:pt x="3053" y="1644"/>
                  <a:pt x="3049" y="1636"/>
                </a:cubicBezTo>
                <a:cubicBezTo>
                  <a:pt x="3044" y="1629"/>
                  <a:pt x="3034" y="1627"/>
                  <a:pt x="3026" y="1631"/>
                </a:cubicBezTo>
                <a:lnTo>
                  <a:pt x="3026" y="1631"/>
                </a:lnTo>
                <a:cubicBezTo>
                  <a:pt x="3019" y="1636"/>
                  <a:pt x="3017" y="1646"/>
                  <a:pt x="3022" y="1653"/>
                </a:cubicBezTo>
                <a:cubicBezTo>
                  <a:pt x="3026" y="1661"/>
                  <a:pt x="3036" y="1663"/>
                  <a:pt x="3044" y="1658"/>
                </a:cubicBezTo>
                <a:close/>
                <a:moveTo>
                  <a:pt x="3098" y="1624"/>
                </a:moveTo>
                <a:lnTo>
                  <a:pt x="3098" y="1624"/>
                </a:lnTo>
                <a:cubicBezTo>
                  <a:pt x="3105" y="1619"/>
                  <a:pt x="3107" y="1609"/>
                  <a:pt x="3102" y="1602"/>
                </a:cubicBezTo>
                <a:cubicBezTo>
                  <a:pt x="3098" y="1594"/>
                  <a:pt x="3088" y="1592"/>
                  <a:pt x="3080" y="1597"/>
                </a:cubicBezTo>
                <a:lnTo>
                  <a:pt x="3080" y="1597"/>
                </a:lnTo>
                <a:cubicBezTo>
                  <a:pt x="3073" y="1602"/>
                  <a:pt x="3071" y="1611"/>
                  <a:pt x="3075" y="1619"/>
                </a:cubicBezTo>
                <a:cubicBezTo>
                  <a:pt x="3080" y="1626"/>
                  <a:pt x="3090" y="1628"/>
                  <a:pt x="3098" y="1624"/>
                </a:cubicBezTo>
                <a:close/>
                <a:moveTo>
                  <a:pt x="3151" y="1589"/>
                </a:moveTo>
                <a:lnTo>
                  <a:pt x="3151" y="1589"/>
                </a:lnTo>
                <a:cubicBezTo>
                  <a:pt x="3159" y="1584"/>
                  <a:pt x="3161" y="1574"/>
                  <a:pt x="3156" y="1567"/>
                </a:cubicBezTo>
                <a:cubicBezTo>
                  <a:pt x="3152" y="1560"/>
                  <a:pt x="3142" y="1557"/>
                  <a:pt x="3134" y="1562"/>
                </a:cubicBezTo>
                <a:lnTo>
                  <a:pt x="3134" y="1562"/>
                </a:lnTo>
                <a:cubicBezTo>
                  <a:pt x="3127" y="1567"/>
                  <a:pt x="3125" y="1577"/>
                  <a:pt x="3129" y="1584"/>
                </a:cubicBezTo>
                <a:cubicBezTo>
                  <a:pt x="3134" y="1592"/>
                  <a:pt x="3144" y="1594"/>
                  <a:pt x="3151" y="1589"/>
                </a:cubicBezTo>
                <a:close/>
                <a:moveTo>
                  <a:pt x="3205" y="1554"/>
                </a:moveTo>
                <a:lnTo>
                  <a:pt x="3205" y="1554"/>
                </a:lnTo>
                <a:cubicBezTo>
                  <a:pt x="3213" y="1550"/>
                  <a:pt x="3215" y="1540"/>
                  <a:pt x="3210" y="1532"/>
                </a:cubicBezTo>
                <a:cubicBezTo>
                  <a:pt x="3205" y="1525"/>
                  <a:pt x="3195" y="1523"/>
                  <a:pt x="3188" y="1528"/>
                </a:cubicBezTo>
                <a:lnTo>
                  <a:pt x="3188" y="1528"/>
                </a:lnTo>
                <a:cubicBezTo>
                  <a:pt x="3181" y="1532"/>
                  <a:pt x="3178" y="1542"/>
                  <a:pt x="3183" y="1550"/>
                </a:cubicBezTo>
                <a:cubicBezTo>
                  <a:pt x="3188" y="1557"/>
                  <a:pt x="3198" y="1559"/>
                  <a:pt x="3205" y="1554"/>
                </a:cubicBezTo>
                <a:close/>
                <a:moveTo>
                  <a:pt x="3259" y="1520"/>
                </a:moveTo>
                <a:lnTo>
                  <a:pt x="3259" y="1520"/>
                </a:lnTo>
                <a:cubicBezTo>
                  <a:pt x="3267" y="1515"/>
                  <a:pt x="3269" y="1505"/>
                  <a:pt x="3264" y="1498"/>
                </a:cubicBezTo>
                <a:cubicBezTo>
                  <a:pt x="3259" y="1490"/>
                  <a:pt x="3249" y="1488"/>
                  <a:pt x="3242" y="1493"/>
                </a:cubicBezTo>
                <a:lnTo>
                  <a:pt x="3242" y="1493"/>
                </a:lnTo>
                <a:cubicBezTo>
                  <a:pt x="3234" y="1498"/>
                  <a:pt x="3232" y="1508"/>
                  <a:pt x="3237" y="1515"/>
                </a:cubicBezTo>
                <a:cubicBezTo>
                  <a:pt x="3242" y="1522"/>
                  <a:pt x="3252" y="1525"/>
                  <a:pt x="3259" y="1520"/>
                </a:cubicBezTo>
                <a:close/>
                <a:moveTo>
                  <a:pt x="3313" y="1485"/>
                </a:moveTo>
                <a:lnTo>
                  <a:pt x="3313" y="1485"/>
                </a:lnTo>
                <a:cubicBezTo>
                  <a:pt x="3320" y="1480"/>
                  <a:pt x="3323" y="1471"/>
                  <a:pt x="3318" y="1463"/>
                </a:cubicBezTo>
                <a:cubicBezTo>
                  <a:pt x="3313" y="1456"/>
                  <a:pt x="3303" y="1454"/>
                  <a:pt x="3296" y="1458"/>
                </a:cubicBezTo>
                <a:lnTo>
                  <a:pt x="3296" y="1458"/>
                </a:lnTo>
                <a:cubicBezTo>
                  <a:pt x="3288" y="1463"/>
                  <a:pt x="3286" y="1473"/>
                  <a:pt x="3291" y="1480"/>
                </a:cubicBezTo>
                <a:cubicBezTo>
                  <a:pt x="3296" y="1488"/>
                  <a:pt x="3306" y="1490"/>
                  <a:pt x="3313" y="1485"/>
                </a:cubicBezTo>
                <a:close/>
                <a:moveTo>
                  <a:pt x="3367" y="1451"/>
                </a:moveTo>
                <a:lnTo>
                  <a:pt x="3367" y="1451"/>
                </a:lnTo>
                <a:cubicBezTo>
                  <a:pt x="3374" y="1446"/>
                  <a:pt x="3377" y="1436"/>
                  <a:pt x="3372" y="1429"/>
                </a:cubicBezTo>
                <a:cubicBezTo>
                  <a:pt x="3367" y="1421"/>
                  <a:pt x="3357" y="1419"/>
                  <a:pt x="3350" y="1424"/>
                </a:cubicBezTo>
                <a:lnTo>
                  <a:pt x="3350" y="1424"/>
                </a:lnTo>
                <a:cubicBezTo>
                  <a:pt x="3342" y="1428"/>
                  <a:pt x="3340" y="1438"/>
                  <a:pt x="3345" y="1446"/>
                </a:cubicBezTo>
                <a:cubicBezTo>
                  <a:pt x="3350" y="1453"/>
                  <a:pt x="3359" y="1455"/>
                  <a:pt x="3367" y="1451"/>
                </a:cubicBezTo>
                <a:close/>
                <a:moveTo>
                  <a:pt x="3421" y="1416"/>
                </a:moveTo>
                <a:lnTo>
                  <a:pt x="3421" y="1416"/>
                </a:lnTo>
                <a:cubicBezTo>
                  <a:pt x="3428" y="1411"/>
                  <a:pt x="3430" y="1401"/>
                  <a:pt x="3426" y="1394"/>
                </a:cubicBezTo>
                <a:cubicBezTo>
                  <a:pt x="3421" y="1386"/>
                  <a:pt x="3411" y="1384"/>
                  <a:pt x="3404" y="1389"/>
                </a:cubicBezTo>
                <a:lnTo>
                  <a:pt x="3403" y="1389"/>
                </a:lnTo>
                <a:cubicBezTo>
                  <a:pt x="3396" y="1394"/>
                  <a:pt x="3394" y="1404"/>
                  <a:pt x="3399" y="1411"/>
                </a:cubicBezTo>
                <a:cubicBezTo>
                  <a:pt x="3403" y="1419"/>
                  <a:pt x="3413" y="1421"/>
                  <a:pt x="3421" y="1416"/>
                </a:cubicBezTo>
                <a:close/>
                <a:moveTo>
                  <a:pt x="3475" y="1381"/>
                </a:moveTo>
                <a:lnTo>
                  <a:pt x="3475" y="1381"/>
                </a:lnTo>
                <a:cubicBezTo>
                  <a:pt x="3482" y="1377"/>
                  <a:pt x="3484" y="1367"/>
                  <a:pt x="3479" y="1359"/>
                </a:cubicBezTo>
                <a:cubicBezTo>
                  <a:pt x="3475" y="1352"/>
                  <a:pt x="3465" y="1350"/>
                  <a:pt x="3457" y="1354"/>
                </a:cubicBezTo>
                <a:lnTo>
                  <a:pt x="3457" y="1354"/>
                </a:lnTo>
                <a:cubicBezTo>
                  <a:pt x="3450" y="1359"/>
                  <a:pt x="3448" y="1369"/>
                  <a:pt x="3453" y="1377"/>
                </a:cubicBezTo>
                <a:cubicBezTo>
                  <a:pt x="3457" y="1384"/>
                  <a:pt x="3467" y="1386"/>
                  <a:pt x="3475" y="1381"/>
                </a:cubicBezTo>
                <a:close/>
                <a:moveTo>
                  <a:pt x="3528" y="1347"/>
                </a:moveTo>
                <a:lnTo>
                  <a:pt x="3529" y="1347"/>
                </a:lnTo>
                <a:cubicBezTo>
                  <a:pt x="3536" y="1342"/>
                  <a:pt x="3538" y="1332"/>
                  <a:pt x="3533" y="1325"/>
                </a:cubicBezTo>
                <a:cubicBezTo>
                  <a:pt x="3529" y="1317"/>
                  <a:pt x="3519" y="1315"/>
                  <a:pt x="3511" y="1320"/>
                </a:cubicBezTo>
                <a:lnTo>
                  <a:pt x="3511" y="1320"/>
                </a:lnTo>
                <a:cubicBezTo>
                  <a:pt x="3504" y="1325"/>
                  <a:pt x="3502" y="1334"/>
                  <a:pt x="3506" y="1342"/>
                </a:cubicBezTo>
                <a:cubicBezTo>
                  <a:pt x="3511" y="1349"/>
                  <a:pt x="3521" y="1352"/>
                  <a:pt x="3528" y="1347"/>
                </a:cubicBezTo>
                <a:close/>
                <a:moveTo>
                  <a:pt x="3582" y="1312"/>
                </a:moveTo>
                <a:lnTo>
                  <a:pt x="3582" y="1312"/>
                </a:lnTo>
                <a:cubicBezTo>
                  <a:pt x="3590" y="1307"/>
                  <a:pt x="3592" y="1297"/>
                  <a:pt x="3587" y="1290"/>
                </a:cubicBezTo>
                <a:cubicBezTo>
                  <a:pt x="3582" y="1283"/>
                  <a:pt x="3573" y="1280"/>
                  <a:pt x="3565" y="1285"/>
                </a:cubicBezTo>
                <a:lnTo>
                  <a:pt x="3565" y="1285"/>
                </a:lnTo>
                <a:cubicBezTo>
                  <a:pt x="3558" y="1290"/>
                  <a:pt x="3555" y="1300"/>
                  <a:pt x="3560" y="1307"/>
                </a:cubicBezTo>
                <a:cubicBezTo>
                  <a:pt x="3565" y="1315"/>
                  <a:pt x="3575" y="1317"/>
                  <a:pt x="3582" y="1312"/>
                </a:cubicBezTo>
                <a:close/>
                <a:moveTo>
                  <a:pt x="3636" y="1278"/>
                </a:moveTo>
                <a:lnTo>
                  <a:pt x="3636" y="1278"/>
                </a:lnTo>
                <a:cubicBezTo>
                  <a:pt x="3644" y="1273"/>
                  <a:pt x="3646" y="1263"/>
                  <a:pt x="3641" y="1255"/>
                </a:cubicBezTo>
                <a:cubicBezTo>
                  <a:pt x="3636" y="1248"/>
                  <a:pt x="3626" y="1246"/>
                  <a:pt x="3619" y="1251"/>
                </a:cubicBezTo>
                <a:lnTo>
                  <a:pt x="3619" y="1251"/>
                </a:lnTo>
                <a:cubicBezTo>
                  <a:pt x="3612" y="1255"/>
                  <a:pt x="3609" y="1265"/>
                  <a:pt x="3614" y="1273"/>
                </a:cubicBezTo>
                <a:cubicBezTo>
                  <a:pt x="3619" y="1280"/>
                  <a:pt x="3629" y="1282"/>
                  <a:pt x="3636" y="1278"/>
                </a:cubicBezTo>
                <a:close/>
                <a:moveTo>
                  <a:pt x="3690" y="1243"/>
                </a:moveTo>
                <a:lnTo>
                  <a:pt x="3690" y="1243"/>
                </a:lnTo>
                <a:cubicBezTo>
                  <a:pt x="3698" y="1238"/>
                  <a:pt x="3700" y="1228"/>
                  <a:pt x="3695" y="1221"/>
                </a:cubicBezTo>
                <a:cubicBezTo>
                  <a:pt x="3690" y="1213"/>
                  <a:pt x="3680" y="1211"/>
                  <a:pt x="3673" y="1216"/>
                </a:cubicBezTo>
                <a:lnTo>
                  <a:pt x="3673" y="1216"/>
                </a:lnTo>
                <a:cubicBezTo>
                  <a:pt x="3665" y="1221"/>
                  <a:pt x="3663" y="1231"/>
                  <a:pt x="3668" y="1238"/>
                </a:cubicBezTo>
                <a:cubicBezTo>
                  <a:pt x="3673" y="1246"/>
                  <a:pt x="3683" y="1248"/>
                  <a:pt x="3690" y="1243"/>
                </a:cubicBezTo>
                <a:close/>
                <a:moveTo>
                  <a:pt x="3744" y="1208"/>
                </a:moveTo>
                <a:lnTo>
                  <a:pt x="3744" y="1208"/>
                </a:lnTo>
                <a:cubicBezTo>
                  <a:pt x="3751" y="1204"/>
                  <a:pt x="3754" y="1194"/>
                  <a:pt x="3749" y="1186"/>
                </a:cubicBezTo>
                <a:cubicBezTo>
                  <a:pt x="3744" y="1179"/>
                  <a:pt x="3734" y="1177"/>
                  <a:pt x="3727" y="1181"/>
                </a:cubicBezTo>
                <a:lnTo>
                  <a:pt x="3727" y="1181"/>
                </a:lnTo>
                <a:cubicBezTo>
                  <a:pt x="3719" y="1186"/>
                  <a:pt x="3717" y="1196"/>
                  <a:pt x="3722" y="1203"/>
                </a:cubicBezTo>
                <a:cubicBezTo>
                  <a:pt x="3727" y="1211"/>
                  <a:pt x="3737" y="1213"/>
                  <a:pt x="3744" y="1208"/>
                </a:cubicBezTo>
                <a:close/>
                <a:moveTo>
                  <a:pt x="3798" y="1174"/>
                </a:moveTo>
                <a:lnTo>
                  <a:pt x="3798" y="1174"/>
                </a:lnTo>
                <a:cubicBezTo>
                  <a:pt x="3805" y="1169"/>
                  <a:pt x="3807" y="1159"/>
                  <a:pt x="3803" y="1152"/>
                </a:cubicBezTo>
                <a:cubicBezTo>
                  <a:pt x="3798" y="1144"/>
                  <a:pt x="3788" y="1142"/>
                  <a:pt x="3781" y="1147"/>
                </a:cubicBezTo>
                <a:lnTo>
                  <a:pt x="3781" y="1147"/>
                </a:lnTo>
                <a:cubicBezTo>
                  <a:pt x="3773" y="1152"/>
                  <a:pt x="3771" y="1161"/>
                  <a:pt x="3776" y="1169"/>
                </a:cubicBezTo>
                <a:cubicBezTo>
                  <a:pt x="3780" y="1176"/>
                  <a:pt x="3790" y="1178"/>
                  <a:pt x="3798" y="1174"/>
                </a:cubicBezTo>
                <a:close/>
                <a:moveTo>
                  <a:pt x="3852" y="1139"/>
                </a:moveTo>
                <a:lnTo>
                  <a:pt x="3852" y="1139"/>
                </a:lnTo>
                <a:cubicBezTo>
                  <a:pt x="3859" y="1134"/>
                  <a:pt x="3861" y="1124"/>
                  <a:pt x="3857" y="1117"/>
                </a:cubicBezTo>
                <a:cubicBezTo>
                  <a:pt x="3852" y="1110"/>
                  <a:pt x="3842" y="1107"/>
                  <a:pt x="3834" y="1112"/>
                </a:cubicBezTo>
                <a:lnTo>
                  <a:pt x="3834" y="1112"/>
                </a:lnTo>
                <a:cubicBezTo>
                  <a:pt x="3827" y="1117"/>
                  <a:pt x="3825" y="1127"/>
                  <a:pt x="3830" y="1134"/>
                </a:cubicBezTo>
                <a:cubicBezTo>
                  <a:pt x="3834" y="1142"/>
                  <a:pt x="3844" y="1144"/>
                  <a:pt x="3852" y="1139"/>
                </a:cubicBezTo>
                <a:close/>
                <a:moveTo>
                  <a:pt x="3906" y="1104"/>
                </a:moveTo>
                <a:lnTo>
                  <a:pt x="3906" y="1104"/>
                </a:lnTo>
                <a:cubicBezTo>
                  <a:pt x="3913" y="1100"/>
                  <a:pt x="3915" y="1090"/>
                  <a:pt x="3910" y="1082"/>
                </a:cubicBezTo>
                <a:cubicBezTo>
                  <a:pt x="3906" y="1075"/>
                  <a:pt x="3896" y="1073"/>
                  <a:pt x="3888" y="1077"/>
                </a:cubicBezTo>
                <a:lnTo>
                  <a:pt x="3888" y="1078"/>
                </a:lnTo>
                <a:cubicBezTo>
                  <a:pt x="3881" y="1082"/>
                  <a:pt x="3879" y="1092"/>
                  <a:pt x="3883" y="1100"/>
                </a:cubicBezTo>
                <a:cubicBezTo>
                  <a:pt x="3888" y="1107"/>
                  <a:pt x="3898" y="1109"/>
                  <a:pt x="3906" y="1104"/>
                </a:cubicBezTo>
                <a:close/>
                <a:moveTo>
                  <a:pt x="3959" y="1070"/>
                </a:moveTo>
                <a:lnTo>
                  <a:pt x="3959" y="1070"/>
                </a:lnTo>
                <a:cubicBezTo>
                  <a:pt x="3967" y="1065"/>
                  <a:pt x="3969" y="1055"/>
                  <a:pt x="3964" y="1048"/>
                </a:cubicBezTo>
                <a:cubicBezTo>
                  <a:pt x="3960" y="1040"/>
                  <a:pt x="3950" y="1038"/>
                  <a:pt x="3942" y="1043"/>
                </a:cubicBezTo>
                <a:lnTo>
                  <a:pt x="3942" y="1043"/>
                </a:lnTo>
                <a:cubicBezTo>
                  <a:pt x="3935" y="1048"/>
                  <a:pt x="3933" y="1058"/>
                  <a:pt x="3937" y="1065"/>
                </a:cubicBezTo>
                <a:cubicBezTo>
                  <a:pt x="3942" y="1072"/>
                  <a:pt x="3952" y="1075"/>
                  <a:pt x="3959" y="1070"/>
                </a:cubicBezTo>
                <a:close/>
                <a:moveTo>
                  <a:pt x="4013" y="1035"/>
                </a:moveTo>
                <a:lnTo>
                  <a:pt x="4013" y="1035"/>
                </a:lnTo>
                <a:cubicBezTo>
                  <a:pt x="4021" y="1030"/>
                  <a:pt x="4023" y="1021"/>
                  <a:pt x="4018" y="1013"/>
                </a:cubicBezTo>
                <a:cubicBezTo>
                  <a:pt x="4013" y="1006"/>
                  <a:pt x="4003" y="1003"/>
                  <a:pt x="3996" y="1008"/>
                </a:cubicBezTo>
                <a:lnTo>
                  <a:pt x="3996" y="1008"/>
                </a:lnTo>
                <a:cubicBezTo>
                  <a:pt x="3989" y="1013"/>
                  <a:pt x="3986" y="1023"/>
                  <a:pt x="3991" y="1030"/>
                </a:cubicBezTo>
                <a:cubicBezTo>
                  <a:pt x="3996" y="1038"/>
                  <a:pt x="4006" y="1040"/>
                  <a:pt x="4013" y="1035"/>
                </a:cubicBezTo>
                <a:close/>
                <a:moveTo>
                  <a:pt x="4067" y="1001"/>
                </a:moveTo>
                <a:lnTo>
                  <a:pt x="4067" y="1001"/>
                </a:lnTo>
                <a:cubicBezTo>
                  <a:pt x="4075" y="996"/>
                  <a:pt x="4077" y="986"/>
                  <a:pt x="4072" y="978"/>
                </a:cubicBezTo>
                <a:cubicBezTo>
                  <a:pt x="4067" y="971"/>
                  <a:pt x="4057" y="969"/>
                  <a:pt x="4050" y="974"/>
                </a:cubicBezTo>
                <a:lnTo>
                  <a:pt x="4050" y="974"/>
                </a:lnTo>
                <a:cubicBezTo>
                  <a:pt x="4042" y="978"/>
                  <a:pt x="4040" y="988"/>
                  <a:pt x="4045" y="996"/>
                </a:cubicBezTo>
                <a:cubicBezTo>
                  <a:pt x="4050" y="1003"/>
                  <a:pt x="4060" y="1005"/>
                  <a:pt x="4067" y="1001"/>
                </a:cubicBezTo>
                <a:close/>
                <a:moveTo>
                  <a:pt x="4121" y="966"/>
                </a:moveTo>
                <a:lnTo>
                  <a:pt x="4121" y="966"/>
                </a:lnTo>
                <a:cubicBezTo>
                  <a:pt x="4128" y="961"/>
                  <a:pt x="4131" y="951"/>
                  <a:pt x="4126" y="944"/>
                </a:cubicBezTo>
                <a:cubicBezTo>
                  <a:pt x="4121" y="936"/>
                  <a:pt x="4111" y="934"/>
                  <a:pt x="4104" y="939"/>
                </a:cubicBezTo>
                <a:lnTo>
                  <a:pt x="4104" y="939"/>
                </a:lnTo>
                <a:cubicBezTo>
                  <a:pt x="4096" y="944"/>
                  <a:pt x="4094" y="954"/>
                  <a:pt x="4099" y="961"/>
                </a:cubicBezTo>
                <a:cubicBezTo>
                  <a:pt x="4104" y="969"/>
                  <a:pt x="4114" y="971"/>
                  <a:pt x="4121" y="966"/>
                </a:cubicBezTo>
                <a:close/>
                <a:moveTo>
                  <a:pt x="4175" y="931"/>
                </a:moveTo>
                <a:lnTo>
                  <a:pt x="4175" y="931"/>
                </a:lnTo>
                <a:cubicBezTo>
                  <a:pt x="4182" y="927"/>
                  <a:pt x="4185" y="917"/>
                  <a:pt x="4180" y="909"/>
                </a:cubicBezTo>
                <a:cubicBezTo>
                  <a:pt x="4175" y="902"/>
                  <a:pt x="4165" y="900"/>
                  <a:pt x="4158" y="904"/>
                </a:cubicBezTo>
                <a:lnTo>
                  <a:pt x="4158" y="904"/>
                </a:lnTo>
                <a:cubicBezTo>
                  <a:pt x="4150" y="909"/>
                  <a:pt x="4148" y="919"/>
                  <a:pt x="4153" y="927"/>
                </a:cubicBezTo>
                <a:cubicBezTo>
                  <a:pt x="4158" y="934"/>
                  <a:pt x="4167" y="936"/>
                  <a:pt x="4175" y="931"/>
                </a:cubicBezTo>
                <a:close/>
                <a:moveTo>
                  <a:pt x="4229" y="897"/>
                </a:moveTo>
                <a:lnTo>
                  <a:pt x="4229" y="897"/>
                </a:lnTo>
                <a:cubicBezTo>
                  <a:pt x="4236" y="892"/>
                  <a:pt x="4238" y="882"/>
                  <a:pt x="4234" y="875"/>
                </a:cubicBezTo>
                <a:cubicBezTo>
                  <a:pt x="4229" y="867"/>
                  <a:pt x="4219" y="865"/>
                  <a:pt x="4212" y="870"/>
                </a:cubicBezTo>
                <a:lnTo>
                  <a:pt x="4211" y="870"/>
                </a:lnTo>
                <a:cubicBezTo>
                  <a:pt x="4204" y="875"/>
                  <a:pt x="4202" y="884"/>
                  <a:pt x="4207" y="892"/>
                </a:cubicBezTo>
                <a:cubicBezTo>
                  <a:pt x="4211" y="899"/>
                  <a:pt x="4221" y="902"/>
                  <a:pt x="4229" y="897"/>
                </a:cubicBezTo>
                <a:close/>
                <a:moveTo>
                  <a:pt x="4283" y="862"/>
                </a:moveTo>
                <a:lnTo>
                  <a:pt x="4283" y="862"/>
                </a:lnTo>
                <a:cubicBezTo>
                  <a:pt x="4290" y="857"/>
                  <a:pt x="4292" y="847"/>
                  <a:pt x="4287" y="840"/>
                </a:cubicBezTo>
                <a:cubicBezTo>
                  <a:pt x="4283" y="833"/>
                  <a:pt x="4273" y="830"/>
                  <a:pt x="4265" y="835"/>
                </a:cubicBezTo>
                <a:lnTo>
                  <a:pt x="4265" y="835"/>
                </a:lnTo>
                <a:cubicBezTo>
                  <a:pt x="4258" y="840"/>
                  <a:pt x="4256" y="850"/>
                  <a:pt x="4261" y="857"/>
                </a:cubicBezTo>
                <a:cubicBezTo>
                  <a:pt x="4265" y="865"/>
                  <a:pt x="4275" y="867"/>
                  <a:pt x="4283" y="862"/>
                </a:cubicBezTo>
                <a:close/>
                <a:moveTo>
                  <a:pt x="4336" y="828"/>
                </a:moveTo>
                <a:lnTo>
                  <a:pt x="4337" y="827"/>
                </a:lnTo>
                <a:cubicBezTo>
                  <a:pt x="4344" y="823"/>
                  <a:pt x="4346" y="813"/>
                  <a:pt x="4341" y="805"/>
                </a:cubicBezTo>
                <a:cubicBezTo>
                  <a:pt x="4337" y="798"/>
                  <a:pt x="4327" y="796"/>
                  <a:pt x="4319" y="801"/>
                </a:cubicBezTo>
                <a:lnTo>
                  <a:pt x="4319" y="801"/>
                </a:lnTo>
                <a:cubicBezTo>
                  <a:pt x="4312" y="805"/>
                  <a:pt x="4310" y="815"/>
                  <a:pt x="4314" y="823"/>
                </a:cubicBezTo>
                <a:cubicBezTo>
                  <a:pt x="4319" y="830"/>
                  <a:pt x="4329" y="832"/>
                  <a:pt x="4336" y="828"/>
                </a:cubicBezTo>
                <a:close/>
                <a:moveTo>
                  <a:pt x="4390" y="793"/>
                </a:moveTo>
                <a:lnTo>
                  <a:pt x="4390" y="793"/>
                </a:lnTo>
                <a:cubicBezTo>
                  <a:pt x="4398" y="788"/>
                  <a:pt x="4400" y="778"/>
                  <a:pt x="4395" y="771"/>
                </a:cubicBezTo>
                <a:cubicBezTo>
                  <a:pt x="4390" y="763"/>
                  <a:pt x="4381" y="761"/>
                  <a:pt x="4373" y="766"/>
                </a:cubicBezTo>
                <a:lnTo>
                  <a:pt x="4373" y="766"/>
                </a:lnTo>
                <a:cubicBezTo>
                  <a:pt x="4366" y="771"/>
                  <a:pt x="4363" y="781"/>
                  <a:pt x="4368" y="788"/>
                </a:cubicBezTo>
                <a:cubicBezTo>
                  <a:pt x="4373" y="795"/>
                  <a:pt x="4383" y="798"/>
                  <a:pt x="4390" y="793"/>
                </a:cubicBezTo>
                <a:close/>
                <a:moveTo>
                  <a:pt x="4444" y="758"/>
                </a:moveTo>
                <a:lnTo>
                  <a:pt x="4444" y="758"/>
                </a:lnTo>
                <a:cubicBezTo>
                  <a:pt x="4452" y="753"/>
                  <a:pt x="4454" y="744"/>
                  <a:pt x="4449" y="736"/>
                </a:cubicBezTo>
                <a:cubicBezTo>
                  <a:pt x="4444" y="729"/>
                  <a:pt x="4434" y="727"/>
                  <a:pt x="4427" y="731"/>
                </a:cubicBezTo>
                <a:lnTo>
                  <a:pt x="4427" y="731"/>
                </a:lnTo>
                <a:cubicBezTo>
                  <a:pt x="4420" y="736"/>
                  <a:pt x="4417" y="746"/>
                  <a:pt x="4422" y="753"/>
                </a:cubicBezTo>
                <a:cubicBezTo>
                  <a:pt x="4427" y="761"/>
                  <a:pt x="4437" y="763"/>
                  <a:pt x="4444" y="758"/>
                </a:cubicBezTo>
                <a:close/>
                <a:moveTo>
                  <a:pt x="4498" y="724"/>
                </a:moveTo>
                <a:lnTo>
                  <a:pt x="4498" y="724"/>
                </a:lnTo>
                <a:cubicBezTo>
                  <a:pt x="4506" y="719"/>
                  <a:pt x="4508" y="709"/>
                  <a:pt x="4503" y="702"/>
                </a:cubicBezTo>
                <a:cubicBezTo>
                  <a:pt x="4498" y="694"/>
                  <a:pt x="4488" y="692"/>
                  <a:pt x="4481" y="697"/>
                </a:cubicBezTo>
                <a:lnTo>
                  <a:pt x="4481" y="697"/>
                </a:lnTo>
                <a:cubicBezTo>
                  <a:pt x="4473" y="701"/>
                  <a:pt x="4471" y="711"/>
                  <a:pt x="4476" y="719"/>
                </a:cubicBezTo>
                <a:cubicBezTo>
                  <a:pt x="4481" y="726"/>
                  <a:pt x="4491" y="728"/>
                  <a:pt x="4498" y="724"/>
                </a:cubicBezTo>
                <a:close/>
                <a:moveTo>
                  <a:pt x="4552" y="689"/>
                </a:moveTo>
                <a:lnTo>
                  <a:pt x="4552" y="689"/>
                </a:lnTo>
                <a:cubicBezTo>
                  <a:pt x="4559" y="684"/>
                  <a:pt x="4562" y="674"/>
                  <a:pt x="4557" y="667"/>
                </a:cubicBezTo>
                <a:cubicBezTo>
                  <a:pt x="4552" y="659"/>
                  <a:pt x="4542" y="657"/>
                  <a:pt x="4535" y="662"/>
                </a:cubicBezTo>
                <a:lnTo>
                  <a:pt x="4535" y="662"/>
                </a:lnTo>
                <a:cubicBezTo>
                  <a:pt x="4527" y="667"/>
                  <a:pt x="4525" y="677"/>
                  <a:pt x="4530" y="684"/>
                </a:cubicBezTo>
                <a:cubicBezTo>
                  <a:pt x="4535" y="692"/>
                  <a:pt x="4545" y="694"/>
                  <a:pt x="4552" y="689"/>
                </a:cubicBezTo>
                <a:close/>
                <a:moveTo>
                  <a:pt x="4606" y="654"/>
                </a:moveTo>
                <a:lnTo>
                  <a:pt x="4606" y="654"/>
                </a:lnTo>
                <a:cubicBezTo>
                  <a:pt x="4613" y="650"/>
                  <a:pt x="4615" y="640"/>
                  <a:pt x="4611" y="632"/>
                </a:cubicBezTo>
                <a:cubicBezTo>
                  <a:pt x="4606" y="625"/>
                  <a:pt x="4596" y="623"/>
                  <a:pt x="4589" y="627"/>
                </a:cubicBezTo>
                <a:lnTo>
                  <a:pt x="4589" y="627"/>
                </a:lnTo>
                <a:cubicBezTo>
                  <a:pt x="4581" y="632"/>
                  <a:pt x="4579" y="642"/>
                  <a:pt x="4584" y="650"/>
                </a:cubicBezTo>
                <a:cubicBezTo>
                  <a:pt x="4588" y="657"/>
                  <a:pt x="4598" y="659"/>
                  <a:pt x="4606" y="654"/>
                </a:cubicBezTo>
                <a:close/>
                <a:moveTo>
                  <a:pt x="4660" y="620"/>
                </a:moveTo>
                <a:lnTo>
                  <a:pt x="4660" y="620"/>
                </a:lnTo>
                <a:cubicBezTo>
                  <a:pt x="4667" y="615"/>
                  <a:pt x="4669" y="605"/>
                  <a:pt x="4665" y="598"/>
                </a:cubicBezTo>
                <a:cubicBezTo>
                  <a:pt x="4660" y="590"/>
                  <a:pt x="4650" y="588"/>
                  <a:pt x="4642" y="593"/>
                </a:cubicBezTo>
                <a:lnTo>
                  <a:pt x="4642" y="593"/>
                </a:lnTo>
                <a:cubicBezTo>
                  <a:pt x="4635" y="598"/>
                  <a:pt x="4633" y="608"/>
                  <a:pt x="4638" y="615"/>
                </a:cubicBezTo>
                <a:cubicBezTo>
                  <a:pt x="4642" y="622"/>
                  <a:pt x="4652" y="625"/>
                  <a:pt x="4660" y="620"/>
                </a:cubicBezTo>
                <a:close/>
                <a:moveTo>
                  <a:pt x="4714" y="585"/>
                </a:moveTo>
                <a:lnTo>
                  <a:pt x="4714" y="585"/>
                </a:lnTo>
                <a:cubicBezTo>
                  <a:pt x="4721" y="580"/>
                  <a:pt x="4723" y="570"/>
                  <a:pt x="4718" y="563"/>
                </a:cubicBezTo>
                <a:cubicBezTo>
                  <a:pt x="4714" y="556"/>
                  <a:pt x="4704" y="553"/>
                  <a:pt x="4696" y="558"/>
                </a:cubicBezTo>
                <a:lnTo>
                  <a:pt x="4696" y="558"/>
                </a:lnTo>
                <a:cubicBezTo>
                  <a:pt x="4689" y="563"/>
                  <a:pt x="4687" y="573"/>
                  <a:pt x="4691" y="580"/>
                </a:cubicBezTo>
                <a:cubicBezTo>
                  <a:pt x="4696" y="588"/>
                  <a:pt x="4706" y="590"/>
                  <a:pt x="4714" y="585"/>
                </a:cubicBezTo>
                <a:close/>
                <a:moveTo>
                  <a:pt x="4767" y="551"/>
                </a:moveTo>
                <a:lnTo>
                  <a:pt x="4767" y="551"/>
                </a:lnTo>
                <a:cubicBezTo>
                  <a:pt x="4775" y="546"/>
                  <a:pt x="4777" y="536"/>
                  <a:pt x="4772" y="528"/>
                </a:cubicBezTo>
                <a:cubicBezTo>
                  <a:pt x="4768" y="521"/>
                  <a:pt x="4758" y="519"/>
                  <a:pt x="4750" y="524"/>
                </a:cubicBezTo>
                <a:lnTo>
                  <a:pt x="4750" y="524"/>
                </a:lnTo>
                <a:cubicBezTo>
                  <a:pt x="4743" y="528"/>
                  <a:pt x="4741" y="538"/>
                  <a:pt x="4745" y="546"/>
                </a:cubicBezTo>
                <a:cubicBezTo>
                  <a:pt x="4750" y="553"/>
                  <a:pt x="4760" y="555"/>
                  <a:pt x="4767" y="551"/>
                </a:cubicBezTo>
                <a:close/>
                <a:moveTo>
                  <a:pt x="4821" y="516"/>
                </a:moveTo>
                <a:lnTo>
                  <a:pt x="4821" y="516"/>
                </a:lnTo>
                <a:cubicBezTo>
                  <a:pt x="4829" y="511"/>
                  <a:pt x="4831" y="501"/>
                  <a:pt x="4826" y="494"/>
                </a:cubicBezTo>
                <a:cubicBezTo>
                  <a:pt x="4821" y="486"/>
                  <a:pt x="4812" y="484"/>
                  <a:pt x="4804" y="489"/>
                </a:cubicBezTo>
                <a:lnTo>
                  <a:pt x="4804" y="489"/>
                </a:lnTo>
                <a:cubicBezTo>
                  <a:pt x="4797" y="494"/>
                  <a:pt x="4794" y="504"/>
                  <a:pt x="4799" y="511"/>
                </a:cubicBezTo>
                <a:cubicBezTo>
                  <a:pt x="4804" y="519"/>
                  <a:pt x="4814" y="521"/>
                  <a:pt x="4821" y="516"/>
                </a:cubicBezTo>
                <a:close/>
                <a:moveTo>
                  <a:pt x="4875" y="481"/>
                </a:moveTo>
                <a:lnTo>
                  <a:pt x="4875" y="481"/>
                </a:lnTo>
                <a:cubicBezTo>
                  <a:pt x="4883" y="477"/>
                  <a:pt x="4885" y="467"/>
                  <a:pt x="4880" y="459"/>
                </a:cubicBezTo>
                <a:cubicBezTo>
                  <a:pt x="4875" y="452"/>
                  <a:pt x="4865" y="450"/>
                  <a:pt x="4858" y="454"/>
                </a:cubicBezTo>
                <a:lnTo>
                  <a:pt x="4858" y="454"/>
                </a:lnTo>
                <a:cubicBezTo>
                  <a:pt x="4850" y="459"/>
                  <a:pt x="4848" y="469"/>
                  <a:pt x="4853" y="476"/>
                </a:cubicBezTo>
                <a:cubicBezTo>
                  <a:pt x="4858" y="484"/>
                  <a:pt x="4868" y="486"/>
                  <a:pt x="4875" y="481"/>
                </a:cubicBezTo>
                <a:close/>
                <a:moveTo>
                  <a:pt x="4929" y="447"/>
                </a:moveTo>
                <a:lnTo>
                  <a:pt x="4929" y="447"/>
                </a:lnTo>
                <a:cubicBezTo>
                  <a:pt x="4937" y="442"/>
                  <a:pt x="4939" y="432"/>
                  <a:pt x="4934" y="425"/>
                </a:cubicBezTo>
                <a:cubicBezTo>
                  <a:pt x="4929" y="417"/>
                  <a:pt x="4919" y="415"/>
                  <a:pt x="4912" y="420"/>
                </a:cubicBezTo>
                <a:lnTo>
                  <a:pt x="4912" y="420"/>
                </a:lnTo>
                <a:cubicBezTo>
                  <a:pt x="4904" y="425"/>
                  <a:pt x="4902" y="434"/>
                  <a:pt x="4907" y="442"/>
                </a:cubicBezTo>
                <a:cubicBezTo>
                  <a:pt x="4912" y="449"/>
                  <a:pt x="4922" y="451"/>
                  <a:pt x="4929" y="447"/>
                </a:cubicBezTo>
                <a:close/>
                <a:moveTo>
                  <a:pt x="4983" y="412"/>
                </a:moveTo>
                <a:lnTo>
                  <a:pt x="4983" y="412"/>
                </a:lnTo>
                <a:cubicBezTo>
                  <a:pt x="4990" y="407"/>
                  <a:pt x="4993" y="397"/>
                  <a:pt x="4988" y="390"/>
                </a:cubicBezTo>
                <a:cubicBezTo>
                  <a:pt x="4983" y="383"/>
                  <a:pt x="4973" y="380"/>
                  <a:pt x="4966" y="385"/>
                </a:cubicBezTo>
                <a:lnTo>
                  <a:pt x="4966" y="385"/>
                </a:lnTo>
                <a:cubicBezTo>
                  <a:pt x="4958" y="390"/>
                  <a:pt x="4956" y="400"/>
                  <a:pt x="4961" y="407"/>
                </a:cubicBezTo>
                <a:cubicBezTo>
                  <a:pt x="4966" y="415"/>
                  <a:pt x="4975" y="417"/>
                  <a:pt x="4983" y="412"/>
                </a:cubicBezTo>
                <a:close/>
                <a:moveTo>
                  <a:pt x="5037" y="377"/>
                </a:moveTo>
                <a:lnTo>
                  <a:pt x="5037" y="377"/>
                </a:lnTo>
                <a:cubicBezTo>
                  <a:pt x="5044" y="373"/>
                  <a:pt x="5046" y="363"/>
                  <a:pt x="5042" y="355"/>
                </a:cubicBezTo>
                <a:cubicBezTo>
                  <a:pt x="5037" y="348"/>
                  <a:pt x="5027" y="346"/>
                  <a:pt x="5020" y="351"/>
                </a:cubicBezTo>
                <a:lnTo>
                  <a:pt x="5020" y="351"/>
                </a:lnTo>
                <a:cubicBezTo>
                  <a:pt x="5012" y="355"/>
                  <a:pt x="5010" y="365"/>
                  <a:pt x="5015" y="373"/>
                </a:cubicBezTo>
                <a:cubicBezTo>
                  <a:pt x="5019" y="380"/>
                  <a:pt x="5029" y="382"/>
                  <a:pt x="5037" y="377"/>
                </a:cubicBezTo>
                <a:close/>
                <a:moveTo>
                  <a:pt x="5091" y="343"/>
                </a:moveTo>
                <a:lnTo>
                  <a:pt x="5091" y="343"/>
                </a:lnTo>
                <a:cubicBezTo>
                  <a:pt x="5098" y="338"/>
                  <a:pt x="5100" y="328"/>
                  <a:pt x="5096" y="321"/>
                </a:cubicBezTo>
                <a:cubicBezTo>
                  <a:pt x="5091" y="313"/>
                  <a:pt x="5081" y="311"/>
                  <a:pt x="5073" y="316"/>
                </a:cubicBezTo>
                <a:lnTo>
                  <a:pt x="5073" y="316"/>
                </a:lnTo>
                <a:cubicBezTo>
                  <a:pt x="5066" y="321"/>
                  <a:pt x="5064" y="331"/>
                  <a:pt x="5069" y="338"/>
                </a:cubicBezTo>
                <a:cubicBezTo>
                  <a:pt x="5073" y="345"/>
                  <a:pt x="5083" y="348"/>
                  <a:pt x="5091" y="343"/>
                </a:cubicBezTo>
                <a:close/>
                <a:moveTo>
                  <a:pt x="5145" y="308"/>
                </a:moveTo>
                <a:lnTo>
                  <a:pt x="5145" y="308"/>
                </a:lnTo>
                <a:cubicBezTo>
                  <a:pt x="5152" y="303"/>
                  <a:pt x="5154" y="294"/>
                  <a:pt x="5149" y="286"/>
                </a:cubicBezTo>
                <a:cubicBezTo>
                  <a:pt x="5145" y="279"/>
                  <a:pt x="5135" y="277"/>
                  <a:pt x="5127" y="281"/>
                </a:cubicBezTo>
                <a:lnTo>
                  <a:pt x="5127" y="281"/>
                </a:lnTo>
                <a:cubicBezTo>
                  <a:pt x="5120" y="286"/>
                  <a:pt x="5118" y="296"/>
                  <a:pt x="5122" y="303"/>
                </a:cubicBezTo>
                <a:cubicBezTo>
                  <a:pt x="5127" y="311"/>
                  <a:pt x="5137" y="313"/>
                  <a:pt x="5145" y="308"/>
                </a:cubicBezTo>
                <a:close/>
                <a:moveTo>
                  <a:pt x="5198" y="274"/>
                </a:moveTo>
                <a:lnTo>
                  <a:pt x="5198" y="274"/>
                </a:lnTo>
                <a:cubicBezTo>
                  <a:pt x="5206" y="269"/>
                  <a:pt x="5208" y="259"/>
                  <a:pt x="5203" y="251"/>
                </a:cubicBezTo>
                <a:cubicBezTo>
                  <a:pt x="5198" y="244"/>
                  <a:pt x="5189" y="242"/>
                  <a:pt x="5181" y="247"/>
                </a:cubicBezTo>
                <a:lnTo>
                  <a:pt x="5181" y="247"/>
                </a:lnTo>
                <a:cubicBezTo>
                  <a:pt x="5174" y="251"/>
                  <a:pt x="5172" y="261"/>
                  <a:pt x="5176" y="269"/>
                </a:cubicBezTo>
                <a:cubicBezTo>
                  <a:pt x="5181" y="276"/>
                  <a:pt x="5191" y="278"/>
                  <a:pt x="5198" y="274"/>
                </a:cubicBezTo>
                <a:close/>
                <a:moveTo>
                  <a:pt x="5252" y="239"/>
                </a:moveTo>
                <a:lnTo>
                  <a:pt x="5252" y="239"/>
                </a:lnTo>
                <a:cubicBezTo>
                  <a:pt x="5260" y="234"/>
                  <a:pt x="5262" y="224"/>
                  <a:pt x="5257" y="217"/>
                </a:cubicBezTo>
                <a:cubicBezTo>
                  <a:pt x="5252" y="209"/>
                  <a:pt x="5242" y="207"/>
                  <a:pt x="5235" y="212"/>
                </a:cubicBezTo>
                <a:lnTo>
                  <a:pt x="5235" y="212"/>
                </a:lnTo>
                <a:cubicBezTo>
                  <a:pt x="5228" y="217"/>
                  <a:pt x="5225" y="227"/>
                  <a:pt x="5230" y="234"/>
                </a:cubicBezTo>
                <a:cubicBezTo>
                  <a:pt x="5235" y="242"/>
                  <a:pt x="5245" y="244"/>
                  <a:pt x="5252" y="239"/>
                </a:cubicBezTo>
                <a:close/>
                <a:moveTo>
                  <a:pt x="5306" y="204"/>
                </a:moveTo>
                <a:lnTo>
                  <a:pt x="5306" y="204"/>
                </a:lnTo>
                <a:cubicBezTo>
                  <a:pt x="5314" y="200"/>
                  <a:pt x="5316" y="190"/>
                  <a:pt x="5311" y="182"/>
                </a:cubicBezTo>
                <a:cubicBezTo>
                  <a:pt x="5306" y="175"/>
                  <a:pt x="5296" y="173"/>
                  <a:pt x="5289" y="177"/>
                </a:cubicBezTo>
                <a:lnTo>
                  <a:pt x="5289" y="177"/>
                </a:lnTo>
                <a:cubicBezTo>
                  <a:pt x="5281" y="182"/>
                  <a:pt x="5279" y="192"/>
                  <a:pt x="5284" y="200"/>
                </a:cubicBezTo>
                <a:cubicBezTo>
                  <a:pt x="5289" y="207"/>
                  <a:pt x="5299" y="209"/>
                  <a:pt x="5306" y="204"/>
                </a:cubicBezTo>
                <a:close/>
                <a:moveTo>
                  <a:pt x="5360" y="170"/>
                </a:moveTo>
                <a:lnTo>
                  <a:pt x="5360" y="170"/>
                </a:lnTo>
                <a:cubicBezTo>
                  <a:pt x="5367" y="165"/>
                  <a:pt x="5370" y="155"/>
                  <a:pt x="5365" y="148"/>
                </a:cubicBezTo>
                <a:cubicBezTo>
                  <a:pt x="5360" y="140"/>
                  <a:pt x="5350" y="138"/>
                  <a:pt x="5343" y="143"/>
                </a:cubicBezTo>
                <a:lnTo>
                  <a:pt x="5343" y="143"/>
                </a:lnTo>
                <a:cubicBezTo>
                  <a:pt x="5335" y="148"/>
                  <a:pt x="5333" y="157"/>
                  <a:pt x="5338" y="165"/>
                </a:cubicBezTo>
                <a:cubicBezTo>
                  <a:pt x="5343" y="172"/>
                  <a:pt x="5353" y="175"/>
                  <a:pt x="5360" y="170"/>
                </a:cubicBezTo>
                <a:close/>
                <a:moveTo>
                  <a:pt x="5414" y="135"/>
                </a:moveTo>
                <a:lnTo>
                  <a:pt x="5414" y="135"/>
                </a:lnTo>
                <a:cubicBezTo>
                  <a:pt x="5421" y="130"/>
                  <a:pt x="5423" y="120"/>
                  <a:pt x="5419" y="113"/>
                </a:cubicBezTo>
                <a:cubicBezTo>
                  <a:pt x="5414" y="106"/>
                  <a:pt x="5404" y="103"/>
                  <a:pt x="5397" y="108"/>
                </a:cubicBezTo>
                <a:lnTo>
                  <a:pt x="5397" y="108"/>
                </a:lnTo>
                <a:cubicBezTo>
                  <a:pt x="5389" y="113"/>
                  <a:pt x="5387" y="123"/>
                  <a:pt x="5392" y="130"/>
                </a:cubicBezTo>
                <a:cubicBezTo>
                  <a:pt x="5397" y="138"/>
                  <a:pt x="5406" y="140"/>
                  <a:pt x="5414" y="135"/>
                </a:cubicBezTo>
                <a:close/>
                <a:moveTo>
                  <a:pt x="5468" y="101"/>
                </a:moveTo>
                <a:lnTo>
                  <a:pt x="5468" y="101"/>
                </a:lnTo>
                <a:cubicBezTo>
                  <a:pt x="5475" y="96"/>
                  <a:pt x="5477" y="86"/>
                  <a:pt x="5473" y="78"/>
                </a:cubicBezTo>
                <a:cubicBezTo>
                  <a:pt x="5468" y="71"/>
                  <a:pt x="5458" y="69"/>
                  <a:pt x="5450" y="74"/>
                </a:cubicBezTo>
                <a:lnTo>
                  <a:pt x="5450" y="74"/>
                </a:lnTo>
                <a:cubicBezTo>
                  <a:pt x="5443" y="78"/>
                  <a:pt x="5441" y="88"/>
                  <a:pt x="5446" y="96"/>
                </a:cubicBezTo>
                <a:cubicBezTo>
                  <a:pt x="5450" y="103"/>
                  <a:pt x="5460" y="105"/>
                  <a:pt x="5468" y="101"/>
                </a:cubicBezTo>
                <a:close/>
                <a:moveTo>
                  <a:pt x="5522" y="66"/>
                </a:moveTo>
                <a:lnTo>
                  <a:pt x="5522" y="66"/>
                </a:lnTo>
                <a:cubicBezTo>
                  <a:pt x="5529" y="61"/>
                  <a:pt x="5531" y="51"/>
                  <a:pt x="5526" y="44"/>
                </a:cubicBezTo>
                <a:cubicBezTo>
                  <a:pt x="5522" y="36"/>
                  <a:pt x="5512" y="34"/>
                  <a:pt x="5504" y="39"/>
                </a:cubicBezTo>
                <a:lnTo>
                  <a:pt x="5504" y="39"/>
                </a:lnTo>
                <a:cubicBezTo>
                  <a:pt x="5497" y="44"/>
                  <a:pt x="5495" y="54"/>
                  <a:pt x="5499" y="61"/>
                </a:cubicBezTo>
                <a:cubicBezTo>
                  <a:pt x="5504" y="69"/>
                  <a:pt x="5514" y="71"/>
                  <a:pt x="5522" y="66"/>
                </a:cubicBezTo>
                <a:close/>
                <a:moveTo>
                  <a:pt x="5575" y="31"/>
                </a:moveTo>
                <a:lnTo>
                  <a:pt x="5575" y="31"/>
                </a:lnTo>
                <a:cubicBezTo>
                  <a:pt x="5583" y="26"/>
                  <a:pt x="5585" y="17"/>
                  <a:pt x="5580" y="9"/>
                </a:cubicBezTo>
                <a:cubicBezTo>
                  <a:pt x="5576" y="2"/>
                  <a:pt x="5566" y="0"/>
                  <a:pt x="5558" y="4"/>
                </a:cubicBezTo>
                <a:lnTo>
                  <a:pt x="5558" y="4"/>
                </a:lnTo>
                <a:cubicBezTo>
                  <a:pt x="5551" y="9"/>
                  <a:pt x="5549" y="19"/>
                  <a:pt x="5553" y="26"/>
                </a:cubicBezTo>
                <a:cubicBezTo>
                  <a:pt x="5558" y="34"/>
                  <a:pt x="5568" y="36"/>
                  <a:pt x="5575" y="31"/>
                </a:cubicBezTo>
                <a:close/>
              </a:path>
            </a:pathLst>
          </a:custGeom>
          <a:solidFill>
            <a:srgbClr val="4F81BD"/>
          </a:solidFill>
          <a:ln w="1588" cap="flat">
            <a:solidFill>
              <a:srgbClr val="4F81BD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2" name="Cím 1">
            <a:extLst>
              <a:ext uri="{FF2B5EF4-FFF2-40B4-BE49-F238E27FC236}">
                <a16:creationId xmlns:a16="http://schemas.microsoft.com/office/drawing/2014/main" id="{D295C7CD-7D78-49FC-9DA0-450DD01B44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pPr algn="ctr"/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Boyle-</a:t>
            </a:r>
            <a:r>
              <a:rPr lang="hu-H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Mariotte</a:t>
            </a:r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törvény</a:t>
            </a:r>
          </a:p>
        </p:txBody>
      </p:sp>
      <p:sp>
        <p:nvSpPr>
          <p:cNvPr id="6" name="AutoShape 3">
            <a:extLst>
              <a:ext uri="{FF2B5EF4-FFF2-40B4-BE49-F238E27FC236}">
                <a16:creationId xmlns:a16="http://schemas.microsoft.com/office/drawing/2014/main" id="{04CFD15E-0BBB-4527-BDAB-640F913742D5}"/>
              </a:ext>
            </a:extLst>
          </p:cNvPr>
          <p:cNvSpPr>
            <a:spLocks noChangeAspect="1" noChangeArrowheads="1" noTextEdit="1"/>
          </p:cNvSpPr>
          <p:nvPr/>
        </p:nvSpPr>
        <p:spPr bwMode="auto">
          <a:xfrm>
            <a:off x="200163" y="2082373"/>
            <a:ext cx="7086600" cy="426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grpSp>
        <p:nvGrpSpPr>
          <p:cNvPr id="3" name="Csoportba foglalás 2">
            <a:extLst>
              <a:ext uri="{FF2B5EF4-FFF2-40B4-BE49-F238E27FC236}">
                <a16:creationId xmlns:a16="http://schemas.microsoft.com/office/drawing/2014/main" id="{97D874F8-9CB6-4D78-AC06-51062F0025BD}"/>
              </a:ext>
            </a:extLst>
          </p:cNvPr>
          <p:cNvGrpSpPr/>
          <p:nvPr/>
        </p:nvGrpSpPr>
        <p:grpSpPr>
          <a:xfrm>
            <a:off x="984388" y="2304623"/>
            <a:ext cx="5768976" cy="3586163"/>
            <a:chOff x="4849813" y="1985963"/>
            <a:chExt cx="5768976" cy="3586163"/>
          </a:xfrm>
        </p:grpSpPr>
        <p:sp>
          <p:nvSpPr>
            <p:cNvPr id="8" name="Freeform 6">
              <a:extLst>
                <a:ext uri="{FF2B5EF4-FFF2-40B4-BE49-F238E27FC236}">
                  <a16:creationId xmlns:a16="http://schemas.microsoft.com/office/drawing/2014/main" id="{2807B9F0-73B6-4137-9B36-D9898F8EACB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849813" y="1985963"/>
              <a:ext cx="5768975" cy="3067050"/>
            </a:xfrm>
            <a:custGeom>
              <a:avLst/>
              <a:gdLst>
                <a:gd name="T0" fmla="*/ 0 w 3634"/>
                <a:gd name="T1" fmla="*/ 1932 h 1932"/>
                <a:gd name="T2" fmla="*/ 3634 w 3634"/>
                <a:gd name="T3" fmla="*/ 1932 h 1932"/>
                <a:gd name="T4" fmla="*/ 0 w 3634"/>
                <a:gd name="T5" fmla="*/ 1615 h 1932"/>
                <a:gd name="T6" fmla="*/ 3634 w 3634"/>
                <a:gd name="T7" fmla="*/ 1615 h 1932"/>
                <a:gd name="T8" fmla="*/ 0 w 3634"/>
                <a:gd name="T9" fmla="*/ 1288 h 1932"/>
                <a:gd name="T10" fmla="*/ 3634 w 3634"/>
                <a:gd name="T11" fmla="*/ 1288 h 1932"/>
                <a:gd name="T12" fmla="*/ 0 w 3634"/>
                <a:gd name="T13" fmla="*/ 971 h 1932"/>
                <a:gd name="T14" fmla="*/ 3634 w 3634"/>
                <a:gd name="T15" fmla="*/ 971 h 1932"/>
                <a:gd name="T16" fmla="*/ 0 w 3634"/>
                <a:gd name="T17" fmla="*/ 644 h 1932"/>
                <a:gd name="T18" fmla="*/ 3634 w 3634"/>
                <a:gd name="T19" fmla="*/ 644 h 1932"/>
                <a:gd name="T20" fmla="*/ 0 w 3634"/>
                <a:gd name="T21" fmla="*/ 317 h 1932"/>
                <a:gd name="T22" fmla="*/ 3634 w 3634"/>
                <a:gd name="T23" fmla="*/ 317 h 1932"/>
                <a:gd name="T24" fmla="*/ 0 w 3634"/>
                <a:gd name="T25" fmla="*/ 0 h 1932"/>
                <a:gd name="T26" fmla="*/ 3634 w 3634"/>
                <a:gd name="T27" fmla="*/ 0 h 19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634" h="1932">
                  <a:moveTo>
                    <a:pt x="0" y="1932"/>
                  </a:moveTo>
                  <a:lnTo>
                    <a:pt x="3634" y="1932"/>
                  </a:lnTo>
                  <a:moveTo>
                    <a:pt x="0" y="1615"/>
                  </a:moveTo>
                  <a:lnTo>
                    <a:pt x="3634" y="1615"/>
                  </a:lnTo>
                  <a:moveTo>
                    <a:pt x="0" y="1288"/>
                  </a:moveTo>
                  <a:lnTo>
                    <a:pt x="3634" y="1288"/>
                  </a:lnTo>
                  <a:moveTo>
                    <a:pt x="0" y="971"/>
                  </a:moveTo>
                  <a:lnTo>
                    <a:pt x="3634" y="971"/>
                  </a:lnTo>
                  <a:moveTo>
                    <a:pt x="0" y="644"/>
                  </a:moveTo>
                  <a:lnTo>
                    <a:pt x="3634" y="644"/>
                  </a:lnTo>
                  <a:moveTo>
                    <a:pt x="0" y="317"/>
                  </a:moveTo>
                  <a:lnTo>
                    <a:pt x="3634" y="317"/>
                  </a:lnTo>
                  <a:moveTo>
                    <a:pt x="0" y="0"/>
                  </a:moveTo>
                  <a:lnTo>
                    <a:pt x="3634" y="0"/>
                  </a:lnTo>
                </a:path>
              </a:pathLst>
            </a:custGeom>
            <a:noFill/>
            <a:ln w="14288" cap="flat">
              <a:solidFill>
                <a:srgbClr val="D9D9D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9" name="Freeform 7">
              <a:extLst>
                <a:ext uri="{FF2B5EF4-FFF2-40B4-BE49-F238E27FC236}">
                  <a16:creationId xmlns:a16="http://schemas.microsoft.com/office/drawing/2014/main" id="{BCA589AA-24AC-4C51-93C4-14D84CA0EE7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575301" y="1985963"/>
              <a:ext cx="5043488" cy="3586163"/>
            </a:xfrm>
            <a:custGeom>
              <a:avLst/>
              <a:gdLst>
                <a:gd name="T0" fmla="*/ 0 w 3177"/>
                <a:gd name="T1" fmla="*/ 0 h 2259"/>
                <a:gd name="T2" fmla="*/ 0 w 3177"/>
                <a:gd name="T3" fmla="*/ 2259 h 2259"/>
                <a:gd name="T4" fmla="*/ 447 w 3177"/>
                <a:gd name="T5" fmla="*/ 0 h 2259"/>
                <a:gd name="T6" fmla="*/ 447 w 3177"/>
                <a:gd name="T7" fmla="*/ 2259 h 2259"/>
                <a:gd name="T8" fmla="*/ 904 w 3177"/>
                <a:gd name="T9" fmla="*/ 0 h 2259"/>
                <a:gd name="T10" fmla="*/ 904 w 3177"/>
                <a:gd name="T11" fmla="*/ 2259 h 2259"/>
                <a:gd name="T12" fmla="*/ 1360 w 3177"/>
                <a:gd name="T13" fmla="*/ 0 h 2259"/>
                <a:gd name="T14" fmla="*/ 1360 w 3177"/>
                <a:gd name="T15" fmla="*/ 2259 h 2259"/>
                <a:gd name="T16" fmla="*/ 1817 w 3177"/>
                <a:gd name="T17" fmla="*/ 0 h 2259"/>
                <a:gd name="T18" fmla="*/ 1817 w 3177"/>
                <a:gd name="T19" fmla="*/ 2259 h 2259"/>
                <a:gd name="T20" fmla="*/ 2274 w 3177"/>
                <a:gd name="T21" fmla="*/ 0 h 2259"/>
                <a:gd name="T22" fmla="*/ 2274 w 3177"/>
                <a:gd name="T23" fmla="*/ 2259 h 2259"/>
                <a:gd name="T24" fmla="*/ 2730 w 3177"/>
                <a:gd name="T25" fmla="*/ 0 h 2259"/>
                <a:gd name="T26" fmla="*/ 2730 w 3177"/>
                <a:gd name="T27" fmla="*/ 2259 h 2259"/>
                <a:gd name="T28" fmla="*/ 3177 w 3177"/>
                <a:gd name="T29" fmla="*/ 0 h 2259"/>
                <a:gd name="T30" fmla="*/ 3177 w 3177"/>
                <a:gd name="T31" fmla="*/ 2259 h 22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177" h="2259">
                  <a:moveTo>
                    <a:pt x="0" y="0"/>
                  </a:moveTo>
                  <a:lnTo>
                    <a:pt x="0" y="2259"/>
                  </a:lnTo>
                  <a:moveTo>
                    <a:pt x="447" y="0"/>
                  </a:moveTo>
                  <a:lnTo>
                    <a:pt x="447" y="2259"/>
                  </a:lnTo>
                  <a:moveTo>
                    <a:pt x="904" y="0"/>
                  </a:moveTo>
                  <a:lnTo>
                    <a:pt x="904" y="2259"/>
                  </a:lnTo>
                  <a:moveTo>
                    <a:pt x="1360" y="0"/>
                  </a:moveTo>
                  <a:lnTo>
                    <a:pt x="1360" y="2259"/>
                  </a:lnTo>
                  <a:moveTo>
                    <a:pt x="1817" y="0"/>
                  </a:moveTo>
                  <a:lnTo>
                    <a:pt x="1817" y="2259"/>
                  </a:lnTo>
                  <a:moveTo>
                    <a:pt x="2274" y="0"/>
                  </a:moveTo>
                  <a:lnTo>
                    <a:pt x="2274" y="2259"/>
                  </a:lnTo>
                  <a:moveTo>
                    <a:pt x="2730" y="0"/>
                  </a:moveTo>
                  <a:lnTo>
                    <a:pt x="2730" y="2259"/>
                  </a:lnTo>
                  <a:moveTo>
                    <a:pt x="3177" y="0"/>
                  </a:moveTo>
                  <a:lnTo>
                    <a:pt x="3177" y="2259"/>
                  </a:lnTo>
                </a:path>
              </a:pathLst>
            </a:custGeom>
            <a:noFill/>
            <a:ln w="14288" cap="flat">
              <a:solidFill>
                <a:srgbClr val="D9D9D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10" name="Line 8">
              <a:extLst>
                <a:ext uri="{FF2B5EF4-FFF2-40B4-BE49-F238E27FC236}">
                  <a16:creationId xmlns:a16="http://schemas.microsoft.com/office/drawing/2014/main" id="{42D5C168-E7E1-4BFF-97A9-5125B5A5FFB5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849813" y="1985963"/>
              <a:ext cx="0" cy="3586163"/>
            </a:xfrm>
            <a:prstGeom prst="line">
              <a:avLst/>
            </a:prstGeom>
            <a:noFill/>
            <a:ln w="14288" cap="flat">
              <a:solidFill>
                <a:srgbClr val="BFBFB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</p:grpSp>
      <p:sp>
        <p:nvSpPr>
          <p:cNvPr id="11" name="Line 9">
            <a:extLst>
              <a:ext uri="{FF2B5EF4-FFF2-40B4-BE49-F238E27FC236}">
                <a16:creationId xmlns:a16="http://schemas.microsoft.com/office/drawing/2014/main" id="{5EE5CA19-C10F-4061-9072-6B4FBE523C63}"/>
              </a:ext>
            </a:extLst>
          </p:cNvPr>
          <p:cNvSpPr>
            <a:spLocks noChangeShapeType="1"/>
          </p:cNvSpPr>
          <p:nvPr/>
        </p:nvSpPr>
        <p:spPr bwMode="auto">
          <a:xfrm>
            <a:off x="984388" y="5890786"/>
            <a:ext cx="5768975" cy="0"/>
          </a:xfrm>
          <a:prstGeom prst="line">
            <a:avLst/>
          </a:prstGeom>
          <a:noFill/>
          <a:ln w="14288" cap="flat">
            <a:solidFill>
              <a:srgbClr val="BFBFB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grpSp>
        <p:nvGrpSpPr>
          <p:cNvPr id="4" name="Csoportba foglalás 3">
            <a:extLst>
              <a:ext uri="{FF2B5EF4-FFF2-40B4-BE49-F238E27FC236}">
                <a16:creationId xmlns:a16="http://schemas.microsoft.com/office/drawing/2014/main" id="{7CC7DA55-2B50-497A-9440-2F4B3084283F}"/>
              </a:ext>
            </a:extLst>
          </p:cNvPr>
          <p:cNvGrpSpPr/>
          <p:nvPr/>
        </p:nvGrpSpPr>
        <p:grpSpPr>
          <a:xfrm>
            <a:off x="4224476" y="2518936"/>
            <a:ext cx="1966912" cy="1304925"/>
            <a:chOff x="8089901" y="2200276"/>
            <a:chExt cx="1966912" cy="1304925"/>
          </a:xfrm>
        </p:grpSpPr>
        <p:sp>
          <p:nvSpPr>
            <p:cNvPr id="12" name="Oval 10">
              <a:extLst>
                <a:ext uri="{FF2B5EF4-FFF2-40B4-BE49-F238E27FC236}">
                  <a16:creationId xmlns:a16="http://schemas.microsoft.com/office/drawing/2014/main" id="{05E57B1C-B43F-4870-8A56-68F423EF42C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089901" y="3416301"/>
              <a:ext cx="88900" cy="88900"/>
            </a:xfrm>
            <a:prstGeom prst="ellipse">
              <a:avLst/>
            </a:prstGeom>
            <a:solidFill>
              <a:srgbClr val="4F81BD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14" name="Oval 12">
              <a:extLst>
                <a:ext uri="{FF2B5EF4-FFF2-40B4-BE49-F238E27FC236}">
                  <a16:creationId xmlns:a16="http://schemas.microsoft.com/office/drawing/2014/main" id="{CF685B87-3342-4E0E-A5E8-1F194D03BA8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162926" y="3371851"/>
              <a:ext cx="88900" cy="88900"/>
            </a:xfrm>
            <a:prstGeom prst="ellipse">
              <a:avLst/>
            </a:prstGeom>
            <a:solidFill>
              <a:srgbClr val="4F81BD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17" name="Oval 15">
              <a:extLst>
                <a:ext uri="{FF2B5EF4-FFF2-40B4-BE49-F238E27FC236}">
                  <a16:creationId xmlns:a16="http://schemas.microsoft.com/office/drawing/2014/main" id="{5853B95A-1755-4D3B-ADB8-C80EAA6CBAC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237538" y="3311526"/>
              <a:ext cx="88900" cy="88900"/>
            </a:xfrm>
            <a:prstGeom prst="ellipse">
              <a:avLst/>
            </a:prstGeom>
            <a:noFill/>
            <a:ln w="14288" cap="flat">
              <a:solidFill>
                <a:srgbClr val="4F81BD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19" name="Oval 17">
              <a:extLst>
                <a:ext uri="{FF2B5EF4-FFF2-40B4-BE49-F238E27FC236}">
                  <a16:creationId xmlns:a16="http://schemas.microsoft.com/office/drawing/2014/main" id="{FC7B0F78-B024-4F97-ACE0-885DCF71740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326438" y="3267076"/>
              <a:ext cx="88900" cy="88900"/>
            </a:xfrm>
            <a:prstGeom prst="ellipse">
              <a:avLst/>
            </a:prstGeom>
            <a:noFill/>
            <a:ln w="14288" cap="flat">
              <a:solidFill>
                <a:srgbClr val="4F81BD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21" name="Oval 19">
              <a:extLst>
                <a:ext uri="{FF2B5EF4-FFF2-40B4-BE49-F238E27FC236}">
                  <a16:creationId xmlns:a16="http://schemas.microsoft.com/office/drawing/2014/main" id="{C49B3BAB-C516-41FA-A719-6E6EB7E61D5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415338" y="3208338"/>
              <a:ext cx="88900" cy="88900"/>
            </a:xfrm>
            <a:prstGeom prst="ellipse">
              <a:avLst/>
            </a:prstGeom>
            <a:noFill/>
            <a:ln w="14288" cap="flat">
              <a:solidFill>
                <a:srgbClr val="4F81BD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23" name="Oval 21">
              <a:extLst>
                <a:ext uri="{FF2B5EF4-FFF2-40B4-BE49-F238E27FC236}">
                  <a16:creationId xmlns:a16="http://schemas.microsoft.com/office/drawing/2014/main" id="{53F87D9A-8540-47CA-A044-AB1A4961544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504238" y="3149601"/>
              <a:ext cx="88900" cy="88900"/>
            </a:xfrm>
            <a:prstGeom prst="ellipse">
              <a:avLst/>
            </a:prstGeom>
            <a:noFill/>
            <a:ln w="14288" cap="flat">
              <a:solidFill>
                <a:srgbClr val="4F81BD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25" name="Oval 23">
              <a:extLst>
                <a:ext uri="{FF2B5EF4-FFF2-40B4-BE49-F238E27FC236}">
                  <a16:creationId xmlns:a16="http://schemas.microsoft.com/office/drawing/2014/main" id="{D26E8A70-4D28-44D6-B68A-14DEA04E313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607426" y="3089276"/>
              <a:ext cx="88900" cy="88900"/>
            </a:xfrm>
            <a:prstGeom prst="ellipse">
              <a:avLst/>
            </a:prstGeom>
            <a:noFill/>
            <a:ln w="14288" cap="flat">
              <a:solidFill>
                <a:srgbClr val="4F81BD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27" name="Oval 25">
              <a:extLst>
                <a:ext uri="{FF2B5EF4-FFF2-40B4-BE49-F238E27FC236}">
                  <a16:creationId xmlns:a16="http://schemas.microsoft.com/office/drawing/2014/main" id="{0F5808F0-B3EF-419A-A42B-4D4C88C0D04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710613" y="3016251"/>
              <a:ext cx="88900" cy="88900"/>
            </a:xfrm>
            <a:prstGeom prst="ellipse">
              <a:avLst/>
            </a:prstGeom>
            <a:noFill/>
            <a:ln w="14288" cap="flat">
              <a:solidFill>
                <a:srgbClr val="4F81BD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29" name="Oval 27">
              <a:extLst>
                <a:ext uri="{FF2B5EF4-FFF2-40B4-BE49-F238E27FC236}">
                  <a16:creationId xmlns:a16="http://schemas.microsoft.com/office/drawing/2014/main" id="{CB120B7E-B422-4A8D-B401-44F395A5EB9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815388" y="2941638"/>
              <a:ext cx="87313" cy="88900"/>
            </a:xfrm>
            <a:prstGeom prst="ellipse">
              <a:avLst/>
            </a:prstGeom>
            <a:noFill/>
            <a:ln w="14288" cap="flat">
              <a:solidFill>
                <a:srgbClr val="4F81BD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31" name="Oval 29">
              <a:extLst>
                <a:ext uri="{FF2B5EF4-FFF2-40B4-BE49-F238E27FC236}">
                  <a16:creationId xmlns:a16="http://schemas.microsoft.com/office/drawing/2014/main" id="{2FDF8FC3-59BF-47D1-A6D6-9E45070CBE9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932863" y="2867026"/>
              <a:ext cx="88900" cy="88900"/>
            </a:xfrm>
            <a:prstGeom prst="ellipse">
              <a:avLst/>
            </a:prstGeom>
            <a:noFill/>
            <a:ln w="14288" cap="flat">
              <a:solidFill>
                <a:srgbClr val="4F81BD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32" name="Oval 30">
              <a:extLst>
                <a:ext uri="{FF2B5EF4-FFF2-40B4-BE49-F238E27FC236}">
                  <a16:creationId xmlns:a16="http://schemas.microsoft.com/office/drawing/2014/main" id="{A15578E3-A2CE-4AC5-A6EB-34D977BF2B0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051926" y="2794001"/>
              <a:ext cx="88900" cy="88900"/>
            </a:xfrm>
            <a:prstGeom prst="ellipse">
              <a:avLst/>
            </a:prstGeom>
            <a:solidFill>
              <a:srgbClr val="4F81BD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34" name="Oval 32">
              <a:extLst>
                <a:ext uri="{FF2B5EF4-FFF2-40B4-BE49-F238E27FC236}">
                  <a16:creationId xmlns:a16="http://schemas.microsoft.com/office/drawing/2014/main" id="{0AF69B78-AB49-40F3-BC1C-3E6A809EAE9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185276" y="2705101"/>
              <a:ext cx="87313" cy="88900"/>
            </a:xfrm>
            <a:prstGeom prst="ellipse">
              <a:avLst/>
            </a:prstGeom>
            <a:solidFill>
              <a:srgbClr val="4F81BD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37" name="Oval 35">
              <a:extLst>
                <a:ext uri="{FF2B5EF4-FFF2-40B4-BE49-F238E27FC236}">
                  <a16:creationId xmlns:a16="http://schemas.microsoft.com/office/drawing/2014/main" id="{9FFA1C3C-B244-4F81-91C4-7240B1F6AAD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317038" y="2616201"/>
              <a:ext cx="88900" cy="88900"/>
            </a:xfrm>
            <a:prstGeom prst="ellipse">
              <a:avLst/>
            </a:prstGeom>
            <a:noFill/>
            <a:ln w="14288" cap="flat">
              <a:solidFill>
                <a:srgbClr val="4F81BD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38" name="Oval 36">
              <a:extLst>
                <a:ext uri="{FF2B5EF4-FFF2-40B4-BE49-F238E27FC236}">
                  <a16:creationId xmlns:a16="http://schemas.microsoft.com/office/drawing/2014/main" id="{797EADB9-7781-4E5B-923E-0748F77C193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466263" y="2527301"/>
              <a:ext cx="87313" cy="88900"/>
            </a:xfrm>
            <a:prstGeom prst="ellipse">
              <a:avLst/>
            </a:prstGeom>
            <a:solidFill>
              <a:srgbClr val="4F81BD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41" name="Oval 39">
              <a:extLst>
                <a:ext uri="{FF2B5EF4-FFF2-40B4-BE49-F238E27FC236}">
                  <a16:creationId xmlns:a16="http://schemas.microsoft.com/office/drawing/2014/main" id="{9F635181-4B1E-4E55-851C-9142571029E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613901" y="2422526"/>
              <a:ext cx="88900" cy="88900"/>
            </a:xfrm>
            <a:prstGeom prst="ellipse">
              <a:avLst/>
            </a:prstGeom>
            <a:noFill/>
            <a:ln w="14288" cap="flat">
              <a:solidFill>
                <a:srgbClr val="4F81BD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43" name="Oval 41">
              <a:extLst>
                <a:ext uri="{FF2B5EF4-FFF2-40B4-BE49-F238E27FC236}">
                  <a16:creationId xmlns:a16="http://schemas.microsoft.com/office/drawing/2014/main" id="{8B1B05F8-D02E-49CF-A059-AA24413D994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775826" y="2319338"/>
              <a:ext cx="88900" cy="88900"/>
            </a:xfrm>
            <a:prstGeom prst="ellipse">
              <a:avLst/>
            </a:prstGeom>
            <a:noFill/>
            <a:ln w="14288" cap="flat">
              <a:solidFill>
                <a:srgbClr val="4F81BD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44" name="Oval 42">
              <a:extLst>
                <a:ext uri="{FF2B5EF4-FFF2-40B4-BE49-F238E27FC236}">
                  <a16:creationId xmlns:a16="http://schemas.microsoft.com/office/drawing/2014/main" id="{E22DF027-6FFF-4358-99C0-6F55479CBCF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967913" y="2200276"/>
              <a:ext cx="88900" cy="88900"/>
            </a:xfrm>
            <a:prstGeom prst="ellipse">
              <a:avLst/>
            </a:prstGeom>
            <a:solidFill>
              <a:srgbClr val="4F81BD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13" name="Oval 11">
              <a:extLst>
                <a:ext uri="{FF2B5EF4-FFF2-40B4-BE49-F238E27FC236}">
                  <a16:creationId xmlns:a16="http://schemas.microsoft.com/office/drawing/2014/main" id="{E779DEA5-E713-4B7F-BEAD-C1EE5A4F92B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089901" y="3416301"/>
              <a:ext cx="88900" cy="88900"/>
            </a:xfrm>
            <a:prstGeom prst="ellipse">
              <a:avLst/>
            </a:prstGeom>
            <a:noFill/>
            <a:ln w="14288" cap="flat">
              <a:solidFill>
                <a:srgbClr val="4F81BD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15" name="Oval 13">
              <a:extLst>
                <a:ext uri="{FF2B5EF4-FFF2-40B4-BE49-F238E27FC236}">
                  <a16:creationId xmlns:a16="http://schemas.microsoft.com/office/drawing/2014/main" id="{BE857707-441F-4C58-A864-B7E62C8B2A6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162926" y="3371851"/>
              <a:ext cx="88900" cy="88900"/>
            </a:xfrm>
            <a:prstGeom prst="ellipse">
              <a:avLst/>
            </a:prstGeom>
            <a:noFill/>
            <a:ln w="14288" cap="flat">
              <a:solidFill>
                <a:srgbClr val="4F81BD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16" name="Oval 14">
              <a:extLst>
                <a:ext uri="{FF2B5EF4-FFF2-40B4-BE49-F238E27FC236}">
                  <a16:creationId xmlns:a16="http://schemas.microsoft.com/office/drawing/2014/main" id="{19664464-3CAA-4D41-A79D-C84A0738FD3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237538" y="3311526"/>
              <a:ext cx="88900" cy="88900"/>
            </a:xfrm>
            <a:prstGeom prst="ellipse">
              <a:avLst/>
            </a:prstGeom>
            <a:solidFill>
              <a:srgbClr val="4F81BD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18" name="Oval 16">
              <a:extLst>
                <a:ext uri="{FF2B5EF4-FFF2-40B4-BE49-F238E27FC236}">
                  <a16:creationId xmlns:a16="http://schemas.microsoft.com/office/drawing/2014/main" id="{4BD2132B-058C-4CE2-B751-35B8C3052B2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326438" y="3267076"/>
              <a:ext cx="88900" cy="88900"/>
            </a:xfrm>
            <a:prstGeom prst="ellipse">
              <a:avLst/>
            </a:prstGeom>
            <a:solidFill>
              <a:srgbClr val="4F81BD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20" name="Oval 18">
              <a:extLst>
                <a:ext uri="{FF2B5EF4-FFF2-40B4-BE49-F238E27FC236}">
                  <a16:creationId xmlns:a16="http://schemas.microsoft.com/office/drawing/2014/main" id="{39C09FA6-7BE0-483C-9626-F3FB5FF2CE0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415338" y="3208338"/>
              <a:ext cx="88900" cy="88900"/>
            </a:xfrm>
            <a:prstGeom prst="ellipse">
              <a:avLst/>
            </a:prstGeom>
            <a:solidFill>
              <a:srgbClr val="4F81BD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22" name="Oval 20">
              <a:extLst>
                <a:ext uri="{FF2B5EF4-FFF2-40B4-BE49-F238E27FC236}">
                  <a16:creationId xmlns:a16="http://schemas.microsoft.com/office/drawing/2014/main" id="{78BD21BF-D126-4188-AF7C-5C956F6ED3E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504238" y="3149601"/>
              <a:ext cx="88900" cy="88900"/>
            </a:xfrm>
            <a:prstGeom prst="ellipse">
              <a:avLst/>
            </a:prstGeom>
            <a:solidFill>
              <a:srgbClr val="4F81BD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24" name="Oval 22">
              <a:extLst>
                <a:ext uri="{FF2B5EF4-FFF2-40B4-BE49-F238E27FC236}">
                  <a16:creationId xmlns:a16="http://schemas.microsoft.com/office/drawing/2014/main" id="{58582123-ADA3-40E4-8D66-330C6379786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607426" y="3089276"/>
              <a:ext cx="88900" cy="88900"/>
            </a:xfrm>
            <a:prstGeom prst="ellipse">
              <a:avLst/>
            </a:prstGeom>
            <a:solidFill>
              <a:srgbClr val="4F81BD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26" name="Oval 24">
              <a:extLst>
                <a:ext uri="{FF2B5EF4-FFF2-40B4-BE49-F238E27FC236}">
                  <a16:creationId xmlns:a16="http://schemas.microsoft.com/office/drawing/2014/main" id="{1EDFDA0A-55CB-4F6D-B4C2-0A08EEFEEE7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710613" y="3016251"/>
              <a:ext cx="88900" cy="88900"/>
            </a:xfrm>
            <a:prstGeom prst="ellipse">
              <a:avLst/>
            </a:prstGeom>
            <a:solidFill>
              <a:srgbClr val="4F81BD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28" name="Oval 26">
              <a:extLst>
                <a:ext uri="{FF2B5EF4-FFF2-40B4-BE49-F238E27FC236}">
                  <a16:creationId xmlns:a16="http://schemas.microsoft.com/office/drawing/2014/main" id="{B75E4121-B9DA-4DAF-9E0C-5FC14AB26AA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815388" y="2941638"/>
              <a:ext cx="87313" cy="88900"/>
            </a:xfrm>
            <a:prstGeom prst="ellipse">
              <a:avLst/>
            </a:prstGeom>
            <a:solidFill>
              <a:srgbClr val="4F81BD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30" name="Oval 28">
              <a:extLst>
                <a:ext uri="{FF2B5EF4-FFF2-40B4-BE49-F238E27FC236}">
                  <a16:creationId xmlns:a16="http://schemas.microsoft.com/office/drawing/2014/main" id="{69EEA017-DB02-4A94-9887-4210ED96496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932863" y="2867026"/>
              <a:ext cx="88900" cy="88900"/>
            </a:xfrm>
            <a:prstGeom prst="ellipse">
              <a:avLst/>
            </a:prstGeom>
            <a:solidFill>
              <a:srgbClr val="4F81BD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33" name="Oval 31">
              <a:extLst>
                <a:ext uri="{FF2B5EF4-FFF2-40B4-BE49-F238E27FC236}">
                  <a16:creationId xmlns:a16="http://schemas.microsoft.com/office/drawing/2014/main" id="{E6547337-FDD2-4201-878F-7404BC4CBD7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051926" y="2794001"/>
              <a:ext cx="88900" cy="88900"/>
            </a:xfrm>
            <a:prstGeom prst="ellipse">
              <a:avLst/>
            </a:prstGeom>
            <a:noFill/>
            <a:ln w="14288" cap="flat">
              <a:solidFill>
                <a:srgbClr val="4F81BD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35" name="Oval 33">
              <a:extLst>
                <a:ext uri="{FF2B5EF4-FFF2-40B4-BE49-F238E27FC236}">
                  <a16:creationId xmlns:a16="http://schemas.microsoft.com/office/drawing/2014/main" id="{5448C185-52F4-42D2-87AE-09B75B83C58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185276" y="2705101"/>
              <a:ext cx="87313" cy="88900"/>
            </a:xfrm>
            <a:prstGeom prst="ellipse">
              <a:avLst/>
            </a:prstGeom>
            <a:noFill/>
            <a:ln w="14288" cap="flat">
              <a:solidFill>
                <a:srgbClr val="4F81BD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36" name="Oval 34">
              <a:extLst>
                <a:ext uri="{FF2B5EF4-FFF2-40B4-BE49-F238E27FC236}">
                  <a16:creationId xmlns:a16="http://schemas.microsoft.com/office/drawing/2014/main" id="{4E811890-3321-4729-8D72-DAA8B67095E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317038" y="2616201"/>
              <a:ext cx="88900" cy="88900"/>
            </a:xfrm>
            <a:prstGeom prst="ellipse">
              <a:avLst/>
            </a:prstGeom>
            <a:solidFill>
              <a:srgbClr val="4F81BD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39" name="Oval 37">
              <a:extLst>
                <a:ext uri="{FF2B5EF4-FFF2-40B4-BE49-F238E27FC236}">
                  <a16:creationId xmlns:a16="http://schemas.microsoft.com/office/drawing/2014/main" id="{9DB684B6-D2B3-435B-BBAD-80169E55860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466263" y="2527301"/>
              <a:ext cx="87313" cy="88900"/>
            </a:xfrm>
            <a:prstGeom prst="ellipse">
              <a:avLst/>
            </a:prstGeom>
            <a:noFill/>
            <a:ln w="14288" cap="flat">
              <a:solidFill>
                <a:srgbClr val="4F81BD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40" name="Oval 38">
              <a:extLst>
                <a:ext uri="{FF2B5EF4-FFF2-40B4-BE49-F238E27FC236}">
                  <a16:creationId xmlns:a16="http://schemas.microsoft.com/office/drawing/2014/main" id="{589296A0-AE37-4A32-A06D-46F54711086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613901" y="2422526"/>
              <a:ext cx="88900" cy="88900"/>
            </a:xfrm>
            <a:prstGeom prst="ellipse">
              <a:avLst/>
            </a:prstGeom>
            <a:solidFill>
              <a:srgbClr val="4F81BD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42" name="Oval 40">
              <a:extLst>
                <a:ext uri="{FF2B5EF4-FFF2-40B4-BE49-F238E27FC236}">
                  <a16:creationId xmlns:a16="http://schemas.microsoft.com/office/drawing/2014/main" id="{7094ED93-8E17-43B8-9BCB-972C72B735F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775826" y="2319338"/>
              <a:ext cx="88900" cy="88900"/>
            </a:xfrm>
            <a:prstGeom prst="ellipse">
              <a:avLst/>
            </a:prstGeom>
            <a:solidFill>
              <a:srgbClr val="4F81BD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45" name="Oval 43">
              <a:extLst>
                <a:ext uri="{FF2B5EF4-FFF2-40B4-BE49-F238E27FC236}">
                  <a16:creationId xmlns:a16="http://schemas.microsoft.com/office/drawing/2014/main" id="{4648C78E-AA2D-479D-9711-BBDF6C6F7D3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967913" y="2200276"/>
              <a:ext cx="88900" cy="88900"/>
            </a:xfrm>
            <a:prstGeom prst="ellipse">
              <a:avLst/>
            </a:prstGeom>
            <a:noFill/>
            <a:ln w="14288" cap="flat">
              <a:solidFill>
                <a:srgbClr val="4F81BD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</p:grpSp>
      <p:grpSp>
        <p:nvGrpSpPr>
          <p:cNvPr id="5" name="Csoportba foglalás 4">
            <a:extLst>
              <a:ext uri="{FF2B5EF4-FFF2-40B4-BE49-F238E27FC236}">
                <a16:creationId xmlns:a16="http://schemas.microsoft.com/office/drawing/2014/main" id="{2C4623F5-A0D9-4EAE-BBCF-7A65B6D53F58}"/>
              </a:ext>
            </a:extLst>
          </p:cNvPr>
          <p:cNvGrpSpPr/>
          <p:nvPr/>
        </p:nvGrpSpPr>
        <p:grpSpPr>
          <a:xfrm>
            <a:off x="4224476" y="2785636"/>
            <a:ext cx="2144712" cy="1274762"/>
            <a:chOff x="8089901" y="2466976"/>
            <a:chExt cx="2144712" cy="1274762"/>
          </a:xfrm>
        </p:grpSpPr>
        <p:sp>
          <p:nvSpPr>
            <p:cNvPr id="46" name="Oval 44">
              <a:extLst>
                <a:ext uri="{FF2B5EF4-FFF2-40B4-BE49-F238E27FC236}">
                  <a16:creationId xmlns:a16="http://schemas.microsoft.com/office/drawing/2014/main" id="{A302F982-7440-4B8D-8496-751955AFED3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089901" y="3652838"/>
              <a:ext cx="88900" cy="88900"/>
            </a:xfrm>
            <a:prstGeom prst="ellipse">
              <a:avLst/>
            </a:prstGeom>
            <a:solidFill>
              <a:srgbClr val="C0504D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48" name="Oval 46">
              <a:extLst>
                <a:ext uri="{FF2B5EF4-FFF2-40B4-BE49-F238E27FC236}">
                  <a16:creationId xmlns:a16="http://schemas.microsoft.com/office/drawing/2014/main" id="{126D47C9-46DC-4F21-A737-0D2D9506430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162926" y="3608388"/>
              <a:ext cx="88900" cy="88900"/>
            </a:xfrm>
            <a:prstGeom prst="ellipse">
              <a:avLst/>
            </a:prstGeom>
            <a:solidFill>
              <a:srgbClr val="C0504D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50" name="Oval 48">
              <a:extLst>
                <a:ext uri="{FF2B5EF4-FFF2-40B4-BE49-F238E27FC236}">
                  <a16:creationId xmlns:a16="http://schemas.microsoft.com/office/drawing/2014/main" id="{2802976D-5E74-4B42-9C73-A50DA70CB3C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237538" y="3563938"/>
              <a:ext cx="88900" cy="88900"/>
            </a:xfrm>
            <a:prstGeom prst="ellipse">
              <a:avLst/>
            </a:prstGeom>
            <a:solidFill>
              <a:srgbClr val="C0504D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53" name="Oval 51">
              <a:extLst>
                <a:ext uri="{FF2B5EF4-FFF2-40B4-BE49-F238E27FC236}">
                  <a16:creationId xmlns:a16="http://schemas.microsoft.com/office/drawing/2014/main" id="{30AA653B-D00A-4E48-8297-750FEC6D9D6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326438" y="3505201"/>
              <a:ext cx="88900" cy="88900"/>
            </a:xfrm>
            <a:prstGeom prst="ellipse">
              <a:avLst/>
            </a:prstGeom>
            <a:noFill/>
            <a:ln w="14288" cap="flat">
              <a:solidFill>
                <a:srgbClr val="C0504D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55" name="Oval 53">
              <a:extLst>
                <a:ext uri="{FF2B5EF4-FFF2-40B4-BE49-F238E27FC236}">
                  <a16:creationId xmlns:a16="http://schemas.microsoft.com/office/drawing/2014/main" id="{1C8922C4-2752-4AB3-AA64-9E279D4C8D2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415338" y="3460751"/>
              <a:ext cx="88900" cy="88900"/>
            </a:xfrm>
            <a:prstGeom prst="ellipse">
              <a:avLst/>
            </a:prstGeom>
            <a:noFill/>
            <a:ln w="14288" cap="flat">
              <a:solidFill>
                <a:srgbClr val="C0504D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57" name="Oval 55">
              <a:extLst>
                <a:ext uri="{FF2B5EF4-FFF2-40B4-BE49-F238E27FC236}">
                  <a16:creationId xmlns:a16="http://schemas.microsoft.com/office/drawing/2014/main" id="{D39C73AA-CA62-40D9-BAC7-C4F28F289FF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504238" y="3400426"/>
              <a:ext cx="88900" cy="88900"/>
            </a:xfrm>
            <a:prstGeom prst="ellipse">
              <a:avLst/>
            </a:prstGeom>
            <a:noFill/>
            <a:ln w="14288" cap="flat">
              <a:solidFill>
                <a:srgbClr val="C0504D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59" name="Oval 57">
              <a:extLst>
                <a:ext uri="{FF2B5EF4-FFF2-40B4-BE49-F238E27FC236}">
                  <a16:creationId xmlns:a16="http://schemas.microsoft.com/office/drawing/2014/main" id="{4191A5A4-CDB6-42EA-9C44-6A793315D7E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607426" y="3355976"/>
              <a:ext cx="88900" cy="88900"/>
            </a:xfrm>
            <a:prstGeom prst="ellipse">
              <a:avLst/>
            </a:prstGeom>
            <a:noFill/>
            <a:ln w="14288" cap="flat">
              <a:solidFill>
                <a:srgbClr val="C0504D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61" name="Oval 59">
              <a:extLst>
                <a:ext uri="{FF2B5EF4-FFF2-40B4-BE49-F238E27FC236}">
                  <a16:creationId xmlns:a16="http://schemas.microsoft.com/office/drawing/2014/main" id="{D0AABBB8-B66B-42A2-902F-133578E987F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710613" y="3297238"/>
              <a:ext cx="88900" cy="88900"/>
            </a:xfrm>
            <a:prstGeom prst="ellipse">
              <a:avLst/>
            </a:prstGeom>
            <a:noFill/>
            <a:ln w="14288" cap="flat">
              <a:solidFill>
                <a:srgbClr val="C0504D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63" name="Oval 61">
              <a:extLst>
                <a:ext uri="{FF2B5EF4-FFF2-40B4-BE49-F238E27FC236}">
                  <a16:creationId xmlns:a16="http://schemas.microsoft.com/office/drawing/2014/main" id="{255C0F5A-407F-4D5E-B3F3-9EA05DFC710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815388" y="3238501"/>
              <a:ext cx="87313" cy="88900"/>
            </a:xfrm>
            <a:prstGeom prst="ellipse">
              <a:avLst/>
            </a:prstGeom>
            <a:noFill/>
            <a:ln w="14288" cap="flat">
              <a:solidFill>
                <a:srgbClr val="C0504D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64" name="Oval 62">
              <a:extLst>
                <a:ext uri="{FF2B5EF4-FFF2-40B4-BE49-F238E27FC236}">
                  <a16:creationId xmlns:a16="http://schemas.microsoft.com/office/drawing/2014/main" id="{B24D95BC-19F7-49C8-A2ED-E7B2900D5DE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932863" y="3163888"/>
              <a:ext cx="88900" cy="88900"/>
            </a:xfrm>
            <a:prstGeom prst="ellipse">
              <a:avLst/>
            </a:prstGeom>
            <a:solidFill>
              <a:srgbClr val="C0504D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66" name="Oval 64">
              <a:extLst>
                <a:ext uri="{FF2B5EF4-FFF2-40B4-BE49-F238E27FC236}">
                  <a16:creationId xmlns:a16="http://schemas.microsoft.com/office/drawing/2014/main" id="{C1328BEA-04CA-42FA-9707-42DA94B4C61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051926" y="3089276"/>
              <a:ext cx="88900" cy="88900"/>
            </a:xfrm>
            <a:prstGeom prst="ellipse">
              <a:avLst/>
            </a:prstGeom>
            <a:solidFill>
              <a:srgbClr val="C0504D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69" name="Oval 67">
              <a:extLst>
                <a:ext uri="{FF2B5EF4-FFF2-40B4-BE49-F238E27FC236}">
                  <a16:creationId xmlns:a16="http://schemas.microsoft.com/office/drawing/2014/main" id="{18E28800-9808-45C0-9F24-54C31665EC6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185276" y="3016251"/>
              <a:ext cx="87313" cy="88900"/>
            </a:xfrm>
            <a:prstGeom prst="ellipse">
              <a:avLst/>
            </a:prstGeom>
            <a:noFill/>
            <a:ln w="14288" cap="flat">
              <a:solidFill>
                <a:srgbClr val="C0504D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71" name="Oval 69">
              <a:extLst>
                <a:ext uri="{FF2B5EF4-FFF2-40B4-BE49-F238E27FC236}">
                  <a16:creationId xmlns:a16="http://schemas.microsoft.com/office/drawing/2014/main" id="{187F2CE2-4288-4200-8B9B-09C289B365D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317038" y="2941638"/>
              <a:ext cx="88900" cy="88900"/>
            </a:xfrm>
            <a:prstGeom prst="ellipse">
              <a:avLst/>
            </a:prstGeom>
            <a:noFill/>
            <a:ln w="14288" cap="flat">
              <a:solidFill>
                <a:srgbClr val="C0504D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72" name="Oval 70">
              <a:extLst>
                <a:ext uri="{FF2B5EF4-FFF2-40B4-BE49-F238E27FC236}">
                  <a16:creationId xmlns:a16="http://schemas.microsoft.com/office/drawing/2014/main" id="{779DEA74-F80A-4F11-9654-7170842FE59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466263" y="2852738"/>
              <a:ext cx="87313" cy="88900"/>
            </a:xfrm>
            <a:prstGeom prst="ellipse">
              <a:avLst/>
            </a:prstGeom>
            <a:solidFill>
              <a:srgbClr val="C0504D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74" name="Oval 72">
              <a:extLst>
                <a:ext uri="{FF2B5EF4-FFF2-40B4-BE49-F238E27FC236}">
                  <a16:creationId xmlns:a16="http://schemas.microsoft.com/office/drawing/2014/main" id="{47D03A91-8302-49D3-93A0-F1C4525C5E0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613901" y="2763838"/>
              <a:ext cx="88900" cy="88900"/>
            </a:xfrm>
            <a:prstGeom prst="ellipse">
              <a:avLst/>
            </a:prstGeom>
            <a:solidFill>
              <a:srgbClr val="C0504D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76" name="Oval 74">
              <a:extLst>
                <a:ext uri="{FF2B5EF4-FFF2-40B4-BE49-F238E27FC236}">
                  <a16:creationId xmlns:a16="http://schemas.microsoft.com/office/drawing/2014/main" id="{22AE54D7-6B68-466C-A193-BBA36087235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775826" y="2674938"/>
              <a:ext cx="88900" cy="88900"/>
            </a:xfrm>
            <a:prstGeom prst="ellipse">
              <a:avLst/>
            </a:prstGeom>
            <a:solidFill>
              <a:srgbClr val="C0504D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79" name="Oval 77">
              <a:extLst>
                <a:ext uri="{FF2B5EF4-FFF2-40B4-BE49-F238E27FC236}">
                  <a16:creationId xmlns:a16="http://schemas.microsoft.com/office/drawing/2014/main" id="{BBE764F7-D907-477B-991C-1C0664E10F0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967913" y="2571751"/>
              <a:ext cx="88900" cy="88900"/>
            </a:xfrm>
            <a:prstGeom prst="ellipse">
              <a:avLst/>
            </a:prstGeom>
            <a:noFill/>
            <a:ln w="14288" cap="flat">
              <a:solidFill>
                <a:srgbClr val="C0504D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47" name="Oval 45">
              <a:extLst>
                <a:ext uri="{FF2B5EF4-FFF2-40B4-BE49-F238E27FC236}">
                  <a16:creationId xmlns:a16="http://schemas.microsoft.com/office/drawing/2014/main" id="{90B94688-4419-43D3-AE84-8BE83953A64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089901" y="3652838"/>
              <a:ext cx="88900" cy="88900"/>
            </a:xfrm>
            <a:prstGeom prst="ellipse">
              <a:avLst/>
            </a:prstGeom>
            <a:noFill/>
            <a:ln w="14288" cap="flat">
              <a:solidFill>
                <a:srgbClr val="C0504D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49" name="Oval 47">
              <a:extLst>
                <a:ext uri="{FF2B5EF4-FFF2-40B4-BE49-F238E27FC236}">
                  <a16:creationId xmlns:a16="http://schemas.microsoft.com/office/drawing/2014/main" id="{E3744750-7244-4331-9B53-496310DD7A0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162926" y="3608388"/>
              <a:ext cx="88900" cy="88900"/>
            </a:xfrm>
            <a:prstGeom prst="ellipse">
              <a:avLst/>
            </a:prstGeom>
            <a:noFill/>
            <a:ln w="14288" cap="flat">
              <a:solidFill>
                <a:srgbClr val="C0504D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51" name="Oval 49">
              <a:extLst>
                <a:ext uri="{FF2B5EF4-FFF2-40B4-BE49-F238E27FC236}">
                  <a16:creationId xmlns:a16="http://schemas.microsoft.com/office/drawing/2014/main" id="{3D75665F-15C4-4E69-9942-40ED0C36CD0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237538" y="3563938"/>
              <a:ext cx="88900" cy="88900"/>
            </a:xfrm>
            <a:prstGeom prst="ellipse">
              <a:avLst/>
            </a:prstGeom>
            <a:noFill/>
            <a:ln w="14288" cap="flat">
              <a:solidFill>
                <a:srgbClr val="C0504D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52" name="Oval 50">
              <a:extLst>
                <a:ext uri="{FF2B5EF4-FFF2-40B4-BE49-F238E27FC236}">
                  <a16:creationId xmlns:a16="http://schemas.microsoft.com/office/drawing/2014/main" id="{530E695E-F8FE-4841-912C-E5BEB0213E9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326438" y="3505201"/>
              <a:ext cx="88900" cy="88900"/>
            </a:xfrm>
            <a:prstGeom prst="ellipse">
              <a:avLst/>
            </a:prstGeom>
            <a:solidFill>
              <a:srgbClr val="C0504D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54" name="Oval 52">
              <a:extLst>
                <a:ext uri="{FF2B5EF4-FFF2-40B4-BE49-F238E27FC236}">
                  <a16:creationId xmlns:a16="http://schemas.microsoft.com/office/drawing/2014/main" id="{BAE58643-15E0-4911-9772-03E8AD55025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415338" y="3460751"/>
              <a:ext cx="88900" cy="88900"/>
            </a:xfrm>
            <a:prstGeom prst="ellipse">
              <a:avLst/>
            </a:prstGeom>
            <a:solidFill>
              <a:srgbClr val="C0504D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56" name="Oval 54">
              <a:extLst>
                <a:ext uri="{FF2B5EF4-FFF2-40B4-BE49-F238E27FC236}">
                  <a16:creationId xmlns:a16="http://schemas.microsoft.com/office/drawing/2014/main" id="{01581FC2-20D6-47B9-9F2A-E8EA5C29CCD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504238" y="3400426"/>
              <a:ext cx="88900" cy="88900"/>
            </a:xfrm>
            <a:prstGeom prst="ellipse">
              <a:avLst/>
            </a:prstGeom>
            <a:solidFill>
              <a:srgbClr val="C0504D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58" name="Oval 56">
              <a:extLst>
                <a:ext uri="{FF2B5EF4-FFF2-40B4-BE49-F238E27FC236}">
                  <a16:creationId xmlns:a16="http://schemas.microsoft.com/office/drawing/2014/main" id="{7D59B5AF-3017-437A-A5D6-DE0843EF32A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607426" y="3355976"/>
              <a:ext cx="88900" cy="88900"/>
            </a:xfrm>
            <a:prstGeom prst="ellipse">
              <a:avLst/>
            </a:prstGeom>
            <a:solidFill>
              <a:srgbClr val="C0504D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60" name="Oval 58">
              <a:extLst>
                <a:ext uri="{FF2B5EF4-FFF2-40B4-BE49-F238E27FC236}">
                  <a16:creationId xmlns:a16="http://schemas.microsoft.com/office/drawing/2014/main" id="{3BFD0811-547C-4DB9-A30C-5ABEF7A21EC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710613" y="3297238"/>
              <a:ext cx="88900" cy="88900"/>
            </a:xfrm>
            <a:prstGeom prst="ellipse">
              <a:avLst/>
            </a:prstGeom>
            <a:solidFill>
              <a:srgbClr val="C0504D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62" name="Oval 60">
              <a:extLst>
                <a:ext uri="{FF2B5EF4-FFF2-40B4-BE49-F238E27FC236}">
                  <a16:creationId xmlns:a16="http://schemas.microsoft.com/office/drawing/2014/main" id="{4354E780-03B5-4125-9F6B-7D2EBE6C0FF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815388" y="3238501"/>
              <a:ext cx="87313" cy="88900"/>
            </a:xfrm>
            <a:prstGeom prst="ellipse">
              <a:avLst/>
            </a:prstGeom>
            <a:solidFill>
              <a:srgbClr val="C0504D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65" name="Oval 63">
              <a:extLst>
                <a:ext uri="{FF2B5EF4-FFF2-40B4-BE49-F238E27FC236}">
                  <a16:creationId xmlns:a16="http://schemas.microsoft.com/office/drawing/2014/main" id="{9FAF757D-A2D8-45DF-91D1-92ECE39E793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932863" y="3163888"/>
              <a:ext cx="88900" cy="88900"/>
            </a:xfrm>
            <a:prstGeom prst="ellipse">
              <a:avLst/>
            </a:prstGeom>
            <a:noFill/>
            <a:ln w="14288" cap="flat">
              <a:solidFill>
                <a:srgbClr val="C0504D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67" name="Oval 65">
              <a:extLst>
                <a:ext uri="{FF2B5EF4-FFF2-40B4-BE49-F238E27FC236}">
                  <a16:creationId xmlns:a16="http://schemas.microsoft.com/office/drawing/2014/main" id="{A3DA4326-6317-4CF9-A9F2-DA139ECB3A7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051926" y="3089276"/>
              <a:ext cx="88900" cy="88900"/>
            </a:xfrm>
            <a:prstGeom prst="ellipse">
              <a:avLst/>
            </a:prstGeom>
            <a:noFill/>
            <a:ln w="14288" cap="flat">
              <a:solidFill>
                <a:srgbClr val="C0504D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68" name="Oval 66">
              <a:extLst>
                <a:ext uri="{FF2B5EF4-FFF2-40B4-BE49-F238E27FC236}">
                  <a16:creationId xmlns:a16="http://schemas.microsoft.com/office/drawing/2014/main" id="{59ACF36C-0562-45D4-AC6C-B422271258E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185276" y="3016251"/>
              <a:ext cx="87313" cy="88900"/>
            </a:xfrm>
            <a:prstGeom prst="ellipse">
              <a:avLst/>
            </a:prstGeom>
            <a:solidFill>
              <a:srgbClr val="C0504D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70" name="Oval 68">
              <a:extLst>
                <a:ext uri="{FF2B5EF4-FFF2-40B4-BE49-F238E27FC236}">
                  <a16:creationId xmlns:a16="http://schemas.microsoft.com/office/drawing/2014/main" id="{9A64F1C4-976D-4DE8-BD8E-2C3DBF07F22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317038" y="2941638"/>
              <a:ext cx="88900" cy="88900"/>
            </a:xfrm>
            <a:prstGeom prst="ellipse">
              <a:avLst/>
            </a:prstGeom>
            <a:solidFill>
              <a:srgbClr val="C0504D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73" name="Oval 71">
              <a:extLst>
                <a:ext uri="{FF2B5EF4-FFF2-40B4-BE49-F238E27FC236}">
                  <a16:creationId xmlns:a16="http://schemas.microsoft.com/office/drawing/2014/main" id="{B034B03D-4344-46FE-9E58-CB5E3B917A0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466263" y="2852738"/>
              <a:ext cx="87313" cy="88900"/>
            </a:xfrm>
            <a:prstGeom prst="ellipse">
              <a:avLst/>
            </a:prstGeom>
            <a:noFill/>
            <a:ln w="14288" cap="flat">
              <a:solidFill>
                <a:srgbClr val="C0504D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75" name="Oval 73">
              <a:extLst>
                <a:ext uri="{FF2B5EF4-FFF2-40B4-BE49-F238E27FC236}">
                  <a16:creationId xmlns:a16="http://schemas.microsoft.com/office/drawing/2014/main" id="{38E9BCA6-FCAD-4A97-83CF-E2B332D720E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613901" y="2763838"/>
              <a:ext cx="88900" cy="88900"/>
            </a:xfrm>
            <a:prstGeom prst="ellipse">
              <a:avLst/>
            </a:prstGeom>
            <a:noFill/>
            <a:ln w="14288" cap="flat">
              <a:solidFill>
                <a:srgbClr val="C0504D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77" name="Oval 75">
              <a:extLst>
                <a:ext uri="{FF2B5EF4-FFF2-40B4-BE49-F238E27FC236}">
                  <a16:creationId xmlns:a16="http://schemas.microsoft.com/office/drawing/2014/main" id="{CDBDE484-AA71-4C1C-BACA-752F55411F2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775826" y="2674938"/>
              <a:ext cx="88900" cy="88900"/>
            </a:xfrm>
            <a:prstGeom prst="ellipse">
              <a:avLst/>
            </a:prstGeom>
            <a:noFill/>
            <a:ln w="14288" cap="flat">
              <a:solidFill>
                <a:srgbClr val="C0504D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78" name="Oval 76">
              <a:extLst>
                <a:ext uri="{FF2B5EF4-FFF2-40B4-BE49-F238E27FC236}">
                  <a16:creationId xmlns:a16="http://schemas.microsoft.com/office/drawing/2014/main" id="{DA50741D-C673-4CDA-A2FD-F2FB110D87C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967913" y="2571751"/>
              <a:ext cx="88900" cy="88900"/>
            </a:xfrm>
            <a:prstGeom prst="ellipse">
              <a:avLst/>
            </a:prstGeom>
            <a:solidFill>
              <a:srgbClr val="C0504D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80" name="Oval 78">
              <a:extLst>
                <a:ext uri="{FF2B5EF4-FFF2-40B4-BE49-F238E27FC236}">
                  <a16:creationId xmlns:a16="http://schemas.microsoft.com/office/drawing/2014/main" id="{1203D924-BA85-4254-AE1F-6B381CFC3C7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145713" y="2466976"/>
              <a:ext cx="88900" cy="88900"/>
            </a:xfrm>
            <a:prstGeom prst="ellipse">
              <a:avLst/>
            </a:prstGeom>
            <a:solidFill>
              <a:srgbClr val="C0504D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81" name="Oval 79">
              <a:extLst>
                <a:ext uri="{FF2B5EF4-FFF2-40B4-BE49-F238E27FC236}">
                  <a16:creationId xmlns:a16="http://schemas.microsoft.com/office/drawing/2014/main" id="{873A6198-E928-40E1-AE5E-64350DF0AB1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145713" y="2466976"/>
              <a:ext cx="88900" cy="88900"/>
            </a:xfrm>
            <a:prstGeom prst="ellipse">
              <a:avLst/>
            </a:prstGeom>
            <a:noFill/>
            <a:ln w="14288" cap="flat">
              <a:solidFill>
                <a:srgbClr val="C0504D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</p:grpSp>
      <p:grpSp>
        <p:nvGrpSpPr>
          <p:cNvPr id="7" name="Csoportba foglalás 6">
            <a:extLst>
              <a:ext uri="{FF2B5EF4-FFF2-40B4-BE49-F238E27FC236}">
                <a16:creationId xmlns:a16="http://schemas.microsoft.com/office/drawing/2014/main" id="{42C77B86-B06D-428C-AD2C-53B0D59F0178}"/>
              </a:ext>
            </a:extLst>
          </p:cNvPr>
          <p:cNvGrpSpPr/>
          <p:nvPr/>
        </p:nvGrpSpPr>
        <p:grpSpPr>
          <a:xfrm>
            <a:off x="4224476" y="3201561"/>
            <a:ext cx="2144712" cy="1111250"/>
            <a:chOff x="8089901" y="2882901"/>
            <a:chExt cx="2144712" cy="1111250"/>
          </a:xfrm>
        </p:grpSpPr>
        <p:sp>
          <p:nvSpPr>
            <p:cNvPr id="82" name="Oval 80">
              <a:extLst>
                <a:ext uri="{FF2B5EF4-FFF2-40B4-BE49-F238E27FC236}">
                  <a16:creationId xmlns:a16="http://schemas.microsoft.com/office/drawing/2014/main" id="{495BF60D-BD9E-4A2F-8D95-1314BD8CA97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089901" y="3905251"/>
              <a:ext cx="88900" cy="88900"/>
            </a:xfrm>
            <a:prstGeom prst="ellipse">
              <a:avLst/>
            </a:prstGeom>
            <a:solidFill>
              <a:srgbClr val="9BBB59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84" name="Oval 82">
              <a:extLst>
                <a:ext uri="{FF2B5EF4-FFF2-40B4-BE49-F238E27FC236}">
                  <a16:creationId xmlns:a16="http://schemas.microsoft.com/office/drawing/2014/main" id="{456F30C5-1027-473B-97FF-9032BD97AE7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162926" y="3875088"/>
              <a:ext cx="88900" cy="88900"/>
            </a:xfrm>
            <a:prstGeom prst="ellipse">
              <a:avLst/>
            </a:prstGeom>
            <a:solidFill>
              <a:srgbClr val="9BBB59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87" name="Oval 85">
              <a:extLst>
                <a:ext uri="{FF2B5EF4-FFF2-40B4-BE49-F238E27FC236}">
                  <a16:creationId xmlns:a16="http://schemas.microsoft.com/office/drawing/2014/main" id="{1AA2B615-183F-4A67-82CF-11CE6B13F1D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237538" y="3830638"/>
              <a:ext cx="88900" cy="88900"/>
            </a:xfrm>
            <a:prstGeom prst="ellipse">
              <a:avLst/>
            </a:prstGeom>
            <a:noFill/>
            <a:ln w="14288" cap="flat">
              <a:solidFill>
                <a:srgbClr val="9BBB5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88" name="Oval 86">
              <a:extLst>
                <a:ext uri="{FF2B5EF4-FFF2-40B4-BE49-F238E27FC236}">
                  <a16:creationId xmlns:a16="http://schemas.microsoft.com/office/drawing/2014/main" id="{B713B7D1-0C11-48B9-B694-337F5878A63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326438" y="3786188"/>
              <a:ext cx="88900" cy="88900"/>
            </a:xfrm>
            <a:prstGeom prst="ellipse">
              <a:avLst/>
            </a:prstGeom>
            <a:solidFill>
              <a:srgbClr val="9BBB59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90" name="Oval 88">
              <a:extLst>
                <a:ext uri="{FF2B5EF4-FFF2-40B4-BE49-F238E27FC236}">
                  <a16:creationId xmlns:a16="http://schemas.microsoft.com/office/drawing/2014/main" id="{74741889-CBB8-4E49-BFD9-E8DF9639790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415338" y="3741738"/>
              <a:ext cx="88900" cy="88900"/>
            </a:xfrm>
            <a:prstGeom prst="ellipse">
              <a:avLst/>
            </a:prstGeom>
            <a:solidFill>
              <a:srgbClr val="9BBB59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93" name="Oval 91">
              <a:extLst>
                <a:ext uri="{FF2B5EF4-FFF2-40B4-BE49-F238E27FC236}">
                  <a16:creationId xmlns:a16="http://schemas.microsoft.com/office/drawing/2014/main" id="{8B984A06-60B9-4CDE-8C9A-34C6CB5A4AC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504238" y="3697288"/>
              <a:ext cx="88900" cy="88900"/>
            </a:xfrm>
            <a:prstGeom prst="ellipse">
              <a:avLst/>
            </a:prstGeom>
            <a:noFill/>
            <a:ln w="14288" cap="flat">
              <a:solidFill>
                <a:srgbClr val="9BBB5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95" name="Oval 93">
              <a:extLst>
                <a:ext uri="{FF2B5EF4-FFF2-40B4-BE49-F238E27FC236}">
                  <a16:creationId xmlns:a16="http://schemas.microsoft.com/office/drawing/2014/main" id="{8C15957C-642B-4C11-8727-093922100B2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607426" y="3652838"/>
              <a:ext cx="88900" cy="88900"/>
            </a:xfrm>
            <a:prstGeom prst="ellipse">
              <a:avLst/>
            </a:prstGeom>
            <a:noFill/>
            <a:ln w="14288" cap="flat">
              <a:solidFill>
                <a:srgbClr val="9BBB5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97" name="Oval 95">
              <a:extLst>
                <a:ext uri="{FF2B5EF4-FFF2-40B4-BE49-F238E27FC236}">
                  <a16:creationId xmlns:a16="http://schemas.microsoft.com/office/drawing/2014/main" id="{BCF6F033-A5B3-4C03-9383-9A40255DA59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710613" y="3594101"/>
              <a:ext cx="88900" cy="88900"/>
            </a:xfrm>
            <a:prstGeom prst="ellipse">
              <a:avLst/>
            </a:prstGeom>
            <a:noFill/>
            <a:ln w="14288" cap="flat">
              <a:solidFill>
                <a:srgbClr val="9BBB5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99" name="Oval 97">
              <a:extLst>
                <a:ext uri="{FF2B5EF4-FFF2-40B4-BE49-F238E27FC236}">
                  <a16:creationId xmlns:a16="http://schemas.microsoft.com/office/drawing/2014/main" id="{F5578998-8673-47D3-80D7-E21FFC5C895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815388" y="3549651"/>
              <a:ext cx="87313" cy="88900"/>
            </a:xfrm>
            <a:prstGeom prst="ellipse">
              <a:avLst/>
            </a:prstGeom>
            <a:noFill/>
            <a:ln w="14288" cap="flat">
              <a:solidFill>
                <a:srgbClr val="9BBB5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101" name="Oval 99">
              <a:extLst>
                <a:ext uri="{FF2B5EF4-FFF2-40B4-BE49-F238E27FC236}">
                  <a16:creationId xmlns:a16="http://schemas.microsoft.com/office/drawing/2014/main" id="{4983DFE9-EE88-4941-957E-95B5476C5F6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932863" y="3489326"/>
              <a:ext cx="88900" cy="88900"/>
            </a:xfrm>
            <a:prstGeom prst="ellipse">
              <a:avLst/>
            </a:prstGeom>
            <a:noFill/>
            <a:ln w="14288" cap="flat">
              <a:solidFill>
                <a:srgbClr val="9BBB5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102" name="Oval 100">
              <a:extLst>
                <a:ext uri="{FF2B5EF4-FFF2-40B4-BE49-F238E27FC236}">
                  <a16:creationId xmlns:a16="http://schemas.microsoft.com/office/drawing/2014/main" id="{D9E1D26C-6952-4348-BC7F-86362B49D2F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051926" y="3430588"/>
              <a:ext cx="88900" cy="88900"/>
            </a:xfrm>
            <a:prstGeom prst="ellipse">
              <a:avLst/>
            </a:prstGeom>
            <a:solidFill>
              <a:srgbClr val="9BBB59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104" name="Oval 102">
              <a:extLst>
                <a:ext uri="{FF2B5EF4-FFF2-40B4-BE49-F238E27FC236}">
                  <a16:creationId xmlns:a16="http://schemas.microsoft.com/office/drawing/2014/main" id="{2CDF379F-D756-4A0E-B30B-4018380C086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185276" y="3355976"/>
              <a:ext cx="87313" cy="88900"/>
            </a:xfrm>
            <a:prstGeom prst="ellipse">
              <a:avLst/>
            </a:prstGeom>
            <a:solidFill>
              <a:srgbClr val="9BBB59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107" name="Oval 105">
              <a:extLst>
                <a:ext uri="{FF2B5EF4-FFF2-40B4-BE49-F238E27FC236}">
                  <a16:creationId xmlns:a16="http://schemas.microsoft.com/office/drawing/2014/main" id="{26DD5B72-E204-4BD7-BC93-1403B018439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317038" y="3297238"/>
              <a:ext cx="88900" cy="88900"/>
            </a:xfrm>
            <a:prstGeom prst="ellipse">
              <a:avLst/>
            </a:prstGeom>
            <a:noFill/>
            <a:ln w="14288" cap="flat">
              <a:solidFill>
                <a:srgbClr val="9BBB5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109" name="Oval 107">
              <a:extLst>
                <a:ext uri="{FF2B5EF4-FFF2-40B4-BE49-F238E27FC236}">
                  <a16:creationId xmlns:a16="http://schemas.microsoft.com/office/drawing/2014/main" id="{F7124978-39A0-4055-8DE6-A2C3C63EB41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466263" y="3222626"/>
              <a:ext cx="87313" cy="88900"/>
            </a:xfrm>
            <a:prstGeom prst="ellipse">
              <a:avLst/>
            </a:prstGeom>
            <a:noFill/>
            <a:ln w="14288" cap="flat">
              <a:solidFill>
                <a:srgbClr val="9BBB5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111" name="Oval 109">
              <a:extLst>
                <a:ext uri="{FF2B5EF4-FFF2-40B4-BE49-F238E27FC236}">
                  <a16:creationId xmlns:a16="http://schemas.microsoft.com/office/drawing/2014/main" id="{80C2481D-0ADF-4B20-81D3-53C83F313BA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613901" y="3149601"/>
              <a:ext cx="88900" cy="88900"/>
            </a:xfrm>
            <a:prstGeom prst="ellipse">
              <a:avLst/>
            </a:prstGeom>
            <a:noFill/>
            <a:ln w="14288" cap="flat">
              <a:solidFill>
                <a:srgbClr val="9BBB5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112" name="Oval 110">
              <a:extLst>
                <a:ext uri="{FF2B5EF4-FFF2-40B4-BE49-F238E27FC236}">
                  <a16:creationId xmlns:a16="http://schemas.microsoft.com/office/drawing/2014/main" id="{87655583-95B9-4B65-84DA-F0E4F246926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775826" y="3060701"/>
              <a:ext cx="88900" cy="88900"/>
            </a:xfrm>
            <a:prstGeom prst="ellipse">
              <a:avLst/>
            </a:prstGeom>
            <a:solidFill>
              <a:srgbClr val="9BBB59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115" name="Oval 113">
              <a:extLst>
                <a:ext uri="{FF2B5EF4-FFF2-40B4-BE49-F238E27FC236}">
                  <a16:creationId xmlns:a16="http://schemas.microsoft.com/office/drawing/2014/main" id="{E0BD9DDF-D942-4865-903A-1034F141CBF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967913" y="2971801"/>
              <a:ext cx="88900" cy="88900"/>
            </a:xfrm>
            <a:prstGeom prst="ellipse">
              <a:avLst/>
            </a:prstGeom>
            <a:noFill/>
            <a:ln w="14288" cap="flat">
              <a:solidFill>
                <a:srgbClr val="9BBB5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83" name="Oval 81">
              <a:extLst>
                <a:ext uri="{FF2B5EF4-FFF2-40B4-BE49-F238E27FC236}">
                  <a16:creationId xmlns:a16="http://schemas.microsoft.com/office/drawing/2014/main" id="{AFDEC981-8BF0-4620-ADCB-0F24AAA7284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089901" y="3905251"/>
              <a:ext cx="88900" cy="88900"/>
            </a:xfrm>
            <a:prstGeom prst="ellipse">
              <a:avLst/>
            </a:prstGeom>
            <a:noFill/>
            <a:ln w="14288" cap="flat">
              <a:solidFill>
                <a:srgbClr val="9BBB5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85" name="Oval 83">
              <a:extLst>
                <a:ext uri="{FF2B5EF4-FFF2-40B4-BE49-F238E27FC236}">
                  <a16:creationId xmlns:a16="http://schemas.microsoft.com/office/drawing/2014/main" id="{029501BE-F59F-4ECA-865D-B51E6D8C4A5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162926" y="3875088"/>
              <a:ext cx="88900" cy="88900"/>
            </a:xfrm>
            <a:prstGeom prst="ellipse">
              <a:avLst/>
            </a:prstGeom>
            <a:noFill/>
            <a:ln w="14288" cap="flat">
              <a:solidFill>
                <a:srgbClr val="9BBB5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86" name="Oval 84">
              <a:extLst>
                <a:ext uri="{FF2B5EF4-FFF2-40B4-BE49-F238E27FC236}">
                  <a16:creationId xmlns:a16="http://schemas.microsoft.com/office/drawing/2014/main" id="{A4AEA479-283F-4511-8E15-AE4E31AFA18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237538" y="3830638"/>
              <a:ext cx="88900" cy="88900"/>
            </a:xfrm>
            <a:prstGeom prst="ellipse">
              <a:avLst/>
            </a:prstGeom>
            <a:solidFill>
              <a:srgbClr val="9BBB59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89" name="Oval 87">
              <a:extLst>
                <a:ext uri="{FF2B5EF4-FFF2-40B4-BE49-F238E27FC236}">
                  <a16:creationId xmlns:a16="http://schemas.microsoft.com/office/drawing/2014/main" id="{58A53D5D-1C74-42EA-B9F9-F86A42C3733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326438" y="3786188"/>
              <a:ext cx="88900" cy="88900"/>
            </a:xfrm>
            <a:prstGeom prst="ellipse">
              <a:avLst/>
            </a:prstGeom>
            <a:noFill/>
            <a:ln w="14288" cap="flat">
              <a:solidFill>
                <a:srgbClr val="9BBB5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91" name="Oval 89">
              <a:extLst>
                <a:ext uri="{FF2B5EF4-FFF2-40B4-BE49-F238E27FC236}">
                  <a16:creationId xmlns:a16="http://schemas.microsoft.com/office/drawing/2014/main" id="{10B1259D-73A7-41C4-A1DB-B1FBEA99668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415338" y="3741738"/>
              <a:ext cx="88900" cy="88900"/>
            </a:xfrm>
            <a:prstGeom prst="ellipse">
              <a:avLst/>
            </a:prstGeom>
            <a:noFill/>
            <a:ln w="14288" cap="flat">
              <a:solidFill>
                <a:srgbClr val="9BBB5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92" name="Oval 90">
              <a:extLst>
                <a:ext uri="{FF2B5EF4-FFF2-40B4-BE49-F238E27FC236}">
                  <a16:creationId xmlns:a16="http://schemas.microsoft.com/office/drawing/2014/main" id="{26F6C9BF-40B8-424E-98F1-BEF5B29A1A5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504238" y="3697288"/>
              <a:ext cx="88900" cy="88900"/>
            </a:xfrm>
            <a:prstGeom prst="ellipse">
              <a:avLst/>
            </a:prstGeom>
            <a:solidFill>
              <a:srgbClr val="9BBB59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94" name="Oval 92">
              <a:extLst>
                <a:ext uri="{FF2B5EF4-FFF2-40B4-BE49-F238E27FC236}">
                  <a16:creationId xmlns:a16="http://schemas.microsoft.com/office/drawing/2014/main" id="{E3ED259D-0799-4E67-8AEE-1B0ADBE4471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607426" y="3652838"/>
              <a:ext cx="88900" cy="88900"/>
            </a:xfrm>
            <a:prstGeom prst="ellipse">
              <a:avLst/>
            </a:prstGeom>
            <a:solidFill>
              <a:srgbClr val="9BBB59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96" name="Oval 94">
              <a:extLst>
                <a:ext uri="{FF2B5EF4-FFF2-40B4-BE49-F238E27FC236}">
                  <a16:creationId xmlns:a16="http://schemas.microsoft.com/office/drawing/2014/main" id="{F3DB4AD7-0254-4507-9C3F-3964A6E207D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710613" y="3594101"/>
              <a:ext cx="88900" cy="88900"/>
            </a:xfrm>
            <a:prstGeom prst="ellipse">
              <a:avLst/>
            </a:prstGeom>
            <a:solidFill>
              <a:srgbClr val="9BBB59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98" name="Oval 96">
              <a:extLst>
                <a:ext uri="{FF2B5EF4-FFF2-40B4-BE49-F238E27FC236}">
                  <a16:creationId xmlns:a16="http://schemas.microsoft.com/office/drawing/2014/main" id="{5ACF3E8F-1C6B-4A9C-A9C6-E8660E4A857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815388" y="3549651"/>
              <a:ext cx="87313" cy="88900"/>
            </a:xfrm>
            <a:prstGeom prst="ellipse">
              <a:avLst/>
            </a:prstGeom>
            <a:solidFill>
              <a:srgbClr val="9BBB59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100" name="Oval 98">
              <a:extLst>
                <a:ext uri="{FF2B5EF4-FFF2-40B4-BE49-F238E27FC236}">
                  <a16:creationId xmlns:a16="http://schemas.microsoft.com/office/drawing/2014/main" id="{0D2B77A4-EDE9-4B41-B50F-46C8D0AA484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932863" y="3489326"/>
              <a:ext cx="88900" cy="88900"/>
            </a:xfrm>
            <a:prstGeom prst="ellipse">
              <a:avLst/>
            </a:prstGeom>
            <a:solidFill>
              <a:srgbClr val="9BBB59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103" name="Oval 101">
              <a:extLst>
                <a:ext uri="{FF2B5EF4-FFF2-40B4-BE49-F238E27FC236}">
                  <a16:creationId xmlns:a16="http://schemas.microsoft.com/office/drawing/2014/main" id="{FAF2891B-56B4-4860-B91E-53FD4753550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051926" y="3430588"/>
              <a:ext cx="88900" cy="88900"/>
            </a:xfrm>
            <a:prstGeom prst="ellipse">
              <a:avLst/>
            </a:prstGeom>
            <a:noFill/>
            <a:ln w="14288" cap="flat">
              <a:solidFill>
                <a:srgbClr val="9BBB5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105" name="Oval 103">
              <a:extLst>
                <a:ext uri="{FF2B5EF4-FFF2-40B4-BE49-F238E27FC236}">
                  <a16:creationId xmlns:a16="http://schemas.microsoft.com/office/drawing/2014/main" id="{D200B04B-43AD-45AD-8E73-7C587C7C017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185276" y="3355976"/>
              <a:ext cx="87313" cy="88900"/>
            </a:xfrm>
            <a:prstGeom prst="ellipse">
              <a:avLst/>
            </a:prstGeom>
            <a:noFill/>
            <a:ln w="14288" cap="flat">
              <a:solidFill>
                <a:srgbClr val="9BBB5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106" name="Oval 104">
              <a:extLst>
                <a:ext uri="{FF2B5EF4-FFF2-40B4-BE49-F238E27FC236}">
                  <a16:creationId xmlns:a16="http://schemas.microsoft.com/office/drawing/2014/main" id="{06DEC46C-6D60-4FC6-86CD-A1704BA4369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317038" y="3297238"/>
              <a:ext cx="88900" cy="88900"/>
            </a:xfrm>
            <a:prstGeom prst="ellipse">
              <a:avLst/>
            </a:prstGeom>
            <a:solidFill>
              <a:srgbClr val="9BBB59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108" name="Oval 106">
              <a:extLst>
                <a:ext uri="{FF2B5EF4-FFF2-40B4-BE49-F238E27FC236}">
                  <a16:creationId xmlns:a16="http://schemas.microsoft.com/office/drawing/2014/main" id="{BC5CB869-442C-4531-86D2-5A39A45AF5B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466263" y="3222626"/>
              <a:ext cx="87313" cy="88900"/>
            </a:xfrm>
            <a:prstGeom prst="ellipse">
              <a:avLst/>
            </a:prstGeom>
            <a:solidFill>
              <a:srgbClr val="9BBB59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110" name="Oval 108">
              <a:extLst>
                <a:ext uri="{FF2B5EF4-FFF2-40B4-BE49-F238E27FC236}">
                  <a16:creationId xmlns:a16="http://schemas.microsoft.com/office/drawing/2014/main" id="{466C6DC2-06A4-4F16-8E1D-B4656321448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613901" y="3149601"/>
              <a:ext cx="88900" cy="88900"/>
            </a:xfrm>
            <a:prstGeom prst="ellipse">
              <a:avLst/>
            </a:prstGeom>
            <a:solidFill>
              <a:srgbClr val="9BBB59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113" name="Oval 111">
              <a:extLst>
                <a:ext uri="{FF2B5EF4-FFF2-40B4-BE49-F238E27FC236}">
                  <a16:creationId xmlns:a16="http://schemas.microsoft.com/office/drawing/2014/main" id="{935E96F8-3615-448B-8A90-054C00909B9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775826" y="3060701"/>
              <a:ext cx="88900" cy="88900"/>
            </a:xfrm>
            <a:prstGeom prst="ellipse">
              <a:avLst/>
            </a:prstGeom>
            <a:noFill/>
            <a:ln w="14288" cap="flat">
              <a:solidFill>
                <a:srgbClr val="9BBB5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114" name="Oval 112">
              <a:extLst>
                <a:ext uri="{FF2B5EF4-FFF2-40B4-BE49-F238E27FC236}">
                  <a16:creationId xmlns:a16="http://schemas.microsoft.com/office/drawing/2014/main" id="{D255E228-B23A-4572-8FB9-857E632F5DB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967913" y="2971801"/>
              <a:ext cx="88900" cy="88900"/>
            </a:xfrm>
            <a:prstGeom prst="ellipse">
              <a:avLst/>
            </a:prstGeom>
            <a:solidFill>
              <a:srgbClr val="9BBB59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116" name="Oval 114">
              <a:extLst>
                <a:ext uri="{FF2B5EF4-FFF2-40B4-BE49-F238E27FC236}">
                  <a16:creationId xmlns:a16="http://schemas.microsoft.com/office/drawing/2014/main" id="{5B0A9863-D1BC-4330-9FC4-B883BAC9BE1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145713" y="2882901"/>
              <a:ext cx="88900" cy="88900"/>
            </a:xfrm>
            <a:prstGeom prst="ellipse">
              <a:avLst/>
            </a:prstGeom>
            <a:solidFill>
              <a:srgbClr val="9BBB59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117" name="Oval 115">
              <a:extLst>
                <a:ext uri="{FF2B5EF4-FFF2-40B4-BE49-F238E27FC236}">
                  <a16:creationId xmlns:a16="http://schemas.microsoft.com/office/drawing/2014/main" id="{B1E87972-19E1-4C5D-9052-A6D871E9200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145713" y="2882901"/>
              <a:ext cx="88900" cy="88900"/>
            </a:xfrm>
            <a:prstGeom prst="ellipse">
              <a:avLst/>
            </a:prstGeom>
            <a:noFill/>
            <a:ln w="14288" cap="flat">
              <a:solidFill>
                <a:srgbClr val="9BBB5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</p:grpSp>
      <p:sp>
        <p:nvSpPr>
          <p:cNvPr id="121" name="Rectangle 119">
            <a:extLst>
              <a:ext uri="{FF2B5EF4-FFF2-40B4-BE49-F238E27FC236}">
                <a16:creationId xmlns:a16="http://schemas.microsoft.com/office/drawing/2014/main" id="{DE476FBC-1C02-4799-AFB8-CBA69EFA44B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8751" y="5779661"/>
            <a:ext cx="592138" cy="280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u-HU" altLang="hu-HU" sz="1400" b="0" i="0" u="none" strike="noStrike" cap="none" normalizeH="0" baseline="0">
                <a:ln>
                  <a:noFill/>
                </a:ln>
                <a:solidFill>
                  <a:srgbClr val="595959"/>
                </a:solidFill>
                <a:effectLst/>
                <a:latin typeface="Calibri" panose="020F0502020204030204" pitchFamily="34" charset="0"/>
              </a:rPr>
              <a:t>0,0000</a:t>
            </a:r>
            <a:endParaRPr kumimoji="0" lang="hu-HU" altLang="hu-H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22" name="Rectangle 120">
            <a:extLst>
              <a:ext uri="{FF2B5EF4-FFF2-40B4-BE49-F238E27FC236}">
                <a16:creationId xmlns:a16="http://schemas.microsoft.com/office/drawing/2014/main" id="{2C13424B-FB45-42EE-AE82-3F5AA76CC8B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8751" y="5266898"/>
            <a:ext cx="592138" cy="280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u-HU" altLang="hu-HU" sz="1400" b="0" i="0" u="none" strike="noStrike" cap="none" normalizeH="0" baseline="0">
                <a:ln>
                  <a:noFill/>
                </a:ln>
                <a:solidFill>
                  <a:srgbClr val="595959"/>
                </a:solidFill>
                <a:effectLst/>
                <a:latin typeface="Calibri" panose="020F0502020204030204" pitchFamily="34" charset="0"/>
              </a:rPr>
              <a:t>0,0050</a:t>
            </a:r>
            <a:endParaRPr kumimoji="0" lang="hu-HU" altLang="hu-H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23" name="Rectangle 121">
            <a:extLst>
              <a:ext uri="{FF2B5EF4-FFF2-40B4-BE49-F238E27FC236}">
                <a16:creationId xmlns:a16="http://schemas.microsoft.com/office/drawing/2014/main" id="{6CE2148B-E9CB-4F95-BFB0-FB34F5EE4DD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8751" y="4755723"/>
            <a:ext cx="592138" cy="280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u-HU" altLang="hu-HU" sz="1400" b="0" i="0" u="none" strike="noStrike" cap="none" normalizeH="0" baseline="0">
                <a:ln>
                  <a:noFill/>
                </a:ln>
                <a:solidFill>
                  <a:srgbClr val="595959"/>
                </a:solidFill>
                <a:effectLst/>
                <a:latin typeface="Calibri" panose="020F0502020204030204" pitchFamily="34" charset="0"/>
              </a:rPr>
              <a:t>0,0100</a:t>
            </a:r>
            <a:endParaRPr kumimoji="0" lang="hu-HU" altLang="hu-H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24" name="Rectangle 122">
            <a:extLst>
              <a:ext uri="{FF2B5EF4-FFF2-40B4-BE49-F238E27FC236}">
                <a16:creationId xmlns:a16="http://schemas.microsoft.com/office/drawing/2014/main" id="{10EDC7DD-5620-42B5-A250-67DD690B8BE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8751" y="4239786"/>
            <a:ext cx="592138" cy="28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u-HU" altLang="hu-HU" sz="1400" b="0" i="0" u="none" strike="noStrike" cap="none" normalizeH="0" baseline="0">
                <a:ln>
                  <a:noFill/>
                </a:ln>
                <a:solidFill>
                  <a:srgbClr val="595959"/>
                </a:solidFill>
                <a:effectLst/>
                <a:latin typeface="Calibri" panose="020F0502020204030204" pitchFamily="34" charset="0"/>
              </a:rPr>
              <a:t>0,0150</a:t>
            </a:r>
            <a:endParaRPr kumimoji="0" lang="hu-HU" altLang="hu-H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25" name="Rectangle 123">
            <a:extLst>
              <a:ext uri="{FF2B5EF4-FFF2-40B4-BE49-F238E27FC236}">
                <a16:creationId xmlns:a16="http://schemas.microsoft.com/office/drawing/2014/main" id="{151CD094-F9DB-4206-8E4C-ED4A74FB04C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8751" y="3727023"/>
            <a:ext cx="592138" cy="28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u-HU" altLang="hu-HU" sz="1400" b="0" i="0" u="none" strike="noStrike" cap="none" normalizeH="0" baseline="0">
                <a:ln>
                  <a:noFill/>
                </a:ln>
                <a:solidFill>
                  <a:srgbClr val="595959"/>
                </a:solidFill>
                <a:effectLst/>
                <a:latin typeface="Calibri" panose="020F0502020204030204" pitchFamily="34" charset="0"/>
              </a:rPr>
              <a:t>0,0200</a:t>
            </a:r>
            <a:endParaRPr kumimoji="0" lang="hu-HU" altLang="hu-H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26" name="Rectangle 124">
            <a:extLst>
              <a:ext uri="{FF2B5EF4-FFF2-40B4-BE49-F238E27FC236}">
                <a16:creationId xmlns:a16="http://schemas.microsoft.com/office/drawing/2014/main" id="{DD91434F-56F9-4616-81E4-09315D030E6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8751" y="3214261"/>
            <a:ext cx="592138" cy="280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u-HU" altLang="hu-HU" sz="1400" b="0" i="0" u="none" strike="noStrike" cap="none" normalizeH="0" baseline="0" dirty="0">
                <a:ln>
                  <a:noFill/>
                </a:ln>
                <a:solidFill>
                  <a:srgbClr val="595959"/>
                </a:solidFill>
                <a:effectLst/>
                <a:latin typeface="Calibri" panose="020F0502020204030204" pitchFamily="34" charset="0"/>
              </a:rPr>
              <a:t>0,0250</a:t>
            </a:r>
            <a:endParaRPr kumimoji="0" lang="hu-HU" altLang="hu-H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27" name="Rectangle 125">
            <a:extLst>
              <a:ext uri="{FF2B5EF4-FFF2-40B4-BE49-F238E27FC236}">
                <a16:creationId xmlns:a16="http://schemas.microsoft.com/office/drawing/2014/main" id="{9A03EBA1-87A6-4897-B367-0FB66978D30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8751" y="2701498"/>
            <a:ext cx="592138" cy="280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u-HU" altLang="hu-HU" sz="1400" b="0" i="0" u="none" strike="noStrike" cap="none" normalizeH="0" baseline="0" dirty="0">
                <a:ln>
                  <a:noFill/>
                </a:ln>
                <a:solidFill>
                  <a:srgbClr val="595959"/>
                </a:solidFill>
                <a:effectLst/>
                <a:latin typeface="Calibri" panose="020F0502020204030204" pitchFamily="34" charset="0"/>
              </a:rPr>
              <a:t>0,0300</a:t>
            </a:r>
            <a:endParaRPr kumimoji="0" lang="hu-HU" altLang="hu-H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28" name="Rectangle 126">
            <a:extLst>
              <a:ext uri="{FF2B5EF4-FFF2-40B4-BE49-F238E27FC236}">
                <a16:creationId xmlns:a16="http://schemas.microsoft.com/office/drawing/2014/main" id="{A0146DC3-225E-4F47-8D85-6F9AA780CC0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8751" y="2190323"/>
            <a:ext cx="592138" cy="280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u-HU" altLang="hu-HU" sz="1400" b="0" i="0" u="none" strike="noStrike" cap="none" normalizeH="0" baseline="0" dirty="0">
                <a:ln>
                  <a:noFill/>
                </a:ln>
                <a:solidFill>
                  <a:srgbClr val="595959"/>
                </a:solidFill>
                <a:effectLst/>
                <a:latin typeface="Calibri" panose="020F0502020204030204" pitchFamily="34" charset="0"/>
              </a:rPr>
              <a:t>0,0350</a:t>
            </a:r>
            <a:endParaRPr kumimoji="0" lang="hu-HU" altLang="hu-H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29" name="Rectangle 127">
            <a:extLst>
              <a:ext uri="{FF2B5EF4-FFF2-40B4-BE49-F238E27FC236}">
                <a16:creationId xmlns:a16="http://schemas.microsoft.com/office/drawing/2014/main" id="{3E8CAD91-B14B-47A8-A7D7-8E72ACBA2A8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2601" y="6013023"/>
            <a:ext cx="754063" cy="280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u-HU" altLang="hu-HU" sz="1400" b="0" i="0" u="none" strike="noStrike" cap="none" normalizeH="0" baseline="0">
                <a:ln>
                  <a:noFill/>
                </a:ln>
                <a:solidFill>
                  <a:srgbClr val="595959"/>
                </a:solidFill>
                <a:effectLst/>
                <a:latin typeface="Calibri" panose="020F0502020204030204" pitchFamily="34" charset="0"/>
              </a:rPr>
              <a:t>0,00E+00</a:t>
            </a:r>
            <a:endParaRPr kumimoji="0" lang="hu-HU" altLang="hu-H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30" name="Rectangle 128">
            <a:extLst>
              <a:ext uri="{FF2B5EF4-FFF2-40B4-BE49-F238E27FC236}">
                <a16:creationId xmlns:a16="http://schemas.microsoft.com/office/drawing/2014/main" id="{F263C23B-73FC-4D4F-8222-05B76B847CE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92376" y="6013023"/>
            <a:ext cx="723900" cy="280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u-HU" altLang="hu-HU" sz="1400" b="0" i="0" u="none" strike="noStrike" cap="none" normalizeH="0" baseline="0">
                <a:ln>
                  <a:noFill/>
                </a:ln>
                <a:solidFill>
                  <a:srgbClr val="595959"/>
                </a:solidFill>
                <a:effectLst/>
                <a:latin typeface="Calibri" panose="020F0502020204030204" pitchFamily="34" charset="0"/>
              </a:rPr>
              <a:t>2,00E-06</a:t>
            </a:r>
            <a:endParaRPr kumimoji="0" lang="hu-HU" altLang="hu-H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31" name="Rectangle 129">
            <a:extLst>
              <a:ext uri="{FF2B5EF4-FFF2-40B4-BE49-F238E27FC236}">
                <a16:creationId xmlns:a16="http://schemas.microsoft.com/office/drawing/2014/main" id="{98C3BFB5-C0F7-4266-B87F-F0FEEEA04B3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14688" y="6013023"/>
            <a:ext cx="725488" cy="280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u-HU" altLang="hu-HU" sz="1400" b="0" i="0" u="none" strike="noStrike" cap="none" normalizeH="0" baseline="0">
                <a:ln>
                  <a:noFill/>
                </a:ln>
                <a:solidFill>
                  <a:srgbClr val="595959"/>
                </a:solidFill>
                <a:effectLst/>
                <a:latin typeface="Calibri" panose="020F0502020204030204" pitchFamily="34" charset="0"/>
              </a:rPr>
              <a:t>4,00E-06</a:t>
            </a:r>
            <a:endParaRPr kumimoji="0" lang="hu-HU" altLang="hu-H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32" name="Rectangle 130">
            <a:extLst>
              <a:ext uri="{FF2B5EF4-FFF2-40B4-BE49-F238E27FC236}">
                <a16:creationId xmlns:a16="http://schemas.microsoft.com/office/drawing/2014/main" id="{B00801A5-EAD0-4B69-873F-27C97F5505C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37001" y="6013023"/>
            <a:ext cx="725488" cy="280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u-HU" altLang="hu-HU" sz="1400" b="0" i="0" u="none" strike="noStrike" cap="none" normalizeH="0" baseline="0">
                <a:ln>
                  <a:noFill/>
                </a:ln>
                <a:solidFill>
                  <a:srgbClr val="595959"/>
                </a:solidFill>
                <a:effectLst/>
                <a:latin typeface="Calibri" panose="020F0502020204030204" pitchFamily="34" charset="0"/>
              </a:rPr>
              <a:t>6,00E-06</a:t>
            </a:r>
            <a:endParaRPr kumimoji="0" lang="hu-HU" altLang="hu-H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33" name="Rectangle 131">
            <a:extLst>
              <a:ext uri="{FF2B5EF4-FFF2-40B4-BE49-F238E27FC236}">
                <a16:creationId xmlns:a16="http://schemas.microsoft.com/office/drawing/2014/main" id="{40630F8C-8602-4FEC-BFB9-E4D04FBF9B8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59313" y="6013023"/>
            <a:ext cx="725488" cy="280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u-HU" altLang="hu-HU" sz="1400" b="0" i="0" u="none" strike="noStrike" cap="none" normalizeH="0" baseline="0">
                <a:ln>
                  <a:noFill/>
                </a:ln>
                <a:solidFill>
                  <a:srgbClr val="595959"/>
                </a:solidFill>
                <a:effectLst/>
                <a:latin typeface="Calibri" panose="020F0502020204030204" pitchFamily="34" charset="0"/>
              </a:rPr>
              <a:t>8,00E-06</a:t>
            </a:r>
            <a:endParaRPr kumimoji="0" lang="hu-HU" altLang="hu-H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34" name="Rectangle 132">
            <a:extLst>
              <a:ext uri="{FF2B5EF4-FFF2-40B4-BE49-F238E27FC236}">
                <a16:creationId xmlns:a16="http://schemas.microsoft.com/office/drawing/2014/main" id="{24F777ED-C2BE-4C13-BD52-D0D62653039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81626" y="6013023"/>
            <a:ext cx="725488" cy="280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u-HU" altLang="hu-HU" sz="1400" b="0" i="0" u="none" strike="noStrike" cap="none" normalizeH="0" baseline="0">
                <a:ln>
                  <a:noFill/>
                </a:ln>
                <a:solidFill>
                  <a:srgbClr val="595959"/>
                </a:solidFill>
                <a:effectLst/>
                <a:latin typeface="Calibri" panose="020F0502020204030204" pitchFamily="34" charset="0"/>
              </a:rPr>
              <a:t>1,00E-05</a:t>
            </a:r>
            <a:endParaRPr kumimoji="0" lang="hu-HU" altLang="hu-H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35" name="Rectangle 133">
            <a:extLst>
              <a:ext uri="{FF2B5EF4-FFF2-40B4-BE49-F238E27FC236}">
                <a16:creationId xmlns:a16="http://schemas.microsoft.com/office/drawing/2014/main" id="{093967C6-30F8-406F-B44F-460E9FB5FA7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03938" y="6013023"/>
            <a:ext cx="725488" cy="280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u-HU" altLang="hu-HU" sz="1400" b="0" i="0" u="none" strike="noStrike" cap="none" normalizeH="0" baseline="0">
                <a:ln>
                  <a:noFill/>
                </a:ln>
                <a:solidFill>
                  <a:srgbClr val="595959"/>
                </a:solidFill>
                <a:effectLst/>
                <a:latin typeface="Calibri" panose="020F0502020204030204" pitchFamily="34" charset="0"/>
              </a:rPr>
              <a:t>1,20E-05</a:t>
            </a:r>
            <a:endParaRPr kumimoji="0" lang="hu-HU" altLang="hu-H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36" name="Rectangle 134">
            <a:extLst>
              <a:ext uri="{FF2B5EF4-FFF2-40B4-BE49-F238E27FC236}">
                <a16:creationId xmlns:a16="http://schemas.microsoft.com/office/drawing/2014/main" id="{A44A18BD-D354-4FC6-8E08-8A81A8A09CD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26251" y="6013023"/>
            <a:ext cx="725488" cy="280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u-HU" altLang="hu-HU" sz="1400" b="0" i="0" u="none" strike="noStrike" cap="none" normalizeH="0" baseline="0">
                <a:ln>
                  <a:noFill/>
                </a:ln>
                <a:solidFill>
                  <a:srgbClr val="595959"/>
                </a:solidFill>
                <a:effectLst/>
                <a:latin typeface="Calibri" panose="020F0502020204030204" pitchFamily="34" charset="0"/>
              </a:rPr>
              <a:t>1,40E-05</a:t>
            </a:r>
            <a:endParaRPr kumimoji="0" lang="hu-HU" altLang="hu-H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37" name="Rectangle 135">
            <a:extLst>
              <a:ext uri="{FF2B5EF4-FFF2-40B4-BE49-F238E27FC236}">
                <a16:creationId xmlns:a16="http://schemas.microsoft.com/office/drawing/2014/main" id="{714BE3A5-310A-45B6-A530-9E2BE79B85E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50151" y="6013023"/>
            <a:ext cx="723900" cy="280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u-HU" altLang="hu-HU" sz="1400" b="0" i="0" u="none" strike="noStrike" cap="none" normalizeH="0" baseline="0">
                <a:ln>
                  <a:noFill/>
                </a:ln>
                <a:solidFill>
                  <a:srgbClr val="595959"/>
                </a:solidFill>
                <a:effectLst/>
                <a:latin typeface="Calibri" panose="020F0502020204030204" pitchFamily="34" charset="0"/>
              </a:rPr>
              <a:t>1,60E-05</a:t>
            </a:r>
            <a:endParaRPr kumimoji="0" lang="hu-HU" altLang="hu-H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42" name="Szövegdoboz 141">
            <a:extLst>
              <a:ext uri="{FF2B5EF4-FFF2-40B4-BE49-F238E27FC236}">
                <a16:creationId xmlns:a16="http://schemas.microsoft.com/office/drawing/2014/main" id="{FCEE049E-E5D5-4290-B0CF-6DB98CDC6EE3}"/>
              </a:ext>
            </a:extLst>
          </p:cNvPr>
          <p:cNvSpPr txBox="1"/>
          <p:nvPr/>
        </p:nvSpPr>
        <p:spPr>
          <a:xfrm>
            <a:off x="5679524" y="6347470"/>
            <a:ext cx="11751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/>
              <a:t>1/p/(1/Pa)</a:t>
            </a:r>
          </a:p>
        </p:txBody>
      </p:sp>
      <p:sp>
        <p:nvSpPr>
          <p:cNvPr id="143" name="Szövegdoboz 142">
            <a:extLst>
              <a:ext uri="{FF2B5EF4-FFF2-40B4-BE49-F238E27FC236}">
                <a16:creationId xmlns:a16="http://schemas.microsoft.com/office/drawing/2014/main" id="{E7E5D142-C25C-4C75-B1AE-360DD23045CF}"/>
              </a:ext>
            </a:extLst>
          </p:cNvPr>
          <p:cNvSpPr txBox="1"/>
          <p:nvPr/>
        </p:nvSpPr>
        <p:spPr>
          <a:xfrm>
            <a:off x="246298" y="1807717"/>
            <a:ext cx="6568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/>
              <a:t>V/m</a:t>
            </a:r>
            <a:r>
              <a:rPr lang="hu-HU" baseline="30000" dirty="0"/>
              <a:t>3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4" name="Szövegdoboz 143">
                <a:extLst>
                  <a:ext uri="{FF2B5EF4-FFF2-40B4-BE49-F238E27FC236}">
                    <a16:creationId xmlns:a16="http://schemas.microsoft.com/office/drawing/2014/main" id="{ADB7CBCB-DFDF-4224-AB63-C22D27E35F80}"/>
                  </a:ext>
                </a:extLst>
              </p:cNvPr>
              <p:cNvSpPr txBox="1"/>
              <p:nvPr/>
            </p:nvSpPr>
            <p:spPr>
              <a:xfrm>
                <a:off x="9067759" y="3572356"/>
                <a:ext cx="1134734" cy="101790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hu-HU" sz="3200" b="0" i="1" smtClean="0">
                          <a:latin typeface="Cambria Math" panose="02040503050406030204" pitchFamily="18" charset="0"/>
                        </a:rPr>
                        <m:t>𝑉</m:t>
                      </m:r>
                      <m:r>
                        <a:rPr lang="hu-HU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hu-HU" sz="3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hu-HU" sz="32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num>
                        <m:den>
                          <m:r>
                            <a:rPr lang="hu-HU" sz="3200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den>
                      </m:f>
                    </m:oMath>
                  </m:oMathPara>
                </a14:m>
                <a:endParaRPr lang="hu-HU" sz="3200" dirty="0"/>
              </a:p>
            </p:txBody>
          </p:sp>
        </mc:Choice>
        <mc:Fallback xmlns="">
          <p:sp>
            <p:nvSpPr>
              <p:cNvPr id="144" name="Szövegdoboz 143">
                <a:extLst>
                  <a:ext uri="{FF2B5EF4-FFF2-40B4-BE49-F238E27FC236}">
                    <a16:creationId xmlns:a16="http://schemas.microsoft.com/office/drawing/2014/main" id="{ADB7CBCB-DFDF-4224-AB63-C22D27E35F8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67759" y="3572356"/>
                <a:ext cx="1134734" cy="101790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5" name="Szövegdoboz 144">
            <a:extLst>
              <a:ext uri="{FF2B5EF4-FFF2-40B4-BE49-F238E27FC236}">
                <a16:creationId xmlns:a16="http://schemas.microsoft.com/office/drawing/2014/main" id="{8DB4489B-8B51-48FD-AE58-5BF0B86DBE84}"/>
              </a:ext>
            </a:extLst>
          </p:cNvPr>
          <p:cNvSpPr txBox="1"/>
          <p:nvPr/>
        </p:nvSpPr>
        <p:spPr>
          <a:xfrm>
            <a:off x="1757049" y="2785636"/>
            <a:ext cx="12378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/>
              <a:t>T</a:t>
            </a:r>
            <a:r>
              <a:rPr lang="hu-HU" baseline="-25000" dirty="0"/>
              <a:t>1</a:t>
            </a:r>
            <a:r>
              <a:rPr lang="hu-HU" dirty="0"/>
              <a:t> &gt; T</a:t>
            </a:r>
            <a:r>
              <a:rPr lang="hu-HU" baseline="-25000" dirty="0"/>
              <a:t>2</a:t>
            </a:r>
            <a:r>
              <a:rPr lang="hu-HU" dirty="0"/>
              <a:t> &gt; T</a:t>
            </a:r>
            <a:r>
              <a:rPr lang="hu-HU" baseline="-25000" dirty="0"/>
              <a:t>3</a:t>
            </a:r>
          </a:p>
        </p:txBody>
      </p:sp>
      <p:sp>
        <p:nvSpPr>
          <p:cNvPr id="146" name="Szövegdoboz 145">
            <a:extLst>
              <a:ext uri="{FF2B5EF4-FFF2-40B4-BE49-F238E27FC236}">
                <a16:creationId xmlns:a16="http://schemas.microsoft.com/office/drawing/2014/main" id="{21A2E305-2272-43BD-9AA0-803316781C7D}"/>
              </a:ext>
            </a:extLst>
          </p:cNvPr>
          <p:cNvSpPr txBox="1"/>
          <p:nvPr/>
        </p:nvSpPr>
        <p:spPr>
          <a:xfrm>
            <a:off x="6428065" y="2289218"/>
            <a:ext cx="428322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600"/>
              </a:spcAft>
            </a:pPr>
            <a:r>
              <a:rPr lang="hu-HU" dirty="0"/>
              <a:t>T</a:t>
            </a:r>
            <a:r>
              <a:rPr lang="hu-HU" baseline="-25000" dirty="0"/>
              <a:t>1</a:t>
            </a:r>
            <a:r>
              <a:rPr lang="hu-HU" dirty="0"/>
              <a:t> </a:t>
            </a:r>
          </a:p>
          <a:p>
            <a:pPr>
              <a:spcAft>
                <a:spcPts val="600"/>
              </a:spcAft>
            </a:pPr>
            <a:r>
              <a:rPr lang="hu-HU" dirty="0"/>
              <a:t>T</a:t>
            </a:r>
            <a:r>
              <a:rPr lang="hu-HU" baseline="-25000" dirty="0"/>
              <a:t>2</a:t>
            </a:r>
            <a:r>
              <a:rPr lang="hu-HU" dirty="0"/>
              <a:t> </a:t>
            </a:r>
          </a:p>
          <a:p>
            <a:pPr>
              <a:spcAft>
                <a:spcPts val="600"/>
              </a:spcAft>
            </a:pPr>
            <a:r>
              <a:rPr lang="hu-HU" dirty="0"/>
              <a:t>T</a:t>
            </a:r>
            <a:r>
              <a:rPr lang="hu-HU" baseline="-25000" dirty="0"/>
              <a:t>3</a:t>
            </a:r>
          </a:p>
        </p:txBody>
      </p:sp>
      <p:sp>
        <p:nvSpPr>
          <p:cNvPr id="138" name="Szövegdoboz 137">
            <a:extLst>
              <a:ext uri="{FF2B5EF4-FFF2-40B4-BE49-F238E27FC236}">
                <a16:creationId xmlns:a16="http://schemas.microsoft.com/office/drawing/2014/main" id="{B481A42D-2C27-4484-A20D-6266BD8409C1}"/>
              </a:ext>
            </a:extLst>
          </p:cNvPr>
          <p:cNvSpPr txBox="1"/>
          <p:nvPr/>
        </p:nvSpPr>
        <p:spPr>
          <a:xfrm>
            <a:off x="7140127" y="1897618"/>
            <a:ext cx="4982454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hu-H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Ha az eredeti összefüggést ábrázoljuk, </a:t>
            </a:r>
          </a:p>
          <a:p>
            <a:pPr algn="ctr"/>
            <a:r>
              <a:rPr lang="hu-H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akkor egyeneseket kapunk, amely </a:t>
            </a:r>
          </a:p>
          <a:p>
            <a:pPr algn="ctr"/>
            <a:r>
              <a:rPr lang="hu-H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adatokra egyenest fektetve, azok át-</a:t>
            </a:r>
          </a:p>
          <a:p>
            <a:pPr algn="ctr"/>
            <a:r>
              <a:rPr lang="hu-H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mennek az origón (0,0). </a:t>
            </a:r>
          </a:p>
        </p:txBody>
      </p:sp>
      <p:sp>
        <p:nvSpPr>
          <p:cNvPr id="147" name="Szövegdoboz 146">
            <a:extLst>
              <a:ext uri="{FF2B5EF4-FFF2-40B4-BE49-F238E27FC236}">
                <a16:creationId xmlns:a16="http://schemas.microsoft.com/office/drawing/2014/main" id="{B59D8094-F321-4510-B4EF-06B6DB8E8DA2}"/>
              </a:ext>
            </a:extLst>
          </p:cNvPr>
          <p:cNvSpPr txBox="1"/>
          <p:nvPr/>
        </p:nvSpPr>
        <p:spPr>
          <a:xfrm>
            <a:off x="7091313" y="4949627"/>
            <a:ext cx="5067413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hu-H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Azaz a gázok úgy viselkednek, mintha</a:t>
            </a:r>
          </a:p>
          <a:p>
            <a:pPr algn="ctr"/>
            <a:r>
              <a:rPr lang="hu-H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nem lenne saját térfogatuk, mert ha</a:t>
            </a:r>
          </a:p>
          <a:p>
            <a:pPr algn="ctr"/>
            <a:r>
              <a:rPr lang="hu-H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nyomást minden határon túl növeljük,</a:t>
            </a:r>
          </a:p>
          <a:p>
            <a:pPr algn="ctr"/>
            <a:r>
              <a:rPr lang="hu-H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akkor V is és 1/p is tart 0-hoz,!</a:t>
            </a:r>
          </a:p>
        </p:txBody>
      </p:sp>
    </p:spTree>
    <p:extLst>
      <p:ext uri="{BB962C8B-B14F-4D97-AF65-F5344CB8AC3E}">
        <p14:creationId xmlns:p14="http://schemas.microsoft.com/office/powerpoint/2010/main" val="16584425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0" grpId="0" animBg="1"/>
      <p:bldP spid="119" grpId="0" animBg="1"/>
      <p:bldP spid="118" grpId="0" animBg="1"/>
      <p:bldP spid="144" grpId="0"/>
      <p:bldP spid="145" grpId="0"/>
      <p:bldP spid="146" grpId="0"/>
      <p:bldP spid="138" grpId="0"/>
      <p:bldP spid="14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Freeform 106">
            <a:extLst>
              <a:ext uri="{FF2B5EF4-FFF2-40B4-BE49-F238E27FC236}">
                <a16:creationId xmlns:a16="http://schemas.microsoft.com/office/drawing/2014/main" id="{A6E78FBF-9BE8-4493-A8B5-2831D607FC61}"/>
              </a:ext>
            </a:extLst>
          </p:cNvPr>
          <p:cNvSpPr>
            <a:spLocks noEditPoints="1"/>
          </p:cNvSpPr>
          <p:nvPr/>
        </p:nvSpPr>
        <p:spPr bwMode="auto">
          <a:xfrm>
            <a:off x="598488" y="4289426"/>
            <a:ext cx="4991100" cy="1735138"/>
          </a:xfrm>
          <a:custGeom>
            <a:avLst/>
            <a:gdLst>
              <a:gd name="T0" fmla="*/ 84 w 6274"/>
              <a:gd name="T1" fmla="*/ 2155 h 2178"/>
              <a:gd name="T2" fmla="*/ 134 w 6274"/>
              <a:gd name="T3" fmla="*/ 2104 h 2178"/>
              <a:gd name="T4" fmla="*/ 266 w 6274"/>
              <a:gd name="T5" fmla="*/ 2092 h 2178"/>
              <a:gd name="T6" fmla="*/ 326 w 6274"/>
              <a:gd name="T7" fmla="*/ 2072 h 2178"/>
              <a:gd name="T8" fmla="*/ 437 w 6274"/>
              <a:gd name="T9" fmla="*/ 2000 h 2178"/>
              <a:gd name="T10" fmla="*/ 579 w 6274"/>
              <a:gd name="T11" fmla="*/ 1968 h 2178"/>
              <a:gd name="T12" fmla="*/ 690 w 6274"/>
              <a:gd name="T13" fmla="*/ 1947 h 2178"/>
              <a:gd name="T14" fmla="*/ 730 w 6274"/>
              <a:gd name="T15" fmla="*/ 1916 h 2178"/>
              <a:gd name="T16" fmla="*/ 861 w 6274"/>
              <a:gd name="T17" fmla="*/ 1854 h 2178"/>
              <a:gd name="T18" fmla="*/ 993 w 6274"/>
              <a:gd name="T19" fmla="*/ 1843 h 2178"/>
              <a:gd name="T20" fmla="*/ 1053 w 6274"/>
              <a:gd name="T21" fmla="*/ 1822 h 2178"/>
              <a:gd name="T22" fmla="*/ 1164 w 6274"/>
              <a:gd name="T23" fmla="*/ 1750 h 2178"/>
              <a:gd name="T24" fmla="*/ 1305 w 6274"/>
              <a:gd name="T25" fmla="*/ 1718 h 2178"/>
              <a:gd name="T26" fmla="*/ 1417 w 6274"/>
              <a:gd name="T27" fmla="*/ 1697 h 2178"/>
              <a:gd name="T28" fmla="*/ 1457 w 6274"/>
              <a:gd name="T29" fmla="*/ 1666 h 2178"/>
              <a:gd name="T30" fmla="*/ 1588 w 6274"/>
              <a:gd name="T31" fmla="*/ 1604 h 2178"/>
              <a:gd name="T32" fmla="*/ 1719 w 6274"/>
              <a:gd name="T33" fmla="*/ 1593 h 2178"/>
              <a:gd name="T34" fmla="*/ 1780 w 6274"/>
              <a:gd name="T35" fmla="*/ 1572 h 2178"/>
              <a:gd name="T36" fmla="*/ 1891 w 6274"/>
              <a:gd name="T37" fmla="*/ 1500 h 2178"/>
              <a:gd name="T38" fmla="*/ 2032 w 6274"/>
              <a:gd name="T39" fmla="*/ 1469 h 2178"/>
              <a:gd name="T40" fmla="*/ 2143 w 6274"/>
              <a:gd name="T41" fmla="*/ 1448 h 2178"/>
              <a:gd name="T42" fmla="*/ 2183 w 6274"/>
              <a:gd name="T43" fmla="*/ 1417 h 2178"/>
              <a:gd name="T44" fmla="*/ 2315 w 6274"/>
              <a:gd name="T45" fmla="*/ 1355 h 2178"/>
              <a:gd name="T46" fmla="*/ 2446 w 6274"/>
              <a:gd name="T47" fmla="*/ 1343 h 2178"/>
              <a:gd name="T48" fmla="*/ 2507 w 6274"/>
              <a:gd name="T49" fmla="*/ 1323 h 2178"/>
              <a:gd name="T50" fmla="*/ 2617 w 6274"/>
              <a:gd name="T51" fmla="*/ 1251 h 2178"/>
              <a:gd name="T52" fmla="*/ 2759 w 6274"/>
              <a:gd name="T53" fmla="*/ 1219 h 2178"/>
              <a:gd name="T54" fmla="*/ 2870 w 6274"/>
              <a:gd name="T55" fmla="*/ 1198 h 2178"/>
              <a:gd name="T56" fmla="*/ 2910 w 6274"/>
              <a:gd name="T57" fmla="*/ 1167 h 2178"/>
              <a:gd name="T58" fmla="*/ 3041 w 6274"/>
              <a:gd name="T59" fmla="*/ 1105 h 2178"/>
              <a:gd name="T60" fmla="*/ 3173 w 6274"/>
              <a:gd name="T61" fmla="*/ 1094 h 2178"/>
              <a:gd name="T62" fmla="*/ 3233 w 6274"/>
              <a:gd name="T63" fmla="*/ 1073 h 2178"/>
              <a:gd name="T64" fmla="*/ 3344 w 6274"/>
              <a:gd name="T65" fmla="*/ 1001 h 2178"/>
              <a:gd name="T66" fmla="*/ 3485 w 6274"/>
              <a:gd name="T67" fmla="*/ 970 h 2178"/>
              <a:gd name="T68" fmla="*/ 3597 w 6274"/>
              <a:gd name="T69" fmla="*/ 948 h 2178"/>
              <a:gd name="T70" fmla="*/ 3637 w 6274"/>
              <a:gd name="T71" fmla="*/ 918 h 2178"/>
              <a:gd name="T72" fmla="*/ 3768 w 6274"/>
              <a:gd name="T73" fmla="*/ 856 h 2178"/>
              <a:gd name="T74" fmla="*/ 3899 w 6274"/>
              <a:gd name="T75" fmla="*/ 844 h 2178"/>
              <a:gd name="T76" fmla="*/ 3960 w 6274"/>
              <a:gd name="T77" fmla="*/ 823 h 2178"/>
              <a:gd name="T78" fmla="*/ 4071 w 6274"/>
              <a:gd name="T79" fmla="*/ 752 h 2178"/>
              <a:gd name="T80" fmla="*/ 4212 w 6274"/>
              <a:gd name="T81" fmla="*/ 720 h 2178"/>
              <a:gd name="T82" fmla="*/ 4323 w 6274"/>
              <a:gd name="T83" fmla="*/ 699 h 2178"/>
              <a:gd name="T84" fmla="*/ 4364 w 6274"/>
              <a:gd name="T85" fmla="*/ 668 h 2178"/>
              <a:gd name="T86" fmla="*/ 4495 w 6274"/>
              <a:gd name="T87" fmla="*/ 606 h 2178"/>
              <a:gd name="T88" fmla="*/ 4626 w 6274"/>
              <a:gd name="T89" fmla="*/ 595 h 2178"/>
              <a:gd name="T90" fmla="*/ 4687 w 6274"/>
              <a:gd name="T91" fmla="*/ 574 h 2178"/>
              <a:gd name="T92" fmla="*/ 4797 w 6274"/>
              <a:gd name="T93" fmla="*/ 502 h 2178"/>
              <a:gd name="T94" fmla="*/ 4939 w 6274"/>
              <a:gd name="T95" fmla="*/ 470 h 2178"/>
              <a:gd name="T96" fmla="*/ 5050 w 6274"/>
              <a:gd name="T97" fmla="*/ 449 h 2178"/>
              <a:gd name="T98" fmla="*/ 5090 w 6274"/>
              <a:gd name="T99" fmla="*/ 418 h 2178"/>
              <a:gd name="T100" fmla="*/ 5221 w 6274"/>
              <a:gd name="T101" fmla="*/ 356 h 2178"/>
              <a:gd name="T102" fmla="*/ 5353 w 6274"/>
              <a:gd name="T103" fmla="*/ 345 h 2178"/>
              <a:gd name="T104" fmla="*/ 5413 w 6274"/>
              <a:gd name="T105" fmla="*/ 324 h 2178"/>
              <a:gd name="T106" fmla="*/ 5524 w 6274"/>
              <a:gd name="T107" fmla="*/ 252 h 2178"/>
              <a:gd name="T108" fmla="*/ 5666 w 6274"/>
              <a:gd name="T109" fmla="*/ 221 h 2178"/>
              <a:gd name="T110" fmla="*/ 5777 w 6274"/>
              <a:gd name="T111" fmla="*/ 199 h 2178"/>
              <a:gd name="T112" fmla="*/ 5817 w 6274"/>
              <a:gd name="T113" fmla="*/ 169 h 2178"/>
              <a:gd name="T114" fmla="*/ 5948 w 6274"/>
              <a:gd name="T115" fmla="*/ 107 h 2178"/>
              <a:gd name="T116" fmla="*/ 6080 w 6274"/>
              <a:gd name="T117" fmla="*/ 95 h 2178"/>
              <a:gd name="T118" fmla="*/ 6140 w 6274"/>
              <a:gd name="T119" fmla="*/ 75 h 2178"/>
              <a:gd name="T120" fmla="*/ 6251 w 6274"/>
              <a:gd name="T121" fmla="*/ 3 h 217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6274" h="2178">
                <a:moveTo>
                  <a:pt x="24" y="2176"/>
                </a:moveTo>
                <a:lnTo>
                  <a:pt x="24" y="2176"/>
                </a:lnTo>
                <a:lnTo>
                  <a:pt x="24" y="2176"/>
                </a:lnTo>
                <a:cubicBezTo>
                  <a:pt x="32" y="2173"/>
                  <a:pt x="37" y="2164"/>
                  <a:pt x="34" y="2155"/>
                </a:cubicBezTo>
                <a:cubicBezTo>
                  <a:pt x="31" y="2147"/>
                  <a:pt x="22" y="2142"/>
                  <a:pt x="13" y="2145"/>
                </a:cubicBezTo>
                <a:lnTo>
                  <a:pt x="13" y="2145"/>
                </a:lnTo>
                <a:lnTo>
                  <a:pt x="13" y="2145"/>
                </a:lnTo>
                <a:cubicBezTo>
                  <a:pt x="5" y="2148"/>
                  <a:pt x="0" y="2157"/>
                  <a:pt x="3" y="2166"/>
                </a:cubicBezTo>
                <a:cubicBezTo>
                  <a:pt x="6" y="2174"/>
                  <a:pt x="15" y="2178"/>
                  <a:pt x="24" y="2176"/>
                </a:cubicBezTo>
                <a:close/>
                <a:moveTo>
                  <a:pt x="84" y="2155"/>
                </a:moveTo>
                <a:lnTo>
                  <a:pt x="84" y="2155"/>
                </a:lnTo>
                <a:lnTo>
                  <a:pt x="84" y="2155"/>
                </a:lnTo>
                <a:cubicBezTo>
                  <a:pt x="93" y="2152"/>
                  <a:pt x="97" y="2143"/>
                  <a:pt x="94" y="2134"/>
                </a:cubicBezTo>
                <a:cubicBezTo>
                  <a:pt x="91" y="2126"/>
                  <a:pt x="82" y="2122"/>
                  <a:pt x="74" y="2125"/>
                </a:cubicBezTo>
                <a:lnTo>
                  <a:pt x="74" y="2125"/>
                </a:lnTo>
                <a:lnTo>
                  <a:pt x="74" y="2125"/>
                </a:lnTo>
                <a:cubicBezTo>
                  <a:pt x="65" y="2127"/>
                  <a:pt x="61" y="2137"/>
                  <a:pt x="64" y="2145"/>
                </a:cubicBezTo>
                <a:cubicBezTo>
                  <a:pt x="67" y="2153"/>
                  <a:pt x="76" y="2158"/>
                  <a:pt x="84" y="2155"/>
                </a:cubicBezTo>
                <a:close/>
                <a:moveTo>
                  <a:pt x="145" y="2134"/>
                </a:moveTo>
                <a:lnTo>
                  <a:pt x="145" y="2134"/>
                </a:lnTo>
                <a:lnTo>
                  <a:pt x="145" y="2134"/>
                </a:lnTo>
                <a:cubicBezTo>
                  <a:pt x="153" y="2131"/>
                  <a:pt x="158" y="2122"/>
                  <a:pt x="155" y="2114"/>
                </a:cubicBezTo>
                <a:cubicBezTo>
                  <a:pt x="152" y="2105"/>
                  <a:pt x="143" y="2101"/>
                  <a:pt x="134" y="2104"/>
                </a:cubicBezTo>
                <a:lnTo>
                  <a:pt x="134" y="2104"/>
                </a:lnTo>
                <a:lnTo>
                  <a:pt x="134" y="2104"/>
                </a:lnTo>
                <a:cubicBezTo>
                  <a:pt x="126" y="2107"/>
                  <a:pt x="122" y="2116"/>
                  <a:pt x="124" y="2124"/>
                </a:cubicBezTo>
                <a:cubicBezTo>
                  <a:pt x="127" y="2132"/>
                  <a:pt x="136" y="2137"/>
                  <a:pt x="145" y="2134"/>
                </a:cubicBezTo>
                <a:close/>
                <a:moveTo>
                  <a:pt x="205" y="2113"/>
                </a:moveTo>
                <a:lnTo>
                  <a:pt x="205" y="2113"/>
                </a:lnTo>
                <a:cubicBezTo>
                  <a:pt x="214" y="2110"/>
                  <a:pt x="218" y="2101"/>
                  <a:pt x="215" y="2093"/>
                </a:cubicBezTo>
                <a:cubicBezTo>
                  <a:pt x="212" y="2084"/>
                  <a:pt x="203" y="2080"/>
                  <a:pt x="195" y="2083"/>
                </a:cubicBezTo>
                <a:lnTo>
                  <a:pt x="195" y="2083"/>
                </a:lnTo>
                <a:cubicBezTo>
                  <a:pt x="187" y="2086"/>
                  <a:pt x="182" y="2095"/>
                  <a:pt x="185" y="2103"/>
                </a:cubicBezTo>
                <a:cubicBezTo>
                  <a:pt x="188" y="2112"/>
                  <a:pt x="197" y="2116"/>
                  <a:pt x="205" y="2113"/>
                </a:cubicBezTo>
                <a:close/>
                <a:moveTo>
                  <a:pt x="266" y="2092"/>
                </a:moveTo>
                <a:lnTo>
                  <a:pt x="266" y="2092"/>
                </a:lnTo>
                <a:cubicBezTo>
                  <a:pt x="274" y="2090"/>
                  <a:pt x="279" y="2080"/>
                  <a:pt x="276" y="2072"/>
                </a:cubicBezTo>
                <a:cubicBezTo>
                  <a:pt x="273" y="2064"/>
                  <a:pt x="264" y="2059"/>
                  <a:pt x="256" y="2062"/>
                </a:cubicBezTo>
                <a:lnTo>
                  <a:pt x="256" y="2062"/>
                </a:lnTo>
                <a:cubicBezTo>
                  <a:pt x="247" y="2065"/>
                  <a:pt x="243" y="2074"/>
                  <a:pt x="246" y="2082"/>
                </a:cubicBezTo>
                <a:cubicBezTo>
                  <a:pt x="248" y="2091"/>
                  <a:pt x="258" y="2095"/>
                  <a:pt x="266" y="2092"/>
                </a:cubicBezTo>
                <a:close/>
                <a:moveTo>
                  <a:pt x="326" y="2072"/>
                </a:moveTo>
                <a:lnTo>
                  <a:pt x="326" y="2072"/>
                </a:lnTo>
                <a:cubicBezTo>
                  <a:pt x="335" y="2069"/>
                  <a:pt x="339" y="2060"/>
                  <a:pt x="336" y="2051"/>
                </a:cubicBezTo>
                <a:cubicBezTo>
                  <a:pt x="334" y="2043"/>
                  <a:pt x="324" y="2038"/>
                  <a:pt x="316" y="2041"/>
                </a:cubicBezTo>
                <a:lnTo>
                  <a:pt x="316" y="2041"/>
                </a:lnTo>
                <a:cubicBezTo>
                  <a:pt x="308" y="2044"/>
                  <a:pt x="303" y="2053"/>
                  <a:pt x="306" y="2062"/>
                </a:cubicBezTo>
                <a:cubicBezTo>
                  <a:pt x="309" y="2070"/>
                  <a:pt x="318" y="2074"/>
                  <a:pt x="326" y="2072"/>
                </a:cubicBezTo>
                <a:close/>
                <a:moveTo>
                  <a:pt x="387" y="2051"/>
                </a:moveTo>
                <a:lnTo>
                  <a:pt x="387" y="2051"/>
                </a:lnTo>
                <a:cubicBezTo>
                  <a:pt x="395" y="2048"/>
                  <a:pt x="400" y="2039"/>
                  <a:pt x="397" y="2030"/>
                </a:cubicBezTo>
                <a:cubicBezTo>
                  <a:pt x="394" y="2022"/>
                  <a:pt x="385" y="2018"/>
                  <a:pt x="377" y="2021"/>
                </a:cubicBezTo>
                <a:lnTo>
                  <a:pt x="377" y="2021"/>
                </a:lnTo>
                <a:cubicBezTo>
                  <a:pt x="368" y="2023"/>
                  <a:pt x="364" y="2032"/>
                  <a:pt x="367" y="2041"/>
                </a:cubicBezTo>
                <a:cubicBezTo>
                  <a:pt x="370" y="2049"/>
                  <a:pt x="379" y="2054"/>
                  <a:pt x="387" y="2051"/>
                </a:cubicBezTo>
                <a:close/>
                <a:moveTo>
                  <a:pt x="448" y="2030"/>
                </a:moveTo>
                <a:lnTo>
                  <a:pt x="448" y="2030"/>
                </a:lnTo>
                <a:cubicBezTo>
                  <a:pt x="456" y="2027"/>
                  <a:pt x="460" y="2018"/>
                  <a:pt x="458" y="2010"/>
                </a:cubicBezTo>
                <a:cubicBezTo>
                  <a:pt x="455" y="2001"/>
                  <a:pt x="446" y="1997"/>
                  <a:pt x="437" y="2000"/>
                </a:cubicBezTo>
                <a:lnTo>
                  <a:pt x="437" y="2000"/>
                </a:lnTo>
                <a:cubicBezTo>
                  <a:pt x="429" y="2003"/>
                  <a:pt x="424" y="2012"/>
                  <a:pt x="427" y="2020"/>
                </a:cubicBezTo>
                <a:cubicBezTo>
                  <a:pt x="430" y="2028"/>
                  <a:pt x="439" y="2033"/>
                  <a:pt x="448" y="2030"/>
                </a:cubicBezTo>
                <a:close/>
                <a:moveTo>
                  <a:pt x="508" y="2009"/>
                </a:moveTo>
                <a:lnTo>
                  <a:pt x="508" y="2009"/>
                </a:lnTo>
                <a:cubicBezTo>
                  <a:pt x="517" y="2006"/>
                  <a:pt x="521" y="1997"/>
                  <a:pt x="518" y="1989"/>
                </a:cubicBezTo>
                <a:cubicBezTo>
                  <a:pt x="515" y="1980"/>
                  <a:pt x="506" y="1976"/>
                  <a:pt x="498" y="1979"/>
                </a:cubicBezTo>
                <a:lnTo>
                  <a:pt x="498" y="1979"/>
                </a:lnTo>
                <a:cubicBezTo>
                  <a:pt x="489" y="1982"/>
                  <a:pt x="485" y="1991"/>
                  <a:pt x="488" y="1999"/>
                </a:cubicBezTo>
                <a:cubicBezTo>
                  <a:pt x="491" y="2008"/>
                  <a:pt x="500" y="2012"/>
                  <a:pt x="508" y="2009"/>
                </a:cubicBezTo>
                <a:close/>
                <a:moveTo>
                  <a:pt x="569" y="1988"/>
                </a:moveTo>
                <a:lnTo>
                  <a:pt x="569" y="1988"/>
                </a:lnTo>
                <a:cubicBezTo>
                  <a:pt x="577" y="1985"/>
                  <a:pt x="582" y="1976"/>
                  <a:pt x="579" y="1968"/>
                </a:cubicBezTo>
                <a:cubicBezTo>
                  <a:pt x="576" y="1960"/>
                  <a:pt x="567" y="1955"/>
                  <a:pt x="558" y="1958"/>
                </a:cubicBezTo>
                <a:lnTo>
                  <a:pt x="558" y="1958"/>
                </a:lnTo>
                <a:cubicBezTo>
                  <a:pt x="550" y="1961"/>
                  <a:pt x="545" y="1970"/>
                  <a:pt x="548" y="1978"/>
                </a:cubicBezTo>
                <a:cubicBezTo>
                  <a:pt x="551" y="1987"/>
                  <a:pt x="560" y="1991"/>
                  <a:pt x="569" y="1988"/>
                </a:cubicBezTo>
                <a:close/>
                <a:moveTo>
                  <a:pt x="629" y="1968"/>
                </a:moveTo>
                <a:lnTo>
                  <a:pt x="629" y="1968"/>
                </a:lnTo>
                <a:cubicBezTo>
                  <a:pt x="638" y="1965"/>
                  <a:pt x="642" y="1956"/>
                  <a:pt x="639" y="1947"/>
                </a:cubicBezTo>
                <a:cubicBezTo>
                  <a:pt x="636" y="1939"/>
                  <a:pt x="627" y="1934"/>
                  <a:pt x="619" y="1937"/>
                </a:cubicBezTo>
                <a:lnTo>
                  <a:pt x="619" y="1937"/>
                </a:lnTo>
                <a:cubicBezTo>
                  <a:pt x="610" y="1940"/>
                  <a:pt x="606" y="1949"/>
                  <a:pt x="609" y="1958"/>
                </a:cubicBezTo>
                <a:cubicBezTo>
                  <a:pt x="612" y="1966"/>
                  <a:pt x="621" y="1970"/>
                  <a:pt x="629" y="1968"/>
                </a:cubicBezTo>
                <a:close/>
                <a:moveTo>
                  <a:pt x="690" y="1947"/>
                </a:moveTo>
                <a:lnTo>
                  <a:pt x="690" y="1947"/>
                </a:lnTo>
                <a:cubicBezTo>
                  <a:pt x="698" y="1944"/>
                  <a:pt x="703" y="1935"/>
                  <a:pt x="700" y="1926"/>
                </a:cubicBezTo>
                <a:cubicBezTo>
                  <a:pt x="697" y="1918"/>
                  <a:pt x="688" y="1914"/>
                  <a:pt x="679" y="1917"/>
                </a:cubicBezTo>
                <a:lnTo>
                  <a:pt x="679" y="1917"/>
                </a:lnTo>
                <a:cubicBezTo>
                  <a:pt x="671" y="1919"/>
                  <a:pt x="667" y="1928"/>
                  <a:pt x="669" y="1937"/>
                </a:cubicBezTo>
                <a:cubicBezTo>
                  <a:pt x="672" y="1945"/>
                  <a:pt x="681" y="1950"/>
                  <a:pt x="690" y="1947"/>
                </a:cubicBezTo>
                <a:close/>
                <a:moveTo>
                  <a:pt x="750" y="1926"/>
                </a:moveTo>
                <a:lnTo>
                  <a:pt x="750" y="1926"/>
                </a:lnTo>
                <a:cubicBezTo>
                  <a:pt x="759" y="1923"/>
                  <a:pt x="763" y="1914"/>
                  <a:pt x="760" y="1906"/>
                </a:cubicBezTo>
                <a:cubicBezTo>
                  <a:pt x="757" y="1897"/>
                  <a:pt x="748" y="1893"/>
                  <a:pt x="740" y="1896"/>
                </a:cubicBezTo>
                <a:lnTo>
                  <a:pt x="740" y="1896"/>
                </a:lnTo>
                <a:cubicBezTo>
                  <a:pt x="732" y="1899"/>
                  <a:pt x="727" y="1908"/>
                  <a:pt x="730" y="1916"/>
                </a:cubicBezTo>
                <a:cubicBezTo>
                  <a:pt x="733" y="1924"/>
                  <a:pt x="742" y="1929"/>
                  <a:pt x="750" y="1926"/>
                </a:cubicBezTo>
                <a:close/>
                <a:moveTo>
                  <a:pt x="811" y="1905"/>
                </a:moveTo>
                <a:lnTo>
                  <a:pt x="811" y="1905"/>
                </a:lnTo>
                <a:cubicBezTo>
                  <a:pt x="819" y="1902"/>
                  <a:pt x="824" y="1893"/>
                  <a:pt x="821" y="1885"/>
                </a:cubicBezTo>
                <a:cubicBezTo>
                  <a:pt x="818" y="1876"/>
                  <a:pt x="809" y="1872"/>
                  <a:pt x="801" y="1875"/>
                </a:cubicBezTo>
                <a:lnTo>
                  <a:pt x="801" y="1875"/>
                </a:lnTo>
                <a:cubicBezTo>
                  <a:pt x="792" y="1878"/>
                  <a:pt x="788" y="1887"/>
                  <a:pt x="791" y="1895"/>
                </a:cubicBezTo>
                <a:cubicBezTo>
                  <a:pt x="793" y="1904"/>
                  <a:pt x="803" y="1908"/>
                  <a:pt x="811" y="1905"/>
                </a:cubicBezTo>
                <a:close/>
                <a:moveTo>
                  <a:pt x="871" y="1884"/>
                </a:moveTo>
                <a:lnTo>
                  <a:pt x="872" y="1884"/>
                </a:lnTo>
                <a:cubicBezTo>
                  <a:pt x="880" y="1881"/>
                  <a:pt x="884" y="1872"/>
                  <a:pt x="881" y="1864"/>
                </a:cubicBezTo>
                <a:cubicBezTo>
                  <a:pt x="879" y="1856"/>
                  <a:pt x="869" y="1851"/>
                  <a:pt x="861" y="1854"/>
                </a:cubicBezTo>
                <a:lnTo>
                  <a:pt x="861" y="1854"/>
                </a:lnTo>
                <a:cubicBezTo>
                  <a:pt x="853" y="1857"/>
                  <a:pt x="848" y="1866"/>
                  <a:pt x="851" y="1874"/>
                </a:cubicBezTo>
                <a:cubicBezTo>
                  <a:pt x="854" y="1883"/>
                  <a:pt x="863" y="1887"/>
                  <a:pt x="871" y="1884"/>
                </a:cubicBezTo>
                <a:close/>
                <a:moveTo>
                  <a:pt x="932" y="1864"/>
                </a:moveTo>
                <a:lnTo>
                  <a:pt x="932" y="1864"/>
                </a:lnTo>
                <a:cubicBezTo>
                  <a:pt x="940" y="1861"/>
                  <a:pt x="945" y="1852"/>
                  <a:pt x="942" y="1843"/>
                </a:cubicBezTo>
                <a:cubicBezTo>
                  <a:pt x="939" y="1835"/>
                  <a:pt x="930" y="1830"/>
                  <a:pt x="922" y="1833"/>
                </a:cubicBezTo>
                <a:lnTo>
                  <a:pt x="922" y="1833"/>
                </a:lnTo>
                <a:cubicBezTo>
                  <a:pt x="913" y="1836"/>
                  <a:pt x="909" y="1845"/>
                  <a:pt x="912" y="1854"/>
                </a:cubicBezTo>
                <a:cubicBezTo>
                  <a:pt x="915" y="1862"/>
                  <a:pt x="924" y="1866"/>
                  <a:pt x="932" y="1864"/>
                </a:cubicBezTo>
                <a:close/>
                <a:moveTo>
                  <a:pt x="993" y="1843"/>
                </a:moveTo>
                <a:lnTo>
                  <a:pt x="993" y="1843"/>
                </a:lnTo>
                <a:cubicBezTo>
                  <a:pt x="1001" y="1840"/>
                  <a:pt x="1005" y="1831"/>
                  <a:pt x="1003" y="1822"/>
                </a:cubicBezTo>
                <a:cubicBezTo>
                  <a:pt x="1000" y="1814"/>
                  <a:pt x="991" y="1810"/>
                  <a:pt x="982" y="1812"/>
                </a:cubicBezTo>
                <a:lnTo>
                  <a:pt x="982" y="1812"/>
                </a:lnTo>
                <a:cubicBezTo>
                  <a:pt x="974" y="1815"/>
                  <a:pt x="969" y="1824"/>
                  <a:pt x="972" y="1833"/>
                </a:cubicBezTo>
                <a:cubicBezTo>
                  <a:pt x="975" y="1841"/>
                  <a:pt x="984" y="1846"/>
                  <a:pt x="993" y="1843"/>
                </a:cubicBezTo>
                <a:close/>
                <a:moveTo>
                  <a:pt x="1053" y="1822"/>
                </a:moveTo>
                <a:lnTo>
                  <a:pt x="1053" y="1822"/>
                </a:lnTo>
                <a:cubicBezTo>
                  <a:pt x="1062" y="1819"/>
                  <a:pt x="1066" y="1810"/>
                  <a:pt x="1063" y="1802"/>
                </a:cubicBezTo>
                <a:cubicBezTo>
                  <a:pt x="1060" y="1793"/>
                  <a:pt x="1051" y="1789"/>
                  <a:pt x="1043" y="1792"/>
                </a:cubicBezTo>
                <a:lnTo>
                  <a:pt x="1043" y="1792"/>
                </a:lnTo>
                <a:cubicBezTo>
                  <a:pt x="1034" y="1795"/>
                  <a:pt x="1030" y="1804"/>
                  <a:pt x="1033" y="1812"/>
                </a:cubicBezTo>
                <a:cubicBezTo>
                  <a:pt x="1036" y="1820"/>
                  <a:pt x="1045" y="1825"/>
                  <a:pt x="1053" y="1822"/>
                </a:cubicBezTo>
                <a:close/>
                <a:moveTo>
                  <a:pt x="1114" y="1801"/>
                </a:moveTo>
                <a:lnTo>
                  <a:pt x="1114" y="1801"/>
                </a:lnTo>
                <a:cubicBezTo>
                  <a:pt x="1122" y="1798"/>
                  <a:pt x="1127" y="1789"/>
                  <a:pt x="1124" y="1781"/>
                </a:cubicBezTo>
                <a:cubicBezTo>
                  <a:pt x="1121" y="1772"/>
                  <a:pt x="1112" y="1768"/>
                  <a:pt x="1103" y="1771"/>
                </a:cubicBezTo>
                <a:lnTo>
                  <a:pt x="1103" y="1771"/>
                </a:lnTo>
                <a:cubicBezTo>
                  <a:pt x="1095" y="1774"/>
                  <a:pt x="1091" y="1783"/>
                  <a:pt x="1093" y="1791"/>
                </a:cubicBezTo>
                <a:cubicBezTo>
                  <a:pt x="1096" y="1800"/>
                  <a:pt x="1105" y="1804"/>
                  <a:pt x="1114" y="1801"/>
                </a:cubicBezTo>
                <a:close/>
                <a:moveTo>
                  <a:pt x="1174" y="1780"/>
                </a:moveTo>
                <a:lnTo>
                  <a:pt x="1174" y="1780"/>
                </a:lnTo>
                <a:cubicBezTo>
                  <a:pt x="1183" y="1777"/>
                  <a:pt x="1187" y="1768"/>
                  <a:pt x="1184" y="1760"/>
                </a:cubicBezTo>
                <a:cubicBezTo>
                  <a:pt x="1181" y="1752"/>
                  <a:pt x="1172" y="1747"/>
                  <a:pt x="1164" y="1750"/>
                </a:cubicBezTo>
                <a:lnTo>
                  <a:pt x="1164" y="1750"/>
                </a:lnTo>
                <a:cubicBezTo>
                  <a:pt x="1156" y="1753"/>
                  <a:pt x="1151" y="1762"/>
                  <a:pt x="1154" y="1770"/>
                </a:cubicBezTo>
                <a:cubicBezTo>
                  <a:pt x="1157" y="1779"/>
                  <a:pt x="1166" y="1783"/>
                  <a:pt x="1174" y="1780"/>
                </a:cubicBezTo>
                <a:close/>
                <a:moveTo>
                  <a:pt x="1235" y="1760"/>
                </a:moveTo>
                <a:lnTo>
                  <a:pt x="1235" y="1760"/>
                </a:lnTo>
                <a:cubicBezTo>
                  <a:pt x="1243" y="1757"/>
                  <a:pt x="1248" y="1748"/>
                  <a:pt x="1245" y="1739"/>
                </a:cubicBezTo>
                <a:cubicBezTo>
                  <a:pt x="1242" y="1731"/>
                  <a:pt x="1233" y="1726"/>
                  <a:pt x="1224" y="1729"/>
                </a:cubicBezTo>
                <a:lnTo>
                  <a:pt x="1224" y="1729"/>
                </a:lnTo>
                <a:cubicBezTo>
                  <a:pt x="1216" y="1732"/>
                  <a:pt x="1212" y="1741"/>
                  <a:pt x="1215" y="1750"/>
                </a:cubicBezTo>
                <a:cubicBezTo>
                  <a:pt x="1217" y="1758"/>
                  <a:pt x="1226" y="1762"/>
                  <a:pt x="1235" y="1760"/>
                </a:cubicBezTo>
                <a:close/>
                <a:moveTo>
                  <a:pt x="1295" y="1739"/>
                </a:moveTo>
                <a:lnTo>
                  <a:pt x="1295" y="1739"/>
                </a:lnTo>
                <a:cubicBezTo>
                  <a:pt x="1304" y="1736"/>
                  <a:pt x="1308" y="1727"/>
                  <a:pt x="1305" y="1718"/>
                </a:cubicBezTo>
                <a:cubicBezTo>
                  <a:pt x="1302" y="1710"/>
                  <a:pt x="1293" y="1706"/>
                  <a:pt x="1285" y="1708"/>
                </a:cubicBezTo>
                <a:lnTo>
                  <a:pt x="1285" y="1708"/>
                </a:lnTo>
                <a:cubicBezTo>
                  <a:pt x="1277" y="1711"/>
                  <a:pt x="1272" y="1720"/>
                  <a:pt x="1275" y="1729"/>
                </a:cubicBezTo>
                <a:cubicBezTo>
                  <a:pt x="1278" y="1737"/>
                  <a:pt x="1287" y="1742"/>
                  <a:pt x="1295" y="1739"/>
                </a:cubicBezTo>
                <a:close/>
                <a:moveTo>
                  <a:pt x="1356" y="1718"/>
                </a:moveTo>
                <a:lnTo>
                  <a:pt x="1356" y="1718"/>
                </a:lnTo>
                <a:cubicBezTo>
                  <a:pt x="1364" y="1715"/>
                  <a:pt x="1369" y="1706"/>
                  <a:pt x="1366" y="1698"/>
                </a:cubicBezTo>
                <a:cubicBezTo>
                  <a:pt x="1363" y="1689"/>
                  <a:pt x="1354" y="1685"/>
                  <a:pt x="1346" y="1688"/>
                </a:cubicBezTo>
                <a:lnTo>
                  <a:pt x="1346" y="1688"/>
                </a:lnTo>
                <a:cubicBezTo>
                  <a:pt x="1337" y="1691"/>
                  <a:pt x="1333" y="1700"/>
                  <a:pt x="1336" y="1708"/>
                </a:cubicBezTo>
                <a:cubicBezTo>
                  <a:pt x="1338" y="1716"/>
                  <a:pt x="1348" y="1721"/>
                  <a:pt x="1356" y="1718"/>
                </a:cubicBezTo>
                <a:close/>
                <a:moveTo>
                  <a:pt x="1417" y="1697"/>
                </a:moveTo>
                <a:lnTo>
                  <a:pt x="1417" y="1697"/>
                </a:lnTo>
                <a:cubicBezTo>
                  <a:pt x="1425" y="1694"/>
                  <a:pt x="1429" y="1685"/>
                  <a:pt x="1426" y="1677"/>
                </a:cubicBezTo>
                <a:cubicBezTo>
                  <a:pt x="1424" y="1668"/>
                  <a:pt x="1415" y="1664"/>
                  <a:pt x="1406" y="1667"/>
                </a:cubicBezTo>
                <a:lnTo>
                  <a:pt x="1406" y="1667"/>
                </a:lnTo>
                <a:cubicBezTo>
                  <a:pt x="1398" y="1670"/>
                  <a:pt x="1393" y="1679"/>
                  <a:pt x="1396" y="1687"/>
                </a:cubicBezTo>
                <a:cubicBezTo>
                  <a:pt x="1399" y="1696"/>
                  <a:pt x="1408" y="1700"/>
                  <a:pt x="1417" y="1697"/>
                </a:cubicBezTo>
                <a:close/>
                <a:moveTo>
                  <a:pt x="1477" y="1676"/>
                </a:moveTo>
                <a:lnTo>
                  <a:pt x="1477" y="1676"/>
                </a:lnTo>
                <a:cubicBezTo>
                  <a:pt x="1485" y="1673"/>
                  <a:pt x="1490" y="1664"/>
                  <a:pt x="1487" y="1656"/>
                </a:cubicBezTo>
                <a:cubicBezTo>
                  <a:pt x="1484" y="1648"/>
                  <a:pt x="1475" y="1643"/>
                  <a:pt x="1467" y="1646"/>
                </a:cubicBezTo>
                <a:lnTo>
                  <a:pt x="1467" y="1646"/>
                </a:lnTo>
                <a:cubicBezTo>
                  <a:pt x="1458" y="1649"/>
                  <a:pt x="1454" y="1658"/>
                  <a:pt x="1457" y="1666"/>
                </a:cubicBezTo>
                <a:cubicBezTo>
                  <a:pt x="1460" y="1675"/>
                  <a:pt x="1469" y="1679"/>
                  <a:pt x="1477" y="1676"/>
                </a:cubicBezTo>
                <a:close/>
                <a:moveTo>
                  <a:pt x="1538" y="1656"/>
                </a:moveTo>
                <a:lnTo>
                  <a:pt x="1538" y="1656"/>
                </a:lnTo>
                <a:cubicBezTo>
                  <a:pt x="1546" y="1653"/>
                  <a:pt x="1550" y="1644"/>
                  <a:pt x="1548" y="1635"/>
                </a:cubicBezTo>
                <a:cubicBezTo>
                  <a:pt x="1545" y="1627"/>
                  <a:pt x="1536" y="1622"/>
                  <a:pt x="1527" y="1625"/>
                </a:cubicBezTo>
                <a:lnTo>
                  <a:pt x="1527" y="1625"/>
                </a:lnTo>
                <a:cubicBezTo>
                  <a:pt x="1519" y="1628"/>
                  <a:pt x="1514" y="1637"/>
                  <a:pt x="1517" y="1646"/>
                </a:cubicBezTo>
                <a:cubicBezTo>
                  <a:pt x="1520" y="1654"/>
                  <a:pt x="1529" y="1658"/>
                  <a:pt x="1538" y="1656"/>
                </a:cubicBezTo>
                <a:close/>
                <a:moveTo>
                  <a:pt x="1598" y="1635"/>
                </a:moveTo>
                <a:lnTo>
                  <a:pt x="1598" y="1635"/>
                </a:lnTo>
                <a:cubicBezTo>
                  <a:pt x="1607" y="1632"/>
                  <a:pt x="1611" y="1623"/>
                  <a:pt x="1608" y="1614"/>
                </a:cubicBezTo>
                <a:cubicBezTo>
                  <a:pt x="1605" y="1606"/>
                  <a:pt x="1596" y="1602"/>
                  <a:pt x="1588" y="1604"/>
                </a:cubicBezTo>
                <a:lnTo>
                  <a:pt x="1588" y="1604"/>
                </a:lnTo>
                <a:cubicBezTo>
                  <a:pt x="1579" y="1607"/>
                  <a:pt x="1575" y="1616"/>
                  <a:pt x="1578" y="1625"/>
                </a:cubicBezTo>
                <a:cubicBezTo>
                  <a:pt x="1581" y="1633"/>
                  <a:pt x="1590" y="1638"/>
                  <a:pt x="1598" y="1635"/>
                </a:cubicBezTo>
                <a:close/>
                <a:moveTo>
                  <a:pt x="1659" y="1614"/>
                </a:moveTo>
                <a:lnTo>
                  <a:pt x="1659" y="1614"/>
                </a:lnTo>
                <a:cubicBezTo>
                  <a:pt x="1667" y="1611"/>
                  <a:pt x="1672" y="1602"/>
                  <a:pt x="1669" y="1594"/>
                </a:cubicBezTo>
                <a:cubicBezTo>
                  <a:pt x="1666" y="1585"/>
                  <a:pt x="1657" y="1581"/>
                  <a:pt x="1648" y="1584"/>
                </a:cubicBezTo>
                <a:lnTo>
                  <a:pt x="1648" y="1584"/>
                </a:lnTo>
                <a:cubicBezTo>
                  <a:pt x="1640" y="1587"/>
                  <a:pt x="1636" y="1596"/>
                  <a:pt x="1638" y="1604"/>
                </a:cubicBezTo>
                <a:cubicBezTo>
                  <a:pt x="1641" y="1612"/>
                  <a:pt x="1650" y="1617"/>
                  <a:pt x="1659" y="1614"/>
                </a:cubicBezTo>
                <a:close/>
                <a:moveTo>
                  <a:pt x="1719" y="1593"/>
                </a:moveTo>
                <a:lnTo>
                  <a:pt x="1719" y="1593"/>
                </a:lnTo>
                <a:cubicBezTo>
                  <a:pt x="1728" y="1590"/>
                  <a:pt x="1732" y="1581"/>
                  <a:pt x="1729" y="1573"/>
                </a:cubicBezTo>
                <a:cubicBezTo>
                  <a:pt x="1726" y="1564"/>
                  <a:pt x="1717" y="1560"/>
                  <a:pt x="1709" y="1563"/>
                </a:cubicBezTo>
                <a:lnTo>
                  <a:pt x="1709" y="1563"/>
                </a:lnTo>
                <a:cubicBezTo>
                  <a:pt x="1701" y="1566"/>
                  <a:pt x="1696" y="1575"/>
                  <a:pt x="1699" y="1583"/>
                </a:cubicBezTo>
                <a:cubicBezTo>
                  <a:pt x="1702" y="1592"/>
                  <a:pt x="1711" y="1596"/>
                  <a:pt x="1719" y="1593"/>
                </a:cubicBezTo>
                <a:close/>
                <a:moveTo>
                  <a:pt x="1780" y="1572"/>
                </a:moveTo>
                <a:lnTo>
                  <a:pt x="1780" y="1572"/>
                </a:lnTo>
                <a:cubicBezTo>
                  <a:pt x="1788" y="1569"/>
                  <a:pt x="1793" y="1560"/>
                  <a:pt x="1790" y="1552"/>
                </a:cubicBezTo>
                <a:cubicBezTo>
                  <a:pt x="1787" y="1544"/>
                  <a:pt x="1778" y="1539"/>
                  <a:pt x="1769" y="1542"/>
                </a:cubicBezTo>
                <a:lnTo>
                  <a:pt x="1769" y="1542"/>
                </a:lnTo>
                <a:cubicBezTo>
                  <a:pt x="1761" y="1545"/>
                  <a:pt x="1757" y="1554"/>
                  <a:pt x="1760" y="1562"/>
                </a:cubicBezTo>
                <a:cubicBezTo>
                  <a:pt x="1762" y="1571"/>
                  <a:pt x="1772" y="1575"/>
                  <a:pt x="1780" y="1572"/>
                </a:cubicBezTo>
                <a:close/>
                <a:moveTo>
                  <a:pt x="1840" y="1552"/>
                </a:moveTo>
                <a:lnTo>
                  <a:pt x="1840" y="1552"/>
                </a:lnTo>
                <a:cubicBezTo>
                  <a:pt x="1849" y="1549"/>
                  <a:pt x="1853" y="1540"/>
                  <a:pt x="1850" y="1531"/>
                </a:cubicBezTo>
                <a:cubicBezTo>
                  <a:pt x="1848" y="1523"/>
                  <a:pt x="1838" y="1518"/>
                  <a:pt x="1830" y="1521"/>
                </a:cubicBezTo>
                <a:lnTo>
                  <a:pt x="1830" y="1521"/>
                </a:lnTo>
                <a:cubicBezTo>
                  <a:pt x="1822" y="1524"/>
                  <a:pt x="1817" y="1533"/>
                  <a:pt x="1820" y="1542"/>
                </a:cubicBezTo>
                <a:cubicBezTo>
                  <a:pt x="1823" y="1550"/>
                  <a:pt x="1832" y="1554"/>
                  <a:pt x="1840" y="1552"/>
                </a:cubicBezTo>
                <a:close/>
                <a:moveTo>
                  <a:pt x="1901" y="1531"/>
                </a:moveTo>
                <a:lnTo>
                  <a:pt x="1901" y="1531"/>
                </a:lnTo>
                <a:cubicBezTo>
                  <a:pt x="1909" y="1528"/>
                  <a:pt x="1914" y="1519"/>
                  <a:pt x="1911" y="1510"/>
                </a:cubicBezTo>
                <a:cubicBezTo>
                  <a:pt x="1908" y="1502"/>
                  <a:pt x="1899" y="1498"/>
                  <a:pt x="1891" y="1500"/>
                </a:cubicBezTo>
                <a:lnTo>
                  <a:pt x="1891" y="1500"/>
                </a:lnTo>
                <a:cubicBezTo>
                  <a:pt x="1882" y="1503"/>
                  <a:pt x="1878" y="1512"/>
                  <a:pt x="1881" y="1521"/>
                </a:cubicBezTo>
                <a:cubicBezTo>
                  <a:pt x="1884" y="1529"/>
                  <a:pt x="1893" y="1534"/>
                  <a:pt x="1901" y="1531"/>
                </a:cubicBezTo>
                <a:close/>
                <a:moveTo>
                  <a:pt x="1962" y="1510"/>
                </a:moveTo>
                <a:lnTo>
                  <a:pt x="1962" y="1510"/>
                </a:lnTo>
                <a:cubicBezTo>
                  <a:pt x="1970" y="1507"/>
                  <a:pt x="1974" y="1498"/>
                  <a:pt x="1972" y="1490"/>
                </a:cubicBezTo>
                <a:cubicBezTo>
                  <a:pt x="1969" y="1481"/>
                  <a:pt x="1960" y="1477"/>
                  <a:pt x="1951" y="1480"/>
                </a:cubicBezTo>
                <a:lnTo>
                  <a:pt x="1951" y="1480"/>
                </a:lnTo>
                <a:cubicBezTo>
                  <a:pt x="1943" y="1483"/>
                  <a:pt x="1938" y="1492"/>
                  <a:pt x="1941" y="1500"/>
                </a:cubicBezTo>
                <a:cubicBezTo>
                  <a:pt x="1944" y="1508"/>
                  <a:pt x="1953" y="1513"/>
                  <a:pt x="1962" y="1510"/>
                </a:cubicBezTo>
                <a:close/>
                <a:moveTo>
                  <a:pt x="2022" y="1489"/>
                </a:moveTo>
                <a:lnTo>
                  <a:pt x="2022" y="1489"/>
                </a:lnTo>
                <a:cubicBezTo>
                  <a:pt x="2030" y="1486"/>
                  <a:pt x="2035" y="1477"/>
                  <a:pt x="2032" y="1469"/>
                </a:cubicBezTo>
                <a:cubicBezTo>
                  <a:pt x="2029" y="1460"/>
                  <a:pt x="2020" y="1456"/>
                  <a:pt x="2012" y="1459"/>
                </a:cubicBezTo>
                <a:lnTo>
                  <a:pt x="2012" y="1459"/>
                </a:lnTo>
                <a:cubicBezTo>
                  <a:pt x="2003" y="1462"/>
                  <a:pt x="1999" y="1471"/>
                  <a:pt x="2002" y="1479"/>
                </a:cubicBezTo>
                <a:cubicBezTo>
                  <a:pt x="2005" y="1488"/>
                  <a:pt x="2014" y="1492"/>
                  <a:pt x="2022" y="1489"/>
                </a:cubicBezTo>
                <a:close/>
                <a:moveTo>
                  <a:pt x="2083" y="1468"/>
                </a:moveTo>
                <a:lnTo>
                  <a:pt x="2083" y="1468"/>
                </a:lnTo>
                <a:cubicBezTo>
                  <a:pt x="2091" y="1465"/>
                  <a:pt x="2095" y="1456"/>
                  <a:pt x="2093" y="1448"/>
                </a:cubicBezTo>
                <a:cubicBezTo>
                  <a:pt x="2090" y="1440"/>
                  <a:pt x="2081" y="1435"/>
                  <a:pt x="2072" y="1438"/>
                </a:cubicBezTo>
                <a:lnTo>
                  <a:pt x="2072" y="1438"/>
                </a:lnTo>
                <a:cubicBezTo>
                  <a:pt x="2064" y="1441"/>
                  <a:pt x="2059" y="1450"/>
                  <a:pt x="2062" y="1458"/>
                </a:cubicBezTo>
                <a:cubicBezTo>
                  <a:pt x="2065" y="1467"/>
                  <a:pt x="2074" y="1471"/>
                  <a:pt x="2083" y="1468"/>
                </a:cubicBezTo>
                <a:close/>
                <a:moveTo>
                  <a:pt x="2143" y="1448"/>
                </a:moveTo>
                <a:lnTo>
                  <a:pt x="2143" y="1447"/>
                </a:lnTo>
                <a:cubicBezTo>
                  <a:pt x="2152" y="1445"/>
                  <a:pt x="2156" y="1436"/>
                  <a:pt x="2153" y="1427"/>
                </a:cubicBezTo>
                <a:cubicBezTo>
                  <a:pt x="2150" y="1419"/>
                  <a:pt x="2141" y="1414"/>
                  <a:pt x="2133" y="1417"/>
                </a:cubicBezTo>
                <a:lnTo>
                  <a:pt x="2133" y="1417"/>
                </a:lnTo>
                <a:cubicBezTo>
                  <a:pt x="2124" y="1420"/>
                  <a:pt x="2120" y="1429"/>
                  <a:pt x="2123" y="1438"/>
                </a:cubicBezTo>
                <a:cubicBezTo>
                  <a:pt x="2126" y="1446"/>
                  <a:pt x="2135" y="1450"/>
                  <a:pt x="2143" y="1448"/>
                </a:cubicBezTo>
                <a:close/>
                <a:moveTo>
                  <a:pt x="2204" y="1427"/>
                </a:moveTo>
                <a:lnTo>
                  <a:pt x="2204" y="1427"/>
                </a:lnTo>
                <a:cubicBezTo>
                  <a:pt x="2212" y="1424"/>
                  <a:pt x="2217" y="1415"/>
                  <a:pt x="2214" y="1406"/>
                </a:cubicBezTo>
                <a:cubicBezTo>
                  <a:pt x="2211" y="1398"/>
                  <a:pt x="2202" y="1394"/>
                  <a:pt x="2193" y="1396"/>
                </a:cubicBezTo>
                <a:lnTo>
                  <a:pt x="2193" y="1396"/>
                </a:lnTo>
                <a:cubicBezTo>
                  <a:pt x="2185" y="1399"/>
                  <a:pt x="2181" y="1408"/>
                  <a:pt x="2183" y="1417"/>
                </a:cubicBezTo>
                <a:cubicBezTo>
                  <a:pt x="2186" y="1425"/>
                  <a:pt x="2195" y="1430"/>
                  <a:pt x="2204" y="1427"/>
                </a:cubicBezTo>
                <a:close/>
                <a:moveTo>
                  <a:pt x="2264" y="1406"/>
                </a:moveTo>
                <a:lnTo>
                  <a:pt x="2264" y="1406"/>
                </a:lnTo>
                <a:cubicBezTo>
                  <a:pt x="2273" y="1403"/>
                  <a:pt x="2277" y="1394"/>
                  <a:pt x="2274" y="1386"/>
                </a:cubicBezTo>
                <a:cubicBezTo>
                  <a:pt x="2271" y="1377"/>
                  <a:pt x="2262" y="1373"/>
                  <a:pt x="2254" y="1376"/>
                </a:cubicBezTo>
                <a:lnTo>
                  <a:pt x="2254" y="1376"/>
                </a:lnTo>
                <a:cubicBezTo>
                  <a:pt x="2246" y="1379"/>
                  <a:pt x="2241" y="1388"/>
                  <a:pt x="2244" y="1396"/>
                </a:cubicBezTo>
                <a:cubicBezTo>
                  <a:pt x="2247" y="1404"/>
                  <a:pt x="2256" y="1409"/>
                  <a:pt x="2264" y="1406"/>
                </a:cubicBezTo>
                <a:close/>
                <a:moveTo>
                  <a:pt x="2325" y="1385"/>
                </a:moveTo>
                <a:lnTo>
                  <a:pt x="2325" y="1385"/>
                </a:lnTo>
                <a:cubicBezTo>
                  <a:pt x="2333" y="1382"/>
                  <a:pt x="2338" y="1373"/>
                  <a:pt x="2335" y="1365"/>
                </a:cubicBezTo>
                <a:cubicBezTo>
                  <a:pt x="2332" y="1356"/>
                  <a:pt x="2323" y="1352"/>
                  <a:pt x="2315" y="1355"/>
                </a:cubicBezTo>
                <a:lnTo>
                  <a:pt x="2314" y="1355"/>
                </a:lnTo>
                <a:cubicBezTo>
                  <a:pt x="2306" y="1358"/>
                  <a:pt x="2302" y="1367"/>
                  <a:pt x="2305" y="1375"/>
                </a:cubicBezTo>
                <a:cubicBezTo>
                  <a:pt x="2307" y="1384"/>
                  <a:pt x="2317" y="1388"/>
                  <a:pt x="2325" y="1385"/>
                </a:cubicBezTo>
                <a:close/>
                <a:moveTo>
                  <a:pt x="2385" y="1364"/>
                </a:moveTo>
                <a:lnTo>
                  <a:pt x="2385" y="1364"/>
                </a:lnTo>
                <a:cubicBezTo>
                  <a:pt x="2394" y="1361"/>
                  <a:pt x="2398" y="1352"/>
                  <a:pt x="2395" y="1344"/>
                </a:cubicBezTo>
                <a:cubicBezTo>
                  <a:pt x="2393" y="1336"/>
                  <a:pt x="2383" y="1331"/>
                  <a:pt x="2375" y="1334"/>
                </a:cubicBezTo>
                <a:lnTo>
                  <a:pt x="2375" y="1334"/>
                </a:lnTo>
                <a:cubicBezTo>
                  <a:pt x="2367" y="1337"/>
                  <a:pt x="2362" y="1346"/>
                  <a:pt x="2365" y="1354"/>
                </a:cubicBezTo>
                <a:cubicBezTo>
                  <a:pt x="2368" y="1363"/>
                  <a:pt x="2377" y="1367"/>
                  <a:pt x="2385" y="1364"/>
                </a:cubicBezTo>
                <a:close/>
                <a:moveTo>
                  <a:pt x="2446" y="1343"/>
                </a:moveTo>
                <a:lnTo>
                  <a:pt x="2446" y="1343"/>
                </a:lnTo>
                <a:cubicBezTo>
                  <a:pt x="2454" y="1341"/>
                  <a:pt x="2459" y="1332"/>
                  <a:pt x="2456" y="1323"/>
                </a:cubicBezTo>
                <a:cubicBezTo>
                  <a:pt x="2453" y="1315"/>
                  <a:pt x="2444" y="1310"/>
                  <a:pt x="2436" y="1313"/>
                </a:cubicBezTo>
                <a:lnTo>
                  <a:pt x="2436" y="1313"/>
                </a:lnTo>
                <a:cubicBezTo>
                  <a:pt x="2427" y="1316"/>
                  <a:pt x="2423" y="1325"/>
                  <a:pt x="2426" y="1334"/>
                </a:cubicBezTo>
                <a:cubicBezTo>
                  <a:pt x="2429" y="1342"/>
                  <a:pt x="2438" y="1346"/>
                  <a:pt x="2446" y="1343"/>
                </a:cubicBezTo>
                <a:close/>
                <a:moveTo>
                  <a:pt x="2507" y="1323"/>
                </a:moveTo>
                <a:lnTo>
                  <a:pt x="2507" y="1323"/>
                </a:lnTo>
                <a:cubicBezTo>
                  <a:pt x="2515" y="1320"/>
                  <a:pt x="2519" y="1311"/>
                  <a:pt x="2517" y="1302"/>
                </a:cubicBezTo>
                <a:cubicBezTo>
                  <a:pt x="2514" y="1294"/>
                  <a:pt x="2505" y="1290"/>
                  <a:pt x="2496" y="1292"/>
                </a:cubicBezTo>
                <a:lnTo>
                  <a:pt x="2496" y="1292"/>
                </a:lnTo>
                <a:cubicBezTo>
                  <a:pt x="2488" y="1295"/>
                  <a:pt x="2483" y="1304"/>
                  <a:pt x="2486" y="1313"/>
                </a:cubicBezTo>
                <a:cubicBezTo>
                  <a:pt x="2489" y="1321"/>
                  <a:pt x="2498" y="1326"/>
                  <a:pt x="2507" y="1323"/>
                </a:cubicBezTo>
                <a:close/>
                <a:moveTo>
                  <a:pt x="2567" y="1302"/>
                </a:moveTo>
                <a:lnTo>
                  <a:pt x="2567" y="1302"/>
                </a:lnTo>
                <a:cubicBezTo>
                  <a:pt x="2576" y="1299"/>
                  <a:pt x="2580" y="1290"/>
                  <a:pt x="2577" y="1282"/>
                </a:cubicBezTo>
                <a:cubicBezTo>
                  <a:pt x="2574" y="1273"/>
                  <a:pt x="2565" y="1269"/>
                  <a:pt x="2557" y="1272"/>
                </a:cubicBezTo>
                <a:lnTo>
                  <a:pt x="2557" y="1272"/>
                </a:lnTo>
                <a:cubicBezTo>
                  <a:pt x="2548" y="1275"/>
                  <a:pt x="2544" y="1284"/>
                  <a:pt x="2547" y="1292"/>
                </a:cubicBezTo>
                <a:cubicBezTo>
                  <a:pt x="2550" y="1300"/>
                  <a:pt x="2559" y="1305"/>
                  <a:pt x="2567" y="1302"/>
                </a:cubicBezTo>
                <a:close/>
                <a:moveTo>
                  <a:pt x="2628" y="1281"/>
                </a:moveTo>
                <a:lnTo>
                  <a:pt x="2628" y="1281"/>
                </a:lnTo>
                <a:cubicBezTo>
                  <a:pt x="2636" y="1278"/>
                  <a:pt x="2641" y="1269"/>
                  <a:pt x="2638" y="1261"/>
                </a:cubicBezTo>
                <a:cubicBezTo>
                  <a:pt x="2635" y="1252"/>
                  <a:pt x="2626" y="1248"/>
                  <a:pt x="2617" y="1251"/>
                </a:cubicBezTo>
                <a:lnTo>
                  <a:pt x="2617" y="1251"/>
                </a:lnTo>
                <a:cubicBezTo>
                  <a:pt x="2609" y="1254"/>
                  <a:pt x="2604" y="1263"/>
                  <a:pt x="2607" y="1271"/>
                </a:cubicBezTo>
                <a:cubicBezTo>
                  <a:pt x="2610" y="1280"/>
                  <a:pt x="2619" y="1284"/>
                  <a:pt x="2628" y="1281"/>
                </a:cubicBezTo>
                <a:close/>
                <a:moveTo>
                  <a:pt x="2688" y="1260"/>
                </a:moveTo>
                <a:lnTo>
                  <a:pt x="2688" y="1260"/>
                </a:lnTo>
                <a:cubicBezTo>
                  <a:pt x="2697" y="1257"/>
                  <a:pt x="2701" y="1248"/>
                  <a:pt x="2698" y="1240"/>
                </a:cubicBezTo>
                <a:cubicBezTo>
                  <a:pt x="2695" y="1232"/>
                  <a:pt x="2686" y="1227"/>
                  <a:pt x="2678" y="1230"/>
                </a:cubicBezTo>
                <a:lnTo>
                  <a:pt x="2678" y="1230"/>
                </a:lnTo>
                <a:cubicBezTo>
                  <a:pt x="2669" y="1233"/>
                  <a:pt x="2665" y="1242"/>
                  <a:pt x="2668" y="1250"/>
                </a:cubicBezTo>
                <a:cubicBezTo>
                  <a:pt x="2671" y="1259"/>
                  <a:pt x="2680" y="1263"/>
                  <a:pt x="2688" y="1260"/>
                </a:cubicBezTo>
                <a:close/>
                <a:moveTo>
                  <a:pt x="2749" y="1239"/>
                </a:moveTo>
                <a:lnTo>
                  <a:pt x="2749" y="1239"/>
                </a:lnTo>
                <a:cubicBezTo>
                  <a:pt x="2757" y="1237"/>
                  <a:pt x="2762" y="1227"/>
                  <a:pt x="2759" y="1219"/>
                </a:cubicBezTo>
                <a:cubicBezTo>
                  <a:pt x="2756" y="1211"/>
                  <a:pt x="2747" y="1206"/>
                  <a:pt x="2738" y="1209"/>
                </a:cubicBezTo>
                <a:lnTo>
                  <a:pt x="2738" y="1209"/>
                </a:lnTo>
                <a:cubicBezTo>
                  <a:pt x="2730" y="1212"/>
                  <a:pt x="2726" y="1221"/>
                  <a:pt x="2728" y="1230"/>
                </a:cubicBezTo>
                <a:cubicBezTo>
                  <a:pt x="2731" y="1238"/>
                  <a:pt x="2740" y="1242"/>
                  <a:pt x="2749" y="1239"/>
                </a:cubicBezTo>
                <a:close/>
                <a:moveTo>
                  <a:pt x="2809" y="1219"/>
                </a:moveTo>
                <a:lnTo>
                  <a:pt x="2809" y="1219"/>
                </a:lnTo>
                <a:cubicBezTo>
                  <a:pt x="2818" y="1216"/>
                  <a:pt x="2822" y="1207"/>
                  <a:pt x="2819" y="1198"/>
                </a:cubicBezTo>
                <a:cubicBezTo>
                  <a:pt x="2816" y="1190"/>
                  <a:pt x="2807" y="1186"/>
                  <a:pt x="2799" y="1188"/>
                </a:cubicBezTo>
                <a:lnTo>
                  <a:pt x="2799" y="1188"/>
                </a:lnTo>
                <a:cubicBezTo>
                  <a:pt x="2791" y="1191"/>
                  <a:pt x="2786" y="1200"/>
                  <a:pt x="2789" y="1209"/>
                </a:cubicBezTo>
                <a:cubicBezTo>
                  <a:pt x="2792" y="1217"/>
                  <a:pt x="2801" y="1222"/>
                  <a:pt x="2809" y="1219"/>
                </a:cubicBezTo>
                <a:close/>
                <a:moveTo>
                  <a:pt x="2870" y="1198"/>
                </a:moveTo>
                <a:lnTo>
                  <a:pt x="2870" y="1198"/>
                </a:lnTo>
                <a:cubicBezTo>
                  <a:pt x="2878" y="1195"/>
                  <a:pt x="2883" y="1186"/>
                  <a:pt x="2880" y="1178"/>
                </a:cubicBezTo>
                <a:cubicBezTo>
                  <a:pt x="2877" y="1169"/>
                  <a:pt x="2868" y="1165"/>
                  <a:pt x="2860" y="1168"/>
                </a:cubicBezTo>
                <a:lnTo>
                  <a:pt x="2860" y="1168"/>
                </a:lnTo>
                <a:cubicBezTo>
                  <a:pt x="2851" y="1170"/>
                  <a:pt x="2847" y="1180"/>
                  <a:pt x="2850" y="1188"/>
                </a:cubicBezTo>
                <a:cubicBezTo>
                  <a:pt x="2852" y="1196"/>
                  <a:pt x="2862" y="1201"/>
                  <a:pt x="2870" y="1198"/>
                </a:cubicBezTo>
                <a:close/>
                <a:moveTo>
                  <a:pt x="2930" y="1177"/>
                </a:moveTo>
                <a:lnTo>
                  <a:pt x="2931" y="1177"/>
                </a:lnTo>
                <a:cubicBezTo>
                  <a:pt x="2939" y="1174"/>
                  <a:pt x="2943" y="1165"/>
                  <a:pt x="2940" y="1157"/>
                </a:cubicBezTo>
                <a:cubicBezTo>
                  <a:pt x="2938" y="1148"/>
                  <a:pt x="2928" y="1144"/>
                  <a:pt x="2920" y="1147"/>
                </a:cubicBezTo>
                <a:lnTo>
                  <a:pt x="2920" y="1147"/>
                </a:lnTo>
                <a:cubicBezTo>
                  <a:pt x="2912" y="1150"/>
                  <a:pt x="2907" y="1159"/>
                  <a:pt x="2910" y="1167"/>
                </a:cubicBezTo>
                <a:cubicBezTo>
                  <a:pt x="2913" y="1176"/>
                  <a:pt x="2922" y="1180"/>
                  <a:pt x="2930" y="1177"/>
                </a:cubicBezTo>
                <a:close/>
                <a:moveTo>
                  <a:pt x="2991" y="1156"/>
                </a:moveTo>
                <a:lnTo>
                  <a:pt x="2991" y="1156"/>
                </a:lnTo>
                <a:cubicBezTo>
                  <a:pt x="2999" y="1153"/>
                  <a:pt x="3004" y="1144"/>
                  <a:pt x="3001" y="1136"/>
                </a:cubicBezTo>
                <a:cubicBezTo>
                  <a:pt x="2998" y="1128"/>
                  <a:pt x="2989" y="1123"/>
                  <a:pt x="2981" y="1126"/>
                </a:cubicBezTo>
                <a:lnTo>
                  <a:pt x="2981" y="1126"/>
                </a:lnTo>
                <a:cubicBezTo>
                  <a:pt x="2972" y="1129"/>
                  <a:pt x="2968" y="1138"/>
                  <a:pt x="2971" y="1146"/>
                </a:cubicBezTo>
                <a:cubicBezTo>
                  <a:pt x="2974" y="1155"/>
                  <a:pt x="2983" y="1159"/>
                  <a:pt x="2991" y="1156"/>
                </a:cubicBezTo>
                <a:close/>
                <a:moveTo>
                  <a:pt x="3052" y="1135"/>
                </a:moveTo>
                <a:lnTo>
                  <a:pt x="3052" y="1135"/>
                </a:lnTo>
                <a:cubicBezTo>
                  <a:pt x="3060" y="1133"/>
                  <a:pt x="3064" y="1123"/>
                  <a:pt x="3062" y="1115"/>
                </a:cubicBezTo>
                <a:cubicBezTo>
                  <a:pt x="3059" y="1107"/>
                  <a:pt x="3050" y="1102"/>
                  <a:pt x="3041" y="1105"/>
                </a:cubicBezTo>
                <a:lnTo>
                  <a:pt x="3041" y="1105"/>
                </a:lnTo>
                <a:cubicBezTo>
                  <a:pt x="3033" y="1108"/>
                  <a:pt x="3028" y="1117"/>
                  <a:pt x="3031" y="1126"/>
                </a:cubicBezTo>
                <a:cubicBezTo>
                  <a:pt x="3034" y="1134"/>
                  <a:pt x="3043" y="1138"/>
                  <a:pt x="3052" y="1135"/>
                </a:cubicBezTo>
                <a:close/>
                <a:moveTo>
                  <a:pt x="3112" y="1115"/>
                </a:moveTo>
                <a:lnTo>
                  <a:pt x="3112" y="1115"/>
                </a:lnTo>
                <a:cubicBezTo>
                  <a:pt x="3121" y="1112"/>
                  <a:pt x="3125" y="1103"/>
                  <a:pt x="3122" y="1094"/>
                </a:cubicBezTo>
                <a:cubicBezTo>
                  <a:pt x="3119" y="1086"/>
                  <a:pt x="3110" y="1082"/>
                  <a:pt x="3102" y="1084"/>
                </a:cubicBezTo>
                <a:lnTo>
                  <a:pt x="3102" y="1084"/>
                </a:lnTo>
                <a:cubicBezTo>
                  <a:pt x="3093" y="1087"/>
                  <a:pt x="3089" y="1096"/>
                  <a:pt x="3092" y="1105"/>
                </a:cubicBezTo>
                <a:cubicBezTo>
                  <a:pt x="3095" y="1113"/>
                  <a:pt x="3104" y="1118"/>
                  <a:pt x="3112" y="1115"/>
                </a:cubicBezTo>
                <a:close/>
                <a:moveTo>
                  <a:pt x="3173" y="1094"/>
                </a:moveTo>
                <a:lnTo>
                  <a:pt x="3173" y="1094"/>
                </a:lnTo>
                <a:cubicBezTo>
                  <a:pt x="3181" y="1091"/>
                  <a:pt x="3186" y="1082"/>
                  <a:pt x="3183" y="1074"/>
                </a:cubicBezTo>
                <a:cubicBezTo>
                  <a:pt x="3180" y="1065"/>
                  <a:pt x="3171" y="1061"/>
                  <a:pt x="3162" y="1064"/>
                </a:cubicBezTo>
                <a:lnTo>
                  <a:pt x="3162" y="1064"/>
                </a:lnTo>
                <a:cubicBezTo>
                  <a:pt x="3154" y="1066"/>
                  <a:pt x="3150" y="1076"/>
                  <a:pt x="3152" y="1084"/>
                </a:cubicBezTo>
                <a:cubicBezTo>
                  <a:pt x="3155" y="1092"/>
                  <a:pt x="3164" y="1097"/>
                  <a:pt x="3173" y="1094"/>
                </a:cubicBezTo>
                <a:close/>
                <a:moveTo>
                  <a:pt x="3233" y="1073"/>
                </a:moveTo>
                <a:lnTo>
                  <a:pt x="3233" y="1073"/>
                </a:lnTo>
                <a:cubicBezTo>
                  <a:pt x="3242" y="1070"/>
                  <a:pt x="3246" y="1061"/>
                  <a:pt x="3243" y="1053"/>
                </a:cubicBezTo>
                <a:cubicBezTo>
                  <a:pt x="3240" y="1044"/>
                  <a:pt x="3231" y="1040"/>
                  <a:pt x="3223" y="1043"/>
                </a:cubicBezTo>
                <a:lnTo>
                  <a:pt x="3223" y="1043"/>
                </a:lnTo>
                <a:cubicBezTo>
                  <a:pt x="3215" y="1046"/>
                  <a:pt x="3210" y="1055"/>
                  <a:pt x="3213" y="1063"/>
                </a:cubicBezTo>
                <a:cubicBezTo>
                  <a:pt x="3216" y="1071"/>
                  <a:pt x="3225" y="1076"/>
                  <a:pt x="3233" y="1073"/>
                </a:cubicBezTo>
                <a:close/>
                <a:moveTo>
                  <a:pt x="3294" y="1052"/>
                </a:moveTo>
                <a:lnTo>
                  <a:pt x="3294" y="1052"/>
                </a:lnTo>
                <a:cubicBezTo>
                  <a:pt x="3302" y="1049"/>
                  <a:pt x="3307" y="1040"/>
                  <a:pt x="3304" y="1032"/>
                </a:cubicBezTo>
                <a:cubicBezTo>
                  <a:pt x="3301" y="1024"/>
                  <a:pt x="3292" y="1019"/>
                  <a:pt x="3283" y="1022"/>
                </a:cubicBezTo>
                <a:lnTo>
                  <a:pt x="3283" y="1022"/>
                </a:lnTo>
                <a:cubicBezTo>
                  <a:pt x="3275" y="1025"/>
                  <a:pt x="3271" y="1034"/>
                  <a:pt x="3274" y="1042"/>
                </a:cubicBezTo>
                <a:cubicBezTo>
                  <a:pt x="3276" y="1051"/>
                  <a:pt x="3285" y="1055"/>
                  <a:pt x="3294" y="1052"/>
                </a:cubicBezTo>
                <a:close/>
                <a:moveTo>
                  <a:pt x="3354" y="1031"/>
                </a:moveTo>
                <a:lnTo>
                  <a:pt x="3354" y="1031"/>
                </a:lnTo>
                <a:cubicBezTo>
                  <a:pt x="3363" y="1029"/>
                  <a:pt x="3367" y="1019"/>
                  <a:pt x="3364" y="1011"/>
                </a:cubicBezTo>
                <a:cubicBezTo>
                  <a:pt x="3361" y="1003"/>
                  <a:pt x="3352" y="998"/>
                  <a:pt x="3344" y="1001"/>
                </a:cubicBezTo>
                <a:lnTo>
                  <a:pt x="3344" y="1001"/>
                </a:lnTo>
                <a:cubicBezTo>
                  <a:pt x="3336" y="1004"/>
                  <a:pt x="3331" y="1013"/>
                  <a:pt x="3334" y="1022"/>
                </a:cubicBezTo>
                <a:cubicBezTo>
                  <a:pt x="3337" y="1030"/>
                  <a:pt x="3346" y="1034"/>
                  <a:pt x="3354" y="1031"/>
                </a:cubicBezTo>
                <a:close/>
                <a:moveTo>
                  <a:pt x="3415" y="1011"/>
                </a:moveTo>
                <a:lnTo>
                  <a:pt x="3415" y="1011"/>
                </a:lnTo>
                <a:cubicBezTo>
                  <a:pt x="3423" y="1008"/>
                  <a:pt x="3428" y="999"/>
                  <a:pt x="3425" y="990"/>
                </a:cubicBezTo>
                <a:cubicBezTo>
                  <a:pt x="3422" y="982"/>
                  <a:pt x="3413" y="978"/>
                  <a:pt x="3405" y="980"/>
                </a:cubicBezTo>
                <a:lnTo>
                  <a:pt x="3405" y="980"/>
                </a:lnTo>
                <a:cubicBezTo>
                  <a:pt x="3396" y="983"/>
                  <a:pt x="3392" y="992"/>
                  <a:pt x="3395" y="1001"/>
                </a:cubicBezTo>
                <a:cubicBezTo>
                  <a:pt x="3397" y="1009"/>
                  <a:pt x="3407" y="1014"/>
                  <a:pt x="3415" y="1011"/>
                </a:cubicBezTo>
                <a:close/>
                <a:moveTo>
                  <a:pt x="3476" y="990"/>
                </a:moveTo>
                <a:lnTo>
                  <a:pt x="3476" y="990"/>
                </a:lnTo>
                <a:cubicBezTo>
                  <a:pt x="3484" y="987"/>
                  <a:pt x="3488" y="978"/>
                  <a:pt x="3485" y="970"/>
                </a:cubicBezTo>
                <a:cubicBezTo>
                  <a:pt x="3483" y="961"/>
                  <a:pt x="3473" y="957"/>
                  <a:pt x="3465" y="960"/>
                </a:cubicBezTo>
                <a:lnTo>
                  <a:pt x="3465" y="960"/>
                </a:lnTo>
                <a:cubicBezTo>
                  <a:pt x="3457" y="962"/>
                  <a:pt x="3452" y="972"/>
                  <a:pt x="3455" y="980"/>
                </a:cubicBezTo>
                <a:cubicBezTo>
                  <a:pt x="3458" y="988"/>
                  <a:pt x="3467" y="993"/>
                  <a:pt x="3476" y="990"/>
                </a:cubicBezTo>
                <a:close/>
                <a:moveTo>
                  <a:pt x="3536" y="969"/>
                </a:moveTo>
                <a:lnTo>
                  <a:pt x="3536" y="969"/>
                </a:lnTo>
                <a:cubicBezTo>
                  <a:pt x="3544" y="966"/>
                  <a:pt x="3549" y="957"/>
                  <a:pt x="3546" y="949"/>
                </a:cubicBezTo>
                <a:cubicBezTo>
                  <a:pt x="3543" y="940"/>
                  <a:pt x="3534" y="936"/>
                  <a:pt x="3526" y="939"/>
                </a:cubicBezTo>
                <a:lnTo>
                  <a:pt x="3526" y="939"/>
                </a:lnTo>
                <a:cubicBezTo>
                  <a:pt x="3517" y="942"/>
                  <a:pt x="3513" y="951"/>
                  <a:pt x="3516" y="959"/>
                </a:cubicBezTo>
                <a:cubicBezTo>
                  <a:pt x="3519" y="967"/>
                  <a:pt x="3528" y="972"/>
                  <a:pt x="3536" y="969"/>
                </a:cubicBezTo>
                <a:close/>
                <a:moveTo>
                  <a:pt x="3597" y="948"/>
                </a:moveTo>
                <a:lnTo>
                  <a:pt x="3597" y="948"/>
                </a:lnTo>
                <a:cubicBezTo>
                  <a:pt x="3605" y="945"/>
                  <a:pt x="3609" y="936"/>
                  <a:pt x="3607" y="928"/>
                </a:cubicBezTo>
                <a:cubicBezTo>
                  <a:pt x="3604" y="920"/>
                  <a:pt x="3595" y="915"/>
                  <a:pt x="3586" y="918"/>
                </a:cubicBezTo>
                <a:lnTo>
                  <a:pt x="3586" y="918"/>
                </a:lnTo>
                <a:cubicBezTo>
                  <a:pt x="3578" y="921"/>
                  <a:pt x="3573" y="930"/>
                  <a:pt x="3576" y="938"/>
                </a:cubicBezTo>
                <a:cubicBezTo>
                  <a:pt x="3579" y="947"/>
                  <a:pt x="3588" y="951"/>
                  <a:pt x="3597" y="948"/>
                </a:cubicBezTo>
                <a:close/>
                <a:moveTo>
                  <a:pt x="3657" y="927"/>
                </a:moveTo>
                <a:lnTo>
                  <a:pt x="3657" y="927"/>
                </a:lnTo>
                <a:cubicBezTo>
                  <a:pt x="3666" y="925"/>
                  <a:pt x="3670" y="915"/>
                  <a:pt x="3667" y="907"/>
                </a:cubicBezTo>
                <a:cubicBezTo>
                  <a:pt x="3664" y="899"/>
                  <a:pt x="3655" y="894"/>
                  <a:pt x="3647" y="897"/>
                </a:cubicBezTo>
                <a:lnTo>
                  <a:pt x="3647" y="897"/>
                </a:lnTo>
                <a:cubicBezTo>
                  <a:pt x="3638" y="900"/>
                  <a:pt x="3634" y="909"/>
                  <a:pt x="3637" y="918"/>
                </a:cubicBezTo>
                <a:cubicBezTo>
                  <a:pt x="3640" y="926"/>
                  <a:pt x="3649" y="930"/>
                  <a:pt x="3657" y="927"/>
                </a:cubicBezTo>
                <a:close/>
                <a:moveTo>
                  <a:pt x="3718" y="907"/>
                </a:moveTo>
                <a:lnTo>
                  <a:pt x="3718" y="907"/>
                </a:lnTo>
                <a:cubicBezTo>
                  <a:pt x="3726" y="904"/>
                  <a:pt x="3731" y="895"/>
                  <a:pt x="3728" y="886"/>
                </a:cubicBezTo>
                <a:cubicBezTo>
                  <a:pt x="3725" y="878"/>
                  <a:pt x="3716" y="873"/>
                  <a:pt x="3707" y="876"/>
                </a:cubicBezTo>
                <a:lnTo>
                  <a:pt x="3707" y="876"/>
                </a:lnTo>
                <a:cubicBezTo>
                  <a:pt x="3699" y="879"/>
                  <a:pt x="3695" y="888"/>
                  <a:pt x="3697" y="897"/>
                </a:cubicBezTo>
                <a:cubicBezTo>
                  <a:pt x="3700" y="905"/>
                  <a:pt x="3709" y="910"/>
                  <a:pt x="3718" y="907"/>
                </a:cubicBezTo>
                <a:close/>
                <a:moveTo>
                  <a:pt x="3778" y="886"/>
                </a:moveTo>
                <a:lnTo>
                  <a:pt x="3778" y="886"/>
                </a:lnTo>
                <a:cubicBezTo>
                  <a:pt x="3787" y="883"/>
                  <a:pt x="3791" y="874"/>
                  <a:pt x="3788" y="865"/>
                </a:cubicBezTo>
                <a:cubicBezTo>
                  <a:pt x="3785" y="857"/>
                  <a:pt x="3776" y="853"/>
                  <a:pt x="3768" y="856"/>
                </a:cubicBezTo>
                <a:lnTo>
                  <a:pt x="3768" y="856"/>
                </a:lnTo>
                <a:cubicBezTo>
                  <a:pt x="3760" y="858"/>
                  <a:pt x="3755" y="868"/>
                  <a:pt x="3758" y="876"/>
                </a:cubicBezTo>
                <a:cubicBezTo>
                  <a:pt x="3761" y="884"/>
                  <a:pt x="3770" y="889"/>
                  <a:pt x="3778" y="886"/>
                </a:cubicBezTo>
                <a:close/>
                <a:moveTo>
                  <a:pt x="3839" y="865"/>
                </a:moveTo>
                <a:lnTo>
                  <a:pt x="3839" y="865"/>
                </a:lnTo>
                <a:cubicBezTo>
                  <a:pt x="3847" y="862"/>
                  <a:pt x="3852" y="853"/>
                  <a:pt x="3849" y="845"/>
                </a:cubicBezTo>
                <a:cubicBezTo>
                  <a:pt x="3846" y="836"/>
                  <a:pt x="3837" y="832"/>
                  <a:pt x="3828" y="835"/>
                </a:cubicBezTo>
                <a:lnTo>
                  <a:pt x="3828" y="835"/>
                </a:lnTo>
                <a:cubicBezTo>
                  <a:pt x="3820" y="838"/>
                  <a:pt x="3816" y="847"/>
                  <a:pt x="3819" y="855"/>
                </a:cubicBezTo>
                <a:cubicBezTo>
                  <a:pt x="3821" y="863"/>
                  <a:pt x="3831" y="868"/>
                  <a:pt x="3839" y="865"/>
                </a:cubicBezTo>
                <a:close/>
                <a:moveTo>
                  <a:pt x="3899" y="844"/>
                </a:moveTo>
                <a:lnTo>
                  <a:pt x="3899" y="844"/>
                </a:lnTo>
                <a:cubicBezTo>
                  <a:pt x="3908" y="841"/>
                  <a:pt x="3912" y="832"/>
                  <a:pt x="3909" y="824"/>
                </a:cubicBezTo>
                <a:cubicBezTo>
                  <a:pt x="3907" y="816"/>
                  <a:pt x="3897" y="811"/>
                  <a:pt x="3889" y="814"/>
                </a:cubicBezTo>
                <a:lnTo>
                  <a:pt x="3889" y="814"/>
                </a:lnTo>
                <a:cubicBezTo>
                  <a:pt x="3881" y="817"/>
                  <a:pt x="3876" y="826"/>
                  <a:pt x="3879" y="834"/>
                </a:cubicBezTo>
                <a:cubicBezTo>
                  <a:pt x="3882" y="843"/>
                  <a:pt x="3891" y="847"/>
                  <a:pt x="3899" y="844"/>
                </a:cubicBezTo>
                <a:close/>
                <a:moveTo>
                  <a:pt x="3960" y="823"/>
                </a:moveTo>
                <a:lnTo>
                  <a:pt x="3960" y="823"/>
                </a:lnTo>
                <a:cubicBezTo>
                  <a:pt x="3968" y="821"/>
                  <a:pt x="3973" y="811"/>
                  <a:pt x="3970" y="803"/>
                </a:cubicBezTo>
                <a:cubicBezTo>
                  <a:pt x="3967" y="795"/>
                  <a:pt x="3958" y="790"/>
                  <a:pt x="3950" y="793"/>
                </a:cubicBezTo>
                <a:lnTo>
                  <a:pt x="3950" y="793"/>
                </a:lnTo>
                <a:cubicBezTo>
                  <a:pt x="3941" y="796"/>
                  <a:pt x="3937" y="805"/>
                  <a:pt x="3940" y="814"/>
                </a:cubicBezTo>
                <a:cubicBezTo>
                  <a:pt x="3943" y="822"/>
                  <a:pt x="3952" y="826"/>
                  <a:pt x="3960" y="823"/>
                </a:cubicBezTo>
                <a:close/>
                <a:moveTo>
                  <a:pt x="4021" y="803"/>
                </a:moveTo>
                <a:lnTo>
                  <a:pt x="4021" y="803"/>
                </a:lnTo>
                <a:cubicBezTo>
                  <a:pt x="4029" y="800"/>
                  <a:pt x="4033" y="791"/>
                  <a:pt x="4031" y="782"/>
                </a:cubicBezTo>
                <a:cubicBezTo>
                  <a:pt x="4028" y="774"/>
                  <a:pt x="4019" y="769"/>
                  <a:pt x="4010" y="772"/>
                </a:cubicBezTo>
                <a:lnTo>
                  <a:pt x="4010" y="772"/>
                </a:lnTo>
                <a:cubicBezTo>
                  <a:pt x="4002" y="775"/>
                  <a:pt x="3997" y="784"/>
                  <a:pt x="4000" y="793"/>
                </a:cubicBezTo>
                <a:cubicBezTo>
                  <a:pt x="4003" y="801"/>
                  <a:pt x="4012" y="806"/>
                  <a:pt x="4021" y="803"/>
                </a:cubicBezTo>
                <a:close/>
                <a:moveTo>
                  <a:pt x="4081" y="782"/>
                </a:moveTo>
                <a:lnTo>
                  <a:pt x="4081" y="782"/>
                </a:lnTo>
                <a:cubicBezTo>
                  <a:pt x="4089" y="779"/>
                  <a:pt x="4094" y="770"/>
                  <a:pt x="4091" y="761"/>
                </a:cubicBezTo>
                <a:cubicBezTo>
                  <a:pt x="4088" y="753"/>
                  <a:pt x="4079" y="749"/>
                  <a:pt x="4071" y="752"/>
                </a:cubicBezTo>
                <a:lnTo>
                  <a:pt x="4071" y="752"/>
                </a:lnTo>
                <a:cubicBezTo>
                  <a:pt x="4062" y="754"/>
                  <a:pt x="4058" y="764"/>
                  <a:pt x="4061" y="772"/>
                </a:cubicBezTo>
                <a:cubicBezTo>
                  <a:pt x="4064" y="780"/>
                  <a:pt x="4073" y="785"/>
                  <a:pt x="4081" y="782"/>
                </a:cubicBezTo>
                <a:close/>
                <a:moveTo>
                  <a:pt x="4142" y="761"/>
                </a:moveTo>
                <a:lnTo>
                  <a:pt x="4142" y="761"/>
                </a:lnTo>
                <a:cubicBezTo>
                  <a:pt x="4150" y="758"/>
                  <a:pt x="4154" y="749"/>
                  <a:pt x="4152" y="741"/>
                </a:cubicBezTo>
                <a:cubicBezTo>
                  <a:pt x="4149" y="732"/>
                  <a:pt x="4140" y="728"/>
                  <a:pt x="4131" y="731"/>
                </a:cubicBezTo>
                <a:lnTo>
                  <a:pt x="4131" y="731"/>
                </a:lnTo>
                <a:cubicBezTo>
                  <a:pt x="4123" y="734"/>
                  <a:pt x="4118" y="743"/>
                  <a:pt x="4121" y="751"/>
                </a:cubicBezTo>
                <a:cubicBezTo>
                  <a:pt x="4124" y="759"/>
                  <a:pt x="4133" y="764"/>
                  <a:pt x="4142" y="761"/>
                </a:cubicBezTo>
                <a:close/>
                <a:moveTo>
                  <a:pt x="4202" y="740"/>
                </a:moveTo>
                <a:lnTo>
                  <a:pt x="4202" y="740"/>
                </a:lnTo>
                <a:cubicBezTo>
                  <a:pt x="4211" y="737"/>
                  <a:pt x="4215" y="728"/>
                  <a:pt x="4212" y="720"/>
                </a:cubicBezTo>
                <a:cubicBezTo>
                  <a:pt x="4209" y="712"/>
                  <a:pt x="4200" y="707"/>
                  <a:pt x="4192" y="710"/>
                </a:cubicBezTo>
                <a:lnTo>
                  <a:pt x="4192" y="710"/>
                </a:lnTo>
                <a:cubicBezTo>
                  <a:pt x="4183" y="713"/>
                  <a:pt x="4179" y="722"/>
                  <a:pt x="4182" y="730"/>
                </a:cubicBezTo>
                <a:cubicBezTo>
                  <a:pt x="4185" y="739"/>
                  <a:pt x="4194" y="743"/>
                  <a:pt x="4202" y="740"/>
                </a:cubicBezTo>
                <a:close/>
                <a:moveTo>
                  <a:pt x="4263" y="719"/>
                </a:moveTo>
                <a:lnTo>
                  <a:pt x="4263" y="719"/>
                </a:lnTo>
                <a:cubicBezTo>
                  <a:pt x="4271" y="717"/>
                  <a:pt x="4276" y="707"/>
                  <a:pt x="4273" y="699"/>
                </a:cubicBezTo>
                <a:cubicBezTo>
                  <a:pt x="4270" y="691"/>
                  <a:pt x="4261" y="686"/>
                  <a:pt x="4252" y="689"/>
                </a:cubicBezTo>
                <a:lnTo>
                  <a:pt x="4252" y="689"/>
                </a:lnTo>
                <a:cubicBezTo>
                  <a:pt x="4244" y="692"/>
                  <a:pt x="4240" y="701"/>
                  <a:pt x="4242" y="709"/>
                </a:cubicBezTo>
                <a:cubicBezTo>
                  <a:pt x="4245" y="718"/>
                  <a:pt x="4254" y="722"/>
                  <a:pt x="4263" y="719"/>
                </a:cubicBezTo>
                <a:close/>
                <a:moveTo>
                  <a:pt x="4323" y="699"/>
                </a:moveTo>
                <a:lnTo>
                  <a:pt x="4323" y="699"/>
                </a:lnTo>
                <a:cubicBezTo>
                  <a:pt x="4332" y="696"/>
                  <a:pt x="4336" y="687"/>
                  <a:pt x="4333" y="678"/>
                </a:cubicBezTo>
                <a:cubicBezTo>
                  <a:pt x="4330" y="670"/>
                  <a:pt x="4321" y="665"/>
                  <a:pt x="4313" y="668"/>
                </a:cubicBezTo>
                <a:lnTo>
                  <a:pt x="4313" y="668"/>
                </a:lnTo>
                <a:cubicBezTo>
                  <a:pt x="4305" y="671"/>
                  <a:pt x="4300" y="680"/>
                  <a:pt x="4303" y="689"/>
                </a:cubicBezTo>
                <a:cubicBezTo>
                  <a:pt x="4306" y="697"/>
                  <a:pt x="4315" y="701"/>
                  <a:pt x="4323" y="699"/>
                </a:cubicBezTo>
                <a:close/>
                <a:moveTo>
                  <a:pt x="4384" y="678"/>
                </a:moveTo>
                <a:lnTo>
                  <a:pt x="4384" y="678"/>
                </a:lnTo>
                <a:cubicBezTo>
                  <a:pt x="4392" y="675"/>
                  <a:pt x="4397" y="666"/>
                  <a:pt x="4394" y="657"/>
                </a:cubicBezTo>
                <a:cubicBezTo>
                  <a:pt x="4391" y="649"/>
                  <a:pt x="4382" y="645"/>
                  <a:pt x="4374" y="648"/>
                </a:cubicBezTo>
                <a:lnTo>
                  <a:pt x="4373" y="648"/>
                </a:lnTo>
                <a:cubicBezTo>
                  <a:pt x="4365" y="650"/>
                  <a:pt x="4361" y="660"/>
                  <a:pt x="4364" y="668"/>
                </a:cubicBezTo>
                <a:cubicBezTo>
                  <a:pt x="4366" y="676"/>
                  <a:pt x="4376" y="681"/>
                  <a:pt x="4384" y="678"/>
                </a:cubicBezTo>
                <a:close/>
                <a:moveTo>
                  <a:pt x="4444" y="657"/>
                </a:moveTo>
                <a:lnTo>
                  <a:pt x="4444" y="657"/>
                </a:lnTo>
                <a:cubicBezTo>
                  <a:pt x="4453" y="654"/>
                  <a:pt x="4457" y="645"/>
                  <a:pt x="4454" y="637"/>
                </a:cubicBezTo>
                <a:cubicBezTo>
                  <a:pt x="4452" y="628"/>
                  <a:pt x="4442" y="624"/>
                  <a:pt x="4434" y="627"/>
                </a:cubicBezTo>
                <a:lnTo>
                  <a:pt x="4434" y="627"/>
                </a:lnTo>
                <a:cubicBezTo>
                  <a:pt x="4426" y="630"/>
                  <a:pt x="4421" y="639"/>
                  <a:pt x="4424" y="647"/>
                </a:cubicBezTo>
                <a:cubicBezTo>
                  <a:pt x="4427" y="655"/>
                  <a:pt x="4436" y="660"/>
                  <a:pt x="4444" y="657"/>
                </a:cubicBezTo>
                <a:close/>
                <a:moveTo>
                  <a:pt x="4505" y="636"/>
                </a:moveTo>
                <a:lnTo>
                  <a:pt x="4505" y="636"/>
                </a:lnTo>
                <a:cubicBezTo>
                  <a:pt x="4513" y="633"/>
                  <a:pt x="4518" y="624"/>
                  <a:pt x="4515" y="616"/>
                </a:cubicBezTo>
                <a:cubicBezTo>
                  <a:pt x="4512" y="608"/>
                  <a:pt x="4503" y="603"/>
                  <a:pt x="4495" y="606"/>
                </a:cubicBezTo>
                <a:lnTo>
                  <a:pt x="4495" y="606"/>
                </a:lnTo>
                <a:cubicBezTo>
                  <a:pt x="4486" y="609"/>
                  <a:pt x="4482" y="618"/>
                  <a:pt x="4485" y="626"/>
                </a:cubicBezTo>
                <a:cubicBezTo>
                  <a:pt x="4488" y="635"/>
                  <a:pt x="4497" y="639"/>
                  <a:pt x="4505" y="636"/>
                </a:cubicBezTo>
                <a:close/>
                <a:moveTo>
                  <a:pt x="4566" y="615"/>
                </a:moveTo>
                <a:lnTo>
                  <a:pt x="4566" y="615"/>
                </a:lnTo>
                <a:cubicBezTo>
                  <a:pt x="4574" y="613"/>
                  <a:pt x="4578" y="603"/>
                  <a:pt x="4576" y="595"/>
                </a:cubicBezTo>
                <a:cubicBezTo>
                  <a:pt x="4573" y="587"/>
                  <a:pt x="4564" y="582"/>
                  <a:pt x="4555" y="585"/>
                </a:cubicBezTo>
                <a:lnTo>
                  <a:pt x="4555" y="585"/>
                </a:lnTo>
                <a:cubicBezTo>
                  <a:pt x="4547" y="588"/>
                  <a:pt x="4542" y="597"/>
                  <a:pt x="4545" y="605"/>
                </a:cubicBezTo>
                <a:cubicBezTo>
                  <a:pt x="4548" y="614"/>
                  <a:pt x="4557" y="618"/>
                  <a:pt x="4566" y="615"/>
                </a:cubicBezTo>
                <a:close/>
                <a:moveTo>
                  <a:pt x="4626" y="595"/>
                </a:moveTo>
                <a:lnTo>
                  <a:pt x="4626" y="595"/>
                </a:lnTo>
                <a:cubicBezTo>
                  <a:pt x="4635" y="592"/>
                  <a:pt x="4639" y="583"/>
                  <a:pt x="4636" y="574"/>
                </a:cubicBezTo>
                <a:cubicBezTo>
                  <a:pt x="4633" y="566"/>
                  <a:pt x="4624" y="561"/>
                  <a:pt x="4616" y="564"/>
                </a:cubicBezTo>
                <a:lnTo>
                  <a:pt x="4616" y="564"/>
                </a:lnTo>
                <a:cubicBezTo>
                  <a:pt x="4607" y="567"/>
                  <a:pt x="4603" y="576"/>
                  <a:pt x="4606" y="585"/>
                </a:cubicBezTo>
                <a:cubicBezTo>
                  <a:pt x="4609" y="593"/>
                  <a:pt x="4618" y="597"/>
                  <a:pt x="4626" y="595"/>
                </a:cubicBezTo>
                <a:close/>
                <a:moveTo>
                  <a:pt x="4687" y="574"/>
                </a:moveTo>
                <a:lnTo>
                  <a:pt x="4687" y="574"/>
                </a:lnTo>
                <a:cubicBezTo>
                  <a:pt x="4695" y="571"/>
                  <a:pt x="4700" y="562"/>
                  <a:pt x="4697" y="553"/>
                </a:cubicBezTo>
                <a:cubicBezTo>
                  <a:pt x="4694" y="545"/>
                  <a:pt x="4685" y="541"/>
                  <a:pt x="4676" y="544"/>
                </a:cubicBezTo>
                <a:lnTo>
                  <a:pt x="4676" y="544"/>
                </a:lnTo>
                <a:cubicBezTo>
                  <a:pt x="4668" y="546"/>
                  <a:pt x="4663" y="556"/>
                  <a:pt x="4666" y="564"/>
                </a:cubicBezTo>
                <a:cubicBezTo>
                  <a:pt x="4669" y="572"/>
                  <a:pt x="4678" y="577"/>
                  <a:pt x="4687" y="574"/>
                </a:cubicBezTo>
                <a:close/>
                <a:moveTo>
                  <a:pt x="4747" y="553"/>
                </a:moveTo>
                <a:lnTo>
                  <a:pt x="4747" y="553"/>
                </a:lnTo>
                <a:cubicBezTo>
                  <a:pt x="4756" y="550"/>
                  <a:pt x="4760" y="541"/>
                  <a:pt x="4757" y="533"/>
                </a:cubicBezTo>
                <a:cubicBezTo>
                  <a:pt x="4754" y="524"/>
                  <a:pt x="4745" y="520"/>
                  <a:pt x="4737" y="523"/>
                </a:cubicBezTo>
                <a:lnTo>
                  <a:pt x="4737" y="523"/>
                </a:lnTo>
                <a:cubicBezTo>
                  <a:pt x="4728" y="526"/>
                  <a:pt x="4724" y="535"/>
                  <a:pt x="4727" y="543"/>
                </a:cubicBezTo>
                <a:cubicBezTo>
                  <a:pt x="4730" y="551"/>
                  <a:pt x="4739" y="556"/>
                  <a:pt x="4747" y="553"/>
                </a:cubicBezTo>
                <a:close/>
                <a:moveTo>
                  <a:pt x="4808" y="532"/>
                </a:moveTo>
                <a:lnTo>
                  <a:pt x="4808" y="532"/>
                </a:lnTo>
                <a:cubicBezTo>
                  <a:pt x="4816" y="529"/>
                  <a:pt x="4821" y="520"/>
                  <a:pt x="4818" y="512"/>
                </a:cubicBezTo>
                <a:cubicBezTo>
                  <a:pt x="4815" y="503"/>
                  <a:pt x="4806" y="499"/>
                  <a:pt x="4797" y="502"/>
                </a:cubicBezTo>
                <a:lnTo>
                  <a:pt x="4797" y="502"/>
                </a:lnTo>
                <a:cubicBezTo>
                  <a:pt x="4789" y="505"/>
                  <a:pt x="4785" y="514"/>
                  <a:pt x="4787" y="522"/>
                </a:cubicBezTo>
                <a:cubicBezTo>
                  <a:pt x="4790" y="531"/>
                  <a:pt x="4799" y="535"/>
                  <a:pt x="4808" y="532"/>
                </a:cubicBezTo>
                <a:close/>
                <a:moveTo>
                  <a:pt x="4868" y="511"/>
                </a:moveTo>
                <a:lnTo>
                  <a:pt x="4868" y="511"/>
                </a:lnTo>
                <a:cubicBezTo>
                  <a:pt x="4877" y="509"/>
                  <a:pt x="4881" y="499"/>
                  <a:pt x="4878" y="491"/>
                </a:cubicBezTo>
                <a:cubicBezTo>
                  <a:pt x="4875" y="483"/>
                  <a:pt x="4866" y="478"/>
                  <a:pt x="4858" y="481"/>
                </a:cubicBezTo>
                <a:lnTo>
                  <a:pt x="4858" y="481"/>
                </a:lnTo>
                <a:cubicBezTo>
                  <a:pt x="4850" y="484"/>
                  <a:pt x="4845" y="493"/>
                  <a:pt x="4848" y="501"/>
                </a:cubicBezTo>
                <a:cubicBezTo>
                  <a:pt x="4851" y="510"/>
                  <a:pt x="4860" y="514"/>
                  <a:pt x="4868" y="511"/>
                </a:cubicBezTo>
                <a:close/>
                <a:moveTo>
                  <a:pt x="4929" y="491"/>
                </a:moveTo>
                <a:lnTo>
                  <a:pt x="4929" y="491"/>
                </a:lnTo>
                <a:cubicBezTo>
                  <a:pt x="4937" y="488"/>
                  <a:pt x="4942" y="479"/>
                  <a:pt x="4939" y="470"/>
                </a:cubicBezTo>
                <a:cubicBezTo>
                  <a:pt x="4936" y="462"/>
                  <a:pt x="4927" y="457"/>
                  <a:pt x="4919" y="460"/>
                </a:cubicBezTo>
                <a:lnTo>
                  <a:pt x="4919" y="460"/>
                </a:lnTo>
                <a:cubicBezTo>
                  <a:pt x="4910" y="463"/>
                  <a:pt x="4906" y="472"/>
                  <a:pt x="4909" y="481"/>
                </a:cubicBezTo>
                <a:cubicBezTo>
                  <a:pt x="4911" y="489"/>
                  <a:pt x="4921" y="493"/>
                  <a:pt x="4929" y="491"/>
                </a:cubicBezTo>
                <a:close/>
                <a:moveTo>
                  <a:pt x="4989" y="470"/>
                </a:moveTo>
                <a:lnTo>
                  <a:pt x="4990" y="470"/>
                </a:lnTo>
                <a:cubicBezTo>
                  <a:pt x="4998" y="467"/>
                  <a:pt x="5002" y="458"/>
                  <a:pt x="4999" y="449"/>
                </a:cubicBezTo>
                <a:cubicBezTo>
                  <a:pt x="4997" y="441"/>
                  <a:pt x="4987" y="437"/>
                  <a:pt x="4979" y="440"/>
                </a:cubicBezTo>
                <a:lnTo>
                  <a:pt x="4979" y="440"/>
                </a:lnTo>
                <a:cubicBezTo>
                  <a:pt x="4971" y="442"/>
                  <a:pt x="4966" y="451"/>
                  <a:pt x="4969" y="460"/>
                </a:cubicBezTo>
                <a:cubicBezTo>
                  <a:pt x="4972" y="468"/>
                  <a:pt x="4981" y="473"/>
                  <a:pt x="4989" y="470"/>
                </a:cubicBezTo>
                <a:close/>
                <a:moveTo>
                  <a:pt x="5050" y="449"/>
                </a:moveTo>
                <a:lnTo>
                  <a:pt x="5050" y="449"/>
                </a:lnTo>
                <a:cubicBezTo>
                  <a:pt x="5058" y="446"/>
                  <a:pt x="5063" y="437"/>
                  <a:pt x="5060" y="429"/>
                </a:cubicBezTo>
                <a:cubicBezTo>
                  <a:pt x="5057" y="420"/>
                  <a:pt x="5048" y="416"/>
                  <a:pt x="5040" y="419"/>
                </a:cubicBezTo>
                <a:lnTo>
                  <a:pt x="5040" y="419"/>
                </a:lnTo>
                <a:cubicBezTo>
                  <a:pt x="5031" y="422"/>
                  <a:pt x="5027" y="431"/>
                  <a:pt x="5030" y="439"/>
                </a:cubicBezTo>
                <a:cubicBezTo>
                  <a:pt x="5033" y="447"/>
                  <a:pt x="5042" y="452"/>
                  <a:pt x="5050" y="449"/>
                </a:cubicBezTo>
                <a:close/>
                <a:moveTo>
                  <a:pt x="5111" y="428"/>
                </a:moveTo>
                <a:lnTo>
                  <a:pt x="5111" y="428"/>
                </a:lnTo>
                <a:cubicBezTo>
                  <a:pt x="5119" y="425"/>
                  <a:pt x="5123" y="416"/>
                  <a:pt x="5121" y="408"/>
                </a:cubicBezTo>
                <a:cubicBezTo>
                  <a:pt x="5118" y="399"/>
                  <a:pt x="5109" y="395"/>
                  <a:pt x="5100" y="398"/>
                </a:cubicBezTo>
                <a:lnTo>
                  <a:pt x="5100" y="398"/>
                </a:lnTo>
                <a:cubicBezTo>
                  <a:pt x="5092" y="401"/>
                  <a:pt x="5087" y="410"/>
                  <a:pt x="5090" y="418"/>
                </a:cubicBezTo>
                <a:cubicBezTo>
                  <a:pt x="5093" y="427"/>
                  <a:pt x="5102" y="431"/>
                  <a:pt x="5111" y="428"/>
                </a:cubicBezTo>
                <a:close/>
                <a:moveTo>
                  <a:pt x="5171" y="407"/>
                </a:moveTo>
                <a:lnTo>
                  <a:pt x="5171" y="407"/>
                </a:lnTo>
                <a:cubicBezTo>
                  <a:pt x="5180" y="405"/>
                  <a:pt x="5184" y="395"/>
                  <a:pt x="5181" y="387"/>
                </a:cubicBezTo>
                <a:cubicBezTo>
                  <a:pt x="5178" y="379"/>
                  <a:pt x="5169" y="374"/>
                  <a:pt x="5161" y="377"/>
                </a:cubicBezTo>
                <a:lnTo>
                  <a:pt x="5161" y="377"/>
                </a:lnTo>
                <a:cubicBezTo>
                  <a:pt x="5152" y="380"/>
                  <a:pt x="5148" y="389"/>
                  <a:pt x="5151" y="397"/>
                </a:cubicBezTo>
                <a:cubicBezTo>
                  <a:pt x="5154" y="406"/>
                  <a:pt x="5163" y="410"/>
                  <a:pt x="5171" y="407"/>
                </a:cubicBezTo>
                <a:close/>
                <a:moveTo>
                  <a:pt x="5232" y="387"/>
                </a:moveTo>
                <a:lnTo>
                  <a:pt x="5232" y="387"/>
                </a:lnTo>
                <a:cubicBezTo>
                  <a:pt x="5240" y="384"/>
                  <a:pt x="5245" y="375"/>
                  <a:pt x="5242" y="366"/>
                </a:cubicBezTo>
                <a:cubicBezTo>
                  <a:pt x="5239" y="358"/>
                  <a:pt x="5230" y="353"/>
                  <a:pt x="5221" y="356"/>
                </a:cubicBezTo>
                <a:lnTo>
                  <a:pt x="5221" y="356"/>
                </a:lnTo>
                <a:cubicBezTo>
                  <a:pt x="5213" y="359"/>
                  <a:pt x="5209" y="368"/>
                  <a:pt x="5211" y="377"/>
                </a:cubicBezTo>
                <a:cubicBezTo>
                  <a:pt x="5214" y="385"/>
                  <a:pt x="5223" y="389"/>
                  <a:pt x="5232" y="387"/>
                </a:cubicBezTo>
                <a:close/>
                <a:moveTo>
                  <a:pt x="5292" y="366"/>
                </a:moveTo>
                <a:lnTo>
                  <a:pt x="5292" y="366"/>
                </a:lnTo>
                <a:cubicBezTo>
                  <a:pt x="5301" y="363"/>
                  <a:pt x="5305" y="354"/>
                  <a:pt x="5302" y="345"/>
                </a:cubicBezTo>
                <a:cubicBezTo>
                  <a:pt x="5299" y="337"/>
                  <a:pt x="5290" y="333"/>
                  <a:pt x="5282" y="335"/>
                </a:cubicBezTo>
                <a:lnTo>
                  <a:pt x="5282" y="335"/>
                </a:lnTo>
                <a:cubicBezTo>
                  <a:pt x="5274" y="338"/>
                  <a:pt x="5269" y="347"/>
                  <a:pt x="5272" y="356"/>
                </a:cubicBezTo>
                <a:cubicBezTo>
                  <a:pt x="5275" y="364"/>
                  <a:pt x="5284" y="369"/>
                  <a:pt x="5292" y="366"/>
                </a:cubicBezTo>
                <a:close/>
                <a:moveTo>
                  <a:pt x="5353" y="345"/>
                </a:moveTo>
                <a:lnTo>
                  <a:pt x="5353" y="345"/>
                </a:lnTo>
                <a:cubicBezTo>
                  <a:pt x="5361" y="342"/>
                  <a:pt x="5366" y="333"/>
                  <a:pt x="5363" y="325"/>
                </a:cubicBezTo>
                <a:cubicBezTo>
                  <a:pt x="5360" y="316"/>
                  <a:pt x="5351" y="312"/>
                  <a:pt x="5343" y="315"/>
                </a:cubicBezTo>
                <a:lnTo>
                  <a:pt x="5342" y="315"/>
                </a:lnTo>
                <a:cubicBezTo>
                  <a:pt x="5334" y="318"/>
                  <a:pt x="5330" y="327"/>
                  <a:pt x="5332" y="335"/>
                </a:cubicBezTo>
                <a:cubicBezTo>
                  <a:pt x="5335" y="343"/>
                  <a:pt x="5344" y="348"/>
                  <a:pt x="5353" y="345"/>
                </a:cubicBezTo>
                <a:close/>
                <a:moveTo>
                  <a:pt x="5413" y="324"/>
                </a:moveTo>
                <a:lnTo>
                  <a:pt x="5413" y="324"/>
                </a:lnTo>
                <a:cubicBezTo>
                  <a:pt x="5422" y="321"/>
                  <a:pt x="5426" y="312"/>
                  <a:pt x="5423" y="304"/>
                </a:cubicBezTo>
                <a:cubicBezTo>
                  <a:pt x="5421" y="296"/>
                  <a:pt x="5411" y="291"/>
                  <a:pt x="5403" y="294"/>
                </a:cubicBezTo>
                <a:lnTo>
                  <a:pt x="5403" y="294"/>
                </a:lnTo>
                <a:cubicBezTo>
                  <a:pt x="5395" y="297"/>
                  <a:pt x="5390" y="306"/>
                  <a:pt x="5393" y="314"/>
                </a:cubicBezTo>
                <a:cubicBezTo>
                  <a:pt x="5396" y="323"/>
                  <a:pt x="5405" y="327"/>
                  <a:pt x="5413" y="324"/>
                </a:cubicBezTo>
                <a:close/>
                <a:moveTo>
                  <a:pt x="5474" y="303"/>
                </a:moveTo>
                <a:lnTo>
                  <a:pt x="5474" y="303"/>
                </a:lnTo>
                <a:cubicBezTo>
                  <a:pt x="5482" y="301"/>
                  <a:pt x="5487" y="291"/>
                  <a:pt x="5484" y="283"/>
                </a:cubicBezTo>
                <a:cubicBezTo>
                  <a:pt x="5481" y="275"/>
                  <a:pt x="5472" y="270"/>
                  <a:pt x="5464" y="273"/>
                </a:cubicBezTo>
                <a:lnTo>
                  <a:pt x="5464" y="273"/>
                </a:lnTo>
                <a:cubicBezTo>
                  <a:pt x="5455" y="276"/>
                  <a:pt x="5451" y="285"/>
                  <a:pt x="5454" y="293"/>
                </a:cubicBezTo>
                <a:cubicBezTo>
                  <a:pt x="5456" y="302"/>
                  <a:pt x="5466" y="306"/>
                  <a:pt x="5474" y="303"/>
                </a:cubicBezTo>
                <a:close/>
                <a:moveTo>
                  <a:pt x="5534" y="283"/>
                </a:moveTo>
                <a:lnTo>
                  <a:pt x="5534" y="283"/>
                </a:lnTo>
                <a:cubicBezTo>
                  <a:pt x="5543" y="280"/>
                  <a:pt x="5547" y="271"/>
                  <a:pt x="5544" y="262"/>
                </a:cubicBezTo>
                <a:cubicBezTo>
                  <a:pt x="5542" y="254"/>
                  <a:pt x="5533" y="249"/>
                  <a:pt x="5524" y="252"/>
                </a:cubicBezTo>
                <a:lnTo>
                  <a:pt x="5524" y="252"/>
                </a:lnTo>
                <a:cubicBezTo>
                  <a:pt x="5516" y="255"/>
                  <a:pt x="5511" y="264"/>
                  <a:pt x="5514" y="273"/>
                </a:cubicBezTo>
                <a:cubicBezTo>
                  <a:pt x="5517" y="281"/>
                  <a:pt x="5526" y="285"/>
                  <a:pt x="5534" y="283"/>
                </a:cubicBezTo>
                <a:close/>
                <a:moveTo>
                  <a:pt x="5595" y="262"/>
                </a:moveTo>
                <a:lnTo>
                  <a:pt x="5595" y="262"/>
                </a:lnTo>
                <a:cubicBezTo>
                  <a:pt x="5603" y="259"/>
                  <a:pt x="5608" y="250"/>
                  <a:pt x="5605" y="241"/>
                </a:cubicBezTo>
                <a:cubicBezTo>
                  <a:pt x="5602" y="233"/>
                  <a:pt x="5593" y="229"/>
                  <a:pt x="5585" y="231"/>
                </a:cubicBezTo>
                <a:lnTo>
                  <a:pt x="5585" y="231"/>
                </a:lnTo>
                <a:cubicBezTo>
                  <a:pt x="5576" y="234"/>
                  <a:pt x="5572" y="243"/>
                  <a:pt x="5575" y="252"/>
                </a:cubicBezTo>
                <a:cubicBezTo>
                  <a:pt x="5578" y="260"/>
                  <a:pt x="5587" y="265"/>
                  <a:pt x="5595" y="262"/>
                </a:cubicBezTo>
                <a:close/>
                <a:moveTo>
                  <a:pt x="5656" y="241"/>
                </a:moveTo>
                <a:lnTo>
                  <a:pt x="5656" y="241"/>
                </a:lnTo>
                <a:cubicBezTo>
                  <a:pt x="5664" y="238"/>
                  <a:pt x="5668" y="229"/>
                  <a:pt x="5666" y="221"/>
                </a:cubicBezTo>
                <a:cubicBezTo>
                  <a:pt x="5663" y="212"/>
                  <a:pt x="5654" y="208"/>
                  <a:pt x="5645" y="211"/>
                </a:cubicBezTo>
                <a:lnTo>
                  <a:pt x="5645" y="211"/>
                </a:lnTo>
                <a:cubicBezTo>
                  <a:pt x="5637" y="214"/>
                  <a:pt x="5632" y="223"/>
                  <a:pt x="5635" y="231"/>
                </a:cubicBezTo>
                <a:cubicBezTo>
                  <a:pt x="5638" y="239"/>
                  <a:pt x="5647" y="244"/>
                  <a:pt x="5656" y="241"/>
                </a:cubicBezTo>
                <a:close/>
                <a:moveTo>
                  <a:pt x="5716" y="220"/>
                </a:moveTo>
                <a:lnTo>
                  <a:pt x="5716" y="220"/>
                </a:lnTo>
                <a:cubicBezTo>
                  <a:pt x="5725" y="217"/>
                  <a:pt x="5729" y="208"/>
                  <a:pt x="5726" y="200"/>
                </a:cubicBezTo>
                <a:cubicBezTo>
                  <a:pt x="5723" y="191"/>
                  <a:pt x="5714" y="187"/>
                  <a:pt x="5706" y="190"/>
                </a:cubicBezTo>
                <a:lnTo>
                  <a:pt x="5706" y="190"/>
                </a:lnTo>
                <a:cubicBezTo>
                  <a:pt x="5697" y="193"/>
                  <a:pt x="5693" y="202"/>
                  <a:pt x="5696" y="210"/>
                </a:cubicBezTo>
                <a:cubicBezTo>
                  <a:pt x="5699" y="219"/>
                  <a:pt x="5708" y="223"/>
                  <a:pt x="5716" y="220"/>
                </a:cubicBezTo>
                <a:close/>
                <a:moveTo>
                  <a:pt x="5777" y="199"/>
                </a:moveTo>
                <a:lnTo>
                  <a:pt x="5777" y="199"/>
                </a:lnTo>
                <a:cubicBezTo>
                  <a:pt x="5785" y="197"/>
                  <a:pt x="5790" y="187"/>
                  <a:pt x="5787" y="179"/>
                </a:cubicBezTo>
                <a:cubicBezTo>
                  <a:pt x="5784" y="171"/>
                  <a:pt x="5775" y="166"/>
                  <a:pt x="5766" y="169"/>
                </a:cubicBezTo>
                <a:lnTo>
                  <a:pt x="5766" y="169"/>
                </a:lnTo>
                <a:cubicBezTo>
                  <a:pt x="5758" y="172"/>
                  <a:pt x="5754" y="181"/>
                  <a:pt x="5756" y="189"/>
                </a:cubicBezTo>
                <a:cubicBezTo>
                  <a:pt x="5759" y="198"/>
                  <a:pt x="5768" y="202"/>
                  <a:pt x="5777" y="199"/>
                </a:cubicBezTo>
                <a:close/>
                <a:moveTo>
                  <a:pt x="5837" y="179"/>
                </a:moveTo>
                <a:lnTo>
                  <a:pt x="5837" y="179"/>
                </a:lnTo>
                <a:cubicBezTo>
                  <a:pt x="5846" y="176"/>
                  <a:pt x="5850" y="167"/>
                  <a:pt x="5847" y="158"/>
                </a:cubicBezTo>
                <a:cubicBezTo>
                  <a:pt x="5844" y="150"/>
                  <a:pt x="5835" y="145"/>
                  <a:pt x="5827" y="148"/>
                </a:cubicBezTo>
                <a:lnTo>
                  <a:pt x="5827" y="148"/>
                </a:lnTo>
                <a:cubicBezTo>
                  <a:pt x="5819" y="151"/>
                  <a:pt x="5814" y="160"/>
                  <a:pt x="5817" y="169"/>
                </a:cubicBezTo>
                <a:cubicBezTo>
                  <a:pt x="5820" y="177"/>
                  <a:pt x="5829" y="181"/>
                  <a:pt x="5837" y="179"/>
                </a:cubicBezTo>
                <a:close/>
                <a:moveTo>
                  <a:pt x="5898" y="158"/>
                </a:moveTo>
                <a:lnTo>
                  <a:pt x="5898" y="158"/>
                </a:lnTo>
                <a:cubicBezTo>
                  <a:pt x="5906" y="155"/>
                  <a:pt x="5911" y="146"/>
                  <a:pt x="5908" y="137"/>
                </a:cubicBezTo>
                <a:cubicBezTo>
                  <a:pt x="5905" y="129"/>
                  <a:pt x="5896" y="125"/>
                  <a:pt x="5888" y="127"/>
                </a:cubicBezTo>
                <a:lnTo>
                  <a:pt x="5888" y="127"/>
                </a:lnTo>
                <a:cubicBezTo>
                  <a:pt x="5879" y="130"/>
                  <a:pt x="5875" y="139"/>
                  <a:pt x="5878" y="148"/>
                </a:cubicBezTo>
                <a:cubicBezTo>
                  <a:pt x="5880" y="156"/>
                  <a:pt x="5889" y="161"/>
                  <a:pt x="5898" y="158"/>
                </a:cubicBezTo>
                <a:close/>
                <a:moveTo>
                  <a:pt x="5958" y="137"/>
                </a:moveTo>
                <a:lnTo>
                  <a:pt x="5958" y="137"/>
                </a:lnTo>
                <a:cubicBezTo>
                  <a:pt x="5967" y="134"/>
                  <a:pt x="5971" y="125"/>
                  <a:pt x="5968" y="117"/>
                </a:cubicBezTo>
                <a:cubicBezTo>
                  <a:pt x="5966" y="108"/>
                  <a:pt x="5956" y="104"/>
                  <a:pt x="5948" y="107"/>
                </a:cubicBezTo>
                <a:lnTo>
                  <a:pt x="5948" y="107"/>
                </a:lnTo>
                <a:cubicBezTo>
                  <a:pt x="5940" y="110"/>
                  <a:pt x="5935" y="119"/>
                  <a:pt x="5938" y="127"/>
                </a:cubicBezTo>
                <a:cubicBezTo>
                  <a:pt x="5941" y="135"/>
                  <a:pt x="5950" y="140"/>
                  <a:pt x="5958" y="137"/>
                </a:cubicBezTo>
                <a:close/>
                <a:moveTo>
                  <a:pt x="6019" y="116"/>
                </a:moveTo>
                <a:lnTo>
                  <a:pt x="6019" y="116"/>
                </a:lnTo>
                <a:cubicBezTo>
                  <a:pt x="6027" y="113"/>
                  <a:pt x="6032" y="104"/>
                  <a:pt x="6029" y="96"/>
                </a:cubicBezTo>
                <a:cubicBezTo>
                  <a:pt x="6026" y="87"/>
                  <a:pt x="6017" y="83"/>
                  <a:pt x="6009" y="86"/>
                </a:cubicBezTo>
                <a:lnTo>
                  <a:pt x="6009" y="86"/>
                </a:lnTo>
                <a:cubicBezTo>
                  <a:pt x="6000" y="89"/>
                  <a:pt x="5996" y="98"/>
                  <a:pt x="5999" y="106"/>
                </a:cubicBezTo>
                <a:cubicBezTo>
                  <a:pt x="6001" y="115"/>
                  <a:pt x="6011" y="119"/>
                  <a:pt x="6019" y="116"/>
                </a:cubicBezTo>
                <a:close/>
                <a:moveTo>
                  <a:pt x="6080" y="95"/>
                </a:moveTo>
                <a:lnTo>
                  <a:pt x="6080" y="95"/>
                </a:lnTo>
                <a:cubicBezTo>
                  <a:pt x="6088" y="92"/>
                  <a:pt x="6092" y="83"/>
                  <a:pt x="6090" y="75"/>
                </a:cubicBezTo>
                <a:cubicBezTo>
                  <a:pt x="6087" y="67"/>
                  <a:pt x="6078" y="62"/>
                  <a:pt x="6069" y="65"/>
                </a:cubicBezTo>
                <a:lnTo>
                  <a:pt x="6069" y="65"/>
                </a:lnTo>
                <a:cubicBezTo>
                  <a:pt x="6061" y="68"/>
                  <a:pt x="6056" y="77"/>
                  <a:pt x="6059" y="85"/>
                </a:cubicBezTo>
                <a:cubicBezTo>
                  <a:pt x="6062" y="94"/>
                  <a:pt x="6071" y="98"/>
                  <a:pt x="6080" y="95"/>
                </a:cubicBezTo>
                <a:close/>
                <a:moveTo>
                  <a:pt x="6140" y="75"/>
                </a:moveTo>
                <a:lnTo>
                  <a:pt x="6140" y="75"/>
                </a:lnTo>
                <a:cubicBezTo>
                  <a:pt x="6148" y="72"/>
                  <a:pt x="6153" y="63"/>
                  <a:pt x="6150" y="54"/>
                </a:cubicBezTo>
                <a:cubicBezTo>
                  <a:pt x="6147" y="46"/>
                  <a:pt x="6138" y="41"/>
                  <a:pt x="6130" y="44"/>
                </a:cubicBezTo>
                <a:lnTo>
                  <a:pt x="6130" y="44"/>
                </a:lnTo>
                <a:cubicBezTo>
                  <a:pt x="6121" y="47"/>
                  <a:pt x="6117" y="56"/>
                  <a:pt x="6120" y="65"/>
                </a:cubicBezTo>
                <a:cubicBezTo>
                  <a:pt x="6123" y="73"/>
                  <a:pt x="6132" y="77"/>
                  <a:pt x="6140" y="75"/>
                </a:cubicBezTo>
                <a:close/>
                <a:moveTo>
                  <a:pt x="6201" y="54"/>
                </a:moveTo>
                <a:lnTo>
                  <a:pt x="6201" y="54"/>
                </a:lnTo>
                <a:cubicBezTo>
                  <a:pt x="6209" y="51"/>
                  <a:pt x="6213" y="42"/>
                  <a:pt x="6211" y="33"/>
                </a:cubicBezTo>
                <a:cubicBezTo>
                  <a:pt x="6208" y="25"/>
                  <a:pt x="6199" y="21"/>
                  <a:pt x="6190" y="23"/>
                </a:cubicBezTo>
                <a:lnTo>
                  <a:pt x="6190" y="23"/>
                </a:lnTo>
                <a:cubicBezTo>
                  <a:pt x="6182" y="26"/>
                  <a:pt x="6177" y="35"/>
                  <a:pt x="6180" y="44"/>
                </a:cubicBezTo>
                <a:cubicBezTo>
                  <a:pt x="6183" y="52"/>
                  <a:pt x="6192" y="57"/>
                  <a:pt x="6201" y="54"/>
                </a:cubicBezTo>
                <a:close/>
                <a:moveTo>
                  <a:pt x="6261" y="33"/>
                </a:moveTo>
                <a:lnTo>
                  <a:pt x="6261" y="33"/>
                </a:lnTo>
                <a:cubicBezTo>
                  <a:pt x="6270" y="30"/>
                  <a:pt x="6274" y="21"/>
                  <a:pt x="6271" y="13"/>
                </a:cubicBezTo>
                <a:cubicBezTo>
                  <a:pt x="6268" y="4"/>
                  <a:pt x="6259" y="0"/>
                  <a:pt x="6251" y="3"/>
                </a:cubicBezTo>
                <a:lnTo>
                  <a:pt x="6251" y="3"/>
                </a:lnTo>
                <a:cubicBezTo>
                  <a:pt x="6243" y="5"/>
                  <a:pt x="6238" y="15"/>
                  <a:pt x="6241" y="23"/>
                </a:cubicBezTo>
                <a:cubicBezTo>
                  <a:pt x="6244" y="31"/>
                  <a:pt x="6253" y="36"/>
                  <a:pt x="6261" y="33"/>
                </a:cubicBezTo>
                <a:close/>
              </a:path>
            </a:pathLst>
          </a:custGeom>
          <a:solidFill>
            <a:srgbClr val="4F81BD"/>
          </a:solidFill>
          <a:ln w="1588" cap="flat">
            <a:solidFill>
              <a:srgbClr val="4F81BD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grpSp>
        <p:nvGrpSpPr>
          <p:cNvPr id="137" name="Csoportba foglalás 136">
            <a:extLst>
              <a:ext uri="{FF2B5EF4-FFF2-40B4-BE49-F238E27FC236}">
                <a16:creationId xmlns:a16="http://schemas.microsoft.com/office/drawing/2014/main" id="{9B87D01E-7468-43F0-9F48-07AF753EF701}"/>
              </a:ext>
            </a:extLst>
          </p:cNvPr>
          <p:cNvGrpSpPr/>
          <p:nvPr/>
        </p:nvGrpSpPr>
        <p:grpSpPr>
          <a:xfrm>
            <a:off x="835025" y="2982913"/>
            <a:ext cx="5248378" cy="3302000"/>
            <a:chOff x="835025" y="2982913"/>
            <a:chExt cx="5248378" cy="3302000"/>
          </a:xfrm>
        </p:grpSpPr>
        <p:sp>
          <p:nvSpPr>
            <p:cNvPr id="11" name="Freeform 7">
              <a:extLst>
                <a:ext uri="{FF2B5EF4-FFF2-40B4-BE49-F238E27FC236}">
                  <a16:creationId xmlns:a16="http://schemas.microsoft.com/office/drawing/2014/main" id="{8B6B32B0-B4FD-44D8-A19E-D0414A85107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712913" y="2982913"/>
              <a:ext cx="4367212" cy="3302000"/>
            </a:xfrm>
            <a:custGeom>
              <a:avLst/>
              <a:gdLst>
                <a:gd name="T0" fmla="*/ 0 w 2751"/>
                <a:gd name="T1" fmla="*/ 0 h 2080"/>
                <a:gd name="T2" fmla="*/ 0 w 2751"/>
                <a:gd name="T3" fmla="*/ 2080 h 2080"/>
                <a:gd name="T4" fmla="*/ 545 w 2751"/>
                <a:gd name="T5" fmla="*/ 0 h 2080"/>
                <a:gd name="T6" fmla="*/ 545 w 2751"/>
                <a:gd name="T7" fmla="*/ 2080 h 2080"/>
                <a:gd name="T8" fmla="*/ 1099 w 2751"/>
                <a:gd name="T9" fmla="*/ 0 h 2080"/>
                <a:gd name="T10" fmla="*/ 1099 w 2751"/>
                <a:gd name="T11" fmla="*/ 2080 h 2080"/>
                <a:gd name="T12" fmla="*/ 1652 w 2751"/>
                <a:gd name="T13" fmla="*/ 0 h 2080"/>
                <a:gd name="T14" fmla="*/ 1652 w 2751"/>
                <a:gd name="T15" fmla="*/ 2080 h 2080"/>
                <a:gd name="T16" fmla="*/ 2197 w 2751"/>
                <a:gd name="T17" fmla="*/ 0 h 2080"/>
                <a:gd name="T18" fmla="*/ 2197 w 2751"/>
                <a:gd name="T19" fmla="*/ 2080 h 2080"/>
                <a:gd name="T20" fmla="*/ 2751 w 2751"/>
                <a:gd name="T21" fmla="*/ 0 h 2080"/>
                <a:gd name="T22" fmla="*/ 2751 w 2751"/>
                <a:gd name="T23" fmla="*/ 2080 h 20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751" h="2080">
                  <a:moveTo>
                    <a:pt x="0" y="0"/>
                  </a:moveTo>
                  <a:lnTo>
                    <a:pt x="0" y="2080"/>
                  </a:lnTo>
                  <a:moveTo>
                    <a:pt x="545" y="0"/>
                  </a:moveTo>
                  <a:lnTo>
                    <a:pt x="545" y="2080"/>
                  </a:lnTo>
                  <a:moveTo>
                    <a:pt x="1099" y="0"/>
                  </a:moveTo>
                  <a:lnTo>
                    <a:pt x="1099" y="2080"/>
                  </a:lnTo>
                  <a:moveTo>
                    <a:pt x="1652" y="0"/>
                  </a:moveTo>
                  <a:lnTo>
                    <a:pt x="1652" y="2080"/>
                  </a:lnTo>
                  <a:moveTo>
                    <a:pt x="2197" y="0"/>
                  </a:moveTo>
                  <a:lnTo>
                    <a:pt x="2197" y="2080"/>
                  </a:lnTo>
                  <a:moveTo>
                    <a:pt x="2751" y="0"/>
                  </a:moveTo>
                  <a:lnTo>
                    <a:pt x="2751" y="2080"/>
                  </a:lnTo>
                </a:path>
              </a:pathLst>
            </a:custGeom>
            <a:noFill/>
            <a:ln w="12700" cap="flat">
              <a:solidFill>
                <a:srgbClr val="D9D9D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10" name="Freeform 6">
              <a:extLst>
                <a:ext uri="{FF2B5EF4-FFF2-40B4-BE49-F238E27FC236}">
                  <a16:creationId xmlns:a16="http://schemas.microsoft.com/office/drawing/2014/main" id="{A87A463F-C52A-4048-923E-59ED25CD3AE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35025" y="2982913"/>
              <a:ext cx="5245100" cy="3302000"/>
            </a:xfrm>
            <a:custGeom>
              <a:avLst/>
              <a:gdLst>
                <a:gd name="T0" fmla="*/ 0 w 3304"/>
                <a:gd name="T1" fmla="*/ 2080 h 2080"/>
                <a:gd name="T2" fmla="*/ 3304 w 3304"/>
                <a:gd name="T3" fmla="*/ 2080 h 2080"/>
                <a:gd name="T4" fmla="*/ 0 w 3304"/>
                <a:gd name="T5" fmla="*/ 1614 h 2080"/>
                <a:gd name="T6" fmla="*/ 3304 w 3304"/>
                <a:gd name="T7" fmla="*/ 1614 h 2080"/>
                <a:gd name="T8" fmla="*/ 0 w 3304"/>
                <a:gd name="T9" fmla="*/ 1389 h 2080"/>
                <a:gd name="T10" fmla="*/ 3304 w 3304"/>
                <a:gd name="T11" fmla="*/ 1389 h 2080"/>
                <a:gd name="T12" fmla="*/ 0 w 3304"/>
                <a:gd name="T13" fmla="*/ 1156 h 2080"/>
                <a:gd name="T14" fmla="*/ 3304 w 3304"/>
                <a:gd name="T15" fmla="*/ 1156 h 2080"/>
                <a:gd name="T16" fmla="*/ 0 w 3304"/>
                <a:gd name="T17" fmla="*/ 924 h 2080"/>
                <a:gd name="T18" fmla="*/ 3304 w 3304"/>
                <a:gd name="T19" fmla="*/ 924 h 2080"/>
                <a:gd name="T20" fmla="*/ 0 w 3304"/>
                <a:gd name="T21" fmla="*/ 691 h 2080"/>
                <a:gd name="T22" fmla="*/ 3304 w 3304"/>
                <a:gd name="T23" fmla="*/ 691 h 2080"/>
                <a:gd name="T24" fmla="*/ 0 w 3304"/>
                <a:gd name="T25" fmla="*/ 466 h 2080"/>
                <a:gd name="T26" fmla="*/ 3304 w 3304"/>
                <a:gd name="T27" fmla="*/ 466 h 2080"/>
                <a:gd name="T28" fmla="*/ 0 w 3304"/>
                <a:gd name="T29" fmla="*/ 233 h 2080"/>
                <a:gd name="T30" fmla="*/ 3304 w 3304"/>
                <a:gd name="T31" fmla="*/ 233 h 2080"/>
                <a:gd name="T32" fmla="*/ 0 w 3304"/>
                <a:gd name="T33" fmla="*/ 0 h 2080"/>
                <a:gd name="T34" fmla="*/ 3304 w 3304"/>
                <a:gd name="T35" fmla="*/ 0 h 20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304" h="2080">
                  <a:moveTo>
                    <a:pt x="0" y="2080"/>
                  </a:moveTo>
                  <a:lnTo>
                    <a:pt x="3304" y="2080"/>
                  </a:lnTo>
                  <a:moveTo>
                    <a:pt x="0" y="1614"/>
                  </a:moveTo>
                  <a:lnTo>
                    <a:pt x="3304" y="1614"/>
                  </a:lnTo>
                  <a:moveTo>
                    <a:pt x="0" y="1389"/>
                  </a:moveTo>
                  <a:lnTo>
                    <a:pt x="3304" y="1389"/>
                  </a:lnTo>
                  <a:moveTo>
                    <a:pt x="0" y="1156"/>
                  </a:moveTo>
                  <a:lnTo>
                    <a:pt x="3304" y="1156"/>
                  </a:lnTo>
                  <a:moveTo>
                    <a:pt x="0" y="924"/>
                  </a:moveTo>
                  <a:lnTo>
                    <a:pt x="3304" y="924"/>
                  </a:lnTo>
                  <a:moveTo>
                    <a:pt x="0" y="691"/>
                  </a:moveTo>
                  <a:lnTo>
                    <a:pt x="3304" y="691"/>
                  </a:lnTo>
                  <a:moveTo>
                    <a:pt x="0" y="466"/>
                  </a:moveTo>
                  <a:lnTo>
                    <a:pt x="3304" y="466"/>
                  </a:lnTo>
                  <a:moveTo>
                    <a:pt x="0" y="233"/>
                  </a:moveTo>
                  <a:lnTo>
                    <a:pt x="3304" y="233"/>
                  </a:lnTo>
                  <a:moveTo>
                    <a:pt x="0" y="0"/>
                  </a:moveTo>
                  <a:lnTo>
                    <a:pt x="3304" y="0"/>
                  </a:lnTo>
                </a:path>
              </a:pathLst>
            </a:custGeom>
            <a:noFill/>
            <a:ln w="12700" cap="flat">
              <a:solidFill>
                <a:srgbClr val="D9D9D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12" name="Line 8">
              <a:extLst>
                <a:ext uri="{FF2B5EF4-FFF2-40B4-BE49-F238E27FC236}">
                  <a16:creationId xmlns:a16="http://schemas.microsoft.com/office/drawing/2014/main" id="{06EAF57F-4D9F-4487-A5E3-4FEFC896748E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835025" y="2982913"/>
              <a:ext cx="0" cy="3302000"/>
            </a:xfrm>
            <a:prstGeom prst="line">
              <a:avLst/>
            </a:prstGeom>
            <a:noFill/>
            <a:ln w="12700" cap="flat">
              <a:solidFill>
                <a:srgbClr val="BFBFB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13" name="Line 9">
              <a:extLst>
                <a:ext uri="{FF2B5EF4-FFF2-40B4-BE49-F238E27FC236}">
                  <a16:creationId xmlns:a16="http://schemas.microsoft.com/office/drawing/2014/main" id="{F9B85D1F-7972-4CED-9483-96107FF446A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38303" y="5921733"/>
              <a:ext cx="5245100" cy="0"/>
            </a:xfrm>
            <a:prstGeom prst="line">
              <a:avLst/>
            </a:prstGeom>
            <a:noFill/>
            <a:ln w="12700" cap="flat">
              <a:solidFill>
                <a:srgbClr val="BFBFB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</p:grpSp>
      <p:grpSp>
        <p:nvGrpSpPr>
          <p:cNvPr id="136" name="Csoportba foglalás 135">
            <a:extLst>
              <a:ext uri="{FF2B5EF4-FFF2-40B4-BE49-F238E27FC236}">
                <a16:creationId xmlns:a16="http://schemas.microsoft.com/office/drawing/2014/main" id="{B4F6A0BB-701C-461D-8355-EB1190BDB37D}"/>
              </a:ext>
            </a:extLst>
          </p:cNvPr>
          <p:cNvGrpSpPr/>
          <p:nvPr/>
        </p:nvGrpSpPr>
        <p:grpSpPr>
          <a:xfrm>
            <a:off x="2960688" y="4257676"/>
            <a:ext cx="2686050" cy="968375"/>
            <a:chOff x="2960688" y="4257676"/>
            <a:chExt cx="2686050" cy="968375"/>
          </a:xfrm>
        </p:grpSpPr>
        <p:sp>
          <p:nvSpPr>
            <p:cNvPr id="14" name="Oval 10">
              <a:extLst>
                <a:ext uri="{FF2B5EF4-FFF2-40B4-BE49-F238E27FC236}">
                  <a16:creationId xmlns:a16="http://schemas.microsoft.com/office/drawing/2014/main" id="{9DA05954-2C96-489E-9A6C-5CE1D9B0269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60688" y="5149851"/>
              <a:ext cx="76200" cy="76200"/>
            </a:xfrm>
            <a:prstGeom prst="ellipse">
              <a:avLst/>
            </a:prstGeom>
            <a:solidFill>
              <a:srgbClr val="4F81BD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15" name="Oval 11">
              <a:extLst>
                <a:ext uri="{FF2B5EF4-FFF2-40B4-BE49-F238E27FC236}">
                  <a16:creationId xmlns:a16="http://schemas.microsoft.com/office/drawing/2014/main" id="{39F32808-C28F-476B-83B2-F2425A125B7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60688" y="5149851"/>
              <a:ext cx="76200" cy="76200"/>
            </a:xfrm>
            <a:prstGeom prst="ellipse">
              <a:avLst/>
            </a:prstGeom>
            <a:noFill/>
            <a:ln w="12700" cap="flat">
              <a:solidFill>
                <a:srgbClr val="4F81BD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16" name="Oval 12">
              <a:extLst>
                <a:ext uri="{FF2B5EF4-FFF2-40B4-BE49-F238E27FC236}">
                  <a16:creationId xmlns:a16="http://schemas.microsoft.com/office/drawing/2014/main" id="{31E41F1C-6D6E-4DC9-B2D9-FE504AE50D8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25788" y="5099051"/>
              <a:ext cx="76200" cy="76200"/>
            </a:xfrm>
            <a:prstGeom prst="ellipse">
              <a:avLst/>
            </a:prstGeom>
            <a:solidFill>
              <a:srgbClr val="4F81BD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17" name="Oval 13">
              <a:extLst>
                <a:ext uri="{FF2B5EF4-FFF2-40B4-BE49-F238E27FC236}">
                  <a16:creationId xmlns:a16="http://schemas.microsoft.com/office/drawing/2014/main" id="{DE2ACA71-0DB3-49D3-85EC-1557D6FA332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25788" y="5099051"/>
              <a:ext cx="76200" cy="76200"/>
            </a:xfrm>
            <a:prstGeom prst="ellipse">
              <a:avLst/>
            </a:prstGeom>
            <a:noFill/>
            <a:ln w="12700" cap="flat">
              <a:solidFill>
                <a:srgbClr val="4F81BD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18" name="Oval 14">
              <a:extLst>
                <a:ext uri="{FF2B5EF4-FFF2-40B4-BE49-F238E27FC236}">
                  <a16:creationId xmlns:a16="http://schemas.microsoft.com/office/drawing/2014/main" id="{0CB447DC-AE1B-4D45-AC7F-40ECFED7B07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03588" y="5035551"/>
              <a:ext cx="77787" cy="76200"/>
            </a:xfrm>
            <a:prstGeom prst="ellipse">
              <a:avLst/>
            </a:prstGeom>
            <a:solidFill>
              <a:srgbClr val="4F81BD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19" name="Oval 15">
              <a:extLst>
                <a:ext uri="{FF2B5EF4-FFF2-40B4-BE49-F238E27FC236}">
                  <a16:creationId xmlns:a16="http://schemas.microsoft.com/office/drawing/2014/main" id="{62153E32-8220-4CBB-A4EA-BA01BD32C6D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03588" y="5035551"/>
              <a:ext cx="77787" cy="76200"/>
            </a:xfrm>
            <a:prstGeom prst="ellipse">
              <a:avLst/>
            </a:prstGeom>
            <a:noFill/>
            <a:ln w="12700" cap="flat">
              <a:solidFill>
                <a:srgbClr val="4F81BD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20" name="Oval 16">
              <a:extLst>
                <a:ext uri="{FF2B5EF4-FFF2-40B4-BE49-F238E27FC236}">
                  <a16:creationId xmlns:a16="http://schemas.microsoft.com/office/drawing/2014/main" id="{CEC2DEE4-D268-4F00-9270-9E3D1CB14AC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82975" y="4972051"/>
              <a:ext cx="76200" cy="76200"/>
            </a:xfrm>
            <a:prstGeom prst="ellipse">
              <a:avLst/>
            </a:prstGeom>
            <a:solidFill>
              <a:srgbClr val="4F81BD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21" name="Oval 17">
              <a:extLst>
                <a:ext uri="{FF2B5EF4-FFF2-40B4-BE49-F238E27FC236}">
                  <a16:creationId xmlns:a16="http://schemas.microsoft.com/office/drawing/2014/main" id="{67FE14FB-B9DD-418A-9560-6C15387207A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82975" y="4972051"/>
              <a:ext cx="76200" cy="76200"/>
            </a:xfrm>
            <a:prstGeom prst="ellipse">
              <a:avLst/>
            </a:prstGeom>
            <a:noFill/>
            <a:ln w="12700" cap="flat">
              <a:solidFill>
                <a:srgbClr val="4F81BD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22" name="Oval 18">
              <a:extLst>
                <a:ext uri="{FF2B5EF4-FFF2-40B4-BE49-F238E27FC236}">
                  <a16:creationId xmlns:a16="http://schemas.microsoft.com/office/drawing/2014/main" id="{561F2ABC-67E4-4518-A738-BD9512E88FA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48075" y="4921251"/>
              <a:ext cx="76200" cy="76200"/>
            </a:xfrm>
            <a:prstGeom prst="ellipse">
              <a:avLst/>
            </a:prstGeom>
            <a:solidFill>
              <a:srgbClr val="4F81BD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23" name="Oval 19">
              <a:extLst>
                <a:ext uri="{FF2B5EF4-FFF2-40B4-BE49-F238E27FC236}">
                  <a16:creationId xmlns:a16="http://schemas.microsoft.com/office/drawing/2014/main" id="{D08C8931-E2BF-43C7-AFB1-82B2369ED66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48075" y="4921251"/>
              <a:ext cx="76200" cy="76200"/>
            </a:xfrm>
            <a:prstGeom prst="ellipse">
              <a:avLst/>
            </a:prstGeom>
            <a:noFill/>
            <a:ln w="12700" cap="flat">
              <a:solidFill>
                <a:srgbClr val="4F81BD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24" name="Oval 20">
              <a:extLst>
                <a:ext uri="{FF2B5EF4-FFF2-40B4-BE49-F238E27FC236}">
                  <a16:creationId xmlns:a16="http://schemas.microsoft.com/office/drawing/2014/main" id="{FA1E9489-FA38-4319-8F3C-C9124828132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25875" y="4857751"/>
              <a:ext cx="76200" cy="76200"/>
            </a:xfrm>
            <a:prstGeom prst="ellipse">
              <a:avLst/>
            </a:prstGeom>
            <a:solidFill>
              <a:srgbClr val="4F81BD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25" name="Oval 21">
              <a:extLst>
                <a:ext uri="{FF2B5EF4-FFF2-40B4-BE49-F238E27FC236}">
                  <a16:creationId xmlns:a16="http://schemas.microsoft.com/office/drawing/2014/main" id="{7DB20A0D-6411-4C23-8E35-D33D1F89913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25875" y="4857751"/>
              <a:ext cx="76200" cy="76200"/>
            </a:xfrm>
            <a:prstGeom prst="ellipse">
              <a:avLst/>
            </a:prstGeom>
            <a:noFill/>
            <a:ln w="12700" cap="flat">
              <a:solidFill>
                <a:srgbClr val="4F81BD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26" name="Oval 22">
              <a:extLst>
                <a:ext uri="{FF2B5EF4-FFF2-40B4-BE49-F238E27FC236}">
                  <a16:creationId xmlns:a16="http://schemas.microsoft.com/office/drawing/2014/main" id="{138B150A-3C6D-40A7-86E9-62E821534C2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05263" y="4792663"/>
              <a:ext cx="76200" cy="77788"/>
            </a:xfrm>
            <a:prstGeom prst="ellipse">
              <a:avLst/>
            </a:prstGeom>
            <a:solidFill>
              <a:srgbClr val="4F81BD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27" name="Oval 23">
              <a:extLst>
                <a:ext uri="{FF2B5EF4-FFF2-40B4-BE49-F238E27FC236}">
                  <a16:creationId xmlns:a16="http://schemas.microsoft.com/office/drawing/2014/main" id="{E9101DF5-75BE-496A-8279-C63F01AE520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05263" y="4792663"/>
              <a:ext cx="76200" cy="77788"/>
            </a:xfrm>
            <a:prstGeom prst="ellipse">
              <a:avLst/>
            </a:prstGeom>
            <a:noFill/>
            <a:ln w="12700" cap="flat">
              <a:solidFill>
                <a:srgbClr val="4F81BD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28" name="Oval 24">
              <a:extLst>
                <a:ext uri="{FF2B5EF4-FFF2-40B4-BE49-F238E27FC236}">
                  <a16:creationId xmlns:a16="http://schemas.microsoft.com/office/drawing/2014/main" id="{2BD87FCB-01C2-464A-8889-D318EE8F2AE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83063" y="4729163"/>
              <a:ext cx="76200" cy="76200"/>
            </a:xfrm>
            <a:prstGeom prst="ellipse">
              <a:avLst/>
            </a:prstGeom>
            <a:solidFill>
              <a:srgbClr val="4F81BD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29" name="Oval 25">
              <a:extLst>
                <a:ext uri="{FF2B5EF4-FFF2-40B4-BE49-F238E27FC236}">
                  <a16:creationId xmlns:a16="http://schemas.microsoft.com/office/drawing/2014/main" id="{BF5CA348-034D-44AD-BA50-4F70884B3E0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83063" y="4729163"/>
              <a:ext cx="76200" cy="76200"/>
            </a:xfrm>
            <a:prstGeom prst="ellipse">
              <a:avLst/>
            </a:prstGeom>
            <a:noFill/>
            <a:ln w="12700" cap="flat">
              <a:solidFill>
                <a:srgbClr val="4F81BD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30" name="Oval 26">
              <a:extLst>
                <a:ext uri="{FF2B5EF4-FFF2-40B4-BE49-F238E27FC236}">
                  <a16:creationId xmlns:a16="http://schemas.microsoft.com/office/drawing/2014/main" id="{C5BE02FF-1219-4B54-8EF4-872CDFB9454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48163" y="4678363"/>
              <a:ext cx="76200" cy="76200"/>
            </a:xfrm>
            <a:prstGeom prst="ellipse">
              <a:avLst/>
            </a:prstGeom>
            <a:solidFill>
              <a:srgbClr val="4F81BD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31" name="Oval 27">
              <a:extLst>
                <a:ext uri="{FF2B5EF4-FFF2-40B4-BE49-F238E27FC236}">
                  <a16:creationId xmlns:a16="http://schemas.microsoft.com/office/drawing/2014/main" id="{6F1A4D16-6E45-4054-BAC7-9FCB6DAD5CF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48163" y="4678363"/>
              <a:ext cx="76200" cy="76200"/>
            </a:xfrm>
            <a:prstGeom prst="ellipse">
              <a:avLst/>
            </a:prstGeom>
            <a:noFill/>
            <a:ln w="12700" cap="flat">
              <a:solidFill>
                <a:srgbClr val="4F81BD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32" name="Oval 28">
              <a:extLst>
                <a:ext uri="{FF2B5EF4-FFF2-40B4-BE49-F238E27FC236}">
                  <a16:creationId xmlns:a16="http://schemas.microsoft.com/office/drawing/2014/main" id="{DD9FA1F3-F682-44DF-8C6E-027A8D81168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25963" y="4614863"/>
              <a:ext cx="76200" cy="76200"/>
            </a:xfrm>
            <a:prstGeom prst="ellipse">
              <a:avLst/>
            </a:prstGeom>
            <a:solidFill>
              <a:srgbClr val="4F81BD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33" name="Oval 29">
              <a:extLst>
                <a:ext uri="{FF2B5EF4-FFF2-40B4-BE49-F238E27FC236}">
                  <a16:creationId xmlns:a16="http://schemas.microsoft.com/office/drawing/2014/main" id="{D36398D5-852A-442D-A02F-DFC5642C46F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25963" y="4614863"/>
              <a:ext cx="76200" cy="76200"/>
            </a:xfrm>
            <a:prstGeom prst="ellipse">
              <a:avLst/>
            </a:prstGeom>
            <a:noFill/>
            <a:ln w="12700" cap="flat">
              <a:solidFill>
                <a:srgbClr val="4F81BD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34" name="Oval 30">
              <a:extLst>
                <a:ext uri="{FF2B5EF4-FFF2-40B4-BE49-F238E27FC236}">
                  <a16:creationId xmlns:a16="http://schemas.microsoft.com/office/drawing/2014/main" id="{F2AD0577-EBFF-4F1D-B752-C55552072D4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05350" y="4551363"/>
              <a:ext cx="76200" cy="76200"/>
            </a:xfrm>
            <a:prstGeom prst="ellipse">
              <a:avLst/>
            </a:prstGeom>
            <a:solidFill>
              <a:srgbClr val="4F81BD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35" name="Oval 31">
              <a:extLst>
                <a:ext uri="{FF2B5EF4-FFF2-40B4-BE49-F238E27FC236}">
                  <a16:creationId xmlns:a16="http://schemas.microsoft.com/office/drawing/2014/main" id="{A03BDF60-6429-4554-BEDE-392BE735386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05350" y="4551363"/>
              <a:ext cx="76200" cy="76200"/>
            </a:xfrm>
            <a:prstGeom prst="ellipse">
              <a:avLst/>
            </a:prstGeom>
            <a:noFill/>
            <a:ln w="12700" cap="flat">
              <a:solidFill>
                <a:srgbClr val="4F81BD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36" name="Oval 32">
              <a:extLst>
                <a:ext uri="{FF2B5EF4-FFF2-40B4-BE49-F238E27FC236}">
                  <a16:creationId xmlns:a16="http://schemas.microsoft.com/office/drawing/2014/main" id="{14413258-77C3-46D2-97FB-B69A377D170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70450" y="4500563"/>
              <a:ext cx="76200" cy="76200"/>
            </a:xfrm>
            <a:prstGeom prst="ellipse">
              <a:avLst/>
            </a:prstGeom>
            <a:solidFill>
              <a:srgbClr val="4F81BD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37" name="Oval 33">
              <a:extLst>
                <a:ext uri="{FF2B5EF4-FFF2-40B4-BE49-F238E27FC236}">
                  <a16:creationId xmlns:a16="http://schemas.microsoft.com/office/drawing/2014/main" id="{609C9923-067D-4C97-B155-8D291F92E34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70450" y="4500563"/>
              <a:ext cx="76200" cy="76200"/>
            </a:xfrm>
            <a:prstGeom prst="ellipse">
              <a:avLst/>
            </a:prstGeom>
            <a:noFill/>
            <a:ln w="12700" cap="flat">
              <a:solidFill>
                <a:srgbClr val="4F81BD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38" name="Oval 34">
              <a:extLst>
                <a:ext uri="{FF2B5EF4-FFF2-40B4-BE49-F238E27FC236}">
                  <a16:creationId xmlns:a16="http://schemas.microsoft.com/office/drawing/2014/main" id="{2F98AC82-F962-41D0-AC9F-72FFA662FBC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48250" y="4437063"/>
              <a:ext cx="76200" cy="76200"/>
            </a:xfrm>
            <a:prstGeom prst="ellipse">
              <a:avLst/>
            </a:prstGeom>
            <a:solidFill>
              <a:srgbClr val="4F81BD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39" name="Oval 35">
              <a:extLst>
                <a:ext uri="{FF2B5EF4-FFF2-40B4-BE49-F238E27FC236}">
                  <a16:creationId xmlns:a16="http://schemas.microsoft.com/office/drawing/2014/main" id="{99F2B8E0-F003-447E-8F97-70497846D08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48250" y="4437063"/>
              <a:ext cx="76200" cy="76200"/>
            </a:xfrm>
            <a:prstGeom prst="ellipse">
              <a:avLst/>
            </a:prstGeom>
            <a:noFill/>
            <a:ln w="12700" cap="flat">
              <a:solidFill>
                <a:srgbClr val="4F81BD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40" name="Oval 36">
              <a:extLst>
                <a:ext uri="{FF2B5EF4-FFF2-40B4-BE49-F238E27FC236}">
                  <a16:creationId xmlns:a16="http://schemas.microsoft.com/office/drawing/2014/main" id="{139B5259-C13B-4354-8109-202131178FB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26050" y="4371976"/>
              <a:ext cx="76200" cy="77788"/>
            </a:xfrm>
            <a:prstGeom prst="ellipse">
              <a:avLst/>
            </a:prstGeom>
            <a:solidFill>
              <a:srgbClr val="4F81BD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41" name="Oval 37">
              <a:extLst>
                <a:ext uri="{FF2B5EF4-FFF2-40B4-BE49-F238E27FC236}">
                  <a16:creationId xmlns:a16="http://schemas.microsoft.com/office/drawing/2014/main" id="{819009FA-B86D-4977-BCF0-54C2DB79EFE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26050" y="4371976"/>
              <a:ext cx="76200" cy="77788"/>
            </a:xfrm>
            <a:prstGeom prst="ellipse">
              <a:avLst/>
            </a:prstGeom>
            <a:noFill/>
            <a:ln w="12700" cap="flat">
              <a:solidFill>
                <a:srgbClr val="4F81BD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42" name="Oval 38">
              <a:extLst>
                <a:ext uri="{FF2B5EF4-FFF2-40B4-BE49-F238E27FC236}">
                  <a16:creationId xmlns:a16="http://schemas.microsoft.com/office/drawing/2014/main" id="{3081BE51-1D2D-4374-B5C4-438D132F39C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05438" y="4308476"/>
              <a:ext cx="76200" cy="77788"/>
            </a:xfrm>
            <a:prstGeom prst="ellipse">
              <a:avLst/>
            </a:prstGeom>
            <a:solidFill>
              <a:srgbClr val="4F81BD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43" name="Oval 39">
              <a:extLst>
                <a:ext uri="{FF2B5EF4-FFF2-40B4-BE49-F238E27FC236}">
                  <a16:creationId xmlns:a16="http://schemas.microsoft.com/office/drawing/2014/main" id="{0D439FA1-0B5F-4CED-8FB1-AC1654585D6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05438" y="4308476"/>
              <a:ext cx="76200" cy="77788"/>
            </a:xfrm>
            <a:prstGeom prst="ellipse">
              <a:avLst/>
            </a:prstGeom>
            <a:noFill/>
            <a:ln w="12700" cap="flat">
              <a:solidFill>
                <a:srgbClr val="4F81BD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44" name="Oval 40">
              <a:extLst>
                <a:ext uri="{FF2B5EF4-FFF2-40B4-BE49-F238E27FC236}">
                  <a16:creationId xmlns:a16="http://schemas.microsoft.com/office/drawing/2014/main" id="{EF5E08E6-DF64-4C85-8765-464DD5E6582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70538" y="4257676"/>
              <a:ext cx="76200" cy="76200"/>
            </a:xfrm>
            <a:prstGeom prst="ellipse">
              <a:avLst/>
            </a:prstGeom>
            <a:solidFill>
              <a:srgbClr val="4F81BD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45" name="Oval 41">
              <a:extLst>
                <a:ext uri="{FF2B5EF4-FFF2-40B4-BE49-F238E27FC236}">
                  <a16:creationId xmlns:a16="http://schemas.microsoft.com/office/drawing/2014/main" id="{276E6BF2-E283-487B-A00A-7DFDDB69A40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70538" y="4257676"/>
              <a:ext cx="76200" cy="76200"/>
            </a:xfrm>
            <a:prstGeom prst="ellipse">
              <a:avLst/>
            </a:prstGeom>
            <a:noFill/>
            <a:ln w="12700" cap="flat">
              <a:solidFill>
                <a:srgbClr val="4F81BD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</p:grpSp>
      <p:sp>
        <p:nvSpPr>
          <p:cNvPr id="112" name="Freeform 108">
            <a:extLst>
              <a:ext uri="{FF2B5EF4-FFF2-40B4-BE49-F238E27FC236}">
                <a16:creationId xmlns:a16="http://schemas.microsoft.com/office/drawing/2014/main" id="{C78DCB54-529C-4C01-819A-B4A33D33CF8B}"/>
              </a:ext>
            </a:extLst>
          </p:cNvPr>
          <p:cNvSpPr>
            <a:spLocks noEditPoints="1"/>
          </p:cNvSpPr>
          <p:nvPr/>
        </p:nvSpPr>
        <p:spPr bwMode="auto">
          <a:xfrm>
            <a:off x="571500" y="3168651"/>
            <a:ext cx="5054600" cy="2946400"/>
          </a:xfrm>
          <a:custGeom>
            <a:avLst/>
            <a:gdLst>
              <a:gd name="T0" fmla="*/ 66 w 6352"/>
              <a:gd name="T1" fmla="*/ 3633 h 3698"/>
              <a:gd name="T2" fmla="*/ 193 w 6352"/>
              <a:gd name="T3" fmla="*/ 3597 h 3698"/>
              <a:gd name="T4" fmla="*/ 226 w 6352"/>
              <a:gd name="T5" fmla="*/ 3559 h 3698"/>
              <a:gd name="T6" fmla="*/ 343 w 6352"/>
              <a:gd name="T7" fmla="*/ 3473 h 3698"/>
              <a:gd name="T8" fmla="*/ 454 w 6352"/>
              <a:gd name="T9" fmla="*/ 3409 h 3698"/>
              <a:gd name="T10" fmla="*/ 564 w 6352"/>
              <a:gd name="T11" fmla="*/ 3344 h 3698"/>
              <a:gd name="T12" fmla="*/ 675 w 6352"/>
              <a:gd name="T13" fmla="*/ 3280 h 3698"/>
              <a:gd name="T14" fmla="*/ 786 w 6352"/>
              <a:gd name="T15" fmla="*/ 3216 h 3698"/>
              <a:gd name="T16" fmla="*/ 897 w 6352"/>
              <a:gd name="T17" fmla="*/ 3152 h 3698"/>
              <a:gd name="T18" fmla="*/ 1008 w 6352"/>
              <a:gd name="T19" fmla="*/ 3088 h 3698"/>
              <a:gd name="T20" fmla="*/ 1118 w 6352"/>
              <a:gd name="T21" fmla="*/ 3023 h 3698"/>
              <a:gd name="T22" fmla="*/ 1229 w 6352"/>
              <a:gd name="T23" fmla="*/ 2959 h 3698"/>
              <a:gd name="T24" fmla="*/ 1340 w 6352"/>
              <a:gd name="T25" fmla="*/ 2895 h 3698"/>
              <a:gd name="T26" fmla="*/ 1451 w 6352"/>
              <a:gd name="T27" fmla="*/ 2831 h 3698"/>
              <a:gd name="T28" fmla="*/ 1562 w 6352"/>
              <a:gd name="T29" fmla="*/ 2766 h 3698"/>
              <a:gd name="T30" fmla="*/ 1672 w 6352"/>
              <a:gd name="T31" fmla="*/ 2702 h 3698"/>
              <a:gd name="T32" fmla="*/ 1805 w 6352"/>
              <a:gd name="T33" fmla="*/ 2644 h 3698"/>
              <a:gd name="T34" fmla="*/ 1910 w 6352"/>
              <a:gd name="T35" fmla="*/ 2601 h 3698"/>
              <a:gd name="T36" fmla="*/ 1965 w 6352"/>
              <a:gd name="T37" fmla="*/ 2569 h 3698"/>
              <a:gd name="T38" fmla="*/ 2060 w 6352"/>
              <a:gd name="T39" fmla="*/ 2477 h 3698"/>
              <a:gd name="T40" fmla="*/ 2193 w 6352"/>
              <a:gd name="T41" fmla="*/ 2419 h 3698"/>
              <a:gd name="T42" fmla="*/ 2298 w 6352"/>
              <a:gd name="T43" fmla="*/ 2377 h 3698"/>
              <a:gd name="T44" fmla="*/ 2353 w 6352"/>
              <a:gd name="T45" fmla="*/ 2344 h 3698"/>
              <a:gd name="T46" fmla="*/ 2448 w 6352"/>
              <a:gd name="T47" fmla="*/ 2253 h 3698"/>
              <a:gd name="T48" fmla="*/ 2581 w 6352"/>
              <a:gd name="T49" fmla="*/ 2194 h 3698"/>
              <a:gd name="T50" fmla="*/ 2686 w 6352"/>
              <a:gd name="T51" fmla="*/ 2152 h 3698"/>
              <a:gd name="T52" fmla="*/ 2741 w 6352"/>
              <a:gd name="T53" fmla="*/ 2120 h 3698"/>
              <a:gd name="T54" fmla="*/ 2836 w 6352"/>
              <a:gd name="T55" fmla="*/ 2028 h 3698"/>
              <a:gd name="T56" fmla="*/ 2968 w 6352"/>
              <a:gd name="T57" fmla="*/ 1969 h 3698"/>
              <a:gd name="T58" fmla="*/ 3073 w 6352"/>
              <a:gd name="T59" fmla="*/ 1927 h 3698"/>
              <a:gd name="T60" fmla="*/ 3129 w 6352"/>
              <a:gd name="T61" fmla="*/ 1895 h 3698"/>
              <a:gd name="T62" fmla="*/ 3223 w 6352"/>
              <a:gd name="T63" fmla="*/ 1803 h 3698"/>
              <a:gd name="T64" fmla="*/ 3356 w 6352"/>
              <a:gd name="T65" fmla="*/ 1744 h 3698"/>
              <a:gd name="T66" fmla="*/ 3461 w 6352"/>
              <a:gd name="T67" fmla="*/ 1702 h 3698"/>
              <a:gd name="T68" fmla="*/ 3516 w 6352"/>
              <a:gd name="T69" fmla="*/ 1670 h 3698"/>
              <a:gd name="T70" fmla="*/ 3627 w 6352"/>
              <a:gd name="T71" fmla="*/ 1606 h 3698"/>
              <a:gd name="T72" fmla="*/ 3738 w 6352"/>
              <a:gd name="T73" fmla="*/ 1542 h 3698"/>
              <a:gd name="T74" fmla="*/ 3849 w 6352"/>
              <a:gd name="T75" fmla="*/ 1477 h 3698"/>
              <a:gd name="T76" fmla="*/ 3960 w 6352"/>
              <a:gd name="T77" fmla="*/ 1413 h 3698"/>
              <a:gd name="T78" fmla="*/ 4070 w 6352"/>
              <a:gd name="T79" fmla="*/ 1349 h 3698"/>
              <a:gd name="T80" fmla="*/ 4181 w 6352"/>
              <a:gd name="T81" fmla="*/ 1285 h 3698"/>
              <a:gd name="T82" fmla="*/ 4292 w 6352"/>
              <a:gd name="T83" fmla="*/ 1220 h 3698"/>
              <a:gd name="T84" fmla="*/ 4403 w 6352"/>
              <a:gd name="T85" fmla="*/ 1156 h 3698"/>
              <a:gd name="T86" fmla="*/ 4514 w 6352"/>
              <a:gd name="T87" fmla="*/ 1092 h 3698"/>
              <a:gd name="T88" fmla="*/ 4624 w 6352"/>
              <a:gd name="T89" fmla="*/ 1028 h 3698"/>
              <a:gd name="T90" fmla="*/ 4735 w 6352"/>
              <a:gd name="T91" fmla="*/ 963 h 3698"/>
              <a:gd name="T92" fmla="*/ 4846 w 6352"/>
              <a:gd name="T93" fmla="*/ 899 h 3698"/>
              <a:gd name="T94" fmla="*/ 4957 w 6352"/>
              <a:gd name="T95" fmla="*/ 835 h 3698"/>
              <a:gd name="T96" fmla="*/ 5068 w 6352"/>
              <a:gd name="T97" fmla="*/ 771 h 3698"/>
              <a:gd name="T98" fmla="*/ 5178 w 6352"/>
              <a:gd name="T99" fmla="*/ 707 h 3698"/>
              <a:gd name="T100" fmla="*/ 5289 w 6352"/>
              <a:gd name="T101" fmla="*/ 642 h 3698"/>
              <a:gd name="T102" fmla="*/ 5400 w 6352"/>
              <a:gd name="T103" fmla="*/ 578 h 3698"/>
              <a:gd name="T104" fmla="*/ 5511 w 6352"/>
              <a:gd name="T105" fmla="*/ 514 h 3698"/>
              <a:gd name="T106" fmla="*/ 5622 w 6352"/>
              <a:gd name="T107" fmla="*/ 450 h 3698"/>
              <a:gd name="T108" fmla="*/ 5732 w 6352"/>
              <a:gd name="T109" fmla="*/ 385 h 3698"/>
              <a:gd name="T110" fmla="*/ 5843 w 6352"/>
              <a:gd name="T111" fmla="*/ 321 h 3698"/>
              <a:gd name="T112" fmla="*/ 5954 w 6352"/>
              <a:gd name="T113" fmla="*/ 257 h 3698"/>
              <a:gd name="T114" fmla="*/ 6065 w 6352"/>
              <a:gd name="T115" fmla="*/ 193 h 3698"/>
              <a:gd name="T116" fmla="*/ 6175 w 6352"/>
              <a:gd name="T117" fmla="*/ 128 h 3698"/>
              <a:gd name="T118" fmla="*/ 6286 w 6352"/>
              <a:gd name="T119" fmla="*/ 64 h 36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6352" h="3698">
                <a:moveTo>
                  <a:pt x="26" y="3693"/>
                </a:moveTo>
                <a:lnTo>
                  <a:pt x="27" y="3693"/>
                </a:lnTo>
                <a:lnTo>
                  <a:pt x="27" y="3693"/>
                </a:lnTo>
                <a:cubicBezTo>
                  <a:pt x="34" y="3689"/>
                  <a:pt x="37" y="3679"/>
                  <a:pt x="32" y="3671"/>
                </a:cubicBezTo>
                <a:cubicBezTo>
                  <a:pt x="28" y="3664"/>
                  <a:pt x="18" y="3661"/>
                  <a:pt x="10" y="3666"/>
                </a:cubicBezTo>
                <a:lnTo>
                  <a:pt x="10" y="3666"/>
                </a:lnTo>
                <a:lnTo>
                  <a:pt x="10" y="3666"/>
                </a:lnTo>
                <a:cubicBezTo>
                  <a:pt x="3" y="3670"/>
                  <a:pt x="0" y="3680"/>
                  <a:pt x="5" y="3687"/>
                </a:cubicBezTo>
                <a:cubicBezTo>
                  <a:pt x="9" y="3695"/>
                  <a:pt x="19" y="3698"/>
                  <a:pt x="26" y="3693"/>
                </a:cubicBezTo>
                <a:close/>
                <a:moveTo>
                  <a:pt x="82" y="3661"/>
                </a:moveTo>
                <a:lnTo>
                  <a:pt x="82" y="3661"/>
                </a:lnTo>
                <a:lnTo>
                  <a:pt x="82" y="3661"/>
                </a:lnTo>
                <a:cubicBezTo>
                  <a:pt x="90" y="3657"/>
                  <a:pt x="92" y="3647"/>
                  <a:pt x="88" y="3639"/>
                </a:cubicBezTo>
                <a:cubicBezTo>
                  <a:pt x="83" y="3632"/>
                  <a:pt x="74" y="3629"/>
                  <a:pt x="66" y="3633"/>
                </a:cubicBezTo>
                <a:lnTo>
                  <a:pt x="66" y="3633"/>
                </a:lnTo>
                <a:lnTo>
                  <a:pt x="66" y="3634"/>
                </a:lnTo>
                <a:lnTo>
                  <a:pt x="66" y="3634"/>
                </a:lnTo>
                <a:cubicBezTo>
                  <a:pt x="58" y="3638"/>
                  <a:pt x="56" y="3648"/>
                  <a:pt x="60" y="3655"/>
                </a:cubicBezTo>
                <a:cubicBezTo>
                  <a:pt x="64" y="3663"/>
                  <a:pt x="74" y="3666"/>
                  <a:pt x="82" y="3661"/>
                </a:cubicBezTo>
                <a:close/>
                <a:moveTo>
                  <a:pt x="137" y="3629"/>
                </a:moveTo>
                <a:lnTo>
                  <a:pt x="137" y="3629"/>
                </a:lnTo>
                <a:cubicBezTo>
                  <a:pt x="145" y="3625"/>
                  <a:pt x="148" y="3615"/>
                  <a:pt x="143" y="3607"/>
                </a:cubicBezTo>
                <a:cubicBezTo>
                  <a:pt x="139" y="3600"/>
                  <a:pt x="129" y="3597"/>
                  <a:pt x="121" y="3601"/>
                </a:cubicBezTo>
                <a:lnTo>
                  <a:pt x="121" y="3601"/>
                </a:lnTo>
                <a:lnTo>
                  <a:pt x="121" y="3601"/>
                </a:lnTo>
                <a:cubicBezTo>
                  <a:pt x="114" y="3606"/>
                  <a:pt x="111" y="3616"/>
                  <a:pt x="115" y="3623"/>
                </a:cubicBezTo>
                <a:cubicBezTo>
                  <a:pt x="120" y="3631"/>
                  <a:pt x="130" y="3634"/>
                  <a:pt x="137" y="3629"/>
                </a:cubicBezTo>
                <a:close/>
                <a:moveTo>
                  <a:pt x="193" y="3597"/>
                </a:moveTo>
                <a:lnTo>
                  <a:pt x="193" y="3597"/>
                </a:lnTo>
                <a:cubicBezTo>
                  <a:pt x="200" y="3593"/>
                  <a:pt x="203" y="3583"/>
                  <a:pt x="199" y="3575"/>
                </a:cubicBezTo>
                <a:cubicBezTo>
                  <a:pt x="194" y="3567"/>
                  <a:pt x="184" y="3565"/>
                  <a:pt x="177" y="3569"/>
                </a:cubicBezTo>
                <a:lnTo>
                  <a:pt x="177" y="3569"/>
                </a:lnTo>
                <a:cubicBezTo>
                  <a:pt x="169" y="3574"/>
                  <a:pt x="166" y="3584"/>
                  <a:pt x="171" y="3591"/>
                </a:cubicBezTo>
                <a:cubicBezTo>
                  <a:pt x="175" y="3599"/>
                  <a:pt x="185" y="3601"/>
                  <a:pt x="193" y="3597"/>
                </a:cubicBezTo>
                <a:close/>
                <a:moveTo>
                  <a:pt x="248" y="3565"/>
                </a:moveTo>
                <a:lnTo>
                  <a:pt x="248" y="3565"/>
                </a:lnTo>
                <a:cubicBezTo>
                  <a:pt x="256" y="3560"/>
                  <a:pt x="258" y="3551"/>
                  <a:pt x="254" y="3543"/>
                </a:cubicBezTo>
                <a:cubicBezTo>
                  <a:pt x="249" y="3535"/>
                  <a:pt x="240" y="3533"/>
                  <a:pt x="232" y="3537"/>
                </a:cubicBezTo>
                <a:lnTo>
                  <a:pt x="232" y="3537"/>
                </a:lnTo>
                <a:lnTo>
                  <a:pt x="232" y="3537"/>
                </a:lnTo>
                <a:lnTo>
                  <a:pt x="232" y="3537"/>
                </a:lnTo>
                <a:cubicBezTo>
                  <a:pt x="224" y="3542"/>
                  <a:pt x="222" y="3551"/>
                  <a:pt x="226" y="3559"/>
                </a:cubicBezTo>
                <a:cubicBezTo>
                  <a:pt x="231" y="3567"/>
                  <a:pt x="240" y="3569"/>
                  <a:pt x="248" y="3565"/>
                </a:cubicBezTo>
                <a:close/>
                <a:moveTo>
                  <a:pt x="303" y="3533"/>
                </a:moveTo>
                <a:lnTo>
                  <a:pt x="303" y="3533"/>
                </a:lnTo>
                <a:cubicBezTo>
                  <a:pt x="311" y="3528"/>
                  <a:pt x="314" y="3518"/>
                  <a:pt x="309" y="3511"/>
                </a:cubicBezTo>
                <a:cubicBezTo>
                  <a:pt x="305" y="3503"/>
                  <a:pt x="295" y="3501"/>
                  <a:pt x="287" y="3505"/>
                </a:cubicBezTo>
                <a:lnTo>
                  <a:pt x="287" y="3505"/>
                </a:lnTo>
                <a:lnTo>
                  <a:pt x="287" y="3505"/>
                </a:lnTo>
                <a:cubicBezTo>
                  <a:pt x="280" y="3509"/>
                  <a:pt x="277" y="3519"/>
                  <a:pt x="282" y="3527"/>
                </a:cubicBezTo>
                <a:cubicBezTo>
                  <a:pt x="286" y="3535"/>
                  <a:pt x="296" y="3537"/>
                  <a:pt x="303" y="3533"/>
                </a:cubicBezTo>
                <a:close/>
                <a:moveTo>
                  <a:pt x="359" y="3501"/>
                </a:moveTo>
                <a:lnTo>
                  <a:pt x="359" y="3501"/>
                </a:lnTo>
                <a:cubicBezTo>
                  <a:pt x="367" y="3496"/>
                  <a:pt x="369" y="3486"/>
                  <a:pt x="365" y="3479"/>
                </a:cubicBezTo>
                <a:cubicBezTo>
                  <a:pt x="360" y="3471"/>
                  <a:pt x="350" y="3468"/>
                  <a:pt x="343" y="3473"/>
                </a:cubicBezTo>
                <a:lnTo>
                  <a:pt x="343" y="3473"/>
                </a:lnTo>
                <a:lnTo>
                  <a:pt x="343" y="3473"/>
                </a:lnTo>
                <a:cubicBezTo>
                  <a:pt x="335" y="3477"/>
                  <a:pt x="333" y="3487"/>
                  <a:pt x="337" y="3495"/>
                </a:cubicBezTo>
                <a:cubicBezTo>
                  <a:pt x="341" y="3502"/>
                  <a:pt x="351" y="3505"/>
                  <a:pt x="359" y="3501"/>
                </a:cubicBezTo>
                <a:close/>
                <a:moveTo>
                  <a:pt x="414" y="3469"/>
                </a:moveTo>
                <a:lnTo>
                  <a:pt x="414" y="3468"/>
                </a:lnTo>
                <a:cubicBezTo>
                  <a:pt x="422" y="3464"/>
                  <a:pt x="425" y="3454"/>
                  <a:pt x="420" y="3447"/>
                </a:cubicBezTo>
                <a:cubicBezTo>
                  <a:pt x="416" y="3439"/>
                  <a:pt x="406" y="3436"/>
                  <a:pt x="398" y="3441"/>
                </a:cubicBezTo>
                <a:lnTo>
                  <a:pt x="398" y="3441"/>
                </a:lnTo>
                <a:cubicBezTo>
                  <a:pt x="391" y="3445"/>
                  <a:pt x="388" y="3455"/>
                  <a:pt x="392" y="3463"/>
                </a:cubicBezTo>
                <a:cubicBezTo>
                  <a:pt x="397" y="3470"/>
                  <a:pt x="407" y="3473"/>
                  <a:pt x="414" y="3469"/>
                </a:cubicBezTo>
                <a:close/>
                <a:moveTo>
                  <a:pt x="470" y="3436"/>
                </a:moveTo>
                <a:lnTo>
                  <a:pt x="470" y="3436"/>
                </a:lnTo>
                <a:cubicBezTo>
                  <a:pt x="477" y="3432"/>
                  <a:pt x="480" y="3422"/>
                  <a:pt x="476" y="3415"/>
                </a:cubicBezTo>
                <a:cubicBezTo>
                  <a:pt x="471" y="3407"/>
                  <a:pt x="461" y="3404"/>
                  <a:pt x="454" y="3409"/>
                </a:cubicBezTo>
                <a:lnTo>
                  <a:pt x="454" y="3409"/>
                </a:lnTo>
                <a:cubicBezTo>
                  <a:pt x="446" y="3413"/>
                  <a:pt x="443" y="3423"/>
                  <a:pt x="448" y="3431"/>
                </a:cubicBezTo>
                <a:cubicBezTo>
                  <a:pt x="452" y="3438"/>
                  <a:pt x="462" y="3441"/>
                  <a:pt x="470" y="3436"/>
                </a:cubicBezTo>
                <a:close/>
                <a:moveTo>
                  <a:pt x="525" y="3404"/>
                </a:moveTo>
                <a:lnTo>
                  <a:pt x="525" y="3404"/>
                </a:lnTo>
                <a:cubicBezTo>
                  <a:pt x="533" y="3400"/>
                  <a:pt x="535" y="3390"/>
                  <a:pt x="531" y="3382"/>
                </a:cubicBezTo>
                <a:cubicBezTo>
                  <a:pt x="526" y="3375"/>
                  <a:pt x="517" y="3372"/>
                  <a:pt x="509" y="3377"/>
                </a:cubicBezTo>
                <a:lnTo>
                  <a:pt x="509" y="3377"/>
                </a:lnTo>
                <a:cubicBezTo>
                  <a:pt x="501" y="3381"/>
                  <a:pt x="499" y="3391"/>
                  <a:pt x="503" y="3398"/>
                </a:cubicBezTo>
                <a:cubicBezTo>
                  <a:pt x="508" y="3406"/>
                  <a:pt x="517" y="3409"/>
                  <a:pt x="525" y="3404"/>
                </a:cubicBezTo>
                <a:close/>
                <a:moveTo>
                  <a:pt x="580" y="3372"/>
                </a:moveTo>
                <a:lnTo>
                  <a:pt x="580" y="3372"/>
                </a:lnTo>
                <a:cubicBezTo>
                  <a:pt x="588" y="3368"/>
                  <a:pt x="591" y="3358"/>
                  <a:pt x="586" y="3350"/>
                </a:cubicBezTo>
                <a:cubicBezTo>
                  <a:pt x="582" y="3343"/>
                  <a:pt x="572" y="3340"/>
                  <a:pt x="564" y="3344"/>
                </a:cubicBezTo>
                <a:lnTo>
                  <a:pt x="564" y="3344"/>
                </a:lnTo>
                <a:cubicBezTo>
                  <a:pt x="557" y="3349"/>
                  <a:pt x="554" y="3359"/>
                  <a:pt x="559" y="3366"/>
                </a:cubicBezTo>
                <a:cubicBezTo>
                  <a:pt x="563" y="3374"/>
                  <a:pt x="573" y="3377"/>
                  <a:pt x="580" y="3372"/>
                </a:cubicBezTo>
                <a:close/>
                <a:moveTo>
                  <a:pt x="636" y="3340"/>
                </a:moveTo>
                <a:lnTo>
                  <a:pt x="636" y="3340"/>
                </a:lnTo>
                <a:cubicBezTo>
                  <a:pt x="644" y="3336"/>
                  <a:pt x="646" y="3326"/>
                  <a:pt x="642" y="3318"/>
                </a:cubicBezTo>
                <a:cubicBezTo>
                  <a:pt x="637" y="3311"/>
                  <a:pt x="627" y="3308"/>
                  <a:pt x="620" y="3312"/>
                </a:cubicBezTo>
                <a:lnTo>
                  <a:pt x="620" y="3312"/>
                </a:lnTo>
                <a:cubicBezTo>
                  <a:pt x="612" y="3317"/>
                  <a:pt x="610" y="3327"/>
                  <a:pt x="614" y="3334"/>
                </a:cubicBezTo>
                <a:cubicBezTo>
                  <a:pt x="618" y="3342"/>
                  <a:pt x="628" y="3344"/>
                  <a:pt x="636" y="3340"/>
                </a:cubicBezTo>
                <a:close/>
                <a:moveTo>
                  <a:pt x="691" y="3308"/>
                </a:moveTo>
                <a:lnTo>
                  <a:pt x="691" y="3308"/>
                </a:lnTo>
                <a:cubicBezTo>
                  <a:pt x="699" y="3303"/>
                  <a:pt x="702" y="3294"/>
                  <a:pt x="697" y="3286"/>
                </a:cubicBezTo>
                <a:cubicBezTo>
                  <a:pt x="693" y="3278"/>
                  <a:pt x="683" y="3276"/>
                  <a:pt x="675" y="3280"/>
                </a:cubicBezTo>
                <a:lnTo>
                  <a:pt x="675" y="3280"/>
                </a:lnTo>
                <a:cubicBezTo>
                  <a:pt x="668" y="3285"/>
                  <a:pt x="665" y="3294"/>
                  <a:pt x="669" y="3302"/>
                </a:cubicBezTo>
                <a:cubicBezTo>
                  <a:pt x="674" y="3310"/>
                  <a:pt x="684" y="3312"/>
                  <a:pt x="691" y="3308"/>
                </a:cubicBezTo>
                <a:close/>
                <a:moveTo>
                  <a:pt x="747" y="3276"/>
                </a:moveTo>
                <a:lnTo>
                  <a:pt x="747" y="3276"/>
                </a:lnTo>
                <a:cubicBezTo>
                  <a:pt x="754" y="3271"/>
                  <a:pt x="757" y="3262"/>
                  <a:pt x="752" y="3254"/>
                </a:cubicBezTo>
                <a:cubicBezTo>
                  <a:pt x="748" y="3246"/>
                  <a:pt x="738" y="3244"/>
                  <a:pt x="731" y="3248"/>
                </a:cubicBezTo>
                <a:lnTo>
                  <a:pt x="731" y="3248"/>
                </a:lnTo>
                <a:cubicBezTo>
                  <a:pt x="723" y="3253"/>
                  <a:pt x="720" y="3262"/>
                  <a:pt x="725" y="3270"/>
                </a:cubicBezTo>
                <a:cubicBezTo>
                  <a:pt x="729" y="3278"/>
                  <a:pt x="739" y="3280"/>
                  <a:pt x="747" y="3276"/>
                </a:cubicBezTo>
                <a:close/>
                <a:moveTo>
                  <a:pt x="802" y="3244"/>
                </a:moveTo>
                <a:lnTo>
                  <a:pt x="802" y="3244"/>
                </a:lnTo>
                <a:cubicBezTo>
                  <a:pt x="810" y="3239"/>
                  <a:pt x="812" y="3229"/>
                  <a:pt x="808" y="3222"/>
                </a:cubicBezTo>
                <a:cubicBezTo>
                  <a:pt x="803" y="3214"/>
                  <a:pt x="794" y="3212"/>
                  <a:pt x="786" y="3216"/>
                </a:cubicBezTo>
                <a:lnTo>
                  <a:pt x="786" y="3216"/>
                </a:lnTo>
                <a:cubicBezTo>
                  <a:pt x="778" y="3220"/>
                  <a:pt x="776" y="3230"/>
                  <a:pt x="780" y="3238"/>
                </a:cubicBezTo>
                <a:cubicBezTo>
                  <a:pt x="785" y="3246"/>
                  <a:pt x="794" y="3248"/>
                  <a:pt x="802" y="3244"/>
                </a:cubicBezTo>
                <a:close/>
                <a:moveTo>
                  <a:pt x="857" y="3212"/>
                </a:moveTo>
                <a:lnTo>
                  <a:pt x="857" y="3212"/>
                </a:lnTo>
                <a:cubicBezTo>
                  <a:pt x="865" y="3207"/>
                  <a:pt x="868" y="3197"/>
                  <a:pt x="863" y="3190"/>
                </a:cubicBezTo>
                <a:cubicBezTo>
                  <a:pt x="859" y="3182"/>
                  <a:pt x="849" y="3179"/>
                  <a:pt x="841" y="3184"/>
                </a:cubicBezTo>
                <a:lnTo>
                  <a:pt x="841" y="3184"/>
                </a:lnTo>
                <a:cubicBezTo>
                  <a:pt x="834" y="3188"/>
                  <a:pt x="831" y="3198"/>
                  <a:pt x="836" y="3206"/>
                </a:cubicBezTo>
                <a:cubicBezTo>
                  <a:pt x="840" y="3213"/>
                  <a:pt x="850" y="3216"/>
                  <a:pt x="857" y="3212"/>
                </a:cubicBezTo>
                <a:close/>
                <a:moveTo>
                  <a:pt x="913" y="3179"/>
                </a:moveTo>
                <a:lnTo>
                  <a:pt x="913" y="3179"/>
                </a:lnTo>
                <a:cubicBezTo>
                  <a:pt x="920" y="3175"/>
                  <a:pt x="923" y="3165"/>
                  <a:pt x="919" y="3158"/>
                </a:cubicBezTo>
                <a:cubicBezTo>
                  <a:pt x="914" y="3150"/>
                  <a:pt x="904" y="3147"/>
                  <a:pt x="897" y="3152"/>
                </a:cubicBezTo>
                <a:lnTo>
                  <a:pt x="897" y="3152"/>
                </a:lnTo>
                <a:cubicBezTo>
                  <a:pt x="889" y="3156"/>
                  <a:pt x="887" y="3166"/>
                  <a:pt x="891" y="3174"/>
                </a:cubicBezTo>
                <a:cubicBezTo>
                  <a:pt x="895" y="3181"/>
                  <a:pt x="905" y="3184"/>
                  <a:pt x="913" y="3179"/>
                </a:cubicBezTo>
                <a:close/>
                <a:moveTo>
                  <a:pt x="968" y="3147"/>
                </a:moveTo>
                <a:lnTo>
                  <a:pt x="968" y="3147"/>
                </a:lnTo>
                <a:cubicBezTo>
                  <a:pt x="976" y="3143"/>
                  <a:pt x="978" y="3133"/>
                  <a:pt x="974" y="3125"/>
                </a:cubicBezTo>
                <a:cubicBezTo>
                  <a:pt x="970" y="3118"/>
                  <a:pt x="960" y="3115"/>
                  <a:pt x="952" y="3120"/>
                </a:cubicBezTo>
                <a:lnTo>
                  <a:pt x="952" y="3120"/>
                </a:lnTo>
                <a:cubicBezTo>
                  <a:pt x="945" y="3124"/>
                  <a:pt x="942" y="3134"/>
                  <a:pt x="946" y="3142"/>
                </a:cubicBezTo>
                <a:cubicBezTo>
                  <a:pt x="951" y="3149"/>
                  <a:pt x="961" y="3152"/>
                  <a:pt x="968" y="3147"/>
                </a:cubicBezTo>
                <a:close/>
                <a:moveTo>
                  <a:pt x="1024" y="3115"/>
                </a:moveTo>
                <a:lnTo>
                  <a:pt x="1024" y="3115"/>
                </a:lnTo>
                <a:cubicBezTo>
                  <a:pt x="1031" y="3111"/>
                  <a:pt x="1034" y="3101"/>
                  <a:pt x="1029" y="3093"/>
                </a:cubicBezTo>
                <a:cubicBezTo>
                  <a:pt x="1025" y="3086"/>
                  <a:pt x="1015" y="3083"/>
                  <a:pt x="1008" y="3088"/>
                </a:cubicBezTo>
                <a:lnTo>
                  <a:pt x="1008" y="3088"/>
                </a:lnTo>
                <a:cubicBezTo>
                  <a:pt x="1000" y="3092"/>
                  <a:pt x="997" y="3102"/>
                  <a:pt x="1002" y="3109"/>
                </a:cubicBezTo>
                <a:cubicBezTo>
                  <a:pt x="1006" y="3117"/>
                  <a:pt x="1016" y="3120"/>
                  <a:pt x="1024" y="3115"/>
                </a:cubicBezTo>
                <a:close/>
                <a:moveTo>
                  <a:pt x="1079" y="3083"/>
                </a:moveTo>
                <a:lnTo>
                  <a:pt x="1079" y="3083"/>
                </a:lnTo>
                <a:cubicBezTo>
                  <a:pt x="1087" y="3079"/>
                  <a:pt x="1089" y="3069"/>
                  <a:pt x="1085" y="3061"/>
                </a:cubicBezTo>
                <a:cubicBezTo>
                  <a:pt x="1080" y="3054"/>
                  <a:pt x="1071" y="3051"/>
                  <a:pt x="1063" y="3055"/>
                </a:cubicBezTo>
                <a:lnTo>
                  <a:pt x="1063" y="3055"/>
                </a:lnTo>
                <a:cubicBezTo>
                  <a:pt x="1055" y="3060"/>
                  <a:pt x="1053" y="3070"/>
                  <a:pt x="1057" y="3077"/>
                </a:cubicBezTo>
                <a:cubicBezTo>
                  <a:pt x="1062" y="3085"/>
                  <a:pt x="1071" y="3088"/>
                  <a:pt x="1079" y="3083"/>
                </a:cubicBezTo>
                <a:close/>
                <a:moveTo>
                  <a:pt x="1134" y="3051"/>
                </a:moveTo>
                <a:lnTo>
                  <a:pt x="1134" y="3051"/>
                </a:lnTo>
                <a:cubicBezTo>
                  <a:pt x="1142" y="3047"/>
                  <a:pt x="1145" y="3037"/>
                  <a:pt x="1140" y="3029"/>
                </a:cubicBezTo>
                <a:cubicBezTo>
                  <a:pt x="1136" y="3021"/>
                  <a:pt x="1126" y="3019"/>
                  <a:pt x="1118" y="3023"/>
                </a:cubicBezTo>
                <a:lnTo>
                  <a:pt x="1118" y="3023"/>
                </a:lnTo>
                <a:cubicBezTo>
                  <a:pt x="1111" y="3028"/>
                  <a:pt x="1108" y="3038"/>
                  <a:pt x="1113" y="3045"/>
                </a:cubicBezTo>
                <a:cubicBezTo>
                  <a:pt x="1117" y="3053"/>
                  <a:pt x="1127" y="3055"/>
                  <a:pt x="1134" y="3051"/>
                </a:cubicBezTo>
                <a:close/>
                <a:moveTo>
                  <a:pt x="1190" y="3019"/>
                </a:moveTo>
                <a:lnTo>
                  <a:pt x="1190" y="3019"/>
                </a:lnTo>
                <a:cubicBezTo>
                  <a:pt x="1197" y="3014"/>
                  <a:pt x="1200" y="3005"/>
                  <a:pt x="1196" y="2997"/>
                </a:cubicBezTo>
                <a:cubicBezTo>
                  <a:pt x="1191" y="2989"/>
                  <a:pt x="1181" y="2987"/>
                  <a:pt x="1174" y="2991"/>
                </a:cubicBezTo>
                <a:lnTo>
                  <a:pt x="1174" y="2991"/>
                </a:lnTo>
                <a:cubicBezTo>
                  <a:pt x="1166" y="2996"/>
                  <a:pt x="1164" y="3005"/>
                  <a:pt x="1168" y="3013"/>
                </a:cubicBezTo>
                <a:cubicBezTo>
                  <a:pt x="1172" y="3021"/>
                  <a:pt x="1182" y="3023"/>
                  <a:pt x="1190" y="3019"/>
                </a:cubicBezTo>
                <a:close/>
                <a:moveTo>
                  <a:pt x="1245" y="2987"/>
                </a:moveTo>
                <a:lnTo>
                  <a:pt x="1245" y="2987"/>
                </a:lnTo>
                <a:cubicBezTo>
                  <a:pt x="1253" y="2982"/>
                  <a:pt x="1255" y="2973"/>
                  <a:pt x="1251" y="2965"/>
                </a:cubicBezTo>
                <a:cubicBezTo>
                  <a:pt x="1247" y="2957"/>
                  <a:pt x="1237" y="2955"/>
                  <a:pt x="1229" y="2959"/>
                </a:cubicBezTo>
                <a:lnTo>
                  <a:pt x="1229" y="2959"/>
                </a:lnTo>
                <a:cubicBezTo>
                  <a:pt x="1222" y="2964"/>
                  <a:pt x="1219" y="2973"/>
                  <a:pt x="1223" y="2981"/>
                </a:cubicBezTo>
                <a:cubicBezTo>
                  <a:pt x="1228" y="2989"/>
                  <a:pt x="1238" y="2991"/>
                  <a:pt x="1245" y="2987"/>
                </a:cubicBezTo>
                <a:close/>
                <a:moveTo>
                  <a:pt x="1301" y="2955"/>
                </a:moveTo>
                <a:lnTo>
                  <a:pt x="1301" y="2955"/>
                </a:lnTo>
                <a:cubicBezTo>
                  <a:pt x="1308" y="2950"/>
                  <a:pt x="1311" y="2940"/>
                  <a:pt x="1306" y="2933"/>
                </a:cubicBezTo>
                <a:cubicBezTo>
                  <a:pt x="1302" y="2925"/>
                  <a:pt x="1292" y="2923"/>
                  <a:pt x="1285" y="2927"/>
                </a:cubicBezTo>
                <a:lnTo>
                  <a:pt x="1285" y="2927"/>
                </a:lnTo>
                <a:cubicBezTo>
                  <a:pt x="1277" y="2931"/>
                  <a:pt x="1274" y="2941"/>
                  <a:pt x="1279" y="2949"/>
                </a:cubicBezTo>
                <a:cubicBezTo>
                  <a:pt x="1283" y="2956"/>
                  <a:pt x="1293" y="2959"/>
                  <a:pt x="1301" y="2955"/>
                </a:cubicBezTo>
                <a:close/>
                <a:moveTo>
                  <a:pt x="1356" y="2923"/>
                </a:moveTo>
                <a:lnTo>
                  <a:pt x="1356" y="2923"/>
                </a:lnTo>
                <a:cubicBezTo>
                  <a:pt x="1364" y="2918"/>
                  <a:pt x="1366" y="2908"/>
                  <a:pt x="1362" y="2901"/>
                </a:cubicBezTo>
                <a:cubicBezTo>
                  <a:pt x="1357" y="2893"/>
                  <a:pt x="1348" y="2890"/>
                  <a:pt x="1340" y="2895"/>
                </a:cubicBezTo>
                <a:lnTo>
                  <a:pt x="1340" y="2895"/>
                </a:lnTo>
                <a:cubicBezTo>
                  <a:pt x="1332" y="2899"/>
                  <a:pt x="1330" y="2909"/>
                  <a:pt x="1334" y="2917"/>
                </a:cubicBezTo>
                <a:cubicBezTo>
                  <a:pt x="1339" y="2924"/>
                  <a:pt x="1348" y="2927"/>
                  <a:pt x="1356" y="2923"/>
                </a:cubicBezTo>
                <a:close/>
                <a:moveTo>
                  <a:pt x="1411" y="2890"/>
                </a:moveTo>
                <a:lnTo>
                  <a:pt x="1411" y="2890"/>
                </a:lnTo>
                <a:cubicBezTo>
                  <a:pt x="1419" y="2886"/>
                  <a:pt x="1422" y="2876"/>
                  <a:pt x="1417" y="2869"/>
                </a:cubicBezTo>
                <a:cubicBezTo>
                  <a:pt x="1413" y="2861"/>
                  <a:pt x="1403" y="2858"/>
                  <a:pt x="1395" y="2863"/>
                </a:cubicBezTo>
                <a:lnTo>
                  <a:pt x="1395" y="2863"/>
                </a:lnTo>
                <a:cubicBezTo>
                  <a:pt x="1388" y="2867"/>
                  <a:pt x="1385" y="2877"/>
                  <a:pt x="1390" y="2885"/>
                </a:cubicBezTo>
                <a:cubicBezTo>
                  <a:pt x="1394" y="2892"/>
                  <a:pt x="1404" y="2895"/>
                  <a:pt x="1411" y="2890"/>
                </a:cubicBezTo>
                <a:close/>
                <a:moveTo>
                  <a:pt x="1467" y="2858"/>
                </a:moveTo>
                <a:lnTo>
                  <a:pt x="1467" y="2858"/>
                </a:lnTo>
                <a:cubicBezTo>
                  <a:pt x="1474" y="2854"/>
                  <a:pt x="1477" y="2844"/>
                  <a:pt x="1473" y="2836"/>
                </a:cubicBezTo>
                <a:cubicBezTo>
                  <a:pt x="1468" y="2829"/>
                  <a:pt x="1458" y="2826"/>
                  <a:pt x="1451" y="2831"/>
                </a:cubicBezTo>
                <a:lnTo>
                  <a:pt x="1451" y="2831"/>
                </a:lnTo>
                <a:cubicBezTo>
                  <a:pt x="1443" y="2835"/>
                  <a:pt x="1440" y="2845"/>
                  <a:pt x="1445" y="2852"/>
                </a:cubicBezTo>
                <a:cubicBezTo>
                  <a:pt x="1449" y="2860"/>
                  <a:pt x="1459" y="2863"/>
                  <a:pt x="1467" y="2858"/>
                </a:cubicBezTo>
                <a:close/>
                <a:moveTo>
                  <a:pt x="1522" y="2826"/>
                </a:moveTo>
                <a:lnTo>
                  <a:pt x="1522" y="2826"/>
                </a:lnTo>
                <a:cubicBezTo>
                  <a:pt x="1530" y="2822"/>
                  <a:pt x="1532" y="2812"/>
                  <a:pt x="1528" y="2804"/>
                </a:cubicBezTo>
                <a:cubicBezTo>
                  <a:pt x="1524" y="2797"/>
                  <a:pt x="1514" y="2794"/>
                  <a:pt x="1506" y="2798"/>
                </a:cubicBezTo>
                <a:lnTo>
                  <a:pt x="1506" y="2799"/>
                </a:lnTo>
                <a:cubicBezTo>
                  <a:pt x="1498" y="2803"/>
                  <a:pt x="1496" y="2813"/>
                  <a:pt x="1500" y="2820"/>
                </a:cubicBezTo>
                <a:cubicBezTo>
                  <a:pt x="1505" y="2828"/>
                  <a:pt x="1515" y="2831"/>
                  <a:pt x="1522" y="2826"/>
                </a:cubicBezTo>
                <a:close/>
                <a:moveTo>
                  <a:pt x="1578" y="2794"/>
                </a:moveTo>
                <a:lnTo>
                  <a:pt x="1578" y="2794"/>
                </a:lnTo>
                <a:cubicBezTo>
                  <a:pt x="1585" y="2790"/>
                  <a:pt x="1588" y="2780"/>
                  <a:pt x="1583" y="2772"/>
                </a:cubicBezTo>
                <a:cubicBezTo>
                  <a:pt x="1579" y="2765"/>
                  <a:pt x="1569" y="2762"/>
                  <a:pt x="1562" y="2766"/>
                </a:cubicBezTo>
                <a:lnTo>
                  <a:pt x="1562" y="2766"/>
                </a:lnTo>
                <a:cubicBezTo>
                  <a:pt x="1554" y="2771"/>
                  <a:pt x="1551" y="2781"/>
                  <a:pt x="1556" y="2788"/>
                </a:cubicBezTo>
                <a:cubicBezTo>
                  <a:pt x="1560" y="2796"/>
                  <a:pt x="1570" y="2799"/>
                  <a:pt x="1578" y="2794"/>
                </a:cubicBezTo>
                <a:close/>
                <a:moveTo>
                  <a:pt x="1633" y="2762"/>
                </a:moveTo>
                <a:lnTo>
                  <a:pt x="1633" y="2762"/>
                </a:lnTo>
                <a:cubicBezTo>
                  <a:pt x="1641" y="2758"/>
                  <a:pt x="1643" y="2748"/>
                  <a:pt x="1639" y="2740"/>
                </a:cubicBezTo>
                <a:cubicBezTo>
                  <a:pt x="1634" y="2732"/>
                  <a:pt x="1625" y="2730"/>
                  <a:pt x="1617" y="2734"/>
                </a:cubicBezTo>
                <a:lnTo>
                  <a:pt x="1617" y="2734"/>
                </a:lnTo>
                <a:cubicBezTo>
                  <a:pt x="1609" y="2739"/>
                  <a:pt x="1607" y="2748"/>
                  <a:pt x="1611" y="2756"/>
                </a:cubicBezTo>
                <a:cubicBezTo>
                  <a:pt x="1616" y="2764"/>
                  <a:pt x="1625" y="2766"/>
                  <a:pt x="1633" y="2762"/>
                </a:cubicBezTo>
                <a:close/>
                <a:moveTo>
                  <a:pt x="1688" y="2730"/>
                </a:moveTo>
                <a:lnTo>
                  <a:pt x="1688" y="2730"/>
                </a:lnTo>
                <a:cubicBezTo>
                  <a:pt x="1696" y="2725"/>
                  <a:pt x="1699" y="2716"/>
                  <a:pt x="1694" y="2708"/>
                </a:cubicBezTo>
                <a:cubicBezTo>
                  <a:pt x="1690" y="2700"/>
                  <a:pt x="1680" y="2698"/>
                  <a:pt x="1672" y="2702"/>
                </a:cubicBezTo>
                <a:lnTo>
                  <a:pt x="1672" y="2702"/>
                </a:lnTo>
                <a:cubicBezTo>
                  <a:pt x="1665" y="2707"/>
                  <a:pt x="1662" y="2716"/>
                  <a:pt x="1666" y="2724"/>
                </a:cubicBezTo>
                <a:cubicBezTo>
                  <a:pt x="1671" y="2732"/>
                  <a:pt x="1681" y="2734"/>
                  <a:pt x="1688" y="2730"/>
                </a:cubicBezTo>
                <a:close/>
                <a:moveTo>
                  <a:pt x="1744" y="2698"/>
                </a:moveTo>
                <a:lnTo>
                  <a:pt x="1744" y="2698"/>
                </a:lnTo>
                <a:cubicBezTo>
                  <a:pt x="1751" y="2693"/>
                  <a:pt x="1754" y="2684"/>
                  <a:pt x="1750" y="2676"/>
                </a:cubicBezTo>
                <a:cubicBezTo>
                  <a:pt x="1745" y="2668"/>
                  <a:pt x="1735" y="2666"/>
                  <a:pt x="1728" y="2670"/>
                </a:cubicBezTo>
                <a:lnTo>
                  <a:pt x="1728" y="2670"/>
                </a:lnTo>
                <a:cubicBezTo>
                  <a:pt x="1720" y="2674"/>
                  <a:pt x="1717" y="2684"/>
                  <a:pt x="1722" y="2692"/>
                </a:cubicBezTo>
                <a:cubicBezTo>
                  <a:pt x="1726" y="2700"/>
                  <a:pt x="1736" y="2702"/>
                  <a:pt x="1744" y="2698"/>
                </a:cubicBezTo>
                <a:close/>
                <a:moveTo>
                  <a:pt x="1799" y="2666"/>
                </a:moveTo>
                <a:lnTo>
                  <a:pt x="1799" y="2666"/>
                </a:lnTo>
                <a:lnTo>
                  <a:pt x="1799" y="2666"/>
                </a:lnTo>
                <a:cubicBezTo>
                  <a:pt x="1807" y="2661"/>
                  <a:pt x="1809" y="2651"/>
                  <a:pt x="1805" y="2644"/>
                </a:cubicBezTo>
                <a:cubicBezTo>
                  <a:pt x="1801" y="2636"/>
                  <a:pt x="1791" y="2633"/>
                  <a:pt x="1783" y="2638"/>
                </a:cubicBezTo>
                <a:lnTo>
                  <a:pt x="1783" y="2638"/>
                </a:lnTo>
                <a:cubicBezTo>
                  <a:pt x="1775" y="2642"/>
                  <a:pt x="1773" y="2652"/>
                  <a:pt x="1777" y="2660"/>
                </a:cubicBezTo>
                <a:cubicBezTo>
                  <a:pt x="1782" y="2667"/>
                  <a:pt x="1792" y="2670"/>
                  <a:pt x="1799" y="2666"/>
                </a:cubicBezTo>
                <a:close/>
                <a:moveTo>
                  <a:pt x="1855" y="2633"/>
                </a:moveTo>
                <a:lnTo>
                  <a:pt x="1855" y="2633"/>
                </a:lnTo>
                <a:lnTo>
                  <a:pt x="1855" y="2633"/>
                </a:lnTo>
                <a:cubicBezTo>
                  <a:pt x="1862" y="2629"/>
                  <a:pt x="1865" y="2619"/>
                  <a:pt x="1860" y="2612"/>
                </a:cubicBezTo>
                <a:cubicBezTo>
                  <a:pt x="1856" y="2604"/>
                  <a:pt x="1846" y="2601"/>
                  <a:pt x="1839" y="2606"/>
                </a:cubicBezTo>
                <a:lnTo>
                  <a:pt x="1838" y="2606"/>
                </a:lnTo>
                <a:cubicBezTo>
                  <a:pt x="1831" y="2610"/>
                  <a:pt x="1828" y="2620"/>
                  <a:pt x="1833" y="2628"/>
                </a:cubicBezTo>
                <a:cubicBezTo>
                  <a:pt x="1837" y="2635"/>
                  <a:pt x="1847" y="2638"/>
                  <a:pt x="1855" y="2633"/>
                </a:cubicBezTo>
                <a:close/>
                <a:moveTo>
                  <a:pt x="1910" y="2601"/>
                </a:moveTo>
                <a:lnTo>
                  <a:pt x="1910" y="2601"/>
                </a:lnTo>
                <a:lnTo>
                  <a:pt x="1910" y="2601"/>
                </a:lnTo>
                <a:cubicBezTo>
                  <a:pt x="1918" y="2597"/>
                  <a:pt x="1920" y="2587"/>
                  <a:pt x="1916" y="2579"/>
                </a:cubicBezTo>
                <a:cubicBezTo>
                  <a:pt x="1911" y="2572"/>
                  <a:pt x="1902" y="2569"/>
                  <a:pt x="1894" y="2574"/>
                </a:cubicBezTo>
                <a:lnTo>
                  <a:pt x="1894" y="2574"/>
                </a:lnTo>
                <a:cubicBezTo>
                  <a:pt x="1886" y="2578"/>
                  <a:pt x="1884" y="2588"/>
                  <a:pt x="1888" y="2596"/>
                </a:cubicBezTo>
                <a:cubicBezTo>
                  <a:pt x="1893" y="2603"/>
                  <a:pt x="1902" y="2606"/>
                  <a:pt x="1910" y="2601"/>
                </a:cubicBezTo>
                <a:close/>
                <a:moveTo>
                  <a:pt x="1965" y="2569"/>
                </a:moveTo>
                <a:lnTo>
                  <a:pt x="1965" y="2569"/>
                </a:lnTo>
                <a:lnTo>
                  <a:pt x="1965" y="2569"/>
                </a:lnTo>
                <a:cubicBezTo>
                  <a:pt x="1973" y="2565"/>
                  <a:pt x="1976" y="2555"/>
                  <a:pt x="1971" y="2547"/>
                </a:cubicBezTo>
                <a:cubicBezTo>
                  <a:pt x="1967" y="2540"/>
                  <a:pt x="1957" y="2537"/>
                  <a:pt x="1949" y="2542"/>
                </a:cubicBezTo>
                <a:lnTo>
                  <a:pt x="1949" y="2542"/>
                </a:lnTo>
                <a:cubicBezTo>
                  <a:pt x="1942" y="2546"/>
                  <a:pt x="1939" y="2556"/>
                  <a:pt x="1943" y="2563"/>
                </a:cubicBezTo>
                <a:cubicBezTo>
                  <a:pt x="1948" y="2571"/>
                  <a:pt x="1958" y="2574"/>
                  <a:pt x="1965" y="2569"/>
                </a:cubicBezTo>
                <a:close/>
                <a:moveTo>
                  <a:pt x="2021" y="2537"/>
                </a:moveTo>
                <a:lnTo>
                  <a:pt x="2021" y="2537"/>
                </a:lnTo>
                <a:lnTo>
                  <a:pt x="2021" y="2537"/>
                </a:lnTo>
                <a:cubicBezTo>
                  <a:pt x="2028" y="2533"/>
                  <a:pt x="2031" y="2523"/>
                  <a:pt x="2027" y="2515"/>
                </a:cubicBezTo>
                <a:cubicBezTo>
                  <a:pt x="2022" y="2508"/>
                  <a:pt x="2012" y="2505"/>
                  <a:pt x="2005" y="2509"/>
                </a:cubicBezTo>
                <a:lnTo>
                  <a:pt x="2005" y="2509"/>
                </a:lnTo>
                <a:cubicBezTo>
                  <a:pt x="1997" y="2514"/>
                  <a:pt x="1994" y="2524"/>
                  <a:pt x="1999" y="2531"/>
                </a:cubicBezTo>
                <a:cubicBezTo>
                  <a:pt x="2003" y="2539"/>
                  <a:pt x="2013" y="2542"/>
                  <a:pt x="2021" y="2537"/>
                </a:cubicBezTo>
                <a:close/>
                <a:moveTo>
                  <a:pt x="2076" y="2505"/>
                </a:moveTo>
                <a:lnTo>
                  <a:pt x="2076" y="2505"/>
                </a:lnTo>
                <a:lnTo>
                  <a:pt x="2076" y="2505"/>
                </a:lnTo>
                <a:cubicBezTo>
                  <a:pt x="2084" y="2501"/>
                  <a:pt x="2086" y="2491"/>
                  <a:pt x="2082" y="2483"/>
                </a:cubicBezTo>
                <a:cubicBezTo>
                  <a:pt x="2078" y="2476"/>
                  <a:pt x="2068" y="2473"/>
                  <a:pt x="2060" y="2477"/>
                </a:cubicBezTo>
                <a:lnTo>
                  <a:pt x="2060" y="2477"/>
                </a:lnTo>
                <a:cubicBezTo>
                  <a:pt x="2052" y="2482"/>
                  <a:pt x="2050" y="2492"/>
                  <a:pt x="2054" y="2499"/>
                </a:cubicBezTo>
                <a:cubicBezTo>
                  <a:pt x="2059" y="2507"/>
                  <a:pt x="2068" y="2509"/>
                  <a:pt x="2076" y="2505"/>
                </a:cubicBezTo>
                <a:close/>
                <a:moveTo>
                  <a:pt x="2132" y="2473"/>
                </a:moveTo>
                <a:lnTo>
                  <a:pt x="2132" y="2473"/>
                </a:lnTo>
                <a:lnTo>
                  <a:pt x="2132" y="2473"/>
                </a:lnTo>
                <a:cubicBezTo>
                  <a:pt x="2139" y="2468"/>
                  <a:pt x="2142" y="2459"/>
                  <a:pt x="2137" y="2451"/>
                </a:cubicBezTo>
                <a:cubicBezTo>
                  <a:pt x="2133" y="2443"/>
                  <a:pt x="2123" y="2441"/>
                  <a:pt x="2116" y="2445"/>
                </a:cubicBezTo>
                <a:lnTo>
                  <a:pt x="2115" y="2445"/>
                </a:lnTo>
                <a:cubicBezTo>
                  <a:pt x="2108" y="2450"/>
                  <a:pt x="2105" y="2459"/>
                  <a:pt x="2110" y="2467"/>
                </a:cubicBezTo>
                <a:cubicBezTo>
                  <a:pt x="2114" y="2475"/>
                  <a:pt x="2124" y="2477"/>
                  <a:pt x="2132" y="2473"/>
                </a:cubicBezTo>
                <a:close/>
                <a:moveTo>
                  <a:pt x="2187" y="2441"/>
                </a:moveTo>
                <a:lnTo>
                  <a:pt x="2187" y="2441"/>
                </a:lnTo>
                <a:lnTo>
                  <a:pt x="2187" y="2441"/>
                </a:lnTo>
                <a:cubicBezTo>
                  <a:pt x="2195" y="2436"/>
                  <a:pt x="2197" y="2427"/>
                  <a:pt x="2193" y="2419"/>
                </a:cubicBezTo>
                <a:cubicBezTo>
                  <a:pt x="2188" y="2411"/>
                  <a:pt x="2179" y="2409"/>
                  <a:pt x="2171" y="2413"/>
                </a:cubicBezTo>
                <a:lnTo>
                  <a:pt x="2171" y="2413"/>
                </a:lnTo>
                <a:cubicBezTo>
                  <a:pt x="2163" y="2418"/>
                  <a:pt x="2161" y="2427"/>
                  <a:pt x="2165" y="2435"/>
                </a:cubicBezTo>
                <a:cubicBezTo>
                  <a:pt x="2169" y="2443"/>
                  <a:pt x="2179" y="2445"/>
                  <a:pt x="2187" y="2441"/>
                </a:cubicBezTo>
                <a:close/>
                <a:moveTo>
                  <a:pt x="2242" y="2409"/>
                </a:moveTo>
                <a:lnTo>
                  <a:pt x="2242" y="2409"/>
                </a:lnTo>
                <a:lnTo>
                  <a:pt x="2242" y="2409"/>
                </a:lnTo>
                <a:cubicBezTo>
                  <a:pt x="2250" y="2404"/>
                  <a:pt x="2253" y="2394"/>
                  <a:pt x="2248" y="2387"/>
                </a:cubicBezTo>
                <a:cubicBezTo>
                  <a:pt x="2244" y="2379"/>
                  <a:pt x="2234" y="2377"/>
                  <a:pt x="2226" y="2381"/>
                </a:cubicBezTo>
                <a:lnTo>
                  <a:pt x="2226" y="2381"/>
                </a:lnTo>
                <a:cubicBezTo>
                  <a:pt x="2219" y="2385"/>
                  <a:pt x="2216" y="2395"/>
                  <a:pt x="2220" y="2403"/>
                </a:cubicBezTo>
                <a:cubicBezTo>
                  <a:pt x="2225" y="2411"/>
                  <a:pt x="2235" y="2413"/>
                  <a:pt x="2242" y="2409"/>
                </a:cubicBezTo>
                <a:close/>
                <a:moveTo>
                  <a:pt x="2298" y="2377"/>
                </a:moveTo>
                <a:lnTo>
                  <a:pt x="2298" y="2377"/>
                </a:lnTo>
                <a:lnTo>
                  <a:pt x="2298" y="2377"/>
                </a:lnTo>
                <a:cubicBezTo>
                  <a:pt x="2305" y="2372"/>
                  <a:pt x="2308" y="2362"/>
                  <a:pt x="2304" y="2355"/>
                </a:cubicBezTo>
                <a:cubicBezTo>
                  <a:pt x="2299" y="2347"/>
                  <a:pt x="2289" y="2344"/>
                  <a:pt x="2282" y="2349"/>
                </a:cubicBezTo>
                <a:lnTo>
                  <a:pt x="2282" y="2349"/>
                </a:lnTo>
                <a:cubicBezTo>
                  <a:pt x="2274" y="2353"/>
                  <a:pt x="2271" y="2363"/>
                  <a:pt x="2276" y="2371"/>
                </a:cubicBezTo>
                <a:cubicBezTo>
                  <a:pt x="2280" y="2378"/>
                  <a:pt x="2290" y="2381"/>
                  <a:pt x="2298" y="2377"/>
                </a:cubicBezTo>
                <a:close/>
                <a:moveTo>
                  <a:pt x="2353" y="2344"/>
                </a:moveTo>
                <a:lnTo>
                  <a:pt x="2353" y="2344"/>
                </a:lnTo>
                <a:lnTo>
                  <a:pt x="2353" y="2344"/>
                </a:lnTo>
                <a:cubicBezTo>
                  <a:pt x="2361" y="2340"/>
                  <a:pt x="2363" y="2330"/>
                  <a:pt x="2359" y="2323"/>
                </a:cubicBezTo>
                <a:cubicBezTo>
                  <a:pt x="2355" y="2315"/>
                  <a:pt x="2345" y="2312"/>
                  <a:pt x="2337" y="2317"/>
                </a:cubicBezTo>
                <a:lnTo>
                  <a:pt x="2337" y="2317"/>
                </a:lnTo>
                <a:cubicBezTo>
                  <a:pt x="2329" y="2321"/>
                  <a:pt x="2327" y="2331"/>
                  <a:pt x="2331" y="2339"/>
                </a:cubicBezTo>
                <a:cubicBezTo>
                  <a:pt x="2336" y="2346"/>
                  <a:pt x="2345" y="2349"/>
                  <a:pt x="2353" y="2344"/>
                </a:cubicBezTo>
                <a:close/>
                <a:moveTo>
                  <a:pt x="2409" y="2312"/>
                </a:moveTo>
                <a:lnTo>
                  <a:pt x="2409" y="2312"/>
                </a:lnTo>
                <a:lnTo>
                  <a:pt x="2409" y="2312"/>
                </a:lnTo>
                <a:cubicBezTo>
                  <a:pt x="2416" y="2308"/>
                  <a:pt x="2419" y="2298"/>
                  <a:pt x="2414" y="2290"/>
                </a:cubicBezTo>
                <a:cubicBezTo>
                  <a:pt x="2410" y="2283"/>
                  <a:pt x="2400" y="2280"/>
                  <a:pt x="2392" y="2285"/>
                </a:cubicBezTo>
                <a:lnTo>
                  <a:pt x="2392" y="2285"/>
                </a:lnTo>
                <a:cubicBezTo>
                  <a:pt x="2385" y="2289"/>
                  <a:pt x="2382" y="2299"/>
                  <a:pt x="2387" y="2307"/>
                </a:cubicBezTo>
                <a:cubicBezTo>
                  <a:pt x="2391" y="2314"/>
                  <a:pt x="2401" y="2317"/>
                  <a:pt x="2409" y="2312"/>
                </a:cubicBezTo>
                <a:close/>
                <a:moveTo>
                  <a:pt x="2464" y="2280"/>
                </a:moveTo>
                <a:lnTo>
                  <a:pt x="2464" y="2280"/>
                </a:lnTo>
                <a:lnTo>
                  <a:pt x="2464" y="2280"/>
                </a:lnTo>
                <a:cubicBezTo>
                  <a:pt x="2472" y="2276"/>
                  <a:pt x="2474" y="2266"/>
                  <a:pt x="2470" y="2258"/>
                </a:cubicBezTo>
                <a:cubicBezTo>
                  <a:pt x="2465" y="2251"/>
                  <a:pt x="2456" y="2248"/>
                  <a:pt x="2448" y="2253"/>
                </a:cubicBezTo>
                <a:lnTo>
                  <a:pt x="2448" y="2253"/>
                </a:lnTo>
                <a:cubicBezTo>
                  <a:pt x="2440" y="2257"/>
                  <a:pt x="2438" y="2267"/>
                  <a:pt x="2442" y="2274"/>
                </a:cubicBezTo>
                <a:cubicBezTo>
                  <a:pt x="2446" y="2282"/>
                  <a:pt x="2456" y="2285"/>
                  <a:pt x="2464" y="2280"/>
                </a:cubicBezTo>
                <a:close/>
                <a:moveTo>
                  <a:pt x="2519" y="2248"/>
                </a:moveTo>
                <a:lnTo>
                  <a:pt x="2519" y="2248"/>
                </a:lnTo>
                <a:lnTo>
                  <a:pt x="2519" y="2248"/>
                </a:lnTo>
                <a:cubicBezTo>
                  <a:pt x="2527" y="2244"/>
                  <a:pt x="2530" y="2234"/>
                  <a:pt x="2525" y="2226"/>
                </a:cubicBezTo>
                <a:cubicBezTo>
                  <a:pt x="2521" y="2219"/>
                  <a:pt x="2511" y="2216"/>
                  <a:pt x="2503" y="2220"/>
                </a:cubicBezTo>
                <a:lnTo>
                  <a:pt x="2503" y="2220"/>
                </a:lnTo>
                <a:cubicBezTo>
                  <a:pt x="2496" y="2225"/>
                  <a:pt x="2493" y="2235"/>
                  <a:pt x="2497" y="2242"/>
                </a:cubicBezTo>
                <a:cubicBezTo>
                  <a:pt x="2502" y="2250"/>
                  <a:pt x="2512" y="2253"/>
                  <a:pt x="2519" y="2248"/>
                </a:cubicBezTo>
                <a:close/>
                <a:moveTo>
                  <a:pt x="2575" y="2216"/>
                </a:moveTo>
                <a:lnTo>
                  <a:pt x="2575" y="2216"/>
                </a:lnTo>
                <a:lnTo>
                  <a:pt x="2575" y="2216"/>
                </a:lnTo>
                <a:cubicBezTo>
                  <a:pt x="2582" y="2212"/>
                  <a:pt x="2585" y="2202"/>
                  <a:pt x="2581" y="2194"/>
                </a:cubicBezTo>
                <a:cubicBezTo>
                  <a:pt x="2576" y="2186"/>
                  <a:pt x="2566" y="2184"/>
                  <a:pt x="2559" y="2188"/>
                </a:cubicBezTo>
                <a:lnTo>
                  <a:pt x="2559" y="2188"/>
                </a:lnTo>
                <a:cubicBezTo>
                  <a:pt x="2551" y="2193"/>
                  <a:pt x="2548" y="2203"/>
                  <a:pt x="2553" y="2210"/>
                </a:cubicBezTo>
                <a:cubicBezTo>
                  <a:pt x="2557" y="2218"/>
                  <a:pt x="2567" y="2220"/>
                  <a:pt x="2575" y="2216"/>
                </a:cubicBezTo>
                <a:close/>
                <a:moveTo>
                  <a:pt x="2630" y="2184"/>
                </a:moveTo>
                <a:lnTo>
                  <a:pt x="2630" y="2184"/>
                </a:lnTo>
                <a:lnTo>
                  <a:pt x="2630" y="2184"/>
                </a:lnTo>
                <a:cubicBezTo>
                  <a:pt x="2638" y="2179"/>
                  <a:pt x="2640" y="2170"/>
                  <a:pt x="2636" y="2162"/>
                </a:cubicBezTo>
                <a:cubicBezTo>
                  <a:pt x="2631" y="2154"/>
                  <a:pt x="2622" y="2152"/>
                  <a:pt x="2614" y="2156"/>
                </a:cubicBezTo>
                <a:lnTo>
                  <a:pt x="2614" y="2156"/>
                </a:lnTo>
                <a:cubicBezTo>
                  <a:pt x="2606" y="2161"/>
                  <a:pt x="2604" y="2170"/>
                  <a:pt x="2608" y="2178"/>
                </a:cubicBezTo>
                <a:cubicBezTo>
                  <a:pt x="2613" y="2186"/>
                  <a:pt x="2622" y="2188"/>
                  <a:pt x="2630" y="2184"/>
                </a:cubicBezTo>
                <a:close/>
                <a:moveTo>
                  <a:pt x="2685" y="2152"/>
                </a:moveTo>
                <a:lnTo>
                  <a:pt x="2686" y="2152"/>
                </a:lnTo>
                <a:lnTo>
                  <a:pt x="2686" y="2152"/>
                </a:lnTo>
                <a:cubicBezTo>
                  <a:pt x="2693" y="2147"/>
                  <a:pt x="2696" y="2138"/>
                  <a:pt x="2691" y="2130"/>
                </a:cubicBezTo>
                <a:cubicBezTo>
                  <a:pt x="2687" y="2122"/>
                  <a:pt x="2677" y="2120"/>
                  <a:pt x="2669" y="2124"/>
                </a:cubicBezTo>
                <a:lnTo>
                  <a:pt x="2669" y="2124"/>
                </a:lnTo>
                <a:cubicBezTo>
                  <a:pt x="2662" y="2129"/>
                  <a:pt x="2659" y="2138"/>
                  <a:pt x="2664" y="2146"/>
                </a:cubicBezTo>
                <a:cubicBezTo>
                  <a:pt x="2668" y="2154"/>
                  <a:pt x="2678" y="2156"/>
                  <a:pt x="2685" y="2152"/>
                </a:cubicBezTo>
                <a:close/>
                <a:moveTo>
                  <a:pt x="2741" y="2120"/>
                </a:moveTo>
                <a:lnTo>
                  <a:pt x="2741" y="2120"/>
                </a:lnTo>
                <a:lnTo>
                  <a:pt x="2741" y="2120"/>
                </a:lnTo>
                <a:cubicBezTo>
                  <a:pt x="2749" y="2115"/>
                  <a:pt x="2751" y="2105"/>
                  <a:pt x="2747" y="2098"/>
                </a:cubicBezTo>
                <a:cubicBezTo>
                  <a:pt x="2742" y="2090"/>
                  <a:pt x="2733" y="2088"/>
                  <a:pt x="2725" y="2092"/>
                </a:cubicBezTo>
                <a:lnTo>
                  <a:pt x="2725" y="2092"/>
                </a:lnTo>
                <a:cubicBezTo>
                  <a:pt x="2717" y="2096"/>
                  <a:pt x="2715" y="2106"/>
                  <a:pt x="2719" y="2114"/>
                </a:cubicBezTo>
                <a:cubicBezTo>
                  <a:pt x="2723" y="2121"/>
                  <a:pt x="2733" y="2124"/>
                  <a:pt x="2741" y="2120"/>
                </a:cubicBezTo>
                <a:close/>
                <a:moveTo>
                  <a:pt x="2796" y="2088"/>
                </a:moveTo>
                <a:lnTo>
                  <a:pt x="2796" y="2088"/>
                </a:lnTo>
                <a:lnTo>
                  <a:pt x="2796" y="2088"/>
                </a:lnTo>
                <a:cubicBezTo>
                  <a:pt x="2804" y="2083"/>
                  <a:pt x="2807" y="2073"/>
                  <a:pt x="2802" y="2066"/>
                </a:cubicBezTo>
                <a:cubicBezTo>
                  <a:pt x="2798" y="2058"/>
                  <a:pt x="2788" y="2055"/>
                  <a:pt x="2780" y="2060"/>
                </a:cubicBezTo>
                <a:lnTo>
                  <a:pt x="2780" y="2060"/>
                </a:lnTo>
                <a:cubicBezTo>
                  <a:pt x="2773" y="2064"/>
                  <a:pt x="2770" y="2074"/>
                  <a:pt x="2774" y="2082"/>
                </a:cubicBezTo>
                <a:cubicBezTo>
                  <a:pt x="2779" y="2089"/>
                  <a:pt x="2789" y="2092"/>
                  <a:pt x="2796" y="2088"/>
                </a:cubicBezTo>
                <a:close/>
                <a:moveTo>
                  <a:pt x="2852" y="2055"/>
                </a:moveTo>
                <a:lnTo>
                  <a:pt x="2852" y="2055"/>
                </a:lnTo>
                <a:lnTo>
                  <a:pt x="2852" y="2055"/>
                </a:lnTo>
                <a:cubicBezTo>
                  <a:pt x="2859" y="2051"/>
                  <a:pt x="2862" y="2041"/>
                  <a:pt x="2858" y="2034"/>
                </a:cubicBezTo>
                <a:cubicBezTo>
                  <a:pt x="2853" y="2026"/>
                  <a:pt x="2843" y="2023"/>
                  <a:pt x="2836" y="2028"/>
                </a:cubicBezTo>
                <a:lnTo>
                  <a:pt x="2836" y="2028"/>
                </a:lnTo>
                <a:cubicBezTo>
                  <a:pt x="2828" y="2032"/>
                  <a:pt x="2825" y="2042"/>
                  <a:pt x="2830" y="2050"/>
                </a:cubicBezTo>
                <a:cubicBezTo>
                  <a:pt x="2834" y="2057"/>
                  <a:pt x="2844" y="2060"/>
                  <a:pt x="2852" y="2055"/>
                </a:cubicBezTo>
                <a:close/>
                <a:moveTo>
                  <a:pt x="2907" y="2023"/>
                </a:moveTo>
                <a:lnTo>
                  <a:pt x="2907" y="2023"/>
                </a:lnTo>
                <a:lnTo>
                  <a:pt x="2907" y="2023"/>
                </a:lnTo>
                <a:cubicBezTo>
                  <a:pt x="2915" y="2019"/>
                  <a:pt x="2917" y="2009"/>
                  <a:pt x="2913" y="2001"/>
                </a:cubicBezTo>
                <a:cubicBezTo>
                  <a:pt x="2908" y="1994"/>
                  <a:pt x="2899" y="1991"/>
                  <a:pt x="2891" y="1996"/>
                </a:cubicBezTo>
                <a:lnTo>
                  <a:pt x="2891" y="1996"/>
                </a:lnTo>
                <a:cubicBezTo>
                  <a:pt x="2883" y="2000"/>
                  <a:pt x="2881" y="2010"/>
                  <a:pt x="2885" y="2017"/>
                </a:cubicBezTo>
                <a:cubicBezTo>
                  <a:pt x="2890" y="2025"/>
                  <a:pt x="2899" y="2028"/>
                  <a:pt x="2907" y="2023"/>
                </a:cubicBezTo>
                <a:close/>
                <a:moveTo>
                  <a:pt x="2962" y="1991"/>
                </a:moveTo>
                <a:lnTo>
                  <a:pt x="2962" y="1991"/>
                </a:lnTo>
                <a:lnTo>
                  <a:pt x="2962" y="1991"/>
                </a:lnTo>
                <a:cubicBezTo>
                  <a:pt x="2970" y="1987"/>
                  <a:pt x="2973" y="1977"/>
                  <a:pt x="2968" y="1969"/>
                </a:cubicBezTo>
                <a:cubicBezTo>
                  <a:pt x="2964" y="1962"/>
                  <a:pt x="2954" y="1959"/>
                  <a:pt x="2946" y="1963"/>
                </a:cubicBezTo>
                <a:lnTo>
                  <a:pt x="2946" y="1964"/>
                </a:lnTo>
                <a:cubicBezTo>
                  <a:pt x="2939" y="1968"/>
                  <a:pt x="2936" y="1978"/>
                  <a:pt x="2941" y="1985"/>
                </a:cubicBezTo>
                <a:cubicBezTo>
                  <a:pt x="2945" y="1993"/>
                  <a:pt x="2955" y="1996"/>
                  <a:pt x="2962" y="1991"/>
                </a:cubicBezTo>
                <a:close/>
                <a:moveTo>
                  <a:pt x="3018" y="1959"/>
                </a:moveTo>
                <a:lnTo>
                  <a:pt x="3018" y="1959"/>
                </a:lnTo>
                <a:lnTo>
                  <a:pt x="3018" y="1959"/>
                </a:lnTo>
                <a:cubicBezTo>
                  <a:pt x="3026" y="1955"/>
                  <a:pt x="3028" y="1945"/>
                  <a:pt x="3024" y="1937"/>
                </a:cubicBezTo>
                <a:cubicBezTo>
                  <a:pt x="3019" y="1930"/>
                  <a:pt x="3009" y="1927"/>
                  <a:pt x="3002" y="1931"/>
                </a:cubicBezTo>
                <a:lnTo>
                  <a:pt x="3002" y="1931"/>
                </a:lnTo>
                <a:cubicBezTo>
                  <a:pt x="2994" y="1936"/>
                  <a:pt x="2992" y="1946"/>
                  <a:pt x="2996" y="1953"/>
                </a:cubicBezTo>
                <a:cubicBezTo>
                  <a:pt x="3000" y="1961"/>
                  <a:pt x="3010" y="1964"/>
                  <a:pt x="3018" y="1959"/>
                </a:cubicBezTo>
                <a:close/>
                <a:moveTo>
                  <a:pt x="3073" y="1927"/>
                </a:moveTo>
                <a:lnTo>
                  <a:pt x="3073" y="1927"/>
                </a:lnTo>
                <a:lnTo>
                  <a:pt x="3073" y="1927"/>
                </a:lnTo>
                <a:cubicBezTo>
                  <a:pt x="3081" y="1923"/>
                  <a:pt x="3084" y="1913"/>
                  <a:pt x="3079" y="1905"/>
                </a:cubicBezTo>
                <a:cubicBezTo>
                  <a:pt x="3075" y="1897"/>
                  <a:pt x="3065" y="1895"/>
                  <a:pt x="3057" y="1899"/>
                </a:cubicBezTo>
                <a:lnTo>
                  <a:pt x="3057" y="1899"/>
                </a:lnTo>
                <a:cubicBezTo>
                  <a:pt x="3050" y="1904"/>
                  <a:pt x="3047" y="1914"/>
                  <a:pt x="3051" y="1921"/>
                </a:cubicBezTo>
                <a:cubicBezTo>
                  <a:pt x="3056" y="1929"/>
                  <a:pt x="3066" y="1931"/>
                  <a:pt x="3073" y="1927"/>
                </a:cubicBezTo>
                <a:close/>
                <a:moveTo>
                  <a:pt x="3129" y="1895"/>
                </a:moveTo>
                <a:lnTo>
                  <a:pt x="3129" y="1895"/>
                </a:lnTo>
                <a:lnTo>
                  <a:pt x="3129" y="1895"/>
                </a:lnTo>
                <a:cubicBezTo>
                  <a:pt x="3136" y="1890"/>
                  <a:pt x="3139" y="1881"/>
                  <a:pt x="3134" y="1873"/>
                </a:cubicBezTo>
                <a:cubicBezTo>
                  <a:pt x="3130" y="1865"/>
                  <a:pt x="3120" y="1863"/>
                  <a:pt x="3113" y="1867"/>
                </a:cubicBezTo>
                <a:lnTo>
                  <a:pt x="3113" y="1867"/>
                </a:lnTo>
                <a:cubicBezTo>
                  <a:pt x="3105" y="1872"/>
                  <a:pt x="3102" y="1881"/>
                  <a:pt x="3107" y="1889"/>
                </a:cubicBezTo>
                <a:cubicBezTo>
                  <a:pt x="3111" y="1897"/>
                  <a:pt x="3121" y="1899"/>
                  <a:pt x="3129" y="1895"/>
                </a:cubicBezTo>
                <a:close/>
                <a:moveTo>
                  <a:pt x="3184" y="1863"/>
                </a:moveTo>
                <a:lnTo>
                  <a:pt x="3184" y="1863"/>
                </a:lnTo>
                <a:lnTo>
                  <a:pt x="3184" y="1863"/>
                </a:lnTo>
                <a:cubicBezTo>
                  <a:pt x="3192" y="1858"/>
                  <a:pt x="3194" y="1848"/>
                  <a:pt x="3190" y="1841"/>
                </a:cubicBezTo>
                <a:cubicBezTo>
                  <a:pt x="3185" y="1833"/>
                  <a:pt x="3176" y="1831"/>
                  <a:pt x="3168" y="1835"/>
                </a:cubicBezTo>
                <a:lnTo>
                  <a:pt x="3168" y="1835"/>
                </a:lnTo>
                <a:cubicBezTo>
                  <a:pt x="3160" y="1839"/>
                  <a:pt x="3158" y="1849"/>
                  <a:pt x="3162" y="1857"/>
                </a:cubicBezTo>
                <a:cubicBezTo>
                  <a:pt x="3167" y="1865"/>
                  <a:pt x="3176" y="1867"/>
                  <a:pt x="3184" y="1863"/>
                </a:cubicBezTo>
                <a:close/>
                <a:moveTo>
                  <a:pt x="3239" y="1831"/>
                </a:moveTo>
                <a:lnTo>
                  <a:pt x="3239" y="1831"/>
                </a:lnTo>
                <a:lnTo>
                  <a:pt x="3239" y="1831"/>
                </a:lnTo>
                <a:cubicBezTo>
                  <a:pt x="3247" y="1826"/>
                  <a:pt x="3250" y="1816"/>
                  <a:pt x="3245" y="1809"/>
                </a:cubicBezTo>
                <a:cubicBezTo>
                  <a:pt x="3241" y="1801"/>
                  <a:pt x="3231" y="1798"/>
                  <a:pt x="3223" y="1803"/>
                </a:cubicBezTo>
                <a:lnTo>
                  <a:pt x="3223" y="1803"/>
                </a:lnTo>
                <a:cubicBezTo>
                  <a:pt x="3216" y="1807"/>
                  <a:pt x="3213" y="1817"/>
                  <a:pt x="3218" y="1825"/>
                </a:cubicBezTo>
                <a:cubicBezTo>
                  <a:pt x="3222" y="1832"/>
                  <a:pt x="3232" y="1835"/>
                  <a:pt x="3239" y="1831"/>
                </a:cubicBezTo>
                <a:close/>
                <a:moveTo>
                  <a:pt x="3295" y="1798"/>
                </a:moveTo>
                <a:lnTo>
                  <a:pt x="3295" y="1798"/>
                </a:lnTo>
                <a:lnTo>
                  <a:pt x="3295" y="1798"/>
                </a:lnTo>
                <a:cubicBezTo>
                  <a:pt x="3303" y="1794"/>
                  <a:pt x="3305" y="1784"/>
                  <a:pt x="3301" y="1777"/>
                </a:cubicBezTo>
                <a:cubicBezTo>
                  <a:pt x="3296" y="1769"/>
                  <a:pt x="3286" y="1766"/>
                  <a:pt x="3279" y="1771"/>
                </a:cubicBezTo>
                <a:lnTo>
                  <a:pt x="3279" y="1771"/>
                </a:lnTo>
                <a:cubicBezTo>
                  <a:pt x="3271" y="1775"/>
                  <a:pt x="3269" y="1785"/>
                  <a:pt x="3273" y="1793"/>
                </a:cubicBezTo>
                <a:cubicBezTo>
                  <a:pt x="3277" y="1800"/>
                  <a:pt x="3287" y="1803"/>
                  <a:pt x="3295" y="1798"/>
                </a:cubicBezTo>
                <a:close/>
                <a:moveTo>
                  <a:pt x="3350" y="1766"/>
                </a:moveTo>
                <a:lnTo>
                  <a:pt x="3350" y="1766"/>
                </a:lnTo>
                <a:lnTo>
                  <a:pt x="3350" y="1766"/>
                </a:lnTo>
                <a:cubicBezTo>
                  <a:pt x="3358" y="1762"/>
                  <a:pt x="3361" y="1752"/>
                  <a:pt x="3356" y="1744"/>
                </a:cubicBezTo>
                <a:cubicBezTo>
                  <a:pt x="3352" y="1737"/>
                  <a:pt x="3342" y="1734"/>
                  <a:pt x="3334" y="1739"/>
                </a:cubicBezTo>
                <a:lnTo>
                  <a:pt x="3334" y="1739"/>
                </a:lnTo>
                <a:cubicBezTo>
                  <a:pt x="3327" y="1743"/>
                  <a:pt x="3324" y="1753"/>
                  <a:pt x="3328" y="1761"/>
                </a:cubicBezTo>
                <a:cubicBezTo>
                  <a:pt x="3333" y="1768"/>
                  <a:pt x="3343" y="1771"/>
                  <a:pt x="3350" y="1766"/>
                </a:cubicBezTo>
                <a:close/>
                <a:moveTo>
                  <a:pt x="3406" y="1734"/>
                </a:moveTo>
                <a:lnTo>
                  <a:pt x="3406" y="1734"/>
                </a:lnTo>
                <a:lnTo>
                  <a:pt x="3406" y="1734"/>
                </a:lnTo>
                <a:cubicBezTo>
                  <a:pt x="3413" y="1730"/>
                  <a:pt x="3416" y="1720"/>
                  <a:pt x="3411" y="1712"/>
                </a:cubicBezTo>
                <a:cubicBezTo>
                  <a:pt x="3407" y="1705"/>
                  <a:pt x="3397" y="1702"/>
                  <a:pt x="3390" y="1707"/>
                </a:cubicBezTo>
                <a:lnTo>
                  <a:pt x="3390" y="1707"/>
                </a:lnTo>
                <a:cubicBezTo>
                  <a:pt x="3382" y="1711"/>
                  <a:pt x="3379" y="1721"/>
                  <a:pt x="3384" y="1728"/>
                </a:cubicBezTo>
                <a:cubicBezTo>
                  <a:pt x="3388" y="1736"/>
                  <a:pt x="3398" y="1739"/>
                  <a:pt x="3406" y="1734"/>
                </a:cubicBezTo>
                <a:close/>
                <a:moveTo>
                  <a:pt x="3461" y="1702"/>
                </a:moveTo>
                <a:lnTo>
                  <a:pt x="3461" y="1702"/>
                </a:lnTo>
                <a:lnTo>
                  <a:pt x="3461" y="1702"/>
                </a:lnTo>
                <a:cubicBezTo>
                  <a:pt x="3469" y="1698"/>
                  <a:pt x="3471" y="1688"/>
                  <a:pt x="3467" y="1680"/>
                </a:cubicBezTo>
                <a:cubicBezTo>
                  <a:pt x="3462" y="1673"/>
                  <a:pt x="3453" y="1670"/>
                  <a:pt x="3445" y="1674"/>
                </a:cubicBezTo>
                <a:lnTo>
                  <a:pt x="3445" y="1674"/>
                </a:lnTo>
                <a:cubicBezTo>
                  <a:pt x="3437" y="1679"/>
                  <a:pt x="3435" y="1689"/>
                  <a:pt x="3439" y="1696"/>
                </a:cubicBezTo>
                <a:cubicBezTo>
                  <a:pt x="3444" y="1704"/>
                  <a:pt x="3453" y="1707"/>
                  <a:pt x="3461" y="1702"/>
                </a:cubicBezTo>
                <a:close/>
                <a:moveTo>
                  <a:pt x="3516" y="1670"/>
                </a:moveTo>
                <a:lnTo>
                  <a:pt x="3516" y="1670"/>
                </a:lnTo>
                <a:lnTo>
                  <a:pt x="3516" y="1670"/>
                </a:lnTo>
                <a:cubicBezTo>
                  <a:pt x="3524" y="1666"/>
                  <a:pt x="3527" y="1656"/>
                  <a:pt x="3522" y="1648"/>
                </a:cubicBezTo>
                <a:cubicBezTo>
                  <a:pt x="3518" y="1641"/>
                  <a:pt x="3508" y="1638"/>
                  <a:pt x="3500" y="1642"/>
                </a:cubicBezTo>
                <a:lnTo>
                  <a:pt x="3500" y="1642"/>
                </a:lnTo>
                <a:cubicBezTo>
                  <a:pt x="3493" y="1647"/>
                  <a:pt x="3490" y="1657"/>
                  <a:pt x="3495" y="1664"/>
                </a:cubicBezTo>
                <a:cubicBezTo>
                  <a:pt x="3499" y="1672"/>
                  <a:pt x="3509" y="1674"/>
                  <a:pt x="3516" y="1670"/>
                </a:cubicBezTo>
                <a:close/>
                <a:moveTo>
                  <a:pt x="3572" y="1638"/>
                </a:moveTo>
                <a:lnTo>
                  <a:pt x="3572" y="1638"/>
                </a:lnTo>
                <a:cubicBezTo>
                  <a:pt x="3580" y="1633"/>
                  <a:pt x="3582" y="1624"/>
                  <a:pt x="3578" y="1616"/>
                </a:cubicBezTo>
                <a:cubicBezTo>
                  <a:pt x="3573" y="1608"/>
                  <a:pt x="3563" y="1606"/>
                  <a:pt x="3556" y="1610"/>
                </a:cubicBezTo>
                <a:lnTo>
                  <a:pt x="3556" y="1610"/>
                </a:lnTo>
                <a:cubicBezTo>
                  <a:pt x="3548" y="1615"/>
                  <a:pt x="3546" y="1625"/>
                  <a:pt x="3550" y="1632"/>
                </a:cubicBezTo>
                <a:cubicBezTo>
                  <a:pt x="3554" y="1640"/>
                  <a:pt x="3564" y="1642"/>
                  <a:pt x="3572" y="1638"/>
                </a:cubicBezTo>
                <a:close/>
                <a:moveTo>
                  <a:pt x="3627" y="1606"/>
                </a:moveTo>
                <a:lnTo>
                  <a:pt x="3627" y="1606"/>
                </a:lnTo>
                <a:cubicBezTo>
                  <a:pt x="3635" y="1601"/>
                  <a:pt x="3637" y="1592"/>
                  <a:pt x="3633" y="1584"/>
                </a:cubicBezTo>
                <a:cubicBezTo>
                  <a:pt x="3629" y="1576"/>
                  <a:pt x="3619" y="1574"/>
                  <a:pt x="3611" y="1578"/>
                </a:cubicBezTo>
                <a:lnTo>
                  <a:pt x="3611" y="1578"/>
                </a:lnTo>
                <a:cubicBezTo>
                  <a:pt x="3603" y="1583"/>
                  <a:pt x="3601" y="1592"/>
                  <a:pt x="3605" y="1600"/>
                </a:cubicBezTo>
                <a:cubicBezTo>
                  <a:pt x="3610" y="1608"/>
                  <a:pt x="3620" y="1610"/>
                  <a:pt x="3627" y="1606"/>
                </a:cubicBezTo>
                <a:close/>
                <a:moveTo>
                  <a:pt x="3683" y="1574"/>
                </a:moveTo>
                <a:lnTo>
                  <a:pt x="3683" y="1574"/>
                </a:lnTo>
                <a:cubicBezTo>
                  <a:pt x="3690" y="1569"/>
                  <a:pt x="3693" y="1559"/>
                  <a:pt x="3688" y="1552"/>
                </a:cubicBezTo>
                <a:cubicBezTo>
                  <a:pt x="3684" y="1544"/>
                  <a:pt x="3674" y="1542"/>
                  <a:pt x="3667" y="1546"/>
                </a:cubicBezTo>
                <a:lnTo>
                  <a:pt x="3667" y="1546"/>
                </a:lnTo>
                <a:cubicBezTo>
                  <a:pt x="3659" y="1550"/>
                  <a:pt x="3656" y="1560"/>
                  <a:pt x="3661" y="1568"/>
                </a:cubicBezTo>
                <a:cubicBezTo>
                  <a:pt x="3665" y="1576"/>
                  <a:pt x="3675" y="1578"/>
                  <a:pt x="3683" y="1574"/>
                </a:cubicBezTo>
                <a:close/>
                <a:moveTo>
                  <a:pt x="3738" y="1542"/>
                </a:moveTo>
                <a:lnTo>
                  <a:pt x="3738" y="1542"/>
                </a:lnTo>
                <a:cubicBezTo>
                  <a:pt x="3746" y="1537"/>
                  <a:pt x="3748" y="1527"/>
                  <a:pt x="3744" y="1520"/>
                </a:cubicBezTo>
                <a:cubicBezTo>
                  <a:pt x="3739" y="1512"/>
                  <a:pt x="3730" y="1509"/>
                  <a:pt x="3722" y="1514"/>
                </a:cubicBezTo>
                <a:lnTo>
                  <a:pt x="3722" y="1514"/>
                </a:lnTo>
                <a:cubicBezTo>
                  <a:pt x="3714" y="1518"/>
                  <a:pt x="3712" y="1528"/>
                  <a:pt x="3716" y="1536"/>
                </a:cubicBezTo>
                <a:cubicBezTo>
                  <a:pt x="3721" y="1543"/>
                  <a:pt x="3730" y="1546"/>
                  <a:pt x="3738" y="1542"/>
                </a:cubicBezTo>
                <a:close/>
                <a:moveTo>
                  <a:pt x="3793" y="1509"/>
                </a:moveTo>
                <a:lnTo>
                  <a:pt x="3793" y="1509"/>
                </a:lnTo>
                <a:cubicBezTo>
                  <a:pt x="3801" y="1505"/>
                  <a:pt x="3804" y="1495"/>
                  <a:pt x="3799" y="1488"/>
                </a:cubicBezTo>
                <a:cubicBezTo>
                  <a:pt x="3795" y="1480"/>
                  <a:pt x="3785" y="1477"/>
                  <a:pt x="3777" y="1482"/>
                </a:cubicBezTo>
                <a:lnTo>
                  <a:pt x="3777" y="1482"/>
                </a:lnTo>
                <a:cubicBezTo>
                  <a:pt x="3770" y="1486"/>
                  <a:pt x="3767" y="1496"/>
                  <a:pt x="3772" y="1504"/>
                </a:cubicBezTo>
                <a:cubicBezTo>
                  <a:pt x="3776" y="1511"/>
                  <a:pt x="3786" y="1514"/>
                  <a:pt x="3793" y="1509"/>
                </a:cubicBezTo>
                <a:close/>
                <a:moveTo>
                  <a:pt x="3849" y="1477"/>
                </a:moveTo>
                <a:lnTo>
                  <a:pt x="3849" y="1477"/>
                </a:lnTo>
                <a:cubicBezTo>
                  <a:pt x="3857" y="1473"/>
                  <a:pt x="3859" y="1463"/>
                  <a:pt x="3855" y="1455"/>
                </a:cubicBezTo>
                <a:cubicBezTo>
                  <a:pt x="3850" y="1448"/>
                  <a:pt x="3840" y="1445"/>
                  <a:pt x="3833" y="1450"/>
                </a:cubicBezTo>
                <a:lnTo>
                  <a:pt x="3833" y="1450"/>
                </a:lnTo>
                <a:cubicBezTo>
                  <a:pt x="3825" y="1454"/>
                  <a:pt x="3823" y="1464"/>
                  <a:pt x="3827" y="1472"/>
                </a:cubicBezTo>
                <a:cubicBezTo>
                  <a:pt x="3831" y="1479"/>
                  <a:pt x="3841" y="1482"/>
                  <a:pt x="3849" y="1477"/>
                </a:cubicBezTo>
                <a:close/>
                <a:moveTo>
                  <a:pt x="3904" y="1445"/>
                </a:moveTo>
                <a:lnTo>
                  <a:pt x="3904" y="1445"/>
                </a:lnTo>
                <a:cubicBezTo>
                  <a:pt x="3912" y="1441"/>
                  <a:pt x="3914" y="1431"/>
                  <a:pt x="3910" y="1423"/>
                </a:cubicBezTo>
                <a:cubicBezTo>
                  <a:pt x="3906" y="1416"/>
                  <a:pt x="3896" y="1413"/>
                  <a:pt x="3888" y="1418"/>
                </a:cubicBezTo>
                <a:lnTo>
                  <a:pt x="3888" y="1418"/>
                </a:lnTo>
                <a:cubicBezTo>
                  <a:pt x="3880" y="1422"/>
                  <a:pt x="3878" y="1432"/>
                  <a:pt x="3882" y="1439"/>
                </a:cubicBezTo>
                <a:cubicBezTo>
                  <a:pt x="3887" y="1447"/>
                  <a:pt x="3897" y="1450"/>
                  <a:pt x="3904" y="1445"/>
                </a:cubicBezTo>
                <a:close/>
                <a:moveTo>
                  <a:pt x="3960" y="1413"/>
                </a:moveTo>
                <a:lnTo>
                  <a:pt x="3960" y="1413"/>
                </a:lnTo>
                <a:cubicBezTo>
                  <a:pt x="3967" y="1409"/>
                  <a:pt x="3970" y="1399"/>
                  <a:pt x="3965" y="1391"/>
                </a:cubicBezTo>
                <a:cubicBezTo>
                  <a:pt x="3961" y="1384"/>
                  <a:pt x="3951" y="1381"/>
                  <a:pt x="3944" y="1385"/>
                </a:cubicBezTo>
                <a:lnTo>
                  <a:pt x="3943" y="1385"/>
                </a:lnTo>
                <a:cubicBezTo>
                  <a:pt x="3936" y="1390"/>
                  <a:pt x="3933" y="1400"/>
                  <a:pt x="3938" y="1407"/>
                </a:cubicBezTo>
                <a:cubicBezTo>
                  <a:pt x="3942" y="1415"/>
                  <a:pt x="3952" y="1418"/>
                  <a:pt x="3960" y="1413"/>
                </a:cubicBezTo>
                <a:close/>
                <a:moveTo>
                  <a:pt x="4015" y="1381"/>
                </a:moveTo>
                <a:lnTo>
                  <a:pt x="4015" y="1381"/>
                </a:lnTo>
                <a:cubicBezTo>
                  <a:pt x="4023" y="1376"/>
                  <a:pt x="4025" y="1367"/>
                  <a:pt x="4021" y="1359"/>
                </a:cubicBezTo>
                <a:cubicBezTo>
                  <a:pt x="4016" y="1351"/>
                  <a:pt x="4007" y="1349"/>
                  <a:pt x="3999" y="1353"/>
                </a:cubicBezTo>
                <a:lnTo>
                  <a:pt x="3999" y="1353"/>
                </a:lnTo>
                <a:cubicBezTo>
                  <a:pt x="3991" y="1358"/>
                  <a:pt x="3989" y="1368"/>
                  <a:pt x="3993" y="1375"/>
                </a:cubicBezTo>
                <a:cubicBezTo>
                  <a:pt x="3998" y="1383"/>
                  <a:pt x="4007" y="1385"/>
                  <a:pt x="4015" y="1381"/>
                </a:cubicBezTo>
                <a:close/>
                <a:moveTo>
                  <a:pt x="4070" y="1349"/>
                </a:moveTo>
                <a:lnTo>
                  <a:pt x="4070" y="1349"/>
                </a:lnTo>
                <a:cubicBezTo>
                  <a:pt x="4078" y="1344"/>
                  <a:pt x="4081" y="1335"/>
                  <a:pt x="4076" y="1327"/>
                </a:cubicBezTo>
                <a:cubicBezTo>
                  <a:pt x="4072" y="1319"/>
                  <a:pt x="4062" y="1317"/>
                  <a:pt x="4054" y="1321"/>
                </a:cubicBezTo>
                <a:lnTo>
                  <a:pt x="4054" y="1321"/>
                </a:lnTo>
                <a:cubicBezTo>
                  <a:pt x="4047" y="1326"/>
                  <a:pt x="4044" y="1335"/>
                  <a:pt x="4049" y="1343"/>
                </a:cubicBezTo>
                <a:cubicBezTo>
                  <a:pt x="4053" y="1351"/>
                  <a:pt x="4063" y="1353"/>
                  <a:pt x="4070" y="1349"/>
                </a:cubicBezTo>
                <a:close/>
                <a:moveTo>
                  <a:pt x="4126" y="1317"/>
                </a:moveTo>
                <a:lnTo>
                  <a:pt x="4126" y="1317"/>
                </a:lnTo>
                <a:cubicBezTo>
                  <a:pt x="4133" y="1312"/>
                  <a:pt x="4136" y="1302"/>
                  <a:pt x="4132" y="1295"/>
                </a:cubicBezTo>
                <a:cubicBezTo>
                  <a:pt x="4127" y="1287"/>
                  <a:pt x="4117" y="1285"/>
                  <a:pt x="4110" y="1289"/>
                </a:cubicBezTo>
                <a:lnTo>
                  <a:pt x="4110" y="1289"/>
                </a:lnTo>
                <a:cubicBezTo>
                  <a:pt x="4102" y="1294"/>
                  <a:pt x="4099" y="1303"/>
                  <a:pt x="4104" y="1311"/>
                </a:cubicBezTo>
                <a:cubicBezTo>
                  <a:pt x="4108" y="1319"/>
                  <a:pt x="4118" y="1321"/>
                  <a:pt x="4126" y="1317"/>
                </a:cubicBezTo>
                <a:close/>
                <a:moveTo>
                  <a:pt x="4181" y="1285"/>
                </a:moveTo>
                <a:lnTo>
                  <a:pt x="4181" y="1285"/>
                </a:lnTo>
                <a:cubicBezTo>
                  <a:pt x="4189" y="1280"/>
                  <a:pt x="4191" y="1270"/>
                  <a:pt x="4187" y="1263"/>
                </a:cubicBezTo>
                <a:cubicBezTo>
                  <a:pt x="4183" y="1255"/>
                  <a:pt x="4173" y="1253"/>
                  <a:pt x="4165" y="1257"/>
                </a:cubicBezTo>
                <a:lnTo>
                  <a:pt x="4165" y="1257"/>
                </a:lnTo>
                <a:cubicBezTo>
                  <a:pt x="4157" y="1261"/>
                  <a:pt x="4155" y="1271"/>
                  <a:pt x="4159" y="1279"/>
                </a:cubicBezTo>
                <a:cubicBezTo>
                  <a:pt x="4164" y="1287"/>
                  <a:pt x="4174" y="1289"/>
                  <a:pt x="4181" y="1285"/>
                </a:cubicBezTo>
                <a:close/>
                <a:moveTo>
                  <a:pt x="4237" y="1253"/>
                </a:moveTo>
                <a:lnTo>
                  <a:pt x="4237" y="1252"/>
                </a:lnTo>
                <a:cubicBezTo>
                  <a:pt x="4244" y="1248"/>
                  <a:pt x="4247" y="1238"/>
                  <a:pt x="4242" y="1231"/>
                </a:cubicBezTo>
                <a:cubicBezTo>
                  <a:pt x="4238" y="1223"/>
                  <a:pt x="4228" y="1220"/>
                  <a:pt x="4220" y="1225"/>
                </a:cubicBezTo>
                <a:lnTo>
                  <a:pt x="4220" y="1225"/>
                </a:lnTo>
                <a:cubicBezTo>
                  <a:pt x="4213" y="1229"/>
                  <a:pt x="4210" y="1239"/>
                  <a:pt x="4215" y="1247"/>
                </a:cubicBezTo>
                <a:cubicBezTo>
                  <a:pt x="4219" y="1254"/>
                  <a:pt x="4229" y="1257"/>
                  <a:pt x="4237" y="1253"/>
                </a:cubicBezTo>
                <a:close/>
                <a:moveTo>
                  <a:pt x="4292" y="1220"/>
                </a:moveTo>
                <a:lnTo>
                  <a:pt x="4292" y="1220"/>
                </a:lnTo>
                <a:cubicBezTo>
                  <a:pt x="4300" y="1216"/>
                  <a:pt x="4302" y="1206"/>
                  <a:pt x="4298" y="1198"/>
                </a:cubicBezTo>
                <a:cubicBezTo>
                  <a:pt x="4293" y="1191"/>
                  <a:pt x="4284" y="1188"/>
                  <a:pt x="4276" y="1193"/>
                </a:cubicBezTo>
                <a:lnTo>
                  <a:pt x="4276" y="1193"/>
                </a:lnTo>
                <a:cubicBezTo>
                  <a:pt x="4268" y="1197"/>
                  <a:pt x="4266" y="1207"/>
                  <a:pt x="4270" y="1215"/>
                </a:cubicBezTo>
                <a:cubicBezTo>
                  <a:pt x="4275" y="1222"/>
                  <a:pt x="4284" y="1225"/>
                  <a:pt x="4292" y="1220"/>
                </a:cubicBezTo>
                <a:close/>
                <a:moveTo>
                  <a:pt x="4347" y="1188"/>
                </a:moveTo>
                <a:lnTo>
                  <a:pt x="4347" y="1188"/>
                </a:lnTo>
                <a:cubicBezTo>
                  <a:pt x="4355" y="1184"/>
                  <a:pt x="4358" y="1174"/>
                  <a:pt x="4353" y="1166"/>
                </a:cubicBezTo>
                <a:cubicBezTo>
                  <a:pt x="4349" y="1159"/>
                  <a:pt x="4339" y="1156"/>
                  <a:pt x="4331" y="1161"/>
                </a:cubicBezTo>
                <a:lnTo>
                  <a:pt x="4331" y="1161"/>
                </a:lnTo>
                <a:cubicBezTo>
                  <a:pt x="4324" y="1165"/>
                  <a:pt x="4321" y="1175"/>
                  <a:pt x="4326" y="1183"/>
                </a:cubicBezTo>
                <a:cubicBezTo>
                  <a:pt x="4330" y="1190"/>
                  <a:pt x="4340" y="1193"/>
                  <a:pt x="4347" y="1188"/>
                </a:cubicBezTo>
                <a:close/>
                <a:moveTo>
                  <a:pt x="4403" y="1156"/>
                </a:moveTo>
                <a:lnTo>
                  <a:pt x="4403" y="1156"/>
                </a:lnTo>
                <a:cubicBezTo>
                  <a:pt x="4410" y="1152"/>
                  <a:pt x="4413" y="1142"/>
                  <a:pt x="4409" y="1134"/>
                </a:cubicBezTo>
                <a:cubicBezTo>
                  <a:pt x="4404" y="1127"/>
                  <a:pt x="4394" y="1124"/>
                  <a:pt x="4387" y="1129"/>
                </a:cubicBezTo>
                <a:lnTo>
                  <a:pt x="4387" y="1129"/>
                </a:lnTo>
                <a:cubicBezTo>
                  <a:pt x="4379" y="1133"/>
                  <a:pt x="4376" y="1143"/>
                  <a:pt x="4381" y="1150"/>
                </a:cubicBezTo>
                <a:cubicBezTo>
                  <a:pt x="4385" y="1158"/>
                  <a:pt x="4395" y="1161"/>
                  <a:pt x="4403" y="1156"/>
                </a:cubicBezTo>
                <a:close/>
                <a:moveTo>
                  <a:pt x="4458" y="1124"/>
                </a:moveTo>
                <a:lnTo>
                  <a:pt x="4458" y="1124"/>
                </a:lnTo>
                <a:cubicBezTo>
                  <a:pt x="4466" y="1120"/>
                  <a:pt x="4468" y="1110"/>
                  <a:pt x="4464" y="1102"/>
                </a:cubicBezTo>
                <a:cubicBezTo>
                  <a:pt x="4460" y="1095"/>
                  <a:pt x="4450" y="1092"/>
                  <a:pt x="4442" y="1096"/>
                </a:cubicBezTo>
                <a:lnTo>
                  <a:pt x="4442" y="1096"/>
                </a:lnTo>
                <a:cubicBezTo>
                  <a:pt x="4434" y="1101"/>
                  <a:pt x="4432" y="1111"/>
                  <a:pt x="4436" y="1118"/>
                </a:cubicBezTo>
                <a:cubicBezTo>
                  <a:pt x="4441" y="1126"/>
                  <a:pt x="4451" y="1129"/>
                  <a:pt x="4458" y="1124"/>
                </a:cubicBezTo>
                <a:close/>
                <a:moveTo>
                  <a:pt x="4514" y="1092"/>
                </a:moveTo>
                <a:lnTo>
                  <a:pt x="4514" y="1092"/>
                </a:lnTo>
                <a:cubicBezTo>
                  <a:pt x="4521" y="1087"/>
                  <a:pt x="4524" y="1078"/>
                  <a:pt x="4519" y="1070"/>
                </a:cubicBezTo>
                <a:cubicBezTo>
                  <a:pt x="4515" y="1062"/>
                  <a:pt x="4505" y="1060"/>
                  <a:pt x="4497" y="1064"/>
                </a:cubicBezTo>
                <a:lnTo>
                  <a:pt x="4497" y="1064"/>
                </a:lnTo>
                <a:cubicBezTo>
                  <a:pt x="4490" y="1069"/>
                  <a:pt x="4487" y="1079"/>
                  <a:pt x="4492" y="1086"/>
                </a:cubicBezTo>
                <a:cubicBezTo>
                  <a:pt x="4496" y="1094"/>
                  <a:pt x="4506" y="1096"/>
                  <a:pt x="4514" y="1092"/>
                </a:cubicBezTo>
                <a:close/>
                <a:moveTo>
                  <a:pt x="4569" y="1060"/>
                </a:moveTo>
                <a:lnTo>
                  <a:pt x="4569" y="1060"/>
                </a:lnTo>
                <a:cubicBezTo>
                  <a:pt x="4577" y="1055"/>
                  <a:pt x="4579" y="1046"/>
                  <a:pt x="4575" y="1038"/>
                </a:cubicBezTo>
                <a:cubicBezTo>
                  <a:pt x="4570" y="1030"/>
                  <a:pt x="4560" y="1028"/>
                  <a:pt x="4553" y="1032"/>
                </a:cubicBezTo>
                <a:lnTo>
                  <a:pt x="4553" y="1032"/>
                </a:lnTo>
                <a:cubicBezTo>
                  <a:pt x="4545" y="1037"/>
                  <a:pt x="4543" y="1046"/>
                  <a:pt x="4547" y="1054"/>
                </a:cubicBezTo>
                <a:cubicBezTo>
                  <a:pt x="4552" y="1062"/>
                  <a:pt x="4561" y="1064"/>
                  <a:pt x="4569" y="1060"/>
                </a:cubicBezTo>
                <a:close/>
                <a:moveTo>
                  <a:pt x="4624" y="1028"/>
                </a:moveTo>
                <a:lnTo>
                  <a:pt x="4624" y="1028"/>
                </a:lnTo>
                <a:cubicBezTo>
                  <a:pt x="4632" y="1023"/>
                  <a:pt x="4635" y="1013"/>
                  <a:pt x="4630" y="1006"/>
                </a:cubicBezTo>
                <a:cubicBezTo>
                  <a:pt x="4626" y="998"/>
                  <a:pt x="4616" y="996"/>
                  <a:pt x="4608" y="1000"/>
                </a:cubicBezTo>
                <a:lnTo>
                  <a:pt x="4608" y="1000"/>
                </a:lnTo>
                <a:cubicBezTo>
                  <a:pt x="4601" y="1005"/>
                  <a:pt x="4598" y="1014"/>
                  <a:pt x="4603" y="1022"/>
                </a:cubicBezTo>
                <a:cubicBezTo>
                  <a:pt x="4607" y="1030"/>
                  <a:pt x="4617" y="1032"/>
                  <a:pt x="4624" y="1028"/>
                </a:cubicBezTo>
                <a:close/>
                <a:moveTo>
                  <a:pt x="4680" y="996"/>
                </a:moveTo>
                <a:lnTo>
                  <a:pt x="4680" y="996"/>
                </a:lnTo>
                <a:cubicBezTo>
                  <a:pt x="4687" y="991"/>
                  <a:pt x="4690" y="981"/>
                  <a:pt x="4686" y="974"/>
                </a:cubicBezTo>
                <a:cubicBezTo>
                  <a:pt x="4681" y="966"/>
                  <a:pt x="4671" y="963"/>
                  <a:pt x="4664" y="968"/>
                </a:cubicBezTo>
                <a:lnTo>
                  <a:pt x="4664" y="968"/>
                </a:lnTo>
                <a:cubicBezTo>
                  <a:pt x="4656" y="972"/>
                  <a:pt x="4653" y="982"/>
                  <a:pt x="4658" y="990"/>
                </a:cubicBezTo>
                <a:cubicBezTo>
                  <a:pt x="4662" y="997"/>
                  <a:pt x="4672" y="1000"/>
                  <a:pt x="4680" y="996"/>
                </a:cubicBezTo>
                <a:close/>
                <a:moveTo>
                  <a:pt x="4735" y="963"/>
                </a:moveTo>
                <a:lnTo>
                  <a:pt x="4735" y="963"/>
                </a:lnTo>
                <a:cubicBezTo>
                  <a:pt x="4743" y="959"/>
                  <a:pt x="4745" y="949"/>
                  <a:pt x="4741" y="942"/>
                </a:cubicBezTo>
                <a:cubicBezTo>
                  <a:pt x="4736" y="934"/>
                  <a:pt x="4727" y="931"/>
                  <a:pt x="4719" y="936"/>
                </a:cubicBezTo>
                <a:lnTo>
                  <a:pt x="4719" y="936"/>
                </a:lnTo>
                <a:cubicBezTo>
                  <a:pt x="4711" y="940"/>
                  <a:pt x="4709" y="950"/>
                  <a:pt x="4713" y="958"/>
                </a:cubicBezTo>
                <a:cubicBezTo>
                  <a:pt x="4718" y="965"/>
                  <a:pt x="4728" y="968"/>
                  <a:pt x="4735" y="963"/>
                </a:cubicBezTo>
                <a:close/>
                <a:moveTo>
                  <a:pt x="4791" y="931"/>
                </a:moveTo>
                <a:lnTo>
                  <a:pt x="4791" y="931"/>
                </a:lnTo>
                <a:cubicBezTo>
                  <a:pt x="4798" y="927"/>
                  <a:pt x="4801" y="917"/>
                  <a:pt x="4796" y="909"/>
                </a:cubicBezTo>
                <a:cubicBezTo>
                  <a:pt x="4792" y="902"/>
                  <a:pt x="4782" y="899"/>
                  <a:pt x="4774" y="904"/>
                </a:cubicBezTo>
                <a:lnTo>
                  <a:pt x="4774" y="904"/>
                </a:lnTo>
                <a:cubicBezTo>
                  <a:pt x="4767" y="908"/>
                  <a:pt x="4764" y="918"/>
                  <a:pt x="4769" y="926"/>
                </a:cubicBezTo>
                <a:cubicBezTo>
                  <a:pt x="4773" y="933"/>
                  <a:pt x="4783" y="936"/>
                  <a:pt x="4791" y="931"/>
                </a:cubicBezTo>
                <a:close/>
                <a:moveTo>
                  <a:pt x="4846" y="899"/>
                </a:moveTo>
                <a:lnTo>
                  <a:pt x="4846" y="899"/>
                </a:lnTo>
                <a:cubicBezTo>
                  <a:pt x="4854" y="895"/>
                  <a:pt x="4856" y="885"/>
                  <a:pt x="4852" y="877"/>
                </a:cubicBezTo>
                <a:cubicBezTo>
                  <a:pt x="4847" y="870"/>
                  <a:pt x="4837" y="867"/>
                  <a:pt x="4830" y="872"/>
                </a:cubicBezTo>
                <a:lnTo>
                  <a:pt x="4830" y="872"/>
                </a:lnTo>
                <a:cubicBezTo>
                  <a:pt x="4822" y="876"/>
                  <a:pt x="4820" y="886"/>
                  <a:pt x="4824" y="893"/>
                </a:cubicBezTo>
                <a:cubicBezTo>
                  <a:pt x="4829" y="901"/>
                  <a:pt x="4838" y="904"/>
                  <a:pt x="4846" y="899"/>
                </a:cubicBezTo>
                <a:close/>
                <a:moveTo>
                  <a:pt x="4901" y="867"/>
                </a:moveTo>
                <a:lnTo>
                  <a:pt x="4901" y="867"/>
                </a:lnTo>
                <a:cubicBezTo>
                  <a:pt x="4909" y="863"/>
                  <a:pt x="4912" y="853"/>
                  <a:pt x="4907" y="845"/>
                </a:cubicBezTo>
                <a:cubicBezTo>
                  <a:pt x="4903" y="838"/>
                  <a:pt x="4893" y="835"/>
                  <a:pt x="4885" y="839"/>
                </a:cubicBezTo>
                <a:lnTo>
                  <a:pt x="4885" y="839"/>
                </a:lnTo>
                <a:cubicBezTo>
                  <a:pt x="4878" y="844"/>
                  <a:pt x="4875" y="854"/>
                  <a:pt x="4879" y="861"/>
                </a:cubicBezTo>
                <a:cubicBezTo>
                  <a:pt x="4884" y="869"/>
                  <a:pt x="4894" y="872"/>
                  <a:pt x="4901" y="867"/>
                </a:cubicBezTo>
                <a:close/>
                <a:moveTo>
                  <a:pt x="4957" y="835"/>
                </a:moveTo>
                <a:lnTo>
                  <a:pt x="4957" y="835"/>
                </a:lnTo>
                <a:cubicBezTo>
                  <a:pt x="4964" y="831"/>
                  <a:pt x="4967" y="821"/>
                  <a:pt x="4963" y="813"/>
                </a:cubicBezTo>
                <a:cubicBezTo>
                  <a:pt x="4958" y="805"/>
                  <a:pt x="4948" y="803"/>
                  <a:pt x="4941" y="807"/>
                </a:cubicBezTo>
                <a:lnTo>
                  <a:pt x="4941" y="807"/>
                </a:lnTo>
                <a:cubicBezTo>
                  <a:pt x="4933" y="812"/>
                  <a:pt x="4930" y="822"/>
                  <a:pt x="4935" y="829"/>
                </a:cubicBezTo>
                <a:cubicBezTo>
                  <a:pt x="4939" y="837"/>
                  <a:pt x="4949" y="839"/>
                  <a:pt x="4957" y="835"/>
                </a:cubicBezTo>
                <a:close/>
                <a:moveTo>
                  <a:pt x="5012" y="803"/>
                </a:moveTo>
                <a:lnTo>
                  <a:pt x="5012" y="803"/>
                </a:lnTo>
                <a:cubicBezTo>
                  <a:pt x="5020" y="798"/>
                  <a:pt x="5022" y="789"/>
                  <a:pt x="5018" y="781"/>
                </a:cubicBezTo>
                <a:cubicBezTo>
                  <a:pt x="5013" y="773"/>
                  <a:pt x="5004" y="771"/>
                  <a:pt x="4996" y="775"/>
                </a:cubicBezTo>
                <a:lnTo>
                  <a:pt x="4996" y="775"/>
                </a:lnTo>
                <a:cubicBezTo>
                  <a:pt x="4988" y="780"/>
                  <a:pt x="4986" y="790"/>
                  <a:pt x="4990" y="797"/>
                </a:cubicBezTo>
                <a:cubicBezTo>
                  <a:pt x="4995" y="805"/>
                  <a:pt x="5005" y="807"/>
                  <a:pt x="5012" y="803"/>
                </a:cubicBezTo>
                <a:close/>
                <a:moveTo>
                  <a:pt x="5068" y="771"/>
                </a:moveTo>
                <a:lnTo>
                  <a:pt x="5068" y="771"/>
                </a:lnTo>
                <a:cubicBezTo>
                  <a:pt x="5075" y="766"/>
                  <a:pt x="5078" y="756"/>
                  <a:pt x="5073" y="749"/>
                </a:cubicBezTo>
                <a:cubicBezTo>
                  <a:pt x="5069" y="741"/>
                  <a:pt x="5059" y="739"/>
                  <a:pt x="5051" y="743"/>
                </a:cubicBezTo>
                <a:lnTo>
                  <a:pt x="5051" y="743"/>
                </a:lnTo>
                <a:cubicBezTo>
                  <a:pt x="5044" y="748"/>
                  <a:pt x="5041" y="757"/>
                  <a:pt x="5046" y="765"/>
                </a:cubicBezTo>
                <a:cubicBezTo>
                  <a:pt x="5050" y="773"/>
                  <a:pt x="5060" y="775"/>
                  <a:pt x="5068" y="771"/>
                </a:cubicBezTo>
                <a:close/>
                <a:moveTo>
                  <a:pt x="5123" y="739"/>
                </a:moveTo>
                <a:lnTo>
                  <a:pt x="5123" y="739"/>
                </a:lnTo>
                <a:cubicBezTo>
                  <a:pt x="5131" y="734"/>
                  <a:pt x="5133" y="724"/>
                  <a:pt x="5129" y="717"/>
                </a:cubicBezTo>
                <a:cubicBezTo>
                  <a:pt x="5124" y="709"/>
                  <a:pt x="5114" y="707"/>
                  <a:pt x="5107" y="711"/>
                </a:cubicBezTo>
                <a:lnTo>
                  <a:pt x="5107" y="711"/>
                </a:lnTo>
                <a:cubicBezTo>
                  <a:pt x="5099" y="715"/>
                  <a:pt x="5097" y="725"/>
                  <a:pt x="5101" y="733"/>
                </a:cubicBezTo>
                <a:cubicBezTo>
                  <a:pt x="5106" y="741"/>
                  <a:pt x="5115" y="743"/>
                  <a:pt x="5123" y="739"/>
                </a:cubicBezTo>
                <a:close/>
                <a:moveTo>
                  <a:pt x="5178" y="707"/>
                </a:moveTo>
                <a:lnTo>
                  <a:pt x="5178" y="707"/>
                </a:lnTo>
                <a:cubicBezTo>
                  <a:pt x="5186" y="702"/>
                  <a:pt x="5189" y="692"/>
                  <a:pt x="5184" y="685"/>
                </a:cubicBezTo>
                <a:cubicBezTo>
                  <a:pt x="5180" y="677"/>
                  <a:pt x="5170" y="674"/>
                  <a:pt x="5162" y="679"/>
                </a:cubicBezTo>
                <a:lnTo>
                  <a:pt x="5162" y="679"/>
                </a:lnTo>
                <a:cubicBezTo>
                  <a:pt x="5155" y="683"/>
                  <a:pt x="5152" y="693"/>
                  <a:pt x="5156" y="701"/>
                </a:cubicBezTo>
                <a:cubicBezTo>
                  <a:pt x="5161" y="708"/>
                  <a:pt x="5171" y="711"/>
                  <a:pt x="5178" y="707"/>
                </a:cubicBezTo>
                <a:close/>
                <a:moveTo>
                  <a:pt x="5234" y="674"/>
                </a:moveTo>
                <a:lnTo>
                  <a:pt x="5234" y="674"/>
                </a:lnTo>
                <a:cubicBezTo>
                  <a:pt x="5241" y="670"/>
                  <a:pt x="5244" y="660"/>
                  <a:pt x="5240" y="653"/>
                </a:cubicBezTo>
                <a:cubicBezTo>
                  <a:pt x="5235" y="645"/>
                  <a:pt x="5225" y="642"/>
                  <a:pt x="5218" y="647"/>
                </a:cubicBezTo>
                <a:lnTo>
                  <a:pt x="5218" y="647"/>
                </a:lnTo>
                <a:cubicBezTo>
                  <a:pt x="5210" y="651"/>
                  <a:pt x="5207" y="661"/>
                  <a:pt x="5212" y="669"/>
                </a:cubicBezTo>
                <a:cubicBezTo>
                  <a:pt x="5216" y="676"/>
                  <a:pt x="5226" y="679"/>
                  <a:pt x="5234" y="674"/>
                </a:cubicBezTo>
                <a:close/>
                <a:moveTo>
                  <a:pt x="5289" y="642"/>
                </a:moveTo>
                <a:lnTo>
                  <a:pt x="5289" y="642"/>
                </a:lnTo>
                <a:cubicBezTo>
                  <a:pt x="5297" y="638"/>
                  <a:pt x="5299" y="628"/>
                  <a:pt x="5295" y="620"/>
                </a:cubicBezTo>
                <a:cubicBezTo>
                  <a:pt x="5290" y="613"/>
                  <a:pt x="5281" y="610"/>
                  <a:pt x="5273" y="615"/>
                </a:cubicBezTo>
                <a:lnTo>
                  <a:pt x="5273" y="615"/>
                </a:lnTo>
                <a:cubicBezTo>
                  <a:pt x="5265" y="619"/>
                  <a:pt x="5263" y="629"/>
                  <a:pt x="5267" y="637"/>
                </a:cubicBezTo>
                <a:cubicBezTo>
                  <a:pt x="5272" y="644"/>
                  <a:pt x="5282" y="647"/>
                  <a:pt x="5289" y="642"/>
                </a:cubicBezTo>
                <a:close/>
                <a:moveTo>
                  <a:pt x="5345" y="610"/>
                </a:moveTo>
                <a:lnTo>
                  <a:pt x="5345" y="610"/>
                </a:lnTo>
                <a:cubicBezTo>
                  <a:pt x="5352" y="606"/>
                  <a:pt x="5355" y="596"/>
                  <a:pt x="5350" y="588"/>
                </a:cubicBezTo>
                <a:cubicBezTo>
                  <a:pt x="5346" y="581"/>
                  <a:pt x="5336" y="578"/>
                  <a:pt x="5328" y="583"/>
                </a:cubicBezTo>
                <a:lnTo>
                  <a:pt x="5328" y="583"/>
                </a:lnTo>
                <a:cubicBezTo>
                  <a:pt x="5321" y="587"/>
                  <a:pt x="5318" y="597"/>
                  <a:pt x="5323" y="604"/>
                </a:cubicBezTo>
                <a:cubicBezTo>
                  <a:pt x="5327" y="612"/>
                  <a:pt x="5337" y="615"/>
                  <a:pt x="5345" y="610"/>
                </a:cubicBezTo>
                <a:close/>
                <a:moveTo>
                  <a:pt x="5400" y="578"/>
                </a:moveTo>
                <a:lnTo>
                  <a:pt x="5400" y="578"/>
                </a:lnTo>
                <a:cubicBezTo>
                  <a:pt x="5408" y="574"/>
                  <a:pt x="5410" y="564"/>
                  <a:pt x="5406" y="556"/>
                </a:cubicBezTo>
                <a:cubicBezTo>
                  <a:pt x="5401" y="549"/>
                  <a:pt x="5391" y="546"/>
                  <a:pt x="5384" y="550"/>
                </a:cubicBezTo>
                <a:lnTo>
                  <a:pt x="5384" y="550"/>
                </a:lnTo>
                <a:cubicBezTo>
                  <a:pt x="5376" y="555"/>
                  <a:pt x="5374" y="565"/>
                  <a:pt x="5378" y="572"/>
                </a:cubicBezTo>
                <a:cubicBezTo>
                  <a:pt x="5383" y="580"/>
                  <a:pt x="5392" y="583"/>
                  <a:pt x="5400" y="578"/>
                </a:cubicBezTo>
                <a:close/>
                <a:moveTo>
                  <a:pt x="5455" y="546"/>
                </a:moveTo>
                <a:lnTo>
                  <a:pt x="5455" y="546"/>
                </a:lnTo>
                <a:cubicBezTo>
                  <a:pt x="5463" y="541"/>
                  <a:pt x="5466" y="532"/>
                  <a:pt x="5461" y="524"/>
                </a:cubicBezTo>
                <a:cubicBezTo>
                  <a:pt x="5457" y="516"/>
                  <a:pt x="5447" y="514"/>
                  <a:pt x="5439" y="518"/>
                </a:cubicBezTo>
                <a:lnTo>
                  <a:pt x="5439" y="518"/>
                </a:lnTo>
                <a:cubicBezTo>
                  <a:pt x="5432" y="523"/>
                  <a:pt x="5429" y="533"/>
                  <a:pt x="5433" y="540"/>
                </a:cubicBezTo>
                <a:cubicBezTo>
                  <a:pt x="5438" y="548"/>
                  <a:pt x="5448" y="550"/>
                  <a:pt x="5455" y="546"/>
                </a:cubicBezTo>
                <a:close/>
                <a:moveTo>
                  <a:pt x="5511" y="514"/>
                </a:moveTo>
                <a:lnTo>
                  <a:pt x="5511" y="514"/>
                </a:lnTo>
                <a:cubicBezTo>
                  <a:pt x="5518" y="509"/>
                  <a:pt x="5521" y="500"/>
                  <a:pt x="5516" y="492"/>
                </a:cubicBezTo>
                <a:cubicBezTo>
                  <a:pt x="5512" y="484"/>
                  <a:pt x="5502" y="482"/>
                  <a:pt x="5495" y="486"/>
                </a:cubicBezTo>
                <a:lnTo>
                  <a:pt x="5495" y="486"/>
                </a:lnTo>
                <a:cubicBezTo>
                  <a:pt x="5487" y="491"/>
                  <a:pt x="5484" y="500"/>
                  <a:pt x="5489" y="508"/>
                </a:cubicBezTo>
                <a:cubicBezTo>
                  <a:pt x="5493" y="516"/>
                  <a:pt x="5503" y="518"/>
                  <a:pt x="5511" y="514"/>
                </a:cubicBezTo>
                <a:close/>
                <a:moveTo>
                  <a:pt x="5566" y="482"/>
                </a:moveTo>
                <a:lnTo>
                  <a:pt x="5566" y="482"/>
                </a:lnTo>
                <a:cubicBezTo>
                  <a:pt x="5574" y="477"/>
                  <a:pt x="5576" y="467"/>
                  <a:pt x="5572" y="460"/>
                </a:cubicBezTo>
                <a:cubicBezTo>
                  <a:pt x="5567" y="452"/>
                  <a:pt x="5558" y="450"/>
                  <a:pt x="5550" y="454"/>
                </a:cubicBezTo>
                <a:lnTo>
                  <a:pt x="5550" y="454"/>
                </a:lnTo>
                <a:cubicBezTo>
                  <a:pt x="5542" y="459"/>
                  <a:pt x="5540" y="468"/>
                  <a:pt x="5544" y="476"/>
                </a:cubicBezTo>
                <a:cubicBezTo>
                  <a:pt x="5549" y="484"/>
                  <a:pt x="5558" y="486"/>
                  <a:pt x="5566" y="482"/>
                </a:cubicBezTo>
                <a:close/>
                <a:moveTo>
                  <a:pt x="5622" y="450"/>
                </a:moveTo>
                <a:lnTo>
                  <a:pt x="5622" y="450"/>
                </a:lnTo>
                <a:cubicBezTo>
                  <a:pt x="5629" y="445"/>
                  <a:pt x="5632" y="435"/>
                  <a:pt x="5627" y="428"/>
                </a:cubicBezTo>
                <a:cubicBezTo>
                  <a:pt x="5623" y="420"/>
                  <a:pt x="5613" y="418"/>
                  <a:pt x="5605" y="422"/>
                </a:cubicBezTo>
                <a:lnTo>
                  <a:pt x="5605" y="422"/>
                </a:lnTo>
                <a:cubicBezTo>
                  <a:pt x="5598" y="426"/>
                  <a:pt x="5595" y="436"/>
                  <a:pt x="5600" y="444"/>
                </a:cubicBezTo>
                <a:cubicBezTo>
                  <a:pt x="5604" y="452"/>
                  <a:pt x="5614" y="454"/>
                  <a:pt x="5622" y="450"/>
                </a:cubicBezTo>
                <a:close/>
                <a:moveTo>
                  <a:pt x="5677" y="417"/>
                </a:moveTo>
                <a:lnTo>
                  <a:pt x="5677" y="417"/>
                </a:lnTo>
                <a:cubicBezTo>
                  <a:pt x="5685" y="413"/>
                  <a:pt x="5687" y="403"/>
                  <a:pt x="5683" y="396"/>
                </a:cubicBezTo>
                <a:cubicBezTo>
                  <a:pt x="5678" y="388"/>
                  <a:pt x="5668" y="385"/>
                  <a:pt x="5661" y="390"/>
                </a:cubicBezTo>
                <a:lnTo>
                  <a:pt x="5661" y="390"/>
                </a:lnTo>
                <a:cubicBezTo>
                  <a:pt x="5653" y="394"/>
                  <a:pt x="5651" y="404"/>
                  <a:pt x="5655" y="412"/>
                </a:cubicBezTo>
                <a:cubicBezTo>
                  <a:pt x="5659" y="419"/>
                  <a:pt x="5669" y="422"/>
                  <a:pt x="5677" y="417"/>
                </a:cubicBezTo>
                <a:close/>
                <a:moveTo>
                  <a:pt x="5732" y="385"/>
                </a:moveTo>
                <a:lnTo>
                  <a:pt x="5732" y="385"/>
                </a:lnTo>
                <a:cubicBezTo>
                  <a:pt x="5740" y="381"/>
                  <a:pt x="5743" y="371"/>
                  <a:pt x="5738" y="363"/>
                </a:cubicBezTo>
                <a:cubicBezTo>
                  <a:pt x="5734" y="356"/>
                  <a:pt x="5724" y="353"/>
                  <a:pt x="5716" y="358"/>
                </a:cubicBezTo>
                <a:lnTo>
                  <a:pt x="5716" y="358"/>
                </a:lnTo>
                <a:cubicBezTo>
                  <a:pt x="5709" y="362"/>
                  <a:pt x="5706" y="372"/>
                  <a:pt x="5710" y="380"/>
                </a:cubicBezTo>
                <a:cubicBezTo>
                  <a:pt x="5715" y="387"/>
                  <a:pt x="5725" y="390"/>
                  <a:pt x="5732" y="385"/>
                </a:cubicBezTo>
                <a:close/>
                <a:moveTo>
                  <a:pt x="5788" y="353"/>
                </a:moveTo>
                <a:lnTo>
                  <a:pt x="5788" y="353"/>
                </a:lnTo>
                <a:cubicBezTo>
                  <a:pt x="5795" y="349"/>
                  <a:pt x="5798" y="339"/>
                  <a:pt x="5793" y="331"/>
                </a:cubicBezTo>
                <a:cubicBezTo>
                  <a:pt x="5789" y="324"/>
                  <a:pt x="5779" y="321"/>
                  <a:pt x="5772" y="326"/>
                </a:cubicBezTo>
                <a:lnTo>
                  <a:pt x="5772" y="326"/>
                </a:lnTo>
                <a:cubicBezTo>
                  <a:pt x="5764" y="330"/>
                  <a:pt x="5761" y="340"/>
                  <a:pt x="5766" y="348"/>
                </a:cubicBezTo>
                <a:cubicBezTo>
                  <a:pt x="5770" y="355"/>
                  <a:pt x="5780" y="358"/>
                  <a:pt x="5788" y="353"/>
                </a:cubicBezTo>
                <a:close/>
                <a:moveTo>
                  <a:pt x="5843" y="321"/>
                </a:moveTo>
                <a:lnTo>
                  <a:pt x="5843" y="321"/>
                </a:lnTo>
                <a:cubicBezTo>
                  <a:pt x="5851" y="317"/>
                  <a:pt x="5853" y="307"/>
                  <a:pt x="5849" y="299"/>
                </a:cubicBezTo>
                <a:cubicBezTo>
                  <a:pt x="5844" y="292"/>
                  <a:pt x="5835" y="289"/>
                  <a:pt x="5827" y="294"/>
                </a:cubicBezTo>
                <a:lnTo>
                  <a:pt x="5827" y="294"/>
                </a:lnTo>
                <a:cubicBezTo>
                  <a:pt x="5819" y="298"/>
                  <a:pt x="5817" y="308"/>
                  <a:pt x="5821" y="315"/>
                </a:cubicBezTo>
                <a:cubicBezTo>
                  <a:pt x="5826" y="323"/>
                  <a:pt x="5835" y="326"/>
                  <a:pt x="5843" y="321"/>
                </a:cubicBezTo>
                <a:close/>
                <a:moveTo>
                  <a:pt x="5899" y="289"/>
                </a:moveTo>
                <a:lnTo>
                  <a:pt x="5899" y="289"/>
                </a:lnTo>
                <a:cubicBezTo>
                  <a:pt x="5906" y="285"/>
                  <a:pt x="5909" y="275"/>
                  <a:pt x="5904" y="267"/>
                </a:cubicBezTo>
                <a:cubicBezTo>
                  <a:pt x="5900" y="259"/>
                  <a:pt x="5890" y="257"/>
                  <a:pt x="5882" y="261"/>
                </a:cubicBezTo>
                <a:lnTo>
                  <a:pt x="5882" y="261"/>
                </a:lnTo>
                <a:cubicBezTo>
                  <a:pt x="5875" y="266"/>
                  <a:pt x="5872" y="276"/>
                  <a:pt x="5877" y="283"/>
                </a:cubicBezTo>
                <a:cubicBezTo>
                  <a:pt x="5881" y="291"/>
                  <a:pt x="5891" y="293"/>
                  <a:pt x="5899" y="289"/>
                </a:cubicBezTo>
                <a:close/>
                <a:moveTo>
                  <a:pt x="5954" y="257"/>
                </a:moveTo>
                <a:lnTo>
                  <a:pt x="5954" y="257"/>
                </a:lnTo>
                <a:cubicBezTo>
                  <a:pt x="5962" y="252"/>
                  <a:pt x="5964" y="243"/>
                  <a:pt x="5960" y="235"/>
                </a:cubicBezTo>
                <a:cubicBezTo>
                  <a:pt x="5955" y="227"/>
                  <a:pt x="5945" y="225"/>
                  <a:pt x="5938" y="229"/>
                </a:cubicBezTo>
                <a:lnTo>
                  <a:pt x="5938" y="229"/>
                </a:lnTo>
                <a:cubicBezTo>
                  <a:pt x="5930" y="234"/>
                  <a:pt x="5928" y="244"/>
                  <a:pt x="5932" y="251"/>
                </a:cubicBezTo>
                <a:cubicBezTo>
                  <a:pt x="5936" y="259"/>
                  <a:pt x="5946" y="261"/>
                  <a:pt x="5954" y="257"/>
                </a:cubicBezTo>
                <a:close/>
                <a:moveTo>
                  <a:pt x="6009" y="225"/>
                </a:moveTo>
                <a:lnTo>
                  <a:pt x="6009" y="225"/>
                </a:lnTo>
                <a:cubicBezTo>
                  <a:pt x="6017" y="220"/>
                  <a:pt x="6020" y="211"/>
                  <a:pt x="6015" y="203"/>
                </a:cubicBezTo>
                <a:cubicBezTo>
                  <a:pt x="6011" y="195"/>
                  <a:pt x="6001" y="193"/>
                  <a:pt x="5993" y="197"/>
                </a:cubicBezTo>
                <a:lnTo>
                  <a:pt x="5993" y="197"/>
                </a:lnTo>
                <a:cubicBezTo>
                  <a:pt x="5986" y="202"/>
                  <a:pt x="5983" y="211"/>
                  <a:pt x="5987" y="219"/>
                </a:cubicBezTo>
                <a:cubicBezTo>
                  <a:pt x="5992" y="227"/>
                  <a:pt x="6002" y="229"/>
                  <a:pt x="6009" y="225"/>
                </a:cubicBezTo>
                <a:close/>
                <a:moveTo>
                  <a:pt x="6065" y="193"/>
                </a:moveTo>
                <a:lnTo>
                  <a:pt x="6065" y="193"/>
                </a:lnTo>
                <a:cubicBezTo>
                  <a:pt x="6072" y="188"/>
                  <a:pt x="6075" y="178"/>
                  <a:pt x="6070" y="171"/>
                </a:cubicBezTo>
                <a:cubicBezTo>
                  <a:pt x="6066" y="163"/>
                  <a:pt x="6056" y="161"/>
                  <a:pt x="6049" y="165"/>
                </a:cubicBezTo>
                <a:lnTo>
                  <a:pt x="6049" y="165"/>
                </a:lnTo>
                <a:cubicBezTo>
                  <a:pt x="6041" y="170"/>
                  <a:pt x="6038" y="179"/>
                  <a:pt x="6043" y="187"/>
                </a:cubicBezTo>
                <a:cubicBezTo>
                  <a:pt x="6047" y="195"/>
                  <a:pt x="6057" y="197"/>
                  <a:pt x="6065" y="193"/>
                </a:cubicBezTo>
                <a:close/>
                <a:moveTo>
                  <a:pt x="6120" y="161"/>
                </a:moveTo>
                <a:lnTo>
                  <a:pt x="6120" y="161"/>
                </a:lnTo>
                <a:cubicBezTo>
                  <a:pt x="6128" y="156"/>
                  <a:pt x="6130" y="146"/>
                  <a:pt x="6126" y="139"/>
                </a:cubicBezTo>
                <a:cubicBezTo>
                  <a:pt x="6121" y="131"/>
                  <a:pt x="6112" y="128"/>
                  <a:pt x="6104" y="133"/>
                </a:cubicBezTo>
                <a:lnTo>
                  <a:pt x="6104" y="133"/>
                </a:lnTo>
                <a:cubicBezTo>
                  <a:pt x="6096" y="137"/>
                  <a:pt x="6094" y="147"/>
                  <a:pt x="6098" y="155"/>
                </a:cubicBezTo>
                <a:cubicBezTo>
                  <a:pt x="6103" y="162"/>
                  <a:pt x="6112" y="165"/>
                  <a:pt x="6120" y="161"/>
                </a:cubicBezTo>
                <a:close/>
                <a:moveTo>
                  <a:pt x="6175" y="128"/>
                </a:moveTo>
                <a:lnTo>
                  <a:pt x="6176" y="128"/>
                </a:lnTo>
                <a:cubicBezTo>
                  <a:pt x="6183" y="124"/>
                  <a:pt x="6186" y="114"/>
                  <a:pt x="6181" y="107"/>
                </a:cubicBezTo>
                <a:cubicBezTo>
                  <a:pt x="6177" y="99"/>
                  <a:pt x="6167" y="96"/>
                  <a:pt x="6159" y="101"/>
                </a:cubicBezTo>
                <a:lnTo>
                  <a:pt x="6159" y="101"/>
                </a:lnTo>
                <a:cubicBezTo>
                  <a:pt x="6152" y="105"/>
                  <a:pt x="6149" y="115"/>
                  <a:pt x="6154" y="123"/>
                </a:cubicBezTo>
                <a:cubicBezTo>
                  <a:pt x="6158" y="130"/>
                  <a:pt x="6168" y="133"/>
                  <a:pt x="6175" y="128"/>
                </a:cubicBezTo>
                <a:close/>
                <a:moveTo>
                  <a:pt x="6231" y="96"/>
                </a:moveTo>
                <a:lnTo>
                  <a:pt x="6231" y="96"/>
                </a:lnTo>
                <a:cubicBezTo>
                  <a:pt x="6239" y="92"/>
                  <a:pt x="6241" y="82"/>
                  <a:pt x="6237" y="74"/>
                </a:cubicBezTo>
                <a:cubicBezTo>
                  <a:pt x="6232" y="67"/>
                  <a:pt x="6222" y="64"/>
                  <a:pt x="6215" y="69"/>
                </a:cubicBezTo>
                <a:lnTo>
                  <a:pt x="6215" y="69"/>
                </a:lnTo>
                <a:cubicBezTo>
                  <a:pt x="6207" y="73"/>
                  <a:pt x="6205" y="83"/>
                  <a:pt x="6209" y="91"/>
                </a:cubicBezTo>
                <a:cubicBezTo>
                  <a:pt x="6213" y="98"/>
                  <a:pt x="6223" y="101"/>
                  <a:pt x="6231" y="96"/>
                </a:cubicBezTo>
                <a:close/>
                <a:moveTo>
                  <a:pt x="6286" y="64"/>
                </a:moveTo>
                <a:lnTo>
                  <a:pt x="6286" y="64"/>
                </a:lnTo>
                <a:cubicBezTo>
                  <a:pt x="6294" y="60"/>
                  <a:pt x="6297" y="50"/>
                  <a:pt x="6292" y="42"/>
                </a:cubicBezTo>
                <a:cubicBezTo>
                  <a:pt x="6288" y="35"/>
                  <a:pt x="6278" y="32"/>
                  <a:pt x="6270" y="37"/>
                </a:cubicBezTo>
                <a:lnTo>
                  <a:pt x="6270" y="37"/>
                </a:lnTo>
                <a:cubicBezTo>
                  <a:pt x="6263" y="41"/>
                  <a:pt x="6260" y="51"/>
                  <a:pt x="6264" y="58"/>
                </a:cubicBezTo>
                <a:cubicBezTo>
                  <a:pt x="6269" y="66"/>
                  <a:pt x="6279" y="69"/>
                  <a:pt x="6286" y="64"/>
                </a:cubicBezTo>
                <a:close/>
                <a:moveTo>
                  <a:pt x="6342" y="32"/>
                </a:moveTo>
                <a:lnTo>
                  <a:pt x="6342" y="32"/>
                </a:lnTo>
                <a:cubicBezTo>
                  <a:pt x="6349" y="28"/>
                  <a:pt x="6352" y="18"/>
                  <a:pt x="6347" y="10"/>
                </a:cubicBezTo>
                <a:cubicBezTo>
                  <a:pt x="6343" y="3"/>
                  <a:pt x="6333" y="0"/>
                  <a:pt x="6326" y="4"/>
                </a:cubicBezTo>
                <a:lnTo>
                  <a:pt x="6326" y="4"/>
                </a:lnTo>
                <a:cubicBezTo>
                  <a:pt x="6318" y="9"/>
                  <a:pt x="6315" y="19"/>
                  <a:pt x="6320" y="26"/>
                </a:cubicBezTo>
                <a:cubicBezTo>
                  <a:pt x="6324" y="34"/>
                  <a:pt x="6334" y="37"/>
                  <a:pt x="6342" y="32"/>
                </a:cubicBezTo>
                <a:close/>
              </a:path>
            </a:pathLst>
          </a:custGeom>
          <a:solidFill>
            <a:srgbClr val="9BBB59"/>
          </a:solidFill>
          <a:ln w="1588" cap="flat">
            <a:solidFill>
              <a:srgbClr val="9BBB59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111" name="Freeform 107">
            <a:extLst>
              <a:ext uri="{FF2B5EF4-FFF2-40B4-BE49-F238E27FC236}">
                <a16:creationId xmlns:a16="http://schemas.microsoft.com/office/drawing/2014/main" id="{CDB776C1-A0A6-405D-8D04-834BC9942EBE}"/>
              </a:ext>
            </a:extLst>
          </p:cNvPr>
          <p:cNvSpPr>
            <a:spLocks noEditPoints="1"/>
          </p:cNvSpPr>
          <p:nvPr/>
        </p:nvSpPr>
        <p:spPr bwMode="auto">
          <a:xfrm>
            <a:off x="598488" y="3719513"/>
            <a:ext cx="5021262" cy="2344738"/>
          </a:xfrm>
          <a:custGeom>
            <a:avLst/>
            <a:gdLst>
              <a:gd name="T0" fmla="*/ 91 w 6312"/>
              <a:gd name="T1" fmla="*/ 2891 h 2943"/>
              <a:gd name="T2" fmla="*/ 141 w 6312"/>
              <a:gd name="T3" fmla="*/ 2885 h 2943"/>
              <a:gd name="T4" fmla="*/ 244 w 6312"/>
              <a:gd name="T5" fmla="*/ 2802 h 2943"/>
              <a:gd name="T6" fmla="*/ 382 w 6312"/>
              <a:gd name="T7" fmla="*/ 2756 h 2943"/>
              <a:gd name="T8" fmla="*/ 490 w 6312"/>
              <a:gd name="T9" fmla="*/ 2724 h 2943"/>
              <a:gd name="T10" fmla="*/ 606 w 6312"/>
              <a:gd name="T11" fmla="*/ 2670 h 2943"/>
              <a:gd name="T12" fmla="*/ 664 w 6312"/>
              <a:gd name="T13" fmla="*/ 2643 h 2943"/>
              <a:gd name="T14" fmla="*/ 759 w 6312"/>
              <a:gd name="T15" fmla="*/ 2581 h 2943"/>
              <a:gd name="T16" fmla="*/ 883 w 6312"/>
              <a:gd name="T17" fmla="*/ 2506 h 2943"/>
              <a:gd name="T18" fmla="*/ 1021 w 6312"/>
              <a:gd name="T19" fmla="*/ 2460 h 2943"/>
              <a:gd name="T20" fmla="*/ 1071 w 6312"/>
              <a:gd name="T21" fmla="*/ 2455 h 2943"/>
              <a:gd name="T22" fmla="*/ 1174 w 6312"/>
              <a:gd name="T23" fmla="*/ 2372 h 2943"/>
              <a:gd name="T24" fmla="*/ 1304 w 6312"/>
              <a:gd name="T25" fmla="*/ 2347 h 2943"/>
              <a:gd name="T26" fmla="*/ 1340 w 6312"/>
              <a:gd name="T27" fmla="*/ 2312 h 2943"/>
              <a:gd name="T28" fmla="*/ 1464 w 6312"/>
              <a:gd name="T29" fmla="*/ 2237 h 2943"/>
              <a:gd name="T30" fmla="*/ 1594 w 6312"/>
              <a:gd name="T31" fmla="*/ 2212 h 2943"/>
              <a:gd name="T32" fmla="*/ 1639 w 6312"/>
              <a:gd name="T33" fmla="*/ 2157 h 2943"/>
              <a:gd name="T34" fmla="*/ 1776 w 6312"/>
              <a:gd name="T35" fmla="*/ 2110 h 2943"/>
              <a:gd name="T36" fmla="*/ 1826 w 6312"/>
              <a:gd name="T37" fmla="*/ 2105 h 2943"/>
              <a:gd name="T38" fmla="*/ 1929 w 6312"/>
              <a:gd name="T39" fmla="*/ 2022 h 2943"/>
              <a:gd name="T40" fmla="*/ 2045 w 6312"/>
              <a:gd name="T41" fmla="*/ 1968 h 2943"/>
              <a:gd name="T42" fmla="*/ 2183 w 6312"/>
              <a:gd name="T43" fmla="*/ 1922 h 2943"/>
              <a:gd name="T44" fmla="*/ 2291 w 6312"/>
              <a:gd name="T45" fmla="*/ 1890 h 2943"/>
              <a:gd name="T46" fmla="*/ 2407 w 6312"/>
              <a:gd name="T47" fmla="*/ 1836 h 2943"/>
              <a:gd name="T48" fmla="*/ 2466 w 6312"/>
              <a:gd name="T49" fmla="*/ 1809 h 2943"/>
              <a:gd name="T50" fmla="*/ 2561 w 6312"/>
              <a:gd name="T51" fmla="*/ 1747 h 2943"/>
              <a:gd name="T52" fmla="*/ 2685 w 6312"/>
              <a:gd name="T53" fmla="*/ 1672 h 2943"/>
              <a:gd name="T54" fmla="*/ 2801 w 6312"/>
              <a:gd name="T55" fmla="*/ 1618 h 2943"/>
              <a:gd name="T56" fmla="*/ 2938 w 6312"/>
              <a:gd name="T57" fmla="*/ 1572 h 2943"/>
              <a:gd name="T58" fmla="*/ 3047 w 6312"/>
              <a:gd name="T59" fmla="*/ 1540 h 2943"/>
              <a:gd name="T60" fmla="*/ 3163 w 6312"/>
              <a:gd name="T61" fmla="*/ 1486 h 2943"/>
              <a:gd name="T62" fmla="*/ 3221 w 6312"/>
              <a:gd name="T63" fmla="*/ 1459 h 2943"/>
              <a:gd name="T64" fmla="*/ 3316 w 6312"/>
              <a:gd name="T65" fmla="*/ 1397 h 2943"/>
              <a:gd name="T66" fmla="*/ 3440 w 6312"/>
              <a:gd name="T67" fmla="*/ 1322 h 2943"/>
              <a:gd name="T68" fmla="*/ 3556 w 6312"/>
              <a:gd name="T69" fmla="*/ 1269 h 2943"/>
              <a:gd name="T70" fmla="*/ 3694 w 6312"/>
              <a:gd name="T71" fmla="*/ 1223 h 2943"/>
              <a:gd name="T72" fmla="*/ 3802 w 6312"/>
              <a:gd name="T73" fmla="*/ 1190 h 2943"/>
              <a:gd name="T74" fmla="*/ 3918 w 6312"/>
              <a:gd name="T75" fmla="*/ 1136 h 2943"/>
              <a:gd name="T76" fmla="*/ 3976 w 6312"/>
              <a:gd name="T77" fmla="*/ 1109 h 2943"/>
              <a:gd name="T78" fmla="*/ 4071 w 6312"/>
              <a:gd name="T79" fmla="*/ 1048 h 2943"/>
              <a:gd name="T80" fmla="*/ 4195 w 6312"/>
              <a:gd name="T81" fmla="*/ 973 h 2943"/>
              <a:gd name="T82" fmla="*/ 4311 w 6312"/>
              <a:gd name="T83" fmla="*/ 919 h 2943"/>
              <a:gd name="T84" fmla="*/ 4449 w 6312"/>
              <a:gd name="T85" fmla="*/ 873 h 2943"/>
              <a:gd name="T86" fmla="*/ 4557 w 6312"/>
              <a:gd name="T87" fmla="*/ 840 h 2943"/>
              <a:gd name="T88" fmla="*/ 4674 w 6312"/>
              <a:gd name="T89" fmla="*/ 786 h 2943"/>
              <a:gd name="T90" fmla="*/ 4732 w 6312"/>
              <a:gd name="T91" fmla="*/ 759 h 2943"/>
              <a:gd name="T92" fmla="*/ 4827 w 6312"/>
              <a:gd name="T93" fmla="*/ 698 h 2943"/>
              <a:gd name="T94" fmla="*/ 4951 w 6312"/>
              <a:gd name="T95" fmla="*/ 623 h 2943"/>
              <a:gd name="T96" fmla="*/ 5067 w 6312"/>
              <a:gd name="T97" fmla="*/ 569 h 2943"/>
              <a:gd name="T98" fmla="*/ 5204 w 6312"/>
              <a:gd name="T99" fmla="*/ 523 h 2943"/>
              <a:gd name="T100" fmla="*/ 5313 w 6312"/>
              <a:gd name="T101" fmla="*/ 490 h 2943"/>
              <a:gd name="T102" fmla="*/ 5429 w 6312"/>
              <a:gd name="T103" fmla="*/ 437 h 2943"/>
              <a:gd name="T104" fmla="*/ 5487 w 6312"/>
              <a:gd name="T105" fmla="*/ 410 h 2943"/>
              <a:gd name="T106" fmla="*/ 5582 w 6312"/>
              <a:gd name="T107" fmla="*/ 348 h 2943"/>
              <a:gd name="T108" fmla="*/ 5706 w 6312"/>
              <a:gd name="T109" fmla="*/ 273 h 2943"/>
              <a:gd name="T110" fmla="*/ 5822 w 6312"/>
              <a:gd name="T111" fmla="*/ 219 h 2943"/>
              <a:gd name="T112" fmla="*/ 5960 w 6312"/>
              <a:gd name="T113" fmla="*/ 173 h 2943"/>
              <a:gd name="T114" fmla="*/ 6068 w 6312"/>
              <a:gd name="T115" fmla="*/ 141 h 2943"/>
              <a:gd name="T116" fmla="*/ 6184 w 6312"/>
              <a:gd name="T117" fmla="*/ 87 h 2943"/>
              <a:gd name="T118" fmla="*/ 6242 w 6312"/>
              <a:gd name="T119" fmla="*/ 60 h 29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6312" h="2943">
                <a:moveTo>
                  <a:pt x="25" y="2939"/>
                </a:moveTo>
                <a:lnTo>
                  <a:pt x="25" y="2939"/>
                </a:lnTo>
                <a:lnTo>
                  <a:pt x="25" y="2939"/>
                </a:lnTo>
                <a:cubicBezTo>
                  <a:pt x="33" y="2935"/>
                  <a:pt x="37" y="2926"/>
                  <a:pt x="33" y="2918"/>
                </a:cubicBezTo>
                <a:cubicBezTo>
                  <a:pt x="29" y="2910"/>
                  <a:pt x="20" y="2906"/>
                  <a:pt x="12" y="2910"/>
                </a:cubicBezTo>
                <a:lnTo>
                  <a:pt x="12" y="2910"/>
                </a:lnTo>
                <a:lnTo>
                  <a:pt x="12" y="2910"/>
                </a:lnTo>
                <a:cubicBezTo>
                  <a:pt x="4" y="2914"/>
                  <a:pt x="0" y="2923"/>
                  <a:pt x="4" y="2931"/>
                </a:cubicBezTo>
                <a:cubicBezTo>
                  <a:pt x="8" y="2939"/>
                  <a:pt x="17" y="2943"/>
                  <a:pt x="25" y="2939"/>
                </a:cubicBezTo>
                <a:close/>
                <a:moveTo>
                  <a:pt x="83" y="2912"/>
                </a:moveTo>
                <a:lnTo>
                  <a:pt x="83" y="2912"/>
                </a:lnTo>
                <a:lnTo>
                  <a:pt x="83" y="2912"/>
                </a:lnTo>
                <a:cubicBezTo>
                  <a:pt x="91" y="2908"/>
                  <a:pt x="95" y="2899"/>
                  <a:pt x="91" y="2891"/>
                </a:cubicBezTo>
                <a:cubicBezTo>
                  <a:pt x="87" y="2883"/>
                  <a:pt x="78" y="2879"/>
                  <a:pt x="70" y="2883"/>
                </a:cubicBezTo>
                <a:lnTo>
                  <a:pt x="70" y="2883"/>
                </a:lnTo>
                <a:lnTo>
                  <a:pt x="70" y="2883"/>
                </a:lnTo>
                <a:cubicBezTo>
                  <a:pt x="62" y="2887"/>
                  <a:pt x="58" y="2896"/>
                  <a:pt x="62" y="2904"/>
                </a:cubicBezTo>
                <a:cubicBezTo>
                  <a:pt x="66" y="2912"/>
                  <a:pt x="75" y="2916"/>
                  <a:pt x="83" y="2912"/>
                </a:cubicBezTo>
                <a:close/>
                <a:moveTo>
                  <a:pt x="141" y="2885"/>
                </a:moveTo>
                <a:lnTo>
                  <a:pt x="141" y="2885"/>
                </a:lnTo>
                <a:lnTo>
                  <a:pt x="141" y="2885"/>
                </a:lnTo>
                <a:cubicBezTo>
                  <a:pt x="149" y="2881"/>
                  <a:pt x="153" y="2872"/>
                  <a:pt x="149" y="2864"/>
                </a:cubicBezTo>
                <a:cubicBezTo>
                  <a:pt x="146" y="2856"/>
                  <a:pt x="136" y="2852"/>
                  <a:pt x="128" y="2856"/>
                </a:cubicBezTo>
                <a:lnTo>
                  <a:pt x="128" y="2856"/>
                </a:lnTo>
                <a:cubicBezTo>
                  <a:pt x="120" y="2860"/>
                  <a:pt x="116" y="2869"/>
                  <a:pt x="120" y="2877"/>
                </a:cubicBezTo>
                <a:cubicBezTo>
                  <a:pt x="124" y="2885"/>
                  <a:pt x="133" y="2889"/>
                  <a:pt x="141" y="2885"/>
                </a:cubicBezTo>
                <a:close/>
                <a:moveTo>
                  <a:pt x="200" y="2858"/>
                </a:moveTo>
                <a:lnTo>
                  <a:pt x="200" y="2858"/>
                </a:lnTo>
                <a:lnTo>
                  <a:pt x="200" y="2858"/>
                </a:lnTo>
                <a:cubicBezTo>
                  <a:pt x="208" y="2855"/>
                  <a:pt x="211" y="2845"/>
                  <a:pt x="207" y="2837"/>
                </a:cubicBezTo>
                <a:cubicBezTo>
                  <a:pt x="204" y="2829"/>
                  <a:pt x="194" y="2826"/>
                  <a:pt x="186" y="2829"/>
                </a:cubicBezTo>
                <a:lnTo>
                  <a:pt x="186" y="2829"/>
                </a:lnTo>
                <a:cubicBezTo>
                  <a:pt x="178" y="2833"/>
                  <a:pt x="175" y="2842"/>
                  <a:pt x="178" y="2850"/>
                </a:cubicBezTo>
                <a:cubicBezTo>
                  <a:pt x="182" y="2858"/>
                  <a:pt x="191" y="2862"/>
                  <a:pt x="200" y="2858"/>
                </a:cubicBezTo>
                <a:close/>
                <a:moveTo>
                  <a:pt x="258" y="2831"/>
                </a:moveTo>
                <a:lnTo>
                  <a:pt x="258" y="2831"/>
                </a:lnTo>
                <a:lnTo>
                  <a:pt x="258" y="2831"/>
                </a:lnTo>
                <a:cubicBezTo>
                  <a:pt x="266" y="2828"/>
                  <a:pt x="269" y="2818"/>
                  <a:pt x="265" y="2810"/>
                </a:cubicBezTo>
                <a:cubicBezTo>
                  <a:pt x="262" y="2802"/>
                  <a:pt x="252" y="2799"/>
                  <a:pt x="244" y="2802"/>
                </a:cubicBezTo>
                <a:lnTo>
                  <a:pt x="244" y="2802"/>
                </a:lnTo>
                <a:cubicBezTo>
                  <a:pt x="236" y="2806"/>
                  <a:pt x="233" y="2816"/>
                  <a:pt x="236" y="2824"/>
                </a:cubicBezTo>
                <a:cubicBezTo>
                  <a:pt x="240" y="2832"/>
                  <a:pt x="250" y="2835"/>
                  <a:pt x="258" y="2831"/>
                </a:cubicBezTo>
                <a:close/>
                <a:moveTo>
                  <a:pt x="316" y="2804"/>
                </a:moveTo>
                <a:lnTo>
                  <a:pt x="316" y="2804"/>
                </a:lnTo>
                <a:cubicBezTo>
                  <a:pt x="324" y="2801"/>
                  <a:pt x="327" y="2791"/>
                  <a:pt x="324" y="2783"/>
                </a:cubicBezTo>
                <a:cubicBezTo>
                  <a:pt x="320" y="2775"/>
                  <a:pt x="310" y="2772"/>
                  <a:pt x="302" y="2775"/>
                </a:cubicBezTo>
                <a:lnTo>
                  <a:pt x="302" y="2775"/>
                </a:lnTo>
                <a:cubicBezTo>
                  <a:pt x="294" y="2779"/>
                  <a:pt x="291" y="2789"/>
                  <a:pt x="294" y="2797"/>
                </a:cubicBezTo>
                <a:cubicBezTo>
                  <a:pt x="298" y="2805"/>
                  <a:pt x="308" y="2808"/>
                  <a:pt x="316" y="2804"/>
                </a:cubicBezTo>
                <a:close/>
                <a:moveTo>
                  <a:pt x="374" y="2778"/>
                </a:moveTo>
                <a:lnTo>
                  <a:pt x="374" y="2778"/>
                </a:lnTo>
                <a:cubicBezTo>
                  <a:pt x="382" y="2774"/>
                  <a:pt x="385" y="2764"/>
                  <a:pt x="382" y="2756"/>
                </a:cubicBezTo>
                <a:cubicBezTo>
                  <a:pt x="378" y="2748"/>
                  <a:pt x="368" y="2745"/>
                  <a:pt x="360" y="2748"/>
                </a:cubicBezTo>
                <a:lnTo>
                  <a:pt x="360" y="2749"/>
                </a:lnTo>
                <a:cubicBezTo>
                  <a:pt x="352" y="2752"/>
                  <a:pt x="349" y="2762"/>
                  <a:pt x="353" y="2770"/>
                </a:cubicBezTo>
                <a:cubicBezTo>
                  <a:pt x="356" y="2778"/>
                  <a:pt x="366" y="2781"/>
                  <a:pt x="374" y="2778"/>
                </a:cubicBezTo>
                <a:close/>
                <a:moveTo>
                  <a:pt x="432" y="2751"/>
                </a:moveTo>
                <a:lnTo>
                  <a:pt x="432" y="2751"/>
                </a:lnTo>
                <a:cubicBezTo>
                  <a:pt x="440" y="2747"/>
                  <a:pt x="443" y="2737"/>
                  <a:pt x="440" y="2729"/>
                </a:cubicBezTo>
                <a:cubicBezTo>
                  <a:pt x="436" y="2721"/>
                  <a:pt x="427" y="2718"/>
                  <a:pt x="419" y="2722"/>
                </a:cubicBezTo>
                <a:lnTo>
                  <a:pt x="418" y="2722"/>
                </a:lnTo>
                <a:cubicBezTo>
                  <a:pt x="410" y="2725"/>
                  <a:pt x="407" y="2735"/>
                  <a:pt x="411" y="2743"/>
                </a:cubicBezTo>
                <a:cubicBezTo>
                  <a:pt x="414" y="2751"/>
                  <a:pt x="424" y="2754"/>
                  <a:pt x="432" y="2751"/>
                </a:cubicBezTo>
                <a:close/>
                <a:moveTo>
                  <a:pt x="490" y="2724"/>
                </a:moveTo>
                <a:lnTo>
                  <a:pt x="490" y="2724"/>
                </a:lnTo>
                <a:cubicBezTo>
                  <a:pt x="498" y="2720"/>
                  <a:pt x="502" y="2710"/>
                  <a:pt x="498" y="2702"/>
                </a:cubicBezTo>
                <a:cubicBezTo>
                  <a:pt x="494" y="2694"/>
                  <a:pt x="485" y="2691"/>
                  <a:pt x="477" y="2695"/>
                </a:cubicBezTo>
                <a:lnTo>
                  <a:pt x="477" y="2695"/>
                </a:lnTo>
                <a:cubicBezTo>
                  <a:pt x="469" y="2698"/>
                  <a:pt x="465" y="2708"/>
                  <a:pt x="469" y="2716"/>
                </a:cubicBezTo>
                <a:cubicBezTo>
                  <a:pt x="472" y="2724"/>
                  <a:pt x="482" y="2727"/>
                  <a:pt x="490" y="2724"/>
                </a:cubicBezTo>
                <a:close/>
                <a:moveTo>
                  <a:pt x="548" y="2697"/>
                </a:moveTo>
                <a:lnTo>
                  <a:pt x="548" y="2697"/>
                </a:lnTo>
                <a:cubicBezTo>
                  <a:pt x="556" y="2693"/>
                  <a:pt x="560" y="2684"/>
                  <a:pt x="556" y="2676"/>
                </a:cubicBezTo>
                <a:cubicBezTo>
                  <a:pt x="552" y="2668"/>
                  <a:pt x="543" y="2664"/>
                  <a:pt x="535" y="2668"/>
                </a:cubicBezTo>
                <a:lnTo>
                  <a:pt x="535" y="2668"/>
                </a:lnTo>
                <a:cubicBezTo>
                  <a:pt x="527" y="2671"/>
                  <a:pt x="523" y="2681"/>
                  <a:pt x="527" y="2689"/>
                </a:cubicBezTo>
                <a:cubicBezTo>
                  <a:pt x="531" y="2697"/>
                  <a:pt x="540" y="2701"/>
                  <a:pt x="548" y="2697"/>
                </a:cubicBezTo>
                <a:close/>
                <a:moveTo>
                  <a:pt x="606" y="2670"/>
                </a:moveTo>
                <a:lnTo>
                  <a:pt x="606" y="2670"/>
                </a:lnTo>
                <a:cubicBezTo>
                  <a:pt x="614" y="2666"/>
                  <a:pt x="618" y="2657"/>
                  <a:pt x="614" y="2649"/>
                </a:cubicBezTo>
                <a:cubicBezTo>
                  <a:pt x="610" y="2641"/>
                  <a:pt x="601" y="2637"/>
                  <a:pt x="593" y="2641"/>
                </a:cubicBezTo>
                <a:lnTo>
                  <a:pt x="593" y="2641"/>
                </a:lnTo>
                <a:cubicBezTo>
                  <a:pt x="585" y="2645"/>
                  <a:pt x="581" y="2654"/>
                  <a:pt x="585" y="2662"/>
                </a:cubicBezTo>
                <a:cubicBezTo>
                  <a:pt x="589" y="2670"/>
                  <a:pt x="598" y="2674"/>
                  <a:pt x="606" y="2670"/>
                </a:cubicBezTo>
                <a:close/>
                <a:moveTo>
                  <a:pt x="664" y="2643"/>
                </a:moveTo>
                <a:lnTo>
                  <a:pt x="664" y="2643"/>
                </a:lnTo>
                <a:cubicBezTo>
                  <a:pt x="672" y="2639"/>
                  <a:pt x="676" y="2630"/>
                  <a:pt x="672" y="2622"/>
                </a:cubicBezTo>
                <a:cubicBezTo>
                  <a:pt x="668" y="2614"/>
                  <a:pt x="659" y="2610"/>
                  <a:pt x="651" y="2614"/>
                </a:cubicBezTo>
                <a:lnTo>
                  <a:pt x="651" y="2614"/>
                </a:lnTo>
                <a:cubicBezTo>
                  <a:pt x="643" y="2618"/>
                  <a:pt x="639" y="2627"/>
                  <a:pt x="643" y="2635"/>
                </a:cubicBezTo>
                <a:cubicBezTo>
                  <a:pt x="647" y="2643"/>
                  <a:pt x="656" y="2647"/>
                  <a:pt x="664" y="2643"/>
                </a:cubicBezTo>
                <a:close/>
                <a:moveTo>
                  <a:pt x="722" y="2616"/>
                </a:moveTo>
                <a:lnTo>
                  <a:pt x="722" y="2616"/>
                </a:lnTo>
                <a:cubicBezTo>
                  <a:pt x="730" y="2612"/>
                  <a:pt x="734" y="2603"/>
                  <a:pt x="730" y="2595"/>
                </a:cubicBezTo>
                <a:cubicBezTo>
                  <a:pt x="727" y="2587"/>
                  <a:pt x="717" y="2583"/>
                  <a:pt x="709" y="2587"/>
                </a:cubicBezTo>
                <a:lnTo>
                  <a:pt x="709" y="2587"/>
                </a:lnTo>
                <a:cubicBezTo>
                  <a:pt x="701" y="2591"/>
                  <a:pt x="697" y="2600"/>
                  <a:pt x="701" y="2608"/>
                </a:cubicBezTo>
                <a:cubicBezTo>
                  <a:pt x="705" y="2616"/>
                  <a:pt x="714" y="2620"/>
                  <a:pt x="722" y="2616"/>
                </a:cubicBezTo>
                <a:close/>
                <a:moveTo>
                  <a:pt x="781" y="2589"/>
                </a:moveTo>
                <a:lnTo>
                  <a:pt x="781" y="2589"/>
                </a:lnTo>
                <a:cubicBezTo>
                  <a:pt x="789" y="2585"/>
                  <a:pt x="792" y="2576"/>
                  <a:pt x="788" y="2568"/>
                </a:cubicBezTo>
                <a:cubicBezTo>
                  <a:pt x="785" y="2560"/>
                  <a:pt x="775" y="2556"/>
                  <a:pt x="767" y="2560"/>
                </a:cubicBezTo>
                <a:lnTo>
                  <a:pt x="767" y="2560"/>
                </a:lnTo>
                <a:cubicBezTo>
                  <a:pt x="759" y="2564"/>
                  <a:pt x="756" y="2573"/>
                  <a:pt x="759" y="2581"/>
                </a:cubicBezTo>
                <a:cubicBezTo>
                  <a:pt x="763" y="2589"/>
                  <a:pt x="773" y="2593"/>
                  <a:pt x="781" y="2589"/>
                </a:cubicBezTo>
                <a:close/>
                <a:moveTo>
                  <a:pt x="839" y="2562"/>
                </a:moveTo>
                <a:lnTo>
                  <a:pt x="839" y="2562"/>
                </a:lnTo>
                <a:cubicBezTo>
                  <a:pt x="847" y="2559"/>
                  <a:pt x="850" y="2549"/>
                  <a:pt x="846" y="2541"/>
                </a:cubicBezTo>
                <a:cubicBezTo>
                  <a:pt x="843" y="2533"/>
                  <a:pt x="833" y="2530"/>
                  <a:pt x="825" y="2533"/>
                </a:cubicBezTo>
                <a:lnTo>
                  <a:pt x="825" y="2533"/>
                </a:lnTo>
                <a:cubicBezTo>
                  <a:pt x="817" y="2537"/>
                  <a:pt x="814" y="2546"/>
                  <a:pt x="817" y="2554"/>
                </a:cubicBezTo>
                <a:cubicBezTo>
                  <a:pt x="821" y="2562"/>
                  <a:pt x="831" y="2566"/>
                  <a:pt x="839" y="2562"/>
                </a:cubicBezTo>
                <a:close/>
                <a:moveTo>
                  <a:pt x="897" y="2535"/>
                </a:moveTo>
                <a:lnTo>
                  <a:pt x="897" y="2535"/>
                </a:lnTo>
                <a:cubicBezTo>
                  <a:pt x="905" y="2532"/>
                  <a:pt x="908" y="2522"/>
                  <a:pt x="905" y="2514"/>
                </a:cubicBezTo>
                <a:cubicBezTo>
                  <a:pt x="901" y="2506"/>
                  <a:pt x="891" y="2503"/>
                  <a:pt x="883" y="2506"/>
                </a:cubicBezTo>
                <a:lnTo>
                  <a:pt x="883" y="2506"/>
                </a:lnTo>
                <a:cubicBezTo>
                  <a:pt x="875" y="2510"/>
                  <a:pt x="872" y="2520"/>
                  <a:pt x="876" y="2528"/>
                </a:cubicBezTo>
                <a:cubicBezTo>
                  <a:pt x="879" y="2536"/>
                  <a:pt x="889" y="2539"/>
                  <a:pt x="897" y="2535"/>
                </a:cubicBezTo>
                <a:close/>
                <a:moveTo>
                  <a:pt x="955" y="2508"/>
                </a:moveTo>
                <a:lnTo>
                  <a:pt x="955" y="2508"/>
                </a:lnTo>
                <a:cubicBezTo>
                  <a:pt x="963" y="2505"/>
                  <a:pt x="966" y="2495"/>
                  <a:pt x="963" y="2487"/>
                </a:cubicBezTo>
                <a:cubicBezTo>
                  <a:pt x="959" y="2479"/>
                  <a:pt x="949" y="2476"/>
                  <a:pt x="941" y="2479"/>
                </a:cubicBezTo>
                <a:lnTo>
                  <a:pt x="941" y="2479"/>
                </a:lnTo>
                <a:lnTo>
                  <a:pt x="941" y="2479"/>
                </a:lnTo>
                <a:cubicBezTo>
                  <a:pt x="933" y="2483"/>
                  <a:pt x="930" y="2493"/>
                  <a:pt x="934" y="2501"/>
                </a:cubicBezTo>
                <a:cubicBezTo>
                  <a:pt x="937" y="2509"/>
                  <a:pt x="947" y="2512"/>
                  <a:pt x="955" y="2508"/>
                </a:cubicBezTo>
                <a:close/>
                <a:moveTo>
                  <a:pt x="1013" y="2482"/>
                </a:moveTo>
                <a:lnTo>
                  <a:pt x="1013" y="2482"/>
                </a:lnTo>
                <a:cubicBezTo>
                  <a:pt x="1021" y="2478"/>
                  <a:pt x="1024" y="2468"/>
                  <a:pt x="1021" y="2460"/>
                </a:cubicBezTo>
                <a:cubicBezTo>
                  <a:pt x="1017" y="2452"/>
                  <a:pt x="1008" y="2449"/>
                  <a:pt x="1000" y="2453"/>
                </a:cubicBezTo>
                <a:lnTo>
                  <a:pt x="1000" y="2453"/>
                </a:lnTo>
                <a:lnTo>
                  <a:pt x="1000" y="2453"/>
                </a:lnTo>
                <a:cubicBezTo>
                  <a:pt x="991" y="2456"/>
                  <a:pt x="988" y="2466"/>
                  <a:pt x="992" y="2474"/>
                </a:cubicBezTo>
                <a:cubicBezTo>
                  <a:pt x="995" y="2482"/>
                  <a:pt x="1005" y="2485"/>
                  <a:pt x="1013" y="2482"/>
                </a:cubicBezTo>
                <a:close/>
                <a:moveTo>
                  <a:pt x="1071" y="2455"/>
                </a:moveTo>
                <a:lnTo>
                  <a:pt x="1071" y="2455"/>
                </a:lnTo>
                <a:cubicBezTo>
                  <a:pt x="1079" y="2451"/>
                  <a:pt x="1083" y="2441"/>
                  <a:pt x="1079" y="2433"/>
                </a:cubicBezTo>
                <a:cubicBezTo>
                  <a:pt x="1075" y="2425"/>
                  <a:pt x="1066" y="2422"/>
                  <a:pt x="1058" y="2426"/>
                </a:cubicBezTo>
                <a:lnTo>
                  <a:pt x="1058" y="2426"/>
                </a:lnTo>
                <a:lnTo>
                  <a:pt x="1058" y="2426"/>
                </a:lnTo>
                <a:cubicBezTo>
                  <a:pt x="1050" y="2429"/>
                  <a:pt x="1046" y="2439"/>
                  <a:pt x="1050" y="2447"/>
                </a:cubicBezTo>
                <a:cubicBezTo>
                  <a:pt x="1054" y="2455"/>
                  <a:pt x="1063" y="2458"/>
                  <a:pt x="1071" y="2455"/>
                </a:cubicBezTo>
                <a:close/>
                <a:moveTo>
                  <a:pt x="1129" y="2428"/>
                </a:moveTo>
                <a:lnTo>
                  <a:pt x="1129" y="2428"/>
                </a:lnTo>
                <a:cubicBezTo>
                  <a:pt x="1137" y="2424"/>
                  <a:pt x="1141" y="2414"/>
                  <a:pt x="1137" y="2406"/>
                </a:cubicBezTo>
                <a:cubicBezTo>
                  <a:pt x="1133" y="2398"/>
                  <a:pt x="1124" y="2395"/>
                  <a:pt x="1116" y="2399"/>
                </a:cubicBezTo>
                <a:lnTo>
                  <a:pt x="1116" y="2399"/>
                </a:lnTo>
                <a:lnTo>
                  <a:pt x="1116" y="2399"/>
                </a:lnTo>
                <a:cubicBezTo>
                  <a:pt x="1108" y="2402"/>
                  <a:pt x="1104" y="2412"/>
                  <a:pt x="1108" y="2420"/>
                </a:cubicBezTo>
                <a:cubicBezTo>
                  <a:pt x="1112" y="2428"/>
                  <a:pt x="1121" y="2431"/>
                  <a:pt x="1129" y="2428"/>
                </a:cubicBezTo>
                <a:close/>
                <a:moveTo>
                  <a:pt x="1187" y="2401"/>
                </a:moveTo>
                <a:lnTo>
                  <a:pt x="1187" y="2401"/>
                </a:lnTo>
                <a:cubicBezTo>
                  <a:pt x="1195" y="2397"/>
                  <a:pt x="1199" y="2388"/>
                  <a:pt x="1195" y="2380"/>
                </a:cubicBezTo>
                <a:cubicBezTo>
                  <a:pt x="1191" y="2372"/>
                  <a:pt x="1182" y="2368"/>
                  <a:pt x="1174" y="2372"/>
                </a:cubicBezTo>
                <a:lnTo>
                  <a:pt x="1174" y="2372"/>
                </a:lnTo>
                <a:lnTo>
                  <a:pt x="1174" y="2372"/>
                </a:lnTo>
                <a:cubicBezTo>
                  <a:pt x="1166" y="2376"/>
                  <a:pt x="1162" y="2385"/>
                  <a:pt x="1166" y="2393"/>
                </a:cubicBezTo>
                <a:cubicBezTo>
                  <a:pt x="1170" y="2401"/>
                  <a:pt x="1179" y="2405"/>
                  <a:pt x="1187" y="2401"/>
                </a:cubicBezTo>
                <a:close/>
                <a:moveTo>
                  <a:pt x="1245" y="2374"/>
                </a:moveTo>
                <a:lnTo>
                  <a:pt x="1245" y="2374"/>
                </a:lnTo>
                <a:cubicBezTo>
                  <a:pt x="1253" y="2370"/>
                  <a:pt x="1257" y="2361"/>
                  <a:pt x="1253" y="2353"/>
                </a:cubicBezTo>
                <a:cubicBezTo>
                  <a:pt x="1249" y="2345"/>
                  <a:pt x="1240" y="2341"/>
                  <a:pt x="1232" y="2345"/>
                </a:cubicBezTo>
                <a:lnTo>
                  <a:pt x="1232" y="2345"/>
                </a:lnTo>
                <a:lnTo>
                  <a:pt x="1232" y="2345"/>
                </a:lnTo>
                <a:cubicBezTo>
                  <a:pt x="1224" y="2349"/>
                  <a:pt x="1220" y="2358"/>
                  <a:pt x="1224" y="2366"/>
                </a:cubicBezTo>
                <a:cubicBezTo>
                  <a:pt x="1228" y="2374"/>
                  <a:pt x="1237" y="2378"/>
                  <a:pt x="1245" y="2374"/>
                </a:cubicBezTo>
                <a:close/>
                <a:moveTo>
                  <a:pt x="1303" y="2347"/>
                </a:moveTo>
                <a:lnTo>
                  <a:pt x="1304" y="2347"/>
                </a:lnTo>
                <a:cubicBezTo>
                  <a:pt x="1312" y="2343"/>
                  <a:pt x="1315" y="2334"/>
                  <a:pt x="1311" y="2326"/>
                </a:cubicBezTo>
                <a:cubicBezTo>
                  <a:pt x="1308" y="2318"/>
                  <a:pt x="1298" y="2314"/>
                  <a:pt x="1290" y="2318"/>
                </a:cubicBezTo>
                <a:lnTo>
                  <a:pt x="1290" y="2318"/>
                </a:lnTo>
                <a:lnTo>
                  <a:pt x="1290" y="2318"/>
                </a:lnTo>
                <a:cubicBezTo>
                  <a:pt x="1282" y="2322"/>
                  <a:pt x="1279" y="2331"/>
                  <a:pt x="1282" y="2339"/>
                </a:cubicBezTo>
                <a:cubicBezTo>
                  <a:pt x="1286" y="2347"/>
                  <a:pt x="1295" y="2351"/>
                  <a:pt x="1303" y="2347"/>
                </a:cubicBezTo>
                <a:close/>
                <a:moveTo>
                  <a:pt x="1362" y="2320"/>
                </a:moveTo>
                <a:lnTo>
                  <a:pt x="1362" y="2320"/>
                </a:lnTo>
                <a:cubicBezTo>
                  <a:pt x="1370" y="2316"/>
                  <a:pt x="1373" y="2307"/>
                  <a:pt x="1369" y="2299"/>
                </a:cubicBezTo>
                <a:cubicBezTo>
                  <a:pt x="1366" y="2291"/>
                  <a:pt x="1356" y="2287"/>
                  <a:pt x="1348" y="2291"/>
                </a:cubicBezTo>
                <a:lnTo>
                  <a:pt x="1348" y="2291"/>
                </a:lnTo>
                <a:lnTo>
                  <a:pt x="1348" y="2291"/>
                </a:lnTo>
                <a:cubicBezTo>
                  <a:pt x="1340" y="2295"/>
                  <a:pt x="1337" y="2304"/>
                  <a:pt x="1340" y="2312"/>
                </a:cubicBezTo>
                <a:cubicBezTo>
                  <a:pt x="1344" y="2320"/>
                  <a:pt x="1354" y="2324"/>
                  <a:pt x="1362" y="2320"/>
                </a:cubicBezTo>
                <a:close/>
                <a:moveTo>
                  <a:pt x="1420" y="2293"/>
                </a:moveTo>
                <a:lnTo>
                  <a:pt x="1420" y="2293"/>
                </a:lnTo>
                <a:cubicBezTo>
                  <a:pt x="1428" y="2289"/>
                  <a:pt x="1431" y="2280"/>
                  <a:pt x="1428" y="2272"/>
                </a:cubicBezTo>
                <a:cubicBezTo>
                  <a:pt x="1424" y="2264"/>
                  <a:pt x="1414" y="2260"/>
                  <a:pt x="1406" y="2264"/>
                </a:cubicBezTo>
                <a:lnTo>
                  <a:pt x="1406" y="2264"/>
                </a:lnTo>
                <a:lnTo>
                  <a:pt x="1406" y="2264"/>
                </a:lnTo>
                <a:cubicBezTo>
                  <a:pt x="1398" y="2268"/>
                  <a:pt x="1395" y="2277"/>
                  <a:pt x="1398" y="2285"/>
                </a:cubicBezTo>
                <a:cubicBezTo>
                  <a:pt x="1402" y="2293"/>
                  <a:pt x="1412" y="2297"/>
                  <a:pt x="1420" y="2293"/>
                </a:cubicBezTo>
                <a:close/>
                <a:moveTo>
                  <a:pt x="1478" y="2266"/>
                </a:moveTo>
                <a:lnTo>
                  <a:pt x="1478" y="2266"/>
                </a:lnTo>
                <a:cubicBezTo>
                  <a:pt x="1486" y="2263"/>
                  <a:pt x="1489" y="2253"/>
                  <a:pt x="1486" y="2245"/>
                </a:cubicBezTo>
                <a:cubicBezTo>
                  <a:pt x="1482" y="2237"/>
                  <a:pt x="1472" y="2234"/>
                  <a:pt x="1464" y="2237"/>
                </a:cubicBezTo>
                <a:lnTo>
                  <a:pt x="1464" y="2237"/>
                </a:lnTo>
                <a:lnTo>
                  <a:pt x="1464" y="2237"/>
                </a:lnTo>
                <a:cubicBezTo>
                  <a:pt x="1456" y="2241"/>
                  <a:pt x="1453" y="2250"/>
                  <a:pt x="1457" y="2258"/>
                </a:cubicBezTo>
                <a:cubicBezTo>
                  <a:pt x="1460" y="2267"/>
                  <a:pt x="1470" y="2270"/>
                  <a:pt x="1478" y="2266"/>
                </a:cubicBezTo>
                <a:close/>
                <a:moveTo>
                  <a:pt x="1536" y="2239"/>
                </a:moveTo>
                <a:lnTo>
                  <a:pt x="1536" y="2239"/>
                </a:lnTo>
                <a:cubicBezTo>
                  <a:pt x="1544" y="2236"/>
                  <a:pt x="1547" y="2226"/>
                  <a:pt x="1544" y="2218"/>
                </a:cubicBezTo>
                <a:cubicBezTo>
                  <a:pt x="1540" y="2210"/>
                  <a:pt x="1530" y="2207"/>
                  <a:pt x="1522" y="2210"/>
                </a:cubicBezTo>
                <a:lnTo>
                  <a:pt x="1522" y="2210"/>
                </a:lnTo>
                <a:lnTo>
                  <a:pt x="1522" y="2210"/>
                </a:lnTo>
                <a:cubicBezTo>
                  <a:pt x="1514" y="2214"/>
                  <a:pt x="1511" y="2224"/>
                  <a:pt x="1515" y="2232"/>
                </a:cubicBezTo>
                <a:cubicBezTo>
                  <a:pt x="1518" y="2240"/>
                  <a:pt x="1528" y="2243"/>
                  <a:pt x="1536" y="2239"/>
                </a:cubicBezTo>
                <a:close/>
                <a:moveTo>
                  <a:pt x="1594" y="2212"/>
                </a:moveTo>
                <a:lnTo>
                  <a:pt x="1594" y="2212"/>
                </a:lnTo>
                <a:cubicBezTo>
                  <a:pt x="1602" y="2209"/>
                  <a:pt x="1606" y="2199"/>
                  <a:pt x="1602" y="2191"/>
                </a:cubicBezTo>
                <a:cubicBezTo>
                  <a:pt x="1598" y="2183"/>
                  <a:pt x="1589" y="2180"/>
                  <a:pt x="1581" y="2183"/>
                </a:cubicBezTo>
                <a:lnTo>
                  <a:pt x="1581" y="2183"/>
                </a:lnTo>
                <a:lnTo>
                  <a:pt x="1581" y="2183"/>
                </a:lnTo>
                <a:cubicBezTo>
                  <a:pt x="1573" y="2187"/>
                  <a:pt x="1569" y="2197"/>
                  <a:pt x="1573" y="2205"/>
                </a:cubicBezTo>
                <a:cubicBezTo>
                  <a:pt x="1576" y="2213"/>
                  <a:pt x="1586" y="2216"/>
                  <a:pt x="1594" y="2212"/>
                </a:cubicBezTo>
                <a:close/>
                <a:moveTo>
                  <a:pt x="1652" y="2186"/>
                </a:moveTo>
                <a:lnTo>
                  <a:pt x="1652" y="2186"/>
                </a:lnTo>
                <a:cubicBezTo>
                  <a:pt x="1660" y="2182"/>
                  <a:pt x="1664" y="2172"/>
                  <a:pt x="1660" y="2164"/>
                </a:cubicBezTo>
                <a:cubicBezTo>
                  <a:pt x="1656" y="2156"/>
                  <a:pt x="1647" y="2153"/>
                  <a:pt x="1639" y="2157"/>
                </a:cubicBezTo>
                <a:lnTo>
                  <a:pt x="1639" y="2157"/>
                </a:lnTo>
                <a:lnTo>
                  <a:pt x="1639" y="2157"/>
                </a:lnTo>
                <a:cubicBezTo>
                  <a:pt x="1631" y="2160"/>
                  <a:pt x="1627" y="2170"/>
                  <a:pt x="1631" y="2178"/>
                </a:cubicBezTo>
                <a:cubicBezTo>
                  <a:pt x="1635" y="2186"/>
                  <a:pt x="1644" y="2189"/>
                  <a:pt x="1652" y="2186"/>
                </a:cubicBezTo>
                <a:close/>
                <a:moveTo>
                  <a:pt x="1710" y="2159"/>
                </a:moveTo>
                <a:lnTo>
                  <a:pt x="1710" y="2159"/>
                </a:lnTo>
                <a:cubicBezTo>
                  <a:pt x="1718" y="2155"/>
                  <a:pt x="1722" y="2145"/>
                  <a:pt x="1718" y="2137"/>
                </a:cubicBezTo>
                <a:cubicBezTo>
                  <a:pt x="1714" y="2129"/>
                  <a:pt x="1705" y="2126"/>
                  <a:pt x="1697" y="2130"/>
                </a:cubicBezTo>
                <a:lnTo>
                  <a:pt x="1697" y="2130"/>
                </a:lnTo>
                <a:lnTo>
                  <a:pt x="1697" y="2130"/>
                </a:lnTo>
                <a:cubicBezTo>
                  <a:pt x="1689" y="2133"/>
                  <a:pt x="1685" y="2143"/>
                  <a:pt x="1689" y="2151"/>
                </a:cubicBezTo>
                <a:cubicBezTo>
                  <a:pt x="1693" y="2159"/>
                  <a:pt x="1702" y="2162"/>
                  <a:pt x="1710" y="2159"/>
                </a:cubicBezTo>
                <a:close/>
                <a:moveTo>
                  <a:pt x="1768" y="2132"/>
                </a:moveTo>
                <a:lnTo>
                  <a:pt x="1768" y="2132"/>
                </a:lnTo>
                <a:cubicBezTo>
                  <a:pt x="1776" y="2128"/>
                  <a:pt x="1780" y="2118"/>
                  <a:pt x="1776" y="2110"/>
                </a:cubicBezTo>
                <a:cubicBezTo>
                  <a:pt x="1772" y="2102"/>
                  <a:pt x="1763" y="2099"/>
                  <a:pt x="1755" y="2103"/>
                </a:cubicBezTo>
                <a:lnTo>
                  <a:pt x="1755" y="2103"/>
                </a:lnTo>
                <a:lnTo>
                  <a:pt x="1755" y="2103"/>
                </a:lnTo>
                <a:cubicBezTo>
                  <a:pt x="1747" y="2106"/>
                  <a:pt x="1743" y="2116"/>
                  <a:pt x="1747" y="2124"/>
                </a:cubicBezTo>
                <a:cubicBezTo>
                  <a:pt x="1751" y="2132"/>
                  <a:pt x="1760" y="2135"/>
                  <a:pt x="1768" y="2132"/>
                </a:cubicBezTo>
                <a:close/>
                <a:moveTo>
                  <a:pt x="1826" y="2105"/>
                </a:moveTo>
                <a:lnTo>
                  <a:pt x="1826" y="2105"/>
                </a:lnTo>
                <a:cubicBezTo>
                  <a:pt x="1834" y="2101"/>
                  <a:pt x="1838" y="2092"/>
                  <a:pt x="1834" y="2084"/>
                </a:cubicBezTo>
                <a:cubicBezTo>
                  <a:pt x="1831" y="2076"/>
                  <a:pt x="1821" y="2072"/>
                  <a:pt x="1813" y="2076"/>
                </a:cubicBezTo>
                <a:lnTo>
                  <a:pt x="1813" y="2076"/>
                </a:lnTo>
                <a:lnTo>
                  <a:pt x="1813" y="2076"/>
                </a:lnTo>
                <a:cubicBezTo>
                  <a:pt x="1805" y="2080"/>
                  <a:pt x="1801" y="2089"/>
                  <a:pt x="1805" y="2097"/>
                </a:cubicBezTo>
                <a:cubicBezTo>
                  <a:pt x="1809" y="2105"/>
                  <a:pt x="1818" y="2109"/>
                  <a:pt x="1826" y="2105"/>
                </a:cubicBezTo>
                <a:close/>
                <a:moveTo>
                  <a:pt x="1885" y="2078"/>
                </a:moveTo>
                <a:lnTo>
                  <a:pt x="1885" y="2078"/>
                </a:lnTo>
                <a:cubicBezTo>
                  <a:pt x="1893" y="2074"/>
                  <a:pt x="1896" y="2065"/>
                  <a:pt x="1892" y="2057"/>
                </a:cubicBezTo>
                <a:cubicBezTo>
                  <a:pt x="1889" y="2049"/>
                  <a:pt x="1879" y="2045"/>
                  <a:pt x="1871" y="2049"/>
                </a:cubicBezTo>
                <a:lnTo>
                  <a:pt x="1871" y="2049"/>
                </a:lnTo>
                <a:lnTo>
                  <a:pt x="1871" y="2049"/>
                </a:lnTo>
                <a:cubicBezTo>
                  <a:pt x="1863" y="2053"/>
                  <a:pt x="1860" y="2062"/>
                  <a:pt x="1863" y="2070"/>
                </a:cubicBezTo>
                <a:cubicBezTo>
                  <a:pt x="1867" y="2078"/>
                  <a:pt x="1877" y="2082"/>
                  <a:pt x="1885" y="2078"/>
                </a:cubicBezTo>
                <a:close/>
                <a:moveTo>
                  <a:pt x="1943" y="2051"/>
                </a:moveTo>
                <a:lnTo>
                  <a:pt x="1943" y="2051"/>
                </a:lnTo>
                <a:cubicBezTo>
                  <a:pt x="1951" y="2047"/>
                  <a:pt x="1954" y="2038"/>
                  <a:pt x="1950" y="2030"/>
                </a:cubicBezTo>
                <a:cubicBezTo>
                  <a:pt x="1947" y="2022"/>
                  <a:pt x="1937" y="2018"/>
                  <a:pt x="1929" y="2022"/>
                </a:cubicBezTo>
                <a:lnTo>
                  <a:pt x="1929" y="2022"/>
                </a:lnTo>
                <a:cubicBezTo>
                  <a:pt x="1921" y="2026"/>
                  <a:pt x="1918" y="2035"/>
                  <a:pt x="1921" y="2043"/>
                </a:cubicBezTo>
                <a:cubicBezTo>
                  <a:pt x="1925" y="2051"/>
                  <a:pt x="1935" y="2055"/>
                  <a:pt x="1943" y="2051"/>
                </a:cubicBezTo>
                <a:close/>
                <a:moveTo>
                  <a:pt x="2001" y="2024"/>
                </a:moveTo>
                <a:lnTo>
                  <a:pt x="2001" y="2024"/>
                </a:lnTo>
                <a:cubicBezTo>
                  <a:pt x="2009" y="2020"/>
                  <a:pt x="2012" y="2011"/>
                  <a:pt x="2009" y="2003"/>
                </a:cubicBezTo>
                <a:cubicBezTo>
                  <a:pt x="2005" y="1995"/>
                  <a:pt x="1995" y="1991"/>
                  <a:pt x="1987" y="1995"/>
                </a:cubicBezTo>
                <a:lnTo>
                  <a:pt x="1987" y="1995"/>
                </a:lnTo>
                <a:cubicBezTo>
                  <a:pt x="1979" y="1999"/>
                  <a:pt x="1976" y="2008"/>
                  <a:pt x="1979" y="2016"/>
                </a:cubicBezTo>
                <a:cubicBezTo>
                  <a:pt x="1983" y="2024"/>
                  <a:pt x="1993" y="2028"/>
                  <a:pt x="2001" y="2024"/>
                </a:cubicBezTo>
                <a:close/>
                <a:moveTo>
                  <a:pt x="2059" y="1997"/>
                </a:moveTo>
                <a:lnTo>
                  <a:pt x="2059" y="1997"/>
                </a:lnTo>
                <a:cubicBezTo>
                  <a:pt x="2067" y="1993"/>
                  <a:pt x="2070" y="1984"/>
                  <a:pt x="2067" y="1976"/>
                </a:cubicBezTo>
                <a:cubicBezTo>
                  <a:pt x="2063" y="1968"/>
                  <a:pt x="2053" y="1964"/>
                  <a:pt x="2045" y="1968"/>
                </a:cubicBezTo>
                <a:lnTo>
                  <a:pt x="2045" y="1968"/>
                </a:lnTo>
                <a:cubicBezTo>
                  <a:pt x="2037" y="1972"/>
                  <a:pt x="2034" y="1981"/>
                  <a:pt x="2038" y="1989"/>
                </a:cubicBezTo>
                <a:cubicBezTo>
                  <a:pt x="2041" y="1997"/>
                  <a:pt x="2051" y="2001"/>
                  <a:pt x="2059" y="1997"/>
                </a:cubicBezTo>
                <a:close/>
                <a:moveTo>
                  <a:pt x="2117" y="1970"/>
                </a:moveTo>
                <a:lnTo>
                  <a:pt x="2117" y="1970"/>
                </a:lnTo>
                <a:cubicBezTo>
                  <a:pt x="2125" y="1967"/>
                  <a:pt x="2128" y="1957"/>
                  <a:pt x="2125" y="1949"/>
                </a:cubicBezTo>
                <a:cubicBezTo>
                  <a:pt x="2121" y="1941"/>
                  <a:pt x="2112" y="1938"/>
                  <a:pt x="2104" y="1941"/>
                </a:cubicBezTo>
                <a:lnTo>
                  <a:pt x="2103" y="1941"/>
                </a:lnTo>
                <a:cubicBezTo>
                  <a:pt x="2095" y="1945"/>
                  <a:pt x="2092" y="1954"/>
                  <a:pt x="2096" y="1963"/>
                </a:cubicBezTo>
                <a:cubicBezTo>
                  <a:pt x="2099" y="1971"/>
                  <a:pt x="2109" y="1974"/>
                  <a:pt x="2117" y="1970"/>
                </a:cubicBezTo>
                <a:close/>
                <a:moveTo>
                  <a:pt x="2175" y="1943"/>
                </a:moveTo>
                <a:lnTo>
                  <a:pt x="2175" y="1943"/>
                </a:lnTo>
                <a:cubicBezTo>
                  <a:pt x="2183" y="1940"/>
                  <a:pt x="2187" y="1930"/>
                  <a:pt x="2183" y="1922"/>
                </a:cubicBezTo>
                <a:cubicBezTo>
                  <a:pt x="2179" y="1914"/>
                  <a:pt x="2170" y="1911"/>
                  <a:pt x="2162" y="1914"/>
                </a:cubicBezTo>
                <a:lnTo>
                  <a:pt x="2162" y="1914"/>
                </a:lnTo>
                <a:cubicBezTo>
                  <a:pt x="2154" y="1918"/>
                  <a:pt x="2150" y="1928"/>
                  <a:pt x="2154" y="1936"/>
                </a:cubicBezTo>
                <a:cubicBezTo>
                  <a:pt x="2158" y="1944"/>
                  <a:pt x="2167" y="1947"/>
                  <a:pt x="2175" y="1943"/>
                </a:cubicBezTo>
                <a:close/>
                <a:moveTo>
                  <a:pt x="2233" y="1916"/>
                </a:moveTo>
                <a:lnTo>
                  <a:pt x="2233" y="1916"/>
                </a:lnTo>
                <a:cubicBezTo>
                  <a:pt x="2241" y="1913"/>
                  <a:pt x="2245" y="1903"/>
                  <a:pt x="2241" y="1895"/>
                </a:cubicBezTo>
                <a:cubicBezTo>
                  <a:pt x="2237" y="1887"/>
                  <a:pt x="2228" y="1884"/>
                  <a:pt x="2220" y="1887"/>
                </a:cubicBezTo>
                <a:lnTo>
                  <a:pt x="2220" y="1887"/>
                </a:lnTo>
                <a:cubicBezTo>
                  <a:pt x="2212" y="1891"/>
                  <a:pt x="2208" y="1901"/>
                  <a:pt x="2212" y="1909"/>
                </a:cubicBezTo>
                <a:cubicBezTo>
                  <a:pt x="2216" y="1917"/>
                  <a:pt x="2225" y="1920"/>
                  <a:pt x="2233" y="1916"/>
                </a:cubicBezTo>
                <a:close/>
                <a:moveTo>
                  <a:pt x="2291" y="1890"/>
                </a:moveTo>
                <a:lnTo>
                  <a:pt x="2291" y="1890"/>
                </a:lnTo>
                <a:cubicBezTo>
                  <a:pt x="2299" y="1886"/>
                  <a:pt x="2303" y="1876"/>
                  <a:pt x="2299" y="1868"/>
                </a:cubicBezTo>
                <a:cubicBezTo>
                  <a:pt x="2295" y="1860"/>
                  <a:pt x="2286" y="1857"/>
                  <a:pt x="2278" y="1861"/>
                </a:cubicBezTo>
                <a:lnTo>
                  <a:pt x="2278" y="1861"/>
                </a:lnTo>
                <a:cubicBezTo>
                  <a:pt x="2270" y="1864"/>
                  <a:pt x="2266" y="1874"/>
                  <a:pt x="2270" y="1882"/>
                </a:cubicBezTo>
                <a:cubicBezTo>
                  <a:pt x="2274" y="1890"/>
                  <a:pt x="2283" y="1893"/>
                  <a:pt x="2291" y="1890"/>
                </a:cubicBezTo>
                <a:close/>
                <a:moveTo>
                  <a:pt x="2349" y="1863"/>
                </a:moveTo>
                <a:lnTo>
                  <a:pt x="2349" y="1863"/>
                </a:lnTo>
                <a:cubicBezTo>
                  <a:pt x="2357" y="1859"/>
                  <a:pt x="2361" y="1849"/>
                  <a:pt x="2357" y="1841"/>
                </a:cubicBezTo>
                <a:cubicBezTo>
                  <a:pt x="2353" y="1833"/>
                  <a:pt x="2344" y="1830"/>
                  <a:pt x="2336" y="1834"/>
                </a:cubicBezTo>
                <a:lnTo>
                  <a:pt x="2336" y="1834"/>
                </a:lnTo>
                <a:cubicBezTo>
                  <a:pt x="2328" y="1837"/>
                  <a:pt x="2324" y="1847"/>
                  <a:pt x="2328" y="1855"/>
                </a:cubicBezTo>
                <a:cubicBezTo>
                  <a:pt x="2332" y="1863"/>
                  <a:pt x="2341" y="1866"/>
                  <a:pt x="2349" y="1863"/>
                </a:cubicBezTo>
                <a:close/>
                <a:moveTo>
                  <a:pt x="2407" y="1836"/>
                </a:moveTo>
                <a:lnTo>
                  <a:pt x="2407" y="1836"/>
                </a:lnTo>
                <a:cubicBezTo>
                  <a:pt x="2415" y="1832"/>
                  <a:pt x="2419" y="1823"/>
                  <a:pt x="2415" y="1814"/>
                </a:cubicBezTo>
                <a:cubicBezTo>
                  <a:pt x="2412" y="1806"/>
                  <a:pt x="2402" y="1803"/>
                  <a:pt x="2394" y="1807"/>
                </a:cubicBezTo>
                <a:lnTo>
                  <a:pt x="2394" y="1807"/>
                </a:lnTo>
                <a:cubicBezTo>
                  <a:pt x="2386" y="1810"/>
                  <a:pt x="2382" y="1820"/>
                  <a:pt x="2386" y="1828"/>
                </a:cubicBezTo>
                <a:cubicBezTo>
                  <a:pt x="2390" y="1836"/>
                  <a:pt x="2399" y="1839"/>
                  <a:pt x="2407" y="1836"/>
                </a:cubicBezTo>
                <a:close/>
                <a:moveTo>
                  <a:pt x="2466" y="1809"/>
                </a:moveTo>
                <a:lnTo>
                  <a:pt x="2466" y="1809"/>
                </a:lnTo>
                <a:cubicBezTo>
                  <a:pt x="2474" y="1805"/>
                  <a:pt x="2477" y="1796"/>
                  <a:pt x="2473" y="1788"/>
                </a:cubicBezTo>
                <a:cubicBezTo>
                  <a:pt x="2470" y="1780"/>
                  <a:pt x="2460" y="1776"/>
                  <a:pt x="2452" y="1780"/>
                </a:cubicBezTo>
                <a:lnTo>
                  <a:pt x="2452" y="1780"/>
                </a:lnTo>
                <a:cubicBezTo>
                  <a:pt x="2444" y="1784"/>
                  <a:pt x="2441" y="1793"/>
                  <a:pt x="2444" y="1801"/>
                </a:cubicBezTo>
                <a:cubicBezTo>
                  <a:pt x="2448" y="1809"/>
                  <a:pt x="2458" y="1813"/>
                  <a:pt x="2466" y="1809"/>
                </a:cubicBezTo>
                <a:close/>
                <a:moveTo>
                  <a:pt x="2524" y="1782"/>
                </a:moveTo>
                <a:lnTo>
                  <a:pt x="2524" y="1782"/>
                </a:lnTo>
                <a:cubicBezTo>
                  <a:pt x="2532" y="1778"/>
                  <a:pt x="2535" y="1769"/>
                  <a:pt x="2531" y="1761"/>
                </a:cubicBezTo>
                <a:cubicBezTo>
                  <a:pt x="2528" y="1753"/>
                  <a:pt x="2518" y="1749"/>
                  <a:pt x="2510" y="1753"/>
                </a:cubicBezTo>
                <a:lnTo>
                  <a:pt x="2510" y="1753"/>
                </a:lnTo>
                <a:cubicBezTo>
                  <a:pt x="2502" y="1757"/>
                  <a:pt x="2499" y="1766"/>
                  <a:pt x="2502" y="1774"/>
                </a:cubicBezTo>
                <a:cubicBezTo>
                  <a:pt x="2506" y="1782"/>
                  <a:pt x="2516" y="1786"/>
                  <a:pt x="2524" y="1782"/>
                </a:cubicBezTo>
                <a:close/>
                <a:moveTo>
                  <a:pt x="2582" y="1755"/>
                </a:moveTo>
                <a:lnTo>
                  <a:pt x="2582" y="1755"/>
                </a:lnTo>
                <a:cubicBezTo>
                  <a:pt x="2590" y="1751"/>
                  <a:pt x="2593" y="1742"/>
                  <a:pt x="2590" y="1734"/>
                </a:cubicBezTo>
                <a:cubicBezTo>
                  <a:pt x="2586" y="1726"/>
                  <a:pt x="2576" y="1722"/>
                  <a:pt x="2568" y="1726"/>
                </a:cubicBezTo>
                <a:lnTo>
                  <a:pt x="2568" y="1726"/>
                </a:lnTo>
                <a:cubicBezTo>
                  <a:pt x="2560" y="1730"/>
                  <a:pt x="2557" y="1739"/>
                  <a:pt x="2561" y="1747"/>
                </a:cubicBezTo>
                <a:cubicBezTo>
                  <a:pt x="2564" y="1755"/>
                  <a:pt x="2574" y="1759"/>
                  <a:pt x="2582" y="1755"/>
                </a:cubicBezTo>
                <a:close/>
                <a:moveTo>
                  <a:pt x="2640" y="1728"/>
                </a:moveTo>
                <a:lnTo>
                  <a:pt x="2640" y="1728"/>
                </a:lnTo>
                <a:cubicBezTo>
                  <a:pt x="2648" y="1724"/>
                  <a:pt x="2651" y="1715"/>
                  <a:pt x="2648" y="1707"/>
                </a:cubicBezTo>
                <a:cubicBezTo>
                  <a:pt x="2644" y="1699"/>
                  <a:pt x="2634" y="1695"/>
                  <a:pt x="2626" y="1699"/>
                </a:cubicBezTo>
                <a:lnTo>
                  <a:pt x="2626" y="1699"/>
                </a:lnTo>
                <a:cubicBezTo>
                  <a:pt x="2618" y="1703"/>
                  <a:pt x="2615" y="1712"/>
                  <a:pt x="2619" y="1720"/>
                </a:cubicBezTo>
                <a:cubicBezTo>
                  <a:pt x="2622" y="1728"/>
                  <a:pt x="2632" y="1732"/>
                  <a:pt x="2640" y="1728"/>
                </a:cubicBezTo>
                <a:close/>
                <a:moveTo>
                  <a:pt x="2698" y="1701"/>
                </a:moveTo>
                <a:lnTo>
                  <a:pt x="2698" y="1701"/>
                </a:lnTo>
                <a:cubicBezTo>
                  <a:pt x="2706" y="1697"/>
                  <a:pt x="2710" y="1688"/>
                  <a:pt x="2706" y="1680"/>
                </a:cubicBezTo>
                <a:cubicBezTo>
                  <a:pt x="2702" y="1672"/>
                  <a:pt x="2693" y="1668"/>
                  <a:pt x="2685" y="1672"/>
                </a:cubicBezTo>
                <a:lnTo>
                  <a:pt x="2685" y="1672"/>
                </a:lnTo>
                <a:cubicBezTo>
                  <a:pt x="2676" y="1676"/>
                  <a:pt x="2673" y="1685"/>
                  <a:pt x="2677" y="1693"/>
                </a:cubicBezTo>
                <a:cubicBezTo>
                  <a:pt x="2680" y="1701"/>
                  <a:pt x="2690" y="1705"/>
                  <a:pt x="2698" y="1701"/>
                </a:cubicBezTo>
                <a:close/>
                <a:moveTo>
                  <a:pt x="2756" y="1674"/>
                </a:moveTo>
                <a:lnTo>
                  <a:pt x="2756" y="1674"/>
                </a:lnTo>
                <a:cubicBezTo>
                  <a:pt x="2764" y="1671"/>
                  <a:pt x="2768" y="1661"/>
                  <a:pt x="2764" y="1653"/>
                </a:cubicBezTo>
                <a:cubicBezTo>
                  <a:pt x="2760" y="1645"/>
                  <a:pt x="2751" y="1642"/>
                  <a:pt x="2743" y="1645"/>
                </a:cubicBezTo>
                <a:lnTo>
                  <a:pt x="2743" y="1645"/>
                </a:lnTo>
                <a:cubicBezTo>
                  <a:pt x="2735" y="1649"/>
                  <a:pt x="2731" y="1659"/>
                  <a:pt x="2735" y="1667"/>
                </a:cubicBezTo>
                <a:cubicBezTo>
                  <a:pt x="2739" y="1675"/>
                  <a:pt x="2748" y="1678"/>
                  <a:pt x="2756" y="1674"/>
                </a:cubicBezTo>
                <a:close/>
                <a:moveTo>
                  <a:pt x="2814" y="1647"/>
                </a:moveTo>
                <a:lnTo>
                  <a:pt x="2814" y="1647"/>
                </a:lnTo>
                <a:cubicBezTo>
                  <a:pt x="2822" y="1644"/>
                  <a:pt x="2826" y="1634"/>
                  <a:pt x="2822" y="1626"/>
                </a:cubicBezTo>
                <a:cubicBezTo>
                  <a:pt x="2818" y="1618"/>
                  <a:pt x="2809" y="1615"/>
                  <a:pt x="2801" y="1618"/>
                </a:cubicBezTo>
                <a:lnTo>
                  <a:pt x="2801" y="1618"/>
                </a:lnTo>
                <a:cubicBezTo>
                  <a:pt x="2793" y="1622"/>
                  <a:pt x="2789" y="1632"/>
                  <a:pt x="2793" y="1640"/>
                </a:cubicBezTo>
                <a:cubicBezTo>
                  <a:pt x="2797" y="1648"/>
                  <a:pt x="2806" y="1651"/>
                  <a:pt x="2814" y="1647"/>
                </a:cubicBezTo>
                <a:close/>
                <a:moveTo>
                  <a:pt x="2872" y="1620"/>
                </a:moveTo>
                <a:lnTo>
                  <a:pt x="2872" y="1620"/>
                </a:lnTo>
                <a:cubicBezTo>
                  <a:pt x="2880" y="1617"/>
                  <a:pt x="2884" y="1607"/>
                  <a:pt x="2880" y="1599"/>
                </a:cubicBezTo>
                <a:cubicBezTo>
                  <a:pt x="2876" y="1591"/>
                  <a:pt x="2867" y="1588"/>
                  <a:pt x="2859" y="1591"/>
                </a:cubicBezTo>
                <a:lnTo>
                  <a:pt x="2859" y="1591"/>
                </a:lnTo>
                <a:cubicBezTo>
                  <a:pt x="2851" y="1595"/>
                  <a:pt x="2847" y="1605"/>
                  <a:pt x="2851" y="1613"/>
                </a:cubicBezTo>
                <a:cubicBezTo>
                  <a:pt x="2855" y="1621"/>
                  <a:pt x="2864" y="1624"/>
                  <a:pt x="2872" y="1620"/>
                </a:cubicBezTo>
                <a:close/>
                <a:moveTo>
                  <a:pt x="2930" y="1594"/>
                </a:moveTo>
                <a:lnTo>
                  <a:pt x="2930" y="1594"/>
                </a:lnTo>
                <a:cubicBezTo>
                  <a:pt x="2938" y="1590"/>
                  <a:pt x="2942" y="1580"/>
                  <a:pt x="2938" y="1572"/>
                </a:cubicBezTo>
                <a:cubicBezTo>
                  <a:pt x="2934" y="1564"/>
                  <a:pt x="2925" y="1561"/>
                  <a:pt x="2917" y="1565"/>
                </a:cubicBezTo>
                <a:lnTo>
                  <a:pt x="2917" y="1565"/>
                </a:lnTo>
                <a:cubicBezTo>
                  <a:pt x="2909" y="1568"/>
                  <a:pt x="2905" y="1578"/>
                  <a:pt x="2909" y="1586"/>
                </a:cubicBezTo>
                <a:cubicBezTo>
                  <a:pt x="2913" y="1594"/>
                  <a:pt x="2922" y="1597"/>
                  <a:pt x="2930" y="1594"/>
                </a:cubicBezTo>
                <a:close/>
                <a:moveTo>
                  <a:pt x="2988" y="1567"/>
                </a:moveTo>
                <a:lnTo>
                  <a:pt x="2989" y="1567"/>
                </a:lnTo>
                <a:cubicBezTo>
                  <a:pt x="2997" y="1563"/>
                  <a:pt x="3000" y="1553"/>
                  <a:pt x="2996" y="1545"/>
                </a:cubicBezTo>
                <a:cubicBezTo>
                  <a:pt x="2993" y="1537"/>
                  <a:pt x="2983" y="1534"/>
                  <a:pt x="2975" y="1538"/>
                </a:cubicBezTo>
                <a:lnTo>
                  <a:pt x="2975" y="1538"/>
                </a:lnTo>
                <a:cubicBezTo>
                  <a:pt x="2967" y="1541"/>
                  <a:pt x="2964" y="1551"/>
                  <a:pt x="2967" y="1559"/>
                </a:cubicBezTo>
                <a:cubicBezTo>
                  <a:pt x="2971" y="1567"/>
                  <a:pt x="2980" y="1570"/>
                  <a:pt x="2988" y="1567"/>
                </a:cubicBezTo>
                <a:close/>
                <a:moveTo>
                  <a:pt x="3047" y="1540"/>
                </a:moveTo>
                <a:lnTo>
                  <a:pt x="3047" y="1540"/>
                </a:lnTo>
                <a:cubicBezTo>
                  <a:pt x="3055" y="1536"/>
                  <a:pt x="3058" y="1527"/>
                  <a:pt x="3054" y="1519"/>
                </a:cubicBezTo>
                <a:cubicBezTo>
                  <a:pt x="3051" y="1510"/>
                  <a:pt x="3041" y="1507"/>
                  <a:pt x="3033" y="1511"/>
                </a:cubicBezTo>
                <a:lnTo>
                  <a:pt x="3033" y="1511"/>
                </a:lnTo>
                <a:cubicBezTo>
                  <a:pt x="3025" y="1514"/>
                  <a:pt x="3022" y="1524"/>
                  <a:pt x="3025" y="1532"/>
                </a:cubicBezTo>
                <a:cubicBezTo>
                  <a:pt x="3029" y="1540"/>
                  <a:pt x="3039" y="1543"/>
                  <a:pt x="3047" y="1540"/>
                </a:cubicBezTo>
                <a:close/>
                <a:moveTo>
                  <a:pt x="3105" y="1513"/>
                </a:moveTo>
                <a:lnTo>
                  <a:pt x="3105" y="1513"/>
                </a:lnTo>
                <a:cubicBezTo>
                  <a:pt x="3113" y="1509"/>
                  <a:pt x="3116" y="1500"/>
                  <a:pt x="3113" y="1492"/>
                </a:cubicBezTo>
                <a:cubicBezTo>
                  <a:pt x="3109" y="1484"/>
                  <a:pt x="3099" y="1480"/>
                  <a:pt x="3091" y="1484"/>
                </a:cubicBezTo>
                <a:lnTo>
                  <a:pt x="3091" y="1484"/>
                </a:lnTo>
                <a:cubicBezTo>
                  <a:pt x="3083" y="1488"/>
                  <a:pt x="3080" y="1497"/>
                  <a:pt x="3083" y="1505"/>
                </a:cubicBezTo>
                <a:cubicBezTo>
                  <a:pt x="3087" y="1513"/>
                  <a:pt x="3097" y="1517"/>
                  <a:pt x="3105" y="1513"/>
                </a:cubicBezTo>
                <a:close/>
                <a:moveTo>
                  <a:pt x="3163" y="1486"/>
                </a:moveTo>
                <a:lnTo>
                  <a:pt x="3163" y="1486"/>
                </a:lnTo>
                <a:cubicBezTo>
                  <a:pt x="3171" y="1482"/>
                  <a:pt x="3174" y="1473"/>
                  <a:pt x="3171" y="1465"/>
                </a:cubicBezTo>
                <a:cubicBezTo>
                  <a:pt x="3167" y="1457"/>
                  <a:pt x="3157" y="1453"/>
                  <a:pt x="3149" y="1457"/>
                </a:cubicBezTo>
                <a:lnTo>
                  <a:pt x="3149" y="1457"/>
                </a:lnTo>
                <a:cubicBezTo>
                  <a:pt x="3141" y="1461"/>
                  <a:pt x="3138" y="1470"/>
                  <a:pt x="3142" y="1478"/>
                </a:cubicBezTo>
                <a:cubicBezTo>
                  <a:pt x="3145" y="1486"/>
                  <a:pt x="3155" y="1490"/>
                  <a:pt x="3163" y="1486"/>
                </a:cubicBezTo>
                <a:close/>
                <a:moveTo>
                  <a:pt x="3221" y="1459"/>
                </a:moveTo>
                <a:lnTo>
                  <a:pt x="3221" y="1459"/>
                </a:lnTo>
                <a:cubicBezTo>
                  <a:pt x="3229" y="1455"/>
                  <a:pt x="3232" y="1446"/>
                  <a:pt x="3229" y="1438"/>
                </a:cubicBezTo>
                <a:cubicBezTo>
                  <a:pt x="3225" y="1430"/>
                  <a:pt x="3215" y="1426"/>
                  <a:pt x="3207" y="1430"/>
                </a:cubicBezTo>
                <a:lnTo>
                  <a:pt x="3207" y="1430"/>
                </a:lnTo>
                <a:cubicBezTo>
                  <a:pt x="3199" y="1434"/>
                  <a:pt x="3196" y="1443"/>
                  <a:pt x="3200" y="1451"/>
                </a:cubicBezTo>
                <a:cubicBezTo>
                  <a:pt x="3203" y="1459"/>
                  <a:pt x="3213" y="1463"/>
                  <a:pt x="3221" y="1459"/>
                </a:cubicBezTo>
                <a:close/>
                <a:moveTo>
                  <a:pt x="3279" y="1432"/>
                </a:moveTo>
                <a:lnTo>
                  <a:pt x="3279" y="1432"/>
                </a:lnTo>
                <a:cubicBezTo>
                  <a:pt x="3287" y="1428"/>
                  <a:pt x="3291" y="1419"/>
                  <a:pt x="3287" y="1411"/>
                </a:cubicBezTo>
                <a:cubicBezTo>
                  <a:pt x="3283" y="1403"/>
                  <a:pt x="3274" y="1399"/>
                  <a:pt x="3266" y="1403"/>
                </a:cubicBezTo>
                <a:lnTo>
                  <a:pt x="3266" y="1403"/>
                </a:lnTo>
                <a:cubicBezTo>
                  <a:pt x="3258" y="1407"/>
                  <a:pt x="3254" y="1416"/>
                  <a:pt x="3258" y="1424"/>
                </a:cubicBezTo>
                <a:cubicBezTo>
                  <a:pt x="3261" y="1432"/>
                  <a:pt x="3271" y="1436"/>
                  <a:pt x="3279" y="1432"/>
                </a:cubicBezTo>
                <a:close/>
                <a:moveTo>
                  <a:pt x="3337" y="1405"/>
                </a:moveTo>
                <a:lnTo>
                  <a:pt x="3337" y="1405"/>
                </a:lnTo>
                <a:cubicBezTo>
                  <a:pt x="3345" y="1401"/>
                  <a:pt x="3349" y="1392"/>
                  <a:pt x="3345" y="1384"/>
                </a:cubicBezTo>
                <a:cubicBezTo>
                  <a:pt x="3341" y="1376"/>
                  <a:pt x="3332" y="1372"/>
                  <a:pt x="3324" y="1376"/>
                </a:cubicBezTo>
                <a:lnTo>
                  <a:pt x="3324" y="1376"/>
                </a:lnTo>
                <a:cubicBezTo>
                  <a:pt x="3316" y="1380"/>
                  <a:pt x="3312" y="1389"/>
                  <a:pt x="3316" y="1397"/>
                </a:cubicBezTo>
                <a:cubicBezTo>
                  <a:pt x="3320" y="1405"/>
                  <a:pt x="3329" y="1409"/>
                  <a:pt x="3337" y="1405"/>
                </a:cubicBezTo>
                <a:close/>
                <a:moveTo>
                  <a:pt x="3395" y="1378"/>
                </a:moveTo>
                <a:lnTo>
                  <a:pt x="3395" y="1378"/>
                </a:lnTo>
                <a:cubicBezTo>
                  <a:pt x="3403" y="1375"/>
                  <a:pt x="3407" y="1365"/>
                  <a:pt x="3403" y="1357"/>
                </a:cubicBezTo>
                <a:cubicBezTo>
                  <a:pt x="3399" y="1349"/>
                  <a:pt x="3390" y="1346"/>
                  <a:pt x="3382" y="1349"/>
                </a:cubicBezTo>
                <a:lnTo>
                  <a:pt x="3382" y="1349"/>
                </a:lnTo>
                <a:cubicBezTo>
                  <a:pt x="3374" y="1353"/>
                  <a:pt x="3370" y="1363"/>
                  <a:pt x="3374" y="1371"/>
                </a:cubicBezTo>
                <a:cubicBezTo>
                  <a:pt x="3378" y="1379"/>
                  <a:pt x="3387" y="1382"/>
                  <a:pt x="3395" y="1378"/>
                </a:cubicBezTo>
                <a:close/>
                <a:moveTo>
                  <a:pt x="3453" y="1351"/>
                </a:moveTo>
                <a:lnTo>
                  <a:pt x="3453" y="1351"/>
                </a:lnTo>
                <a:cubicBezTo>
                  <a:pt x="3461" y="1348"/>
                  <a:pt x="3465" y="1338"/>
                  <a:pt x="3461" y="1330"/>
                </a:cubicBezTo>
                <a:cubicBezTo>
                  <a:pt x="3457" y="1322"/>
                  <a:pt x="3448" y="1319"/>
                  <a:pt x="3440" y="1322"/>
                </a:cubicBezTo>
                <a:lnTo>
                  <a:pt x="3440" y="1322"/>
                </a:lnTo>
                <a:cubicBezTo>
                  <a:pt x="3432" y="1326"/>
                  <a:pt x="3428" y="1336"/>
                  <a:pt x="3432" y="1344"/>
                </a:cubicBezTo>
                <a:cubicBezTo>
                  <a:pt x="3436" y="1352"/>
                  <a:pt x="3445" y="1355"/>
                  <a:pt x="3453" y="1351"/>
                </a:cubicBezTo>
                <a:close/>
                <a:moveTo>
                  <a:pt x="3511" y="1324"/>
                </a:moveTo>
                <a:lnTo>
                  <a:pt x="3511" y="1324"/>
                </a:lnTo>
                <a:cubicBezTo>
                  <a:pt x="3519" y="1321"/>
                  <a:pt x="3523" y="1311"/>
                  <a:pt x="3519" y="1303"/>
                </a:cubicBezTo>
                <a:cubicBezTo>
                  <a:pt x="3516" y="1295"/>
                  <a:pt x="3506" y="1292"/>
                  <a:pt x="3498" y="1295"/>
                </a:cubicBezTo>
                <a:lnTo>
                  <a:pt x="3498" y="1295"/>
                </a:lnTo>
                <a:cubicBezTo>
                  <a:pt x="3490" y="1299"/>
                  <a:pt x="3486" y="1309"/>
                  <a:pt x="3490" y="1317"/>
                </a:cubicBezTo>
                <a:cubicBezTo>
                  <a:pt x="3494" y="1325"/>
                  <a:pt x="3503" y="1328"/>
                  <a:pt x="3511" y="1324"/>
                </a:cubicBezTo>
                <a:close/>
                <a:moveTo>
                  <a:pt x="3570" y="1298"/>
                </a:moveTo>
                <a:lnTo>
                  <a:pt x="3570" y="1298"/>
                </a:lnTo>
                <a:cubicBezTo>
                  <a:pt x="3578" y="1294"/>
                  <a:pt x="3581" y="1284"/>
                  <a:pt x="3577" y="1276"/>
                </a:cubicBezTo>
                <a:cubicBezTo>
                  <a:pt x="3574" y="1268"/>
                  <a:pt x="3564" y="1265"/>
                  <a:pt x="3556" y="1269"/>
                </a:cubicBezTo>
                <a:lnTo>
                  <a:pt x="3556" y="1269"/>
                </a:lnTo>
                <a:cubicBezTo>
                  <a:pt x="3548" y="1272"/>
                  <a:pt x="3545" y="1282"/>
                  <a:pt x="3548" y="1290"/>
                </a:cubicBezTo>
                <a:cubicBezTo>
                  <a:pt x="3552" y="1298"/>
                  <a:pt x="3562" y="1301"/>
                  <a:pt x="3570" y="1298"/>
                </a:cubicBezTo>
                <a:close/>
                <a:moveTo>
                  <a:pt x="3628" y="1271"/>
                </a:moveTo>
                <a:lnTo>
                  <a:pt x="3628" y="1271"/>
                </a:lnTo>
                <a:cubicBezTo>
                  <a:pt x="3636" y="1267"/>
                  <a:pt x="3639" y="1257"/>
                  <a:pt x="3635" y="1249"/>
                </a:cubicBezTo>
                <a:cubicBezTo>
                  <a:pt x="3632" y="1241"/>
                  <a:pt x="3622" y="1238"/>
                  <a:pt x="3614" y="1242"/>
                </a:cubicBezTo>
                <a:lnTo>
                  <a:pt x="3614" y="1242"/>
                </a:lnTo>
                <a:cubicBezTo>
                  <a:pt x="3606" y="1245"/>
                  <a:pt x="3603" y="1255"/>
                  <a:pt x="3606" y="1263"/>
                </a:cubicBezTo>
                <a:cubicBezTo>
                  <a:pt x="3610" y="1271"/>
                  <a:pt x="3620" y="1274"/>
                  <a:pt x="3628" y="1271"/>
                </a:cubicBezTo>
                <a:close/>
                <a:moveTo>
                  <a:pt x="3686" y="1244"/>
                </a:moveTo>
                <a:lnTo>
                  <a:pt x="3686" y="1244"/>
                </a:lnTo>
                <a:cubicBezTo>
                  <a:pt x="3694" y="1240"/>
                  <a:pt x="3697" y="1231"/>
                  <a:pt x="3694" y="1223"/>
                </a:cubicBezTo>
                <a:cubicBezTo>
                  <a:pt x="3690" y="1214"/>
                  <a:pt x="3680" y="1211"/>
                  <a:pt x="3672" y="1215"/>
                </a:cubicBezTo>
                <a:lnTo>
                  <a:pt x="3672" y="1215"/>
                </a:lnTo>
                <a:cubicBezTo>
                  <a:pt x="3664" y="1218"/>
                  <a:pt x="3661" y="1228"/>
                  <a:pt x="3664" y="1236"/>
                </a:cubicBezTo>
                <a:cubicBezTo>
                  <a:pt x="3668" y="1244"/>
                  <a:pt x="3678" y="1247"/>
                  <a:pt x="3686" y="1244"/>
                </a:cubicBezTo>
                <a:close/>
                <a:moveTo>
                  <a:pt x="3744" y="1217"/>
                </a:moveTo>
                <a:lnTo>
                  <a:pt x="3744" y="1217"/>
                </a:lnTo>
                <a:cubicBezTo>
                  <a:pt x="3752" y="1213"/>
                  <a:pt x="3755" y="1204"/>
                  <a:pt x="3752" y="1196"/>
                </a:cubicBezTo>
                <a:cubicBezTo>
                  <a:pt x="3748" y="1188"/>
                  <a:pt x="3738" y="1184"/>
                  <a:pt x="3730" y="1188"/>
                </a:cubicBezTo>
                <a:lnTo>
                  <a:pt x="3730" y="1188"/>
                </a:lnTo>
                <a:cubicBezTo>
                  <a:pt x="3722" y="1192"/>
                  <a:pt x="3719" y="1201"/>
                  <a:pt x="3723" y="1209"/>
                </a:cubicBezTo>
                <a:cubicBezTo>
                  <a:pt x="3726" y="1217"/>
                  <a:pt x="3736" y="1221"/>
                  <a:pt x="3744" y="1217"/>
                </a:cubicBezTo>
                <a:close/>
                <a:moveTo>
                  <a:pt x="3802" y="1190"/>
                </a:moveTo>
                <a:lnTo>
                  <a:pt x="3802" y="1190"/>
                </a:lnTo>
                <a:cubicBezTo>
                  <a:pt x="3810" y="1186"/>
                  <a:pt x="3813" y="1177"/>
                  <a:pt x="3810" y="1169"/>
                </a:cubicBezTo>
                <a:cubicBezTo>
                  <a:pt x="3806" y="1161"/>
                  <a:pt x="3797" y="1157"/>
                  <a:pt x="3789" y="1161"/>
                </a:cubicBezTo>
                <a:lnTo>
                  <a:pt x="3788" y="1161"/>
                </a:lnTo>
                <a:cubicBezTo>
                  <a:pt x="3780" y="1165"/>
                  <a:pt x="3777" y="1174"/>
                  <a:pt x="3781" y="1182"/>
                </a:cubicBezTo>
                <a:cubicBezTo>
                  <a:pt x="3784" y="1190"/>
                  <a:pt x="3794" y="1194"/>
                  <a:pt x="3802" y="1190"/>
                </a:cubicBezTo>
                <a:close/>
                <a:moveTo>
                  <a:pt x="3860" y="1163"/>
                </a:moveTo>
                <a:lnTo>
                  <a:pt x="3860" y="1163"/>
                </a:lnTo>
                <a:cubicBezTo>
                  <a:pt x="3868" y="1159"/>
                  <a:pt x="3872" y="1150"/>
                  <a:pt x="3868" y="1142"/>
                </a:cubicBezTo>
                <a:cubicBezTo>
                  <a:pt x="3864" y="1134"/>
                  <a:pt x="3855" y="1130"/>
                  <a:pt x="3847" y="1134"/>
                </a:cubicBezTo>
                <a:lnTo>
                  <a:pt x="3847" y="1134"/>
                </a:lnTo>
                <a:cubicBezTo>
                  <a:pt x="3839" y="1138"/>
                  <a:pt x="3835" y="1147"/>
                  <a:pt x="3839" y="1155"/>
                </a:cubicBezTo>
                <a:cubicBezTo>
                  <a:pt x="3843" y="1163"/>
                  <a:pt x="3852" y="1167"/>
                  <a:pt x="3860" y="1163"/>
                </a:cubicBezTo>
                <a:close/>
                <a:moveTo>
                  <a:pt x="3918" y="1136"/>
                </a:moveTo>
                <a:lnTo>
                  <a:pt x="3918" y="1136"/>
                </a:lnTo>
                <a:cubicBezTo>
                  <a:pt x="3926" y="1132"/>
                  <a:pt x="3930" y="1123"/>
                  <a:pt x="3926" y="1115"/>
                </a:cubicBezTo>
                <a:cubicBezTo>
                  <a:pt x="3922" y="1107"/>
                  <a:pt x="3913" y="1103"/>
                  <a:pt x="3905" y="1107"/>
                </a:cubicBezTo>
                <a:lnTo>
                  <a:pt x="3905" y="1107"/>
                </a:lnTo>
                <a:cubicBezTo>
                  <a:pt x="3897" y="1111"/>
                  <a:pt x="3893" y="1120"/>
                  <a:pt x="3897" y="1128"/>
                </a:cubicBezTo>
                <a:cubicBezTo>
                  <a:pt x="3901" y="1136"/>
                  <a:pt x="3910" y="1140"/>
                  <a:pt x="3918" y="1136"/>
                </a:cubicBezTo>
                <a:close/>
                <a:moveTo>
                  <a:pt x="3976" y="1109"/>
                </a:moveTo>
                <a:lnTo>
                  <a:pt x="3976" y="1109"/>
                </a:lnTo>
                <a:cubicBezTo>
                  <a:pt x="3984" y="1105"/>
                  <a:pt x="3988" y="1096"/>
                  <a:pt x="3984" y="1088"/>
                </a:cubicBezTo>
                <a:cubicBezTo>
                  <a:pt x="3980" y="1080"/>
                  <a:pt x="3971" y="1076"/>
                  <a:pt x="3963" y="1080"/>
                </a:cubicBezTo>
                <a:lnTo>
                  <a:pt x="3963" y="1080"/>
                </a:lnTo>
                <a:cubicBezTo>
                  <a:pt x="3955" y="1084"/>
                  <a:pt x="3951" y="1093"/>
                  <a:pt x="3955" y="1101"/>
                </a:cubicBezTo>
                <a:cubicBezTo>
                  <a:pt x="3959" y="1109"/>
                  <a:pt x="3968" y="1113"/>
                  <a:pt x="3976" y="1109"/>
                </a:cubicBezTo>
                <a:close/>
                <a:moveTo>
                  <a:pt x="4034" y="1082"/>
                </a:moveTo>
                <a:lnTo>
                  <a:pt x="4034" y="1082"/>
                </a:lnTo>
                <a:cubicBezTo>
                  <a:pt x="4042" y="1079"/>
                  <a:pt x="4046" y="1069"/>
                  <a:pt x="4042" y="1061"/>
                </a:cubicBezTo>
                <a:cubicBezTo>
                  <a:pt x="4038" y="1053"/>
                  <a:pt x="4029" y="1050"/>
                  <a:pt x="4021" y="1053"/>
                </a:cubicBezTo>
                <a:lnTo>
                  <a:pt x="4021" y="1053"/>
                </a:lnTo>
                <a:cubicBezTo>
                  <a:pt x="4013" y="1057"/>
                  <a:pt x="4009" y="1067"/>
                  <a:pt x="4013" y="1075"/>
                </a:cubicBezTo>
                <a:cubicBezTo>
                  <a:pt x="4017" y="1083"/>
                  <a:pt x="4026" y="1086"/>
                  <a:pt x="4034" y="1082"/>
                </a:cubicBezTo>
                <a:close/>
                <a:moveTo>
                  <a:pt x="4092" y="1055"/>
                </a:moveTo>
                <a:lnTo>
                  <a:pt x="4092" y="1055"/>
                </a:lnTo>
                <a:cubicBezTo>
                  <a:pt x="4101" y="1052"/>
                  <a:pt x="4104" y="1042"/>
                  <a:pt x="4100" y="1034"/>
                </a:cubicBezTo>
                <a:cubicBezTo>
                  <a:pt x="4097" y="1026"/>
                  <a:pt x="4087" y="1023"/>
                  <a:pt x="4079" y="1026"/>
                </a:cubicBezTo>
                <a:lnTo>
                  <a:pt x="4079" y="1026"/>
                </a:lnTo>
                <a:cubicBezTo>
                  <a:pt x="4071" y="1030"/>
                  <a:pt x="4068" y="1040"/>
                  <a:pt x="4071" y="1048"/>
                </a:cubicBezTo>
                <a:cubicBezTo>
                  <a:pt x="4075" y="1056"/>
                  <a:pt x="4084" y="1059"/>
                  <a:pt x="4092" y="1055"/>
                </a:cubicBezTo>
                <a:close/>
                <a:moveTo>
                  <a:pt x="4151" y="1029"/>
                </a:moveTo>
                <a:lnTo>
                  <a:pt x="4151" y="1028"/>
                </a:lnTo>
                <a:cubicBezTo>
                  <a:pt x="4159" y="1025"/>
                  <a:pt x="4162" y="1015"/>
                  <a:pt x="4158" y="1007"/>
                </a:cubicBezTo>
                <a:cubicBezTo>
                  <a:pt x="4155" y="999"/>
                  <a:pt x="4145" y="996"/>
                  <a:pt x="4137" y="999"/>
                </a:cubicBezTo>
                <a:lnTo>
                  <a:pt x="4137" y="999"/>
                </a:lnTo>
                <a:cubicBezTo>
                  <a:pt x="4129" y="1003"/>
                  <a:pt x="4126" y="1013"/>
                  <a:pt x="4129" y="1021"/>
                </a:cubicBezTo>
                <a:cubicBezTo>
                  <a:pt x="4133" y="1029"/>
                  <a:pt x="4143" y="1032"/>
                  <a:pt x="4151" y="1029"/>
                </a:cubicBezTo>
                <a:close/>
                <a:moveTo>
                  <a:pt x="4209" y="1002"/>
                </a:moveTo>
                <a:lnTo>
                  <a:pt x="4209" y="1002"/>
                </a:lnTo>
                <a:cubicBezTo>
                  <a:pt x="4217" y="998"/>
                  <a:pt x="4220" y="988"/>
                  <a:pt x="4216" y="980"/>
                </a:cubicBezTo>
                <a:cubicBezTo>
                  <a:pt x="4213" y="972"/>
                  <a:pt x="4203" y="969"/>
                  <a:pt x="4195" y="973"/>
                </a:cubicBezTo>
                <a:lnTo>
                  <a:pt x="4195" y="973"/>
                </a:lnTo>
                <a:cubicBezTo>
                  <a:pt x="4187" y="976"/>
                  <a:pt x="4184" y="986"/>
                  <a:pt x="4187" y="994"/>
                </a:cubicBezTo>
                <a:cubicBezTo>
                  <a:pt x="4191" y="1002"/>
                  <a:pt x="4201" y="1005"/>
                  <a:pt x="4209" y="1002"/>
                </a:cubicBezTo>
                <a:close/>
                <a:moveTo>
                  <a:pt x="4267" y="975"/>
                </a:moveTo>
                <a:lnTo>
                  <a:pt x="4267" y="975"/>
                </a:lnTo>
                <a:cubicBezTo>
                  <a:pt x="4275" y="971"/>
                  <a:pt x="4278" y="961"/>
                  <a:pt x="4275" y="953"/>
                </a:cubicBezTo>
                <a:cubicBezTo>
                  <a:pt x="4271" y="945"/>
                  <a:pt x="4261" y="942"/>
                  <a:pt x="4253" y="946"/>
                </a:cubicBezTo>
                <a:lnTo>
                  <a:pt x="4253" y="946"/>
                </a:lnTo>
                <a:cubicBezTo>
                  <a:pt x="4245" y="949"/>
                  <a:pt x="4242" y="959"/>
                  <a:pt x="4246" y="967"/>
                </a:cubicBezTo>
                <a:cubicBezTo>
                  <a:pt x="4249" y="975"/>
                  <a:pt x="4259" y="978"/>
                  <a:pt x="4267" y="975"/>
                </a:cubicBezTo>
                <a:close/>
                <a:moveTo>
                  <a:pt x="4325" y="948"/>
                </a:moveTo>
                <a:lnTo>
                  <a:pt x="4325" y="948"/>
                </a:lnTo>
                <a:cubicBezTo>
                  <a:pt x="4333" y="944"/>
                  <a:pt x="4336" y="935"/>
                  <a:pt x="4333" y="927"/>
                </a:cubicBezTo>
                <a:cubicBezTo>
                  <a:pt x="4329" y="919"/>
                  <a:pt x="4319" y="915"/>
                  <a:pt x="4311" y="919"/>
                </a:cubicBezTo>
                <a:lnTo>
                  <a:pt x="4311" y="919"/>
                </a:lnTo>
                <a:cubicBezTo>
                  <a:pt x="4303" y="922"/>
                  <a:pt x="4300" y="932"/>
                  <a:pt x="4304" y="940"/>
                </a:cubicBezTo>
                <a:cubicBezTo>
                  <a:pt x="4307" y="948"/>
                  <a:pt x="4317" y="951"/>
                  <a:pt x="4325" y="948"/>
                </a:cubicBezTo>
                <a:close/>
                <a:moveTo>
                  <a:pt x="4383" y="921"/>
                </a:moveTo>
                <a:lnTo>
                  <a:pt x="4383" y="921"/>
                </a:lnTo>
                <a:cubicBezTo>
                  <a:pt x="4391" y="917"/>
                  <a:pt x="4395" y="908"/>
                  <a:pt x="4391" y="900"/>
                </a:cubicBezTo>
                <a:cubicBezTo>
                  <a:pt x="4387" y="892"/>
                  <a:pt x="4378" y="888"/>
                  <a:pt x="4370" y="892"/>
                </a:cubicBezTo>
                <a:lnTo>
                  <a:pt x="4370" y="892"/>
                </a:lnTo>
                <a:cubicBezTo>
                  <a:pt x="4362" y="896"/>
                  <a:pt x="4358" y="905"/>
                  <a:pt x="4362" y="913"/>
                </a:cubicBezTo>
                <a:cubicBezTo>
                  <a:pt x="4365" y="921"/>
                  <a:pt x="4375" y="925"/>
                  <a:pt x="4383" y="921"/>
                </a:cubicBezTo>
                <a:close/>
                <a:moveTo>
                  <a:pt x="4441" y="894"/>
                </a:moveTo>
                <a:lnTo>
                  <a:pt x="4441" y="894"/>
                </a:lnTo>
                <a:cubicBezTo>
                  <a:pt x="4449" y="890"/>
                  <a:pt x="4453" y="881"/>
                  <a:pt x="4449" y="873"/>
                </a:cubicBezTo>
                <a:cubicBezTo>
                  <a:pt x="4445" y="865"/>
                  <a:pt x="4436" y="861"/>
                  <a:pt x="4428" y="865"/>
                </a:cubicBezTo>
                <a:lnTo>
                  <a:pt x="4428" y="865"/>
                </a:lnTo>
                <a:cubicBezTo>
                  <a:pt x="4420" y="869"/>
                  <a:pt x="4416" y="878"/>
                  <a:pt x="4420" y="886"/>
                </a:cubicBezTo>
                <a:cubicBezTo>
                  <a:pt x="4424" y="894"/>
                  <a:pt x="4433" y="898"/>
                  <a:pt x="4441" y="894"/>
                </a:cubicBezTo>
                <a:close/>
                <a:moveTo>
                  <a:pt x="4499" y="867"/>
                </a:moveTo>
                <a:lnTo>
                  <a:pt x="4499" y="867"/>
                </a:lnTo>
                <a:cubicBezTo>
                  <a:pt x="4507" y="863"/>
                  <a:pt x="4511" y="854"/>
                  <a:pt x="4507" y="846"/>
                </a:cubicBezTo>
                <a:cubicBezTo>
                  <a:pt x="4503" y="838"/>
                  <a:pt x="4494" y="834"/>
                  <a:pt x="4486" y="838"/>
                </a:cubicBezTo>
                <a:lnTo>
                  <a:pt x="4486" y="838"/>
                </a:lnTo>
                <a:cubicBezTo>
                  <a:pt x="4478" y="842"/>
                  <a:pt x="4474" y="851"/>
                  <a:pt x="4478" y="859"/>
                </a:cubicBezTo>
                <a:cubicBezTo>
                  <a:pt x="4482" y="867"/>
                  <a:pt x="4491" y="871"/>
                  <a:pt x="4499" y="867"/>
                </a:cubicBezTo>
                <a:close/>
                <a:moveTo>
                  <a:pt x="4557" y="840"/>
                </a:moveTo>
                <a:lnTo>
                  <a:pt x="4557" y="840"/>
                </a:lnTo>
                <a:cubicBezTo>
                  <a:pt x="4565" y="836"/>
                  <a:pt x="4569" y="827"/>
                  <a:pt x="4565" y="819"/>
                </a:cubicBezTo>
                <a:cubicBezTo>
                  <a:pt x="4561" y="811"/>
                  <a:pt x="4552" y="807"/>
                  <a:pt x="4544" y="811"/>
                </a:cubicBezTo>
                <a:lnTo>
                  <a:pt x="4544" y="811"/>
                </a:lnTo>
                <a:cubicBezTo>
                  <a:pt x="4536" y="815"/>
                  <a:pt x="4532" y="824"/>
                  <a:pt x="4536" y="832"/>
                </a:cubicBezTo>
                <a:cubicBezTo>
                  <a:pt x="4540" y="840"/>
                  <a:pt x="4549" y="844"/>
                  <a:pt x="4557" y="840"/>
                </a:cubicBezTo>
                <a:close/>
                <a:moveTo>
                  <a:pt x="4615" y="813"/>
                </a:moveTo>
                <a:lnTo>
                  <a:pt x="4615" y="813"/>
                </a:lnTo>
                <a:cubicBezTo>
                  <a:pt x="4623" y="810"/>
                  <a:pt x="4627" y="800"/>
                  <a:pt x="4623" y="792"/>
                </a:cubicBezTo>
                <a:cubicBezTo>
                  <a:pt x="4619" y="784"/>
                  <a:pt x="4610" y="780"/>
                  <a:pt x="4602" y="784"/>
                </a:cubicBezTo>
                <a:lnTo>
                  <a:pt x="4602" y="784"/>
                </a:lnTo>
                <a:cubicBezTo>
                  <a:pt x="4594" y="788"/>
                  <a:pt x="4590" y="797"/>
                  <a:pt x="4594" y="805"/>
                </a:cubicBezTo>
                <a:cubicBezTo>
                  <a:pt x="4598" y="813"/>
                  <a:pt x="4607" y="817"/>
                  <a:pt x="4615" y="813"/>
                </a:cubicBezTo>
                <a:close/>
                <a:moveTo>
                  <a:pt x="4674" y="786"/>
                </a:moveTo>
                <a:lnTo>
                  <a:pt x="4674" y="786"/>
                </a:lnTo>
                <a:cubicBezTo>
                  <a:pt x="4682" y="783"/>
                  <a:pt x="4685" y="773"/>
                  <a:pt x="4681" y="765"/>
                </a:cubicBezTo>
                <a:cubicBezTo>
                  <a:pt x="4678" y="757"/>
                  <a:pt x="4668" y="754"/>
                  <a:pt x="4660" y="757"/>
                </a:cubicBezTo>
                <a:lnTo>
                  <a:pt x="4660" y="757"/>
                </a:lnTo>
                <a:cubicBezTo>
                  <a:pt x="4652" y="761"/>
                  <a:pt x="4649" y="771"/>
                  <a:pt x="4652" y="779"/>
                </a:cubicBezTo>
                <a:cubicBezTo>
                  <a:pt x="4656" y="787"/>
                  <a:pt x="4665" y="790"/>
                  <a:pt x="4674" y="786"/>
                </a:cubicBezTo>
                <a:close/>
                <a:moveTo>
                  <a:pt x="4732" y="759"/>
                </a:moveTo>
                <a:lnTo>
                  <a:pt x="4732" y="759"/>
                </a:lnTo>
                <a:cubicBezTo>
                  <a:pt x="4740" y="756"/>
                  <a:pt x="4743" y="746"/>
                  <a:pt x="4739" y="738"/>
                </a:cubicBezTo>
                <a:cubicBezTo>
                  <a:pt x="4736" y="730"/>
                  <a:pt x="4726" y="727"/>
                  <a:pt x="4718" y="730"/>
                </a:cubicBezTo>
                <a:lnTo>
                  <a:pt x="4718" y="730"/>
                </a:lnTo>
                <a:cubicBezTo>
                  <a:pt x="4710" y="734"/>
                  <a:pt x="4707" y="744"/>
                  <a:pt x="4710" y="752"/>
                </a:cubicBezTo>
                <a:cubicBezTo>
                  <a:pt x="4714" y="760"/>
                  <a:pt x="4724" y="763"/>
                  <a:pt x="4732" y="759"/>
                </a:cubicBezTo>
                <a:close/>
                <a:moveTo>
                  <a:pt x="4790" y="733"/>
                </a:moveTo>
                <a:lnTo>
                  <a:pt x="4790" y="733"/>
                </a:lnTo>
                <a:cubicBezTo>
                  <a:pt x="4798" y="729"/>
                  <a:pt x="4801" y="719"/>
                  <a:pt x="4798" y="711"/>
                </a:cubicBezTo>
                <a:cubicBezTo>
                  <a:pt x="4794" y="703"/>
                  <a:pt x="4784" y="700"/>
                  <a:pt x="4776" y="703"/>
                </a:cubicBezTo>
                <a:lnTo>
                  <a:pt x="4776" y="703"/>
                </a:lnTo>
                <a:cubicBezTo>
                  <a:pt x="4768" y="707"/>
                  <a:pt x="4765" y="717"/>
                  <a:pt x="4768" y="725"/>
                </a:cubicBezTo>
                <a:cubicBezTo>
                  <a:pt x="4772" y="733"/>
                  <a:pt x="4782" y="736"/>
                  <a:pt x="4790" y="733"/>
                </a:cubicBezTo>
                <a:close/>
                <a:moveTo>
                  <a:pt x="4848" y="706"/>
                </a:moveTo>
                <a:lnTo>
                  <a:pt x="4848" y="706"/>
                </a:lnTo>
                <a:cubicBezTo>
                  <a:pt x="4856" y="702"/>
                  <a:pt x="4859" y="692"/>
                  <a:pt x="4856" y="684"/>
                </a:cubicBezTo>
                <a:cubicBezTo>
                  <a:pt x="4852" y="676"/>
                  <a:pt x="4842" y="673"/>
                  <a:pt x="4834" y="677"/>
                </a:cubicBezTo>
                <a:lnTo>
                  <a:pt x="4834" y="677"/>
                </a:lnTo>
                <a:cubicBezTo>
                  <a:pt x="4826" y="680"/>
                  <a:pt x="4823" y="690"/>
                  <a:pt x="4827" y="698"/>
                </a:cubicBezTo>
                <a:cubicBezTo>
                  <a:pt x="4830" y="706"/>
                  <a:pt x="4840" y="709"/>
                  <a:pt x="4848" y="706"/>
                </a:cubicBezTo>
                <a:close/>
                <a:moveTo>
                  <a:pt x="4906" y="679"/>
                </a:moveTo>
                <a:lnTo>
                  <a:pt x="4906" y="679"/>
                </a:lnTo>
                <a:cubicBezTo>
                  <a:pt x="4914" y="675"/>
                  <a:pt x="4917" y="665"/>
                  <a:pt x="4914" y="657"/>
                </a:cubicBezTo>
                <a:cubicBezTo>
                  <a:pt x="4910" y="649"/>
                  <a:pt x="4901" y="646"/>
                  <a:pt x="4892" y="650"/>
                </a:cubicBezTo>
                <a:lnTo>
                  <a:pt x="4892" y="650"/>
                </a:lnTo>
                <a:cubicBezTo>
                  <a:pt x="4884" y="653"/>
                  <a:pt x="4881" y="663"/>
                  <a:pt x="4885" y="671"/>
                </a:cubicBezTo>
                <a:cubicBezTo>
                  <a:pt x="4888" y="679"/>
                  <a:pt x="4898" y="682"/>
                  <a:pt x="4906" y="679"/>
                </a:cubicBezTo>
                <a:close/>
                <a:moveTo>
                  <a:pt x="4964" y="652"/>
                </a:moveTo>
                <a:lnTo>
                  <a:pt x="4964" y="652"/>
                </a:lnTo>
                <a:cubicBezTo>
                  <a:pt x="4972" y="648"/>
                  <a:pt x="4976" y="639"/>
                  <a:pt x="4972" y="631"/>
                </a:cubicBezTo>
                <a:cubicBezTo>
                  <a:pt x="4968" y="623"/>
                  <a:pt x="4959" y="619"/>
                  <a:pt x="4951" y="623"/>
                </a:cubicBezTo>
                <a:lnTo>
                  <a:pt x="4951" y="623"/>
                </a:lnTo>
                <a:cubicBezTo>
                  <a:pt x="4943" y="626"/>
                  <a:pt x="4939" y="636"/>
                  <a:pt x="4943" y="644"/>
                </a:cubicBezTo>
                <a:cubicBezTo>
                  <a:pt x="4946" y="652"/>
                  <a:pt x="4956" y="656"/>
                  <a:pt x="4964" y="652"/>
                </a:cubicBezTo>
                <a:close/>
                <a:moveTo>
                  <a:pt x="5022" y="625"/>
                </a:moveTo>
                <a:lnTo>
                  <a:pt x="5022" y="625"/>
                </a:lnTo>
                <a:cubicBezTo>
                  <a:pt x="5030" y="621"/>
                  <a:pt x="5034" y="612"/>
                  <a:pt x="5030" y="604"/>
                </a:cubicBezTo>
                <a:cubicBezTo>
                  <a:pt x="5026" y="596"/>
                  <a:pt x="5017" y="592"/>
                  <a:pt x="5009" y="596"/>
                </a:cubicBezTo>
                <a:lnTo>
                  <a:pt x="5009" y="596"/>
                </a:lnTo>
                <a:cubicBezTo>
                  <a:pt x="5001" y="600"/>
                  <a:pt x="4997" y="609"/>
                  <a:pt x="5001" y="617"/>
                </a:cubicBezTo>
                <a:cubicBezTo>
                  <a:pt x="5005" y="625"/>
                  <a:pt x="5014" y="629"/>
                  <a:pt x="5022" y="625"/>
                </a:cubicBezTo>
                <a:close/>
                <a:moveTo>
                  <a:pt x="5080" y="598"/>
                </a:moveTo>
                <a:lnTo>
                  <a:pt x="5080" y="598"/>
                </a:lnTo>
                <a:cubicBezTo>
                  <a:pt x="5088" y="594"/>
                  <a:pt x="5092" y="585"/>
                  <a:pt x="5088" y="577"/>
                </a:cubicBezTo>
                <a:cubicBezTo>
                  <a:pt x="5084" y="569"/>
                  <a:pt x="5075" y="565"/>
                  <a:pt x="5067" y="569"/>
                </a:cubicBezTo>
                <a:lnTo>
                  <a:pt x="5067" y="569"/>
                </a:lnTo>
                <a:cubicBezTo>
                  <a:pt x="5059" y="573"/>
                  <a:pt x="5055" y="582"/>
                  <a:pt x="5059" y="590"/>
                </a:cubicBezTo>
                <a:cubicBezTo>
                  <a:pt x="5063" y="598"/>
                  <a:pt x="5072" y="602"/>
                  <a:pt x="5080" y="598"/>
                </a:cubicBezTo>
                <a:close/>
                <a:moveTo>
                  <a:pt x="5138" y="571"/>
                </a:moveTo>
                <a:lnTo>
                  <a:pt x="5138" y="571"/>
                </a:lnTo>
                <a:cubicBezTo>
                  <a:pt x="5146" y="567"/>
                  <a:pt x="5150" y="558"/>
                  <a:pt x="5146" y="550"/>
                </a:cubicBezTo>
                <a:cubicBezTo>
                  <a:pt x="5142" y="542"/>
                  <a:pt x="5133" y="538"/>
                  <a:pt x="5125" y="542"/>
                </a:cubicBezTo>
                <a:lnTo>
                  <a:pt x="5125" y="542"/>
                </a:lnTo>
                <a:cubicBezTo>
                  <a:pt x="5117" y="546"/>
                  <a:pt x="5113" y="555"/>
                  <a:pt x="5117" y="563"/>
                </a:cubicBezTo>
                <a:cubicBezTo>
                  <a:pt x="5121" y="571"/>
                  <a:pt x="5130" y="575"/>
                  <a:pt x="5138" y="571"/>
                </a:cubicBezTo>
                <a:close/>
                <a:moveTo>
                  <a:pt x="5196" y="544"/>
                </a:moveTo>
                <a:lnTo>
                  <a:pt x="5196" y="544"/>
                </a:lnTo>
                <a:cubicBezTo>
                  <a:pt x="5204" y="540"/>
                  <a:pt x="5208" y="531"/>
                  <a:pt x="5204" y="523"/>
                </a:cubicBezTo>
                <a:cubicBezTo>
                  <a:pt x="5201" y="515"/>
                  <a:pt x="5191" y="511"/>
                  <a:pt x="5183" y="515"/>
                </a:cubicBezTo>
                <a:lnTo>
                  <a:pt x="5183" y="515"/>
                </a:lnTo>
                <a:cubicBezTo>
                  <a:pt x="5175" y="519"/>
                  <a:pt x="5171" y="528"/>
                  <a:pt x="5175" y="536"/>
                </a:cubicBezTo>
                <a:cubicBezTo>
                  <a:pt x="5179" y="544"/>
                  <a:pt x="5188" y="548"/>
                  <a:pt x="5196" y="544"/>
                </a:cubicBezTo>
                <a:close/>
                <a:moveTo>
                  <a:pt x="5255" y="517"/>
                </a:moveTo>
                <a:lnTo>
                  <a:pt x="5255" y="517"/>
                </a:lnTo>
                <a:cubicBezTo>
                  <a:pt x="5263" y="514"/>
                  <a:pt x="5266" y="504"/>
                  <a:pt x="5262" y="496"/>
                </a:cubicBezTo>
                <a:cubicBezTo>
                  <a:pt x="5259" y="488"/>
                  <a:pt x="5249" y="484"/>
                  <a:pt x="5241" y="488"/>
                </a:cubicBezTo>
                <a:lnTo>
                  <a:pt x="5241" y="488"/>
                </a:lnTo>
                <a:cubicBezTo>
                  <a:pt x="5233" y="492"/>
                  <a:pt x="5230" y="501"/>
                  <a:pt x="5233" y="509"/>
                </a:cubicBezTo>
                <a:cubicBezTo>
                  <a:pt x="5237" y="517"/>
                  <a:pt x="5247" y="521"/>
                  <a:pt x="5255" y="517"/>
                </a:cubicBezTo>
                <a:close/>
                <a:moveTo>
                  <a:pt x="5313" y="490"/>
                </a:moveTo>
                <a:lnTo>
                  <a:pt x="5313" y="490"/>
                </a:lnTo>
                <a:cubicBezTo>
                  <a:pt x="5321" y="487"/>
                  <a:pt x="5324" y="477"/>
                  <a:pt x="5320" y="469"/>
                </a:cubicBezTo>
                <a:cubicBezTo>
                  <a:pt x="5317" y="461"/>
                  <a:pt x="5307" y="458"/>
                  <a:pt x="5299" y="461"/>
                </a:cubicBezTo>
                <a:lnTo>
                  <a:pt x="5299" y="461"/>
                </a:lnTo>
                <a:cubicBezTo>
                  <a:pt x="5291" y="465"/>
                  <a:pt x="5288" y="475"/>
                  <a:pt x="5291" y="483"/>
                </a:cubicBezTo>
                <a:cubicBezTo>
                  <a:pt x="5295" y="491"/>
                  <a:pt x="5305" y="494"/>
                  <a:pt x="5313" y="490"/>
                </a:cubicBezTo>
                <a:close/>
                <a:moveTo>
                  <a:pt x="5371" y="463"/>
                </a:moveTo>
                <a:lnTo>
                  <a:pt x="5371" y="463"/>
                </a:lnTo>
                <a:cubicBezTo>
                  <a:pt x="5379" y="460"/>
                  <a:pt x="5382" y="450"/>
                  <a:pt x="5379" y="442"/>
                </a:cubicBezTo>
                <a:cubicBezTo>
                  <a:pt x="5375" y="434"/>
                  <a:pt x="5365" y="431"/>
                  <a:pt x="5357" y="434"/>
                </a:cubicBezTo>
                <a:lnTo>
                  <a:pt x="5357" y="434"/>
                </a:lnTo>
                <a:cubicBezTo>
                  <a:pt x="5349" y="438"/>
                  <a:pt x="5346" y="448"/>
                  <a:pt x="5350" y="456"/>
                </a:cubicBezTo>
                <a:cubicBezTo>
                  <a:pt x="5353" y="464"/>
                  <a:pt x="5363" y="467"/>
                  <a:pt x="5371" y="463"/>
                </a:cubicBezTo>
                <a:close/>
                <a:moveTo>
                  <a:pt x="5429" y="437"/>
                </a:moveTo>
                <a:lnTo>
                  <a:pt x="5429" y="437"/>
                </a:lnTo>
                <a:cubicBezTo>
                  <a:pt x="5437" y="433"/>
                  <a:pt x="5440" y="423"/>
                  <a:pt x="5437" y="415"/>
                </a:cubicBezTo>
                <a:cubicBezTo>
                  <a:pt x="5433" y="407"/>
                  <a:pt x="5423" y="404"/>
                  <a:pt x="5415" y="407"/>
                </a:cubicBezTo>
                <a:lnTo>
                  <a:pt x="5415" y="407"/>
                </a:lnTo>
                <a:cubicBezTo>
                  <a:pt x="5407" y="411"/>
                  <a:pt x="5404" y="421"/>
                  <a:pt x="5408" y="429"/>
                </a:cubicBezTo>
                <a:cubicBezTo>
                  <a:pt x="5411" y="437"/>
                  <a:pt x="5421" y="440"/>
                  <a:pt x="5429" y="437"/>
                </a:cubicBezTo>
                <a:close/>
                <a:moveTo>
                  <a:pt x="5487" y="410"/>
                </a:moveTo>
                <a:lnTo>
                  <a:pt x="5487" y="410"/>
                </a:lnTo>
                <a:cubicBezTo>
                  <a:pt x="5495" y="406"/>
                  <a:pt x="5498" y="396"/>
                  <a:pt x="5495" y="388"/>
                </a:cubicBezTo>
                <a:cubicBezTo>
                  <a:pt x="5491" y="380"/>
                  <a:pt x="5482" y="377"/>
                  <a:pt x="5474" y="381"/>
                </a:cubicBezTo>
                <a:lnTo>
                  <a:pt x="5474" y="381"/>
                </a:lnTo>
                <a:cubicBezTo>
                  <a:pt x="5465" y="384"/>
                  <a:pt x="5462" y="394"/>
                  <a:pt x="5466" y="402"/>
                </a:cubicBezTo>
                <a:cubicBezTo>
                  <a:pt x="5469" y="410"/>
                  <a:pt x="5479" y="413"/>
                  <a:pt x="5487" y="410"/>
                </a:cubicBezTo>
                <a:close/>
                <a:moveTo>
                  <a:pt x="5545" y="383"/>
                </a:moveTo>
                <a:lnTo>
                  <a:pt x="5545" y="383"/>
                </a:lnTo>
                <a:cubicBezTo>
                  <a:pt x="5553" y="379"/>
                  <a:pt x="5557" y="369"/>
                  <a:pt x="5553" y="361"/>
                </a:cubicBezTo>
                <a:cubicBezTo>
                  <a:pt x="5549" y="353"/>
                  <a:pt x="5540" y="350"/>
                  <a:pt x="5532" y="354"/>
                </a:cubicBezTo>
                <a:lnTo>
                  <a:pt x="5532" y="354"/>
                </a:lnTo>
                <a:cubicBezTo>
                  <a:pt x="5524" y="357"/>
                  <a:pt x="5520" y="367"/>
                  <a:pt x="5524" y="375"/>
                </a:cubicBezTo>
                <a:cubicBezTo>
                  <a:pt x="5528" y="383"/>
                  <a:pt x="5537" y="386"/>
                  <a:pt x="5545" y="383"/>
                </a:cubicBezTo>
                <a:close/>
                <a:moveTo>
                  <a:pt x="5603" y="356"/>
                </a:moveTo>
                <a:lnTo>
                  <a:pt x="5603" y="356"/>
                </a:lnTo>
                <a:cubicBezTo>
                  <a:pt x="5611" y="352"/>
                  <a:pt x="5615" y="343"/>
                  <a:pt x="5611" y="335"/>
                </a:cubicBezTo>
                <a:cubicBezTo>
                  <a:pt x="5607" y="327"/>
                  <a:pt x="5598" y="323"/>
                  <a:pt x="5590" y="327"/>
                </a:cubicBezTo>
                <a:lnTo>
                  <a:pt x="5590" y="327"/>
                </a:lnTo>
                <a:cubicBezTo>
                  <a:pt x="5582" y="330"/>
                  <a:pt x="5578" y="340"/>
                  <a:pt x="5582" y="348"/>
                </a:cubicBezTo>
                <a:cubicBezTo>
                  <a:pt x="5586" y="356"/>
                  <a:pt x="5595" y="360"/>
                  <a:pt x="5603" y="356"/>
                </a:cubicBezTo>
                <a:close/>
                <a:moveTo>
                  <a:pt x="5661" y="329"/>
                </a:moveTo>
                <a:lnTo>
                  <a:pt x="5661" y="329"/>
                </a:lnTo>
                <a:cubicBezTo>
                  <a:pt x="5669" y="325"/>
                  <a:pt x="5673" y="316"/>
                  <a:pt x="5669" y="308"/>
                </a:cubicBezTo>
                <a:cubicBezTo>
                  <a:pt x="5665" y="300"/>
                  <a:pt x="5656" y="296"/>
                  <a:pt x="5648" y="300"/>
                </a:cubicBezTo>
                <a:lnTo>
                  <a:pt x="5648" y="300"/>
                </a:lnTo>
                <a:cubicBezTo>
                  <a:pt x="5640" y="304"/>
                  <a:pt x="5636" y="313"/>
                  <a:pt x="5640" y="321"/>
                </a:cubicBezTo>
                <a:cubicBezTo>
                  <a:pt x="5644" y="329"/>
                  <a:pt x="5653" y="333"/>
                  <a:pt x="5661" y="329"/>
                </a:cubicBezTo>
                <a:close/>
                <a:moveTo>
                  <a:pt x="5719" y="302"/>
                </a:moveTo>
                <a:lnTo>
                  <a:pt x="5719" y="302"/>
                </a:lnTo>
                <a:cubicBezTo>
                  <a:pt x="5727" y="298"/>
                  <a:pt x="5731" y="289"/>
                  <a:pt x="5727" y="281"/>
                </a:cubicBezTo>
                <a:cubicBezTo>
                  <a:pt x="5723" y="273"/>
                  <a:pt x="5714" y="269"/>
                  <a:pt x="5706" y="273"/>
                </a:cubicBezTo>
                <a:lnTo>
                  <a:pt x="5706" y="273"/>
                </a:lnTo>
                <a:cubicBezTo>
                  <a:pt x="5698" y="277"/>
                  <a:pt x="5694" y="286"/>
                  <a:pt x="5698" y="294"/>
                </a:cubicBezTo>
                <a:cubicBezTo>
                  <a:pt x="5702" y="302"/>
                  <a:pt x="5711" y="306"/>
                  <a:pt x="5719" y="302"/>
                </a:cubicBezTo>
                <a:close/>
                <a:moveTo>
                  <a:pt x="5777" y="275"/>
                </a:moveTo>
                <a:lnTo>
                  <a:pt x="5778" y="275"/>
                </a:lnTo>
                <a:cubicBezTo>
                  <a:pt x="5786" y="271"/>
                  <a:pt x="5789" y="262"/>
                  <a:pt x="5785" y="254"/>
                </a:cubicBezTo>
                <a:cubicBezTo>
                  <a:pt x="5782" y="246"/>
                  <a:pt x="5772" y="242"/>
                  <a:pt x="5764" y="246"/>
                </a:cubicBezTo>
                <a:lnTo>
                  <a:pt x="5764" y="246"/>
                </a:lnTo>
                <a:cubicBezTo>
                  <a:pt x="5756" y="250"/>
                  <a:pt x="5753" y="259"/>
                  <a:pt x="5756" y="267"/>
                </a:cubicBezTo>
                <a:cubicBezTo>
                  <a:pt x="5760" y="275"/>
                  <a:pt x="5769" y="279"/>
                  <a:pt x="5777" y="275"/>
                </a:cubicBezTo>
                <a:close/>
                <a:moveTo>
                  <a:pt x="5836" y="248"/>
                </a:moveTo>
                <a:lnTo>
                  <a:pt x="5836" y="248"/>
                </a:lnTo>
                <a:cubicBezTo>
                  <a:pt x="5844" y="244"/>
                  <a:pt x="5847" y="235"/>
                  <a:pt x="5843" y="227"/>
                </a:cubicBezTo>
                <a:cubicBezTo>
                  <a:pt x="5840" y="219"/>
                  <a:pt x="5830" y="215"/>
                  <a:pt x="5822" y="219"/>
                </a:cubicBezTo>
                <a:lnTo>
                  <a:pt x="5822" y="219"/>
                </a:lnTo>
                <a:cubicBezTo>
                  <a:pt x="5814" y="223"/>
                  <a:pt x="5811" y="232"/>
                  <a:pt x="5814" y="240"/>
                </a:cubicBezTo>
                <a:cubicBezTo>
                  <a:pt x="5818" y="248"/>
                  <a:pt x="5828" y="252"/>
                  <a:pt x="5836" y="248"/>
                </a:cubicBezTo>
                <a:close/>
                <a:moveTo>
                  <a:pt x="5894" y="221"/>
                </a:moveTo>
                <a:lnTo>
                  <a:pt x="5894" y="221"/>
                </a:lnTo>
                <a:cubicBezTo>
                  <a:pt x="5902" y="218"/>
                  <a:pt x="5905" y="208"/>
                  <a:pt x="5902" y="200"/>
                </a:cubicBezTo>
                <a:cubicBezTo>
                  <a:pt x="5898" y="192"/>
                  <a:pt x="5888" y="188"/>
                  <a:pt x="5880" y="192"/>
                </a:cubicBezTo>
                <a:lnTo>
                  <a:pt x="5880" y="192"/>
                </a:lnTo>
                <a:cubicBezTo>
                  <a:pt x="5872" y="196"/>
                  <a:pt x="5869" y="205"/>
                  <a:pt x="5872" y="213"/>
                </a:cubicBezTo>
                <a:cubicBezTo>
                  <a:pt x="5876" y="221"/>
                  <a:pt x="5886" y="225"/>
                  <a:pt x="5894" y="221"/>
                </a:cubicBezTo>
                <a:close/>
                <a:moveTo>
                  <a:pt x="5952" y="194"/>
                </a:moveTo>
                <a:lnTo>
                  <a:pt x="5952" y="194"/>
                </a:lnTo>
                <a:cubicBezTo>
                  <a:pt x="5960" y="191"/>
                  <a:pt x="5963" y="181"/>
                  <a:pt x="5960" y="173"/>
                </a:cubicBezTo>
                <a:cubicBezTo>
                  <a:pt x="5956" y="165"/>
                  <a:pt x="5946" y="162"/>
                  <a:pt x="5938" y="165"/>
                </a:cubicBezTo>
                <a:lnTo>
                  <a:pt x="5938" y="165"/>
                </a:lnTo>
                <a:cubicBezTo>
                  <a:pt x="5930" y="169"/>
                  <a:pt x="5927" y="179"/>
                  <a:pt x="5931" y="187"/>
                </a:cubicBezTo>
                <a:cubicBezTo>
                  <a:pt x="5934" y="195"/>
                  <a:pt x="5944" y="198"/>
                  <a:pt x="5952" y="194"/>
                </a:cubicBezTo>
                <a:close/>
                <a:moveTo>
                  <a:pt x="6010" y="167"/>
                </a:moveTo>
                <a:lnTo>
                  <a:pt x="6010" y="167"/>
                </a:lnTo>
                <a:cubicBezTo>
                  <a:pt x="6018" y="164"/>
                  <a:pt x="6021" y="154"/>
                  <a:pt x="6018" y="146"/>
                </a:cubicBezTo>
                <a:cubicBezTo>
                  <a:pt x="6014" y="138"/>
                  <a:pt x="6004" y="135"/>
                  <a:pt x="5996" y="138"/>
                </a:cubicBezTo>
                <a:lnTo>
                  <a:pt x="5996" y="138"/>
                </a:lnTo>
                <a:cubicBezTo>
                  <a:pt x="5988" y="142"/>
                  <a:pt x="5985" y="152"/>
                  <a:pt x="5989" y="160"/>
                </a:cubicBezTo>
                <a:cubicBezTo>
                  <a:pt x="5992" y="168"/>
                  <a:pt x="6002" y="171"/>
                  <a:pt x="6010" y="167"/>
                </a:cubicBezTo>
                <a:close/>
                <a:moveTo>
                  <a:pt x="6068" y="141"/>
                </a:moveTo>
                <a:lnTo>
                  <a:pt x="6068" y="141"/>
                </a:lnTo>
                <a:cubicBezTo>
                  <a:pt x="6076" y="137"/>
                  <a:pt x="6080" y="127"/>
                  <a:pt x="6076" y="119"/>
                </a:cubicBezTo>
                <a:cubicBezTo>
                  <a:pt x="6072" y="111"/>
                  <a:pt x="6063" y="108"/>
                  <a:pt x="6055" y="111"/>
                </a:cubicBezTo>
                <a:lnTo>
                  <a:pt x="6055" y="112"/>
                </a:lnTo>
                <a:cubicBezTo>
                  <a:pt x="6047" y="115"/>
                  <a:pt x="6043" y="125"/>
                  <a:pt x="6047" y="133"/>
                </a:cubicBezTo>
                <a:cubicBezTo>
                  <a:pt x="6050" y="141"/>
                  <a:pt x="6060" y="144"/>
                  <a:pt x="6068" y="141"/>
                </a:cubicBezTo>
                <a:close/>
                <a:moveTo>
                  <a:pt x="6126" y="114"/>
                </a:moveTo>
                <a:lnTo>
                  <a:pt x="6126" y="114"/>
                </a:lnTo>
                <a:cubicBezTo>
                  <a:pt x="6134" y="110"/>
                  <a:pt x="6138" y="100"/>
                  <a:pt x="6134" y="92"/>
                </a:cubicBezTo>
                <a:cubicBezTo>
                  <a:pt x="6130" y="84"/>
                  <a:pt x="6121" y="81"/>
                  <a:pt x="6113" y="85"/>
                </a:cubicBezTo>
                <a:lnTo>
                  <a:pt x="6113" y="85"/>
                </a:lnTo>
                <a:cubicBezTo>
                  <a:pt x="6105" y="88"/>
                  <a:pt x="6101" y="98"/>
                  <a:pt x="6105" y="106"/>
                </a:cubicBezTo>
                <a:cubicBezTo>
                  <a:pt x="6109" y="114"/>
                  <a:pt x="6118" y="117"/>
                  <a:pt x="6126" y="114"/>
                </a:cubicBezTo>
                <a:close/>
                <a:moveTo>
                  <a:pt x="6184" y="87"/>
                </a:moveTo>
                <a:lnTo>
                  <a:pt x="6184" y="87"/>
                </a:lnTo>
                <a:cubicBezTo>
                  <a:pt x="6192" y="83"/>
                  <a:pt x="6196" y="73"/>
                  <a:pt x="6192" y="65"/>
                </a:cubicBezTo>
                <a:cubicBezTo>
                  <a:pt x="6188" y="57"/>
                  <a:pt x="6179" y="54"/>
                  <a:pt x="6171" y="58"/>
                </a:cubicBezTo>
                <a:lnTo>
                  <a:pt x="6171" y="58"/>
                </a:lnTo>
                <a:cubicBezTo>
                  <a:pt x="6163" y="61"/>
                  <a:pt x="6159" y="71"/>
                  <a:pt x="6163" y="79"/>
                </a:cubicBezTo>
                <a:cubicBezTo>
                  <a:pt x="6167" y="87"/>
                  <a:pt x="6176" y="90"/>
                  <a:pt x="6184" y="87"/>
                </a:cubicBezTo>
                <a:close/>
                <a:moveTo>
                  <a:pt x="6242" y="60"/>
                </a:moveTo>
                <a:lnTo>
                  <a:pt x="6242" y="60"/>
                </a:lnTo>
                <a:cubicBezTo>
                  <a:pt x="6250" y="56"/>
                  <a:pt x="6254" y="47"/>
                  <a:pt x="6250" y="39"/>
                </a:cubicBezTo>
                <a:cubicBezTo>
                  <a:pt x="6246" y="31"/>
                  <a:pt x="6237" y="27"/>
                  <a:pt x="6229" y="31"/>
                </a:cubicBezTo>
                <a:lnTo>
                  <a:pt x="6229" y="31"/>
                </a:lnTo>
                <a:cubicBezTo>
                  <a:pt x="6221" y="34"/>
                  <a:pt x="6217" y="44"/>
                  <a:pt x="6221" y="52"/>
                </a:cubicBezTo>
                <a:cubicBezTo>
                  <a:pt x="6225" y="60"/>
                  <a:pt x="6234" y="64"/>
                  <a:pt x="6242" y="60"/>
                </a:cubicBezTo>
                <a:close/>
                <a:moveTo>
                  <a:pt x="6300" y="33"/>
                </a:moveTo>
                <a:lnTo>
                  <a:pt x="6300" y="33"/>
                </a:lnTo>
                <a:cubicBezTo>
                  <a:pt x="6308" y="29"/>
                  <a:pt x="6312" y="20"/>
                  <a:pt x="6308" y="12"/>
                </a:cubicBezTo>
                <a:cubicBezTo>
                  <a:pt x="6305" y="4"/>
                  <a:pt x="6295" y="0"/>
                  <a:pt x="6287" y="4"/>
                </a:cubicBezTo>
                <a:lnTo>
                  <a:pt x="6287" y="4"/>
                </a:lnTo>
                <a:cubicBezTo>
                  <a:pt x="6279" y="8"/>
                  <a:pt x="6275" y="17"/>
                  <a:pt x="6279" y="25"/>
                </a:cubicBezTo>
                <a:cubicBezTo>
                  <a:pt x="6283" y="33"/>
                  <a:pt x="6292" y="37"/>
                  <a:pt x="6300" y="33"/>
                </a:cubicBezTo>
                <a:close/>
              </a:path>
            </a:pathLst>
          </a:custGeom>
          <a:solidFill>
            <a:srgbClr val="C0504D"/>
          </a:solidFill>
          <a:ln w="1588" cap="flat">
            <a:solidFill>
              <a:srgbClr val="C0504D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2" name="Cím 1">
            <a:extLst>
              <a:ext uri="{FF2B5EF4-FFF2-40B4-BE49-F238E27FC236}">
                <a16:creationId xmlns:a16="http://schemas.microsoft.com/office/drawing/2014/main" id="{D295C7CD-7D78-49FC-9DA0-450DD01B44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Gay-</a:t>
            </a:r>
            <a:r>
              <a:rPr lang="hu-H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Lussac</a:t>
            </a:r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I. (Charles) törvénye</a:t>
            </a:r>
          </a:p>
        </p:txBody>
      </p:sp>
      <p:sp>
        <p:nvSpPr>
          <p:cNvPr id="5" name="Szövegdoboz 4">
            <a:extLst>
              <a:ext uri="{FF2B5EF4-FFF2-40B4-BE49-F238E27FC236}">
                <a16:creationId xmlns:a16="http://schemas.microsoft.com/office/drawing/2014/main" id="{AA7011B6-6469-42BF-9646-209DF1DC1507}"/>
              </a:ext>
            </a:extLst>
          </p:cNvPr>
          <p:cNvSpPr txBox="1"/>
          <p:nvPr/>
        </p:nvSpPr>
        <p:spPr>
          <a:xfrm>
            <a:off x="5679524" y="6453800"/>
            <a:ext cx="6238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/>
              <a:t>t/</a:t>
            </a:r>
            <a:r>
              <a:rPr lang="hu-HU" dirty="0">
                <a:latin typeface="Calibri" panose="020F0502020204030204" pitchFamily="34" charset="0"/>
              </a:rPr>
              <a:t>°C</a:t>
            </a:r>
            <a:r>
              <a:rPr lang="hu-HU" dirty="0"/>
              <a:t>)</a:t>
            </a:r>
          </a:p>
        </p:txBody>
      </p:sp>
      <p:sp>
        <p:nvSpPr>
          <p:cNvPr id="6" name="Szövegdoboz 5">
            <a:extLst>
              <a:ext uri="{FF2B5EF4-FFF2-40B4-BE49-F238E27FC236}">
                <a16:creationId xmlns:a16="http://schemas.microsoft.com/office/drawing/2014/main" id="{B9AB5276-9355-4E8C-BE7B-8D0DFA80BD36}"/>
              </a:ext>
            </a:extLst>
          </p:cNvPr>
          <p:cNvSpPr txBox="1"/>
          <p:nvPr/>
        </p:nvSpPr>
        <p:spPr>
          <a:xfrm>
            <a:off x="246298" y="2257657"/>
            <a:ext cx="6568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/>
              <a:t>V/m</a:t>
            </a:r>
            <a:r>
              <a:rPr lang="hu-HU" baseline="30000" dirty="0"/>
              <a:t>3</a:t>
            </a:r>
          </a:p>
        </p:txBody>
      </p:sp>
      <p:grpSp>
        <p:nvGrpSpPr>
          <p:cNvPr id="133" name="Csoportba foglalás 132">
            <a:extLst>
              <a:ext uri="{FF2B5EF4-FFF2-40B4-BE49-F238E27FC236}">
                <a16:creationId xmlns:a16="http://schemas.microsoft.com/office/drawing/2014/main" id="{562E6780-9F7D-4062-B27D-D21865726088}"/>
              </a:ext>
            </a:extLst>
          </p:cNvPr>
          <p:cNvGrpSpPr/>
          <p:nvPr/>
        </p:nvGrpSpPr>
        <p:grpSpPr>
          <a:xfrm>
            <a:off x="2960688" y="3684588"/>
            <a:ext cx="2686050" cy="1300163"/>
            <a:chOff x="2960688" y="3684588"/>
            <a:chExt cx="2686050" cy="1300163"/>
          </a:xfrm>
        </p:grpSpPr>
        <p:sp>
          <p:nvSpPr>
            <p:cNvPr id="46" name="Oval 42">
              <a:extLst>
                <a:ext uri="{FF2B5EF4-FFF2-40B4-BE49-F238E27FC236}">
                  <a16:creationId xmlns:a16="http://schemas.microsoft.com/office/drawing/2014/main" id="{2EBF4D0B-7DAA-43BE-88CF-EFF35CC1394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60688" y="4908551"/>
              <a:ext cx="76200" cy="76200"/>
            </a:xfrm>
            <a:prstGeom prst="ellipse">
              <a:avLst/>
            </a:prstGeom>
            <a:solidFill>
              <a:srgbClr val="C0504D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47" name="Oval 43">
              <a:extLst>
                <a:ext uri="{FF2B5EF4-FFF2-40B4-BE49-F238E27FC236}">
                  <a16:creationId xmlns:a16="http://schemas.microsoft.com/office/drawing/2014/main" id="{1328D5A3-739C-4E7C-A56F-2BB07AF7018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60688" y="4908551"/>
              <a:ext cx="76200" cy="76200"/>
            </a:xfrm>
            <a:prstGeom prst="ellipse">
              <a:avLst/>
            </a:prstGeom>
            <a:noFill/>
            <a:ln w="12700" cap="flat">
              <a:solidFill>
                <a:srgbClr val="C0504D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48" name="Oval 44">
              <a:extLst>
                <a:ext uri="{FF2B5EF4-FFF2-40B4-BE49-F238E27FC236}">
                  <a16:creationId xmlns:a16="http://schemas.microsoft.com/office/drawing/2014/main" id="{5A916BD7-FD70-4279-8C29-94613D9D1D0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25788" y="4818063"/>
              <a:ext cx="76200" cy="77788"/>
            </a:xfrm>
            <a:prstGeom prst="ellipse">
              <a:avLst/>
            </a:prstGeom>
            <a:solidFill>
              <a:srgbClr val="C0504D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49" name="Oval 45">
              <a:extLst>
                <a:ext uri="{FF2B5EF4-FFF2-40B4-BE49-F238E27FC236}">
                  <a16:creationId xmlns:a16="http://schemas.microsoft.com/office/drawing/2014/main" id="{2CE75F37-5A3D-42C8-A0EC-E8325D10E27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25788" y="4818063"/>
              <a:ext cx="76200" cy="77788"/>
            </a:xfrm>
            <a:prstGeom prst="ellipse">
              <a:avLst/>
            </a:prstGeom>
            <a:noFill/>
            <a:ln w="12700" cap="flat">
              <a:solidFill>
                <a:srgbClr val="C0504D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50" name="Oval 46">
              <a:extLst>
                <a:ext uri="{FF2B5EF4-FFF2-40B4-BE49-F238E27FC236}">
                  <a16:creationId xmlns:a16="http://schemas.microsoft.com/office/drawing/2014/main" id="{CA95A213-E4BB-46ED-B94A-70725C2FE95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03588" y="4741863"/>
              <a:ext cx="77787" cy="76200"/>
            </a:xfrm>
            <a:prstGeom prst="ellipse">
              <a:avLst/>
            </a:prstGeom>
            <a:solidFill>
              <a:srgbClr val="C0504D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51" name="Oval 47">
              <a:extLst>
                <a:ext uri="{FF2B5EF4-FFF2-40B4-BE49-F238E27FC236}">
                  <a16:creationId xmlns:a16="http://schemas.microsoft.com/office/drawing/2014/main" id="{8F8B92DB-5C78-481B-A101-D3285B1146D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03588" y="4741863"/>
              <a:ext cx="77787" cy="76200"/>
            </a:xfrm>
            <a:prstGeom prst="ellipse">
              <a:avLst/>
            </a:prstGeom>
            <a:noFill/>
            <a:ln w="12700" cap="flat">
              <a:solidFill>
                <a:srgbClr val="C0504D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52" name="Oval 48">
              <a:extLst>
                <a:ext uri="{FF2B5EF4-FFF2-40B4-BE49-F238E27FC236}">
                  <a16:creationId xmlns:a16="http://schemas.microsoft.com/office/drawing/2014/main" id="{F907DBBA-0529-4356-9D82-EAE35F7ADCC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82975" y="4665663"/>
              <a:ext cx="76200" cy="76200"/>
            </a:xfrm>
            <a:prstGeom prst="ellipse">
              <a:avLst/>
            </a:prstGeom>
            <a:solidFill>
              <a:srgbClr val="C0504D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53" name="Oval 49">
              <a:extLst>
                <a:ext uri="{FF2B5EF4-FFF2-40B4-BE49-F238E27FC236}">
                  <a16:creationId xmlns:a16="http://schemas.microsoft.com/office/drawing/2014/main" id="{CA17EBB0-46C4-45AF-9BB5-2D2A5B93924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82975" y="4665663"/>
              <a:ext cx="76200" cy="76200"/>
            </a:xfrm>
            <a:prstGeom prst="ellipse">
              <a:avLst/>
            </a:prstGeom>
            <a:noFill/>
            <a:ln w="12700" cap="flat">
              <a:solidFill>
                <a:srgbClr val="C0504D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54" name="Oval 50">
              <a:extLst>
                <a:ext uri="{FF2B5EF4-FFF2-40B4-BE49-F238E27FC236}">
                  <a16:creationId xmlns:a16="http://schemas.microsoft.com/office/drawing/2014/main" id="{19561719-2F99-44EC-A8D9-B66E26162E6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48075" y="4576763"/>
              <a:ext cx="76200" cy="76200"/>
            </a:xfrm>
            <a:prstGeom prst="ellipse">
              <a:avLst/>
            </a:prstGeom>
            <a:solidFill>
              <a:srgbClr val="C0504D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55" name="Oval 51">
              <a:extLst>
                <a:ext uri="{FF2B5EF4-FFF2-40B4-BE49-F238E27FC236}">
                  <a16:creationId xmlns:a16="http://schemas.microsoft.com/office/drawing/2014/main" id="{A37408DF-43F7-4198-858B-E64E201FA23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48075" y="4576763"/>
              <a:ext cx="76200" cy="76200"/>
            </a:xfrm>
            <a:prstGeom prst="ellipse">
              <a:avLst/>
            </a:prstGeom>
            <a:noFill/>
            <a:ln w="12700" cap="flat">
              <a:solidFill>
                <a:srgbClr val="C0504D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56" name="Oval 52">
              <a:extLst>
                <a:ext uri="{FF2B5EF4-FFF2-40B4-BE49-F238E27FC236}">
                  <a16:creationId xmlns:a16="http://schemas.microsoft.com/office/drawing/2014/main" id="{B798DC50-4A8D-41F4-A310-4B783283F8D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25875" y="4500563"/>
              <a:ext cx="76200" cy="76200"/>
            </a:xfrm>
            <a:prstGeom prst="ellipse">
              <a:avLst/>
            </a:prstGeom>
            <a:solidFill>
              <a:srgbClr val="C0504D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57" name="Oval 53">
              <a:extLst>
                <a:ext uri="{FF2B5EF4-FFF2-40B4-BE49-F238E27FC236}">
                  <a16:creationId xmlns:a16="http://schemas.microsoft.com/office/drawing/2014/main" id="{75932695-D667-486A-A4BB-696E1F3186C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25875" y="4500563"/>
              <a:ext cx="76200" cy="76200"/>
            </a:xfrm>
            <a:prstGeom prst="ellipse">
              <a:avLst/>
            </a:prstGeom>
            <a:noFill/>
            <a:ln w="12700" cap="flat">
              <a:solidFill>
                <a:srgbClr val="C0504D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58" name="Oval 54">
              <a:extLst>
                <a:ext uri="{FF2B5EF4-FFF2-40B4-BE49-F238E27FC236}">
                  <a16:creationId xmlns:a16="http://schemas.microsoft.com/office/drawing/2014/main" id="{57503CB4-6FBD-4EAC-B0A7-D8069EC8915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05263" y="4411663"/>
              <a:ext cx="76200" cy="76200"/>
            </a:xfrm>
            <a:prstGeom prst="ellipse">
              <a:avLst/>
            </a:prstGeom>
            <a:solidFill>
              <a:srgbClr val="C0504D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59" name="Oval 55">
              <a:extLst>
                <a:ext uri="{FF2B5EF4-FFF2-40B4-BE49-F238E27FC236}">
                  <a16:creationId xmlns:a16="http://schemas.microsoft.com/office/drawing/2014/main" id="{65215112-E28E-4710-BEEF-29BC6379A20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05263" y="4411663"/>
              <a:ext cx="76200" cy="76200"/>
            </a:xfrm>
            <a:prstGeom prst="ellipse">
              <a:avLst/>
            </a:prstGeom>
            <a:noFill/>
            <a:ln w="12700" cap="flat">
              <a:solidFill>
                <a:srgbClr val="C0504D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60" name="Oval 56">
              <a:extLst>
                <a:ext uri="{FF2B5EF4-FFF2-40B4-BE49-F238E27FC236}">
                  <a16:creationId xmlns:a16="http://schemas.microsoft.com/office/drawing/2014/main" id="{A19B33F2-984E-47F2-AC8A-AD7868E8A25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83063" y="4333876"/>
              <a:ext cx="76200" cy="77788"/>
            </a:xfrm>
            <a:prstGeom prst="ellipse">
              <a:avLst/>
            </a:prstGeom>
            <a:solidFill>
              <a:srgbClr val="C0504D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61" name="Oval 57">
              <a:extLst>
                <a:ext uri="{FF2B5EF4-FFF2-40B4-BE49-F238E27FC236}">
                  <a16:creationId xmlns:a16="http://schemas.microsoft.com/office/drawing/2014/main" id="{0FF2B42B-3C68-4448-93CA-19519EB8698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83063" y="4333876"/>
              <a:ext cx="76200" cy="77788"/>
            </a:xfrm>
            <a:prstGeom prst="ellipse">
              <a:avLst/>
            </a:prstGeom>
            <a:noFill/>
            <a:ln w="12700" cap="flat">
              <a:solidFill>
                <a:srgbClr val="C0504D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62" name="Oval 58">
              <a:extLst>
                <a:ext uri="{FF2B5EF4-FFF2-40B4-BE49-F238E27FC236}">
                  <a16:creationId xmlns:a16="http://schemas.microsoft.com/office/drawing/2014/main" id="{485658EC-5A8C-44B3-BEE2-60A17D3EA7F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48163" y="4257676"/>
              <a:ext cx="76200" cy="76200"/>
            </a:xfrm>
            <a:prstGeom prst="ellipse">
              <a:avLst/>
            </a:prstGeom>
            <a:solidFill>
              <a:srgbClr val="C0504D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63" name="Oval 59">
              <a:extLst>
                <a:ext uri="{FF2B5EF4-FFF2-40B4-BE49-F238E27FC236}">
                  <a16:creationId xmlns:a16="http://schemas.microsoft.com/office/drawing/2014/main" id="{ACFECF18-3295-43FD-A86E-3B114B99A9E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48163" y="4257676"/>
              <a:ext cx="76200" cy="76200"/>
            </a:xfrm>
            <a:prstGeom prst="ellipse">
              <a:avLst/>
            </a:prstGeom>
            <a:noFill/>
            <a:ln w="12700" cap="flat">
              <a:solidFill>
                <a:srgbClr val="C0504D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64" name="Oval 60">
              <a:extLst>
                <a:ext uri="{FF2B5EF4-FFF2-40B4-BE49-F238E27FC236}">
                  <a16:creationId xmlns:a16="http://schemas.microsoft.com/office/drawing/2014/main" id="{A3263448-D29C-47A3-B3D9-F137F0387BC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25963" y="4168776"/>
              <a:ext cx="76200" cy="76200"/>
            </a:xfrm>
            <a:prstGeom prst="ellipse">
              <a:avLst/>
            </a:prstGeom>
            <a:solidFill>
              <a:srgbClr val="C0504D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65" name="Oval 61">
              <a:extLst>
                <a:ext uri="{FF2B5EF4-FFF2-40B4-BE49-F238E27FC236}">
                  <a16:creationId xmlns:a16="http://schemas.microsoft.com/office/drawing/2014/main" id="{A9FF0AB6-75F8-40DD-947D-EFE17B0B0E9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25963" y="4168776"/>
              <a:ext cx="76200" cy="76200"/>
            </a:xfrm>
            <a:prstGeom prst="ellipse">
              <a:avLst/>
            </a:prstGeom>
            <a:noFill/>
            <a:ln w="12700" cap="flat">
              <a:solidFill>
                <a:srgbClr val="C0504D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66" name="Oval 62">
              <a:extLst>
                <a:ext uri="{FF2B5EF4-FFF2-40B4-BE49-F238E27FC236}">
                  <a16:creationId xmlns:a16="http://schemas.microsoft.com/office/drawing/2014/main" id="{1C8A35CE-D46F-44D0-B5F3-38B819A7B00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05350" y="4092576"/>
              <a:ext cx="76200" cy="76200"/>
            </a:xfrm>
            <a:prstGeom prst="ellipse">
              <a:avLst/>
            </a:prstGeom>
            <a:solidFill>
              <a:srgbClr val="C0504D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67" name="Oval 63">
              <a:extLst>
                <a:ext uri="{FF2B5EF4-FFF2-40B4-BE49-F238E27FC236}">
                  <a16:creationId xmlns:a16="http://schemas.microsoft.com/office/drawing/2014/main" id="{55E47B00-DF99-42A7-A021-B32D9BC981E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05350" y="4092576"/>
              <a:ext cx="76200" cy="76200"/>
            </a:xfrm>
            <a:prstGeom prst="ellipse">
              <a:avLst/>
            </a:prstGeom>
            <a:noFill/>
            <a:ln w="12700" cap="flat">
              <a:solidFill>
                <a:srgbClr val="C0504D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68" name="Oval 64">
              <a:extLst>
                <a:ext uri="{FF2B5EF4-FFF2-40B4-BE49-F238E27FC236}">
                  <a16:creationId xmlns:a16="http://schemas.microsoft.com/office/drawing/2014/main" id="{1690E54B-EAB0-4EF2-9E8B-F9F72363173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70450" y="4016376"/>
              <a:ext cx="76200" cy="76200"/>
            </a:xfrm>
            <a:prstGeom prst="ellipse">
              <a:avLst/>
            </a:prstGeom>
            <a:solidFill>
              <a:srgbClr val="C0504D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69" name="Oval 65">
              <a:extLst>
                <a:ext uri="{FF2B5EF4-FFF2-40B4-BE49-F238E27FC236}">
                  <a16:creationId xmlns:a16="http://schemas.microsoft.com/office/drawing/2014/main" id="{0ECEDEC4-BBAB-4BA8-B277-A0ED9654A02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70450" y="4016376"/>
              <a:ext cx="76200" cy="76200"/>
            </a:xfrm>
            <a:prstGeom prst="ellipse">
              <a:avLst/>
            </a:prstGeom>
            <a:noFill/>
            <a:ln w="12700" cap="flat">
              <a:solidFill>
                <a:srgbClr val="C0504D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70" name="Oval 66">
              <a:extLst>
                <a:ext uri="{FF2B5EF4-FFF2-40B4-BE49-F238E27FC236}">
                  <a16:creationId xmlns:a16="http://schemas.microsoft.com/office/drawing/2014/main" id="{987BD685-A81A-40E4-82CE-F41F956FA1D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48250" y="3925888"/>
              <a:ext cx="76200" cy="77788"/>
            </a:xfrm>
            <a:prstGeom prst="ellipse">
              <a:avLst/>
            </a:prstGeom>
            <a:solidFill>
              <a:srgbClr val="C0504D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71" name="Oval 67">
              <a:extLst>
                <a:ext uri="{FF2B5EF4-FFF2-40B4-BE49-F238E27FC236}">
                  <a16:creationId xmlns:a16="http://schemas.microsoft.com/office/drawing/2014/main" id="{DEEEC52B-AB9A-4440-98F0-2E4B29B9F20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48250" y="3925888"/>
              <a:ext cx="76200" cy="77788"/>
            </a:xfrm>
            <a:prstGeom prst="ellipse">
              <a:avLst/>
            </a:prstGeom>
            <a:noFill/>
            <a:ln w="12700" cap="flat">
              <a:solidFill>
                <a:srgbClr val="C0504D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72" name="Oval 68">
              <a:extLst>
                <a:ext uri="{FF2B5EF4-FFF2-40B4-BE49-F238E27FC236}">
                  <a16:creationId xmlns:a16="http://schemas.microsoft.com/office/drawing/2014/main" id="{9FDD9B2C-1970-4B9A-B1D7-A657964E85E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26050" y="3849688"/>
              <a:ext cx="76200" cy="76200"/>
            </a:xfrm>
            <a:prstGeom prst="ellipse">
              <a:avLst/>
            </a:prstGeom>
            <a:solidFill>
              <a:srgbClr val="C0504D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73" name="Oval 69">
              <a:extLst>
                <a:ext uri="{FF2B5EF4-FFF2-40B4-BE49-F238E27FC236}">
                  <a16:creationId xmlns:a16="http://schemas.microsoft.com/office/drawing/2014/main" id="{9CF09AA8-8B24-428B-8F3E-2908277FABA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26050" y="3849688"/>
              <a:ext cx="76200" cy="76200"/>
            </a:xfrm>
            <a:prstGeom prst="ellipse">
              <a:avLst/>
            </a:prstGeom>
            <a:noFill/>
            <a:ln w="12700" cap="flat">
              <a:solidFill>
                <a:srgbClr val="C0504D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74" name="Oval 70">
              <a:extLst>
                <a:ext uri="{FF2B5EF4-FFF2-40B4-BE49-F238E27FC236}">
                  <a16:creationId xmlns:a16="http://schemas.microsoft.com/office/drawing/2014/main" id="{79D9E828-7052-4450-814E-CDB7085A8BE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05438" y="3760788"/>
              <a:ext cx="76200" cy="76200"/>
            </a:xfrm>
            <a:prstGeom prst="ellipse">
              <a:avLst/>
            </a:prstGeom>
            <a:solidFill>
              <a:srgbClr val="C0504D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75" name="Oval 71">
              <a:extLst>
                <a:ext uri="{FF2B5EF4-FFF2-40B4-BE49-F238E27FC236}">
                  <a16:creationId xmlns:a16="http://schemas.microsoft.com/office/drawing/2014/main" id="{4F48D3C6-D53F-46A7-A898-7538B5E71F6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05438" y="3760788"/>
              <a:ext cx="76200" cy="76200"/>
            </a:xfrm>
            <a:prstGeom prst="ellipse">
              <a:avLst/>
            </a:prstGeom>
            <a:noFill/>
            <a:ln w="12700" cap="flat">
              <a:solidFill>
                <a:srgbClr val="C0504D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76" name="Oval 72">
              <a:extLst>
                <a:ext uri="{FF2B5EF4-FFF2-40B4-BE49-F238E27FC236}">
                  <a16:creationId xmlns:a16="http://schemas.microsoft.com/office/drawing/2014/main" id="{FCFBC348-6A32-46E3-84D2-3C105C6386D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70538" y="3684588"/>
              <a:ext cx="76200" cy="76200"/>
            </a:xfrm>
            <a:prstGeom prst="ellipse">
              <a:avLst/>
            </a:prstGeom>
            <a:solidFill>
              <a:srgbClr val="C0504D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77" name="Oval 73">
              <a:extLst>
                <a:ext uri="{FF2B5EF4-FFF2-40B4-BE49-F238E27FC236}">
                  <a16:creationId xmlns:a16="http://schemas.microsoft.com/office/drawing/2014/main" id="{B61AE331-955F-429F-8DC1-29690ABDC00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70538" y="3684588"/>
              <a:ext cx="76200" cy="76200"/>
            </a:xfrm>
            <a:prstGeom prst="ellipse">
              <a:avLst/>
            </a:prstGeom>
            <a:noFill/>
            <a:ln w="12700" cap="flat">
              <a:solidFill>
                <a:srgbClr val="C0504D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</p:grpSp>
      <p:grpSp>
        <p:nvGrpSpPr>
          <p:cNvPr id="134" name="Csoportba foglalás 133">
            <a:extLst>
              <a:ext uri="{FF2B5EF4-FFF2-40B4-BE49-F238E27FC236}">
                <a16:creationId xmlns:a16="http://schemas.microsoft.com/office/drawing/2014/main" id="{D1322BB4-D69B-4855-B748-46D3EF85EF7B}"/>
              </a:ext>
            </a:extLst>
          </p:cNvPr>
          <p:cNvGrpSpPr/>
          <p:nvPr/>
        </p:nvGrpSpPr>
        <p:grpSpPr>
          <a:xfrm>
            <a:off x="2960688" y="3136901"/>
            <a:ext cx="2686050" cy="1604962"/>
            <a:chOff x="2960688" y="3136901"/>
            <a:chExt cx="2686050" cy="1604962"/>
          </a:xfrm>
        </p:grpSpPr>
        <p:sp>
          <p:nvSpPr>
            <p:cNvPr id="78" name="Oval 74">
              <a:extLst>
                <a:ext uri="{FF2B5EF4-FFF2-40B4-BE49-F238E27FC236}">
                  <a16:creationId xmlns:a16="http://schemas.microsoft.com/office/drawing/2014/main" id="{0E1C3761-1596-4F26-820A-44CEFDEDA3D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60688" y="4665663"/>
              <a:ext cx="76200" cy="76200"/>
            </a:xfrm>
            <a:prstGeom prst="ellipse">
              <a:avLst/>
            </a:prstGeom>
            <a:solidFill>
              <a:srgbClr val="9BBB59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79" name="Oval 75">
              <a:extLst>
                <a:ext uri="{FF2B5EF4-FFF2-40B4-BE49-F238E27FC236}">
                  <a16:creationId xmlns:a16="http://schemas.microsoft.com/office/drawing/2014/main" id="{97978EA2-D555-4A37-B86E-7B0ACB7792A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60688" y="4665663"/>
              <a:ext cx="76200" cy="76200"/>
            </a:xfrm>
            <a:prstGeom prst="ellipse">
              <a:avLst/>
            </a:prstGeom>
            <a:noFill/>
            <a:ln w="12700" cap="flat">
              <a:solidFill>
                <a:srgbClr val="9BBB5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80" name="Oval 76">
              <a:extLst>
                <a:ext uri="{FF2B5EF4-FFF2-40B4-BE49-F238E27FC236}">
                  <a16:creationId xmlns:a16="http://schemas.microsoft.com/office/drawing/2014/main" id="{6240EEDE-8CA0-4F24-B5B0-66350C025F7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25788" y="4564063"/>
              <a:ext cx="76200" cy="76200"/>
            </a:xfrm>
            <a:prstGeom prst="ellipse">
              <a:avLst/>
            </a:prstGeom>
            <a:solidFill>
              <a:srgbClr val="9BBB59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81" name="Oval 77">
              <a:extLst>
                <a:ext uri="{FF2B5EF4-FFF2-40B4-BE49-F238E27FC236}">
                  <a16:creationId xmlns:a16="http://schemas.microsoft.com/office/drawing/2014/main" id="{5770F9EA-80DC-41E1-8E35-8FDAFA9E582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25788" y="4564063"/>
              <a:ext cx="76200" cy="76200"/>
            </a:xfrm>
            <a:prstGeom prst="ellipse">
              <a:avLst/>
            </a:prstGeom>
            <a:noFill/>
            <a:ln w="12700" cap="flat">
              <a:solidFill>
                <a:srgbClr val="9BBB5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82" name="Oval 78">
              <a:extLst>
                <a:ext uri="{FF2B5EF4-FFF2-40B4-BE49-F238E27FC236}">
                  <a16:creationId xmlns:a16="http://schemas.microsoft.com/office/drawing/2014/main" id="{FE694CFA-D2FE-4427-AEE2-73D2E56EA77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03588" y="4462463"/>
              <a:ext cx="77787" cy="76200"/>
            </a:xfrm>
            <a:prstGeom prst="ellipse">
              <a:avLst/>
            </a:prstGeom>
            <a:solidFill>
              <a:srgbClr val="9BBB59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83" name="Oval 79">
              <a:extLst>
                <a:ext uri="{FF2B5EF4-FFF2-40B4-BE49-F238E27FC236}">
                  <a16:creationId xmlns:a16="http://schemas.microsoft.com/office/drawing/2014/main" id="{00D384DF-683D-4351-B5AD-1329351B874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03588" y="4462463"/>
              <a:ext cx="77787" cy="76200"/>
            </a:xfrm>
            <a:prstGeom prst="ellipse">
              <a:avLst/>
            </a:prstGeom>
            <a:noFill/>
            <a:ln w="12700" cap="flat">
              <a:solidFill>
                <a:srgbClr val="9BBB5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84" name="Oval 80">
              <a:extLst>
                <a:ext uri="{FF2B5EF4-FFF2-40B4-BE49-F238E27FC236}">
                  <a16:creationId xmlns:a16="http://schemas.microsoft.com/office/drawing/2014/main" id="{DDA72B59-BA16-4A20-8494-0FC9E5D5BA8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82975" y="4359276"/>
              <a:ext cx="76200" cy="77788"/>
            </a:xfrm>
            <a:prstGeom prst="ellipse">
              <a:avLst/>
            </a:prstGeom>
            <a:solidFill>
              <a:srgbClr val="9BBB59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85" name="Oval 81">
              <a:extLst>
                <a:ext uri="{FF2B5EF4-FFF2-40B4-BE49-F238E27FC236}">
                  <a16:creationId xmlns:a16="http://schemas.microsoft.com/office/drawing/2014/main" id="{AC939909-57B2-409A-9260-366AC89905C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82975" y="4359276"/>
              <a:ext cx="76200" cy="77788"/>
            </a:xfrm>
            <a:prstGeom prst="ellipse">
              <a:avLst/>
            </a:prstGeom>
            <a:noFill/>
            <a:ln w="12700" cap="flat">
              <a:solidFill>
                <a:srgbClr val="9BBB5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86" name="Oval 82">
              <a:extLst>
                <a:ext uri="{FF2B5EF4-FFF2-40B4-BE49-F238E27FC236}">
                  <a16:creationId xmlns:a16="http://schemas.microsoft.com/office/drawing/2014/main" id="{103598CD-CD68-46C6-8439-F96687E5933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48075" y="4257676"/>
              <a:ext cx="76200" cy="76200"/>
            </a:xfrm>
            <a:prstGeom prst="ellipse">
              <a:avLst/>
            </a:prstGeom>
            <a:solidFill>
              <a:srgbClr val="9BBB59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87" name="Oval 83">
              <a:extLst>
                <a:ext uri="{FF2B5EF4-FFF2-40B4-BE49-F238E27FC236}">
                  <a16:creationId xmlns:a16="http://schemas.microsoft.com/office/drawing/2014/main" id="{235DA62A-2257-436F-B44B-963012A1C10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48075" y="4257676"/>
              <a:ext cx="76200" cy="76200"/>
            </a:xfrm>
            <a:prstGeom prst="ellipse">
              <a:avLst/>
            </a:prstGeom>
            <a:noFill/>
            <a:ln w="12700" cap="flat">
              <a:solidFill>
                <a:srgbClr val="9BBB5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88" name="Oval 84">
              <a:extLst>
                <a:ext uri="{FF2B5EF4-FFF2-40B4-BE49-F238E27FC236}">
                  <a16:creationId xmlns:a16="http://schemas.microsoft.com/office/drawing/2014/main" id="{A93B4438-A37D-4A3B-BE49-4B6DD2104CD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25875" y="4156076"/>
              <a:ext cx="76200" cy="76200"/>
            </a:xfrm>
            <a:prstGeom prst="ellipse">
              <a:avLst/>
            </a:prstGeom>
            <a:solidFill>
              <a:srgbClr val="9BBB59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89" name="Oval 85">
              <a:extLst>
                <a:ext uri="{FF2B5EF4-FFF2-40B4-BE49-F238E27FC236}">
                  <a16:creationId xmlns:a16="http://schemas.microsoft.com/office/drawing/2014/main" id="{0B22A908-66C0-4CE4-AD14-BA4CD790A0B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25875" y="4156076"/>
              <a:ext cx="76200" cy="76200"/>
            </a:xfrm>
            <a:prstGeom prst="ellipse">
              <a:avLst/>
            </a:prstGeom>
            <a:noFill/>
            <a:ln w="12700" cap="flat">
              <a:solidFill>
                <a:srgbClr val="9BBB5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90" name="Oval 86">
              <a:extLst>
                <a:ext uri="{FF2B5EF4-FFF2-40B4-BE49-F238E27FC236}">
                  <a16:creationId xmlns:a16="http://schemas.microsoft.com/office/drawing/2014/main" id="{D3DA2826-0028-4957-9392-952EAA46087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05263" y="4054476"/>
              <a:ext cx="76200" cy="76200"/>
            </a:xfrm>
            <a:prstGeom prst="ellipse">
              <a:avLst/>
            </a:prstGeom>
            <a:solidFill>
              <a:srgbClr val="9BBB59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91" name="Oval 87">
              <a:extLst>
                <a:ext uri="{FF2B5EF4-FFF2-40B4-BE49-F238E27FC236}">
                  <a16:creationId xmlns:a16="http://schemas.microsoft.com/office/drawing/2014/main" id="{058A2622-A3D0-40E2-8231-D16F6A45CE8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05263" y="4054476"/>
              <a:ext cx="76200" cy="76200"/>
            </a:xfrm>
            <a:prstGeom prst="ellipse">
              <a:avLst/>
            </a:prstGeom>
            <a:noFill/>
            <a:ln w="12700" cap="flat">
              <a:solidFill>
                <a:srgbClr val="9BBB5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92" name="Oval 88">
              <a:extLst>
                <a:ext uri="{FF2B5EF4-FFF2-40B4-BE49-F238E27FC236}">
                  <a16:creationId xmlns:a16="http://schemas.microsoft.com/office/drawing/2014/main" id="{39B091DD-AFB6-4AA3-9978-4A52B880444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83063" y="3952876"/>
              <a:ext cx="76200" cy="76200"/>
            </a:xfrm>
            <a:prstGeom prst="ellipse">
              <a:avLst/>
            </a:prstGeom>
            <a:solidFill>
              <a:srgbClr val="9BBB59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93" name="Oval 89">
              <a:extLst>
                <a:ext uri="{FF2B5EF4-FFF2-40B4-BE49-F238E27FC236}">
                  <a16:creationId xmlns:a16="http://schemas.microsoft.com/office/drawing/2014/main" id="{8FF82C33-3665-47BE-8785-D2A6A143390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83063" y="3952876"/>
              <a:ext cx="76200" cy="76200"/>
            </a:xfrm>
            <a:prstGeom prst="ellipse">
              <a:avLst/>
            </a:prstGeom>
            <a:noFill/>
            <a:ln w="12700" cap="flat">
              <a:solidFill>
                <a:srgbClr val="9BBB5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94" name="Oval 90">
              <a:extLst>
                <a:ext uri="{FF2B5EF4-FFF2-40B4-BE49-F238E27FC236}">
                  <a16:creationId xmlns:a16="http://schemas.microsoft.com/office/drawing/2014/main" id="{6C5DA9AC-DB9D-4950-A45A-B6C6C2EE592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48163" y="3849688"/>
              <a:ext cx="76200" cy="76200"/>
            </a:xfrm>
            <a:prstGeom prst="ellipse">
              <a:avLst/>
            </a:prstGeom>
            <a:solidFill>
              <a:srgbClr val="9BBB59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95" name="Oval 91">
              <a:extLst>
                <a:ext uri="{FF2B5EF4-FFF2-40B4-BE49-F238E27FC236}">
                  <a16:creationId xmlns:a16="http://schemas.microsoft.com/office/drawing/2014/main" id="{C8915C39-CEC1-4382-834A-434CB332E5B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48163" y="3849688"/>
              <a:ext cx="76200" cy="76200"/>
            </a:xfrm>
            <a:prstGeom prst="ellipse">
              <a:avLst/>
            </a:prstGeom>
            <a:noFill/>
            <a:ln w="12700" cap="flat">
              <a:solidFill>
                <a:srgbClr val="9BBB5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96" name="Oval 92">
              <a:extLst>
                <a:ext uri="{FF2B5EF4-FFF2-40B4-BE49-F238E27FC236}">
                  <a16:creationId xmlns:a16="http://schemas.microsoft.com/office/drawing/2014/main" id="{03856F15-7650-4C18-88FD-C72129A5D69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25963" y="3748088"/>
              <a:ext cx="76200" cy="76200"/>
            </a:xfrm>
            <a:prstGeom prst="ellipse">
              <a:avLst/>
            </a:prstGeom>
            <a:solidFill>
              <a:srgbClr val="9BBB59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97" name="Oval 93">
              <a:extLst>
                <a:ext uri="{FF2B5EF4-FFF2-40B4-BE49-F238E27FC236}">
                  <a16:creationId xmlns:a16="http://schemas.microsoft.com/office/drawing/2014/main" id="{EE8B18DB-BA5E-420E-B044-201E5ABD783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25963" y="3748088"/>
              <a:ext cx="76200" cy="76200"/>
            </a:xfrm>
            <a:prstGeom prst="ellipse">
              <a:avLst/>
            </a:prstGeom>
            <a:noFill/>
            <a:ln w="12700" cap="flat">
              <a:solidFill>
                <a:srgbClr val="9BBB5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98" name="Oval 94">
              <a:extLst>
                <a:ext uri="{FF2B5EF4-FFF2-40B4-BE49-F238E27FC236}">
                  <a16:creationId xmlns:a16="http://schemas.microsoft.com/office/drawing/2014/main" id="{55CB3FC6-B2A8-48B0-9765-3E7A0FB00C9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05350" y="3646488"/>
              <a:ext cx="76200" cy="76200"/>
            </a:xfrm>
            <a:prstGeom prst="ellipse">
              <a:avLst/>
            </a:prstGeom>
            <a:solidFill>
              <a:srgbClr val="9BBB59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99" name="Oval 95">
              <a:extLst>
                <a:ext uri="{FF2B5EF4-FFF2-40B4-BE49-F238E27FC236}">
                  <a16:creationId xmlns:a16="http://schemas.microsoft.com/office/drawing/2014/main" id="{BE7395F7-5F1F-41CD-AD14-6B7F7012DD3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05350" y="3646488"/>
              <a:ext cx="76200" cy="76200"/>
            </a:xfrm>
            <a:prstGeom prst="ellipse">
              <a:avLst/>
            </a:prstGeom>
            <a:noFill/>
            <a:ln w="12700" cap="flat">
              <a:solidFill>
                <a:srgbClr val="9BBB5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100" name="Oval 96">
              <a:extLst>
                <a:ext uri="{FF2B5EF4-FFF2-40B4-BE49-F238E27FC236}">
                  <a16:creationId xmlns:a16="http://schemas.microsoft.com/office/drawing/2014/main" id="{4746734B-8638-4931-A52F-2C32174C06D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70450" y="3544888"/>
              <a:ext cx="76200" cy="76200"/>
            </a:xfrm>
            <a:prstGeom prst="ellipse">
              <a:avLst/>
            </a:prstGeom>
            <a:solidFill>
              <a:srgbClr val="9BBB59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101" name="Oval 97">
              <a:extLst>
                <a:ext uri="{FF2B5EF4-FFF2-40B4-BE49-F238E27FC236}">
                  <a16:creationId xmlns:a16="http://schemas.microsoft.com/office/drawing/2014/main" id="{A70D4EBA-E01B-40BB-9A73-ECD4F835C04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70450" y="3544888"/>
              <a:ext cx="76200" cy="76200"/>
            </a:xfrm>
            <a:prstGeom prst="ellipse">
              <a:avLst/>
            </a:prstGeom>
            <a:noFill/>
            <a:ln w="12700" cap="flat">
              <a:solidFill>
                <a:srgbClr val="9BBB5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102" name="Oval 98">
              <a:extLst>
                <a:ext uri="{FF2B5EF4-FFF2-40B4-BE49-F238E27FC236}">
                  <a16:creationId xmlns:a16="http://schemas.microsoft.com/office/drawing/2014/main" id="{26BE8398-9F01-428A-A1BB-F8BE0087D46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48250" y="3441701"/>
              <a:ext cx="76200" cy="77788"/>
            </a:xfrm>
            <a:prstGeom prst="ellipse">
              <a:avLst/>
            </a:prstGeom>
            <a:solidFill>
              <a:srgbClr val="9BBB59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103" name="Oval 99">
              <a:extLst>
                <a:ext uri="{FF2B5EF4-FFF2-40B4-BE49-F238E27FC236}">
                  <a16:creationId xmlns:a16="http://schemas.microsoft.com/office/drawing/2014/main" id="{A889FA9E-E77D-425C-A8B6-54929509C4F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48250" y="3441701"/>
              <a:ext cx="76200" cy="77788"/>
            </a:xfrm>
            <a:prstGeom prst="ellipse">
              <a:avLst/>
            </a:prstGeom>
            <a:noFill/>
            <a:ln w="12700" cap="flat">
              <a:solidFill>
                <a:srgbClr val="9BBB5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104" name="Oval 100">
              <a:extLst>
                <a:ext uri="{FF2B5EF4-FFF2-40B4-BE49-F238E27FC236}">
                  <a16:creationId xmlns:a16="http://schemas.microsoft.com/office/drawing/2014/main" id="{3ED5A8BB-EC49-4ACB-B39D-DA0BD54AAB1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26050" y="3340101"/>
              <a:ext cx="76200" cy="76200"/>
            </a:xfrm>
            <a:prstGeom prst="ellipse">
              <a:avLst/>
            </a:prstGeom>
            <a:solidFill>
              <a:srgbClr val="9BBB59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105" name="Oval 101">
              <a:extLst>
                <a:ext uri="{FF2B5EF4-FFF2-40B4-BE49-F238E27FC236}">
                  <a16:creationId xmlns:a16="http://schemas.microsoft.com/office/drawing/2014/main" id="{E1A41ECB-B4D3-477C-8702-A2950E59418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26050" y="3340101"/>
              <a:ext cx="76200" cy="76200"/>
            </a:xfrm>
            <a:prstGeom prst="ellipse">
              <a:avLst/>
            </a:prstGeom>
            <a:noFill/>
            <a:ln w="12700" cap="flat">
              <a:solidFill>
                <a:srgbClr val="9BBB5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106" name="Oval 102">
              <a:extLst>
                <a:ext uri="{FF2B5EF4-FFF2-40B4-BE49-F238E27FC236}">
                  <a16:creationId xmlns:a16="http://schemas.microsoft.com/office/drawing/2014/main" id="{920A65DA-8025-416D-8FEB-E023A074C28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05438" y="3238501"/>
              <a:ext cx="76200" cy="76200"/>
            </a:xfrm>
            <a:prstGeom prst="ellipse">
              <a:avLst/>
            </a:prstGeom>
            <a:solidFill>
              <a:srgbClr val="9BBB59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107" name="Oval 103">
              <a:extLst>
                <a:ext uri="{FF2B5EF4-FFF2-40B4-BE49-F238E27FC236}">
                  <a16:creationId xmlns:a16="http://schemas.microsoft.com/office/drawing/2014/main" id="{C9D7828B-52B8-4AE4-A809-400212FBEAE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05438" y="3238501"/>
              <a:ext cx="76200" cy="76200"/>
            </a:xfrm>
            <a:prstGeom prst="ellipse">
              <a:avLst/>
            </a:prstGeom>
            <a:noFill/>
            <a:ln w="12700" cap="flat">
              <a:solidFill>
                <a:srgbClr val="9BBB5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108" name="Oval 104">
              <a:extLst>
                <a:ext uri="{FF2B5EF4-FFF2-40B4-BE49-F238E27FC236}">
                  <a16:creationId xmlns:a16="http://schemas.microsoft.com/office/drawing/2014/main" id="{05054610-74A9-43CB-B52B-26CA4A6820D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70538" y="3136901"/>
              <a:ext cx="76200" cy="76200"/>
            </a:xfrm>
            <a:prstGeom prst="ellipse">
              <a:avLst/>
            </a:prstGeom>
            <a:solidFill>
              <a:srgbClr val="9BBB59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109" name="Oval 105">
              <a:extLst>
                <a:ext uri="{FF2B5EF4-FFF2-40B4-BE49-F238E27FC236}">
                  <a16:creationId xmlns:a16="http://schemas.microsoft.com/office/drawing/2014/main" id="{96E6787C-944F-4718-AF4A-8BCD6BB89DD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70538" y="3136901"/>
              <a:ext cx="76200" cy="76200"/>
            </a:xfrm>
            <a:prstGeom prst="ellipse">
              <a:avLst/>
            </a:prstGeom>
            <a:noFill/>
            <a:ln w="12700" cap="flat">
              <a:solidFill>
                <a:srgbClr val="9BBB5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</p:grpSp>
      <p:sp>
        <p:nvSpPr>
          <p:cNvPr id="113" name="Rectangle 109">
            <a:extLst>
              <a:ext uri="{FF2B5EF4-FFF2-40B4-BE49-F238E27FC236}">
                <a16:creationId xmlns:a16="http://schemas.microsoft.com/office/drawing/2014/main" id="{229AF507-CEDC-4CB2-964F-F009BBD004C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5763" y="6188076"/>
            <a:ext cx="393700" cy="24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u-HU" altLang="hu-HU" sz="1200" b="0" i="0" u="none" strike="noStrike" cap="none" normalizeH="0" baseline="0">
                <a:ln>
                  <a:noFill/>
                </a:ln>
                <a:solidFill>
                  <a:srgbClr val="595959"/>
                </a:solidFill>
                <a:effectLst/>
                <a:latin typeface="Calibri" panose="020F0502020204030204" pitchFamily="34" charset="0"/>
              </a:rPr>
              <a:t>-0,01</a:t>
            </a:r>
            <a:endParaRPr kumimoji="0" lang="hu-HU" altLang="hu-H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14" name="Rectangle 110">
            <a:extLst>
              <a:ext uri="{FF2B5EF4-FFF2-40B4-BE49-F238E27FC236}">
                <a16:creationId xmlns:a16="http://schemas.microsoft.com/office/drawing/2014/main" id="{D6EBFF2B-0FAB-4251-937E-8C57061FE2C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3888" y="5821363"/>
            <a:ext cx="153987" cy="24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u-HU" altLang="hu-HU" sz="1200" b="0" i="0" u="none" strike="noStrike" cap="none" normalizeH="0" baseline="0">
                <a:ln>
                  <a:noFill/>
                </a:ln>
                <a:solidFill>
                  <a:srgbClr val="595959"/>
                </a:solidFill>
                <a:effectLst/>
                <a:latin typeface="Calibri" panose="020F0502020204030204" pitchFamily="34" charset="0"/>
              </a:rPr>
              <a:t>0</a:t>
            </a:r>
            <a:endParaRPr kumimoji="0" lang="hu-HU" altLang="hu-H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15" name="Rectangle 111">
            <a:extLst>
              <a:ext uri="{FF2B5EF4-FFF2-40B4-BE49-F238E27FC236}">
                <a16:creationId xmlns:a16="http://schemas.microsoft.com/office/drawing/2014/main" id="{31345E08-A4AC-4E56-9CD7-3721940D675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1800" y="5454651"/>
            <a:ext cx="342900" cy="242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u-HU" altLang="hu-HU" sz="1200" b="0" i="0" u="none" strike="noStrike" cap="none" normalizeH="0" baseline="0">
                <a:ln>
                  <a:noFill/>
                </a:ln>
                <a:solidFill>
                  <a:srgbClr val="595959"/>
                </a:solidFill>
                <a:effectLst/>
                <a:latin typeface="Calibri" panose="020F0502020204030204" pitchFamily="34" charset="0"/>
              </a:rPr>
              <a:t>0,01</a:t>
            </a:r>
            <a:endParaRPr kumimoji="0" lang="hu-HU" altLang="hu-H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16" name="Rectangle 112">
            <a:extLst>
              <a:ext uri="{FF2B5EF4-FFF2-40B4-BE49-F238E27FC236}">
                <a16:creationId xmlns:a16="http://schemas.microsoft.com/office/drawing/2014/main" id="{12B26C99-AE72-49AF-85A6-F7CD488F575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1800" y="5086351"/>
            <a:ext cx="382587" cy="255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u-HU" altLang="hu-HU" sz="1200" b="0" i="0" u="none" strike="noStrike" cap="none" normalizeH="0" baseline="0">
                <a:ln>
                  <a:noFill/>
                </a:ln>
                <a:solidFill>
                  <a:srgbClr val="595959"/>
                </a:solidFill>
                <a:effectLst/>
                <a:latin typeface="Calibri" panose="020F0502020204030204" pitchFamily="34" charset="0"/>
              </a:rPr>
              <a:t>0,02</a:t>
            </a:r>
            <a:endParaRPr kumimoji="0" lang="hu-HU" altLang="hu-H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17" name="Rectangle 113">
            <a:extLst>
              <a:ext uri="{FF2B5EF4-FFF2-40B4-BE49-F238E27FC236}">
                <a16:creationId xmlns:a16="http://schemas.microsoft.com/office/drawing/2014/main" id="{8A1CE35A-60F8-4A61-AECE-EF43C410AE0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1800" y="4722813"/>
            <a:ext cx="342900" cy="24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u-HU" altLang="hu-HU" sz="1200" b="0" i="0" u="none" strike="noStrike" cap="none" normalizeH="0" baseline="0">
                <a:ln>
                  <a:noFill/>
                </a:ln>
                <a:solidFill>
                  <a:srgbClr val="595959"/>
                </a:solidFill>
                <a:effectLst/>
                <a:latin typeface="Calibri" panose="020F0502020204030204" pitchFamily="34" charset="0"/>
              </a:rPr>
              <a:t>0,03</a:t>
            </a:r>
            <a:endParaRPr kumimoji="0" lang="hu-HU" altLang="hu-H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18" name="Rectangle 114">
            <a:extLst>
              <a:ext uri="{FF2B5EF4-FFF2-40B4-BE49-F238E27FC236}">
                <a16:creationId xmlns:a16="http://schemas.microsoft.com/office/drawing/2014/main" id="{7D21086F-B05E-41B4-95C5-8DD1B534B57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1800" y="4356101"/>
            <a:ext cx="342900" cy="24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u-HU" altLang="hu-HU" sz="1200" b="0" i="0" u="none" strike="noStrike" cap="none" normalizeH="0" baseline="0">
                <a:ln>
                  <a:noFill/>
                </a:ln>
                <a:solidFill>
                  <a:srgbClr val="595959"/>
                </a:solidFill>
                <a:effectLst/>
                <a:latin typeface="Calibri" panose="020F0502020204030204" pitchFamily="34" charset="0"/>
              </a:rPr>
              <a:t>0,04</a:t>
            </a:r>
            <a:endParaRPr kumimoji="0" lang="hu-HU" altLang="hu-H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19" name="Rectangle 115">
            <a:extLst>
              <a:ext uri="{FF2B5EF4-FFF2-40B4-BE49-F238E27FC236}">
                <a16:creationId xmlns:a16="http://schemas.microsoft.com/office/drawing/2014/main" id="{F50B65C2-0E66-4387-B9BE-C647B946044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1800" y="3989388"/>
            <a:ext cx="342900" cy="242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u-HU" altLang="hu-HU" sz="1200" b="0" i="0" u="none" strike="noStrike" cap="none" normalizeH="0" baseline="0">
                <a:ln>
                  <a:noFill/>
                </a:ln>
                <a:solidFill>
                  <a:srgbClr val="595959"/>
                </a:solidFill>
                <a:effectLst/>
                <a:latin typeface="Calibri" panose="020F0502020204030204" pitchFamily="34" charset="0"/>
              </a:rPr>
              <a:t>0,05</a:t>
            </a:r>
            <a:endParaRPr kumimoji="0" lang="hu-HU" altLang="hu-H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20" name="Rectangle 116">
            <a:extLst>
              <a:ext uri="{FF2B5EF4-FFF2-40B4-BE49-F238E27FC236}">
                <a16:creationId xmlns:a16="http://schemas.microsoft.com/office/drawing/2014/main" id="{773FF4A4-523C-43F6-83DC-501F1A70C67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1800" y="3621088"/>
            <a:ext cx="382587" cy="255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u-HU" altLang="hu-HU" sz="1200" b="0" i="0" u="none" strike="noStrike" cap="none" normalizeH="0" baseline="0">
                <a:ln>
                  <a:noFill/>
                </a:ln>
                <a:solidFill>
                  <a:srgbClr val="595959"/>
                </a:solidFill>
                <a:effectLst/>
                <a:latin typeface="Calibri" panose="020F0502020204030204" pitchFamily="34" charset="0"/>
              </a:rPr>
              <a:t>0,06</a:t>
            </a:r>
            <a:endParaRPr kumimoji="0" lang="hu-HU" altLang="hu-H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21" name="Rectangle 117">
            <a:extLst>
              <a:ext uri="{FF2B5EF4-FFF2-40B4-BE49-F238E27FC236}">
                <a16:creationId xmlns:a16="http://schemas.microsoft.com/office/drawing/2014/main" id="{65218C21-29C8-479F-9421-9FA33DBDAF8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1800" y="3257551"/>
            <a:ext cx="342900" cy="24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u-HU" altLang="hu-HU" sz="1200" b="0" i="0" u="none" strike="noStrike" cap="none" normalizeH="0" baseline="0">
                <a:ln>
                  <a:noFill/>
                </a:ln>
                <a:solidFill>
                  <a:srgbClr val="595959"/>
                </a:solidFill>
                <a:effectLst/>
                <a:latin typeface="Calibri" panose="020F0502020204030204" pitchFamily="34" charset="0"/>
              </a:rPr>
              <a:t>0,07</a:t>
            </a:r>
            <a:endParaRPr kumimoji="0" lang="hu-HU" altLang="hu-H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22" name="Rectangle 118">
            <a:extLst>
              <a:ext uri="{FF2B5EF4-FFF2-40B4-BE49-F238E27FC236}">
                <a16:creationId xmlns:a16="http://schemas.microsoft.com/office/drawing/2014/main" id="{F60F02A2-04DF-4681-81BC-CF85B2F4998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1800" y="2890838"/>
            <a:ext cx="342900" cy="242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u-HU" altLang="hu-HU" sz="1200" b="0" i="0" u="none" strike="noStrike" cap="none" normalizeH="0" baseline="0">
                <a:ln>
                  <a:noFill/>
                </a:ln>
                <a:solidFill>
                  <a:srgbClr val="595959"/>
                </a:solidFill>
                <a:effectLst/>
                <a:latin typeface="Calibri" panose="020F0502020204030204" pitchFamily="34" charset="0"/>
              </a:rPr>
              <a:t>0,08</a:t>
            </a:r>
            <a:endParaRPr kumimoji="0" lang="hu-HU" altLang="hu-H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23" name="Rectangle 119">
            <a:extLst>
              <a:ext uri="{FF2B5EF4-FFF2-40B4-BE49-F238E27FC236}">
                <a16:creationId xmlns:a16="http://schemas.microsoft.com/office/drawing/2014/main" id="{8D6ED931-1FE0-43C1-96DF-DDC6869198D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0606" y="6329517"/>
            <a:ext cx="355600" cy="242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u-HU" altLang="hu-HU" sz="1200" b="0" i="0" u="none" strike="noStrike" cap="none" normalizeH="0" baseline="0" dirty="0">
                <a:ln>
                  <a:noFill/>
                </a:ln>
                <a:solidFill>
                  <a:srgbClr val="595959"/>
                </a:solidFill>
                <a:effectLst/>
                <a:latin typeface="Calibri" panose="020F0502020204030204" pitchFamily="34" charset="0"/>
              </a:rPr>
              <a:t>-280</a:t>
            </a:r>
            <a:endParaRPr kumimoji="0" lang="hu-HU" altLang="hu-H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24" name="Rectangle 120">
            <a:extLst>
              <a:ext uri="{FF2B5EF4-FFF2-40B4-BE49-F238E27FC236}">
                <a16:creationId xmlns:a16="http://schemas.microsoft.com/office/drawing/2014/main" id="{ABBFCEF7-3371-445F-A8D7-27E230A9EF5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33731" y="6329517"/>
            <a:ext cx="355600" cy="242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u-HU" altLang="hu-HU" sz="1200" b="0" i="0" u="none" strike="noStrike" cap="none" normalizeH="0" baseline="0">
                <a:ln>
                  <a:noFill/>
                </a:ln>
                <a:solidFill>
                  <a:srgbClr val="595959"/>
                </a:solidFill>
                <a:effectLst/>
                <a:latin typeface="Calibri" panose="020F0502020204030204" pitchFamily="34" charset="0"/>
              </a:rPr>
              <a:t>-180</a:t>
            </a:r>
            <a:endParaRPr kumimoji="0" lang="hu-HU" altLang="hu-H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25" name="Rectangle 121">
            <a:extLst>
              <a:ext uri="{FF2B5EF4-FFF2-40B4-BE49-F238E27FC236}">
                <a16:creationId xmlns:a16="http://schemas.microsoft.com/office/drawing/2014/main" id="{5FD4DDB4-A5B5-4E8F-BB1D-90D2A2C432E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44956" y="6329517"/>
            <a:ext cx="279400" cy="242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u-HU" altLang="hu-HU" sz="1200" b="0" i="0" u="none" strike="noStrike" cap="none" normalizeH="0" baseline="0">
                <a:ln>
                  <a:noFill/>
                </a:ln>
                <a:solidFill>
                  <a:srgbClr val="595959"/>
                </a:solidFill>
                <a:effectLst/>
                <a:latin typeface="Calibri" panose="020F0502020204030204" pitchFamily="34" charset="0"/>
              </a:rPr>
              <a:t>-80</a:t>
            </a:r>
            <a:endParaRPr kumimoji="0" lang="hu-HU" altLang="hu-H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26" name="Rectangle 122">
            <a:extLst>
              <a:ext uri="{FF2B5EF4-FFF2-40B4-BE49-F238E27FC236}">
                <a16:creationId xmlns:a16="http://schemas.microsoft.com/office/drawing/2014/main" id="{750C8BF5-AD92-461B-8EBF-48F40F9BE1B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41894" y="6329517"/>
            <a:ext cx="228600" cy="242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u-HU" altLang="hu-HU" sz="1200" b="0" i="0" u="none" strike="noStrike" cap="none" normalizeH="0" baseline="0">
                <a:ln>
                  <a:noFill/>
                </a:ln>
                <a:solidFill>
                  <a:srgbClr val="595959"/>
                </a:solidFill>
                <a:effectLst/>
                <a:latin typeface="Calibri" panose="020F0502020204030204" pitchFamily="34" charset="0"/>
              </a:rPr>
              <a:t>20</a:t>
            </a:r>
            <a:endParaRPr kumimoji="0" lang="hu-HU" altLang="hu-H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27" name="Rectangle 123">
            <a:extLst>
              <a:ext uri="{FF2B5EF4-FFF2-40B4-BE49-F238E27FC236}">
                <a16:creationId xmlns:a16="http://schemas.microsoft.com/office/drawing/2014/main" id="{85FCE4B0-5B7A-4039-B765-02607BFCA7C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75331" y="6329517"/>
            <a:ext cx="306387" cy="242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u-HU" altLang="hu-HU" sz="1200" b="0" i="0" u="none" strike="noStrike" cap="none" normalizeH="0" baseline="0">
                <a:ln>
                  <a:noFill/>
                </a:ln>
                <a:solidFill>
                  <a:srgbClr val="595959"/>
                </a:solidFill>
                <a:effectLst/>
                <a:latin typeface="Calibri" panose="020F0502020204030204" pitchFamily="34" charset="0"/>
              </a:rPr>
              <a:t>120</a:t>
            </a:r>
            <a:endParaRPr kumimoji="0" lang="hu-HU" altLang="hu-H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28" name="Rectangle 124">
            <a:extLst>
              <a:ext uri="{FF2B5EF4-FFF2-40B4-BE49-F238E27FC236}">
                <a16:creationId xmlns:a16="http://schemas.microsoft.com/office/drawing/2014/main" id="{EBD44451-8947-4695-BE20-1D116E8BA7E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48456" y="6329517"/>
            <a:ext cx="306387" cy="242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u-HU" altLang="hu-HU" sz="1200" b="0" i="0" u="none" strike="noStrike" cap="none" normalizeH="0" baseline="0">
                <a:ln>
                  <a:noFill/>
                </a:ln>
                <a:solidFill>
                  <a:srgbClr val="595959"/>
                </a:solidFill>
                <a:effectLst/>
                <a:latin typeface="Calibri" panose="020F0502020204030204" pitchFamily="34" charset="0"/>
              </a:rPr>
              <a:t>220</a:t>
            </a:r>
            <a:endParaRPr kumimoji="0" lang="hu-HU" altLang="hu-H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29" name="Rectangle 125">
            <a:extLst>
              <a:ext uri="{FF2B5EF4-FFF2-40B4-BE49-F238E27FC236}">
                <a16:creationId xmlns:a16="http://schemas.microsoft.com/office/drawing/2014/main" id="{75617C5F-2D78-4C37-B4BB-787AB5B4D8C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21581" y="6329517"/>
            <a:ext cx="306387" cy="242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u-HU" altLang="hu-HU" sz="1200" b="0" i="0" u="none" strike="noStrike" cap="none" normalizeH="0" baseline="0">
                <a:ln>
                  <a:noFill/>
                </a:ln>
                <a:solidFill>
                  <a:srgbClr val="595959"/>
                </a:solidFill>
                <a:effectLst/>
                <a:latin typeface="Calibri" panose="020F0502020204030204" pitchFamily="34" charset="0"/>
              </a:rPr>
              <a:t>320</a:t>
            </a:r>
            <a:endParaRPr kumimoji="0" lang="hu-HU" altLang="hu-H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8" name="Szövegdoboz 137">
                <a:extLst>
                  <a:ext uri="{FF2B5EF4-FFF2-40B4-BE49-F238E27FC236}">
                    <a16:creationId xmlns:a16="http://schemas.microsoft.com/office/drawing/2014/main" id="{C5440640-19F9-41D1-9C76-D6518D977209}"/>
                  </a:ext>
                </a:extLst>
              </p:cNvPr>
              <p:cNvSpPr txBox="1"/>
              <p:nvPr/>
            </p:nvSpPr>
            <p:spPr>
              <a:xfrm>
                <a:off x="7466768" y="2427928"/>
                <a:ext cx="3425681" cy="5539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hu-HU" sz="3600" b="0" i="1" smtClean="0">
                          <a:latin typeface="Cambria Math" panose="02040503050406030204" pitchFamily="18" charset="0"/>
                        </a:rPr>
                        <m:t>𝑉</m:t>
                      </m:r>
                      <m:r>
                        <a:rPr lang="hu-HU" sz="36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hu-HU" sz="3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hu-HU" sz="3600" b="0" i="1" smtClean="0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hu-HU" sz="3600" b="0" i="1" smtClean="0">
                              <a:latin typeface="Cambria Math" panose="02040503050406030204" pitchFamily="18" charset="0"/>
                            </a:rPr>
                            <m:t>𝑜</m:t>
                          </m:r>
                        </m:sub>
                      </m:sSub>
                      <m:d>
                        <m:dPr>
                          <m:ctrlPr>
                            <a:rPr lang="hu-HU" sz="3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hu-HU" sz="3600" b="0" i="1" smtClean="0">
                              <a:latin typeface="Cambria Math" panose="02040503050406030204" pitchFamily="18" charset="0"/>
                            </a:rPr>
                            <m:t>1+</m:t>
                          </m:r>
                          <m:r>
                            <a:rPr lang="hu-HU" sz="3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𝛽</m:t>
                          </m:r>
                          <m:r>
                            <a:rPr lang="hu-HU" sz="3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r>
                            <a:rPr lang="hu-HU" sz="3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</m:oMath>
                  </m:oMathPara>
                </a14:m>
                <a:endParaRPr lang="hu-HU" sz="3600" dirty="0"/>
              </a:p>
            </p:txBody>
          </p:sp>
        </mc:Choice>
        <mc:Fallback xmlns="">
          <p:sp>
            <p:nvSpPr>
              <p:cNvPr id="138" name="Szövegdoboz 137">
                <a:extLst>
                  <a:ext uri="{FF2B5EF4-FFF2-40B4-BE49-F238E27FC236}">
                    <a16:creationId xmlns:a16="http://schemas.microsoft.com/office/drawing/2014/main" id="{C5440640-19F9-41D1-9C76-D6518D97720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66768" y="2427928"/>
                <a:ext cx="3425681" cy="553998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9" name="Szövegdoboz 138">
            <a:extLst>
              <a:ext uri="{FF2B5EF4-FFF2-40B4-BE49-F238E27FC236}">
                <a16:creationId xmlns:a16="http://schemas.microsoft.com/office/drawing/2014/main" id="{FA46215D-24F3-404E-B69F-0F7F7452D1C4}"/>
              </a:ext>
            </a:extLst>
          </p:cNvPr>
          <p:cNvSpPr txBox="1"/>
          <p:nvPr/>
        </p:nvSpPr>
        <p:spPr>
          <a:xfrm>
            <a:off x="1225313" y="3341530"/>
            <a:ext cx="12282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/>
              <a:t>p</a:t>
            </a:r>
            <a:r>
              <a:rPr lang="hu-HU" baseline="-25000" dirty="0"/>
              <a:t>1</a:t>
            </a:r>
            <a:r>
              <a:rPr lang="hu-HU" dirty="0"/>
              <a:t> &gt; p</a:t>
            </a:r>
            <a:r>
              <a:rPr lang="hu-HU" baseline="-25000" dirty="0"/>
              <a:t>2</a:t>
            </a:r>
            <a:r>
              <a:rPr lang="hu-HU" dirty="0"/>
              <a:t> &gt; p</a:t>
            </a:r>
            <a:r>
              <a:rPr lang="hu-HU" baseline="-25000" dirty="0"/>
              <a:t>3</a:t>
            </a:r>
          </a:p>
        </p:txBody>
      </p:sp>
      <p:sp>
        <p:nvSpPr>
          <p:cNvPr id="140" name="Szövegdoboz 139">
            <a:extLst>
              <a:ext uri="{FF2B5EF4-FFF2-40B4-BE49-F238E27FC236}">
                <a16:creationId xmlns:a16="http://schemas.microsoft.com/office/drawing/2014/main" id="{1AD0E75B-1D0A-4536-B8FF-F6413C54794F}"/>
              </a:ext>
            </a:extLst>
          </p:cNvPr>
          <p:cNvSpPr txBox="1"/>
          <p:nvPr/>
        </p:nvSpPr>
        <p:spPr>
          <a:xfrm>
            <a:off x="5701040" y="2922048"/>
            <a:ext cx="437940" cy="153888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2400"/>
              </a:spcAft>
            </a:pPr>
            <a:r>
              <a:rPr lang="hu-HU" dirty="0"/>
              <a:t>p</a:t>
            </a:r>
            <a:r>
              <a:rPr lang="hu-HU" baseline="-25000" dirty="0"/>
              <a:t>3</a:t>
            </a:r>
            <a:r>
              <a:rPr lang="hu-HU" dirty="0"/>
              <a:t> </a:t>
            </a:r>
          </a:p>
          <a:p>
            <a:pPr>
              <a:spcAft>
                <a:spcPts val="2400"/>
              </a:spcAft>
            </a:pPr>
            <a:r>
              <a:rPr lang="hu-HU" dirty="0"/>
              <a:t>p</a:t>
            </a:r>
            <a:r>
              <a:rPr lang="hu-HU" baseline="-25000" dirty="0"/>
              <a:t>2</a:t>
            </a:r>
            <a:r>
              <a:rPr lang="hu-HU" dirty="0"/>
              <a:t> </a:t>
            </a:r>
          </a:p>
          <a:p>
            <a:pPr>
              <a:spcAft>
                <a:spcPts val="2400"/>
              </a:spcAft>
            </a:pPr>
            <a:r>
              <a:rPr lang="hu-HU" dirty="0"/>
              <a:t>p</a:t>
            </a:r>
            <a:r>
              <a:rPr lang="hu-HU" baseline="-25000" dirty="0"/>
              <a:t>1</a:t>
            </a:r>
          </a:p>
        </p:txBody>
      </p:sp>
      <p:sp>
        <p:nvSpPr>
          <p:cNvPr id="141" name="Szövegdoboz 140">
            <a:extLst>
              <a:ext uri="{FF2B5EF4-FFF2-40B4-BE49-F238E27FC236}">
                <a16:creationId xmlns:a16="http://schemas.microsoft.com/office/drawing/2014/main" id="{C444518F-11B0-4074-BAA7-29E4B504A0A4}"/>
              </a:ext>
            </a:extLst>
          </p:cNvPr>
          <p:cNvSpPr txBox="1"/>
          <p:nvPr/>
        </p:nvSpPr>
        <p:spPr>
          <a:xfrm>
            <a:off x="6370172" y="4163336"/>
            <a:ext cx="568078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hu-H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közös zérushely -273,15°C-nál van!</a:t>
            </a:r>
          </a:p>
        </p:txBody>
      </p:sp>
      <p:sp>
        <p:nvSpPr>
          <p:cNvPr id="142" name="Szövegdoboz 141">
            <a:extLst>
              <a:ext uri="{FF2B5EF4-FFF2-40B4-BE49-F238E27FC236}">
                <a16:creationId xmlns:a16="http://schemas.microsoft.com/office/drawing/2014/main" id="{28532DD0-501D-455E-BC81-D66A6A28AE9C}"/>
              </a:ext>
            </a:extLst>
          </p:cNvPr>
          <p:cNvSpPr txBox="1"/>
          <p:nvPr/>
        </p:nvSpPr>
        <p:spPr>
          <a:xfrm>
            <a:off x="7037153" y="3188542"/>
            <a:ext cx="431720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hu-H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ha a gáz mennyisége és nyomása </a:t>
            </a:r>
            <a:br>
              <a:rPr lang="hu-H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u-H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nem változik!</a:t>
            </a:r>
          </a:p>
        </p:txBody>
      </p:sp>
      <p:sp>
        <p:nvSpPr>
          <p:cNvPr id="143" name="Szövegdoboz 142">
            <a:extLst>
              <a:ext uri="{FF2B5EF4-FFF2-40B4-BE49-F238E27FC236}">
                <a16:creationId xmlns:a16="http://schemas.microsoft.com/office/drawing/2014/main" id="{FE963FE5-9355-4669-86CA-E9CD5EF07275}"/>
              </a:ext>
            </a:extLst>
          </p:cNvPr>
          <p:cNvSpPr txBox="1"/>
          <p:nvPr/>
        </p:nvSpPr>
        <p:spPr>
          <a:xfrm>
            <a:off x="6200775" y="4922768"/>
            <a:ext cx="6123792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hu-H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gázok úgy viselkednek, mintha ezen a </a:t>
            </a:r>
          </a:p>
          <a:p>
            <a:pPr algn="ctr"/>
            <a:r>
              <a:rPr lang="hu-H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hőmérsékleten nulla lenne a térfogatuk!</a:t>
            </a:r>
          </a:p>
          <a:p>
            <a:pPr algn="ctr"/>
            <a:r>
              <a:rPr lang="hu-H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... tehát a hőmérsékletnek van természetes nulla </a:t>
            </a:r>
          </a:p>
          <a:p>
            <a:pPr algn="ctr"/>
            <a:r>
              <a:rPr lang="hu-H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pontja!</a:t>
            </a:r>
          </a:p>
        </p:txBody>
      </p:sp>
    </p:spTree>
    <p:extLst>
      <p:ext uri="{BB962C8B-B14F-4D97-AF65-F5344CB8AC3E}">
        <p14:creationId xmlns:p14="http://schemas.microsoft.com/office/powerpoint/2010/main" val="17105462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0" grpId="0" animBg="1"/>
      <p:bldP spid="112" grpId="0" animBg="1"/>
      <p:bldP spid="111" grpId="0" animBg="1"/>
      <p:bldP spid="138" grpId="0"/>
      <p:bldP spid="139" grpId="0"/>
      <p:bldP spid="140" grpId="0"/>
      <p:bldP spid="141" grpId="0"/>
      <p:bldP spid="142" grpId="0"/>
      <p:bldP spid="14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D295C7CD-7D78-49FC-9DA0-450DD01B44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Gay-</a:t>
            </a:r>
            <a:r>
              <a:rPr lang="hu-H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Lussac</a:t>
            </a:r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I. (Charles) törvénye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artalom helye 2">
                <a:extLst>
                  <a:ext uri="{FF2B5EF4-FFF2-40B4-BE49-F238E27FC236}">
                    <a16:creationId xmlns:a16="http://schemas.microsoft.com/office/drawing/2014/main" id="{21C575F2-DCB5-467E-9D41-0093440515F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5"/>
                <a:ext cx="10515600" cy="4226832"/>
              </a:xfrm>
            </p:spPr>
            <p:txBody>
              <a:bodyPr>
                <a:normAutofit/>
              </a:bodyPr>
              <a:lstStyle/>
              <a:p>
                <a:pPr algn="ctr"/>
                <a:r>
                  <a:rPr lang="hu-HU" sz="3600" b="1" dirty="0" smtClean="0"/>
                  <a:t>Gay-</a:t>
                </a:r>
                <a:r>
                  <a:rPr lang="hu-HU" sz="3600" b="1" dirty="0" err="1"/>
                  <a:t>Lussac</a:t>
                </a:r>
                <a:r>
                  <a:rPr lang="hu-HU" sz="3600" b="1" dirty="0"/>
                  <a:t> I. (Charles) törvénye:</a:t>
                </a:r>
                <a:r>
                  <a:rPr lang="hu-HU" sz="3600" dirty="0"/>
                  <a:t> az ideális visel-</a:t>
                </a:r>
                <a:r>
                  <a:rPr lang="hu-HU" sz="3600" dirty="0" err="1"/>
                  <a:t>kedésű</a:t>
                </a:r>
                <a:r>
                  <a:rPr lang="hu-HU" sz="3600" dirty="0"/>
                  <a:t> gázok állapotát állandó nyomáson – izobár körülmények között – leíró állapotegyenlet, mely szerint állandó nyomáson, egy adott mennyiségű gáz térfogatának és az abszolút hőmérsékleti skálán mért hőmérsékletének hányadosa konstans. </a:t>
                </a: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hu-HU" sz="36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hu-HU" sz="3600" i="1">
                              <a:latin typeface="Cambria Math" panose="02040503050406030204" pitchFamily="18" charset="0"/>
                            </a:rPr>
                            <m:t>𝑉</m:t>
                          </m:r>
                        </m:num>
                        <m:den>
                          <m:r>
                            <a:rPr lang="hu-HU" sz="3600" i="1">
                              <a:latin typeface="Cambria Math" panose="02040503050406030204" pitchFamily="18" charset="0"/>
                            </a:rPr>
                            <m:t>𝑇</m:t>
                          </m:r>
                        </m:den>
                      </m:f>
                      <m:r>
                        <a:rPr lang="hu-HU" sz="36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hu-HU" sz="3600" i="0">
                          <a:latin typeface="Cambria Math" panose="02040503050406030204" pitchFamily="18" charset="0"/>
                        </a:rPr>
                        <m:t>kons</m:t>
                      </m:r>
                      <m:r>
                        <m:rPr>
                          <m:sty m:val="p"/>
                        </m:rPr>
                        <a:rPr lang="hu-HU" sz="3600" b="0" i="0" smtClean="0">
                          <a:latin typeface="Cambria Math" panose="02040503050406030204" pitchFamily="18" charset="0"/>
                        </a:rPr>
                        <m:t>tans</m:t>
                      </m:r>
                      <m:r>
                        <a:rPr lang="hu-HU" sz="3600" b="0" i="0" smtClean="0">
                          <a:latin typeface="Cambria Math" panose="02040503050406030204" pitchFamily="18" charset="0"/>
                        </a:rPr>
                        <m:t>, </m:t>
                      </m:r>
                      <m:r>
                        <m:rPr>
                          <m:sty m:val="p"/>
                        </m:rPr>
                        <a:rPr lang="hu-HU" sz="3600" i="0">
                          <a:latin typeface="Cambria Math" panose="02040503050406030204" pitchFamily="18" charset="0"/>
                        </a:rPr>
                        <m:t>ill</m:t>
                      </m:r>
                      <m:r>
                        <m:rPr>
                          <m:sty m:val="p"/>
                        </m:rPr>
                        <a:rPr lang="hu-HU" sz="3600" b="0" i="0" smtClean="0">
                          <a:latin typeface="Cambria Math" panose="02040503050406030204" pitchFamily="18" charset="0"/>
                        </a:rPr>
                        <m:t>etve</m:t>
                      </m:r>
                      <m:r>
                        <a:rPr lang="hu-HU" sz="3600" b="0" i="1" smtClean="0">
                          <a:latin typeface="Cambria Math" panose="02040503050406030204" pitchFamily="18" charset="0"/>
                        </a:rPr>
                        <m:t> </m:t>
                      </m:r>
                      <m:f>
                        <m:fPr>
                          <m:ctrlPr>
                            <a:rPr lang="hu-HU" sz="36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hu-HU" sz="36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hu-HU" sz="3600" i="1"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hu-HU" sz="36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hu-HU" sz="36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hu-HU" sz="3600" i="1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hu-HU" sz="36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den>
                      </m:f>
                      <m:r>
                        <a:rPr lang="hu-HU" sz="36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hu-HU" sz="36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hu-HU" sz="36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hu-HU" sz="3600" i="1"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hu-HU" sz="36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hu-HU" sz="36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hu-HU" sz="3600" i="1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hu-HU" sz="36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hu-HU" sz="3600" dirty="0"/>
              </a:p>
              <a:p>
                <a:pPr marL="0" indent="0" algn="ctr">
                  <a:buNone/>
                </a:pPr>
                <a:endParaRPr lang="hu-HU" sz="36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Tartalom helye 2">
                <a:extLst>
                  <a:ext uri="{FF2B5EF4-FFF2-40B4-BE49-F238E27FC236}">
                    <a16:creationId xmlns:a16="http://schemas.microsoft.com/office/drawing/2014/main" id="{21C575F2-DCB5-467E-9D41-0093440515F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5"/>
                <a:ext cx="10515600" cy="4226832"/>
              </a:xfrm>
              <a:blipFill>
                <a:blip r:embed="rId3"/>
                <a:stretch>
                  <a:fillRect t="-3458" r="-1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24553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D295C7CD-7D78-49FC-9DA0-450DD01B44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rendszer és környezete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21C575F2-DCB5-467E-9D41-0093440515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667250"/>
          </a:xfrm>
        </p:spPr>
        <p:txBody>
          <a:bodyPr>
            <a:normAutofit/>
          </a:bodyPr>
          <a:lstStyle/>
          <a:p>
            <a:r>
              <a:rPr lang="hu-HU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Lavoisier a mérleg használatán túl, egy másik fontos lépést is tett. </a:t>
            </a:r>
          </a:p>
          <a:p>
            <a:r>
              <a:rPr lang="hu-HU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jelenségeket úgy tanulmányozta, hogy a kísérleti berendezéseit elhatárolta a világ többi részétől!</a:t>
            </a:r>
          </a:p>
          <a:p>
            <a:r>
              <a:rPr lang="hu-HU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 ezt úgy mondjuk, hogy a megfigyeléseinket, méréseinket, a tanulmányozandó „rendszeren” végezzük.</a:t>
            </a:r>
          </a:p>
          <a:p>
            <a:r>
              <a:rPr lang="hu-HU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hu-HU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rendszer</a:t>
            </a:r>
            <a:r>
              <a:rPr lang="hu-HU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tehát </a:t>
            </a:r>
            <a:r>
              <a:rPr lang="hu-HU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tér általunk vizsgálni kívánt, véges része</a:t>
            </a:r>
            <a:r>
              <a:rPr lang="hu-HU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hu-HU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Minden más, a környezet!</a:t>
            </a:r>
          </a:p>
          <a:p>
            <a:r>
              <a:rPr lang="hu-HU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hu-HU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környezet</a:t>
            </a:r>
            <a:r>
              <a:rPr lang="hu-HU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tehát </a:t>
            </a:r>
            <a:r>
              <a:rPr lang="hu-HU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rendszeren kívüli, az azt körülvevő, teljes tér.</a:t>
            </a:r>
          </a:p>
        </p:txBody>
      </p:sp>
    </p:spTree>
    <p:extLst>
      <p:ext uri="{BB962C8B-B14F-4D97-AF65-F5344CB8AC3E}">
        <p14:creationId xmlns:p14="http://schemas.microsoft.com/office/powerpoint/2010/main" val="23809255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2" presetClass="entr" presetSubtype="4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Freeform 106">
            <a:extLst>
              <a:ext uri="{FF2B5EF4-FFF2-40B4-BE49-F238E27FC236}">
                <a16:creationId xmlns:a16="http://schemas.microsoft.com/office/drawing/2014/main" id="{0794E46B-8AE5-4068-A8C2-5C03532424F4}"/>
              </a:ext>
            </a:extLst>
          </p:cNvPr>
          <p:cNvSpPr>
            <a:spLocks noEditPoints="1"/>
          </p:cNvSpPr>
          <p:nvPr/>
        </p:nvSpPr>
        <p:spPr bwMode="auto">
          <a:xfrm>
            <a:off x="603250" y="4681538"/>
            <a:ext cx="4902200" cy="838200"/>
          </a:xfrm>
          <a:custGeom>
            <a:avLst/>
            <a:gdLst>
              <a:gd name="T0" fmla="*/ 83 w 6162"/>
              <a:gd name="T1" fmla="*/ 1041 h 1053"/>
              <a:gd name="T2" fmla="*/ 160 w 6162"/>
              <a:gd name="T3" fmla="*/ 1012 h 1053"/>
              <a:gd name="T4" fmla="*/ 204 w 6162"/>
              <a:gd name="T5" fmla="*/ 988 h 1053"/>
              <a:gd name="T6" fmla="*/ 273 w 6162"/>
              <a:gd name="T7" fmla="*/ 1009 h 1053"/>
              <a:gd name="T8" fmla="*/ 399 w 6162"/>
              <a:gd name="T9" fmla="*/ 988 h 1053"/>
              <a:gd name="T10" fmla="*/ 457 w 6162"/>
              <a:gd name="T11" fmla="*/ 946 h 1053"/>
              <a:gd name="T12" fmla="*/ 589 w 6162"/>
              <a:gd name="T13" fmla="*/ 957 h 1053"/>
              <a:gd name="T14" fmla="*/ 665 w 6162"/>
              <a:gd name="T15" fmla="*/ 928 h 1053"/>
              <a:gd name="T16" fmla="*/ 715 w 6162"/>
              <a:gd name="T17" fmla="*/ 936 h 1053"/>
              <a:gd name="T18" fmla="*/ 836 w 6162"/>
              <a:gd name="T19" fmla="*/ 883 h 1053"/>
              <a:gd name="T20" fmla="*/ 968 w 6162"/>
              <a:gd name="T21" fmla="*/ 894 h 1053"/>
              <a:gd name="T22" fmla="*/ 1025 w 6162"/>
              <a:gd name="T23" fmla="*/ 852 h 1053"/>
              <a:gd name="T24" fmla="*/ 1157 w 6162"/>
              <a:gd name="T25" fmla="*/ 862 h 1053"/>
              <a:gd name="T26" fmla="*/ 1202 w 6162"/>
              <a:gd name="T27" fmla="*/ 839 h 1053"/>
              <a:gd name="T28" fmla="*/ 1360 w 6162"/>
              <a:gd name="T29" fmla="*/ 812 h 1053"/>
              <a:gd name="T30" fmla="*/ 1410 w 6162"/>
              <a:gd name="T31" fmla="*/ 820 h 1053"/>
              <a:gd name="T32" fmla="*/ 1531 w 6162"/>
              <a:gd name="T33" fmla="*/ 768 h 1053"/>
              <a:gd name="T34" fmla="*/ 1662 w 6162"/>
              <a:gd name="T35" fmla="*/ 778 h 1053"/>
              <a:gd name="T36" fmla="*/ 1720 w 6162"/>
              <a:gd name="T37" fmla="*/ 736 h 1053"/>
              <a:gd name="T38" fmla="*/ 1852 w 6162"/>
              <a:gd name="T39" fmla="*/ 747 h 1053"/>
              <a:gd name="T40" fmla="*/ 1897 w 6162"/>
              <a:gd name="T41" fmla="*/ 723 h 1053"/>
              <a:gd name="T42" fmla="*/ 2055 w 6162"/>
              <a:gd name="T43" fmla="*/ 697 h 1053"/>
              <a:gd name="T44" fmla="*/ 2105 w 6162"/>
              <a:gd name="T45" fmla="*/ 705 h 1053"/>
              <a:gd name="T46" fmla="*/ 2226 w 6162"/>
              <a:gd name="T47" fmla="*/ 652 h 1053"/>
              <a:gd name="T48" fmla="*/ 2357 w 6162"/>
              <a:gd name="T49" fmla="*/ 663 h 1053"/>
              <a:gd name="T50" fmla="*/ 2415 w 6162"/>
              <a:gd name="T51" fmla="*/ 621 h 1053"/>
              <a:gd name="T52" fmla="*/ 2547 w 6162"/>
              <a:gd name="T53" fmla="*/ 631 h 1053"/>
              <a:gd name="T54" fmla="*/ 2591 w 6162"/>
              <a:gd name="T55" fmla="*/ 608 h 1053"/>
              <a:gd name="T56" fmla="*/ 2749 w 6162"/>
              <a:gd name="T57" fmla="*/ 581 h 1053"/>
              <a:gd name="T58" fmla="*/ 2799 w 6162"/>
              <a:gd name="T59" fmla="*/ 589 h 1053"/>
              <a:gd name="T60" fmla="*/ 2920 w 6162"/>
              <a:gd name="T61" fmla="*/ 537 h 1053"/>
              <a:gd name="T62" fmla="*/ 3052 w 6162"/>
              <a:gd name="T63" fmla="*/ 547 h 1053"/>
              <a:gd name="T64" fmla="*/ 3110 w 6162"/>
              <a:gd name="T65" fmla="*/ 505 h 1053"/>
              <a:gd name="T66" fmla="*/ 3242 w 6162"/>
              <a:gd name="T67" fmla="*/ 516 h 1053"/>
              <a:gd name="T68" fmla="*/ 3286 w 6162"/>
              <a:gd name="T69" fmla="*/ 492 h 1053"/>
              <a:gd name="T70" fmla="*/ 3444 w 6162"/>
              <a:gd name="T71" fmla="*/ 466 h 1053"/>
              <a:gd name="T72" fmla="*/ 3494 w 6162"/>
              <a:gd name="T73" fmla="*/ 474 h 1053"/>
              <a:gd name="T74" fmla="*/ 3615 w 6162"/>
              <a:gd name="T75" fmla="*/ 421 h 1053"/>
              <a:gd name="T76" fmla="*/ 3747 w 6162"/>
              <a:gd name="T77" fmla="*/ 432 h 1053"/>
              <a:gd name="T78" fmla="*/ 3805 w 6162"/>
              <a:gd name="T79" fmla="*/ 390 h 1053"/>
              <a:gd name="T80" fmla="*/ 3936 w 6162"/>
              <a:gd name="T81" fmla="*/ 400 h 1053"/>
              <a:gd name="T82" fmla="*/ 3981 w 6162"/>
              <a:gd name="T83" fmla="*/ 377 h 1053"/>
              <a:gd name="T84" fmla="*/ 4139 w 6162"/>
              <a:gd name="T85" fmla="*/ 350 h 1053"/>
              <a:gd name="T86" fmla="*/ 4189 w 6162"/>
              <a:gd name="T87" fmla="*/ 358 h 1053"/>
              <a:gd name="T88" fmla="*/ 4310 w 6162"/>
              <a:gd name="T89" fmla="*/ 306 h 1053"/>
              <a:gd name="T90" fmla="*/ 4442 w 6162"/>
              <a:gd name="T91" fmla="*/ 316 h 1053"/>
              <a:gd name="T92" fmla="*/ 4500 w 6162"/>
              <a:gd name="T93" fmla="*/ 274 h 1053"/>
              <a:gd name="T94" fmla="*/ 4631 w 6162"/>
              <a:gd name="T95" fmla="*/ 285 h 1053"/>
              <a:gd name="T96" fmla="*/ 4676 w 6162"/>
              <a:gd name="T97" fmla="*/ 261 h 1053"/>
              <a:gd name="T98" fmla="*/ 4834 w 6162"/>
              <a:gd name="T99" fmla="*/ 235 h 1053"/>
              <a:gd name="T100" fmla="*/ 4884 w 6162"/>
              <a:gd name="T101" fmla="*/ 243 h 1053"/>
              <a:gd name="T102" fmla="*/ 5005 w 6162"/>
              <a:gd name="T103" fmla="*/ 190 h 1053"/>
              <a:gd name="T104" fmla="*/ 5136 w 6162"/>
              <a:gd name="T105" fmla="*/ 201 h 1053"/>
              <a:gd name="T106" fmla="*/ 5194 w 6162"/>
              <a:gd name="T107" fmla="*/ 159 h 1053"/>
              <a:gd name="T108" fmla="*/ 5326 w 6162"/>
              <a:gd name="T109" fmla="*/ 169 h 1053"/>
              <a:gd name="T110" fmla="*/ 5371 w 6162"/>
              <a:gd name="T111" fmla="*/ 146 h 1053"/>
              <a:gd name="T112" fmla="*/ 5529 w 6162"/>
              <a:gd name="T113" fmla="*/ 119 h 1053"/>
              <a:gd name="T114" fmla="*/ 5579 w 6162"/>
              <a:gd name="T115" fmla="*/ 127 h 1053"/>
              <a:gd name="T116" fmla="*/ 5700 w 6162"/>
              <a:gd name="T117" fmla="*/ 75 h 1053"/>
              <a:gd name="T118" fmla="*/ 5831 w 6162"/>
              <a:gd name="T119" fmla="*/ 85 h 1053"/>
              <a:gd name="T120" fmla="*/ 5889 w 6162"/>
              <a:gd name="T121" fmla="*/ 43 h 1053"/>
              <a:gd name="T122" fmla="*/ 6021 w 6162"/>
              <a:gd name="T123" fmla="*/ 54 h 1053"/>
              <a:gd name="T124" fmla="*/ 6066 w 6162"/>
              <a:gd name="T125" fmla="*/ 30 h 10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6162" h="1053">
                <a:moveTo>
                  <a:pt x="20" y="1051"/>
                </a:moveTo>
                <a:lnTo>
                  <a:pt x="20" y="1051"/>
                </a:lnTo>
                <a:lnTo>
                  <a:pt x="20" y="1051"/>
                </a:lnTo>
                <a:cubicBezTo>
                  <a:pt x="29" y="1050"/>
                  <a:pt x="35" y="1042"/>
                  <a:pt x="33" y="1033"/>
                </a:cubicBezTo>
                <a:cubicBezTo>
                  <a:pt x="32" y="1024"/>
                  <a:pt x="24" y="1018"/>
                  <a:pt x="15" y="1020"/>
                </a:cubicBezTo>
                <a:lnTo>
                  <a:pt x="15" y="1020"/>
                </a:lnTo>
                <a:lnTo>
                  <a:pt x="15" y="1020"/>
                </a:lnTo>
                <a:cubicBezTo>
                  <a:pt x="6" y="1021"/>
                  <a:pt x="0" y="1029"/>
                  <a:pt x="2" y="1038"/>
                </a:cubicBezTo>
                <a:cubicBezTo>
                  <a:pt x="3" y="1047"/>
                  <a:pt x="11" y="1053"/>
                  <a:pt x="20" y="1051"/>
                </a:cubicBezTo>
                <a:close/>
                <a:moveTo>
                  <a:pt x="83" y="1041"/>
                </a:moveTo>
                <a:lnTo>
                  <a:pt x="83" y="1041"/>
                </a:lnTo>
                <a:lnTo>
                  <a:pt x="83" y="1041"/>
                </a:lnTo>
                <a:cubicBezTo>
                  <a:pt x="92" y="1039"/>
                  <a:pt x="98" y="1031"/>
                  <a:pt x="96" y="1022"/>
                </a:cubicBezTo>
                <a:cubicBezTo>
                  <a:pt x="95" y="1014"/>
                  <a:pt x="87" y="1008"/>
                  <a:pt x="78" y="1009"/>
                </a:cubicBezTo>
                <a:lnTo>
                  <a:pt x="78" y="1009"/>
                </a:lnTo>
                <a:lnTo>
                  <a:pt x="78" y="1009"/>
                </a:lnTo>
                <a:cubicBezTo>
                  <a:pt x="69" y="1011"/>
                  <a:pt x="63" y="1019"/>
                  <a:pt x="65" y="1028"/>
                </a:cubicBezTo>
                <a:cubicBezTo>
                  <a:pt x="66" y="1036"/>
                  <a:pt x="75" y="1042"/>
                  <a:pt x="83" y="1041"/>
                </a:cubicBezTo>
                <a:close/>
                <a:moveTo>
                  <a:pt x="146" y="1030"/>
                </a:moveTo>
                <a:lnTo>
                  <a:pt x="146" y="1030"/>
                </a:lnTo>
                <a:lnTo>
                  <a:pt x="146" y="1030"/>
                </a:lnTo>
                <a:cubicBezTo>
                  <a:pt x="155" y="1029"/>
                  <a:pt x="161" y="1021"/>
                  <a:pt x="160" y="1012"/>
                </a:cubicBezTo>
                <a:cubicBezTo>
                  <a:pt x="158" y="1003"/>
                  <a:pt x="150" y="997"/>
                  <a:pt x="141" y="999"/>
                </a:cubicBezTo>
                <a:lnTo>
                  <a:pt x="141" y="999"/>
                </a:lnTo>
                <a:lnTo>
                  <a:pt x="141" y="999"/>
                </a:lnTo>
                <a:cubicBezTo>
                  <a:pt x="132" y="1000"/>
                  <a:pt x="127" y="1008"/>
                  <a:pt x="128" y="1017"/>
                </a:cubicBezTo>
                <a:cubicBezTo>
                  <a:pt x="129" y="1026"/>
                  <a:pt x="138" y="1032"/>
                  <a:pt x="146" y="1030"/>
                </a:cubicBezTo>
                <a:close/>
                <a:moveTo>
                  <a:pt x="210" y="1020"/>
                </a:moveTo>
                <a:lnTo>
                  <a:pt x="210" y="1020"/>
                </a:lnTo>
                <a:lnTo>
                  <a:pt x="210" y="1020"/>
                </a:lnTo>
                <a:cubicBezTo>
                  <a:pt x="218" y="1018"/>
                  <a:pt x="224" y="1010"/>
                  <a:pt x="223" y="1001"/>
                </a:cubicBezTo>
                <a:cubicBezTo>
                  <a:pt x="221" y="993"/>
                  <a:pt x="213" y="987"/>
                  <a:pt x="204" y="988"/>
                </a:cubicBezTo>
                <a:lnTo>
                  <a:pt x="204" y="988"/>
                </a:lnTo>
                <a:lnTo>
                  <a:pt x="204" y="988"/>
                </a:lnTo>
                <a:cubicBezTo>
                  <a:pt x="196" y="990"/>
                  <a:pt x="190" y="998"/>
                  <a:pt x="191" y="1007"/>
                </a:cubicBezTo>
                <a:cubicBezTo>
                  <a:pt x="193" y="1015"/>
                  <a:pt x="201" y="1021"/>
                  <a:pt x="210" y="1020"/>
                </a:cubicBezTo>
                <a:close/>
                <a:moveTo>
                  <a:pt x="273" y="1009"/>
                </a:moveTo>
                <a:lnTo>
                  <a:pt x="273" y="1009"/>
                </a:lnTo>
                <a:lnTo>
                  <a:pt x="273" y="1009"/>
                </a:lnTo>
                <a:cubicBezTo>
                  <a:pt x="282" y="1008"/>
                  <a:pt x="287" y="1000"/>
                  <a:pt x="286" y="991"/>
                </a:cubicBezTo>
                <a:cubicBezTo>
                  <a:pt x="284" y="982"/>
                  <a:pt x="276" y="976"/>
                  <a:pt x="268" y="978"/>
                </a:cubicBezTo>
                <a:lnTo>
                  <a:pt x="268" y="978"/>
                </a:lnTo>
                <a:cubicBezTo>
                  <a:pt x="259" y="979"/>
                  <a:pt x="253" y="987"/>
                  <a:pt x="254" y="996"/>
                </a:cubicBezTo>
                <a:cubicBezTo>
                  <a:pt x="256" y="1005"/>
                  <a:pt x="264" y="1011"/>
                  <a:pt x="273" y="1009"/>
                </a:cubicBezTo>
                <a:close/>
                <a:moveTo>
                  <a:pt x="336" y="999"/>
                </a:moveTo>
                <a:lnTo>
                  <a:pt x="336" y="999"/>
                </a:lnTo>
                <a:lnTo>
                  <a:pt x="336" y="999"/>
                </a:lnTo>
                <a:cubicBezTo>
                  <a:pt x="345" y="997"/>
                  <a:pt x="351" y="989"/>
                  <a:pt x="349" y="980"/>
                </a:cubicBezTo>
                <a:cubicBezTo>
                  <a:pt x="348" y="972"/>
                  <a:pt x="339" y="966"/>
                  <a:pt x="331" y="967"/>
                </a:cubicBezTo>
                <a:lnTo>
                  <a:pt x="331" y="967"/>
                </a:lnTo>
                <a:cubicBezTo>
                  <a:pt x="322" y="969"/>
                  <a:pt x="316" y="977"/>
                  <a:pt x="318" y="986"/>
                </a:cubicBezTo>
                <a:cubicBezTo>
                  <a:pt x="319" y="994"/>
                  <a:pt x="327" y="1000"/>
                  <a:pt x="336" y="999"/>
                </a:cubicBezTo>
                <a:close/>
                <a:moveTo>
                  <a:pt x="399" y="988"/>
                </a:moveTo>
                <a:lnTo>
                  <a:pt x="399" y="988"/>
                </a:lnTo>
                <a:lnTo>
                  <a:pt x="399" y="988"/>
                </a:lnTo>
                <a:cubicBezTo>
                  <a:pt x="408" y="987"/>
                  <a:pt x="414" y="979"/>
                  <a:pt x="412" y="970"/>
                </a:cubicBezTo>
                <a:cubicBezTo>
                  <a:pt x="411" y="961"/>
                  <a:pt x="403" y="955"/>
                  <a:pt x="394" y="957"/>
                </a:cubicBezTo>
                <a:lnTo>
                  <a:pt x="394" y="957"/>
                </a:lnTo>
                <a:cubicBezTo>
                  <a:pt x="385" y="958"/>
                  <a:pt x="379" y="966"/>
                  <a:pt x="381" y="975"/>
                </a:cubicBezTo>
                <a:cubicBezTo>
                  <a:pt x="382" y="984"/>
                  <a:pt x="390" y="990"/>
                  <a:pt x="399" y="988"/>
                </a:cubicBezTo>
                <a:close/>
                <a:moveTo>
                  <a:pt x="462" y="978"/>
                </a:moveTo>
                <a:lnTo>
                  <a:pt x="462" y="978"/>
                </a:lnTo>
                <a:lnTo>
                  <a:pt x="462" y="978"/>
                </a:lnTo>
                <a:cubicBezTo>
                  <a:pt x="471" y="976"/>
                  <a:pt x="477" y="968"/>
                  <a:pt x="475" y="959"/>
                </a:cubicBezTo>
                <a:cubicBezTo>
                  <a:pt x="474" y="951"/>
                  <a:pt x="466" y="945"/>
                  <a:pt x="457" y="946"/>
                </a:cubicBezTo>
                <a:lnTo>
                  <a:pt x="457" y="946"/>
                </a:lnTo>
                <a:cubicBezTo>
                  <a:pt x="448" y="948"/>
                  <a:pt x="442" y="956"/>
                  <a:pt x="444" y="965"/>
                </a:cubicBezTo>
                <a:cubicBezTo>
                  <a:pt x="445" y="973"/>
                  <a:pt x="454" y="979"/>
                  <a:pt x="462" y="978"/>
                </a:cubicBezTo>
                <a:close/>
                <a:moveTo>
                  <a:pt x="525" y="967"/>
                </a:moveTo>
                <a:lnTo>
                  <a:pt x="525" y="967"/>
                </a:lnTo>
                <a:lnTo>
                  <a:pt x="525" y="967"/>
                </a:lnTo>
                <a:cubicBezTo>
                  <a:pt x="534" y="966"/>
                  <a:pt x="540" y="958"/>
                  <a:pt x="539" y="949"/>
                </a:cubicBezTo>
                <a:cubicBezTo>
                  <a:pt x="537" y="940"/>
                  <a:pt x="529" y="934"/>
                  <a:pt x="520" y="936"/>
                </a:cubicBezTo>
                <a:lnTo>
                  <a:pt x="520" y="936"/>
                </a:lnTo>
                <a:cubicBezTo>
                  <a:pt x="511" y="937"/>
                  <a:pt x="506" y="945"/>
                  <a:pt x="507" y="954"/>
                </a:cubicBezTo>
                <a:cubicBezTo>
                  <a:pt x="508" y="963"/>
                  <a:pt x="517" y="969"/>
                  <a:pt x="525" y="967"/>
                </a:cubicBezTo>
                <a:close/>
                <a:moveTo>
                  <a:pt x="589" y="957"/>
                </a:moveTo>
                <a:lnTo>
                  <a:pt x="589" y="957"/>
                </a:lnTo>
                <a:lnTo>
                  <a:pt x="589" y="957"/>
                </a:lnTo>
                <a:cubicBezTo>
                  <a:pt x="597" y="955"/>
                  <a:pt x="603" y="947"/>
                  <a:pt x="602" y="938"/>
                </a:cubicBezTo>
                <a:cubicBezTo>
                  <a:pt x="600" y="930"/>
                  <a:pt x="592" y="924"/>
                  <a:pt x="583" y="925"/>
                </a:cubicBezTo>
                <a:lnTo>
                  <a:pt x="583" y="925"/>
                </a:lnTo>
                <a:cubicBezTo>
                  <a:pt x="575" y="927"/>
                  <a:pt x="569" y="935"/>
                  <a:pt x="570" y="944"/>
                </a:cubicBezTo>
                <a:cubicBezTo>
                  <a:pt x="572" y="952"/>
                  <a:pt x="580" y="958"/>
                  <a:pt x="589" y="957"/>
                </a:cubicBezTo>
                <a:close/>
                <a:moveTo>
                  <a:pt x="652" y="946"/>
                </a:moveTo>
                <a:lnTo>
                  <a:pt x="652" y="946"/>
                </a:lnTo>
                <a:lnTo>
                  <a:pt x="652" y="946"/>
                </a:lnTo>
                <a:cubicBezTo>
                  <a:pt x="660" y="945"/>
                  <a:pt x="666" y="937"/>
                  <a:pt x="665" y="928"/>
                </a:cubicBezTo>
                <a:cubicBezTo>
                  <a:pt x="663" y="919"/>
                  <a:pt x="655" y="913"/>
                  <a:pt x="647" y="915"/>
                </a:cubicBezTo>
                <a:lnTo>
                  <a:pt x="646" y="915"/>
                </a:lnTo>
                <a:cubicBezTo>
                  <a:pt x="638" y="916"/>
                  <a:pt x="632" y="924"/>
                  <a:pt x="633" y="933"/>
                </a:cubicBezTo>
                <a:cubicBezTo>
                  <a:pt x="635" y="942"/>
                  <a:pt x="643" y="948"/>
                  <a:pt x="652" y="946"/>
                </a:cubicBezTo>
                <a:close/>
                <a:moveTo>
                  <a:pt x="715" y="936"/>
                </a:moveTo>
                <a:lnTo>
                  <a:pt x="715" y="936"/>
                </a:lnTo>
                <a:cubicBezTo>
                  <a:pt x="724" y="934"/>
                  <a:pt x="730" y="926"/>
                  <a:pt x="728" y="917"/>
                </a:cubicBezTo>
                <a:cubicBezTo>
                  <a:pt x="727" y="909"/>
                  <a:pt x="718" y="903"/>
                  <a:pt x="710" y="904"/>
                </a:cubicBezTo>
                <a:lnTo>
                  <a:pt x="710" y="904"/>
                </a:lnTo>
                <a:cubicBezTo>
                  <a:pt x="701" y="906"/>
                  <a:pt x="695" y="914"/>
                  <a:pt x="697" y="923"/>
                </a:cubicBezTo>
                <a:cubicBezTo>
                  <a:pt x="698" y="931"/>
                  <a:pt x="706" y="937"/>
                  <a:pt x="715" y="936"/>
                </a:cubicBezTo>
                <a:close/>
                <a:moveTo>
                  <a:pt x="778" y="925"/>
                </a:moveTo>
                <a:lnTo>
                  <a:pt x="778" y="925"/>
                </a:lnTo>
                <a:cubicBezTo>
                  <a:pt x="787" y="924"/>
                  <a:pt x="793" y="916"/>
                  <a:pt x="791" y="907"/>
                </a:cubicBezTo>
                <a:cubicBezTo>
                  <a:pt x="790" y="898"/>
                  <a:pt x="782" y="892"/>
                  <a:pt x="773" y="894"/>
                </a:cubicBezTo>
                <a:lnTo>
                  <a:pt x="773" y="894"/>
                </a:lnTo>
                <a:cubicBezTo>
                  <a:pt x="764" y="895"/>
                  <a:pt x="758" y="903"/>
                  <a:pt x="760" y="912"/>
                </a:cubicBezTo>
                <a:cubicBezTo>
                  <a:pt x="761" y="921"/>
                  <a:pt x="769" y="927"/>
                  <a:pt x="778" y="925"/>
                </a:cubicBezTo>
                <a:close/>
                <a:moveTo>
                  <a:pt x="841" y="915"/>
                </a:moveTo>
                <a:lnTo>
                  <a:pt x="841" y="915"/>
                </a:lnTo>
                <a:cubicBezTo>
                  <a:pt x="850" y="913"/>
                  <a:pt x="856" y="905"/>
                  <a:pt x="854" y="896"/>
                </a:cubicBezTo>
                <a:cubicBezTo>
                  <a:pt x="853" y="888"/>
                  <a:pt x="845" y="882"/>
                  <a:pt x="836" y="883"/>
                </a:cubicBezTo>
                <a:lnTo>
                  <a:pt x="836" y="883"/>
                </a:lnTo>
                <a:cubicBezTo>
                  <a:pt x="827" y="885"/>
                  <a:pt x="821" y="893"/>
                  <a:pt x="823" y="902"/>
                </a:cubicBezTo>
                <a:cubicBezTo>
                  <a:pt x="824" y="910"/>
                  <a:pt x="833" y="916"/>
                  <a:pt x="841" y="915"/>
                </a:cubicBezTo>
                <a:close/>
                <a:moveTo>
                  <a:pt x="904" y="904"/>
                </a:moveTo>
                <a:lnTo>
                  <a:pt x="904" y="904"/>
                </a:lnTo>
                <a:cubicBezTo>
                  <a:pt x="913" y="903"/>
                  <a:pt x="919" y="895"/>
                  <a:pt x="918" y="886"/>
                </a:cubicBezTo>
                <a:cubicBezTo>
                  <a:pt x="916" y="877"/>
                  <a:pt x="908" y="871"/>
                  <a:pt x="899" y="873"/>
                </a:cubicBezTo>
                <a:lnTo>
                  <a:pt x="899" y="873"/>
                </a:lnTo>
                <a:cubicBezTo>
                  <a:pt x="890" y="874"/>
                  <a:pt x="885" y="882"/>
                  <a:pt x="886" y="891"/>
                </a:cubicBezTo>
                <a:cubicBezTo>
                  <a:pt x="887" y="900"/>
                  <a:pt x="896" y="906"/>
                  <a:pt x="904" y="904"/>
                </a:cubicBezTo>
                <a:close/>
                <a:moveTo>
                  <a:pt x="968" y="894"/>
                </a:moveTo>
                <a:lnTo>
                  <a:pt x="968" y="894"/>
                </a:lnTo>
                <a:cubicBezTo>
                  <a:pt x="976" y="892"/>
                  <a:pt x="982" y="884"/>
                  <a:pt x="981" y="875"/>
                </a:cubicBezTo>
                <a:cubicBezTo>
                  <a:pt x="979" y="867"/>
                  <a:pt x="971" y="861"/>
                  <a:pt x="962" y="862"/>
                </a:cubicBezTo>
                <a:lnTo>
                  <a:pt x="962" y="862"/>
                </a:lnTo>
                <a:cubicBezTo>
                  <a:pt x="954" y="864"/>
                  <a:pt x="948" y="872"/>
                  <a:pt x="949" y="881"/>
                </a:cubicBezTo>
                <a:cubicBezTo>
                  <a:pt x="951" y="889"/>
                  <a:pt x="959" y="895"/>
                  <a:pt x="968" y="894"/>
                </a:cubicBezTo>
                <a:close/>
                <a:moveTo>
                  <a:pt x="1031" y="883"/>
                </a:moveTo>
                <a:lnTo>
                  <a:pt x="1031" y="883"/>
                </a:lnTo>
                <a:cubicBezTo>
                  <a:pt x="1039" y="882"/>
                  <a:pt x="1045" y="874"/>
                  <a:pt x="1044" y="865"/>
                </a:cubicBezTo>
                <a:cubicBezTo>
                  <a:pt x="1042" y="856"/>
                  <a:pt x="1034" y="850"/>
                  <a:pt x="1026" y="852"/>
                </a:cubicBezTo>
                <a:lnTo>
                  <a:pt x="1025" y="852"/>
                </a:lnTo>
                <a:cubicBezTo>
                  <a:pt x="1017" y="853"/>
                  <a:pt x="1011" y="861"/>
                  <a:pt x="1012" y="870"/>
                </a:cubicBezTo>
                <a:cubicBezTo>
                  <a:pt x="1014" y="879"/>
                  <a:pt x="1022" y="885"/>
                  <a:pt x="1031" y="883"/>
                </a:cubicBezTo>
                <a:close/>
                <a:moveTo>
                  <a:pt x="1094" y="873"/>
                </a:moveTo>
                <a:lnTo>
                  <a:pt x="1094" y="873"/>
                </a:lnTo>
                <a:cubicBezTo>
                  <a:pt x="1103" y="871"/>
                  <a:pt x="1109" y="863"/>
                  <a:pt x="1107" y="854"/>
                </a:cubicBezTo>
                <a:cubicBezTo>
                  <a:pt x="1106" y="846"/>
                  <a:pt x="1097" y="840"/>
                  <a:pt x="1089" y="841"/>
                </a:cubicBezTo>
                <a:lnTo>
                  <a:pt x="1089" y="841"/>
                </a:lnTo>
                <a:cubicBezTo>
                  <a:pt x="1080" y="843"/>
                  <a:pt x="1074" y="851"/>
                  <a:pt x="1075" y="860"/>
                </a:cubicBezTo>
                <a:cubicBezTo>
                  <a:pt x="1077" y="868"/>
                  <a:pt x="1085" y="874"/>
                  <a:pt x="1094" y="873"/>
                </a:cubicBezTo>
                <a:close/>
                <a:moveTo>
                  <a:pt x="1157" y="862"/>
                </a:moveTo>
                <a:lnTo>
                  <a:pt x="1157" y="862"/>
                </a:lnTo>
                <a:cubicBezTo>
                  <a:pt x="1166" y="861"/>
                  <a:pt x="1172" y="853"/>
                  <a:pt x="1170" y="844"/>
                </a:cubicBezTo>
                <a:cubicBezTo>
                  <a:pt x="1169" y="835"/>
                  <a:pt x="1161" y="829"/>
                  <a:pt x="1152" y="831"/>
                </a:cubicBezTo>
                <a:lnTo>
                  <a:pt x="1152" y="831"/>
                </a:lnTo>
                <a:cubicBezTo>
                  <a:pt x="1143" y="832"/>
                  <a:pt x="1137" y="840"/>
                  <a:pt x="1139" y="849"/>
                </a:cubicBezTo>
                <a:cubicBezTo>
                  <a:pt x="1140" y="858"/>
                  <a:pt x="1148" y="864"/>
                  <a:pt x="1157" y="862"/>
                </a:cubicBezTo>
                <a:close/>
                <a:moveTo>
                  <a:pt x="1220" y="852"/>
                </a:moveTo>
                <a:lnTo>
                  <a:pt x="1220" y="852"/>
                </a:lnTo>
                <a:cubicBezTo>
                  <a:pt x="1229" y="850"/>
                  <a:pt x="1235" y="842"/>
                  <a:pt x="1233" y="833"/>
                </a:cubicBezTo>
                <a:cubicBezTo>
                  <a:pt x="1232" y="825"/>
                  <a:pt x="1224" y="819"/>
                  <a:pt x="1215" y="820"/>
                </a:cubicBezTo>
                <a:lnTo>
                  <a:pt x="1215" y="820"/>
                </a:lnTo>
                <a:cubicBezTo>
                  <a:pt x="1206" y="822"/>
                  <a:pt x="1200" y="830"/>
                  <a:pt x="1202" y="839"/>
                </a:cubicBezTo>
                <a:cubicBezTo>
                  <a:pt x="1203" y="847"/>
                  <a:pt x="1212" y="853"/>
                  <a:pt x="1220" y="852"/>
                </a:cubicBezTo>
                <a:close/>
                <a:moveTo>
                  <a:pt x="1283" y="841"/>
                </a:moveTo>
                <a:lnTo>
                  <a:pt x="1283" y="841"/>
                </a:lnTo>
                <a:cubicBezTo>
                  <a:pt x="1292" y="840"/>
                  <a:pt x="1298" y="832"/>
                  <a:pt x="1297" y="823"/>
                </a:cubicBezTo>
                <a:cubicBezTo>
                  <a:pt x="1295" y="814"/>
                  <a:pt x="1287" y="808"/>
                  <a:pt x="1278" y="810"/>
                </a:cubicBezTo>
                <a:lnTo>
                  <a:pt x="1278" y="810"/>
                </a:lnTo>
                <a:cubicBezTo>
                  <a:pt x="1269" y="811"/>
                  <a:pt x="1264" y="819"/>
                  <a:pt x="1265" y="828"/>
                </a:cubicBezTo>
                <a:cubicBezTo>
                  <a:pt x="1266" y="837"/>
                  <a:pt x="1275" y="843"/>
                  <a:pt x="1283" y="841"/>
                </a:cubicBezTo>
                <a:close/>
                <a:moveTo>
                  <a:pt x="1347" y="831"/>
                </a:moveTo>
                <a:lnTo>
                  <a:pt x="1347" y="831"/>
                </a:lnTo>
                <a:cubicBezTo>
                  <a:pt x="1355" y="829"/>
                  <a:pt x="1361" y="821"/>
                  <a:pt x="1360" y="812"/>
                </a:cubicBezTo>
                <a:cubicBezTo>
                  <a:pt x="1358" y="804"/>
                  <a:pt x="1350" y="798"/>
                  <a:pt x="1341" y="799"/>
                </a:cubicBezTo>
                <a:lnTo>
                  <a:pt x="1341" y="799"/>
                </a:lnTo>
                <a:cubicBezTo>
                  <a:pt x="1333" y="801"/>
                  <a:pt x="1327" y="809"/>
                  <a:pt x="1328" y="818"/>
                </a:cubicBezTo>
                <a:cubicBezTo>
                  <a:pt x="1330" y="826"/>
                  <a:pt x="1338" y="832"/>
                  <a:pt x="1347" y="831"/>
                </a:cubicBezTo>
                <a:close/>
                <a:moveTo>
                  <a:pt x="1410" y="820"/>
                </a:moveTo>
                <a:lnTo>
                  <a:pt x="1410" y="820"/>
                </a:lnTo>
                <a:cubicBezTo>
                  <a:pt x="1418" y="819"/>
                  <a:pt x="1424" y="811"/>
                  <a:pt x="1423" y="802"/>
                </a:cubicBezTo>
                <a:cubicBezTo>
                  <a:pt x="1421" y="793"/>
                  <a:pt x="1413" y="787"/>
                  <a:pt x="1405" y="789"/>
                </a:cubicBezTo>
                <a:lnTo>
                  <a:pt x="1404" y="789"/>
                </a:lnTo>
                <a:cubicBezTo>
                  <a:pt x="1396" y="790"/>
                  <a:pt x="1390" y="798"/>
                  <a:pt x="1391" y="807"/>
                </a:cubicBezTo>
                <a:cubicBezTo>
                  <a:pt x="1393" y="816"/>
                  <a:pt x="1401" y="822"/>
                  <a:pt x="1410" y="820"/>
                </a:cubicBezTo>
                <a:close/>
                <a:moveTo>
                  <a:pt x="1473" y="810"/>
                </a:moveTo>
                <a:lnTo>
                  <a:pt x="1473" y="810"/>
                </a:lnTo>
                <a:cubicBezTo>
                  <a:pt x="1482" y="808"/>
                  <a:pt x="1488" y="800"/>
                  <a:pt x="1486" y="791"/>
                </a:cubicBezTo>
                <a:cubicBezTo>
                  <a:pt x="1485" y="783"/>
                  <a:pt x="1476" y="777"/>
                  <a:pt x="1468" y="778"/>
                </a:cubicBezTo>
                <a:lnTo>
                  <a:pt x="1468" y="778"/>
                </a:lnTo>
                <a:cubicBezTo>
                  <a:pt x="1459" y="780"/>
                  <a:pt x="1453" y="788"/>
                  <a:pt x="1454" y="797"/>
                </a:cubicBezTo>
                <a:cubicBezTo>
                  <a:pt x="1456" y="805"/>
                  <a:pt x="1464" y="811"/>
                  <a:pt x="1473" y="810"/>
                </a:cubicBezTo>
                <a:close/>
                <a:moveTo>
                  <a:pt x="1536" y="799"/>
                </a:moveTo>
                <a:lnTo>
                  <a:pt x="1536" y="799"/>
                </a:lnTo>
                <a:cubicBezTo>
                  <a:pt x="1545" y="798"/>
                  <a:pt x="1551" y="790"/>
                  <a:pt x="1549" y="781"/>
                </a:cubicBezTo>
                <a:cubicBezTo>
                  <a:pt x="1548" y="772"/>
                  <a:pt x="1540" y="766"/>
                  <a:pt x="1531" y="768"/>
                </a:cubicBezTo>
                <a:lnTo>
                  <a:pt x="1531" y="768"/>
                </a:lnTo>
                <a:cubicBezTo>
                  <a:pt x="1522" y="769"/>
                  <a:pt x="1516" y="777"/>
                  <a:pt x="1518" y="786"/>
                </a:cubicBezTo>
                <a:cubicBezTo>
                  <a:pt x="1519" y="795"/>
                  <a:pt x="1527" y="801"/>
                  <a:pt x="1536" y="799"/>
                </a:cubicBezTo>
                <a:close/>
                <a:moveTo>
                  <a:pt x="1599" y="789"/>
                </a:moveTo>
                <a:lnTo>
                  <a:pt x="1599" y="789"/>
                </a:lnTo>
                <a:cubicBezTo>
                  <a:pt x="1608" y="787"/>
                  <a:pt x="1614" y="779"/>
                  <a:pt x="1612" y="770"/>
                </a:cubicBezTo>
                <a:cubicBezTo>
                  <a:pt x="1611" y="762"/>
                  <a:pt x="1603" y="756"/>
                  <a:pt x="1594" y="757"/>
                </a:cubicBezTo>
                <a:lnTo>
                  <a:pt x="1594" y="757"/>
                </a:lnTo>
                <a:cubicBezTo>
                  <a:pt x="1585" y="759"/>
                  <a:pt x="1579" y="767"/>
                  <a:pt x="1581" y="776"/>
                </a:cubicBezTo>
                <a:cubicBezTo>
                  <a:pt x="1582" y="784"/>
                  <a:pt x="1590" y="790"/>
                  <a:pt x="1599" y="789"/>
                </a:cubicBezTo>
                <a:close/>
                <a:moveTo>
                  <a:pt x="1662" y="778"/>
                </a:moveTo>
                <a:lnTo>
                  <a:pt x="1662" y="778"/>
                </a:lnTo>
                <a:cubicBezTo>
                  <a:pt x="1671" y="777"/>
                  <a:pt x="1677" y="769"/>
                  <a:pt x="1676" y="760"/>
                </a:cubicBezTo>
                <a:cubicBezTo>
                  <a:pt x="1674" y="751"/>
                  <a:pt x="1666" y="745"/>
                  <a:pt x="1657" y="747"/>
                </a:cubicBezTo>
                <a:lnTo>
                  <a:pt x="1657" y="747"/>
                </a:lnTo>
                <a:cubicBezTo>
                  <a:pt x="1648" y="748"/>
                  <a:pt x="1643" y="756"/>
                  <a:pt x="1644" y="765"/>
                </a:cubicBezTo>
                <a:cubicBezTo>
                  <a:pt x="1645" y="774"/>
                  <a:pt x="1654" y="780"/>
                  <a:pt x="1662" y="778"/>
                </a:cubicBezTo>
                <a:close/>
                <a:moveTo>
                  <a:pt x="1726" y="768"/>
                </a:moveTo>
                <a:lnTo>
                  <a:pt x="1726" y="768"/>
                </a:lnTo>
                <a:cubicBezTo>
                  <a:pt x="1734" y="766"/>
                  <a:pt x="1740" y="758"/>
                  <a:pt x="1739" y="749"/>
                </a:cubicBezTo>
                <a:cubicBezTo>
                  <a:pt x="1737" y="741"/>
                  <a:pt x="1729" y="735"/>
                  <a:pt x="1720" y="736"/>
                </a:cubicBezTo>
                <a:lnTo>
                  <a:pt x="1720" y="736"/>
                </a:lnTo>
                <a:cubicBezTo>
                  <a:pt x="1712" y="738"/>
                  <a:pt x="1706" y="746"/>
                  <a:pt x="1707" y="755"/>
                </a:cubicBezTo>
                <a:cubicBezTo>
                  <a:pt x="1709" y="763"/>
                  <a:pt x="1717" y="769"/>
                  <a:pt x="1726" y="768"/>
                </a:cubicBezTo>
                <a:close/>
                <a:moveTo>
                  <a:pt x="1789" y="757"/>
                </a:moveTo>
                <a:lnTo>
                  <a:pt x="1789" y="757"/>
                </a:lnTo>
                <a:cubicBezTo>
                  <a:pt x="1797" y="756"/>
                  <a:pt x="1803" y="748"/>
                  <a:pt x="1802" y="739"/>
                </a:cubicBezTo>
                <a:cubicBezTo>
                  <a:pt x="1800" y="730"/>
                  <a:pt x="1792" y="724"/>
                  <a:pt x="1784" y="726"/>
                </a:cubicBezTo>
                <a:lnTo>
                  <a:pt x="1783" y="726"/>
                </a:lnTo>
                <a:cubicBezTo>
                  <a:pt x="1775" y="727"/>
                  <a:pt x="1769" y="735"/>
                  <a:pt x="1770" y="744"/>
                </a:cubicBezTo>
                <a:cubicBezTo>
                  <a:pt x="1772" y="753"/>
                  <a:pt x="1780" y="759"/>
                  <a:pt x="1789" y="757"/>
                </a:cubicBezTo>
                <a:close/>
                <a:moveTo>
                  <a:pt x="1852" y="747"/>
                </a:moveTo>
                <a:lnTo>
                  <a:pt x="1852" y="747"/>
                </a:lnTo>
                <a:cubicBezTo>
                  <a:pt x="1861" y="745"/>
                  <a:pt x="1867" y="737"/>
                  <a:pt x="1865" y="728"/>
                </a:cubicBezTo>
                <a:cubicBezTo>
                  <a:pt x="1864" y="720"/>
                  <a:pt x="1855" y="714"/>
                  <a:pt x="1847" y="715"/>
                </a:cubicBezTo>
                <a:lnTo>
                  <a:pt x="1847" y="715"/>
                </a:lnTo>
                <a:cubicBezTo>
                  <a:pt x="1838" y="717"/>
                  <a:pt x="1832" y="725"/>
                  <a:pt x="1833" y="734"/>
                </a:cubicBezTo>
                <a:cubicBezTo>
                  <a:pt x="1835" y="742"/>
                  <a:pt x="1843" y="748"/>
                  <a:pt x="1852" y="747"/>
                </a:cubicBezTo>
                <a:close/>
                <a:moveTo>
                  <a:pt x="1915" y="736"/>
                </a:moveTo>
                <a:lnTo>
                  <a:pt x="1915" y="736"/>
                </a:lnTo>
                <a:cubicBezTo>
                  <a:pt x="1924" y="735"/>
                  <a:pt x="1930" y="727"/>
                  <a:pt x="1928" y="718"/>
                </a:cubicBezTo>
                <a:cubicBezTo>
                  <a:pt x="1927" y="709"/>
                  <a:pt x="1919" y="703"/>
                  <a:pt x="1910" y="705"/>
                </a:cubicBezTo>
                <a:lnTo>
                  <a:pt x="1910" y="705"/>
                </a:lnTo>
                <a:cubicBezTo>
                  <a:pt x="1901" y="706"/>
                  <a:pt x="1895" y="714"/>
                  <a:pt x="1897" y="723"/>
                </a:cubicBezTo>
                <a:cubicBezTo>
                  <a:pt x="1898" y="732"/>
                  <a:pt x="1906" y="738"/>
                  <a:pt x="1915" y="736"/>
                </a:cubicBezTo>
                <a:close/>
                <a:moveTo>
                  <a:pt x="1978" y="726"/>
                </a:moveTo>
                <a:lnTo>
                  <a:pt x="1978" y="726"/>
                </a:lnTo>
                <a:cubicBezTo>
                  <a:pt x="1987" y="724"/>
                  <a:pt x="1993" y="716"/>
                  <a:pt x="1991" y="707"/>
                </a:cubicBezTo>
                <a:cubicBezTo>
                  <a:pt x="1990" y="699"/>
                  <a:pt x="1982" y="693"/>
                  <a:pt x="1973" y="694"/>
                </a:cubicBezTo>
                <a:lnTo>
                  <a:pt x="1973" y="694"/>
                </a:lnTo>
                <a:cubicBezTo>
                  <a:pt x="1964" y="696"/>
                  <a:pt x="1958" y="704"/>
                  <a:pt x="1960" y="713"/>
                </a:cubicBezTo>
                <a:cubicBezTo>
                  <a:pt x="1961" y="721"/>
                  <a:pt x="1969" y="727"/>
                  <a:pt x="1978" y="726"/>
                </a:cubicBezTo>
                <a:close/>
                <a:moveTo>
                  <a:pt x="2041" y="715"/>
                </a:moveTo>
                <a:lnTo>
                  <a:pt x="2041" y="715"/>
                </a:lnTo>
                <a:cubicBezTo>
                  <a:pt x="2050" y="714"/>
                  <a:pt x="2056" y="706"/>
                  <a:pt x="2055" y="697"/>
                </a:cubicBezTo>
                <a:cubicBezTo>
                  <a:pt x="2053" y="688"/>
                  <a:pt x="2045" y="682"/>
                  <a:pt x="2036" y="684"/>
                </a:cubicBezTo>
                <a:lnTo>
                  <a:pt x="2036" y="684"/>
                </a:lnTo>
                <a:cubicBezTo>
                  <a:pt x="2027" y="685"/>
                  <a:pt x="2022" y="693"/>
                  <a:pt x="2023" y="702"/>
                </a:cubicBezTo>
                <a:cubicBezTo>
                  <a:pt x="2024" y="711"/>
                  <a:pt x="2033" y="717"/>
                  <a:pt x="2041" y="715"/>
                </a:cubicBezTo>
                <a:close/>
                <a:moveTo>
                  <a:pt x="2105" y="705"/>
                </a:moveTo>
                <a:lnTo>
                  <a:pt x="2105" y="705"/>
                </a:lnTo>
                <a:cubicBezTo>
                  <a:pt x="2113" y="703"/>
                  <a:pt x="2119" y="695"/>
                  <a:pt x="2118" y="686"/>
                </a:cubicBezTo>
                <a:cubicBezTo>
                  <a:pt x="2116" y="678"/>
                  <a:pt x="2108" y="672"/>
                  <a:pt x="2099" y="673"/>
                </a:cubicBezTo>
                <a:lnTo>
                  <a:pt x="2099" y="673"/>
                </a:lnTo>
                <a:cubicBezTo>
                  <a:pt x="2091" y="675"/>
                  <a:pt x="2085" y="683"/>
                  <a:pt x="2086" y="692"/>
                </a:cubicBezTo>
                <a:cubicBezTo>
                  <a:pt x="2088" y="700"/>
                  <a:pt x="2096" y="706"/>
                  <a:pt x="2105" y="705"/>
                </a:cubicBezTo>
                <a:close/>
                <a:moveTo>
                  <a:pt x="2168" y="694"/>
                </a:moveTo>
                <a:lnTo>
                  <a:pt x="2168" y="694"/>
                </a:lnTo>
                <a:cubicBezTo>
                  <a:pt x="2176" y="693"/>
                  <a:pt x="2182" y="685"/>
                  <a:pt x="2181" y="676"/>
                </a:cubicBezTo>
                <a:cubicBezTo>
                  <a:pt x="2179" y="667"/>
                  <a:pt x="2171" y="661"/>
                  <a:pt x="2162" y="663"/>
                </a:cubicBezTo>
                <a:lnTo>
                  <a:pt x="2162" y="663"/>
                </a:lnTo>
                <a:cubicBezTo>
                  <a:pt x="2154" y="664"/>
                  <a:pt x="2148" y="672"/>
                  <a:pt x="2149" y="681"/>
                </a:cubicBezTo>
                <a:cubicBezTo>
                  <a:pt x="2151" y="690"/>
                  <a:pt x="2159" y="696"/>
                  <a:pt x="2168" y="694"/>
                </a:cubicBezTo>
                <a:close/>
                <a:moveTo>
                  <a:pt x="2231" y="684"/>
                </a:moveTo>
                <a:lnTo>
                  <a:pt x="2231" y="684"/>
                </a:lnTo>
                <a:cubicBezTo>
                  <a:pt x="2240" y="682"/>
                  <a:pt x="2246" y="674"/>
                  <a:pt x="2244" y="665"/>
                </a:cubicBezTo>
                <a:cubicBezTo>
                  <a:pt x="2243" y="657"/>
                  <a:pt x="2234" y="651"/>
                  <a:pt x="2226" y="652"/>
                </a:cubicBezTo>
                <a:lnTo>
                  <a:pt x="2226" y="652"/>
                </a:lnTo>
                <a:cubicBezTo>
                  <a:pt x="2217" y="654"/>
                  <a:pt x="2211" y="662"/>
                  <a:pt x="2212" y="671"/>
                </a:cubicBezTo>
                <a:cubicBezTo>
                  <a:pt x="2214" y="679"/>
                  <a:pt x="2222" y="685"/>
                  <a:pt x="2231" y="684"/>
                </a:cubicBezTo>
                <a:close/>
                <a:moveTo>
                  <a:pt x="2294" y="673"/>
                </a:moveTo>
                <a:lnTo>
                  <a:pt x="2294" y="673"/>
                </a:lnTo>
                <a:cubicBezTo>
                  <a:pt x="2303" y="672"/>
                  <a:pt x="2309" y="664"/>
                  <a:pt x="2307" y="655"/>
                </a:cubicBezTo>
                <a:cubicBezTo>
                  <a:pt x="2306" y="646"/>
                  <a:pt x="2298" y="640"/>
                  <a:pt x="2289" y="642"/>
                </a:cubicBezTo>
                <a:lnTo>
                  <a:pt x="2289" y="642"/>
                </a:lnTo>
                <a:cubicBezTo>
                  <a:pt x="2280" y="643"/>
                  <a:pt x="2274" y="651"/>
                  <a:pt x="2276" y="660"/>
                </a:cubicBezTo>
                <a:cubicBezTo>
                  <a:pt x="2277" y="669"/>
                  <a:pt x="2285" y="675"/>
                  <a:pt x="2294" y="673"/>
                </a:cubicBezTo>
                <a:close/>
                <a:moveTo>
                  <a:pt x="2357" y="663"/>
                </a:moveTo>
                <a:lnTo>
                  <a:pt x="2357" y="663"/>
                </a:lnTo>
                <a:cubicBezTo>
                  <a:pt x="2366" y="661"/>
                  <a:pt x="2372" y="653"/>
                  <a:pt x="2370" y="644"/>
                </a:cubicBezTo>
                <a:cubicBezTo>
                  <a:pt x="2369" y="636"/>
                  <a:pt x="2361" y="630"/>
                  <a:pt x="2352" y="631"/>
                </a:cubicBezTo>
                <a:lnTo>
                  <a:pt x="2352" y="631"/>
                </a:lnTo>
                <a:cubicBezTo>
                  <a:pt x="2343" y="633"/>
                  <a:pt x="2337" y="641"/>
                  <a:pt x="2339" y="650"/>
                </a:cubicBezTo>
                <a:cubicBezTo>
                  <a:pt x="2340" y="658"/>
                  <a:pt x="2348" y="664"/>
                  <a:pt x="2357" y="663"/>
                </a:cubicBezTo>
                <a:close/>
                <a:moveTo>
                  <a:pt x="2420" y="652"/>
                </a:moveTo>
                <a:lnTo>
                  <a:pt x="2420" y="652"/>
                </a:lnTo>
                <a:cubicBezTo>
                  <a:pt x="2429" y="651"/>
                  <a:pt x="2435" y="643"/>
                  <a:pt x="2434" y="634"/>
                </a:cubicBezTo>
                <a:cubicBezTo>
                  <a:pt x="2432" y="625"/>
                  <a:pt x="2424" y="619"/>
                  <a:pt x="2415" y="621"/>
                </a:cubicBezTo>
                <a:lnTo>
                  <a:pt x="2415" y="621"/>
                </a:lnTo>
                <a:cubicBezTo>
                  <a:pt x="2406" y="622"/>
                  <a:pt x="2401" y="630"/>
                  <a:pt x="2402" y="639"/>
                </a:cubicBezTo>
                <a:cubicBezTo>
                  <a:pt x="2403" y="648"/>
                  <a:pt x="2412" y="654"/>
                  <a:pt x="2420" y="652"/>
                </a:cubicBezTo>
                <a:close/>
                <a:moveTo>
                  <a:pt x="2484" y="642"/>
                </a:moveTo>
                <a:lnTo>
                  <a:pt x="2484" y="642"/>
                </a:lnTo>
                <a:cubicBezTo>
                  <a:pt x="2492" y="640"/>
                  <a:pt x="2498" y="632"/>
                  <a:pt x="2497" y="623"/>
                </a:cubicBezTo>
                <a:cubicBezTo>
                  <a:pt x="2495" y="615"/>
                  <a:pt x="2487" y="609"/>
                  <a:pt x="2478" y="610"/>
                </a:cubicBezTo>
                <a:lnTo>
                  <a:pt x="2478" y="610"/>
                </a:lnTo>
                <a:cubicBezTo>
                  <a:pt x="2470" y="612"/>
                  <a:pt x="2464" y="620"/>
                  <a:pt x="2465" y="629"/>
                </a:cubicBezTo>
                <a:cubicBezTo>
                  <a:pt x="2467" y="637"/>
                  <a:pt x="2475" y="643"/>
                  <a:pt x="2484" y="642"/>
                </a:cubicBezTo>
                <a:close/>
                <a:moveTo>
                  <a:pt x="2547" y="631"/>
                </a:moveTo>
                <a:lnTo>
                  <a:pt x="2547" y="631"/>
                </a:lnTo>
                <a:cubicBezTo>
                  <a:pt x="2555" y="630"/>
                  <a:pt x="2561" y="622"/>
                  <a:pt x="2560" y="613"/>
                </a:cubicBezTo>
                <a:cubicBezTo>
                  <a:pt x="2558" y="604"/>
                  <a:pt x="2550" y="598"/>
                  <a:pt x="2541" y="600"/>
                </a:cubicBezTo>
                <a:lnTo>
                  <a:pt x="2541" y="600"/>
                </a:lnTo>
                <a:cubicBezTo>
                  <a:pt x="2533" y="601"/>
                  <a:pt x="2527" y="609"/>
                  <a:pt x="2528" y="618"/>
                </a:cubicBezTo>
                <a:cubicBezTo>
                  <a:pt x="2530" y="627"/>
                  <a:pt x="2538" y="633"/>
                  <a:pt x="2547" y="631"/>
                </a:cubicBezTo>
                <a:close/>
                <a:moveTo>
                  <a:pt x="2610" y="621"/>
                </a:moveTo>
                <a:lnTo>
                  <a:pt x="2610" y="621"/>
                </a:lnTo>
                <a:cubicBezTo>
                  <a:pt x="2619" y="619"/>
                  <a:pt x="2625" y="611"/>
                  <a:pt x="2623" y="602"/>
                </a:cubicBezTo>
                <a:cubicBezTo>
                  <a:pt x="2622" y="594"/>
                  <a:pt x="2613" y="588"/>
                  <a:pt x="2605" y="589"/>
                </a:cubicBezTo>
                <a:lnTo>
                  <a:pt x="2605" y="589"/>
                </a:lnTo>
                <a:cubicBezTo>
                  <a:pt x="2596" y="591"/>
                  <a:pt x="2590" y="599"/>
                  <a:pt x="2591" y="608"/>
                </a:cubicBezTo>
                <a:cubicBezTo>
                  <a:pt x="2593" y="616"/>
                  <a:pt x="2601" y="622"/>
                  <a:pt x="2610" y="621"/>
                </a:cubicBezTo>
                <a:close/>
                <a:moveTo>
                  <a:pt x="2673" y="610"/>
                </a:moveTo>
                <a:lnTo>
                  <a:pt x="2673" y="610"/>
                </a:lnTo>
                <a:cubicBezTo>
                  <a:pt x="2682" y="609"/>
                  <a:pt x="2688" y="601"/>
                  <a:pt x="2686" y="592"/>
                </a:cubicBezTo>
                <a:cubicBezTo>
                  <a:pt x="2685" y="583"/>
                  <a:pt x="2677" y="577"/>
                  <a:pt x="2668" y="579"/>
                </a:cubicBezTo>
                <a:lnTo>
                  <a:pt x="2668" y="579"/>
                </a:lnTo>
                <a:cubicBezTo>
                  <a:pt x="2659" y="580"/>
                  <a:pt x="2653" y="588"/>
                  <a:pt x="2655" y="597"/>
                </a:cubicBezTo>
                <a:cubicBezTo>
                  <a:pt x="2656" y="606"/>
                  <a:pt x="2664" y="612"/>
                  <a:pt x="2673" y="610"/>
                </a:cubicBezTo>
                <a:close/>
                <a:moveTo>
                  <a:pt x="2736" y="600"/>
                </a:moveTo>
                <a:lnTo>
                  <a:pt x="2736" y="600"/>
                </a:lnTo>
                <a:cubicBezTo>
                  <a:pt x="2745" y="598"/>
                  <a:pt x="2751" y="590"/>
                  <a:pt x="2749" y="581"/>
                </a:cubicBezTo>
                <a:cubicBezTo>
                  <a:pt x="2748" y="573"/>
                  <a:pt x="2740" y="567"/>
                  <a:pt x="2731" y="568"/>
                </a:cubicBezTo>
                <a:lnTo>
                  <a:pt x="2731" y="568"/>
                </a:lnTo>
                <a:cubicBezTo>
                  <a:pt x="2722" y="570"/>
                  <a:pt x="2716" y="578"/>
                  <a:pt x="2718" y="587"/>
                </a:cubicBezTo>
                <a:cubicBezTo>
                  <a:pt x="2719" y="595"/>
                  <a:pt x="2727" y="601"/>
                  <a:pt x="2736" y="600"/>
                </a:cubicBezTo>
                <a:close/>
                <a:moveTo>
                  <a:pt x="2799" y="589"/>
                </a:moveTo>
                <a:lnTo>
                  <a:pt x="2799" y="589"/>
                </a:lnTo>
                <a:cubicBezTo>
                  <a:pt x="2808" y="588"/>
                  <a:pt x="2814" y="580"/>
                  <a:pt x="2813" y="571"/>
                </a:cubicBezTo>
                <a:cubicBezTo>
                  <a:pt x="2811" y="562"/>
                  <a:pt x="2803" y="556"/>
                  <a:pt x="2794" y="558"/>
                </a:cubicBezTo>
                <a:lnTo>
                  <a:pt x="2794" y="558"/>
                </a:lnTo>
                <a:cubicBezTo>
                  <a:pt x="2785" y="559"/>
                  <a:pt x="2780" y="567"/>
                  <a:pt x="2781" y="576"/>
                </a:cubicBezTo>
                <a:cubicBezTo>
                  <a:pt x="2782" y="585"/>
                  <a:pt x="2791" y="591"/>
                  <a:pt x="2799" y="589"/>
                </a:cubicBezTo>
                <a:close/>
                <a:moveTo>
                  <a:pt x="2863" y="579"/>
                </a:moveTo>
                <a:lnTo>
                  <a:pt x="2863" y="579"/>
                </a:lnTo>
                <a:cubicBezTo>
                  <a:pt x="2871" y="577"/>
                  <a:pt x="2877" y="569"/>
                  <a:pt x="2876" y="560"/>
                </a:cubicBezTo>
                <a:cubicBezTo>
                  <a:pt x="2874" y="552"/>
                  <a:pt x="2866" y="546"/>
                  <a:pt x="2857" y="547"/>
                </a:cubicBezTo>
                <a:lnTo>
                  <a:pt x="2857" y="547"/>
                </a:lnTo>
                <a:cubicBezTo>
                  <a:pt x="2849" y="549"/>
                  <a:pt x="2843" y="557"/>
                  <a:pt x="2844" y="566"/>
                </a:cubicBezTo>
                <a:cubicBezTo>
                  <a:pt x="2846" y="574"/>
                  <a:pt x="2854" y="580"/>
                  <a:pt x="2863" y="579"/>
                </a:cubicBezTo>
                <a:close/>
                <a:moveTo>
                  <a:pt x="2926" y="568"/>
                </a:moveTo>
                <a:lnTo>
                  <a:pt x="2926" y="568"/>
                </a:lnTo>
                <a:cubicBezTo>
                  <a:pt x="2934" y="567"/>
                  <a:pt x="2940" y="559"/>
                  <a:pt x="2939" y="550"/>
                </a:cubicBezTo>
                <a:cubicBezTo>
                  <a:pt x="2937" y="541"/>
                  <a:pt x="2929" y="535"/>
                  <a:pt x="2920" y="537"/>
                </a:cubicBezTo>
                <a:lnTo>
                  <a:pt x="2920" y="537"/>
                </a:lnTo>
                <a:cubicBezTo>
                  <a:pt x="2912" y="538"/>
                  <a:pt x="2906" y="546"/>
                  <a:pt x="2907" y="555"/>
                </a:cubicBezTo>
                <a:cubicBezTo>
                  <a:pt x="2909" y="564"/>
                  <a:pt x="2917" y="570"/>
                  <a:pt x="2926" y="568"/>
                </a:cubicBezTo>
                <a:close/>
                <a:moveTo>
                  <a:pt x="2989" y="558"/>
                </a:moveTo>
                <a:lnTo>
                  <a:pt x="2989" y="558"/>
                </a:lnTo>
                <a:cubicBezTo>
                  <a:pt x="2998" y="556"/>
                  <a:pt x="3003" y="548"/>
                  <a:pt x="3002" y="539"/>
                </a:cubicBezTo>
                <a:cubicBezTo>
                  <a:pt x="3001" y="531"/>
                  <a:pt x="2992" y="525"/>
                  <a:pt x="2984" y="526"/>
                </a:cubicBezTo>
                <a:lnTo>
                  <a:pt x="2984" y="526"/>
                </a:lnTo>
                <a:cubicBezTo>
                  <a:pt x="2975" y="528"/>
                  <a:pt x="2969" y="536"/>
                  <a:pt x="2970" y="545"/>
                </a:cubicBezTo>
                <a:cubicBezTo>
                  <a:pt x="2972" y="553"/>
                  <a:pt x="2980" y="559"/>
                  <a:pt x="2989" y="558"/>
                </a:cubicBezTo>
                <a:close/>
                <a:moveTo>
                  <a:pt x="3052" y="547"/>
                </a:moveTo>
                <a:lnTo>
                  <a:pt x="3052" y="547"/>
                </a:lnTo>
                <a:cubicBezTo>
                  <a:pt x="3061" y="546"/>
                  <a:pt x="3067" y="538"/>
                  <a:pt x="3065" y="529"/>
                </a:cubicBezTo>
                <a:cubicBezTo>
                  <a:pt x="3064" y="520"/>
                  <a:pt x="3056" y="514"/>
                  <a:pt x="3047" y="516"/>
                </a:cubicBezTo>
                <a:lnTo>
                  <a:pt x="3047" y="516"/>
                </a:lnTo>
                <a:cubicBezTo>
                  <a:pt x="3038" y="517"/>
                  <a:pt x="3032" y="525"/>
                  <a:pt x="3034" y="534"/>
                </a:cubicBezTo>
                <a:cubicBezTo>
                  <a:pt x="3035" y="543"/>
                  <a:pt x="3043" y="549"/>
                  <a:pt x="3052" y="547"/>
                </a:cubicBezTo>
                <a:close/>
                <a:moveTo>
                  <a:pt x="3115" y="537"/>
                </a:moveTo>
                <a:lnTo>
                  <a:pt x="3115" y="537"/>
                </a:lnTo>
                <a:cubicBezTo>
                  <a:pt x="3124" y="535"/>
                  <a:pt x="3130" y="527"/>
                  <a:pt x="3128" y="518"/>
                </a:cubicBezTo>
                <a:cubicBezTo>
                  <a:pt x="3127" y="510"/>
                  <a:pt x="3119" y="504"/>
                  <a:pt x="3110" y="505"/>
                </a:cubicBezTo>
                <a:lnTo>
                  <a:pt x="3110" y="505"/>
                </a:lnTo>
                <a:cubicBezTo>
                  <a:pt x="3101" y="507"/>
                  <a:pt x="3095" y="515"/>
                  <a:pt x="3097" y="524"/>
                </a:cubicBezTo>
                <a:cubicBezTo>
                  <a:pt x="3098" y="532"/>
                  <a:pt x="3106" y="538"/>
                  <a:pt x="3115" y="537"/>
                </a:cubicBezTo>
                <a:close/>
                <a:moveTo>
                  <a:pt x="3178" y="526"/>
                </a:moveTo>
                <a:lnTo>
                  <a:pt x="3178" y="526"/>
                </a:lnTo>
                <a:cubicBezTo>
                  <a:pt x="3187" y="525"/>
                  <a:pt x="3193" y="517"/>
                  <a:pt x="3192" y="508"/>
                </a:cubicBezTo>
                <a:cubicBezTo>
                  <a:pt x="3190" y="499"/>
                  <a:pt x="3182" y="493"/>
                  <a:pt x="3173" y="495"/>
                </a:cubicBezTo>
                <a:lnTo>
                  <a:pt x="3173" y="495"/>
                </a:lnTo>
                <a:cubicBezTo>
                  <a:pt x="3164" y="496"/>
                  <a:pt x="3159" y="504"/>
                  <a:pt x="3160" y="513"/>
                </a:cubicBezTo>
                <a:cubicBezTo>
                  <a:pt x="3161" y="522"/>
                  <a:pt x="3170" y="528"/>
                  <a:pt x="3178" y="526"/>
                </a:cubicBezTo>
                <a:close/>
                <a:moveTo>
                  <a:pt x="3241" y="516"/>
                </a:moveTo>
                <a:lnTo>
                  <a:pt x="3242" y="516"/>
                </a:lnTo>
                <a:cubicBezTo>
                  <a:pt x="3250" y="514"/>
                  <a:pt x="3256" y="506"/>
                  <a:pt x="3255" y="497"/>
                </a:cubicBezTo>
                <a:cubicBezTo>
                  <a:pt x="3253" y="489"/>
                  <a:pt x="3245" y="483"/>
                  <a:pt x="3236" y="484"/>
                </a:cubicBezTo>
                <a:lnTo>
                  <a:pt x="3236" y="484"/>
                </a:lnTo>
                <a:cubicBezTo>
                  <a:pt x="3228" y="486"/>
                  <a:pt x="3222" y="494"/>
                  <a:pt x="3223" y="503"/>
                </a:cubicBezTo>
                <a:cubicBezTo>
                  <a:pt x="3225" y="511"/>
                  <a:pt x="3233" y="517"/>
                  <a:pt x="3241" y="516"/>
                </a:cubicBezTo>
                <a:close/>
                <a:moveTo>
                  <a:pt x="3305" y="505"/>
                </a:moveTo>
                <a:lnTo>
                  <a:pt x="3305" y="505"/>
                </a:lnTo>
                <a:cubicBezTo>
                  <a:pt x="3313" y="504"/>
                  <a:pt x="3319" y="496"/>
                  <a:pt x="3318" y="487"/>
                </a:cubicBezTo>
                <a:cubicBezTo>
                  <a:pt x="3316" y="478"/>
                  <a:pt x="3308" y="472"/>
                  <a:pt x="3299" y="474"/>
                </a:cubicBezTo>
                <a:lnTo>
                  <a:pt x="3299" y="474"/>
                </a:lnTo>
                <a:cubicBezTo>
                  <a:pt x="3291" y="475"/>
                  <a:pt x="3285" y="483"/>
                  <a:pt x="3286" y="492"/>
                </a:cubicBezTo>
                <a:cubicBezTo>
                  <a:pt x="3288" y="501"/>
                  <a:pt x="3296" y="507"/>
                  <a:pt x="3305" y="505"/>
                </a:cubicBezTo>
                <a:close/>
                <a:moveTo>
                  <a:pt x="3368" y="495"/>
                </a:moveTo>
                <a:lnTo>
                  <a:pt x="3368" y="495"/>
                </a:lnTo>
                <a:cubicBezTo>
                  <a:pt x="3377" y="493"/>
                  <a:pt x="3382" y="485"/>
                  <a:pt x="3381" y="476"/>
                </a:cubicBezTo>
                <a:cubicBezTo>
                  <a:pt x="3380" y="468"/>
                  <a:pt x="3371" y="462"/>
                  <a:pt x="3363" y="463"/>
                </a:cubicBezTo>
                <a:lnTo>
                  <a:pt x="3363" y="463"/>
                </a:lnTo>
                <a:cubicBezTo>
                  <a:pt x="3354" y="465"/>
                  <a:pt x="3348" y="473"/>
                  <a:pt x="3349" y="482"/>
                </a:cubicBezTo>
                <a:cubicBezTo>
                  <a:pt x="3351" y="490"/>
                  <a:pt x="3359" y="496"/>
                  <a:pt x="3368" y="495"/>
                </a:cubicBezTo>
                <a:close/>
                <a:moveTo>
                  <a:pt x="3431" y="484"/>
                </a:moveTo>
                <a:lnTo>
                  <a:pt x="3431" y="484"/>
                </a:lnTo>
                <a:cubicBezTo>
                  <a:pt x="3440" y="483"/>
                  <a:pt x="3446" y="475"/>
                  <a:pt x="3444" y="466"/>
                </a:cubicBezTo>
                <a:cubicBezTo>
                  <a:pt x="3443" y="457"/>
                  <a:pt x="3435" y="451"/>
                  <a:pt x="3426" y="453"/>
                </a:cubicBezTo>
                <a:lnTo>
                  <a:pt x="3426" y="453"/>
                </a:lnTo>
                <a:cubicBezTo>
                  <a:pt x="3417" y="454"/>
                  <a:pt x="3411" y="462"/>
                  <a:pt x="3413" y="471"/>
                </a:cubicBezTo>
                <a:cubicBezTo>
                  <a:pt x="3414" y="480"/>
                  <a:pt x="3422" y="486"/>
                  <a:pt x="3431" y="484"/>
                </a:cubicBezTo>
                <a:close/>
                <a:moveTo>
                  <a:pt x="3494" y="474"/>
                </a:moveTo>
                <a:lnTo>
                  <a:pt x="3494" y="474"/>
                </a:lnTo>
                <a:cubicBezTo>
                  <a:pt x="3503" y="472"/>
                  <a:pt x="3509" y="464"/>
                  <a:pt x="3507" y="455"/>
                </a:cubicBezTo>
                <a:cubicBezTo>
                  <a:pt x="3506" y="447"/>
                  <a:pt x="3498" y="441"/>
                  <a:pt x="3489" y="442"/>
                </a:cubicBezTo>
                <a:lnTo>
                  <a:pt x="3489" y="442"/>
                </a:lnTo>
                <a:cubicBezTo>
                  <a:pt x="3480" y="444"/>
                  <a:pt x="3474" y="452"/>
                  <a:pt x="3476" y="461"/>
                </a:cubicBezTo>
                <a:cubicBezTo>
                  <a:pt x="3477" y="469"/>
                  <a:pt x="3485" y="475"/>
                  <a:pt x="3494" y="474"/>
                </a:cubicBezTo>
                <a:close/>
                <a:moveTo>
                  <a:pt x="3557" y="463"/>
                </a:moveTo>
                <a:lnTo>
                  <a:pt x="3557" y="463"/>
                </a:lnTo>
                <a:cubicBezTo>
                  <a:pt x="3566" y="462"/>
                  <a:pt x="3572" y="454"/>
                  <a:pt x="3571" y="445"/>
                </a:cubicBezTo>
                <a:cubicBezTo>
                  <a:pt x="3569" y="436"/>
                  <a:pt x="3561" y="430"/>
                  <a:pt x="3552" y="432"/>
                </a:cubicBezTo>
                <a:lnTo>
                  <a:pt x="3552" y="432"/>
                </a:lnTo>
                <a:cubicBezTo>
                  <a:pt x="3543" y="433"/>
                  <a:pt x="3537" y="441"/>
                  <a:pt x="3539" y="450"/>
                </a:cubicBezTo>
                <a:cubicBezTo>
                  <a:pt x="3540" y="459"/>
                  <a:pt x="3549" y="465"/>
                  <a:pt x="3557" y="463"/>
                </a:cubicBezTo>
                <a:close/>
                <a:moveTo>
                  <a:pt x="3620" y="453"/>
                </a:moveTo>
                <a:lnTo>
                  <a:pt x="3621" y="453"/>
                </a:lnTo>
                <a:cubicBezTo>
                  <a:pt x="3629" y="451"/>
                  <a:pt x="3635" y="443"/>
                  <a:pt x="3634" y="434"/>
                </a:cubicBezTo>
                <a:cubicBezTo>
                  <a:pt x="3632" y="426"/>
                  <a:pt x="3624" y="420"/>
                  <a:pt x="3615" y="421"/>
                </a:cubicBezTo>
                <a:lnTo>
                  <a:pt x="3615" y="421"/>
                </a:lnTo>
                <a:cubicBezTo>
                  <a:pt x="3607" y="423"/>
                  <a:pt x="3601" y="431"/>
                  <a:pt x="3602" y="440"/>
                </a:cubicBezTo>
                <a:cubicBezTo>
                  <a:pt x="3604" y="448"/>
                  <a:pt x="3612" y="454"/>
                  <a:pt x="3620" y="453"/>
                </a:cubicBezTo>
                <a:close/>
                <a:moveTo>
                  <a:pt x="3684" y="442"/>
                </a:moveTo>
                <a:lnTo>
                  <a:pt x="3684" y="442"/>
                </a:lnTo>
                <a:cubicBezTo>
                  <a:pt x="3692" y="441"/>
                  <a:pt x="3698" y="433"/>
                  <a:pt x="3697" y="424"/>
                </a:cubicBezTo>
                <a:cubicBezTo>
                  <a:pt x="3695" y="415"/>
                  <a:pt x="3687" y="409"/>
                  <a:pt x="3678" y="411"/>
                </a:cubicBezTo>
                <a:lnTo>
                  <a:pt x="3678" y="411"/>
                </a:lnTo>
                <a:cubicBezTo>
                  <a:pt x="3670" y="412"/>
                  <a:pt x="3664" y="420"/>
                  <a:pt x="3665" y="429"/>
                </a:cubicBezTo>
                <a:cubicBezTo>
                  <a:pt x="3667" y="438"/>
                  <a:pt x="3675" y="444"/>
                  <a:pt x="3684" y="442"/>
                </a:cubicBezTo>
                <a:close/>
                <a:moveTo>
                  <a:pt x="3747" y="432"/>
                </a:moveTo>
                <a:lnTo>
                  <a:pt x="3747" y="432"/>
                </a:lnTo>
                <a:cubicBezTo>
                  <a:pt x="3756" y="430"/>
                  <a:pt x="3761" y="422"/>
                  <a:pt x="3760" y="413"/>
                </a:cubicBezTo>
                <a:cubicBezTo>
                  <a:pt x="3759" y="405"/>
                  <a:pt x="3750" y="399"/>
                  <a:pt x="3742" y="400"/>
                </a:cubicBezTo>
                <a:lnTo>
                  <a:pt x="3742" y="400"/>
                </a:lnTo>
                <a:cubicBezTo>
                  <a:pt x="3733" y="402"/>
                  <a:pt x="3727" y="410"/>
                  <a:pt x="3728" y="419"/>
                </a:cubicBezTo>
                <a:cubicBezTo>
                  <a:pt x="3730" y="427"/>
                  <a:pt x="3738" y="433"/>
                  <a:pt x="3747" y="432"/>
                </a:cubicBezTo>
                <a:close/>
                <a:moveTo>
                  <a:pt x="3810" y="421"/>
                </a:moveTo>
                <a:lnTo>
                  <a:pt x="3810" y="421"/>
                </a:lnTo>
                <a:cubicBezTo>
                  <a:pt x="3819" y="420"/>
                  <a:pt x="3825" y="412"/>
                  <a:pt x="3823" y="403"/>
                </a:cubicBezTo>
                <a:cubicBezTo>
                  <a:pt x="3822" y="394"/>
                  <a:pt x="3814" y="388"/>
                  <a:pt x="3805" y="390"/>
                </a:cubicBezTo>
                <a:lnTo>
                  <a:pt x="3805" y="390"/>
                </a:lnTo>
                <a:cubicBezTo>
                  <a:pt x="3796" y="391"/>
                  <a:pt x="3790" y="399"/>
                  <a:pt x="3792" y="408"/>
                </a:cubicBezTo>
                <a:cubicBezTo>
                  <a:pt x="3793" y="417"/>
                  <a:pt x="3801" y="423"/>
                  <a:pt x="3810" y="421"/>
                </a:cubicBezTo>
                <a:close/>
                <a:moveTo>
                  <a:pt x="3873" y="411"/>
                </a:moveTo>
                <a:lnTo>
                  <a:pt x="3873" y="411"/>
                </a:lnTo>
                <a:cubicBezTo>
                  <a:pt x="3882" y="409"/>
                  <a:pt x="3888" y="401"/>
                  <a:pt x="3886" y="392"/>
                </a:cubicBezTo>
                <a:cubicBezTo>
                  <a:pt x="3885" y="384"/>
                  <a:pt x="3877" y="378"/>
                  <a:pt x="3868" y="379"/>
                </a:cubicBezTo>
                <a:lnTo>
                  <a:pt x="3868" y="379"/>
                </a:lnTo>
                <a:cubicBezTo>
                  <a:pt x="3859" y="381"/>
                  <a:pt x="3853" y="389"/>
                  <a:pt x="3855" y="398"/>
                </a:cubicBezTo>
                <a:cubicBezTo>
                  <a:pt x="3856" y="406"/>
                  <a:pt x="3864" y="412"/>
                  <a:pt x="3873" y="411"/>
                </a:cubicBezTo>
                <a:close/>
                <a:moveTo>
                  <a:pt x="3936" y="400"/>
                </a:moveTo>
                <a:lnTo>
                  <a:pt x="3936" y="400"/>
                </a:lnTo>
                <a:cubicBezTo>
                  <a:pt x="3945" y="399"/>
                  <a:pt x="3951" y="391"/>
                  <a:pt x="3950" y="382"/>
                </a:cubicBezTo>
                <a:cubicBezTo>
                  <a:pt x="3948" y="373"/>
                  <a:pt x="3940" y="367"/>
                  <a:pt x="3931" y="369"/>
                </a:cubicBezTo>
                <a:lnTo>
                  <a:pt x="3931" y="369"/>
                </a:lnTo>
                <a:cubicBezTo>
                  <a:pt x="3922" y="370"/>
                  <a:pt x="3916" y="378"/>
                  <a:pt x="3918" y="387"/>
                </a:cubicBezTo>
                <a:cubicBezTo>
                  <a:pt x="3919" y="396"/>
                  <a:pt x="3928" y="402"/>
                  <a:pt x="3936" y="400"/>
                </a:cubicBezTo>
                <a:close/>
                <a:moveTo>
                  <a:pt x="3999" y="390"/>
                </a:moveTo>
                <a:lnTo>
                  <a:pt x="4000" y="390"/>
                </a:lnTo>
                <a:cubicBezTo>
                  <a:pt x="4008" y="388"/>
                  <a:pt x="4014" y="380"/>
                  <a:pt x="4013" y="371"/>
                </a:cubicBezTo>
                <a:cubicBezTo>
                  <a:pt x="4011" y="363"/>
                  <a:pt x="4003" y="357"/>
                  <a:pt x="3994" y="358"/>
                </a:cubicBezTo>
                <a:lnTo>
                  <a:pt x="3994" y="358"/>
                </a:lnTo>
                <a:cubicBezTo>
                  <a:pt x="3986" y="360"/>
                  <a:pt x="3980" y="368"/>
                  <a:pt x="3981" y="377"/>
                </a:cubicBezTo>
                <a:cubicBezTo>
                  <a:pt x="3983" y="385"/>
                  <a:pt x="3991" y="391"/>
                  <a:pt x="3999" y="390"/>
                </a:cubicBezTo>
                <a:close/>
                <a:moveTo>
                  <a:pt x="4063" y="379"/>
                </a:moveTo>
                <a:lnTo>
                  <a:pt x="4063" y="379"/>
                </a:lnTo>
                <a:cubicBezTo>
                  <a:pt x="4071" y="378"/>
                  <a:pt x="4077" y="370"/>
                  <a:pt x="4076" y="361"/>
                </a:cubicBezTo>
                <a:cubicBezTo>
                  <a:pt x="4074" y="352"/>
                  <a:pt x="4066" y="346"/>
                  <a:pt x="4057" y="348"/>
                </a:cubicBezTo>
                <a:lnTo>
                  <a:pt x="4057" y="348"/>
                </a:lnTo>
                <a:cubicBezTo>
                  <a:pt x="4049" y="349"/>
                  <a:pt x="4043" y="357"/>
                  <a:pt x="4044" y="366"/>
                </a:cubicBezTo>
                <a:cubicBezTo>
                  <a:pt x="4046" y="375"/>
                  <a:pt x="4054" y="381"/>
                  <a:pt x="4063" y="379"/>
                </a:cubicBezTo>
                <a:close/>
                <a:moveTo>
                  <a:pt x="4126" y="369"/>
                </a:moveTo>
                <a:lnTo>
                  <a:pt x="4126" y="369"/>
                </a:lnTo>
                <a:cubicBezTo>
                  <a:pt x="4135" y="367"/>
                  <a:pt x="4140" y="359"/>
                  <a:pt x="4139" y="350"/>
                </a:cubicBezTo>
                <a:cubicBezTo>
                  <a:pt x="4138" y="342"/>
                  <a:pt x="4129" y="336"/>
                  <a:pt x="4121" y="337"/>
                </a:cubicBezTo>
                <a:lnTo>
                  <a:pt x="4121" y="337"/>
                </a:lnTo>
                <a:cubicBezTo>
                  <a:pt x="4112" y="339"/>
                  <a:pt x="4106" y="347"/>
                  <a:pt x="4107" y="356"/>
                </a:cubicBezTo>
                <a:cubicBezTo>
                  <a:pt x="4109" y="364"/>
                  <a:pt x="4117" y="370"/>
                  <a:pt x="4126" y="369"/>
                </a:cubicBezTo>
                <a:close/>
                <a:moveTo>
                  <a:pt x="4189" y="358"/>
                </a:moveTo>
                <a:lnTo>
                  <a:pt x="4189" y="358"/>
                </a:lnTo>
                <a:cubicBezTo>
                  <a:pt x="4198" y="357"/>
                  <a:pt x="4204" y="349"/>
                  <a:pt x="4202" y="340"/>
                </a:cubicBezTo>
                <a:cubicBezTo>
                  <a:pt x="4201" y="331"/>
                  <a:pt x="4193" y="325"/>
                  <a:pt x="4184" y="327"/>
                </a:cubicBezTo>
                <a:lnTo>
                  <a:pt x="4184" y="327"/>
                </a:lnTo>
                <a:cubicBezTo>
                  <a:pt x="4175" y="328"/>
                  <a:pt x="4169" y="336"/>
                  <a:pt x="4171" y="345"/>
                </a:cubicBezTo>
                <a:cubicBezTo>
                  <a:pt x="4172" y="354"/>
                  <a:pt x="4180" y="360"/>
                  <a:pt x="4189" y="358"/>
                </a:cubicBezTo>
                <a:close/>
                <a:moveTo>
                  <a:pt x="4252" y="348"/>
                </a:moveTo>
                <a:lnTo>
                  <a:pt x="4252" y="348"/>
                </a:lnTo>
                <a:cubicBezTo>
                  <a:pt x="4261" y="346"/>
                  <a:pt x="4267" y="338"/>
                  <a:pt x="4265" y="329"/>
                </a:cubicBezTo>
                <a:cubicBezTo>
                  <a:pt x="4264" y="321"/>
                  <a:pt x="4256" y="315"/>
                  <a:pt x="4247" y="316"/>
                </a:cubicBezTo>
                <a:lnTo>
                  <a:pt x="4247" y="316"/>
                </a:lnTo>
                <a:cubicBezTo>
                  <a:pt x="4238" y="318"/>
                  <a:pt x="4232" y="326"/>
                  <a:pt x="4234" y="335"/>
                </a:cubicBezTo>
                <a:cubicBezTo>
                  <a:pt x="4235" y="343"/>
                  <a:pt x="4243" y="349"/>
                  <a:pt x="4252" y="348"/>
                </a:cubicBezTo>
                <a:close/>
                <a:moveTo>
                  <a:pt x="4315" y="337"/>
                </a:moveTo>
                <a:lnTo>
                  <a:pt x="4315" y="337"/>
                </a:lnTo>
                <a:cubicBezTo>
                  <a:pt x="4324" y="336"/>
                  <a:pt x="4330" y="328"/>
                  <a:pt x="4329" y="319"/>
                </a:cubicBezTo>
                <a:cubicBezTo>
                  <a:pt x="4327" y="310"/>
                  <a:pt x="4319" y="304"/>
                  <a:pt x="4310" y="306"/>
                </a:cubicBezTo>
                <a:lnTo>
                  <a:pt x="4310" y="306"/>
                </a:lnTo>
                <a:cubicBezTo>
                  <a:pt x="4301" y="307"/>
                  <a:pt x="4295" y="315"/>
                  <a:pt x="4297" y="324"/>
                </a:cubicBezTo>
                <a:cubicBezTo>
                  <a:pt x="4298" y="333"/>
                  <a:pt x="4307" y="339"/>
                  <a:pt x="4315" y="337"/>
                </a:cubicBezTo>
                <a:close/>
                <a:moveTo>
                  <a:pt x="4378" y="327"/>
                </a:moveTo>
                <a:lnTo>
                  <a:pt x="4379" y="327"/>
                </a:lnTo>
                <a:cubicBezTo>
                  <a:pt x="4387" y="325"/>
                  <a:pt x="4393" y="317"/>
                  <a:pt x="4392" y="308"/>
                </a:cubicBezTo>
                <a:cubicBezTo>
                  <a:pt x="4390" y="300"/>
                  <a:pt x="4382" y="294"/>
                  <a:pt x="4373" y="295"/>
                </a:cubicBezTo>
                <a:lnTo>
                  <a:pt x="4373" y="295"/>
                </a:lnTo>
                <a:cubicBezTo>
                  <a:pt x="4365" y="297"/>
                  <a:pt x="4359" y="305"/>
                  <a:pt x="4360" y="314"/>
                </a:cubicBezTo>
                <a:cubicBezTo>
                  <a:pt x="4362" y="322"/>
                  <a:pt x="4370" y="328"/>
                  <a:pt x="4378" y="327"/>
                </a:cubicBezTo>
                <a:close/>
                <a:moveTo>
                  <a:pt x="4442" y="316"/>
                </a:moveTo>
                <a:lnTo>
                  <a:pt x="4442" y="316"/>
                </a:lnTo>
                <a:cubicBezTo>
                  <a:pt x="4450" y="315"/>
                  <a:pt x="4456" y="307"/>
                  <a:pt x="4455" y="298"/>
                </a:cubicBezTo>
                <a:cubicBezTo>
                  <a:pt x="4453" y="289"/>
                  <a:pt x="4445" y="283"/>
                  <a:pt x="4436" y="285"/>
                </a:cubicBezTo>
                <a:lnTo>
                  <a:pt x="4436" y="285"/>
                </a:lnTo>
                <a:cubicBezTo>
                  <a:pt x="4428" y="286"/>
                  <a:pt x="4422" y="294"/>
                  <a:pt x="4423" y="303"/>
                </a:cubicBezTo>
                <a:cubicBezTo>
                  <a:pt x="4425" y="312"/>
                  <a:pt x="4433" y="318"/>
                  <a:pt x="4442" y="316"/>
                </a:cubicBezTo>
                <a:close/>
                <a:moveTo>
                  <a:pt x="4505" y="306"/>
                </a:moveTo>
                <a:lnTo>
                  <a:pt x="4505" y="306"/>
                </a:lnTo>
                <a:cubicBezTo>
                  <a:pt x="4514" y="304"/>
                  <a:pt x="4519" y="296"/>
                  <a:pt x="4518" y="287"/>
                </a:cubicBezTo>
                <a:cubicBezTo>
                  <a:pt x="4517" y="279"/>
                  <a:pt x="4508" y="273"/>
                  <a:pt x="4500" y="274"/>
                </a:cubicBezTo>
                <a:lnTo>
                  <a:pt x="4500" y="274"/>
                </a:lnTo>
                <a:cubicBezTo>
                  <a:pt x="4491" y="276"/>
                  <a:pt x="4485" y="284"/>
                  <a:pt x="4486" y="293"/>
                </a:cubicBezTo>
                <a:cubicBezTo>
                  <a:pt x="4488" y="301"/>
                  <a:pt x="4496" y="307"/>
                  <a:pt x="4505" y="306"/>
                </a:cubicBezTo>
                <a:close/>
                <a:moveTo>
                  <a:pt x="4568" y="295"/>
                </a:moveTo>
                <a:lnTo>
                  <a:pt x="4568" y="295"/>
                </a:lnTo>
                <a:cubicBezTo>
                  <a:pt x="4577" y="294"/>
                  <a:pt x="4583" y="286"/>
                  <a:pt x="4581" y="277"/>
                </a:cubicBezTo>
                <a:cubicBezTo>
                  <a:pt x="4580" y="268"/>
                  <a:pt x="4572" y="262"/>
                  <a:pt x="4563" y="264"/>
                </a:cubicBezTo>
                <a:lnTo>
                  <a:pt x="4563" y="264"/>
                </a:lnTo>
                <a:cubicBezTo>
                  <a:pt x="4554" y="265"/>
                  <a:pt x="4548" y="273"/>
                  <a:pt x="4550" y="282"/>
                </a:cubicBezTo>
                <a:cubicBezTo>
                  <a:pt x="4551" y="291"/>
                  <a:pt x="4559" y="297"/>
                  <a:pt x="4568" y="295"/>
                </a:cubicBezTo>
                <a:close/>
                <a:moveTo>
                  <a:pt x="4631" y="285"/>
                </a:moveTo>
                <a:lnTo>
                  <a:pt x="4631" y="285"/>
                </a:lnTo>
                <a:cubicBezTo>
                  <a:pt x="4640" y="283"/>
                  <a:pt x="4646" y="275"/>
                  <a:pt x="4644" y="266"/>
                </a:cubicBezTo>
                <a:cubicBezTo>
                  <a:pt x="4643" y="258"/>
                  <a:pt x="4635" y="252"/>
                  <a:pt x="4626" y="253"/>
                </a:cubicBezTo>
                <a:lnTo>
                  <a:pt x="4626" y="253"/>
                </a:lnTo>
                <a:cubicBezTo>
                  <a:pt x="4617" y="255"/>
                  <a:pt x="4611" y="263"/>
                  <a:pt x="4613" y="272"/>
                </a:cubicBezTo>
                <a:cubicBezTo>
                  <a:pt x="4614" y="280"/>
                  <a:pt x="4622" y="286"/>
                  <a:pt x="4631" y="285"/>
                </a:cubicBezTo>
                <a:close/>
                <a:moveTo>
                  <a:pt x="4694" y="274"/>
                </a:moveTo>
                <a:lnTo>
                  <a:pt x="4694" y="274"/>
                </a:lnTo>
                <a:cubicBezTo>
                  <a:pt x="4703" y="273"/>
                  <a:pt x="4709" y="265"/>
                  <a:pt x="4708" y="256"/>
                </a:cubicBezTo>
                <a:cubicBezTo>
                  <a:pt x="4706" y="247"/>
                  <a:pt x="4698" y="241"/>
                  <a:pt x="4689" y="243"/>
                </a:cubicBezTo>
                <a:lnTo>
                  <a:pt x="4689" y="243"/>
                </a:lnTo>
                <a:cubicBezTo>
                  <a:pt x="4680" y="244"/>
                  <a:pt x="4674" y="252"/>
                  <a:pt x="4676" y="261"/>
                </a:cubicBezTo>
                <a:cubicBezTo>
                  <a:pt x="4677" y="270"/>
                  <a:pt x="4686" y="276"/>
                  <a:pt x="4694" y="274"/>
                </a:cubicBezTo>
                <a:close/>
                <a:moveTo>
                  <a:pt x="4757" y="264"/>
                </a:moveTo>
                <a:lnTo>
                  <a:pt x="4757" y="264"/>
                </a:lnTo>
                <a:cubicBezTo>
                  <a:pt x="4766" y="262"/>
                  <a:pt x="4772" y="254"/>
                  <a:pt x="4771" y="245"/>
                </a:cubicBezTo>
                <a:cubicBezTo>
                  <a:pt x="4769" y="237"/>
                  <a:pt x="4761" y="231"/>
                  <a:pt x="4752" y="232"/>
                </a:cubicBezTo>
                <a:lnTo>
                  <a:pt x="4752" y="232"/>
                </a:lnTo>
                <a:cubicBezTo>
                  <a:pt x="4744" y="234"/>
                  <a:pt x="4738" y="242"/>
                  <a:pt x="4739" y="251"/>
                </a:cubicBezTo>
                <a:cubicBezTo>
                  <a:pt x="4741" y="259"/>
                  <a:pt x="4749" y="265"/>
                  <a:pt x="4757" y="264"/>
                </a:cubicBezTo>
                <a:close/>
                <a:moveTo>
                  <a:pt x="4821" y="253"/>
                </a:moveTo>
                <a:lnTo>
                  <a:pt x="4821" y="253"/>
                </a:lnTo>
                <a:cubicBezTo>
                  <a:pt x="4829" y="252"/>
                  <a:pt x="4835" y="244"/>
                  <a:pt x="4834" y="235"/>
                </a:cubicBezTo>
                <a:cubicBezTo>
                  <a:pt x="4832" y="226"/>
                  <a:pt x="4824" y="220"/>
                  <a:pt x="4815" y="222"/>
                </a:cubicBezTo>
                <a:lnTo>
                  <a:pt x="4815" y="222"/>
                </a:lnTo>
                <a:cubicBezTo>
                  <a:pt x="4807" y="223"/>
                  <a:pt x="4801" y="231"/>
                  <a:pt x="4802" y="240"/>
                </a:cubicBezTo>
                <a:cubicBezTo>
                  <a:pt x="4804" y="249"/>
                  <a:pt x="4812" y="255"/>
                  <a:pt x="4821" y="253"/>
                </a:cubicBezTo>
                <a:close/>
                <a:moveTo>
                  <a:pt x="4884" y="243"/>
                </a:moveTo>
                <a:lnTo>
                  <a:pt x="4884" y="243"/>
                </a:lnTo>
                <a:cubicBezTo>
                  <a:pt x="4893" y="241"/>
                  <a:pt x="4898" y="233"/>
                  <a:pt x="4897" y="224"/>
                </a:cubicBezTo>
                <a:cubicBezTo>
                  <a:pt x="4896" y="216"/>
                  <a:pt x="4887" y="210"/>
                  <a:pt x="4879" y="211"/>
                </a:cubicBezTo>
                <a:lnTo>
                  <a:pt x="4879" y="211"/>
                </a:lnTo>
                <a:cubicBezTo>
                  <a:pt x="4870" y="213"/>
                  <a:pt x="4864" y="221"/>
                  <a:pt x="4865" y="230"/>
                </a:cubicBezTo>
                <a:cubicBezTo>
                  <a:pt x="4867" y="238"/>
                  <a:pt x="4875" y="244"/>
                  <a:pt x="4884" y="243"/>
                </a:cubicBezTo>
                <a:close/>
                <a:moveTo>
                  <a:pt x="4947" y="232"/>
                </a:moveTo>
                <a:lnTo>
                  <a:pt x="4947" y="232"/>
                </a:lnTo>
                <a:cubicBezTo>
                  <a:pt x="4956" y="231"/>
                  <a:pt x="4962" y="223"/>
                  <a:pt x="4960" y="214"/>
                </a:cubicBezTo>
                <a:cubicBezTo>
                  <a:pt x="4959" y="205"/>
                  <a:pt x="4951" y="199"/>
                  <a:pt x="4942" y="201"/>
                </a:cubicBezTo>
                <a:lnTo>
                  <a:pt x="4942" y="201"/>
                </a:lnTo>
                <a:cubicBezTo>
                  <a:pt x="4933" y="202"/>
                  <a:pt x="4927" y="210"/>
                  <a:pt x="4929" y="219"/>
                </a:cubicBezTo>
                <a:cubicBezTo>
                  <a:pt x="4930" y="228"/>
                  <a:pt x="4938" y="234"/>
                  <a:pt x="4947" y="232"/>
                </a:cubicBezTo>
                <a:close/>
                <a:moveTo>
                  <a:pt x="5010" y="222"/>
                </a:moveTo>
                <a:lnTo>
                  <a:pt x="5010" y="222"/>
                </a:lnTo>
                <a:cubicBezTo>
                  <a:pt x="5019" y="220"/>
                  <a:pt x="5025" y="212"/>
                  <a:pt x="5023" y="203"/>
                </a:cubicBezTo>
                <a:cubicBezTo>
                  <a:pt x="5022" y="195"/>
                  <a:pt x="5014" y="189"/>
                  <a:pt x="5005" y="190"/>
                </a:cubicBezTo>
                <a:lnTo>
                  <a:pt x="5005" y="190"/>
                </a:lnTo>
                <a:cubicBezTo>
                  <a:pt x="4996" y="192"/>
                  <a:pt x="4990" y="200"/>
                  <a:pt x="4992" y="209"/>
                </a:cubicBezTo>
                <a:cubicBezTo>
                  <a:pt x="4993" y="217"/>
                  <a:pt x="5001" y="223"/>
                  <a:pt x="5010" y="222"/>
                </a:cubicBezTo>
                <a:close/>
                <a:moveTo>
                  <a:pt x="5073" y="211"/>
                </a:moveTo>
                <a:lnTo>
                  <a:pt x="5073" y="211"/>
                </a:lnTo>
                <a:cubicBezTo>
                  <a:pt x="5082" y="210"/>
                  <a:pt x="5088" y="202"/>
                  <a:pt x="5087" y="193"/>
                </a:cubicBezTo>
                <a:cubicBezTo>
                  <a:pt x="5085" y="184"/>
                  <a:pt x="5077" y="178"/>
                  <a:pt x="5068" y="180"/>
                </a:cubicBezTo>
                <a:lnTo>
                  <a:pt x="5068" y="180"/>
                </a:lnTo>
                <a:cubicBezTo>
                  <a:pt x="5059" y="181"/>
                  <a:pt x="5053" y="189"/>
                  <a:pt x="5055" y="198"/>
                </a:cubicBezTo>
                <a:cubicBezTo>
                  <a:pt x="5056" y="207"/>
                  <a:pt x="5065" y="213"/>
                  <a:pt x="5073" y="211"/>
                </a:cubicBezTo>
                <a:close/>
                <a:moveTo>
                  <a:pt x="5136" y="201"/>
                </a:moveTo>
                <a:lnTo>
                  <a:pt x="5136" y="201"/>
                </a:lnTo>
                <a:cubicBezTo>
                  <a:pt x="5145" y="199"/>
                  <a:pt x="5151" y="191"/>
                  <a:pt x="5150" y="182"/>
                </a:cubicBezTo>
                <a:cubicBezTo>
                  <a:pt x="5148" y="174"/>
                  <a:pt x="5140" y="168"/>
                  <a:pt x="5131" y="169"/>
                </a:cubicBezTo>
                <a:lnTo>
                  <a:pt x="5131" y="169"/>
                </a:lnTo>
                <a:cubicBezTo>
                  <a:pt x="5123" y="171"/>
                  <a:pt x="5117" y="179"/>
                  <a:pt x="5118" y="188"/>
                </a:cubicBezTo>
                <a:cubicBezTo>
                  <a:pt x="5120" y="196"/>
                  <a:pt x="5128" y="202"/>
                  <a:pt x="5136" y="201"/>
                </a:cubicBezTo>
                <a:close/>
                <a:moveTo>
                  <a:pt x="5200" y="190"/>
                </a:moveTo>
                <a:lnTo>
                  <a:pt x="5200" y="190"/>
                </a:lnTo>
                <a:cubicBezTo>
                  <a:pt x="5208" y="189"/>
                  <a:pt x="5214" y="181"/>
                  <a:pt x="5213" y="172"/>
                </a:cubicBezTo>
                <a:cubicBezTo>
                  <a:pt x="5211" y="163"/>
                  <a:pt x="5203" y="157"/>
                  <a:pt x="5194" y="159"/>
                </a:cubicBezTo>
                <a:lnTo>
                  <a:pt x="5194" y="159"/>
                </a:lnTo>
                <a:cubicBezTo>
                  <a:pt x="5186" y="160"/>
                  <a:pt x="5180" y="168"/>
                  <a:pt x="5181" y="177"/>
                </a:cubicBezTo>
                <a:cubicBezTo>
                  <a:pt x="5183" y="186"/>
                  <a:pt x="5191" y="192"/>
                  <a:pt x="5200" y="190"/>
                </a:cubicBezTo>
                <a:close/>
                <a:moveTo>
                  <a:pt x="5263" y="180"/>
                </a:moveTo>
                <a:lnTo>
                  <a:pt x="5263" y="180"/>
                </a:lnTo>
                <a:cubicBezTo>
                  <a:pt x="5272" y="178"/>
                  <a:pt x="5277" y="170"/>
                  <a:pt x="5276" y="161"/>
                </a:cubicBezTo>
                <a:cubicBezTo>
                  <a:pt x="5275" y="153"/>
                  <a:pt x="5266" y="147"/>
                  <a:pt x="5258" y="148"/>
                </a:cubicBezTo>
                <a:lnTo>
                  <a:pt x="5258" y="148"/>
                </a:lnTo>
                <a:cubicBezTo>
                  <a:pt x="5249" y="150"/>
                  <a:pt x="5243" y="158"/>
                  <a:pt x="5244" y="167"/>
                </a:cubicBezTo>
                <a:cubicBezTo>
                  <a:pt x="5246" y="175"/>
                  <a:pt x="5254" y="181"/>
                  <a:pt x="5263" y="180"/>
                </a:cubicBezTo>
                <a:close/>
                <a:moveTo>
                  <a:pt x="5326" y="169"/>
                </a:moveTo>
                <a:lnTo>
                  <a:pt x="5326" y="169"/>
                </a:lnTo>
                <a:cubicBezTo>
                  <a:pt x="5335" y="168"/>
                  <a:pt x="5341" y="160"/>
                  <a:pt x="5339" y="151"/>
                </a:cubicBezTo>
                <a:cubicBezTo>
                  <a:pt x="5338" y="142"/>
                  <a:pt x="5330" y="136"/>
                  <a:pt x="5321" y="138"/>
                </a:cubicBezTo>
                <a:lnTo>
                  <a:pt x="5321" y="138"/>
                </a:lnTo>
                <a:cubicBezTo>
                  <a:pt x="5312" y="139"/>
                  <a:pt x="5306" y="147"/>
                  <a:pt x="5308" y="156"/>
                </a:cubicBezTo>
                <a:cubicBezTo>
                  <a:pt x="5309" y="165"/>
                  <a:pt x="5317" y="171"/>
                  <a:pt x="5326" y="169"/>
                </a:cubicBezTo>
                <a:close/>
                <a:moveTo>
                  <a:pt x="5389" y="159"/>
                </a:moveTo>
                <a:lnTo>
                  <a:pt x="5389" y="159"/>
                </a:lnTo>
                <a:cubicBezTo>
                  <a:pt x="5398" y="157"/>
                  <a:pt x="5404" y="149"/>
                  <a:pt x="5402" y="140"/>
                </a:cubicBezTo>
                <a:cubicBezTo>
                  <a:pt x="5401" y="132"/>
                  <a:pt x="5393" y="126"/>
                  <a:pt x="5384" y="127"/>
                </a:cubicBezTo>
                <a:lnTo>
                  <a:pt x="5384" y="127"/>
                </a:lnTo>
                <a:cubicBezTo>
                  <a:pt x="5375" y="129"/>
                  <a:pt x="5369" y="137"/>
                  <a:pt x="5371" y="146"/>
                </a:cubicBezTo>
                <a:cubicBezTo>
                  <a:pt x="5372" y="154"/>
                  <a:pt x="5380" y="160"/>
                  <a:pt x="5389" y="159"/>
                </a:cubicBezTo>
                <a:close/>
                <a:moveTo>
                  <a:pt x="5452" y="148"/>
                </a:moveTo>
                <a:lnTo>
                  <a:pt x="5452" y="148"/>
                </a:lnTo>
                <a:cubicBezTo>
                  <a:pt x="5461" y="147"/>
                  <a:pt x="5467" y="139"/>
                  <a:pt x="5466" y="130"/>
                </a:cubicBezTo>
                <a:cubicBezTo>
                  <a:pt x="5464" y="121"/>
                  <a:pt x="5456" y="115"/>
                  <a:pt x="5447" y="117"/>
                </a:cubicBezTo>
                <a:lnTo>
                  <a:pt x="5447" y="117"/>
                </a:lnTo>
                <a:cubicBezTo>
                  <a:pt x="5438" y="118"/>
                  <a:pt x="5432" y="126"/>
                  <a:pt x="5434" y="135"/>
                </a:cubicBezTo>
                <a:cubicBezTo>
                  <a:pt x="5435" y="144"/>
                  <a:pt x="5444" y="150"/>
                  <a:pt x="5452" y="148"/>
                </a:cubicBezTo>
                <a:close/>
                <a:moveTo>
                  <a:pt x="5515" y="138"/>
                </a:moveTo>
                <a:lnTo>
                  <a:pt x="5515" y="138"/>
                </a:lnTo>
                <a:cubicBezTo>
                  <a:pt x="5524" y="136"/>
                  <a:pt x="5530" y="128"/>
                  <a:pt x="5529" y="119"/>
                </a:cubicBezTo>
                <a:cubicBezTo>
                  <a:pt x="5527" y="111"/>
                  <a:pt x="5519" y="105"/>
                  <a:pt x="5510" y="106"/>
                </a:cubicBezTo>
                <a:lnTo>
                  <a:pt x="5510" y="106"/>
                </a:lnTo>
                <a:cubicBezTo>
                  <a:pt x="5502" y="108"/>
                  <a:pt x="5496" y="116"/>
                  <a:pt x="5497" y="125"/>
                </a:cubicBezTo>
                <a:cubicBezTo>
                  <a:pt x="5498" y="133"/>
                  <a:pt x="5507" y="139"/>
                  <a:pt x="5515" y="138"/>
                </a:cubicBezTo>
                <a:close/>
                <a:moveTo>
                  <a:pt x="5579" y="127"/>
                </a:moveTo>
                <a:lnTo>
                  <a:pt x="5579" y="127"/>
                </a:lnTo>
                <a:cubicBezTo>
                  <a:pt x="5587" y="126"/>
                  <a:pt x="5593" y="118"/>
                  <a:pt x="5592" y="109"/>
                </a:cubicBezTo>
                <a:cubicBezTo>
                  <a:pt x="5590" y="100"/>
                  <a:pt x="5582" y="94"/>
                  <a:pt x="5573" y="96"/>
                </a:cubicBezTo>
                <a:lnTo>
                  <a:pt x="5573" y="96"/>
                </a:lnTo>
                <a:cubicBezTo>
                  <a:pt x="5565" y="97"/>
                  <a:pt x="5559" y="105"/>
                  <a:pt x="5560" y="114"/>
                </a:cubicBezTo>
                <a:cubicBezTo>
                  <a:pt x="5562" y="123"/>
                  <a:pt x="5570" y="129"/>
                  <a:pt x="5579" y="127"/>
                </a:cubicBezTo>
                <a:close/>
                <a:moveTo>
                  <a:pt x="5642" y="117"/>
                </a:moveTo>
                <a:lnTo>
                  <a:pt x="5642" y="117"/>
                </a:lnTo>
                <a:cubicBezTo>
                  <a:pt x="5651" y="115"/>
                  <a:pt x="5656" y="107"/>
                  <a:pt x="5655" y="98"/>
                </a:cubicBezTo>
                <a:cubicBezTo>
                  <a:pt x="5654" y="90"/>
                  <a:pt x="5645" y="84"/>
                  <a:pt x="5637" y="85"/>
                </a:cubicBezTo>
                <a:lnTo>
                  <a:pt x="5637" y="85"/>
                </a:lnTo>
                <a:cubicBezTo>
                  <a:pt x="5628" y="87"/>
                  <a:pt x="5622" y="95"/>
                  <a:pt x="5623" y="104"/>
                </a:cubicBezTo>
                <a:cubicBezTo>
                  <a:pt x="5625" y="112"/>
                  <a:pt x="5633" y="118"/>
                  <a:pt x="5642" y="117"/>
                </a:cubicBezTo>
                <a:close/>
                <a:moveTo>
                  <a:pt x="5705" y="106"/>
                </a:moveTo>
                <a:lnTo>
                  <a:pt x="5705" y="106"/>
                </a:lnTo>
                <a:cubicBezTo>
                  <a:pt x="5714" y="105"/>
                  <a:pt x="5720" y="97"/>
                  <a:pt x="5718" y="88"/>
                </a:cubicBezTo>
                <a:cubicBezTo>
                  <a:pt x="5717" y="79"/>
                  <a:pt x="5709" y="73"/>
                  <a:pt x="5700" y="75"/>
                </a:cubicBezTo>
                <a:lnTo>
                  <a:pt x="5700" y="75"/>
                </a:lnTo>
                <a:cubicBezTo>
                  <a:pt x="5691" y="76"/>
                  <a:pt x="5685" y="84"/>
                  <a:pt x="5687" y="93"/>
                </a:cubicBezTo>
                <a:cubicBezTo>
                  <a:pt x="5688" y="102"/>
                  <a:pt x="5696" y="108"/>
                  <a:pt x="5705" y="106"/>
                </a:cubicBezTo>
                <a:close/>
                <a:moveTo>
                  <a:pt x="5768" y="96"/>
                </a:moveTo>
                <a:lnTo>
                  <a:pt x="5768" y="96"/>
                </a:lnTo>
                <a:cubicBezTo>
                  <a:pt x="5777" y="94"/>
                  <a:pt x="5783" y="86"/>
                  <a:pt x="5781" y="77"/>
                </a:cubicBezTo>
                <a:cubicBezTo>
                  <a:pt x="5780" y="69"/>
                  <a:pt x="5772" y="63"/>
                  <a:pt x="5763" y="64"/>
                </a:cubicBezTo>
                <a:lnTo>
                  <a:pt x="5763" y="64"/>
                </a:lnTo>
                <a:cubicBezTo>
                  <a:pt x="5754" y="66"/>
                  <a:pt x="5748" y="74"/>
                  <a:pt x="5750" y="83"/>
                </a:cubicBezTo>
                <a:cubicBezTo>
                  <a:pt x="5751" y="91"/>
                  <a:pt x="5759" y="97"/>
                  <a:pt x="5768" y="96"/>
                </a:cubicBezTo>
                <a:close/>
                <a:moveTo>
                  <a:pt x="5831" y="85"/>
                </a:moveTo>
                <a:lnTo>
                  <a:pt x="5831" y="85"/>
                </a:lnTo>
                <a:cubicBezTo>
                  <a:pt x="5840" y="84"/>
                  <a:pt x="5846" y="76"/>
                  <a:pt x="5845" y="67"/>
                </a:cubicBezTo>
                <a:cubicBezTo>
                  <a:pt x="5843" y="58"/>
                  <a:pt x="5835" y="52"/>
                  <a:pt x="5826" y="54"/>
                </a:cubicBezTo>
                <a:lnTo>
                  <a:pt x="5826" y="54"/>
                </a:lnTo>
                <a:cubicBezTo>
                  <a:pt x="5817" y="55"/>
                  <a:pt x="5811" y="63"/>
                  <a:pt x="5813" y="72"/>
                </a:cubicBezTo>
                <a:cubicBezTo>
                  <a:pt x="5814" y="81"/>
                  <a:pt x="5823" y="87"/>
                  <a:pt x="5831" y="85"/>
                </a:cubicBezTo>
                <a:close/>
                <a:moveTo>
                  <a:pt x="5894" y="75"/>
                </a:moveTo>
                <a:lnTo>
                  <a:pt x="5894" y="75"/>
                </a:lnTo>
                <a:cubicBezTo>
                  <a:pt x="5903" y="73"/>
                  <a:pt x="5909" y="65"/>
                  <a:pt x="5908" y="56"/>
                </a:cubicBezTo>
                <a:cubicBezTo>
                  <a:pt x="5906" y="48"/>
                  <a:pt x="5898" y="42"/>
                  <a:pt x="5889" y="43"/>
                </a:cubicBezTo>
                <a:lnTo>
                  <a:pt x="5889" y="43"/>
                </a:lnTo>
                <a:cubicBezTo>
                  <a:pt x="5881" y="45"/>
                  <a:pt x="5875" y="53"/>
                  <a:pt x="5876" y="62"/>
                </a:cubicBezTo>
                <a:cubicBezTo>
                  <a:pt x="5877" y="70"/>
                  <a:pt x="5886" y="76"/>
                  <a:pt x="5894" y="75"/>
                </a:cubicBezTo>
                <a:close/>
                <a:moveTo>
                  <a:pt x="5958" y="64"/>
                </a:moveTo>
                <a:lnTo>
                  <a:pt x="5958" y="64"/>
                </a:lnTo>
                <a:cubicBezTo>
                  <a:pt x="5966" y="63"/>
                  <a:pt x="5972" y="55"/>
                  <a:pt x="5971" y="46"/>
                </a:cubicBezTo>
                <a:cubicBezTo>
                  <a:pt x="5969" y="37"/>
                  <a:pt x="5961" y="31"/>
                  <a:pt x="5952" y="33"/>
                </a:cubicBezTo>
                <a:lnTo>
                  <a:pt x="5952" y="33"/>
                </a:lnTo>
                <a:cubicBezTo>
                  <a:pt x="5944" y="34"/>
                  <a:pt x="5938" y="42"/>
                  <a:pt x="5939" y="51"/>
                </a:cubicBezTo>
                <a:cubicBezTo>
                  <a:pt x="5941" y="60"/>
                  <a:pt x="5949" y="66"/>
                  <a:pt x="5958" y="64"/>
                </a:cubicBezTo>
                <a:close/>
                <a:moveTo>
                  <a:pt x="6021" y="54"/>
                </a:moveTo>
                <a:lnTo>
                  <a:pt x="6021" y="54"/>
                </a:lnTo>
                <a:cubicBezTo>
                  <a:pt x="6030" y="52"/>
                  <a:pt x="6035" y="44"/>
                  <a:pt x="6034" y="35"/>
                </a:cubicBezTo>
                <a:cubicBezTo>
                  <a:pt x="6033" y="27"/>
                  <a:pt x="6024" y="21"/>
                  <a:pt x="6016" y="22"/>
                </a:cubicBezTo>
                <a:lnTo>
                  <a:pt x="6016" y="22"/>
                </a:lnTo>
                <a:cubicBezTo>
                  <a:pt x="6007" y="24"/>
                  <a:pt x="6001" y="32"/>
                  <a:pt x="6002" y="41"/>
                </a:cubicBezTo>
                <a:cubicBezTo>
                  <a:pt x="6004" y="49"/>
                  <a:pt x="6012" y="55"/>
                  <a:pt x="6021" y="54"/>
                </a:cubicBezTo>
                <a:close/>
                <a:moveTo>
                  <a:pt x="6084" y="43"/>
                </a:moveTo>
                <a:lnTo>
                  <a:pt x="6084" y="43"/>
                </a:lnTo>
                <a:cubicBezTo>
                  <a:pt x="6093" y="42"/>
                  <a:pt x="6099" y="34"/>
                  <a:pt x="6097" y="25"/>
                </a:cubicBezTo>
                <a:cubicBezTo>
                  <a:pt x="6096" y="16"/>
                  <a:pt x="6088" y="10"/>
                  <a:pt x="6079" y="12"/>
                </a:cubicBezTo>
                <a:lnTo>
                  <a:pt x="6079" y="12"/>
                </a:lnTo>
                <a:cubicBezTo>
                  <a:pt x="6070" y="13"/>
                  <a:pt x="6064" y="21"/>
                  <a:pt x="6066" y="30"/>
                </a:cubicBezTo>
                <a:cubicBezTo>
                  <a:pt x="6067" y="39"/>
                  <a:pt x="6075" y="45"/>
                  <a:pt x="6084" y="43"/>
                </a:cubicBezTo>
                <a:close/>
                <a:moveTo>
                  <a:pt x="6147" y="33"/>
                </a:moveTo>
                <a:lnTo>
                  <a:pt x="6147" y="33"/>
                </a:lnTo>
                <a:cubicBezTo>
                  <a:pt x="6156" y="31"/>
                  <a:pt x="6162" y="23"/>
                  <a:pt x="6160" y="14"/>
                </a:cubicBezTo>
                <a:cubicBezTo>
                  <a:pt x="6159" y="6"/>
                  <a:pt x="6151" y="0"/>
                  <a:pt x="6142" y="1"/>
                </a:cubicBezTo>
                <a:lnTo>
                  <a:pt x="6142" y="1"/>
                </a:lnTo>
                <a:cubicBezTo>
                  <a:pt x="6133" y="3"/>
                  <a:pt x="6127" y="11"/>
                  <a:pt x="6129" y="20"/>
                </a:cubicBezTo>
                <a:cubicBezTo>
                  <a:pt x="6130" y="28"/>
                  <a:pt x="6138" y="34"/>
                  <a:pt x="6147" y="33"/>
                </a:cubicBezTo>
                <a:close/>
              </a:path>
            </a:pathLst>
          </a:custGeom>
          <a:solidFill>
            <a:srgbClr val="4F81BD"/>
          </a:solidFill>
          <a:ln w="1588" cap="flat">
            <a:solidFill>
              <a:srgbClr val="4F81BD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grpSp>
        <p:nvGrpSpPr>
          <p:cNvPr id="130" name="Csoportba foglalás 129">
            <a:extLst>
              <a:ext uri="{FF2B5EF4-FFF2-40B4-BE49-F238E27FC236}">
                <a16:creationId xmlns:a16="http://schemas.microsoft.com/office/drawing/2014/main" id="{6C68AB93-B8BF-4E89-AEF7-06F25D6C0032}"/>
              </a:ext>
            </a:extLst>
          </p:cNvPr>
          <p:cNvGrpSpPr/>
          <p:nvPr/>
        </p:nvGrpSpPr>
        <p:grpSpPr>
          <a:xfrm>
            <a:off x="839788" y="2886075"/>
            <a:ext cx="5130800" cy="3097213"/>
            <a:chOff x="839788" y="2886075"/>
            <a:chExt cx="5130800" cy="3097213"/>
          </a:xfrm>
        </p:grpSpPr>
        <p:sp>
          <p:nvSpPr>
            <p:cNvPr id="12" name="Freeform 6">
              <a:extLst>
                <a:ext uri="{FF2B5EF4-FFF2-40B4-BE49-F238E27FC236}">
                  <a16:creationId xmlns:a16="http://schemas.microsoft.com/office/drawing/2014/main" id="{AABF302D-C437-44DE-82ED-A6C135F4F21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39788" y="2886075"/>
              <a:ext cx="5130800" cy="2574925"/>
            </a:xfrm>
            <a:custGeom>
              <a:avLst/>
              <a:gdLst>
                <a:gd name="T0" fmla="*/ 0 w 3232"/>
                <a:gd name="T1" fmla="*/ 1622 h 1622"/>
                <a:gd name="T2" fmla="*/ 3232 w 3232"/>
                <a:gd name="T3" fmla="*/ 1622 h 1622"/>
                <a:gd name="T4" fmla="*/ 0 w 3232"/>
                <a:gd name="T5" fmla="*/ 1301 h 1622"/>
                <a:gd name="T6" fmla="*/ 3232 w 3232"/>
                <a:gd name="T7" fmla="*/ 1301 h 1622"/>
                <a:gd name="T8" fmla="*/ 0 w 3232"/>
                <a:gd name="T9" fmla="*/ 972 h 1622"/>
                <a:gd name="T10" fmla="*/ 3232 w 3232"/>
                <a:gd name="T11" fmla="*/ 972 h 1622"/>
                <a:gd name="T12" fmla="*/ 0 w 3232"/>
                <a:gd name="T13" fmla="*/ 651 h 1622"/>
                <a:gd name="T14" fmla="*/ 3232 w 3232"/>
                <a:gd name="T15" fmla="*/ 651 h 1622"/>
                <a:gd name="T16" fmla="*/ 0 w 3232"/>
                <a:gd name="T17" fmla="*/ 330 h 1622"/>
                <a:gd name="T18" fmla="*/ 3232 w 3232"/>
                <a:gd name="T19" fmla="*/ 330 h 1622"/>
                <a:gd name="T20" fmla="*/ 0 w 3232"/>
                <a:gd name="T21" fmla="*/ 0 h 1622"/>
                <a:gd name="T22" fmla="*/ 3232 w 3232"/>
                <a:gd name="T23" fmla="*/ 0 h 16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232" h="1622">
                  <a:moveTo>
                    <a:pt x="0" y="1622"/>
                  </a:moveTo>
                  <a:lnTo>
                    <a:pt x="3232" y="1622"/>
                  </a:lnTo>
                  <a:moveTo>
                    <a:pt x="0" y="1301"/>
                  </a:moveTo>
                  <a:lnTo>
                    <a:pt x="3232" y="1301"/>
                  </a:lnTo>
                  <a:moveTo>
                    <a:pt x="0" y="972"/>
                  </a:moveTo>
                  <a:lnTo>
                    <a:pt x="3232" y="972"/>
                  </a:lnTo>
                  <a:moveTo>
                    <a:pt x="0" y="651"/>
                  </a:moveTo>
                  <a:lnTo>
                    <a:pt x="3232" y="651"/>
                  </a:lnTo>
                  <a:moveTo>
                    <a:pt x="0" y="330"/>
                  </a:moveTo>
                  <a:lnTo>
                    <a:pt x="3232" y="330"/>
                  </a:lnTo>
                  <a:moveTo>
                    <a:pt x="0" y="0"/>
                  </a:moveTo>
                  <a:lnTo>
                    <a:pt x="3232" y="0"/>
                  </a:lnTo>
                </a:path>
              </a:pathLst>
            </a:custGeom>
            <a:noFill/>
            <a:ln w="12700" cap="flat">
              <a:solidFill>
                <a:srgbClr val="D9D9D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13" name="Freeform 7">
              <a:extLst>
                <a:ext uri="{FF2B5EF4-FFF2-40B4-BE49-F238E27FC236}">
                  <a16:creationId xmlns:a16="http://schemas.microsoft.com/office/drawing/2014/main" id="{8A381953-D1EB-43F1-9B2D-32438908A11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692275" y="2886075"/>
              <a:ext cx="4278313" cy="3097213"/>
            </a:xfrm>
            <a:custGeom>
              <a:avLst/>
              <a:gdLst>
                <a:gd name="T0" fmla="*/ 0 w 2695"/>
                <a:gd name="T1" fmla="*/ 0 h 1951"/>
                <a:gd name="T2" fmla="*/ 0 w 2695"/>
                <a:gd name="T3" fmla="*/ 1951 h 1951"/>
                <a:gd name="T4" fmla="*/ 538 w 2695"/>
                <a:gd name="T5" fmla="*/ 0 h 1951"/>
                <a:gd name="T6" fmla="*/ 538 w 2695"/>
                <a:gd name="T7" fmla="*/ 1951 h 1951"/>
                <a:gd name="T8" fmla="*/ 1083 w 2695"/>
                <a:gd name="T9" fmla="*/ 0 h 1951"/>
                <a:gd name="T10" fmla="*/ 1083 w 2695"/>
                <a:gd name="T11" fmla="*/ 1951 h 1951"/>
                <a:gd name="T12" fmla="*/ 1620 w 2695"/>
                <a:gd name="T13" fmla="*/ 0 h 1951"/>
                <a:gd name="T14" fmla="*/ 1620 w 2695"/>
                <a:gd name="T15" fmla="*/ 1951 h 1951"/>
                <a:gd name="T16" fmla="*/ 2157 w 2695"/>
                <a:gd name="T17" fmla="*/ 0 h 1951"/>
                <a:gd name="T18" fmla="*/ 2157 w 2695"/>
                <a:gd name="T19" fmla="*/ 1951 h 1951"/>
                <a:gd name="T20" fmla="*/ 2695 w 2695"/>
                <a:gd name="T21" fmla="*/ 0 h 1951"/>
                <a:gd name="T22" fmla="*/ 2695 w 2695"/>
                <a:gd name="T23" fmla="*/ 1951 h 19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695" h="1951">
                  <a:moveTo>
                    <a:pt x="0" y="0"/>
                  </a:moveTo>
                  <a:lnTo>
                    <a:pt x="0" y="1951"/>
                  </a:lnTo>
                  <a:moveTo>
                    <a:pt x="538" y="0"/>
                  </a:moveTo>
                  <a:lnTo>
                    <a:pt x="538" y="1951"/>
                  </a:lnTo>
                  <a:moveTo>
                    <a:pt x="1083" y="0"/>
                  </a:moveTo>
                  <a:lnTo>
                    <a:pt x="1083" y="1951"/>
                  </a:lnTo>
                  <a:moveTo>
                    <a:pt x="1620" y="0"/>
                  </a:moveTo>
                  <a:lnTo>
                    <a:pt x="1620" y="1951"/>
                  </a:lnTo>
                  <a:moveTo>
                    <a:pt x="2157" y="0"/>
                  </a:moveTo>
                  <a:lnTo>
                    <a:pt x="2157" y="1951"/>
                  </a:lnTo>
                  <a:moveTo>
                    <a:pt x="2695" y="0"/>
                  </a:moveTo>
                  <a:lnTo>
                    <a:pt x="2695" y="1951"/>
                  </a:lnTo>
                </a:path>
              </a:pathLst>
            </a:custGeom>
            <a:noFill/>
            <a:ln w="12700" cap="flat">
              <a:solidFill>
                <a:srgbClr val="D9D9D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15" name="Line 9">
              <a:extLst>
                <a:ext uri="{FF2B5EF4-FFF2-40B4-BE49-F238E27FC236}">
                  <a16:creationId xmlns:a16="http://schemas.microsoft.com/office/drawing/2014/main" id="{B382C46D-6FB5-4A45-84AC-4CE4320E94A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39788" y="5983288"/>
              <a:ext cx="5130800" cy="0"/>
            </a:xfrm>
            <a:prstGeom prst="line">
              <a:avLst/>
            </a:prstGeom>
            <a:noFill/>
            <a:ln w="12700" cap="flat">
              <a:solidFill>
                <a:srgbClr val="BFBFB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</p:grpSp>
      <p:sp>
        <p:nvSpPr>
          <p:cNvPr id="113" name="Freeform 107">
            <a:extLst>
              <a:ext uri="{FF2B5EF4-FFF2-40B4-BE49-F238E27FC236}">
                <a16:creationId xmlns:a16="http://schemas.microsoft.com/office/drawing/2014/main" id="{A88C8EC1-8E58-48BB-93A0-6075E9CF4D0F}"/>
              </a:ext>
            </a:extLst>
          </p:cNvPr>
          <p:cNvSpPr>
            <a:spLocks noEditPoints="1"/>
          </p:cNvSpPr>
          <p:nvPr/>
        </p:nvSpPr>
        <p:spPr bwMode="auto">
          <a:xfrm>
            <a:off x="603250" y="3917950"/>
            <a:ext cx="4910138" cy="1652588"/>
          </a:xfrm>
          <a:custGeom>
            <a:avLst/>
            <a:gdLst>
              <a:gd name="T0" fmla="*/ 84 w 6173"/>
              <a:gd name="T1" fmla="*/ 2053 h 2076"/>
              <a:gd name="T2" fmla="*/ 135 w 6173"/>
              <a:gd name="T3" fmla="*/ 2003 h 2076"/>
              <a:gd name="T4" fmla="*/ 267 w 6173"/>
              <a:gd name="T5" fmla="*/ 1993 h 2076"/>
              <a:gd name="T6" fmla="*/ 317 w 6173"/>
              <a:gd name="T7" fmla="*/ 1942 h 2076"/>
              <a:gd name="T8" fmla="*/ 449 w 6173"/>
              <a:gd name="T9" fmla="*/ 1932 h 2076"/>
              <a:gd name="T10" fmla="*/ 510 w 6173"/>
              <a:gd name="T11" fmla="*/ 1912 h 2076"/>
              <a:gd name="T12" fmla="*/ 621 w 6173"/>
              <a:gd name="T13" fmla="*/ 1841 h 2076"/>
              <a:gd name="T14" fmla="*/ 763 w 6173"/>
              <a:gd name="T15" fmla="*/ 1811 h 2076"/>
              <a:gd name="T16" fmla="*/ 874 w 6173"/>
              <a:gd name="T17" fmla="*/ 1791 h 2076"/>
              <a:gd name="T18" fmla="*/ 915 w 6173"/>
              <a:gd name="T19" fmla="*/ 1760 h 2076"/>
              <a:gd name="T20" fmla="*/ 1046 w 6173"/>
              <a:gd name="T21" fmla="*/ 1700 h 2076"/>
              <a:gd name="T22" fmla="*/ 1178 w 6173"/>
              <a:gd name="T23" fmla="*/ 1690 h 2076"/>
              <a:gd name="T24" fmla="*/ 1239 w 6173"/>
              <a:gd name="T25" fmla="*/ 1670 h 2076"/>
              <a:gd name="T26" fmla="*/ 1350 w 6173"/>
              <a:gd name="T27" fmla="*/ 1599 h 2076"/>
              <a:gd name="T28" fmla="*/ 1492 w 6173"/>
              <a:gd name="T29" fmla="*/ 1569 h 2076"/>
              <a:gd name="T30" fmla="*/ 1603 w 6173"/>
              <a:gd name="T31" fmla="*/ 1548 h 2076"/>
              <a:gd name="T32" fmla="*/ 1644 w 6173"/>
              <a:gd name="T33" fmla="*/ 1518 h 2076"/>
              <a:gd name="T34" fmla="*/ 1776 w 6173"/>
              <a:gd name="T35" fmla="*/ 1457 h 2076"/>
              <a:gd name="T36" fmla="*/ 1907 w 6173"/>
              <a:gd name="T37" fmla="*/ 1447 h 2076"/>
              <a:gd name="T38" fmla="*/ 1968 w 6173"/>
              <a:gd name="T39" fmla="*/ 1427 h 2076"/>
              <a:gd name="T40" fmla="*/ 2079 w 6173"/>
              <a:gd name="T41" fmla="*/ 1356 h 2076"/>
              <a:gd name="T42" fmla="*/ 2221 w 6173"/>
              <a:gd name="T43" fmla="*/ 1326 h 2076"/>
              <a:gd name="T44" fmla="*/ 2332 w 6173"/>
              <a:gd name="T45" fmla="*/ 1306 h 2076"/>
              <a:gd name="T46" fmla="*/ 2373 w 6173"/>
              <a:gd name="T47" fmla="*/ 1276 h 2076"/>
              <a:gd name="T48" fmla="*/ 2505 w 6173"/>
              <a:gd name="T49" fmla="*/ 1215 h 2076"/>
              <a:gd name="T50" fmla="*/ 2636 w 6173"/>
              <a:gd name="T51" fmla="*/ 1205 h 2076"/>
              <a:gd name="T52" fmla="*/ 2697 w 6173"/>
              <a:gd name="T53" fmla="*/ 1185 h 2076"/>
              <a:gd name="T54" fmla="*/ 2808 w 6173"/>
              <a:gd name="T55" fmla="*/ 1114 h 2076"/>
              <a:gd name="T56" fmla="*/ 2950 w 6173"/>
              <a:gd name="T57" fmla="*/ 1084 h 2076"/>
              <a:gd name="T58" fmla="*/ 3062 w 6173"/>
              <a:gd name="T59" fmla="*/ 1064 h 2076"/>
              <a:gd name="T60" fmla="*/ 3102 w 6173"/>
              <a:gd name="T61" fmla="*/ 1033 h 2076"/>
              <a:gd name="T62" fmla="*/ 3234 w 6173"/>
              <a:gd name="T63" fmla="*/ 973 h 2076"/>
              <a:gd name="T64" fmla="*/ 3365 w 6173"/>
              <a:gd name="T65" fmla="*/ 963 h 2076"/>
              <a:gd name="T66" fmla="*/ 3426 w 6173"/>
              <a:gd name="T67" fmla="*/ 942 h 2076"/>
              <a:gd name="T68" fmla="*/ 3538 w 6173"/>
              <a:gd name="T69" fmla="*/ 872 h 2076"/>
              <a:gd name="T70" fmla="*/ 3679 w 6173"/>
              <a:gd name="T71" fmla="*/ 841 h 2076"/>
              <a:gd name="T72" fmla="*/ 3791 w 6173"/>
              <a:gd name="T73" fmla="*/ 821 h 2076"/>
              <a:gd name="T74" fmla="*/ 3831 w 6173"/>
              <a:gd name="T75" fmla="*/ 791 h 2076"/>
              <a:gd name="T76" fmla="*/ 3963 w 6173"/>
              <a:gd name="T77" fmla="*/ 730 h 2076"/>
              <a:gd name="T78" fmla="*/ 4095 w 6173"/>
              <a:gd name="T79" fmla="*/ 720 h 2076"/>
              <a:gd name="T80" fmla="*/ 4155 w 6173"/>
              <a:gd name="T81" fmla="*/ 700 h 2076"/>
              <a:gd name="T82" fmla="*/ 4267 w 6173"/>
              <a:gd name="T83" fmla="*/ 629 h 2076"/>
              <a:gd name="T84" fmla="*/ 4409 w 6173"/>
              <a:gd name="T85" fmla="*/ 599 h 2076"/>
              <a:gd name="T86" fmla="*/ 4520 w 6173"/>
              <a:gd name="T87" fmla="*/ 579 h 2076"/>
              <a:gd name="T88" fmla="*/ 4560 w 6173"/>
              <a:gd name="T89" fmla="*/ 548 h 2076"/>
              <a:gd name="T90" fmla="*/ 4692 w 6173"/>
              <a:gd name="T91" fmla="*/ 488 h 2076"/>
              <a:gd name="T92" fmla="*/ 4824 w 6173"/>
              <a:gd name="T93" fmla="*/ 478 h 2076"/>
              <a:gd name="T94" fmla="*/ 4884 w 6173"/>
              <a:gd name="T95" fmla="*/ 458 h 2076"/>
              <a:gd name="T96" fmla="*/ 4996 w 6173"/>
              <a:gd name="T97" fmla="*/ 387 h 2076"/>
              <a:gd name="T98" fmla="*/ 5138 w 6173"/>
              <a:gd name="T99" fmla="*/ 356 h 2076"/>
              <a:gd name="T100" fmla="*/ 5249 w 6173"/>
              <a:gd name="T101" fmla="*/ 336 h 2076"/>
              <a:gd name="T102" fmla="*/ 5290 w 6173"/>
              <a:gd name="T103" fmla="*/ 306 h 2076"/>
              <a:gd name="T104" fmla="*/ 5421 w 6173"/>
              <a:gd name="T105" fmla="*/ 245 h 2076"/>
              <a:gd name="T106" fmla="*/ 5553 w 6173"/>
              <a:gd name="T107" fmla="*/ 235 h 2076"/>
              <a:gd name="T108" fmla="*/ 5614 w 6173"/>
              <a:gd name="T109" fmla="*/ 215 h 2076"/>
              <a:gd name="T110" fmla="*/ 5725 w 6173"/>
              <a:gd name="T111" fmla="*/ 144 h 2076"/>
              <a:gd name="T112" fmla="*/ 5867 w 6173"/>
              <a:gd name="T113" fmla="*/ 114 h 2076"/>
              <a:gd name="T114" fmla="*/ 5978 w 6173"/>
              <a:gd name="T115" fmla="*/ 94 h 2076"/>
              <a:gd name="T116" fmla="*/ 6019 w 6173"/>
              <a:gd name="T117" fmla="*/ 64 h 2076"/>
              <a:gd name="T118" fmla="*/ 6150 w 6173"/>
              <a:gd name="T119" fmla="*/ 3 h 20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6173" h="2076">
                <a:moveTo>
                  <a:pt x="24" y="2074"/>
                </a:moveTo>
                <a:lnTo>
                  <a:pt x="24" y="2074"/>
                </a:lnTo>
                <a:lnTo>
                  <a:pt x="24" y="2074"/>
                </a:lnTo>
                <a:cubicBezTo>
                  <a:pt x="32" y="2071"/>
                  <a:pt x="36" y="2062"/>
                  <a:pt x="34" y="2053"/>
                </a:cubicBezTo>
                <a:cubicBezTo>
                  <a:pt x="31" y="2045"/>
                  <a:pt x="22" y="2040"/>
                  <a:pt x="13" y="2043"/>
                </a:cubicBezTo>
                <a:lnTo>
                  <a:pt x="13" y="2043"/>
                </a:lnTo>
                <a:lnTo>
                  <a:pt x="13" y="2043"/>
                </a:lnTo>
                <a:cubicBezTo>
                  <a:pt x="5" y="2046"/>
                  <a:pt x="0" y="2055"/>
                  <a:pt x="3" y="2064"/>
                </a:cubicBezTo>
                <a:cubicBezTo>
                  <a:pt x="6" y="2072"/>
                  <a:pt x="15" y="2076"/>
                  <a:pt x="24" y="2074"/>
                </a:cubicBezTo>
                <a:close/>
                <a:moveTo>
                  <a:pt x="84" y="2053"/>
                </a:moveTo>
                <a:lnTo>
                  <a:pt x="84" y="2053"/>
                </a:lnTo>
                <a:lnTo>
                  <a:pt x="84" y="2053"/>
                </a:lnTo>
                <a:cubicBezTo>
                  <a:pt x="93" y="2051"/>
                  <a:pt x="97" y="2042"/>
                  <a:pt x="94" y="2033"/>
                </a:cubicBezTo>
                <a:cubicBezTo>
                  <a:pt x="92" y="2025"/>
                  <a:pt x="83" y="2020"/>
                  <a:pt x="74" y="2023"/>
                </a:cubicBezTo>
                <a:lnTo>
                  <a:pt x="74" y="2023"/>
                </a:lnTo>
                <a:lnTo>
                  <a:pt x="74" y="2023"/>
                </a:lnTo>
                <a:cubicBezTo>
                  <a:pt x="66" y="2026"/>
                  <a:pt x="61" y="2035"/>
                  <a:pt x="64" y="2043"/>
                </a:cubicBezTo>
                <a:cubicBezTo>
                  <a:pt x="67" y="2052"/>
                  <a:pt x="76" y="2056"/>
                  <a:pt x="84" y="2053"/>
                </a:cubicBezTo>
                <a:close/>
                <a:moveTo>
                  <a:pt x="145" y="2033"/>
                </a:moveTo>
                <a:lnTo>
                  <a:pt x="145" y="2033"/>
                </a:lnTo>
                <a:lnTo>
                  <a:pt x="145" y="2033"/>
                </a:lnTo>
                <a:cubicBezTo>
                  <a:pt x="153" y="2030"/>
                  <a:pt x="158" y="2021"/>
                  <a:pt x="155" y="2013"/>
                </a:cubicBezTo>
                <a:cubicBezTo>
                  <a:pt x="152" y="2005"/>
                  <a:pt x="143" y="2000"/>
                  <a:pt x="135" y="2003"/>
                </a:cubicBezTo>
                <a:lnTo>
                  <a:pt x="135" y="2003"/>
                </a:lnTo>
                <a:cubicBezTo>
                  <a:pt x="127" y="2006"/>
                  <a:pt x="122" y="2015"/>
                  <a:pt x="125" y="2023"/>
                </a:cubicBezTo>
                <a:cubicBezTo>
                  <a:pt x="128" y="2032"/>
                  <a:pt x="137" y="2036"/>
                  <a:pt x="145" y="2033"/>
                </a:cubicBezTo>
                <a:close/>
                <a:moveTo>
                  <a:pt x="206" y="2013"/>
                </a:moveTo>
                <a:lnTo>
                  <a:pt x="206" y="2013"/>
                </a:lnTo>
                <a:lnTo>
                  <a:pt x="206" y="2013"/>
                </a:lnTo>
                <a:cubicBezTo>
                  <a:pt x="214" y="2010"/>
                  <a:pt x="219" y="2001"/>
                  <a:pt x="216" y="1993"/>
                </a:cubicBezTo>
                <a:cubicBezTo>
                  <a:pt x="213" y="1984"/>
                  <a:pt x="204" y="1980"/>
                  <a:pt x="196" y="1983"/>
                </a:cubicBezTo>
                <a:lnTo>
                  <a:pt x="196" y="1983"/>
                </a:lnTo>
                <a:cubicBezTo>
                  <a:pt x="187" y="1985"/>
                  <a:pt x="183" y="1995"/>
                  <a:pt x="186" y="2003"/>
                </a:cubicBezTo>
                <a:cubicBezTo>
                  <a:pt x="188" y="2011"/>
                  <a:pt x="197" y="2016"/>
                  <a:pt x="206" y="2013"/>
                </a:cubicBezTo>
                <a:close/>
                <a:moveTo>
                  <a:pt x="267" y="1993"/>
                </a:moveTo>
                <a:lnTo>
                  <a:pt x="267" y="1993"/>
                </a:lnTo>
                <a:lnTo>
                  <a:pt x="267" y="1993"/>
                </a:lnTo>
                <a:cubicBezTo>
                  <a:pt x="275" y="1990"/>
                  <a:pt x="280" y="1981"/>
                  <a:pt x="277" y="1973"/>
                </a:cubicBezTo>
                <a:cubicBezTo>
                  <a:pt x="274" y="1964"/>
                  <a:pt x="265" y="1960"/>
                  <a:pt x="256" y="1962"/>
                </a:cubicBezTo>
                <a:lnTo>
                  <a:pt x="256" y="1962"/>
                </a:lnTo>
                <a:cubicBezTo>
                  <a:pt x="248" y="1965"/>
                  <a:pt x="244" y="1974"/>
                  <a:pt x="246" y="1983"/>
                </a:cubicBezTo>
                <a:cubicBezTo>
                  <a:pt x="249" y="1991"/>
                  <a:pt x="258" y="1996"/>
                  <a:pt x="267" y="1993"/>
                </a:cubicBezTo>
                <a:close/>
                <a:moveTo>
                  <a:pt x="327" y="1973"/>
                </a:moveTo>
                <a:lnTo>
                  <a:pt x="327" y="1973"/>
                </a:lnTo>
                <a:lnTo>
                  <a:pt x="327" y="1973"/>
                </a:lnTo>
                <a:cubicBezTo>
                  <a:pt x="336" y="1970"/>
                  <a:pt x="340" y="1961"/>
                  <a:pt x="337" y="1952"/>
                </a:cubicBezTo>
                <a:cubicBezTo>
                  <a:pt x="335" y="1944"/>
                  <a:pt x="326" y="1939"/>
                  <a:pt x="317" y="1942"/>
                </a:cubicBezTo>
                <a:lnTo>
                  <a:pt x="317" y="1942"/>
                </a:lnTo>
                <a:cubicBezTo>
                  <a:pt x="309" y="1945"/>
                  <a:pt x="304" y="1954"/>
                  <a:pt x="307" y="1963"/>
                </a:cubicBezTo>
                <a:cubicBezTo>
                  <a:pt x="310" y="1971"/>
                  <a:pt x="319" y="1975"/>
                  <a:pt x="327" y="1973"/>
                </a:cubicBezTo>
                <a:close/>
                <a:moveTo>
                  <a:pt x="388" y="1952"/>
                </a:moveTo>
                <a:lnTo>
                  <a:pt x="388" y="1952"/>
                </a:lnTo>
                <a:lnTo>
                  <a:pt x="388" y="1952"/>
                </a:lnTo>
                <a:cubicBezTo>
                  <a:pt x="397" y="1950"/>
                  <a:pt x="401" y="1941"/>
                  <a:pt x="398" y="1932"/>
                </a:cubicBezTo>
                <a:cubicBezTo>
                  <a:pt x="395" y="1924"/>
                  <a:pt x="386" y="1919"/>
                  <a:pt x="378" y="1922"/>
                </a:cubicBezTo>
                <a:lnTo>
                  <a:pt x="378" y="1922"/>
                </a:lnTo>
                <a:cubicBezTo>
                  <a:pt x="370" y="1925"/>
                  <a:pt x="365" y="1934"/>
                  <a:pt x="368" y="1942"/>
                </a:cubicBezTo>
                <a:cubicBezTo>
                  <a:pt x="371" y="1951"/>
                  <a:pt x="380" y="1955"/>
                  <a:pt x="388" y="1952"/>
                </a:cubicBezTo>
                <a:close/>
                <a:moveTo>
                  <a:pt x="449" y="1932"/>
                </a:moveTo>
                <a:lnTo>
                  <a:pt x="449" y="1932"/>
                </a:lnTo>
                <a:cubicBezTo>
                  <a:pt x="457" y="1929"/>
                  <a:pt x="462" y="1920"/>
                  <a:pt x="459" y="1912"/>
                </a:cubicBezTo>
                <a:cubicBezTo>
                  <a:pt x="456" y="1904"/>
                  <a:pt x="447" y="1899"/>
                  <a:pt x="439" y="1902"/>
                </a:cubicBezTo>
                <a:lnTo>
                  <a:pt x="439" y="1902"/>
                </a:lnTo>
                <a:cubicBezTo>
                  <a:pt x="430" y="1905"/>
                  <a:pt x="426" y="1914"/>
                  <a:pt x="429" y="1922"/>
                </a:cubicBezTo>
                <a:cubicBezTo>
                  <a:pt x="431" y="1930"/>
                  <a:pt x="440" y="1935"/>
                  <a:pt x="449" y="1932"/>
                </a:cubicBezTo>
                <a:close/>
                <a:moveTo>
                  <a:pt x="510" y="1912"/>
                </a:moveTo>
                <a:lnTo>
                  <a:pt x="510" y="1912"/>
                </a:lnTo>
                <a:cubicBezTo>
                  <a:pt x="518" y="1909"/>
                  <a:pt x="523" y="1900"/>
                  <a:pt x="520" y="1892"/>
                </a:cubicBezTo>
                <a:cubicBezTo>
                  <a:pt x="517" y="1883"/>
                  <a:pt x="508" y="1879"/>
                  <a:pt x="500" y="1882"/>
                </a:cubicBezTo>
                <a:lnTo>
                  <a:pt x="500" y="1882"/>
                </a:lnTo>
                <a:cubicBezTo>
                  <a:pt x="491" y="1884"/>
                  <a:pt x="487" y="1894"/>
                  <a:pt x="489" y="1902"/>
                </a:cubicBezTo>
                <a:cubicBezTo>
                  <a:pt x="492" y="1910"/>
                  <a:pt x="501" y="1915"/>
                  <a:pt x="510" y="1912"/>
                </a:cubicBezTo>
                <a:close/>
                <a:moveTo>
                  <a:pt x="570" y="1892"/>
                </a:moveTo>
                <a:lnTo>
                  <a:pt x="570" y="1892"/>
                </a:lnTo>
                <a:cubicBezTo>
                  <a:pt x="579" y="1889"/>
                  <a:pt x="583" y="1880"/>
                  <a:pt x="581" y="1872"/>
                </a:cubicBezTo>
                <a:cubicBezTo>
                  <a:pt x="578" y="1863"/>
                  <a:pt x="569" y="1859"/>
                  <a:pt x="560" y="1861"/>
                </a:cubicBezTo>
                <a:lnTo>
                  <a:pt x="560" y="1861"/>
                </a:lnTo>
                <a:cubicBezTo>
                  <a:pt x="552" y="1864"/>
                  <a:pt x="547" y="1873"/>
                  <a:pt x="550" y="1882"/>
                </a:cubicBezTo>
                <a:cubicBezTo>
                  <a:pt x="553" y="1890"/>
                  <a:pt x="562" y="1895"/>
                  <a:pt x="570" y="1892"/>
                </a:cubicBezTo>
                <a:close/>
                <a:moveTo>
                  <a:pt x="631" y="1872"/>
                </a:moveTo>
                <a:lnTo>
                  <a:pt x="631" y="1872"/>
                </a:lnTo>
                <a:cubicBezTo>
                  <a:pt x="640" y="1869"/>
                  <a:pt x="644" y="1860"/>
                  <a:pt x="641" y="1851"/>
                </a:cubicBezTo>
                <a:cubicBezTo>
                  <a:pt x="639" y="1843"/>
                  <a:pt x="629" y="1838"/>
                  <a:pt x="621" y="1841"/>
                </a:cubicBezTo>
                <a:lnTo>
                  <a:pt x="621" y="1841"/>
                </a:lnTo>
                <a:cubicBezTo>
                  <a:pt x="613" y="1844"/>
                  <a:pt x="608" y="1853"/>
                  <a:pt x="611" y="1862"/>
                </a:cubicBezTo>
                <a:cubicBezTo>
                  <a:pt x="614" y="1870"/>
                  <a:pt x="623" y="1874"/>
                  <a:pt x="631" y="1872"/>
                </a:cubicBezTo>
                <a:close/>
                <a:moveTo>
                  <a:pt x="692" y="1851"/>
                </a:moveTo>
                <a:lnTo>
                  <a:pt x="692" y="1851"/>
                </a:lnTo>
                <a:cubicBezTo>
                  <a:pt x="700" y="1849"/>
                  <a:pt x="705" y="1840"/>
                  <a:pt x="702" y="1831"/>
                </a:cubicBezTo>
                <a:cubicBezTo>
                  <a:pt x="699" y="1823"/>
                  <a:pt x="690" y="1818"/>
                  <a:pt x="682" y="1821"/>
                </a:cubicBezTo>
                <a:lnTo>
                  <a:pt x="682" y="1821"/>
                </a:lnTo>
                <a:cubicBezTo>
                  <a:pt x="673" y="1824"/>
                  <a:pt x="669" y="1833"/>
                  <a:pt x="672" y="1841"/>
                </a:cubicBezTo>
                <a:cubicBezTo>
                  <a:pt x="674" y="1850"/>
                  <a:pt x="684" y="1854"/>
                  <a:pt x="692" y="1851"/>
                </a:cubicBezTo>
                <a:close/>
                <a:moveTo>
                  <a:pt x="753" y="1831"/>
                </a:moveTo>
                <a:lnTo>
                  <a:pt x="753" y="1831"/>
                </a:lnTo>
                <a:cubicBezTo>
                  <a:pt x="761" y="1828"/>
                  <a:pt x="766" y="1819"/>
                  <a:pt x="763" y="1811"/>
                </a:cubicBezTo>
                <a:cubicBezTo>
                  <a:pt x="760" y="1803"/>
                  <a:pt x="751" y="1798"/>
                  <a:pt x="743" y="1801"/>
                </a:cubicBezTo>
                <a:lnTo>
                  <a:pt x="743" y="1801"/>
                </a:lnTo>
                <a:cubicBezTo>
                  <a:pt x="734" y="1804"/>
                  <a:pt x="730" y="1813"/>
                  <a:pt x="732" y="1821"/>
                </a:cubicBezTo>
                <a:cubicBezTo>
                  <a:pt x="735" y="1829"/>
                  <a:pt x="744" y="1834"/>
                  <a:pt x="753" y="1831"/>
                </a:cubicBezTo>
                <a:close/>
                <a:moveTo>
                  <a:pt x="813" y="1811"/>
                </a:moveTo>
                <a:lnTo>
                  <a:pt x="813" y="1811"/>
                </a:lnTo>
                <a:cubicBezTo>
                  <a:pt x="822" y="1808"/>
                  <a:pt x="826" y="1799"/>
                  <a:pt x="824" y="1791"/>
                </a:cubicBezTo>
                <a:cubicBezTo>
                  <a:pt x="821" y="1782"/>
                  <a:pt x="812" y="1778"/>
                  <a:pt x="803" y="1781"/>
                </a:cubicBezTo>
                <a:lnTo>
                  <a:pt x="803" y="1781"/>
                </a:lnTo>
                <a:cubicBezTo>
                  <a:pt x="795" y="1783"/>
                  <a:pt x="790" y="1793"/>
                  <a:pt x="793" y="1801"/>
                </a:cubicBezTo>
                <a:cubicBezTo>
                  <a:pt x="796" y="1809"/>
                  <a:pt x="805" y="1814"/>
                  <a:pt x="813" y="1811"/>
                </a:cubicBezTo>
                <a:close/>
                <a:moveTo>
                  <a:pt x="874" y="1791"/>
                </a:moveTo>
                <a:lnTo>
                  <a:pt x="874" y="1791"/>
                </a:lnTo>
                <a:cubicBezTo>
                  <a:pt x="883" y="1788"/>
                  <a:pt x="887" y="1779"/>
                  <a:pt x="884" y="1771"/>
                </a:cubicBezTo>
                <a:cubicBezTo>
                  <a:pt x="882" y="1762"/>
                  <a:pt x="873" y="1758"/>
                  <a:pt x="864" y="1760"/>
                </a:cubicBezTo>
                <a:lnTo>
                  <a:pt x="864" y="1760"/>
                </a:lnTo>
                <a:cubicBezTo>
                  <a:pt x="856" y="1763"/>
                  <a:pt x="851" y="1772"/>
                  <a:pt x="854" y="1781"/>
                </a:cubicBezTo>
                <a:cubicBezTo>
                  <a:pt x="857" y="1789"/>
                  <a:pt x="866" y="1794"/>
                  <a:pt x="874" y="1791"/>
                </a:cubicBezTo>
                <a:close/>
                <a:moveTo>
                  <a:pt x="935" y="1771"/>
                </a:moveTo>
                <a:lnTo>
                  <a:pt x="935" y="1771"/>
                </a:lnTo>
                <a:cubicBezTo>
                  <a:pt x="943" y="1768"/>
                  <a:pt x="948" y="1759"/>
                  <a:pt x="945" y="1750"/>
                </a:cubicBezTo>
                <a:cubicBezTo>
                  <a:pt x="942" y="1742"/>
                  <a:pt x="933" y="1737"/>
                  <a:pt x="925" y="1740"/>
                </a:cubicBezTo>
                <a:lnTo>
                  <a:pt x="925" y="1740"/>
                </a:lnTo>
                <a:cubicBezTo>
                  <a:pt x="916" y="1743"/>
                  <a:pt x="912" y="1752"/>
                  <a:pt x="915" y="1760"/>
                </a:cubicBezTo>
                <a:cubicBezTo>
                  <a:pt x="917" y="1769"/>
                  <a:pt x="927" y="1773"/>
                  <a:pt x="935" y="1771"/>
                </a:cubicBezTo>
                <a:close/>
                <a:moveTo>
                  <a:pt x="996" y="1750"/>
                </a:moveTo>
                <a:lnTo>
                  <a:pt x="996" y="1750"/>
                </a:lnTo>
                <a:cubicBezTo>
                  <a:pt x="1004" y="1748"/>
                  <a:pt x="1009" y="1739"/>
                  <a:pt x="1006" y="1730"/>
                </a:cubicBezTo>
                <a:cubicBezTo>
                  <a:pt x="1003" y="1722"/>
                  <a:pt x="994" y="1717"/>
                  <a:pt x="986" y="1720"/>
                </a:cubicBezTo>
                <a:lnTo>
                  <a:pt x="986" y="1720"/>
                </a:lnTo>
                <a:cubicBezTo>
                  <a:pt x="977" y="1723"/>
                  <a:pt x="973" y="1732"/>
                  <a:pt x="975" y="1740"/>
                </a:cubicBezTo>
                <a:cubicBezTo>
                  <a:pt x="978" y="1749"/>
                  <a:pt x="987" y="1753"/>
                  <a:pt x="996" y="1750"/>
                </a:cubicBezTo>
                <a:close/>
                <a:moveTo>
                  <a:pt x="1056" y="1730"/>
                </a:moveTo>
                <a:lnTo>
                  <a:pt x="1056" y="1730"/>
                </a:lnTo>
                <a:cubicBezTo>
                  <a:pt x="1065" y="1727"/>
                  <a:pt x="1069" y="1718"/>
                  <a:pt x="1067" y="1710"/>
                </a:cubicBezTo>
                <a:cubicBezTo>
                  <a:pt x="1064" y="1702"/>
                  <a:pt x="1055" y="1697"/>
                  <a:pt x="1046" y="1700"/>
                </a:cubicBezTo>
                <a:lnTo>
                  <a:pt x="1046" y="1700"/>
                </a:lnTo>
                <a:cubicBezTo>
                  <a:pt x="1038" y="1703"/>
                  <a:pt x="1033" y="1712"/>
                  <a:pt x="1036" y="1720"/>
                </a:cubicBezTo>
                <a:cubicBezTo>
                  <a:pt x="1039" y="1728"/>
                  <a:pt x="1048" y="1733"/>
                  <a:pt x="1056" y="1730"/>
                </a:cubicBezTo>
                <a:close/>
                <a:moveTo>
                  <a:pt x="1117" y="1710"/>
                </a:moveTo>
                <a:lnTo>
                  <a:pt x="1117" y="1710"/>
                </a:lnTo>
                <a:cubicBezTo>
                  <a:pt x="1126" y="1707"/>
                  <a:pt x="1130" y="1698"/>
                  <a:pt x="1127" y="1690"/>
                </a:cubicBezTo>
                <a:cubicBezTo>
                  <a:pt x="1125" y="1681"/>
                  <a:pt x="1116" y="1677"/>
                  <a:pt x="1107" y="1680"/>
                </a:cubicBezTo>
                <a:lnTo>
                  <a:pt x="1107" y="1680"/>
                </a:lnTo>
                <a:cubicBezTo>
                  <a:pt x="1099" y="1682"/>
                  <a:pt x="1094" y="1692"/>
                  <a:pt x="1097" y="1700"/>
                </a:cubicBezTo>
                <a:cubicBezTo>
                  <a:pt x="1100" y="1708"/>
                  <a:pt x="1109" y="1713"/>
                  <a:pt x="1117" y="1710"/>
                </a:cubicBezTo>
                <a:close/>
                <a:moveTo>
                  <a:pt x="1178" y="1690"/>
                </a:moveTo>
                <a:lnTo>
                  <a:pt x="1178" y="1690"/>
                </a:lnTo>
                <a:cubicBezTo>
                  <a:pt x="1186" y="1687"/>
                  <a:pt x="1191" y="1678"/>
                  <a:pt x="1188" y="1670"/>
                </a:cubicBezTo>
                <a:cubicBezTo>
                  <a:pt x="1185" y="1661"/>
                  <a:pt x="1176" y="1657"/>
                  <a:pt x="1168" y="1659"/>
                </a:cubicBezTo>
                <a:lnTo>
                  <a:pt x="1168" y="1659"/>
                </a:lnTo>
                <a:cubicBezTo>
                  <a:pt x="1160" y="1662"/>
                  <a:pt x="1155" y="1671"/>
                  <a:pt x="1158" y="1680"/>
                </a:cubicBezTo>
                <a:cubicBezTo>
                  <a:pt x="1161" y="1688"/>
                  <a:pt x="1170" y="1693"/>
                  <a:pt x="1178" y="1690"/>
                </a:cubicBezTo>
                <a:close/>
                <a:moveTo>
                  <a:pt x="1239" y="1670"/>
                </a:moveTo>
                <a:lnTo>
                  <a:pt x="1239" y="1670"/>
                </a:lnTo>
                <a:cubicBezTo>
                  <a:pt x="1247" y="1667"/>
                  <a:pt x="1252" y="1658"/>
                  <a:pt x="1249" y="1649"/>
                </a:cubicBezTo>
                <a:cubicBezTo>
                  <a:pt x="1246" y="1641"/>
                  <a:pt x="1237" y="1636"/>
                  <a:pt x="1229" y="1639"/>
                </a:cubicBezTo>
                <a:lnTo>
                  <a:pt x="1229" y="1639"/>
                </a:lnTo>
                <a:cubicBezTo>
                  <a:pt x="1220" y="1642"/>
                  <a:pt x="1216" y="1651"/>
                  <a:pt x="1219" y="1659"/>
                </a:cubicBezTo>
                <a:cubicBezTo>
                  <a:pt x="1221" y="1668"/>
                  <a:pt x="1230" y="1672"/>
                  <a:pt x="1239" y="1670"/>
                </a:cubicBezTo>
                <a:close/>
                <a:moveTo>
                  <a:pt x="1300" y="1649"/>
                </a:moveTo>
                <a:lnTo>
                  <a:pt x="1300" y="1649"/>
                </a:lnTo>
                <a:cubicBezTo>
                  <a:pt x="1308" y="1647"/>
                  <a:pt x="1312" y="1638"/>
                  <a:pt x="1310" y="1629"/>
                </a:cubicBezTo>
                <a:cubicBezTo>
                  <a:pt x="1307" y="1621"/>
                  <a:pt x="1298" y="1616"/>
                  <a:pt x="1289" y="1619"/>
                </a:cubicBezTo>
                <a:lnTo>
                  <a:pt x="1289" y="1619"/>
                </a:lnTo>
                <a:cubicBezTo>
                  <a:pt x="1281" y="1622"/>
                  <a:pt x="1276" y="1631"/>
                  <a:pt x="1279" y="1639"/>
                </a:cubicBezTo>
                <a:cubicBezTo>
                  <a:pt x="1282" y="1648"/>
                  <a:pt x="1291" y="1652"/>
                  <a:pt x="1300" y="1649"/>
                </a:cubicBezTo>
                <a:close/>
                <a:moveTo>
                  <a:pt x="1360" y="1629"/>
                </a:moveTo>
                <a:lnTo>
                  <a:pt x="1360" y="1629"/>
                </a:lnTo>
                <a:cubicBezTo>
                  <a:pt x="1369" y="1626"/>
                  <a:pt x="1373" y="1617"/>
                  <a:pt x="1370" y="1609"/>
                </a:cubicBezTo>
                <a:cubicBezTo>
                  <a:pt x="1368" y="1601"/>
                  <a:pt x="1359" y="1596"/>
                  <a:pt x="1350" y="1599"/>
                </a:cubicBezTo>
                <a:lnTo>
                  <a:pt x="1350" y="1599"/>
                </a:lnTo>
                <a:cubicBezTo>
                  <a:pt x="1342" y="1602"/>
                  <a:pt x="1337" y="1611"/>
                  <a:pt x="1340" y="1619"/>
                </a:cubicBezTo>
                <a:cubicBezTo>
                  <a:pt x="1343" y="1627"/>
                  <a:pt x="1352" y="1632"/>
                  <a:pt x="1360" y="1629"/>
                </a:cubicBezTo>
                <a:close/>
                <a:moveTo>
                  <a:pt x="1421" y="1609"/>
                </a:moveTo>
                <a:lnTo>
                  <a:pt x="1421" y="1609"/>
                </a:lnTo>
                <a:cubicBezTo>
                  <a:pt x="1429" y="1606"/>
                  <a:pt x="1434" y="1597"/>
                  <a:pt x="1431" y="1589"/>
                </a:cubicBezTo>
                <a:cubicBezTo>
                  <a:pt x="1428" y="1580"/>
                  <a:pt x="1419" y="1576"/>
                  <a:pt x="1411" y="1579"/>
                </a:cubicBezTo>
                <a:lnTo>
                  <a:pt x="1411" y="1579"/>
                </a:lnTo>
                <a:cubicBezTo>
                  <a:pt x="1403" y="1581"/>
                  <a:pt x="1398" y="1590"/>
                  <a:pt x="1401" y="1599"/>
                </a:cubicBezTo>
                <a:cubicBezTo>
                  <a:pt x="1404" y="1607"/>
                  <a:pt x="1413" y="1612"/>
                  <a:pt x="1421" y="1609"/>
                </a:cubicBezTo>
                <a:close/>
                <a:moveTo>
                  <a:pt x="1482" y="1589"/>
                </a:moveTo>
                <a:lnTo>
                  <a:pt x="1482" y="1589"/>
                </a:lnTo>
                <a:cubicBezTo>
                  <a:pt x="1490" y="1586"/>
                  <a:pt x="1495" y="1577"/>
                  <a:pt x="1492" y="1569"/>
                </a:cubicBezTo>
                <a:cubicBezTo>
                  <a:pt x="1489" y="1560"/>
                  <a:pt x="1480" y="1556"/>
                  <a:pt x="1472" y="1558"/>
                </a:cubicBezTo>
                <a:lnTo>
                  <a:pt x="1472" y="1558"/>
                </a:lnTo>
                <a:cubicBezTo>
                  <a:pt x="1463" y="1561"/>
                  <a:pt x="1459" y="1570"/>
                  <a:pt x="1462" y="1579"/>
                </a:cubicBezTo>
                <a:cubicBezTo>
                  <a:pt x="1464" y="1587"/>
                  <a:pt x="1473" y="1592"/>
                  <a:pt x="1482" y="1589"/>
                </a:cubicBezTo>
                <a:close/>
                <a:moveTo>
                  <a:pt x="1543" y="1569"/>
                </a:moveTo>
                <a:lnTo>
                  <a:pt x="1543" y="1569"/>
                </a:lnTo>
                <a:cubicBezTo>
                  <a:pt x="1551" y="1566"/>
                  <a:pt x="1556" y="1557"/>
                  <a:pt x="1553" y="1548"/>
                </a:cubicBezTo>
                <a:cubicBezTo>
                  <a:pt x="1550" y="1540"/>
                  <a:pt x="1541" y="1535"/>
                  <a:pt x="1533" y="1538"/>
                </a:cubicBezTo>
                <a:lnTo>
                  <a:pt x="1532" y="1538"/>
                </a:lnTo>
                <a:cubicBezTo>
                  <a:pt x="1524" y="1541"/>
                  <a:pt x="1520" y="1550"/>
                  <a:pt x="1522" y="1558"/>
                </a:cubicBezTo>
                <a:cubicBezTo>
                  <a:pt x="1525" y="1567"/>
                  <a:pt x="1534" y="1571"/>
                  <a:pt x="1543" y="1569"/>
                </a:cubicBezTo>
                <a:close/>
                <a:moveTo>
                  <a:pt x="1603" y="1548"/>
                </a:moveTo>
                <a:lnTo>
                  <a:pt x="1603" y="1548"/>
                </a:lnTo>
                <a:cubicBezTo>
                  <a:pt x="1612" y="1546"/>
                  <a:pt x="1616" y="1537"/>
                  <a:pt x="1613" y="1528"/>
                </a:cubicBezTo>
                <a:cubicBezTo>
                  <a:pt x="1611" y="1520"/>
                  <a:pt x="1602" y="1515"/>
                  <a:pt x="1593" y="1518"/>
                </a:cubicBezTo>
                <a:lnTo>
                  <a:pt x="1593" y="1518"/>
                </a:lnTo>
                <a:cubicBezTo>
                  <a:pt x="1585" y="1521"/>
                  <a:pt x="1580" y="1530"/>
                  <a:pt x="1583" y="1538"/>
                </a:cubicBezTo>
                <a:cubicBezTo>
                  <a:pt x="1586" y="1547"/>
                  <a:pt x="1595" y="1551"/>
                  <a:pt x="1603" y="1548"/>
                </a:cubicBezTo>
                <a:close/>
                <a:moveTo>
                  <a:pt x="1664" y="1528"/>
                </a:moveTo>
                <a:lnTo>
                  <a:pt x="1664" y="1528"/>
                </a:lnTo>
                <a:cubicBezTo>
                  <a:pt x="1672" y="1525"/>
                  <a:pt x="1677" y="1516"/>
                  <a:pt x="1674" y="1508"/>
                </a:cubicBezTo>
                <a:cubicBezTo>
                  <a:pt x="1671" y="1500"/>
                  <a:pt x="1662" y="1495"/>
                  <a:pt x="1654" y="1498"/>
                </a:cubicBezTo>
                <a:lnTo>
                  <a:pt x="1654" y="1498"/>
                </a:lnTo>
                <a:cubicBezTo>
                  <a:pt x="1646" y="1501"/>
                  <a:pt x="1641" y="1510"/>
                  <a:pt x="1644" y="1518"/>
                </a:cubicBezTo>
                <a:cubicBezTo>
                  <a:pt x="1647" y="1526"/>
                  <a:pt x="1656" y="1531"/>
                  <a:pt x="1664" y="1528"/>
                </a:cubicBezTo>
                <a:close/>
                <a:moveTo>
                  <a:pt x="1725" y="1508"/>
                </a:moveTo>
                <a:lnTo>
                  <a:pt x="1725" y="1508"/>
                </a:lnTo>
                <a:cubicBezTo>
                  <a:pt x="1733" y="1505"/>
                  <a:pt x="1738" y="1496"/>
                  <a:pt x="1735" y="1488"/>
                </a:cubicBezTo>
                <a:cubicBezTo>
                  <a:pt x="1732" y="1479"/>
                  <a:pt x="1723" y="1475"/>
                  <a:pt x="1715" y="1478"/>
                </a:cubicBezTo>
                <a:lnTo>
                  <a:pt x="1715" y="1478"/>
                </a:lnTo>
                <a:cubicBezTo>
                  <a:pt x="1706" y="1480"/>
                  <a:pt x="1702" y="1489"/>
                  <a:pt x="1705" y="1498"/>
                </a:cubicBezTo>
                <a:cubicBezTo>
                  <a:pt x="1707" y="1506"/>
                  <a:pt x="1716" y="1511"/>
                  <a:pt x="1725" y="1508"/>
                </a:cubicBezTo>
                <a:close/>
                <a:moveTo>
                  <a:pt x="1786" y="1488"/>
                </a:moveTo>
                <a:lnTo>
                  <a:pt x="1786" y="1488"/>
                </a:lnTo>
                <a:cubicBezTo>
                  <a:pt x="1794" y="1485"/>
                  <a:pt x="1799" y="1476"/>
                  <a:pt x="1796" y="1468"/>
                </a:cubicBezTo>
                <a:cubicBezTo>
                  <a:pt x="1793" y="1459"/>
                  <a:pt x="1784" y="1455"/>
                  <a:pt x="1776" y="1457"/>
                </a:cubicBezTo>
                <a:lnTo>
                  <a:pt x="1776" y="1457"/>
                </a:lnTo>
                <a:cubicBezTo>
                  <a:pt x="1767" y="1460"/>
                  <a:pt x="1763" y="1469"/>
                  <a:pt x="1765" y="1478"/>
                </a:cubicBezTo>
                <a:cubicBezTo>
                  <a:pt x="1768" y="1486"/>
                  <a:pt x="1777" y="1491"/>
                  <a:pt x="1786" y="1488"/>
                </a:cubicBezTo>
                <a:close/>
                <a:moveTo>
                  <a:pt x="1846" y="1468"/>
                </a:moveTo>
                <a:lnTo>
                  <a:pt x="1846" y="1468"/>
                </a:lnTo>
                <a:cubicBezTo>
                  <a:pt x="1855" y="1465"/>
                  <a:pt x="1859" y="1456"/>
                  <a:pt x="1857" y="1447"/>
                </a:cubicBezTo>
                <a:cubicBezTo>
                  <a:pt x="1854" y="1439"/>
                  <a:pt x="1845" y="1434"/>
                  <a:pt x="1836" y="1437"/>
                </a:cubicBezTo>
                <a:lnTo>
                  <a:pt x="1836" y="1437"/>
                </a:lnTo>
                <a:cubicBezTo>
                  <a:pt x="1828" y="1440"/>
                  <a:pt x="1823" y="1449"/>
                  <a:pt x="1826" y="1457"/>
                </a:cubicBezTo>
                <a:cubicBezTo>
                  <a:pt x="1829" y="1466"/>
                  <a:pt x="1838" y="1470"/>
                  <a:pt x="1846" y="1468"/>
                </a:cubicBezTo>
                <a:close/>
                <a:moveTo>
                  <a:pt x="1907" y="1447"/>
                </a:moveTo>
                <a:lnTo>
                  <a:pt x="1907" y="1447"/>
                </a:lnTo>
                <a:cubicBezTo>
                  <a:pt x="1916" y="1445"/>
                  <a:pt x="1920" y="1436"/>
                  <a:pt x="1917" y="1427"/>
                </a:cubicBezTo>
                <a:cubicBezTo>
                  <a:pt x="1914" y="1419"/>
                  <a:pt x="1905" y="1414"/>
                  <a:pt x="1897" y="1417"/>
                </a:cubicBezTo>
                <a:lnTo>
                  <a:pt x="1897" y="1417"/>
                </a:lnTo>
                <a:cubicBezTo>
                  <a:pt x="1889" y="1420"/>
                  <a:pt x="1884" y="1429"/>
                  <a:pt x="1887" y="1437"/>
                </a:cubicBezTo>
                <a:cubicBezTo>
                  <a:pt x="1890" y="1446"/>
                  <a:pt x="1899" y="1450"/>
                  <a:pt x="1907" y="1447"/>
                </a:cubicBezTo>
                <a:close/>
                <a:moveTo>
                  <a:pt x="1968" y="1427"/>
                </a:moveTo>
                <a:lnTo>
                  <a:pt x="1968" y="1427"/>
                </a:lnTo>
                <a:cubicBezTo>
                  <a:pt x="1976" y="1424"/>
                  <a:pt x="1981" y="1415"/>
                  <a:pt x="1978" y="1407"/>
                </a:cubicBezTo>
                <a:cubicBezTo>
                  <a:pt x="1975" y="1399"/>
                  <a:pt x="1966" y="1394"/>
                  <a:pt x="1958" y="1397"/>
                </a:cubicBezTo>
                <a:lnTo>
                  <a:pt x="1958" y="1397"/>
                </a:lnTo>
                <a:cubicBezTo>
                  <a:pt x="1949" y="1400"/>
                  <a:pt x="1945" y="1409"/>
                  <a:pt x="1948" y="1417"/>
                </a:cubicBezTo>
                <a:cubicBezTo>
                  <a:pt x="1950" y="1425"/>
                  <a:pt x="1960" y="1430"/>
                  <a:pt x="1968" y="1427"/>
                </a:cubicBezTo>
                <a:close/>
                <a:moveTo>
                  <a:pt x="2029" y="1407"/>
                </a:moveTo>
                <a:lnTo>
                  <a:pt x="2029" y="1407"/>
                </a:lnTo>
                <a:cubicBezTo>
                  <a:pt x="2037" y="1404"/>
                  <a:pt x="2042" y="1395"/>
                  <a:pt x="2039" y="1387"/>
                </a:cubicBezTo>
                <a:cubicBezTo>
                  <a:pt x="2036" y="1378"/>
                  <a:pt x="2027" y="1374"/>
                  <a:pt x="2019" y="1377"/>
                </a:cubicBezTo>
                <a:lnTo>
                  <a:pt x="2019" y="1377"/>
                </a:lnTo>
                <a:cubicBezTo>
                  <a:pt x="2010" y="1379"/>
                  <a:pt x="2006" y="1389"/>
                  <a:pt x="2008" y="1397"/>
                </a:cubicBezTo>
                <a:cubicBezTo>
                  <a:pt x="2011" y="1405"/>
                  <a:pt x="2020" y="1410"/>
                  <a:pt x="2029" y="1407"/>
                </a:cubicBezTo>
                <a:close/>
                <a:moveTo>
                  <a:pt x="2089" y="1387"/>
                </a:moveTo>
                <a:lnTo>
                  <a:pt x="2089" y="1387"/>
                </a:lnTo>
                <a:cubicBezTo>
                  <a:pt x="2098" y="1384"/>
                  <a:pt x="2102" y="1375"/>
                  <a:pt x="2100" y="1367"/>
                </a:cubicBezTo>
                <a:cubicBezTo>
                  <a:pt x="2097" y="1358"/>
                  <a:pt x="2088" y="1354"/>
                  <a:pt x="2079" y="1356"/>
                </a:cubicBezTo>
                <a:lnTo>
                  <a:pt x="2079" y="1356"/>
                </a:lnTo>
                <a:cubicBezTo>
                  <a:pt x="2071" y="1359"/>
                  <a:pt x="2066" y="1368"/>
                  <a:pt x="2069" y="1377"/>
                </a:cubicBezTo>
                <a:cubicBezTo>
                  <a:pt x="2072" y="1385"/>
                  <a:pt x="2081" y="1390"/>
                  <a:pt x="2089" y="1387"/>
                </a:cubicBezTo>
                <a:close/>
                <a:moveTo>
                  <a:pt x="2150" y="1367"/>
                </a:moveTo>
                <a:lnTo>
                  <a:pt x="2150" y="1367"/>
                </a:lnTo>
                <a:cubicBezTo>
                  <a:pt x="2159" y="1364"/>
                  <a:pt x="2163" y="1355"/>
                  <a:pt x="2160" y="1346"/>
                </a:cubicBezTo>
                <a:cubicBezTo>
                  <a:pt x="2158" y="1338"/>
                  <a:pt x="2148" y="1333"/>
                  <a:pt x="2140" y="1336"/>
                </a:cubicBezTo>
                <a:lnTo>
                  <a:pt x="2140" y="1336"/>
                </a:lnTo>
                <a:cubicBezTo>
                  <a:pt x="2132" y="1339"/>
                  <a:pt x="2127" y="1348"/>
                  <a:pt x="2130" y="1356"/>
                </a:cubicBezTo>
                <a:cubicBezTo>
                  <a:pt x="2133" y="1365"/>
                  <a:pt x="2142" y="1369"/>
                  <a:pt x="2150" y="1367"/>
                </a:cubicBezTo>
                <a:close/>
                <a:moveTo>
                  <a:pt x="2211" y="1346"/>
                </a:moveTo>
                <a:lnTo>
                  <a:pt x="2211" y="1346"/>
                </a:lnTo>
                <a:cubicBezTo>
                  <a:pt x="2219" y="1344"/>
                  <a:pt x="2224" y="1335"/>
                  <a:pt x="2221" y="1326"/>
                </a:cubicBezTo>
                <a:cubicBezTo>
                  <a:pt x="2218" y="1318"/>
                  <a:pt x="2209" y="1313"/>
                  <a:pt x="2201" y="1316"/>
                </a:cubicBezTo>
                <a:lnTo>
                  <a:pt x="2201" y="1316"/>
                </a:lnTo>
                <a:cubicBezTo>
                  <a:pt x="2192" y="1319"/>
                  <a:pt x="2188" y="1328"/>
                  <a:pt x="2191" y="1336"/>
                </a:cubicBezTo>
                <a:cubicBezTo>
                  <a:pt x="2194" y="1345"/>
                  <a:pt x="2203" y="1349"/>
                  <a:pt x="2211" y="1346"/>
                </a:cubicBezTo>
                <a:close/>
                <a:moveTo>
                  <a:pt x="2272" y="1326"/>
                </a:moveTo>
                <a:lnTo>
                  <a:pt x="2272" y="1326"/>
                </a:lnTo>
                <a:cubicBezTo>
                  <a:pt x="2280" y="1323"/>
                  <a:pt x="2285" y="1314"/>
                  <a:pt x="2282" y="1306"/>
                </a:cubicBezTo>
                <a:cubicBezTo>
                  <a:pt x="2279" y="1298"/>
                  <a:pt x="2270" y="1293"/>
                  <a:pt x="2262" y="1296"/>
                </a:cubicBezTo>
                <a:lnTo>
                  <a:pt x="2262" y="1296"/>
                </a:lnTo>
                <a:cubicBezTo>
                  <a:pt x="2253" y="1299"/>
                  <a:pt x="2249" y="1308"/>
                  <a:pt x="2251" y="1316"/>
                </a:cubicBezTo>
                <a:cubicBezTo>
                  <a:pt x="2254" y="1324"/>
                  <a:pt x="2263" y="1329"/>
                  <a:pt x="2272" y="1326"/>
                </a:cubicBezTo>
                <a:close/>
                <a:moveTo>
                  <a:pt x="2332" y="1306"/>
                </a:moveTo>
                <a:lnTo>
                  <a:pt x="2333" y="1306"/>
                </a:lnTo>
                <a:cubicBezTo>
                  <a:pt x="2341" y="1303"/>
                  <a:pt x="2345" y="1294"/>
                  <a:pt x="2343" y="1286"/>
                </a:cubicBezTo>
                <a:cubicBezTo>
                  <a:pt x="2340" y="1277"/>
                  <a:pt x="2331" y="1273"/>
                  <a:pt x="2322" y="1276"/>
                </a:cubicBezTo>
                <a:lnTo>
                  <a:pt x="2322" y="1276"/>
                </a:lnTo>
                <a:cubicBezTo>
                  <a:pt x="2314" y="1278"/>
                  <a:pt x="2309" y="1287"/>
                  <a:pt x="2312" y="1296"/>
                </a:cubicBezTo>
                <a:cubicBezTo>
                  <a:pt x="2315" y="1304"/>
                  <a:pt x="2324" y="1309"/>
                  <a:pt x="2332" y="1306"/>
                </a:cubicBezTo>
                <a:close/>
                <a:moveTo>
                  <a:pt x="2393" y="1286"/>
                </a:moveTo>
                <a:lnTo>
                  <a:pt x="2393" y="1286"/>
                </a:lnTo>
                <a:cubicBezTo>
                  <a:pt x="2402" y="1283"/>
                  <a:pt x="2406" y="1274"/>
                  <a:pt x="2403" y="1266"/>
                </a:cubicBezTo>
                <a:cubicBezTo>
                  <a:pt x="2401" y="1257"/>
                  <a:pt x="2392" y="1253"/>
                  <a:pt x="2383" y="1255"/>
                </a:cubicBezTo>
                <a:lnTo>
                  <a:pt x="2383" y="1255"/>
                </a:lnTo>
                <a:cubicBezTo>
                  <a:pt x="2375" y="1258"/>
                  <a:pt x="2370" y="1267"/>
                  <a:pt x="2373" y="1276"/>
                </a:cubicBezTo>
                <a:cubicBezTo>
                  <a:pt x="2376" y="1284"/>
                  <a:pt x="2385" y="1289"/>
                  <a:pt x="2393" y="1286"/>
                </a:cubicBezTo>
                <a:close/>
                <a:moveTo>
                  <a:pt x="2454" y="1266"/>
                </a:moveTo>
                <a:lnTo>
                  <a:pt x="2454" y="1266"/>
                </a:lnTo>
                <a:cubicBezTo>
                  <a:pt x="2462" y="1263"/>
                  <a:pt x="2467" y="1254"/>
                  <a:pt x="2464" y="1245"/>
                </a:cubicBezTo>
                <a:cubicBezTo>
                  <a:pt x="2461" y="1237"/>
                  <a:pt x="2452" y="1232"/>
                  <a:pt x="2444" y="1235"/>
                </a:cubicBezTo>
                <a:lnTo>
                  <a:pt x="2444" y="1235"/>
                </a:lnTo>
                <a:cubicBezTo>
                  <a:pt x="2435" y="1238"/>
                  <a:pt x="2431" y="1247"/>
                  <a:pt x="2434" y="1255"/>
                </a:cubicBezTo>
                <a:cubicBezTo>
                  <a:pt x="2437" y="1264"/>
                  <a:pt x="2446" y="1268"/>
                  <a:pt x="2454" y="1266"/>
                </a:cubicBezTo>
                <a:close/>
                <a:moveTo>
                  <a:pt x="2515" y="1245"/>
                </a:moveTo>
                <a:lnTo>
                  <a:pt x="2515" y="1245"/>
                </a:lnTo>
                <a:cubicBezTo>
                  <a:pt x="2523" y="1243"/>
                  <a:pt x="2528" y="1234"/>
                  <a:pt x="2525" y="1225"/>
                </a:cubicBezTo>
                <a:cubicBezTo>
                  <a:pt x="2522" y="1217"/>
                  <a:pt x="2513" y="1212"/>
                  <a:pt x="2505" y="1215"/>
                </a:cubicBezTo>
                <a:lnTo>
                  <a:pt x="2505" y="1215"/>
                </a:lnTo>
                <a:cubicBezTo>
                  <a:pt x="2496" y="1218"/>
                  <a:pt x="2492" y="1227"/>
                  <a:pt x="2495" y="1235"/>
                </a:cubicBezTo>
                <a:cubicBezTo>
                  <a:pt x="2497" y="1244"/>
                  <a:pt x="2506" y="1248"/>
                  <a:pt x="2515" y="1245"/>
                </a:cubicBezTo>
                <a:close/>
                <a:moveTo>
                  <a:pt x="2576" y="1225"/>
                </a:moveTo>
                <a:lnTo>
                  <a:pt x="2576" y="1225"/>
                </a:lnTo>
                <a:cubicBezTo>
                  <a:pt x="2584" y="1222"/>
                  <a:pt x="2588" y="1213"/>
                  <a:pt x="2586" y="1205"/>
                </a:cubicBezTo>
                <a:cubicBezTo>
                  <a:pt x="2583" y="1197"/>
                  <a:pt x="2574" y="1192"/>
                  <a:pt x="2565" y="1195"/>
                </a:cubicBezTo>
                <a:lnTo>
                  <a:pt x="2565" y="1195"/>
                </a:lnTo>
                <a:cubicBezTo>
                  <a:pt x="2557" y="1198"/>
                  <a:pt x="2552" y="1207"/>
                  <a:pt x="2555" y="1215"/>
                </a:cubicBezTo>
                <a:cubicBezTo>
                  <a:pt x="2558" y="1223"/>
                  <a:pt x="2567" y="1228"/>
                  <a:pt x="2576" y="1225"/>
                </a:cubicBezTo>
                <a:close/>
                <a:moveTo>
                  <a:pt x="2636" y="1205"/>
                </a:moveTo>
                <a:lnTo>
                  <a:pt x="2636" y="1205"/>
                </a:lnTo>
                <a:cubicBezTo>
                  <a:pt x="2645" y="1202"/>
                  <a:pt x="2649" y="1193"/>
                  <a:pt x="2646" y="1185"/>
                </a:cubicBezTo>
                <a:cubicBezTo>
                  <a:pt x="2644" y="1176"/>
                  <a:pt x="2635" y="1172"/>
                  <a:pt x="2626" y="1175"/>
                </a:cubicBezTo>
                <a:lnTo>
                  <a:pt x="2626" y="1175"/>
                </a:lnTo>
                <a:cubicBezTo>
                  <a:pt x="2618" y="1177"/>
                  <a:pt x="2613" y="1186"/>
                  <a:pt x="2616" y="1195"/>
                </a:cubicBezTo>
                <a:cubicBezTo>
                  <a:pt x="2619" y="1203"/>
                  <a:pt x="2628" y="1208"/>
                  <a:pt x="2636" y="1205"/>
                </a:cubicBezTo>
                <a:close/>
                <a:moveTo>
                  <a:pt x="2697" y="1185"/>
                </a:moveTo>
                <a:lnTo>
                  <a:pt x="2697" y="1185"/>
                </a:lnTo>
                <a:cubicBezTo>
                  <a:pt x="2705" y="1182"/>
                  <a:pt x="2710" y="1173"/>
                  <a:pt x="2707" y="1165"/>
                </a:cubicBezTo>
                <a:cubicBezTo>
                  <a:pt x="2704" y="1156"/>
                  <a:pt x="2695" y="1152"/>
                  <a:pt x="2687" y="1154"/>
                </a:cubicBezTo>
                <a:lnTo>
                  <a:pt x="2687" y="1154"/>
                </a:lnTo>
                <a:cubicBezTo>
                  <a:pt x="2679" y="1157"/>
                  <a:pt x="2674" y="1166"/>
                  <a:pt x="2677" y="1175"/>
                </a:cubicBezTo>
                <a:cubicBezTo>
                  <a:pt x="2680" y="1183"/>
                  <a:pt x="2689" y="1188"/>
                  <a:pt x="2697" y="1185"/>
                </a:cubicBezTo>
                <a:close/>
                <a:moveTo>
                  <a:pt x="2758" y="1165"/>
                </a:moveTo>
                <a:lnTo>
                  <a:pt x="2758" y="1165"/>
                </a:lnTo>
                <a:cubicBezTo>
                  <a:pt x="2766" y="1162"/>
                  <a:pt x="2771" y="1153"/>
                  <a:pt x="2768" y="1144"/>
                </a:cubicBezTo>
                <a:cubicBezTo>
                  <a:pt x="2765" y="1136"/>
                  <a:pt x="2756" y="1131"/>
                  <a:pt x="2748" y="1134"/>
                </a:cubicBezTo>
                <a:lnTo>
                  <a:pt x="2748" y="1134"/>
                </a:lnTo>
                <a:cubicBezTo>
                  <a:pt x="2739" y="1137"/>
                  <a:pt x="2735" y="1146"/>
                  <a:pt x="2738" y="1154"/>
                </a:cubicBezTo>
                <a:cubicBezTo>
                  <a:pt x="2740" y="1163"/>
                  <a:pt x="2749" y="1167"/>
                  <a:pt x="2758" y="1165"/>
                </a:cubicBezTo>
                <a:close/>
                <a:moveTo>
                  <a:pt x="2819" y="1144"/>
                </a:moveTo>
                <a:lnTo>
                  <a:pt x="2819" y="1144"/>
                </a:lnTo>
                <a:cubicBezTo>
                  <a:pt x="2827" y="1142"/>
                  <a:pt x="2832" y="1133"/>
                  <a:pt x="2829" y="1124"/>
                </a:cubicBezTo>
                <a:cubicBezTo>
                  <a:pt x="2826" y="1116"/>
                  <a:pt x="2817" y="1111"/>
                  <a:pt x="2808" y="1114"/>
                </a:cubicBezTo>
                <a:lnTo>
                  <a:pt x="2808" y="1114"/>
                </a:lnTo>
                <a:cubicBezTo>
                  <a:pt x="2800" y="1117"/>
                  <a:pt x="2796" y="1126"/>
                  <a:pt x="2798" y="1134"/>
                </a:cubicBezTo>
                <a:cubicBezTo>
                  <a:pt x="2801" y="1143"/>
                  <a:pt x="2810" y="1147"/>
                  <a:pt x="2819" y="1144"/>
                </a:cubicBezTo>
                <a:close/>
                <a:moveTo>
                  <a:pt x="2879" y="1124"/>
                </a:moveTo>
                <a:lnTo>
                  <a:pt x="2879" y="1124"/>
                </a:lnTo>
                <a:cubicBezTo>
                  <a:pt x="2888" y="1121"/>
                  <a:pt x="2892" y="1112"/>
                  <a:pt x="2889" y="1104"/>
                </a:cubicBezTo>
                <a:cubicBezTo>
                  <a:pt x="2887" y="1096"/>
                  <a:pt x="2878" y="1091"/>
                  <a:pt x="2869" y="1094"/>
                </a:cubicBezTo>
                <a:lnTo>
                  <a:pt x="2869" y="1094"/>
                </a:lnTo>
                <a:cubicBezTo>
                  <a:pt x="2861" y="1097"/>
                  <a:pt x="2856" y="1106"/>
                  <a:pt x="2859" y="1114"/>
                </a:cubicBezTo>
                <a:cubicBezTo>
                  <a:pt x="2862" y="1122"/>
                  <a:pt x="2871" y="1127"/>
                  <a:pt x="2879" y="1124"/>
                </a:cubicBezTo>
                <a:close/>
                <a:moveTo>
                  <a:pt x="2940" y="1104"/>
                </a:moveTo>
                <a:lnTo>
                  <a:pt x="2940" y="1104"/>
                </a:lnTo>
                <a:cubicBezTo>
                  <a:pt x="2949" y="1101"/>
                  <a:pt x="2953" y="1092"/>
                  <a:pt x="2950" y="1084"/>
                </a:cubicBezTo>
                <a:cubicBezTo>
                  <a:pt x="2947" y="1075"/>
                  <a:pt x="2938" y="1071"/>
                  <a:pt x="2930" y="1074"/>
                </a:cubicBezTo>
                <a:lnTo>
                  <a:pt x="2930" y="1074"/>
                </a:lnTo>
                <a:cubicBezTo>
                  <a:pt x="2922" y="1076"/>
                  <a:pt x="2917" y="1085"/>
                  <a:pt x="2920" y="1094"/>
                </a:cubicBezTo>
                <a:cubicBezTo>
                  <a:pt x="2923" y="1102"/>
                  <a:pt x="2932" y="1107"/>
                  <a:pt x="2940" y="1104"/>
                </a:cubicBezTo>
                <a:close/>
                <a:moveTo>
                  <a:pt x="3001" y="1084"/>
                </a:moveTo>
                <a:lnTo>
                  <a:pt x="3001" y="1084"/>
                </a:lnTo>
                <a:cubicBezTo>
                  <a:pt x="3009" y="1081"/>
                  <a:pt x="3014" y="1072"/>
                  <a:pt x="3011" y="1064"/>
                </a:cubicBezTo>
                <a:cubicBezTo>
                  <a:pt x="3008" y="1055"/>
                  <a:pt x="2999" y="1051"/>
                  <a:pt x="2991" y="1053"/>
                </a:cubicBezTo>
                <a:lnTo>
                  <a:pt x="2991" y="1053"/>
                </a:lnTo>
                <a:cubicBezTo>
                  <a:pt x="2982" y="1056"/>
                  <a:pt x="2978" y="1065"/>
                  <a:pt x="2981" y="1074"/>
                </a:cubicBezTo>
                <a:cubicBezTo>
                  <a:pt x="2983" y="1082"/>
                  <a:pt x="2992" y="1087"/>
                  <a:pt x="3001" y="1084"/>
                </a:cubicBezTo>
                <a:close/>
                <a:moveTo>
                  <a:pt x="3062" y="1064"/>
                </a:moveTo>
                <a:lnTo>
                  <a:pt x="3062" y="1064"/>
                </a:lnTo>
                <a:cubicBezTo>
                  <a:pt x="3070" y="1061"/>
                  <a:pt x="3075" y="1052"/>
                  <a:pt x="3072" y="1043"/>
                </a:cubicBezTo>
                <a:cubicBezTo>
                  <a:pt x="3069" y="1035"/>
                  <a:pt x="3060" y="1030"/>
                  <a:pt x="3052" y="1033"/>
                </a:cubicBezTo>
                <a:lnTo>
                  <a:pt x="3052" y="1033"/>
                </a:lnTo>
                <a:cubicBezTo>
                  <a:pt x="3043" y="1036"/>
                  <a:pt x="3039" y="1045"/>
                  <a:pt x="3041" y="1053"/>
                </a:cubicBezTo>
                <a:cubicBezTo>
                  <a:pt x="3044" y="1062"/>
                  <a:pt x="3053" y="1066"/>
                  <a:pt x="3062" y="1064"/>
                </a:cubicBezTo>
                <a:close/>
                <a:moveTo>
                  <a:pt x="3122" y="1043"/>
                </a:moveTo>
                <a:lnTo>
                  <a:pt x="3122" y="1043"/>
                </a:lnTo>
                <a:cubicBezTo>
                  <a:pt x="3131" y="1041"/>
                  <a:pt x="3135" y="1032"/>
                  <a:pt x="3133" y="1023"/>
                </a:cubicBezTo>
                <a:cubicBezTo>
                  <a:pt x="3130" y="1015"/>
                  <a:pt x="3121" y="1010"/>
                  <a:pt x="3112" y="1013"/>
                </a:cubicBezTo>
                <a:lnTo>
                  <a:pt x="3112" y="1013"/>
                </a:lnTo>
                <a:cubicBezTo>
                  <a:pt x="3104" y="1016"/>
                  <a:pt x="3099" y="1025"/>
                  <a:pt x="3102" y="1033"/>
                </a:cubicBezTo>
                <a:cubicBezTo>
                  <a:pt x="3105" y="1042"/>
                  <a:pt x="3114" y="1046"/>
                  <a:pt x="3122" y="1043"/>
                </a:cubicBezTo>
                <a:close/>
                <a:moveTo>
                  <a:pt x="3183" y="1023"/>
                </a:moveTo>
                <a:lnTo>
                  <a:pt x="3183" y="1023"/>
                </a:lnTo>
                <a:cubicBezTo>
                  <a:pt x="3192" y="1020"/>
                  <a:pt x="3196" y="1011"/>
                  <a:pt x="3193" y="1003"/>
                </a:cubicBezTo>
                <a:cubicBezTo>
                  <a:pt x="3190" y="995"/>
                  <a:pt x="3181" y="990"/>
                  <a:pt x="3173" y="993"/>
                </a:cubicBezTo>
                <a:lnTo>
                  <a:pt x="3173" y="993"/>
                </a:lnTo>
                <a:cubicBezTo>
                  <a:pt x="3165" y="996"/>
                  <a:pt x="3160" y="1005"/>
                  <a:pt x="3163" y="1013"/>
                </a:cubicBezTo>
                <a:cubicBezTo>
                  <a:pt x="3166" y="1021"/>
                  <a:pt x="3175" y="1026"/>
                  <a:pt x="3183" y="1023"/>
                </a:cubicBezTo>
                <a:close/>
                <a:moveTo>
                  <a:pt x="3244" y="1003"/>
                </a:moveTo>
                <a:lnTo>
                  <a:pt x="3244" y="1003"/>
                </a:lnTo>
                <a:cubicBezTo>
                  <a:pt x="3252" y="1000"/>
                  <a:pt x="3257" y="991"/>
                  <a:pt x="3254" y="983"/>
                </a:cubicBezTo>
                <a:cubicBezTo>
                  <a:pt x="3251" y="974"/>
                  <a:pt x="3242" y="970"/>
                  <a:pt x="3234" y="973"/>
                </a:cubicBezTo>
                <a:lnTo>
                  <a:pt x="3234" y="973"/>
                </a:lnTo>
                <a:cubicBezTo>
                  <a:pt x="3225" y="975"/>
                  <a:pt x="3221" y="984"/>
                  <a:pt x="3224" y="993"/>
                </a:cubicBezTo>
                <a:cubicBezTo>
                  <a:pt x="3226" y="1001"/>
                  <a:pt x="3236" y="1006"/>
                  <a:pt x="3244" y="1003"/>
                </a:cubicBezTo>
                <a:close/>
                <a:moveTo>
                  <a:pt x="3305" y="983"/>
                </a:moveTo>
                <a:lnTo>
                  <a:pt x="3305" y="983"/>
                </a:lnTo>
                <a:cubicBezTo>
                  <a:pt x="3313" y="980"/>
                  <a:pt x="3318" y="971"/>
                  <a:pt x="3315" y="963"/>
                </a:cubicBezTo>
                <a:cubicBezTo>
                  <a:pt x="3312" y="954"/>
                  <a:pt x="3303" y="950"/>
                  <a:pt x="3295" y="952"/>
                </a:cubicBezTo>
                <a:lnTo>
                  <a:pt x="3295" y="952"/>
                </a:lnTo>
                <a:cubicBezTo>
                  <a:pt x="3286" y="955"/>
                  <a:pt x="3282" y="964"/>
                  <a:pt x="3284" y="973"/>
                </a:cubicBezTo>
                <a:cubicBezTo>
                  <a:pt x="3287" y="981"/>
                  <a:pt x="3296" y="986"/>
                  <a:pt x="3305" y="983"/>
                </a:cubicBezTo>
                <a:close/>
                <a:moveTo>
                  <a:pt x="3365" y="963"/>
                </a:moveTo>
                <a:lnTo>
                  <a:pt x="3365" y="963"/>
                </a:lnTo>
                <a:cubicBezTo>
                  <a:pt x="3374" y="960"/>
                  <a:pt x="3378" y="951"/>
                  <a:pt x="3376" y="942"/>
                </a:cubicBezTo>
                <a:cubicBezTo>
                  <a:pt x="3373" y="934"/>
                  <a:pt x="3364" y="929"/>
                  <a:pt x="3355" y="932"/>
                </a:cubicBezTo>
                <a:lnTo>
                  <a:pt x="3355" y="932"/>
                </a:lnTo>
                <a:cubicBezTo>
                  <a:pt x="3347" y="935"/>
                  <a:pt x="3342" y="944"/>
                  <a:pt x="3345" y="952"/>
                </a:cubicBezTo>
                <a:cubicBezTo>
                  <a:pt x="3348" y="961"/>
                  <a:pt x="3357" y="965"/>
                  <a:pt x="3365" y="963"/>
                </a:cubicBezTo>
                <a:close/>
                <a:moveTo>
                  <a:pt x="3426" y="942"/>
                </a:moveTo>
                <a:lnTo>
                  <a:pt x="3426" y="942"/>
                </a:lnTo>
                <a:cubicBezTo>
                  <a:pt x="3435" y="940"/>
                  <a:pt x="3439" y="931"/>
                  <a:pt x="3436" y="922"/>
                </a:cubicBezTo>
                <a:cubicBezTo>
                  <a:pt x="3434" y="914"/>
                  <a:pt x="3424" y="909"/>
                  <a:pt x="3416" y="912"/>
                </a:cubicBezTo>
                <a:lnTo>
                  <a:pt x="3416" y="912"/>
                </a:lnTo>
                <a:cubicBezTo>
                  <a:pt x="3408" y="915"/>
                  <a:pt x="3403" y="924"/>
                  <a:pt x="3406" y="932"/>
                </a:cubicBezTo>
                <a:cubicBezTo>
                  <a:pt x="3409" y="941"/>
                  <a:pt x="3418" y="945"/>
                  <a:pt x="3426" y="942"/>
                </a:cubicBezTo>
                <a:close/>
                <a:moveTo>
                  <a:pt x="3487" y="922"/>
                </a:moveTo>
                <a:lnTo>
                  <a:pt x="3487" y="922"/>
                </a:lnTo>
                <a:cubicBezTo>
                  <a:pt x="3495" y="919"/>
                  <a:pt x="3500" y="910"/>
                  <a:pt x="3497" y="902"/>
                </a:cubicBezTo>
                <a:cubicBezTo>
                  <a:pt x="3494" y="894"/>
                  <a:pt x="3485" y="889"/>
                  <a:pt x="3477" y="892"/>
                </a:cubicBezTo>
                <a:lnTo>
                  <a:pt x="3477" y="892"/>
                </a:lnTo>
                <a:cubicBezTo>
                  <a:pt x="3468" y="895"/>
                  <a:pt x="3464" y="904"/>
                  <a:pt x="3467" y="912"/>
                </a:cubicBezTo>
                <a:cubicBezTo>
                  <a:pt x="3470" y="920"/>
                  <a:pt x="3479" y="925"/>
                  <a:pt x="3487" y="922"/>
                </a:cubicBezTo>
                <a:close/>
                <a:moveTo>
                  <a:pt x="3548" y="902"/>
                </a:moveTo>
                <a:lnTo>
                  <a:pt x="3548" y="902"/>
                </a:lnTo>
                <a:cubicBezTo>
                  <a:pt x="3556" y="899"/>
                  <a:pt x="3561" y="890"/>
                  <a:pt x="3558" y="882"/>
                </a:cubicBezTo>
                <a:cubicBezTo>
                  <a:pt x="3555" y="873"/>
                  <a:pt x="3546" y="869"/>
                  <a:pt x="3538" y="872"/>
                </a:cubicBezTo>
                <a:lnTo>
                  <a:pt x="3538" y="872"/>
                </a:lnTo>
                <a:cubicBezTo>
                  <a:pt x="3529" y="874"/>
                  <a:pt x="3525" y="883"/>
                  <a:pt x="3527" y="892"/>
                </a:cubicBezTo>
                <a:cubicBezTo>
                  <a:pt x="3530" y="900"/>
                  <a:pt x="3539" y="905"/>
                  <a:pt x="3548" y="902"/>
                </a:cubicBezTo>
                <a:close/>
                <a:moveTo>
                  <a:pt x="3608" y="882"/>
                </a:moveTo>
                <a:lnTo>
                  <a:pt x="3609" y="882"/>
                </a:lnTo>
                <a:cubicBezTo>
                  <a:pt x="3617" y="879"/>
                  <a:pt x="3621" y="870"/>
                  <a:pt x="3619" y="862"/>
                </a:cubicBezTo>
                <a:cubicBezTo>
                  <a:pt x="3616" y="853"/>
                  <a:pt x="3607" y="849"/>
                  <a:pt x="3598" y="851"/>
                </a:cubicBezTo>
                <a:lnTo>
                  <a:pt x="3598" y="851"/>
                </a:lnTo>
                <a:cubicBezTo>
                  <a:pt x="3590" y="854"/>
                  <a:pt x="3585" y="863"/>
                  <a:pt x="3588" y="872"/>
                </a:cubicBezTo>
                <a:cubicBezTo>
                  <a:pt x="3591" y="880"/>
                  <a:pt x="3600" y="885"/>
                  <a:pt x="3608" y="882"/>
                </a:cubicBezTo>
                <a:close/>
                <a:moveTo>
                  <a:pt x="3669" y="862"/>
                </a:moveTo>
                <a:lnTo>
                  <a:pt x="3669" y="862"/>
                </a:lnTo>
                <a:cubicBezTo>
                  <a:pt x="3678" y="859"/>
                  <a:pt x="3682" y="850"/>
                  <a:pt x="3679" y="841"/>
                </a:cubicBezTo>
                <a:cubicBezTo>
                  <a:pt x="3677" y="833"/>
                  <a:pt x="3668" y="828"/>
                  <a:pt x="3659" y="831"/>
                </a:cubicBezTo>
                <a:lnTo>
                  <a:pt x="3659" y="831"/>
                </a:lnTo>
                <a:cubicBezTo>
                  <a:pt x="3651" y="834"/>
                  <a:pt x="3646" y="843"/>
                  <a:pt x="3649" y="851"/>
                </a:cubicBezTo>
                <a:cubicBezTo>
                  <a:pt x="3652" y="860"/>
                  <a:pt x="3661" y="864"/>
                  <a:pt x="3669" y="862"/>
                </a:cubicBezTo>
                <a:close/>
                <a:moveTo>
                  <a:pt x="3730" y="841"/>
                </a:moveTo>
                <a:lnTo>
                  <a:pt x="3730" y="841"/>
                </a:lnTo>
                <a:cubicBezTo>
                  <a:pt x="3738" y="839"/>
                  <a:pt x="3743" y="830"/>
                  <a:pt x="3740" y="821"/>
                </a:cubicBezTo>
                <a:cubicBezTo>
                  <a:pt x="3737" y="813"/>
                  <a:pt x="3728" y="808"/>
                  <a:pt x="3720" y="811"/>
                </a:cubicBezTo>
                <a:lnTo>
                  <a:pt x="3720" y="811"/>
                </a:lnTo>
                <a:cubicBezTo>
                  <a:pt x="3711" y="814"/>
                  <a:pt x="3707" y="823"/>
                  <a:pt x="3710" y="831"/>
                </a:cubicBezTo>
                <a:cubicBezTo>
                  <a:pt x="3713" y="840"/>
                  <a:pt x="3722" y="844"/>
                  <a:pt x="3730" y="841"/>
                </a:cubicBezTo>
                <a:close/>
                <a:moveTo>
                  <a:pt x="3791" y="821"/>
                </a:moveTo>
                <a:lnTo>
                  <a:pt x="3791" y="821"/>
                </a:lnTo>
                <a:cubicBezTo>
                  <a:pt x="3799" y="818"/>
                  <a:pt x="3804" y="809"/>
                  <a:pt x="3801" y="801"/>
                </a:cubicBezTo>
                <a:cubicBezTo>
                  <a:pt x="3798" y="793"/>
                  <a:pt x="3789" y="788"/>
                  <a:pt x="3781" y="791"/>
                </a:cubicBezTo>
                <a:lnTo>
                  <a:pt x="3781" y="791"/>
                </a:lnTo>
                <a:cubicBezTo>
                  <a:pt x="3772" y="794"/>
                  <a:pt x="3768" y="803"/>
                  <a:pt x="3771" y="811"/>
                </a:cubicBezTo>
                <a:cubicBezTo>
                  <a:pt x="3773" y="819"/>
                  <a:pt x="3782" y="824"/>
                  <a:pt x="3791" y="821"/>
                </a:cubicBezTo>
                <a:close/>
                <a:moveTo>
                  <a:pt x="3852" y="801"/>
                </a:moveTo>
                <a:lnTo>
                  <a:pt x="3852" y="801"/>
                </a:lnTo>
                <a:cubicBezTo>
                  <a:pt x="3860" y="798"/>
                  <a:pt x="3864" y="789"/>
                  <a:pt x="3862" y="781"/>
                </a:cubicBezTo>
                <a:cubicBezTo>
                  <a:pt x="3859" y="772"/>
                  <a:pt x="3850" y="768"/>
                  <a:pt x="3841" y="771"/>
                </a:cubicBezTo>
                <a:lnTo>
                  <a:pt x="3841" y="771"/>
                </a:lnTo>
                <a:cubicBezTo>
                  <a:pt x="3833" y="773"/>
                  <a:pt x="3828" y="782"/>
                  <a:pt x="3831" y="791"/>
                </a:cubicBezTo>
                <a:cubicBezTo>
                  <a:pt x="3834" y="799"/>
                  <a:pt x="3843" y="804"/>
                  <a:pt x="3852" y="801"/>
                </a:cubicBezTo>
                <a:close/>
                <a:moveTo>
                  <a:pt x="3912" y="781"/>
                </a:moveTo>
                <a:lnTo>
                  <a:pt x="3912" y="781"/>
                </a:lnTo>
                <a:cubicBezTo>
                  <a:pt x="3921" y="778"/>
                  <a:pt x="3925" y="769"/>
                  <a:pt x="3922" y="761"/>
                </a:cubicBezTo>
                <a:cubicBezTo>
                  <a:pt x="3920" y="752"/>
                  <a:pt x="3911" y="748"/>
                  <a:pt x="3902" y="750"/>
                </a:cubicBezTo>
                <a:lnTo>
                  <a:pt x="3902" y="750"/>
                </a:lnTo>
                <a:cubicBezTo>
                  <a:pt x="3894" y="753"/>
                  <a:pt x="3889" y="762"/>
                  <a:pt x="3892" y="771"/>
                </a:cubicBezTo>
                <a:cubicBezTo>
                  <a:pt x="3895" y="779"/>
                  <a:pt x="3904" y="784"/>
                  <a:pt x="3912" y="781"/>
                </a:cubicBezTo>
                <a:close/>
                <a:moveTo>
                  <a:pt x="3973" y="761"/>
                </a:moveTo>
                <a:lnTo>
                  <a:pt x="3973" y="761"/>
                </a:lnTo>
                <a:cubicBezTo>
                  <a:pt x="3981" y="758"/>
                  <a:pt x="3986" y="749"/>
                  <a:pt x="3983" y="740"/>
                </a:cubicBezTo>
                <a:cubicBezTo>
                  <a:pt x="3980" y="732"/>
                  <a:pt x="3971" y="727"/>
                  <a:pt x="3963" y="730"/>
                </a:cubicBezTo>
                <a:lnTo>
                  <a:pt x="3963" y="730"/>
                </a:lnTo>
                <a:cubicBezTo>
                  <a:pt x="3955" y="733"/>
                  <a:pt x="3950" y="742"/>
                  <a:pt x="3953" y="750"/>
                </a:cubicBezTo>
                <a:cubicBezTo>
                  <a:pt x="3956" y="759"/>
                  <a:pt x="3965" y="763"/>
                  <a:pt x="3973" y="761"/>
                </a:cubicBezTo>
                <a:close/>
                <a:moveTo>
                  <a:pt x="4034" y="740"/>
                </a:moveTo>
                <a:lnTo>
                  <a:pt x="4034" y="740"/>
                </a:lnTo>
                <a:cubicBezTo>
                  <a:pt x="4042" y="738"/>
                  <a:pt x="4047" y="728"/>
                  <a:pt x="4044" y="720"/>
                </a:cubicBezTo>
                <a:cubicBezTo>
                  <a:pt x="4041" y="712"/>
                  <a:pt x="4032" y="707"/>
                  <a:pt x="4024" y="710"/>
                </a:cubicBezTo>
                <a:lnTo>
                  <a:pt x="4024" y="710"/>
                </a:lnTo>
                <a:cubicBezTo>
                  <a:pt x="4015" y="713"/>
                  <a:pt x="4011" y="722"/>
                  <a:pt x="4014" y="730"/>
                </a:cubicBezTo>
                <a:cubicBezTo>
                  <a:pt x="4016" y="739"/>
                  <a:pt x="4025" y="743"/>
                  <a:pt x="4034" y="740"/>
                </a:cubicBezTo>
                <a:close/>
                <a:moveTo>
                  <a:pt x="4095" y="720"/>
                </a:moveTo>
                <a:lnTo>
                  <a:pt x="4095" y="720"/>
                </a:lnTo>
                <a:cubicBezTo>
                  <a:pt x="4103" y="717"/>
                  <a:pt x="4108" y="708"/>
                  <a:pt x="4105" y="700"/>
                </a:cubicBezTo>
                <a:cubicBezTo>
                  <a:pt x="4102" y="692"/>
                  <a:pt x="4093" y="687"/>
                  <a:pt x="4084" y="690"/>
                </a:cubicBezTo>
                <a:lnTo>
                  <a:pt x="4084" y="690"/>
                </a:lnTo>
                <a:cubicBezTo>
                  <a:pt x="4076" y="693"/>
                  <a:pt x="4072" y="702"/>
                  <a:pt x="4074" y="710"/>
                </a:cubicBezTo>
                <a:cubicBezTo>
                  <a:pt x="4077" y="718"/>
                  <a:pt x="4086" y="723"/>
                  <a:pt x="4095" y="720"/>
                </a:cubicBezTo>
                <a:close/>
                <a:moveTo>
                  <a:pt x="4155" y="700"/>
                </a:moveTo>
                <a:lnTo>
                  <a:pt x="4155" y="700"/>
                </a:lnTo>
                <a:cubicBezTo>
                  <a:pt x="4164" y="697"/>
                  <a:pt x="4168" y="688"/>
                  <a:pt x="4165" y="680"/>
                </a:cubicBezTo>
                <a:cubicBezTo>
                  <a:pt x="4163" y="671"/>
                  <a:pt x="4154" y="667"/>
                  <a:pt x="4145" y="670"/>
                </a:cubicBezTo>
                <a:lnTo>
                  <a:pt x="4145" y="670"/>
                </a:lnTo>
                <a:cubicBezTo>
                  <a:pt x="4137" y="672"/>
                  <a:pt x="4132" y="681"/>
                  <a:pt x="4135" y="690"/>
                </a:cubicBezTo>
                <a:cubicBezTo>
                  <a:pt x="4138" y="698"/>
                  <a:pt x="4147" y="703"/>
                  <a:pt x="4155" y="700"/>
                </a:cubicBezTo>
                <a:close/>
                <a:moveTo>
                  <a:pt x="4216" y="680"/>
                </a:moveTo>
                <a:lnTo>
                  <a:pt x="4216" y="680"/>
                </a:lnTo>
                <a:cubicBezTo>
                  <a:pt x="4225" y="677"/>
                  <a:pt x="4229" y="668"/>
                  <a:pt x="4226" y="660"/>
                </a:cubicBezTo>
                <a:cubicBezTo>
                  <a:pt x="4223" y="651"/>
                  <a:pt x="4214" y="647"/>
                  <a:pt x="4206" y="649"/>
                </a:cubicBezTo>
                <a:lnTo>
                  <a:pt x="4206" y="649"/>
                </a:lnTo>
                <a:cubicBezTo>
                  <a:pt x="4198" y="652"/>
                  <a:pt x="4193" y="661"/>
                  <a:pt x="4196" y="670"/>
                </a:cubicBezTo>
                <a:cubicBezTo>
                  <a:pt x="4199" y="678"/>
                  <a:pt x="4208" y="683"/>
                  <a:pt x="4216" y="680"/>
                </a:cubicBezTo>
                <a:close/>
                <a:moveTo>
                  <a:pt x="4277" y="660"/>
                </a:moveTo>
                <a:lnTo>
                  <a:pt x="4277" y="660"/>
                </a:lnTo>
                <a:cubicBezTo>
                  <a:pt x="4285" y="657"/>
                  <a:pt x="4290" y="648"/>
                  <a:pt x="4287" y="639"/>
                </a:cubicBezTo>
                <a:cubicBezTo>
                  <a:pt x="4284" y="631"/>
                  <a:pt x="4275" y="626"/>
                  <a:pt x="4267" y="629"/>
                </a:cubicBezTo>
                <a:lnTo>
                  <a:pt x="4267" y="629"/>
                </a:lnTo>
                <a:cubicBezTo>
                  <a:pt x="4258" y="632"/>
                  <a:pt x="4254" y="641"/>
                  <a:pt x="4257" y="649"/>
                </a:cubicBezTo>
                <a:cubicBezTo>
                  <a:pt x="4259" y="658"/>
                  <a:pt x="4268" y="662"/>
                  <a:pt x="4277" y="660"/>
                </a:cubicBezTo>
                <a:close/>
                <a:moveTo>
                  <a:pt x="4338" y="639"/>
                </a:moveTo>
                <a:lnTo>
                  <a:pt x="4338" y="639"/>
                </a:lnTo>
                <a:cubicBezTo>
                  <a:pt x="4346" y="637"/>
                  <a:pt x="4351" y="627"/>
                  <a:pt x="4348" y="619"/>
                </a:cubicBezTo>
                <a:cubicBezTo>
                  <a:pt x="4345" y="611"/>
                  <a:pt x="4336" y="606"/>
                  <a:pt x="4328" y="609"/>
                </a:cubicBezTo>
                <a:lnTo>
                  <a:pt x="4328" y="609"/>
                </a:lnTo>
                <a:cubicBezTo>
                  <a:pt x="4319" y="612"/>
                  <a:pt x="4315" y="621"/>
                  <a:pt x="4317" y="629"/>
                </a:cubicBezTo>
                <a:cubicBezTo>
                  <a:pt x="4320" y="638"/>
                  <a:pt x="4329" y="642"/>
                  <a:pt x="4338" y="639"/>
                </a:cubicBezTo>
                <a:close/>
                <a:moveTo>
                  <a:pt x="4398" y="619"/>
                </a:moveTo>
                <a:lnTo>
                  <a:pt x="4398" y="619"/>
                </a:lnTo>
                <a:cubicBezTo>
                  <a:pt x="4407" y="616"/>
                  <a:pt x="4411" y="607"/>
                  <a:pt x="4409" y="599"/>
                </a:cubicBezTo>
                <a:cubicBezTo>
                  <a:pt x="4406" y="591"/>
                  <a:pt x="4397" y="586"/>
                  <a:pt x="4388" y="589"/>
                </a:cubicBezTo>
                <a:lnTo>
                  <a:pt x="4388" y="589"/>
                </a:lnTo>
                <a:cubicBezTo>
                  <a:pt x="4380" y="592"/>
                  <a:pt x="4375" y="601"/>
                  <a:pt x="4378" y="609"/>
                </a:cubicBezTo>
                <a:cubicBezTo>
                  <a:pt x="4381" y="617"/>
                  <a:pt x="4390" y="622"/>
                  <a:pt x="4398" y="619"/>
                </a:cubicBezTo>
                <a:close/>
                <a:moveTo>
                  <a:pt x="4459" y="599"/>
                </a:moveTo>
                <a:lnTo>
                  <a:pt x="4459" y="599"/>
                </a:lnTo>
                <a:cubicBezTo>
                  <a:pt x="4468" y="596"/>
                  <a:pt x="4472" y="587"/>
                  <a:pt x="4469" y="579"/>
                </a:cubicBezTo>
                <a:cubicBezTo>
                  <a:pt x="4466" y="570"/>
                  <a:pt x="4457" y="566"/>
                  <a:pt x="4449" y="569"/>
                </a:cubicBezTo>
                <a:lnTo>
                  <a:pt x="4449" y="569"/>
                </a:lnTo>
                <a:cubicBezTo>
                  <a:pt x="4441" y="571"/>
                  <a:pt x="4436" y="580"/>
                  <a:pt x="4439" y="589"/>
                </a:cubicBezTo>
                <a:cubicBezTo>
                  <a:pt x="4442" y="597"/>
                  <a:pt x="4451" y="602"/>
                  <a:pt x="4459" y="599"/>
                </a:cubicBezTo>
                <a:close/>
                <a:moveTo>
                  <a:pt x="4520" y="579"/>
                </a:moveTo>
                <a:lnTo>
                  <a:pt x="4520" y="579"/>
                </a:lnTo>
                <a:cubicBezTo>
                  <a:pt x="4528" y="576"/>
                  <a:pt x="4533" y="567"/>
                  <a:pt x="4530" y="558"/>
                </a:cubicBezTo>
                <a:cubicBezTo>
                  <a:pt x="4527" y="550"/>
                  <a:pt x="4518" y="546"/>
                  <a:pt x="4510" y="548"/>
                </a:cubicBezTo>
                <a:lnTo>
                  <a:pt x="4510" y="548"/>
                </a:lnTo>
                <a:cubicBezTo>
                  <a:pt x="4501" y="551"/>
                  <a:pt x="4497" y="560"/>
                  <a:pt x="4500" y="569"/>
                </a:cubicBezTo>
                <a:cubicBezTo>
                  <a:pt x="4502" y="577"/>
                  <a:pt x="4512" y="582"/>
                  <a:pt x="4520" y="579"/>
                </a:cubicBezTo>
                <a:close/>
                <a:moveTo>
                  <a:pt x="4581" y="559"/>
                </a:moveTo>
                <a:lnTo>
                  <a:pt x="4581" y="559"/>
                </a:lnTo>
                <a:cubicBezTo>
                  <a:pt x="4589" y="556"/>
                  <a:pt x="4594" y="547"/>
                  <a:pt x="4591" y="538"/>
                </a:cubicBezTo>
                <a:cubicBezTo>
                  <a:pt x="4588" y="530"/>
                  <a:pt x="4579" y="525"/>
                  <a:pt x="4571" y="528"/>
                </a:cubicBezTo>
                <a:lnTo>
                  <a:pt x="4571" y="528"/>
                </a:lnTo>
                <a:cubicBezTo>
                  <a:pt x="4562" y="531"/>
                  <a:pt x="4558" y="540"/>
                  <a:pt x="4560" y="548"/>
                </a:cubicBezTo>
                <a:cubicBezTo>
                  <a:pt x="4563" y="557"/>
                  <a:pt x="4572" y="561"/>
                  <a:pt x="4581" y="559"/>
                </a:cubicBezTo>
                <a:close/>
                <a:moveTo>
                  <a:pt x="4641" y="538"/>
                </a:moveTo>
                <a:lnTo>
                  <a:pt x="4641" y="538"/>
                </a:lnTo>
                <a:cubicBezTo>
                  <a:pt x="4650" y="536"/>
                  <a:pt x="4654" y="526"/>
                  <a:pt x="4652" y="518"/>
                </a:cubicBezTo>
                <a:cubicBezTo>
                  <a:pt x="4649" y="510"/>
                  <a:pt x="4640" y="505"/>
                  <a:pt x="4631" y="508"/>
                </a:cubicBezTo>
                <a:lnTo>
                  <a:pt x="4631" y="508"/>
                </a:lnTo>
                <a:cubicBezTo>
                  <a:pt x="4623" y="511"/>
                  <a:pt x="4618" y="520"/>
                  <a:pt x="4621" y="528"/>
                </a:cubicBezTo>
                <a:cubicBezTo>
                  <a:pt x="4624" y="537"/>
                  <a:pt x="4633" y="541"/>
                  <a:pt x="4641" y="538"/>
                </a:cubicBezTo>
                <a:close/>
                <a:moveTo>
                  <a:pt x="4702" y="518"/>
                </a:moveTo>
                <a:lnTo>
                  <a:pt x="4702" y="518"/>
                </a:lnTo>
                <a:cubicBezTo>
                  <a:pt x="4711" y="515"/>
                  <a:pt x="4715" y="506"/>
                  <a:pt x="4712" y="498"/>
                </a:cubicBezTo>
                <a:cubicBezTo>
                  <a:pt x="4710" y="490"/>
                  <a:pt x="4700" y="485"/>
                  <a:pt x="4692" y="488"/>
                </a:cubicBezTo>
                <a:lnTo>
                  <a:pt x="4692" y="488"/>
                </a:lnTo>
                <a:cubicBezTo>
                  <a:pt x="4684" y="491"/>
                  <a:pt x="4679" y="500"/>
                  <a:pt x="4682" y="508"/>
                </a:cubicBezTo>
                <a:cubicBezTo>
                  <a:pt x="4685" y="516"/>
                  <a:pt x="4694" y="521"/>
                  <a:pt x="4702" y="518"/>
                </a:cubicBezTo>
                <a:close/>
                <a:moveTo>
                  <a:pt x="4763" y="498"/>
                </a:moveTo>
                <a:lnTo>
                  <a:pt x="4763" y="498"/>
                </a:lnTo>
                <a:cubicBezTo>
                  <a:pt x="4771" y="495"/>
                  <a:pt x="4776" y="486"/>
                  <a:pt x="4773" y="478"/>
                </a:cubicBezTo>
                <a:cubicBezTo>
                  <a:pt x="4770" y="469"/>
                  <a:pt x="4761" y="465"/>
                  <a:pt x="4753" y="468"/>
                </a:cubicBezTo>
                <a:lnTo>
                  <a:pt x="4753" y="468"/>
                </a:lnTo>
                <a:cubicBezTo>
                  <a:pt x="4744" y="470"/>
                  <a:pt x="4740" y="479"/>
                  <a:pt x="4743" y="488"/>
                </a:cubicBezTo>
                <a:cubicBezTo>
                  <a:pt x="4746" y="496"/>
                  <a:pt x="4755" y="501"/>
                  <a:pt x="4763" y="498"/>
                </a:cubicBezTo>
                <a:close/>
                <a:moveTo>
                  <a:pt x="4824" y="478"/>
                </a:moveTo>
                <a:lnTo>
                  <a:pt x="4824" y="478"/>
                </a:lnTo>
                <a:cubicBezTo>
                  <a:pt x="4832" y="475"/>
                  <a:pt x="4837" y="466"/>
                  <a:pt x="4834" y="457"/>
                </a:cubicBezTo>
                <a:cubicBezTo>
                  <a:pt x="4831" y="449"/>
                  <a:pt x="4822" y="445"/>
                  <a:pt x="4814" y="447"/>
                </a:cubicBezTo>
                <a:lnTo>
                  <a:pt x="4814" y="447"/>
                </a:lnTo>
                <a:cubicBezTo>
                  <a:pt x="4805" y="450"/>
                  <a:pt x="4801" y="459"/>
                  <a:pt x="4803" y="468"/>
                </a:cubicBezTo>
                <a:cubicBezTo>
                  <a:pt x="4806" y="476"/>
                  <a:pt x="4815" y="481"/>
                  <a:pt x="4824" y="478"/>
                </a:cubicBezTo>
                <a:close/>
                <a:moveTo>
                  <a:pt x="4884" y="458"/>
                </a:moveTo>
                <a:lnTo>
                  <a:pt x="4885" y="458"/>
                </a:lnTo>
                <a:cubicBezTo>
                  <a:pt x="4893" y="455"/>
                  <a:pt x="4897" y="446"/>
                  <a:pt x="4895" y="437"/>
                </a:cubicBezTo>
                <a:cubicBezTo>
                  <a:pt x="4892" y="429"/>
                  <a:pt x="4883" y="424"/>
                  <a:pt x="4874" y="427"/>
                </a:cubicBezTo>
                <a:lnTo>
                  <a:pt x="4874" y="427"/>
                </a:lnTo>
                <a:cubicBezTo>
                  <a:pt x="4866" y="430"/>
                  <a:pt x="4861" y="439"/>
                  <a:pt x="4864" y="447"/>
                </a:cubicBezTo>
                <a:cubicBezTo>
                  <a:pt x="4867" y="456"/>
                  <a:pt x="4876" y="460"/>
                  <a:pt x="4884" y="458"/>
                </a:cubicBezTo>
                <a:close/>
                <a:moveTo>
                  <a:pt x="4945" y="437"/>
                </a:moveTo>
                <a:lnTo>
                  <a:pt x="4945" y="437"/>
                </a:lnTo>
                <a:cubicBezTo>
                  <a:pt x="4954" y="435"/>
                  <a:pt x="4958" y="425"/>
                  <a:pt x="4955" y="417"/>
                </a:cubicBezTo>
                <a:cubicBezTo>
                  <a:pt x="4953" y="409"/>
                  <a:pt x="4944" y="404"/>
                  <a:pt x="4935" y="407"/>
                </a:cubicBezTo>
                <a:lnTo>
                  <a:pt x="4935" y="407"/>
                </a:lnTo>
                <a:cubicBezTo>
                  <a:pt x="4927" y="410"/>
                  <a:pt x="4922" y="419"/>
                  <a:pt x="4925" y="427"/>
                </a:cubicBezTo>
                <a:cubicBezTo>
                  <a:pt x="4928" y="436"/>
                  <a:pt x="4937" y="440"/>
                  <a:pt x="4945" y="437"/>
                </a:cubicBezTo>
                <a:close/>
                <a:moveTo>
                  <a:pt x="5006" y="417"/>
                </a:moveTo>
                <a:lnTo>
                  <a:pt x="5006" y="417"/>
                </a:lnTo>
                <a:cubicBezTo>
                  <a:pt x="5014" y="414"/>
                  <a:pt x="5019" y="405"/>
                  <a:pt x="5016" y="397"/>
                </a:cubicBezTo>
                <a:cubicBezTo>
                  <a:pt x="5013" y="389"/>
                  <a:pt x="5004" y="384"/>
                  <a:pt x="4996" y="387"/>
                </a:cubicBezTo>
                <a:lnTo>
                  <a:pt x="4996" y="387"/>
                </a:lnTo>
                <a:cubicBezTo>
                  <a:pt x="4988" y="390"/>
                  <a:pt x="4983" y="399"/>
                  <a:pt x="4986" y="407"/>
                </a:cubicBezTo>
                <a:cubicBezTo>
                  <a:pt x="4989" y="415"/>
                  <a:pt x="4998" y="420"/>
                  <a:pt x="5006" y="417"/>
                </a:cubicBezTo>
                <a:close/>
                <a:moveTo>
                  <a:pt x="5067" y="397"/>
                </a:moveTo>
                <a:lnTo>
                  <a:pt x="5067" y="397"/>
                </a:lnTo>
                <a:cubicBezTo>
                  <a:pt x="5075" y="394"/>
                  <a:pt x="5080" y="385"/>
                  <a:pt x="5077" y="377"/>
                </a:cubicBezTo>
                <a:cubicBezTo>
                  <a:pt x="5074" y="368"/>
                  <a:pt x="5065" y="364"/>
                  <a:pt x="5057" y="367"/>
                </a:cubicBezTo>
                <a:lnTo>
                  <a:pt x="5057" y="367"/>
                </a:lnTo>
                <a:cubicBezTo>
                  <a:pt x="5048" y="369"/>
                  <a:pt x="5044" y="378"/>
                  <a:pt x="5047" y="387"/>
                </a:cubicBezTo>
                <a:cubicBezTo>
                  <a:pt x="5049" y="395"/>
                  <a:pt x="5058" y="400"/>
                  <a:pt x="5067" y="397"/>
                </a:cubicBezTo>
                <a:close/>
                <a:moveTo>
                  <a:pt x="5128" y="377"/>
                </a:moveTo>
                <a:lnTo>
                  <a:pt x="5128" y="377"/>
                </a:lnTo>
                <a:cubicBezTo>
                  <a:pt x="5136" y="374"/>
                  <a:pt x="5140" y="365"/>
                  <a:pt x="5138" y="356"/>
                </a:cubicBezTo>
                <a:cubicBezTo>
                  <a:pt x="5135" y="348"/>
                  <a:pt x="5126" y="344"/>
                  <a:pt x="5117" y="346"/>
                </a:cubicBezTo>
                <a:lnTo>
                  <a:pt x="5117" y="346"/>
                </a:lnTo>
                <a:cubicBezTo>
                  <a:pt x="5109" y="349"/>
                  <a:pt x="5104" y="358"/>
                  <a:pt x="5107" y="367"/>
                </a:cubicBezTo>
                <a:cubicBezTo>
                  <a:pt x="5110" y="375"/>
                  <a:pt x="5119" y="380"/>
                  <a:pt x="5128" y="377"/>
                </a:cubicBezTo>
                <a:close/>
                <a:moveTo>
                  <a:pt x="5188" y="357"/>
                </a:moveTo>
                <a:lnTo>
                  <a:pt x="5188" y="357"/>
                </a:lnTo>
                <a:cubicBezTo>
                  <a:pt x="5197" y="354"/>
                  <a:pt x="5201" y="345"/>
                  <a:pt x="5198" y="336"/>
                </a:cubicBezTo>
                <a:cubicBezTo>
                  <a:pt x="5196" y="328"/>
                  <a:pt x="5187" y="323"/>
                  <a:pt x="5178" y="326"/>
                </a:cubicBezTo>
                <a:lnTo>
                  <a:pt x="5178" y="326"/>
                </a:lnTo>
                <a:cubicBezTo>
                  <a:pt x="5170" y="329"/>
                  <a:pt x="5165" y="338"/>
                  <a:pt x="5168" y="346"/>
                </a:cubicBezTo>
                <a:cubicBezTo>
                  <a:pt x="5171" y="355"/>
                  <a:pt x="5180" y="359"/>
                  <a:pt x="5188" y="357"/>
                </a:cubicBezTo>
                <a:close/>
                <a:moveTo>
                  <a:pt x="5249" y="336"/>
                </a:moveTo>
                <a:lnTo>
                  <a:pt x="5249" y="336"/>
                </a:lnTo>
                <a:cubicBezTo>
                  <a:pt x="5257" y="334"/>
                  <a:pt x="5262" y="324"/>
                  <a:pt x="5259" y="316"/>
                </a:cubicBezTo>
                <a:cubicBezTo>
                  <a:pt x="5256" y="308"/>
                  <a:pt x="5247" y="303"/>
                  <a:pt x="5239" y="306"/>
                </a:cubicBezTo>
                <a:lnTo>
                  <a:pt x="5239" y="306"/>
                </a:lnTo>
                <a:cubicBezTo>
                  <a:pt x="5231" y="309"/>
                  <a:pt x="5226" y="318"/>
                  <a:pt x="5229" y="326"/>
                </a:cubicBezTo>
                <a:cubicBezTo>
                  <a:pt x="5232" y="335"/>
                  <a:pt x="5241" y="339"/>
                  <a:pt x="5249" y="336"/>
                </a:cubicBezTo>
                <a:close/>
                <a:moveTo>
                  <a:pt x="5310" y="316"/>
                </a:moveTo>
                <a:lnTo>
                  <a:pt x="5310" y="316"/>
                </a:lnTo>
                <a:cubicBezTo>
                  <a:pt x="5318" y="313"/>
                  <a:pt x="5323" y="304"/>
                  <a:pt x="5320" y="296"/>
                </a:cubicBezTo>
                <a:cubicBezTo>
                  <a:pt x="5317" y="287"/>
                  <a:pt x="5308" y="283"/>
                  <a:pt x="5300" y="286"/>
                </a:cubicBezTo>
                <a:lnTo>
                  <a:pt x="5300" y="286"/>
                </a:lnTo>
                <a:cubicBezTo>
                  <a:pt x="5291" y="289"/>
                  <a:pt x="5287" y="298"/>
                  <a:pt x="5290" y="306"/>
                </a:cubicBezTo>
                <a:cubicBezTo>
                  <a:pt x="5292" y="314"/>
                  <a:pt x="5301" y="319"/>
                  <a:pt x="5310" y="316"/>
                </a:cubicBezTo>
                <a:close/>
                <a:moveTo>
                  <a:pt x="5371" y="296"/>
                </a:moveTo>
                <a:lnTo>
                  <a:pt x="5371" y="296"/>
                </a:lnTo>
                <a:cubicBezTo>
                  <a:pt x="5379" y="293"/>
                  <a:pt x="5384" y="284"/>
                  <a:pt x="5381" y="276"/>
                </a:cubicBezTo>
                <a:cubicBezTo>
                  <a:pt x="5378" y="267"/>
                  <a:pt x="5369" y="263"/>
                  <a:pt x="5360" y="266"/>
                </a:cubicBezTo>
                <a:lnTo>
                  <a:pt x="5360" y="266"/>
                </a:lnTo>
                <a:cubicBezTo>
                  <a:pt x="5352" y="268"/>
                  <a:pt x="5348" y="277"/>
                  <a:pt x="5350" y="286"/>
                </a:cubicBezTo>
                <a:cubicBezTo>
                  <a:pt x="5353" y="294"/>
                  <a:pt x="5362" y="299"/>
                  <a:pt x="5371" y="296"/>
                </a:cubicBezTo>
                <a:close/>
                <a:moveTo>
                  <a:pt x="5431" y="276"/>
                </a:moveTo>
                <a:lnTo>
                  <a:pt x="5431" y="276"/>
                </a:lnTo>
                <a:cubicBezTo>
                  <a:pt x="5440" y="273"/>
                  <a:pt x="5444" y="264"/>
                  <a:pt x="5441" y="255"/>
                </a:cubicBezTo>
                <a:cubicBezTo>
                  <a:pt x="5439" y="247"/>
                  <a:pt x="5430" y="243"/>
                  <a:pt x="5421" y="245"/>
                </a:cubicBezTo>
                <a:lnTo>
                  <a:pt x="5421" y="245"/>
                </a:lnTo>
                <a:cubicBezTo>
                  <a:pt x="5413" y="248"/>
                  <a:pt x="5408" y="257"/>
                  <a:pt x="5411" y="266"/>
                </a:cubicBezTo>
                <a:cubicBezTo>
                  <a:pt x="5414" y="274"/>
                  <a:pt x="5423" y="279"/>
                  <a:pt x="5431" y="276"/>
                </a:cubicBezTo>
                <a:close/>
                <a:moveTo>
                  <a:pt x="5492" y="256"/>
                </a:moveTo>
                <a:lnTo>
                  <a:pt x="5492" y="256"/>
                </a:lnTo>
                <a:cubicBezTo>
                  <a:pt x="5501" y="253"/>
                  <a:pt x="5505" y="244"/>
                  <a:pt x="5502" y="235"/>
                </a:cubicBezTo>
                <a:cubicBezTo>
                  <a:pt x="5499" y="227"/>
                  <a:pt x="5490" y="222"/>
                  <a:pt x="5482" y="225"/>
                </a:cubicBezTo>
                <a:lnTo>
                  <a:pt x="5482" y="225"/>
                </a:lnTo>
                <a:cubicBezTo>
                  <a:pt x="5474" y="228"/>
                  <a:pt x="5469" y="237"/>
                  <a:pt x="5472" y="245"/>
                </a:cubicBezTo>
                <a:cubicBezTo>
                  <a:pt x="5475" y="254"/>
                  <a:pt x="5484" y="258"/>
                  <a:pt x="5492" y="256"/>
                </a:cubicBezTo>
                <a:close/>
                <a:moveTo>
                  <a:pt x="5553" y="235"/>
                </a:moveTo>
                <a:lnTo>
                  <a:pt x="5553" y="235"/>
                </a:lnTo>
                <a:cubicBezTo>
                  <a:pt x="5561" y="233"/>
                  <a:pt x="5566" y="223"/>
                  <a:pt x="5563" y="215"/>
                </a:cubicBezTo>
                <a:cubicBezTo>
                  <a:pt x="5560" y="207"/>
                  <a:pt x="5551" y="202"/>
                  <a:pt x="5543" y="205"/>
                </a:cubicBezTo>
                <a:lnTo>
                  <a:pt x="5543" y="205"/>
                </a:lnTo>
                <a:cubicBezTo>
                  <a:pt x="5534" y="208"/>
                  <a:pt x="5530" y="217"/>
                  <a:pt x="5533" y="225"/>
                </a:cubicBezTo>
                <a:cubicBezTo>
                  <a:pt x="5535" y="234"/>
                  <a:pt x="5544" y="238"/>
                  <a:pt x="5553" y="235"/>
                </a:cubicBezTo>
                <a:close/>
                <a:moveTo>
                  <a:pt x="5614" y="215"/>
                </a:moveTo>
                <a:lnTo>
                  <a:pt x="5614" y="215"/>
                </a:lnTo>
                <a:cubicBezTo>
                  <a:pt x="5622" y="212"/>
                  <a:pt x="5627" y="203"/>
                  <a:pt x="5624" y="195"/>
                </a:cubicBezTo>
                <a:cubicBezTo>
                  <a:pt x="5621" y="186"/>
                  <a:pt x="5612" y="182"/>
                  <a:pt x="5604" y="185"/>
                </a:cubicBezTo>
                <a:lnTo>
                  <a:pt x="5604" y="185"/>
                </a:lnTo>
                <a:cubicBezTo>
                  <a:pt x="5595" y="188"/>
                  <a:pt x="5591" y="197"/>
                  <a:pt x="5593" y="205"/>
                </a:cubicBezTo>
                <a:cubicBezTo>
                  <a:pt x="5596" y="213"/>
                  <a:pt x="5605" y="218"/>
                  <a:pt x="5614" y="215"/>
                </a:cubicBezTo>
                <a:close/>
                <a:moveTo>
                  <a:pt x="5674" y="195"/>
                </a:moveTo>
                <a:lnTo>
                  <a:pt x="5674" y="195"/>
                </a:lnTo>
                <a:cubicBezTo>
                  <a:pt x="5683" y="192"/>
                  <a:pt x="5687" y="183"/>
                  <a:pt x="5685" y="175"/>
                </a:cubicBezTo>
                <a:cubicBezTo>
                  <a:pt x="5682" y="166"/>
                  <a:pt x="5673" y="162"/>
                  <a:pt x="5664" y="165"/>
                </a:cubicBezTo>
                <a:lnTo>
                  <a:pt x="5664" y="165"/>
                </a:lnTo>
                <a:cubicBezTo>
                  <a:pt x="5656" y="167"/>
                  <a:pt x="5651" y="176"/>
                  <a:pt x="5654" y="185"/>
                </a:cubicBezTo>
                <a:cubicBezTo>
                  <a:pt x="5657" y="193"/>
                  <a:pt x="5666" y="198"/>
                  <a:pt x="5674" y="195"/>
                </a:cubicBezTo>
                <a:close/>
                <a:moveTo>
                  <a:pt x="5735" y="175"/>
                </a:moveTo>
                <a:lnTo>
                  <a:pt x="5735" y="175"/>
                </a:lnTo>
                <a:cubicBezTo>
                  <a:pt x="5744" y="172"/>
                  <a:pt x="5748" y="163"/>
                  <a:pt x="5745" y="154"/>
                </a:cubicBezTo>
                <a:cubicBezTo>
                  <a:pt x="5743" y="146"/>
                  <a:pt x="5733" y="142"/>
                  <a:pt x="5725" y="144"/>
                </a:cubicBezTo>
                <a:lnTo>
                  <a:pt x="5725" y="144"/>
                </a:lnTo>
                <a:cubicBezTo>
                  <a:pt x="5717" y="147"/>
                  <a:pt x="5712" y="156"/>
                  <a:pt x="5715" y="165"/>
                </a:cubicBezTo>
                <a:cubicBezTo>
                  <a:pt x="5718" y="173"/>
                  <a:pt x="5727" y="178"/>
                  <a:pt x="5735" y="175"/>
                </a:cubicBezTo>
                <a:close/>
                <a:moveTo>
                  <a:pt x="5796" y="155"/>
                </a:moveTo>
                <a:lnTo>
                  <a:pt x="5796" y="155"/>
                </a:lnTo>
                <a:cubicBezTo>
                  <a:pt x="5804" y="152"/>
                  <a:pt x="5809" y="143"/>
                  <a:pt x="5806" y="134"/>
                </a:cubicBezTo>
                <a:cubicBezTo>
                  <a:pt x="5803" y="126"/>
                  <a:pt x="5794" y="121"/>
                  <a:pt x="5786" y="124"/>
                </a:cubicBezTo>
                <a:lnTo>
                  <a:pt x="5786" y="124"/>
                </a:lnTo>
                <a:cubicBezTo>
                  <a:pt x="5777" y="127"/>
                  <a:pt x="5773" y="136"/>
                  <a:pt x="5776" y="144"/>
                </a:cubicBezTo>
                <a:cubicBezTo>
                  <a:pt x="5778" y="153"/>
                  <a:pt x="5788" y="157"/>
                  <a:pt x="5796" y="155"/>
                </a:cubicBezTo>
                <a:close/>
                <a:moveTo>
                  <a:pt x="5857" y="134"/>
                </a:moveTo>
                <a:lnTo>
                  <a:pt x="5857" y="134"/>
                </a:lnTo>
                <a:cubicBezTo>
                  <a:pt x="5865" y="132"/>
                  <a:pt x="5870" y="122"/>
                  <a:pt x="5867" y="114"/>
                </a:cubicBezTo>
                <a:cubicBezTo>
                  <a:pt x="5864" y="106"/>
                  <a:pt x="5855" y="101"/>
                  <a:pt x="5847" y="104"/>
                </a:cubicBezTo>
                <a:lnTo>
                  <a:pt x="5847" y="104"/>
                </a:lnTo>
                <a:cubicBezTo>
                  <a:pt x="5838" y="107"/>
                  <a:pt x="5834" y="116"/>
                  <a:pt x="5836" y="124"/>
                </a:cubicBezTo>
                <a:cubicBezTo>
                  <a:pt x="5839" y="133"/>
                  <a:pt x="5848" y="137"/>
                  <a:pt x="5857" y="134"/>
                </a:cubicBezTo>
                <a:close/>
                <a:moveTo>
                  <a:pt x="5917" y="114"/>
                </a:moveTo>
                <a:lnTo>
                  <a:pt x="5917" y="114"/>
                </a:lnTo>
                <a:cubicBezTo>
                  <a:pt x="5926" y="111"/>
                  <a:pt x="5930" y="102"/>
                  <a:pt x="5928" y="94"/>
                </a:cubicBezTo>
                <a:cubicBezTo>
                  <a:pt x="5925" y="85"/>
                  <a:pt x="5916" y="81"/>
                  <a:pt x="5907" y="84"/>
                </a:cubicBezTo>
                <a:lnTo>
                  <a:pt x="5907" y="84"/>
                </a:lnTo>
                <a:cubicBezTo>
                  <a:pt x="5899" y="87"/>
                  <a:pt x="5894" y="96"/>
                  <a:pt x="5897" y="104"/>
                </a:cubicBezTo>
                <a:cubicBezTo>
                  <a:pt x="5900" y="112"/>
                  <a:pt x="5909" y="117"/>
                  <a:pt x="5917" y="114"/>
                </a:cubicBezTo>
                <a:close/>
                <a:moveTo>
                  <a:pt x="5978" y="94"/>
                </a:moveTo>
                <a:lnTo>
                  <a:pt x="5978" y="94"/>
                </a:lnTo>
                <a:cubicBezTo>
                  <a:pt x="5987" y="91"/>
                  <a:pt x="5991" y="82"/>
                  <a:pt x="5988" y="74"/>
                </a:cubicBezTo>
                <a:cubicBezTo>
                  <a:pt x="5986" y="65"/>
                  <a:pt x="5976" y="61"/>
                  <a:pt x="5968" y="64"/>
                </a:cubicBezTo>
                <a:lnTo>
                  <a:pt x="5968" y="64"/>
                </a:lnTo>
                <a:cubicBezTo>
                  <a:pt x="5960" y="66"/>
                  <a:pt x="5955" y="75"/>
                  <a:pt x="5958" y="84"/>
                </a:cubicBezTo>
                <a:cubicBezTo>
                  <a:pt x="5961" y="92"/>
                  <a:pt x="5970" y="97"/>
                  <a:pt x="5978" y="94"/>
                </a:cubicBezTo>
                <a:close/>
                <a:moveTo>
                  <a:pt x="6039" y="74"/>
                </a:moveTo>
                <a:lnTo>
                  <a:pt x="6039" y="74"/>
                </a:lnTo>
                <a:cubicBezTo>
                  <a:pt x="6047" y="71"/>
                  <a:pt x="6052" y="62"/>
                  <a:pt x="6049" y="53"/>
                </a:cubicBezTo>
                <a:cubicBezTo>
                  <a:pt x="6046" y="45"/>
                  <a:pt x="6037" y="41"/>
                  <a:pt x="6029" y="43"/>
                </a:cubicBezTo>
                <a:lnTo>
                  <a:pt x="6029" y="43"/>
                </a:lnTo>
                <a:cubicBezTo>
                  <a:pt x="6020" y="46"/>
                  <a:pt x="6016" y="55"/>
                  <a:pt x="6019" y="64"/>
                </a:cubicBezTo>
                <a:cubicBezTo>
                  <a:pt x="6022" y="72"/>
                  <a:pt x="6031" y="77"/>
                  <a:pt x="6039" y="74"/>
                </a:cubicBezTo>
                <a:close/>
                <a:moveTo>
                  <a:pt x="6100" y="54"/>
                </a:moveTo>
                <a:lnTo>
                  <a:pt x="6100" y="53"/>
                </a:lnTo>
                <a:cubicBezTo>
                  <a:pt x="6108" y="51"/>
                  <a:pt x="6113" y="42"/>
                  <a:pt x="6110" y="33"/>
                </a:cubicBezTo>
                <a:cubicBezTo>
                  <a:pt x="6107" y="25"/>
                  <a:pt x="6098" y="20"/>
                  <a:pt x="6090" y="23"/>
                </a:cubicBezTo>
                <a:lnTo>
                  <a:pt x="6090" y="23"/>
                </a:lnTo>
                <a:cubicBezTo>
                  <a:pt x="6081" y="26"/>
                  <a:pt x="6077" y="35"/>
                  <a:pt x="6079" y="43"/>
                </a:cubicBezTo>
                <a:cubicBezTo>
                  <a:pt x="6082" y="52"/>
                  <a:pt x="6091" y="56"/>
                  <a:pt x="6100" y="54"/>
                </a:cubicBezTo>
                <a:close/>
                <a:moveTo>
                  <a:pt x="6160" y="33"/>
                </a:moveTo>
                <a:lnTo>
                  <a:pt x="6161" y="33"/>
                </a:lnTo>
                <a:cubicBezTo>
                  <a:pt x="6169" y="31"/>
                  <a:pt x="6173" y="21"/>
                  <a:pt x="6171" y="13"/>
                </a:cubicBezTo>
                <a:cubicBezTo>
                  <a:pt x="6168" y="5"/>
                  <a:pt x="6159" y="0"/>
                  <a:pt x="6150" y="3"/>
                </a:cubicBezTo>
                <a:lnTo>
                  <a:pt x="6150" y="3"/>
                </a:lnTo>
                <a:cubicBezTo>
                  <a:pt x="6142" y="6"/>
                  <a:pt x="6137" y="15"/>
                  <a:pt x="6140" y="23"/>
                </a:cubicBezTo>
                <a:cubicBezTo>
                  <a:pt x="6143" y="32"/>
                  <a:pt x="6152" y="36"/>
                  <a:pt x="6160" y="33"/>
                </a:cubicBezTo>
                <a:close/>
              </a:path>
            </a:pathLst>
          </a:custGeom>
          <a:solidFill>
            <a:srgbClr val="C0504D"/>
          </a:solidFill>
          <a:ln w="1588" cap="flat">
            <a:solidFill>
              <a:srgbClr val="C0504D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114" name="Freeform 108">
            <a:extLst>
              <a:ext uri="{FF2B5EF4-FFF2-40B4-BE49-F238E27FC236}">
                <a16:creationId xmlns:a16="http://schemas.microsoft.com/office/drawing/2014/main" id="{F4B327D4-8337-4DDD-8200-CD8118E34758}"/>
              </a:ext>
            </a:extLst>
          </p:cNvPr>
          <p:cNvSpPr>
            <a:spLocks noEditPoints="1"/>
          </p:cNvSpPr>
          <p:nvPr/>
        </p:nvSpPr>
        <p:spPr bwMode="auto">
          <a:xfrm>
            <a:off x="603250" y="3148013"/>
            <a:ext cx="4902200" cy="2474913"/>
          </a:xfrm>
          <a:custGeom>
            <a:avLst/>
            <a:gdLst>
              <a:gd name="T0" fmla="*/ 83 w 6162"/>
              <a:gd name="T1" fmla="*/ 3074 h 3107"/>
              <a:gd name="T2" fmla="*/ 119 w 6162"/>
              <a:gd name="T3" fmla="*/ 3038 h 3107"/>
              <a:gd name="T4" fmla="*/ 240 w 6162"/>
              <a:gd name="T5" fmla="*/ 2959 h 3107"/>
              <a:gd name="T6" fmla="*/ 369 w 6162"/>
              <a:gd name="T7" fmla="*/ 2931 h 3107"/>
              <a:gd name="T8" fmla="*/ 426 w 6162"/>
              <a:gd name="T9" fmla="*/ 2902 h 3107"/>
              <a:gd name="T10" fmla="*/ 526 w 6162"/>
              <a:gd name="T11" fmla="*/ 2816 h 3107"/>
              <a:gd name="T12" fmla="*/ 662 w 6162"/>
              <a:gd name="T13" fmla="*/ 2766 h 3107"/>
              <a:gd name="T14" fmla="*/ 770 w 6162"/>
              <a:gd name="T15" fmla="*/ 2730 h 3107"/>
              <a:gd name="T16" fmla="*/ 806 w 6162"/>
              <a:gd name="T17" fmla="*/ 2694 h 3107"/>
              <a:gd name="T18" fmla="*/ 927 w 6162"/>
              <a:gd name="T19" fmla="*/ 2615 h 3107"/>
              <a:gd name="T20" fmla="*/ 1056 w 6162"/>
              <a:gd name="T21" fmla="*/ 2586 h 3107"/>
              <a:gd name="T22" fmla="*/ 1113 w 6162"/>
              <a:gd name="T23" fmla="*/ 2558 h 3107"/>
              <a:gd name="T24" fmla="*/ 1213 w 6162"/>
              <a:gd name="T25" fmla="*/ 2472 h 3107"/>
              <a:gd name="T26" fmla="*/ 1349 w 6162"/>
              <a:gd name="T27" fmla="*/ 2421 h 3107"/>
              <a:gd name="T28" fmla="*/ 1457 w 6162"/>
              <a:gd name="T29" fmla="*/ 2385 h 3107"/>
              <a:gd name="T30" fmla="*/ 1492 w 6162"/>
              <a:gd name="T31" fmla="*/ 2350 h 3107"/>
              <a:gd name="T32" fmla="*/ 1614 w 6162"/>
              <a:gd name="T33" fmla="*/ 2271 h 3107"/>
              <a:gd name="T34" fmla="*/ 1743 w 6162"/>
              <a:gd name="T35" fmla="*/ 2242 h 3107"/>
              <a:gd name="T36" fmla="*/ 1800 w 6162"/>
              <a:gd name="T37" fmla="*/ 2213 h 3107"/>
              <a:gd name="T38" fmla="*/ 1900 w 6162"/>
              <a:gd name="T39" fmla="*/ 2127 h 3107"/>
              <a:gd name="T40" fmla="*/ 2036 w 6162"/>
              <a:gd name="T41" fmla="*/ 2077 h 3107"/>
              <a:gd name="T42" fmla="*/ 2144 w 6162"/>
              <a:gd name="T43" fmla="*/ 2041 h 3107"/>
              <a:gd name="T44" fmla="*/ 2179 w 6162"/>
              <a:gd name="T45" fmla="*/ 2005 h 3107"/>
              <a:gd name="T46" fmla="*/ 2301 w 6162"/>
              <a:gd name="T47" fmla="*/ 1926 h 3107"/>
              <a:gd name="T48" fmla="*/ 2430 w 6162"/>
              <a:gd name="T49" fmla="*/ 1898 h 3107"/>
              <a:gd name="T50" fmla="*/ 2487 w 6162"/>
              <a:gd name="T51" fmla="*/ 1869 h 3107"/>
              <a:gd name="T52" fmla="*/ 2587 w 6162"/>
              <a:gd name="T53" fmla="*/ 1783 h 3107"/>
              <a:gd name="T54" fmla="*/ 2723 w 6162"/>
              <a:gd name="T55" fmla="*/ 1733 h 3107"/>
              <a:gd name="T56" fmla="*/ 2830 w 6162"/>
              <a:gd name="T57" fmla="*/ 1697 h 3107"/>
              <a:gd name="T58" fmla="*/ 2866 w 6162"/>
              <a:gd name="T59" fmla="*/ 1661 h 3107"/>
              <a:gd name="T60" fmla="*/ 2988 w 6162"/>
              <a:gd name="T61" fmla="*/ 1582 h 3107"/>
              <a:gd name="T62" fmla="*/ 3117 w 6162"/>
              <a:gd name="T63" fmla="*/ 1553 h 3107"/>
              <a:gd name="T64" fmla="*/ 3174 w 6162"/>
              <a:gd name="T65" fmla="*/ 1525 h 3107"/>
              <a:gd name="T66" fmla="*/ 3274 w 6162"/>
              <a:gd name="T67" fmla="*/ 1439 h 3107"/>
              <a:gd name="T68" fmla="*/ 3410 w 6162"/>
              <a:gd name="T69" fmla="*/ 1388 h 3107"/>
              <a:gd name="T70" fmla="*/ 3517 w 6162"/>
              <a:gd name="T71" fmla="*/ 1352 h 3107"/>
              <a:gd name="T72" fmla="*/ 3553 w 6162"/>
              <a:gd name="T73" fmla="*/ 1317 h 3107"/>
              <a:gd name="T74" fmla="*/ 3675 w 6162"/>
              <a:gd name="T75" fmla="*/ 1238 h 3107"/>
              <a:gd name="T76" fmla="*/ 3804 w 6162"/>
              <a:gd name="T77" fmla="*/ 1209 h 3107"/>
              <a:gd name="T78" fmla="*/ 3861 w 6162"/>
              <a:gd name="T79" fmla="*/ 1180 h 3107"/>
              <a:gd name="T80" fmla="*/ 3961 w 6162"/>
              <a:gd name="T81" fmla="*/ 1094 h 3107"/>
              <a:gd name="T82" fmla="*/ 4097 w 6162"/>
              <a:gd name="T83" fmla="*/ 1044 h 3107"/>
              <a:gd name="T84" fmla="*/ 4204 w 6162"/>
              <a:gd name="T85" fmla="*/ 1008 h 3107"/>
              <a:gd name="T86" fmla="*/ 4240 w 6162"/>
              <a:gd name="T87" fmla="*/ 972 h 3107"/>
              <a:gd name="T88" fmla="*/ 4362 w 6162"/>
              <a:gd name="T89" fmla="*/ 893 h 3107"/>
              <a:gd name="T90" fmla="*/ 4491 w 6162"/>
              <a:gd name="T91" fmla="*/ 865 h 3107"/>
              <a:gd name="T92" fmla="*/ 4548 w 6162"/>
              <a:gd name="T93" fmla="*/ 836 h 3107"/>
              <a:gd name="T94" fmla="*/ 4648 w 6162"/>
              <a:gd name="T95" fmla="*/ 750 h 3107"/>
              <a:gd name="T96" fmla="*/ 4784 w 6162"/>
              <a:gd name="T97" fmla="*/ 700 h 3107"/>
              <a:gd name="T98" fmla="*/ 4891 w 6162"/>
              <a:gd name="T99" fmla="*/ 664 h 3107"/>
              <a:gd name="T100" fmla="*/ 4927 w 6162"/>
              <a:gd name="T101" fmla="*/ 628 h 3107"/>
              <a:gd name="T102" fmla="*/ 5049 w 6162"/>
              <a:gd name="T103" fmla="*/ 549 h 3107"/>
              <a:gd name="T104" fmla="*/ 5177 w 6162"/>
              <a:gd name="T105" fmla="*/ 520 h 3107"/>
              <a:gd name="T106" fmla="*/ 5235 w 6162"/>
              <a:gd name="T107" fmla="*/ 491 h 3107"/>
              <a:gd name="T108" fmla="*/ 5335 w 6162"/>
              <a:gd name="T109" fmla="*/ 405 h 3107"/>
              <a:gd name="T110" fmla="*/ 5471 w 6162"/>
              <a:gd name="T111" fmla="*/ 355 h 3107"/>
              <a:gd name="T112" fmla="*/ 5578 w 6162"/>
              <a:gd name="T113" fmla="*/ 319 h 3107"/>
              <a:gd name="T114" fmla="*/ 5614 w 6162"/>
              <a:gd name="T115" fmla="*/ 283 h 3107"/>
              <a:gd name="T116" fmla="*/ 5736 w 6162"/>
              <a:gd name="T117" fmla="*/ 205 h 3107"/>
              <a:gd name="T118" fmla="*/ 5864 w 6162"/>
              <a:gd name="T119" fmla="*/ 176 h 3107"/>
              <a:gd name="T120" fmla="*/ 5922 w 6162"/>
              <a:gd name="T121" fmla="*/ 147 h 3107"/>
              <a:gd name="T122" fmla="*/ 6022 w 6162"/>
              <a:gd name="T123" fmla="*/ 61 h 3107"/>
              <a:gd name="T124" fmla="*/ 6158 w 6162"/>
              <a:gd name="T125" fmla="*/ 11 h 31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6162" h="3107">
                <a:moveTo>
                  <a:pt x="26" y="3103"/>
                </a:moveTo>
                <a:lnTo>
                  <a:pt x="26" y="3103"/>
                </a:lnTo>
                <a:lnTo>
                  <a:pt x="26" y="3103"/>
                </a:lnTo>
                <a:cubicBezTo>
                  <a:pt x="34" y="3099"/>
                  <a:pt x="37" y="3089"/>
                  <a:pt x="33" y="3081"/>
                </a:cubicBezTo>
                <a:cubicBezTo>
                  <a:pt x="29" y="3073"/>
                  <a:pt x="19" y="3070"/>
                  <a:pt x="11" y="3074"/>
                </a:cubicBezTo>
                <a:lnTo>
                  <a:pt x="11" y="3074"/>
                </a:lnTo>
                <a:lnTo>
                  <a:pt x="11" y="3074"/>
                </a:lnTo>
                <a:cubicBezTo>
                  <a:pt x="3" y="3078"/>
                  <a:pt x="0" y="3088"/>
                  <a:pt x="4" y="3096"/>
                </a:cubicBezTo>
                <a:cubicBezTo>
                  <a:pt x="8" y="3104"/>
                  <a:pt x="18" y="3107"/>
                  <a:pt x="26" y="3103"/>
                </a:cubicBezTo>
                <a:close/>
                <a:moveTo>
                  <a:pt x="83" y="3074"/>
                </a:moveTo>
                <a:lnTo>
                  <a:pt x="83" y="3074"/>
                </a:lnTo>
                <a:lnTo>
                  <a:pt x="83" y="3074"/>
                </a:lnTo>
                <a:cubicBezTo>
                  <a:pt x="91" y="3070"/>
                  <a:pt x="94" y="3060"/>
                  <a:pt x="90" y="3053"/>
                </a:cubicBezTo>
                <a:cubicBezTo>
                  <a:pt x="86" y="3045"/>
                  <a:pt x="76" y="3041"/>
                  <a:pt x="69" y="3045"/>
                </a:cubicBezTo>
                <a:lnTo>
                  <a:pt x="69" y="3045"/>
                </a:lnTo>
                <a:cubicBezTo>
                  <a:pt x="61" y="3049"/>
                  <a:pt x="57" y="3059"/>
                  <a:pt x="61" y="3067"/>
                </a:cubicBezTo>
                <a:cubicBezTo>
                  <a:pt x="65" y="3075"/>
                  <a:pt x="75" y="3078"/>
                  <a:pt x="83" y="3074"/>
                </a:cubicBezTo>
                <a:close/>
                <a:moveTo>
                  <a:pt x="140" y="3045"/>
                </a:moveTo>
                <a:lnTo>
                  <a:pt x="140" y="3045"/>
                </a:lnTo>
                <a:lnTo>
                  <a:pt x="140" y="3045"/>
                </a:lnTo>
                <a:cubicBezTo>
                  <a:pt x="148" y="3041"/>
                  <a:pt x="151" y="3032"/>
                  <a:pt x="147" y="3024"/>
                </a:cubicBezTo>
                <a:cubicBezTo>
                  <a:pt x="143" y="3016"/>
                  <a:pt x="134" y="3013"/>
                  <a:pt x="126" y="3017"/>
                </a:cubicBezTo>
                <a:lnTo>
                  <a:pt x="126" y="3017"/>
                </a:lnTo>
                <a:cubicBezTo>
                  <a:pt x="118" y="3021"/>
                  <a:pt x="115" y="3030"/>
                  <a:pt x="119" y="3038"/>
                </a:cubicBezTo>
                <a:cubicBezTo>
                  <a:pt x="123" y="3046"/>
                  <a:pt x="132" y="3049"/>
                  <a:pt x="140" y="3045"/>
                </a:cubicBezTo>
                <a:close/>
                <a:moveTo>
                  <a:pt x="197" y="3017"/>
                </a:moveTo>
                <a:lnTo>
                  <a:pt x="197" y="3017"/>
                </a:lnTo>
                <a:cubicBezTo>
                  <a:pt x="205" y="3013"/>
                  <a:pt x="208" y="3003"/>
                  <a:pt x="205" y="2995"/>
                </a:cubicBezTo>
                <a:cubicBezTo>
                  <a:pt x="201" y="2987"/>
                  <a:pt x="191" y="2984"/>
                  <a:pt x="183" y="2988"/>
                </a:cubicBezTo>
                <a:lnTo>
                  <a:pt x="183" y="2988"/>
                </a:lnTo>
                <a:cubicBezTo>
                  <a:pt x="175" y="2992"/>
                  <a:pt x="172" y="3002"/>
                  <a:pt x="176" y="3010"/>
                </a:cubicBezTo>
                <a:cubicBezTo>
                  <a:pt x="180" y="3017"/>
                  <a:pt x="189" y="3021"/>
                  <a:pt x="197" y="3017"/>
                </a:cubicBezTo>
                <a:close/>
                <a:moveTo>
                  <a:pt x="255" y="2988"/>
                </a:moveTo>
                <a:lnTo>
                  <a:pt x="255" y="2988"/>
                </a:lnTo>
                <a:cubicBezTo>
                  <a:pt x="263" y="2984"/>
                  <a:pt x="266" y="2974"/>
                  <a:pt x="262" y="2967"/>
                </a:cubicBezTo>
                <a:cubicBezTo>
                  <a:pt x="258" y="2959"/>
                  <a:pt x="248" y="2955"/>
                  <a:pt x="240" y="2959"/>
                </a:cubicBezTo>
                <a:lnTo>
                  <a:pt x="240" y="2959"/>
                </a:lnTo>
                <a:cubicBezTo>
                  <a:pt x="232" y="2963"/>
                  <a:pt x="229" y="2973"/>
                  <a:pt x="233" y="2981"/>
                </a:cubicBezTo>
                <a:cubicBezTo>
                  <a:pt x="237" y="2989"/>
                  <a:pt x="247" y="2992"/>
                  <a:pt x="255" y="2988"/>
                </a:cubicBezTo>
                <a:close/>
                <a:moveTo>
                  <a:pt x="312" y="2959"/>
                </a:moveTo>
                <a:lnTo>
                  <a:pt x="312" y="2959"/>
                </a:lnTo>
                <a:cubicBezTo>
                  <a:pt x="320" y="2955"/>
                  <a:pt x="323" y="2946"/>
                  <a:pt x="319" y="2938"/>
                </a:cubicBezTo>
                <a:cubicBezTo>
                  <a:pt x="315" y="2930"/>
                  <a:pt x="305" y="2927"/>
                  <a:pt x="298" y="2931"/>
                </a:cubicBezTo>
                <a:lnTo>
                  <a:pt x="298" y="2931"/>
                </a:lnTo>
                <a:cubicBezTo>
                  <a:pt x="290" y="2935"/>
                  <a:pt x="286" y="2944"/>
                  <a:pt x="290" y="2952"/>
                </a:cubicBezTo>
                <a:cubicBezTo>
                  <a:pt x="294" y="2960"/>
                  <a:pt x="304" y="2963"/>
                  <a:pt x="312" y="2959"/>
                </a:cubicBezTo>
                <a:close/>
                <a:moveTo>
                  <a:pt x="369" y="2931"/>
                </a:moveTo>
                <a:lnTo>
                  <a:pt x="369" y="2931"/>
                </a:lnTo>
                <a:cubicBezTo>
                  <a:pt x="377" y="2927"/>
                  <a:pt x="380" y="2917"/>
                  <a:pt x="376" y="2909"/>
                </a:cubicBezTo>
                <a:cubicBezTo>
                  <a:pt x="372" y="2901"/>
                  <a:pt x="363" y="2898"/>
                  <a:pt x="355" y="2902"/>
                </a:cubicBezTo>
                <a:lnTo>
                  <a:pt x="355" y="2902"/>
                </a:lnTo>
                <a:cubicBezTo>
                  <a:pt x="347" y="2906"/>
                  <a:pt x="344" y="2916"/>
                  <a:pt x="348" y="2923"/>
                </a:cubicBezTo>
                <a:cubicBezTo>
                  <a:pt x="352" y="2931"/>
                  <a:pt x="361" y="2935"/>
                  <a:pt x="369" y="2931"/>
                </a:cubicBezTo>
                <a:close/>
                <a:moveTo>
                  <a:pt x="426" y="2902"/>
                </a:moveTo>
                <a:lnTo>
                  <a:pt x="426" y="2902"/>
                </a:lnTo>
                <a:cubicBezTo>
                  <a:pt x="434" y="2898"/>
                  <a:pt x="437" y="2888"/>
                  <a:pt x="433" y="2880"/>
                </a:cubicBezTo>
                <a:cubicBezTo>
                  <a:pt x="430" y="2873"/>
                  <a:pt x="420" y="2869"/>
                  <a:pt x="412" y="2873"/>
                </a:cubicBezTo>
                <a:lnTo>
                  <a:pt x="412" y="2873"/>
                </a:lnTo>
                <a:cubicBezTo>
                  <a:pt x="404" y="2877"/>
                  <a:pt x="401" y="2887"/>
                  <a:pt x="405" y="2895"/>
                </a:cubicBezTo>
                <a:cubicBezTo>
                  <a:pt x="409" y="2903"/>
                  <a:pt x="418" y="2906"/>
                  <a:pt x="426" y="2902"/>
                </a:cubicBezTo>
                <a:close/>
                <a:moveTo>
                  <a:pt x="484" y="2873"/>
                </a:moveTo>
                <a:lnTo>
                  <a:pt x="484" y="2873"/>
                </a:lnTo>
                <a:cubicBezTo>
                  <a:pt x="492" y="2869"/>
                  <a:pt x="495" y="2860"/>
                  <a:pt x="491" y="2852"/>
                </a:cubicBezTo>
                <a:cubicBezTo>
                  <a:pt x="487" y="2844"/>
                  <a:pt x="477" y="2841"/>
                  <a:pt x="469" y="2845"/>
                </a:cubicBezTo>
                <a:lnTo>
                  <a:pt x="469" y="2845"/>
                </a:lnTo>
                <a:cubicBezTo>
                  <a:pt x="461" y="2849"/>
                  <a:pt x="458" y="2858"/>
                  <a:pt x="462" y="2866"/>
                </a:cubicBezTo>
                <a:cubicBezTo>
                  <a:pt x="466" y="2874"/>
                  <a:pt x="476" y="2877"/>
                  <a:pt x="484" y="2873"/>
                </a:cubicBezTo>
                <a:close/>
                <a:moveTo>
                  <a:pt x="541" y="2845"/>
                </a:moveTo>
                <a:lnTo>
                  <a:pt x="541" y="2844"/>
                </a:lnTo>
                <a:cubicBezTo>
                  <a:pt x="549" y="2841"/>
                  <a:pt x="552" y="2831"/>
                  <a:pt x="548" y="2823"/>
                </a:cubicBezTo>
                <a:cubicBezTo>
                  <a:pt x="544" y="2815"/>
                  <a:pt x="534" y="2812"/>
                  <a:pt x="526" y="2816"/>
                </a:cubicBezTo>
                <a:lnTo>
                  <a:pt x="526" y="2816"/>
                </a:lnTo>
                <a:cubicBezTo>
                  <a:pt x="519" y="2820"/>
                  <a:pt x="515" y="2829"/>
                  <a:pt x="519" y="2837"/>
                </a:cubicBezTo>
                <a:cubicBezTo>
                  <a:pt x="523" y="2845"/>
                  <a:pt x="533" y="2848"/>
                  <a:pt x="541" y="2845"/>
                </a:cubicBezTo>
                <a:close/>
                <a:moveTo>
                  <a:pt x="598" y="2816"/>
                </a:moveTo>
                <a:lnTo>
                  <a:pt x="598" y="2816"/>
                </a:lnTo>
                <a:cubicBezTo>
                  <a:pt x="606" y="2812"/>
                  <a:pt x="609" y="2802"/>
                  <a:pt x="605" y="2794"/>
                </a:cubicBezTo>
                <a:cubicBezTo>
                  <a:pt x="601" y="2786"/>
                  <a:pt x="592" y="2783"/>
                  <a:pt x="584" y="2787"/>
                </a:cubicBezTo>
                <a:lnTo>
                  <a:pt x="584" y="2787"/>
                </a:lnTo>
                <a:cubicBezTo>
                  <a:pt x="576" y="2791"/>
                  <a:pt x="573" y="2801"/>
                  <a:pt x="577" y="2809"/>
                </a:cubicBezTo>
                <a:cubicBezTo>
                  <a:pt x="581" y="2817"/>
                  <a:pt x="590" y="2820"/>
                  <a:pt x="598" y="2816"/>
                </a:cubicBezTo>
                <a:close/>
                <a:moveTo>
                  <a:pt x="655" y="2787"/>
                </a:moveTo>
                <a:lnTo>
                  <a:pt x="655" y="2787"/>
                </a:lnTo>
                <a:cubicBezTo>
                  <a:pt x="663" y="2783"/>
                  <a:pt x="666" y="2774"/>
                  <a:pt x="662" y="2766"/>
                </a:cubicBezTo>
                <a:cubicBezTo>
                  <a:pt x="658" y="2758"/>
                  <a:pt x="649" y="2755"/>
                  <a:pt x="641" y="2759"/>
                </a:cubicBezTo>
                <a:lnTo>
                  <a:pt x="641" y="2759"/>
                </a:lnTo>
                <a:cubicBezTo>
                  <a:pt x="633" y="2762"/>
                  <a:pt x="630" y="2772"/>
                  <a:pt x="634" y="2780"/>
                </a:cubicBezTo>
                <a:cubicBezTo>
                  <a:pt x="638" y="2788"/>
                  <a:pt x="647" y="2791"/>
                  <a:pt x="655" y="2787"/>
                </a:cubicBezTo>
                <a:close/>
                <a:moveTo>
                  <a:pt x="713" y="2758"/>
                </a:moveTo>
                <a:lnTo>
                  <a:pt x="713" y="2758"/>
                </a:lnTo>
                <a:cubicBezTo>
                  <a:pt x="720" y="2754"/>
                  <a:pt x="724" y="2745"/>
                  <a:pt x="720" y="2737"/>
                </a:cubicBezTo>
                <a:cubicBezTo>
                  <a:pt x="716" y="2729"/>
                  <a:pt x="706" y="2726"/>
                  <a:pt x="698" y="2730"/>
                </a:cubicBezTo>
                <a:lnTo>
                  <a:pt x="698" y="2730"/>
                </a:lnTo>
                <a:cubicBezTo>
                  <a:pt x="690" y="2734"/>
                  <a:pt x="687" y="2743"/>
                  <a:pt x="691" y="2751"/>
                </a:cubicBezTo>
                <a:cubicBezTo>
                  <a:pt x="695" y="2759"/>
                  <a:pt x="705" y="2762"/>
                  <a:pt x="713" y="2758"/>
                </a:cubicBezTo>
                <a:close/>
                <a:moveTo>
                  <a:pt x="770" y="2730"/>
                </a:moveTo>
                <a:lnTo>
                  <a:pt x="770" y="2730"/>
                </a:lnTo>
                <a:cubicBezTo>
                  <a:pt x="778" y="2726"/>
                  <a:pt x="781" y="2716"/>
                  <a:pt x="777" y="2708"/>
                </a:cubicBezTo>
                <a:cubicBezTo>
                  <a:pt x="773" y="2700"/>
                  <a:pt x="763" y="2697"/>
                  <a:pt x="755" y="2701"/>
                </a:cubicBezTo>
                <a:lnTo>
                  <a:pt x="755" y="2701"/>
                </a:lnTo>
                <a:cubicBezTo>
                  <a:pt x="748" y="2705"/>
                  <a:pt x="744" y="2715"/>
                  <a:pt x="748" y="2723"/>
                </a:cubicBezTo>
                <a:cubicBezTo>
                  <a:pt x="752" y="2731"/>
                  <a:pt x="762" y="2734"/>
                  <a:pt x="770" y="2730"/>
                </a:cubicBezTo>
                <a:close/>
                <a:moveTo>
                  <a:pt x="827" y="2701"/>
                </a:moveTo>
                <a:lnTo>
                  <a:pt x="827" y="2701"/>
                </a:lnTo>
                <a:cubicBezTo>
                  <a:pt x="835" y="2697"/>
                  <a:pt x="838" y="2687"/>
                  <a:pt x="834" y="2680"/>
                </a:cubicBezTo>
                <a:cubicBezTo>
                  <a:pt x="830" y="2672"/>
                  <a:pt x="821" y="2668"/>
                  <a:pt x="813" y="2672"/>
                </a:cubicBezTo>
                <a:lnTo>
                  <a:pt x="813" y="2672"/>
                </a:lnTo>
                <a:cubicBezTo>
                  <a:pt x="805" y="2676"/>
                  <a:pt x="802" y="2686"/>
                  <a:pt x="806" y="2694"/>
                </a:cubicBezTo>
                <a:cubicBezTo>
                  <a:pt x="810" y="2702"/>
                  <a:pt x="819" y="2705"/>
                  <a:pt x="827" y="2701"/>
                </a:cubicBezTo>
                <a:close/>
                <a:moveTo>
                  <a:pt x="884" y="2672"/>
                </a:moveTo>
                <a:lnTo>
                  <a:pt x="884" y="2672"/>
                </a:lnTo>
                <a:cubicBezTo>
                  <a:pt x="892" y="2668"/>
                  <a:pt x="895" y="2659"/>
                  <a:pt x="891" y="2651"/>
                </a:cubicBezTo>
                <a:cubicBezTo>
                  <a:pt x="887" y="2643"/>
                  <a:pt x="878" y="2640"/>
                  <a:pt x="870" y="2644"/>
                </a:cubicBezTo>
                <a:lnTo>
                  <a:pt x="870" y="2644"/>
                </a:lnTo>
                <a:cubicBezTo>
                  <a:pt x="862" y="2648"/>
                  <a:pt x="859" y="2657"/>
                  <a:pt x="863" y="2665"/>
                </a:cubicBezTo>
                <a:cubicBezTo>
                  <a:pt x="867" y="2673"/>
                  <a:pt x="876" y="2676"/>
                  <a:pt x="884" y="2672"/>
                </a:cubicBezTo>
                <a:close/>
                <a:moveTo>
                  <a:pt x="942" y="2644"/>
                </a:moveTo>
                <a:lnTo>
                  <a:pt x="942" y="2644"/>
                </a:lnTo>
                <a:cubicBezTo>
                  <a:pt x="949" y="2640"/>
                  <a:pt x="953" y="2630"/>
                  <a:pt x="949" y="2622"/>
                </a:cubicBezTo>
                <a:cubicBezTo>
                  <a:pt x="945" y="2614"/>
                  <a:pt x="935" y="2611"/>
                  <a:pt x="927" y="2615"/>
                </a:cubicBezTo>
                <a:lnTo>
                  <a:pt x="927" y="2615"/>
                </a:lnTo>
                <a:cubicBezTo>
                  <a:pt x="919" y="2619"/>
                  <a:pt x="916" y="2629"/>
                  <a:pt x="920" y="2637"/>
                </a:cubicBezTo>
                <a:cubicBezTo>
                  <a:pt x="924" y="2644"/>
                  <a:pt x="934" y="2648"/>
                  <a:pt x="942" y="2644"/>
                </a:cubicBezTo>
                <a:close/>
                <a:moveTo>
                  <a:pt x="999" y="2615"/>
                </a:moveTo>
                <a:lnTo>
                  <a:pt x="999" y="2615"/>
                </a:lnTo>
                <a:cubicBezTo>
                  <a:pt x="1007" y="2611"/>
                  <a:pt x="1010" y="2601"/>
                  <a:pt x="1006" y="2593"/>
                </a:cubicBezTo>
                <a:cubicBezTo>
                  <a:pt x="1002" y="2586"/>
                  <a:pt x="992" y="2582"/>
                  <a:pt x="984" y="2586"/>
                </a:cubicBezTo>
                <a:lnTo>
                  <a:pt x="984" y="2586"/>
                </a:lnTo>
                <a:cubicBezTo>
                  <a:pt x="977" y="2590"/>
                  <a:pt x="973" y="2600"/>
                  <a:pt x="977" y="2608"/>
                </a:cubicBezTo>
                <a:cubicBezTo>
                  <a:pt x="981" y="2616"/>
                  <a:pt x="991" y="2619"/>
                  <a:pt x="999" y="2615"/>
                </a:cubicBezTo>
                <a:close/>
                <a:moveTo>
                  <a:pt x="1056" y="2586"/>
                </a:moveTo>
                <a:lnTo>
                  <a:pt x="1056" y="2586"/>
                </a:lnTo>
                <a:cubicBezTo>
                  <a:pt x="1064" y="2582"/>
                  <a:pt x="1067" y="2573"/>
                  <a:pt x="1063" y="2565"/>
                </a:cubicBezTo>
                <a:cubicBezTo>
                  <a:pt x="1059" y="2557"/>
                  <a:pt x="1050" y="2554"/>
                  <a:pt x="1042" y="2558"/>
                </a:cubicBezTo>
                <a:lnTo>
                  <a:pt x="1042" y="2558"/>
                </a:lnTo>
                <a:cubicBezTo>
                  <a:pt x="1034" y="2562"/>
                  <a:pt x="1031" y="2571"/>
                  <a:pt x="1035" y="2579"/>
                </a:cubicBezTo>
                <a:cubicBezTo>
                  <a:pt x="1038" y="2587"/>
                  <a:pt x="1048" y="2590"/>
                  <a:pt x="1056" y="2586"/>
                </a:cubicBezTo>
                <a:close/>
                <a:moveTo>
                  <a:pt x="1113" y="2558"/>
                </a:moveTo>
                <a:lnTo>
                  <a:pt x="1113" y="2558"/>
                </a:lnTo>
                <a:cubicBezTo>
                  <a:pt x="1121" y="2554"/>
                  <a:pt x="1124" y="2544"/>
                  <a:pt x="1120" y="2536"/>
                </a:cubicBezTo>
                <a:cubicBezTo>
                  <a:pt x="1116" y="2528"/>
                  <a:pt x="1107" y="2525"/>
                  <a:pt x="1099" y="2529"/>
                </a:cubicBezTo>
                <a:lnTo>
                  <a:pt x="1099" y="2529"/>
                </a:lnTo>
                <a:cubicBezTo>
                  <a:pt x="1091" y="2533"/>
                  <a:pt x="1088" y="2543"/>
                  <a:pt x="1092" y="2550"/>
                </a:cubicBezTo>
                <a:cubicBezTo>
                  <a:pt x="1096" y="2558"/>
                  <a:pt x="1105" y="2562"/>
                  <a:pt x="1113" y="2558"/>
                </a:cubicBezTo>
                <a:close/>
                <a:moveTo>
                  <a:pt x="1170" y="2529"/>
                </a:moveTo>
                <a:lnTo>
                  <a:pt x="1171" y="2529"/>
                </a:lnTo>
                <a:cubicBezTo>
                  <a:pt x="1178" y="2525"/>
                  <a:pt x="1182" y="2515"/>
                  <a:pt x="1178" y="2507"/>
                </a:cubicBezTo>
                <a:cubicBezTo>
                  <a:pt x="1174" y="2499"/>
                  <a:pt x="1164" y="2496"/>
                  <a:pt x="1156" y="2500"/>
                </a:cubicBezTo>
                <a:lnTo>
                  <a:pt x="1156" y="2500"/>
                </a:lnTo>
                <a:cubicBezTo>
                  <a:pt x="1148" y="2504"/>
                  <a:pt x="1145" y="2514"/>
                  <a:pt x="1149" y="2522"/>
                </a:cubicBezTo>
                <a:cubicBezTo>
                  <a:pt x="1153" y="2530"/>
                  <a:pt x="1163" y="2533"/>
                  <a:pt x="1170" y="2529"/>
                </a:cubicBezTo>
                <a:close/>
                <a:moveTo>
                  <a:pt x="1228" y="2500"/>
                </a:moveTo>
                <a:lnTo>
                  <a:pt x="1228" y="2500"/>
                </a:lnTo>
                <a:cubicBezTo>
                  <a:pt x="1236" y="2496"/>
                  <a:pt x="1239" y="2487"/>
                  <a:pt x="1235" y="2479"/>
                </a:cubicBezTo>
                <a:cubicBezTo>
                  <a:pt x="1231" y="2471"/>
                  <a:pt x="1221" y="2468"/>
                  <a:pt x="1213" y="2472"/>
                </a:cubicBezTo>
                <a:lnTo>
                  <a:pt x="1213" y="2472"/>
                </a:lnTo>
                <a:cubicBezTo>
                  <a:pt x="1205" y="2476"/>
                  <a:pt x="1202" y="2485"/>
                  <a:pt x="1206" y="2493"/>
                </a:cubicBezTo>
                <a:cubicBezTo>
                  <a:pt x="1210" y="2501"/>
                  <a:pt x="1220" y="2504"/>
                  <a:pt x="1228" y="2500"/>
                </a:cubicBezTo>
                <a:close/>
                <a:moveTo>
                  <a:pt x="1285" y="2471"/>
                </a:moveTo>
                <a:lnTo>
                  <a:pt x="1285" y="2471"/>
                </a:lnTo>
                <a:cubicBezTo>
                  <a:pt x="1293" y="2467"/>
                  <a:pt x="1296" y="2458"/>
                  <a:pt x="1292" y="2450"/>
                </a:cubicBezTo>
                <a:cubicBezTo>
                  <a:pt x="1288" y="2442"/>
                  <a:pt x="1279" y="2439"/>
                  <a:pt x="1271" y="2443"/>
                </a:cubicBezTo>
                <a:lnTo>
                  <a:pt x="1271" y="2443"/>
                </a:lnTo>
                <a:cubicBezTo>
                  <a:pt x="1263" y="2447"/>
                  <a:pt x="1260" y="2456"/>
                  <a:pt x="1263" y="2464"/>
                </a:cubicBezTo>
                <a:cubicBezTo>
                  <a:pt x="1267" y="2472"/>
                  <a:pt x="1277" y="2475"/>
                  <a:pt x="1285" y="2471"/>
                </a:cubicBezTo>
                <a:close/>
                <a:moveTo>
                  <a:pt x="1342" y="2443"/>
                </a:moveTo>
                <a:lnTo>
                  <a:pt x="1342" y="2443"/>
                </a:lnTo>
                <a:cubicBezTo>
                  <a:pt x="1350" y="2439"/>
                  <a:pt x="1353" y="2429"/>
                  <a:pt x="1349" y="2421"/>
                </a:cubicBezTo>
                <a:cubicBezTo>
                  <a:pt x="1345" y="2413"/>
                  <a:pt x="1336" y="2410"/>
                  <a:pt x="1328" y="2414"/>
                </a:cubicBezTo>
                <a:lnTo>
                  <a:pt x="1328" y="2414"/>
                </a:lnTo>
                <a:cubicBezTo>
                  <a:pt x="1320" y="2418"/>
                  <a:pt x="1317" y="2428"/>
                  <a:pt x="1321" y="2436"/>
                </a:cubicBezTo>
                <a:cubicBezTo>
                  <a:pt x="1325" y="2444"/>
                  <a:pt x="1334" y="2447"/>
                  <a:pt x="1342" y="2443"/>
                </a:cubicBezTo>
                <a:close/>
                <a:moveTo>
                  <a:pt x="1399" y="2414"/>
                </a:moveTo>
                <a:lnTo>
                  <a:pt x="1399" y="2414"/>
                </a:lnTo>
                <a:cubicBezTo>
                  <a:pt x="1407" y="2410"/>
                  <a:pt x="1411" y="2400"/>
                  <a:pt x="1407" y="2393"/>
                </a:cubicBezTo>
                <a:cubicBezTo>
                  <a:pt x="1403" y="2385"/>
                  <a:pt x="1393" y="2382"/>
                  <a:pt x="1385" y="2385"/>
                </a:cubicBezTo>
                <a:lnTo>
                  <a:pt x="1385" y="2385"/>
                </a:lnTo>
                <a:cubicBezTo>
                  <a:pt x="1377" y="2389"/>
                  <a:pt x="1374" y="2399"/>
                  <a:pt x="1378" y="2407"/>
                </a:cubicBezTo>
                <a:cubicBezTo>
                  <a:pt x="1382" y="2415"/>
                  <a:pt x="1392" y="2418"/>
                  <a:pt x="1399" y="2414"/>
                </a:cubicBezTo>
                <a:close/>
                <a:moveTo>
                  <a:pt x="1457" y="2385"/>
                </a:moveTo>
                <a:lnTo>
                  <a:pt x="1457" y="2385"/>
                </a:lnTo>
                <a:cubicBezTo>
                  <a:pt x="1465" y="2381"/>
                  <a:pt x="1468" y="2372"/>
                  <a:pt x="1464" y="2364"/>
                </a:cubicBezTo>
                <a:cubicBezTo>
                  <a:pt x="1460" y="2356"/>
                  <a:pt x="1450" y="2353"/>
                  <a:pt x="1442" y="2357"/>
                </a:cubicBezTo>
                <a:lnTo>
                  <a:pt x="1442" y="2357"/>
                </a:lnTo>
                <a:cubicBezTo>
                  <a:pt x="1434" y="2361"/>
                  <a:pt x="1431" y="2370"/>
                  <a:pt x="1435" y="2378"/>
                </a:cubicBezTo>
                <a:cubicBezTo>
                  <a:pt x="1439" y="2386"/>
                  <a:pt x="1449" y="2389"/>
                  <a:pt x="1457" y="2385"/>
                </a:cubicBezTo>
                <a:close/>
                <a:moveTo>
                  <a:pt x="1514" y="2357"/>
                </a:moveTo>
                <a:lnTo>
                  <a:pt x="1514" y="2357"/>
                </a:lnTo>
                <a:cubicBezTo>
                  <a:pt x="1522" y="2353"/>
                  <a:pt x="1525" y="2343"/>
                  <a:pt x="1521" y="2335"/>
                </a:cubicBezTo>
                <a:cubicBezTo>
                  <a:pt x="1517" y="2327"/>
                  <a:pt x="1508" y="2324"/>
                  <a:pt x="1500" y="2328"/>
                </a:cubicBezTo>
                <a:lnTo>
                  <a:pt x="1500" y="2328"/>
                </a:lnTo>
                <a:cubicBezTo>
                  <a:pt x="1492" y="2332"/>
                  <a:pt x="1489" y="2342"/>
                  <a:pt x="1492" y="2350"/>
                </a:cubicBezTo>
                <a:cubicBezTo>
                  <a:pt x="1496" y="2357"/>
                  <a:pt x="1506" y="2361"/>
                  <a:pt x="1514" y="2357"/>
                </a:cubicBezTo>
                <a:close/>
                <a:moveTo>
                  <a:pt x="1571" y="2328"/>
                </a:moveTo>
                <a:lnTo>
                  <a:pt x="1571" y="2328"/>
                </a:lnTo>
                <a:cubicBezTo>
                  <a:pt x="1579" y="2324"/>
                  <a:pt x="1582" y="2314"/>
                  <a:pt x="1578" y="2307"/>
                </a:cubicBezTo>
                <a:cubicBezTo>
                  <a:pt x="1574" y="2299"/>
                  <a:pt x="1565" y="2295"/>
                  <a:pt x="1557" y="2299"/>
                </a:cubicBezTo>
                <a:lnTo>
                  <a:pt x="1557" y="2299"/>
                </a:lnTo>
                <a:cubicBezTo>
                  <a:pt x="1549" y="2303"/>
                  <a:pt x="1546" y="2313"/>
                  <a:pt x="1550" y="2321"/>
                </a:cubicBezTo>
                <a:cubicBezTo>
                  <a:pt x="1554" y="2329"/>
                  <a:pt x="1563" y="2332"/>
                  <a:pt x="1571" y="2328"/>
                </a:cubicBezTo>
                <a:close/>
                <a:moveTo>
                  <a:pt x="1628" y="2299"/>
                </a:moveTo>
                <a:lnTo>
                  <a:pt x="1628" y="2299"/>
                </a:lnTo>
                <a:cubicBezTo>
                  <a:pt x="1636" y="2295"/>
                  <a:pt x="1640" y="2286"/>
                  <a:pt x="1636" y="2278"/>
                </a:cubicBezTo>
                <a:cubicBezTo>
                  <a:pt x="1632" y="2270"/>
                  <a:pt x="1622" y="2267"/>
                  <a:pt x="1614" y="2271"/>
                </a:cubicBezTo>
                <a:lnTo>
                  <a:pt x="1614" y="2271"/>
                </a:lnTo>
                <a:cubicBezTo>
                  <a:pt x="1606" y="2275"/>
                  <a:pt x="1603" y="2284"/>
                  <a:pt x="1607" y="2292"/>
                </a:cubicBezTo>
                <a:cubicBezTo>
                  <a:pt x="1611" y="2300"/>
                  <a:pt x="1621" y="2303"/>
                  <a:pt x="1628" y="2299"/>
                </a:cubicBezTo>
                <a:close/>
                <a:moveTo>
                  <a:pt x="1686" y="2271"/>
                </a:moveTo>
                <a:lnTo>
                  <a:pt x="1686" y="2271"/>
                </a:lnTo>
                <a:cubicBezTo>
                  <a:pt x="1694" y="2267"/>
                  <a:pt x="1697" y="2257"/>
                  <a:pt x="1693" y="2249"/>
                </a:cubicBezTo>
                <a:cubicBezTo>
                  <a:pt x="1689" y="2241"/>
                  <a:pt x="1679" y="2238"/>
                  <a:pt x="1671" y="2242"/>
                </a:cubicBezTo>
                <a:lnTo>
                  <a:pt x="1671" y="2242"/>
                </a:lnTo>
                <a:cubicBezTo>
                  <a:pt x="1663" y="2246"/>
                  <a:pt x="1660" y="2256"/>
                  <a:pt x="1664" y="2263"/>
                </a:cubicBezTo>
                <a:cubicBezTo>
                  <a:pt x="1668" y="2271"/>
                  <a:pt x="1678" y="2275"/>
                  <a:pt x="1686" y="2271"/>
                </a:cubicBezTo>
                <a:close/>
                <a:moveTo>
                  <a:pt x="1743" y="2242"/>
                </a:moveTo>
                <a:lnTo>
                  <a:pt x="1743" y="2242"/>
                </a:lnTo>
                <a:cubicBezTo>
                  <a:pt x="1751" y="2238"/>
                  <a:pt x="1754" y="2228"/>
                  <a:pt x="1750" y="2220"/>
                </a:cubicBezTo>
                <a:cubicBezTo>
                  <a:pt x="1746" y="2213"/>
                  <a:pt x="1736" y="2209"/>
                  <a:pt x="1729" y="2213"/>
                </a:cubicBezTo>
                <a:lnTo>
                  <a:pt x="1729" y="2213"/>
                </a:lnTo>
                <a:cubicBezTo>
                  <a:pt x="1721" y="2217"/>
                  <a:pt x="1717" y="2227"/>
                  <a:pt x="1721" y="2235"/>
                </a:cubicBezTo>
                <a:cubicBezTo>
                  <a:pt x="1725" y="2243"/>
                  <a:pt x="1735" y="2246"/>
                  <a:pt x="1743" y="2242"/>
                </a:cubicBezTo>
                <a:close/>
                <a:moveTo>
                  <a:pt x="1800" y="2213"/>
                </a:moveTo>
                <a:lnTo>
                  <a:pt x="1800" y="2213"/>
                </a:lnTo>
                <a:cubicBezTo>
                  <a:pt x="1808" y="2209"/>
                  <a:pt x="1811" y="2200"/>
                  <a:pt x="1807" y="2192"/>
                </a:cubicBezTo>
                <a:cubicBezTo>
                  <a:pt x="1803" y="2184"/>
                  <a:pt x="1794" y="2181"/>
                  <a:pt x="1786" y="2185"/>
                </a:cubicBezTo>
                <a:lnTo>
                  <a:pt x="1786" y="2185"/>
                </a:lnTo>
                <a:cubicBezTo>
                  <a:pt x="1778" y="2189"/>
                  <a:pt x="1775" y="2198"/>
                  <a:pt x="1779" y="2206"/>
                </a:cubicBezTo>
                <a:cubicBezTo>
                  <a:pt x="1783" y="2214"/>
                  <a:pt x="1792" y="2217"/>
                  <a:pt x="1800" y="2213"/>
                </a:cubicBezTo>
                <a:close/>
                <a:moveTo>
                  <a:pt x="1857" y="2185"/>
                </a:moveTo>
                <a:lnTo>
                  <a:pt x="1857" y="2185"/>
                </a:lnTo>
                <a:cubicBezTo>
                  <a:pt x="1865" y="2181"/>
                  <a:pt x="1869" y="2171"/>
                  <a:pt x="1865" y="2163"/>
                </a:cubicBezTo>
                <a:cubicBezTo>
                  <a:pt x="1861" y="2155"/>
                  <a:pt x="1851" y="2152"/>
                  <a:pt x="1843" y="2156"/>
                </a:cubicBezTo>
                <a:lnTo>
                  <a:pt x="1843" y="2156"/>
                </a:lnTo>
                <a:cubicBezTo>
                  <a:pt x="1835" y="2160"/>
                  <a:pt x="1832" y="2169"/>
                  <a:pt x="1836" y="2177"/>
                </a:cubicBezTo>
                <a:cubicBezTo>
                  <a:pt x="1840" y="2185"/>
                  <a:pt x="1849" y="2188"/>
                  <a:pt x="1857" y="2185"/>
                </a:cubicBezTo>
                <a:close/>
                <a:moveTo>
                  <a:pt x="1915" y="2156"/>
                </a:moveTo>
                <a:lnTo>
                  <a:pt x="1915" y="2156"/>
                </a:lnTo>
                <a:cubicBezTo>
                  <a:pt x="1923" y="2152"/>
                  <a:pt x="1926" y="2142"/>
                  <a:pt x="1922" y="2134"/>
                </a:cubicBezTo>
                <a:cubicBezTo>
                  <a:pt x="1918" y="2126"/>
                  <a:pt x="1908" y="2123"/>
                  <a:pt x="1900" y="2127"/>
                </a:cubicBezTo>
                <a:lnTo>
                  <a:pt x="1900" y="2127"/>
                </a:lnTo>
                <a:cubicBezTo>
                  <a:pt x="1892" y="2131"/>
                  <a:pt x="1889" y="2141"/>
                  <a:pt x="1893" y="2149"/>
                </a:cubicBezTo>
                <a:cubicBezTo>
                  <a:pt x="1897" y="2157"/>
                  <a:pt x="1907" y="2160"/>
                  <a:pt x="1915" y="2156"/>
                </a:cubicBezTo>
                <a:close/>
                <a:moveTo>
                  <a:pt x="1972" y="2127"/>
                </a:moveTo>
                <a:lnTo>
                  <a:pt x="1972" y="2127"/>
                </a:lnTo>
                <a:cubicBezTo>
                  <a:pt x="1980" y="2123"/>
                  <a:pt x="1983" y="2114"/>
                  <a:pt x="1979" y="2106"/>
                </a:cubicBezTo>
                <a:cubicBezTo>
                  <a:pt x="1975" y="2098"/>
                  <a:pt x="1965" y="2095"/>
                  <a:pt x="1958" y="2098"/>
                </a:cubicBezTo>
                <a:lnTo>
                  <a:pt x="1958" y="2099"/>
                </a:lnTo>
                <a:cubicBezTo>
                  <a:pt x="1950" y="2102"/>
                  <a:pt x="1946" y="2112"/>
                  <a:pt x="1950" y="2120"/>
                </a:cubicBezTo>
                <a:cubicBezTo>
                  <a:pt x="1954" y="2128"/>
                  <a:pt x="1964" y="2131"/>
                  <a:pt x="1972" y="2127"/>
                </a:cubicBezTo>
                <a:close/>
                <a:moveTo>
                  <a:pt x="2029" y="2098"/>
                </a:moveTo>
                <a:lnTo>
                  <a:pt x="2029" y="2098"/>
                </a:lnTo>
                <a:cubicBezTo>
                  <a:pt x="2037" y="2094"/>
                  <a:pt x="2040" y="2085"/>
                  <a:pt x="2036" y="2077"/>
                </a:cubicBezTo>
                <a:cubicBezTo>
                  <a:pt x="2032" y="2069"/>
                  <a:pt x="2023" y="2066"/>
                  <a:pt x="2015" y="2070"/>
                </a:cubicBezTo>
                <a:lnTo>
                  <a:pt x="2015" y="2070"/>
                </a:lnTo>
                <a:cubicBezTo>
                  <a:pt x="2007" y="2074"/>
                  <a:pt x="2004" y="2083"/>
                  <a:pt x="2008" y="2091"/>
                </a:cubicBezTo>
                <a:cubicBezTo>
                  <a:pt x="2012" y="2099"/>
                  <a:pt x="2021" y="2102"/>
                  <a:pt x="2029" y="2098"/>
                </a:cubicBezTo>
                <a:close/>
                <a:moveTo>
                  <a:pt x="2086" y="2070"/>
                </a:moveTo>
                <a:lnTo>
                  <a:pt x="2086" y="2070"/>
                </a:lnTo>
                <a:cubicBezTo>
                  <a:pt x="2094" y="2066"/>
                  <a:pt x="2097" y="2056"/>
                  <a:pt x="2094" y="2048"/>
                </a:cubicBezTo>
                <a:cubicBezTo>
                  <a:pt x="2090" y="2040"/>
                  <a:pt x="2080" y="2037"/>
                  <a:pt x="2072" y="2041"/>
                </a:cubicBezTo>
                <a:lnTo>
                  <a:pt x="2072" y="2041"/>
                </a:lnTo>
                <a:cubicBezTo>
                  <a:pt x="2064" y="2045"/>
                  <a:pt x="2061" y="2055"/>
                  <a:pt x="2065" y="2063"/>
                </a:cubicBezTo>
                <a:cubicBezTo>
                  <a:pt x="2069" y="2070"/>
                  <a:pt x="2078" y="2074"/>
                  <a:pt x="2086" y="2070"/>
                </a:cubicBezTo>
                <a:close/>
                <a:moveTo>
                  <a:pt x="2144" y="2041"/>
                </a:moveTo>
                <a:lnTo>
                  <a:pt x="2144" y="2041"/>
                </a:lnTo>
                <a:cubicBezTo>
                  <a:pt x="2152" y="2037"/>
                  <a:pt x="2155" y="2027"/>
                  <a:pt x="2151" y="2020"/>
                </a:cubicBezTo>
                <a:cubicBezTo>
                  <a:pt x="2147" y="2012"/>
                  <a:pt x="2137" y="2008"/>
                  <a:pt x="2129" y="2012"/>
                </a:cubicBezTo>
                <a:lnTo>
                  <a:pt x="2129" y="2012"/>
                </a:lnTo>
                <a:cubicBezTo>
                  <a:pt x="2121" y="2016"/>
                  <a:pt x="2118" y="2026"/>
                  <a:pt x="2122" y="2034"/>
                </a:cubicBezTo>
                <a:cubicBezTo>
                  <a:pt x="2126" y="2042"/>
                  <a:pt x="2136" y="2045"/>
                  <a:pt x="2144" y="2041"/>
                </a:cubicBezTo>
                <a:close/>
                <a:moveTo>
                  <a:pt x="2201" y="2012"/>
                </a:moveTo>
                <a:lnTo>
                  <a:pt x="2201" y="2012"/>
                </a:lnTo>
                <a:cubicBezTo>
                  <a:pt x="2209" y="2008"/>
                  <a:pt x="2212" y="1999"/>
                  <a:pt x="2208" y="1991"/>
                </a:cubicBezTo>
                <a:cubicBezTo>
                  <a:pt x="2204" y="1983"/>
                  <a:pt x="2194" y="1980"/>
                  <a:pt x="2187" y="1984"/>
                </a:cubicBezTo>
                <a:lnTo>
                  <a:pt x="2187" y="1984"/>
                </a:lnTo>
                <a:cubicBezTo>
                  <a:pt x="2179" y="1988"/>
                  <a:pt x="2175" y="1997"/>
                  <a:pt x="2179" y="2005"/>
                </a:cubicBezTo>
                <a:cubicBezTo>
                  <a:pt x="2183" y="2013"/>
                  <a:pt x="2193" y="2016"/>
                  <a:pt x="2201" y="2012"/>
                </a:cubicBezTo>
                <a:close/>
                <a:moveTo>
                  <a:pt x="2258" y="1984"/>
                </a:moveTo>
                <a:lnTo>
                  <a:pt x="2258" y="1984"/>
                </a:lnTo>
                <a:cubicBezTo>
                  <a:pt x="2266" y="1980"/>
                  <a:pt x="2269" y="1970"/>
                  <a:pt x="2265" y="1962"/>
                </a:cubicBezTo>
                <a:cubicBezTo>
                  <a:pt x="2261" y="1954"/>
                  <a:pt x="2252" y="1951"/>
                  <a:pt x="2244" y="1955"/>
                </a:cubicBezTo>
                <a:lnTo>
                  <a:pt x="2244" y="1955"/>
                </a:lnTo>
                <a:cubicBezTo>
                  <a:pt x="2236" y="1959"/>
                  <a:pt x="2233" y="1969"/>
                  <a:pt x="2237" y="1977"/>
                </a:cubicBezTo>
                <a:cubicBezTo>
                  <a:pt x="2241" y="1984"/>
                  <a:pt x="2250" y="1988"/>
                  <a:pt x="2258" y="1984"/>
                </a:cubicBezTo>
                <a:close/>
                <a:moveTo>
                  <a:pt x="2315" y="1955"/>
                </a:moveTo>
                <a:lnTo>
                  <a:pt x="2315" y="1955"/>
                </a:lnTo>
                <a:cubicBezTo>
                  <a:pt x="2323" y="1951"/>
                  <a:pt x="2326" y="1941"/>
                  <a:pt x="2322" y="1933"/>
                </a:cubicBezTo>
                <a:cubicBezTo>
                  <a:pt x="2319" y="1926"/>
                  <a:pt x="2309" y="1922"/>
                  <a:pt x="2301" y="1926"/>
                </a:cubicBezTo>
                <a:lnTo>
                  <a:pt x="2301" y="1926"/>
                </a:lnTo>
                <a:cubicBezTo>
                  <a:pt x="2293" y="1930"/>
                  <a:pt x="2290" y="1940"/>
                  <a:pt x="2294" y="1948"/>
                </a:cubicBezTo>
                <a:cubicBezTo>
                  <a:pt x="2298" y="1956"/>
                  <a:pt x="2307" y="1959"/>
                  <a:pt x="2315" y="1955"/>
                </a:cubicBezTo>
                <a:close/>
                <a:moveTo>
                  <a:pt x="2373" y="1926"/>
                </a:moveTo>
                <a:lnTo>
                  <a:pt x="2373" y="1926"/>
                </a:lnTo>
                <a:cubicBezTo>
                  <a:pt x="2380" y="1922"/>
                  <a:pt x="2384" y="1913"/>
                  <a:pt x="2380" y="1905"/>
                </a:cubicBezTo>
                <a:cubicBezTo>
                  <a:pt x="2376" y="1897"/>
                  <a:pt x="2366" y="1894"/>
                  <a:pt x="2358" y="1898"/>
                </a:cubicBezTo>
                <a:lnTo>
                  <a:pt x="2358" y="1898"/>
                </a:lnTo>
                <a:cubicBezTo>
                  <a:pt x="2350" y="1902"/>
                  <a:pt x="2347" y="1911"/>
                  <a:pt x="2351" y="1919"/>
                </a:cubicBezTo>
                <a:cubicBezTo>
                  <a:pt x="2355" y="1927"/>
                  <a:pt x="2365" y="1930"/>
                  <a:pt x="2373" y="1926"/>
                </a:cubicBezTo>
                <a:close/>
                <a:moveTo>
                  <a:pt x="2430" y="1898"/>
                </a:moveTo>
                <a:lnTo>
                  <a:pt x="2430" y="1898"/>
                </a:lnTo>
                <a:cubicBezTo>
                  <a:pt x="2438" y="1894"/>
                  <a:pt x="2441" y="1884"/>
                  <a:pt x="2437" y="1876"/>
                </a:cubicBezTo>
                <a:cubicBezTo>
                  <a:pt x="2433" y="1868"/>
                  <a:pt x="2423" y="1865"/>
                  <a:pt x="2416" y="1869"/>
                </a:cubicBezTo>
                <a:lnTo>
                  <a:pt x="2415" y="1869"/>
                </a:lnTo>
                <a:cubicBezTo>
                  <a:pt x="2408" y="1873"/>
                  <a:pt x="2404" y="1883"/>
                  <a:pt x="2408" y="1890"/>
                </a:cubicBezTo>
                <a:cubicBezTo>
                  <a:pt x="2412" y="1898"/>
                  <a:pt x="2422" y="1902"/>
                  <a:pt x="2430" y="1898"/>
                </a:cubicBezTo>
                <a:close/>
                <a:moveTo>
                  <a:pt x="2487" y="1869"/>
                </a:moveTo>
                <a:lnTo>
                  <a:pt x="2487" y="1869"/>
                </a:lnTo>
                <a:cubicBezTo>
                  <a:pt x="2495" y="1865"/>
                  <a:pt x="2498" y="1855"/>
                  <a:pt x="2494" y="1847"/>
                </a:cubicBezTo>
                <a:cubicBezTo>
                  <a:pt x="2490" y="1839"/>
                  <a:pt x="2481" y="1836"/>
                  <a:pt x="2473" y="1840"/>
                </a:cubicBezTo>
                <a:lnTo>
                  <a:pt x="2473" y="1840"/>
                </a:lnTo>
                <a:cubicBezTo>
                  <a:pt x="2465" y="1844"/>
                  <a:pt x="2462" y="1854"/>
                  <a:pt x="2466" y="1862"/>
                </a:cubicBezTo>
                <a:cubicBezTo>
                  <a:pt x="2470" y="1870"/>
                  <a:pt x="2479" y="1873"/>
                  <a:pt x="2487" y="1869"/>
                </a:cubicBezTo>
                <a:close/>
                <a:moveTo>
                  <a:pt x="2544" y="1840"/>
                </a:moveTo>
                <a:lnTo>
                  <a:pt x="2544" y="1840"/>
                </a:lnTo>
                <a:cubicBezTo>
                  <a:pt x="2552" y="1836"/>
                  <a:pt x="2555" y="1827"/>
                  <a:pt x="2551" y="1819"/>
                </a:cubicBezTo>
                <a:cubicBezTo>
                  <a:pt x="2548" y="1811"/>
                  <a:pt x="2538" y="1808"/>
                  <a:pt x="2530" y="1812"/>
                </a:cubicBezTo>
                <a:lnTo>
                  <a:pt x="2530" y="1812"/>
                </a:lnTo>
                <a:cubicBezTo>
                  <a:pt x="2522" y="1816"/>
                  <a:pt x="2519" y="1825"/>
                  <a:pt x="2523" y="1833"/>
                </a:cubicBezTo>
                <a:cubicBezTo>
                  <a:pt x="2527" y="1841"/>
                  <a:pt x="2536" y="1844"/>
                  <a:pt x="2544" y="1840"/>
                </a:cubicBezTo>
                <a:close/>
                <a:moveTo>
                  <a:pt x="2602" y="1811"/>
                </a:moveTo>
                <a:lnTo>
                  <a:pt x="2602" y="1811"/>
                </a:lnTo>
                <a:cubicBezTo>
                  <a:pt x="2609" y="1808"/>
                  <a:pt x="2613" y="1798"/>
                  <a:pt x="2609" y="1790"/>
                </a:cubicBezTo>
                <a:cubicBezTo>
                  <a:pt x="2605" y="1782"/>
                  <a:pt x="2595" y="1779"/>
                  <a:pt x="2587" y="1783"/>
                </a:cubicBezTo>
                <a:lnTo>
                  <a:pt x="2587" y="1783"/>
                </a:lnTo>
                <a:cubicBezTo>
                  <a:pt x="2579" y="1787"/>
                  <a:pt x="2576" y="1796"/>
                  <a:pt x="2580" y="1804"/>
                </a:cubicBezTo>
                <a:cubicBezTo>
                  <a:pt x="2584" y="1812"/>
                  <a:pt x="2594" y="1815"/>
                  <a:pt x="2602" y="1811"/>
                </a:cubicBezTo>
                <a:close/>
                <a:moveTo>
                  <a:pt x="2659" y="1783"/>
                </a:moveTo>
                <a:lnTo>
                  <a:pt x="2659" y="1783"/>
                </a:lnTo>
                <a:cubicBezTo>
                  <a:pt x="2667" y="1779"/>
                  <a:pt x="2670" y="1769"/>
                  <a:pt x="2666" y="1761"/>
                </a:cubicBezTo>
                <a:cubicBezTo>
                  <a:pt x="2662" y="1753"/>
                  <a:pt x="2652" y="1750"/>
                  <a:pt x="2644" y="1754"/>
                </a:cubicBezTo>
                <a:lnTo>
                  <a:pt x="2644" y="1754"/>
                </a:lnTo>
                <a:cubicBezTo>
                  <a:pt x="2637" y="1758"/>
                  <a:pt x="2633" y="1768"/>
                  <a:pt x="2637" y="1776"/>
                </a:cubicBezTo>
                <a:cubicBezTo>
                  <a:pt x="2641" y="1784"/>
                  <a:pt x="2651" y="1787"/>
                  <a:pt x="2659" y="1783"/>
                </a:cubicBezTo>
                <a:close/>
                <a:moveTo>
                  <a:pt x="2716" y="1754"/>
                </a:moveTo>
                <a:lnTo>
                  <a:pt x="2716" y="1754"/>
                </a:lnTo>
                <a:cubicBezTo>
                  <a:pt x="2724" y="1750"/>
                  <a:pt x="2727" y="1741"/>
                  <a:pt x="2723" y="1733"/>
                </a:cubicBezTo>
                <a:cubicBezTo>
                  <a:pt x="2719" y="1725"/>
                  <a:pt x="2710" y="1722"/>
                  <a:pt x="2702" y="1725"/>
                </a:cubicBezTo>
                <a:lnTo>
                  <a:pt x="2702" y="1725"/>
                </a:lnTo>
                <a:cubicBezTo>
                  <a:pt x="2694" y="1729"/>
                  <a:pt x="2691" y="1739"/>
                  <a:pt x="2695" y="1747"/>
                </a:cubicBezTo>
                <a:cubicBezTo>
                  <a:pt x="2698" y="1755"/>
                  <a:pt x="2708" y="1758"/>
                  <a:pt x="2716" y="1754"/>
                </a:cubicBezTo>
                <a:close/>
                <a:moveTo>
                  <a:pt x="2773" y="1725"/>
                </a:moveTo>
                <a:lnTo>
                  <a:pt x="2773" y="1725"/>
                </a:lnTo>
                <a:cubicBezTo>
                  <a:pt x="2781" y="1721"/>
                  <a:pt x="2784" y="1712"/>
                  <a:pt x="2780" y="1704"/>
                </a:cubicBezTo>
                <a:cubicBezTo>
                  <a:pt x="2776" y="1696"/>
                  <a:pt x="2767" y="1693"/>
                  <a:pt x="2759" y="1697"/>
                </a:cubicBezTo>
                <a:lnTo>
                  <a:pt x="2759" y="1697"/>
                </a:lnTo>
                <a:cubicBezTo>
                  <a:pt x="2751" y="1701"/>
                  <a:pt x="2748" y="1710"/>
                  <a:pt x="2752" y="1718"/>
                </a:cubicBezTo>
                <a:cubicBezTo>
                  <a:pt x="2756" y="1726"/>
                  <a:pt x="2765" y="1729"/>
                  <a:pt x="2773" y="1725"/>
                </a:cubicBezTo>
                <a:close/>
                <a:moveTo>
                  <a:pt x="2830" y="1697"/>
                </a:moveTo>
                <a:lnTo>
                  <a:pt x="2831" y="1697"/>
                </a:lnTo>
                <a:cubicBezTo>
                  <a:pt x="2838" y="1693"/>
                  <a:pt x="2842" y="1683"/>
                  <a:pt x="2838" y="1675"/>
                </a:cubicBezTo>
                <a:cubicBezTo>
                  <a:pt x="2834" y="1667"/>
                  <a:pt x="2824" y="1664"/>
                  <a:pt x="2816" y="1668"/>
                </a:cubicBezTo>
                <a:lnTo>
                  <a:pt x="2816" y="1668"/>
                </a:lnTo>
                <a:cubicBezTo>
                  <a:pt x="2808" y="1672"/>
                  <a:pt x="2805" y="1682"/>
                  <a:pt x="2809" y="1690"/>
                </a:cubicBezTo>
                <a:cubicBezTo>
                  <a:pt x="2813" y="1697"/>
                  <a:pt x="2823" y="1701"/>
                  <a:pt x="2830" y="1697"/>
                </a:cubicBezTo>
                <a:close/>
                <a:moveTo>
                  <a:pt x="2888" y="1668"/>
                </a:moveTo>
                <a:lnTo>
                  <a:pt x="2888" y="1668"/>
                </a:lnTo>
                <a:cubicBezTo>
                  <a:pt x="2896" y="1664"/>
                  <a:pt x="2899" y="1654"/>
                  <a:pt x="2895" y="1647"/>
                </a:cubicBezTo>
                <a:cubicBezTo>
                  <a:pt x="2891" y="1639"/>
                  <a:pt x="2881" y="1635"/>
                  <a:pt x="2873" y="1639"/>
                </a:cubicBezTo>
                <a:lnTo>
                  <a:pt x="2873" y="1639"/>
                </a:lnTo>
                <a:cubicBezTo>
                  <a:pt x="2866" y="1643"/>
                  <a:pt x="2862" y="1653"/>
                  <a:pt x="2866" y="1661"/>
                </a:cubicBezTo>
                <a:cubicBezTo>
                  <a:pt x="2870" y="1669"/>
                  <a:pt x="2880" y="1672"/>
                  <a:pt x="2888" y="1668"/>
                </a:cubicBezTo>
                <a:close/>
                <a:moveTo>
                  <a:pt x="2945" y="1639"/>
                </a:moveTo>
                <a:lnTo>
                  <a:pt x="2945" y="1639"/>
                </a:lnTo>
                <a:cubicBezTo>
                  <a:pt x="2953" y="1635"/>
                  <a:pt x="2956" y="1626"/>
                  <a:pt x="2952" y="1618"/>
                </a:cubicBezTo>
                <a:cubicBezTo>
                  <a:pt x="2948" y="1610"/>
                  <a:pt x="2939" y="1607"/>
                  <a:pt x="2931" y="1611"/>
                </a:cubicBezTo>
                <a:lnTo>
                  <a:pt x="2931" y="1611"/>
                </a:lnTo>
                <a:cubicBezTo>
                  <a:pt x="2923" y="1615"/>
                  <a:pt x="2920" y="1624"/>
                  <a:pt x="2924" y="1632"/>
                </a:cubicBezTo>
                <a:cubicBezTo>
                  <a:pt x="2927" y="1640"/>
                  <a:pt x="2937" y="1643"/>
                  <a:pt x="2945" y="1639"/>
                </a:cubicBezTo>
                <a:close/>
                <a:moveTo>
                  <a:pt x="3002" y="1611"/>
                </a:moveTo>
                <a:lnTo>
                  <a:pt x="3002" y="1611"/>
                </a:lnTo>
                <a:cubicBezTo>
                  <a:pt x="3010" y="1607"/>
                  <a:pt x="3013" y="1597"/>
                  <a:pt x="3009" y="1589"/>
                </a:cubicBezTo>
                <a:cubicBezTo>
                  <a:pt x="3005" y="1581"/>
                  <a:pt x="2996" y="1578"/>
                  <a:pt x="2988" y="1582"/>
                </a:cubicBezTo>
                <a:lnTo>
                  <a:pt x="2988" y="1582"/>
                </a:lnTo>
                <a:cubicBezTo>
                  <a:pt x="2980" y="1586"/>
                  <a:pt x="2977" y="1596"/>
                  <a:pt x="2981" y="1603"/>
                </a:cubicBezTo>
                <a:cubicBezTo>
                  <a:pt x="2985" y="1611"/>
                  <a:pt x="2994" y="1615"/>
                  <a:pt x="3002" y="1611"/>
                </a:cubicBezTo>
                <a:close/>
                <a:moveTo>
                  <a:pt x="3059" y="1582"/>
                </a:moveTo>
                <a:lnTo>
                  <a:pt x="3059" y="1582"/>
                </a:lnTo>
                <a:cubicBezTo>
                  <a:pt x="3067" y="1578"/>
                  <a:pt x="3071" y="1568"/>
                  <a:pt x="3067" y="1560"/>
                </a:cubicBezTo>
                <a:cubicBezTo>
                  <a:pt x="3063" y="1553"/>
                  <a:pt x="3053" y="1549"/>
                  <a:pt x="3045" y="1553"/>
                </a:cubicBezTo>
                <a:lnTo>
                  <a:pt x="3045" y="1553"/>
                </a:lnTo>
                <a:cubicBezTo>
                  <a:pt x="3037" y="1557"/>
                  <a:pt x="3034" y="1567"/>
                  <a:pt x="3038" y="1575"/>
                </a:cubicBezTo>
                <a:cubicBezTo>
                  <a:pt x="3042" y="1583"/>
                  <a:pt x="3052" y="1586"/>
                  <a:pt x="3059" y="1582"/>
                </a:cubicBezTo>
                <a:close/>
                <a:moveTo>
                  <a:pt x="3117" y="1553"/>
                </a:moveTo>
                <a:lnTo>
                  <a:pt x="3117" y="1553"/>
                </a:lnTo>
                <a:cubicBezTo>
                  <a:pt x="3125" y="1549"/>
                  <a:pt x="3128" y="1540"/>
                  <a:pt x="3124" y="1532"/>
                </a:cubicBezTo>
                <a:cubicBezTo>
                  <a:pt x="3120" y="1524"/>
                  <a:pt x="3110" y="1521"/>
                  <a:pt x="3102" y="1525"/>
                </a:cubicBezTo>
                <a:lnTo>
                  <a:pt x="3102" y="1525"/>
                </a:lnTo>
                <a:cubicBezTo>
                  <a:pt x="3094" y="1529"/>
                  <a:pt x="3091" y="1538"/>
                  <a:pt x="3095" y="1546"/>
                </a:cubicBezTo>
                <a:cubicBezTo>
                  <a:pt x="3099" y="1554"/>
                  <a:pt x="3109" y="1557"/>
                  <a:pt x="3117" y="1553"/>
                </a:cubicBezTo>
                <a:close/>
                <a:moveTo>
                  <a:pt x="3174" y="1525"/>
                </a:moveTo>
                <a:lnTo>
                  <a:pt x="3174" y="1525"/>
                </a:lnTo>
                <a:cubicBezTo>
                  <a:pt x="3182" y="1521"/>
                  <a:pt x="3185" y="1511"/>
                  <a:pt x="3181" y="1503"/>
                </a:cubicBezTo>
                <a:cubicBezTo>
                  <a:pt x="3177" y="1495"/>
                  <a:pt x="3168" y="1492"/>
                  <a:pt x="3160" y="1496"/>
                </a:cubicBezTo>
                <a:lnTo>
                  <a:pt x="3160" y="1496"/>
                </a:lnTo>
                <a:cubicBezTo>
                  <a:pt x="3152" y="1500"/>
                  <a:pt x="3149" y="1509"/>
                  <a:pt x="3152" y="1517"/>
                </a:cubicBezTo>
                <a:cubicBezTo>
                  <a:pt x="3156" y="1525"/>
                  <a:pt x="3166" y="1528"/>
                  <a:pt x="3174" y="1525"/>
                </a:cubicBezTo>
                <a:close/>
                <a:moveTo>
                  <a:pt x="3231" y="1496"/>
                </a:moveTo>
                <a:lnTo>
                  <a:pt x="3231" y="1496"/>
                </a:lnTo>
                <a:cubicBezTo>
                  <a:pt x="3239" y="1492"/>
                  <a:pt x="3242" y="1482"/>
                  <a:pt x="3238" y="1474"/>
                </a:cubicBezTo>
                <a:cubicBezTo>
                  <a:pt x="3234" y="1466"/>
                  <a:pt x="3225" y="1463"/>
                  <a:pt x="3217" y="1467"/>
                </a:cubicBezTo>
                <a:lnTo>
                  <a:pt x="3217" y="1467"/>
                </a:lnTo>
                <a:cubicBezTo>
                  <a:pt x="3209" y="1471"/>
                  <a:pt x="3206" y="1481"/>
                  <a:pt x="3210" y="1489"/>
                </a:cubicBezTo>
                <a:cubicBezTo>
                  <a:pt x="3214" y="1497"/>
                  <a:pt x="3223" y="1500"/>
                  <a:pt x="3231" y="1496"/>
                </a:cubicBezTo>
                <a:close/>
                <a:moveTo>
                  <a:pt x="3288" y="1467"/>
                </a:moveTo>
                <a:lnTo>
                  <a:pt x="3288" y="1467"/>
                </a:lnTo>
                <a:cubicBezTo>
                  <a:pt x="3296" y="1463"/>
                  <a:pt x="3300" y="1454"/>
                  <a:pt x="3296" y="1446"/>
                </a:cubicBezTo>
                <a:cubicBezTo>
                  <a:pt x="3292" y="1438"/>
                  <a:pt x="3282" y="1435"/>
                  <a:pt x="3274" y="1439"/>
                </a:cubicBezTo>
                <a:lnTo>
                  <a:pt x="3274" y="1439"/>
                </a:lnTo>
                <a:cubicBezTo>
                  <a:pt x="3266" y="1442"/>
                  <a:pt x="3263" y="1452"/>
                  <a:pt x="3267" y="1460"/>
                </a:cubicBezTo>
                <a:cubicBezTo>
                  <a:pt x="3271" y="1468"/>
                  <a:pt x="3281" y="1471"/>
                  <a:pt x="3288" y="1467"/>
                </a:cubicBezTo>
                <a:close/>
                <a:moveTo>
                  <a:pt x="3346" y="1438"/>
                </a:moveTo>
                <a:lnTo>
                  <a:pt x="3346" y="1438"/>
                </a:lnTo>
                <a:cubicBezTo>
                  <a:pt x="3354" y="1434"/>
                  <a:pt x="3357" y="1425"/>
                  <a:pt x="3353" y="1417"/>
                </a:cubicBezTo>
                <a:cubicBezTo>
                  <a:pt x="3349" y="1409"/>
                  <a:pt x="3339" y="1406"/>
                  <a:pt x="3331" y="1410"/>
                </a:cubicBezTo>
                <a:lnTo>
                  <a:pt x="3331" y="1410"/>
                </a:lnTo>
                <a:cubicBezTo>
                  <a:pt x="3323" y="1414"/>
                  <a:pt x="3320" y="1423"/>
                  <a:pt x="3324" y="1431"/>
                </a:cubicBezTo>
                <a:cubicBezTo>
                  <a:pt x="3328" y="1439"/>
                  <a:pt x="3338" y="1442"/>
                  <a:pt x="3346" y="1438"/>
                </a:cubicBezTo>
                <a:close/>
                <a:moveTo>
                  <a:pt x="3403" y="1410"/>
                </a:moveTo>
                <a:lnTo>
                  <a:pt x="3403" y="1410"/>
                </a:lnTo>
                <a:cubicBezTo>
                  <a:pt x="3411" y="1406"/>
                  <a:pt x="3414" y="1396"/>
                  <a:pt x="3410" y="1388"/>
                </a:cubicBezTo>
                <a:cubicBezTo>
                  <a:pt x="3406" y="1380"/>
                  <a:pt x="3397" y="1377"/>
                  <a:pt x="3389" y="1381"/>
                </a:cubicBezTo>
                <a:lnTo>
                  <a:pt x="3389" y="1381"/>
                </a:lnTo>
                <a:cubicBezTo>
                  <a:pt x="3381" y="1385"/>
                  <a:pt x="3377" y="1395"/>
                  <a:pt x="3381" y="1403"/>
                </a:cubicBezTo>
                <a:cubicBezTo>
                  <a:pt x="3385" y="1410"/>
                  <a:pt x="3395" y="1414"/>
                  <a:pt x="3403" y="1410"/>
                </a:cubicBezTo>
                <a:close/>
                <a:moveTo>
                  <a:pt x="3460" y="1381"/>
                </a:moveTo>
                <a:lnTo>
                  <a:pt x="3460" y="1381"/>
                </a:lnTo>
                <a:cubicBezTo>
                  <a:pt x="3468" y="1377"/>
                  <a:pt x="3471" y="1367"/>
                  <a:pt x="3467" y="1360"/>
                </a:cubicBezTo>
                <a:cubicBezTo>
                  <a:pt x="3463" y="1352"/>
                  <a:pt x="3454" y="1348"/>
                  <a:pt x="3446" y="1352"/>
                </a:cubicBezTo>
                <a:lnTo>
                  <a:pt x="3446" y="1352"/>
                </a:lnTo>
                <a:cubicBezTo>
                  <a:pt x="3438" y="1356"/>
                  <a:pt x="3435" y="1366"/>
                  <a:pt x="3439" y="1374"/>
                </a:cubicBezTo>
                <a:cubicBezTo>
                  <a:pt x="3443" y="1382"/>
                  <a:pt x="3452" y="1385"/>
                  <a:pt x="3460" y="1381"/>
                </a:cubicBezTo>
                <a:close/>
                <a:moveTo>
                  <a:pt x="3517" y="1352"/>
                </a:moveTo>
                <a:lnTo>
                  <a:pt x="3517" y="1352"/>
                </a:lnTo>
                <a:cubicBezTo>
                  <a:pt x="3525" y="1348"/>
                  <a:pt x="3529" y="1339"/>
                  <a:pt x="3525" y="1331"/>
                </a:cubicBezTo>
                <a:cubicBezTo>
                  <a:pt x="3521" y="1323"/>
                  <a:pt x="3511" y="1320"/>
                  <a:pt x="3503" y="1324"/>
                </a:cubicBezTo>
                <a:lnTo>
                  <a:pt x="3503" y="1324"/>
                </a:lnTo>
                <a:cubicBezTo>
                  <a:pt x="3495" y="1328"/>
                  <a:pt x="3492" y="1337"/>
                  <a:pt x="3496" y="1345"/>
                </a:cubicBezTo>
                <a:cubicBezTo>
                  <a:pt x="3500" y="1353"/>
                  <a:pt x="3509" y="1356"/>
                  <a:pt x="3517" y="1352"/>
                </a:cubicBezTo>
                <a:close/>
                <a:moveTo>
                  <a:pt x="3575" y="1324"/>
                </a:moveTo>
                <a:lnTo>
                  <a:pt x="3575" y="1324"/>
                </a:lnTo>
                <a:cubicBezTo>
                  <a:pt x="3583" y="1320"/>
                  <a:pt x="3586" y="1310"/>
                  <a:pt x="3582" y="1302"/>
                </a:cubicBezTo>
                <a:cubicBezTo>
                  <a:pt x="3578" y="1294"/>
                  <a:pt x="3568" y="1291"/>
                  <a:pt x="3560" y="1295"/>
                </a:cubicBezTo>
                <a:lnTo>
                  <a:pt x="3560" y="1295"/>
                </a:lnTo>
                <a:cubicBezTo>
                  <a:pt x="3552" y="1299"/>
                  <a:pt x="3549" y="1309"/>
                  <a:pt x="3553" y="1317"/>
                </a:cubicBezTo>
                <a:cubicBezTo>
                  <a:pt x="3557" y="1324"/>
                  <a:pt x="3567" y="1328"/>
                  <a:pt x="3575" y="1324"/>
                </a:cubicBezTo>
                <a:close/>
                <a:moveTo>
                  <a:pt x="3632" y="1295"/>
                </a:moveTo>
                <a:lnTo>
                  <a:pt x="3632" y="1295"/>
                </a:lnTo>
                <a:cubicBezTo>
                  <a:pt x="3640" y="1291"/>
                  <a:pt x="3643" y="1281"/>
                  <a:pt x="3639" y="1273"/>
                </a:cubicBezTo>
                <a:cubicBezTo>
                  <a:pt x="3635" y="1266"/>
                  <a:pt x="3626" y="1262"/>
                  <a:pt x="3618" y="1266"/>
                </a:cubicBezTo>
                <a:lnTo>
                  <a:pt x="3618" y="1266"/>
                </a:lnTo>
                <a:cubicBezTo>
                  <a:pt x="3610" y="1270"/>
                  <a:pt x="3606" y="1280"/>
                  <a:pt x="3610" y="1288"/>
                </a:cubicBezTo>
                <a:cubicBezTo>
                  <a:pt x="3614" y="1296"/>
                  <a:pt x="3624" y="1299"/>
                  <a:pt x="3632" y="1295"/>
                </a:cubicBezTo>
                <a:close/>
                <a:moveTo>
                  <a:pt x="3689" y="1266"/>
                </a:moveTo>
                <a:lnTo>
                  <a:pt x="3689" y="1266"/>
                </a:lnTo>
                <a:cubicBezTo>
                  <a:pt x="3697" y="1262"/>
                  <a:pt x="3700" y="1253"/>
                  <a:pt x="3696" y="1245"/>
                </a:cubicBezTo>
                <a:cubicBezTo>
                  <a:pt x="3692" y="1237"/>
                  <a:pt x="3683" y="1234"/>
                  <a:pt x="3675" y="1238"/>
                </a:cubicBezTo>
                <a:lnTo>
                  <a:pt x="3675" y="1238"/>
                </a:lnTo>
                <a:cubicBezTo>
                  <a:pt x="3667" y="1242"/>
                  <a:pt x="3664" y="1251"/>
                  <a:pt x="3668" y="1259"/>
                </a:cubicBezTo>
                <a:cubicBezTo>
                  <a:pt x="3672" y="1267"/>
                  <a:pt x="3681" y="1270"/>
                  <a:pt x="3689" y="1266"/>
                </a:cubicBezTo>
                <a:close/>
                <a:moveTo>
                  <a:pt x="3746" y="1238"/>
                </a:moveTo>
                <a:lnTo>
                  <a:pt x="3746" y="1238"/>
                </a:lnTo>
                <a:cubicBezTo>
                  <a:pt x="3754" y="1234"/>
                  <a:pt x="3758" y="1224"/>
                  <a:pt x="3754" y="1216"/>
                </a:cubicBezTo>
                <a:cubicBezTo>
                  <a:pt x="3750" y="1208"/>
                  <a:pt x="3740" y="1205"/>
                  <a:pt x="3732" y="1209"/>
                </a:cubicBezTo>
                <a:lnTo>
                  <a:pt x="3732" y="1209"/>
                </a:lnTo>
                <a:cubicBezTo>
                  <a:pt x="3724" y="1213"/>
                  <a:pt x="3721" y="1223"/>
                  <a:pt x="3725" y="1230"/>
                </a:cubicBezTo>
                <a:cubicBezTo>
                  <a:pt x="3729" y="1238"/>
                  <a:pt x="3738" y="1242"/>
                  <a:pt x="3746" y="1238"/>
                </a:cubicBezTo>
                <a:close/>
                <a:moveTo>
                  <a:pt x="3804" y="1209"/>
                </a:moveTo>
                <a:lnTo>
                  <a:pt x="3804" y="1209"/>
                </a:lnTo>
                <a:cubicBezTo>
                  <a:pt x="3812" y="1205"/>
                  <a:pt x="3815" y="1195"/>
                  <a:pt x="3811" y="1187"/>
                </a:cubicBezTo>
                <a:cubicBezTo>
                  <a:pt x="3807" y="1179"/>
                  <a:pt x="3797" y="1176"/>
                  <a:pt x="3789" y="1180"/>
                </a:cubicBezTo>
                <a:lnTo>
                  <a:pt x="3789" y="1180"/>
                </a:lnTo>
                <a:cubicBezTo>
                  <a:pt x="3781" y="1184"/>
                  <a:pt x="3778" y="1194"/>
                  <a:pt x="3782" y="1202"/>
                </a:cubicBezTo>
                <a:cubicBezTo>
                  <a:pt x="3786" y="1210"/>
                  <a:pt x="3796" y="1213"/>
                  <a:pt x="3804" y="1209"/>
                </a:cubicBezTo>
                <a:close/>
                <a:moveTo>
                  <a:pt x="3861" y="1180"/>
                </a:moveTo>
                <a:lnTo>
                  <a:pt x="3861" y="1180"/>
                </a:lnTo>
                <a:cubicBezTo>
                  <a:pt x="3869" y="1176"/>
                  <a:pt x="3872" y="1167"/>
                  <a:pt x="3868" y="1159"/>
                </a:cubicBezTo>
                <a:cubicBezTo>
                  <a:pt x="3864" y="1151"/>
                  <a:pt x="3854" y="1148"/>
                  <a:pt x="3847" y="1152"/>
                </a:cubicBezTo>
                <a:lnTo>
                  <a:pt x="3847" y="1152"/>
                </a:lnTo>
                <a:cubicBezTo>
                  <a:pt x="3839" y="1156"/>
                  <a:pt x="3835" y="1165"/>
                  <a:pt x="3839" y="1173"/>
                </a:cubicBezTo>
                <a:cubicBezTo>
                  <a:pt x="3843" y="1181"/>
                  <a:pt x="3853" y="1184"/>
                  <a:pt x="3861" y="1180"/>
                </a:cubicBezTo>
                <a:close/>
                <a:moveTo>
                  <a:pt x="3918" y="1151"/>
                </a:moveTo>
                <a:lnTo>
                  <a:pt x="3918" y="1151"/>
                </a:lnTo>
                <a:cubicBezTo>
                  <a:pt x="3926" y="1148"/>
                  <a:pt x="3929" y="1138"/>
                  <a:pt x="3925" y="1130"/>
                </a:cubicBezTo>
                <a:cubicBezTo>
                  <a:pt x="3921" y="1122"/>
                  <a:pt x="3912" y="1119"/>
                  <a:pt x="3904" y="1123"/>
                </a:cubicBezTo>
                <a:lnTo>
                  <a:pt x="3904" y="1123"/>
                </a:lnTo>
                <a:cubicBezTo>
                  <a:pt x="3896" y="1127"/>
                  <a:pt x="3893" y="1136"/>
                  <a:pt x="3897" y="1144"/>
                </a:cubicBezTo>
                <a:cubicBezTo>
                  <a:pt x="3901" y="1152"/>
                  <a:pt x="3910" y="1155"/>
                  <a:pt x="3918" y="1151"/>
                </a:cubicBezTo>
                <a:close/>
                <a:moveTo>
                  <a:pt x="3975" y="1123"/>
                </a:moveTo>
                <a:lnTo>
                  <a:pt x="3975" y="1123"/>
                </a:lnTo>
                <a:cubicBezTo>
                  <a:pt x="3983" y="1119"/>
                  <a:pt x="3986" y="1109"/>
                  <a:pt x="3983" y="1101"/>
                </a:cubicBezTo>
                <a:cubicBezTo>
                  <a:pt x="3979" y="1093"/>
                  <a:pt x="3969" y="1090"/>
                  <a:pt x="3961" y="1094"/>
                </a:cubicBezTo>
                <a:lnTo>
                  <a:pt x="3961" y="1094"/>
                </a:lnTo>
                <a:cubicBezTo>
                  <a:pt x="3953" y="1098"/>
                  <a:pt x="3950" y="1108"/>
                  <a:pt x="3954" y="1116"/>
                </a:cubicBezTo>
                <a:cubicBezTo>
                  <a:pt x="3958" y="1124"/>
                  <a:pt x="3967" y="1127"/>
                  <a:pt x="3975" y="1123"/>
                </a:cubicBezTo>
                <a:close/>
                <a:moveTo>
                  <a:pt x="4033" y="1094"/>
                </a:moveTo>
                <a:lnTo>
                  <a:pt x="4033" y="1094"/>
                </a:lnTo>
                <a:cubicBezTo>
                  <a:pt x="4041" y="1090"/>
                  <a:pt x="4044" y="1081"/>
                  <a:pt x="4040" y="1073"/>
                </a:cubicBezTo>
                <a:cubicBezTo>
                  <a:pt x="4036" y="1065"/>
                  <a:pt x="4026" y="1062"/>
                  <a:pt x="4018" y="1065"/>
                </a:cubicBezTo>
                <a:lnTo>
                  <a:pt x="4018" y="1065"/>
                </a:lnTo>
                <a:cubicBezTo>
                  <a:pt x="4010" y="1069"/>
                  <a:pt x="4007" y="1079"/>
                  <a:pt x="4011" y="1087"/>
                </a:cubicBezTo>
                <a:cubicBezTo>
                  <a:pt x="4015" y="1095"/>
                  <a:pt x="4025" y="1098"/>
                  <a:pt x="4033" y="1094"/>
                </a:cubicBezTo>
                <a:close/>
                <a:moveTo>
                  <a:pt x="4090" y="1065"/>
                </a:moveTo>
                <a:lnTo>
                  <a:pt x="4090" y="1065"/>
                </a:lnTo>
                <a:cubicBezTo>
                  <a:pt x="4098" y="1061"/>
                  <a:pt x="4101" y="1052"/>
                  <a:pt x="4097" y="1044"/>
                </a:cubicBezTo>
                <a:cubicBezTo>
                  <a:pt x="4093" y="1036"/>
                  <a:pt x="4083" y="1033"/>
                  <a:pt x="4076" y="1037"/>
                </a:cubicBezTo>
                <a:lnTo>
                  <a:pt x="4076" y="1037"/>
                </a:lnTo>
                <a:cubicBezTo>
                  <a:pt x="4068" y="1041"/>
                  <a:pt x="4064" y="1050"/>
                  <a:pt x="4068" y="1058"/>
                </a:cubicBezTo>
                <a:cubicBezTo>
                  <a:pt x="4072" y="1066"/>
                  <a:pt x="4082" y="1069"/>
                  <a:pt x="4090" y="1065"/>
                </a:cubicBezTo>
                <a:close/>
                <a:moveTo>
                  <a:pt x="4147" y="1037"/>
                </a:moveTo>
                <a:lnTo>
                  <a:pt x="4147" y="1037"/>
                </a:lnTo>
                <a:cubicBezTo>
                  <a:pt x="4155" y="1033"/>
                  <a:pt x="4158" y="1023"/>
                  <a:pt x="4154" y="1015"/>
                </a:cubicBezTo>
                <a:cubicBezTo>
                  <a:pt x="4150" y="1007"/>
                  <a:pt x="4141" y="1004"/>
                  <a:pt x="4133" y="1008"/>
                </a:cubicBezTo>
                <a:lnTo>
                  <a:pt x="4133" y="1008"/>
                </a:lnTo>
                <a:cubicBezTo>
                  <a:pt x="4125" y="1012"/>
                  <a:pt x="4122" y="1022"/>
                  <a:pt x="4126" y="1030"/>
                </a:cubicBezTo>
                <a:cubicBezTo>
                  <a:pt x="4130" y="1037"/>
                  <a:pt x="4139" y="1041"/>
                  <a:pt x="4147" y="1037"/>
                </a:cubicBezTo>
                <a:close/>
                <a:moveTo>
                  <a:pt x="4204" y="1008"/>
                </a:moveTo>
                <a:lnTo>
                  <a:pt x="4204" y="1008"/>
                </a:lnTo>
                <a:cubicBezTo>
                  <a:pt x="4212" y="1004"/>
                  <a:pt x="4215" y="994"/>
                  <a:pt x="4211" y="987"/>
                </a:cubicBezTo>
                <a:cubicBezTo>
                  <a:pt x="4208" y="979"/>
                  <a:pt x="4198" y="975"/>
                  <a:pt x="4190" y="979"/>
                </a:cubicBezTo>
                <a:lnTo>
                  <a:pt x="4190" y="979"/>
                </a:lnTo>
                <a:cubicBezTo>
                  <a:pt x="4182" y="983"/>
                  <a:pt x="4179" y="993"/>
                  <a:pt x="4183" y="1001"/>
                </a:cubicBezTo>
                <a:cubicBezTo>
                  <a:pt x="4187" y="1009"/>
                  <a:pt x="4196" y="1012"/>
                  <a:pt x="4204" y="1008"/>
                </a:cubicBezTo>
                <a:close/>
                <a:moveTo>
                  <a:pt x="4262" y="979"/>
                </a:moveTo>
                <a:lnTo>
                  <a:pt x="4262" y="979"/>
                </a:lnTo>
                <a:cubicBezTo>
                  <a:pt x="4269" y="975"/>
                  <a:pt x="4273" y="966"/>
                  <a:pt x="4269" y="958"/>
                </a:cubicBezTo>
                <a:cubicBezTo>
                  <a:pt x="4265" y="950"/>
                  <a:pt x="4255" y="947"/>
                  <a:pt x="4247" y="951"/>
                </a:cubicBezTo>
                <a:lnTo>
                  <a:pt x="4247" y="951"/>
                </a:lnTo>
                <a:cubicBezTo>
                  <a:pt x="4239" y="955"/>
                  <a:pt x="4236" y="964"/>
                  <a:pt x="4240" y="972"/>
                </a:cubicBezTo>
                <a:cubicBezTo>
                  <a:pt x="4244" y="980"/>
                  <a:pt x="4254" y="983"/>
                  <a:pt x="4262" y="979"/>
                </a:cubicBezTo>
                <a:close/>
                <a:moveTo>
                  <a:pt x="4319" y="951"/>
                </a:moveTo>
                <a:lnTo>
                  <a:pt x="4319" y="951"/>
                </a:lnTo>
                <a:cubicBezTo>
                  <a:pt x="4327" y="947"/>
                  <a:pt x="4330" y="937"/>
                  <a:pt x="4326" y="929"/>
                </a:cubicBezTo>
                <a:cubicBezTo>
                  <a:pt x="4322" y="921"/>
                  <a:pt x="4312" y="918"/>
                  <a:pt x="4305" y="922"/>
                </a:cubicBezTo>
                <a:lnTo>
                  <a:pt x="4304" y="922"/>
                </a:lnTo>
                <a:cubicBezTo>
                  <a:pt x="4297" y="926"/>
                  <a:pt x="4293" y="936"/>
                  <a:pt x="4297" y="943"/>
                </a:cubicBezTo>
                <a:cubicBezTo>
                  <a:pt x="4301" y="951"/>
                  <a:pt x="4311" y="955"/>
                  <a:pt x="4319" y="951"/>
                </a:cubicBezTo>
                <a:close/>
                <a:moveTo>
                  <a:pt x="4376" y="922"/>
                </a:moveTo>
                <a:lnTo>
                  <a:pt x="4376" y="922"/>
                </a:lnTo>
                <a:cubicBezTo>
                  <a:pt x="4384" y="918"/>
                  <a:pt x="4387" y="908"/>
                  <a:pt x="4383" y="900"/>
                </a:cubicBezTo>
                <a:cubicBezTo>
                  <a:pt x="4379" y="893"/>
                  <a:pt x="4370" y="889"/>
                  <a:pt x="4362" y="893"/>
                </a:cubicBezTo>
                <a:lnTo>
                  <a:pt x="4362" y="893"/>
                </a:lnTo>
                <a:cubicBezTo>
                  <a:pt x="4354" y="897"/>
                  <a:pt x="4351" y="907"/>
                  <a:pt x="4355" y="915"/>
                </a:cubicBezTo>
                <a:cubicBezTo>
                  <a:pt x="4359" y="923"/>
                  <a:pt x="4368" y="926"/>
                  <a:pt x="4376" y="922"/>
                </a:cubicBezTo>
                <a:close/>
                <a:moveTo>
                  <a:pt x="4433" y="893"/>
                </a:moveTo>
                <a:lnTo>
                  <a:pt x="4433" y="893"/>
                </a:lnTo>
                <a:cubicBezTo>
                  <a:pt x="4441" y="889"/>
                  <a:pt x="4444" y="880"/>
                  <a:pt x="4440" y="872"/>
                </a:cubicBezTo>
                <a:cubicBezTo>
                  <a:pt x="4437" y="864"/>
                  <a:pt x="4427" y="861"/>
                  <a:pt x="4419" y="865"/>
                </a:cubicBezTo>
                <a:lnTo>
                  <a:pt x="4419" y="865"/>
                </a:lnTo>
                <a:cubicBezTo>
                  <a:pt x="4411" y="869"/>
                  <a:pt x="4408" y="878"/>
                  <a:pt x="4412" y="886"/>
                </a:cubicBezTo>
                <a:cubicBezTo>
                  <a:pt x="4416" y="894"/>
                  <a:pt x="4425" y="897"/>
                  <a:pt x="4433" y="893"/>
                </a:cubicBezTo>
                <a:close/>
                <a:moveTo>
                  <a:pt x="4491" y="865"/>
                </a:moveTo>
                <a:lnTo>
                  <a:pt x="4491" y="865"/>
                </a:lnTo>
                <a:cubicBezTo>
                  <a:pt x="4498" y="861"/>
                  <a:pt x="4502" y="851"/>
                  <a:pt x="4498" y="843"/>
                </a:cubicBezTo>
                <a:cubicBezTo>
                  <a:pt x="4494" y="835"/>
                  <a:pt x="4484" y="832"/>
                  <a:pt x="4476" y="836"/>
                </a:cubicBezTo>
                <a:lnTo>
                  <a:pt x="4476" y="836"/>
                </a:lnTo>
                <a:cubicBezTo>
                  <a:pt x="4468" y="840"/>
                  <a:pt x="4465" y="849"/>
                  <a:pt x="4469" y="857"/>
                </a:cubicBezTo>
                <a:cubicBezTo>
                  <a:pt x="4473" y="865"/>
                  <a:pt x="4483" y="868"/>
                  <a:pt x="4491" y="865"/>
                </a:cubicBezTo>
                <a:close/>
                <a:moveTo>
                  <a:pt x="4548" y="836"/>
                </a:moveTo>
                <a:lnTo>
                  <a:pt x="4548" y="836"/>
                </a:lnTo>
                <a:cubicBezTo>
                  <a:pt x="4556" y="832"/>
                  <a:pt x="4559" y="822"/>
                  <a:pt x="4555" y="814"/>
                </a:cubicBezTo>
                <a:cubicBezTo>
                  <a:pt x="4551" y="806"/>
                  <a:pt x="4541" y="803"/>
                  <a:pt x="4533" y="807"/>
                </a:cubicBezTo>
                <a:lnTo>
                  <a:pt x="4533" y="807"/>
                </a:lnTo>
                <a:cubicBezTo>
                  <a:pt x="4526" y="811"/>
                  <a:pt x="4522" y="821"/>
                  <a:pt x="4526" y="829"/>
                </a:cubicBezTo>
                <a:cubicBezTo>
                  <a:pt x="4530" y="837"/>
                  <a:pt x="4540" y="840"/>
                  <a:pt x="4548" y="836"/>
                </a:cubicBezTo>
                <a:close/>
                <a:moveTo>
                  <a:pt x="4605" y="807"/>
                </a:moveTo>
                <a:lnTo>
                  <a:pt x="4605" y="807"/>
                </a:lnTo>
                <a:cubicBezTo>
                  <a:pt x="4613" y="803"/>
                  <a:pt x="4616" y="794"/>
                  <a:pt x="4612" y="786"/>
                </a:cubicBezTo>
                <a:cubicBezTo>
                  <a:pt x="4608" y="778"/>
                  <a:pt x="4599" y="775"/>
                  <a:pt x="4591" y="779"/>
                </a:cubicBezTo>
                <a:lnTo>
                  <a:pt x="4591" y="779"/>
                </a:lnTo>
                <a:cubicBezTo>
                  <a:pt x="4583" y="782"/>
                  <a:pt x="4580" y="792"/>
                  <a:pt x="4584" y="800"/>
                </a:cubicBezTo>
                <a:cubicBezTo>
                  <a:pt x="4587" y="808"/>
                  <a:pt x="4597" y="811"/>
                  <a:pt x="4605" y="807"/>
                </a:cubicBezTo>
                <a:close/>
                <a:moveTo>
                  <a:pt x="4662" y="778"/>
                </a:moveTo>
                <a:lnTo>
                  <a:pt x="4662" y="778"/>
                </a:lnTo>
                <a:cubicBezTo>
                  <a:pt x="4670" y="774"/>
                  <a:pt x="4673" y="765"/>
                  <a:pt x="4669" y="757"/>
                </a:cubicBezTo>
                <a:cubicBezTo>
                  <a:pt x="4665" y="749"/>
                  <a:pt x="4656" y="746"/>
                  <a:pt x="4648" y="750"/>
                </a:cubicBezTo>
                <a:lnTo>
                  <a:pt x="4648" y="750"/>
                </a:lnTo>
                <a:cubicBezTo>
                  <a:pt x="4640" y="754"/>
                  <a:pt x="4637" y="763"/>
                  <a:pt x="4641" y="771"/>
                </a:cubicBezTo>
                <a:cubicBezTo>
                  <a:pt x="4645" y="779"/>
                  <a:pt x="4654" y="782"/>
                  <a:pt x="4662" y="778"/>
                </a:cubicBezTo>
                <a:close/>
                <a:moveTo>
                  <a:pt x="4719" y="750"/>
                </a:moveTo>
                <a:lnTo>
                  <a:pt x="4720" y="750"/>
                </a:lnTo>
                <a:cubicBezTo>
                  <a:pt x="4727" y="746"/>
                  <a:pt x="4731" y="736"/>
                  <a:pt x="4727" y="728"/>
                </a:cubicBezTo>
                <a:cubicBezTo>
                  <a:pt x="4723" y="720"/>
                  <a:pt x="4713" y="717"/>
                  <a:pt x="4705" y="721"/>
                </a:cubicBezTo>
                <a:lnTo>
                  <a:pt x="4705" y="721"/>
                </a:lnTo>
                <a:cubicBezTo>
                  <a:pt x="4697" y="725"/>
                  <a:pt x="4694" y="735"/>
                  <a:pt x="4698" y="743"/>
                </a:cubicBezTo>
                <a:cubicBezTo>
                  <a:pt x="4702" y="751"/>
                  <a:pt x="4712" y="754"/>
                  <a:pt x="4719" y="750"/>
                </a:cubicBezTo>
                <a:close/>
                <a:moveTo>
                  <a:pt x="4777" y="721"/>
                </a:moveTo>
                <a:lnTo>
                  <a:pt x="4777" y="721"/>
                </a:lnTo>
                <a:cubicBezTo>
                  <a:pt x="4785" y="717"/>
                  <a:pt x="4788" y="707"/>
                  <a:pt x="4784" y="700"/>
                </a:cubicBezTo>
                <a:cubicBezTo>
                  <a:pt x="4780" y="692"/>
                  <a:pt x="4770" y="688"/>
                  <a:pt x="4762" y="692"/>
                </a:cubicBezTo>
                <a:lnTo>
                  <a:pt x="4762" y="692"/>
                </a:lnTo>
                <a:cubicBezTo>
                  <a:pt x="4755" y="696"/>
                  <a:pt x="4751" y="706"/>
                  <a:pt x="4755" y="714"/>
                </a:cubicBezTo>
                <a:cubicBezTo>
                  <a:pt x="4759" y="722"/>
                  <a:pt x="4769" y="725"/>
                  <a:pt x="4777" y="721"/>
                </a:cubicBezTo>
                <a:close/>
                <a:moveTo>
                  <a:pt x="4834" y="692"/>
                </a:moveTo>
                <a:lnTo>
                  <a:pt x="4834" y="692"/>
                </a:lnTo>
                <a:cubicBezTo>
                  <a:pt x="4842" y="688"/>
                  <a:pt x="4845" y="679"/>
                  <a:pt x="4841" y="671"/>
                </a:cubicBezTo>
                <a:cubicBezTo>
                  <a:pt x="4837" y="663"/>
                  <a:pt x="4828" y="660"/>
                  <a:pt x="4820" y="664"/>
                </a:cubicBezTo>
                <a:lnTo>
                  <a:pt x="4820" y="664"/>
                </a:lnTo>
                <a:cubicBezTo>
                  <a:pt x="4812" y="668"/>
                  <a:pt x="4809" y="677"/>
                  <a:pt x="4813" y="685"/>
                </a:cubicBezTo>
                <a:cubicBezTo>
                  <a:pt x="4816" y="693"/>
                  <a:pt x="4826" y="696"/>
                  <a:pt x="4834" y="692"/>
                </a:cubicBezTo>
                <a:close/>
                <a:moveTo>
                  <a:pt x="4891" y="664"/>
                </a:moveTo>
                <a:lnTo>
                  <a:pt x="4891" y="664"/>
                </a:lnTo>
                <a:cubicBezTo>
                  <a:pt x="4899" y="660"/>
                  <a:pt x="4902" y="650"/>
                  <a:pt x="4898" y="642"/>
                </a:cubicBezTo>
                <a:cubicBezTo>
                  <a:pt x="4894" y="634"/>
                  <a:pt x="4885" y="631"/>
                  <a:pt x="4877" y="635"/>
                </a:cubicBezTo>
                <a:lnTo>
                  <a:pt x="4877" y="635"/>
                </a:lnTo>
                <a:cubicBezTo>
                  <a:pt x="4869" y="639"/>
                  <a:pt x="4866" y="649"/>
                  <a:pt x="4870" y="657"/>
                </a:cubicBezTo>
                <a:cubicBezTo>
                  <a:pt x="4874" y="664"/>
                  <a:pt x="4883" y="668"/>
                  <a:pt x="4891" y="664"/>
                </a:cubicBezTo>
                <a:close/>
                <a:moveTo>
                  <a:pt x="4948" y="635"/>
                </a:moveTo>
                <a:lnTo>
                  <a:pt x="4948" y="635"/>
                </a:lnTo>
                <a:cubicBezTo>
                  <a:pt x="4956" y="631"/>
                  <a:pt x="4960" y="621"/>
                  <a:pt x="4956" y="613"/>
                </a:cubicBezTo>
                <a:cubicBezTo>
                  <a:pt x="4952" y="606"/>
                  <a:pt x="4942" y="602"/>
                  <a:pt x="4934" y="606"/>
                </a:cubicBezTo>
                <a:lnTo>
                  <a:pt x="4934" y="606"/>
                </a:lnTo>
                <a:cubicBezTo>
                  <a:pt x="4926" y="610"/>
                  <a:pt x="4923" y="620"/>
                  <a:pt x="4927" y="628"/>
                </a:cubicBezTo>
                <a:cubicBezTo>
                  <a:pt x="4931" y="636"/>
                  <a:pt x="4941" y="639"/>
                  <a:pt x="4948" y="635"/>
                </a:cubicBezTo>
                <a:close/>
                <a:moveTo>
                  <a:pt x="5006" y="606"/>
                </a:moveTo>
                <a:lnTo>
                  <a:pt x="5006" y="606"/>
                </a:lnTo>
                <a:cubicBezTo>
                  <a:pt x="5014" y="602"/>
                  <a:pt x="5017" y="593"/>
                  <a:pt x="5013" y="585"/>
                </a:cubicBezTo>
                <a:cubicBezTo>
                  <a:pt x="5009" y="577"/>
                  <a:pt x="4999" y="574"/>
                  <a:pt x="4991" y="578"/>
                </a:cubicBezTo>
                <a:lnTo>
                  <a:pt x="4991" y="578"/>
                </a:lnTo>
                <a:cubicBezTo>
                  <a:pt x="4983" y="582"/>
                  <a:pt x="4980" y="591"/>
                  <a:pt x="4984" y="599"/>
                </a:cubicBezTo>
                <a:cubicBezTo>
                  <a:pt x="4988" y="607"/>
                  <a:pt x="4998" y="610"/>
                  <a:pt x="5006" y="606"/>
                </a:cubicBezTo>
                <a:close/>
                <a:moveTo>
                  <a:pt x="5063" y="578"/>
                </a:moveTo>
                <a:lnTo>
                  <a:pt x="5063" y="578"/>
                </a:lnTo>
                <a:cubicBezTo>
                  <a:pt x="5071" y="574"/>
                  <a:pt x="5074" y="564"/>
                  <a:pt x="5070" y="556"/>
                </a:cubicBezTo>
                <a:cubicBezTo>
                  <a:pt x="5066" y="548"/>
                  <a:pt x="5057" y="545"/>
                  <a:pt x="5049" y="549"/>
                </a:cubicBezTo>
                <a:lnTo>
                  <a:pt x="5049" y="549"/>
                </a:lnTo>
                <a:cubicBezTo>
                  <a:pt x="5041" y="553"/>
                  <a:pt x="5038" y="563"/>
                  <a:pt x="5041" y="570"/>
                </a:cubicBezTo>
                <a:cubicBezTo>
                  <a:pt x="5045" y="578"/>
                  <a:pt x="5055" y="582"/>
                  <a:pt x="5063" y="578"/>
                </a:cubicBezTo>
                <a:close/>
                <a:moveTo>
                  <a:pt x="5120" y="549"/>
                </a:moveTo>
                <a:lnTo>
                  <a:pt x="5120" y="549"/>
                </a:lnTo>
                <a:cubicBezTo>
                  <a:pt x="5128" y="545"/>
                  <a:pt x="5131" y="535"/>
                  <a:pt x="5127" y="527"/>
                </a:cubicBezTo>
                <a:cubicBezTo>
                  <a:pt x="5123" y="519"/>
                  <a:pt x="5114" y="516"/>
                  <a:pt x="5106" y="520"/>
                </a:cubicBezTo>
                <a:lnTo>
                  <a:pt x="5106" y="520"/>
                </a:lnTo>
                <a:cubicBezTo>
                  <a:pt x="5098" y="524"/>
                  <a:pt x="5095" y="534"/>
                  <a:pt x="5099" y="542"/>
                </a:cubicBezTo>
                <a:cubicBezTo>
                  <a:pt x="5103" y="550"/>
                  <a:pt x="5112" y="553"/>
                  <a:pt x="5120" y="549"/>
                </a:cubicBezTo>
                <a:close/>
                <a:moveTo>
                  <a:pt x="5177" y="520"/>
                </a:moveTo>
                <a:lnTo>
                  <a:pt x="5177" y="520"/>
                </a:lnTo>
                <a:cubicBezTo>
                  <a:pt x="5185" y="516"/>
                  <a:pt x="5189" y="507"/>
                  <a:pt x="5185" y="499"/>
                </a:cubicBezTo>
                <a:cubicBezTo>
                  <a:pt x="5181" y="491"/>
                  <a:pt x="5171" y="488"/>
                  <a:pt x="5163" y="492"/>
                </a:cubicBezTo>
                <a:lnTo>
                  <a:pt x="5163" y="492"/>
                </a:lnTo>
                <a:cubicBezTo>
                  <a:pt x="5155" y="496"/>
                  <a:pt x="5152" y="505"/>
                  <a:pt x="5156" y="513"/>
                </a:cubicBezTo>
                <a:cubicBezTo>
                  <a:pt x="5160" y="521"/>
                  <a:pt x="5170" y="524"/>
                  <a:pt x="5177" y="520"/>
                </a:cubicBezTo>
                <a:close/>
                <a:moveTo>
                  <a:pt x="5235" y="491"/>
                </a:moveTo>
                <a:lnTo>
                  <a:pt x="5235" y="491"/>
                </a:lnTo>
                <a:cubicBezTo>
                  <a:pt x="5243" y="488"/>
                  <a:pt x="5246" y="478"/>
                  <a:pt x="5242" y="470"/>
                </a:cubicBezTo>
                <a:cubicBezTo>
                  <a:pt x="5238" y="462"/>
                  <a:pt x="5228" y="459"/>
                  <a:pt x="5220" y="463"/>
                </a:cubicBezTo>
                <a:lnTo>
                  <a:pt x="5220" y="463"/>
                </a:lnTo>
                <a:cubicBezTo>
                  <a:pt x="5212" y="467"/>
                  <a:pt x="5209" y="476"/>
                  <a:pt x="5213" y="484"/>
                </a:cubicBezTo>
                <a:cubicBezTo>
                  <a:pt x="5217" y="492"/>
                  <a:pt x="5227" y="495"/>
                  <a:pt x="5235" y="491"/>
                </a:cubicBezTo>
                <a:close/>
                <a:moveTo>
                  <a:pt x="5292" y="463"/>
                </a:moveTo>
                <a:lnTo>
                  <a:pt x="5292" y="463"/>
                </a:lnTo>
                <a:cubicBezTo>
                  <a:pt x="5300" y="459"/>
                  <a:pt x="5303" y="449"/>
                  <a:pt x="5299" y="441"/>
                </a:cubicBezTo>
                <a:cubicBezTo>
                  <a:pt x="5295" y="433"/>
                  <a:pt x="5286" y="430"/>
                  <a:pt x="5278" y="434"/>
                </a:cubicBezTo>
                <a:lnTo>
                  <a:pt x="5278" y="434"/>
                </a:lnTo>
                <a:cubicBezTo>
                  <a:pt x="5270" y="438"/>
                  <a:pt x="5266" y="448"/>
                  <a:pt x="5270" y="456"/>
                </a:cubicBezTo>
                <a:cubicBezTo>
                  <a:pt x="5274" y="464"/>
                  <a:pt x="5284" y="467"/>
                  <a:pt x="5292" y="463"/>
                </a:cubicBezTo>
                <a:close/>
                <a:moveTo>
                  <a:pt x="5349" y="434"/>
                </a:moveTo>
                <a:lnTo>
                  <a:pt x="5349" y="434"/>
                </a:lnTo>
                <a:cubicBezTo>
                  <a:pt x="5357" y="430"/>
                  <a:pt x="5360" y="421"/>
                  <a:pt x="5356" y="413"/>
                </a:cubicBezTo>
                <a:cubicBezTo>
                  <a:pt x="5352" y="405"/>
                  <a:pt x="5343" y="402"/>
                  <a:pt x="5335" y="405"/>
                </a:cubicBezTo>
                <a:lnTo>
                  <a:pt x="5335" y="405"/>
                </a:lnTo>
                <a:cubicBezTo>
                  <a:pt x="5327" y="409"/>
                  <a:pt x="5324" y="419"/>
                  <a:pt x="5328" y="427"/>
                </a:cubicBezTo>
                <a:cubicBezTo>
                  <a:pt x="5332" y="435"/>
                  <a:pt x="5341" y="438"/>
                  <a:pt x="5349" y="434"/>
                </a:cubicBezTo>
                <a:close/>
                <a:moveTo>
                  <a:pt x="5406" y="405"/>
                </a:moveTo>
                <a:lnTo>
                  <a:pt x="5406" y="405"/>
                </a:lnTo>
                <a:cubicBezTo>
                  <a:pt x="5414" y="401"/>
                  <a:pt x="5418" y="392"/>
                  <a:pt x="5414" y="384"/>
                </a:cubicBezTo>
                <a:cubicBezTo>
                  <a:pt x="5410" y="376"/>
                  <a:pt x="5400" y="373"/>
                  <a:pt x="5392" y="377"/>
                </a:cubicBezTo>
                <a:lnTo>
                  <a:pt x="5392" y="377"/>
                </a:lnTo>
                <a:cubicBezTo>
                  <a:pt x="5384" y="381"/>
                  <a:pt x="5381" y="390"/>
                  <a:pt x="5385" y="398"/>
                </a:cubicBezTo>
                <a:cubicBezTo>
                  <a:pt x="5389" y="406"/>
                  <a:pt x="5398" y="409"/>
                  <a:pt x="5406" y="405"/>
                </a:cubicBezTo>
                <a:close/>
                <a:moveTo>
                  <a:pt x="5464" y="377"/>
                </a:moveTo>
                <a:lnTo>
                  <a:pt x="5464" y="377"/>
                </a:lnTo>
                <a:cubicBezTo>
                  <a:pt x="5472" y="373"/>
                  <a:pt x="5475" y="363"/>
                  <a:pt x="5471" y="355"/>
                </a:cubicBezTo>
                <a:cubicBezTo>
                  <a:pt x="5467" y="347"/>
                  <a:pt x="5457" y="344"/>
                  <a:pt x="5449" y="348"/>
                </a:cubicBezTo>
                <a:lnTo>
                  <a:pt x="5449" y="348"/>
                </a:lnTo>
                <a:cubicBezTo>
                  <a:pt x="5441" y="352"/>
                  <a:pt x="5438" y="362"/>
                  <a:pt x="5442" y="370"/>
                </a:cubicBezTo>
                <a:cubicBezTo>
                  <a:pt x="5446" y="377"/>
                  <a:pt x="5456" y="381"/>
                  <a:pt x="5464" y="377"/>
                </a:cubicBezTo>
                <a:close/>
                <a:moveTo>
                  <a:pt x="5521" y="348"/>
                </a:moveTo>
                <a:lnTo>
                  <a:pt x="5521" y="348"/>
                </a:lnTo>
                <a:cubicBezTo>
                  <a:pt x="5529" y="344"/>
                  <a:pt x="5532" y="334"/>
                  <a:pt x="5528" y="327"/>
                </a:cubicBezTo>
                <a:cubicBezTo>
                  <a:pt x="5524" y="319"/>
                  <a:pt x="5515" y="315"/>
                  <a:pt x="5507" y="319"/>
                </a:cubicBezTo>
                <a:lnTo>
                  <a:pt x="5507" y="319"/>
                </a:lnTo>
                <a:cubicBezTo>
                  <a:pt x="5499" y="323"/>
                  <a:pt x="5495" y="333"/>
                  <a:pt x="5499" y="341"/>
                </a:cubicBezTo>
                <a:cubicBezTo>
                  <a:pt x="5503" y="349"/>
                  <a:pt x="5513" y="352"/>
                  <a:pt x="5521" y="348"/>
                </a:cubicBezTo>
                <a:close/>
                <a:moveTo>
                  <a:pt x="5578" y="319"/>
                </a:moveTo>
                <a:lnTo>
                  <a:pt x="5578" y="319"/>
                </a:lnTo>
                <a:cubicBezTo>
                  <a:pt x="5586" y="315"/>
                  <a:pt x="5589" y="306"/>
                  <a:pt x="5585" y="298"/>
                </a:cubicBezTo>
                <a:cubicBezTo>
                  <a:pt x="5581" y="290"/>
                  <a:pt x="5572" y="287"/>
                  <a:pt x="5564" y="291"/>
                </a:cubicBezTo>
                <a:lnTo>
                  <a:pt x="5564" y="291"/>
                </a:lnTo>
                <a:cubicBezTo>
                  <a:pt x="5556" y="295"/>
                  <a:pt x="5553" y="304"/>
                  <a:pt x="5557" y="312"/>
                </a:cubicBezTo>
                <a:cubicBezTo>
                  <a:pt x="5561" y="320"/>
                  <a:pt x="5570" y="323"/>
                  <a:pt x="5578" y="319"/>
                </a:cubicBezTo>
                <a:close/>
                <a:moveTo>
                  <a:pt x="5635" y="291"/>
                </a:moveTo>
                <a:lnTo>
                  <a:pt x="5635" y="291"/>
                </a:lnTo>
                <a:cubicBezTo>
                  <a:pt x="5643" y="287"/>
                  <a:pt x="5647" y="277"/>
                  <a:pt x="5643" y="269"/>
                </a:cubicBezTo>
                <a:cubicBezTo>
                  <a:pt x="5639" y="261"/>
                  <a:pt x="5629" y="258"/>
                  <a:pt x="5621" y="262"/>
                </a:cubicBezTo>
                <a:lnTo>
                  <a:pt x="5621" y="262"/>
                </a:lnTo>
                <a:cubicBezTo>
                  <a:pt x="5613" y="266"/>
                  <a:pt x="5610" y="276"/>
                  <a:pt x="5614" y="283"/>
                </a:cubicBezTo>
                <a:cubicBezTo>
                  <a:pt x="5618" y="291"/>
                  <a:pt x="5627" y="295"/>
                  <a:pt x="5635" y="291"/>
                </a:cubicBezTo>
                <a:close/>
                <a:moveTo>
                  <a:pt x="5693" y="262"/>
                </a:moveTo>
                <a:lnTo>
                  <a:pt x="5693" y="262"/>
                </a:lnTo>
                <a:cubicBezTo>
                  <a:pt x="5701" y="258"/>
                  <a:pt x="5704" y="248"/>
                  <a:pt x="5700" y="240"/>
                </a:cubicBezTo>
                <a:cubicBezTo>
                  <a:pt x="5696" y="233"/>
                  <a:pt x="5686" y="229"/>
                  <a:pt x="5678" y="233"/>
                </a:cubicBezTo>
                <a:lnTo>
                  <a:pt x="5678" y="233"/>
                </a:lnTo>
                <a:cubicBezTo>
                  <a:pt x="5670" y="237"/>
                  <a:pt x="5667" y="247"/>
                  <a:pt x="5671" y="255"/>
                </a:cubicBezTo>
                <a:cubicBezTo>
                  <a:pt x="5675" y="263"/>
                  <a:pt x="5685" y="266"/>
                  <a:pt x="5693" y="262"/>
                </a:cubicBezTo>
                <a:close/>
                <a:moveTo>
                  <a:pt x="5750" y="233"/>
                </a:moveTo>
                <a:lnTo>
                  <a:pt x="5750" y="233"/>
                </a:lnTo>
                <a:cubicBezTo>
                  <a:pt x="5758" y="229"/>
                  <a:pt x="5761" y="220"/>
                  <a:pt x="5757" y="212"/>
                </a:cubicBezTo>
                <a:cubicBezTo>
                  <a:pt x="5753" y="204"/>
                  <a:pt x="5743" y="201"/>
                  <a:pt x="5736" y="205"/>
                </a:cubicBezTo>
                <a:lnTo>
                  <a:pt x="5736" y="205"/>
                </a:lnTo>
                <a:cubicBezTo>
                  <a:pt x="5728" y="209"/>
                  <a:pt x="5724" y="218"/>
                  <a:pt x="5728" y="226"/>
                </a:cubicBezTo>
                <a:cubicBezTo>
                  <a:pt x="5732" y="234"/>
                  <a:pt x="5742" y="237"/>
                  <a:pt x="5750" y="233"/>
                </a:cubicBezTo>
                <a:close/>
                <a:moveTo>
                  <a:pt x="5807" y="205"/>
                </a:moveTo>
                <a:lnTo>
                  <a:pt x="5807" y="205"/>
                </a:lnTo>
                <a:cubicBezTo>
                  <a:pt x="5815" y="201"/>
                  <a:pt x="5818" y="191"/>
                  <a:pt x="5814" y="183"/>
                </a:cubicBezTo>
                <a:cubicBezTo>
                  <a:pt x="5810" y="175"/>
                  <a:pt x="5801" y="172"/>
                  <a:pt x="5793" y="176"/>
                </a:cubicBezTo>
                <a:lnTo>
                  <a:pt x="5793" y="176"/>
                </a:lnTo>
                <a:cubicBezTo>
                  <a:pt x="5785" y="180"/>
                  <a:pt x="5782" y="189"/>
                  <a:pt x="5786" y="197"/>
                </a:cubicBezTo>
                <a:cubicBezTo>
                  <a:pt x="5790" y="205"/>
                  <a:pt x="5799" y="208"/>
                  <a:pt x="5807" y="205"/>
                </a:cubicBezTo>
                <a:close/>
                <a:moveTo>
                  <a:pt x="5864" y="176"/>
                </a:moveTo>
                <a:lnTo>
                  <a:pt x="5864" y="176"/>
                </a:lnTo>
                <a:cubicBezTo>
                  <a:pt x="5872" y="172"/>
                  <a:pt x="5875" y="162"/>
                  <a:pt x="5872" y="154"/>
                </a:cubicBezTo>
                <a:cubicBezTo>
                  <a:pt x="5868" y="146"/>
                  <a:pt x="5858" y="143"/>
                  <a:pt x="5850" y="147"/>
                </a:cubicBezTo>
                <a:lnTo>
                  <a:pt x="5850" y="147"/>
                </a:lnTo>
                <a:cubicBezTo>
                  <a:pt x="5842" y="151"/>
                  <a:pt x="5839" y="161"/>
                  <a:pt x="5843" y="169"/>
                </a:cubicBezTo>
                <a:cubicBezTo>
                  <a:pt x="5847" y="177"/>
                  <a:pt x="5856" y="180"/>
                  <a:pt x="5864" y="176"/>
                </a:cubicBezTo>
                <a:close/>
                <a:moveTo>
                  <a:pt x="5922" y="147"/>
                </a:moveTo>
                <a:lnTo>
                  <a:pt x="5922" y="147"/>
                </a:lnTo>
                <a:cubicBezTo>
                  <a:pt x="5930" y="143"/>
                  <a:pt x="5933" y="134"/>
                  <a:pt x="5929" y="126"/>
                </a:cubicBezTo>
                <a:cubicBezTo>
                  <a:pt x="5925" y="118"/>
                  <a:pt x="5915" y="115"/>
                  <a:pt x="5907" y="119"/>
                </a:cubicBezTo>
                <a:lnTo>
                  <a:pt x="5907" y="119"/>
                </a:lnTo>
                <a:cubicBezTo>
                  <a:pt x="5899" y="122"/>
                  <a:pt x="5896" y="132"/>
                  <a:pt x="5900" y="140"/>
                </a:cubicBezTo>
                <a:cubicBezTo>
                  <a:pt x="5904" y="148"/>
                  <a:pt x="5914" y="151"/>
                  <a:pt x="5922" y="147"/>
                </a:cubicBezTo>
                <a:close/>
                <a:moveTo>
                  <a:pt x="5979" y="118"/>
                </a:moveTo>
                <a:lnTo>
                  <a:pt x="5979" y="118"/>
                </a:lnTo>
                <a:cubicBezTo>
                  <a:pt x="5987" y="114"/>
                  <a:pt x="5990" y="105"/>
                  <a:pt x="5986" y="97"/>
                </a:cubicBezTo>
                <a:cubicBezTo>
                  <a:pt x="5982" y="89"/>
                  <a:pt x="5972" y="86"/>
                  <a:pt x="5965" y="90"/>
                </a:cubicBezTo>
                <a:lnTo>
                  <a:pt x="5965" y="90"/>
                </a:lnTo>
                <a:cubicBezTo>
                  <a:pt x="5957" y="94"/>
                  <a:pt x="5953" y="103"/>
                  <a:pt x="5957" y="111"/>
                </a:cubicBezTo>
                <a:cubicBezTo>
                  <a:pt x="5961" y="119"/>
                  <a:pt x="5971" y="122"/>
                  <a:pt x="5979" y="118"/>
                </a:cubicBezTo>
                <a:close/>
                <a:moveTo>
                  <a:pt x="6036" y="90"/>
                </a:moveTo>
                <a:lnTo>
                  <a:pt x="6036" y="90"/>
                </a:lnTo>
                <a:cubicBezTo>
                  <a:pt x="6044" y="86"/>
                  <a:pt x="6047" y="76"/>
                  <a:pt x="6043" y="68"/>
                </a:cubicBezTo>
                <a:cubicBezTo>
                  <a:pt x="6039" y="60"/>
                  <a:pt x="6030" y="57"/>
                  <a:pt x="6022" y="61"/>
                </a:cubicBezTo>
                <a:lnTo>
                  <a:pt x="6022" y="61"/>
                </a:lnTo>
                <a:cubicBezTo>
                  <a:pt x="6014" y="65"/>
                  <a:pt x="6011" y="75"/>
                  <a:pt x="6015" y="83"/>
                </a:cubicBezTo>
                <a:cubicBezTo>
                  <a:pt x="6019" y="90"/>
                  <a:pt x="6028" y="94"/>
                  <a:pt x="6036" y="90"/>
                </a:cubicBezTo>
                <a:close/>
                <a:moveTo>
                  <a:pt x="6093" y="61"/>
                </a:moveTo>
                <a:lnTo>
                  <a:pt x="6093" y="61"/>
                </a:lnTo>
                <a:cubicBezTo>
                  <a:pt x="6101" y="57"/>
                  <a:pt x="6104" y="47"/>
                  <a:pt x="6100" y="40"/>
                </a:cubicBezTo>
                <a:cubicBezTo>
                  <a:pt x="6097" y="32"/>
                  <a:pt x="6087" y="28"/>
                  <a:pt x="6079" y="32"/>
                </a:cubicBezTo>
                <a:lnTo>
                  <a:pt x="6079" y="32"/>
                </a:lnTo>
                <a:cubicBezTo>
                  <a:pt x="6071" y="36"/>
                  <a:pt x="6068" y="46"/>
                  <a:pt x="6072" y="54"/>
                </a:cubicBezTo>
                <a:cubicBezTo>
                  <a:pt x="6076" y="62"/>
                  <a:pt x="6085" y="65"/>
                  <a:pt x="6093" y="61"/>
                </a:cubicBezTo>
                <a:close/>
                <a:moveTo>
                  <a:pt x="6151" y="32"/>
                </a:moveTo>
                <a:lnTo>
                  <a:pt x="6151" y="32"/>
                </a:lnTo>
                <a:cubicBezTo>
                  <a:pt x="6158" y="28"/>
                  <a:pt x="6162" y="19"/>
                  <a:pt x="6158" y="11"/>
                </a:cubicBezTo>
                <a:cubicBezTo>
                  <a:pt x="6154" y="3"/>
                  <a:pt x="6144" y="0"/>
                  <a:pt x="6136" y="4"/>
                </a:cubicBezTo>
                <a:lnTo>
                  <a:pt x="6136" y="4"/>
                </a:lnTo>
                <a:cubicBezTo>
                  <a:pt x="6128" y="8"/>
                  <a:pt x="6125" y="17"/>
                  <a:pt x="6129" y="25"/>
                </a:cubicBezTo>
                <a:cubicBezTo>
                  <a:pt x="6133" y="33"/>
                  <a:pt x="6143" y="36"/>
                  <a:pt x="6151" y="32"/>
                </a:cubicBezTo>
                <a:close/>
              </a:path>
            </a:pathLst>
          </a:custGeom>
          <a:solidFill>
            <a:srgbClr val="9BBB59"/>
          </a:solidFill>
          <a:ln w="1588" cap="flat">
            <a:solidFill>
              <a:srgbClr val="9BBB59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2" name="Cím 1">
            <a:extLst>
              <a:ext uri="{FF2B5EF4-FFF2-40B4-BE49-F238E27FC236}">
                <a16:creationId xmlns:a16="http://schemas.microsoft.com/office/drawing/2014/main" id="{D295C7CD-7D78-49FC-9DA0-450DD01B44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Gay-</a:t>
            </a:r>
            <a:r>
              <a:rPr lang="hu-H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Lussac</a:t>
            </a:r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II. (</a:t>
            </a:r>
            <a:r>
              <a:rPr lang="hu-H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Amontons</a:t>
            </a:r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törvénye</a:t>
            </a:r>
          </a:p>
        </p:txBody>
      </p:sp>
      <p:sp>
        <p:nvSpPr>
          <p:cNvPr id="4" name="Szövegdoboz 3">
            <a:extLst>
              <a:ext uri="{FF2B5EF4-FFF2-40B4-BE49-F238E27FC236}">
                <a16:creationId xmlns:a16="http://schemas.microsoft.com/office/drawing/2014/main" id="{3A023798-FFBF-4186-BFC4-78E00396EB0C}"/>
              </a:ext>
            </a:extLst>
          </p:cNvPr>
          <p:cNvSpPr txBox="1"/>
          <p:nvPr/>
        </p:nvSpPr>
        <p:spPr>
          <a:xfrm>
            <a:off x="3570514" y="1843315"/>
            <a:ext cx="50318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>
                <a:hlinkClick r:id="rId3"/>
              </a:rPr>
              <a:t>https://www.youtube.com/watch?v=1pVVZGOBIVg</a:t>
            </a:r>
            <a:r>
              <a:rPr lang="hu-HU" dirty="0"/>
              <a:t> </a:t>
            </a:r>
          </a:p>
        </p:txBody>
      </p:sp>
      <p:sp>
        <p:nvSpPr>
          <p:cNvPr id="6" name="Szövegdoboz 5">
            <a:extLst>
              <a:ext uri="{FF2B5EF4-FFF2-40B4-BE49-F238E27FC236}">
                <a16:creationId xmlns:a16="http://schemas.microsoft.com/office/drawing/2014/main" id="{6986A4C2-D749-4DB2-9753-E8C1CB785FE2}"/>
              </a:ext>
            </a:extLst>
          </p:cNvPr>
          <p:cNvSpPr txBox="1"/>
          <p:nvPr/>
        </p:nvSpPr>
        <p:spPr>
          <a:xfrm>
            <a:off x="5638915" y="6366326"/>
            <a:ext cx="6238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/>
              <a:t>t/</a:t>
            </a:r>
            <a:r>
              <a:rPr lang="hu-HU" dirty="0">
                <a:latin typeface="Calibri" panose="020F0502020204030204" pitchFamily="34" charset="0"/>
              </a:rPr>
              <a:t>°C</a:t>
            </a:r>
            <a:r>
              <a:rPr lang="hu-HU" dirty="0"/>
              <a:t>)</a:t>
            </a:r>
          </a:p>
        </p:txBody>
      </p:sp>
      <p:sp>
        <p:nvSpPr>
          <p:cNvPr id="7" name="Szövegdoboz 6">
            <a:extLst>
              <a:ext uri="{FF2B5EF4-FFF2-40B4-BE49-F238E27FC236}">
                <a16:creationId xmlns:a16="http://schemas.microsoft.com/office/drawing/2014/main" id="{00D3C815-57D2-48BF-AB20-D3971D114C8E}"/>
              </a:ext>
            </a:extLst>
          </p:cNvPr>
          <p:cNvSpPr txBox="1"/>
          <p:nvPr/>
        </p:nvSpPr>
        <p:spPr>
          <a:xfrm>
            <a:off x="246298" y="2257657"/>
            <a:ext cx="6205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/>
              <a:t>p/Pa</a:t>
            </a:r>
            <a:endParaRPr lang="hu-HU" baseline="30000" dirty="0"/>
          </a:p>
        </p:txBody>
      </p:sp>
      <p:sp>
        <p:nvSpPr>
          <p:cNvPr id="14" name="Line 8">
            <a:extLst>
              <a:ext uri="{FF2B5EF4-FFF2-40B4-BE49-F238E27FC236}">
                <a16:creationId xmlns:a16="http://schemas.microsoft.com/office/drawing/2014/main" id="{C5A859E0-7424-4BAB-B4CE-2604FCA79D08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839788" y="2886075"/>
            <a:ext cx="0" cy="3097213"/>
          </a:xfrm>
          <a:prstGeom prst="line">
            <a:avLst/>
          </a:prstGeom>
          <a:noFill/>
          <a:ln w="12700" cap="flat">
            <a:solidFill>
              <a:srgbClr val="BFBFB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grpSp>
        <p:nvGrpSpPr>
          <p:cNvPr id="131" name="Csoportba foglalás 130">
            <a:extLst>
              <a:ext uri="{FF2B5EF4-FFF2-40B4-BE49-F238E27FC236}">
                <a16:creationId xmlns:a16="http://schemas.microsoft.com/office/drawing/2014/main" id="{0E8CB3F3-6338-4918-BB01-55A6E3F45C25}"/>
              </a:ext>
            </a:extLst>
          </p:cNvPr>
          <p:cNvGrpSpPr/>
          <p:nvPr/>
        </p:nvGrpSpPr>
        <p:grpSpPr>
          <a:xfrm>
            <a:off x="2914650" y="4657725"/>
            <a:ext cx="2635250" cy="496888"/>
            <a:chOff x="2914650" y="4657725"/>
            <a:chExt cx="2635250" cy="496888"/>
          </a:xfrm>
        </p:grpSpPr>
        <p:sp>
          <p:nvSpPr>
            <p:cNvPr id="16" name="Oval 10">
              <a:extLst>
                <a:ext uri="{FF2B5EF4-FFF2-40B4-BE49-F238E27FC236}">
                  <a16:creationId xmlns:a16="http://schemas.microsoft.com/office/drawing/2014/main" id="{3EE8B8A0-0AC9-4428-85AF-8B253427D12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14650" y="5078413"/>
              <a:ext cx="76200" cy="76200"/>
            </a:xfrm>
            <a:prstGeom prst="ellipse">
              <a:avLst/>
            </a:prstGeom>
            <a:solidFill>
              <a:srgbClr val="4F81BD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17" name="Oval 11">
              <a:extLst>
                <a:ext uri="{FF2B5EF4-FFF2-40B4-BE49-F238E27FC236}">
                  <a16:creationId xmlns:a16="http://schemas.microsoft.com/office/drawing/2014/main" id="{90C92E8A-0B14-4821-AFA8-4D45508C4E9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14650" y="5078413"/>
              <a:ext cx="76200" cy="76200"/>
            </a:xfrm>
            <a:prstGeom prst="ellipse">
              <a:avLst/>
            </a:prstGeom>
            <a:noFill/>
            <a:ln w="12700" cap="flat">
              <a:solidFill>
                <a:srgbClr val="4F81BD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18" name="Oval 12">
              <a:extLst>
                <a:ext uri="{FF2B5EF4-FFF2-40B4-BE49-F238E27FC236}">
                  <a16:creationId xmlns:a16="http://schemas.microsoft.com/office/drawing/2014/main" id="{6EBD009F-7B7E-4E6F-9272-32756D54E20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79750" y="5053013"/>
              <a:ext cx="76200" cy="76200"/>
            </a:xfrm>
            <a:prstGeom prst="ellipse">
              <a:avLst/>
            </a:prstGeom>
            <a:solidFill>
              <a:srgbClr val="4F81BD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19" name="Oval 13">
              <a:extLst>
                <a:ext uri="{FF2B5EF4-FFF2-40B4-BE49-F238E27FC236}">
                  <a16:creationId xmlns:a16="http://schemas.microsoft.com/office/drawing/2014/main" id="{3186C01E-0982-415E-94A2-88B70AFF374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79750" y="5053013"/>
              <a:ext cx="76200" cy="76200"/>
            </a:xfrm>
            <a:prstGeom prst="ellipse">
              <a:avLst/>
            </a:prstGeom>
            <a:noFill/>
            <a:ln w="12700" cap="flat">
              <a:solidFill>
                <a:srgbClr val="4F81BD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20" name="Oval 14">
              <a:extLst>
                <a:ext uri="{FF2B5EF4-FFF2-40B4-BE49-F238E27FC236}">
                  <a16:creationId xmlns:a16="http://schemas.microsoft.com/office/drawing/2014/main" id="{15EA2979-8F80-4D76-9F3A-7018A683085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59138" y="5027613"/>
              <a:ext cx="76200" cy="76200"/>
            </a:xfrm>
            <a:prstGeom prst="ellipse">
              <a:avLst/>
            </a:prstGeom>
            <a:solidFill>
              <a:srgbClr val="4F81BD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21" name="Oval 15">
              <a:extLst>
                <a:ext uri="{FF2B5EF4-FFF2-40B4-BE49-F238E27FC236}">
                  <a16:creationId xmlns:a16="http://schemas.microsoft.com/office/drawing/2014/main" id="{D60A3F3E-2793-46D0-B7A7-06EEA98DB39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59138" y="5027613"/>
              <a:ext cx="76200" cy="76200"/>
            </a:xfrm>
            <a:prstGeom prst="ellipse">
              <a:avLst/>
            </a:prstGeom>
            <a:noFill/>
            <a:ln w="12700" cap="flat">
              <a:solidFill>
                <a:srgbClr val="4F81BD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22" name="Oval 16">
              <a:extLst>
                <a:ext uri="{FF2B5EF4-FFF2-40B4-BE49-F238E27FC236}">
                  <a16:creationId xmlns:a16="http://schemas.microsoft.com/office/drawing/2014/main" id="{142CF1DF-CAD7-4DAE-9132-83C84B35687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24238" y="5002213"/>
              <a:ext cx="76200" cy="76200"/>
            </a:xfrm>
            <a:prstGeom prst="ellipse">
              <a:avLst/>
            </a:prstGeom>
            <a:solidFill>
              <a:srgbClr val="4F81BD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23" name="Oval 17">
              <a:extLst>
                <a:ext uri="{FF2B5EF4-FFF2-40B4-BE49-F238E27FC236}">
                  <a16:creationId xmlns:a16="http://schemas.microsoft.com/office/drawing/2014/main" id="{86340653-3C61-4C50-9E3A-AA2059DC5C1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24238" y="5002213"/>
              <a:ext cx="76200" cy="76200"/>
            </a:xfrm>
            <a:prstGeom prst="ellipse">
              <a:avLst/>
            </a:prstGeom>
            <a:noFill/>
            <a:ln w="12700" cap="flat">
              <a:solidFill>
                <a:srgbClr val="4F81BD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24" name="Oval 18">
              <a:extLst>
                <a:ext uri="{FF2B5EF4-FFF2-40B4-BE49-F238E27FC236}">
                  <a16:creationId xmlns:a16="http://schemas.microsoft.com/office/drawing/2014/main" id="{DFE073D1-EC4A-4E03-A92C-F693FCCB34E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02038" y="4964113"/>
              <a:ext cx="76200" cy="76200"/>
            </a:xfrm>
            <a:prstGeom prst="ellipse">
              <a:avLst/>
            </a:prstGeom>
            <a:solidFill>
              <a:srgbClr val="4F81BD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25" name="Oval 19">
              <a:extLst>
                <a:ext uri="{FF2B5EF4-FFF2-40B4-BE49-F238E27FC236}">
                  <a16:creationId xmlns:a16="http://schemas.microsoft.com/office/drawing/2014/main" id="{F32912DF-F98D-42A9-A3B9-88DA6CE4297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02038" y="4964113"/>
              <a:ext cx="76200" cy="76200"/>
            </a:xfrm>
            <a:prstGeom prst="ellipse">
              <a:avLst/>
            </a:prstGeom>
            <a:noFill/>
            <a:ln w="12700" cap="flat">
              <a:solidFill>
                <a:srgbClr val="4F81BD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26" name="Oval 20">
              <a:extLst>
                <a:ext uri="{FF2B5EF4-FFF2-40B4-BE49-F238E27FC236}">
                  <a16:creationId xmlns:a16="http://schemas.microsoft.com/office/drawing/2014/main" id="{8725AF13-2626-4CCA-99C0-F0222F6388A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67138" y="4938713"/>
              <a:ext cx="76200" cy="76200"/>
            </a:xfrm>
            <a:prstGeom prst="ellipse">
              <a:avLst/>
            </a:prstGeom>
            <a:solidFill>
              <a:srgbClr val="4F81BD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27" name="Oval 21">
              <a:extLst>
                <a:ext uri="{FF2B5EF4-FFF2-40B4-BE49-F238E27FC236}">
                  <a16:creationId xmlns:a16="http://schemas.microsoft.com/office/drawing/2014/main" id="{72985928-94ED-4B74-85FA-C96D026194C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67138" y="4938713"/>
              <a:ext cx="76200" cy="76200"/>
            </a:xfrm>
            <a:prstGeom prst="ellipse">
              <a:avLst/>
            </a:prstGeom>
            <a:noFill/>
            <a:ln w="12700" cap="flat">
              <a:solidFill>
                <a:srgbClr val="4F81BD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28" name="Oval 22">
              <a:extLst>
                <a:ext uri="{FF2B5EF4-FFF2-40B4-BE49-F238E27FC236}">
                  <a16:creationId xmlns:a16="http://schemas.microsoft.com/office/drawing/2014/main" id="{E6D12AD5-9F53-447B-831B-FBED72B93BD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33825" y="4913313"/>
              <a:ext cx="76200" cy="76200"/>
            </a:xfrm>
            <a:prstGeom prst="ellipse">
              <a:avLst/>
            </a:prstGeom>
            <a:solidFill>
              <a:srgbClr val="4F81BD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29" name="Oval 23">
              <a:extLst>
                <a:ext uri="{FF2B5EF4-FFF2-40B4-BE49-F238E27FC236}">
                  <a16:creationId xmlns:a16="http://schemas.microsoft.com/office/drawing/2014/main" id="{1C587C51-A973-4B7C-AF98-1319A57A42D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33825" y="4913313"/>
              <a:ext cx="76200" cy="76200"/>
            </a:xfrm>
            <a:prstGeom prst="ellipse">
              <a:avLst/>
            </a:prstGeom>
            <a:noFill/>
            <a:ln w="12700" cap="flat">
              <a:solidFill>
                <a:srgbClr val="4F81BD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30" name="Oval 24">
              <a:extLst>
                <a:ext uri="{FF2B5EF4-FFF2-40B4-BE49-F238E27FC236}">
                  <a16:creationId xmlns:a16="http://schemas.microsoft.com/office/drawing/2014/main" id="{7680EE5B-F915-4F34-BC16-CCC2DDBA685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11625" y="4887913"/>
              <a:ext cx="76200" cy="76200"/>
            </a:xfrm>
            <a:prstGeom prst="ellipse">
              <a:avLst/>
            </a:prstGeom>
            <a:solidFill>
              <a:srgbClr val="4F81BD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31" name="Oval 25">
              <a:extLst>
                <a:ext uri="{FF2B5EF4-FFF2-40B4-BE49-F238E27FC236}">
                  <a16:creationId xmlns:a16="http://schemas.microsoft.com/office/drawing/2014/main" id="{2339B95E-A3CB-4820-9F79-A0BF7C29466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11625" y="4887913"/>
              <a:ext cx="76200" cy="76200"/>
            </a:xfrm>
            <a:prstGeom prst="ellipse">
              <a:avLst/>
            </a:prstGeom>
            <a:noFill/>
            <a:ln w="12700" cap="flat">
              <a:solidFill>
                <a:srgbClr val="4F81BD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32" name="Oval 26">
              <a:extLst>
                <a:ext uri="{FF2B5EF4-FFF2-40B4-BE49-F238E27FC236}">
                  <a16:creationId xmlns:a16="http://schemas.microsoft.com/office/drawing/2014/main" id="{55F8EBCC-E0C8-4992-B9B6-0C67AB60295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76725" y="4849813"/>
              <a:ext cx="76200" cy="76200"/>
            </a:xfrm>
            <a:prstGeom prst="ellipse">
              <a:avLst/>
            </a:prstGeom>
            <a:solidFill>
              <a:srgbClr val="4F81BD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33" name="Oval 27">
              <a:extLst>
                <a:ext uri="{FF2B5EF4-FFF2-40B4-BE49-F238E27FC236}">
                  <a16:creationId xmlns:a16="http://schemas.microsoft.com/office/drawing/2014/main" id="{2A4E419F-8E5F-4112-A4E9-31275E6535B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76725" y="4849813"/>
              <a:ext cx="76200" cy="76200"/>
            </a:xfrm>
            <a:prstGeom prst="ellipse">
              <a:avLst/>
            </a:prstGeom>
            <a:noFill/>
            <a:ln w="12700" cap="flat">
              <a:solidFill>
                <a:srgbClr val="4F81BD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34" name="Oval 28">
              <a:extLst>
                <a:ext uri="{FF2B5EF4-FFF2-40B4-BE49-F238E27FC236}">
                  <a16:creationId xmlns:a16="http://schemas.microsoft.com/office/drawing/2014/main" id="{63A1845E-55BB-4D79-9F07-1E6CD5B31DC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54525" y="4824413"/>
              <a:ext cx="76200" cy="76200"/>
            </a:xfrm>
            <a:prstGeom prst="ellipse">
              <a:avLst/>
            </a:prstGeom>
            <a:solidFill>
              <a:srgbClr val="4F81BD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35" name="Oval 29">
              <a:extLst>
                <a:ext uri="{FF2B5EF4-FFF2-40B4-BE49-F238E27FC236}">
                  <a16:creationId xmlns:a16="http://schemas.microsoft.com/office/drawing/2014/main" id="{311F5669-FD4D-41BD-B7C2-9A756A3516D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54525" y="4824413"/>
              <a:ext cx="76200" cy="76200"/>
            </a:xfrm>
            <a:prstGeom prst="ellipse">
              <a:avLst/>
            </a:prstGeom>
            <a:noFill/>
            <a:ln w="12700" cap="flat">
              <a:solidFill>
                <a:srgbClr val="4F81BD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36" name="Oval 30">
              <a:extLst>
                <a:ext uri="{FF2B5EF4-FFF2-40B4-BE49-F238E27FC236}">
                  <a16:creationId xmlns:a16="http://schemas.microsoft.com/office/drawing/2014/main" id="{6EF60370-AE1D-4542-A203-2DF787F99C0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21213" y="4799013"/>
              <a:ext cx="76200" cy="76200"/>
            </a:xfrm>
            <a:prstGeom prst="ellipse">
              <a:avLst/>
            </a:prstGeom>
            <a:solidFill>
              <a:srgbClr val="4F81BD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37" name="Oval 31">
              <a:extLst>
                <a:ext uri="{FF2B5EF4-FFF2-40B4-BE49-F238E27FC236}">
                  <a16:creationId xmlns:a16="http://schemas.microsoft.com/office/drawing/2014/main" id="{1F14CB2B-2DE4-4575-8451-CD751638C62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21213" y="4799013"/>
              <a:ext cx="76200" cy="76200"/>
            </a:xfrm>
            <a:prstGeom prst="ellipse">
              <a:avLst/>
            </a:prstGeom>
            <a:noFill/>
            <a:ln w="12700" cap="flat">
              <a:solidFill>
                <a:srgbClr val="4F81BD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38" name="Oval 32">
              <a:extLst>
                <a:ext uri="{FF2B5EF4-FFF2-40B4-BE49-F238E27FC236}">
                  <a16:creationId xmlns:a16="http://schemas.microsoft.com/office/drawing/2014/main" id="{68062910-7407-4851-82BB-19DBDD7EA7D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86313" y="4773613"/>
              <a:ext cx="76200" cy="76200"/>
            </a:xfrm>
            <a:prstGeom prst="ellipse">
              <a:avLst/>
            </a:prstGeom>
            <a:solidFill>
              <a:srgbClr val="4F81BD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39" name="Oval 33">
              <a:extLst>
                <a:ext uri="{FF2B5EF4-FFF2-40B4-BE49-F238E27FC236}">
                  <a16:creationId xmlns:a16="http://schemas.microsoft.com/office/drawing/2014/main" id="{78A77A7F-6F08-46C0-8607-BD882FF2F59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86313" y="4773613"/>
              <a:ext cx="76200" cy="76200"/>
            </a:xfrm>
            <a:prstGeom prst="ellipse">
              <a:avLst/>
            </a:prstGeom>
            <a:noFill/>
            <a:ln w="12700" cap="flat">
              <a:solidFill>
                <a:srgbClr val="4F81BD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40" name="Oval 34">
              <a:extLst>
                <a:ext uri="{FF2B5EF4-FFF2-40B4-BE49-F238E27FC236}">
                  <a16:creationId xmlns:a16="http://schemas.microsoft.com/office/drawing/2014/main" id="{8C4F2030-72B9-45F2-8077-D970BCC97A1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64113" y="4733925"/>
              <a:ext cx="76200" cy="77788"/>
            </a:xfrm>
            <a:prstGeom prst="ellipse">
              <a:avLst/>
            </a:prstGeom>
            <a:solidFill>
              <a:srgbClr val="4F81BD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41" name="Oval 35">
              <a:extLst>
                <a:ext uri="{FF2B5EF4-FFF2-40B4-BE49-F238E27FC236}">
                  <a16:creationId xmlns:a16="http://schemas.microsoft.com/office/drawing/2014/main" id="{E19172E5-77F1-4FC7-BE44-77B4B91A248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64113" y="4733925"/>
              <a:ext cx="76200" cy="77788"/>
            </a:xfrm>
            <a:prstGeom prst="ellipse">
              <a:avLst/>
            </a:prstGeom>
            <a:noFill/>
            <a:ln w="12700" cap="flat">
              <a:solidFill>
                <a:srgbClr val="4F81BD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42" name="Oval 36">
              <a:extLst>
                <a:ext uri="{FF2B5EF4-FFF2-40B4-BE49-F238E27FC236}">
                  <a16:creationId xmlns:a16="http://schemas.microsoft.com/office/drawing/2014/main" id="{F22A99FB-D549-4768-BFFB-0E2EBC7548F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29213" y="4708525"/>
              <a:ext cx="76200" cy="77788"/>
            </a:xfrm>
            <a:prstGeom prst="ellipse">
              <a:avLst/>
            </a:prstGeom>
            <a:solidFill>
              <a:srgbClr val="4F81BD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43" name="Oval 37">
              <a:extLst>
                <a:ext uri="{FF2B5EF4-FFF2-40B4-BE49-F238E27FC236}">
                  <a16:creationId xmlns:a16="http://schemas.microsoft.com/office/drawing/2014/main" id="{20D98DC5-0F47-4CF3-928D-89D302DEAFB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29213" y="4708525"/>
              <a:ext cx="76200" cy="77788"/>
            </a:xfrm>
            <a:prstGeom prst="ellipse">
              <a:avLst/>
            </a:prstGeom>
            <a:noFill/>
            <a:ln w="12700" cap="flat">
              <a:solidFill>
                <a:srgbClr val="4F81BD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44" name="Oval 38">
              <a:extLst>
                <a:ext uri="{FF2B5EF4-FFF2-40B4-BE49-F238E27FC236}">
                  <a16:creationId xmlns:a16="http://schemas.microsoft.com/office/drawing/2014/main" id="{19BB628F-DA0F-4F0B-BDB7-7B04D8C5295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08600" y="4683125"/>
              <a:ext cx="76200" cy="77788"/>
            </a:xfrm>
            <a:prstGeom prst="ellipse">
              <a:avLst/>
            </a:prstGeom>
            <a:solidFill>
              <a:srgbClr val="4F81BD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45" name="Oval 39">
              <a:extLst>
                <a:ext uri="{FF2B5EF4-FFF2-40B4-BE49-F238E27FC236}">
                  <a16:creationId xmlns:a16="http://schemas.microsoft.com/office/drawing/2014/main" id="{2B46397C-C235-4A87-BE7E-F184B2843B3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08600" y="4683125"/>
              <a:ext cx="76200" cy="77788"/>
            </a:xfrm>
            <a:prstGeom prst="ellipse">
              <a:avLst/>
            </a:prstGeom>
            <a:noFill/>
            <a:ln w="12700" cap="flat">
              <a:solidFill>
                <a:srgbClr val="4F81BD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46" name="Oval 40">
              <a:extLst>
                <a:ext uri="{FF2B5EF4-FFF2-40B4-BE49-F238E27FC236}">
                  <a16:creationId xmlns:a16="http://schemas.microsoft.com/office/drawing/2014/main" id="{3B877BB8-C90D-4CDD-960A-876194FA548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73700" y="4657725"/>
              <a:ext cx="76200" cy="76200"/>
            </a:xfrm>
            <a:prstGeom prst="ellipse">
              <a:avLst/>
            </a:prstGeom>
            <a:solidFill>
              <a:srgbClr val="4F81BD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47" name="Oval 41">
              <a:extLst>
                <a:ext uri="{FF2B5EF4-FFF2-40B4-BE49-F238E27FC236}">
                  <a16:creationId xmlns:a16="http://schemas.microsoft.com/office/drawing/2014/main" id="{6D3605DA-64B5-42DA-B61B-C159B388C00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73700" y="4657725"/>
              <a:ext cx="76200" cy="76200"/>
            </a:xfrm>
            <a:prstGeom prst="ellipse">
              <a:avLst/>
            </a:prstGeom>
            <a:noFill/>
            <a:ln w="12700" cap="flat">
              <a:solidFill>
                <a:srgbClr val="4F81BD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</p:grpSp>
      <p:grpSp>
        <p:nvGrpSpPr>
          <p:cNvPr id="132" name="Csoportba foglalás 131">
            <a:extLst>
              <a:ext uri="{FF2B5EF4-FFF2-40B4-BE49-F238E27FC236}">
                <a16:creationId xmlns:a16="http://schemas.microsoft.com/office/drawing/2014/main" id="{C278E7F5-E1F4-4296-81EA-703FFE75E688}"/>
              </a:ext>
            </a:extLst>
          </p:cNvPr>
          <p:cNvGrpSpPr/>
          <p:nvPr/>
        </p:nvGrpSpPr>
        <p:grpSpPr>
          <a:xfrm>
            <a:off x="2914650" y="3881438"/>
            <a:ext cx="2635250" cy="930275"/>
            <a:chOff x="2914650" y="3881438"/>
            <a:chExt cx="2635250" cy="930275"/>
          </a:xfrm>
        </p:grpSpPr>
        <p:sp>
          <p:nvSpPr>
            <p:cNvPr id="48" name="Oval 42">
              <a:extLst>
                <a:ext uri="{FF2B5EF4-FFF2-40B4-BE49-F238E27FC236}">
                  <a16:creationId xmlns:a16="http://schemas.microsoft.com/office/drawing/2014/main" id="{8CE90FF4-21C6-4BFF-A774-79D8E8DD151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14650" y="4733925"/>
              <a:ext cx="76200" cy="77788"/>
            </a:xfrm>
            <a:prstGeom prst="ellipse">
              <a:avLst/>
            </a:prstGeom>
            <a:solidFill>
              <a:srgbClr val="C0504D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49" name="Oval 43">
              <a:extLst>
                <a:ext uri="{FF2B5EF4-FFF2-40B4-BE49-F238E27FC236}">
                  <a16:creationId xmlns:a16="http://schemas.microsoft.com/office/drawing/2014/main" id="{1584C851-AFD3-4672-8528-CAD031160CC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14650" y="4733925"/>
              <a:ext cx="76200" cy="77788"/>
            </a:xfrm>
            <a:prstGeom prst="ellipse">
              <a:avLst/>
            </a:prstGeom>
            <a:noFill/>
            <a:ln w="12700" cap="flat">
              <a:solidFill>
                <a:srgbClr val="C0504D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50" name="Oval 44">
              <a:extLst>
                <a:ext uri="{FF2B5EF4-FFF2-40B4-BE49-F238E27FC236}">
                  <a16:creationId xmlns:a16="http://schemas.microsoft.com/office/drawing/2014/main" id="{5A9641FE-2BD3-4CBB-96C6-500600CA759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79750" y="4683125"/>
              <a:ext cx="76200" cy="77788"/>
            </a:xfrm>
            <a:prstGeom prst="ellipse">
              <a:avLst/>
            </a:prstGeom>
            <a:solidFill>
              <a:srgbClr val="C0504D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51" name="Oval 45">
              <a:extLst>
                <a:ext uri="{FF2B5EF4-FFF2-40B4-BE49-F238E27FC236}">
                  <a16:creationId xmlns:a16="http://schemas.microsoft.com/office/drawing/2014/main" id="{53F7445E-8125-4F36-A4A3-53CBC18460B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79750" y="4683125"/>
              <a:ext cx="76200" cy="77788"/>
            </a:xfrm>
            <a:prstGeom prst="ellipse">
              <a:avLst/>
            </a:prstGeom>
            <a:noFill/>
            <a:ln w="12700" cap="flat">
              <a:solidFill>
                <a:srgbClr val="C0504D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52" name="Oval 46">
              <a:extLst>
                <a:ext uri="{FF2B5EF4-FFF2-40B4-BE49-F238E27FC236}">
                  <a16:creationId xmlns:a16="http://schemas.microsoft.com/office/drawing/2014/main" id="{D98D947E-546F-4538-8A8A-B8E68EC0152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59138" y="4619625"/>
              <a:ext cx="76200" cy="76200"/>
            </a:xfrm>
            <a:prstGeom prst="ellipse">
              <a:avLst/>
            </a:prstGeom>
            <a:solidFill>
              <a:srgbClr val="C0504D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53" name="Oval 47">
              <a:extLst>
                <a:ext uri="{FF2B5EF4-FFF2-40B4-BE49-F238E27FC236}">
                  <a16:creationId xmlns:a16="http://schemas.microsoft.com/office/drawing/2014/main" id="{6B27A388-6F92-4F7F-AE99-7D754AF5BEC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59138" y="4619625"/>
              <a:ext cx="76200" cy="76200"/>
            </a:xfrm>
            <a:prstGeom prst="ellipse">
              <a:avLst/>
            </a:prstGeom>
            <a:noFill/>
            <a:ln w="12700" cap="flat">
              <a:solidFill>
                <a:srgbClr val="C0504D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54" name="Oval 48">
              <a:extLst>
                <a:ext uri="{FF2B5EF4-FFF2-40B4-BE49-F238E27FC236}">
                  <a16:creationId xmlns:a16="http://schemas.microsoft.com/office/drawing/2014/main" id="{C6E10C0E-653C-47DB-85C1-D2CB2F32ADA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24238" y="4568825"/>
              <a:ext cx="76200" cy="76200"/>
            </a:xfrm>
            <a:prstGeom prst="ellipse">
              <a:avLst/>
            </a:prstGeom>
            <a:solidFill>
              <a:srgbClr val="C0504D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55" name="Oval 49">
              <a:extLst>
                <a:ext uri="{FF2B5EF4-FFF2-40B4-BE49-F238E27FC236}">
                  <a16:creationId xmlns:a16="http://schemas.microsoft.com/office/drawing/2014/main" id="{84DFCA47-275A-4B47-941D-F2DAEE48C6A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24238" y="4568825"/>
              <a:ext cx="76200" cy="76200"/>
            </a:xfrm>
            <a:prstGeom prst="ellipse">
              <a:avLst/>
            </a:prstGeom>
            <a:noFill/>
            <a:ln w="12700" cap="flat">
              <a:solidFill>
                <a:srgbClr val="C0504D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56" name="Oval 50">
              <a:extLst>
                <a:ext uri="{FF2B5EF4-FFF2-40B4-BE49-F238E27FC236}">
                  <a16:creationId xmlns:a16="http://schemas.microsoft.com/office/drawing/2014/main" id="{E1143BB4-7735-49DE-AB75-E13BC75AC25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02038" y="4518025"/>
              <a:ext cx="76200" cy="76200"/>
            </a:xfrm>
            <a:prstGeom prst="ellipse">
              <a:avLst/>
            </a:prstGeom>
            <a:solidFill>
              <a:srgbClr val="C0504D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57" name="Oval 51">
              <a:extLst>
                <a:ext uri="{FF2B5EF4-FFF2-40B4-BE49-F238E27FC236}">
                  <a16:creationId xmlns:a16="http://schemas.microsoft.com/office/drawing/2014/main" id="{8E769935-A58D-4A8A-9A80-C0545BDA2AC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02038" y="4518025"/>
              <a:ext cx="76200" cy="76200"/>
            </a:xfrm>
            <a:prstGeom prst="ellipse">
              <a:avLst/>
            </a:prstGeom>
            <a:noFill/>
            <a:ln w="12700" cap="flat">
              <a:solidFill>
                <a:srgbClr val="C0504D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58" name="Oval 52">
              <a:extLst>
                <a:ext uri="{FF2B5EF4-FFF2-40B4-BE49-F238E27FC236}">
                  <a16:creationId xmlns:a16="http://schemas.microsoft.com/office/drawing/2014/main" id="{1179FFDF-709B-436C-A9F0-605940AF570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67138" y="4454525"/>
              <a:ext cx="76200" cy="76200"/>
            </a:xfrm>
            <a:prstGeom prst="ellipse">
              <a:avLst/>
            </a:prstGeom>
            <a:solidFill>
              <a:srgbClr val="C0504D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59" name="Oval 53">
              <a:extLst>
                <a:ext uri="{FF2B5EF4-FFF2-40B4-BE49-F238E27FC236}">
                  <a16:creationId xmlns:a16="http://schemas.microsoft.com/office/drawing/2014/main" id="{21AEBA6D-6805-45F0-80CD-585DD94C4D3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67138" y="4454525"/>
              <a:ext cx="76200" cy="76200"/>
            </a:xfrm>
            <a:prstGeom prst="ellipse">
              <a:avLst/>
            </a:prstGeom>
            <a:noFill/>
            <a:ln w="12700" cap="flat">
              <a:solidFill>
                <a:srgbClr val="C0504D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60" name="Oval 54">
              <a:extLst>
                <a:ext uri="{FF2B5EF4-FFF2-40B4-BE49-F238E27FC236}">
                  <a16:creationId xmlns:a16="http://schemas.microsoft.com/office/drawing/2014/main" id="{E863453F-DA86-450F-961A-08228C00A49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33825" y="4403725"/>
              <a:ext cx="76200" cy="76200"/>
            </a:xfrm>
            <a:prstGeom prst="ellipse">
              <a:avLst/>
            </a:prstGeom>
            <a:solidFill>
              <a:srgbClr val="C0504D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61" name="Oval 55">
              <a:extLst>
                <a:ext uri="{FF2B5EF4-FFF2-40B4-BE49-F238E27FC236}">
                  <a16:creationId xmlns:a16="http://schemas.microsoft.com/office/drawing/2014/main" id="{D5196112-F450-49FB-A877-7BD47279D37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33825" y="4403725"/>
              <a:ext cx="76200" cy="76200"/>
            </a:xfrm>
            <a:prstGeom prst="ellipse">
              <a:avLst/>
            </a:prstGeom>
            <a:noFill/>
            <a:ln w="12700" cap="flat">
              <a:solidFill>
                <a:srgbClr val="C0504D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62" name="Oval 56">
              <a:extLst>
                <a:ext uri="{FF2B5EF4-FFF2-40B4-BE49-F238E27FC236}">
                  <a16:creationId xmlns:a16="http://schemas.microsoft.com/office/drawing/2014/main" id="{405F2A0A-6EDC-475B-B018-D8468F48B09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11625" y="4340225"/>
              <a:ext cx="76200" cy="76200"/>
            </a:xfrm>
            <a:prstGeom prst="ellipse">
              <a:avLst/>
            </a:prstGeom>
            <a:solidFill>
              <a:srgbClr val="C0504D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63" name="Oval 57">
              <a:extLst>
                <a:ext uri="{FF2B5EF4-FFF2-40B4-BE49-F238E27FC236}">
                  <a16:creationId xmlns:a16="http://schemas.microsoft.com/office/drawing/2014/main" id="{9D2183FD-3AEC-45BB-8271-47AEF98E7A4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11625" y="4340225"/>
              <a:ext cx="76200" cy="76200"/>
            </a:xfrm>
            <a:prstGeom prst="ellipse">
              <a:avLst/>
            </a:prstGeom>
            <a:noFill/>
            <a:ln w="12700" cap="flat">
              <a:solidFill>
                <a:srgbClr val="C0504D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64" name="Oval 58">
              <a:extLst>
                <a:ext uri="{FF2B5EF4-FFF2-40B4-BE49-F238E27FC236}">
                  <a16:creationId xmlns:a16="http://schemas.microsoft.com/office/drawing/2014/main" id="{8D2CFAF1-639F-4EE4-8714-6476D55C048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76725" y="4289425"/>
              <a:ext cx="76200" cy="76200"/>
            </a:xfrm>
            <a:prstGeom prst="ellipse">
              <a:avLst/>
            </a:prstGeom>
            <a:solidFill>
              <a:srgbClr val="C0504D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65" name="Oval 59">
              <a:extLst>
                <a:ext uri="{FF2B5EF4-FFF2-40B4-BE49-F238E27FC236}">
                  <a16:creationId xmlns:a16="http://schemas.microsoft.com/office/drawing/2014/main" id="{EE45D5C0-063E-4FA8-911D-31013237CA1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76725" y="4289425"/>
              <a:ext cx="76200" cy="76200"/>
            </a:xfrm>
            <a:prstGeom prst="ellipse">
              <a:avLst/>
            </a:prstGeom>
            <a:noFill/>
            <a:ln w="12700" cap="flat">
              <a:solidFill>
                <a:srgbClr val="C0504D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66" name="Oval 60">
              <a:extLst>
                <a:ext uri="{FF2B5EF4-FFF2-40B4-BE49-F238E27FC236}">
                  <a16:creationId xmlns:a16="http://schemas.microsoft.com/office/drawing/2014/main" id="{3C3AFEFB-07DA-44A6-A750-5AA0C83A519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54525" y="4224338"/>
              <a:ext cx="76200" cy="77788"/>
            </a:xfrm>
            <a:prstGeom prst="ellipse">
              <a:avLst/>
            </a:prstGeom>
            <a:solidFill>
              <a:srgbClr val="C0504D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67" name="Oval 61">
              <a:extLst>
                <a:ext uri="{FF2B5EF4-FFF2-40B4-BE49-F238E27FC236}">
                  <a16:creationId xmlns:a16="http://schemas.microsoft.com/office/drawing/2014/main" id="{752A8C53-E983-4AFF-8862-089F964C838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54525" y="4224338"/>
              <a:ext cx="76200" cy="77788"/>
            </a:xfrm>
            <a:prstGeom prst="ellipse">
              <a:avLst/>
            </a:prstGeom>
            <a:noFill/>
            <a:ln w="12700" cap="flat">
              <a:solidFill>
                <a:srgbClr val="C0504D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68" name="Oval 62">
              <a:extLst>
                <a:ext uri="{FF2B5EF4-FFF2-40B4-BE49-F238E27FC236}">
                  <a16:creationId xmlns:a16="http://schemas.microsoft.com/office/drawing/2014/main" id="{25E4CD6E-2FD1-4BCA-9C50-87DE6369574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21213" y="4173538"/>
              <a:ext cx="76200" cy="76200"/>
            </a:xfrm>
            <a:prstGeom prst="ellipse">
              <a:avLst/>
            </a:prstGeom>
            <a:solidFill>
              <a:srgbClr val="C0504D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69" name="Oval 63">
              <a:extLst>
                <a:ext uri="{FF2B5EF4-FFF2-40B4-BE49-F238E27FC236}">
                  <a16:creationId xmlns:a16="http://schemas.microsoft.com/office/drawing/2014/main" id="{B96FC5A2-16E7-4944-AE27-2E4AFA8637C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21213" y="4173538"/>
              <a:ext cx="76200" cy="76200"/>
            </a:xfrm>
            <a:prstGeom prst="ellipse">
              <a:avLst/>
            </a:prstGeom>
            <a:noFill/>
            <a:ln w="12700" cap="flat">
              <a:solidFill>
                <a:srgbClr val="C0504D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70" name="Oval 64">
              <a:extLst>
                <a:ext uri="{FF2B5EF4-FFF2-40B4-BE49-F238E27FC236}">
                  <a16:creationId xmlns:a16="http://schemas.microsoft.com/office/drawing/2014/main" id="{25667E29-AF6E-40A8-8A5E-752734CD509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86313" y="4110038"/>
              <a:ext cx="76200" cy="76200"/>
            </a:xfrm>
            <a:prstGeom prst="ellipse">
              <a:avLst/>
            </a:prstGeom>
            <a:solidFill>
              <a:srgbClr val="C0504D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71" name="Oval 65">
              <a:extLst>
                <a:ext uri="{FF2B5EF4-FFF2-40B4-BE49-F238E27FC236}">
                  <a16:creationId xmlns:a16="http://schemas.microsoft.com/office/drawing/2014/main" id="{61C0D2CA-E28B-4800-A677-D5A36BBA226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86313" y="4110038"/>
              <a:ext cx="76200" cy="76200"/>
            </a:xfrm>
            <a:prstGeom prst="ellipse">
              <a:avLst/>
            </a:prstGeom>
            <a:noFill/>
            <a:ln w="12700" cap="flat">
              <a:solidFill>
                <a:srgbClr val="C0504D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72" name="Oval 66">
              <a:extLst>
                <a:ext uri="{FF2B5EF4-FFF2-40B4-BE49-F238E27FC236}">
                  <a16:creationId xmlns:a16="http://schemas.microsoft.com/office/drawing/2014/main" id="{09205298-A0FD-4BCA-A036-FB82D8F4E92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64113" y="4059238"/>
              <a:ext cx="76200" cy="76200"/>
            </a:xfrm>
            <a:prstGeom prst="ellipse">
              <a:avLst/>
            </a:prstGeom>
            <a:solidFill>
              <a:srgbClr val="C0504D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73" name="Oval 67">
              <a:extLst>
                <a:ext uri="{FF2B5EF4-FFF2-40B4-BE49-F238E27FC236}">
                  <a16:creationId xmlns:a16="http://schemas.microsoft.com/office/drawing/2014/main" id="{029DB1E1-62ED-416C-A5A6-40B7F121B51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64113" y="4059238"/>
              <a:ext cx="76200" cy="76200"/>
            </a:xfrm>
            <a:prstGeom prst="ellipse">
              <a:avLst/>
            </a:prstGeom>
            <a:noFill/>
            <a:ln w="12700" cap="flat">
              <a:solidFill>
                <a:srgbClr val="C0504D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74" name="Oval 68">
              <a:extLst>
                <a:ext uri="{FF2B5EF4-FFF2-40B4-BE49-F238E27FC236}">
                  <a16:creationId xmlns:a16="http://schemas.microsoft.com/office/drawing/2014/main" id="{904B4023-F430-4E13-8119-648F52C0DD0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29213" y="3995738"/>
              <a:ext cx="76200" cy="76200"/>
            </a:xfrm>
            <a:prstGeom prst="ellipse">
              <a:avLst/>
            </a:prstGeom>
            <a:solidFill>
              <a:srgbClr val="C0504D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75" name="Oval 69">
              <a:extLst>
                <a:ext uri="{FF2B5EF4-FFF2-40B4-BE49-F238E27FC236}">
                  <a16:creationId xmlns:a16="http://schemas.microsoft.com/office/drawing/2014/main" id="{242C9C41-D1D3-4D79-BA49-A5A2D6FCEDD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29213" y="3995738"/>
              <a:ext cx="76200" cy="76200"/>
            </a:xfrm>
            <a:prstGeom prst="ellipse">
              <a:avLst/>
            </a:prstGeom>
            <a:noFill/>
            <a:ln w="12700" cap="flat">
              <a:solidFill>
                <a:srgbClr val="C0504D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76" name="Oval 70">
              <a:extLst>
                <a:ext uri="{FF2B5EF4-FFF2-40B4-BE49-F238E27FC236}">
                  <a16:creationId xmlns:a16="http://schemas.microsoft.com/office/drawing/2014/main" id="{00BBB0F7-C58D-4BE6-A2AB-A0B883D93DF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08600" y="3944938"/>
              <a:ext cx="76200" cy="76200"/>
            </a:xfrm>
            <a:prstGeom prst="ellipse">
              <a:avLst/>
            </a:prstGeom>
            <a:solidFill>
              <a:srgbClr val="C0504D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77" name="Oval 71">
              <a:extLst>
                <a:ext uri="{FF2B5EF4-FFF2-40B4-BE49-F238E27FC236}">
                  <a16:creationId xmlns:a16="http://schemas.microsoft.com/office/drawing/2014/main" id="{2A3045EB-43DE-4473-81DA-A9E5720B4BB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08600" y="3944938"/>
              <a:ext cx="76200" cy="76200"/>
            </a:xfrm>
            <a:prstGeom prst="ellipse">
              <a:avLst/>
            </a:prstGeom>
            <a:noFill/>
            <a:ln w="12700" cap="flat">
              <a:solidFill>
                <a:srgbClr val="C0504D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78" name="Oval 72">
              <a:extLst>
                <a:ext uri="{FF2B5EF4-FFF2-40B4-BE49-F238E27FC236}">
                  <a16:creationId xmlns:a16="http://schemas.microsoft.com/office/drawing/2014/main" id="{483BD4B2-E04D-407E-9FC7-A86F13E8893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73700" y="3881438"/>
              <a:ext cx="76200" cy="76200"/>
            </a:xfrm>
            <a:prstGeom prst="ellipse">
              <a:avLst/>
            </a:prstGeom>
            <a:solidFill>
              <a:srgbClr val="C0504D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79" name="Oval 73">
              <a:extLst>
                <a:ext uri="{FF2B5EF4-FFF2-40B4-BE49-F238E27FC236}">
                  <a16:creationId xmlns:a16="http://schemas.microsoft.com/office/drawing/2014/main" id="{BA92B0C8-71D1-4672-8DC6-9C820EF4B30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73700" y="3881438"/>
              <a:ext cx="76200" cy="76200"/>
            </a:xfrm>
            <a:prstGeom prst="ellipse">
              <a:avLst/>
            </a:prstGeom>
            <a:noFill/>
            <a:ln w="12700" cap="flat">
              <a:solidFill>
                <a:srgbClr val="C0504D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</p:grpSp>
      <p:grpSp>
        <p:nvGrpSpPr>
          <p:cNvPr id="133" name="Csoportba foglalás 132">
            <a:extLst>
              <a:ext uri="{FF2B5EF4-FFF2-40B4-BE49-F238E27FC236}">
                <a16:creationId xmlns:a16="http://schemas.microsoft.com/office/drawing/2014/main" id="{9924AD0C-0D3E-4075-B30A-ADDDFB720431}"/>
              </a:ext>
            </a:extLst>
          </p:cNvPr>
          <p:cNvGrpSpPr/>
          <p:nvPr/>
        </p:nvGrpSpPr>
        <p:grpSpPr>
          <a:xfrm>
            <a:off x="2914650" y="3116263"/>
            <a:ext cx="2635250" cy="1363662"/>
            <a:chOff x="2914650" y="3116263"/>
            <a:chExt cx="2635250" cy="1363662"/>
          </a:xfrm>
        </p:grpSpPr>
        <p:sp>
          <p:nvSpPr>
            <p:cNvPr id="80" name="Oval 74">
              <a:extLst>
                <a:ext uri="{FF2B5EF4-FFF2-40B4-BE49-F238E27FC236}">
                  <a16:creationId xmlns:a16="http://schemas.microsoft.com/office/drawing/2014/main" id="{200060E7-30D6-4EB0-A9FA-8DF5D342B8A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14650" y="4403725"/>
              <a:ext cx="76200" cy="76200"/>
            </a:xfrm>
            <a:prstGeom prst="ellipse">
              <a:avLst/>
            </a:prstGeom>
            <a:solidFill>
              <a:srgbClr val="9BBB59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81" name="Oval 75">
              <a:extLst>
                <a:ext uri="{FF2B5EF4-FFF2-40B4-BE49-F238E27FC236}">
                  <a16:creationId xmlns:a16="http://schemas.microsoft.com/office/drawing/2014/main" id="{4BFE3ABE-768A-42B9-B4D0-A883DE93887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14650" y="4403725"/>
              <a:ext cx="76200" cy="76200"/>
            </a:xfrm>
            <a:prstGeom prst="ellipse">
              <a:avLst/>
            </a:prstGeom>
            <a:noFill/>
            <a:ln w="12700" cap="flat">
              <a:solidFill>
                <a:srgbClr val="9BBB5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82" name="Oval 76">
              <a:extLst>
                <a:ext uri="{FF2B5EF4-FFF2-40B4-BE49-F238E27FC236}">
                  <a16:creationId xmlns:a16="http://schemas.microsoft.com/office/drawing/2014/main" id="{EEBB5EA6-3497-40E3-B48A-E7D665380A2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79750" y="4314825"/>
              <a:ext cx="76200" cy="76200"/>
            </a:xfrm>
            <a:prstGeom prst="ellipse">
              <a:avLst/>
            </a:prstGeom>
            <a:solidFill>
              <a:srgbClr val="9BBB59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83" name="Oval 77">
              <a:extLst>
                <a:ext uri="{FF2B5EF4-FFF2-40B4-BE49-F238E27FC236}">
                  <a16:creationId xmlns:a16="http://schemas.microsoft.com/office/drawing/2014/main" id="{5977ABA5-6FEF-4F08-9B79-F04B70B264F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79750" y="4314825"/>
              <a:ext cx="76200" cy="76200"/>
            </a:xfrm>
            <a:prstGeom prst="ellipse">
              <a:avLst/>
            </a:prstGeom>
            <a:noFill/>
            <a:ln w="12700" cap="flat">
              <a:solidFill>
                <a:srgbClr val="9BBB5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84" name="Oval 78">
              <a:extLst>
                <a:ext uri="{FF2B5EF4-FFF2-40B4-BE49-F238E27FC236}">
                  <a16:creationId xmlns:a16="http://schemas.microsoft.com/office/drawing/2014/main" id="{F5C9B6D3-763C-4CC5-9472-950BE9886B5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59138" y="4224338"/>
              <a:ext cx="76200" cy="77788"/>
            </a:xfrm>
            <a:prstGeom prst="ellipse">
              <a:avLst/>
            </a:prstGeom>
            <a:solidFill>
              <a:srgbClr val="9BBB59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85" name="Oval 79">
              <a:extLst>
                <a:ext uri="{FF2B5EF4-FFF2-40B4-BE49-F238E27FC236}">
                  <a16:creationId xmlns:a16="http://schemas.microsoft.com/office/drawing/2014/main" id="{DBAC1ACE-D8B2-46CB-83FB-3A34637A9D4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59138" y="4224338"/>
              <a:ext cx="76200" cy="77788"/>
            </a:xfrm>
            <a:prstGeom prst="ellipse">
              <a:avLst/>
            </a:prstGeom>
            <a:noFill/>
            <a:ln w="12700" cap="flat">
              <a:solidFill>
                <a:srgbClr val="9BBB5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86" name="Oval 80">
              <a:extLst>
                <a:ext uri="{FF2B5EF4-FFF2-40B4-BE49-F238E27FC236}">
                  <a16:creationId xmlns:a16="http://schemas.microsoft.com/office/drawing/2014/main" id="{3FA7CAC6-6F6B-4BF1-B0DD-AA94E1E1882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24238" y="4135438"/>
              <a:ext cx="76200" cy="76200"/>
            </a:xfrm>
            <a:prstGeom prst="ellipse">
              <a:avLst/>
            </a:prstGeom>
            <a:solidFill>
              <a:srgbClr val="9BBB59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87" name="Oval 81">
              <a:extLst>
                <a:ext uri="{FF2B5EF4-FFF2-40B4-BE49-F238E27FC236}">
                  <a16:creationId xmlns:a16="http://schemas.microsoft.com/office/drawing/2014/main" id="{C4CE70EE-6DEC-4AE1-942D-6D74A7A49C1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24238" y="4135438"/>
              <a:ext cx="76200" cy="76200"/>
            </a:xfrm>
            <a:prstGeom prst="ellipse">
              <a:avLst/>
            </a:prstGeom>
            <a:noFill/>
            <a:ln w="12700" cap="flat">
              <a:solidFill>
                <a:srgbClr val="9BBB5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88" name="Oval 82">
              <a:extLst>
                <a:ext uri="{FF2B5EF4-FFF2-40B4-BE49-F238E27FC236}">
                  <a16:creationId xmlns:a16="http://schemas.microsoft.com/office/drawing/2014/main" id="{CD2606DF-7028-4820-9FBB-1DBE6E6E0E5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02038" y="4059238"/>
              <a:ext cx="76200" cy="76200"/>
            </a:xfrm>
            <a:prstGeom prst="ellipse">
              <a:avLst/>
            </a:prstGeom>
            <a:solidFill>
              <a:srgbClr val="9BBB59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89" name="Oval 83">
              <a:extLst>
                <a:ext uri="{FF2B5EF4-FFF2-40B4-BE49-F238E27FC236}">
                  <a16:creationId xmlns:a16="http://schemas.microsoft.com/office/drawing/2014/main" id="{582F3FA7-CC35-4AD2-AB62-07DFC74211C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02038" y="4059238"/>
              <a:ext cx="76200" cy="76200"/>
            </a:xfrm>
            <a:prstGeom prst="ellipse">
              <a:avLst/>
            </a:prstGeom>
            <a:noFill/>
            <a:ln w="12700" cap="flat">
              <a:solidFill>
                <a:srgbClr val="9BBB5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90" name="Oval 84">
              <a:extLst>
                <a:ext uri="{FF2B5EF4-FFF2-40B4-BE49-F238E27FC236}">
                  <a16:creationId xmlns:a16="http://schemas.microsoft.com/office/drawing/2014/main" id="{DBF8A282-0399-4773-AD3B-DBA926124CF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67138" y="3970338"/>
              <a:ext cx="76200" cy="76200"/>
            </a:xfrm>
            <a:prstGeom prst="ellipse">
              <a:avLst/>
            </a:prstGeom>
            <a:solidFill>
              <a:srgbClr val="9BBB59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91" name="Oval 85">
              <a:extLst>
                <a:ext uri="{FF2B5EF4-FFF2-40B4-BE49-F238E27FC236}">
                  <a16:creationId xmlns:a16="http://schemas.microsoft.com/office/drawing/2014/main" id="{0DFBFBEB-BD19-4749-B214-57827511273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67138" y="3970338"/>
              <a:ext cx="76200" cy="76200"/>
            </a:xfrm>
            <a:prstGeom prst="ellipse">
              <a:avLst/>
            </a:prstGeom>
            <a:noFill/>
            <a:ln w="12700" cap="flat">
              <a:solidFill>
                <a:srgbClr val="9BBB5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92" name="Oval 86">
              <a:extLst>
                <a:ext uri="{FF2B5EF4-FFF2-40B4-BE49-F238E27FC236}">
                  <a16:creationId xmlns:a16="http://schemas.microsoft.com/office/drawing/2014/main" id="{8A35DF9F-EA63-4648-8967-2898F8CB1B8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33825" y="3881438"/>
              <a:ext cx="76200" cy="76200"/>
            </a:xfrm>
            <a:prstGeom prst="ellipse">
              <a:avLst/>
            </a:prstGeom>
            <a:solidFill>
              <a:srgbClr val="9BBB59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93" name="Oval 87">
              <a:extLst>
                <a:ext uri="{FF2B5EF4-FFF2-40B4-BE49-F238E27FC236}">
                  <a16:creationId xmlns:a16="http://schemas.microsoft.com/office/drawing/2014/main" id="{9265C3EA-829C-4351-9BD0-ED3C7F51010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33825" y="3881438"/>
              <a:ext cx="76200" cy="76200"/>
            </a:xfrm>
            <a:prstGeom prst="ellipse">
              <a:avLst/>
            </a:prstGeom>
            <a:noFill/>
            <a:ln w="12700" cap="flat">
              <a:solidFill>
                <a:srgbClr val="9BBB5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94" name="Oval 88">
              <a:extLst>
                <a:ext uri="{FF2B5EF4-FFF2-40B4-BE49-F238E27FC236}">
                  <a16:creationId xmlns:a16="http://schemas.microsoft.com/office/drawing/2014/main" id="{4F8EEA79-9AB0-44A8-92C1-F6CCDAD9DC4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11625" y="3803650"/>
              <a:ext cx="76200" cy="77788"/>
            </a:xfrm>
            <a:prstGeom prst="ellipse">
              <a:avLst/>
            </a:prstGeom>
            <a:solidFill>
              <a:srgbClr val="9BBB59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95" name="Oval 89">
              <a:extLst>
                <a:ext uri="{FF2B5EF4-FFF2-40B4-BE49-F238E27FC236}">
                  <a16:creationId xmlns:a16="http://schemas.microsoft.com/office/drawing/2014/main" id="{975BC6E7-83C5-404D-AAEF-99F0D0227EC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11625" y="3803650"/>
              <a:ext cx="76200" cy="77788"/>
            </a:xfrm>
            <a:prstGeom prst="ellipse">
              <a:avLst/>
            </a:prstGeom>
            <a:noFill/>
            <a:ln w="12700" cap="flat">
              <a:solidFill>
                <a:srgbClr val="9BBB5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96" name="Oval 90">
              <a:extLst>
                <a:ext uri="{FF2B5EF4-FFF2-40B4-BE49-F238E27FC236}">
                  <a16:creationId xmlns:a16="http://schemas.microsoft.com/office/drawing/2014/main" id="{AB97CA7F-B816-4158-84DF-0ABE137EBC7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76725" y="3714750"/>
              <a:ext cx="76200" cy="76200"/>
            </a:xfrm>
            <a:prstGeom prst="ellipse">
              <a:avLst/>
            </a:prstGeom>
            <a:solidFill>
              <a:srgbClr val="9BBB59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97" name="Oval 91">
              <a:extLst>
                <a:ext uri="{FF2B5EF4-FFF2-40B4-BE49-F238E27FC236}">
                  <a16:creationId xmlns:a16="http://schemas.microsoft.com/office/drawing/2014/main" id="{9F148DD7-B73F-4D04-9FA2-918EDAF7B7C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76725" y="3714750"/>
              <a:ext cx="76200" cy="76200"/>
            </a:xfrm>
            <a:prstGeom prst="ellipse">
              <a:avLst/>
            </a:prstGeom>
            <a:noFill/>
            <a:ln w="12700" cap="flat">
              <a:solidFill>
                <a:srgbClr val="9BBB5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98" name="Oval 92">
              <a:extLst>
                <a:ext uri="{FF2B5EF4-FFF2-40B4-BE49-F238E27FC236}">
                  <a16:creationId xmlns:a16="http://schemas.microsoft.com/office/drawing/2014/main" id="{2AA9E5EA-893A-4A3C-8769-17F4E6A1962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54525" y="3625850"/>
              <a:ext cx="76200" cy="76200"/>
            </a:xfrm>
            <a:prstGeom prst="ellipse">
              <a:avLst/>
            </a:prstGeom>
            <a:solidFill>
              <a:srgbClr val="9BBB59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99" name="Oval 93">
              <a:extLst>
                <a:ext uri="{FF2B5EF4-FFF2-40B4-BE49-F238E27FC236}">
                  <a16:creationId xmlns:a16="http://schemas.microsoft.com/office/drawing/2014/main" id="{014D2C34-8E66-4414-BA06-CA48F22BFA0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54525" y="3625850"/>
              <a:ext cx="76200" cy="76200"/>
            </a:xfrm>
            <a:prstGeom prst="ellipse">
              <a:avLst/>
            </a:prstGeom>
            <a:noFill/>
            <a:ln w="12700" cap="flat">
              <a:solidFill>
                <a:srgbClr val="9BBB5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100" name="Oval 94">
              <a:extLst>
                <a:ext uri="{FF2B5EF4-FFF2-40B4-BE49-F238E27FC236}">
                  <a16:creationId xmlns:a16="http://schemas.microsoft.com/office/drawing/2014/main" id="{1095CA6E-3EA1-4702-8470-1B9F741545A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21213" y="3536950"/>
              <a:ext cx="76200" cy="76200"/>
            </a:xfrm>
            <a:prstGeom prst="ellipse">
              <a:avLst/>
            </a:prstGeom>
            <a:solidFill>
              <a:srgbClr val="9BBB59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101" name="Oval 95">
              <a:extLst>
                <a:ext uri="{FF2B5EF4-FFF2-40B4-BE49-F238E27FC236}">
                  <a16:creationId xmlns:a16="http://schemas.microsoft.com/office/drawing/2014/main" id="{91373011-F7EB-4FE0-96A7-64EE394BF4B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21213" y="3536950"/>
              <a:ext cx="76200" cy="76200"/>
            </a:xfrm>
            <a:prstGeom prst="ellipse">
              <a:avLst/>
            </a:prstGeom>
            <a:noFill/>
            <a:ln w="12700" cap="flat">
              <a:solidFill>
                <a:srgbClr val="9BBB5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102" name="Oval 96">
              <a:extLst>
                <a:ext uri="{FF2B5EF4-FFF2-40B4-BE49-F238E27FC236}">
                  <a16:creationId xmlns:a16="http://schemas.microsoft.com/office/drawing/2014/main" id="{A0A20875-EA78-465E-8F71-CEE37C81F6E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86313" y="3460750"/>
              <a:ext cx="76200" cy="76200"/>
            </a:xfrm>
            <a:prstGeom prst="ellipse">
              <a:avLst/>
            </a:prstGeom>
            <a:solidFill>
              <a:srgbClr val="9BBB59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103" name="Oval 97">
              <a:extLst>
                <a:ext uri="{FF2B5EF4-FFF2-40B4-BE49-F238E27FC236}">
                  <a16:creationId xmlns:a16="http://schemas.microsoft.com/office/drawing/2014/main" id="{2219EAF9-9E88-4E3B-8F11-E91D350B9E2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86313" y="3460750"/>
              <a:ext cx="76200" cy="76200"/>
            </a:xfrm>
            <a:prstGeom prst="ellipse">
              <a:avLst/>
            </a:prstGeom>
            <a:noFill/>
            <a:ln w="12700" cap="flat">
              <a:solidFill>
                <a:srgbClr val="9BBB5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104" name="Oval 98">
              <a:extLst>
                <a:ext uri="{FF2B5EF4-FFF2-40B4-BE49-F238E27FC236}">
                  <a16:creationId xmlns:a16="http://schemas.microsoft.com/office/drawing/2014/main" id="{E7053FAF-BB86-4E6F-9DAF-B4C97F50AE0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64113" y="3370263"/>
              <a:ext cx="76200" cy="77788"/>
            </a:xfrm>
            <a:prstGeom prst="ellipse">
              <a:avLst/>
            </a:prstGeom>
            <a:solidFill>
              <a:srgbClr val="9BBB59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105" name="Oval 99">
              <a:extLst>
                <a:ext uri="{FF2B5EF4-FFF2-40B4-BE49-F238E27FC236}">
                  <a16:creationId xmlns:a16="http://schemas.microsoft.com/office/drawing/2014/main" id="{6741D126-1A8D-41AE-A669-34685AAF08D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64113" y="3370263"/>
              <a:ext cx="76200" cy="77788"/>
            </a:xfrm>
            <a:prstGeom prst="ellipse">
              <a:avLst/>
            </a:prstGeom>
            <a:noFill/>
            <a:ln w="12700" cap="flat">
              <a:solidFill>
                <a:srgbClr val="9BBB5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106" name="Oval 100">
              <a:extLst>
                <a:ext uri="{FF2B5EF4-FFF2-40B4-BE49-F238E27FC236}">
                  <a16:creationId xmlns:a16="http://schemas.microsoft.com/office/drawing/2014/main" id="{3271A884-911D-40D9-B894-EF64E024494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29213" y="3281363"/>
              <a:ext cx="76200" cy="76200"/>
            </a:xfrm>
            <a:prstGeom prst="ellipse">
              <a:avLst/>
            </a:prstGeom>
            <a:solidFill>
              <a:srgbClr val="9BBB59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107" name="Oval 101">
              <a:extLst>
                <a:ext uri="{FF2B5EF4-FFF2-40B4-BE49-F238E27FC236}">
                  <a16:creationId xmlns:a16="http://schemas.microsoft.com/office/drawing/2014/main" id="{B13B1453-5CD9-439F-9E91-BE98DE5653B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29213" y="3281363"/>
              <a:ext cx="76200" cy="76200"/>
            </a:xfrm>
            <a:prstGeom prst="ellipse">
              <a:avLst/>
            </a:prstGeom>
            <a:noFill/>
            <a:ln w="12700" cap="flat">
              <a:solidFill>
                <a:srgbClr val="9BBB5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108" name="Oval 102">
              <a:extLst>
                <a:ext uri="{FF2B5EF4-FFF2-40B4-BE49-F238E27FC236}">
                  <a16:creationId xmlns:a16="http://schemas.microsoft.com/office/drawing/2014/main" id="{4CE21104-5A3B-4739-86F9-6567944CE50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08600" y="3205163"/>
              <a:ext cx="76200" cy="76200"/>
            </a:xfrm>
            <a:prstGeom prst="ellipse">
              <a:avLst/>
            </a:prstGeom>
            <a:solidFill>
              <a:srgbClr val="9BBB59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109" name="Oval 103">
              <a:extLst>
                <a:ext uri="{FF2B5EF4-FFF2-40B4-BE49-F238E27FC236}">
                  <a16:creationId xmlns:a16="http://schemas.microsoft.com/office/drawing/2014/main" id="{05D8DEB9-689B-4C3F-9FE4-A28994F21AA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08600" y="3205163"/>
              <a:ext cx="76200" cy="76200"/>
            </a:xfrm>
            <a:prstGeom prst="ellipse">
              <a:avLst/>
            </a:prstGeom>
            <a:noFill/>
            <a:ln w="12700" cap="flat">
              <a:solidFill>
                <a:srgbClr val="9BBB5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110" name="Oval 104">
              <a:extLst>
                <a:ext uri="{FF2B5EF4-FFF2-40B4-BE49-F238E27FC236}">
                  <a16:creationId xmlns:a16="http://schemas.microsoft.com/office/drawing/2014/main" id="{A22BFD8B-4EAF-43B6-988F-D84447F05DB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73700" y="3116263"/>
              <a:ext cx="76200" cy="76200"/>
            </a:xfrm>
            <a:prstGeom prst="ellipse">
              <a:avLst/>
            </a:prstGeom>
            <a:solidFill>
              <a:srgbClr val="9BBB59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111" name="Oval 105">
              <a:extLst>
                <a:ext uri="{FF2B5EF4-FFF2-40B4-BE49-F238E27FC236}">
                  <a16:creationId xmlns:a16="http://schemas.microsoft.com/office/drawing/2014/main" id="{6606759B-F93B-4517-A5E5-ADE10AD6F88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73700" y="3116263"/>
              <a:ext cx="76200" cy="76200"/>
            </a:xfrm>
            <a:prstGeom prst="ellipse">
              <a:avLst/>
            </a:prstGeom>
            <a:noFill/>
            <a:ln w="12700" cap="flat">
              <a:solidFill>
                <a:srgbClr val="9BBB5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</p:grpSp>
      <p:sp>
        <p:nvSpPr>
          <p:cNvPr id="115" name="Rectangle 109">
            <a:extLst>
              <a:ext uri="{FF2B5EF4-FFF2-40B4-BE49-F238E27FC236}">
                <a16:creationId xmlns:a16="http://schemas.microsoft.com/office/drawing/2014/main" id="{9ED9E794-B89B-411D-BE7B-783786B14CA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6225" y="5883275"/>
            <a:ext cx="508000" cy="242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u-HU" altLang="hu-HU" sz="1200" b="0" i="0" u="none" strike="noStrike" cap="none" normalizeH="0" baseline="0">
                <a:ln>
                  <a:noFill/>
                </a:ln>
                <a:solidFill>
                  <a:srgbClr val="595959"/>
                </a:solidFill>
                <a:effectLst/>
                <a:latin typeface="Calibri" panose="020F0502020204030204" pitchFamily="34" charset="0"/>
              </a:rPr>
              <a:t>-10000</a:t>
            </a:r>
            <a:endParaRPr kumimoji="0" lang="hu-HU" altLang="hu-H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16" name="Rectangle 110">
            <a:extLst>
              <a:ext uri="{FF2B5EF4-FFF2-40B4-BE49-F238E27FC236}">
                <a16:creationId xmlns:a16="http://schemas.microsoft.com/office/drawing/2014/main" id="{19E952EE-A746-45EB-8280-2BAE3984AFA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1825" y="5368925"/>
            <a:ext cx="152400" cy="24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u-HU" altLang="hu-HU" sz="1200" b="0" i="0" u="none" strike="noStrike" cap="none" normalizeH="0" baseline="0">
                <a:ln>
                  <a:noFill/>
                </a:ln>
                <a:solidFill>
                  <a:srgbClr val="595959"/>
                </a:solidFill>
                <a:effectLst/>
                <a:latin typeface="Calibri" panose="020F0502020204030204" pitchFamily="34" charset="0"/>
              </a:rPr>
              <a:t>0</a:t>
            </a:r>
            <a:endParaRPr kumimoji="0" lang="hu-HU" altLang="hu-H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17" name="Rectangle 111">
            <a:extLst>
              <a:ext uri="{FF2B5EF4-FFF2-40B4-BE49-F238E27FC236}">
                <a16:creationId xmlns:a16="http://schemas.microsoft.com/office/drawing/2014/main" id="{B44EFD5A-7CCF-442B-8B36-97F412BC2DE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2263" y="4851400"/>
            <a:ext cx="509588" cy="255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u-HU" altLang="hu-HU" sz="1200" b="0" i="0" u="none" strike="noStrike" cap="none" normalizeH="0" baseline="0">
                <a:ln>
                  <a:noFill/>
                </a:ln>
                <a:solidFill>
                  <a:srgbClr val="595959"/>
                </a:solidFill>
                <a:effectLst/>
                <a:latin typeface="Calibri" panose="020F0502020204030204" pitchFamily="34" charset="0"/>
              </a:rPr>
              <a:t>10000</a:t>
            </a:r>
            <a:endParaRPr kumimoji="0" lang="hu-HU" altLang="hu-H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18" name="Rectangle 112">
            <a:extLst>
              <a:ext uri="{FF2B5EF4-FFF2-40B4-BE49-F238E27FC236}">
                <a16:creationId xmlns:a16="http://schemas.microsoft.com/office/drawing/2014/main" id="{5F119935-7017-49C6-B2B8-64BFA7C7678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2263" y="4338638"/>
            <a:ext cx="471488" cy="242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u-HU" altLang="hu-HU" sz="1200" b="0" i="0" u="none" strike="noStrike" cap="none" normalizeH="0" baseline="0">
                <a:ln>
                  <a:noFill/>
                </a:ln>
                <a:solidFill>
                  <a:srgbClr val="595959"/>
                </a:solidFill>
                <a:effectLst/>
                <a:latin typeface="Calibri" panose="020F0502020204030204" pitchFamily="34" charset="0"/>
              </a:rPr>
              <a:t>20000</a:t>
            </a:r>
            <a:endParaRPr kumimoji="0" lang="hu-HU" altLang="hu-H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19" name="Rectangle 113">
            <a:extLst>
              <a:ext uri="{FF2B5EF4-FFF2-40B4-BE49-F238E27FC236}">
                <a16:creationId xmlns:a16="http://schemas.microsoft.com/office/drawing/2014/main" id="{D0A8B61E-0350-48FC-AF87-F5A17DA6A04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2263" y="3824288"/>
            <a:ext cx="471488" cy="24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u-HU" altLang="hu-HU" sz="1200" b="0" i="0" u="none" strike="noStrike" cap="none" normalizeH="0" baseline="0">
                <a:ln>
                  <a:noFill/>
                </a:ln>
                <a:solidFill>
                  <a:srgbClr val="595959"/>
                </a:solidFill>
                <a:effectLst/>
                <a:latin typeface="Calibri" panose="020F0502020204030204" pitchFamily="34" charset="0"/>
              </a:rPr>
              <a:t>30000</a:t>
            </a:r>
            <a:endParaRPr kumimoji="0" lang="hu-HU" altLang="hu-H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20" name="Rectangle 114">
            <a:extLst>
              <a:ext uri="{FF2B5EF4-FFF2-40B4-BE49-F238E27FC236}">
                <a16:creationId xmlns:a16="http://schemas.microsoft.com/office/drawing/2014/main" id="{0E012E5F-0C5C-4FEE-98BB-B814C06A1A7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2263" y="3306763"/>
            <a:ext cx="509588" cy="255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u-HU" altLang="hu-HU" sz="1200" b="0" i="0" u="none" strike="noStrike" cap="none" normalizeH="0" baseline="0">
                <a:ln>
                  <a:noFill/>
                </a:ln>
                <a:solidFill>
                  <a:srgbClr val="595959"/>
                </a:solidFill>
                <a:effectLst/>
                <a:latin typeface="Calibri" panose="020F0502020204030204" pitchFamily="34" charset="0"/>
              </a:rPr>
              <a:t>40000</a:t>
            </a:r>
            <a:endParaRPr kumimoji="0" lang="hu-HU" altLang="hu-H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21" name="Rectangle 115">
            <a:extLst>
              <a:ext uri="{FF2B5EF4-FFF2-40B4-BE49-F238E27FC236}">
                <a16:creationId xmlns:a16="http://schemas.microsoft.com/office/drawing/2014/main" id="{D9756E4B-41F1-4729-9CCD-6C1E45B879C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2263" y="2794000"/>
            <a:ext cx="471488" cy="242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u-HU" altLang="hu-HU" sz="1200" b="0" i="0" u="none" strike="noStrike" cap="none" normalizeH="0" baseline="0">
                <a:ln>
                  <a:noFill/>
                </a:ln>
                <a:solidFill>
                  <a:srgbClr val="595959"/>
                </a:solidFill>
                <a:effectLst/>
                <a:latin typeface="Calibri" panose="020F0502020204030204" pitchFamily="34" charset="0"/>
              </a:rPr>
              <a:t>50000</a:t>
            </a:r>
            <a:endParaRPr kumimoji="0" lang="hu-HU" altLang="hu-H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22" name="Rectangle 116">
            <a:extLst>
              <a:ext uri="{FF2B5EF4-FFF2-40B4-BE49-F238E27FC236}">
                <a16:creationId xmlns:a16="http://schemas.microsoft.com/office/drawing/2014/main" id="{8B58114B-C2DC-47E1-BC8B-55E093EACCB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1200" y="6080125"/>
            <a:ext cx="395288" cy="255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u-HU" altLang="hu-HU" sz="1200" b="0" i="0" u="none" strike="noStrike" cap="none" normalizeH="0" baseline="0">
                <a:ln>
                  <a:noFill/>
                </a:ln>
                <a:solidFill>
                  <a:srgbClr val="595959"/>
                </a:solidFill>
                <a:effectLst/>
                <a:latin typeface="Calibri" panose="020F0502020204030204" pitchFamily="34" charset="0"/>
              </a:rPr>
              <a:t>-280</a:t>
            </a:r>
            <a:endParaRPr kumimoji="0" lang="hu-HU" altLang="hu-H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23" name="Rectangle 117">
            <a:extLst>
              <a:ext uri="{FF2B5EF4-FFF2-40B4-BE49-F238E27FC236}">
                <a16:creationId xmlns:a16="http://schemas.microsoft.com/office/drawing/2014/main" id="{271C78D7-DD28-44A3-9F6A-7E7104B2AE3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65275" y="6080125"/>
            <a:ext cx="393700" cy="255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u-HU" altLang="hu-HU" sz="1200" b="0" i="0" u="none" strike="noStrike" cap="none" normalizeH="0" baseline="0">
                <a:ln>
                  <a:noFill/>
                </a:ln>
                <a:solidFill>
                  <a:srgbClr val="595959"/>
                </a:solidFill>
                <a:effectLst/>
                <a:latin typeface="Calibri" panose="020F0502020204030204" pitchFamily="34" charset="0"/>
              </a:rPr>
              <a:t>-180</a:t>
            </a:r>
            <a:endParaRPr kumimoji="0" lang="hu-HU" altLang="hu-H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24" name="Rectangle 118">
            <a:extLst>
              <a:ext uri="{FF2B5EF4-FFF2-40B4-BE49-F238E27FC236}">
                <a16:creationId xmlns:a16="http://schemas.microsoft.com/office/drawing/2014/main" id="{AB7B5E86-D55F-42B5-B556-D42B56EF64B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57450" y="6080125"/>
            <a:ext cx="304800" cy="255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u-HU" altLang="hu-HU" sz="1200" b="0" i="0" u="none" strike="noStrike" cap="none" normalizeH="0" baseline="0">
                <a:ln>
                  <a:noFill/>
                </a:ln>
                <a:solidFill>
                  <a:srgbClr val="595959"/>
                </a:solidFill>
                <a:effectLst/>
                <a:latin typeface="Calibri" panose="020F0502020204030204" pitchFamily="34" charset="0"/>
              </a:rPr>
              <a:t>-80</a:t>
            </a:r>
            <a:endParaRPr kumimoji="0" lang="hu-HU" altLang="hu-H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25" name="Rectangle 119">
            <a:extLst>
              <a:ext uri="{FF2B5EF4-FFF2-40B4-BE49-F238E27FC236}">
                <a16:creationId xmlns:a16="http://schemas.microsoft.com/office/drawing/2014/main" id="{ECED27D4-4F60-47DF-A011-39586A801F2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33750" y="6080125"/>
            <a:ext cx="255588" cy="255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u-HU" altLang="hu-HU" sz="1200" b="0" i="0" u="none" strike="noStrike" cap="none" normalizeH="0" baseline="0">
                <a:ln>
                  <a:noFill/>
                </a:ln>
                <a:solidFill>
                  <a:srgbClr val="595959"/>
                </a:solidFill>
                <a:effectLst/>
                <a:latin typeface="Calibri" panose="020F0502020204030204" pitchFamily="34" charset="0"/>
              </a:rPr>
              <a:t>20</a:t>
            </a:r>
            <a:endParaRPr kumimoji="0" lang="hu-HU" altLang="hu-H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26" name="Rectangle 120">
            <a:extLst>
              <a:ext uri="{FF2B5EF4-FFF2-40B4-BE49-F238E27FC236}">
                <a16:creationId xmlns:a16="http://schemas.microsoft.com/office/drawing/2014/main" id="{1FAAD174-D5A0-44E2-A0B5-C6A3C41F5F9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49725" y="6080125"/>
            <a:ext cx="342900" cy="255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u-HU" altLang="hu-HU" sz="1200" b="0" i="0" u="none" strike="noStrike" cap="none" normalizeH="0" baseline="0">
                <a:ln>
                  <a:noFill/>
                </a:ln>
                <a:solidFill>
                  <a:srgbClr val="595959"/>
                </a:solidFill>
                <a:effectLst/>
                <a:latin typeface="Calibri" panose="020F0502020204030204" pitchFamily="34" charset="0"/>
              </a:rPr>
              <a:t>120</a:t>
            </a:r>
            <a:endParaRPr kumimoji="0" lang="hu-HU" altLang="hu-H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27" name="Rectangle 121">
            <a:extLst>
              <a:ext uri="{FF2B5EF4-FFF2-40B4-BE49-F238E27FC236}">
                <a16:creationId xmlns:a16="http://schemas.microsoft.com/office/drawing/2014/main" id="{7E14BC7B-0C4E-4A6B-9DBD-E9ECD918ACB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02213" y="6080125"/>
            <a:ext cx="344488" cy="255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u-HU" altLang="hu-HU" sz="1200" b="0" i="0" u="none" strike="noStrike" cap="none" normalizeH="0" baseline="0">
                <a:ln>
                  <a:noFill/>
                </a:ln>
                <a:solidFill>
                  <a:srgbClr val="595959"/>
                </a:solidFill>
                <a:effectLst/>
                <a:latin typeface="Calibri" panose="020F0502020204030204" pitchFamily="34" charset="0"/>
              </a:rPr>
              <a:t>220</a:t>
            </a:r>
            <a:endParaRPr kumimoji="0" lang="hu-HU" altLang="hu-H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28" name="Rectangle 122">
            <a:extLst>
              <a:ext uri="{FF2B5EF4-FFF2-40B4-BE49-F238E27FC236}">
                <a16:creationId xmlns:a16="http://schemas.microsoft.com/office/drawing/2014/main" id="{8F1A5401-471C-43E8-B429-76EA2347CB1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56288" y="6080125"/>
            <a:ext cx="344488" cy="255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u-HU" altLang="hu-HU" sz="1200" b="0" i="0" u="none" strike="noStrike" cap="none" normalizeH="0" baseline="0">
                <a:ln>
                  <a:noFill/>
                </a:ln>
                <a:solidFill>
                  <a:srgbClr val="595959"/>
                </a:solidFill>
                <a:effectLst/>
                <a:latin typeface="Calibri" panose="020F0502020204030204" pitchFamily="34" charset="0"/>
              </a:rPr>
              <a:t>320</a:t>
            </a:r>
            <a:endParaRPr kumimoji="0" lang="hu-HU" altLang="hu-H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34" name="Szövegdoboz 133">
            <a:extLst>
              <a:ext uri="{FF2B5EF4-FFF2-40B4-BE49-F238E27FC236}">
                <a16:creationId xmlns:a16="http://schemas.microsoft.com/office/drawing/2014/main" id="{B4634C68-C6CE-4FCC-B930-497464760CC7}"/>
              </a:ext>
            </a:extLst>
          </p:cNvPr>
          <p:cNvSpPr txBox="1"/>
          <p:nvPr/>
        </p:nvSpPr>
        <p:spPr>
          <a:xfrm>
            <a:off x="1798326" y="3452007"/>
            <a:ext cx="12570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/>
              <a:t>V</a:t>
            </a:r>
            <a:r>
              <a:rPr lang="hu-HU" baseline="-25000" dirty="0"/>
              <a:t>1</a:t>
            </a:r>
            <a:r>
              <a:rPr lang="hu-HU" dirty="0"/>
              <a:t> &gt; V</a:t>
            </a:r>
            <a:r>
              <a:rPr lang="hu-HU" baseline="-25000" dirty="0"/>
              <a:t>2</a:t>
            </a:r>
            <a:r>
              <a:rPr lang="hu-HU" dirty="0"/>
              <a:t> &gt; V</a:t>
            </a:r>
            <a:r>
              <a:rPr lang="hu-HU" baseline="-25000" dirty="0"/>
              <a:t>3</a:t>
            </a:r>
          </a:p>
        </p:txBody>
      </p:sp>
      <p:sp>
        <p:nvSpPr>
          <p:cNvPr id="135" name="Szövegdoboz 134">
            <a:extLst>
              <a:ext uri="{FF2B5EF4-FFF2-40B4-BE49-F238E27FC236}">
                <a16:creationId xmlns:a16="http://schemas.microsoft.com/office/drawing/2014/main" id="{0B128FAF-BE6D-4A6A-B18C-AC806E11379C}"/>
              </a:ext>
            </a:extLst>
          </p:cNvPr>
          <p:cNvSpPr txBox="1"/>
          <p:nvPr/>
        </p:nvSpPr>
        <p:spPr>
          <a:xfrm>
            <a:off x="5632509" y="2881164"/>
            <a:ext cx="447558" cy="20005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4200"/>
              </a:spcAft>
            </a:pPr>
            <a:r>
              <a:rPr lang="hu-HU" dirty="0"/>
              <a:t>V</a:t>
            </a:r>
            <a:r>
              <a:rPr lang="hu-HU" baseline="-25000" dirty="0"/>
              <a:t>3</a:t>
            </a:r>
            <a:r>
              <a:rPr lang="hu-HU" dirty="0"/>
              <a:t> </a:t>
            </a:r>
          </a:p>
          <a:p>
            <a:pPr>
              <a:spcAft>
                <a:spcPts val="4200"/>
              </a:spcAft>
            </a:pPr>
            <a:r>
              <a:rPr lang="hu-HU" dirty="0"/>
              <a:t>V</a:t>
            </a:r>
            <a:r>
              <a:rPr lang="hu-HU" baseline="-25000" dirty="0"/>
              <a:t>2</a:t>
            </a:r>
            <a:r>
              <a:rPr lang="hu-HU" dirty="0"/>
              <a:t> </a:t>
            </a:r>
          </a:p>
          <a:p>
            <a:pPr>
              <a:spcAft>
                <a:spcPts val="4200"/>
              </a:spcAft>
            </a:pPr>
            <a:r>
              <a:rPr lang="hu-HU" dirty="0"/>
              <a:t>V</a:t>
            </a:r>
            <a:r>
              <a:rPr lang="hu-HU" baseline="-25000" dirty="0"/>
              <a:t>1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6" name="Szövegdoboz 135">
                <a:extLst>
                  <a:ext uri="{FF2B5EF4-FFF2-40B4-BE49-F238E27FC236}">
                    <a16:creationId xmlns:a16="http://schemas.microsoft.com/office/drawing/2014/main" id="{F9B1C71E-8837-4CAC-A007-5D9E0BEAB8E4}"/>
                  </a:ext>
                </a:extLst>
              </p:cNvPr>
              <p:cNvSpPr txBox="1"/>
              <p:nvPr/>
            </p:nvSpPr>
            <p:spPr>
              <a:xfrm>
                <a:off x="7466768" y="2427928"/>
                <a:ext cx="3188565" cy="5539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hu-HU" sz="3600" b="0" dirty="0"/>
                  <a:t>p</a:t>
                </a:r>
                <a14:m>
                  <m:oMath xmlns:m="http://schemas.openxmlformats.org/officeDocument/2006/math">
                    <m:r>
                      <a:rPr lang="hu-HU" sz="3600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hu-HU" sz="3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hu-HU" sz="36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hu-HU" sz="3600" b="0" i="1" smtClean="0">
                            <a:latin typeface="Cambria Math" panose="02040503050406030204" pitchFamily="18" charset="0"/>
                          </a:rPr>
                          <m:t>𝑜</m:t>
                        </m:r>
                      </m:sub>
                    </m:sSub>
                    <m:d>
                      <m:dPr>
                        <m:ctrlPr>
                          <a:rPr lang="hu-HU" sz="3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hu-HU" sz="3600" b="0" i="1" smtClean="0">
                            <a:latin typeface="Cambria Math" panose="02040503050406030204" pitchFamily="18" charset="0"/>
                          </a:rPr>
                          <m:t>1+</m:t>
                        </m:r>
                        <m:r>
                          <a:rPr lang="hu-HU" sz="3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𝛼</m:t>
                        </m:r>
                        <m:r>
                          <a:rPr lang="hu-HU" sz="3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∙</m:t>
                        </m:r>
                        <m:r>
                          <a:rPr lang="hu-HU" sz="3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𝑡</m:t>
                        </m:r>
                      </m:e>
                    </m:d>
                  </m:oMath>
                </a14:m>
                <a:endParaRPr lang="hu-HU" sz="3600" dirty="0"/>
              </a:p>
            </p:txBody>
          </p:sp>
        </mc:Choice>
        <mc:Fallback xmlns="">
          <p:sp>
            <p:nvSpPr>
              <p:cNvPr id="136" name="Szövegdoboz 135">
                <a:extLst>
                  <a:ext uri="{FF2B5EF4-FFF2-40B4-BE49-F238E27FC236}">
                    <a16:creationId xmlns:a16="http://schemas.microsoft.com/office/drawing/2014/main" id="{F9B1C71E-8837-4CAC-A007-5D9E0BEAB8E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66768" y="2427928"/>
                <a:ext cx="3188565" cy="553998"/>
              </a:xfrm>
              <a:prstGeom prst="rect">
                <a:avLst/>
              </a:prstGeom>
              <a:blipFill>
                <a:blip r:embed="rId4"/>
                <a:stretch>
                  <a:fillRect l="-8795" t="-25275" b="-49451"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7" name="Szövegdoboz 136">
            <a:extLst>
              <a:ext uri="{FF2B5EF4-FFF2-40B4-BE49-F238E27FC236}">
                <a16:creationId xmlns:a16="http://schemas.microsoft.com/office/drawing/2014/main" id="{09C27F51-CA1F-4AD8-8649-C81E953E5D96}"/>
              </a:ext>
            </a:extLst>
          </p:cNvPr>
          <p:cNvSpPr txBox="1"/>
          <p:nvPr/>
        </p:nvSpPr>
        <p:spPr>
          <a:xfrm>
            <a:off x="6370172" y="4163336"/>
            <a:ext cx="568078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hu-H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közös zérushely -273,15°C-nál van!</a:t>
            </a:r>
          </a:p>
        </p:txBody>
      </p:sp>
      <p:sp>
        <p:nvSpPr>
          <p:cNvPr id="138" name="Szövegdoboz 137">
            <a:extLst>
              <a:ext uri="{FF2B5EF4-FFF2-40B4-BE49-F238E27FC236}">
                <a16:creationId xmlns:a16="http://schemas.microsoft.com/office/drawing/2014/main" id="{20906CCA-8AF4-4493-AF3B-79A6B4A8C4E2}"/>
              </a:ext>
            </a:extLst>
          </p:cNvPr>
          <p:cNvSpPr txBox="1"/>
          <p:nvPr/>
        </p:nvSpPr>
        <p:spPr>
          <a:xfrm>
            <a:off x="7037955" y="3188542"/>
            <a:ext cx="431560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hu-H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ha a gáz mennyisége és térfogata </a:t>
            </a:r>
            <a:br>
              <a:rPr lang="hu-H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u-H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nem változik!</a:t>
            </a:r>
          </a:p>
        </p:txBody>
      </p:sp>
      <p:sp>
        <p:nvSpPr>
          <p:cNvPr id="139" name="Szövegdoboz 138">
            <a:extLst>
              <a:ext uri="{FF2B5EF4-FFF2-40B4-BE49-F238E27FC236}">
                <a16:creationId xmlns:a16="http://schemas.microsoft.com/office/drawing/2014/main" id="{38D8C71C-1D63-41E5-81E0-2903E72CB77E}"/>
              </a:ext>
            </a:extLst>
          </p:cNvPr>
          <p:cNvSpPr txBox="1"/>
          <p:nvPr/>
        </p:nvSpPr>
        <p:spPr>
          <a:xfrm>
            <a:off x="6200775" y="4922768"/>
            <a:ext cx="6123792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hu-H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gázok úgy viselkednek, mintha ezen a </a:t>
            </a:r>
          </a:p>
          <a:p>
            <a:pPr algn="ctr"/>
            <a:r>
              <a:rPr lang="hu-H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hőmérsékleten nulla lenne a nyomásuk!</a:t>
            </a:r>
          </a:p>
          <a:p>
            <a:pPr algn="ctr"/>
            <a:r>
              <a:rPr lang="hu-H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... tehát a hőmérsékletnek van természetes nulla </a:t>
            </a:r>
          </a:p>
          <a:p>
            <a:pPr algn="ctr"/>
            <a:r>
              <a:rPr lang="hu-H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pontja!</a:t>
            </a:r>
          </a:p>
        </p:txBody>
      </p:sp>
    </p:spTree>
    <p:extLst>
      <p:ext uri="{BB962C8B-B14F-4D97-AF65-F5344CB8AC3E}">
        <p14:creationId xmlns:p14="http://schemas.microsoft.com/office/powerpoint/2010/main" val="40850361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" grpId="0" animBg="1"/>
      <p:bldP spid="113" grpId="0" animBg="1"/>
      <p:bldP spid="114" grpId="0" animBg="1"/>
      <p:bldP spid="134" grpId="0"/>
      <p:bldP spid="135" grpId="0"/>
      <p:bldP spid="136" grpId="0"/>
      <p:bldP spid="137" grpId="0"/>
      <p:bldP spid="138" grpId="0"/>
      <p:bldP spid="139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D295C7CD-7D78-49FC-9DA0-450DD01B44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Gay-</a:t>
            </a:r>
            <a:r>
              <a:rPr lang="hu-H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Lussac</a:t>
            </a:r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II. (</a:t>
            </a:r>
            <a:r>
              <a:rPr lang="hu-H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Amontons</a:t>
            </a:r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törvénye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artalom helye 2">
                <a:extLst>
                  <a:ext uri="{FF2B5EF4-FFF2-40B4-BE49-F238E27FC236}">
                    <a16:creationId xmlns:a16="http://schemas.microsoft.com/office/drawing/2014/main" id="{21C575F2-DCB5-467E-9D41-0093440515F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5"/>
                <a:ext cx="10515600" cy="4667250"/>
              </a:xfrm>
            </p:spPr>
            <p:txBody>
              <a:bodyPr>
                <a:noAutofit/>
              </a:bodyPr>
              <a:lstStyle/>
              <a:p>
                <a:pPr marL="0" indent="0" algn="ctr">
                  <a:buNone/>
                </a:pPr>
                <a:r>
                  <a:rPr lang="hu-HU" sz="3600" b="1" dirty="0" smtClean="0"/>
                  <a:t>Gay-</a:t>
                </a:r>
                <a:r>
                  <a:rPr lang="hu-HU" sz="3600" b="1" dirty="0" err="1"/>
                  <a:t>Lussac</a:t>
                </a:r>
                <a:r>
                  <a:rPr lang="hu-HU" sz="3600" b="1" dirty="0"/>
                  <a:t> II. (</a:t>
                </a:r>
                <a:r>
                  <a:rPr lang="hu-HU" sz="3600" b="1" dirty="0" err="1"/>
                  <a:t>Amontons</a:t>
                </a:r>
                <a:r>
                  <a:rPr lang="hu-HU" sz="3600" b="1" dirty="0"/>
                  <a:t>) törvénye:</a:t>
                </a:r>
                <a:r>
                  <a:rPr lang="hu-HU" sz="3600" dirty="0"/>
                  <a:t> az ideális viselkedésű gázok állapotát állandó térfogaton – </a:t>
                </a:r>
                <a:r>
                  <a:rPr lang="hu-HU" sz="3600" dirty="0" err="1"/>
                  <a:t>izoszter</a:t>
                </a:r>
                <a:r>
                  <a:rPr lang="hu-HU" sz="3600" dirty="0"/>
                  <a:t>/</a:t>
                </a:r>
                <a:r>
                  <a:rPr lang="hu-HU" sz="3600" dirty="0" err="1"/>
                  <a:t>izochor</a:t>
                </a:r>
                <a:r>
                  <a:rPr lang="hu-HU" sz="3600" dirty="0"/>
                  <a:t> körülmények közt – leíró állapotegyenlet, mely szerint állandó térfogaton, egy adott mennyiségű gáz nyomásának és az abszolút hőmérsékleti skálán mért hőmérsékletének hányadosa konstans.</a:t>
                </a: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hu-HU" sz="36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hu-HU" sz="3600" i="1">
                              <a:latin typeface="Cambria Math" panose="02040503050406030204" pitchFamily="18" charset="0"/>
                            </a:rPr>
                            <m:t>𝑝</m:t>
                          </m:r>
                        </m:num>
                        <m:den>
                          <m:r>
                            <a:rPr lang="hu-HU" sz="3600" i="1">
                              <a:latin typeface="Cambria Math" panose="02040503050406030204" pitchFamily="18" charset="0"/>
                            </a:rPr>
                            <m:t>𝑇</m:t>
                          </m:r>
                        </m:den>
                      </m:f>
                      <m:r>
                        <a:rPr lang="hu-HU" sz="36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hu-HU" sz="3600" b="0" i="0" smtClean="0">
                          <a:latin typeface="Cambria Math" panose="02040503050406030204" pitchFamily="18" charset="0"/>
                        </a:rPr>
                        <m:t>konstans</m:t>
                      </m:r>
                      <m:r>
                        <a:rPr lang="hu-HU" sz="3600" b="0" i="0" smtClean="0">
                          <a:latin typeface="Cambria Math" panose="02040503050406030204" pitchFamily="18" charset="0"/>
                        </a:rPr>
                        <m:t>, </m:t>
                      </m:r>
                      <m:r>
                        <m:rPr>
                          <m:sty m:val="p"/>
                        </m:rPr>
                        <a:rPr lang="hu-HU" sz="3600" b="0" i="0" smtClean="0">
                          <a:latin typeface="Cambria Math" panose="02040503050406030204" pitchFamily="18" charset="0"/>
                        </a:rPr>
                        <m:t>illetve</m:t>
                      </m:r>
                      <m:r>
                        <a:rPr lang="hu-HU" sz="3600" b="0" i="0" smtClean="0">
                          <a:latin typeface="Cambria Math" panose="02040503050406030204" pitchFamily="18" charset="0"/>
                        </a:rPr>
                        <m:t> </m:t>
                      </m:r>
                      <m:f>
                        <m:fPr>
                          <m:ctrlPr>
                            <a:rPr lang="hu-HU" sz="36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hu-HU" sz="36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hu-HU" sz="3600" i="1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hu-HU" sz="36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hu-HU" sz="36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hu-HU" sz="3600" i="1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hu-HU" sz="36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den>
                      </m:f>
                      <m:r>
                        <a:rPr lang="hu-HU" sz="36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hu-HU" sz="36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hu-HU" sz="36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hu-HU" sz="3600" i="1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hu-HU" sz="36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hu-HU" sz="36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hu-HU" sz="3600" i="1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hu-HU" sz="36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den>
                      </m:f>
                      <m:r>
                        <a:rPr lang="hu-HU" sz="3600" i="1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hu-HU" sz="3600" dirty="0"/>
              </a:p>
              <a:p>
                <a:pPr marL="0" indent="0" algn="ctr">
                  <a:buNone/>
                </a:pPr>
                <a:endParaRPr lang="hu-HU" sz="36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Tartalom helye 2">
                <a:extLst>
                  <a:ext uri="{FF2B5EF4-FFF2-40B4-BE49-F238E27FC236}">
                    <a16:creationId xmlns:a16="http://schemas.microsoft.com/office/drawing/2014/main" id="{21C575F2-DCB5-467E-9D41-0093440515F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5"/>
                <a:ext cx="10515600" cy="4667250"/>
              </a:xfrm>
              <a:blipFill>
                <a:blip r:embed="rId3"/>
                <a:stretch>
                  <a:fillRect l="-754" t="-3133" r="-162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7299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D295C7CD-7D78-49FC-9DA0-450DD01B44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Egyesített gáztörvény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artalom helye 2">
                <a:extLst>
                  <a:ext uri="{FF2B5EF4-FFF2-40B4-BE49-F238E27FC236}">
                    <a16:creationId xmlns:a16="http://schemas.microsoft.com/office/drawing/2014/main" id="{21C575F2-DCB5-467E-9D41-0093440515F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5"/>
                <a:ext cx="10515600" cy="4866120"/>
              </a:xfrm>
            </p:spPr>
            <p:txBody>
              <a:bodyPr>
                <a:noAutofit/>
              </a:bodyPr>
              <a:lstStyle/>
              <a:p>
                <a:pPr algn="ctr"/>
                <a:r>
                  <a:rPr lang="hu-HU" sz="3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 három törvény kombinálásából már nem volt nehéz felismerni az egyesített gáztörvényt:</a:t>
                </a:r>
              </a:p>
              <a:p>
                <a:pPr algn="ctr"/>
                <a:r>
                  <a:rPr lang="hu-HU" sz="3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egyesített gáztörvény:</a:t>
                </a:r>
                <a:r>
                  <a:rPr lang="hu-HU" sz="3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az ideális viselkedésű gázok egy adott mennyiségének viselkedését leíró állapot</a:t>
                </a:r>
                <a:r>
                  <a:rPr lang="en-US" sz="3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</a:t>
                </a:r>
                <a:r>
                  <a:rPr lang="hu-HU" sz="36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gyenlet</a:t>
                </a:r>
                <a:r>
                  <a:rPr lang="hu-HU" sz="3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mely szerint, a gáz nyomásának és térfogatának szorzata és az abszolút hőmérsékleti skálán mért hőmérsékletének hányadosa konstans.</a:t>
                </a: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hu-HU" sz="36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hu-HU" sz="3600" i="1">
                              <a:latin typeface="Cambria Math" panose="02040503050406030204" pitchFamily="18" charset="0"/>
                            </a:rPr>
                            <m:t>𝑝𝑉</m:t>
                          </m:r>
                        </m:num>
                        <m:den>
                          <m:r>
                            <a:rPr lang="hu-HU" sz="3600" i="1">
                              <a:latin typeface="Cambria Math" panose="02040503050406030204" pitchFamily="18" charset="0"/>
                            </a:rPr>
                            <m:t>𝑇</m:t>
                          </m:r>
                        </m:den>
                      </m:f>
                      <m:r>
                        <a:rPr lang="hu-HU" sz="36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hu-HU" sz="3600">
                          <a:latin typeface="Cambria Math" panose="02040503050406030204" pitchFamily="18" charset="0"/>
                        </a:rPr>
                        <m:t>konstans</m:t>
                      </m:r>
                      <m:r>
                        <a:rPr lang="hu-HU" sz="3600">
                          <a:latin typeface="Cambria Math" panose="02040503050406030204" pitchFamily="18" charset="0"/>
                        </a:rPr>
                        <m:t>, </m:t>
                      </m:r>
                      <m:r>
                        <m:rPr>
                          <m:sty m:val="p"/>
                        </m:rPr>
                        <a:rPr lang="hu-HU" sz="3600">
                          <a:latin typeface="Cambria Math" panose="02040503050406030204" pitchFamily="18" charset="0"/>
                        </a:rPr>
                        <m:t>illetve</m:t>
                      </m:r>
                      <m:r>
                        <a:rPr lang="hu-HU" sz="3600" b="0" i="1" smtClean="0">
                          <a:latin typeface="Cambria Math" panose="02040503050406030204" pitchFamily="18" charset="0"/>
                        </a:rPr>
                        <m:t> </m:t>
                      </m:r>
                      <m:f>
                        <m:fPr>
                          <m:ctrlPr>
                            <a:rPr lang="hu-HU" sz="36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hu-HU" sz="36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hu-HU" sz="3600" i="1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hu-HU" sz="36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sSub>
                            <m:sSubPr>
                              <m:ctrlPr>
                                <a:rPr lang="hu-HU" sz="36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hu-HU" sz="3600" i="1"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hu-HU" sz="36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hu-HU" sz="36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hu-HU" sz="3600" i="1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hu-HU" sz="36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den>
                      </m:f>
                      <m:r>
                        <a:rPr lang="hu-HU" sz="36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hu-HU" sz="36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hu-HU" sz="36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hu-HU" sz="3600" i="1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hu-HU" sz="36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sSub>
                            <m:sSubPr>
                              <m:ctrlPr>
                                <a:rPr lang="hu-HU" sz="36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hu-HU" sz="3600" i="1"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hu-HU" sz="36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hu-HU" sz="36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hu-HU" sz="3600" i="1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hu-HU" sz="36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hu-HU" sz="36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ctr"/>
                <a:endParaRPr lang="hu-HU" sz="36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Tartalom helye 2">
                <a:extLst>
                  <a:ext uri="{FF2B5EF4-FFF2-40B4-BE49-F238E27FC236}">
                    <a16:creationId xmlns:a16="http://schemas.microsoft.com/office/drawing/2014/main" id="{21C575F2-DCB5-467E-9D41-0093440515F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5"/>
                <a:ext cx="10515600" cy="4866120"/>
              </a:xfrm>
              <a:blipFill>
                <a:blip r:embed="rId3"/>
                <a:stretch>
                  <a:fillRect l="-406" t="-3129" r="-15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71812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Freeform 42">
            <a:extLst>
              <a:ext uri="{FF2B5EF4-FFF2-40B4-BE49-F238E27FC236}">
                <a16:creationId xmlns:a16="http://schemas.microsoft.com/office/drawing/2014/main" id="{E878904E-2B8E-4457-9E94-2BC26CC601C9}"/>
              </a:ext>
            </a:extLst>
          </p:cNvPr>
          <p:cNvSpPr>
            <a:spLocks noEditPoints="1"/>
          </p:cNvSpPr>
          <p:nvPr/>
        </p:nvSpPr>
        <p:spPr bwMode="auto">
          <a:xfrm>
            <a:off x="1839913" y="2302558"/>
            <a:ext cx="3360738" cy="2105025"/>
          </a:xfrm>
          <a:custGeom>
            <a:avLst/>
            <a:gdLst>
              <a:gd name="T0" fmla="*/ 81 w 4223"/>
              <a:gd name="T1" fmla="*/ 2602 h 2641"/>
              <a:gd name="T2" fmla="*/ 136 w 4223"/>
              <a:gd name="T3" fmla="*/ 2568 h 2641"/>
              <a:gd name="T4" fmla="*/ 173 w 4223"/>
              <a:gd name="T5" fmla="*/ 2507 h 2641"/>
              <a:gd name="T6" fmla="*/ 222 w 4223"/>
              <a:gd name="T7" fmla="*/ 2496 h 2641"/>
              <a:gd name="T8" fmla="*/ 353 w 4223"/>
              <a:gd name="T9" fmla="*/ 2433 h 2641"/>
              <a:gd name="T10" fmla="*/ 413 w 4223"/>
              <a:gd name="T11" fmla="*/ 2377 h 2641"/>
              <a:gd name="T12" fmla="*/ 445 w 4223"/>
              <a:gd name="T13" fmla="*/ 2338 h 2641"/>
              <a:gd name="T14" fmla="*/ 516 w 4223"/>
              <a:gd name="T15" fmla="*/ 2332 h 2641"/>
              <a:gd name="T16" fmla="*/ 625 w 4223"/>
              <a:gd name="T17" fmla="*/ 2264 h 2641"/>
              <a:gd name="T18" fmla="*/ 662 w 4223"/>
              <a:gd name="T19" fmla="*/ 2203 h 2641"/>
              <a:gd name="T20" fmla="*/ 712 w 4223"/>
              <a:gd name="T21" fmla="*/ 2191 h 2641"/>
              <a:gd name="T22" fmla="*/ 842 w 4223"/>
              <a:gd name="T23" fmla="*/ 2129 h 2641"/>
              <a:gd name="T24" fmla="*/ 902 w 4223"/>
              <a:gd name="T25" fmla="*/ 2073 h 2641"/>
              <a:gd name="T26" fmla="*/ 934 w 4223"/>
              <a:gd name="T27" fmla="*/ 2034 h 2641"/>
              <a:gd name="T28" fmla="*/ 1006 w 4223"/>
              <a:gd name="T29" fmla="*/ 2027 h 2641"/>
              <a:gd name="T30" fmla="*/ 1114 w 4223"/>
              <a:gd name="T31" fmla="*/ 1960 h 2641"/>
              <a:gd name="T32" fmla="*/ 1152 w 4223"/>
              <a:gd name="T33" fmla="*/ 1899 h 2641"/>
              <a:gd name="T34" fmla="*/ 1201 w 4223"/>
              <a:gd name="T35" fmla="*/ 1887 h 2641"/>
              <a:gd name="T36" fmla="*/ 1332 w 4223"/>
              <a:gd name="T37" fmla="*/ 1824 h 2641"/>
              <a:gd name="T38" fmla="*/ 1391 w 4223"/>
              <a:gd name="T39" fmla="*/ 1768 h 2641"/>
              <a:gd name="T40" fmla="*/ 1424 w 4223"/>
              <a:gd name="T41" fmla="*/ 1729 h 2641"/>
              <a:gd name="T42" fmla="*/ 1495 w 4223"/>
              <a:gd name="T43" fmla="*/ 1723 h 2641"/>
              <a:gd name="T44" fmla="*/ 1604 w 4223"/>
              <a:gd name="T45" fmla="*/ 1655 h 2641"/>
              <a:gd name="T46" fmla="*/ 1641 w 4223"/>
              <a:gd name="T47" fmla="*/ 1594 h 2641"/>
              <a:gd name="T48" fmla="*/ 1690 w 4223"/>
              <a:gd name="T49" fmla="*/ 1582 h 2641"/>
              <a:gd name="T50" fmla="*/ 1821 w 4223"/>
              <a:gd name="T51" fmla="*/ 1520 h 2641"/>
              <a:gd name="T52" fmla="*/ 1881 w 4223"/>
              <a:gd name="T53" fmla="*/ 1464 h 2641"/>
              <a:gd name="T54" fmla="*/ 1913 w 4223"/>
              <a:gd name="T55" fmla="*/ 1425 h 2641"/>
              <a:gd name="T56" fmla="*/ 1984 w 4223"/>
              <a:gd name="T57" fmla="*/ 1418 h 2641"/>
              <a:gd name="T58" fmla="*/ 2093 w 4223"/>
              <a:gd name="T59" fmla="*/ 1351 h 2641"/>
              <a:gd name="T60" fmla="*/ 2130 w 4223"/>
              <a:gd name="T61" fmla="*/ 1290 h 2641"/>
              <a:gd name="T62" fmla="*/ 2180 w 4223"/>
              <a:gd name="T63" fmla="*/ 1278 h 2641"/>
              <a:gd name="T64" fmla="*/ 2310 w 4223"/>
              <a:gd name="T65" fmla="*/ 1215 h 2641"/>
              <a:gd name="T66" fmla="*/ 2370 w 4223"/>
              <a:gd name="T67" fmla="*/ 1160 h 2641"/>
              <a:gd name="T68" fmla="*/ 2402 w 4223"/>
              <a:gd name="T69" fmla="*/ 1121 h 2641"/>
              <a:gd name="T70" fmla="*/ 2474 w 4223"/>
              <a:gd name="T71" fmla="*/ 1114 h 2641"/>
              <a:gd name="T72" fmla="*/ 2582 w 4223"/>
              <a:gd name="T73" fmla="*/ 1046 h 2641"/>
              <a:gd name="T74" fmla="*/ 2620 w 4223"/>
              <a:gd name="T75" fmla="*/ 985 h 2641"/>
              <a:gd name="T76" fmla="*/ 2669 w 4223"/>
              <a:gd name="T77" fmla="*/ 974 h 2641"/>
              <a:gd name="T78" fmla="*/ 2800 w 4223"/>
              <a:gd name="T79" fmla="*/ 911 h 2641"/>
              <a:gd name="T80" fmla="*/ 2859 w 4223"/>
              <a:gd name="T81" fmla="*/ 855 h 2641"/>
              <a:gd name="T82" fmla="*/ 2892 w 4223"/>
              <a:gd name="T83" fmla="*/ 816 h 2641"/>
              <a:gd name="T84" fmla="*/ 2963 w 4223"/>
              <a:gd name="T85" fmla="*/ 810 h 2641"/>
              <a:gd name="T86" fmla="*/ 3072 w 4223"/>
              <a:gd name="T87" fmla="*/ 742 h 2641"/>
              <a:gd name="T88" fmla="*/ 3109 w 4223"/>
              <a:gd name="T89" fmla="*/ 681 h 2641"/>
              <a:gd name="T90" fmla="*/ 3158 w 4223"/>
              <a:gd name="T91" fmla="*/ 669 h 2641"/>
              <a:gd name="T92" fmla="*/ 3289 w 4223"/>
              <a:gd name="T93" fmla="*/ 607 h 2641"/>
              <a:gd name="T94" fmla="*/ 3349 w 4223"/>
              <a:gd name="T95" fmla="*/ 551 h 2641"/>
              <a:gd name="T96" fmla="*/ 3381 w 4223"/>
              <a:gd name="T97" fmla="*/ 512 h 2641"/>
              <a:gd name="T98" fmla="*/ 3452 w 4223"/>
              <a:gd name="T99" fmla="*/ 505 h 2641"/>
              <a:gd name="T100" fmla="*/ 3561 w 4223"/>
              <a:gd name="T101" fmla="*/ 437 h 2641"/>
              <a:gd name="T102" fmla="*/ 3598 w 4223"/>
              <a:gd name="T103" fmla="*/ 376 h 2641"/>
              <a:gd name="T104" fmla="*/ 3648 w 4223"/>
              <a:gd name="T105" fmla="*/ 365 h 2641"/>
              <a:gd name="T106" fmla="*/ 3778 w 4223"/>
              <a:gd name="T107" fmla="*/ 302 h 2641"/>
              <a:gd name="T108" fmla="*/ 3838 w 4223"/>
              <a:gd name="T109" fmla="*/ 246 h 2641"/>
              <a:gd name="T110" fmla="*/ 3870 w 4223"/>
              <a:gd name="T111" fmla="*/ 207 h 2641"/>
              <a:gd name="T112" fmla="*/ 3942 w 4223"/>
              <a:gd name="T113" fmla="*/ 201 h 2641"/>
              <a:gd name="T114" fmla="*/ 4050 w 4223"/>
              <a:gd name="T115" fmla="*/ 133 h 2641"/>
              <a:gd name="T116" fmla="*/ 4088 w 4223"/>
              <a:gd name="T117" fmla="*/ 72 h 2641"/>
              <a:gd name="T118" fmla="*/ 4137 w 4223"/>
              <a:gd name="T119" fmla="*/ 60 h 26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4223" h="2641">
                <a:moveTo>
                  <a:pt x="27" y="2636"/>
                </a:moveTo>
                <a:lnTo>
                  <a:pt x="27" y="2636"/>
                </a:lnTo>
                <a:cubicBezTo>
                  <a:pt x="34" y="2631"/>
                  <a:pt x="37" y="2622"/>
                  <a:pt x="32" y="2614"/>
                </a:cubicBezTo>
                <a:cubicBezTo>
                  <a:pt x="27" y="2606"/>
                  <a:pt x="18" y="2604"/>
                  <a:pt x="10" y="2609"/>
                </a:cubicBezTo>
                <a:lnTo>
                  <a:pt x="10" y="2609"/>
                </a:lnTo>
                <a:cubicBezTo>
                  <a:pt x="3" y="2614"/>
                  <a:pt x="0" y="2623"/>
                  <a:pt x="5" y="2631"/>
                </a:cubicBezTo>
                <a:cubicBezTo>
                  <a:pt x="10" y="2638"/>
                  <a:pt x="19" y="2641"/>
                  <a:pt x="27" y="2636"/>
                </a:cubicBezTo>
                <a:close/>
                <a:moveTo>
                  <a:pt x="81" y="2602"/>
                </a:moveTo>
                <a:lnTo>
                  <a:pt x="81" y="2602"/>
                </a:lnTo>
                <a:cubicBezTo>
                  <a:pt x="89" y="2598"/>
                  <a:pt x="91" y="2588"/>
                  <a:pt x="86" y="2580"/>
                </a:cubicBezTo>
                <a:cubicBezTo>
                  <a:pt x="82" y="2573"/>
                  <a:pt x="72" y="2570"/>
                  <a:pt x="64" y="2575"/>
                </a:cubicBezTo>
                <a:lnTo>
                  <a:pt x="64" y="2575"/>
                </a:lnTo>
                <a:lnTo>
                  <a:pt x="64" y="2575"/>
                </a:lnTo>
                <a:cubicBezTo>
                  <a:pt x="57" y="2580"/>
                  <a:pt x="55" y="2590"/>
                  <a:pt x="59" y="2597"/>
                </a:cubicBezTo>
                <a:cubicBezTo>
                  <a:pt x="64" y="2605"/>
                  <a:pt x="74" y="2607"/>
                  <a:pt x="81" y="2602"/>
                </a:cubicBezTo>
                <a:close/>
                <a:moveTo>
                  <a:pt x="136" y="2568"/>
                </a:moveTo>
                <a:lnTo>
                  <a:pt x="136" y="2568"/>
                </a:lnTo>
                <a:lnTo>
                  <a:pt x="136" y="2568"/>
                </a:lnTo>
                <a:cubicBezTo>
                  <a:pt x="143" y="2564"/>
                  <a:pt x="145" y="2554"/>
                  <a:pt x="141" y="2546"/>
                </a:cubicBezTo>
                <a:cubicBezTo>
                  <a:pt x="136" y="2539"/>
                  <a:pt x="126" y="2537"/>
                  <a:pt x="119" y="2541"/>
                </a:cubicBezTo>
                <a:lnTo>
                  <a:pt x="119" y="2541"/>
                </a:lnTo>
                <a:cubicBezTo>
                  <a:pt x="111" y="2546"/>
                  <a:pt x="109" y="2556"/>
                  <a:pt x="114" y="2563"/>
                </a:cubicBezTo>
                <a:cubicBezTo>
                  <a:pt x="118" y="2571"/>
                  <a:pt x="128" y="2573"/>
                  <a:pt x="136" y="2568"/>
                </a:cubicBezTo>
                <a:close/>
                <a:moveTo>
                  <a:pt x="190" y="2535"/>
                </a:moveTo>
                <a:lnTo>
                  <a:pt x="190" y="2535"/>
                </a:lnTo>
                <a:cubicBezTo>
                  <a:pt x="198" y="2530"/>
                  <a:pt x="200" y="2520"/>
                  <a:pt x="195" y="2513"/>
                </a:cubicBezTo>
                <a:cubicBezTo>
                  <a:pt x="191" y="2505"/>
                  <a:pt x="181" y="2503"/>
                  <a:pt x="173" y="2507"/>
                </a:cubicBezTo>
                <a:lnTo>
                  <a:pt x="173" y="2507"/>
                </a:lnTo>
                <a:cubicBezTo>
                  <a:pt x="166" y="2512"/>
                  <a:pt x="163" y="2522"/>
                  <a:pt x="168" y="2529"/>
                </a:cubicBezTo>
                <a:cubicBezTo>
                  <a:pt x="173" y="2537"/>
                  <a:pt x="183" y="2539"/>
                  <a:pt x="190" y="2535"/>
                </a:cubicBezTo>
                <a:close/>
                <a:moveTo>
                  <a:pt x="244" y="2501"/>
                </a:moveTo>
                <a:lnTo>
                  <a:pt x="244" y="2501"/>
                </a:lnTo>
                <a:cubicBezTo>
                  <a:pt x="252" y="2496"/>
                  <a:pt x="254" y="2486"/>
                  <a:pt x="250" y="2479"/>
                </a:cubicBezTo>
                <a:cubicBezTo>
                  <a:pt x="245" y="2471"/>
                  <a:pt x="235" y="2469"/>
                  <a:pt x="228" y="2474"/>
                </a:cubicBezTo>
                <a:lnTo>
                  <a:pt x="227" y="2474"/>
                </a:lnTo>
                <a:cubicBezTo>
                  <a:pt x="220" y="2478"/>
                  <a:pt x="218" y="2488"/>
                  <a:pt x="222" y="2496"/>
                </a:cubicBezTo>
                <a:cubicBezTo>
                  <a:pt x="227" y="2503"/>
                  <a:pt x="237" y="2505"/>
                  <a:pt x="244" y="2501"/>
                </a:cubicBezTo>
                <a:close/>
                <a:moveTo>
                  <a:pt x="299" y="2467"/>
                </a:moveTo>
                <a:lnTo>
                  <a:pt x="299" y="2467"/>
                </a:lnTo>
                <a:cubicBezTo>
                  <a:pt x="306" y="2462"/>
                  <a:pt x="309" y="2452"/>
                  <a:pt x="304" y="2445"/>
                </a:cubicBezTo>
                <a:cubicBezTo>
                  <a:pt x="299" y="2437"/>
                  <a:pt x="289" y="2435"/>
                  <a:pt x="282" y="2440"/>
                </a:cubicBezTo>
                <a:lnTo>
                  <a:pt x="282" y="2440"/>
                </a:lnTo>
                <a:cubicBezTo>
                  <a:pt x="274" y="2444"/>
                  <a:pt x="272" y="2454"/>
                  <a:pt x="277" y="2462"/>
                </a:cubicBezTo>
                <a:cubicBezTo>
                  <a:pt x="281" y="2469"/>
                  <a:pt x="291" y="2472"/>
                  <a:pt x="299" y="2467"/>
                </a:cubicBezTo>
                <a:close/>
                <a:moveTo>
                  <a:pt x="353" y="2433"/>
                </a:moveTo>
                <a:lnTo>
                  <a:pt x="353" y="2433"/>
                </a:lnTo>
                <a:cubicBezTo>
                  <a:pt x="361" y="2428"/>
                  <a:pt x="363" y="2419"/>
                  <a:pt x="358" y="2411"/>
                </a:cubicBezTo>
                <a:cubicBezTo>
                  <a:pt x="354" y="2404"/>
                  <a:pt x="344" y="2401"/>
                  <a:pt x="336" y="2406"/>
                </a:cubicBezTo>
                <a:lnTo>
                  <a:pt x="336" y="2406"/>
                </a:lnTo>
                <a:cubicBezTo>
                  <a:pt x="329" y="2411"/>
                  <a:pt x="326" y="2420"/>
                  <a:pt x="331" y="2428"/>
                </a:cubicBezTo>
                <a:cubicBezTo>
                  <a:pt x="336" y="2435"/>
                  <a:pt x="346" y="2438"/>
                  <a:pt x="353" y="2433"/>
                </a:cubicBezTo>
                <a:close/>
                <a:moveTo>
                  <a:pt x="408" y="2399"/>
                </a:moveTo>
                <a:lnTo>
                  <a:pt x="408" y="2399"/>
                </a:lnTo>
                <a:cubicBezTo>
                  <a:pt x="415" y="2395"/>
                  <a:pt x="417" y="2385"/>
                  <a:pt x="413" y="2377"/>
                </a:cubicBezTo>
                <a:cubicBezTo>
                  <a:pt x="408" y="2370"/>
                  <a:pt x="398" y="2367"/>
                  <a:pt x="391" y="2372"/>
                </a:cubicBezTo>
                <a:lnTo>
                  <a:pt x="391" y="2372"/>
                </a:lnTo>
                <a:cubicBezTo>
                  <a:pt x="383" y="2377"/>
                  <a:pt x="381" y="2387"/>
                  <a:pt x="385" y="2394"/>
                </a:cubicBezTo>
                <a:cubicBezTo>
                  <a:pt x="390" y="2402"/>
                  <a:pt x="400" y="2404"/>
                  <a:pt x="408" y="2399"/>
                </a:cubicBezTo>
                <a:close/>
                <a:moveTo>
                  <a:pt x="462" y="2365"/>
                </a:moveTo>
                <a:lnTo>
                  <a:pt x="462" y="2365"/>
                </a:lnTo>
                <a:cubicBezTo>
                  <a:pt x="469" y="2361"/>
                  <a:pt x="472" y="2351"/>
                  <a:pt x="467" y="2343"/>
                </a:cubicBezTo>
                <a:cubicBezTo>
                  <a:pt x="462" y="2336"/>
                  <a:pt x="452" y="2334"/>
                  <a:pt x="445" y="2338"/>
                </a:cubicBezTo>
                <a:lnTo>
                  <a:pt x="445" y="2338"/>
                </a:lnTo>
                <a:cubicBezTo>
                  <a:pt x="437" y="2343"/>
                  <a:pt x="435" y="2353"/>
                  <a:pt x="440" y="2360"/>
                </a:cubicBezTo>
                <a:cubicBezTo>
                  <a:pt x="445" y="2368"/>
                  <a:pt x="454" y="2370"/>
                  <a:pt x="462" y="2365"/>
                </a:cubicBezTo>
                <a:close/>
                <a:moveTo>
                  <a:pt x="516" y="2332"/>
                </a:moveTo>
                <a:lnTo>
                  <a:pt x="516" y="2332"/>
                </a:lnTo>
                <a:cubicBezTo>
                  <a:pt x="524" y="2327"/>
                  <a:pt x="526" y="2317"/>
                  <a:pt x="521" y="2310"/>
                </a:cubicBezTo>
                <a:cubicBezTo>
                  <a:pt x="517" y="2302"/>
                  <a:pt x="507" y="2300"/>
                  <a:pt x="499" y="2304"/>
                </a:cubicBezTo>
                <a:lnTo>
                  <a:pt x="499" y="2304"/>
                </a:lnTo>
                <a:cubicBezTo>
                  <a:pt x="492" y="2309"/>
                  <a:pt x="490" y="2319"/>
                  <a:pt x="494" y="2327"/>
                </a:cubicBezTo>
                <a:cubicBezTo>
                  <a:pt x="499" y="2334"/>
                  <a:pt x="509" y="2336"/>
                  <a:pt x="516" y="2332"/>
                </a:cubicBezTo>
                <a:close/>
                <a:moveTo>
                  <a:pt x="571" y="2298"/>
                </a:moveTo>
                <a:lnTo>
                  <a:pt x="571" y="2298"/>
                </a:lnTo>
                <a:cubicBezTo>
                  <a:pt x="578" y="2293"/>
                  <a:pt x="580" y="2283"/>
                  <a:pt x="576" y="2276"/>
                </a:cubicBezTo>
                <a:cubicBezTo>
                  <a:pt x="571" y="2268"/>
                  <a:pt x="561" y="2266"/>
                  <a:pt x="554" y="2271"/>
                </a:cubicBezTo>
                <a:lnTo>
                  <a:pt x="554" y="2271"/>
                </a:lnTo>
                <a:cubicBezTo>
                  <a:pt x="546" y="2275"/>
                  <a:pt x="544" y="2285"/>
                  <a:pt x="549" y="2293"/>
                </a:cubicBezTo>
                <a:cubicBezTo>
                  <a:pt x="553" y="2300"/>
                  <a:pt x="563" y="2302"/>
                  <a:pt x="571" y="2298"/>
                </a:cubicBezTo>
                <a:close/>
                <a:moveTo>
                  <a:pt x="625" y="2264"/>
                </a:moveTo>
                <a:lnTo>
                  <a:pt x="625" y="2264"/>
                </a:lnTo>
                <a:cubicBezTo>
                  <a:pt x="633" y="2259"/>
                  <a:pt x="635" y="2249"/>
                  <a:pt x="630" y="2242"/>
                </a:cubicBezTo>
                <a:cubicBezTo>
                  <a:pt x="625" y="2234"/>
                  <a:pt x="616" y="2232"/>
                  <a:pt x="608" y="2237"/>
                </a:cubicBezTo>
                <a:lnTo>
                  <a:pt x="608" y="2237"/>
                </a:lnTo>
                <a:cubicBezTo>
                  <a:pt x="601" y="2241"/>
                  <a:pt x="598" y="2251"/>
                  <a:pt x="603" y="2259"/>
                </a:cubicBezTo>
                <a:cubicBezTo>
                  <a:pt x="608" y="2266"/>
                  <a:pt x="617" y="2269"/>
                  <a:pt x="625" y="2264"/>
                </a:cubicBezTo>
                <a:close/>
                <a:moveTo>
                  <a:pt x="679" y="2230"/>
                </a:moveTo>
                <a:lnTo>
                  <a:pt x="679" y="2230"/>
                </a:lnTo>
                <a:cubicBezTo>
                  <a:pt x="687" y="2225"/>
                  <a:pt x="689" y="2216"/>
                  <a:pt x="685" y="2208"/>
                </a:cubicBezTo>
                <a:cubicBezTo>
                  <a:pt x="680" y="2201"/>
                  <a:pt x="670" y="2198"/>
                  <a:pt x="662" y="2203"/>
                </a:cubicBezTo>
                <a:lnTo>
                  <a:pt x="662" y="2203"/>
                </a:lnTo>
                <a:cubicBezTo>
                  <a:pt x="655" y="2208"/>
                  <a:pt x="653" y="2218"/>
                  <a:pt x="657" y="2225"/>
                </a:cubicBezTo>
                <a:cubicBezTo>
                  <a:pt x="662" y="2233"/>
                  <a:pt x="672" y="2235"/>
                  <a:pt x="679" y="2230"/>
                </a:cubicBezTo>
                <a:close/>
                <a:moveTo>
                  <a:pt x="734" y="2196"/>
                </a:moveTo>
                <a:lnTo>
                  <a:pt x="734" y="2196"/>
                </a:lnTo>
                <a:cubicBezTo>
                  <a:pt x="741" y="2192"/>
                  <a:pt x="744" y="2182"/>
                  <a:pt x="739" y="2174"/>
                </a:cubicBezTo>
                <a:cubicBezTo>
                  <a:pt x="734" y="2167"/>
                  <a:pt x="724" y="2164"/>
                  <a:pt x="717" y="2169"/>
                </a:cubicBezTo>
                <a:lnTo>
                  <a:pt x="717" y="2169"/>
                </a:lnTo>
                <a:cubicBezTo>
                  <a:pt x="709" y="2174"/>
                  <a:pt x="707" y="2184"/>
                  <a:pt x="712" y="2191"/>
                </a:cubicBezTo>
                <a:cubicBezTo>
                  <a:pt x="716" y="2199"/>
                  <a:pt x="726" y="2201"/>
                  <a:pt x="734" y="2196"/>
                </a:cubicBezTo>
                <a:close/>
                <a:moveTo>
                  <a:pt x="788" y="2163"/>
                </a:moveTo>
                <a:lnTo>
                  <a:pt x="788" y="2162"/>
                </a:lnTo>
                <a:cubicBezTo>
                  <a:pt x="796" y="2158"/>
                  <a:pt x="798" y="2148"/>
                  <a:pt x="793" y="2140"/>
                </a:cubicBezTo>
                <a:cubicBezTo>
                  <a:pt x="789" y="2133"/>
                  <a:pt x="779" y="2131"/>
                  <a:pt x="771" y="2135"/>
                </a:cubicBezTo>
                <a:lnTo>
                  <a:pt x="771" y="2135"/>
                </a:lnTo>
                <a:cubicBezTo>
                  <a:pt x="764" y="2140"/>
                  <a:pt x="761" y="2150"/>
                  <a:pt x="766" y="2157"/>
                </a:cubicBezTo>
                <a:cubicBezTo>
                  <a:pt x="771" y="2165"/>
                  <a:pt x="781" y="2167"/>
                  <a:pt x="788" y="2163"/>
                </a:cubicBezTo>
                <a:close/>
                <a:moveTo>
                  <a:pt x="842" y="2129"/>
                </a:moveTo>
                <a:lnTo>
                  <a:pt x="842" y="2129"/>
                </a:lnTo>
                <a:cubicBezTo>
                  <a:pt x="850" y="2124"/>
                  <a:pt x="852" y="2114"/>
                  <a:pt x="848" y="2107"/>
                </a:cubicBezTo>
                <a:cubicBezTo>
                  <a:pt x="843" y="2099"/>
                  <a:pt x="833" y="2097"/>
                  <a:pt x="826" y="2101"/>
                </a:cubicBezTo>
                <a:lnTo>
                  <a:pt x="826" y="2102"/>
                </a:lnTo>
                <a:cubicBezTo>
                  <a:pt x="818" y="2106"/>
                  <a:pt x="816" y="2116"/>
                  <a:pt x="820" y="2124"/>
                </a:cubicBezTo>
                <a:cubicBezTo>
                  <a:pt x="825" y="2131"/>
                  <a:pt x="835" y="2133"/>
                  <a:pt x="842" y="2129"/>
                </a:cubicBezTo>
                <a:close/>
                <a:moveTo>
                  <a:pt x="897" y="2095"/>
                </a:moveTo>
                <a:lnTo>
                  <a:pt x="897" y="2095"/>
                </a:lnTo>
                <a:cubicBezTo>
                  <a:pt x="904" y="2090"/>
                  <a:pt x="907" y="2080"/>
                  <a:pt x="902" y="2073"/>
                </a:cubicBezTo>
                <a:cubicBezTo>
                  <a:pt x="897" y="2065"/>
                  <a:pt x="887" y="2063"/>
                  <a:pt x="880" y="2068"/>
                </a:cubicBezTo>
                <a:lnTo>
                  <a:pt x="880" y="2068"/>
                </a:lnTo>
                <a:cubicBezTo>
                  <a:pt x="872" y="2072"/>
                  <a:pt x="870" y="2082"/>
                  <a:pt x="875" y="2090"/>
                </a:cubicBezTo>
                <a:cubicBezTo>
                  <a:pt x="879" y="2097"/>
                  <a:pt x="889" y="2100"/>
                  <a:pt x="897" y="2095"/>
                </a:cubicBezTo>
                <a:close/>
                <a:moveTo>
                  <a:pt x="951" y="2061"/>
                </a:moveTo>
                <a:lnTo>
                  <a:pt x="951" y="2061"/>
                </a:lnTo>
                <a:cubicBezTo>
                  <a:pt x="959" y="2056"/>
                  <a:pt x="961" y="2046"/>
                  <a:pt x="956" y="2039"/>
                </a:cubicBezTo>
                <a:cubicBezTo>
                  <a:pt x="952" y="2031"/>
                  <a:pt x="942" y="2029"/>
                  <a:pt x="934" y="2034"/>
                </a:cubicBezTo>
                <a:lnTo>
                  <a:pt x="934" y="2034"/>
                </a:lnTo>
                <a:cubicBezTo>
                  <a:pt x="927" y="2039"/>
                  <a:pt x="924" y="2048"/>
                  <a:pt x="929" y="2056"/>
                </a:cubicBezTo>
                <a:cubicBezTo>
                  <a:pt x="934" y="2063"/>
                  <a:pt x="944" y="2066"/>
                  <a:pt x="951" y="2061"/>
                </a:cubicBezTo>
                <a:close/>
                <a:moveTo>
                  <a:pt x="1006" y="2027"/>
                </a:moveTo>
                <a:lnTo>
                  <a:pt x="1006" y="2027"/>
                </a:lnTo>
                <a:cubicBezTo>
                  <a:pt x="1013" y="2023"/>
                  <a:pt x="1015" y="2013"/>
                  <a:pt x="1011" y="2005"/>
                </a:cubicBezTo>
                <a:cubicBezTo>
                  <a:pt x="1006" y="1998"/>
                  <a:pt x="996" y="1995"/>
                  <a:pt x="989" y="2000"/>
                </a:cubicBezTo>
                <a:lnTo>
                  <a:pt x="989" y="2000"/>
                </a:lnTo>
                <a:cubicBezTo>
                  <a:pt x="981" y="2005"/>
                  <a:pt x="979" y="2015"/>
                  <a:pt x="984" y="2022"/>
                </a:cubicBezTo>
                <a:cubicBezTo>
                  <a:pt x="988" y="2030"/>
                  <a:pt x="998" y="2032"/>
                  <a:pt x="1006" y="2027"/>
                </a:cubicBezTo>
                <a:close/>
                <a:moveTo>
                  <a:pt x="1060" y="1993"/>
                </a:moveTo>
                <a:lnTo>
                  <a:pt x="1060" y="1993"/>
                </a:lnTo>
                <a:cubicBezTo>
                  <a:pt x="1067" y="1989"/>
                  <a:pt x="1070" y="1979"/>
                  <a:pt x="1065" y="1971"/>
                </a:cubicBezTo>
                <a:cubicBezTo>
                  <a:pt x="1060" y="1964"/>
                  <a:pt x="1051" y="1962"/>
                  <a:pt x="1043" y="1966"/>
                </a:cubicBezTo>
                <a:lnTo>
                  <a:pt x="1043" y="1966"/>
                </a:lnTo>
                <a:cubicBezTo>
                  <a:pt x="1036" y="1971"/>
                  <a:pt x="1033" y="1981"/>
                  <a:pt x="1038" y="1988"/>
                </a:cubicBezTo>
                <a:cubicBezTo>
                  <a:pt x="1043" y="1996"/>
                  <a:pt x="1052" y="1998"/>
                  <a:pt x="1060" y="1993"/>
                </a:cubicBezTo>
                <a:close/>
                <a:moveTo>
                  <a:pt x="1114" y="1960"/>
                </a:moveTo>
                <a:lnTo>
                  <a:pt x="1114" y="1960"/>
                </a:lnTo>
                <a:cubicBezTo>
                  <a:pt x="1122" y="1955"/>
                  <a:pt x="1124" y="1945"/>
                  <a:pt x="1119" y="1937"/>
                </a:cubicBezTo>
                <a:cubicBezTo>
                  <a:pt x="1115" y="1930"/>
                  <a:pt x="1105" y="1928"/>
                  <a:pt x="1097" y="1932"/>
                </a:cubicBezTo>
                <a:lnTo>
                  <a:pt x="1097" y="1932"/>
                </a:lnTo>
                <a:cubicBezTo>
                  <a:pt x="1090" y="1937"/>
                  <a:pt x="1088" y="1947"/>
                  <a:pt x="1092" y="1954"/>
                </a:cubicBezTo>
                <a:cubicBezTo>
                  <a:pt x="1097" y="1962"/>
                  <a:pt x="1107" y="1964"/>
                  <a:pt x="1114" y="1960"/>
                </a:cubicBezTo>
                <a:close/>
                <a:moveTo>
                  <a:pt x="1169" y="1926"/>
                </a:moveTo>
                <a:lnTo>
                  <a:pt x="1169" y="1926"/>
                </a:lnTo>
                <a:cubicBezTo>
                  <a:pt x="1176" y="1921"/>
                  <a:pt x="1178" y="1911"/>
                  <a:pt x="1174" y="1904"/>
                </a:cubicBezTo>
                <a:cubicBezTo>
                  <a:pt x="1169" y="1896"/>
                  <a:pt x="1159" y="1894"/>
                  <a:pt x="1152" y="1899"/>
                </a:cubicBezTo>
                <a:lnTo>
                  <a:pt x="1152" y="1899"/>
                </a:lnTo>
                <a:cubicBezTo>
                  <a:pt x="1144" y="1903"/>
                  <a:pt x="1142" y="1913"/>
                  <a:pt x="1147" y="1921"/>
                </a:cubicBezTo>
                <a:cubicBezTo>
                  <a:pt x="1151" y="1928"/>
                  <a:pt x="1161" y="1930"/>
                  <a:pt x="1169" y="1926"/>
                </a:cubicBezTo>
                <a:close/>
                <a:moveTo>
                  <a:pt x="1223" y="1892"/>
                </a:moveTo>
                <a:lnTo>
                  <a:pt x="1223" y="1892"/>
                </a:lnTo>
                <a:cubicBezTo>
                  <a:pt x="1231" y="1887"/>
                  <a:pt x="1233" y="1877"/>
                  <a:pt x="1228" y="1870"/>
                </a:cubicBezTo>
                <a:cubicBezTo>
                  <a:pt x="1224" y="1862"/>
                  <a:pt x="1214" y="1860"/>
                  <a:pt x="1206" y="1865"/>
                </a:cubicBezTo>
                <a:lnTo>
                  <a:pt x="1206" y="1865"/>
                </a:lnTo>
                <a:cubicBezTo>
                  <a:pt x="1199" y="1869"/>
                  <a:pt x="1196" y="1879"/>
                  <a:pt x="1201" y="1887"/>
                </a:cubicBezTo>
                <a:cubicBezTo>
                  <a:pt x="1206" y="1894"/>
                  <a:pt x="1216" y="1897"/>
                  <a:pt x="1223" y="1892"/>
                </a:cubicBezTo>
                <a:close/>
                <a:moveTo>
                  <a:pt x="1277" y="1858"/>
                </a:moveTo>
                <a:lnTo>
                  <a:pt x="1277" y="1858"/>
                </a:lnTo>
                <a:cubicBezTo>
                  <a:pt x="1285" y="1853"/>
                  <a:pt x="1287" y="1844"/>
                  <a:pt x="1283" y="1836"/>
                </a:cubicBezTo>
                <a:cubicBezTo>
                  <a:pt x="1278" y="1829"/>
                  <a:pt x="1268" y="1826"/>
                  <a:pt x="1261" y="1831"/>
                </a:cubicBezTo>
                <a:lnTo>
                  <a:pt x="1260" y="1831"/>
                </a:lnTo>
                <a:cubicBezTo>
                  <a:pt x="1253" y="1836"/>
                  <a:pt x="1251" y="1845"/>
                  <a:pt x="1255" y="1853"/>
                </a:cubicBezTo>
                <a:cubicBezTo>
                  <a:pt x="1260" y="1860"/>
                  <a:pt x="1270" y="1863"/>
                  <a:pt x="1277" y="1858"/>
                </a:cubicBezTo>
                <a:close/>
                <a:moveTo>
                  <a:pt x="1332" y="1824"/>
                </a:moveTo>
                <a:lnTo>
                  <a:pt x="1332" y="1824"/>
                </a:lnTo>
                <a:cubicBezTo>
                  <a:pt x="1339" y="1820"/>
                  <a:pt x="1342" y="1810"/>
                  <a:pt x="1337" y="1802"/>
                </a:cubicBezTo>
                <a:cubicBezTo>
                  <a:pt x="1332" y="1795"/>
                  <a:pt x="1322" y="1792"/>
                  <a:pt x="1315" y="1797"/>
                </a:cubicBezTo>
                <a:lnTo>
                  <a:pt x="1315" y="1797"/>
                </a:lnTo>
                <a:cubicBezTo>
                  <a:pt x="1307" y="1802"/>
                  <a:pt x="1305" y="1812"/>
                  <a:pt x="1310" y="1819"/>
                </a:cubicBezTo>
                <a:cubicBezTo>
                  <a:pt x="1314" y="1827"/>
                  <a:pt x="1324" y="1829"/>
                  <a:pt x="1332" y="1824"/>
                </a:cubicBezTo>
                <a:close/>
                <a:moveTo>
                  <a:pt x="1386" y="1790"/>
                </a:moveTo>
                <a:lnTo>
                  <a:pt x="1386" y="1790"/>
                </a:lnTo>
                <a:cubicBezTo>
                  <a:pt x="1394" y="1786"/>
                  <a:pt x="1396" y="1776"/>
                  <a:pt x="1391" y="1768"/>
                </a:cubicBezTo>
                <a:cubicBezTo>
                  <a:pt x="1387" y="1761"/>
                  <a:pt x="1377" y="1759"/>
                  <a:pt x="1369" y="1763"/>
                </a:cubicBezTo>
                <a:lnTo>
                  <a:pt x="1369" y="1763"/>
                </a:lnTo>
                <a:cubicBezTo>
                  <a:pt x="1362" y="1768"/>
                  <a:pt x="1359" y="1778"/>
                  <a:pt x="1364" y="1785"/>
                </a:cubicBezTo>
                <a:cubicBezTo>
                  <a:pt x="1369" y="1793"/>
                  <a:pt x="1379" y="1795"/>
                  <a:pt x="1386" y="1790"/>
                </a:cubicBezTo>
                <a:close/>
                <a:moveTo>
                  <a:pt x="1441" y="1757"/>
                </a:moveTo>
                <a:lnTo>
                  <a:pt x="1441" y="1757"/>
                </a:lnTo>
                <a:cubicBezTo>
                  <a:pt x="1448" y="1752"/>
                  <a:pt x="1450" y="1742"/>
                  <a:pt x="1446" y="1735"/>
                </a:cubicBezTo>
                <a:cubicBezTo>
                  <a:pt x="1441" y="1727"/>
                  <a:pt x="1431" y="1725"/>
                  <a:pt x="1424" y="1729"/>
                </a:cubicBezTo>
                <a:lnTo>
                  <a:pt x="1424" y="1729"/>
                </a:lnTo>
                <a:cubicBezTo>
                  <a:pt x="1416" y="1734"/>
                  <a:pt x="1414" y="1744"/>
                  <a:pt x="1418" y="1751"/>
                </a:cubicBezTo>
                <a:cubicBezTo>
                  <a:pt x="1423" y="1759"/>
                  <a:pt x="1433" y="1761"/>
                  <a:pt x="1441" y="1757"/>
                </a:cubicBezTo>
                <a:close/>
                <a:moveTo>
                  <a:pt x="1495" y="1723"/>
                </a:moveTo>
                <a:lnTo>
                  <a:pt x="1495" y="1723"/>
                </a:lnTo>
                <a:cubicBezTo>
                  <a:pt x="1502" y="1718"/>
                  <a:pt x="1505" y="1708"/>
                  <a:pt x="1500" y="1701"/>
                </a:cubicBezTo>
                <a:cubicBezTo>
                  <a:pt x="1495" y="1693"/>
                  <a:pt x="1485" y="1691"/>
                  <a:pt x="1478" y="1696"/>
                </a:cubicBezTo>
                <a:lnTo>
                  <a:pt x="1478" y="1696"/>
                </a:lnTo>
                <a:cubicBezTo>
                  <a:pt x="1470" y="1700"/>
                  <a:pt x="1468" y="1710"/>
                  <a:pt x="1473" y="1718"/>
                </a:cubicBezTo>
                <a:cubicBezTo>
                  <a:pt x="1478" y="1725"/>
                  <a:pt x="1487" y="1727"/>
                  <a:pt x="1495" y="1723"/>
                </a:cubicBezTo>
                <a:close/>
                <a:moveTo>
                  <a:pt x="1549" y="1689"/>
                </a:moveTo>
                <a:lnTo>
                  <a:pt x="1549" y="1689"/>
                </a:lnTo>
                <a:cubicBezTo>
                  <a:pt x="1557" y="1684"/>
                  <a:pt x="1559" y="1674"/>
                  <a:pt x="1554" y="1667"/>
                </a:cubicBezTo>
                <a:cubicBezTo>
                  <a:pt x="1550" y="1659"/>
                  <a:pt x="1540" y="1657"/>
                  <a:pt x="1532" y="1662"/>
                </a:cubicBezTo>
                <a:lnTo>
                  <a:pt x="1532" y="1662"/>
                </a:lnTo>
                <a:cubicBezTo>
                  <a:pt x="1525" y="1666"/>
                  <a:pt x="1523" y="1676"/>
                  <a:pt x="1527" y="1684"/>
                </a:cubicBezTo>
                <a:cubicBezTo>
                  <a:pt x="1532" y="1691"/>
                  <a:pt x="1542" y="1694"/>
                  <a:pt x="1549" y="1689"/>
                </a:cubicBezTo>
                <a:close/>
                <a:moveTo>
                  <a:pt x="1604" y="1655"/>
                </a:moveTo>
                <a:lnTo>
                  <a:pt x="1604" y="1655"/>
                </a:lnTo>
                <a:cubicBezTo>
                  <a:pt x="1611" y="1650"/>
                  <a:pt x="1613" y="1641"/>
                  <a:pt x="1609" y="1633"/>
                </a:cubicBezTo>
                <a:cubicBezTo>
                  <a:pt x="1604" y="1626"/>
                  <a:pt x="1594" y="1623"/>
                  <a:pt x="1587" y="1628"/>
                </a:cubicBezTo>
                <a:lnTo>
                  <a:pt x="1587" y="1628"/>
                </a:lnTo>
                <a:cubicBezTo>
                  <a:pt x="1579" y="1633"/>
                  <a:pt x="1577" y="1643"/>
                  <a:pt x="1582" y="1650"/>
                </a:cubicBezTo>
                <a:cubicBezTo>
                  <a:pt x="1586" y="1658"/>
                  <a:pt x="1596" y="1660"/>
                  <a:pt x="1604" y="1655"/>
                </a:cubicBezTo>
                <a:close/>
                <a:moveTo>
                  <a:pt x="1658" y="1621"/>
                </a:moveTo>
                <a:lnTo>
                  <a:pt x="1658" y="1621"/>
                </a:lnTo>
                <a:cubicBezTo>
                  <a:pt x="1666" y="1617"/>
                  <a:pt x="1668" y="1607"/>
                  <a:pt x="1663" y="1599"/>
                </a:cubicBezTo>
                <a:cubicBezTo>
                  <a:pt x="1658" y="1592"/>
                  <a:pt x="1649" y="1589"/>
                  <a:pt x="1641" y="1594"/>
                </a:cubicBezTo>
                <a:lnTo>
                  <a:pt x="1641" y="1594"/>
                </a:lnTo>
                <a:cubicBezTo>
                  <a:pt x="1634" y="1599"/>
                  <a:pt x="1631" y="1609"/>
                  <a:pt x="1636" y="1616"/>
                </a:cubicBezTo>
                <a:cubicBezTo>
                  <a:pt x="1641" y="1624"/>
                  <a:pt x="1651" y="1626"/>
                  <a:pt x="1658" y="1621"/>
                </a:cubicBezTo>
                <a:close/>
                <a:moveTo>
                  <a:pt x="1712" y="1587"/>
                </a:moveTo>
                <a:lnTo>
                  <a:pt x="1712" y="1587"/>
                </a:lnTo>
                <a:cubicBezTo>
                  <a:pt x="1720" y="1583"/>
                  <a:pt x="1722" y="1573"/>
                  <a:pt x="1718" y="1565"/>
                </a:cubicBezTo>
                <a:cubicBezTo>
                  <a:pt x="1713" y="1558"/>
                  <a:pt x="1703" y="1556"/>
                  <a:pt x="1695" y="1560"/>
                </a:cubicBezTo>
                <a:lnTo>
                  <a:pt x="1695" y="1560"/>
                </a:lnTo>
                <a:cubicBezTo>
                  <a:pt x="1688" y="1565"/>
                  <a:pt x="1686" y="1575"/>
                  <a:pt x="1690" y="1582"/>
                </a:cubicBezTo>
                <a:cubicBezTo>
                  <a:pt x="1695" y="1590"/>
                  <a:pt x="1705" y="1592"/>
                  <a:pt x="1712" y="1587"/>
                </a:cubicBezTo>
                <a:close/>
                <a:moveTo>
                  <a:pt x="1767" y="1554"/>
                </a:moveTo>
                <a:lnTo>
                  <a:pt x="1767" y="1554"/>
                </a:lnTo>
                <a:cubicBezTo>
                  <a:pt x="1774" y="1549"/>
                  <a:pt x="1777" y="1539"/>
                  <a:pt x="1772" y="1532"/>
                </a:cubicBezTo>
                <a:cubicBezTo>
                  <a:pt x="1767" y="1524"/>
                  <a:pt x="1757" y="1522"/>
                  <a:pt x="1750" y="1526"/>
                </a:cubicBezTo>
                <a:lnTo>
                  <a:pt x="1750" y="1526"/>
                </a:lnTo>
                <a:cubicBezTo>
                  <a:pt x="1742" y="1531"/>
                  <a:pt x="1740" y="1541"/>
                  <a:pt x="1745" y="1549"/>
                </a:cubicBezTo>
                <a:cubicBezTo>
                  <a:pt x="1749" y="1556"/>
                  <a:pt x="1759" y="1558"/>
                  <a:pt x="1767" y="1554"/>
                </a:cubicBezTo>
                <a:close/>
                <a:moveTo>
                  <a:pt x="1821" y="1520"/>
                </a:moveTo>
                <a:lnTo>
                  <a:pt x="1821" y="1520"/>
                </a:lnTo>
                <a:cubicBezTo>
                  <a:pt x="1829" y="1515"/>
                  <a:pt x="1831" y="1505"/>
                  <a:pt x="1826" y="1498"/>
                </a:cubicBezTo>
                <a:cubicBezTo>
                  <a:pt x="1822" y="1490"/>
                  <a:pt x="1812" y="1488"/>
                  <a:pt x="1804" y="1493"/>
                </a:cubicBezTo>
                <a:lnTo>
                  <a:pt x="1804" y="1493"/>
                </a:lnTo>
                <a:cubicBezTo>
                  <a:pt x="1797" y="1497"/>
                  <a:pt x="1794" y="1507"/>
                  <a:pt x="1799" y="1515"/>
                </a:cubicBezTo>
                <a:cubicBezTo>
                  <a:pt x="1804" y="1522"/>
                  <a:pt x="1814" y="1524"/>
                  <a:pt x="1821" y="1520"/>
                </a:cubicBezTo>
                <a:close/>
                <a:moveTo>
                  <a:pt x="1875" y="1486"/>
                </a:moveTo>
                <a:lnTo>
                  <a:pt x="1876" y="1486"/>
                </a:lnTo>
                <a:cubicBezTo>
                  <a:pt x="1883" y="1481"/>
                  <a:pt x="1885" y="1471"/>
                  <a:pt x="1881" y="1464"/>
                </a:cubicBezTo>
                <a:cubicBezTo>
                  <a:pt x="1876" y="1456"/>
                  <a:pt x="1866" y="1454"/>
                  <a:pt x="1859" y="1459"/>
                </a:cubicBezTo>
                <a:lnTo>
                  <a:pt x="1859" y="1459"/>
                </a:lnTo>
                <a:cubicBezTo>
                  <a:pt x="1851" y="1464"/>
                  <a:pt x="1849" y="1473"/>
                  <a:pt x="1853" y="1481"/>
                </a:cubicBezTo>
                <a:cubicBezTo>
                  <a:pt x="1858" y="1488"/>
                  <a:pt x="1868" y="1491"/>
                  <a:pt x="1875" y="1486"/>
                </a:cubicBezTo>
                <a:close/>
                <a:moveTo>
                  <a:pt x="1930" y="1452"/>
                </a:moveTo>
                <a:lnTo>
                  <a:pt x="1930" y="1452"/>
                </a:lnTo>
                <a:cubicBezTo>
                  <a:pt x="1937" y="1447"/>
                  <a:pt x="1940" y="1438"/>
                  <a:pt x="1935" y="1430"/>
                </a:cubicBezTo>
                <a:cubicBezTo>
                  <a:pt x="1930" y="1423"/>
                  <a:pt x="1920" y="1420"/>
                  <a:pt x="1913" y="1425"/>
                </a:cubicBezTo>
                <a:lnTo>
                  <a:pt x="1913" y="1425"/>
                </a:lnTo>
                <a:cubicBezTo>
                  <a:pt x="1905" y="1430"/>
                  <a:pt x="1903" y="1440"/>
                  <a:pt x="1908" y="1447"/>
                </a:cubicBezTo>
                <a:cubicBezTo>
                  <a:pt x="1912" y="1455"/>
                  <a:pt x="1922" y="1457"/>
                  <a:pt x="1930" y="1452"/>
                </a:cubicBezTo>
                <a:close/>
                <a:moveTo>
                  <a:pt x="1984" y="1418"/>
                </a:moveTo>
                <a:lnTo>
                  <a:pt x="1984" y="1418"/>
                </a:lnTo>
                <a:cubicBezTo>
                  <a:pt x="1992" y="1414"/>
                  <a:pt x="1994" y="1404"/>
                  <a:pt x="1989" y="1396"/>
                </a:cubicBezTo>
                <a:cubicBezTo>
                  <a:pt x="1985" y="1389"/>
                  <a:pt x="1975" y="1387"/>
                  <a:pt x="1967" y="1391"/>
                </a:cubicBezTo>
                <a:lnTo>
                  <a:pt x="1967" y="1391"/>
                </a:lnTo>
                <a:cubicBezTo>
                  <a:pt x="1960" y="1396"/>
                  <a:pt x="1957" y="1406"/>
                  <a:pt x="1962" y="1413"/>
                </a:cubicBezTo>
                <a:cubicBezTo>
                  <a:pt x="1967" y="1421"/>
                  <a:pt x="1977" y="1423"/>
                  <a:pt x="1984" y="1418"/>
                </a:cubicBezTo>
                <a:close/>
                <a:moveTo>
                  <a:pt x="2039" y="1385"/>
                </a:moveTo>
                <a:lnTo>
                  <a:pt x="2039" y="1385"/>
                </a:lnTo>
                <a:cubicBezTo>
                  <a:pt x="2046" y="1380"/>
                  <a:pt x="2048" y="1370"/>
                  <a:pt x="2044" y="1362"/>
                </a:cubicBezTo>
                <a:cubicBezTo>
                  <a:pt x="2039" y="1355"/>
                  <a:pt x="2029" y="1353"/>
                  <a:pt x="2022" y="1357"/>
                </a:cubicBezTo>
                <a:lnTo>
                  <a:pt x="2022" y="1357"/>
                </a:lnTo>
                <a:cubicBezTo>
                  <a:pt x="2014" y="1362"/>
                  <a:pt x="2012" y="1372"/>
                  <a:pt x="2017" y="1379"/>
                </a:cubicBezTo>
                <a:cubicBezTo>
                  <a:pt x="2021" y="1387"/>
                  <a:pt x="2031" y="1389"/>
                  <a:pt x="2039" y="1385"/>
                </a:cubicBezTo>
                <a:close/>
                <a:moveTo>
                  <a:pt x="2093" y="1351"/>
                </a:moveTo>
                <a:lnTo>
                  <a:pt x="2093" y="1351"/>
                </a:lnTo>
                <a:cubicBezTo>
                  <a:pt x="2100" y="1346"/>
                  <a:pt x="2103" y="1336"/>
                  <a:pt x="2098" y="1329"/>
                </a:cubicBezTo>
                <a:cubicBezTo>
                  <a:pt x="2093" y="1321"/>
                  <a:pt x="2084" y="1319"/>
                  <a:pt x="2076" y="1324"/>
                </a:cubicBezTo>
                <a:lnTo>
                  <a:pt x="2076" y="1324"/>
                </a:lnTo>
                <a:cubicBezTo>
                  <a:pt x="2069" y="1328"/>
                  <a:pt x="2066" y="1338"/>
                  <a:pt x="2071" y="1346"/>
                </a:cubicBezTo>
                <a:cubicBezTo>
                  <a:pt x="2076" y="1353"/>
                  <a:pt x="2085" y="1355"/>
                  <a:pt x="2093" y="1351"/>
                </a:cubicBezTo>
                <a:close/>
                <a:moveTo>
                  <a:pt x="2147" y="1317"/>
                </a:moveTo>
                <a:lnTo>
                  <a:pt x="2147" y="1317"/>
                </a:lnTo>
                <a:cubicBezTo>
                  <a:pt x="2155" y="1312"/>
                  <a:pt x="2157" y="1302"/>
                  <a:pt x="2152" y="1295"/>
                </a:cubicBezTo>
                <a:cubicBezTo>
                  <a:pt x="2148" y="1287"/>
                  <a:pt x="2138" y="1285"/>
                  <a:pt x="2130" y="1290"/>
                </a:cubicBezTo>
                <a:lnTo>
                  <a:pt x="2130" y="1290"/>
                </a:lnTo>
                <a:cubicBezTo>
                  <a:pt x="2123" y="1294"/>
                  <a:pt x="2121" y="1304"/>
                  <a:pt x="2125" y="1312"/>
                </a:cubicBezTo>
                <a:cubicBezTo>
                  <a:pt x="2130" y="1319"/>
                  <a:pt x="2140" y="1322"/>
                  <a:pt x="2147" y="1317"/>
                </a:cubicBezTo>
                <a:close/>
                <a:moveTo>
                  <a:pt x="2202" y="1283"/>
                </a:moveTo>
                <a:lnTo>
                  <a:pt x="2202" y="1283"/>
                </a:lnTo>
                <a:cubicBezTo>
                  <a:pt x="2209" y="1278"/>
                  <a:pt x="2212" y="1268"/>
                  <a:pt x="2207" y="1261"/>
                </a:cubicBezTo>
                <a:cubicBezTo>
                  <a:pt x="2202" y="1253"/>
                  <a:pt x="2192" y="1251"/>
                  <a:pt x="2185" y="1256"/>
                </a:cubicBezTo>
                <a:lnTo>
                  <a:pt x="2185" y="1256"/>
                </a:lnTo>
                <a:cubicBezTo>
                  <a:pt x="2177" y="1261"/>
                  <a:pt x="2175" y="1270"/>
                  <a:pt x="2180" y="1278"/>
                </a:cubicBezTo>
                <a:cubicBezTo>
                  <a:pt x="2184" y="1285"/>
                  <a:pt x="2194" y="1288"/>
                  <a:pt x="2202" y="1283"/>
                </a:cubicBezTo>
                <a:close/>
                <a:moveTo>
                  <a:pt x="2256" y="1249"/>
                </a:moveTo>
                <a:lnTo>
                  <a:pt x="2256" y="1249"/>
                </a:lnTo>
                <a:cubicBezTo>
                  <a:pt x="2264" y="1245"/>
                  <a:pt x="2266" y="1235"/>
                  <a:pt x="2261" y="1227"/>
                </a:cubicBezTo>
                <a:cubicBezTo>
                  <a:pt x="2257" y="1220"/>
                  <a:pt x="2247" y="1217"/>
                  <a:pt x="2239" y="1222"/>
                </a:cubicBezTo>
                <a:lnTo>
                  <a:pt x="2239" y="1222"/>
                </a:lnTo>
                <a:cubicBezTo>
                  <a:pt x="2232" y="1227"/>
                  <a:pt x="2229" y="1237"/>
                  <a:pt x="2234" y="1244"/>
                </a:cubicBezTo>
                <a:cubicBezTo>
                  <a:pt x="2239" y="1252"/>
                  <a:pt x="2249" y="1254"/>
                  <a:pt x="2256" y="1249"/>
                </a:cubicBezTo>
                <a:close/>
                <a:moveTo>
                  <a:pt x="2310" y="1215"/>
                </a:moveTo>
                <a:lnTo>
                  <a:pt x="2310" y="1215"/>
                </a:lnTo>
                <a:cubicBezTo>
                  <a:pt x="2318" y="1211"/>
                  <a:pt x="2320" y="1201"/>
                  <a:pt x="2316" y="1193"/>
                </a:cubicBezTo>
                <a:cubicBezTo>
                  <a:pt x="2311" y="1186"/>
                  <a:pt x="2301" y="1184"/>
                  <a:pt x="2294" y="1188"/>
                </a:cubicBezTo>
                <a:lnTo>
                  <a:pt x="2293" y="1188"/>
                </a:lnTo>
                <a:cubicBezTo>
                  <a:pt x="2286" y="1193"/>
                  <a:pt x="2284" y="1203"/>
                  <a:pt x="2288" y="1210"/>
                </a:cubicBezTo>
                <a:cubicBezTo>
                  <a:pt x="2293" y="1218"/>
                  <a:pt x="2303" y="1220"/>
                  <a:pt x="2310" y="1215"/>
                </a:cubicBezTo>
                <a:close/>
                <a:moveTo>
                  <a:pt x="2365" y="1182"/>
                </a:moveTo>
                <a:lnTo>
                  <a:pt x="2365" y="1182"/>
                </a:lnTo>
                <a:cubicBezTo>
                  <a:pt x="2372" y="1177"/>
                  <a:pt x="2375" y="1167"/>
                  <a:pt x="2370" y="1160"/>
                </a:cubicBezTo>
                <a:cubicBezTo>
                  <a:pt x="2365" y="1152"/>
                  <a:pt x="2355" y="1150"/>
                  <a:pt x="2348" y="1154"/>
                </a:cubicBezTo>
                <a:lnTo>
                  <a:pt x="2348" y="1154"/>
                </a:lnTo>
                <a:cubicBezTo>
                  <a:pt x="2340" y="1159"/>
                  <a:pt x="2338" y="1169"/>
                  <a:pt x="2343" y="1176"/>
                </a:cubicBezTo>
                <a:cubicBezTo>
                  <a:pt x="2347" y="1184"/>
                  <a:pt x="2357" y="1186"/>
                  <a:pt x="2365" y="1182"/>
                </a:cubicBezTo>
                <a:close/>
                <a:moveTo>
                  <a:pt x="2419" y="1148"/>
                </a:moveTo>
                <a:lnTo>
                  <a:pt x="2419" y="1148"/>
                </a:lnTo>
                <a:cubicBezTo>
                  <a:pt x="2427" y="1143"/>
                  <a:pt x="2429" y="1133"/>
                  <a:pt x="2424" y="1126"/>
                </a:cubicBezTo>
                <a:cubicBezTo>
                  <a:pt x="2420" y="1118"/>
                  <a:pt x="2410" y="1116"/>
                  <a:pt x="2402" y="1121"/>
                </a:cubicBezTo>
                <a:lnTo>
                  <a:pt x="2402" y="1121"/>
                </a:lnTo>
                <a:cubicBezTo>
                  <a:pt x="2395" y="1125"/>
                  <a:pt x="2392" y="1135"/>
                  <a:pt x="2397" y="1143"/>
                </a:cubicBezTo>
                <a:cubicBezTo>
                  <a:pt x="2402" y="1150"/>
                  <a:pt x="2412" y="1152"/>
                  <a:pt x="2419" y="1148"/>
                </a:cubicBezTo>
                <a:close/>
                <a:moveTo>
                  <a:pt x="2474" y="1114"/>
                </a:moveTo>
                <a:lnTo>
                  <a:pt x="2474" y="1114"/>
                </a:lnTo>
                <a:cubicBezTo>
                  <a:pt x="2481" y="1109"/>
                  <a:pt x="2483" y="1099"/>
                  <a:pt x="2479" y="1092"/>
                </a:cubicBezTo>
                <a:cubicBezTo>
                  <a:pt x="2474" y="1084"/>
                  <a:pt x="2464" y="1082"/>
                  <a:pt x="2457" y="1087"/>
                </a:cubicBezTo>
                <a:lnTo>
                  <a:pt x="2457" y="1087"/>
                </a:lnTo>
                <a:cubicBezTo>
                  <a:pt x="2449" y="1091"/>
                  <a:pt x="2447" y="1101"/>
                  <a:pt x="2451" y="1109"/>
                </a:cubicBezTo>
                <a:cubicBezTo>
                  <a:pt x="2456" y="1116"/>
                  <a:pt x="2466" y="1119"/>
                  <a:pt x="2474" y="1114"/>
                </a:cubicBezTo>
                <a:close/>
                <a:moveTo>
                  <a:pt x="2528" y="1080"/>
                </a:moveTo>
                <a:lnTo>
                  <a:pt x="2528" y="1080"/>
                </a:lnTo>
                <a:cubicBezTo>
                  <a:pt x="2535" y="1075"/>
                  <a:pt x="2538" y="1066"/>
                  <a:pt x="2533" y="1058"/>
                </a:cubicBezTo>
                <a:cubicBezTo>
                  <a:pt x="2528" y="1051"/>
                  <a:pt x="2518" y="1048"/>
                  <a:pt x="2511" y="1053"/>
                </a:cubicBezTo>
                <a:lnTo>
                  <a:pt x="2511" y="1053"/>
                </a:lnTo>
                <a:cubicBezTo>
                  <a:pt x="2503" y="1058"/>
                  <a:pt x="2501" y="1067"/>
                  <a:pt x="2506" y="1075"/>
                </a:cubicBezTo>
                <a:cubicBezTo>
                  <a:pt x="2511" y="1082"/>
                  <a:pt x="2520" y="1085"/>
                  <a:pt x="2528" y="1080"/>
                </a:cubicBezTo>
                <a:close/>
                <a:moveTo>
                  <a:pt x="2582" y="1046"/>
                </a:moveTo>
                <a:lnTo>
                  <a:pt x="2582" y="1046"/>
                </a:lnTo>
                <a:cubicBezTo>
                  <a:pt x="2590" y="1042"/>
                  <a:pt x="2592" y="1032"/>
                  <a:pt x="2587" y="1024"/>
                </a:cubicBezTo>
                <a:cubicBezTo>
                  <a:pt x="2583" y="1017"/>
                  <a:pt x="2573" y="1014"/>
                  <a:pt x="2565" y="1019"/>
                </a:cubicBezTo>
                <a:lnTo>
                  <a:pt x="2565" y="1019"/>
                </a:lnTo>
                <a:cubicBezTo>
                  <a:pt x="2558" y="1024"/>
                  <a:pt x="2556" y="1034"/>
                  <a:pt x="2560" y="1041"/>
                </a:cubicBezTo>
                <a:cubicBezTo>
                  <a:pt x="2565" y="1049"/>
                  <a:pt x="2575" y="1051"/>
                  <a:pt x="2582" y="1046"/>
                </a:cubicBezTo>
                <a:close/>
                <a:moveTo>
                  <a:pt x="2637" y="1012"/>
                </a:moveTo>
                <a:lnTo>
                  <a:pt x="2637" y="1012"/>
                </a:lnTo>
                <a:cubicBezTo>
                  <a:pt x="2644" y="1008"/>
                  <a:pt x="2646" y="998"/>
                  <a:pt x="2642" y="990"/>
                </a:cubicBezTo>
                <a:cubicBezTo>
                  <a:pt x="2637" y="983"/>
                  <a:pt x="2627" y="981"/>
                  <a:pt x="2620" y="985"/>
                </a:cubicBezTo>
                <a:lnTo>
                  <a:pt x="2620" y="985"/>
                </a:lnTo>
                <a:cubicBezTo>
                  <a:pt x="2612" y="990"/>
                  <a:pt x="2610" y="1000"/>
                  <a:pt x="2615" y="1007"/>
                </a:cubicBezTo>
                <a:cubicBezTo>
                  <a:pt x="2619" y="1015"/>
                  <a:pt x="2629" y="1017"/>
                  <a:pt x="2637" y="1012"/>
                </a:cubicBezTo>
                <a:close/>
                <a:moveTo>
                  <a:pt x="2691" y="979"/>
                </a:moveTo>
                <a:lnTo>
                  <a:pt x="2691" y="979"/>
                </a:lnTo>
                <a:cubicBezTo>
                  <a:pt x="2699" y="974"/>
                  <a:pt x="2701" y="964"/>
                  <a:pt x="2696" y="957"/>
                </a:cubicBezTo>
                <a:cubicBezTo>
                  <a:pt x="2691" y="949"/>
                  <a:pt x="2682" y="947"/>
                  <a:pt x="2674" y="951"/>
                </a:cubicBezTo>
                <a:lnTo>
                  <a:pt x="2674" y="951"/>
                </a:lnTo>
                <a:cubicBezTo>
                  <a:pt x="2667" y="956"/>
                  <a:pt x="2664" y="966"/>
                  <a:pt x="2669" y="974"/>
                </a:cubicBezTo>
                <a:cubicBezTo>
                  <a:pt x="2674" y="981"/>
                  <a:pt x="2684" y="983"/>
                  <a:pt x="2691" y="979"/>
                </a:cubicBezTo>
                <a:close/>
                <a:moveTo>
                  <a:pt x="2745" y="945"/>
                </a:moveTo>
                <a:lnTo>
                  <a:pt x="2745" y="945"/>
                </a:lnTo>
                <a:cubicBezTo>
                  <a:pt x="2753" y="940"/>
                  <a:pt x="2755" y="930"/>
                  <a:pt x="2751" y="923"/>
                </a:cubicBezTo>
                <a:cubicBezTo>
                  <a:pt x="2746" y="915"/>
                  <a:pt x="2736" y="913"/>
                  <a:pt x="2728" y="918"/>
                </a:cubicBezTo>
                <a:lnTo>
                  <a:pt x="2728" y="918"/>
                </a:lnTo>
                <a:cubicBezTo>
                  <a:pt x="2721" y="922"/>
                  <a:pt x="2719" y="932"/>
                  <a:pt x="2723" y="940"/>
                </a:cubicBezTo>
                <a:cubicBezTo>
                  <a:pt x="2728" y="947"/>
                  <a:pt x="2738" y="949"/>
                  <a:pt x="2745" y="945"/>
                </a:cubicBezTo>
                <a:close/>
                <a:moveTo>
                  <a:pt x="2800" y="911"/>
                </a:moveTo>
                <a:lnTo>
                  <a:pt x="2800" y="911"/>
                </a:lnTo>
                <a:cubicBezTo>
                  <a:pt x="2807" y="906"/>
                  <a:pt x="2810" y="896"/>
                  <a:pt x="2805" y="889"/>
                </a:cubicBezTo>
                <a:cubicBezTo>
                  <a:pt x="2800" y="881"/>
                  <a:pt x="2790" y="879"/>
                  <a:pt x="2783" y="884"/>
                </a:cubicBezTo>
                <a:lnTo>
                  <a:pt x="2783" y="884"/>
                </a:lnTo>
                <a:cubicBezTo>
                  <a:pt x="2775" y="889"/>
                  <a:pt x="2773" y="898"/>
                  <a:pt x="2778" y="906"/>
                </a:cubicBezTo>
                <a:cubicBezTo>
                  <a:pt x="2782" y="913"/>
                  <a:pt x="2792" y="916"/>
                  <a:pt x="2800" y="911"/>
                </a:cubicBezTo>
                <a:close/>
                <a:moveTo>
                  <a:pt x="2854" y="877"/>
                </a:moveTo>
                <a:lnTo>
                  <a:pt x="2854" y="877"/>
                </a:lnTo>
                <a:cubicBezTo>
                  <a:pt x="2862" y="872"/>
                  <a:pt x="2864" y="863"/>
                  <a:pt x="2859" y="855"/>
                </a:cubicBezTo>
                <a:cubicBezTo>
                  <a:pt x="2855" y="848"/>
                  <a:pt x="2845" y="845"/>
                  <a:pt x="2837" y="850"/>
                </a:cubicBezTo>
                <a:lnTo>
                  <a:pt x="2837" y="850"/>
                </a:lnTo>
                <a:cubicBezTo>
                  <a:pt x="2830" y="855"/>
                  <a:pt x="2827" y="865"/>
                  <a:pt x="2832" y="872"/>
                </a:cubicBezTo>
                <a:cubicBezTo>
                  <a:pt x="2837" y="880"/>
                  <a:pt x="2847" y="882"/>
                  <a:pt x="2854" y="877"/>
                </a:cubicBezTo>
                <a:close/>
                <a:moveTo>
                  <a:pt x="2908" y="843"/>
                </a:moveTo>
                <a:lnTo>
                  <a:pt x="2908" y="843"/>
                </a:lnTo>
                <a:cubicBezTo>
                  <a:pt x="2916" y="839"/>
                  <a:pt x="2918" y="829"/>
                  <a:pt x="2914" y="821"/>
                </a:cubicBezTo>
                <a:cubicBezTo>
                  <a:pt x="2909" y="814"/>
                  <a:pt x="2899" y="811"/>
                  <a:pt x="2892" y="816"/>
                </a:cubicBezTo>
                <a:lnTo>
                  <a:pt x="2892" y="816"/>
                </a:lnTo>
                <a:cubicBezTo>
                  <a:pt x="2884" y="821"/>
                  <a:pt x="2882" y="831"/>
                  <a:pt x="2886" y="838"/>
                </a:cubicBezTo>
                <a:cubicBezTo>
                  <a:pt x="2891" y="846"/>
                  <a:pt x="2901" y="848"/>
                  <a:pt x="2908" y="843"/>
                </a:cubicBezTo>
                <a:close/>
                <a:moveTo>
                  <a:pt x="2963" y="810"/>
                </a:moveTo>
                <a:lnTo>
                  <a:pt x="2963" y="810"/>
                </a:lnTo>
                <a:cubicBezTo>
                  <a:pt x="2970" y="805"/>
                  <a:pt x="2973" y="795"/>
                  <a:pt x="2968" y="787"/>
                </a:cubicBezTo>
                <a:cubicBezTo>
                  <a:pt x="2963" y="780"/>
                  <a:pt x="2953" y="778"/>
                  <a:pt x="2946" y="782"/>
                </a:cubicBezTo>
                <a:lnTo>
                  <a:pt x="2946" y="782"/>
                </a:lnTo>
                <a:cubicBezTo>
                  <a:pt x="2938" y="787"/>
                  <a:pt x="2936" y="797"/>
                  <a:pt x="2941" y="804"/>
                </a:cubicBezTo>
                <a:cubicBezTo>
                  <a:pt x="2945" y="812"/>
                  <a:pt x="2955" y="814"/>
                  <a:pt x="2963" y="810"/>
                </a:cubicBezTo>
                <a:close/>
                <a:moveTo>
                  <a:pt x="3017" y="776"/>
                </a:moveTo>
                <a:lnTo>
                  <a:pt x="3017" y="776"/>
                </a:lnTo>
                <a:cubicBezTo>
                  <a:pt x="3025" y="771"/>
                  <a:pt x="3027" y="761"/>
                  <a:pt x="3022" y="754"/>
                </a:cubicBezTo>
                <a:cubicBezTo>
                  <a:pt x="3018" y="746"/>
                  <a:pt x="3008" y="744"/>
                  <a:pt x="3000" y="748"/>
                </a:cubicBezTo>
                <a:lnTo>
                  <a:pt x="3000" y="749"/>
                </a:lnTo>
                <a:cubicBezTo>
                  <a:pt x="2993" y="753"/>
                  <a:pt x="2991" y="763"/>
                  <a:pt x="2995" y="771"/>
                </a:cubicBezTo>
                <a:cubicBezTo>
                  <a:pt x="3000" y="778"/>
                  <a:pt x="3010" y="780"/>
                  <a:pt x="3017" y="776"/>
                </a:cubicBezTo>
                <a:close/>
                <a:moveTo>
                  <a:pt x="3072" y="742"/>
                </a:moveTo>
                <a:lnTo>
                  <a:pt x="3072" y="742"/>
                </a:lnTo>
                <a:cubicBezTo>
                  <a:pt x="3079" y="737"/>
                  <a:pt x="3081" y="727"/>
                  <a:pt x="3077" y="720"/>
                </a:cubicBezTo>
                <a:cubicBezTo>
                  <a:pt x="3072" y="712"/>
                  <a:pt x="3062" y="710"/>
                  <a:pt x="3055" y="715"/>
                </a:cubicBezTo>
                <a:lnTo>
                  <a:pt x="3055" y="715"/>
                </a:lnTo>
                <a:cubicBezTo>
                  <a:pt x="3047" y="719"/>
                  <a:pt x="3045" y="729"/>
                  <a:pt x="3050" y="737"/>
                </a:cubicBezTo>
                <a:cubicBezTo>
                  <a:pt x="3054" y="744"/>
                  <a:pt x="3064" y="747"/>
                  <a:pt x="3072" y="742"/>
                </a:cubicBezTo>
                <a:close/>
                <a:moveTo>
                  <a:pt x="3126" y="708"/>
                </a:moveTo>
                <a:lnTo>
                  <a:pt x="3126" y="708"/>
                </a:lnTo>
                <a:cubicBezTo>
                  <a:pt x="3133" y="703"/>
                  <a:pt x="3136" y="694"/>
                  <a:pt x="3131" y="686"/>
                </a:cubicBezTo>
                <a:cubicBezTo>
                  <a:pt x="3126" y="678"/>
                  <a:pt x="3117" y="676"/>
                  <a:pt x="3109" y="681"/>
                </a:cubicBezTo>
                <a:lnTo>
                  <a:pt x="3109" y="681"/>
                </a:lnTo>
                <a:cubicBezTo>
                  <a:pt x="3102" y="686"/>
                  <a:pt x="3099" y="695"/>
                  <a:pt x="3104" y="703"/>
                </a:cubicBezTo>
                <a:cubicBezTo>
                  <a:pt x="3109" y="710"/>
                  <a:pt x="3118" y="713"/>
                  <a:pt x="3126" y="708"/>
                </a:cubicBezTo>
                <a:close/>
                <a:moveTo>
                  <a:pt x="3180" y="674"/>
                </a:moveTo>
                <a:lnTo>
                  <a:pt x="3180" y="674"/>
                </a:lnTo>
                <a:cubicBezTo>
                  <a:pt x="3188" y="670"/>
                  <a:pt x="3190" y="660"/>
                  <a:pt x="3185" y="652"/>
                </a:cubicBezTo>
                <a:cubicBezTo>
                  <a:pt x="3181" y="645"/>
                  <a:pt x="3171" y="642"/>
                  <a:pt x="3163" y="647"/>
                </a:cubicBezTo>
                <a:lnTo>
                  <a:pt x="3163" y="647"/>
                </a:lnTo>
                <a:cubicBezTo>
                  <a:pt x="3156" y="652"/>
                  <a:pt x="3154" y="662"/>
                  <a:pt x="3158" y="669"/>
                </a:cubicBezTo>
                <a:cubicBezTo>
                  <a:pt x="3163" y="677"/>
                  <a:pt x="3173" y="679"/>
                  <a:pt x="3180" y="674"/>
                </a:cubicBezTo>
                <a:close/>
                <a:moveTo>
                  <a:pt x="3235" y="640"/>
                </a:moveTo>
                <a:lnTo>
                  <a:pt x="3235" y="640"/>
                </a:lnTo>
                <a:cubicBezTo>
                  <a:pt x="3242" y="636"/>
                  <a:pt x="3245" y="626"/>
                  <a:pt x="3240" y="618"/>
                </a:cubicBezTo>
                <a:cubicBezTo>
                  <a:pt x="3235" y="611"/>
                  <a:pt x="3225" y="609"/>
                  <a:pt x="3218" y="613"/>
                </a:cubicBezTo>
                <a:lnTo>
                  <a:pt x="3218" y="613"/>
                </a:lnTo>
                <a:cubicBezTo>
                  <a:pt x="3210" y="618"/>
                  <a:pt x="3208" y="628"/>
                  <a:pt x="3213" y="635"/>
                </a:cubicBezTo>
                <a:cubicBezTo>
                  <a:pt x="3217" y="643"/>
                  <a:pt x="3227" y="645"/>
                  <a:pt x="3235" y="640"/>
                </a:cubicBezTo>
                <a:close/>
                <a:moveTo>
                  <a:pt x="3289" y="607"/>
                </a:moveTo>
                <a:lnTo>
                  <a:pt x="3289" y="607"/>
                </a:lnTo>
                <a:cubicBezTo>
                  <a:pt x="3297" y="602"/>
                  <a:pt x="3299" y="592"/>
                  <a:pt x="3294" y="585"/>
                </a:cubicBezTo>
                <a:cubicBezTo>
                  <a:pt x="3290" y="577"/>
                  <a:pt x="3280" y="575"/>
                  <a:pt x="3272" y="579"/>
                </a:cubicBezTo>
                <a:lnTo>
                  <a:pt x="3272" y="579"/>
                </a:lnTo>
                <a:cubicBezTo>
                  <a:pt x="3265" y="584"/>
                  <a:pt x="3262" y="594"/>
                  <a:pt x="3267" y="601"/>
                </a:cubicBezTo>
                <a:cubicBezTo>
                  <a:pt x="3272" y="609"/>
                  <a:pt x="3282" y="611"/>
                  <a:pt x="3289" y="607"/>
                </a:cubicBezTo>
                <a:close/>
                <a:moveTo>
                  <a:pt x="3343" y="573"/>
                </a:moveTo>
                <a:lnTo>
                  <a:pt x="3343" y="573"/>
                </a:lnTo>
                <a:cubicBezTo>
                  <a:pt x="3351" y="568"/>
                  <a:pt x="3353" y="558"/>
                  <a:pt x="3349" y="551"/>
                </a:cubicBezTo>
                <a:cubicBezTo>
                  <a:pt x="3344" y="543"/>
                  <a:pt x="3334" y="541"/>
                  <a:pt x="3327" y="546"/>
                </a:cubicBezTo>
                <a:lnTo>
                  <a:pt x="3327" y="546"/>
                </a:lnTo>
                <a:cubicBezTo>
                  <a:pt x="3319" y="550"/>
                  <a:pt x="3317" y="560"/>
                  <a:pt x="3321" y="568"/>
                </a:cubicBezTo>
                <a:cubicBezTo>
                  <a:pt x="3326" y="575"/>
                  <a:pt x="3336" y="577"/>
                  <a:pt x="3343" y="573"/>
                </a:cubicBezTo>
                <a:close/>
                <a:moveTo>
                  <a:pt x="3398" y="539"/>
                </a:moveTo>
                <a:lnTo>
                  <a:pt x="3398" y="539"/>
                </a:lnTo>
                <a:cubicBezTo>
                  <a:pt x="3405" y="534"/>
                  <a:pt x="3408" y="524"/>
                  <a:pt x="3403" y="517"/>
                </a:cubicBezTo>
                <a:cubicBezTo>
                  <a:pt x="3398" y="509"/>
                  <a:pt x="3388" y="507"/>
                  <a:pt x="3381" y="512"/>
                </a:cubicBezTo>
                <a:lnTo>
                  <a:pt x="3381" y="512"/>
                </a:lnTo>
                <a:cubicBezTo>
                  <a:pt x="3373" y="516"/>
                  <a:pt x="3371" y="526"/>
                  <a:pt x="3376" y="534"/>
                </a:cubicBezTo>
                <a:cubicBezTo>
                  <a:pt x="3380" y="541"/>
                  <a:pt x="3390" y="544"/>
                  <a:pt x="3398" y="539"/>
                </a:cubicBezTo>
                <a:close/>
                <a:moveTo>
                  <a:pt x="3452" y="505"/>
                </a:moveTo>
                <a:lnTo>
                  <a:pt x="3452" y="505"/>
                </a:lnTo>
                <a:cubicBezTo>
                  <a:pt x="3460" y="500"/>
                  <a:pt x="3462" y="491"/>
                  <a:pt x="3457" y="483"/>
                </a:cubicBezTo>
                <a:cubicBezTo>
                  <a:pt x="3453" y="476"/>
                  <a:pt x="3443" y="473"/>
                  <a:pt x="3435" y="478"/>
                </a:cubicBezTo>
                <a:lnTo>
                  <a:pt x="3435" y="478"/>
                </a:lnTo>
                <a:cubicBezTo>
                  <a:pt x="3428" y="483"/>
                  <a:pt x="3425" y="492"/>
                  <a:pt x="3430" y="500"/>
                </a:cubicBezTo>
                <a:cubicBezTo>
                  <a:pt x="3435" y="507"/>
                  <a:pt x="3445" y="510"/>
                  <a:pt x="3452" y="505"/>
                </a:cubicBezTo>
                <a:close/>
                <a:moveTo>
                  <a:pt x="3507" y="471"/>
                </a:moveTo>
                <a:lnTo>
                  <a:pt x="3507" y="471"/>
                </a:lnTo>
                <a:cubicBezTo>
                  <a:pt x="3514" y="467"/>
                  <a:pt x="3516" y="457"/>
                  <a:pt x="3512" y="449"/>
                </a:cubicBezTo>
                <a:cubicBezTo>
                  <a:pt x="3507" y="442"/>
                  <a:pt x="3497" y="439"/>
                  <a:pt x="3490" y="444"/>
                </a:cubicBezTo>
                <a:lnTo>
                  <a:pt x="3490" y="444"/>
                </a:lnTo>
                <a:cubicBezTo>
                  <a:pt x="3482" y="449"/>
                  <a:pt x="3480" y="459"/>
                  <a:pt x="3484" y="466"/>
                </a:cubicBezTo>
                <a:cubicBezTo>
                  <a:pt x="3489" y="474"/>
                  <a:pt x="3499" y="476"/>
                  <a:pt x="3507" y="471"/>
                </a:cubicBezTo>
                <a:close/>
                <a:moveTo>
                  <a:pt x="3561" y="437"/>
                </a:moveTo>
                <a:lnTo>
                  <a:pt x="3561" y="437"/>
                </a:lnTo>
                <a:cubicBezTo>
                  <a:pt x="3568" y="433"/>
                  <a:pt x="3571" y="423"/>
                  <a:pt x="3566" y="415"/>
                </a:cubicBezTo>
                <a:cubicBezTo>
                  <a:pt x="3561" y="408"/>
                  <a:pt x="3551" y="406"/>
                  <a:pt x="3544" y="410"/>
                </a:cubicBezTo>
                <a:lnTo>
                  <a:pt x="3544" y="410"/>
                </a:lnTo>
                <a:cubicBezTo>
                  <a:pt x="3536" y="415"/>
                  <a:pt x="3534" y="425"/>
                  <a:pt x="3539" y="432"/>
                </a:cubicBezTo>
                <a:cubicBezTo>
                  <a:pt x="3544" y="440"/>
                  <a:pt x="3553" y="442"/>
                  <a:pt x="3561" y="437"/>
                </a:cubicBezTo>
                <a:close/>
                <a:moveTo>
                  <a:pt x="3615" y="404"/>
                </a:moveTo>
                <a:lnTo>
                  <a:pt x="3615" y="404"/>
                </a:lnTo>
                <a:cubicBezTo>
                  <a:pt x="3623" y="399"/>
                  <a:pt x="3625" y="389"/>
                  <a:pt x="3620" y="382"/>
                </a:cubicBezTo>
                <a:cubicBezTo>
                  <a:pt x="3616" y="374"/>
                  <a:pt x="3606" y="372"/>
                  <a:pt x="3598" y="376"/>
                </a:cubicBezTo>
                <a:lnTo>
                  <a:pt x="3598" y="376"/>
                </a:lnTo>
                <a:cubicBezTo>
                  <a:pt x="3591" y="381"/>
                  <a:pt x="3589" y="391"/>
                  <a:pt x="3593" y="399"/>
                </a:cubicBezTo>
                <a:cubicBezTo>
                  <a:pt x="3598" y="406"/>
                  <a:pt x="3608" y="408"/>
                  <a:pt x="3615" y="404"/>
                </a:cubicBezTo>
                <a:close/>
                <a:moveTo>
                  <a:pt x="3670" y="370"/>
                </a:moveTo>
                <a:lnTo>
                  <a:pt x="3670" y="370"/>
                </a:lnTo>
                <a:cubicBezTo>
                  <a:pt x="3677" y="365"/>
                  <a:pt x="3679" y="355"/>
                  <a:pt x="3675" y="348"/>
                </a:cubicBezTo>
                <a:cubicBezTo>
                  <a:pt x="3670" y="340"/>
                  <a:pt x="3660" y="338"/>
                  <a:pt x="3653" y="343"/>
                </a:cubicBezTo>
                <a:lnTo>
                  <a:pt x="3653" y="343"/>
                </a:lnTo>
                <a:cubicBezTo>
                  <a:pt x="3645" y="347"/>
                  <a:pt x="3643" y="357"/>
                  <a:pt x="3648" y="365"/>
                </a:cubicBezTo>
                <a:cubicBezTo>
                  <a:pt x="3652" y="372"/>
                  <a:pt x="3662" y="374"/>
                  <a:pt x="3670" y="370"/>
                </a:cubicBezTo>
                <a:close/>
                <a:moveTo>
                  <a:pt x="3724" y="336"/>
                </a:moveTo>
                <a:lnTo>
                  <a:pt x="3724" y="336"/>
                </a:lnTo>
                <a:cubicBezTo>
                  <a:pt x="3732" y="331"/>
                  <a:pt x="3734" y="321"/>
                  <a:pt x="3729" y="314"/>
                </a:cubicBezTo>
                <a:cubicBezTo>
                  <a:pt x="3724" y="306"/>
                  <a:pt x="3715" y="304"/>
                  <a:pt x="3707" y="309"/>
                </a:cubicBezTo>
                <a:lnTo>
                  <a:pt x="3707" y="309"/>
                </a:lnTo>
                <a:cubicBezTo>
                  <a:pt x="3700" y="313"/>
                  <a:pt x="3697" y="323"/>
                  <a:pt x="3702" y="331"/>
                </a:cubicBezTo>
                <a:cubicBezTo>
                  <a:pt x="3707" y="338"/>
                  <a:pt x="3717" y="341"/>
                  <a:pt x="3724" y="336"/>
                </a:cubicBezTo>
                <a:close/>
                <a:moveTo>
                  <a:pt x="3778" y="302"/>
                </a:moveTo>
                <a:lnTo>
                  <a:pt x="3778" y="302"/>
                </a:lnTo>
                <a:cubicBezTo>
                  <a:pt x="3786" y="297"/>
                  <a:pt x="3788" y="288"/>
                  <a:pt x="3784" y="280"/>
                </a:cubicBezTo>
                <a:cubicBezTo>
                  <a:pt x="3779" y="273"/>
                  <a:pt x="3769" y="270"/>
                  <a:pt x="3761" y="275"/>
                </a:cubicBezTo>
                <a:lnTo>
                  <a:pt x="3761" y="275"/>
                </a:lnTo>
                <a:cubicBezTo>
                  <a:pt x="3754" y="280"/>
                  <a:pt x="3752" y="290"/>
                  <a:pt x="3756" y="297"/>
                </a:cubicBezTo>
                <a:cubicBezTo>
                  <a:pt x="3761" y="305"/>
                  <a:pt x="3771" y="307"/>
                  <a:pt x="3778" y="302"/>
                </a:cubicBezTo>
                <a:close/>
                <a:moveTo>
                  <a:pt x="3833" y="268"/>
                </a:moveTo>
                <a:lnTo>
                  <a:pt x="3833" y="268"/>
                </a:lnTo>
                <a:cubicBezTo>
                  <a:pt x="3840" y="264"/>
                  <a:pt x="3843" y="254"/>
                  <a:pt x="3838" y="246"/>
                </a:cubicBezTo>
                <a:cubicBezTo>
                  <a:pt x="3833" y="239"/>
                  <a:pt x="3823" y="236"/>
                  <a:pt x="3816" y="241"/>
                </a:cubicBezTo>
                <a:lnTo>
                  <a:pt x="3816" y="241"/>
                </a:lnTo>
                <a:cubicBezTo>
                  <a:pt x="3808" y="246"/>
                  <a:pt x="3806" y="256"/>
                  <a:pt x="3811" y="263"/>
                </a:cubicBezTo>
                <a:cubicBezTo>
                  <a:pt x="3815" y="271"/>
                  <a:pt x="3825" y="273"/>
                  <a:pt x="3833" y="268"/>
                </a:cubicBezTo>
                <a:close/>
                <a:moveTo>
                  <a:pt x="3887" y="234"/>
                </a:moveTo>
                <a:lnTo>
                  <a:pt x="3887" y="234"/>
                </a:lnTo>
                <a:cubicBezTo>
                  <a:pt x="3895" y="230"/>
                  <a:pt x="3897" y="220"/>
                  <a:pt x="3892" y="212"/>
                </a:cubicBezTo>
                <a:cubicBezTo>
                  <a:pt x="3888" y="205"/>
                  <a:pt x="3878" y="203"/>
                  <a:pt x="3870" y="207"/>
                </a:cubicBezTo>
                <a:lnTo>
                  <a:pt x="3870" y="207"/>
                </a:lnTo>
                <a:cubicBezTo>
                  <a:pt x="3863" y="212"/>
                  <a:pt x="3860" y="222"/>
                  <a:pt x="3865" y="229"/>
                </a:cubicBezTo>
                <a:cubicBezTo>
                  <a:pt x="3870" y="237"/>
                  <a:pt x="3880" y="239"/>
                  <a:pt x="3887" y="234"/>
                </a:cubicBezTo>
                <a:close/>
                <a:moveTo>
                  <a:pt x="3942" y="201"/>
                </a:moveTo>
                <a:lnTo>
                  <a:pt x="3942" y="201"/>
                </a:lnTo>
                <a:cubicBezTo>
                  <a:pt x="3949" y="196"/>
                  <a:pt x="3951" y="186"/>
                  <a:pt x="3947" y="179"/>
                </a:cubicBezTo>
                <a:cubicBezTo>
                  <a:pt x="3942" y="171"/>
                  <a:pt x="3932" y="169"/>
                  <a:pt x="3925" y="173"/>
                </a:cubicBezTo>
                <a:lnTo>
                  <a:pt x="3925" y="174"/>
                </a:lnTo>
                <a:cubicBezTo>
                  <a:pt x="3917" y="178"/>
                  <a:pt x="3915" y="188"/>
                  <a:pt x="3919" y="196"/>
                </a:cubicBezTo>
                <a:cubicBezTo>
                  <a:pt x="3924" y="203"/>
                  <a:pt x="3934" y="205"/>
                  <a:pt x="3942" y="201"/>
                </a:cubicBezTo>
                <a:close/>
                <a:moveTo>
                  <a:pt x="3996" y="167"/>
                </a:moveTo>
                <a:lnTo>
                  <a:pt x="3996" y="167"/>
                </a:lnTo>
                <a:cubicBezTo>
                  <a:pt x="4003" y="162"/>
                  <a:pt x="4006" y="152"/>
                  <a:pt x="4001" y="145"/>
                </a:cubicBezTo>
                <a:cubicBezTo>
                  <a:pt x="3996" y="137"/>
                  <a:pt x="3986" y="135"/>
                  <a:pt x="3979" y="140"/>
                </a:cubicBezTo>
                <a:lnTo>
                  <a:pt x="3979" y="140"/>
                </a:lnTo>
                <a:cubicBezTo>
                  <a:pt x="3971" y="144"/>
                  <a:pt x="3969" y="154"/>
                  <a:pt x="3974" y="162"/>
                </a:cubicBezTo>
                <a:cubicBezTo>
                  <a:pt x="3979" y="169"/>
                  <a:pt x="3988" y="171"/>
                  <a:pt x="3996" y="167"/>
                </a:cubicBezTo>
                <a:close/>
                <a:moveTo>
                  <a:pt x="4050" y="133"/>
                </a:moveTo>
                <a:lnTo>
                  <a:pt x="4050" y="133"/>
                </a:lnTo>
                <a:cubicBezTo>
                  <a:pt x="4058" y="128"/>
                  <a:pt x="4060" y="118"/>
                  <a:pt x="4055" y="111"/>
                </a:cubicBezTo>
                <a:cubicBezTo>
                  <a:pt x="4051" y="103"/>
                  <a:pt x="4041" y="101"/>
                  <a:pt x="4033" y="106"/>
                </a:cubicBezTo>
                <a:lnTo>
                  <a:pt x="4033" y="106"/>
                </a:lnTo>
                <a:cubicBezTo>
                  <a:pt x="4026" y="111"/>
                  <a:pt x="4024" y="120"/>
                  <a:pt x="4028" y="128"/>
                </a:cubicBezTo>
                <a:cubicBezTo>
                  <a:pt x="4033" y="135"/>
                  <a:pt x="4043" y="138"/>
                  <a:pt x="4050" y="133"/>
                </a:cubicBezTo>
                <a:close/>
                <a:moveTo>
                  <a:pt x="4105" y="99"/>
                </a:moveTo>
                <a:lnTo>
                  <a:pt x="4105" y="99"/>
                </a:lnTo>
                <a:cubicBezTo>
                  <a:pt x="4112" y="94"/>
                  <a:pt x="4114" y="85"/>
                  <a:pt x="4110" y="77"/>
                </a:cubicBezTo>
                <a:cubicBezTo>
                  <a:pt x="4105" y="70"/>
                  <a:pt x="4095" y="67"/>
                  <a:pt x="4088" y="72"/>
                </a:cubicBezTo>
                <a:lnTo>
                  <a:pt x="4088" y="72"/>
                </a:lnTo>
                <a:cubicBezTo>
                  <a:pt x="4080" y="77"/>
                  <a:pt x="4078" y="87"/>
                  <a:pt x="4083" y="94"/>
                </a:cubicBezTo>
                <a:cubicBezTo>
                  <a:pt x="4087" y="102"/>
                  <a:pt x="4097" y="104"/>
                  <a:pt x="4105" y="99"/>
                </a:cubicBezTo>
                <a:close/>
                <a:moveTo>
                  <a:pt x="4159" y="65"/>
                </a:moveTo>
                <a:lnTo>
                  <a:pt x="4159" y="65"/>
                </a:lnTo>
                <a:cubicBezTo>
                  <a:pt x="4167" y="61"/>
                  <a:pt x="4169" y="51"/>
                  <a:pt x="4164" y="43"/>
                </a:cubicBezTo>
                <a:cubicBezTo>
                  <a:pt x="4159" y="36"/>
                  <a:pt x="4150" y="34"/>
                  <a:pt x="4142" y="38"/>
                </a:cubicBezTo>
                <a:lnTo>
                  <a:pt x="4142" y="38"/>
                </a:lnTo>
                <a:cubicBezTo>
                  <a:pt x="4135" y="43"/>
                  <a:pt x="4132" y="53"/>
                  <a:pt x="4137" y="60"/>
                </a:cubicBezTo>
                <a:cubicBezTo>
                  <a:pt x="4142" y="68"/>
                  <a:pt x="4151" y="70"/>
                  <a:pt x="4159" y="65"/>
                </a:cubicBezTo>
                <a:close/>
                <a:moveTo>
                  <a:pt x="4213" y="32"/>
                </a:moveTo>
                <a:lnTo>
                  <a:pt x="4213" y="31"/>
                </a:lnTo>
                <a:cubicBezTo>
                  <a:pt x="4221" y="27"/>
                  <a:pt x="4223" y="17"/>
                  <a:pt x="4218" y="9"/>
                </a:cubicBezTo>
                <a:cubicBezTo>
                  <a:pt x="4214" y="2"/>
                  <a:pt x="4204" y="0"/>
                  <a:pt x="4196" y="4"/>
                </a:cubicBezTo>
                <a:lnTo>
                  <a:pt x="4196" y="4"/>
                </a:lnTo>
                <a:cubicBezTo>
                  <a:pt x="4189" y="9"/>
                  <a:pt x="4187" y="19"/>
                  <a:pt x="4191" y="26"/>
                </a:cubicBezTo>
                <a:cubicBezTo>
                  <a:pt x="4196" y="34"/>
                  <a:pt x="4206" y="36"/>
                  <a:pt x="4213" y="32"/>
                </a:cubicBezTo>
                <a:close/>
              </a:path>
            </a:pathLst>
          </a:custGeom>
          <a:solidFill>
            <a:srgbClr val="4F81BD"/>
          </a:solidFill>
          <a:ln w="1588" cap="flat">
            <a:solidFill>
              <a:srgbClr val="4F81BD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2" name="Cím 1">
            <a:extLst>
              <a:ext uri="{FF2B5EF4-FFF2-40B4-BE49-F238E27FC236}">
                <a16:creationId xmlns:a16="http://schemas.microsoft.com/office/drawing/2014/main" id="{D295C7CD-7D78-49FC-9DA0-450DD01B44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Avogadro törvénye</a:t>
            </a:r>
          </a:p>
        </p:txBody>
      </p:sp>
      <p:sp>
        <p:nvSpPr>
          <p:cNvPr id="10" name="Freeform 6">
            <a:extLst>
              <a:ext uri="{FF2B5EF4-FFF2-40B4-BE49-F238E27FC236}">
                <a16:creationId xmlns:a16="http://schemas.microsoft.com/office/drawing/2014/main" id="{D0681CC3-2429-4472-A6C3-CEC539B68BBF}"/>
              </a:ext>
            </a:extLst>
          </p:cNvPr>
          <p:cNvSpPr>
            <a:spLocks noEditPoints="1"/>
          </p:cNvSpPr>
          <p:nvPr/>
        </p:nvSpPr>
        <p:spPr bwMode="auto">
          <a:xfrm>
            <a:off x="754063" y="2000933"/>
            <a:ext cx="5321300" cy="2473325"/>
          </a:xfrm>
          <a:custGeom>
            <a:avLst/>
            <a:gdLst>
              <a:gd name="T0" fmla="*/ 0 w 3352"/>
              <a:gd name="T1" fmla="*/ 1558 h 1558"/>
              <a:gd name="T2" fmla="*/ 3352 w 3352"/>
              <a:gd name="T3" fmla="*/ 1558 h 1558"/>
              <a:gd name="T4" fmla="*/ 0 w 3352"/>
              <a:gd name="T5" fmla="*/ 1165 h 1558"/>
              <a:gd name="T6" fmla="*/ 3352 w 3352"/>
              <a:gd name="T7" fmla="*/ 1165 h 1558"/>
              <a:gd name="T8" fmla="*/ 0 w 3352"/>
              <a:gd name="T9" fmla="*/ 779 h 1558"/>
              <a:gd name="T10" fmla="*/ 3352 w 3352"/>
              <a:gd name="T11" fmla="*/ 779 h 1558"/>
              <a:gd name="T12" fmla="*/ 0 w 3352"/>
              <a:gd name="T13" fmla="*/ 386 h 1558"/>
              <a:gd name="T14" fmla="*/ 3352 w 3352"/>
              <a:gd name="T15" fmla="*/ 386 h 1558"/>
              <a:gd name="T16" fmla="*/ 0 w 3352"/>
              <a:gd name="T17" fmla="*/ 0 h 1558"/>
              <a:gd name="T18" fmla="*/ 3352 w 3352"/>
              <a:gd name="T19" fmla="*/ 0 h 15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3352" h="1558">
                <a:moveTo>
                  <a:pt x="0" y="1558"/>
                </a:moveTo>
                <a:lnTo>
                  <a:pt x="3352" y="1558"/>
                </a:lnTo>
                <a:moveTo>
                  <a:pt x="0" y="1165"/>
                </a:moveTo>
                <a:lnTo>
                  <a:pt x="3352" y="1165"/>
                </a:lnTo>
                <a:moveTo>
                  <a:pt x="0" y="779"/>
                </a:moveTo>
                <a:lnTo>
                  <a:pt x="3352" y="779"/>
                </a:lnTo>
                <a:moveTo>
                  <a:pt x="0" y="386"/>
                </a:moveTo>
                <a:lnTo>
                  <a:pt x="3352" y="386"/>
                </a:lnTo>
                <a:moveTo>
                  <a:pt x="0" y="0"/>
                </a:moveTo>
                <a:lnTo>
                  <a:pt x="3352" y="0"/>
                </a:lnTo>
              </a:path>
            </a:pathLst>
          </a:custGeom>
          <a:noFill/>
          <a:ln w="12700" cap="flat">
            <a:solidFill>
              <a:srgbClr val="D9D9D9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11" name="Freeform 7">
            <a:extLst>
              <a:ext uri="{FF2B5EF4-FFF2-40B4-BE49-F238E27FC236}">
                <a16:creationId xmlns:a16="http://schemas.microsoft.com/office/drawing/2014/main" id="{BD5BCE90-0179-448F-8AF7-73D29167EC5F}"/>
              </a:ext>
            </a:extLst>
          </p:cNvPr>
          <p:cNvSpPr>
            <a:spLocks noEditPoints="1"/>
          </p:cNvSpPr>
          <p:nvPr/>
        </p:nvSpPr>
        <p:spPr bwMode="auto">
          <a:xfrm>
            <a:off x="1631950" y="2000933"/>
            <a:ext cx="4443413" cy="3086100"/>
          </a:xfrm>
          <a:custGeom>
            <a:avLst/>
            <a:gdLst>
              <a:gd name="T0" fmla="*/ 0 w 2799"/>
              <a:gd name="T1" fmla="*/ 0 h 1944"/>
              <a:gd name="T2" fmla="*/ 0 w 2799"/>
              <a:gd name="T3" fmla="*/ 1944 h 1944"/>
              <a:gd name="T4" fmla="*/ 561 w 2799"/>
              <a:gd name="T5" fmla="*/ 0 h 1944"/>
              <a:gd name="T6" fmla="*/ 561 w 2799"/>
              <a:gd name="T7" fmla="*/ 1944 h 1944"/>
              <a:gd name="T8" fmla="*/ 1123 w 2799"/>
              <a:gd name="T9" fmla="*/ 0 h 1944"/>
              <a:gd name="T10" fmla="*/ 1123 w 2799"/>
              <a:gd name="T11" fmla="*/ 1944 h 1944"/>
              <a:gd name="T12" fmla="*/ 1676 w 2799"/>
              <a:gd name="T13" fmla="*/ 0 h 1944"/>
              <a:gd name="T14" fmla="*/ 1676 w 2799"/>
              <a:gd name="T15" fmla="*/ 1944 h 1944"/>
              <a:gd name="T16" fmla="*/ 2237 w 2799"/>
              <a:gd name="T17" fmla="*/ 0 h 1944"/>
              <a:gd name="T18" fmla="*/ 2237 w 2799"/>
              <a:gd name="T19" fmla="*/ 1944 h 1944"/>
              <a:gd name="T20" fmla="*/ 2799 w 2799"/>
              <a:gd name="T21" fmla="*/ 0 h 1944"/>
              <a:gd name="T22" fmla="*/ 2799 w 2799"/>
              <a:gd name="T23" fmla="*/ 1944 h 19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2799" h="1944">
                <a:moveTo>
                  <a:pt x="0" y="0"/>
                </a:moveTo>
                <a:lnTo>
                  <a:pt x="0" y="1944"/>
                </a:lnTo>
                <a:moveTo>
                  <a:pt x="561" y="0"/>
                </a:moveTo>
                <a:lnTo>
                  <a:pt x="561" y="1944"/>
                </a:lnTo>
                <a:moveTo>
                  <a:pt x="1123" y="0"/>
                </a:moveTo>
                <a:lnTo>
                  <a:pt x="1123" y="1944"/>
                </a:lnTo>
                <a:moveTo>
                  <a:pt x="1676" y="0"/>
                </a:moveTo>
                <a:lnTo>
                  <a:pt x="1676" y="1944"/>
                </a:lnTo>
                <a:moveTo>
                  <a:pt x="2237" y="0"/>
                </a:moveTo>
                <a:lnTo>
                  <a:pt x="2237" y="1944"/>
                </a:lnTo>
                <a:moveTo>
                  <a:pt x="2799" y="0"/>
                </a:moveTo>
                <a:lnTo>
                  <a:pt x="2799" y="1944"/>
                </a:lnTo>
              </a:path>
            </a:pathLst>
          </a:custGeom>
          <a:noFill/>
          <a:ln w="12700" cap="flat">
            <a:solidFill>
              <a:srgbClr val="D9D9D9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12" name="Line 8">
            <a:extLst>
              <a:ext uri="{FF2B5EF4-FFF2-40B4-BE49-F238E27FC236}">
                <a16:creationId xmlns:a16="http://schemas.microsoft.com/office/drawing/2014/main" id="{48A4F92C-1901-4E58-AFCF-48AF6C3724D7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54063" y="2000933"/>
            <a:ext cx="0" cy="3086100"/>
          </a:xfrm>
          <a:prstGeom prst="line">
            <a:avLst/>
          </a:prstGeom>
          <a:noFill/>
          <a:ln w="12700" cap="flat">
            <a:solidFill>
              <a:srgbClr val="BFBFB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13" name="Line 9">
            <a:extLst>
              <a:ext uri="{FF2B5EF4-FFF2-40B4-BE49-F238E27FC236}">
                <a16:creationId xmlns:a16="http://schemas.microsoft.com/office/drawing/2014/main" id="{4BCB390B-8741-4F41-9FE5-A33C5E6C301A}"/>
              </a:ext>
            </a:extLst>
          </p:cNvPr>
          <p:cNvSpPr>
            <a:spLocks noChangeShapeType="1"/>
          </p:cNvSpPr>
          <p:nvPr/>
        </p:nvSpPr>
        <p:spPr bwMode="auto">
          <a:xfrm>
            <a:off x="754063" y="5087033"/>
            <a:ext cx="5321300" cy="0"/>
          </a:xfrm>
          <a:prstGeom prst="line">
            <a:avLst/>
          </a:prstGeom>
          <a:noFill/>
          <a:ln w="12700" cap="flat">
            <a:solidFill>
              <a:srgbClr val="BFBFB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grpSp>
        <p:nvGrpSpPr>
          <p:cNvPr id="8" name="Csoportba foglalás 7">
            <a:extLst>
              <a:ext uri="{FF2B5EF4-FFF2-40B4-BE49-F238E27FC236}">
                <a16:creationId xmlns:a16="http://schemas.microsoft.com/office/drawing/2014/main" id="{F7D1B5AF-1696-456A-A108-1796A1DBB880}"/>
              </a:ext>
            </a:extLst>
          </p:cNvPr>
          <p:cNvGrpSpPr/>
          <p:nvPr/>
        </p:nvGrpSpPr>
        <p:grpSpPr>
          <a:xfrm>
            <a:off x="1822450" y="2288270"/>
            <a:ext cx="3398838" cy="2154238"/>
            <a:chOff x="1822450" y="2288270"/>
            <a:chExt cx="3398838" cy="2154238"/>
          </a:xfrm>
        </p:grpSpPr>
        <p:sp>
          <p:nvSpPr>
            <p:cNvPr id="38" name="Oval 34">
              <a:extLst>
                <a:ext uri="{FF2B5EF4-FFF2-40B4-BE49-F238E27FC236}">
                  <a16:creationId xmlns:a16="http://schemas.microsoft.com/office/drawing/2014/main" id="{FFF9106B-FADD-489E-88EA-EC23CA6D68C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84438" y="3945620"/>
              <a:ext cx="76200" cy="76200"/>
            </a:xfrm>
            <a:prstGeom prst="ellipse">
              <a:avLst/>
            </a:prstGeom>
            <a:solidFill>
              <a:srgbClr val="4F81BD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39" name="Oval 35">
              <a:extLst>
                <a:ext uri="{FF2B5EF4-FFF2-40B4-BE49-F238E27FC236}">
                  <a16:creationId xmlns:a16="http://schemas.microsoft.com/office/drawing/2014/main" id="{04ABB88D-DD62-419E-BF7B-0A18FF6F8B1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84438" y="3945620"/>
              <a:ext cx="76200" cy="76200"/>
            </a:xfrm>
            <a:prstGeom prst="ellipse">
              <a:avLst/>
            </a:prstGeom>
            <a:noFill/>
            <a:ln w="12700" cap="flat">
              <a:solidFill>
                <a:srgbClr val="4F81BD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14" name="Oval 10">
              <a:extLst>
                <a:ext uri="{FF2B5EF4-FFF2-40B4-BE49-F238E27FC236}">
                  <a16:creationId xmlns:a16="http://schemas.microsoft.com/office/drawing/2014/main" id="{81E52C18-8ED1-4109-A340-D5584389F39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45088" y="2288270"/>
              <a:ext cx="76200" cy="76200"/>
            </a:xfrm>
            <a:prstGeom prst="ellipse">
              <a:avLst/>
            </a:prstGeom>
            <a:solidFill>
              <a:srgbClr val="4F81BD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44" name="Oval 40">
              <a:extLst>
                <a:ext uri="{FF2B5EF4-FFF2-40B4-BE49-F238E27FC236}">
                  <a16:creationId xmlns:a16="http://schemas.microsoft.com/office/drawing/2014/main" id="{929E9A56-1A57-47F2-B1AD-2DD3336778D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22450" y="4366308"/>
              <a:ext cx="76200" cy="76200"/>
            </a:xfrm>
            <a:prstGeom prst="ellipse">
              <a:avLst/>
            </a:prstGeom>
            <a:solidFill>
              <a:srgbClr val="4F81BD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15" name="Oval 11">
              <a:extLst>
                <a:ext uri="{FF2B5EF4-FFF2-40B4-BE49-F238E27FC236}">
                  <a16:creationId xmlns:a16="http://schemas.microsoft.com/office/drawing/2014/main" id="{E4156FDA-4F93-408E-917C-8A39719CAA3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45088" y="2288270"/>
              <a:ext cx="76200" cy="76200"/>
            </a:xfrm>
            <a:prstGeom prst="ellipse">
              <a:avLst/>
            </a:prstGeom>
            <a:noFill/>
            <a:ln w="12700" cap="flat">
              <a:solidFill>
                <a:srgbClr val="4F81BD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16" name="Oval 12">
              <a:extLst>
                <a:ext uri="{FF2B5EF4-FFF2-40B4-BE49-F238E27FC236}">
                  <a16:creationId xmlns:a16="http://schemas.microsoft.com/office/drawing/2014/main" id="{D0E6730C-0840-4457-86FA-FB8A11C53B2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29188" y="2429558"/>
              <a:ext cx="76200" cy="76200"/>
            </a:xfrm>
            <a:prstGeom prst="ellipse">
              <a:avLst/>
            </a:prstGeom>
            <a:solidFill>
              <a:srgbClr val="4F81BD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17" name="Oval 13">
              <a:extLst>
                <a:ext uri="{FF2B5EF4-FFF2-40B4-BE49-F238E27FC236}">
                  <a16:creationId xmlns:a16="http://schemas.microsoft.com/office/drawing/2014/main" id="{B0B8C5F6-9388-4B1A-99AF-4D821E747E6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29188" y="2429558"/>
              <a:ext cx="76200" cy="76200"/>
            </a:xfrm>
            <a:prstGeom prst="ellipse">
              <a:avLst/>
            </a:prstGeom>
            <a:noFill/>
            <a:ln w="12700" cap="flat">
              <a:solidFill>
                <a:srgbClr val="4F81BD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18" name="Oval 14">
              <a:extLst>
                <a:ext uri="{FF2B5EF4-FFF2-40B4-BE49-F238E27FC236}">
                  <a16:creationId xmlns:a16="http://schemas.microsoft.com/office/drawing/2014/main" id="{67D99235-5542-4A82-8E92-DC1FAFD56B7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00588" y="2556558"/>
              <a:ext cx="76200" cy="76200"/>
            </a:xfrm>
            <a:prstGeom prst="ellipse">
              <a:avLst/>
            </a:prstGeom>
            <a:solidFill>
              <a:srgbClr val="4F81BD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19" name="Oval 15">
              <a:extLst>
                <a:ext uri="{FF2B5EF4-FFF2-40B4-BE49-F238E27FC236}">
                  <a16:creationId xmlns:a16="http://schemas.microsoft.com/office/drawing/2014/main" id="{BE53DDB5-E458-4F24-8680-AA9E546B8B4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00588" y="2556558"/>
              <a:ext cx="76200" cy="76200"/>
            </a:xfrm>
            <a:prstGeom prst="ellipse">
              <a:avLst/>
            </a:prstGeom>
            <a:noFill/>
            <a:ln w="12700" cap="flat">
              <a:solidFill>
                <a:srgbClr val="4F81BD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20" name="Oval 16">
              <a:extLst>
                <a:ext uri="{FF2B5EF4-FFF2-40B4-BE49-F238E27FC236}">
                  <a16:creationId xmlns:a16="http://schemas.microsoft.com/office/drawing/2014/main" id="{54EDD4E9-731D-4EF1-95AA-81997CED2EE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83100" y="2696258"/>
              <a:ext cx="76200" cy="76200"/>
            </a:xfrm>
            <a:prstGeom prst="ellipse">
              <a:avLst/>
            </a:prstGeom>
            <a:solidFill>
              <a:srgbClr val="4F81BD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21" name="Oval 17">
              <a:extLst>
                <a:ext uri="{FF2B5EF4-FFF2-40B4-BE49-F238E27FC236}">
                  <a16:creationId xmlns:a16="http://schemas.microsoft.com/office/drawing/2014/main" id="{CA42EF45-0704-414D-9E0B-F414EE0721C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83100" y="2696258"/>
              <a:ext cx="76200" cy="76200"/>
            </a:xfrm>
            <a:prstGeom prst="ellipse">
              <a:avLst/>
            </a:prstGeom>
            <a:noFill/>
            <a:ln w="12700" cap="flat">
              <a:solidFill>
                <a:srgbClr val="4F81BD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22" name="Oval 18">
              <a:extLst>
                <a:ext uri="{FF2B5EF4-FFF2-40B4-BE49-F238E27FC236}">
                  <a16:creationId xmlns:a16="http://schemas.microsoft.com/office/drawing/2014/main" id="{8268B9D7-DF40-4E36-B40B-56CE3910B8F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54500" y="2837545"/>
              <a:ext cx="76200" cy="76200"/>
            </a:xfrm>
            <a:prstGeom prst="ellipse">
              <a:avLst/>
            </a:prstGeom>
            <a:solidFill>
              <a:srgbClr val="4F81BD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23" name="Oval 19">
              <a:extLst>
                <a:ext uri="{FF2B5EF4-FFF2-40B4-BE49-F238E27FC236}">
                  <a16:creationId xmlns:a16="http://schemas.microsoft.com/office/drawing/2014/main" id="{1975F05F-DA1D-4C00-9E3F-87644A41B79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54500" y="2837545"/>
              <a:ext cx="76200" cy="76200"/>
            </a:xfrm>
            <a:prstGeom prst="ellipse">
              <a:avLst/>
            </a:prstGeom>
            <a:noFill/>
            <a:ln w="12700" cap="flat">
              <a:solidFill>
                <a:srgbClr val="4F81BD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24" name="Oval 20">
              <a:extLst>
                <a:ext uri="{FF2B5EF4-FFF2-40B4-BE49-F238E27FC236}">
                  <a16:creationId xmlns:a16="http://schemas.microsoft.com/office/drawing/2014/main" id="{390C7313-F04F-4014-8EB1-78758AC36A5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38600" y="2977245"/>
              <a:ext cx="76200" cy="76200"/>
            </a:xfrm>
            <a:prstGeom prst="ellipse">
              <a:avLst/>
            </a:prstGeom>
            <a:solidFill>
              <a:srgbClr val="4F81BD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25" name="Oval 21">
              <a:extLst>
                <a:ext uri="{FF2B5EF4-FFF2-40B4-BE49-F238E27FC236}">
                  <a16:creationId xmlns:a16="http://schemas.microsoft.com/office/drawing/2014/main" id="{0A1EF2C5-9DB3-4676-B6A9-9BAE6E85505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38600" y="2977245"/>
              <a:ext cx="76200" cy="76200"/>
            </a:xfrm>
            <a:prstGeom prst="ellipse">
              <a:avLst/>
            </a:prstGeom>
            <a:noFill/>
            <a:ln w="12700" cap="flat">
              <a:solidFill>
                <a:srgbClr val="4F81BD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26" name="Oval 22">
              <a:extLst>
                <a:ext uri="{FF2B5EF4-FFF2-40B4-BE49-F238E27FC236}">
                  <a16:creationId xmlns:a16="http://schemas.microsoft.com/office/drawing/2014/main" id="{E51AFA2A-C1B7-44C5-9A62-6BC0452FD5E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08413" y="3116945"/>
              <a:ext cx="76200" cy="76200"/>
            </a:xfrm>
            <a:prstGeom prst="ellipse">
              <a:avLst/>
            </a:prstGeom>
            <a:solidFill>
              <a:srgbClr val="4F81BD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27" name="Oval 23">
              <a:extLst>
                <a:ext uri="{FF2B5EF4-FFF2-40B4-BE49-F238E27FC236}">
                  <a16:creationId xmlns:a16="http://schemas.microsoft.com/office/drawing/2014/main" id="{7A68F187-0786-49DF-9190-99F422A6C18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08413" y="3116945"/>
              <a:ext cx="76200" cy="76200"/>
            </a:xfrm>
            <a:prstGeom prst="ellipse">
              <a:avLst/>
            </a:prstGeom>
            <a:noFill/>
            <a:ln w="12700" cap="flat">
              <a:solidFill>
                <a:srgbClr val="4F81BD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28" name="Oval 24">
              <a:extLst>
                <a:ext uri="{FF2B5EF4-FFF2-40B4-BE49-F238E27FC236}">
                  <a16:creationId xmlns:a16="http://schemas.microsoft.com/office/drawing/2014/main" id="{DB500A86-0D79-495D-8F00-89B7F362E6B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92513" y="3258233"/>
              <a:ext cx="76200" cy="76200"/>
            </a:xfrm>
            <a:prstGeom prst="ellipse">
              <a:avLst/>
            </a:prstGeom>
            <a:solidFill>
              <a:srgbClr val="4F81BD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29" name="Oval 25">
              <a:extLst>
                <a:ext uri="{FF2B5EF4-FFF2-40B4-BE49-F238E27FC236}">
                  <a16:creationId xmlns:a16="http://schemas.microsoft.com/office/drawing/2014/main" id="{DEAB02B5-9BB3-4BC5-B978-0013A40A7A4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92513" y="3258233"/>
              <a:ext cx="76200" cy="76200"/>
            </a:xfrm>
            <a:prstGeom prst="ellipse">
              <a:avLst/>
            </a:prstGeom>
            <a:noFill/>
            <a:ln w="12700" cap="flat">
              <a:solidFill>
                <a:srgbClr val="4F81BD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30" name="Oval 26">
              <a:extLst>
                <a:ext uri="{FF2B5EF4-FFF2-40B4-BE49-F238E27FC236}">
                  <a16:creationId xmlns:a16="http://schemas.microsoft.com/office/drawing/2014/main" id="{9062EDB3-8F70-4535-8140-D0DD1C8EEA8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76613" y="3397933"/>
              <a:ext cx="76200" cy="76200"/>
            </a:xfrm>
            <a:prstGeom prst="ellipse">
              <a:avLst/>
            </a:prstGeom>
            <a:solidFill>
              <a:srgbClr val="4F81BD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31" name="Oval 27">
              <a:extLst>
                <a:ext uri="{FF2B5EF4-FFF2-40B4-BE49-F238E27FC236}">
                  <a16:creationId xmlns:a16="http://schemas.microsoft.com/office/drawing/2014/main" id="{12425FD3-38CF-405E-870A-750CBD37257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76613" y="3397933"/>
              <a:ext cx="76200" cy="76200"/>
            </a:xfrm>
            <a:prstGeom prst="ellipse">
              <a:avLst/>
            </a:prstGeom>
            <a:noFill/>
            <a:ln w="12700" cap="flat">
              <a:solidFill>
                <a:srgbClr val="4F81BD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32" name="Oval 28">
              <a:extLst>
                <a:ext uri="{FF2B5EF4-FFF2-40B4-BE49-F238E27FC236}">
                  <a16:creationId xmlns:a16="http://schemas.microsoft.com/office/drawing/2014/main" id="{2F22988A-4D21-48AE-A192-29C76E851D1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46425" y="3537633"/>
              <a:ext cx="76200" cy="76200"/>
            </a:xfrm>
            <a:prstGeom prst="ellipse">
              <a:avLst/>
            </a:prstGeom>
            <a:solidFill>
              <a:srgbClr val="4F81BD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33" name="Oval 29">
              <a:extLst>
                <a:ext uri="{FF2B5EF4-FFF2-40B4-BE49-F238E27FC236}">
                  <a16:creationId xmlns:a16="http://schemas.microsoft.com/office/drawing/2014/main" id="{259198E1-FC81-459B-A016-DA3549E77E5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46425" y="3537633"/>
              <a:ext cx="76200" cy="76200"/>
            </a:xfrm>
            <a:prstGeom prst="ellipse">
              <a:avLst/>
            </a:prstGeom>
            <a:noFill/>
            <a:ln w="12700" cap="flat">
              <a:solidFill>
                <a:srgbClr val="4F81BD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34" name="Oval 30">
              <a:extLst>
                <a:ext uri="{FF2B5EF4-FFF2-40B4-BE49-F238E27FC236}">
                  <a16:creationId xmlns:a16="http://schemas.microsoft.com/office/drawing/2014/main" id="{029B1FA4-1AFD-4659-AA53-CD36A85327D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30525" y="3666220"/>
              <a:ext cx="76200" cy="76200"/>
            </a:xfrm>
            <a:prstGeom prst="ellipse">
              <a:avLst/>
            </a:prstGeom>
            <a:solidFill>
              <a:srgbClr val="4F81BD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35" name="Oval 31">
              <a:extLst>
                <a:ext uri="{FF2B5EF4-FFF2-40B4-BE49-F238E27FC236}">
                  <a16:creationId xmlns:a16="http://schemas.microsoft.com/office/drawing/2014/main" id="{28DA2348-6AC9-4191-AB59-B58A19FA9D2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30525" y="3666220"/>
              <a:ext cx="76200" cy="76200"/>
            </a:xfrm>
            <a:prstGeom prst="ellipse">
              <a:avLst/>
            </a:prstGeom>
            <a:noFill/>
            <a:ln w="12700" cap="flat">
              <a:solidFill>
                <a:srgbClr val="4F81BD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36" name="Oval 32">
              <a:extLst>
                <a:ext uri="{FF2B5EF4-FFF2-40B4-BE49-F238E27FC236}">
                  <a16:creationId xmlns:a16="http://schemas.microsoft.com/office/drawing/2014/main" id="{E4ED8856-E394-4B63-84A4-B7643FB497F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01925" y="3805920"/>
              <a:ext cx="76200" cy="76200"/>
            </a:xfrm>
            <a:prstGeom prst="ellipse">
              <a:avLst/>
            </a:prstGeom>
            <a:solidFill>
              <a:srgbClr val="4F81BD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37" name="Oval 33">
              <a:extLst>
                <a:ext uri="{FF2B5EF4-FFF2-40B4-BE49-F238E27FC236}">
                  <a16:creationId xmlns:a16="http://schemas.microsoft.com/office/drawing/2014/main" id="{2325C470-4BCF-42F2-A288-04EE7B7EC0B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01925" y="3805920"/>
              <a:ext cx="76200" cy="76200"/>
            </a:xfrm>
            <a:prstGeom prst="ellipse">
              <a:avLst/>
            </a:prstGeom>
            <a:noFill/>
            <a:ln w="12700" cap="flat">
              <a:solidFill>
                <a:srgbClr val="4F81BD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40" name="Oval 36">
              <a:extLst>
                <a:ext uri="{FF2B5EF4-FFF2-40B4-BE49-F238E27FC236}">
                  <a16:creationId xmlns:a16="http://schemas.microsoft.com/office/drawing/2014/main" id="{D9DACAC5-5EA5-4EA5-8336-A53D30A2190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68538" y="4086908"/>
              <a:ext cx="76200" cy="76200"/>
            </a:xfrm>
            <a:prstGeom prst="ellipse">
              <a:avLst/>
            </a:prstGeom>
            <a:solidFill>
              <a:srgbClr val="4F81BD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41" name="Oval 37">
              <a:extLst>
                <a:ext uri="{FF2B5EF4-FFF2-40B4-BE49-F238E27FC236}">
                  <a16:creationId xmlns:a16="http://schemas.microsoft.com/office/drawing/2014/main" id="{0EAB14C8-6588-4FA9-8958-689EFDF8188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68538" y="4086908"/>
              <a:ext cx="76200" cy="76200"/>
            </a:xfrm>
            <a:prstGeom prst="ellipse">
              <a:avLst/>
            </a:prstGeom>
            <a:noFill/>
            <a:ln w="12700" cap="flat">
              <a:solidFill>
                <a:srgbClr val="4F81BD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42" name="Oval 38">
              <a:extLst>
                <a:ext uri="{FF2B5EF4-FFF2-40B4-BE49-F238E27FC236}">
                  <a16:creationId xmlns:a16="http://schemas.microsoft.com/office/drawing/2014/main" id="{52591EA6-26B9-4A97-95D4-19C40259A7A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39938" y="4226608"/>
              <a:ext cx="76200" cy="76200"/>
            </a:xfrm>
            <a:prstGeom prst="ellipse">
              <a:avLst/>
            </a:prstGeom>
            <a:solidFill>
              <a:srgbClr val="4F81BD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43" name="Oval 39">
              <a:extLst>
                <a:ext uri="{FF2B5EF4-FFF2-40B4-BE49-F238E27FC236}">
                  <a16:creationId xmlns:a16="http://schemas.microsoft.com/office/drawing/2014/main" id="{2476239A-2738-4870-9924-33BA81F9DBD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39938" y="4226608"/>
              <a:ext cx="76200" cy="76200"/>
            </a:xfrm>
            <a:prstGeom prst="ellipse">
              <a:avLst/>
            </a:prstGeom>
            <a:noFill/>
            <a:ln w="12700" cap="flat">
              <a:solidFill>
                <a:srgbClr val="4F81BD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45" name="Oval 41">
              <a:extLst>
                <a:ext uri="{FF2B5EF4-FFF2-40B4-BE49-F238E27FC236}">
                  <a16:creationId xmlns:a16="http://schemas.microsoft.com/office/drawing/2014/main" id="{B7192B5E-1987-4AC6-ABFE-095F42730D6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22450" y="4366308"/>
              <a:ext cx="76200" cy="76200"/>
            </a:xfrm>
            <a:prstGeom prst="ellipse">
              <a:avLst/>
            </a:prstGeom>
            <a:noFill/>
            <a:ln w="12700" cap="flat">
              <a:solidFill>
                <a:srgbClr val="4F81BD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</p:grpSp>
      <p:sp>
        <p:nvSpPr>
          <p:cNvPr id="47" name="Rectangle 43">
            <a:extLst>
              <a:ext uri="{FF2B5EF4-FFF2-40B4-BE49-F238E27FC236}">
                <a16:creationId xmlns:a16="http://schemas.microsoft.com/office/drawing/2014/main" id="{EB67AF97-2B10-45FC-B9F5-32540AFC66C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4988" y="4993370"/>
            <a:ext cx="152400" cy="24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u-HU" altLang="hu-HU" sz="1200" b="0" i="0" u="none" strike="noStrike" cap="none" normalizeH="0" baseline="0">
                <a:ln>
                  <a:noFill/>
                </a:ln>
                <a:solidFill>
                  <a:srgbClr val="595959"/>
                </a:solidFill>
                <a:effectLst/>
                <a:latin typeface="Calibri" panose="020F0502020204030204" pitchFamily="34" charset="0"/>
              </a:rPr>
              <a:t>0</a:t>
            </a:r>
            <a:endParaRPr kumimoji="0" lang="hu-HU" altLang="hu-H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8" name="Rectangle 44">
            <a:extLst>
              <a:ext uri="{FF2B5EF4-FFF2-40B4-BE49-F238E27FC236}">
                <a16:creationId xmlns:a16="http://schemas.microsoft.com/office/drawing/2014/main" id="{3B7B45DA-21CE-46DA-849D-A7F59748959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2900" y="4372658"/>
            <a:ext cx="381000" cy="255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u-HU" altLang="hu-HU" sz="1200" b="0" i="0" u="none" strike="noStrike" cap="none" normalizeH="0" baseline="0">
                <a:ln>
                  <a:noFill/>
                </a:ln>
                <a:solidFill>
                  <a:srgbClr val="595959"/>
                </a:solidFill>
                <a:effectLst/>
                <a:latin typeface="Calibri" panose="020F0502020204030204" pitchFamily="34" charset="0"/>
              </a:rPr>
              <a:t>0,05</a:t>
            </a:r>
            <a:endParaRPr kumimoji="0" lang="hu-HU" altLang="hu-H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9" name="Rectangle 45">
            <a:extLst>
              <a:ext uri="{FF2B5EF4-FFF2-40B4-BE49-F238E27FC236}">
                <a16:creationId xmlns:a16="http://schemas.microsoft.com/office/drawing/2014/main" id="{211B52FD-0506-41A7-9B79-70940EC854D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9100" y="3756708"/>
            <a:ext cx="268288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u-HU" altLang="hu-HU" sz="1200" b="0" i="0" u="none" strike="noStrike" cap="none" normalizeH="0" baseline="0">
                <a:ln>
                  <a:noFill/>
                </a:ln>
                <a:solidFill>
                  <a:srgbClr val="595959"/>
                </a:solidFill>
                <a:effectLst/>
                <a:latin typeface="Calibri" panose="020F0502020204030204" pitchFamily="34" charset="0"/>
              </a:rPr>
              <a:t>0,1</a:t>
            </a:r>
            <a:endParaRPr kumimoji="0" lang="hu-HU" altLang="hu-H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0" name="Rectangle 46">
            <a:extLst>
              <a:ext uri="{FF2B5EF4-FFF2-40B4-BE49-F238E27FC236}">
                <a16:creationId xmlns:a16="http://schemas.microsoft.com/office/drawing/2014/main" id="{FC1E1D93-1FB7-4924-ADE8-278EEFA9890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2900" y="3139170"/>
            <a:ext cx="342900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u-HU" altLang="hu-HU" sz="1200" b="0" i="0" u="none" strike="noStrike" cap="none" normalizeH="0" baseline="0">
                <a:ln>
                  <a:noFill/>
                </a:ln>
                <a:solidFill>
                  <a:srgbClr val="595959"/>
                </a:solidFill>
                <a:effectLst/>
                <a:latin typeface="Calibri" panose="020F0502020204030204" pitchFamily="34" charset="0"/>
              </a:rPr>
              <a:t>0,15</a:t>
            </a:r>
            <a:endParaRPr kumimoji="0" lang="hu-HU" altLang="hu-H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1" name="Rectangle 47">
            <a:extLst>
              <a:ext uri="{FF2B5EF4-FFF2-40B4-BE49-F238E27FC236}">
                <a16:creationId xmlns:a16="http://schemas.microsoft.com/office/drawing/2014/main" id="{A9F6B919-FF12-467A-A384-E37613EA951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9100" y="2518458"/>
            <a:ext cx="293688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u-HU" altLang="hu-HU" sz="1200" b="0" i="0" u="none" strike="noStrike" cap="none" normalizeH="0" baseline="0">
                <a:ln>
                  <a:noFill/>
                </a:ln>
                <a:solidFill>
                  <a:srgbClr val="595959"/>
                </a:solidFill>
                <a:effectLst/>
                <a:latin typeface="Calibri" panose="020F0502020204030204" pitchFamily="34" charset="0"/>
              </a:rPr>
              <a:t>0,2</a:t>
            </a:r>
            <a:endParaRPr kumimoji="0" lang="hu-HU" altLang="hu-H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2" name="Rectangle 48">
            <a:extLst>
              <a:ext uri="{FF2B5EF4-FFF2-40B4-BE49-F238E27FC236}">
                <a16:creationId xmlns:a16="http://schemas.microsoft.com/office/drawing/2014/main" id="{E068F836-DD9E-47A3-BDE2-C9A81DCA61E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2900" y="1902508"/>
            <a:ext cx="342900" cy="242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u-HU" altLang="hu-HU" sz="1200" b="0" i="0" u="none" strike="noStrike" cap="none" normalizeH="0" baseline="0">
                <a:ln>
                  <a:noFill/>
                </a:ln>
                <a:solidFill>
                  <a:srgbClr val="595959"/>
                </a:solidFill>
                <a:effectLst/>
                <a:latin typeface="Calibri" panose="020F0502020204030204" pitchFamily="34" charset="0"/>
              </a:rPr>
              <a:t>0,25</a:t>
            </a:r>
            <a:endParaRPr kumimoji="0" lang="hu-HU" altLang="hu-H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3" name="Rectangle 49">
            <a:extLst>
              <a:ext uri="{FF2B5EF4-FFF2-40B4-BE49-F238E27FC236}">
                <a16:creationId xmlns:a16="http://schemas.microsoft.com/office/drawing/2014/main" id="{13DB6C54-5627-40B2-9BC2-1A43D5A7555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5963" y="5191808"/>
            <a:ext cx="152400" cy="242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u-HU" altLang="hu-HU" sz="1200" b="0" i="0" u="none" strike="noStrike" cap="none" normalizeH="0" baseline="0">
                <a:ln>
                  <a:noFill/>
                </a:ln>
                <a:solidFill>
                  <a:srgbClr val="595959"/>
                </a:solidFill>
                <a:effectLst/>
                <a:latin typeface="Calibri" panose="020F0502020204030204" pitchFamily="34" charset="0"/>
              </a:rPr>
              <a:t>0</a:t>
            </a:r>
            <a:endParaRPr kumimoji="0" lang="hu-HU" altLang="hu-H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4" name="Rectangle 50">
            <a:extLst>
              <a:ext uri="{FF2B5EF4-FFF2-40B4-BE49-F238E27FC236}">
                <a16:creationId xmlns:a16="http://schemas.microsoft.com/office/drawing/2014/main" id="{FAFF182A-FE0C-49F0-9282-62FD182561C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03375" y="5191808"/>
            <a:ext cx="152400" cy="242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u-HU" altLang="hu-HU" sz="1200" b="0" i="0" u="none" strike="noStrike" cap="none" normalizeH="0" baseline="0">
                <a:ln>
                  <a:noFill/>
                </a:ln>
                <a:solidFill>
                  <a:srgbClr val="595959"/>
                </a:solidFill>
                <a:effectLst/>
                <a:latin typeface="Calibri" panose="020F0502020204030204" pitchFamily="34" charset="0"/>
              </a:rPr>
              <a:t>2</a:t>
            </a:r>
            <a:endParaRPr kumimoji="0" lang="hu-HU" altLang="hu-H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5" name="Rectangle 51">
            <a:extLst>
              <a:ext uri="{FF2B5EF4-FFF2-40B4-BE49-F238E27FC236}">
                <a16:creationId xmlns:a16="http://schemas.microsoft.com/office/drawing/2014/main" id="{CB5E1BE7-FD26-4597-BEFC-0A76284F4E5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90788" y="5191808"/>
            <a:ext cx="152400" cy="242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u-HU" altLang="hu-HU" sz="1200" b="0" i="0" u="none" strike="noStrike" cap="none" normalizeH="0" baseline="0">
                <a:ln>
                  <a:noFill/>
                </a:ln>
                <a:solidFill>
                  <a:srgbClr val="595959"/>
                </a:solidFill>
                <a:effectLst/>
                <a:latin typeface="Calibri" panose="020F0502020204030204" pitchFamily="34" charset="0"/>
              </a:rPr>
              <a:t>4</a:t>
            </a:r>
            <a:endParaRPr kumimoji="0" lang="hu-HU" altLang="hu-H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6" name="Rectangle 52">
            <a:extLst>
              <a:ext uri="{FF2B5EF4-FFF2-40B4-BE49-F238E27FC236}">
                <a16:creationId xmlns:a16="http://schemas.microsoft.com/office/drawing/2014/main" id="{638575E2-AA28-433E-86E5-23C70E1B213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76613" y="5191808"/>
            <a:ext cx="153988" cy="242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u-HU" altLang="hu-HU" sz="1200" b="0" i="0" u="none" strike="noStrike" cap="none" normalizeH="0" baseline="0">
                <a:ln>
                  <a:noFill/>
                </a:ln>
                <a:solidFill>
                  <a:srgbClr val="595959"/>
                </a:solidFill>
                <a:effectLst/>
                <a:latin typeface="Calibri" panose="020F0502020204030204" pitchFamily="34" charset="0"/>
              </a:rPr>
              <a:t>6</a:t>
            </a:r>
            <a:endParaRPr kumimoji="0" lang="hu-HU" altLang="hu-H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7" name="Rectangle 53">
            <a:extLst>
              <a:ext uri="{FF2B5EF4-FFF2-40B4-BE49-F238E27FC236}">
                <a16:creationId xmlns:a16="http://schemas.microsoft.com/office/drawing/2014/main" id="{DF647315-77BD-46B7-9DB1-E98AA328792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64025" y="5191808"/>
            <a:ext cx="153988" cy="242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u-HU" altLang="hu-HU" sz="1200" b="0" i="0" u="none" strike="noStrike" cap="none" normalizeH="0" baseline="0">
                <a:ln>
                  <a:noFill/>
                </a:ln>
                <a:solidFill>
                  <a:srgbClr val="595959"/>
                </a:solidFill>
                <a:effectLst/>
                <a:latin typeface="Calibri" panose="020F0502020204030204" pitchFamily="34" charset="0"/>
              </a:rPr>
              <a:t>8</a:t>
            </a:r>
            <a:endParaRPr kumimoji="0" lang="hu-HU" altLang="hu-H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8" name="Rectangle 54">
            <a:extLst>
              <a:ext uri="{FF2B5EF4-FFF2-40B4-BE49-F238E27FC236}">
                <a16:creationId xmlns:a16="http://schemas.microsoft.com/office/drawing/2014/main" id="{5FFC09F2-BA2A-488E-9FC0-27049887B8C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13338" y="5191808"/>
            <a:ext cx="228600" cy="242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u-HU" altLang="hu-HU" sz="1200" b="0" i="0" u="none" strike="noStrike" cap="none" normalizeH="0" baseline="0">
                <a:ln>
                  <a:noFill/>
                </a:ln>
                <a:solidFill>
                  <a:srgbClr val="595959"/>
                </a:solidFill>
                <a:effectLst/>
                <a:latin typeface="Calibri" panose="020F0502020204030204" pitchFamily="34" charset="0"/>
              </a:rPr>
              <a:t>10</a:t>
            </a:r>
            <a:endParaRPr kumimoji="0" lang="hu-HU" altLang="hu-H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9" name="Rectangle 55">
            <a:extLst>
              <a:ext uri="{FF2B5EF4-FFF2-40B4-BE49-F238E27FC236}">
                <a16:creationId xmlns:a16="http://schemas.microsoft.com/office/drawing/2014/main" id="{176A768E-EF9A-4151-ACE6-5E948D8F120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00750" y="5191808"/>
            <a:ext cx="228600" cy="242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u-HU" altLang="hu-HU" sz="1200" b="0" i="0" u="none" strike="noStrike" cap="none" normalizeH="0" baseline="0">
                <a:ln>
                  <a:noFill/>
                </a:ln>
                <a:solidFill>
                  <a:srgbClr val="595959"/>
                </a:solidFill>
                <a:effectLst/>
                <a:latin typeface="Calibri" panose="020F0502020204030204" pitchFamily="34" charset="0"/>
              </a:rPr>
              <a:t>12</a:t>
            </a:r>
            <a:endParaRPr kumimoji="0" lang="hu-HU" altLang="hu-H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1" name="Szövegdoboz 60">
            <a:extLst>
              <a:ext uri="{FF2B5EF4-FFF2-40B4-BE49-F238E27FC236}">
                <a16:creationId xmlns:a16="http://schemas.microsoft.com/office/drawing/2014/main" id="{8FDB2AEC-3526-429C-808D-2202AEF3E2CA}"/>
              </a:ext>
            </a:extLst>
          </p:cNvPr>
          <p:cNvSpPr txBox="1"/>
          <p:nvPr/>
        </p:nvSpPr>
        <p:spPr>
          <a:xfrm>
            <a:off x="5519782" y="5338432"/>
            <a:ext cx="7553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/>
              <a:t>n/mol</a:t>
            </a:r>
          </a:p>
        </p:txBody>
      </p:sp>
      <p:sp>
        <p:nvSpPr>
          <p:cNvPr id="62" name="Szövegdoboz 61">
            <a:extLst>
              <a:ext uri="{FF2B5EF4-FFF2-40B4-BE49-F238E27FC236}">
                <a16:creationId xmlns:a16="http://schemas.microsoft.com/office/drawing/2014/main" id="{70551789-B33A-482D-A7D4-5A6365B2B0A6}"/>
              </a:ext>
            </a:extLst>
          </p:cNvPr>
          <p:cNvSpPr txBox="1"/>
          <p:nvPr/>
        </p:nvSpPr>
        <p:spPr>
          <a:xfrm>
            <a:off x="146018" y="1425068"/>
            <a:ext cx="6568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/>
              <a:t>V/m</a:t>
            </a:r>
            <a:r>
              <a:rPr lang="hu-HU" baseline="30000" dirty="0"/>
              <a:t>3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3" name="Szövegdoboz 62">
                <a:extLst>
                  <a:ext uri="{FF2B5EF4-FFF2-40B4-BE49-F238E27FC236}">
                    <a16:creationId xmlns:a16="http://schemas.microsoft.com/office/drawing/2014/main" id="{F63984B9-B7DE-4E6C-AADC-C501E92F0419}"/>
                  </a:ext>
                </a:extLst>
              </p:cNvPr>
              <p:cNvSpPr txBox="1"/>
              <p:nvPr/>
            </p:nvSpPr>
            <p:spPr>
              <a:xfrm>
                <a:off x="8061326" y="2000933"/>
                <a:ext cx="2207335" cy="61555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hu-HU" sz="4000" b="0" i="1" smtClean="0">
                          <a:latin typeface="Cambria Math" panose="02040503050406030204" pitchFamily="18" charset="0"/>
                        </a:rPr>
                        <m:t>𝑉</m:t>
                      </m:r>
                      <m:r>
                        <a:rPr lang="hu-HU" sz="40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hu-HU" sz="4000" b="0" i="1" smtClean="0"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lang="hu-HU" sz="4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hu-HU" sz="4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𝑛</m:t>
                      </m:r>
                      <m:r>
                        <a:rPr lang="hu-HU" sz="4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hu-HU" sz="4000" dirty="0"/>
              </a:p>
            </p:txBody>
          </p:sp>
        </mc:Choice>
        <mc:Fallback xmlns="">
          <p:sp>
            <p:nvSpPr>
              <p:cNvPr id="63" name="Szövegdoboz 62">
                <a:extLst>
                  <a:ext uri="{FF2B5EF4-FFF2-40B4-BE49-F238E27FC236}">
                    <a16:creationId xmlns:a16="http://schemas.microsoft.com/office/drawing/2014/main" id="{F63984B9-B7DE-4E6C-AADC-C501E92F041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61326" y="2000933"/>
                <a:ext cx="2207335" cy="615553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4" name="Szövegdoboz 63">
            <a:extLst>
              <a:ext uri="{FF2B5EF4-FFF2-40B4-BE49-F238E27FC236}">
                <a16:creationId xmlns:a16="http://schemas.microsoft.com/office/drawing/2014/main" id="{6929F6BE-99F6-42F4-8952-7988920C754E}"/>
              </a:ext>
            </a:extLst>
          </p:cNvPr>
          <p:cNvSpPr txBox="1"/>
          <p:nvPr/>
        </p:nvSpPr>
        <p:spPr>
          <a:xfrm>
            <a:off x="6945837" y="2722741"/>
            <a:ext cx="456407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hu-H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ha a gáz hőmérséklete, és nyomása </a:t>
            </a:r>
          </a:p>
          <a:p>
            <a:pPr algn="ctr"/>
            <a:r>
              <a:rPr lang="hu-H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nem változik!</a:t>
            </a:r>
          </a:p>
        </p:txBody>
      </p:sp>
      <p:sp>
        <p:nvSpPr>
          <p:cNvPr id="65" name="Szövegdoboz 64">
            <a:extLst>
              <a:ext uri="{FF2B5EF4-FFF2-40B4-BE49-F238E27FC236}">
                <a16:creationId xmlns:a16="http://schemas.microsoft.com/office/drawing/2014/main" id="{6BC4BA29-1B0C-42E5-AD07-EB2624DDFE86}"/>
              </a:ext>
            </a:extLst>
          </p:cNvPr>
          <p:cNvSpPr txBox="1"/>
          <p:nvPr/>
        </p:nvSpPr>
        <p:spPr>
          <a:xfrm>
            <a:off x="6358204" y="3648995"/>
            <a:ext cx="5718232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hu-H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Az igazi nagy újdonság viszont az volt, hogy</a:t>
            </a:r>
          </a:p>
          <a:p>
            <a:pPr algn="ctr"/>
            <a:r>
              <a:rPr lang="hu-H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ez az arányosság független volt a gáz minő-</a:t>
            </a:r>
          </a:p>
          <a:p>
            <a:pPr algn="ctr"/>
            <a:r>
              <a:rPr lang="hu-H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ségétől</a:t>
            </a:r>
            <a:r>
              <a:rPr lang="hu-H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ha azonos p, V, T –tel jellemzett</a:t>
            </a:r>
          </a:p>
          <a:p>
            <a:pPr algn="ctr"/>
            <a:r>
              <a:rPr lang="hu-H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mennyiségekből indult ki, és változtatta</a:t>
            </a:r>
          </a:p>
          <a:p>
            <a:pPr algn="ctr"/>
            <a:r>
              <a:rPr lang="hu-H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gáz mennyiségét!</a:t>
            </a:r>
          </a:p>
        </p:txBody>
      </p:sp>
      <p:sp>
        <p:nvSpPr>
          <p:cNvPr id="66" name="Szövegdoboz 65">
            <a:extLst>
              <a:ext uri="{FF2B5EF4-FFF2-40B4-BE49-F238E27FC236}">
                <a16:creationId xmlns:a16="http://schemas.microsoft.com/office/drawing/2014/main" id="{1736D4A9-CAAA-4B20-A212-152600DB91EC}"/>
              </a:ext>
            </a:extLst>
          </p:cNvPr>
          <p:cNvSpPr txBox="1"/>
          <p:nvPr/>
        </p:nvSpPr>
        <p:spPr>
          <a:xfrm>
            <a:off x="395958" y="5744176"/>
            <a:ext cx="1141049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hu-H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... azaz a különböző minőségű gázok úgy viselkednek, mintha nem számítana, hogy milyen</a:t>
            </a:r>
          </a:p>
          <a:p>
            <a:pPr algn="ctr"/>
            <a:r>
              <a:rPr lang="hu-H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tömegű részecskék alkotják őket, csak a részecskék száma döntene!</a:t>
            </a:r>
          </a:p>
        </p:txBody>
      </p:sp>
    </p:spTree>
    <p:extLst>
      <p:ext uri="{BB962C8B-B14F-4D97-AF65-F5344CB8AC3E}">
        <p14:creationId xmlns:p14="http://schemas.microsoft.com/office/powerpoint/2010/main" val="516809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 animBg="1"/>
      <p:bldP spid="63" grpId="0"/>
      <p:bldP spid="64" grpId="0"/>
      <p:bldP spid="65" grpId="0"/>
      <p:bldP spid="66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D295C7CD-7D78-49FC-9DA0-450DD01B44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Egyetemes gáztörvény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Szövegdoboz 3">
                <a:extLst>
                  <a:ext uri="{FF2B5EF4-FFF2-40B4-BE49-F238E27FC236}">
                    <a16:creationId xmlns:a16="http://schemas.microsoft.com/office/drawing/2014/main" id="{5233537C-1E5D-47D4-AB78-5F4B65192E27}"/>
                  </a:ext>
                </a:extLst>
              </p:cNvPr>
              <p:cNvSpPr txBox="1"/>
              <p:nvPr/>
            </p:nvSpPr>
            <p:spPr>
              <a:xfrm>
                <a:off x="1081314" y="1770747"/>
                <a:ext cx="3021212" cy="112780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hu-HU" sz="36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hu-HU" sz="36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hu-HU" sz="3600" b="0" i="1" smtClean="0"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hu-HU" sz="36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hu-HU" sz="36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hu-HU" sz="36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  <m:sub>
                              <m:r>
                                <a:rPr lang="hu-HU" sz="36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den>
                      </m:f>
                      <m:r>
                        <a:rPr lang="hu-HU" sz="3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≠</m:t>
                      </m:r>
                      <m:f>
                        <m:fPr>
                          <m:ctrlPr>
                            <a:rPr lang="hu-HU" sz="3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hu-HU" sz="36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hu-HU" sz="3600" b="0" i="1" smtClean="0"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hu-HU" sz="36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hu-HU" sz="36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hu-HU" sz="36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  <m:sub>
                              <m:r>
                                <a:rPr lang="hu-HU" sz="36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den>
                      </m:f>
                      <m:r>
                        <a:rPr lang="hu-HU" sz="36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hu-HU" sz="3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hu-HU" sz="3600" b="0" i="1" smtClean="0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hu-HU" sz="3600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  <m:r>
                            <a:rPr lang="hu-HU" sz="36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hu-HU" sz="36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</m:oMath>
                  </m:oMathPara>
                </a14:m>
                <a:endParaRPr lang="hu-HU" sz="3600" dirty="0"/>
              </a:p>
            </p:txBody>
          </p:sp>
        </mc:Choice>
        <mc:Fallback xmlns="">
          <p:sp>
            <p:nvSpPr>
              <p:cNvPr id="4" name="Szövegdoboz 3">
                <a:extLst>
                  <a:ext uri="{FF2B5EF4-FFF2-40B4-BE49-F238E27FC236}">
                    <a16:creationId xmlns:a16="http://schemas.microsoft.com/office/drawing/2014/main" id="{5233537C-1E5D-47D4-AB78-5F4B65192E2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81314" y="1770747"/>
                <a:ext cx="3021212" cy="1127809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Szövegdoboz 4">
            <a:extLst>
              <a:ext uri="{FF2B5EF4-FFF2-40B4-BE49-F238E27FC236}">
                <a16:creationId xmlns:a16="http://schemas.microsoft.com/office/drawing/2014/main" id="{3DBE64AF-509D-43CA-A14D-6592DA20784F}"/>
              </a:ext>
            </a:extLst>
          </p:cNvPr>
          <p:cNvSpPr txBox="1"/>
          <p:nvPr/>
        </p:nvSpPr>
        <p:spPr>
          <a:xfrm>
            <a:off x="4354287" y="1869844"/>
            <a:ext cx="6365845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hu-H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az adott hőmérsékleten és nyomáson a gáz</a:t>
            </a:r>
            <a:br>
              <a:rPr lang="hu-H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u-H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ún. </a:t>
            </a:r>
            <a:r>
              <a:rPr lang="hu-H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moltérfogata</a:t>
            </a:r>
            <a:endParaRPr lang="hu-H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Szövegdoboz 5">
                <a:extLst>
                  <a:ext uri="{FF2B5EF4-FFF2-40B4-BE49-F238E27FC236}">
                    <a16:creationId xmlns:a16="http://schemas.microsoft.com/office/drawing/2014/main" id="{86513110-0207-4A6E-B863-C273B34C88C2}"/>
                  </a:ext>
                </a:extLst>
              </p:cNvPr>
              <p:cNvSpPr txBox="1"/>
              <p:nvPr/>
            </p:nvSpPr>
            <p:spPr>
              <a:xfrm>
                <a:off x="1188923" y="3905011"/>
                <a:ext cx="9818329" cy="11065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hu-HU" sz="32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hu-HU" sz="32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hu-HU" sz="3200" b="0" i="1" smtClean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hu-HU" sz="32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sSub>
                            <m:sSubPr>
                              <m:ctrlPr>
                                <a:rPr lang="hu-HU" sz="32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hu-HU" sz="3200" b="0" i="1" smtClean="0"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hu-HU" sz="32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hu-HU" sz="32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hu-HU" sz="3200" b="0" i="1" smtClean="0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hu-HU" sz="32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den>
                      </m:f>
                      <m:r>
                        <a:rPr lang="hu-HU" sz="3200" b="0" i="1" smtClean="0"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hu-HU" sz="3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hu-HU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hu-HU" sz="3200" b="0" i="1" smtClean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hu-HU" sz="32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hu-HU" sz="32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sSub>
                            <m:sSubPr>
                              <m:ctrlPr>
                                <a:rPr lang="hu-HU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hu-HU" sz="3200" b="0" i="1" smtClean="0"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hu-HU" sz="3200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  <m:r>
                                <a:rPr lang="hu-HU" sz="3200" b="0" i="1" smtClean="0">
                                  <a:latin typeface="Cambria Math" panose="02040503050406030204" pitchFamily="18" charset="0"/>
                                </a:rPr>
                                <m:t>,1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hu-HU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hu-HU" sz="3200" b="0" i="1" smtClean="0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hu-HU" sz="32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den>
                      </m:f>
                      <m:r>
                        <a:rPr lang="hu-HU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hu-HU" sz="3200" b="0" i="1" smtClean="0">
                          <a:latin typeface="Cambria Math" panose="02040503050406030204" pitchFamily="18" charset="0"/>
                        </a:rPr>
                        <m:t>𝑛</m:t>
                      </m:r>
                      <m:d>
                        <m:dPr>
                          <m:ctrlPr>
                            <a:rPr lang="hu-HU" sz="3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hu-HU" sz="32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hu-HU" sz="32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hu-HU" sz="3200" i="1"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</m:e>
                                <m:sub>
                                  <m:r>
                                    <a:rPr lang="hu-HU" sz="32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hu-HU" sz="32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hu-HU" sz="3200" i="1">
                                      <a:latin typeface="Cambria Math" panose="02040503050406030204" pitchFamily="18" charset="0"/>
                                    </a:rPr>
                                    <m:t>𝑉</m:t>
                                  </m:r>
                                </m:e>
                                <m:sub>
                                  <m:r>
                                    <a:rPr lang="hu-HU" sz="3200" i="1"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  <m:r>
                                    <a:rPr lang="hu-HU" sz="3200" i="1">
                                      <a:latin typeface="Cambria Math" panose="02040503050406030204" pitchFamily="18" charset="0"/>
                                    </a:rPr>
                                    <m:t>,1</m:t>
                                  </m:r>
                                </m:sub>
                              </m:sSub>
                            </m:num>
                            <m:den>
                              <m:sSub>
                                <m:sSubPr>
                                  <m:ctrlPr>
                                    <a:rPr lang="hu-HU" sz="32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hu-HU" sz="3200" i="1"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</m:e>
                                <m:sub>
                                  <m:r>
                                    <a:rPr lang="hu-HU" sz="32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den>
                          </m:f>
                        </m:e>
                      </m:d>
                      <m:r>
                        <a:rPr lang="hu-HU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hu-HU" sz="3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hu-HU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hu-HU" sz="3200" b="0" i="1" smtClean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hu-HU" sz="32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sSub>
                            <m:sSubPr>
                              <m:ctrlPr>
                                <a:rPr lang="hu-HU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hu-HU" sz="3200" b="0" i="1" smtClean="0">
                                  <a:latin typeface="Cambria Math" panose="02040503050406030204" pitchFamily="18" charset="0"/>
                                </a:rPr>
                                <m:t>𝑛𝑉</m:t>
                              </m:r>
                            </m:e>
                            <m:sub>
                              <m:r>
                                <a:rPr lang="hu-HU" sz="3200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  <m:r>
                                <a:rPr lang="hu-HU" sz="3200" b="0" i="1" smtClean="0">
                                  <a:latin typeface="Cambria Math" panose="02040503050406030204" pitchFamily="18" charset="0"/>
                                </a:rPr>
                                <m:t>,2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hu-HU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hu-HU" sz="3200" b="0" i="1" smtClean="0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hu-HU" sz="32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den>
                      </m:f>
                      <m:r>
                        <a:rPr lang="hu-HU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hu-HU" sz="3200" i="1">
                          <a:latin typeface="Cambria Math" panose="02040503050406030204" pitchFamily="18" charset="0"/>
                        </a:rPr>
                        <m:t>𝑛</m:t>
                      </m:r>
                      <m:d>
                        <m:dPr>
                          <m:ctrlPr>
                            <a:rPr lang="hu-HU" sz="32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hu-HU" sz="32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hu-HU" sz="32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hu-HU" sz="3200" i="1"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</m:e>
                                <m:sub>
                                  <m:r>
                                    <a:rPr lang="hu-HU" sz="32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hu-HU" sz="32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hu-HU" sz="3200" i="1">
                                      <a:latin typeface="Cambria Math" panose="02040503050406030204" pitchFamily="18" charset="0"/>
                                    </a:rPr>
                                    <m:t>𝑉</m:t>
                                  </m:r>
                                </m:e>
                                <m:sub>
                                  <m:r>
                                    <a:rPr lang="hu-HU" sz="3200" i="1"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  <m:r>
                                    <a:rPr lang="hu-HU" sz="3200" i="1">
                                      <a:latin typeface="Cambria Math" panose="02040503050406030204" pitchFamily="18" charset="0"/>
                                    </a:rPr>
                                    <m:t>,2</m:t>
                                  </m:r>
                                </m:sub>
                              </m:sSub>
                            </m:num>
                            <m:den>
                              <m:sSub>
                                <m:sSubPr>
                                  <m:ctrlPr>
                                    <a:rPr lang="hu-HU" sz="32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hu-HU" sz="3200" i="1"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</m:e>
                                <m:sub>
                                  <m:r>
                                    <a:rPr lang="hu-HU" sz="32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den>
                          </m:f>
                        </m:e>
                      </m:d>
                    </m:oMath>
                  </m:oMathPara>
                </a14:m>
                <a:endParaRPr lang="hu-HU" sz="3200" dirty="0"/>
              </a:p>
            </p:txBody>
          </p:sp>
        </mc:Choice>
        <mc:Fallback xmlns="">
          <p:sp>
            <p:nvSpPr>
              <p:cNvPr id="6" name="Szövegdoboz 5">
                <a:extLst>
                  <a:ext uri="{FF2B5EF4-FFF2-40B4-BE49-F238E27FC236}">
                    <a16:creationId xmlns:a16="http://schemas.microsoft.com/office/drawing/2014/main" id="{86513110-0207-4A6E-B863-C273B34C88C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88923" y="3905011"/>
                <a:ext cx="9818329" cy="1106521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Szövegdoboz 6">
                <a:extLst>
                  <a:ext uri="{FF2B5EF4-FFF2-40B4-BE49-F238E27FC236}">
                    <a16:creationId xmlns:a16="http://schemas.microsoft.com/office/drawing/2014/main" id="{5FF2E0B4-C651-4618-B54D-A26F7A81BCDC}"/>
                  </a:ext>
                </a:extLst>
              </p:cNvPr>
              <p:cNvSpPr txBox="1"/>
              <p:nvPr/>
            </p:nvSpPr>
            <p:spPr>
              <a:xfrm>
                <a:off x="8088754" y="5567303"/>
                <a:ext cx="2783583" cy="5539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hu-HU" sz="3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⟹</m:t>
                      </m:r>
                      <m:r>
                        <a:rPr lang="hu-HU" sz="3600" b="0" i="1" smtClean="0">
                          <a:latin typeface="Cambria Math" panose="02040503050406030204" pitchFamily="18" charset="0"/>
                        </a:rPr>
                        <m:t>𝑝𝑉</m:t>
                      </m:r>
                      <m:r>
                        <a:rPr lang="hu-HU" sz="36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hu-HU" sz="3600" b="0" i="1" smtClean="0">
                          <a:latin typeface="Cambria Math" panose="02040503050406030204" pitchFamily="18" charset="0"/>
                        </a:rPr>
                        <m:t>𝑛𝑅𝑇</m:t>
                      </m:r>
                    </m:oMath>
                  </m:oMathPara>
                </a14:m>
                <a:endParaRPr lang="hu-HU" sz="3600" dirty="0"/>
              </a:p>
            </p:txBody>
          </p:sp>
        </mc:Choice>
        <mc:Fallback xmlns="">
          <p:sp>
            <p:nvSpPr>
              <p:cNvPr id="7" name="Szövegdoboz 6">
                <a:extLst>
                  <a:ext uri="{FF2B5EF4-FFF2-40B4-BE49-F238E27FC236}">
                    <a16:creationId xmlns:a16="http://schemas.microsoft.com/office/drawing/2014/main" id="{5FF2E0B4-C651-4618-B54D-A26F7A81BCD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88754" y="5567303"/>
                <a:ext cx="2783583" cy="553998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Szövegdoboz 8">
            <a:extLst>
              <a:ext uri="{FF2B5EF4-FFF2-40B4-BE49-F238E27FC236}">
                <a16:creationId xmlns:a16="http://schemas.microsoft.com/office/drawing/2014/main" id="{9E4419FC-0A28-49EF-A19C-AA60396AB5F2}"/>
              </a:ext>
            </a:extLst>
          </p:cNvPr>
          <p:cNvSpPr txBox="1"/>
          <p:nvPr/>
        </p:nvSpPr>
        <p:spPr>
          <a:xfrm>
            <a:off x="456013" y="2960249"/>
            <a:ext cx="1130469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hu-H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ebből az egyesített gáztörvénybe behelyettesítve az adott hőmérsékleteken és nyomásokon</a:t>
            </a:r>
          </a:p>
          <a:p>
            <a:pPr algn="ctr"/>
            <a:r>
              <a:rPr lang="hu-H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térfogatot: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Szövegdoboz 9">
                <a:extLst>
                  <a:ext uri="{FF2B5EF4-FFF2-40B4-BE49-F238E27FC236}">
                    <a16:creationId xmlns:a16="http://schemas.microsoft.com/office/drawing/2014/main" id="{11C9CE4F-98A9-46D7-9502-886EE1B7E1B3}"/>
                  </a:ext>
                </a:extLst>
              </p:cNvPr>
              <p:cNvSpPr txBox="1"/>
              <p:nvPr/>
            </p:nvSpPr>
            <p:spPr>
              <a:xfrm>
                <a:off x="186829" y="5424381"/>
                <a:ext cx="7562519" cy="88120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hu-HU" sz="36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⇒</m:t>
                    </m:r>
                    <m:d>
                      <m:dPr>
                        <m:ctrlPr>
                          <a:rPr lang="hu-HU" sz="36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hu-HU" sz="36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hu-HU" sz="36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hu-HU" sz="3600" i="1"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</m:e>
                              <m:sub>
                                <m:r>
                                  <a:rPr lang="hu-HU" sz="36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sSub>
                              <m:sSubPr>
                                <m:ctrlPr>
                                  <a:rPr lang="hu-HU" sz="36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hu-HU" sz="3600" i="1">
                                    <a:latin typeface="Cambria Math" panose="02040503050406030204" pitchFamily="18" charset="0"/>
                                  </a:rPr>
                                  <m:t>𝑉</m:t>
                                </m:r>
                              </m:e>
                              <m:sub>
                                <m:r>
                                  <a:rPr lang="hu-HU" sz="3600" i="1">
                                    <a:latin typeface="Cambria Math" panose="02040503050406030204" pitchFamily="18" charset="0"/>
                                  </a:rPr>
                                  <m:t>𝑚</m:t>
                                </m:r>
                                <m:r>
                                  <a:rPr lang="hu-HU" sz="3600" i="1">
                                    <a:latin typeface="Cambria Math" panose="02040503050406030204" pitchFamily="18" charset="0"/>
                                  </a:rPr>
                                  <m:t>,1</m:t>
                                </m:r>
                              </m:sub>
                            </m:sSub>
                          </m:num>
                          <m:den>
                            <m:sSub>
                              <m:sSubPr>
                                <m:ctrlPr>
                                  <a:rPr lang="hu-HU" sz="36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hu-HU" sz="3600" i="1">
                                    <a:latin typeface="Cambria Math" panose="02040503050406030204" pitchFamily="18" charset="0"/>
                                  </a:rPr>
                                  <m:t>𝑇</m:t>
                                </m:r>
                              </m:e>
                              <m:sub>
                                <m:r>
                                  <a:rPr lang="hu-HU" sz="36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</m:den>
                        </m:f>
                      </m:e>
                    </m:d>
                  </m:oMath>
                </a14:m>
                <a:r>
                  <a:rPr lang="hu-HU" sz="3600" dirty="0"/>
                  <a:t>=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hu-HU" sz="36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hu-HU" sz="36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hu-HU" sz="36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hu-HU" sz="3600" i="1"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</m:e>
                              <m:sub>
                                <m:r>
                                  <a:rPr lang="hu-HU" sz="36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  <m:sSub>
                              <m:sSubPr>
                                <m:ctrlPr>
                                  <a:rPr lang="hu-HU" sz="36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hu-HU" sz="3600" i="1">
                                    <a:latin typeface="Cambria Math" panose="02040503050406030204" pitchFamily="18" charset="0"/>
                                  </a:rPr>
                                  <m:t>𝑉</m:t>
                                </m:r>
                              </m:e>
                              <m:sub>
                                <m:r>
                                  <a:rPr lang="hu-HU" sz="3600" i="1">
                                    <a:latin typeface="Cambria Math" panose="02040503050406030204" pitchFamily="18" charset="0"/>
                                  </a:rPr>
                                  <m:t>𝑚</m:t>
                                </m:r>
                                <m:r>
                                  <a:rPr lang="hu-HU" sz="3600" i="1">
                                    <a:latin typeface="Cambria Math" panose="02040503050406030204" pitchFamily="18" charset="0"/>
                                  </a:rPr>
                                  <m:t>,2</m:t>
                                </m:r>
                              </m:sub>
                            </m:sSub>
                          </m:num>
                          <m:den>
                            <m:sSub>
                              <m:sSubPr>
                                <m:ctrlPr>
                                  <a:rPr lang="hu-HU" sz="36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hu-HU" sz="3600" i="1">
                                    <a:latin typeface="Cambria Math" panose="02040503050406030204" pitchFamily="18" charset="0"/>
                                  </a:rPr>
                                  <m:t>𝑇</m:t>
                                </m:r>
                              </m:e>
                              <m:sub>
                                <m:r>
                                  <a:rPr lang="hu-HU" sz="36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</m:den>
                        </m:f>
                      </m:e>
                    </m:d>
                    <m:r>
                      <a:rPr lang="hu-HU" sz="36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hu-HU" sz="3600" b="0" i="1" smtClean="0">
                        <a:latin typeface="Cambria Math" panose="02040503050406030204" pitchFamily="18" charset="0"/>
                      </a:rPr>
                      <m:t>𝑅</m:t>
                    </m:r>
                    <m:r>
                      <a:rPr lang="hu-HU" sz="3600" b="0" i="1" smtClean="0">
                        <a:latin typeface="Cambria Math" panose="02040503050406030204" pitchFamily="18" charset="0"/>
                      </a:rPr>
                      <m:t>=8,314</m:t>
                    </m:r>
                    <m:f>
                      <m:fPr>
                        <m:ctrlPr>
                          <a:rPr lang="hu-HU" sz="36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hu-HU" sz="3600" b="0" i="1" smtClean="0">
                            <a:latin typeface="Cambria Math" panose="02040503050406030204" pitchFamily="18" charset="0"/>
                          </a:rPr>
                          <m:t>𝐽</m:t>
                        </m:r>
                      </m:num>
                      <m:den>
                        <m:r>
                          <a:rPr lang="hu-HU" sz="3600" b="0" i="1" smtClean="0">
                            <a:latin typeface="Cambria Math" panose="02040503050406030204" pitchFamily="18" charset="0"/>
                          </a:rPr>
                          <m:t>𝑚𝑜𝑙</m:t>
                        </m:r>
                        <m:r>
                          <a:rPr lang="hu-HU" sz="36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hu-HU" sz="3600" b="0" i="1" smtClean="0">
                            <a:latin typeface="Cambria Math" panose="02040503050406030204" pitchFamily="18" charset="0"/>
                          </a:rPr>
                          <m:t>𝐾</m:t>
                        </m:r>
                      </m:den>
                    </m:f>
                  </m:oMath>
                </a14:m>
                <a:endParaRPr lang="hu-HU" sz="3600" dirty="0"/>
              </a:p>
            </p:txBody>
          </p:sp>
        </mc:Choice>
        <mc:Fallback xmlns="">
          <p:sp>
            <p:nvSpPr>
              <p:cNvPr id="10" name="Szövegdoboz 9">
                <a:extLst>
                  <a:ext uri="{FF2B5EF4-FFF2-40B4-BE49-F238E27FC236}">
                    <a16:creationId xmlns:a16="http://schemas.microsoft.com/office/drawing/2014/main" id="{11C9CE4F-98A9-46D7-9502-886EE1B7E1B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6829" y="5424381"/>
                <a:ext cx="7562519" cy="881203"/>
              </a:xfrm>
              <a:prstGeom prst="rect">
                <a:avLst/>
              </a:prstGeom>
              <a:blipFill>
                <a:blip r:embed="rId6"/>
                <a:stretch>
                  <a:fillRect b="-10417"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Szövegdoboz 10">
            <a:extLst>
              <a:ext uri="{FF2B5EF4-FFF2-40B4-BE49-F238E27FC236}">
                <a16:creationId xmlns:a16="http://schemas.microsoft.com/office/drawing/2014/main" id="{F285FE73-0642-47B4-A363-BE4539AFA9B8}"/>
              </a:ext>
            </a:extLst>
          </p:cNvPr>
          <p:cNvSpPr txBox="1"/>
          <p:nvPr/>
        </p:nvSpPr>
        <p:spPr>
          <a:xfrm>
            <a:off x="1637039" y="6305584"/>
            <a:ext cx="543450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hu-H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bármely gázra, hőmérsékletre és nyomásra</a:t>
            </a:r>
          </a:p>
        </p:txBody>
      </p:sp>
    </p:spTree>
    <p:extLst>
      <p:ext uri="{BB962C8B-B14F-4D97-AF65-F5344CB8AC3E}">
        <p14:creationId xmlns:p14="http://schemas.microsoft.com/office/powerpoint/2010/main" val="26092396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2" presetClass="entr" presetSubtype="2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9" grpId="0"/>
      <p:bldP spid="10" grpId="0"/>
      <p:bldP spid="11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ím 1">
            <a:extLst>
              <a:ext uri="{FF2B5EF4-FFF2-40B4-BE49-F238E27FC236}">
                <a16:creationId xmlns:a16="http://schemas.microsoft.com/office/drawing/2014/main" id="{80F71277-CE89-0BD7-70FB-ACFFD1E321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pPr algn="ctr"/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Dimenzióanalízis</a:t>
            </a:r>
            <a:endParaRPr lang="hu-H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7C2D9B04-A7F3-5EC8-BE59-83694B9DDE38}"/>
                  </a:ext>
                </a:extLst>
              </p:cNvPr>
              <p:cNvSpPr txBox="1"/>
              <p:nvPr/>
            </p:nvSpPr>
            <p:spPr>
              <a:xfrm>
                <a:off x="3512809" y="2327459"/>
                <a:ext cx="5166382" cy="968150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hu-HU" sz="28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hu-HU" sz="28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8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  <m:sSub>
                                <m:sSubPr>
                                  <m:ctrlPr>
                                    <a:rPr lang="hu-HU" sz="280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hu-HU" sz="28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𝑉</m:t>
                                  </m:r>
                                </m:e>
                                <m:sub>
                                  <m:r>
                                    <a:rPr lang="hu-HU" sz="28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</m:sub>
                              </m:sSub>
                            </m:num>
                            <m:den>
                              <m:r>
                                <a:rPr lang="en-US" sz="2800" b="0" i="1" smtClean="0">
                                  <a:solidFill>
                                    <a:schemeClr val="accent6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den>
                          </m:f>
                        </m:e>
                      </m:d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𝑅</m:t>
                      </m:r>
                      <m:r>
                        <a:rPr lang="en-US" sz="280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8,314 </m:t>
                      </m:r>
                      <m:f>
                        <m:f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𝐽</m:t>
                          </m:r>
                        </m:num>
                        <m:den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𝑚𝑜𝑙𝐾</m:t>
                          </m:r>
                        </m:den>
                      </m:f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7C2D9B04-A7F3-5EC8-BE59-83694B9DDE3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12809" y="2327459"/>
                <a:ext cx="5166382" cy="968150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1BCB1867-2717-80F1-C010-33A57022E8FF}"/>
                  </a:ext>
                </a:extLst>
              </p:cNvPr>
              <p:cNvSpPr txBox="1"/>
              <p:nvPr/>
            </p:nvSpPr>
            <p:spPr>
              <a:xfrm>
                <a:off x="3512809" y="4230961"/>
                <a:ext cx="5166382" cy="890950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𝑁</m:t>
                          </m:r>
                          <m:sSup>
                            <m:sSupPr>
                              <m:ctrlPr>
                                <a:rPr lang="en-US" sz="28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8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p>
                              <m:r>
                                <a:rPr lang="en-US" sz="28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p>
                          </m:sSup>
                        </m:num>
                        <m:den>
                          <m:sSup>
                            <m:sSupPr>
                              <m:ctrlPr>
                                <a:rPr lang="en-US" sz="28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8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p>
                              <m:r>
                                <a:rPr lang="en-US" sz="28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2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𝑚𝑜𝑙</m:t>
                          </m:r>
                          <m:r>
                            <a:rPr lang="en-US" sz="2800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𝐾</m:t>
                          </m:r>
                        </m:den>
                      </m:f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𝑁𝑚</m:t>
                          </m:r>
                        </m:num>
                        <m:den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𝑚𝑜𝑙𝐾</m:t>
                          </m:r>
                        </m:den>
                      </m:f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𝐽</m:t>
                          </m:r>
                        </m:num>
                        <m:den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𝑚𝑜𝑙𝐾</m:t>
                          </m:r>
                        </m:den>
                      </m:f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1BCB1867-2717-80F1-C010-33A57022E8F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12809" y="4230961"/>
                <a:ext cx="5166382" cy="89095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90056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D295C7CD-7D78-49FC-9DA0-450DD01B44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Egyetemes/ideális gáztörvény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artalom helye 7">
                <a:extLst>
                  <a:ext uri="{FF2B5EF4-FFF2-40B4-BE49-F238E27FC236}">
                    <a16:creationId xmlns:a16="http://schemas.microsoft.com/office/drawing/2014/main" id="{A342A262-296A-4D45-980C-079B3979877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2101397"/>
                <a:ext cx="10515600" cy="4241346"/>
              </a:xfrm>
            </p:spPr>
            <p:txBody>
              <a:bodyPr/>
              <a:lstStyle/>
              <a:p>
                <a:pPr marL="0" indent="0" algn="ctr">
                  <a:buNone/>
                </a:pPr>
                <a:r>
                  <a:rPr lang="hu-HU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egyetemes/ideális gáztörvény:</a:t>
                </a:r>
                <a:r>
                  <a:rPr lang="hu-HU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ideálisan viselkedő gázok állapotegyenlete, mely szerint a gáz nyomásának és térfogatának a szorzata egyenlő a gáz anyagmennyiségének, az egyetemes gázállandónak, és az abszolút hő­mérsékleti skálán mért hőmérsékletének a szorzatával.</a:t>
                </a: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hu-HU" i="1">
                          <a:latin typeface="Cambria Math" panose="02040503050406030204" pitchFamily="18" charset="0"/>
                        </a:rPr>
                        <m:t>𝑝𝑉</m:t>
                      </m:r>
                      <m:r>
                        <a:rPr lang="hu-HU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hu-HU" i="1">
                          <a:latin typeface="Cambria Math" panose="02040503050406030204" pitchFamily="18" charset="0"/>
                        </a:rPr>
                        <m:t>𝑛𝑅𝑇</m:t>
                      </m:r>
                      <m:r>
                        <a:rPr lang="hu-HU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hu-HU" i="0">
                          <a:latin typeface="Cambria Math" panose="02040503050406030204" pitchFamily="18" charset="0"/>
                        </a:rPr>
                        <m:t>ahol</m:t>
                      </m:r>
                      <m:r>
                        <a:rPr lang="hu-HU" i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hu-HU" i="1">
                          <a:latin typeface="Cambria Math" panose="02040503050406030204" pitchFamily="18" charset="0"/>
                        </a:rPr>
                        <m:t>𝑅</m:t>
                      </m:r>
                      <m:r>
                        <a:rPr lang="hu-HU" i="1">
                          <a:latin typeface="Cambria Math" panose="02040503050406030204" pitchFamily="18" charset="0"/>
                        </a:rPr>
                        <m:t>=8,314 </m:t>
                      </m:r>
                      <m:f>
                        <m:fPr>
                          <m:type m:val="lin"/>
                          <m:ctrlPr>
                            <a:rPr lang="hu-HU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hu-HU" i="1">
                              <a:latin typeface="Cambria Math" panose="02040503050406030204" pitchFamily="18" charset="0"/>
                            </a:rPr>
                            <m:t>𝐽</m:t>
                          </m:r>
                        </m:num>
                        <m:den>
                          <m:d>
                            <m:dPr>
                              <m:ctrlPr>
                                <a:rPr lang="hu-HU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hu-HU" i="1">
                                  <a:latin typeface="Cambria Math" panose="02040503050406030204" pitchFamily="18" charset="0"/>
                                </a:rPr>
                                <m:t>𝑚𝑜𝑙</m:t>
                              </m:r>
                              <m:r>
                                <a:rPr lang="hu-HU" i="1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hu-HU" i="1">
                                  <a:latin typeface="Cambria Math" panose="02040503050406030204" pitchFamily="18" charset="0"/>
                                </a:rPr>
                                <m:t>𝐾</m:t>
                              </m:r>
                            </m:e>
                          </m:d>
                        </m:den>
                      </m:f>
                    </m:oMath>
                  </m:oMathPara>
                </a14:m>
                <a:endParaRPr lang="hu-HU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 algn="ctr">
                  <a:buNone/>
                </a:pPr>
                <a:r>
                  <a:rPr lang="hu-HU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Miért van benne minden gáztörvény definíciójában az ideális viselkedésű, vagy ideális gáz kifejezés?</a:t>
                </a:r>
              </a:p>
              <a:p>
                <a:pPr marL="0" indent="0" algn="ctr">
                  <a:buNone/>
                </a:pPr>
                <a:r>
                  <a:rPr lang="hu-HU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Azóta az egyetemes gáztörvényt sikerült elméleti úton is levezetni a következő modell segítségével!</a:t>
                </a:r>
              </a:p>
              <a:p>
                <a:pPr marL="0" indent="0" algn="ctr">
                  <a:buNone/>
                </a:pPr>
                <a:endParaRPr lang="hu-HU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8" name="Tartalom helye 7">
                <a:extLst>
                  <a:ext uri="{FF2B5EF4-FFF2-40B4-BE49-F238E27FC236}">
                    <a16:creationId xmlns:a16="http://schemas.microsoft.com/office/drawing/2014/main" id="{A342A262-296A-4D45-980C-079B3979877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2101397"/>
                <a:ext cx="10515600" cy="4241346"/>
              </a:xfrm>
              <a:blipFill>
                <a:blip r:embed="rId3"/>
                <a:stretch>
                  <a:fillRect t="-2590" b="-28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717546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D295C7CD-7D78-49FC-9DA0-450DD01B44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Ideális/tökéletes gáz modellje</a:t>
            </a:r>
          </a:p>
        </p:txBody>
      </p:sp>
      <p:sp>
        <p:nvSpPr>
          <p:cNvPr id="5" name="Tartalom helye 4">
            <a:extLst>
              <a:ext uri="{FF2B5EF4-FFF2-40B4-BE49-F238E27FC236}">
                <a16:creationId xmlns:a16="http://schemas.microsoft.com/office/drawing/2014/main" id="{A9B977F4-738C-4686-BD6B-148890A0D7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2514146"/>
          </a:xfrm>
        </p:spPr>
        <p:txBody>
          <a:bodyPr/>
          <a:lstStyle/>
          <a:p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gázok belső szerkezet nélküli részecskékből állnak, más mozgást nem végeznek, csak véletlenszerű egyenes vonalú egyenletest.</a:t>
            </a:r>
          </a:p>
          <a:p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Nincs saját térfogatuk.</a:t>
            </a:r>
          </a:p>
          <a:p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Egymással találkozva teljesen rugalmasan ütköznek, köztük vonzó, vagy taszító kölcsönhatások nem lépnek fel.</a:t>
            </a:r>
          </a:p>
        </p:txBody>
      </p:sp>
      <p:sp>
        <p:nvSpPr>
          <p:cNvPr id="14" name="Szövegdoboz 13">
            <a:extLst>
              <a:ext uri="{FF2B5EF4-FFF2-40B4-BE49-F238E27FC236}">
                <a16:creationId xmlns:a16="http://schemas.microsoft.com/office/drawing/2014/main" id="{E06F51B6-C48D-4CF7-A0B4-935B9E66D1FE}"/>
              </a:ext>
            </a:extLst>
          </p:cNvPr>
          <p:cNvSpPr txBox="1"/>
          <p:nvPr/>
        </p:nvSpPr>
        <p:spPr>
          <a:xfrm>
            <a:off x="3599546" y="5646058"/>
            <a:ext cx="500720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>
                <a:hlinkClick r:id="rId3"/>
              </a:rPr>
              <a:t>https://www.youtube.com/watch?v=ImbZfzuYHwo</a:t>
            </a:r>
            <a:r>
              <a:rPr lang="hu-HU" dirty="0"/>
              <a:t> </a:t>
            </a:r>
          </a:p>
          <a:p>
            <a:endParaRPr lang="hu-HU" dirty="0"/>
          </a:p>
        </p:txBody>
      </p:sp>
      <p:sp>
        <p:nvSpPr>
          <p:cNvPr id="15" name="Szövegdoboz 14">
            <a:extLst>
              <a:ext uri="{FF2B5EF4-FFF2-40B4-BE49-F238E27FC236}">
                <a16:creationId xmlns:a16="http://schemas.microsoft.com/office/drawing/2014/main" id="{D796BDC0-557A-44CE-89E4-F491ECAFAE73}"/>
              </a:ext>
            </a:extLst>
          </p:cNvPr>
          <p:cNvSpPr txBox="1"/>
          <p:nvPr/>
        </p:nvSpPr>
        <p:spPr>
          <a:xfrm>
            <a:off x="370153" y="4554606"/>
            <a:ext cx="11469230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hu-H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modell feltételezései alapján az ún. statisztikus termodinamika módszerével</a:t>
            </a:r>
          </a:p>
          <a:p>
            <a:pPr algn="ctr"/>
            <a:r>
              <a:rPr lang="hu-H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elméleti úton eljutunk az ideális gázok viselkedésnek magyarázatához! </a:t>
            </a:r>
          </a:p>
        </p:txBody>
      </p:sp>
      <p:sp>
        <p:nvSpPr>
          <p:cNvPr id="16" name="Szövegdoboz 15">
            <a:extLst>
              <a:ext uri="{FF2B5EF4-FFF2-40B4-BE49-F238E27FC236}">
                <a16:creationId xmlns:a16="http://schemas.microsoft.com/office/drawing/2014/main" id="{81B2FFFD-6FF9-4A1D-A9D1-086C31EB840E}"/>
              </a:ext>
            </a:extLst>
          </p:cNvPr>
          <p:cNvSpPr txBox="1"/>
          <p:nvPr/>
        </p:nvSpPr>
        <p:spPr>
          <a:xfrm>
            <a:off x="3363699" y="6350445"/>
            <a:ext cx="54752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>
                <a:hlinkClick r:id="rId4"/>
              </a:rPr>
              <a:t>https://phet.colorado.edu/hu/simulation/gas-properties</a:t>
            </a:r>
            <a:r>
              <a:rPr lang="hu-HU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7177577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6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D295C7CD-7D78-49FC-9DA0-450DD01B44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Reális gázok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artalom helye 2">
                <a:extLst>
                  <a:ext uri="{FF2B5EF4-FFF2-40B4-BE49-F238E27FC236}">
                    <a16:creationId xmlns:a16="http://schemas.microsoft.com/office/drawing/2014/main" id="{21C575F2-DCB5-467E-9D41-0093440515F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r>
                  <a:rPr lang="hu-HU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Az ideális gázok törvényeinek felfedezésekor a vizsgálható hőmérséklet és nyomástartomány valamint a mérések pontossága is korlátozott volt, ezért nem tapasztaltak eltérést az egyetemes gáztörvénytől.</a:t>
                </a:r>
              </a:p>
              <a:p>
                <a:r>
                  <a:rPr lang="hu-HU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Azt is tudjuk, hogy a tökéletes gáz modellje sem igaz!</a:t>
                </a:r>
              </a:p>
              <a:p>
                <a:pPr lvl="1"/>
                <a:r>
                  <a:rPr lang="hu-HU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a gázrészecskék többségének van belső szerkezete,</a:t>
                </a:r>
              </a:p>
              <a:p>
                <a:pPr lvl="1"/>
                <a:r>
                  <a:rPr lang="hu-HU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 saját térfogatuk nem nulla, csak kicsi a teljes térfogathoz képest,</a:t>
                </a:r>
              </a:p>
              <a:p>
                <a:pPr lvl="1"/>
                <a:r>
                  <a:rPr lang="hu-HU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 részecskék között vonzó, és taszító kölcsönhatások is vannak,</a:t>
                </a:r>
              </a:p>
              <a:p>
                <a:pPr lvl="1"/>
                <a:r>
                  <a:rPr lang="hu-HU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az ütközésük lehet rugalmatlan is.</a:t>
                </a:r>
              </a:p>
              <a:p>
                <a:r>
                  <a:rPr lang="hu-HU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Vizsgáljuk meg az ún. kompresszibilitási tényezőt, a </a:t>
                </a:r>
                <a14:m>
                  <m:oMath xmlns:m="http://schemas.openxmlformats.org/officeDocument/2006/math">
                    <m:r>
                      <a:rPr lang="hu-HU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𝑍</m:t>
                    </m:r>
                    <m:r>
                      <a:rPr lang="hu-HU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hu-HU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hu-HU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𝑝</m:t>
                        </m:r>
                        <m:sSub>
                          <m:sSubPr>
                            <m:ctrlPr>
                              <a:rPr lang="hu-HU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hu-HU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𝑉</m:t>
                            </m:r>
                          </m:e>
                          <m:sub>
                            <m:r>
                              <a:rPr lang="hu-HU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𝑚</m:t>
                            </m:r>
                          </m:sub>
                        </m:sSub>
                      </m:num>
                      <m:den>
                        <m:r>
                          <a:rPr lang="hu-HU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𝑅𝑇</m:t>
                        </m:r>
                      </m:den>
                    </m:f>
                  </m:oMath>
                </a14:m>
                <a:r>
                  <a:rPr lang="hu-HU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hányadost szélesebb T, és p tartományban!</a:t>
                </a:r>
              </a:p>
            </p:txBody>
          </p:sp>
        </mc:Choice>
        <mc:Fallback xmlns="">
          <p:sp>
            <p:nvSpPr>
              <p:cNvPr id="3" name="Tartalom helye 2">
                <a:extLst>
                  <a:ext uri="{FF2B5EF4-FFF2-40B4-BE49-F238E27FC236}">
                    <a16:creationId xmlns:a16="http://schemas.microsoft.com/office/drawing/2014/main" id="{21C575F2-DCB5-467E-9D41-0093440515F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043" t="-3361" b="-2801"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416913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D295C7CD-7D78-49FC-9DA0-450DD01B44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Reális gázok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0BF37438-219E-47E4-A780-063C708428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3829" y="1956250"/>
            <a:ext cx="5689601" cy="4536623"/>
          </a:xfrm>
        </p:spPr>
        <p:txBody>
          <a:bodyPr>
            <a:normAutofit lnSpcReduction="10000"/>
          </a:bodyPr>
          <a:lstStyle/>
          <a:p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görbe minimummal rendelkezik mint pl. CO</a:t>
            </a:r>
            <a:r>
              <a:rPr lang="hu-HU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CH</a:t>
            </a:r>
            <a:r>
              <a:rPr lang="hu-HU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és N</a:t>
            </a:r>
            <a:r>
              <a:rPr lang="hu-HU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esetében.</a:t>
            </a:r>
          </a:p>
          <a:p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Van olyan nyomástartomány, ahol Z&lt; 1, azaz </a:t>
            </a:r>
            <a:r>
              <a:rPr lang="hu-H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pV</a:t>
            </a:r>
            <a:r>
              <a:rPr lang="hu-HU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m,reális</a:t>
            </a:r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&lt; </a:t>
            </a:r>
            <a:r>
              <a:rPr lang="hu-H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pV</a:t>
            </a:r>
            <a:r>
              <a:rPr lang="hu-HU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m,ideális</a:t>
            </a:r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azaz a részecskék közötti vonzóerő a domináló, és összehúzza azokat.</a:t>
            </a:r>
          </a:p>
          <a:p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Magasabb nyomástartományban, ahol Z &gt;1, már a taszító erők </a:t>
            </a:r>
            <a:r>
              <a:rPr lang="hu-H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domi-nálnak</a:t>
            </a:r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így </a:t>
            </a:r>
            <a:r>
              <a:rPr lang="hu-H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pV</a:t>
            </a:r>
            <a:r>
              <a:rPr lang="hu-HU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m,reális</a:t>
            </a:r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&gt; </a:t>
            </a:r>
            <a:r>
              <a:rPr lang="hu-H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pV</a:t>
            </a:r>
            <a:r>
              <a:rPr lang="hu-HU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m,ideális</a:t>
            </a:r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Pl. a H</a:t>
            </a:r>
            <a:r>
              <a:rPr lang="hu-HU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és a He csak ezt a típusú vi-</a:t>
            </a:r>
            <a:r>
              <a:rPr lang="hu-H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selkedést</a:t>
            </a:r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mutatja, nincs minimuma! </a:t>
            </a:r>
          </a:p>
        </p:txBody>
      </p:sp>
      <p:grpSp>
        <p:nvGrpSpPr>
          <p:cNvPr id="68" name="Csoportba foglalás 67">
            <a:extLst>
              <a:ext uri="{FF2B5EF4-FFF2-40B4-BE49-F238E27FC236}">
                <a16:creationId xmlns:a16="http://schemas.microsoft.com/office/drawing/2014/main" id="{1CB287F5-4101-4082-B184-DE9FE34BA9EC}"/>
              </a:ext>
            </a:extLst>
          </p:cNvPr>
          <p:cNvGrpSpPr/>
          <p:nvPr/>
        </p:nvGrpSpPr>
        <p:grpSpPr>
          <a:xfrm>
            <a:off x="6973294" y="4039898"/>
            <a:ext cx="4801925" cy="529319"/>
            <a:chOff x="6973294" y="4039898"/>
            <a:chExt cx="4801925" cy="529319"/>
          </a:xfrm>
        </p:grpSpPr>
        <p:cxnSp>
          <p:nvCxnSpPr>
            <p:cNvPr id="23" name="Egyenes összekötő 22">
              <a:extLst>
                <a:ext uri="{FF2B5EF4-FFF2-40B4-BE49-F238E27FC236}">
                  <a16:creationId xmlns:a16="http://schemas.microsoft.com/office/drawing/2014/main" id="{1F96D55E-4442-4AC8-A412-B1A37A2196CD}"/>
                </a:ext>
              </a:extLst>
            </p:cNvPr>
            <p:cNvCxnSpPr>
              <a:cxnSpLocks/>
            </p:cNvCxnSpPr>
            <p:nvPr/>
          </p:nvCxnSpPr>
          <p:spPr>
            <a:xfrm>
              <a:off x="6973294" y="4039898"/>
              <a:ext cx="4801925" cy="0"/>
            </a:xfrm>
            <a:prstGeom prst="line">
              <a:avLst/>
            </a:prstGeom>
            <a:ln w="2540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5" name="Szövegdoboz 54">
              <a:extLst>
                <a:ext uri="{FF2B5EF4-FFF2-40B4-BE49-F238E27FC236}">
                  <a16:creationId xmlns:a16="http://schemas.microsoft.com/office/drawing/2014/main" id="{4B226CED-BC6C-447C-B846-37F3513EBCBC}"/>
                </a:ext>
              </a:extLst>
            </p:cNvPr>
            <p:cNvSpPr txBox="1"/>
            <p:nvPr/>
          </p:nvSpPr>
          <p:spPr>
            <a:xfrm>
              <a:off x="9794621" y="4045997"/>
              <a:ext cx="1705916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hu-HU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ideális gáz</a:t>
              </a:r>
            </a:p>
          </p:txBody>
        </p:sp>
      </p:grpSp>
      <p:grpSp>
        <p:nvGrpSpPr>
          <p:cNvPr id="69" name="Csoportba foglalás 68">
            <a:extLst>
              <a:ext uri="{FF2B5EF4-FFF2-40B4-BE49-F238E27FC236}">
                <a16:creationId xmlns:a16="http://schemas.microsoft.com/office/drawing/2014/main" id="{BF353AEF-024B-4BE3-88F5-16F367E38E26}"/>
              </a:ext>
            </a:extLst>
          </p:cNvPr>
          <p:cNvGrpSpPr/>
          <p:nvPr/>
        </p:nvGrpSpPr>
        <p:grpSpPr>
          <a:xfrm>
            <a:off x="6971608" y="2622509"/>
            <a:ext cx="4745592" cy="1409525"/>
            <a:chOff x="6971608" y="2622509"/>
            <a:chExt cx="4745592" cy="1409525"/>
          </a:xfrm>
        </p:grpSpPr>
        <p:cxnSp>
          <p:nvCxnSpPr>
            <p:cNvPr id="5" name="Egyenes összekötő 4">
              <a:extLst>
                <a:ext uri="{FF2B5EF4-FFF2-40B4-BE49-F238E27FC236}">
                  <a16:creationId xmlns:a16="http://schemas.microsoft.com/office/drawing/2014/main" id="{63446AF8-ED64-43E9-BA53-37274F36BBA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971608" y="2622509"/>
              <a:ext cx="4745592" cy="1409525"/>
            </a:xfrm>
            <a:prstGeom prst="line">
              <a:avLst/>
            </a:prstGeom>
            <a:ln w="2540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0" name="Szövegdoboz 59">
              <a:extLst>
                <a:ext uri="{FF2B5EF4-FFF2-40B4-BE49-F238E27FC236}">
                  <a16:creationId xmlns:a16="http://schemas.microsoft.com/office/drawing/2014/main" id="{228B72AF-32D7-4866-9025-04AB65106FAA}"/>
                </a:ext>
              </a:extLst>
            </p:cNvPr>
            <p:cNvSpPr txBox="1"/>
            <p:nvPr/>
          </p:nvSpPr>
          <p:spPr>
            <a:xfrm>
              <a:off x="7321178" y="3148025"/>
              <a:ext cx="56457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hu-HU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H</a:t>
              </a:r>
              <a:r>
                <a:rPr lang="hu-HU" sz="2800" baseline="-25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</a:p>
          </p:txBody>
        </p:sp>
      </p:grpSp>
      <p:grpSp>
        <p:nvGrpSpPr>
          <p:cNvPr id="70" name="Csoportba foglalás 69">
            <a:extLst>
              <a:ext uri="{FF2B5EF4-FFF2-40B4-BE49-F238E27FC236}">
                <a16:creationId xmlns:a16="http://schemas.microsoft.com/office/drawing/2014/main" id="{3670B77B-BECC-4153-9EDD-86AEB4C40618}"/>
              </a:ext>
            </a:extLst>
          </p:cNvPr>
          <p:cNvGrpSpPr/>
          <p:nvPr/>
        </p:nvGrpSpPr>
        <p:grpSpPr>
          <a:xfrm>
            <a:off x="6973294" y="1966035"/>
            <a:ext cx="4023360" cy="2234823"/>
            <a:chOff x="6973294" y="1966035"/>
            <a:chExt cx="4023360" cy="2234823"/>
          </a:xfrm>
        </p:grpSpPr>
        <p:grpSp>
          <p:nvGrpSpPr>
            <p:cNvPr id="13" name="Csoportba foglalás 12">
              <a:extLst>
                <a:ext uri="{FF2B5EF4-FFF2-40B4-BE49-F238E27FC236}">
                  <a16:creationId xmlns:a16="http://schemas.microsoft.com/office/drawing/2014/main" id="{7429DAA0-C3E4-49CD-896C-4FDC39B32353}"/>
                </a:ext>
              </a:extLst>
            </p:cNvPr>
            <p:cNvGrpSpPr/>
            <p:nvPr/>
          </p:nvGrpSpPr>
          <p:grpSpPr>
            <a:xfrm>
              <a:off x="6973294" y="2164326"/>
              <a:ext cx="4023360" cy="2036532"/>
              <a:chOff x="6973294" y="2115047"/>
              <a:chExt cx="4023360" cy="2036532"/>
            </a:xfrm>
          </p:grpSpPr>
          <p:sp>
            <p:nvSpPr>
              <p:cNvPr id="9" name="Szabadkézi sokszög: alakzat 8">
                <a:extLst>
                  <a:ext uri="{FF2B5EF4-FFF2-40B4-BE49-F238E27FC236}">
                    <a16:creationId xmlns:a16="http://schemas.microsoft.com/office/drawing/2014/main" id="{FE1994AF-49F0-427E-8398-4F0C46C75A23}"/>
                  </a:ext>
                </a:extLst>
              </p:cNvPr>
              <p:cNvSpPr/>
              <p:nvPr/>
            </p:nvSpPr>
            <p:spPr>
              <a:xfrm>
                <a:off x="6973294" y="3673503"/>
                <a:ext cx="1590261" cy="478076"/>
              </a:xfrm>
              <a:custGeom>
                <a:avLst/>
                <a:gdLst>
                  <a:gd name="connsiteX0" fmla="*/ 0 w 1590261"/>
                  <a:gd name="connsiteY0" fmla="*/ 318052 h 478076"/>
                  <a:gd name="connsiteX1" fmla="*/ 453224 w 1590261"/>
                  <a:gd name="connsiteY1" fmla="*/ 477078 h 478076"/>
                  <a:gd name="connsiteX2" fmla="*/ 970059 w 1590261"/>
                  <a:gd name="connsiteY2" fmla="*/ 365760 h 478076"/>
                  <a:gd name="connsiteX3" fmla="*/ 1590261 w 1590261"/>
                  <a:gd name="connsiteY3" fmla="*/ 0 h 4780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590261" h="478076">
                    <a:moveTo>
                      <a:pt x="0" y="318052"/>
                    </a:moveTo>
                    <a:cubicBezTo>
                      <a:pt x="145774" y="393589"/>
                      <a:pt x="291548" y="469127"/>
                      <a:pt x="453224" y="477078"/>
                    </a:cubicBezTo>
                    <a:cubicBezTo>
                      <a:pt x="614900" y="485029"/>
                      <a:pt x="780553" y="445273"/>
                      <a:pt x="970059" y="365760"/>
                    </a:cubicBezTo>
                    <a:cubicBezTo>
                      <a:pt x="1159565" y="286247"/>
                      <a:pt x="1374913" y="143123"/>
                      <a:pt x="1590261" y="0"/>
                    </a:cubicBezTo>
                  </a:path>
                </a:pathLst>
              </a:custGeom>
              <a:noFill/>
              <a:ln w="25400">
                <a:solidFill>
                  <a:srgbClr val="FF66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cxnSp>
            <p:nvCxnSpPr>
              <p:cNvPr id="10" name="Egyenes összekötő 9">
                <a:extLst>
                  <a:ext uri="{FF2B5EF4-FFF2-40B4-BE49-F238E27FC236}">
                    <a16:creationId xmlns:a16="http://schemas.microsoft.com/office/drawing/2014/main" id="{901692AA-8BF0-4B6A-93B0-1385A55790A5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8563555" y="2115047"/>
                <a:ext cx="2433099" cy="1558456"/>
              </a:xfrm>
              <a:prstGeom prst="line">
                <a:avLst/>
              </a:prstGeom>
              <a:ln w="25400">
                <a:solidFill>
                  <a:srgbClr val="FF66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62" name="Szövegdoboz 61">
              <a:extLst>
                <a:ext uri="{FF2B5EF4-FFF2-40B4-BE49-F238E27FC236}">
                  <a16:creationId xmlns:a16="http://schemas.microsoft.com/office/drawing/2014/main" id="{9C6040B7-FD8D-4DB9-9A6A-B9DD91359C4F}"/>
                </a:ext>
              </a:extLst>
            </p:cNvPr>
            <p:cNvSpPr txBox="1"/>
            <p:nvPr/>
          </p:nvSpPr>
          <p:spPr>
            <a:xfrm>
              <a:off x="9780104" y="1966035"/>
              <a:ext cx="56457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hu-HU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N</a:t>
              </a:r>
              <a:r>
                <a:rPr lang="hu-HU" sz="2800" baseline="-25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</a:p>
          </p:txBody>
        </p:sp>
      </p:grpSp>
      <p:grpSp>
        <p:nvGrpSpPr>
          <p:cNvPr id="71" name="Csoportba foglalás 70">
            <a:extLst>
              <a:ext uri="{FF2B5EF4-FFF2-40B4-BE49-F238E27FC236}">
                <a16:creationId xmlns:a16="http://schemas.microsoft.com/office/drawing/2014/main" id="{DC135324-39EA-452A-A8D5-F03F9DF845DD}"/>
              </a:ext>
            </a:extLst>
          </p:cNvPr>
          <p:cNvGrpSpPr/>
          <p:nvPr/>
        </p:nvGrpSpPr>
        <p:grpSpPr>
          <a:xfrm>
            <a:off x="6958058" y="2183450"/>
            <a:ext cx="4404360" cy="2580929"/>
            <a:chOff x="6958058" y="2183450"/>
            <a:chExt cx="4404360" cy="2580929"/>
          </a:xfrm>
        </p:grpSpPr>
        <p:grpSp>
          <p:nvGrpSpPr>
            <p:cNvPr id="46" name="Csoportba foglalás 45">
              <a:extLst>
                <a:ext uri="{FF2B5EF4-FFF2-40B4-BE49-F238E27FC236}">
                  <a16:creationId xmlns:a16="http://schemas.microsoft.com/office/drawing/2014/main" id="{076811D7-6FF6-410D-8001-420E7B0C953D}"/>
                </a:ext>
              </a:extLst>
            </p:cNvPr>
            <p:cNvGrpSpPr/>
            <p:nvPr/>
          </p:nvGrpSpPr>
          <p:grpSpPr>
            <a:xfrm>
              <a:off x="6958058" y="2183450"/>
              <a:ext cx="4404360" cy="2580929"/>
              <a:chOff x="6958058" y="2183450"/>
              <a:chExt cx="4404360" cy="2580929"/>
            </a:xfrm>
          </p:grpSpPr>
          <p:sp>
            <p:nvSpPr>
              <p:cNvPr id="16" name="Szabadkézi sokszög: alakzat 15">
                <a:extLst>
                  <a:ext uri="{FF2B5EF4-FFF2-40B4-BE49-F238E27FC236}">
                    <a16:creationId xmlns:a16="http://schemas.microsoft.com/office/drawing/2014/main" id="{37F85A86-103F-4E1C-9FA1-54EB1ED7CFB3}"/>
                  </a:ext>
                </a:extLst>
              </p:cNvPr>
              <p:cNvSpPr/>
              <p:nvPr/>
            </p:nvSpPr>
            <p:spPr>
              <a:xfrm>
                <a:off x="6958058" y="3905612"/>
                <a:ext cx="2170706" cy="858767"/>
              </a:xfrm>
              <a:custGeom>
                <a:avLst/>
                <a:gdLst>
                  <a:gd name="connsiteX0" fmla="*/ 0 w 2170706"/>
                  <a:gd name="connsiteY0" fmla="*/ 111319 h 858767"/>
                  <a:gd name="connsiteX1" fmla="*/ 190831 w 2170706"/>
                  <a:gd name="connsiteY1" fmla="*/ 389614 h 858767"/>
                  <a:gd name="connsiteX2" fmla="*/ 461176 w 2170706"/>
                  <a:gd name="connsiteY2" fmla="*/ 659959 h 858767"/>
                  <a:gd name="connsiteX3" fmla="*/ 803082 w 2170706"/>
                  <a:gd name="connsiteY3" fmla="*/ 858741 h 858767"/>
                  <a:gd name="connsiteX4" fmla="*/ 1264257 w 2170706"/>
                  <a:gd name="connsiteY4" fmla="*/ 667910 h 858767"/>
                  <a:gd name="connsiteX5" fmla="*/ 2170706 w 2170706"/>
                  <a:gd name="connsiteY5" fmla="*/ 0 h 8587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170706" h="858767">
                    <a:moveTo>
                      <a:pt x="0" y="111319"/>
                    </a:moveTo>
                    <a:cubicBezTo>
                      <a:pt x="56984" y="204746"/>
                      <a:pt x="113968" y="298174"/>
                      <a:pt x="190831" y="389614"/>
                    </a:cubicBezTo>
                    <a:cubicBezTo>
                      <a:pt x="267694" y="481054"/>
                      <a:pt x="359134" y="581771"/>
                      <a:pt x="461176" y="659959"/>
                    </a:cubicBezTo>
                    <a:cubicBezTo>
                      <a:pt x="563218" y="738147"/>
                      <a:pt x="669235" y="857416"/>
                      <a:pt x="803082" y="858741"/>
                    </a:cubicBezTo>
                    <a:cubicBezTo>
                      <a:pt x="936929" y="860066"/>
                      <a:pt x="1036320" y="811033"/>
                      <a:pt x="1264257" y="667910"/>
                    </a:cubicBezTo>
                    <a:cubicBezTo>
                      <a:pt x="1492194" y="524787"/>
                      <a:pt x="1831450" y="262393"/>
                      <a:pt x="2170706" y="0"/>
                    </a:cubicBezTo>
                  </a:path>
                </a:pathLst>
              </a:custGeom>
              <a:noFill/>
              <a:ln w="25400"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cxnSp>
            <p:nvCxnSpPr>
              <p:cNvPr id="17" name="Egyenes összekötő 16">
                <a:extLst>
                  <a:ext uri="{FF2B5EF4-FFF2-40B4-BE49-F238E27FC236}">
                    <a16:creationId xmlns:a16="http://schemas.microsoft.com/office/drawing/2014/main" id="{4DC5FE28-F53D-40B4-AB96-8F70C6427625}"/>
                  </a:ext>
                </a:extLst>
              </p:cNvPr>
              <p:cNvCxnSpPr>
                <a:cxnSpLocks/>
                <a:stCxn id="16" idx="5"/>
              </p:cNvCxnSpPr>
              <p:nvPr/>
            </p:nvCxnSpPr>
            <p:spPr>
              <a:xfrm flipV="1">
                <a:off x="9128764" y="2183450"/>
                <a:ext cx="2233654" cy="1722162"/>
              </a:xfrm>
              <a:prstGeom prst="line">
                <a:avLst/>
              </a:prstGeom>
              <a:ln w="25400">
                <a:solidFill>
                  <a:srgbClr val="00206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63" name="Szövegdoboz 62">
              <a:extLst>
                <a:ext uri="{FF2B5EF4-FFF2-40B4-BE49-F238E27FC236}">
                  <a16:creationId xmlns:a16="http://schemas.microsoft.com/office/drawing/2014/main" id="{758CE95D-563D-49DD-A2D6-722A4AFDE95A}"/>
                </a:ext>
              </a:extLst>
            </p:cNvPr>
            <p:cNvSpPr txBox="1"/>
            <p:nvPr/>
          </p:nvSpPr>
          <p:spPr>
            <a:xfrm>
              <a:off x="7363947" y="4176873"/>
              <a:ext cx="803425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hu-HU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CH</a:t>
              </a:r>
              <a:r>
                <a:rPr lang="hu-HU" sz="2800" baseline="-25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4</a:t>
              </a:r>
            </a:p>
          </p:txBody>
        </p:sp>
      </p:grpSp>
      <p:grpSp>
        <p:nvGrpSpPr>
          <p:cNvPr id="72" name="Csoportba foglalás 71">
            <a:extLst>
              <a:ext uri="{FF2B5EF4-FFF2-40B4-BE49-F238E27FC236}">
                <a16:creationId xmlns:a16="http://schemas.microsoft.com/office/drawing/2014/main" id="{416EE205-B8F4-423A-BA2F-62AA9227B30F}"/>
              </a:ext>
            </a:extLst>
          </p:cNvPr>
          <p:cNvGrpSpPr/>
          <p:nvPr/>
        </p:nvGrpSpPr>
        <p:grpSpPr>
          <a:xfrm>
            <a:off x="6983518" y="2796586"/>
            <a:ext cx="4452731" cy="2797921"/>
            <a:chOff x="6983518" y="2796586"/>
            <a:chExt cx="4452731" cy="2797921"/>
          </a:xfrm>
        </p:grpSpPr>
        <p:sp>
          <p:nvSpPr>
            <p:cNvPr id="21" name="Szabadkézi sokszög: alakzat 20">
              <a:extLst>
                <a:ext uri="{FF2B5EF4-FFF2-40B4-BE49-F238E27FC236}">
                  <a16:creationId xmlns:a16="http://schemas.microsoft.com/office/drawing/2014/main" id="{E762D998-955E-4F78-8199-A9D526347F5C}"/>
                </a:ext>
              </a:extLst>
            </p:cNvPr>
            <p:cNvSpPr/>
            <p:nvPr/>
          </p:nvSpPr>
          <p:spPr>
            <a:xfrm>
              <a:off x="6983518" y="2796586"/>
              <a:ext cx="4452731" cy="2501752"/>
            </a:xfrm>
            <a:custGeom>
              <a:avLst/>
              <a:gdLst>
                <a:gd name="connsiteX0" fmla="*/ 0 w 4452731"/>
                <a:gd name="connsiteY0" fmla="*/ 1264257 h 2501752"/>
                <a:gd name="connsiteX1" fmla="*/ 270345 w 4452731"/>
                <a:gd name="connsiteY1" fmla="*/ 2289976 h 2501752"/>
                <a:gd name="connsiteX2" fmla="*/ 341906 w 4452731"/>
                <a:gd name="connsiteY2" fmla="*/ 2472856 h 2501752"/>
                <a:gd name="connsiteX3" fmla="*/ 413468 w 4452731"/>
                <a:gd name="connsiteY3" fmla="*/ 2496710 h 2501752"/>
                <a:gd name="connsiteX4" fmla="*/ 580446 w 4452731"/>
                <a:gd name="connsiteY4" fmla="*/ 2425148 h 2501752"/>
                <a:gd name="connsiteX5" fmla="*/ 4452731 w 4452731"/>
                <a:gd name="connsiteY5" fmla="*/ 0 h 25017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52731" h="2501752">
                  <a:moveTo>
                    <a:pt x="0" y="1264257"/>
                  </a:moveTo>
                  <a:cubicBezTo>
                    <a:pt x="106680" y="1676400"/>
                    <a:pt x="213361" y="2088543"/>
                    <a:pt x="270345" y="2289976"/>
                  </a:cubicBezTo>
                  <a:cubicBezTo>
                    <a:pt x="327329" y="2491409"/>
                    <a:pt x="318052" y="2438400"/>
                    <a:pt x="341906" y="2472856"/>
                  </a:cubicBezTo>
                  <a:cubicBezTo>
                    <a:pt x="365760" y="2507312"/>
                    <a:pt x="373711" y="2504661"/>
                    <a:pt x="413468" y="2496710"/>
                  </a:cubicBezTo>
                  <a:cubicBezTo>
                    <a:pt x="453225" y="2488759"/>
                    <a:pt x="580446" y="2425148"/>
                    <a:pt x="580446" y="2425148"/>
                  </a:cubicBezTo>
                  <a:lnTo>
                    <a:pt x="4452731" y="0"/>
                  </a:lnTo>
                </a:path>
              </a:pathLst>
            </a:custGeom>
            <a:noFill/>
            <a:ln w="2540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64" name="Szövegdoboz 63">
              <a:extLst>
                <a:ext uri="{FF2B5EF4-FFF2-40B4-BE49-F238E27FC236}">
                  <a16:creationId xmlns:a16="http://schemas.microsoft.com/office/drawing/2014/main" id="{BC2F112F-506F-4A62-94D1-902D23AA4A25}"/>
                </a:ext>
              </a:extLst>
            </p:cNvPr>
            <p:cNvSpPr txBox="1"/>
            <p:nvPr/>
          </p:nvSpPr>
          <p:spPr>
            <a:xfrm>
              <a:off x="7577480" y="5071287"/>
              <a:ext cx="803425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hu-HU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CO</a:t>
              </a:r>
              <a:r>
                <a:rPr lang="hu-HU" sz="2800" baseline="-25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</a:p>
          </p:txBody>
        </p:sp>
      </p:grpSp>
      <p:grpSp>
        <p:nvGrpSpPr>
          <p:cNvPr id="73" name="Csoportba foglalás 72">
            <a:extLst>
              <a:ext uri="{FF2B5EF4-FFF2-40B4-BE49-F238E27FC236}">
                <a16:creationId xmlns:a16="http://schemas.microsoft.com/office/drawing/2014/main" id="{F2693130-C8DF-49AA-AF7C-B79F69AD5192}"/>
              </a:ext>
            </a:extLst>
          </p:cNvPr>
          <p:cNvGrpSpPr/>
          <p:nvPr/>
        </p:nvGrpSpPr>
        <p:grpSpPr>
          <a:xfrm>
            <a:off x="5864422" y="1722889"/>
            <a:ext cx="6270110" cy="4738330"/>
            <a:chOff x="5864422" y="1722889"/>
            <a:chExt cx="6270110" cy="4738330"/>
          </a:xfrm>
        </p:grpSpPr>
        <p:cxnSp>
          <p:nvCxnSpPr>
            <p:cNvPr id="26" name="Egyenes összekötő nyíllal 25">
              <a:extLst>
                <a:ext uri="{FF2B5EF4-FFF2-40B4-BE49-F238E27FC236}">
                  <a16:creationId xmlns:a16="http://schemas.microsoft.com/office/drawing/2014/main" id="{91BE61C7-A919-4B49-944E-7C74DDC96E2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973294" y="1777771"/>
              <a:ext cx="0" cy="430952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Egyenes összekötő nyíllal 28">
              <a:extLst>
                <a:ext uri="{FF2B5EF4-FFF2-40B4-BE49-F238E27FC236}">
                  <a16:creationId xmlns:a16="http://schemas.microsoft.com/office/drawing/2014/main" id="{7CB83243-7246-4D29-AA3F-EDE7A7B8585F}"/>
                </a:ext>
              </a:extLst>
            </p:cNvPr>
            <p:cNvCxnSpPr>
              <a:cxnSpLocks/>
            </p:cNvCxnSpPr>
            <p:nvPr/>
          </p:nvCxnSpPr>
          <p:spPr>
            <a:xfrm>
              <a:off x="6957391" y="5982789"/>
              <a:ext cx="5069146" cy="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Egyenes összekötő 34">
              <a:extLst>
                <a:ext uri="{FF2B5EF4-FFF2-40B4-BE49-F238E27FC236}">
                  <a16:creationId xmlns:a16="http://schemas.microsoft.com/office/drawing/2014/main" id="{EDBA64AA-322A-4D0D-BD63-C1FACBC97436}"/>
                </a:ext>
              </a:extLst>
            </p:cNvPr>
            <p:cNvCxnSpPr/>
            <p:nvPr/>
          </p:nvCxnSpPr>
          <p:spPr>
            <a:xfrm>
              <a:off x="7933509" y="5973838"/>
              <a:ext cx="0" cy="14400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Egyenes összekötő 37">
              <a:extLst>
                <a:ext uri="{FF2B5EF4-FFF2-40B4-BE49-F238E27FC236}">
                  <a16:creationId xmlns:a16="http://schemas.microsoft.com/office/drawing/2014/main" id="{6B81C30A-A9C2-40CF-AA95-9866C653463F}"/>
                </a:ext>
              </a:extLst>
            </p:cNvPr>
            <p:cNvCxnSpPr/>
            <p:nvPr/>
          </p:nvCxnSpPr>
          <p:spPr>
            <a:xfrm>
              <a:off x="8895805" y="5986836"/>
              <a:ext cx="0" cy="14400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Egyenes összekötő 38">
              <a:extLst>
                <a:ext uri="{FF2B5EF4-FFF2-40B4-BE49-F238E27FC236}">
                  <a16:creationId xmlns:a16="http://schemas.microsoft.com/office/drawing/2014/main" id="{073A485C-1FB8-46EE-8C65-695DC180073B}"/>
                </a:ext>
              </a:extLst>
            </p:cNvPr>
            <p:cNvCxnSpPr/>
            <p:nvPr/>
          </p:nvCxnSpPr>
          <p:spPr>
            <a:xfrm>
              <a:off x="9875520" y="5973838"/>
              <a:ext cx="0" cy="14400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Egyenes összekötő 39">
              <a:extLst>
                <a:ext uri="{FF2B5EF4-FFF2-40B4-BE49-F238E27FC236}">
                  <a16:creationId xmlns:a16="http://schemas.microsoft.com/office/drawing/2014/main" id="{C8B33FAB-6273-4E0B-BEA7-A85D11B5B09E}"/>
                </a:ext>
              </a:extLst>
            </p:cNvPr>
            <p:cNvCxnSpPr/>
            <p:nvPr/>
          </p:nvCxnSpPr>
          <p:spPr>
            <a:xfrm>
              <a:off x="10837817" y="5973838"/>
              <a:ext cx="0" cy="14400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Egyenes összekötő 40">
              <a:extLst>
                <a:ext uri="{FF2B5EF4-FFF2-40B4-BE49-F238E27FC236}">
                  <a16:creationId xmlns:a16="http://schemas.microsoft.com/office/drawing/2014/main" id="{EE502A0B-EF3B-4555-B9ED-460C5C854891}"/>
                </a:ext>
              </a:extLst>
            </p:cNvPr>
            <p:cNvCxnSpPr/>
            <p:nvPr/>
          </p:nvCxnSpPr>
          <p:spPr>
            <a:xfrm>
              <a:off x="11810055" y="5986836"/>
              <a:ext cx="0" cy="14400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Egyenes összekötő 41">
              <a:extLst>
                <a:ext uri="{FF2B5EF4-FFF2-40B4-BE49-F238E27FC236}">
                  <a16:creationId xmlns:a16="http://schemas.microsoft.com/office/drawing/2014/main" id="{C7C7DFA2-46A4-460D-B28C-1DDEB1392958}"/>
                </a:ext>
              </a:extLst>
            </p:cNvPr>
            <p:cNvCxnSpPr>
              <a:cxnSpLocks/>
            </p:cNvCxnSpPr>
            <p:nvPr/>
          </p:nvCxnSpPr>
          <p:spPr>
            <a:xfrm rot="5400000">
              <a:off x="6901294" y="3970228"/>
              <a:ext cx="0" cy="14400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Egyenes összekötő 42">
              <a:extLst>
                <a:ext uri="{FF2B5EF4-FFF2-40B4-BE49-F238E27FC236}">
                  <a16:creationId xmlns:a16="http://schemas.microsoft.com/office/drawing/2014/main" id="{01AAFE69-3D5C-482D-AFDC-787AE7ADDC26}"/>
                </a:ext>
              </a:extLst>
            </p:cNvPr>
            <p:cNvCxnSpPr>
              <a:cxnSpLocks/>
            </p:cNvCxnSpPr>
            <p:nvPr/>
          </p:nvCxnSpPr>
          <p:spPr>
            <a:xfrm rot="5400000">
              <a:off x="6909492" y="2959211"/>
              <a:ext cx="0" cy="14400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Egyenes összekötő 43">
              <a:extLst>
                <a:ext uri="{FF2B5EF4-FFF2-40B4-BE49-F238E27FC236}">
                  <a16:creationId xmlns:a16="http://schemas.microsoft.com/office/drawing/2014/main" id="{ED2A1C37-6D8A-41BD-B551-1942F276519A}"/>
                </a:ext>
              </a:extLst>
            </p:cNvPr>
            <p:cNvCxnSpPr>
              <a:cxnSpLocks/>
            </p:cNvCxnSpPr>
            <p:nvPr/>
          </p:nvCxnSpPr>
          <p:spPr>
            <a:xfrm rot="5400000">
              <a:off x="6890899" y="1968129"/>
              <a:ext cx="0" cy="14400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Egyenes összekötő 44">
              <a:extLst>
                <a:ext uri="{FF2B5EF4-FFF2-40B4-BE49-F238E27FC236}">
                  <a16:creationId xmlns:a16="http://schemas.microsoft.com/office/drawing/2014/main" id="{0FF72B49-BE9E-45D9-BCEE-C3CD973FEEEF}"/>
                </a:ext>
              </a:extLst>
            </p:cNvPr>
            <p:cNvCxnSpPr>
              <a:cxnSpLocks/>
            </p:cNvCxnSpPr>
            <p:nvPr/>
          </p:nvCxnSpPr>
          <p:spPr>
            <a:xfrm rot="5400000">
              <a:off x="6901294" y="4933404"/>
              <a:ext cx="0" cy="14400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9" name="Szövegdoboz 48">
              <a:extLst>
                <a:ext uri="{FF2B5EF4-FFF2-40B4-BE49-F238E27FC236}">
                  <a16:creationId xmlns:a16="http://schemas.microsoft.com/office/drawing/2014/main" id="{13941A91-F90F-4BE0-BF68-0643E5F20FF0}"/>
                </a:ext>
              </a:extLst>
            </p:cNvPr>
            <p:cNvSpPr txBox="1"/>
            <p:nvPr/>
          </p:nvSpPr>
          <p:spPr>
            <a:xfrm>
              <a:off x="6827604" y="6085117"/>
              <a:ext cx="28558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hu-HU" dirty="0"/>
                <a:t>0</a:t>
              </a:r>
            </a:p>
          </p:txBody>
        </p:sp>
        <p:sp>
          <p:nvSpPr>
            <p:cNvPr id="50" name="Szövegdoboz 49">
              <a:extLst>
                <a:ext uri="{FF2B5EF4-FFF2-40B4-BE49-F238E27FC236}">
                  <a16:creationId xmlns:a16="http://schemas.microsoft.com/office/drawing/2014/main" id="{2DBCE997-ADC6-4A94-B1C3-AF86879C8796}"/>
                </a:ext>
              </a:extLst>
            </p:cNvPr>
            <p:cNvSpPr txBox="1"/>
            <p:nvPr/>
          </p:nvSpPr>
          <p:spPr>
            <a:xfrm>
              <a:off x="7671162" y="6091887"/>
              <a:ext cx="5357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hu-HU" dirty="0"/>
                <a:t>200</a:t>
              </a:r>
            </a:p>
          </p:txBody>
        </p:sp>
        <p:sp>
          <p:nvSpPr>
            <p:cNvPr id="51" name="Szövegdoboz 50">
              <a:extLst>
                <a:ext uri="{FF2B5EF4-FFF2-40B4-BE49-F238E27FC236}">
                  <a16:creationId xmlns:a16="http://schemas.microsoft.com/office/drawing/2014/main" id="{DB20CE6C-94FD-4EFD-9C47-47BDF9E19EC8}"/>
                </a:ext>
              </a:extLst>
            </p:cNvPr>
            <p:cNvSpPr txBox="1"/>
            <p:nvPr/>
          </p:nvSpPr>
          <p:spPr>
            <a:xfrm>
              <a:off x="8628954" y="6090331"/>
              <a:ext cx="5357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hu-HU" dirty="0"/>
                <a:t>400</a:t>
              </a:r>
            </a:p>
          </p:txBody>
        </p:sp>
        <p:sp>
          <p:nvSpPr>
            <p:cNvPr id="52" name="Szövegdoboz 51">
              <a:extLst>
                <a:ext uri="{FF2B5EF4-FFF2-40B4-BE49-F238E27FC236}">
                  <a16:creationId xmlns:a16="http://schemas.microsoft.com/office/drawing/2014/main" id="{B34AA60A-3E33-4ABC-B7B6-DC3AF8607286}"/>
                </a:ext>
              </a:extLst>
            </p:cNvPr>
            <p:cNvSpPr txBox="1"/>
            <p:nvPr/>
          </p:nvSpPr>
          <p:spPr>
            <a:xfrm>
              <a:off x="9601191" y="6087083"/>
              <a:ext cx="5357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hu-HU" dirty="0"/>
                <a:t>600</a:t>
              </a:r>
            </a:p>
          </p:txBody>
        </p:sp>
        <p:sp>
          <p:nvSpPr>
            <p:cNvPr id="53" name="Szövegdoboz 52">
              <a:extLst>
                <a:ext uri="{FF2B5EF4-FFF2-40B4-BE49-F238E27FC236}">
                  <a16:creationId xmlns:a16="http://schemas.microsoft.com/office/drawing/2014/main" id="{7FD14B72-453F-40D5-B358-836BB351D1DB}"/>
                </a:ext>
              </a:extLst>
            </p:cNvPr>
            <p:cNvSpPr txBox="1"/>
            <p:nvPr/>
          </p:nvSpPr>
          <p:spPr>
            <a:xfrm>
              <a:off x="10566901" y="6088921"/>
              <a:ext cx="5357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hu-HU" dirty="0"/>
                <a:t>800</a:t>
              </a:r>
            </a:p>
          </p:txBody>
        </p:sp>
        <p:sp>
          <p:nvSpPr>
            <p:cNvPr id="54" name="Szövegdoboz 53">
              <a:extLst>
                <a:ext uri="{FF2B5EF4-FFF2-40B4-BE49-F238E27FC236}">
                  <a16:creationId xmlns:a16="http://schemas.microsoft.com/office/drawing/2014/main" id="{82900FF5-20CF-4DF2-B051-A4FC0DA5449C}"/>
                </a:ext>
              </a:extLst>
            </p:cNvPr>
            <p:cNvSpPr txBox="1"/>
            <p:nvPr/>
          </p:nvSpPr>
          <p:spPr>
            <a:xfrm>
              <a:off x="11481789" y="6089767"/>
              <a:ext cx="65274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hu-HU" dirty="0"/>
                <a:t>1000</a:t>
              </a:r>
            </a:p>
          </p:txBody>
        </p:sp>
        <p:sp>
          <p:nvSpPr>
            <p:cNvPr id="56" name="Szövegdoboz 55">
              <a:extLst>
                <a:ext uri="{FF2B5EF4-FFF2-40B4-BE49-F238E27FC236}">
                  <a16:creationId xmlns:a16="http://schemas.microsoft.com/office/drawing/2014/main" id="{3040D3B4-39D1-4582-B341-C555F0569A5D}"/>
                </a:ext>
              </a:extLst>
            </p:cNvPr>
            <p:cNvSpPr txBox="1"/>
            <p:nvPr/>
          </p:nvSpPr>
          <p:spPr>
            <a:xfrm>
              <a:off x="6343911" y="4829087"/>
              <a:ext cx="47641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hu-HU" dirty="0"/>
                <a:t>0,5</a:t>
              </a:r>
            </a:p>
          </p:txBody>
        </p:sp>
        <p:sp>
          <p:nvSpPr>
            <p:cNvPr id="57" name="Szövegdoboz 56">
              <a:extLst>
                <a:ext uri="{FF2B5EF4-FFF2-40B4-BE49-F238E27FC236}">
                  <a16:creationId xmlns:a16="http://schemas.microsoft.com/office/drawing/2014/main" id="{60E77AE2-6216-4002-A174-D92DADF1C2DD}"/>
                </a:ext>
              </a:extLst>
            </p:cNvPr>
            <p:cNvSpPr txBox="1"/>
            <p:nvPr/>
          </p:nvSpPr>
          <p:spPr>
            <a:xfrm>
              <a:off x="6339384" y="3866284"/>
              <a:ext cx="47641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hu-HU" dirty="0"/>
                <a:t>1,0</a:t>
              </a:r>
            </a:p>
          </p:txBody>
        </p:sp>
        <p:sp>
          <p:nvSpPr>
            <p:cNvPr id="58" name="Szövegdoboz 57">
              <a:extLst>
                <a:ext uri="{FF2B5EF4-FFF2-40B4-BE49-F238E27FC236}">
                  <a16:creationId xmlns:a16="http://schemas.microsoft.com/office/drawing/2014/main" id="{B3CBAAA3-CDFF-4B35-B1E1-643470BC3E8C}"/>
                </a:ext>
              </a:extLst>
            </p:cNvPr>
            <p:cNvSpPr txBox="1"/>
            <p:nvPr/>
          </p:nvSpPr>
          <p:spPr>
            <a:xfrm>
              <a:off x="6340196" y="2840139"/>
              <a:ext cx="47641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hu-HU" dirty="0"/>
                <a:t>1,5</a:t>
              </a:r>
            </a:p>
          </p:txBody>
        </p:sp>
        <p:sp>
          <p:nvSpPr>
            <p:cNvPr id="59" name="Szövegdoboz 58">
              <a:extLst>
                <a:ext uri="{FF2B5EF4-FFF2-40B4-BE49-F238E27FC236}">
                  <a16:creationId xmlns:a16="http://schemas.microsoft.com/office/drawing/2014/main" id="{B84A501B-6E09-4880-8E65-20EB921739D3}"/>
                </a:ext>
              </a:extLst>
            </p:cNvPr>
            <p:cNvSpPr txBox="1"/>
            <p:nvPr/>
          </p:nvSpPr>
          <p:spPr>
            <a:xfrm>
              <a:off x="6341201" y="1858313"/>
              <a:ext cx="47641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hu-HU" dirty="0"/>
                <a:t>2,0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6" name="Szövegdoboz 65">
                  <a:extLst>
                    <a:ext uri="{FF2B5EF4-FFF2-40B4-BE49-F238E27FC236}">
                      <a16:creationId xmlns:a16="http://schemas.microsoft.com/office/drawing/2014/main" id="{B613C61F-F76A-478B-971F-51474749CE89}"/>
                    </a:ext>
                  </a:extLst>
                </p:cNvPr>
                <p:cNvSpPr txBox="1"/>
                <p:nvPr/>
              </p:nvSpPr>
              <p:spPr>
                <a:xfrm>
                  <a:off x="5864422" y="1722889"/>
                  <a:ext cx="492314" cy="574196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hu-HU" sz="200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hu-HU" sz="2000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  <m:sSub>
                              <m:sSubPr>
                                <m:ctrlPr>
                                  <a:rPr lang="hu-HU" sz="20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hu-HU" sz="2000" b="0" i="1" smtClean="0">
                                    <a:latin typeface="Cambria Math" panose="02040503050406030204" pitchFamily="18" charset="0"/>
                                  </a:rPr>
                                  <m:t>𝑉</m:t>
                                </m:r>
                              </m:e>
                              <m:sub>
                                <m:r>
                                  <a:rPr lang="hu-HU" sz="2000" b="0" i="1" smtClean="0">
                                    <a:latin typeface="Cambria Math" panose="02040503050406030204" pitchFamily="18" charset="0"/>
                                  </a:rPr>
                                  <m:t>𝑚</m:t>
                                </m:r>
                              </m:sub>
                            </m:sSub>
                          </m:num>
                          <m:den>
                            <m:r>
                              <a:rPr lang="hu-HU" sz="2000" b="0" i="1" smtClean="0">
                                <a:latin typeface="Cambria Math" panose="02040503050406030204" pitchFamily="18" charset="0"/>
                              </a:rPr>
                              <m:t>𝑅𝑇</m:t>
                            </m:r>
                          </m:den>
                        </m:f>
                      </m:oMath>
                    </m:oMathPara>
                  </a14:m>
                  <a:endParaRPr lang="hu-HU" sz="2000" dirty="0"/>
                </a:p>
              </p:txBody>
            </p:sp>
          </mc:Choice>
          <mc:Fallback xmlns="">
            <p:sp>
              <p:nvSpPr>
                <p:cNvPr id="66" name="Szövegdoboz 65">
                  <a:extLst>
                    <a:ext uri="{FF2B5EF4-FFF2-40B4-BE49-F238E27FC236}">
                      <a16:creationId xmlns:a16="http://schemas.microsoft.com/office/drawing/2014/main" id="{B613C61F-F76A-478B-971F-51474749CE8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864422" y="1722889"/>
                  <a:ext cx="492314" cy="574196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hu-HU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7" name="Szövegdoboz 66">
                <a:extLst>
                  <a:ext uri="{FF2B5EF4-FFF2-40B4-BE49-F238E27FC236}">
                    <a16:creationId xmlns:a16="http://schemas.microsoft.com/office/drawing/2014/main" id="{EFBA31D0-B294-4335-BD66-B7F8EE0CBFCC}"/>
                  </a:ext>
                </a:extLst>
              </p:cNvPr>
              <p:cNvSpPr txBox="1"/>
              <p:nvPr/>
            </p:nvSpPr>
            <p:spPr>
              <a:xfrm>
                <a:off x="11278264" y="6408141"/>
                <a:ext cx="854208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hu-HU" sz="2000" b="0" i="1" smtClean="0">
                          <a:latin typeface="Cambria Math" panose="02040503050406030204" pitchFamily="18" charset="0"/>
                        </a:rPr>
                        <m:t>𝑝</m:t>
                      </m:r>
                      <m:r>
                        <a:rPr lang="hu-HU" sz="2000" b="0" i="1" smtClean="0">
                          <a:latin typeface="Cambria Math" panose="02040503050406030204" pitchFamily="18" charset="0"/>
                        </a:rPr>
                        <m:t>/</m:t>
                      </m:r>
                      <m:r>
                        <a:rPr lang="hu-HU" sz="2000" b="0" i="1" smtClean="0">
                          <a:latin typeface="Cambria Math" panose="02040503050406030204" pitchFamily="18" charset="0"/>
                        </a:rPr>
                        <m:t>𝑀𝑃𝑎</m:t>
                      </m:r>
                    </m:oMath>
                  </m:oMathPara>
                </a14:m>
                <a:endParaRPr lang="hu-HU" sz="2000" dirty="0"/>
              </a:p>
            </p:txBody>
          </p:sp>
        </mc:Choice>
        <mc:Fallback xmlns="">
          <p:sp>
            <p:nvSpPr>
              <p:cNvPr id="67" name="Szövegdoboz 66">
                <a:extLst>
                  <a:ext uri="{FF2B5EF4-FFF2-40B4-BE49-F238E27FC236}">
                    <a16:creationId xmlns:a16="http://schemas.microsoft.com/office/drawing/2014/main" id="{EFBA31D0-B294-4335-BD66-B7F8EE0CBFC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278264" y="6408141"/>
                <a:ext cx="854208" cy="307777"/>
              </a:xfrm>
              <a:prstGeom prst="rect">
                <a:avLst/>
              </a:prstGeom>
              <a:blipFill>
                <a:blip r:embed="rId4"/>
                <a:stretch>
                  <a:fillRect l="-7143" r="-7143" b="-33333"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525287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D295C7CD-7D78-49FC-9DA0-450DD01B44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rendszer típusai és tulajdonságai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21C575F2-DCB5-467E-9D41-0093440515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735685"/>
            <a:ext cx="10515600" cy="1887394"/>
          </a:xfrm>
        </p:spPr>
        <p:txBody>
          <a:bodyPr>
            <a:normAutofit/>
          </a:bodyPr>
          <a:lstStyle/>
          <a:p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Vajon el kell-e mindig határolnunk a rendszert, a környezetétől?</a:t>
            </a:r>
          </a:p>
          <a:p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 már tudjuk, hogy ez attól függ, hogy mit akarunk tanulmányozni!</a:t>
            </a:r>
          </a:p>
          <a:p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Ugyanakkor az is fontos, hogy a megfigyeléseink értékelésekor figyelnünk kell arra, hogy hol vannak az érvényességük </a:t>
            </a:r>
            <a:r>
              <a:rPr lang="hu-H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korlátai</a:t>
            </a:r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</a:p>
        </p:txBody>
      </p:sp>
      <p:sp>
        <p:nvSpPr>
          <p:cNvPr id="4" name="Szövegdoboz 3">
            <a:extLst>
              <a:ext uri="{FF2B5EF4-FFF2-40B4-BE49-F238E27FC236}">
                <a16:creationId xmlns:a16="http://schemas.microsoft.com/office/drawing/2014/main" id="{8E97384A-CF9C-4BE3-A9CB-5D1C9801CE69}"/>
              </a:ext>
            </a:extLst>
          </p:cNvPr>
          <p:cNvSpPr txBox="1"/>
          <p:nvPr/>
        </p:nvSpPr>
        <p:spPr>
          <a:xfrm>
            <a:off x="733270" y="3728036"/>
            <a:ext cx="6416372" cy="3046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Pl. Tanulmányozni kívánjuk egy rét rovarvilágát!</a:t>
            </a:r>
          </a:p>
          <a:p>
            <a:r>
              <a:rPr lang="hu-H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 kell zárnunk? Be kell csomagolnunk? Nem!</a:t>
            </a:r>
          </a:p>
          <a:p>
            <a:r>
              <a:rPr lang="hu-H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(négyzetháló, rovarfogó háló)</a:t>
            </a:r>
          </a:p>
          <a:p>
            <a:r>
              <a:rPr lang="hu-H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Egy rendszer tehát lehet: </a:t>
            </a:r>
          </a:p>
          <a:p>
            <a:r>
              <a:rPr lang="hu-H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hu-H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nyílt</a:t>
            </a:r>
            <a:r>
              <a:rPr lang="hu-H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amikor lehetséges a rendszer, és</a:t>
            </a:r>
          </a:p>
          <a:p>
            <a:r>
              <a:rPr lang="hu-H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környezete között anyagáramlás (szél fúj, állatok</a:t>
            </a:r>
          </a:p>
          <a:p>
            <a:r>
              <a:rPr lang="hu-H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jönnek, mennek), illetve energiacsere is (felmeleg-</a:t>
            </a:r>
          </a:p>
          <a:p>
            <a:r>
              <a:rPr lang="hu-H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szik, lehűl, az időjárástól függően)!</a:t>
            </a:r>
          </a:p>
        </p:txBody>
      </p:sp>
      <p:pic>
        <p:nvPicPr>
          <p:cNvPr id="6" name="Kép 5">
            <a:extLst>
              <a:ext uri="{FF2B5EF4-FFF2-40B4-BE49-F238E27FC236}">
                <a16:creationId xmlns:a16="http://schemas.microsoft.com/office/drawing/2014/main" id="{D019587A-F904-47AF-94F4-2FB78FA9EBF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8272" y="3799388"/>
            <a:ext cx="4355388" cy="28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74862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2" presetClass="entr" presetSubtype="8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000"/>
                            </p:stCondLst>
                            <p:childTnLst>
                              <p:par>
                                <p:cTn id="32" presetID="2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D295C7CD-7D78-49FC-9DA0-450DD01B44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Reális gázok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0BF37438-219E-47E4-A780-063C708428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8343" y="1798353"/>
            <a:ext cx="6430477" cy="4596136"/>
          </a:xfrm>
        </p:spPr>
        <p:txBody>
          <a:bodyPr>
            <a:normAutofit/>
          </a:bodyPr>
          <a:lstStyle/>
          <a:p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Ugyanakkor különböző hőmérsékleten vizsgálva a kompresszibilitási tényezőt, minden olyan gáznál, amely </a:t>
            </a:r>
            <a:r>
              <a:rPr lang="hu-H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szobahőmér-séklet</a:t>
            </a:r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környékén minimum görbével jel-</a:t>
            </a:r>
            <a:r>
              <a:rPr lang="hu-H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lemezhető</a:t>
            </a:r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viselkedést mutat, található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hu-H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lyan</a:t>
            </a:r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magas hőmérsékleti tartomány, ahol nincs minimum!</a:t>
            </a:r>
          </a:p>
          <a:p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Másrészt van olyan alacsony </a:t>
            </a:r>
            <a:r>
              <a:rPr lang="hu-H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hőmésékleti</a:t>
            </a:r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tartomány, ahol a szobahőmérsékleten mi-</a:t>
            </a:r>
            <a:r>
              <a:rPr lang="hu-H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nimum</a:t>
            </a:r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nélküli görbével jellemezhető gáz görbéje minimumot mutat! </a:t>
            </a:r>
          </a:p>
          <a:p>
            <a:endParaRPr lang="hu-H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46" name="Csoportba foglalás 45">
            <a:extLst>
              <a:ext uri="{FF2B5EF4-FFF2-40B4-BE49-F238E27FC236}">
                <a16:creationId xmlns:a16="http://schemas.microsoft.com/office/drawing/2014/main" id="{9E04A455-624E-4FF8-882E-485CC54C03BE}"/>
              </a:ext>
            </a:extLst>
          </p:cNvPr>
          <p:cNvGrpSpPr/>
          <p:nvPr/>
        </p:nvGrpSpPr>
        <p:grpSpPr>
          <a:xfrm>
            <a:off x="7887693" y="3910973"/>
            <a:ext cx="3670800" cy="523220"/>
            <a:chOff x="7887693" y="3855553"/>
            <a:chExt cx="3670800" cy="523220"/>
          </a:xfrm>
        </p:grpSpPr>
        <p:cxnSp>
          <p:nvCxnSpPr>
            <p:cNvPr id="6" name="Egyenes összekötő 5">
              <a:extLst>
                <a:ext uri="{FF2B5EF4-FFF2-40B4-BE49-F238E27FC236}">
                  <a16:creationId xmlns:a16="http://schemas.microsoft.com/office/drawing/2014/main" id="{AFB01A16-4C7E-426A-90D0-3B7D35C7FEA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887693" y="3908416"/>
              <a:ext cx="3670800" cy="0"/>
            </a:xfrm>
            <a:prstGeom prst="line">
              <a:avLst/>
            </a:prstGeom>
            <a:ln w="2540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Szövegdoboz 6">
              <a:extLst>
                <a:ext uri="{FF2B5EF4-FFF2-40B4-BE49-F238E27FC236}">
                  <a16:creationId xmlns:a16="http://schemas.microsoft.com/office/drawing/2014/main" id="{9C0385FA-0D9E-4B50-87A2-3FB65EB3B3DE}"/>
                </a:ext>
              </a:extLst>
            </p:cNvPr>
            <p:cNvSpPr txBox="1"/>
            <p:nvPr/>
          </p:nvSpPr>
          <p:spPr>
            <a:xfrm>
              <a:off x="9852577" y="3855553"/>
              <a:ext cx="1705916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hu-HU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ideális gáz</a:t>
              </a:r>
            </a:p>
          </p:txBody>
        </p:sp>
      </p:grpSp>
      <p:grpSp>
        <p:nvGrpSpPr>
          <p:cNvPr id="41" name="Csoportba foglalás 40">
            <a:extLst>
              <a:ext uri="{FF2B5EF4-FFF2-40B4-BE49-F238E27FC236}">
                <a16:creationId xmlns:a16="http://schemas.microsoft.com/office/drawing/2014/main" id="{CC16DCB4-4656-4D54-BF21-D529F5664DCC}"/>
              </a:ext>
            </a:extLst>
          </p:cNvPr>
          <p:cNvGrpSpPr/>
          <p:nvPr/>
        </p:nvGrpSpPr>
        <p:grpSpPr>
          <a:xfrm>
            <a:off x="6778821" y="1662929"/>
            <a:ext cx="5038859" cy="4993029"/>
            <a:chOff x="5864422" y="1722889"/>
            <a:chExt cx="5038859" cy="4993029"/>
          </a:xfrm>
        </p:grpSpPr>
        <p:cxnSp>
          <p:nvCxnSpPr>
            <p:cNvPr id="10" name="Egyenes összekötő nyíllal 9">
              <a:extLst>
                <a:ext uri="{FF2B5EF4-FFF2-40B4-BE49-F238E27FC236}">
                  <a16:creationId xmlns:a16="http://schemas.microsoft.com/office/drawing/2014/main" id="{1B865743-F4A2-4F65-947A-6BCDA47F37D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973294" y="1777771"/>
              <a:ext cx="0" cy="430952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Egyenes összekötő nyíllal 10">
              <a:extLst>
                <a:ext uri="{FF2B5EF4-FFF2-40B4-BE49-F238E27FC236}">
                  <a16:creationId xmlns:a16="http://schemas.microsoft.com/office/drawing/2014/main" id="{ED0844DA-E5E4-4BDA-AB3D-3191337266E9}"/>
                </a:ext>
              </a:extLst>
            </p:cNvPr>
            <p:cNvCxnSpPr>
              <a:cxnSpLocks/>
            </p:cNvCxnSpPr>
            <p:nvPr/>
          </p:nvCxnSpPr>
          <p:spPr>
            <a:xfrm>
              <a:off x="6957391" y="5982789"/>
              <a:ext cx="3816000" cy="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Egyenes összekötő 11">
              <a:extLst>
                <a:ext uri="{FF2B5EF4-FFF2-40B4-BE49-F238E27FC236}">
                  <a16:creationId xmlns:a16="http://schemas.microsoft.com/office/drawing/2014/main" id="{77A07AB3-A600-4F88-A8DD-31B47EBA9AA8}"/>
                </a:ext>
              </a:extLst>
            </p:cNvPr>
            <p:cNvCxnSpPr/>
            <p:nvPr/>
          </p:nvCxnSpPr>
          <p:spPr>
            <a:xfrm>
              <a:off x="8172557" y="5973838"/>
              <a:ext cx="0" cy="14400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Egyenes összekötő 12">
              <a:extLst>
                <a:ext uri="{FF2B5EF4-FFF2-40B4-BE49-F238E27FC236}">
                  <a16:creationId xmlns:a16="http://schemas.microsoft.com/office/drawing/2014/main" id="{CF344100-3569-4F77-87D6-2B98C58DD938}"/>
                </a:ext>
              </a:extLst>
            </p:cNvPr>
            <p:cNvCxnSpPr/>
            <p:nvPr/>
          </p:nvCxnSpPr>
          <p:spPr>
            <a:xfrm>
              <a:off x="9367942" y="5986836"/>
              <a:ext cx="0" cy="14400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Egyenes összekötő 13">
              <a:extLst>
                <a:ext uri="{FF2B5EF4-FFF2-40B4-BE49-F238E27FC236}">
                  <a16:creationId xmlns:a16="http://schemas.microsoft.com/office/drawing/2014/main" id="{9D2B1B3A-A845-4C49-969E-5F775567364B}"/>
                </a:ext>
              </a:extLst>
            </p:cNvPr>
            <p:cNvCxnSpPr/>
            <p:nvPr/>
          </p:nvCxnSpPr>
          <p:spPr>
            <a:xfrm>
              <a:off x="10562812" y="5973838"/>
              <a:ext cx="0" cy="14400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Egyenes összekötő 16">
              <a:extLst>
                <a:ext uri="{FF2B5EF4-FFF2-40B4-BE49-F238E27FC236}">
                  <a16:creationId xmlns:a16="http://schemas.microsoft.com/office/drawing/2014/main" id="{5C00C442-1E5E-4B12-AD03-0BFF29996875}"/>
                </a:ext>
              </a:extLst>
            </p:cNvPr>
            <p:cNvCxnSpPr>
              <a:cxnSpLocks/>
            </p:cNvCxnSpPr>
            <p:nvPr/>
          </p:nvCxnSpPr>
          <p:spPr>
            <a:xfrm rot="5400000">
              <a:off x="6901294" y="3970228"/>
              <a:ext cx="0" cy="14400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Egyenes összekötő 17">
              <a:extLst>
                <a:ext uri="{FF2B5EF4-FFF2-40B4-BE49-F238E27FC236}">
                  <a16:creationId xmlns:a16="http://schemas.microsoft.com/office/drawing/2014/main" id="{B20C360D-CF57-4E0A-85B9-9D686D5C5DCD}"/>
                </a:ext>
              </a:extLst>
            </p:cNvPr>
            <p:cNvCxnSpPr>
              <a:cxnSpLocks/>
            </p:cNvCxnSpPr>
            <p:nvPr/>
          </p:nvCxnSpPr>
          <p:spPr>
            <a:xfrm rot="5400000">
              <a:off x="6909492" y="2959211"/>
              <a:ext cx="0" cy="14400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Egyenes összekötő 18">
              <a:extLst>
                <a:ext uri="{FF2B5EF4-FFF2-40B4-BE49-F238E27FC236}">
                  <a16:creationId xmlns:a16="http://schemas.microsoft.com/office/drawing/2014/main" id="{2DBDFF3F-56D8-4790-AB4C-B22E04E1CF1F}"/>
                </a:ext>
              </a:extLst>
            </p:cNvPr>
            <p:cNvCxnSpPr>
              <a:cxnSpLocks/>
            </p:cNvCxnSpPr>
            <p:nvPr/>
          </p:nvCxnSpPr>
          <p:spPr>
            <a:xfrm rot="5400000">
              <a:off x="6890899" y="1968129"/>
              <a:ext cx="0" cy="14400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Egyenes összekötő 19">
              <a:extLst>
                <a:ext uri="{FF2B5EF4-FFF2-40B4-BE49-F238E27FC236}">
                  <a16:creationId xmlns:a16="http://schemas.microsoft.com/office/drawing/2014/main" id="{83715900-25BF-4163-8560-D845AF423C23}"/>
                </a:ext>
              </a:extLst>
            </p:cNvPr>
            <p:cNvCxnSpPr>
              <a:cxnSpLocks/>
            </p:cNvCxnSpPr>
            <p:nvPr/>
          </p:nvCxnSpPr>
          <p:spPr>
            <a:xfrm rot="5400000">
              <a:off x="6901294" y="4933404"/>
              <a:ext cx="0" cy="14400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Szövegdoboz 20">
              <a:extLst>
                <a:ext uri="{FF2B5EF4-FFF2-40B4-BE49-F238E27FC236}">
                  <a16:creationId xmlns:a16="http://schemas.microsoft.com/office/drawing/2014/main" id="{304168C2-F263-43C7-B0FA-09D539FDF6AE}"/>
                </a:ext>
              </a:extLst>
            </p:cNvPr>
            <p:cNvSpPr txBox="1"/>
            <p:nvPr/>
          </p:nvSpPr>
          <p:spPr>
            <a:xfrm>
              <a:off x="6827604" y="6085117"/>
              <a:ext cx="28558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hu-HU" dirty="0"/>
                <a:t>0</a:t>
              </a:r>
            </a:p>
          </p:txBody>
        </p:sp>
        <p:sp>
          <p:nvSpPr>
            <p:cNvPr id="22" name="Szövegdoboz 21">
              <a:extLst>
                <a:ext uri="{FF2B5EF4-FFF2-40B4-BE49-F238E27FC236}">
                  <a16:creationId xmlns:a16="http://schemas.microsoft.com/office/drawing/2014/main" id="{539574A3-D7E0-41F5-8AFB-6D15684373FE}"/>
                </a:ext>
              </a:extLst>
            </p:cNvPr>
            <p:cNvSpPr txBox="1"/>
            <p:nvPr/>
          </p:nvSpPr>
          <p:spPr>
            <a:xfrm>
              <a:off x="7964004" y="6091887"/>
              <a:ext cx="4187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hu-HU" dirty="0"/>
                <a:t>30</a:t>
              </a:r>
            </a:p>
          </p:txBody>
        </p:sp>
        <p:sp>
          <p:nvSpPr>
            <p:cNvPr id="23" name="Szövegdoboz 22">
              <a:extLst>
                <a:ext uri="{FF2B5EF4-FFF2-40B4-BE49-F238E27FC236}">
                  <a16:creationId xmlns:a16="http://schemas.microsoft.com/office/drawing/2014/main" id="{FABB4413-DBDD-4799-8FC5-3999C001F521}"/>
                </a:ext>
              </a:extLst>
            </p:cNvPr>
            <p:cNvSpPr txBox="1"/>
            <p:nvPr/>
          </p:nvSpPr>
          <p:spPr>
            <a:xfrm>
              <a:off x="9160858" y="6090331"/>
              <a:ext cx="4187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hu-HU" dirty="0"/>
                <a:t>60</a:t>
              </a:r>
            </a:p>
          </p:txBody>
        </p:sp>
        <p:sp>
          <p:nvSpPr>
            <p:cNvPr id="24" name="Szövegdoboz 23">
              <a:extLst>
                <a:ext uri="{FF2B5EF4-FFF2-40B4-BE49-F238E27FC236}">
                  <a16:creationId xmlns:a16="http://schemas.microsoft.com/office/drawing/2014/main" id="{48B06487-E300-4864-A370-D6B95E7017C9}"/>
                </a:ext>
              </a:extLst>
            </p:cNvPr>
            <p:cNvSpPr txBox="1"/>
            <p:nvPr/>
          </p:nvSpPr>
          <p:spPr>
            <a:xfrm>
              <a:off x="10354215" y="6087083"/>
              <a:ext cx="4187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hu-HU" dirty="0"/>
                <a:t>90</a:t>
              </a:r>
            </a:p>
          </p:txBody>
        </p:sp>
        <p:sp>
          <p:nvSpPr>
            <p:cNvPr id="27" name="Szövegdoboz 26">
              <a:extLst>
                <a:ext uri="{FF2B5EF4-FFF2-40B4-BE49-F238E27FC236}">
                  <a16:creationId xmlns:a16="http://schemas.microsoft.com/office/drawing/2014/main" id="{3B1A763C-15DD-4B95-A354-AEC61000E3F5}"/>
                </a:ext>
              </a:extLst>
            </p:cNvPr>
            <p:cNvSpPr txBox="1"/>
            <p:nvPr/>
          </p:nvSpPr>
          <p:spPr>
            <a:xfrm>
              <a:off x="6343911" y="4829087"/>
              <a:ext cx="47641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hu-HU" dirty="0"/>
                <a:t>0,5</a:t>
              </a:r>
            </a:p>
          </p:txBody>
        </p:sp>
        <p:sp>
          <p:nvSpPr>
            <p:cNvPr id="28" name="Szövegdoboz 27">
              <a:extLst>
                <a:ext uri="{FF2B5EF4-FFF2-40B4-BE49-F238E27FC236}">
                  <a16:creationId xmlns:a16="http://schemas.microsoft.com/office/drawing/2014/main" id="{4D92CE0A-E89C-4097-B16F-60DAA1238F17}"/>
                </a:ext>
              </a:extLst>
            </p:cNvPr>
            <p:cNvSpPr txBox="1"/>
            <p:nvPr/>
          </p:nvSpPr>
          <p:spPr>
            <a:xfrm>
              <a:off x="6339384" y="3866284"/>
              <a:ext cx="47641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hu-HU" dirty="0"/>
                <a:t>1,0</a:t>
              </a:r>
            </a:p>
          </p:txBody>
        </p:sp>
        <p:sp>
          <p:nvSpPr>
            <p:cNvPr id="29" name="Szövegdoboz 28">
              <a:extLst>
                <a:ext uri="{FF2B5EF4-FFF2-40B4-BE49-F238E27FC236}">
                  <a16:creationId xmlns:a16="http://schemas.microsoft.com/office/drawing/2014/main" id="{F732B12B-532A-474E-AEAA-53C1279094FF}"/>
                </a:ext>
              </a:extLst>
            </p:cNvPr>
            <p:cNvSpPr txBox="1"/>
            <p:nvPr/>
          </p:nvSpPr>
          <p:spPr>
            <a:xfrm>
              <a:off x="6340196" y="2840139"/>
              <a:ext cx="47641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hu-HU" dirty="0"/>
                <a:t>1,5</a:t>
              </a:r>
            </a:p>
          </p:txBody>
        </p:sp>
        <p:sp>
          <p:nvSpPr>
            <p:cNvPr id="30" name="Szövegdoboz 29">
              <a:extLst>
                <a:ext uri="{FF2B5EF4-FFF2-40B4-BE49-F238E27FC236}">
                  <a16:creationId xmlns:a16="http://schemas.microsoft.com/office/drawing/2014/main" id="{CB02F152-9059-44F1-9EF4-791D2AC8D873}"/>
                </a:ext>
              </a:extLst>
            </p:cNvPr>
            <p:cNvSpPr txBox="1"/>
            <p:nvPr/>
          </p:nvSpPr>
          <p:spPr>
            <a:xfrm>
              <a:off x="6341201" y="1858313"/>
              <a:ext cx="47641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hu-HU" dirty="0"/>
                <a:t>2,0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1" name="Szövegdoboz 30">
                  <a:extLst>
                    <a:ext uri="{FF2B5EF4-FFF2-40B4-BE49-F238E27FC236}">
                      <a16:creationId xmlns:a16="http://schemas.microsoft.com/office/drawing/2014/main" id="{C6C82710-F8A2-464A-9275-ADB251FD58B6}"/>
                    </a:ext>
                  </a:extLst>
                </p:cNvPr>
                <p:cNvSpPr txBox="1"/>
                <p:nvPr/>
              </p:nvSpPr>
              <p:spPr>
                <a:xfrm>
                  <a:off x="5864422" y="1722889"/>
                  <a:ext cx="492314" cy="574196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hu-HU" sz="200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hu-HU" sz="2000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  <m:sSub>
                              <m:sSubPr>
                                <m:ctrlPr>
                                  <a:rPr lang="hu-HU" sz="20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hu-HU" sz="2000" b="0" i="1" smtClean="0">
                                    <a:latin typeface="Cambria Math" panose="02040503050406030204" pitchFamily="18" charset="0"/>
                                  </a:rPr>
                                  <m:t>𝑉</m:t>
                                </m:r>
                              </m:e>
                              <m:sub>
                                <m:r>
                                  <a:rPr lang="hu-HU" sz="2000" b="0" i="1" smtClean="0">
                                    <a:latin typeface="Cambria Math" panose="02040503050406030204" pitchFamily="18" charset="0"/>
                                  </a:rPr>
                                  <m:t>𝑚</m:t>
                                </m:r>
                              </m:sub>
                            </m:sSub>
                          </m:num>
                          <m:den>
                            <m:r>
                              <a:rPr lang="hu-HU" sz="2000" b="0" i="1" smtClean="0">
                                <a:latin typeface="Cambria Math" panose="02040503050406030204" pitchFamily="18" charset="0"/>
                              </a:rPr>
                              <m:t>𝑅𝑇</m:t>
                            </m:r>
                          </m:den>
                        </m:f>
                      </m:oMath>
                    </m:oMathPara>
                  </a14:m>
                  <a:endParaRPr lang="hu-HU" sz="2000" dirty="0"/>
                </a:p>
              </p:txBody>
            </p:sp>
          </mc:Choice>
          <mc:Fallback xmlns="">
            <p:sp>
              <p:nvSpPr>
                <p:cNvPr id="31" name="Szövegdoboz 30">
                  <a:extLst>
                    <a:ext uri="{FF2B5EF4-FFF2-40B4-BE49-F238E27FC236}">
                      <a16:creationId xmlns:a16="http://schemas.microsoft.com/office/drawing/2014/main" id="{C6C82710-F8A2-464A-9275-ADB251FD58B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864422" y="1722889"/>
                  <a:ext cx="492314" cy="574196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hu-HU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8" name="Szövegdoboz 37">
                  <a:extLst>
                    <a:ext uri="{FF2B5EF4-FFF2-40B4-BE49-F238E27FC236}">
                      <a16:creationId xmlns:a16="http://schemas.microsoft.com/office/drawing/2014/main" id="{E216BC14-B6C8-4779-B86C-63CDD99588B8}"/>
                    </a:ext>
                  </a:extLst>
                </p:cNvPr>
                <p:cNvSpPr txBox="1"/>
                <p:nvPr/>
              </p:nvSpPr>
              <p:spPr>
                <a:xfrm>
                  <a:off x="10049073" y="6408141"/>
                  <a:ext cx="854208" cy="307777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hu-HU" sz="20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  <m:r>
                          <a:rPr lang="hu-HU" sz="2000" b="0" i="1" smtClean="0">
                            <a:latin typeface="Cambria Math" panose="02040503050406030204" pitchFamily="18" charset="0"/>
                          </a:rPr>
                          <m:t>/</m:t>
                        </m:r>
                        <m:r>
                          <a:rPr lang="hu-HU" sz="2000" b="0" i="1" smtClean="0">
                            <a:latin typeface="Cambria Math" panose="02040503050406030204" pitchFamily="18" charset="0"/>
                          </a:rPr>
                          <m:t>𝑀𝑃𝑎</m:t>
                        </m:r>
                      </m:oMath>
                    </m:oMathPara>
                  </a14:m>
                  <a:endParaRPr lang="hu-HU" sz="2000" dirty="0"/>
                </a:p>
              </p:txBody>
            </p:sp>
          </mc:Choice>
          <mc:Fallback xmlns="">
            <p:sp>
              <p:nvSpPr>
                <p:cNvPr id="38" name="Szövegdoboz 37">
                  <a:extLst>
                    <a:ext uri="{FF2B5EF4-FFF2-40B4-BE49-F238E27FC236}">
                      <a16:creationId xmlns:a16="http://schemas.microsoft.com/office/drawing/2014/main" id="{E216BC14-B6C8-4779-B86C-63CDD99588B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049073" y="6408141"/>
                  <a:ext cx="854208" cy="307777"/>
                </a:xfrm>
                <a:prstGeom prst="rect">
                  <a:avLst/>
                </a:prstGeom>
                <a:blipFill>
                  <a:blip r:embed="rId4"/>
                  <a:stretch>
                    <a:fillRect l="-7092" r="-6383" b="-33333"/>
                  </a:stretch>
                </a:blipFill>
              </p:spPr>
              <p:txBody>
                <a:bodyPr/>
                <a:lstStyle/>
                <a:p>
                  <a:r>
                    <a:rPr lang="hu-HU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48" name="Csoportba foglalás 47">
            <a:extLst>
              <a:ext uri="{FF2B5EF4-FFF2-40B4-BE49-F238E27FC236}">
                <a16:creationId xmlns:a16="http://schemas.microsoft.com/office/drawing/2014/main" id="{E8EEEEB5-182E-45A9-83E8-02BBA2BD3F49}"/>
              </a:ext>
            </a:extLst>
          </p:cNvPr>
          <p:cNvGrpSpPr/>
          <p:nvPr/>
        </p:nvGrpSpPr>
        <p:grpSpPr>
          <a:xfrm>
            <a:off x="7895891" y="2862154"/>
            <a:ext cx="3522181" cy="1120114"/>
            <a:chOff x="7895891" y="2862154"/>
            <a:chExt cx="3522181" cy="1120114"/>
          </a:xfrm>
        </p:grpSpPr>
        <p:cxnSp>
          <p:nvCxnSpPr>
            <p:cNvPr id="33" name="Egyenes összekötő 32">
              <a:extLst>
                <a:ext uri="{FF2B5EF4-FFF2-40B4-BE49-F238E27FC236}">
                  <a16:creationId xmlns:a16="http://schemas.microsoft.com/office/drawing/2014/main" id="{A535A254-CA58-4B5F-9F54-1899E2A9A45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895891" y="2862154"/>
              <a:ext cx="3522181" cy="1120114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2" name="Szövegdoboz 41">
              <a:extLst>
                <a:ext uri="{FF2B5EF4-FFF2-40B4-BE49-F238E27FC236}">
                  <a16:creationId xmlns:a16="http://schemas.microsoft.com/office/drawing/2014/main" id="{07694BC7-C838-43CC-97E1-5B4553DFCEA1}"/>
                </a:ext>
              </a:extLst>
            </p:cNvPr>
            <p:cNvSpPr txBox="1"/>
            <p:nvPr/>
          </p:nvSpPr>
          <p:spPr>
            <a:xfrm rot="20592288">
              <a:off x="10253819" y="3075007"/>
              <a:ext cx="109998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hu-HU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1000 K</a:t>
              </a:r>
            </a:p>
          </p:txBody>
        </p:sp>
      </p:grpSp>
      <p:grpSp>
        <p:nvGrpSpPr>
          <p:cNvPr id="47" name="Csoportba foglalás 46">
            <a:extLst>
              <a:ext uri="{FF2B5EF4-FFF2-40B4-BE49-F238E27FC236}">
                <a16:creationId xmlns:a16="http://schemas.microsoft.com/office/drawing/2014/main" id="{D99B4554-A16A-4D1D-BC78-BA70D4DE904E}"/>
              </a:ext>
            </a:extLst>
          </p:cNvPr>
          <p:cNvGrpSpPr/>
          <p:nvPr/>
        </p:nvGrpSpPr>
        <p:grpSpPr>
          <a:xfrm>
            <a:off x="7887693" y="1911967"/>
            <a:ext cx="3503727" cy="2313009"/>
            <a:chOff x="7887693" y="1911967"/>
            <a:chExt cx="3503727" cy="2313009"/>
          </a:xfrm>
        </p:grpSpPr>
        <p:sp>
          <p:nvSpPr>
            <p:cNvPr id="36" name="Szabadkézi sokszög: alakzat 35">
              <a:extLst>
                <a:ext uri="{FF2B5EF4-FFF2-40B4-BE49-F238E27FC236}">
                  <a16:creationId xmlns:a16="http://schemas.microsoft.com/office/drawing/2014/main" id="{79B41798-128C-4CC4-961E-434E8312F5D5}"/>
                </a:ext>
              </a:extLst>
            </p:cNvPr>
            <p:cNvSpPr/>
            <p:nvPr/>
          </p:nvSpPr>
          <p:spPr>
            <a:xfrm>
              <a:off x="7887693" y="1911967"/>
              <a:ext cx="3267986" cy="2313009"/>
            </a:xfrm>
            <a:custGeom>
              <a:avLst/>
              <a:gdLst>
                <a:gd name="connsiteX0" fmla="*/ 0 w 3267986"/>
                <a:gd name="connsiteY0" fmla="*/ 2075290 h 2313009"/>
                <a:gd name="connsiteX1" fmla="*/ 294198 w 3267986"/>
                <a:gd name="connsiteY1" fmla="*/ 2274073 h 2313009"/>
                <a:gd name="connsiteX2" fmla="*/ 580445 w 3267986"/>
                <a:gd name="connsiteY2" fmla="*/ 2297927 h 2313009"/>
                <a:gd name="connsiteX3" fmla="*/ 993913 w 3267986"/>
                <a:gd name="connsiteY3" fmla="*/ 2099144 h 2313009"/>
                <a:gd name="connsiteX4" fmla="*/ 1383527 w 3267986"/>
                <a:gd name="connsiteY4" fmla="*/ 1765189 h 2313009"/>
                <a:gd name="connsiteX5" fmla="*/ 3267986 w 3267986"/>
                <a:gd name="connsiteY5" fmla="*/ 0 h 23130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267986" h="2313009">
                  <a:moveTo>
                    <a:pt x="0" y="2075290"/>
                  </a:moveTo>
                  <a:cubicBezTo>
                    <a:pt x="98728" y="2156128"/>
                    <a:pt x="197457" y="2236967"/>
                    <a:pt x="294198" y="2274073"/>
                  </a:cubicBezTo>
                  <a:cubicBezTo>
                    <a:pt x="390939" y="2311179"/>
                    <a:pt x="463826" y="2327082"/>
                    <a:pt x="580445" y="2297927"/>
                  </a:cubicBezTo>
                  <a:cubicBezTo>
                    <a:pt x="697064" y="2268772"/>
                    <a:pt x="860066" y="2187934"/>
                    <a:pt x="993913" y="2099144"/>
                  </a:cubicBezTo>
                  <a:cubicBezTo>
                    <a:pt x="1127760" y="2010354"/>
                    <a:pt x="1004515" y="2115046"/>
                    <a:pt x="1383527" y="1765189"/>
                  </a:cubicBezTo>
                  <a:cubicBezTo>
                    <a:pt x="1762539" y="1415332"/>
                    <a:pt x="2515262" y="707666"/>
                    <a:pt x="3267986" y="0"/>
                  </a:cubicBezTo>
                </a:path>
              </a:pathLst>
            </a:custGeom>
            <a:noFill/>
            <a:ln w="25400">
              <a:solidFill>
                <a:srgbClr val="2E0CF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43" name="Szövegdoboz 42">
              <a:extLst>
                <a:ext uri="{FF2B5EF4-FFF2-40B4-BE49-F238E27FC236}">
                  <a16:creationId xmlns:a16="http://schemas.microsoft.com/office/drawing/2014/main" id="{FCC204D3-3F12-4C35-A1D1-2B685EA141F2}"/>
                </a:ext>
              </a:extLst>
            </p:cNvPr>
            <p:cNvSpPr txBox="1"/>
            <p:nvPr/>
          </p:nvSpPr>
          <p:spPr>
            <a:xfrm rot="18988796">
              <a:off x="10445327" y="2250079"/>
              <a:ext cx="94609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hu-HU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500 K</a:t>
              </a:r>
            </a:p>
          </p:txBody>
        </p:sp>
      </p:grpSp>
      <p:grpSp>
        <p:nvGrpSpPr>
          <p:cNvPr id="45" name="Csoportba foglalás 44">
            <a:extLst>
              <a:ext uri="{FF2B5EF4-FFF2-40B4-BE49-F238E27FC236}">
                <a16:creationId xmlns:a16="http://schemas.microsoft.com/office/drawing/2014/main" id="{A7D17348-56BD-4EB6-A90B-8B716F580685}"/>
              </a:ext>
            </a:extLst>
          </p:cNvPr>
          <p:cNvGrpSpPr/>
          <p:nvPr/>
        </p:nvGrpSpPr>
        <p:grpSpPr>
          <a:xfrm>
            <a:off x="7895644" y="1752940"/>
            <a:ext cx="2608028" cy="3236529"/>
            <a:chOff x="7895644" y="1752940"/>
            <a:chExt cx="2608028" cy="3236529"/>
          </a:xfrm>
        </p:grpSpPr>
        <p:sp>
          <p:nvSpPr>
            <p:cNvPr id="37" name="Szabadkézi sokszög: alakzat 36">
              <a:extLst>
                <a:ext uri="{FF2B5EF4-FFF2-40B4-BE49-F238E27FC236}">
                  <a16:creationId xmlns:a16="http://schemas.microsoft.com/office/drawing/2014/main" id="{02D5987F-C557-429C-B3A2-9354DE95E083}"/>
                </a:ext>
              </a:extLst>
            </p:cNvPr>
            <p:cNvSpPr/>
            <p:nvPr/>
          </p:nvSpPr>
          <p:spPr>
            <a:xfrm>
              <a:off x="7895644" y="1907922"/>
              <a:ext cx="2608028" cy="3081547"/>
            </a:xfrm>
            <a:custGeom>
              <a:avLst/>
              <a:gdLst>
                <a:gd name="connsiteX0" fmla="*/ 0 w 2608028"/>
                <a:gd name="connsiteY0" fmla="*/ 2305878 h 3323991"/>
                <a:gd name="connsiteX1" fmla="*/ 119270 w 2608028"/>
                <a:gd name="connsiteY1" fmla="*/ 2719346 h 3323991"/>
                <a:gd name="connsiteX2" fmla="*/ 294198 w 2608028"/>
                <a:gd name="connsiteY2" fmla="*/ 3132814 h 3323991"/>
                <a:gd name="connsiteX3" fmla="*/ 588397 w 2608028"/>
                <a:gd name="connsiteY3" fmla="*/ 3323645 h 3323991"/>
                <a:gd name="connsiteX4" fmla="*/ 970059 w 2608028"/>
                <a:gd name="connsiteY4" fmla="*/ 3164619 h 3323991"/>
                <a:gd name="connsiteX5" fmla="*/ 1351722 w 2608028"/>
                <a:gd name="connsiteY5" fmla="*/ 2671638 h 3323991"/>
                <a:gd name="connsiteX6" fmla="*/ 1606164 w 2608028"/>
                <a:gd name="connsiteY6" fmla="*/ 2218414 h 3323991"/>
                <a:gd name="connsiteX7" fmla="*/ 1908313 w 2608028"/>
                <a:gd name="connsiteY7" fmla="*/ 1574358 h 3323991"/>
                <a:gd name="connsiteX8" fmla="*/ 2608028 w 2608028"/>
                <a:gd name="connsiteY8" fmla="*/ 0 h 33239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608028" h="3323991">
                  <a:moveTo>
                    <a:pt x="0" y="2305878"/>
                  </a:moveTo>
                  <a:cubicBezTo>
                    <a:pt x="35118" y="2443700"/>
                    <a:pt x="70237" y="2581523"/>
                    <a:pt x="119270" y="2719346"/>
                  </a:cubicBezTo>
                  <a:cubicBezTo>
                    <a:pt x="168303" y="2857169"/>
                    <a:pt x="216010" y="3032098"/>
                    <a:pt x="294198" y="3132814"/>
                  </a:cubicBezTo>
                  <a:cubicBezTo>
                    <a:pt x="372386" y="3233531"/>
                    <a:pt x="475754" y="3318344"/>
                    <a:pt x="588397" y="3323645"/>
                  </a:cubicBezTo>
                  <a:cubicBezTo>
                    <a:pt x="701040" y="3328946"/>
                    <a:pt x="842838" y="3273287"/>
                    <a:pt x="970059" y="3164619"/>
                  </a:cubicBezTo>
                  <a:cubicBezTo>
                    <a:pt x="1097280" y="3055951"/>
                    <a:pt x="1245705" y="2829339"/>
                    <a:pt x="1351722" y="2671638"/>
                  </a:cubicBezTo>
                  <a:cubicBezTo>
                    <a:pt x="1457739" y="2513937"/>
                    <a:pt x="1513399" y="2401294"/>
                    <a:pt x="1606164" y="2218414"/>
                  </a:cubicBezTo>
                  <a:cubicBezTo>
                    <a:pt x="1698929" y="2035534"/>
                    <a:pt x="1741336" y="1944094"/>
                    <a:pt x="1908313" y="1574358"/>
                  </a:cubicBezTo>
                  <a:cubicBezTo>
                    <a:pt x="2075290" y="1204622"/>
                    <a:pt x="2341659" y="602311"/>
                    <a:pt x="2608028" y="0"/>
                  </a:cubicBezTo>
                </a:path>
              </a:pathLst>
            </a:custGeom>
            <a:noFill/>
            <a:ln w="25400">
              <a:solidFill>
                <a:srgbClr val="FF66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44" name="Szövegdoboz 43">
              <a:extLst>
                <a:ext uri="{FF2B5EF4-FFF2-40B4-BE49-F238E27FC236}">
                  <a16:creationId xmlns:a16="http://schemas.microsoft.com/office/drawing/2014/main" id="{2FD09979-39B0-404A-8AE8-B40AD3A5CE1A}"/>
                </a:ext>
              </a:extLst>
            </p:cNvPr>
            <p:cNvSpPr txBox="1"/>
            <p:nvPr/>
          </p:nvSpPr>
          <p:spPr>
            <a:xfrm rot="17724916">
              <a:off x="9628041" y="1995154"/>
              <a:ext cx="94609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hu-HU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200 K</a:t>
              </a:r>
            </a:p>
          </p:txBody>
        </p:sp>
      </p:grpSp>
      <p:sp>
        <p:nvSpPr>
          <p:cNvPr id="49" name="Szövegdoboz 48">
            <a:extLst>
              <a:ext uri="{FF2B5EF4-FFF2-40B4-BE49-F238E27FC236}">
                <a16:creationId xmlns:a16="http://schemas.microsoft.com/office/drawing/2014/main" id="{6E61E198-D91A-4CB5-A8E1-417811BFCD2C}"/>
              </a:ext>
            </a:extLst>
          </p:cNvPr>
          <p:cNvSpPr txBox="1"/>
          <p:nvPr/>
        </p:nvSpPr>
        <p:spPr>
          <a:xfrm>
            <a:off x="10750730" y="4697350"/>
            <a:ext cx="72648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hu-HU" sz="40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2792924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500"/>
                            </p:stCondLst>
                            <p:childTnLst>
                              <p:par>
                                <p:cTn id="16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500"/>
                            </p:stCondLst>
                            <p:childTnLst>
                              <p:par>
                                <p:cTn id="19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D295C7CD-7D78-49FC-9DA0-450DD01B44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van </a:t>
            </a:r>
            <a:r>
              <a:rPr lang="hu-H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der</a:t>
            </a:r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Waals egyenlet [9]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21C575F2-DCB5-467E-9D41-0093440515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1825624"/>
            <a:ext cx="8030028" cy="5032376"/>
          </a:xfrm>
        </p:spPr>
        <p:txBody>
          <a:bodyPr>
            <a:normAutofit/>
          </a:bodyPr>
          <a:lstStyle/>
          <a:p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J.D. van </a:t>
            </a:r>
            <a:r>
              <a:rPr lang="hu-H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der</a:t>
            </a:r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Waals volt, aki az egyetemes gáztörvény módosításával próbálta leírni az ideálistól való eltéré-</a:t>
            </a:r>
            <a:r>
              <a:rPr lang="hu-H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seket</a:t>
            </a:r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lvl="1">
              <a:spcAft>
                <a:spcPts val="3000"/>
              </a:spcAft>
            </a:pPr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saját térfogatot levonta a teljes térfogatból </a:t>
            </a:r>
            <a:r>
              <a:rPr lang="hu-H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(V-</a:t>
            </a:r>
            <a:r>
              <a:rPr lang="hu-HU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nb</a:t>
            </a:r>
            <a:r>
              <a:rPr lang="hu-H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b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ahol „b” a saját térfogatra jellemző állandó.</a:t>
            </a:r>
          </a:p>
          <a:p>
            <a:pPr lvl="1">
              <a:spcAft>
                <a:spcPts val="1200"/>
              </a:spcAft>
            </a:pPr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részecskék között ható vonzóerő csökkenti</a:t>
            </a:r>
            <a:b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falba ütközés gyakoriságát, és az ütközések</a:t>
            </a:r>
            <a:b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energiáját is. Mindkettő arányos a részecskék </a:t>
            </a:r>
            <a:b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térbeli „sűrűségével”, ezért </a:t>
            </a:r>
            <a:r>
              <a:rPr lang="hu-H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(n/V)</a:t>
            </a:r>
            <a:r>
              <a:rPr lang="hu-HU" i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-tel és az </a:t>
            </a:r>
            <a:b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„a” kölcsönhatást leíró állandóval arányos!</a:t>
            </a:r>
          </a:p>
          <a:p>
            <a:pPr lvl="1"/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Az egyetemes gáztörvényhez hasonló formára</a:t>
            </a:r>
            <a:b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átrendezve: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Szövegdoboz 3">
                <a:extLst>
                  <a:ext uri="{FF2B5EF4-FFF2-40B4-BE49-F238E27FC236}">
                    <a16:creationId xmlns:a16="http://schemas.microsoft.com/office/drawing/2014/main" id="{2101F0AD-4642-46B3-BE72-754F2B9C431B}"/>
                  </a:ext>
                </a:extLst>
              </p:cNvPr>
              <p:cNvSpPr txBox="1"/>
              <p:nvPr/>
            </p:nvSpPr>
            <p:spPr>
              <a:xfrm>
                <a:off x="7656129" y="5762807"/>
                <a:ext cx="4360040" cy="97680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hu-HU" sz="28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hu-HU" sz="2800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  <m:r>
                            <a:rPr lang="hu-HU" sz="28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hu-HU" sz="28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  <m:f>
                            <m:fPr>
                              <m:ctrlPr>
                                <a:rPr lang="hu-HU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hu-HU" sz="2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hu-HU" sz="2800" b="0" i="1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e>
                                <m:sup>
                                  <m:r>
                                    <a:rPr lang="hu-HU" sz="28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num>
                            <m:den>
                              <m:sSup>
                                <m:sSupPr>
                                  <m:ctrlPr>
                                    <a:rPr lang="hu-HU" sz="2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hu-HU" sz="2800" b="0" i="1" smtClean="0">
                                      <a:latin typeface="Cambria Math" panose="02040503050406030204" pitchFamily="18" charset="0"/>
                                    </a:rPr>
                                    <m:t>𝑉</m:t>
                                  </m:r>
                                </m:e>
                                <m:sup>
                                  <m:r>
                                    <a:rPr lang="hu-HU" sz="28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den>
                          </m:f>
                        </m:e>
                      </m:d>
                      <m:d>
                        <m:dPr>
                          <m:ctrlPr>
                            <a:rPr lang="hu-HU" sz="28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hu-HU" sz="2800" b="0" i="1" smtClean="0">
                              <a:latin typeface="Cambria Math" panose="02040503050406030204" pitchFamily="18" charset="0"/>
                            </a:rPr>
                            <m:t>𝑉</m:t>
                          </m:r>
                          <m:r>
                            <a:rPr lang="hu-HU" sz="28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hu-HU" sz="2800" b="0" i="1" smtClean="0">
                              <a:latin typeface="Cambria Math" panose="02040503050406030204" pitchFamily="18" charset="0"/>
                            </a:rPr>
                            <m:t>𝑛𝑏</m:t>
                          </m:r>
                        </m:e>
                      </m:d>
                      <m:r>
                        <a:rPr lang="hu-HU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hu-HU" sz="2800" b="0" i="1" smtClean="0">
                          <a:latin typeface="Cambria Math" panose="02040503050406030204" pitchFamily="18" charset="0"/>
                        </a:rPr>
                        <m:t>𝑛𝑅𝑇</m:t>
                      </m:r>
                    </m:oMath>
                  </m:oMathPara>
                </a14:m>
                <a:endParaRPr lang="hu-HU" sz="2800" dirty="0"/>
              </a:p>
            </p:txBody>
          </p:sp>
        </mc:Choice>
        <mc:Fallback xmlns="">
          <p:sp>
            <p:nvSpPr>
              <p:cNvPr id="4" name="Szövegdoboz 3">
                <a:extLst>
                  <a:ext uri="{FF2B5EF4-FFF2-40B4-BE49-F238E27FC236}">
                    <a16:creationId xmlns:a16="http://schemas.microsoft.com/office/drawing/2014/main" id="{2101F0AD-4642-46B3-BE72-754F2B9C431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56129" y="5762807"/>
                <a:ext cx="4360040" cy="976806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Kép 5">
            <a:extLst>
              <a:ext uri="{FF2B5EF4-FFF2-40B4-BE49-F238E27FC236}">
                <a16:creationId xmlns:a16="http://schemas.microsoft.com/office/drawing/2014/main" id="{66A2E962-853B-470B-BF9B-1E2CB1D9CAED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02582" y="228476"/>
            <a:ext cx="2468447" cy="279181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Szövegdoboz 6">
                <a:extLst>
                  <a:ext uri="{FF2B5EF4-FFF2-40B4-BE49-F238E27FC236}">
                    <a16:creationId xmlns:a16="http://schemas.microsoft.com/office/drawing/2014/main" id="{9ED267A2-AF89-4EF6-BBCB-5B57B0FF7C84}"/>
                  </a:ext>
                </a:extLst>
              </p:cNvPr>
              <p:cNvSpPr txBox="1"/>
              <p:nvPr/>
            </p:nvSpPr>
            <p:spPr>
              <a:xfrm>
                <a:off x="8782756" y="3288147"/>
                <a:ext cx="2123466" cy="86754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hu-HU" sz="2800" b="0" i="1" smtClean="0">
                          <a:latin typeface="Cambria Math" panose="02040503050406030204" pitchFamily="18" charset="0"/>
                        </a:rPr>
                        <m:t>𝑝</m:t>
                      </m:r>
                      <m:r>
                        <a:rPr lang="hu-HU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hu-HU" sz="2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hu-HU" sz="2800" b="0" i="1" smtClean="0">
                              <a:latin typeface="Cambria Math" panose="02040503050406030204" pitchFamily="18" charset="0"/>
                            </a:rPr>
                            <m:t>𝑛𝑅𝑇</m:t>
                          </m:r>
                        </m:num>
                        <m:den>
                          <m:d>
                            <m:dPr>
                              <m:ctrlPr>
                                <a:rPr lang="hu-HU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hu-HU" sz="2800" b="0" i="1" smtClean="0"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  <m:r>
                                <a:rPr lang="hu-HU" sz="28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hu-HU" sz="2800" b="0" i="1" smtClean="0">
                                  <a:latin typeface="Cambria Math" panose="02040503050406030204" pitchFamily="18" charset="0"/>
                                </a:rPr>
                                <m:t>𝑛𝑏</m:t>
                              </m:r>
                            </m:e>
                          </m:d>
                        </m:den>
                      </m:f>
                    </m:oMath>
                  </m:oMathPara>
                </a14:m>
                <a:endParaRPr lang="hu-HU" sz="2800" dirty="0"/>
              </a:p>
            </p:txBody>
          </p:sp>
        </mc:Choice>
        <mc:Fallback xmlns="">
          <p:sp>
            <p:nvSpPr>
              <p:cNvPr id="7" name="Szövegdoboz 6">
                <a:extLst>
                  <a:ext uri="{FF2B5EF4-FFF2-40B4-BE49-F238E27FC236}">
                    <a16:creationId xmlns:a16="http://schemas.microsoft.com/office/drawing/2014/main" id="{9ED267A2-AF89-4EF6-BBCB-5B57B0FF7C8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82756" y="3288147"/>
                <a:ext cx="2123466" cy="86754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Szövegdoboz 7">
                <a:extLst>
                  <a:ext uri="{FF2B5EF4-FFF2-40B4-BE49-F238E27FC236}">
                    <a16:creationId xmlns:a16="http://schemas.microsoft.com/office/drawing/2014/main" id="{B07D444E-030B-4DAF-9184-78F23771B902}"/>
                  </a:ext>
                </a:extLst>
              </p:cNvPr>
              <p:cNvSpPr txBox="1"/>
              <p:nvPr/>
            </p:nvSpPr>
            <p:spPr>
              <a:xfrm>
                <a:off x="8053220" y="4467965"/>
                <a:ext cx="3574697" cy="88396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hu-HU" sz="2800" b="0" i="1" smtClean="0">
                          <a:latin typeface="Cambria Math" panose="02040503050406030204" pitchFamily="18" charset="0"/>
                        </a:rPr>
                        <m:t>𝑝</m:t>
                      </m:r>
                      <m:r>
                        <a:rPr lang="hu-HU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hu-HU" sz="2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hu-HU" sz="2800" b="0" i="1" smtClean="0">
                              <a:latin typeface="Cambria Math" panose="02040503050406030204" pitchFamily="18" charset="0"/>
                            </a:rPr>
                            <m:t>𝑛𝑅𝑇</m:t>
                          </m:r>
                        </m:num>
                        <m:den>
                          <m:d>
                            <m:dPr>
                              <m:ctrlPr>
                                <a:rPr lang="hu-HU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hu-HU" sz="2800" b="0" i="1" smtClean="0"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  <m:r>
                                <a:rPr lang="hu-HU" sz="28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hu-HU" sz="2800" b="0" i="1" smtClean="0">
                                  <a:latin typeface="Cambria Math" panose="02040503050406030204" pitchFamily="18" charset="0"/>
                                </a:rPr>
                                <m:t>𝑛𝑏</m:t>
                              </m:r>
                            </m:e>
                          </m:d>
                        </m:den>
                      </m:f>
                      <m:r>
                        <a:rPr lang="hu-HU" sz="2800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hu-HU" sz="2800" b="0" i="1" smtClean="0">
                          <a:latin typeface="Cambria Math" panose="02040503050406030204" pitchFamily="18" charset="0"/>
                        </a:rPr>
                        <m:t>𝑎</m:t>
                      </m:r>
                      <m:sSup>
                        <m:sSupPr>
                          <m:ctrlPr>
                            <a:rPr lang="hu-HU" sz="2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hu-HU" sz="28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hu-HU" sz="28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hu-HU" sz="2800" i="1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num>
                                <m:den>
                                  <m:r>
                                    <a:rPr lang="hu-HU" sz="2800" i="1">
                                      <a:latin typeface="Cambria Math" panose="02040503050406030204" pitchFamily="18" charset="0"/>
                                    </a:rPr>
                                    <m:t>𝑉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hu-HU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hu-HU" sz="2800" dirty="0"/>
              </a:p>
            </p:txBody>
          </p:sp>
        </mc:Choice>
        <mc:Fallback xmlns="">
          <p:sp>
            <p:nvSpPr>
              <p:cNvPr id="8" name="Szövegdoboz 7">
                <a:extLst>
                  <a:ext uri="{FF2B5EF4-FFF2-40B4-BE49-F238E27FC236}">
                    <a16:creationId xmlns:a16="http://schemas.microsoft.com/office/drawing/2014/main" id="{B07D444E-030B-4DAF-9184-78F23771B90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53220" y="4467965"/>
                <a:ext cx="3574697" cy="88396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581321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2" presetClass="entr" presetSubtype="4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2" presetClass="entr" presetSubtype="4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  <p:bldP spid="8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D295C7CD-7D78-49FC-9DA0-450DD01B44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Gázok kritikus állapota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21C575F2-DCB5-467E-9D41-0093440515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0203" y="1741716"/>
            <a:ext cx="3912742" cy="4801732"/>
          </a:xfrm>
        </p:spPr>
        <p:txBody>
          <a:bodyPr>
            <a:normAutofit fontScale="77500" lnSpcReduction="20000"/>
          </a:bodyPr>
          <a:lstStyle/>
          <a:p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van </a:t>
            </a:r>
            <a:r>
              <a:rPr lang="hu-H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der</a:t>
            </a:r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Waals egyenlet nem tökéletes, mert van olyan </a:t>
            </a:r>
            <a:r>
              <a:rPr lang="hu-H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sza</a:t>
            </a:r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-kasza, ahol ugyanahhoz a </a:t>
            </a:r>
            <a:r>
              <a:rPr lang="hu-H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nyo</a:t>
            </a:r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-máshoz három moláris térfogat is tartozik!</a:t>
            </a:r>
          </a:p>
          <a:p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Viszont a hőmérséklet </a:t>
            </a:r>
            <a:r>
              <a:rPr lang="hu-H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emelé-sével</a:t>
            </a:r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 szakasz hossza csök-ken, és egy adott </a:t>
            </a:r>
            <a:r>
              <a:rPr lang="hu-H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hőmérsékle-ten</a:t>
            </a:r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egy nulla meredekségű inflexiós ponttá zsugorodik!</a:t>
            </a:r>
          </a:p>
          <a:p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Ez a hőmérséklet, nyomás és moláris térfogat jól egyezik a gázra jellemző méréssel meg-állapított ún. kritikus állapot-jelzőkkel!</a:t>
            </a:r>
          </a:p>
          <a:p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kritikus hőmérsékletük alatt a gázok nyomással cseppfolyó-</a:t>
            </a:r>
            <a:r>
              <a:rPr lang="hu-H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síthatók</a:t>
            </a:r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felette nem!</a:t>
            </a:r>
          </a:p>
        </p:txBody>
      </p:sp>
      <p:sp>
        <p:nvSpPr>
          <p:cNvPr id="8" name="Freeform 6">
            <a:extLst>
              <a:ext uri="{FF2B5EF4-FFF2-40B4-BE49-F238E27FC236}">
                <a16:creationId xmlns:a16="http://schemas.microsoft.com/office/drawing/2014/main" id="{921ECAE1-7F44-4457-8B89-6F4177D2EA43}"/>
              </a:ext>
            </a:extLst>
          </p:cNvPr>
          <p:cNvSpPr>
            <a:spLocks noEditPoints="1"/>
          </p:cNvSpPr>
          <p:nvPr/>
        </p:nvSpPr>
        <p:spPr bwMode="auto">
          <a:xfrm>
            <a:off x="5784850" y="1830388"/>
            <a:ext cx="5562600" cy="3567112"/>
          </a:xfrm>
          <a:custGeom>
            <a:avLst/>
            <a:gdLst>
              <a:gd name="T0" fmla="*/ 0 w 3504"/>
              <a:gd name="T1" fmla="*/ 2247 h 2247"/>
              <a:gd name="T2" fmla="*/ 3504 w 3504"/>
              <a:gd name="T3" fmla="*/ 2247 h 2247"/>
              <a:gd name="T4" fmla="*/ 0 w 3504"/>
              <a:gd name="T5" fmla="*/ 1798 h 2247"/>
              <a:gd name="T6" fmla="*/ 3504 w 3504"/>
              <a:gd name="T7" fmla="*/ 1798 h 2247"/>
              <a:gd name="T8" fmla="*/ 0 w 3504"/>
              <a:gd name="T9" fmla="*/ 1348 h 2247"/>
              <a:gd name="T10" fmla="*/ 3504 w 3504"/>
              <a:gd name="T11" fmla="*/ 1348 h 2247"/>
              <a:gd name="T12" fmla="*/ 0 w 3504"/>
              <a:gd name="T13" fmla="*/ 899 h 2247"/>
              <a:gd name="T14" fmla="*/ 3504 w 3504"/>
              <a:gd name="T15" fmla="*/ 899 h 2247"/>
              <a:gd name="T16" fmla="*/ 0 w 3504"/>
              <a:gd name="T17" fmla="*/ 450 h 2247"/>
              <a:gd name="T18" fmla="*/ 3504 w 3504"/>
              <a:gd name="T19" fmla="*/ 450 h 2247"/>
              <a:gd name="T20" fmla="*/ 0 w 3504"/>
              <a:gd name="T21" fmla="*/ 0 h 2247"/>
              <a:gd name="T22" fmla="*/ 3504 w 3504"/>
              <a:gd name="T23" fmla="*/ 0 h 22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3504" h="2247">
                <a:moveTo>
                  <a:pt x="0" y="2247"/>
                </a:moveTo>
                <a:lnTo>
                  <a:pt x="3504" y="2247"/>
                </a:lnTo>
                <a:moveTo>
                  <a:pt x="0" y="1798"/>
                </a:moveTo>
                <a:lnTo>
                  <a:pt x="3504" y="1798"/>
                </a:lnTo>
                <a:moveTo>
                  <a:pt x="0" y="1348"/>
                </a:moveTo>
                <a:lnTo>
                  <a:pt x="3504" y="1348"/>
                </a:lnTo>
                <a:moveTo>
                  <a:pt x="0" y="899"/>
                </a:moveTo>
                <a:lnTo>
                  <a:pt x="3504" y="899"/>
                </a:lnTo>
                <a:moveTo>
                  <a:pt x="0" y="450"/>
                </a:moveTo>
                <a:lnTo>
                  <a:pt x="3504" y="450"/>
                </a:lnTo>
                <a:moveTo>
                  <a:pt x="0" y="0"/>
                </a:moveTo>
                <a:lnTo>
                  <a:pt x="3504" y="0"/>
                </a:lnTo>
              </a:path>
            </a:pathLst>
          </a:custGeom>
          <a:noFill/>
          <a:ln w="12700" cap="flat">
            <a:solidFill>
              <a:srgbClr val="D9D9D9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9" name="Freeform 7">
            <a:extLst>
              <a:ext uri="{FF2B5EF4-FFF2-40B4-BE49-F238E27FC236}">
                <a16:creationId xmlns:a16="http://schemas.microsoft.com/office/drawing/2014/main" id="{38D5E1FE-7D8D-4A41-9CE9-8E85715D251F}"/>
              </a:ext>
            </a:extLst>
          </p:cNvPr>
          <p:cNvSpPr>
            <a:spLocks noEditPoints="1"/>
          </p:cNvSpPr>
          <p:nvPr/>
        </p:nvSpPr>
        <p:spPr bwMode="auto">
          <a:xfrm>
            <a:off x="6713538" y="1830388"/>
            <a:ext cx="4633912" cy="4279900"/>
          </a:xfrm>
          <a:custGeom>
            <a:avLst/>
            <a:gdLst>
              <a:gd name="T0" fmla="*/ 0 w 2919"/>
              <a:gd name="T1" fmla="*/ 0 h 2696"/>
              <a:gd name="T2" fmla="*/ 0 w 2919"/>
              <a:gd name="T3" fmla="*/ 2696 h 2696"/>
              <a:gd name="T4" fmla="*/ 578 w 2919"/>
              <a:gd name="T5" fmla="*/ 0 h 2696"/>
              <a:gd name="T6" fmla="*/ 578 w 2919"/>
              <a:gd name="T7" fmla="*/ 2696 h 2696"/>
              <a:gd name="T8" fmla="*/ 1163 w 2919"/>
              <a:gd name="T9" fmla="*/ 0 h 2696"/>
              <a:gd name="T10" fmla="*/ 1163 w 2919"/>
              <a:gd name="T11" fmla="*/ 2696 h 2696"/>
              <a:gd name="T12" fmla="*/ 1748 w 2919"/>
              <a:gd name="T13" fmla="*/ 0 h 2696"/>
              <a:gd name="T14" fmla="*/ 1748 w 2919"/>
              <a:gd name="T15" fmla="*/ 2696 h 2696"/>
              <a:gd name="T16" fmla="*/ 2333 w 2919"/>
              <a:gd name="T17" fmla="*/ 0 h 2696"/>
              <a:gd name="T18" fmla="*/ 2333 w 2919"/>
              <a:gd name="T19" fmla="*/ 2696 h 2696"/>
              <a:gd name="T20" fmla="*/ 2919 w 2919"/>
              <a:gd name="T21" fmla="*/ 0 h 2696"/>
              <a:gd name="T22" fmla="*/ 2919 w 2919"/>
              <a:gd name="T23" fmla="*/ 2696 h 26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2919" h="2696">
                <a:moveTo>
                  <a:pt x="0" y="0"/>
                </a:moveTo>
                <a:lnTo>
                  <a:pt x="0" y="2696"/>
                </a:lnTo>
                <a:moveTo>
                  <a:pt x="578" y="0"/>
                </a:moveTo>
                <a:lnTo>
                  <a:pt x="578" y="2696"/>
                </a:lnTo>
                <a:moveTo>
                  <a:pt x="1163" y="0"/>
                </a:moveTo>
                <a:lnTo>
                  <a:pt x="1163" y="2696"/>
                </a:lnTo>
                <a:moveTo>
                  <a:pt x="1748" y="0"/>
                </a:moveTo>
                <a:lnTo>
                  <a:pt x="1748" y="2696"/>
                </a:lnTo>
                <a:moveTo>
                  <a:pt x="2333" y="0"/>
                </a:moveTo>
                <a:lnTo>
                  <a:pt x="2333" y="2696"/>
                </a:lnTo>
                <a:moveTo>
                  <a:pt x="2919" y="0"/>
                </a:moveTo>
                <a:lnTo>
                  <a:pt x="2919" y="2696"/>
                </a:lnTo>
              </a:path>
            </a:pathLst>
          </a:custGeom>
          <a:noFill/>
          <a:ln w="12700" cap="flat">
            <a:solidFill>
              <a:srgbClr val="D9D9D9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10" name="Line 8">
            <a:extLst>
              <a:ext uri="{FF2B5EF4-FFF2-40B4-BE49-F238E27FC236}">
                <a16:creationId xmlns:a16="http://schemas.microsoft.com/office/drawing/2014/main" id="{954ED7CC-E09F-4D34-9DAE-77397BED8C53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784850" y="1830388"/>
            <a:ext cx="0" cy="4279900"/>
          </a:xfrm>
          <a:prstGeom prst="line">
            <a:avLst/>
          </a:prstGeom>
          <a:noFill/>
          <a:ln w="12700" cap="flat">
            <a:solidFill>
              <a:srgbClr val="BFBFB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11" name="Line 9">
            <a:extLst>
              <a:ext uri="{FF2B5EF4-FFF2-40B4-BE49-F238E27FC236}">
                <a16:creationId xmlns:a16="http://schemas.microsoft.com/office/drawing/2014/main" id="{C09D1FC3-E768-4E0C-BEFF-EB07A0EB6A61}"/>
              </a:ext>
            </a:extLst>
          </p:cNvPr>
          <p:cNvSpPr>
            <a:spLocks noChangeShapeType="1"/>
          </p:cNvSpPr>
          <p:nvPr/>
        </p:nvSpPr>
        <p:spPr bwMode="auto">
          <a:xfrm>
            <a:off x="5784850" y="6110288"/>
            <a:ext cx="5562600" cy="0"/>
          </a:xfrm>
          <a:prstGeom prst="line">
            <a:avLst/>
          </a:prstGeom>
          <a:noFill/>
          <a:ln w="12700" cap="flat">
            <a:solidFill>
              <a:srgbClr val="BFBFB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18" name="Rectangle 16">
            <a:extLst>
              <a:ext uri="{FF2B5EF4-FFF2-40B4-BE49-F238E27FC236}">
                <a16:creationId xmlns:a16="http://schemas.microsoft.com/office/drawing/2014/main" id="{B83B4371-B83D-4FAF-986F-CFC4C187559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92688" y="6010275"/>
            <a:ext cx="738187" cy="242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u-HU" altLang="hu-HU" sz="1200" b="0" i="0" u="none" strike="noStrike" cap="none" normalizeH="0" baseline="0">
                <a:ln>
                  <a:noFill/>
                </a:ln>
                <a:solidFill>
                  <a:srgbClr val="595959"/>
                </a:solidFill>
                <a:effectLst/>
                <a:latin typeface="Calibri" panose="020F0502020204030204" pitchFamily="34" charset="0"/>
              </a:rPr>
              <a:t>2,500E+06</a:t>
            </a:r>
            <a:endParaRPr kumimoji="0" lang="hu-HU" altLang="hu-H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9" name="Rectangle 17">
            <a:extLst>
              <a:ext uri="{FF2B5EF4-FFF2-40B4-BE49-F238E27FC236}">
                <a16:creationId xmlns:a16="http://schemas.microsoft.com/office/drawing/2014/main" id="{3301E26A-3593-4E72-B102-60EC0ED9683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92688" y="5297488"/>
            <a:ext cx="738187" cy="24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u-HU" altLang="hu-HU" sz="1200" b="0" i="0" u="none" strike="noStrike" cap="none" normalizeH="0" baseline="0">
                <a:ln>
                  <a:noFill/>
                </a:ln>
                <a:solidFill>
                  <a:srgbClr val="595959"/>
                </a:solidFill>
                <a:effectLst/>
                <a:latin typeface="Calibri" panose="020F0502020204030204" pitchFamily="34" charset="0"/>
              </a:rPr>
              <a:t>4,500E+06</a:t>
            </a:r>
            <a:endParaRPr kumimoji="0" lang="hu-HU" altLang="hu-H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0" name="Rectangle 18">
            <a:extLst>
              <a:ext uri="{FF2B5EF4-FFF2-40B4-BE49-F238E27FC236}">
                <a16:creationId xmlns:a16="http://schemas.microsoft.com/office/drawing/2014/main" id="{1EB921B3-0D01-4613-BEB3-C6A92CE55D6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92688" y="4584700"/>
            <a:ext cx="738187" cy="24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u-HU" altLang="hu-HU" sz="1200" b="0" i="0" u="none" strike="noStrike" cap="none" normalizeH="0" baseline="0">
                <a:ln>
                  <a:noFill/>
                </a:ln>
                <a:solidFill>
                  <a:srgbClr val="595959"/>
                </a:solidFill>
                <a:effectLst/>
                <a:latin typeface="Calibri" panose="020F0502020204030204" pitchFamily="34" charset="0"/>
              </a:rPr>
              <a:t>6,500E+06</a:t>
            </a:r>
            <a:endParaRPr kumimoji="0" lang="hu-HU" altLang="hu-H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1" name="Rectangle 19">
            <a:extLst>
              <a:ext uri="{FF2B5EF4-FFF2-40B4-BE49-F238E27FC236}">
                <a16:creationId xmlns:a16="http://schemas.microsoft.com/office/drawing/2014/main" id="{BEA63D0F-5924-4B07-BA29-7BA32E5789B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92688" y="3871913"/>
            <a:ext cx="738187" cy="24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u-HU" altLang="hu-HU" sz="1200" b="0" i="0" u="none" strike="noStrike" cap="none" normalizeH="0" baseline="0">
                <a:ln>
                  <a:noFill/>
                </a:ln>
                <a:solidFill>
                  <a:srgbClr val="595959"/>
                </a:solidFill>
                <a:effectLst/>
                <a:latin typeface="Calibri" panose="020F0502020204030204" pitchFamily="34" charset="0"/>
              </a:rPr>
              <a:t>8,500E+06</a:t>
            </a:r>
            <a:endParaRPr kumimoji="0" lang="hu-HU" altLang="hu-H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2" name="Rectangle 20">
            <a:extLst>
              <a:ext uri="{FF2B5EF4-FFF2-40B4-BE49-F238E27FC236}">
                <a16:creationId xmlns:a16="http://schemas.microsoft.com/office/drawing/2014/main" id="{76B885AE-73A5-4C3F-9C73-1E6479D71CB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92688" y="3155950"/>
            <a:ext cx="801687" cy="255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u-HU" altLang="hu-HU" sz="1200" b="0" i="0" u="none" strike="noStrike" cap="none" normalizeH="0" baseline="0">
                <a:ln>
                  <a:noFill/>
                </a:ln>
                <a:solidFill>
                  <a:srgbClr val="595959"/>
                </a:solidFill>
                <a:effectLst/>
                <a:latin typeface="Calibri" panose="020F0502020204030204" pitchFamily="34" charset="0"/>
              </a:rPr>
              <a:t>1,050E+07</a:t>
            </a:r>
            <a:endParaRPr kumimoji="0" lang="hu-HU" altLang="hu-H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3" name="Rectangle 21">
            <a:extLst>
              <a:ext uri="{FF2B5EF4-FFF2-40B4-BE49-F238E27FC236}">
                <a16:creationId xmlns:a16="http://schemas.microsoft.com/office/drawing/2014/main" id="{53E54E25-0029-491B-99C1-434E7676BD7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92688" y="2444750"/>
            <a:ext cx="738187" cy="242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u-HU" altLang="hu-HU" sz="1200" b="0" i="0" u="none" strike="noStrike" cap="none" normalizeH="0" baseline="0">
                <a:ln>
                  <a:noFill/>
                </a:ln>
                <a:solidFill>
                  <a:srgbClr val="595959"/>
                </a:solidFill>
                <a:effectLst/>
                <a:latin typeface="Calibri" panose="020F0502020204030204" pitchFamily="34" charset="0"/>
              </a:rPr>
              <a:t>1,250E+07</a:t>
            </a:r>
            <a:endParaRPr kumimoji="0" lang="hu-HU" altLang="hu-H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4" name="Rectangle 22">
            <a:extLst>
              <a:ext uri="{FF2B5EF4-FFF2-40B4-BE49-F238E27FC236}">
                <a16:creationId xmlns:a16="http://schemas.microsoft.com/office/drawing/2014/main" id="{03E1BA1A-FB54-4C6B-B8AC-EDB99908C06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92688" y="1731963"/>
            <a:ext cx="738187" cy="24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u-HU" altLang="hu-HU" sz="1200" b="0" i="0" u="none" strike="noStrike" cap="none" normalizeH="0" baseline="0">
                <a:ln>
                  <a:noFill/>
                </a:ln>
                <a:solidFill>
                  <a:srgbClr val="595959"/>
                </a:solidFill>
                <a:effectLst/>
                <a:latin typeface="Calibri" panose="020F0502020204030204" pitchFamily="34" charset="0"/>
              </a:rPr>
              <a:t>1,450E+07</a:t>
            </a:r>
            <a:endParaRPr kumimoji="0" lang="hu-HU" altLang="hu-H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5" name="Rectangle 23">
            <a:extLst>
              <a:ext uri="{FF2B5EF4-FFF2-40B4-BE49-F238E27FC236}">
                <a16:creationId xmlns:a16="http://schemas.microsoft.com/office/drawing/2014/main" id="{42B8604C-7D8A-42BF-9456-89D76842CB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51500" y="6207125"/>
            <a:ext cx="381000" cy="255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u-HU" altLang="hu-HU" sz="1200" b="0" i="0" u="none" strike="noStrike" cap="none" normalizeH="0" baseline="0">
                <a:ln>
                  <a:noFill/>
                </a:ln>
                <a:solidFill>
                  <a:srgbClr val="595959"/>
                </a:solidFill>
                <a:effectLst/>
                <a:latin typeface="Calibri" panose="020F0502020204030204" pitchFamily="34" charset="0"/>
              </a:rPr>
              <a:t>0,06</a:t>
            </a:r>
            <a:endParaRPr kumimoji="0" lang="hu-HU" altLang="hu-H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6" name="Rectangle 24">
            <a:extLst>
              <a:ext uri="{FF2B5EF4-FFF2-40B4-BE49-F238E27FC236}">
                <a16:creationId xmlns:a16="http://schemas.microsoft.com/office/drawing/2014/main" id="{4E971840-5759-4766-8CA3-73BE15E0111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80188" y="6207125"/>
            <a:ext cx="381000" cy="255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u-HU" altLang="hu-HU" sz="1200" b="0" i="0" u="none" strike="noStrike" cap="none" normalizeH="0" baseline="0">
                <a:ln>
                  <a:noFill/>
                </a:ln>
                <a:solidFill>
                  <a:srgbClr val="595959"/>
                </a:solidFill>
                <a:effectLst/>
                <a:latin typeface="Calibri" panose="020F0502020204030204" pitchFamily="34" charset="0"/>
              </a:rPr>
              <a:t>0,11</a:t>
            </a:r>
            <a:endParaRPr kumimoji="0" lang="hu-HU" altLang="hu-H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7" name="Rectangle 25">
            <a:extLst>
              <a:ext uri="{FF2B5EF4-FFF2-40B4-BE49-F238E27FC236}">
                <a16:creationId xmlns:a16="http://schemas.microsoft.com/office/drawing/2014/main" id="{93F0E669-546A-469C-81A4-C1CC01ECA70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07288" y="6207125"/>
            <a:ext cx="382587" cy="255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u-HU" altLang="hu-HU" sz="1200" b="0" i="0" u="none" strike="noStrike" cap="none" normalizeH="0" baseline="0">
                <a:ln>
                  <a:noFill/>
                </a:ln>
                <a:solidFill>
                  <a:srgbClr val="595959"/>
                </a:solidFill>
                <a:effectLst/>
                <a:latin typeface="Calibri" panose="020F0502020204030204" pitchFamily="34" charset="0"/>
              </a:rPr>
              <a:t>0,16</a:t>
            </a:r>
            <a:endParaRPr kumimoji="0" lang="hu-HU" altLang="hu-H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8" name="Rectangle 26">
            <a:extLst>
              <a:ext uri="{FF2B5EF4-FFF2-40B4-BE49-F238E27FC236}">
                <a16:creationId xmlns:a16="http://schemas.microsoft.com/office/drawing/2014/main" id="{FD9FA71A-B61D-4638-A0CE-E9644069AF3E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35975" y="6207125"/>
            <a:ext cx="382587" cy="255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u-HU" altLang="hu-HU" sz="1200" b="0" i="0" u="none" strike="noStrike" cap="none" normalizeH="0" baseline="0">
                <a:ln>
                  <a:noFill/>
                </a:ln>
                <a:solidFill>
                  <a:srgbClr val="595959"/>
                </a:solidFill>
                <a:effectLst/>
                <a:latin typeface="Calibri" panose="020F0502020204030204" pitchFamily="34" charset="0"/>
              </a:rPr>
              <a:t>0,21</a:t>
            </a:r>
            <a:endParaRPr kumimoji="0" lang="hu-HU" altLang="hu-H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9" name="Rectangle 27">
            <a:extLst>
              <a:ext uri="{FF2B5EF4-FFF2-40B4-BE49-F238E27FC236}">
                <a16:creationId xmlns:a16="http://schemas.microsoft.com/office/drawing/2014/main" id="{B545F124-980F-42D0-A100-E1C8E94CA8ED}"/>
              </a:ext>
            </a:extLst>
          </p:cNvPr>
          <p:cNvSpPr>
            <a:spLocks noChangeArrowheads="1"/>
          </p:cNvSpPr>
          <p:nvPr/>
        </p:nvSpPr>
        <p:spPr bwMode="auto">
          <a:xfrm>
            <a:off x="9364663" y="6207125"/>
            <a:ext cx="381000" cy="255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u-HU" altLang="hu-HU" sz="1200" b="0" i="0" u="none" strike="noStrike" cap="none" normalizeH="0" baseline="0">
                <a:ln>
                  <a:noFill/>
                </a:ln>
                <a:solidFill>
                  <a:srgbClr val="595959"/>
                </a:solidFill>
                <a:effectLst/>
                <a:latin typeface="Calibri" panose="020F0502020204030204" pitchFamily="34" charset="0"/>
              </a:rPr>
              <a:t>0,26</a:t>
            </a:r>
            <a:endParaRPr kumimoji="0" lang="hu-HU" altLang="hu-H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0" name="Rectangle 28">
            <a:extLst>
              <a:ext uri="{FF2B5EF4-FFF2-40B4-BE49-F238E27FC236}">
                <a16:creationId xmlns:a16="http://schemas.microsoft.com/office/drawing/2014/main" id="{3C379625-F117-4FEC-B4D2-803BB093FD5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293350" y="6207125"/>
            <a:ext cx="381000" cy="255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u-HU" altLang="hu-HU" sz="1200" b="0" i="0" u="none" strike="noStrike" cap="none" normalizeH="0" baseline="0">
                <a:ln>
                  <a:noFill/>
                </a:ln>
                <a:solidFill>
                  <a:srgbClr val="595959"/>
                </a:solidFill>
                <a:effectLst/>
                <a:latin typeface="Calibri" panose="020F0502020204030204" pitchFamily="34" charset="0"/>
              </a:rPr>
              <a:t>0,31</a:t>
            </a:r>
            <a:endParaRPr kumimoji="0" lang="hu-HU" altLang="hu-H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1" name="Rectangle 29">
            <a:extLst>
              <a:ext uri="{FF2B5EF4-FFF2-40B4-BE49-F238E27FC236}">
                <a16:creationId xmlns:a16="http://schemas.microsoft.com/office/drawing/2014/main" id="{9EFA27B6-84D0-410E-A601-695D90CBEFF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220450" y="6207125"/>
            <a:ext cx="382587" cy="255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u-HU" altLang="hu-HU" sz="1200" b="0" i="0" u="none" strike="noStrike" cap="none" normalizeH="0" baseline="0">
                <a:ln>
                  <a:noFill/>
                </a:ln>
                <a:solidFill>
                  <a:srgbClr val="595959"/>
                </a:solidFill>
                <a:effectLst/>
                <a:latin typeface="Calibri" panose="020F0502020204030204" pitchFamily="34" charset="0"/>
              </a:rPr>
              <a:t>0,36</a:t>
            </a:r>
            <a:endParaRPr kumimoji="0" lang="hu-HU" altLang="hu-H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Szövegdoboz 34">
                <a:extLst>
                  <a:ext uri="{FF2B5EF4-FFF2-40B4-BE49-F238E27FC236}">
                    <a16:creationId xmlns:a16="http://schemas.microsoft.com/office/drawing/2014/main" id="{4266AA85-A108-4ABE-8C34-973A1C4A7C24}"/>
                  </a:ext>
                </a:extLst>
              </p:cNvPr>
              <p:cNvSpPr txBox="1"/>
              <p:nvPr/>
            </p:nvSpPr>
            <p:spPr>
              <a:xfrm>
                <a:off x="4242946" y="1654994"/>
                <a:ext cx="574324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hu-HU" b="0" i="1" smtClean="0">
                          <a:latin typeface="Cambria Math" panose="02040503050406030204" pitchFamily="18" charset="0"/>
                        </a:rPr>
                        <m:t>𝑝</m:t>
                      </m:r>
                      <m:r>
                        <a:rPr lang="hu-HU" b="0" i="1" smtClean="0">
                          <a:latin typeface="Cambria Math" panose="02040503050406030204" pitchFamily="18" charset="0"/>
                        </a:rPr>
                        <m:t>/</m:t>
                      </m:r>
                      <m:r>
                        <a:rPr lang="hu-HU" b="0" i="1" smtClean="0">
                          <a:latin typeface="Cambria Math" panose="02040503050406030204" pitchFamily="18" charset="0"/>
                        </a:rPr>
                        <m:t>𝑃𝑎</m:t>
                      </m:r>
                    </m:oMath>
                  </m:oMathPara>
                </a14:m>
                <a:endParaRPr lang="hu-HU" dirty="0"/>
              </a:p>
            </p:txBody>
          </p:sp>
        </mc:Choice>
        <mc:Fallback xmlns="">
          <p:sp>
            <p:nvSpPr>
              <p:cNvPr id="35" name="Szövegdoboz 34">
                <a:extLst>
                  <a:ext uri="{FF2B5EF4-FFF2-40B4-BE49-F238E27FC236}">
                    <a16:creationId xmlns:a16="http://schemas.microsoft.com/office/drawing/2014/main" id="{4266AA85-A108-4ABE-8C34-973A1C4A7C2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42946" y="1654994"/>
                <a:ext cx="574324" cy="276999"/>
              </a:xfrm>
              <a:prstGeom prst="rect">
                <a:avLst/>
              </a:prstGeom>
              <a:blipFill>
                <a:blip r:embed="rId3"/>
                <a:stretch>
                  <a:fillRect l="-9574" t="-2174" r="-9574" b="-32609"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Szövegdoboz 35">
                <a:extLst>
                  <a:ext uri="{FF2B5EF4-FFF2-40B4-BE49-F238E27FC236}">
                    <a16:creationId xmlns:a16="http://schemas.microsoft.com/office/drawing/2014/main" id="{82D01B2C-D75C-4948-8720-488B6C9C2E94}"/>
                  </a:ext>
                </a:extLst>
              </p:cNvPr>
              <p:cNvSpPr txBox="1"/>
              <p:nvPr/>
            </p:nvSpPr>
            <p:spPr>
              <a:xfrm>
                <a:off x="10996396" y="6416067"/>
                <a:ext cx="864724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hu-HU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hu-HU" b="0" i="1" smtClean="0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hu-HU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sub>
                      </m:sSub>
                      <m:r>
                        <a:rPr lang="hu-HU" b="0" i="1" smtClean="0">
                          <a:latin typeface="Cambria Math" panose="02040503050406030204" pitchFamily="18" charset="0"/>
                        </a:rPr>
                        <m:t>/</m:t>
                      </m:r>
                      <m:sSup>
                        <m:sSupPr>
                          <m:ctrlPr>
                            <a:rPr lang="hu-HU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hu-HU" b="0" i="1" smtClean="0">
                              <a:latin typeface="Cambria Math" panose="02040503050406030204" pitchFamily="18" charset="0"/>
                            </a:rPr>
                            <m:t>𝑑𝑚</m:t>
                          </m:r>
                        </m:e>
                        <m:sup>
                          <m:r>
                            <a:rPr lang="hu-HU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</m:oMath>
                  </m:oMathPara>
                </a14:m>
                <a:endParaRPr lang="hu-HU" dirty="0"/>
              </a:p>
            </p:txBody>
          </p:sp>
        </mc:Choice>
        <mc:Fallback xmlns="">
          <p:sp>
            <p:nvSpPr>
              <p:cNvPr id="36" name="Szövegdoboz 35">
                <a:extLst>
                  <a:ext uri="{FF2B5EF4-FFF2-40B4-BE49-F238E27FC236}">
                    <a16:creationId xmlns:a16="http://schemas.microsoft.com/office/drawing/2014/main" id="{82D01B2C-D75C-4948-8720-488B6C9C2E9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96396" y="6416067"/>
                <a:ext cx="864724" cy="276999"/>
              </a:xfrm>
              <a:prstGeom prst="rect">
                <a:avLst/>
              </a:prstGeom>
              <a:blipFill>
                <a:blip r:embed="rId4"/>
                <a:stretch>
                  <a:fillRect l="-6338" t="-4444" r="-2113" b="-35556"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7" name="Egyenes összekötő 36">
            <a:extLst>
              <a:ext uri="{FF2B5EF4-FFF2-40B4-BE49-F238E27FC236}">
                <a16:creationId xmlns:a16="http://schemas.microsoft.com/office/drawing/2014/main" id="{129776D6-559A-4CBC-845D-5D6F4CEA0E48}"/>
              </a:ext>
            </a:extLst>
          </p:cNvPr>
          <p:cNvCxnSpPr>
            <a:cxnSpLocks/>
          </p:cNvCxnSpPr>
          <p:nvPr/>
        </p:nvCxnSpPr>
        <p:spPr>
          <a:xfrm>
            <a:off x="6125028" y="5284106"/>
            <a:ext cx="4104822" cy="0"/>
          </a:xfrm>
          <a:prstGeom prst="line">
            <a:avLst/>
          </a:prstGeom>
          <a:ln w="25400">
            <a:solidFill>
              <a:srgbClr val="FF0000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Egyenes összekötő 38">
            <a:extLst>
              <a:ext uri="{FF2B5EF4-FFF2-40B4-BE49-F238E27FC236}">
                <a16:creationId xmlns:a16="http://schemas.microsoft.com/office/drawing/2014/main" id="{81011D04-7536-4719-8D7E-F1181EC59A3A}"/>
              </a:ext>
            </a:extLst>
          </p:cNvPr>
          <p:cNvCxnSpPr>
            <a:cxnSpLocks/>
          </p:cNvCxnSpPr>
          <p:nvPr/>
        </p:nvCxnSpPr>
        <p:spPr>
          <a:xfrm>
            <a:off x="6175600" y="5045755"/>
            <a:ext cx="3312000" cy="0"/>
          </a:xfrm>
          <a:prstGeom prst="line">
            <a:avLst/>
          </a:prstGeom>
          <a:ln w="25400">
            <a:solidFill>
              <a:srgbClr val="FF0000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Egyenes összekötő 39">
            <a:extLst>
              <a:ext uri="{FF2B5EF4-FFF2-40B4-BE49-F238E27FC236}">
                <a16:creationId xmlns:a16="http://schemas.microsoft.com/office/drawing/2014/main" id="{1F56ED94-D41A-4C7E-B23A-D25CF6382806}"/>
              </a:ext>
            </a:extLst>
          </p:cNvPr>
          <p:cNvCxnSpPr>
            <a:cxnSpLocks/>
          </p:cNvCxnSpPr>
          <p:nvPr/>
        </p:nvCxnSpPr>
        <p:spPr>
          <a:xfrm>
            <a:off x="6335486" y="4727348"/>
            <a:ext cx="2131560" cy="0"/>
          </a:xfrm>
          <a:prstGeom prst="line">
            <a:avLst/>
          </a:prstGeom>
          <a:ln w="25400">
            <a:solidFill>
              <a:srgbClr val="FF0000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0" name="Szövegdoboz 49">
                <a:extLst>
                  <a:ext uri="{FF2B5EF4-FFF2-40B4-BE49-F238E27FC236}">
                    <a16:creationId xmlns:a16="http://schemas.microsoft.com/office/drawing/2014/main" id="{1E77CE6F-AC25-4CE9-828D-F8ADF8257024}"/>
                  </a:ext>
                </a:extLst>
              </p:cNvPr>
              <p:cNvSpPr txBox="1"/>
              <p:nvPr/>
            </p:nvSpPr>
            <p:spPr>
              <a:xfrm>
                <a:off x="7591397" y="2512311"/>
                <a:ext cx="3648114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hu-HU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sSub>
                            <m:sSubPr>
                              <m:ctrlPr>
                                <a:rPr lang="hu-HU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hu-HU" sz="2000" b="0" i="1" smtClean="0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hu-HU" sz="2000" b="0" i="1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sub>
                          </m:sSub>
                          <m:r>
                            <a:rPr lang="hu-HU" sz="2000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hu-HU" sz="2000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hu-HU" sz="2000" b="0" i="1" smtClean="0">
                              <a:latin typeface="Cambria Math" panose="02040503050406030204" pitchFamily="18" charset="0"/>
                            </a:rPr>
                            <m:t>𝑘𝑟𝑖𝑡</m:t>
                          </m:r>
                          <m:r>
                            <a:rPr lang="hu-HU" sz="2000" b="0" i="1" smtClean="0">
                              <a:latin typeface="Cambria Math" panose="02040503050406030204" pitchFamily="18" charset="0"/>
                            </a:rPr>
                            <m:t>.</m:t>
                          </m:r>
                        </m:sub>
                      </m:sSub>
                      <m:r>
                        <a:rPr lang="hu-HU" sz="2000" b="0" i="1" smtClean="0">
                          <a:latin typeface="Cambria Math" panose="02040503050406030204" pitchFamily="18" charset="0"/>
                        </a:rPr>
                        <m:t>=304,21</m:t>
                      </m:r>
                      <m:r>
                        <a:rPr lang="hu-HU" sz="2000" b="0" i="1" smtClean="0">
                          <a:latin typeface="Cambria Math" panose="02040503050406030204" pitchFamily="18" charset="0"/>
                        </a:rPr>
                        <m:t>𝐾</m:t>
                      </m:r>
                      <m:r>
                        <a:rPr lang="hu-HU" sz="2000" b="0" i="1" smtClean="0">
                          <a:latin typeface="Cambria Math" panose="02040503050406030204" pitchFamily="18" charset="0"/>
                        </a:rPr>
                        <m:t>=31,06℃</m:t>
                      </m:r>
                    </m:oMath>
                  </m:oMathPara>
                </a14:m>
                <a:endParaRPr lang="hu-HU" sz="2000" dirty="0"/>
              </a:p>
            </p:txBody>
          </p:sp>
        </mc:Choice>
        <mc:Fallback xmlns="">
          <p:sp>
            <p:nvSpPr>
              <p:cNvPr id="50" name="Szövegdoboz 49">
                <a:extLst>
                  <a:ext uri="{FF2B5EF4-FFF2-40B4-BE49-F238E27FC236}">
                    <a16:creationId xmlns:a16="http://schemas.microsoft.com/office/drawing/2014/main" id="{1E77CE6F-AC25-4CE9-828D-F8ADF825702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91397" y="2512311"/>
                <a:ext cx="3648114" cy="307777"/>
              </a:xfrm>
              <a:prstGeom prst="rect">
                <a:avLst/>
              </a:prstGeom>
              <a:blipFill>
                <a:blip r:embed="rId5"/>
                <a:stretch>
                  <a:fillRect l="-1002" r="-1169" b="-15686"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2" name="Csoportba foglalás 61">
            <a:extLst>
              <a:ext uri="{FF2B5EF4-FFF2-40B4-BE49-F238E27FC236}">
                <a16:creationId xmlns:a16="http://schemas.microsoft.com/office/drawing/2014/main" id="{D9F8C3CA-C76C-40EC-B4A4-90BC2F622DE9}"/>
              </a:ext>
            </a:extLst>
          </p:cNvPr>
          <p:cNvGrpSpPr/>
          <p:nvPr/>
        </p:nvGrpSpPr>
        <p:grpSpPr>
          <a:xfrm>
            <a:off x="6059488" y="4856163"/>
            <a:ext cx="5051425" cy="955675"/>
            <a:chOff x="6059488" y="4856163"/>
            <a:chExt cx="5051425" cy="955675"/>
          </a:xfrm>
        </p:grpSpPr>
        <p:sp>
          <p:nvSpPr>
            <p:cNvPr id="12" name="Freeform 10">
              <a:extLst>
                <a:ext uri="{FF2B5EF4-FFF2-40B4-BE49-F238E27FC236}">
                  <a16:creationId xmlns:a16="http://schemas.microsoft.com/office/drawing/2014/main" id="{19297914-7AF7-4421-A2DE-4C518857EDC2}"/>
                </a:ext>
              </a:extLst>
            </p:cNvPr>
            <p:cNvSpPr>
              <a:spLocks/>
            </p:cNvSpPr>
            <p:nvPr/>
          </p:nvSpPr>
          <p:spPr bwMode="auto">
            <a:xfrm>
              <a:off x="6059488" y="4856163"/>
              <a:ext cx="5051425" cy="955675"/>
            </a:xfrm>
            <a:custGeom>
              <a:avLst/>
              <a:gdLst>
                <a:gd name="T0" fmla="*/ 47 w 3182"/>
                <a:gd name="T1" fmla="*/ 315 h 602"/>
                <a:gd name="T2" fmla="*/ 140 w 3182"/>
                <a:gd name="T3" fmla="*/ 568 h 602"/>
                <a:gd name="T4" fmla="*/ 234 w 3182"/>
                <a:gd name="T5" fmla="*/ 595 h 602"/>
                <a:gd name="T6" fmla="*/ 327 w 3182"/>
                <a:gd name="T7" fmla="*/ 544 h 602"/>
                <a:gd name="T8" fmla="*/ 421 w 3182"/>
                <a:gd name="T9" fmla="*/ 469 h 602"/>
                <a:gd name="T10" fmla="*/ 515 w 3182"/>
                <a:gd name="T11" fmla="*/ 394 h 602"/>
                <a:gd name="T12" fmla="*/ 608 w 3182"/>
                <a:gd name="T13" fmla="*/ 327 h 602"/>
                <a:gd name="T14" fmla="*/ 702 w 3182"/>
                <a:gd name="T15" fmla="*/ 272 h 602"/>
                <a:gd name="T16" fmla="*/ 795 w 3182"/>
                <a:gd name="T17" fmla="*/ 227 h 602"/>
                <a:gd name="T18" fmla="*/ 889 w 3182"/>
                <a:gd name="T19" fmla="*/ 193 h 602"/>
                <a:gd name="T20" fmla="*/ 983 w 3182"/>
                <a:gd name="T21" fmla="*/ 167 h 602"/>
                <a:gd name="T22" fmla="*/ 1076 w 3182"/>
                <a:gd name="T23" fmla="*/ 148 h 602"/>
                <a:gd name="T24" fmla="*/ 1170 w 3182"/>
                <a:gd name="T25" fmla="*/ 136 h 602"/>
                <a:gd name="T26" fmla="*/ 1264 w 3182"/>
                <a:gd name="T27" fmla="*/ 128 h 602"/>
                <a:gd name="T28" fmla="*/ 1357 w 3182"/>
                <a:gd name="T29" fmla="*/ 125 h 602"/>
                <a:gd name="T30" fmla="*/ 1451 w 3182"/>
                <a:gd name="T31" fmla="*/ 126 h 602"/>
                <a:gd name="T32" fmla="*/ 1544 w 3182"/>
                <a:gd name="T33" fmla="*/ 129 h 602"/>
                <a:gd name="T34" fmla="*/ 1638 w 3182"/>
                <a:gd name="T35" fmla="*/ 135 h 602"/>
                <a:gd name="T36" fmla="*/ 1732 w 3182"/>
                <a:gd name="T37" fmla="*/ 143 h 602"/>
                <a:gd name="T38" fmla="*/ 1825 w 3182"/>
                <a:gd name="T39" fmla="*/ 152 h 602"/>
                <a:gd name="T40" fmla="*/ 1919 w 3182"/>
                <a:gd name="T41" fmla="*/ 162 h 602"/>
                <a:gd name="T42" fmla="*/ 2012 w 3182"/>
                <a:gd name="T43" fmla="*/ 174 h 602"/>
                <a:gd name="T44" fmla="*/ 2106 w 3182"/>
                <a:gd name="T45" fmla="*/ 185 h 602"/>
                <a:gd name="T46" fmla="*/ 2200 w 3182"/>
                <a:gd name="T47" fmla="*/ 198 h 602"/>
                <a:gd name="T48" fmla="*/ 2293 w 3182"/>
                <a:gd name="T49" fmla="*/ 211 h 602"/>
                <a:gd name="T50" fmla="*/ 2387 w 3182"/>
                <a:gd name="T51" fmla="*/ 224 h 602"/>
                <a:gd name="T52" fmla="*/ 2480 w 3182"/>
                <a:gd name="T53" fmla="*/ 237 h 602"/>
                <a:gd name="T54" fmla="*/ 2574 w 3182"/>
                <a:gd name="T55" fmla="*/ 251 h 602"/>
                <a:gd name="T56" fmla="*/ 2668 w 3182"/>
                <a:gd name="T57" fmla="*/ 264 h 602"/>
                <a:gd name="T58" fmla="*/ 2761 w 3182"/>
                <a:gd name="T59" fmla="*/ 278 h 602"/>
                <a:gd name="T60" fmla="*/ 2855 w 3182"/>
                <a:gd name="T61" fmla="*/ 292 h 602"/>
                <a:gd name="T62" fmla="*/ 2948 w 3182"/>
                <a:gd name="T63" fmla="*/ 305 h 602"/>
                <a:gd name="T64" fmla="*/ 3042 w 3182"/>
                <a:gd name="T65" fmla="*/ 318 h 602"/>
                <a:gd name="T66" fmla="*/ 3136 w 3182"/>
                <a:gd name="T67" fmla="*/ 332 h 6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3182" h="602">
                  <a:moveTo>
                    <a:pt x="0" y="0"/>
                  </a:moveTo>
                  <a:cubicBezTo>
                    <a:pt x="16" y="105"/>
                    <a:pt x="31" y="234"/>
                    <a:pt x="47" y="315"/>
                  </a:cubicBezTo>
                  <a:cubicBezTo>
                    <a:pt x="62" y="396"/>
                    <a:pt x="78" y="443"/>
                    <a:pt x="93" y="485"/>
                  </a:cubicBezTo>
                  <a:cubicBezTo>
                    <a:pt x="109" y="527"/>
                    <a:pt x="125" y="549"/>
                    <a:pt x="140" y="568"/>
                  </a:cubicBezTo>
                  <a:cubicBezTo>
                    <a:pt x="156" y="586"/>
                    <a:pt x="171" y="593"/>
                    <a:pt x="187" y="597"/>
                  </a:cubicBezTo>
                  <a:cubicBezTo>
                    <a:pt x="203" y="602"/>
                    <a:pt x="218" y="599"/>
                    <a:pt x="234" y="595"/>
                  </a:cubicBezTo>
                  <a:cubicBezTo>
                    <a:pt x="250" y="592"/>
                    <a:pt x="265" y="583"/>
                    <a:pt x="281" y="575"/>
                  </a:cubicBezTo>
                  <a:cubicBezTo>
                    <a:pt x="296" y="566"/>
                    <a:pt x="312" y="555"/>
                    <a:pt x="327" y="544"/>
                  </a:cubicBezTo>
                  <a:cubicBezTo>
                    <a:pt x="343" y="533"/>
                    <a:pt x="359" y="520"/>
                    <a:pt x="374" y="507"/>
                  </a:cubicBezTo>
                  <a:cubicBezTo>
                    <a:pt x="390" y="495"/>
                    <a:pt x="405" y="481"/>
                    <a:pt x="421" y="469"/>
                  </a:cubicBezTo>
                  <a:cubicBezTo>
                    <a:pt x="437" y="456"/>
                    <a:pt x="452" y="443"/>
                    <a:pt x="468" y="431"/>
                  </a:cubicBezTo>
                  <a:cubicBezTo>
                    <a:pt x="484" y="418"/>
                    <a:pt x="499" y="406"/>
                    <a:pt x="515" y="394"/>
                  </a:cubicBezTo>
                  <a:cubicBezTo>
                    <a:pt x="530" y="382"/>
                    <a:pt x="546" y="371"/>
                    <a:pt x="561" y="360"/>
                  </a:cubicBezTo>
                  <a:cubicBezTo>
                    <a:pt x="577" y="348"/>
                    <a:pt x="593" y="338"/>
                    <a:pt x="608" y="327"/>
                  </a:cubicBezTo>
                  <a:cubicBezTo>
                    <a:pt x="624" y="317"/>
                    <a:pt x="639" y="307"/>
                    <a:pt x="655" y="298"/>
                  </a:cubicBezTo>
                  <a:cubicBezTo>
                    <a:pt x="671" y="289"/>
                    <a:pt x="687" y="280"/>
                    <a:pt x="702" y="272"/>
                  </a:cubicBezTo>
                  <a:cubicBezTo>
                    <a:pt x="718" y="263"/>
                    <a:pt x="733" y="255"/>
                    <a:pt x="749" y="248"/>
                  </a:cubicBezTo>
                  <a:cubicBezTo>
                    <a:pt x="764" y="241"/>
                    <a:pt x="780" y="234"/>
                    <a:pt x="795" y="227"/>
                  </a:cubicBezTo>
                  <a:cubicBezTo>
                    <a:pt x="811" y="221"/>
                    <a:pt x="827" y="214"/>
                    <a:pt x="842" y="209"/>
                  </a:cubicBezTo>
                  <a:cubicBezTo>
                    <a:pt x="858" y="203"/>
                    <a:pt x="873" y="198"/>
                    <a:pt x="889" y="193"/>
                  </a:cubicBezTo>
                  <a:cubicBezTo>
                    <a:pt x="905" y="188"/>
                    <a:pt x="921" y="183"/>
                    <a:pt x="936" y="179"/>
                  </a:cubicBezTo>
                  <a:cubicBezTo>
                    <a:pt x="952" y="174"/>
                    <a:pt x="967" y="170"/>
                    <a:pt x="983" y="167"/>
                  </a:cubicBezTo>
                  <a:cubicBezTo>
                    <a:pt x="998" y="163"/>
                    <a:pt x="1014" y="159"/>
                    <a:pt x="1030" y="156"/>
                  </a:cubicBezTo>
                  <a:cubicBezTo>
                    <a:pt x="1045" y="153"/>
                    <a:pt x="1061" y="150"/>
                    <a:pt x="1076" y="148"/>
                  </a:cubicBezTo>
                  <a:cubicBezTo>
                    <a:pt x="1092" y="145"/>
                    <a:pt x="1107" y="143"/>
                    <a:pt x="1123" y="141"/>
                  </a:cubicBezTo>
                  <a:cubicBezTo>
                    <a:pt x="1139" y="139"/>
                    <a:pt x="1155" y="137"/>
                    <a:pt x="1170" y="136"/>
                  </a:cubicBezTo>
                  <a:cubicBezTo>
                    <a:pt x="1186" y="134"/>
                    <a:pt x="1201" y="133"/>
                    <a:pt x="1217" y="131"/>
                  </a:cubicBezTo>
                  <a:cubicBezTo>
                    <a:pt x="1232" y="130"/>
                    <a:pt x="1248" y="129"/>
                    <a:pt x="1264" y="128"/>
                  </a:cubicBezTo>
                  <a:cubicBezTo>
                    <a:pt x="1279" y="128"/>
                    <a:pt x="1295" y="127"/>
                    <a:pt x="1310" y="126"/>
                  </a:cubicBezTo>
                  <a:cubicBezTo>
                    <a:pt x="1326" y="126"/>
                    <a:pt x="1341" y="126"/>
                    <a:pt x="1357" y="125"/>
                  </a:cubicBezTo>
                  <a:cubicBezTo>
                    <a:pt x="1373" y="125"/>
                    <a:pt x="1389" y="125"/>
                    <a:pt x="1404" y="125"/>
                  </a:cubicBezTo>
                  <a:cubicBezTo>
                    <a:pt x="1420" y="125"/>
                    <a:pt x="1435" y="126"/>
                    <a:pt x="1451" y="126"/>
                  </a:cubicBezTo>
                  <a:cubicBezTo>
                    <a:pt x="1466" y="126"/>
                    <a:pt x="1482" y="127"/>
                    <a:pt x="1498" y="127"/>
                  </a:cubicBezTo>
                  <a:cubicBezTo>
                    <a:pt x="1513" y="128"/>
                    <a:pt x="1529" y="129"/>
                    <a:pt x="1544" y="129"/>
                  </a:cubicBezTo>
                  <a:cubicBezTo>
                    <a:pt x="1560" y="130"/>
                    <a:pt x="1575" y="131"/>
                    <a:pt x="1591" y="132"/>
                  </a:cubicBezTo>
                  <a:cubicBezTo>
                    <a:pt x="1607" y="133"/>
                    <a:pt x="1623" y="134"/>
                    <a:pt x="1638" y="135"/>
                  </a:cubicBezTo>
                  <a:cubicBezTo>
                    <a:pt x="1654" y="136"/>
                    <a:pt x="1669" y="137"/>
                    <a:pt x="1685" y="139"/>
                  </a:cubicBezTo>
                  <a:cubicBezTo>
                    <a:pt x="1700" y="140"/>
                    <a:pt x="1716" y="141"/>
                    <a:pt x="1732" y="143"/>
                  </a:cubicBezTo>
                  <a:cubicBezTo>
                    <a:pt x="1747" y="144"/>
                    <a:pt x="1763" y="145"/>
                    <a:pt x="1778" y="147"/>
                  </a:cubicBezTo>
                  <a:cubicBezTo>
                    <a:pt x="1794" y="148"/>
                    <a:pt x="1809" y="150"/>
                    <a:pt x="1825" y="152"/>
                  </a:cubicBezTo>
                  <a:cubicBezTo>
                    <a:pt x="1841" y="153"/>
                    <a:pt x="1857" y="155"/>
                    <a:pt x="1872" y="157"/>
                  </a:cubicBezTo>
                  <a:cubicBezTo>
                    <a:pt x="1888" y="158"/>
                    <a:pt x="1903" y="160"/>
                    <a:pt x="1919" y="162"/>
                  </a:cubicBezTo>
                  <a:cubicBezTo>
                    <a:pt x="1934" y="164"/>
                    <a:pt x="1950" y="166"/>
                    <a:pt x="1966" y="168"/>
                  </a:cubicBezTo>
                  <a:cubicBezTo>
                    <a:pt x="1981" y="170"/>
                    <a:pt x="1997" y="172"/>
                    <a:pt x="2012" y="174"/>
                  </a:cubicBezTo>
                  <a:cubicBezTo>
                    <a:pt x="2028" y="175"/>
                    <a:pt x="2043" y="177"/>
                    <a:pt x="2059" y="179"/>
                  </a:cubicBezTo>
                  <a:cubicBezTo>
                    <a:pt x="2075" y="181"/>
                    <a:pt x="2091" y="183"/>
                    <a:pt x="2106" y="185"/>
                  </a:cubicBezTo>
                  <a:cubicBezTo>
                    <a:pt x="2122" y="187"/>
                    <a:pt x="2137" y="190"/>
                    <a:pt x="2153" y="192"/>
                  </a:cubicBezTo>
                  <a:cubicBezTo>
                    <a:pt x="2169" y="194"/>
                    <a:pt x="2184" y="196"/>
                    <a:pt x="2200" y="198"/>
                  </a:cubicBezTo>
                  <a:cubicBezTo>
                    <a:pt x="2215" y="200"/>
                    <a:pt x="2231" y="202"/>
                    <a:pt x="2246" y="204"/>
                  </a:cubicBezTo>
                  <a:cubicBezTo>
                    <a:pt x="2262" y="206"/>
                    <a:pt x="2278" y="209"/>
                    <a:pt x="2293" y="211"/>
                  </a:cubicBezTo>
                  <a:cubicBezTo>
                    <a:pt x="2309" y="213"/>
                    <a:pt x="2325" y="215"/>
                    <a:pt x="2340" y="217"/>
                  </a:cubicBezTo>
                  <a:cubicBezTo>
                    <a:pt x="2356" y="220"/>
                    <a:pt x="2371" y="222"/>
                    <a:pt x="2387" y="224"/>
                  </a:cubicBezTo>
                  <a:cubicBezTo>
                    <a:pt x="2403" y="226"/>
                    <a:pt x="2418" y="228"/>
                    <a:pt x="2434" y="231"/>
                  </a:cubicBezTo>
                  <a:cubicBezTo>
                    <a:pt x="2449" y="233"/>
                    <a:pt x="2465" y="235"/>
                    <a:pt x="2480" y="237"/>
                  </a:cubicBezTo>
                  <a:cubicBezTo>
                    <a:pt x="2496" y="240"/>
                    <a:pt x="2512" y="242"/>
                    <a:pt x="2527" y="244"/>
                  </a:cubicBezTo>
                  <a:cubicBezTo>
                    <a:pt x="2543" y="246"/>
                    <a:pt x="2559" y="249"/>
                    <a:pt x="2574" y="251"/>
                  </a:cubicBezTo>
                  <a:cubicBezTo>
                    <a:pt x="2590" y="253"/>
                    <a:pt x="2605" y="255"/>
                    <a:pt x="2621" y="258"/>
                  </a:cubicBezTo>
                  <a:cubicBezTo>
                    <a:pt x="2637" y="260"/>
                    <a:pt x="2652" y="262"/>
                    <a:pt x="2668" y="264"/>
                  </a:cubicBezTo>
                  <a:cubicBezTo>
                    <a:pt x="2683" y="267"/>
                    <a:pt x="2699" y="269"/>
                    <a:pt x="2714" y="271"/>
                  </a:cubicBezTo>
                  <a:cubicBezTo>
                    <a:pt x="2730" y="274"/>
                    <a:pt x="2746" y="276"/>
                    <a:pt x="2761" y="278"/>
                  </a:cubicBezTo>
                  <a:cubicBezTo>
                    <a:pt x="2777" y="280"/>
                    <a:pt x="2793" y="283"/>
                    <a:pt x="2808" y="285"/>
                  </a:cubicBezTo>
                  <a:cubicBezTo>
                    <a:pt x="2824" y="287"/>
                    <a:pt x="2839" y="289"/>
                    <a:pt x="2855" y="292"/>
                  </a:cubicBezTo>
                  <a:cubicBezTo>
                    <a:pt x="2871" y="294"/>
                    <a:pt x="2886" y="296"/>
                    <a:pt x="2902" y="298"/>
                  </a:cubicBezTo>
                  <a:cubicBezTo>
                    <a:pt x="2917" y="301"/>
                    <a:pt x="2933" y="303"/>
                    <a:pt x="2948" y="305"/>
                  </a:cubicBezTo>
                  <a:cubicBezTo>
                    <a:pt x="2964" y="307"/>
                    <a:pt x="2980" y="309"/>
                    <a:pt x="2995" y="312"/>
                  </a:cubicBezTo>
                  <a:cubicBezTo>
                    <a:pt x="3011" y="314"/>
                    <a:pt x="3027" y="316"/>
                    <a:pt x="3042" y="318"/>
                  </a:cubicBezTo>
                  <a:cubicBezTo>
                    <a:pt x="3058" y="321"/>
                    <a:pt x="3074" y="323"/>
                    <a:pt x="3089" y="325"/>
                  </a:cubicBezTo>
                  <a:cubicBezTo>
                    <a:pt x="3105" y="327"/>
                    <a:pt x="3120" y="329"/>
                    <a:pt x="3136" y="332"/>
                  </a:cubicBezTo>
                  <a:cubicBezTo>
                    <a:pt x="3151" y="334"/>
                    <a:pt x="3167" y="336"/>
                    <a:pt x="3182" y="339"/>
                  </a:cubicBezTo>
                </a:path>
              </a:pathLst>
            </a:custGeom>
            <a:noFill/>
            <a:ln w="25400" cap="rnd">
              <a:solidFill>
                <a:srgbClr val="4472C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1" name="Szövegdoboz 50">
                  <a:extLst>
                    <a:ext uri="{FF2B5EF4-FFF2-40B4-BE49-F238E27FC236}">
                      <a16:creationId xmlns:a16="http://schemas.microsoft.com/office/drawing/2014/main" id="{43791E6C-F520-4BF3-82D2-C29429FFE39B}"/>
                    </a:ext>
                  </a:extLst>
                </p:cNvPr>
                <p:cNvSpPr txBox="1"/>
                <p:nvPr/>
              </p:nvSpPr>
              <p:spPr>
                <a:xfrm>
                  <a:off x="6297892" y="5420405"/>
                  <a:ext cx="267957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hu-HU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hu-HU" b="0" i="1" smtClean="0"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  <m:sub>
                            <m:r>
                              <a:rPr lang="hu-HU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hu-HU" dirty="0"/>
                </a:p>
              </p:txBody>
            </p:sp>
          </mc:Choice>
          <mc:Fallback xmlns="">
            <p:sp>
              <p:nvSpPr>
                <p:cNvPr id="51" name="Szövegdoboz 50">
                  <a:extLst>
                    <a:ext uri="{FF2B5EF4-FFF2-40B4-BE49-F238E27FC236}">
                      <a16:creationId xmlns:a16="http://schemas.microsoft.com/office/drawing/2014/main" id="{43791E6C-F520-4BF3-82D2-C29429FFE39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297892" y="5420405"/>
                  <a:ext cx="267957" cy="276999"/>
                </a:xfrm>
                <a:prstGeom prst="rect">
                  <a:avLst/>
                </a:prstGeom>
                <a:blipFill>
                  <a:blip r:embed="rId6"/>
                  <a:stretch>
                    <a:fillRect l="-20455" r="-9091" b="-15217"/>
                  </a:stretch>
                </a:blipFill>
              </p:spPr>
              <p:txBody>
                <a:bodyPr/>
                <a:lstStyle/>
                <a:p>
                  <a:r>
                    <a:rPr lang="hu-HU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63" name="Csoportba foglalás 62">
            <a:extLst>
              <a:ext uri="{FF2B5EF4-FFF2-40B4-BE49-F238E27FC236}">
                <a16:creationId xmlns:a16="http://schemas.microsoft.com/office/drawing/2014/main" id="{5C4493B0-58B3-4988-ADDF-BE1423EAE027}"/>
              </a:ext>
            </a:extLst>
          </p:cNvPr>
          <p:cNvGrpSpPr/>
          <p:nvPr/>
        </p:nvGrpSpPr>
        <p:grpSpPr>
          <a:xfrm>
            <a:off x="6059488" y="4130675"/>
            <a:ext cx="5051425" cy="1222375"/>
            <a:chOff x="6059488" y="4130675"/>
            <a:chExt cx="5051425" cy="1222375"/>
          </a:xfrm>
        </p:grpSpPr>
        <p:sp>
          <p:nvSpPr>
            <p:cNvPr id="13" name="Freeform 11">
              <a:extLst>
                <a:ext uri="{FF2B5EF4-FFF2-40B4-BE49-F238E27FC236}">
                  <a16:creationId xmlns:a16="http://schemas.microsoft.com/office/drawing/2014/main" id="{50CDAEFA-D8E3-4544-B03B-C3BD9E73C825}"/>
                </a:ext>
              </a:extLst>
            </p:cNvPr>
            <p:cNvSpPr>
              <a:spLocks/>
            </p:cNvSpPr>
            <p:nvPr/>
          </p:nvSpPr>
          <p:spPr bwMode="auto">
            <a:xfrm>
              <a:off x="6059488" y="4130675"/>
              <a:ext cx="5051425" cy="1222375"/>
            </a:xfrm>
            <a:custGeom>
              <a:avLst/>
              <a:gdLst>
                <a:gd name="T0" fmla="*/ 47 w 3182"/>
                <a:gd name="T1" fmla="*/ 363 h 770"/>
                <a:gd name="T2" fmla="*/ 140 w 3182"/>
                <a:gd name="T3" fmla="*/ 688 h 770"/>
                <a:gd name="T4" fmla="*/ 234 w 3182"/>
                <a:gd name="T5" fmla="*/ 766 h 770"/>
                <a:gd name="T6" fmla="*/ 327 w 3182"/>
                <a:gd name="T7" fmla="*/ 753 h 770"/>
                <a:gd name="T8" fmla="*/ 421 w 3182"/>
                <a:gd name="T9" fmla="*/ 708 h 770"/>
                <a:gd name="T10" fmla="*/ 515 w 3182"/>
                <a:gd name="T11" fmla="*/ 656 h 770"/>
                <a:gd name="T12" fmla="*/ 608 w 3182"/>
                <a:gd name="T13" fmla="*/ 608 h 770"/>
                <a:gd name="T14" fmla="*/ 702 w 3182"/>
                <a:gd name="T15" fmla="*/ 568 h 770"/>
                <a:gd name="T16" fmla="*/ 795 w 3182"/>
                <a:gd name="T17" fmla="*/ 537 h 770"/>
                <a:gd name="T18" fmla="*/ 889 w 3182"/>
                <a:gd name="T19" fmla="*/ 513 h 770"/>
                <a:gd name="T20" fmla="*/ 983 w 3182"/>
                <a:gd name="T21" fmla="*/ 497 h 770"/>
                <a:gd name="T22" fmla="*/ 1076 w 3182"/>
                <a:gd name="T23" fmla="*/ 487 h 770"/>
                <a:gd name="T24" fmla="*/ 1170 w 3182"/>
                <a:gd name="T25" fmla="*/ 482 h 770"/>
                <a:gd name="T26" fmla="*/ 1264 w 3182"/>
                <a:gd name="T27" fmla="*/ 481 h 770"/>
                <a:gd name="T28" fmla="*/ 1357 w 3182"/>
                <a:gd name="T29" fmla="*/ 484 h 770"/>
                <a:gd name="T30" fmla="*/ 1451 w 3182"/>
                <a:gd name="T31" fmla="*/ 490 h 770"/>
                <a:gd name="T32" fmla="*/ 1544 w 3182"/>
                <a:gd name="T33" fmla="*/ 498 h 770"/>
                <a:gd name="T34" fmla="*/ 1638 w 3182"/>
                <a:gd name="T35" fmla="*/ 508 h 770"/>
                <a:gd name="T36" fmla="*/ 1732 w 3182"/>
                <a:gd name="T37" fmla="*/ 519 h 770"/>
                <a:gd name="T38" fmla="*/ 1825 w 3182"/>
                <a:gd name="T39" fmla="*/ 531 h 770"/>
                <a:gd name="T40" fmla="*/ 1919 w 3182"/>
                <a:gd name="T41" fmla="*/ 545 h 770"/>
                <a:gd name="T42" fmla="*/ 2012 w 3182"/>
                <a:gd name="T43" fmla="*/ 559 h 770"/>
                <a:gd name="T44" fmla="*/ 2106 w 3182"/>
                <a:gd name="T45" fmla="*/ 573 h 770"/>
                <a:gd name="T46" fmla="*/ 2200 w 3182"/>
                <a:gd name="T47" fmla="*/ 588 h 770"/>
                <a:gd name="T48" fmla="*/ 2293 w 3182"/>
                <a:gd name="T49" fmla="*/ 603 h 770"/>
                <a:gd name="T50" fmla="*/ 2387 w 3182"/>
                <a:gd name="T51" fmla="*/ 619 h 770"/>
                <a:gd name="T52" fmla="*/ 2480 w 3182"/>
                <a:gd name="T53" fmla="*/ 635 h 770"/>
                <a:gd name="T54" fmla="*/ 2574 w 3182"/>
                <a:gd name="T55" fmla="*/ 650 h 770"/>
                <a:gd name="T56" fmla="*/ 2668 w 3182"/>
                <a:gd name="T57" fmla="*/ 665 h 770"/>
                <a:gd name="T58" fmla="*/ 2761 w 3182"/>
                <a:gd name="T59" fmla="*/ 680 h 770"/>
                <a:gd name="T60" fmla="*/ 2855 w 3182"/>
                <a:gd name="T61" fmla="*/ 695 h 770"/>
                <a:gd name="T62" fmla="*/ 2948 w 3182"/>
                <a:gd name="T63" fmla="*/ 710 h 770"/>
                <a:gd name="T64" fmla="*/ 3042 w 3182"/>
                <a:gd name="T65" fmla="*/ 725 h 770"/>
                <a:gd name="T66" fmla="*/ 3136 w 3182"/>
                <a:gd name="T67" fmla="*/ 739 h 7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3182" h="770">
                  <a:moveTo>
                    <a:pt x="0" y="0"/>
                  </a:moveTo>
                  <a:cubicBezTo>
                    <a:pt x="16" y="121"/>
                    <a:pt x="31" y="267"/>
                    <a:pt x="47" y="363"/>
                  </a:cubicBezTo>
                  <a:cubicBezTo>
                    <a:pt x="62" y="459"/>
                    <a:pt x="78" y="518"/>
                    <a:pt x="93" y="572"/>
                  </a:cubicBezTo>
                  <a:cubicBezTo>
                    <a:pt x="109" y="627"/>
                    <a:pt x="125" y="659"/>
                    <a:pt x="140" y="688"/>
                  </a:cubicBezTo>
                  <a:cubicBezTo>
                    <a:pt x="156" y="716"/>
                    <a:pt x="171" y="732"/>
                    <a:pt x="187" y="745"/>
                  </a:cubicBezTo>
                  <a:cubicBezTo>
                    <a:pt x="203" y="758"/>
                    <a:pt x="218" y="763"/>
                    <a:pt x="234" y="766"/>
                  </a:cubicBezTo>
                  <a:cubicBezTo>
                    <a:pt x="250" y="770"/>
                    <a:pt x="265" y="768"/>
                    <a:pt x="281" y="766"/>
                  </a:cubicBezTo>
                  <a:cubicBezTo>
                    <a:pt x="296" y="764"/>
                    <a:pt x="312" y="758"/>
                    <a:pt x="327" y="753"/>
                  </a:cubicBezTo>
                  <a:cubicBezTo>
                    <a:pt x="343" y="747"/>
                    <a:pt x="359" y="740"/>
                    <a:pt x="374" y="732"/>
                  </a:cubicBezTo>
                  <a:cubicBezTo>
                    <a:pt x="390" y="724"/>
                    <a:pt x="405" y="716"/>
                    <a:pt x="421" y="708"/>
                  </a:cubicBezTo>
                  <a:cubicBezTo>
                    <a:pt x="437" y="699"/>
                    <a:pt x="452" y="690"/>
                    <a:pt x="468" y="682"/>
                  </a:cubicBezTo>
                  <a:cubicBezTo>
                    <a:pt x="484" y="673"/>
                    <a:pt x="499" y="664"/>
                    <a:pt x="515" y="656"/>
                  </a:cubicBezTo>
                  <a:cubicBezTo>
                    <a:pt x="530" y="648"/>
                    <a:pt x="546" y="639"/>
                    <a:pt x="561" y="631"/>
                  </a:cubicBezTo>
                  <a:cubicBezTo>
                    <a:pt x="577" y="624"/>
                    <a:pt x="593" y="615"/>
                    <a:pt x="608" y="608"/>
                  </a:cubicBezTo>
                  <a:cubicBezTo>
                    <a:pt x="624" y="601"/>
                    <a:pt x="639" y="594"/>
                    <a:pt x="655" y="587"/>
                  </a:cubicBezTo>
                  <a:cubicBezTo>
                    <a:pt x="671" y="580"/>
                    <a:pt x="687" y="574"/>
                    <a:pt x="702" y="568"/>
                  </a:cubicBezTo>
                  <a:cubicBezTo>
                    <a:pt x="718" y="562"/>
                    <a:pt x="733" y="557"/>
                    <a:pt x="749" y="551"/>
                  </a:cubicBezTo>
                  <a:cubicBezTo>
                    <a:pt x="764" y="546"/>
                    <a:pt x="780" y="541"/>
                    <a:pt x="795" y="537"/>
                  </a:cubicBezTo>
                  <a:cubicBezTo>
                    <a:pt x="811" y="532"/>
                    <a:pt x="827" y="528"/>
                    <a:pt x="842" y="524"/>
                  </a:cubicBezTo>
                  <a:cubicBezTo>
                    <a:pt x="858" y="520"/>
                    <a:pt x="873" y="517"/>
                    <a:pt x="889" y="513"/>
                  </a:cubicBezTo>
                  <a:cubicBezTo>
                    <a:pt x="905" y="510"/>
                    <a:pt x="921" y="507"/>
                    <a:pt x="936" y="504"/>
                  </a:cubicBezTo>
                  <a:cubicBezTo>
                    <a:pt x="952" y="502"/>
                    <a:pt x="967" y="499"/>
                    <a:pt x="983" y="497"/>
                  </a:cubicBezTo>
                  <a:cubicBezTo>
                    <a:pt x="998" y="495"/>
                    <a:pt x="1014" y="493"/>
                    <a:pt x="1030" y="491"/>
                  </a:cubicBezTo>
                  <a:cubicBezTo>
                    <a:pt x="1045" y="490"/>
                    <a:pt x="1061" y="488"/>
                    <a:pt x="1076" y="487"/>
                  </a:cubicBezTo>
                  <a:cubicBezTo>
                    <a:pt x="1092" y="486"/>
                    <a:pt x="1107" y="485"/>
                    <a:pt x="1123" y="484"/>
                  </a:cubicBezTo>
                  <a:cubicBezTo>
                    <a:pt x="1139" y="483"/>
                    <a:pt x="1155" y="482"/>
                    <a:pt x="1170" y="482"/>
                  </a:cubicBezTo>
                  <a:cubicBezTo>
                    <a:pt x="1186" y="482"/>
                    <a:pt x="1201" y="481"/>
                    <a:pt x="1217" y="481"/>
                  </a:cubicBezTo>
                  <a:cubicBezTo>
                    <a:pt x="1232" y="481"/>
                    <a:pt x="1248" y="481"/>
                    <a:pt x="1264" y="481"/>
                  </a:cubicBezTo>
                  <a:cubicBezTo>
                    <a:pt x="1279" y="482"/>
                    <a:pt x="1295" y="482"/>
                    <a:pt x="1310" y="482"/>
                  </a:cubicBezTo>
                  <a:cubicBezTo>
                    <a:pt x="1326" y="483"/>
                    <a:pt x="1341" y="483"/>
                    <a:pt x="1357" y="484"/>
                  </a:cubicBezTo>
                  <a:cubicBezTo>
                    <a:pt x="1373" y="485"/>
                    <a:pt x="1389" y="486"/>
                    <a:pt x="1404" y="487"/>
                  </a:cubicBezTo>
                  <a:cubicBezTo>
                    <a:pt x="1420" y="488"/>
                    <a:pt x="1435" y="489"/>
                    <a:pt x="1451" y="490"/>
                  </a:cubicBezTo>
                  <a:cubicBezTo>
                    <a:pt x="1466" y="491"/>
                    <a:pt x="1482" y="492"/>
                    <a:pt x="1498" y="494"/>
                  </a:cubicBezTo>
                  <a:cubicBezTo>
                    <a:pt x="1513" y="495"/>
                    <a:pt x="1529" y="496"/>
                    <a:pt x="1544" y="498"/>
                  </a:cubicBezTo>
                  <a:cubicBezTo>
                    <a:pt x="1560" y="499"/>
                    <a:pt x="1575" y="501"/>
                    <a:pt x="1591" y="502"/>
                  </a:cubicBezTo>
                  <a:cubicBezTo>
                    <a:pt x="1607" y="504"/>
                    <a:pt x="1623" y="506"/>
                    <a:pt x="1638" y="508"/>
                  </a:cubicBezTo>
                  <a:cubicBezTo>
                    <a:pt x="1654" y="509"/>
                    <a:pt x="1669" y="511"/>
                    <a:pt x="1685" y="513"/>
                  </a:cubicBezTo>
                  <a:cubicBezTo>
                    <a:pt x="1700" y="515"/>
                    <a:pt x="1716" y="517"/>
                    <a:pt x="1732" y="519"/>
                  </a:cubicBezTo>
                  <a:cubicBezTo>
                    <a:pt x="1747" y="521"/>
                    <a:pt x="1763" y="523"/>
                    <a:pt x="1778" y="525"/>
                  </a:cubicBezTo>
                  <a:cubicBezTo>
                    <a:pt x="1794" y="527"/>
                    <a:pt x="1809" y="529"/>
                    <a:pt x="1825" y="531"/>
                  </a:cubicBezTo>
                  <a:cubicBezTo>
                    <a:pt x="1841" y="534"/>
                    <a:pt x="1857" y="536"/>
                    <a:pt x="1872" y="538"/>
                  </a:cubicBezTo>
                  <a:cubicBezTo>
                    <a:pt x="1888" y="540"/>
                    <a:pt x="1903" y="542"/>
                    <a:pt x="1919" y="545"/>
                  </a:cubicBezTo>
                  <a:cubicBezTo>
                    <a:pt x="1934" y="547"/>
                    <a:pt x="1950" y="549"/>
                    <a:pt x="1966" y="552"/>
                  </a:cubicBezTo>
                  <a:cubicBezTo>
                    <a:pt x="1981" y="554"/>
                    <a:pt x="1997" y="556"/>
                    <a:pt x="2012" y="559"/>
                  </a:cubicBezTo>
                  <a:cubicBezTo>
                    <a:pt x="2028" y="561"/>
                    <a:pt x="2043" y="564"/>
                    <a:pt x="2059" y="566"/>
                  </a:cubicBezTo>
                  <a:cubicBezTo>
                    <a:pt x="2075" y="568"/>
                    <a:pt x="2091" y="571"/>
                    <a:pt x="2106" y="573"/>
                  </a:cubicBezTo>
                  <a:cubicBezTo>
                    <a:pt x="2122" y="576"/>
                    <a:pt x="2137" y="578"/>
                    <a:pt x="2153" y="581"/>
                  </a:cubicBezTo>
                  <a:cubicBezTo>
                    <a:pt x="2169" y="583"/>
                    <a:pt x="2184" y="586"/>
                    <a:pt x="2200" y="588"/>
                  </a:cubicBezTo>
                  <a:cubicBezTo>
                    <a:pt x="2215" y="591"/>
                    <a:pt x="2231" y="593"/>
                    <a:pt x="2246" y="596"/>
                  </a:cubicBezTo>
                  <a:cubicBezTo>
                    <a:pt x="2262" y="598"/>
                    <a:pt x="2278" y="601"/>
                    <a:pt x="2293" y="603"/>
                  </a:cubicBezTo>
                  <a:cubicBezTo>
                    <a:pt x="2309" y="606"/>
                    <a:pt x="2325" y="608"/>
                    <a:pt x="2340" y="611"/>
                  </a:cubicBezTo>
                  <a:cubicBezTo>
                    <a:pt x="2356" y="614"/>
                    <a:pt x="2371" y="616"/>
                    <a:pt x="2387" y="619"/>
                  </a:cubicBezTo>
                  <a:cubicBezTo>
                    <a:pt x="2403" y="622"/>
                    <a:pt x="2418" y="624"/>
                    <a:pt x="2434" y="627"/>
                  </a:cubicBezTo>
                  <a:cubicBezTo>
                    <a:pt x="2449" y="629"/>
                    <a:pt x="2465" y="632"/>
                    <a:pt x="2480" y="635"/>
                  </a:cubicBezTo>
                  <a:cubicBezTo>
                    <a:pt x="2496" y="637"/>
                    <a:pt x="2512" y="640"/>
                    <a:pt x="2527" y="642"/>
                  </a:cubicBezTo>
                  <a:cubicBezTo>
                    <a:pt x="2543" y="645"/>
                    <a:pt x="2559" y="647"/>
                    <a:pt x="2574" y="650"/>
                  </a:cubicBezTo>
                  <a:cubicBezTo>
                    <a:pt x="2590" y="652"/>
                    <a:pt x="2605" y="655"/>
                    <a:pt x="2621" y="658"/>
                  </a:cubicBezTo>
                  <a:cubicBezTo>
                    <a:pt x="2637" y="660"/>
                    <a:pt x="2652" y="663"/>
                    <a:pt x="2668" y="665"/>
                  </a:cubicBezTo>
                  <a:cubicBezTo>
                    <a:pt x="2683" y="668"/>
                    <a:pt x="2699" y="670"/>
                    <a:pt x="2714" y="673"/>
                  </a:cubicBezTo>
                  <a:cubicBezTo>
                    <a:pt x="2730" y="675"/>
                    <a:pt x="2746" y="678"/>
                    <a:pt x="2761" y="680"/>
                  </a:cubicBezTo>
                  <a:cubicBezTo>
                    <a:pt x="2777" y="683"/>
                    <a:pt x="2793" y="685"/>
                    <a:pt x="2808" y="688"/>
                  </a:cubicBezTo>
                  <a:cubicBezTo>
                    <a:pt x="2824" y="690"/>
                    <a:pt x="2839" y="693"/>
                    <a:pt x="2855" y="695"/>
                  </a:cubicBezTo>
                  <a:cubicBezTo>
                    <a:pt x="2871" y="698"/>
                    <a:pt x="2886" y="700"/>
                    <a:pt x="2902" y="703"/>
                  </a:cubicBezTo>
                  <a:cubicBezTo>
                    <a:pt x="2917" y="705"/>
                    <a:pt x="2933" y="708"/>
                    <a:pt x="2948" y="710"/>
                  </a:cubicBezTo>
                  <a:cubicBezTo>
                    <a:pt x="2964" y="713"/>
                    <a:pt x="2980" y="715"/>
                    <a:pt x="2995" y="718"/>
                  </a:cubicBezTo>
                  <a:cubicBezTo>
                    <a:pt x="3011" y="720"/>
                    <a:pt x="3027" y="722"/>
                    <a:pt x="3042" y="725"/>
                  </a:cubicBezTo>
                  <a:cubicBezTo>
                    <a:pt x="3058" y="727"/>
                    <a:pt x="3074" y="730"/>
                    <a:pt x="3089" y="732"/>
                  </a:cubicBezTo>
                  <a:cubicBezTo>
                    <a:pt x="3105" y="735"/>
                    <a:pt x="3120" y="737"/>
                    <a:pt x="3136" y="739"/>
                  </a:cubicBezTo>
                  <a:cubicBezTo>
                    <a:pt x="3151" y="742"/>
                    <a:pt x="3167" y="744"/>
                    <a:pt x="3182" y="746"/>
                  </a:cubicBezTo>
                </a:path>
              </a:pathLst>
            </a:custGeom>
            <a:noFill/>
            <a:ln w="25400" cap="rnd">
              <a:solidFill>
                <a:srgbClr val="ED7D3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2" name="Szövegdoboz 51">
                  <a:extLst>
                    <a:ext uri="{FF2B5EF4-FFF2-40B4-BE49-F238E27FC236}">
                      <a16:creationId xmlns:a16="http://schemas.microsoft.com/office/drawing/2014/main" id="{E1BEECF0-24B5-40B5-9579-D8CC561661FC}"/>
                    </a:ext>
                  </a:extLst>
                </p:cNvPr>
                <p:cNvSpPr txBox="1"/>
                <p:nvPr/>
              </p:nvSpPr>
              <p:spPr>
                <a:xfrm>
                  <a:off x="6409643" y="4991525"/>
                  <a:ext cx="273280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hu-HU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hu-HU" b="0" i="1" smtClean="0"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  <m:sub>
                            <m:r>
                              <a:rPr lang="hu-HU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hu-HU" dirty="0"/>
                </a:p>
              </p:txBody>
            </p:sp>
          </mc:Choice>
          <mc:Fallback xmlns="">
            <p:sp>
              <p:nvSpPr>
                <p:cNvPr id="52" name="Szövegdoboz 51">
                  <a:extLst>
                    <a:ext uri="{FF2B5EF4-FFF2-40B4-BE49-F238E27FC236}">
                      <a16:creationId xmlns:a16="http://schemas.microsoft.com/office/drawing/2014/main" id="{E1BEECF0-24B5-40B5-9579-D8CC561661F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409643" y="4991525"/>
                  <a:ext cx="273280" cy="276999"/>
                </a:xfrm>
                <a:prstGeom prst="rect">
                  <a:avLst/>
                </a:prstGeom>
                <a:blipFill>
                  <a:blip r:embed="rId7"/>
                  <a:stretch>
                    <a:fillRect l="-20000" r="-8889" b="-15556"/>
                  </a:stretch>
                </a:blipFill>
              </p:spPr>
              <p:txBody>
                <a:bodyPr/>
                <a:lstStyle/>
                <a:p>
                  <a:r>
                    <a:rPr lang="hu-HU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67" name="Csoportba foglalás 66">
            <a:extLst>
              <a:ext uri="{FF2B5EF4-FFF2-40B4-BE49-F238E27FC236}">
                <a16:creationId xmlns:a16="http://schemas.microsoft.com/office/drawing/2014/main" id="{05693D97-0BC3-475E-A1FD-64FE227DC542}"/>
              </a:ext>
            </a:extLst>
          </p:cNvPr>
          <p:cNvGrpSpPr/>
          <p:nvPr/>
        </p:nvGrpSpPr>
        <p:grpSpPr>
          <a:xfrm>
            <a:off x="6059488" y="3213100"/>
            <a:ext cx="5051425" cy="2012950"/>
            <a:chOff x="6059488" y="3213100"/>
            <a:chExt cx="5051425" cy="2012950"/>
          </a:xfrm>
        </p:grpSpPr>
        <p:sp>
          <p:nvSpPr>
            <p:cNvPr id="14" name="Freeform 12">
              <a:extLst>
                <a:ext uri="{FF2B5EF4-FFF2-40B4-BE49-F238E27FC236}">
                  <a16:creationId xmlns:a16="http://schemas.microsoft.com/office/drawing/2014/main" id="{44C76764-F1E7-4478-9F73-ACCA0513CA9B}"/>
                </a:ext>
              </a:extLst>
            </p:cNvPr>
            <p:cNvSpPr>
              <a:spLocks/>
            </p:cNvSpPr>
            <p:nvPr/>
          </p:nvSpPr>
          <p:spPr bwMode="auto">
            <a:xfrm>
              <a:off x="6059488" y="3213100"/>
              <a:ext cx="5051425" cy="2012950"/>
            </a:xfrm>
            <a:custGeom>
              <a:avLst/>
              <a:gdLst>
                <a:gd name="T0" fmla="*/ 47 w 3182"/>
                <a:gd name="T1" fmla="*/ 429 h 1268"/>
                <a:gd name="T2" fmla="*/ 140 w 3182"/>
                <a:gd name="T3" fmla="*/ 848 h 1268"/>
                <a:gd name="T4" fmla="*/ 234 w 3182"/>
                <a:gd name="T5" fmla="*/ 992 h 1268"/>
                <a:gd name="T6" fmla="*/ 327 w 3182"/>
                <a:gd name="T7" fmla="*/ 1026 h 1268"/>
                <a:gd name="T8" fmla="*/ 421 w 3182"/>
                <a:gd name="T9" fmla="*/ 1016 h 1268"/>
                <a:gd name="T10" fmla="*/ 515 w 3182"/>
                <a:gd name="T11" fmla="*/ 993 h 1268"/>
                <a:gd name="T12" fmla="*/ 608 w 3182"/>
                <a:gd name="T13" fmla="*/ 969 h 1268"/>
                <a:gd name="T14" fmla="*/ 702 w 3182"/>
                <a:gd name="T15" fmla="*/ 948 h 1268"/>
                <a:gd name="T16" fmla="*/ 795 w 3182"/>
                <a:gd name="T17" fmla="*/ 932 h 1268"/>
                <a:gd name="T18" fmla="*/ 889 w 3182"/>
                <a:gd name="T19" fmla="*/ 922 h 1268"/>
                <a:gd name="T20" fmla="*/ 983 w 3182"/>
                <a:gd name="T21" fmla="*/ 918 h 1268"/>
                <a:gd name="T22" fmla="*/ 1076 w 3182"/>
                <a:gd name="T23" fmla="*/ 918 h 1268"/>
                <a:gd name="T24" fmla="*/ 1170 w 3182"/>
                <a:gd name="T25" fmla="*/ 922 h 1268"/>
                <a:gd name="T26" fmla="*/ 1264 w 3182"/>
                <a:gd name="T27" fmla="*/ 929 h 1268"/>
                <a:gd name="T28" fmla="*/ 1357 w 3182"/>
                <a:gd name="T29" fmla="*/ 939 h 1268"/>
                <a:gd name="T30" fmla="*/ 1451 w 3182"/>
                <a:gd name="T31" fmla="*/ 951 h 1268"/>
                <a:gd name="T32" fmla="*/ 1544 w 3182"/>
                <a:gd name="T33" fmla="*/ 965 h 1268"/>
                <a:gd name="T34" fmla="*/ 1638 w 3182"/>
                <a:gd name="T35" fmla="*/ 980 h 1268"/>
                <a:gd name="T36" fmla="*/ 1732 w 3182"/>
                <a:gd name="T37" fmla="*/ 996 h 1268"/>
                <a:gd name="T38" fmla="*/ 1825 w 3182"/>
                <a:gd name="T39" fmla="*/ 1013 h 1268"/>
                <a:gd name="T40" fmla="*/ 1919 w 3182"/>
                <a:gd name="T41" fmla="*/ 1031 h 1268"/>
                <a:gd name="T42" fmla="*/ 2012 w 3182"/>
                <a:gd name="T43" fmla="*/ 1049 h 1268"/>
                <a:gd name="T44" fmla="*/ 2106 w 3182"/>
                <a:gd name="T45" fmla="*/ 1067 h 1268"/>
                <a:gd name="T46" fmla="*/ 2200 w 3182"/>
                <a:gd name="T47" fmla="*/ 1085 h 1268"/>
                <a:gd name="T48" fmla="*/ 2293 w 3182"/>
                <a:gd name="T49" fmla="*/ 1104 h 1268"/>
                <a:gd name="T50" fmla="*/ 2387 w 3182"/>
                <a:gd name="T51" fmla="*/ 1122 h 1268"/>
                <a:gd name="T52" fmla="*/ 2480 w 3182"/>
                <a:gd name="T53" fmla="*/ 1140 h 1268"/>
                <a:gd name="T54" fmla="*/ 2574 w 3182"/>
                <a:gd name="T55" fmla="*/ 1158 h 1268"/>
                <a:gd name="T56" fmla="*/ 2668 w 3182"/>
                <a:gd name="T57" fmla="*/ 1175 h 1268"/>
                <a:gd name="T58" fmla="*/ 2761 w 3182"/>
                <a:gd name="T59" fmla="*/ 1193 h 1268"/>
                <a:gd name="T60" fmla="*/ 2855 w 3182"/>
                <a:gd name="T61" fmla="*/ 1210 h 1268"/>
                <a:gd name="T62" fmla="*/ 2948 w 3182"/>
                <a:gd name="T63" fmla="*/ 1227 h 1268"/>
                <a:gd name="T64" fmla="*/ 3042 w 3182"/>
                <a:gd name="T65" fmla="*/ 1244 h 1268"/>
                <a:gd name="T66" fmla="*/ 3136 w 3182"/>
                <a:gd name="T67" fmla="*/ 1260 h 12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3182" h="1268">
                  <a:moveTo>
                    <a:pt x="0" y="0"/>
                  </a:moveTo>
                  <a:cubicBezTo>
                    <a:pt x="16" y="143"/>
                    <a:pt x="31" y="314"/>
                    <a:pt x="47" y="429"/>
                  </a:cubicBezTo>
                  <a:cubicBezTo>
                    <a:pt x="62" y="544"/>
                    <a:pt x="78" y="621"/>
                    <a:pt x="93" y="690"/>
                  </a:cubicBezTo>
                  <a:cubicBezTo>
                    <a:pt x="109" y="761"/>
                    <a:pt x="125" y="807"/>
                    <a:pt x="140" y="848"/>
                  </a:cubicBezTo>
                  <a:cubicBezTo>
                    <a:pt x="156" y="890"/>
                    <a:pt x="171" y="917"/>
                    <a:pt x="187" y="941"/>
                  </a:cubicBezTo>
                  <a:cubicBezTo>
                    <a:pt x="203" y="965"/>
                    <a:pt x="218" y="980"/>
                    <a:pt x="234" y="992"/>
                  </a:cubicBezTo>
                  <a:cubicBezTo>
                    <a:pt x="250" y="1005"/>
                    <a:pt x="265" y="1012"/>
                    <a:pt x="281" y="1017"/>
                  </a:cubicBezTo>
                  <a:cubicBezTo>
                    <a:pt x="296" y="1023"/>
                    <a:pt x="312" y="1024"/>
                    <a:pt x="327" y="1026"/>
                  </a:cubicBezTo>
                  <a:cubicBezTo>
                    <a:pt x="343" y="1027"/>
                    <a:pt x="359" y="1026"/>
                    <a:pt x="374" y="1024"/>
                  </a:cubicBezTo>
                  <a:cubicBezTo>
                    <a:pt x="390" y="1022"/>
                    <a:pt x="405" y="1019"/>
                    <a:pt x="421" y="1016"/>
                  </a:cubicBezTo>
                  <a:cubicBezTo>
                    <a:pt x="437" y="1013"/>
                    <a:pt x="452" y="1009"/>
                    <a:pt x="468" y="1005"/>
                  </a:cubicBezTo>
                  <a:cubicBezTo>
                    <a:pt x="484" y="1002"/>
                    <a:pt x="499" y="997"/>
                    <a:pt x="515" y="993"/>
                  </a:cubicBezTo>
                  <a:cubicBezTo>
                    <a:pt x="530" y="989"/>
                    <a:pt x="546" y="985"/>
                    <a:pt x="561" y="981"/>
                  </a:cubicBezTo>
                  <a:cubicBezTo>
                    <a:pt x="577" y="976"/>
                    <a:pt x="593" y="972"/>
                    <a:pt x="608" y="969"/>
                  </a:cubicBezTo>
                  <a:cubicBezTo>
                    <a:pt x="624" y="965"/>
                    <a:pt x="639" y="961"/>
                    <a:pt x="655" y="957"/>
                  </a:cubicBezTo>
                  <a:cubicBezTo>
                    <a:pt x="671" y="954"/>
                    <a:pt x="687" y="951"/>
                    <a:pt x="702" y="948"/>
                  </a:cubicBezTo>
                  <a:cubicBezTo>
                    <a:pt x="718" y="945"/>
                    <a:pt x="733" y="942"/>
                    <a:pt x="749" y="939"/>
                  </a:cubicBezTo>
                  <a:cubicBezTo>
                    <a:pt x="764" y="937"/>
                    <a:pt x="780" y="934"/>
                    <a:pt x="795" y="932"/>
                  </a:cubicBezTo>
                  <a:cubicBezTo>
                    <a:pt x="811" y="930"/>
                    <a:pt x="827" y="928"/>
                    <a:pt x="842" y="926"/>
                  </a:cubicBezTo>
                  <a:cubicBezTo>
                    <a:pt x="858" y="925"/>
                    <a:pt x="873" y="923"/>
                    <a:pt x="889" y="922"/>
                  </a:cubicBezTo>
                  <a:cubicBezTo>
                    <a:pt x="905" y="921"/>
                    <a:pt x="921" y="920"/>
                    <a:pt x="936" y="919"/>
                  </a:cubicBezTo>
                  <a:cubicBezTo>
                    <a:pt x="952" y="919"/>
                    <a:pt x="967" y="918"/>
                    <a:pt x="983" y="918"/>
                  </a:cubicBezTo>
                  <a:cubicBezTo>
                    <a:pt x="998" y="917"/>
                    <a:pt x="1014" y="917"/>
                    <a:pt x="1030" y="917"/>
                  </a:cubicBezTo>
                  <a:cubicBezTo>
                    <a:pt x="1045" y="917"/>
                    <a:pt x="1061" y="918"/>
                    <a:pt x="1076" y="918"/>
                  </a:cubicBezTo>
                  <a:cubicBezTo>
                    <a:pt x="1092" y="918"/>
                    <a:pt x="1107" y="919"/>
                    <a:pt x="1123" y="919"/>
                  </a:cubicBezTo>
                  <a:cubicBezTo>
                    <a:pt x="1139" y="920"/>
                    <a:pt x="1155" y="921"/>
                    <a:pt x="1170" y="922"/>
                  </a:cubicBezTo>
                  <a:cubicBezTo>
                    <a:pt x="1186" y="923"/>
                    <a:pt x="1201" y="924"/>
                    <a:pt x="1217" y="925"/>
                  </a:cubicBezTo>
                  <a:cubicBezTo>
                    <a:pt x="1232" y="926"/>
                    <a:pt x="1248" y="928"/>
                    <a:pt x="1264" y="929"/>
                  </a:cubicBezTo>
                  <a:cubicBezTo>
                    <a:pt x="1279" y="931"/>
                    <a:pt x="1295" y="932"/>
                    <a:pt x="1310" y="934"/>
                  </a:cubicBezTo>
                  <a:cubicBezTo>
                    <a:pt x="1326" y="936"/>
                    <a:pt x="1341" y="937"/>
                    <a:pt x="1357" y="939"/>
                  </a:cubicBezTo>
                  <a:cubicBezTo>
                    <a:pt x="1373" y="941"/>
                    <a:pt x="1389" y="943"/>
                    <a:pt x="1404" y="945"/>
                  </a:cubicBezTo>
                  <a:cubicBezTo>
                    <a:pt x="1420" y="947"/>
                    <a:pt x="1435" y="949"/>
                    <a:pt x="1451" y="951"/>
                  </a:cubicBezTo>
                  <a:cubicBezTo>
                    <a:pt x="1466" y="954"/>
                    <a:pt x="1482" y="956"/>
                    <a:pt x="1498" y="958"/>
                  </a:cubicBezTo>
                  <a:cubicBezTo>
                    <a:pt x="1513" y="960"/>
                    <a:pt x="1529" y="963"/>
                    <a:pt x="1544" y="965"/>
                  </a:cubicBezTo>
                  <a:cubicBezTo>
                    <a:pt x="1560" y="968"/>
                    <a:pt x="1575" y="970"/>
                    <a:pt x="1591" y="973"/>
                  </a:cubicBezTo>
                  <a:cubicBezTo>
                    <a:pt x="1607" y="975"/>
                    <a:pt x="1623" y="978"/>
                    <a:pt x="1638" y="980"/>
                  </a:cubicBezTo>
                  <a:cubicBezTo>
                    <a:pt x="1654" y="983"/>
                    <a:pt x="1669" y="986"/>
                    <a:pt x="1685" y="988"/>
                  </a:cubicBezTo>
                  <a:cubicBezTo>
                    <a:pt x="1700" y="991"/>
                    <a:pt x="1716" y="994"/>
                    <a:pt x="1732" y="996"/>
                  </a:cubicBezTo>
                  <a:cubicBezTo>
                    <a:pt x="1747" y="999"/>
                    <a:pt x="1763" y="1002"/>
                    <a:pt x="1778" y="1005"/>
                  </a:cubicBezTo>
                  <a:cubicBezTo>
                    <a:pt x="1794" y="1008"/>
                    <a:pt x="1809" y="1011"/>
                    <a:pt x="1825" y="1013"/>
                  </a:cubicBezTo>
                  <a:cubicBezTo>
                    <a:pt x="1841" y="1016"/>
                    <a:pt x="1857" y="1019"/>
                    <a:pt x="1872" y="1022"/>
                  </a:cubicBezTo>
                  <a:cubicBezTo>
                    <a:pt x="1888" y="1025"/>
                    <a:pt x="1903" y="1028"/>
                    <a:pt x="1919" y="1031"/>
                  </a:cubicBezTo>
                  <a:cubicBezTo>
                    <a:pt x="1934" y="1034"/>
                    <a:pt x="1950" y="1037"/>
                    <a:pt x="1966" y="1040"/>
                  </a:cubicBezTo>
                  <a:cubicBezTo>
                    <a:pt x="1981" y="1043"/>
                    <a:pt x="1997" y="1046"/>
                    <a:pt x="2012" y="1049"/>
                  </a:cubicBezTo>
                  <a:cubicBezTo>
                    <a:pt x="2028" y="1052"/>
                    <a:pt x="2043" y="1055"/>
                    <a:pt x="2059" y="1058"/>
                  </a:cubicBezTo>
                  <a:cubicBezTo>
                    <a:pt x="2075" y="1061"/>
                    <a:pt x="2091" y="1064"/>
                    <a:pt x="2106" y="1067"/>
                  </a:cubicBezTo>
                  <a:cubicBezTo>
                    <a:pt x="2122" y="1070"/>
                    <a:pt x="2137" y="1073"/>
                    <a:pt x="2153" y="1076"/>
                  </a:cubicBezTo>
                  <a:cubicBezTo>
                    <a:pt x="2169" y="1079"/>
                    <a:pt x="2184" y="1082"/>
                    <a:pt x="2200" y="1085"/>
                  </a:cubicBezTo>
                  <a:cubicBezTo>
                    <a:pt x="2215" y="1089"/>
                    <a:pt x="2231" y="1092"/>
                    <a:pt x="2246" y="1095"/>
                  </a:cubicBezTo>
                  <a:cubicBezTo>
                    <a:pt x="2262" y="1098"/>
                    <a:pt x="2278" y="1101"/>
                    <a:pt x="2293" y="1104"/>
                  </a:cubicBezTo>
                  <a:cubicBezTo>
                    <a:pt x="2309" y="1107"/>
                    <a:pt x="2325" y="1110"/>
                    <a:pt x="2340" y="1113"/>
                  </a:cubicBezTo>
                  <a:cubicBezTo>
                    <a:pt x="2356" y="1116"/>
                    <a:pt x="2371" y="1119"/>
                    <a:pt x="2387" y="1122"/>
                  </a:cubicBezTo>
                  <a:cubicBezTo>
                    <a:pt x="2403" y="1125"/>
                    <a:pt x="2418" y="1128"/>
                    <a:pt x="2434" y="1131"/>
                  </a:cubicBezTo>
                  <a:cubicBezTo>
                    <a:pt x="2449" y="1134"/>
                    <a:pt x="2465" y="1137"/>
                    <a:pt x="2480" y="1140"/>
                  </a:cubicBezTo>
                  <a:cubicBezTo>
                    <a:pt x="2496" y="1143"/>
                    <a:pt x="2512" y="1146"/>
                    <a:pt x="2527" y="1149"/>
                  </a:cubicBezTo>
                  <a:cubicBezTo>
                    <a:pt x="2543" y="1152"/>
                    <a:pt x="2559" y="1155"/>
                    <a:pt x="2574" y="1158"/>
                  </a:cubicBezTo>
                  <a:cubicBezTo>
                    <a:pt x="2590" y="1161"/>
                    <a:pt x="2605" y="1164"/>
                    <a:pt x="2621" y="1167"/>
                  </a:cubicBezTo>
                  <a:cubicBezTo>
                    <a:pt x="2637" y="1169"/>
                    <a:pt x="2652" y="1172"/>
                    <a:pt x="2668" y="1175"/>
                  </a:cubicBezTo>
                  <a:cubicBezTo>
                    <a:pt x="2683" y="1178"/>
                    <a:pt x="2699" y="1181"/>
                    <a:pt x="2714" y="1184"/>
                  </a:cubicBezTo>
                  <a:cubicBezTo>
                    <a:pt x="2730" y="1187"/>
                    <a:pt x="2746" y="1190"/>
                    <a:pt x="2761" y="1193"/>
                  </a:cubicBezTo>
                  <a:cubicBezTo>
                    <a:pt x="2777" y="1196"/>
                    <a:pt x="2793" y="1199"/>
                    <a:pt x="2808" y="1202"/>
                  </a:cubicBezTo>
                  <a:cubicBezTo>
                    <a:pt x="2824" y="1205"/>
                    <a:pt x="2839" y="1208"/>
                    <a:pt x="2855" y="1210"/>
                  </a:cubicBezTo>
                  <a:cubicBezTo>
                    <a:pt x="2871" y="1213"/>
                    <a:pt x="2886" y="1216"/>
                    <a:pt x="2902" y="1219"/>
                  </a:cubicBezTo>
                  <a:cubicBezTo>
                    <a:pt x="2917" y="1222"/>
                    <a:pt x="2933" y="1224"/>
                    <a:pt x="2948" y="1227"/>
                  </a:cubicBezTo>
                  <a:cubicBezTo>
                    <a:pt x="2964" y="1230"/>
                    <a:pt x="2980" y="1233"/>
                    <a:pt x="2995" y="1236"/>
                  </a:cubicBezTo>
                  <a:cubicBezTo>
                    <a:pt x="3011" y="1238"/>
                    <a:pt x="3027" y="1241"/>
                    <a:pt x="3042" y="1244"/>
                  </a:cubicBezTo>
                  <a:cubicBezTo>
                    <a:pt x="3058" y="1246"/>
                    <a:pt x="3074" y="1249"/>
                    <a:pt x="3089" y="1252"/>
                  </a:cubicBezTo>
                  <a:cubicBezTo>
                    <a:pt x="3105" y="1255"/>
                    <a:pt x="3120" y="1257"/>
                    <a:pt x="3136" y="1260"/>
                  </a:cubicBezTo>
                  <a:cubicBezTo>
                    <a:pt x="3151" y="1263"/>
                    <a:pt x="3167" y="1265"/>
                    <a:pt x="3182" y="1268"/>
                  </a:cubicBezTo>
                </a:path>
              </a:pathLst>
            </a:custGeom>
            <a:noFill/>
            <a:ln w="25400" cap="rnd">
              <a:solidFill>
                <a:srgbClr val="A5A5A5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3" name="Szövegdoboz 52">
                  <a:extLst>
                    <a:ext uri="{FF2B5EF4-FFF2-40B4-BE49-F238E27FC236}">
                      <a16:creationId xmlns:a16="http://schemas.microsoft.com/office/drawing/2014/main" id="{2FD930E7-15D5-4C8E-AE4B-663FB2D1FD8D}"/>
                    </a:ext>
                  </a:extLst>
                </p:cNvPr>
                <p:cNvSpPr txBox="1"/>
                <p:nvPr/>
              </p:nvSpPr>
              <p:spPr>
                <a:xfrm>
                  <a:off x="6520050" y="4446721"/>
                  <a:ext cx="273280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hu-HU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hu-HU" b="0" i="1" smtClean="0"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  <m:sub>
                            <m:r>
                              <a:rPr lang="hu-HU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hu-HU" dirty="0"/>
                </a:p>
              </p:txBody>
            </p:sp>
          </mc:Choice>
          <mc:Fallback xmlns="">
            <p:sp>
              <p:nvSpPr>
                <p:cNvPr id="53" name="Szövegdoboz 52">
                  <a:extLst>
                    <a:ext uri="{FF2B5EF4-FFF2-40B4-BE49-F238E27FC236}">
                      <a16:creationId xmlns:a16="http://schemas.microsoft.com/office/drawing/2014/main" id="{2FD930E7-15D5-4C8E-AE4B-663FB2D1FD8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520050" y="4446721"/>
                  <a:ext cx="273280" cy="276999"/>
                </a:xfrm>
                <a:prstGeom prst="rect">
                  <a:avLst/>
                </a:prstGeom>
                <a:blipFill>
                  <a:blip r:embed="rId8"/>
                  <a:stretch>
                    <a:fillRect l="-22727" r="-9091" b="-15217"/>
                  </a:stretch>
                </a:blipFill>
              </p:spPr>
              <p:txBody>
                <a:bodyPr/>
                <a:lstStyle/>
                <a:p>
                  <a:r>
                    <a:rPr lang="hu-HU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66" name="Csoportba foglalás 65">
            <a:extLst>
              <a:ext uri="{FF2B5EF4-FFF2-40B4-BE49-F238E27FC236}">
                <a16:creationId xmlns:a16="http://schemas.microsoft.com/office/drawing/2014/main" id="{FE6906AC-5990-4453-AA8D-693B0B1C1125}"/>
              </a:ext>
            </a:extLst>
          </p:cNvPr>
          <p:cNvGrpSpPr/>
          <p:nvPr/>
        </p:nvGrpSpPr>
        <p:grpSpPr>
          <a:xfrm>
            <a:off x="6059488" y="2193925"/>
            <a:ext cx="5051425" cy="2916237"/>
            <a:chOff x="6059488" y="2193925"/>
            <a:chExt cx="5051425" cy="2916237"/>
          </a:xfrm>
        </p:grpSpPr>
        <p:sp>
          <p:nvSpPr>
            <p:cNvPr id="15" name="Freeform 13">
              <a:extLst>
                <a:ext uri="{FF2B5EF4-FFF2-40B4-BE49-F238E27FC236}">
                  <a16:creationId xmlns:a16="http://schemas.microsoft.com/office/drawing/2014/main" id="{559BDAF1-2469-4017-BE12-5EFAB52C4EF3}"/>
                </a:ext>
              </a:extLst>
            </p:cNvPr>
            <p:cNvSpPr>
              <a:spLocks/>
            </p:cNvSpPr>
            <p:nvPr/>
          </p:nvSpPr>
          <p:spPr bwMode="auto">
            <a:xfrm>
              <a:off x="6059488" y="2193925"/>
              <a:ext cx="5051425" cy="2916237"/>
            </a:xfrm>
            <a:custGeom>
              <a:avLst/>
              <a:gdLst>
                <a:gd name="T0" fmla="*/ 47 w 3182"/>
                <a:gd name="T1" fmla="*/ 499 h 1837"/>
                <a:gd name="T2" fmla="*/ 140 w 3182"/>
                <a:gd name="T3" fmla="*/ 1021 h 1837"/>
                <a:gd name="T4" fmla="*/ 234 w 3182"/>
                <a:gd name="T5" fmla="*/ 1236 h 1837"/>
                <a:gd name="T6" fmla="*/ 327 w 3182"/>
                <a:gd name="T7" fmla="*/ 1321 h 1837"/>
                <a:gd name="T8" fmla="*/ 421 w 3182"/>
                <a:gd name="T9" fmla="*/ 1352 h 1837"/>
                <a:gd name="T10" fmla="*/ 515 w 3182"/>
                <a:gd name="T11" fmla="*/ 1361 h 1837"/>
                <a:gd name="T12" fmla="*/ 608 w 3182"/>
                <a:gd name="T13" fmla="*/ 1362 h 1837"/>
                <a:gd name="T14" fmla="*/ 702 w 3182"/>
                <a:gd name="T15" fmla="*/ 1362 h 1837"/>
                <a:gd name="T16" fmla="*/ 795 w 3182"/>
                <a:gd name="T17" fmla="*/ 1364 h 1837"/>
                <a:gd name="T18" fmla="*/ 889 w 3182"/>
                <a:gd name="T19" fmla="*/ 1370 h 1837"/>
                <a:gd name="T20" fmla="*/ 983 w 3182"/>
                <a:gd name="T21" fmla="*/ 1378 h 1837"/>
                <a:gd name="T22" fmla="*/ 1076 w 3182"/>
                <a:gd name="T23" fmla="*/ 1390 h 1837"/>
                <a:gd name="T24" fmla="*/ 1170 w 3182"/>
                <a:gd name="T25" fmla="*/ 1404 h 1837"/>
                <a:gd name="T26" fmla="*/ 1264 w 3182"/>
                <a:gd name="T27" fmla="*/ 1420 h 1837"/>
                <a:gd name="T28" fmla="*/ 1357 w 3182"/>
                <a:gd name="T29" fmla="*/ 1438 h 1837"/>
                <a:gd name="T30" fmla="*/ 1451 w 3182"/>
                <a:gd name="T31" fmla="*/ 1457 h 1837"/>
                <a:gd name="T32" fmla="*/ 1544 w 3182"/>
                <a:gd name="T33" fmla="*/ 1477 h 1837"/>
                <a:gd name="T34" fmla="*/ 1638 w 3182"/>
                <a:gd name="T35" fmla="*/ 1498 h 1837"/>
                <a:gd name="T36" fmla="*/ 1732 w 3182"/>
                <a:gd name="T37" fmla="*/ 1520 h 1837"/>
                <a:gd name="T38" fmla="*/ 1825 w 3182"/>
                <a:gd name="T39" fmla="*/ 1542 h 1837"/>
                <a:gd name="T40" fmla="*/ 1919 w 3182"/>
                <a:gd name="T41" fmla="*/ 1564 h 1837"/>
                <a:gd name="T42" fmla="*/ 2012 w 3182"/>
                <a:gd name="T43" fmla="*/ 1586 h 1837"/>
                <a:gd name="T44" fmla="*/ 2106 w 3182"/>
                <a:gd name="T45" fmla="*/ 1608 h 1837"/>
                <a:gd name="T46" fmla="*/ 2200 w 3182"/>
                <a:gd name="T47" fmla="*/ 1629 h 1837"/>
                <a:gd name="T48" fmla="*/ 2293 w 3182"/>
                <a:gd name="T49" fmla="*/ 1651 h 1837"/>
                <a:gd name="T50" fmla="*/ 2387 w 3182"/>
                <a:gd name="T51" fmla="*/ 1673 h 1837"/>
                <a:gd name="T52" fmla="*/ 2480 w 3182"/>
                <a:gd name="T53" fmla="*/ 1693 h 1837"/>
                <a:gd name="T54" fmla="*/ 2574 w 3182"/>
                <a:gd name="T55" fmla="*/ 1714 h 1837"/>
                <a:gd name="T56" fmla="*/ 2668 w 3182"/>
                <a:gd name="T57" fmla="*/ 1734 h 1837"/>
                <a:gd name="T58" fmla="*/ 2761 w 3182"/>
                <a:gd name="T59" fmla="*/ 1754 h 1837"/>
                <a:gd name="T60" fmla="*/ 2855 w 3182"/>
                <a:gd name="T61" fmla="*/ 1773 h 1837"/>
                <a:gd name="T62" fmla="*/ 2948 w 3182"/>
                <a:gd name="T63" fmla="*/ 1792 h 1837"/>
                <a:gd name="T64" fmla="*/ 3042 w 3182"/>
                <a:gd name="T65" fmla="*/ 1810 h 1837"/>
                <a:gd name="T66" fmla="*/ 3136 w 3182"/>
                <a:gd name="T67" fmla="*/ 1829 h 18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3182" h="1837">
                  <a:moveTo>
                    <a:pt x="0" y="0"/>
                  </a:moveTo>
                  <a:cubicBezTo>
                    <a:pt x="16" y="167"/>
                    <a:pt x="31" y="363"/>
                    <a:pt x="47" y="499"/>
                  </a:cubicBezTo>
                  <a:cubicBezTo>
                    <a:pt x="62" y="635"/>
                    <a:pt x="78" y="730"/>
                    <a:pt x="93" y="816"/>
                  </a:cubicBezTo>
                  <a:cubicBezTo>
                    <a:pt x="109" y="904"/>
                    <a:pt x="125" y="965"/>
                    <a:pt x="140" y="1021"/>
                  </a:cubicBezTo>
                  <a:cubicBezTo>
                    <a:pt x="156" y="1076"/>
                    <a:pt x="171" y="1116"/>
                    <a:pt x="187" y="1152"/>
                  </a:cubicBezTo>
                  <a:cubicBezTo>
                    <a:pt x="203" y="1188"/>
                    <a:pt x="218" y="1213"/>
                    <a:pt x="234" y="1236"/>
                  </a:cubicBezTo>
                  <a:cubicBezTo>
                    <a:pt x="250" y="1258"/>
                    <a:pt x="265" y="1274"/>
                    <a:pt x="281" y="1289"/>
                  </a:cubicBezTo>
                  <a:cubicBezTo>
                    <a:pt x="296" y="1303"/>
                    <a:pt x="312" y="1313"/>
                    <a:pt x="327" y="1321"/>
                  </a:cubicBezTo>
                  <a:cubicBezTo>
                    <a:pt x="343" y="1330"/>
                    <a:pt x="359" y="1336"/>
                    <a:pt x="374" y="1341"/>
                  </a:cubicBezTo>
                  <a:cubicBezTo>
                    <a:pt x="390" y="1346"/>
                    <a:pt x="405" y="1350"/>
                    <a:pt x="421" y="1352"/>
                  </a:cubicBezTo>
                  <a:cubicBezTo>
                    <a:pt x="437" y="1355"/>
                    <a:pt x="452" y="1357"/>
                    <a:pt x="468" y="1358"/>
                  </a:cubicBezTo>
                  <a:cubicBezTo>
                    <a:pt x="484" y="1360"/>
                    <a:pt x="499" y="1360"/>
                    <a:pt x="515" y="1361"/>
                  </a:cubicBezTo>
                  <a:cubicBezTo>
                    <a:pt x="530" y="1361"/>
                    <a:pt x="546" y="1362"/>
                    <a:pt x="561" y="1362"/>
                  </a:cubicBezTo>
                  <a:cubicBezTo>
                    <a:pt x="577" y="1362"/>
                    <a:pt x="593" y="1362"/>
                    <a:pt x="608" y="1362"/>
                  </a:cubicBezTo>
                  <a:cubicBezTo>
                    <a:pt x="624" y="1362"/>
                    <a:pt x="639" y="1362"/>
                    <a:pt x="655" y="1362"/>
                  </a:cubicBezTo>
                  <a:cubicBezTo>
                    <a:pt x="671" y="1362"/>
                    <a:pt x="687" y="1362"/>
                    <a:pt x="702" y="1362"/>
                  </a:cubicBezTo>
                  <a:cubicBezTo>
                    <a:pt x="718" y="1362"/>
                    <a:pt x="733" y="1362"/>
                    <a:pt x="749" y="1363"/>
                  </a:cubicBezTo>
                  <a:cubicBezTo>
                    <a:pt x="764" y="1363"/>
                    <a:pt x="780" y="1364"/>
                    <a:pt x="795" y="1364"/>
                  </a:cubicBezTo>
                  <a:cubicBezTo>
                    <a:pt x="811" y="1365"/>
                    <a:pt x="827" y="1366"/>
                    <a:pt x="842" y="1367"/>
                  </a:cubicBezTo>
                  <a:cubicBezTo>
                    <a:pt x="858" y="1367"/>
                    <a:pt x="873" y="1369"/>
                    <a:pt x="889" y="1370"/>
                  </a:cubicBezTo>
                  <a:cubicBezTo>
                    <a:pt x="905" y="1371"/>
                    <a:pt x="921" y="1372"/>
                    <a:pt x="936" y="1374"/>
                  </a:cubicBezTo>
                  <a:cubicBezTo>
                    <a:pt x="952" y="1375"/>
                    <a:pt x="967" y="1377"/>
                    <a:pt x="983" y="1378"/>
                  </a:cubicBezTo>
                  <a:cubicBezTo>
                    <a:pt x="998" y="1380"/>
                    <a:pt x="1014" y="1382"/>
                    <a:pt x="1030" y="1384"/>
                  </a:cubicBezTo>
                  <a:cubicBezTo>
                    <a:pt x="1045" y="1386"/>
                    <a:pt x="1061" y="1388"/>
                    <a:pt x="1076" y="1390"/>
                  </a:cubicBezTo>
                  <a:cubicBezTo>
                    <a:pt x="1092" y="1392"/>
                    <a:pt x="1107" y="1394"/>
                    <a:pt x="1123" y="1396"/>
                  </a:cubicBezTo>
                  <a:cubicBezTo>
                    <a:pt x="1139" y="1399"/>
                    <a:pt x="1155" y="1401"/>
                    <a:pt x="1170" y="1404"/>
                  </a:cubicBezTo>
                  <a:cubicBezTo>
                    <a:pt x="1186" y="1406"/>
                    <a:pt x="1201" y="1409"/>
                    <a:pt x="1217" y="1412"/>
                  </a:cubicBezTo>
                  <a:cubicBezTo>
                    <a:pt x="1232" y="1414"/>
                    <a:pt x="1248" y="1417"/>
                    <a:pt x="1264" y="1420"/>
                  </a:cubicBezTo>
                  <a:cubicBezTo>
                    <a:pt x="1279" y="1423"/>
                    <a:pt x="1295" y="1426"/>
                    <a:pt x="1310" y="1429"/>
                  </a:cubicBezTo>
                  <a:cubicBezTo>
                    <a:pt x="1326" y="1432"/>
                    <a:pt x="1341" y="1435"/>
                    <a:pt x="1357" y="1438"/>
                  </a:cubicBezTo>
                  <a:cubicBezTo>
                    <a:pt x="1373" y="1441"/>
                    <a:pt x="1389" y="1444"/>
                    <a:pt x="1404" y="1447"/>
                  </a:cubicBezTo>
                  <a:cubicBezTo>
                    <a:pt x="1420" y="1451"/>
                    <a:pt x="1435" y="1454"/>
                    <a:pt x="1451" y="1457"/>
                  </a:cubicBezTo>
                  <a:cubicBezTo>
                    <a:pt x="1466" y="1460"/>
                    <a:pt x="1482" y="1464"/>
                    <a:pt x="1498" y="1467"/>
                  </a:cubicBezTo>
                  <a:cubicBezTo>
                    <a:pt x="1513" y="1470"/>
                    <a:pt x="1529" y="1474"/>
                    <a:pt x="1544" y="1477"/>
                  </a:cubicBezTo>
                  <a:cubicBezTo>
                    <a:pt x="1560" y="1481"/>
                    <a:pt x="1575" y="1484"/>
                    <a:pt x="1591" y="1488"/>
                  </a:cubicBezTo>
                  <a:cubicBezTo>
                    <a:pt x="1607" y="1491"/>
                    <a:pt x="1623" y="1495"/>
                    <a:pt x="1638" y="1498"/>
                  </a:cubicBezTo>
                  <a:cubicBezTo>
                    <a:pt x="1654" y="1502"/>
                    <a:pt x="1669" y="1506"/>
                    <a:pt x="1685" y="1509"/>
                  </a:cubicBezTo>
                  <a:cubicBezTo>
                    <a:pt x="1700" y="1513"/>
                    <a:pt x="1716" y="1517"/>
                    <a:pt x="1732" y="1520"/>
                  </a:cubicBezTo>
                  <a:cubicBezTo>
                    <a:pt x="1747" y="1524"/>
                    <a:pt x="1763" y="1527"/>
                    <a:pt x="1778" y="1531"/>
                  </a:cubicBezTo>
                  <a:cubicBezTo>
                    <a:pt x="1794" y="1535"/>
                    <a:pt x="1809" y="1538"/>
                    <a:pt x="1825" y="1542"/>
                  </a:cubicBezTo>
                  <a:cubicBezTo>
                    <a:pt x="1841" y="1546"/>
                    <a:pt x="1857" y="1549"/>
                    <a:pt x="1872" y="1553"/>
                  </a:cubicBezTo>
                  <a:cubicBezTo>
                    <a:pt x="1888" y="1557"/>
                    <a:pt x="1903" y="1560"/>
                    <a:pt x="1919" y="1564"/>
                  </a:cubicBezTo>
                  <a:cubicBezTo>
                    <a:pt x="1934" y="1568"/>
                    <a:pt x="1950" y="1571"/>
                    <a:pt x="1966" y="1575"/>
                  </a:cubicBezTo>
                  <a:cubicBezTo>
                    <a:pt x="1981" y="1579"/>
                    <a:pt x="1997" y="1582"/>
                    <a:pt x="2012" y="1586"/>
                  </a:cubicBezTo>
                  <a:cubicBezTo>
                    <a:pt x="2028" y="1589"/>
                    <a:pt x="2043" y="1593"/>
                    <a:pt x="2059" y="1597"/>
                  </a:cubicBezTo>
                  <a:cubicBezTo>
                    <a:pt x="2075" y="1600"/>
                    <a:pt x="2091" y="1604"/>
                    <a:pt x="2106" y="1608"/>
                  </a:cubicBezTo>
                  <a:cubicBezTo>
                    <a:pt x="2122" y="1611"/>
                    <a:pt x="2137" y="1615"/>
                    <a:pt x="2153" y="1619"/>
                  </a:cubicBezTo>
                  <a:cubicBezTo>
                    <a:pt x="2169" y="1622"/>
                    <a:pt x="2184" y="1626"/>
                    <a:pt x="2200" y="1629"/>
                  </a:cubicBezTo>
                  <a:cubicBezTo>
                    <a:pt x="2215" y="1633"/>
                    <a:pt x="2231" y="1637"/>
                    <a:pt x="2246" y="1640"/>
                  </a:cubicBezTo>
                  <a:cubicBezTo>
                    <a:pt x="2262" y="1644"/>
                    <a:pt x="2278" y="1647"/>
                    <a:pt x="2293" y="1651"/>
                  </a:cubicBezTo>
                  <a:cubicBezTo>
                    <a:pt x="2309" y="1654"/>
                    <a:pt x="2325" y="1658"/>
                    <a:pt x="2340" y="1661"/>
                  </a:cubicBezTo>
                  <a:cubicBezTo>
                    <a:pt x="2356" y="1665"/>
                    <a:pt x="2371" y="1669"/>
                    <a:pt x="2387" y="1673"/>
                  </a:cubicBezTo>
                  <a:cubicBezTo>
                    <a:pt x="2403" y="1676"/>
                    <a:pt x="2418" y="1680"/>
                    <a:pt x="2434" y="1683"/>
                  </a:cubicBezTo>
                  <a:cubicBezTo>
                    <a:pt x="2449" y="1686"/>
                    <a:pt x="2465" y="1690"/>
                    <a:pt x="2480" y="1693"/>
                  </a:cubicBezTo>
                  <a:cubicBezTo>
                    <a:pt x="2496" y="1697"/>
                    <a:pt x="2512" y="1700"/>
                    <a:pt x="2527" y="1704"/>
                  </a:cubicBezTo>
                  <a:cubicBezTo>
                    <a:pt x="2543" y="1707"/>
                    <a:pt x="2559" y="1710"/>
                    <a:pt x="2574" y="1714"/>
                  </a:cubicBezTo>
                  <a:cubicBezTo>
                    <a:pt x="2590" y="1717"/>
                    <a:pt x="2605" y="1721"/>
                    <a:pt x="2621" y="1724"/>
                  </a:cubicBezTo>
                  <a:cubicBezTo>
                    <a:pt x="2637" y="1727"/>
                    <a:pt x="2652" y="1731"/>
                    <a:pt x="2668" y="1734"/>
                  </a:cubicBezTo>
                  <a:cubicBezTo>
                    <a:pt x="2683" y="1737"/>
                    <a:pt x="2699" y="1741"/>
                    <a:pt x="2714" y="1744"/>
                  </a:cubicBezTo>
                  <a:cubicBezTo>
                    <a:pt x="2730" y="1747"/>
                    <a:pt x="2746" y="1750"/>
                    <a:pt x="2761" y="1754"/>
                  </a:cubicBezTo>
                  <a:cubicBezTo>
                    <a:pt x="2777" y="1757"/>
                    <a:pt x="2793" y="1760"/>
                    <a:pt x="2808" y="1763"/>
                  </a:cubicBezTo>
                  <a:cubicBezTo>
                    <a:pt x="2824" y="1767"/>
                    <a:pt x="2839" y="1770"/>
                    <a:pt x="2855" y="1773"/>
                  </a:cubicBezTo>
                  <a:cubicBezTo>
                    <a:pt x="2871" y="1776"/>
                    <a:pt x="2886" y="1779"/>
                    <a:pt x="2902" y="1783"/>
                  </a:cubicBezTo>
                  <a:cubicBezTo>
                    <a:pt x="2917" y="1786"/>
                    <a:pt x="2933" y="1789"/>
                    <a:pt x="2948" y="1792"/>
                  </a:cubicBezTo>
                  <a:cubicBezTo>
                    <a:pt x="2964" y="1795"/>
                    <a:pt x="2980" y="1798"/>
                    <a:pt x="2995" y="1801"/>
                  </a:cubicBezTo>
                  <a:cubicBezTo>
                    <a:pt x="3011" y="1804"/>
                    <a:pt x="3027" y="1807"/>
                    <a:pt x="3042" y="1810"/>
                  </a:cubicBezTo>
                  <a:cubicBezTo>
                    <a:pt x="3058" y="1814"/>
                    <a:pt x="3074" y="1817"/>
                    <a:pt x="3089" y="1820"/>
                  </a:cubicBezTo>
                  <a:cubicBezTo>
                    <a:pt x="3105" y="1823"/>
                    <a:pt x="3120" y="1826"/>
                    <a:pt x="3136" y="1829"/>
                  </a:cubicBezTo>
                  <a:cubicBezTo>
                    <a:pt x="3151" y="1832"/>
                    <a:pt x="3167" y="1835"/>
                    <a:pt x="3182" y="1837"/>
                  </a:cubicBezTo>
                </a:path>
              </a:pathLst>
            </a:custGeom>
            <a:noFill/>
            <a:ln w="25400" cap="rnd">
              <a:solidFill>
                <a:srgbClr val="FFC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4" name="Szövegdoboz 53">
                  <a:extLst>
                    <a:ext uri="{FF2B5EF4-FFF2-40B4-BE49-F238E27FC236}">
                      <a16:creationId xmlns:a16="http://schemas.microsoft.com/office/drawing/2014/main" id="{42AEBBE5-E493-461B-9EA1-864A0BDF96B1}"/>
                    </a:ext>
                  </a:extLst>
                </p:cNvPr>
                <p:cNvSpPr txBox="1"/>
                <p:nvPr/>
              </p:nvSpPr>
              <p:spPr>
                <a:xfrm>
                  <a:off x="6608787" y="3967882"/>
                  <a:ext cx="266548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hu-HU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hu-HU" b="0" i="1" smtClean="0"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  <m:sub>
                            <m:r>
                              <a:rPr lang="hu-HU" b="0" i="1" smtClean="0">
                                <a:latin typeface="Cambria Math" panose="02040503050406030204" pitchFamily="18" charset="0"/>
                              </a:rPr>
                              <m:t>4</m:t>
                            </m:r>
                          </m:sub>
                        </m:sSub>
                      </m:oMath>
                    </m:oMathPara>
                  </a14:m>
                  <a:endParaRPr lang="hu-HU" dirty="0"/>
                </a:p>
              </p:txBody>
            </p:sp>
          </mc:Choice>
          <mc:Fallback xmlns="">
            <p:sp>
              <p:nvSpPr>
                <p:cNvPr id="54" name="Szövegdoboz 53">
                  <a:extLst>
                    <a:ext uri="{FF2B5EF4-FFF2-40B4-BE49-F238E27FC236}">
                      <a16:creationId xmlns:a16="http://schemas.microsoft.com/office/drawing/2014/main" id="{42AEBBE5-E493-461B-9EA1-864A0BDF96B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608787" y="3967882"/>
                  <a:ext cx="266548" cy="276999"/>
                </a:xfrm>
                <a:prstGeom prst="rect">
                  <a:avLst/>
                </a:prstGeom>
                <a:blipFill>
                  <a:blip r:embed="rId9"/>
                  <a:stretch>
                    <a:fillRect l="-20455" r="-9091" b="-15556"/>
                  </a:stretch>
                </a:blipFill>
              </p:spPr>
              <p:txBody>
                <a:bodyPr/>
                <a:lstStyle/>
                <a:p>
                  <a:r>
                    <a:rPr lang="hu-HU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64" name="Csoportba foglalás 63">
            <a:extLst>
              <a:ext uri="{FF2B5EF4-FFF2-40B4-BE49-F238E27FC236}">
                <a16:creationId xmlns:a16="http://schemas.microsoft.com/office/drawing/2014/main" id="{2AC116DA-4398-4409-9AAF-3C249B474070}"/>
              </a:ext>
            </a:extLst>
          </p:cNvPr>
          <p:cNvGrpSpPr/>
          <p:nvPr/>
        </p:nvGrpSpPr>
        <p:grpSpPr>
          <a:xfrm>
            <a:off x="6503988" y="1927225"/>
            <a:ext cx="4606925" cy="2751137"/>
            <a:chOff x="6503988" y="1927225"/>
            <a:chExt cx="4606925" cy="2751137"/>
          </a:xfrm>
        </p:grpSpPr>
        <p:sp>
          <p:nvSpPr>
            <p:cNvPr id="17" name="Freeform 15">
              <a:extLst>
                <a:ext uri="{FF2B5EF4-FFF2-40B4-BE49-F238E27FC236}">
                  <a16:creationId xmlns:a16="http://schemas.microsoft.com/office/drawing/2014/main" id="{2846E8F2-DEF8-4125-95EB-81C536C6F204}"/>
                </a:ext>
              </a:extLst>
            </p:cNvPr>
            <p:cNvSpPr>
              <a:spLocks/>
            </p:cNvSpPr>
            <p:nvPr/>
          </p:nvSpPr>
          <p:spPr bwMode="auto">
            <a:xfrm>
              <a:off x="6503988" y="1927225"/>
              <a:ext cx="4606925" cy="2751137"/>
            </a:xfrm>
            <a:custGeom>
              <a:avLst/>
              <a:gdLst>
                <a:gd name="T0" fmla="*/ 0 w 2902"/>
                <a:gd name="T1" fmla="*/ 0 h 1733"/>
                <a:gd name="T2" fmla="*/ 47 w 2902"/>
                <a:gd name="T3" fmla="*/ 129 h 1733"/>
                <a:gd name="T4" fmla="*/ 94 w 2902"/>
                <a:gd name="T5" fmla="*/ 233 h 1733"/>
                <a:gd name="T6" fmla="*/ 141 w 2902"/>
                <a:gd name="T7" fmla="*/ 319 h 1733"/>
                <a:gd name="T8" fmla="*/ 188 w 2902"/>
                <a:gd name="T9" fmla="*/ 391 h 1733"/>
                <a:gd name="T10" fmla="*/ 235 w 2902"/>
                <a:gd name="T11" fmla="*/ 453 h 1733"/>
                <a:gd name="T12" fmla="*/ 281 w 2902"/>
                <a:gd name="T13" fmla="*/ 507 h 1733"/>
                <a:gd name="T14" fmla="*/ 328 w 2902"/>
                <a:gd name="T15" fmla="*/ 556 h 1733"/>
                <a:gd name="T16" fmla="*/ 375 w 2902"/>
                <a:gd name="T17" fmla="*/ 599 h 1733"/>
                <a:gd name="T18" fmla="*/ 422 w 2902"/>
                <a:gd name="T19" fmla="*/ 640 h 1733"/>
                <a:gd name="T20" fmla="*/ 469 w 2902"/>
                <a:gd name="T21" fmla="*/ 678 h 1733"/>
                <a:gd name="T22" fmla="*/ 515 w 2902"/>
                <a:gd name="T23" fmla="*/ 713 h 1733"/>
                <a:gd name="T24" fmla="*/ 562 w 2902"/>
                <a:gd name="T25" fmla="*/ 746 h 1733"/>
                <a:gd name="T26" fmla="*/ 609 w 2902"/>
                <a:gd name="T27" fmla="*/ 778 h 1733"/>
                <a:gd name="T28" fmla="*/ 656 w 2902"/>
                <a:gd name="T29" fmla="*/ 809 h 1733"/>
                <a:gd name="T30" fmla="*/ 703 w 2902"/>
                <a:gd name="T31" fmla="*/ 839 h 1733"/>
                <a:gd name="T32" fmla="*/ 749 w 2902"/>
                <a:gd name="T33" fmla="*/ 868 h 1733"/>
                <a:gd name="T34" fmla="*/ 796 w 2902"/>
                <a:gd name="T35" fmla="*/ 896 h 1733"/>
                <a:gd name="T36" fmla="*/ 843 w 2902"/>
                <a:gd name="T37" fmla="*/ 923 h 1733"/>
                <a:gd name="T38" fmla="*/ 890 w 2902"/>
                <a:gd name="T39" fmla="*/ 950 h 1733"/>
                <a:gd name="T40" fmla="*/ 937 w 2902"/>
                <a:gd name="T41" fmla="*/ 976 h 1733"/>
                <a:gd name="T42" fmla="*/ 983 w 2902"/>
                <a:gd name="T43" fmla="*/ 1002 h 1733"/>
                <a:gd name="T44" fmla="*/ 1030 w 2902"/>
                <a:gd name="T45" fmla="*/ 1027 h 1733"/>
                <a:gd name="T46" fmla="*/ 1077 w 2902"/>
                <a:gd name="T47" fmla="*/ 1051 h 1733"/>
                <a:gd name="T48" fmla="*/ 1124 w 2902"/>
                <a:gd name="T49" fmla="*/ 1075 h 1733"/>
                <a:gd name="T50" fmla="*/ 1171 w 2902"/>
                <a:gd name="T51" fmla="*/ 1098 h 1733"/>
                <a:gd name="T52" fmla="*/ 1217 w 2902"/>
                <a:gd name="T53" fmla="*/ 1121 h 1733"/>
                <a:gd name="T54" fmla="*/ 1264 w 2902"/>
                <a:gd name="T55" fmla="*/ 1144 h 1733"/>
                <a:gd name="T56" fmla="*/ 1311 w 2902"/>
                <a:gd name="T57" fmla="*/ 1167 h 1733"/>
                <a:gd name="T58" fmla="*/ 1358 w 2902"/>
                <a:gd name="T59" fmla="*/ 1188 h 1733"/>
                <a:gd name="T60" fmla="*/ 1405 w 2902"/>
                <a:gd name="T61" fmla="*/ 1210 h 1733"/>
                <a:gd name="T62" fmla="*/ 1451 w 2902"/>
                <a:gd name="T63" fmla="*/ 1231 h 1733"/>
                <a:gd name="T64" fmla="*/ 1498 w 2902"/>
                <a:gd name="T65" fmla="*/ 1251 h 1733"/>
                <a:gd name="T66" fmla="*/ 1545 w 2902"/>
                <a:gd name="T67" fmla="*/ 1272 h 1733"/>
                <a:gd name="T68" fmla="*/ 1592 w 2902"/>
                <a:gd name="T69" fmla="*/ 1292 h 1733"/>
                <a:gd name="T70" fmla="*/ 1639 w 2902"/>
                <a:gd name="T71" fmla="*/ 1311 h 1733"/>
                <a:gd name="T72" fmla="*/ 1686 w 2902"/>
                <a:gd name="T73" fmla="*/ 1331 h 1733"/>
                <a:gd name="T74" fmla="*/ 1732 w 2902"/>
                <a:gd name="T75" fmla="*/ 1350 h 1733"/>
                <a:gd name="T76" fmla="*/ 1779 w 2902"/>
                <a:gd name="T77" fmla="*/ 1369 h 1733"/>
                <a:gd name="T78" fmla="*/ 1826 w 2902"/>
                <a:gd name="T79" fmla="*/ 1387 h 1733"/>
                <a:gd name="T80" fmla="*/ 1873 w 2902"/>
                <a:gd name="T81" fmla="*/ 1405 h 1733"/>
                <a:gd name="T82" fmla="*/ 1920 w 2902"/>
                <a:gd name="T83" fmla="*/ 1422 h 1733"/>
                <a:gd name="T84" fmla="*/ 1966 w 2902"/>
                <a:gd name="T85" fmla="*/ 1440 h 1733"/>
                <a:gd name="T86" fmla="*/ 2013 w 2902"/>
                <a:gd name="T87" fmla="*/ 1457 h 1733"/>
                <a:gd name="T88" fmla="*/ 2060 w 2902"/>
                <a:gd name="T89" fmla="*/ 1474 h 1733"/>
                <a:gd name="T90" fmla="*/ 2107 w 2902"/>
                <a:gd name="T91" fmla="*/ 1490 h 1733"/>
                <a:gd name="T92" fmla="*/ 2154 w 2902"/>
                <a:gd name="T93" fmla="*/ 1507 h 1733"/>
                <a:gd name="T94" fmla="*/ 2200 w 2902"/>
                <a:gd name="T95" fmla="*/ 1523 h 1733"/>
                <a:gd name="T96" fmla="*/ 2247 w 2902"/>
                <a:gd name="T97" fmla="*/ 1538 h 1733"/>
                <a:gd name="T98" fmla="*/ 2294 w 2902"/>
                <a:gd name="T99" fmla="*/ 1554 h 1733"/>
                <a:gd name="T100" fmla="*/ 2341 w 2902"/>
                <a:gd name="T101" fmla="*/ 1569 h 1733"/>
                <a:gd name="T102" fmla="*/ 2388 w 2902"/>
                <a:gd name="T103" fmla="*/ 1584 h 1733"/>
                <a:gd name="T104" fmla="*/ 2434 w 2902"/>
                <a:gd name="T105" fmla="*/ 1598 h 1733"/>
                <a:gd name="T106" fmla="*/ 2481 w 2902"/>
                <a:gd name="T107" fmla="*/ 1613 h 1733"/>
                <a:gd name="T108" fmla="*/ 2528 w 2902"/>
                <a:gd name="T109" fmla="*/ 1627 h 1733"/>
                <a:gd name="T110" fmla="*/ 2575 w 2902"/>
                <a:gd name="T111" fmla="*/ 1641 h 1733"/>
                <a:gd name="T112" fmla="*/ 2622 w 2902"/>
                <a:gd name="T113" fmla="*/ 1655 h 1733"/>
                <a:gd name="T114" fmla="*/ 2668 w 2902"/>
                <a:gd name="T115" fmla="*/ 1668 h 1733"/>
                <a:gd name="T116" fmla="*/ 2715 w 2902"/>
                <a:gd name="T117" fmla="*/ 1682 h 1733"/>
                <a:gd name="T118" fmla="*/ 2762 w 2902"/>
                <a:gd name="T119" fmla="*/ 1695 h 1733"/>
                <a:gd name="T120" fmla="*/ 2809 w 2902"/>
                <a:gd name="T121" fmla="*/ 1708 h 1733"/>
                <a:gd name="T122" fmla="*/ 2856 w 2902"/>
                <a:gd name="T123" fmla="*/ 1721 h 1733"/>
                <a:gd name="T124" fmla="*/ 2902 w 2902"/>
                <a:gd name="T125" fmla="*/ 1733 h 17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902" h="1733">
                  <a:moveTo>
                    <a:pt x="0" y="0"/>
                  </a:moveTo>
                  <a:cubicBezTo>
                    <a:pt x="16" y="43"/>
                    <a:pt x="32" y="90"/>
                    <a:pt x="47" y="129"/>
                  </a:cubicBezTo>
                  <a:cubicBezTo>
                    <a:pt x="63" y="168"/>
                    <a:pt x="78" y="201"/>
                    <a:pt x="94" y="233"/>
                  </a:cubicBezTo>
                  <a:cubicBezTo>
                    <a:pt x="109" y="264"/>
                    <a:pt x="125" y="292"/>
                    <a:pt x="141" y="319"/>
                  </a:cubicBezTo>
                  <a:cubicBezTo>
                    <a:pt x="157" y="345"/>
                    <a:pt x="172" y="368"/>
                    <a:pt x="188" y="391"/>
                  </a:cubicBezTo>
                  <a:cubicBezTo>
                    <a:pt x="203" y="413"/>
                    <a:pt x="219" y="433"/>
                    <a:pt x="235" y="453"/>
                  </a:cubicBezTo>
                  <a:cubicBezTo>
                    <a:pt x="250" y="472"/>
                    <a:pt x="266" y="490"/>
                    <a:pt x="281" y="507"/>
                  </a:cubicBezTo>
                  <a:cubicBezTo>
                    <a:pt x="297" y="524"/>
                    <a:pt x="312" y="540"/>
                    <a:pt x="328" y="556"/>
                  </a:cubicBezTo>
                  <a:cubicBezTo>
                    <a:pt x="344" y="571"/>
                    <a:pt x="359" y="585"/>
                    <a:pt x="375" y="599"/>
                  </a:cubicBezTo>
                  <a:cubicBezTo>
                    <a:pt x="391" y="613"/>
                    <a:pt x="406" y="627"/>
                    <a:pt x="422" y="640"/>
                  </a:cubicBezTo>
                  <a:cubicBezTo>
                    <a:pt x="437" y="653"/>
                    <a:pt x="453" y="666"/>
                    <a:pt x="469" y="678"/>
                  </a:cubicBezTo>
                  <a:cubicBezTo>
                    <a:pt x="484" y="690"/>
                    <a:pt x="500" y="702"/>
                    <a:pt x="515" y="713"/>
                  </a:cubicBezTo>
                  <a:cubicBezTo>
                    <a:pt x="531" y="724"/>
                    <a:pt x="546" y="736"/>
                    <a:pt x="562" y="746"/>
                  </a:cubicBezTo>
                  <a:cubicBezTo>
                    <a:pt x="578" y="757"/>
                    <a:pt x="593" y="768"/>
                    <a:pt x="609" y="778"/>
                  </a:cubicBezTo>
                  <a:cubicBezTo>
                    <a:pt x="625" y="789"/>
                    <a:pt x="640" y="799"/>
                    <a:pt x="656" y="809"/>
                  </a:cubicBezTo>
                  <a:cubicBezTo>
                    <a:pt x="671" y="819"/>
                    <a:pt x="687" y="830"/>
                    <a:pt x="703" y="839"/>
                  </a:cubicBezTo>
                  <a:cubicBezTo>
                    <a:pt x="718" y="849"/>
                    <a:pt x="734" y="859"/>
                    <a:pt x="749" y="868"/>
                  </a:cubicBezTo>
                  <a:cubicBezTo>
                    <a:pt x="765" y="878"/>
                    <a:pt x="780" y="887"/>
                    <a:pt x="796" y="896"/>
                  </a:cubicBezTo>
                  <a:cubicBezTo>
                    <a:pt x="812" y="905"/>
                    <a:pt x="827" y="914"/>
                    <a:pt x="843" y="923"/>
                  </a:cubicBezTo>
                  <a:cubicBezTo>
                    <a:pt x="859" y="932"/>
                    <a:pt x="874" y="941"/>
                    <a:pt x="890" y="950"/>
                  </a:cubicBezTo>
                  <a:cubicBezTo>
                    <a:pt x="906" y="959"/>
                    <a:pt x="921" y="967"/>
                    <a:pt x="937" y="976"/>
                  </a:cubicBezTo>
                  <a:cubicBezTo>
                    <a:pt x="952" y="984"/>
                    <a:pt x="968" y="993"/>
                    <a:pt x="983" y="1002"/>
                  </a:cubicBezTo>
                  <a:cubicBezTo>
                    <a:pt x="999" y="1010"/>
                    <a:pt x="1015" y="1018"/>
                    <a:pt x="1030" y="1027"/>
                  </a:cubicBezTo>
                  <a:cubicBezTo>
                    <a:pt x="1046" y="1035"/>
                    <a:pt x="1061" y="1043"/>
                    <a:pt x="1077" y="1051"/>
                  </a:cubicBezTo>
                  <a:cubicBezTo>
                    <a:pt x="1093" y="1059"/>
                    <a:pt x="1108" y="1067"/>
                    <a:pt x="1124" y="1075"/>
                  </a:cubicBezTo>
                  <a:cubicBezTo>
                    <a:pt x="1140" y="1083"/>
                    <a:pt x="1155" y="1090"/>
                    <a:pt x="1171" y="1098"/>
                  </a:cubicBezTo>
                  <a:cubicBezTo>
                    <a:pt x="1186" y="1106"/>
                    <a:pt x="1202" y="1114"/>
                    <a:pt x="1217" y="1121"/>
                  </a:cubicBezTo>
                  <a:cubicBezTo>
                    <a:pt x="1233" y="1129"/>
                    <a:pt x="1249" y="1136"/>
                    <a:pt x="1264" y="1144"/>
                  </a:cubicBezTo>
                  <a:cubicBezTo>
                    <a:pt x="1280" y="1151"/>
                    <a:pt x="1295" y="1159"/>
                    <a:pt x="1311" y="1167"/>
                  </a:cubicBezTo>
                  <a:cubicBezTo>
                    <a:pt x="1326" y="1174"/>
                    <a:pt x="1342" y="1181"/>
                    <a:pt x="1358" y="1188"/>
                  </a:cubicBezTo>
                  <a:cubicBezTo>
                    <a:pt x="1374" y="1196"/>
                    <a:pt x="1389" y="1203"/>
                    <a:pt x="1405" y="1210"/>
                  </a:cubicBezTo>
                  <a:cubicBezTo>
                    <a:pt x="1420" y="1217"/>
                    <a:pt x="1436" y="1224"/>
                    <a:pt x="1451" y="1231"/>
                  </a:cubicBezTo>
                  <a:cubicBezTo>
                    <a:pt x="1467" y="1238"/>
                    <a:pt x="1483" y="1245"/>
                    <a:pt x="1498" y="1251"/>
                  </a:cubicBezTo>
                  <a:cubicBezTo>
                    <a:pt x="1514" y="1258"/>
                    <a:pt x="1529" y="1265"/>
                    <a:pt x="1545" y="1272"/>
                  </a:cubicBezTo>
                  <a:cubicBezTo>
                    <a:pt x="1560" y="1278"/>
                    <a:pt x="1577" y="1285"/>
                    <a:pt x="1592" y="1292"/>
                  </a:cubicBezTo>
                  <a:cubicBezTo>
                    <a:pt x="1608" y="1298"/>
                    <a:pt x="1623" y="1305"/>
                    <a:pt x="1639" y="1311"/>
                  </a:cubicBezTo>
                  <a:cubicBezTo>
                    <a:pt x="1654" y="1318"/>
                    <a:pt x="1670" y="1324"/>
                    <a:pt x="1686" y="1331"/>
                  </a:cubicBezTo>
                  <a:cubicBezTo>
                    <a:pt x="1701" y="1337"/>
                    <a:pt x="1717" y="1344"/>
                    <a:pt x="1732" y="1350"/>
                  </a:cubicBezTo>
                  <a:cubicBezTo>
                    <a:pt x="1748" y="1356"/>
                    <a:pt x="1763" y="1362"/>
                    <a:pt x="1779" y="1369"/>
                  </a:cubicBezTo>
                  <a:cubicBezTo>
                    <a:pt x="1795" y="1375"/>
                    <a:pt x="1811" y="1381"/>
                    <a:pt x="1826" y="1387"/>
                  </a:cubicBezTo>
                  <a:cubicBezTo>
                    <a:pt x="1842" y="1393"/>
                    <a:pt x="1857" y="1399"/>
                    <a:pt x="1873" y="1405"/>
                  </a:cubicBezTo>
                  <a:cubicBezTo>
                    <a:pt x="1888" y="1411"/>
                    <a:pt x="1904" y="1417"/>
                    <a:pt x="1920" y="1422"/>
                  </a:cubicBezTo>
                  <a:cubicBezTo>
                    <a:pt x="1935" y="1428"/>
                    <a:pt x="1951" y="1434"/>
                    <a:pt x="1966" y="1440"/>
                  </a:cubicBezTo>
                  <a:cubicBezTo>
                    <a:pt x="1982" y="1446"/>
                    <a:pt x="1997" y="1451"/>
                    <a:pt x="2013" y="1457"/>
                  </a:cubicBezTo>
                  <a:cubicBezTo>
                    <a:pt x="2029" y="1462"/>
                    <a:pt x="2045" y="1468"/>
                    <a:pt x="2060" y="1474"/>
                  </a:cubicBezTo>
                  <a:cubicBezTo>
                    <a:pt x="2076" y="1479"/>
                    <a:pt x="2091" y="1485"/>
                    <a:pt x="2107" y="1490"/>
                  </a:cubicBezTo>
                  <a:cubicBezTo>
                    <a:pt x="2122" y="1496"/>
                    <a:pt x="2138" y="1501"/>
                    <a:pt x="2154" y="1507"/>
                  </a:cubicBezTo>
                  <a:cubicBezTo>
                    <a:pt x="2169" y="1512"/>
                    <a:pt x="2185" y="1517"/>
                    <a:pt x="2200" y="1523"/>
                  </a:cubicBezTo>
                  <a:cubicBezTo>
                    <a:pt x="2216" y="1528"/>
                    <a:pt x="2231" y="1533"/>
                    <a:pt x="2247" y="1538"/>
                  </a:cubicBezTo>
                  <a:cubicBezTo>
                    <a:pt x="2263" y="1544"/>
                    <a:pt x="2279" y="1549"/>
                    <a:pt x="2294" y="1554"/>
                  </a:cubicBezTo>
                  <a:cubicBezTo>
                    <a:pt x="2310" y="1559"/>
                    <a:pt x="2325" y="1564"/>
                    <a:pt x="2341" y="1569"/>
                  </a:cubicBezTo>
                  <a:cubicBezTo>
                    <a:pt x="2357" y="1574"/>
                    <a:pt x="2372" y="1579"/>
                    <a:pt x="2388" y="1584"/>
                  </a:cubicBezTo>
                  <a:cubicBezTo>
                    <a:pt x="2403" y="1589"/>
                    <a:pt x="2419" y="1594"/>
                    <a:pt x="2434" y="1598"/>
                  </a:cubicBezTo>
                  <a:cubicBezTo>
                    <a:pt x="2450" y="1603"/>
                    <a:pt x="2466" y="1608"/>
                    <a:pt x="2481" y="1613"/>
                  </a:cubicBezTo>
                  <a:cubicBezTo>
                    <a:pt x="2497" y="1618"/>
                    <a:pt x="2513" y="1622"/>
                    <a:pt x="2528" y="1627"/>
                  </a:cubicBezTo>
                  <a:cubicBezTo>
                    <a:pt x="2544" y="1632"/>
                    <a:pt x="2559" y="1636"/>
                    <a:pt x="2575" y="1641"/>
                  </a:cubicBezTo>
                  <a:cubicBezTo>
                    <a:pt x="2591" y="1646"/>
                    <a:pt x="2606" y="1650"/>
                    <a:pt x="2622" y="1655"/>
                  </a:cubicBezTo>
                  <a:cubicBezTo>
                    <a:pt x="2637" y="1659"/>
                    <a:pt x="2653" y="1664"/>
                    <a:pt x="2668" y="1668"/>
                  </a:cubicBezTo>
                  <a:cubicBezTo>
                    <a:pt x="2684" y="1673"/>
                    <a:pt x="2700" y="1678"/>
                    <a:pt x="2715" y="1682"/>
                  </a:cubicBezTo>
                  <a:cubicBezTo>
                    <a:pt x="2731" y="1686"/>
                    <a:pt x="2747" y="1691"/>
                    <a:pt x="2762" y="1695"/>
                  </a:cubicBezTo>
                  <a:cubicBezTo>
                    <a:pt x="2778" y="1699"/>
                    <a:pt x="2793" y="1704"/>
                    <a:pt x="2809" y="1708"/>
                  </a:cubicBezTo>
                  <a:cubicBezTo>
                    <a:pt x="2825" y="1712"/>
                    <a:pt x="2840" y="1716"/>
                    <a:pt x="2856" y="1721"/>
                  </a:cubicBezTo>
                  <a:cubicBezTo>
                    <a:pt x="2871" y="1725"/>
                    <a:pt x="2887" y="1729"/>
                    <a:pt x="2902" y="1733"/>
                  </a:cubicBezTo>
                </a:path>
              </a:pathLst>
            </a:custGeom>
            <a:noFill/>
            <a:ln w="25400" cap="rnd">
              <a:solidFill>
                <a:srgbClr val="70AD4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5" name="Szövegdoboz 54">
                  <a:extLst>
                    <a:ext uri="{FF2B5EF4-FFF2-40B4-BE49-F238E27FC236}">
                      <a16:creationId xmlns:a16="http://schemas.microsoft.com/office/drawing/2014/main" id="{DE20B1F9-6C97-4EF2-9C14-CDF79CF1681B}"/>
                    </a:ext>
                  </a:extLst>
                </p:cNvPr>
                <p:cNvSpPr txBox="1"/>
                <p:nvPr/>
              </p:nvSpPr>
              <p:spPr>
                <a:xfrm>
                  <a:off x="6992501" y="2504008"/>
                  <a:ext cx="273280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hu-HU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hu-HU" b="0" i="1" smtClean="0"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  <m:sub>
                            <m:r>
                              <a:rPr lang="hu-HU" b="0" i="1" smtClean="0">
                                <a:latin typeface="Cambria Math" panose="02040503050406030204" pitchFamily="18" charset="0"/>
                              </a:rPr>
                              <m:t>6</m:t>
                            </m:r>
                          </m:sub>
                        </m:sSub>
                      </m:oMath>
                    </m:oMathPara>
                  </a14:m>
                  <a:endParaRPr lang="hu-HU" dirty="0"/>
                </a:p>
              </p:txBody>
            </p:sp>
          </mc:Choice>
          <mc:Fallback xmlns="">
            <p:sp>
              <p:nvSpPr>
                <p:cNvPr id="55" name="Szövegdoboz 54">
                  <a:extLst>
                    <a:ext uri="{FF2B5EF4-FFF2-40B4-BE49-F238E27FC236}">
                      <a16:creationId xmlns:a16="http://schemas.microsoft.com/office/drawing/2014/main" id="{DE20B1F9-6C97-4EF2-9C14-CDF79CF1681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992501" y="2504008"/>
                  <a:ext cx="273280" cy="276999"/>
                </a:xfrm>
                <a:prstGeom prst="rect">
                  <a:avLst/>
                </a:prstGeom>
                <a:blipFill>
                  <a:blip r:embed="rId10"/>
                  <a:stretch>
                    <a:fillRect l="-20000" r="-8889" b="-15556"/>
                  </a:stretch>
                </a:blipFill>
              </p:spPr>
              <p:txBody>
                <a:bodyPr/>
                <a:lstStyle/>
                <a:p>
                  <a:r>
                    <a:rPr lang="hu-HU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65" name="Csoportba foglalás 64">
            <a:extLst>
              <a:ext uri="{FF2B5EF4-FFF2-40B4-BE49-F238E27FC236}">
                <a16:creationId xmlns:a16="http://schemas.microsoft.com/office/drawing/2014/main" id="{669ED96E-58AF-4643-A093-EE49B11565D3}"/>
              </a:ext>
            </a:extLst>
          </p:cNvPr>
          <p:cNvGrpSpPr/>
          <p:nvPr/>
        </p:nvGrpSpPr>
        <p:grpSpPr>
          <a:xfrm>
            <a:off x="6135688" y="1849438"/>
            <a:ext cx="4975225" cy="3121025"/>
            <a:chOff x="6135688" y="1849438"/>
            <a:chExt cx="4975225" cy="3121025"/>
          </a:xfrm>
        </p:grpSpPr>
        <p:sp>
          <p:nvSpPr>
            <p:cNvPr id="16" name="Freeform 14">
              <a:extLst>
                <a:ext uri="{FF2B5EF4-FFF2-40B4-BE49-F238E27FC236}">
                  <a16:creationId xmlns:a16="http://schemas.microsoft.com/office/drawing/2014/main" id="{C246EF8D-1A4E-477E-8CD6-DC736E11AF1C}"/>
                </a:ext>
              </a:extLst>
            </p:cNvPr>
            <p:cNvSpPr>
              <a:spLocks/>
            </p:cNvSpPr>
            <p:nvPr/>
          </p:nvSpPr>
          <p:spPr bwMode="auto">
            <a:xfrm>
              <a:off x="6135688" y="1849438"/>
              <a:ext cx="4975225" cy="3121025"/>
            </a:xfrm>
            <a:custGeom>
              <a:avLst/>
              <a:gdLst>
                <a:gd name="T0" fmla="*/ 47 w 3134"/>
                <a:gd name="T1" fmla="*/ 389 h 1966"/>
                <a:gd name="T2" fmla="*/ 140 w 3134"/>
                <a:gd name="T3" fmla="*/ 829 h 1966"/>
                <a:gd name="T4" fmla="*/ 234 w 3134"/>
                <a:gd name="T5" fmla="*/ 1043 h 1966"/>
                <a:gd name="T6" fmla="*/ 327 w 3134"/>
                <a:gd name="T7" fmla="*/ 1152 h 1966"/>
                <a:gd name="T8" fmla="*/ 421 w 3134"/>
                <a:gd name="T9" fmla="*/ 1214 h 1966"/>
                <a:gd name="T10" fmla="*/ 515 w 3134"/>
                <a:gd name="T11" fmla="*/ 1253 h 1966"/>
                <a:gd name="T12" fmla="*/ 608 w 3134"/>
                <a:gd name="T13" fmla="*/ 1283 h 1966"/>
                <a:gd name="T14" fmla="*/ 702 w 3134"/>
                <a:gd name="T15" fmla="*/ 1308 h 1966"/>
                <a:gd name="T16" fmla="*/ 795 w 3134"/>
                <a:gd name="T17" fmla="*/ 1332 h 1966"/>
                <a:gd name="T18" fmla="*/ 889 w 3134"/>
                <a:gd name="T19" fmla="*/ 1357 h 1966"/>
                <a:gd name="T20" fmla="*/ 982 w 3134"/>
                <a:gd name="T21" fmla="*/ 1383 h 1966"/>
                <a:gd name="T22" fmla="*/ 1076 w 3134"/>
                <a:gd name="T23" fmla="*/ 1409 h 1966"/>
                <a:gd name="T24" fmla="*/ 1170 w 3134"/>
                <a:gd name="T25" fmla="*/ 1436 h 1966"/>
                <a:gd name="T26" fmla="*/ 1263 w 3134"/>
                <a:gd name="T27" fmla="*/ 1464 h 1966"/>
                <a:gd name="T28" fmla="*/ 1357 w 3134"/>
                <a:gd name="T29" fmla="*/ 1492 h 1966"/>
                <a:gd name="T30" fmla="*/ 1450 w 3134"/>
                <a:gd name="T31" fmla="*/ 1520 h 1966"/>
                <a:gd name="T32" fmla="*/ 1544 w 3134"/>
                <a:gd name="T33" fmla="*/ 1548 h 1966"/>
                <a:gd name="T34" fmla="*/ 1638 w 3134"/>
                <a:gd name="T35" fmla="*/ 1577 h 1966"/>
                <a:gd name="T36" fmla="*/ 1731 w 3134"/>
                <a:gd name="T37" fmla="*/ 1605 h 1966"/>
                <a:gd name="T38" fmla="*/ 1825 w 3134"/>
                <a:gd name="T39" fmla="*/ 1632 h 1966"/>
                <a:gd name="T40" fmla="*/ 1918 w 3134"/>
                <a:gd name="T41" fmla="*/ 1660 h 1966"/>
                <a:gd name="T42" fmla="*/ 2012 w 3134"/>
                <a:gd name="T43" fmla="*/ 1687 h 1966"/>
                <a:gd name="T44" fmla="*/ 2105 w 3134"/>
                <a:gd name="T45" fmla="*/ 1713 h 1966"/>
                <a:gd name="T46" fmla="*/ 2199 w 3134"/>
                <a:gd name="T47" fmla="*/ 1739 h 1966"/>
                <a:gd name="T48" fmla="*/ 2293 w 3134"/>
                <a:gd name="T49" fmla="*/ 1764 h 1966"/>
                <a:gd name="T50" fmla="*/ 2386 w 3134"/>
                <a:gd name="T51" fmla="*/ 1789 h 1966"/>
                <a:gd name="T52" fmla="*/ 2479 w 3134"/>
                <a:gd name="T53" fmla="*/ 1813 h 1966"/>
                <a:gd name="T54" fmla="*/ 2573 w 3134"/>
                <a:gd name="T55" fmla="*/ 1837 h 1966"/>
                <a:gd name="T56" fmla="*/ 2667 w 3134"/>
                <a:gd name="T57" fmla="*/ 1860 h 1966"/>
                <a:gd name="T58" fmla="*/ 2760 w 3134"/>
                <a:gd name="T59" fmla="*/ 1882 h 1966"/>
                <a:gd name="T60" fmla="*/ 2854 w 3134"/>
                <a:gd name="T61" fmla="*/ 1904 h 1966"/>
                <a:gd name="T62" fmla="*/ 2947 w 3134"/>
                <a:gd name="T63" fmla="*/ 1926 h 1966"/>
                <a:gd name="T64" fmla="*/ 3041 w 3134"/>
                <a:gd name="T65" fmla="*/ 1946 h 1966"/>
                <a:gd name="T66" fmla="*/ 3134 w 3134"/>
                <a:gd name="T67" fmla="*/ 1966 h 19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3134" h="1966">
                  <a:moveTo>
                    <a:pt x="0" y="0"/>
                  </a:moveTo>
                  <a:cubicBezTo>
                    <a:pt x="16" y="130"/>
                    <a:pt x="31" y="280"/>
                    <a:pt x="47" y="389"/>
                  </a:cubicBezTo>
                  <a:cubicBezTo>
                    <a:pt x="62" y="497"/>
                    <a:pt x="78" y="577"/>
                    <a:pt x="93" y="650"/>
                  </a:cubicBezTo>
                  <a:cubicBezTo>
                    <a:pt x="109" y="724"/>
                    <a:pt x="124" y="779"/>
                    <a:pt x="140" y="829"/>
                  </a:cubicBezTo>
                  <a:cubicBezTo>
                    <a:pt x="156" y="881"/>
                    <a:pt x="172" y="919"/>
                    <a:pt x="187" y="954"/>
                  </a:cubicBezTo>
                  <a:cubicBezTo>
                    <a:pt x="203" y="990"/>
                    <a:pt x="218" y="1017"/>
                    <a:pt x="234" y="1043"/>
                  </a:cubicBezTo>
                  <a:cubicBezTo>
                    <a:pt x="249" y="1068"/>
                    <a:pt x="265" y="1088"/>
                    <a:pt x="281" y="1106"/>
                  </a:cubicBezTo>
                  <a:cubicBezTo>
                    <a:pt x="296" y="1124"/>
                    <a:pt x="312" y="1139"/>
                    <a:pt x="327" y="1152"/>
                  </a:cubicBezTo>
                  <a:cubicBezTo>
                    <a:pt x="343" y="1166"/>
                    <a:pt x="358" y="1177"/>
                    <a:pt x="374" y="1187"/>
                  </a:cubicBezTo>
                  <a:cubicBezTo>
                    <a:pt x="390" y="1197"/>
                    <a:pt x="406" y="1206"/>
                    <a:pt x="421" y="1214"/>
                  </a:cubicBezTo>
                  <a:cubicBezTo>
                    <a:pt x="437" y="1222"/>
                    <a:pt x="452" y="1229"/>
                    <a:pt x="468" y="1235"/>
                  </a:cubicBezTo>
                  <a:cubicBezTo>
                    <a:pt x="483" y="1242"/>
                    <a:pt x="499" y="1248"/>
                    <a:pt x="515" y="1253"/>
                  </a:cubicBezTo>
                  <a:cubicBezTo>
                    <a:pt x="530" y="1259"/>
                    <a:pt x="546" y="1264"/>
                    <a:pt x="561" y="1269"/>
                  </a:cubicBezTo>
                  <a:cubicBezTo>
                    <a:pt x="577" y="1274"/>
                    <a:pt x="592" y="1278"/>
                    <a:pt x="608" y="1283"/>
                  </a:cubicBezTo>
                  <a:cubicBezTo>
                    <a:pt x="624" y="1287"/>
                    <a:pt x="640" y="1291"/>
                    <a:pt x="655" y="1295"/>
                  </a:cubicBezTo>
                  <a:cubicBezTo>
                    <a:pt x="671" y="1300"/>
                    <a:pt x="686" y="1304"/>
                    <a:pt x="702" y="1308"/>
                  </a:cubicBezTo>
                  <a:cubicBezTo>
                    <a:pt x="717" y="1312"/>
                    <a:pt x="733" y="1316"/>
                    <a:pt x="748" y="1320"/>
                  </a:cubicBezTo>
                  <a:cubicBezTo>
                    <a:pt x="764" y="1324"/>
                    <a:pt x="780" y="1328"/>
                    <a:pt x="795" y="1332"/>
                  </a:cubicBezTo>
                  <a:cubicBezTo>
                    <a:pt x="811" y="1336"/>
                    <a:pt x="826" y="1340"/>
                    <a:pt x="842" y="1345"/>
                  </a:cubicBezTo>
                  <a:cubicBezTo>
                    <a:pt x="858" y="1349"/>
                    <a:pt x="873" y="1353"/>
                    <a:pt x="889" y="1357"/>
                  </a:cubicBezTo>
                  <a:cubicBezTo>
                    <a:pt x="905" y="1361"/>
                    <a:pt x="920" y="1365"/>
                    <a:pt x="936" y="1370"/>
                  </a:cubicBezTo>
                  <a:cubicBezTo>
                    <a:pt x="951" y="1374"/>
                    <a:pt x="967" y="1378"/>
                    <a:pt x="982" y="1383"/>
                  </a:cubicBezTo>
                  <a:cubicBezTo>
                    <a:pt x="998" y="1387"/>
                    <a:pt x="1014" y="1392"/>
                    <a:pt x="1029" y="1396"/>
                  </a:cubicBezTo>
                  <a:cubicBezTo>
                    <a:pt x="1045" y="1400"/>
                    <a:pt x="1060" y="1405"/>
                    <a:pt x="1076" y="1409"/>
                  </a:cubicBezTo>
                  <a:cubicBezTo>
                    <a:pt x="1092" y="1414"/>
                    <a:pt x="1107" y="1418"/>
                    <a:pt x="1123" y="1423"/>
                  </a:cubicBezTo>
                  <a:cubicBezTo>
                    <a:pt x="1139" y="1427"/>
                    <a:pt x="1154" y="1432"/>
                    <a:pt x="1170" y="1436"/>
                  </a:cubicBezTo>
                  <a:cubicBezTo>
                    <a:pt x="1185" y="1441"/>
                    <a:pt x="1201" y="1445"/>
                    <a:pt x="1216" y="1450"/>
                  </a:cubicBezTo>
                  <a:cubicBezTo>
                    <a:pt x="1232" y="1454"/>
                    <a:pt x="1247" y="1459"/>
                    <a:pt x="1263" y="1464"/>
                  </a:cubicBezTo>
                  <a:cubicBezTo>
                    <a:pt x="1279" y="1468"/>
                    <a:pt x="1294" y="1473"/>
                    <a:pt x="1310" y="1478"/>
                  </a:cubicBezTo>
                  <a:cubicBezTo>
                    <a:pt x="1326" y="1482"/>
                    <a:pt x="1341" y="1487"/>
                    <a:pt x="1357" y="1492"/>
                  </a:cubicBezTo>
                  <a:cubicBezTo>
                    <a:pt x="1372" y="1496"/>
                    <a:pt x="1388" y="1501"/>
                    <a:pt x="1404" y="1506"/>
                  </a:cubicBezTo>
                  <a:cubicBezTo>
                    <a:pt x="1419" y="1510"/>
                    <a:pt x="1435" y="1515"/>
                    <a:pt x="1450" y="1520"/>
                  </a:cubicBezTo>
                  <a:cubicBezTo>
                    <a:pt x="1466" y="1525"/>
                    <a:pt x="1481" y="1529"/>
                    <a:pt x="1497" y="1534"/>
                  </a:cubicBezTo>
                  <a:cubicBezTo>
                    <a:pt x="1513" y="1539"/>
                    <a:pt x="1528" y="1543"/>
                    <a:pt x="1544" y="1548"/>
                  </a:cubicBezTo>
                  <a:cubicBezTo>
                    <a:pt x="1560" y="1553"/>
                    <a:pt x="1575" y="1558"/>
                    <a:pt x="1591" y="1563"/>
                  </a:cubicBezTo>
                  <a:cubicBezTo>
                    <a:pt x="1606" y="1567"/>
                    <a:pt x="1622" y="1572"/>
                    <a:pt x="1638" y="1577"/>
                  </a:cubicBezTo>
                  <a:cubicBezTo>
                    <a:pt x="1653" y="1581"/>
                    <a:pt x="1669" y="1586"/>
                    <a:pt x="1684" y="1591"/>
                  </a:cubicBezTo>
                  <a:cubicBezTo>
                    <a:pt x="1700" y="1595"/>
                    <a:pt x="1715" y="1600"/>
                    <a:pt x="1731" y="1605"/>
                  </a:cubicBezTo>
                  <a:cubicBezTo>
                    <a:pt x="1746" y="1609"/>
                    <a:pt x="1762" y="1614"/>
                    <a:pt x="1778" y="1619"/>
                  </a:cubicBezTo>
                  <a:cubicBezTo>
                    <a:pt x="1793" y="1623"/>
                    <a:pt x="1809" y="1628"/>
                    <a:pt x="1825" y="1632"/>
                  </a:cubicBezTo>
                  <a:cubicBezTo>
                    <a:pt x="1840" y="1637"/>
                    <a:pt x="1856" y="1642"/>
                    <a:pt x="1871" y="1646"/>
                  </a:cubicBezTo>
                  <a:cubicBezTo>
                    <a:pt x="1887" y="1651"/>
                    <a:pt x="1903" y="1655"/>
                    <a:pt x="1918" y="1660"/>
                  </a:cubicBezTo>
                  <a:cubicBezTo>
                    <a:pt x="1934" y="1664"/>
                    <a:pt x="1949" y="1669"/>
                    <a:pt x="1965" y="1673"/>
                  </a:cubicBezTo>
                  <a:cubicBezTo>
                    <a:pt x="1980" y="1678"/>
                    <a:pt x="1996" y="1682"/>
                    <a:pt x="2012" y="1687"/>
                  </a:cubicBezTo>
                  <a:cubicBezTo>
                    <a:pt x="2027" y="1691"/>
                    <a:pt x="2043" y="1695"/>
                    <a:pt x="2059" y="1700"/>
                  </a:cubicBezTo>
                  <a:cubicBezTo>
                    <a:pt x="2074" y="1704"/>
                    <a:pt x="2090" y="1708"/>
                    <a:pt x="2105" y="1713"/>
                  </a:cubicBezTo>
                  <a:cubicBezTo>
                    <a:pt x="2121" y="1717"/>
                    <a:pt x="2137" y="1722"/>
                    <a:pt x="2152" y="1726"/>
                  </a:cubicBezTo>
                  <a:cubicBezTo>
                    <a:pt x="2168" y="1731"/>
                    <a:pt x="2183" y="1735"/>
                    <a:pt x="2199" y="1739"/>
                  </a:cubicBezTo>
                  <a:cubicBezTo>
                    <a:pt x="2214" y="1743"/>
                    <a:pt x="2230" y="1748"/>
                    <a:pt x="2245" y="1752"/>
                  </a:cubicBezTo>
                  <a:cubicBezTo>
                    <a:pt x="2261" y="1756"/>
                    <a:pt x="2277" y="1760"/>
                    <a:pt x="2293" y="1764"/>
                  </a:cubicBezTo>
                  <a:cubicBezTo>
                    <a:pt x="2308" y="1769"/>
                    <a:pt x="2324" y="1773"/>
                    <a:pt x="2339" y="1777"/>
                  </a:cubicBezTo>
                  <a:cubicBezTo>
                    <a:pt x="2355" y="1781"/>
                    <a:pt x="2370" y="1785"/>
                    <a:pt x="2386" y="1789"/>
                  </a:cubicBezTo>
                  <a:cubicBezTo>
                    <a:pt x="2402" y="1793"/>
                    <a:pt x="2417" y="1797"/>
                    <a:pt x="2433" y="1801"/>
                  </a:cubicBezTo>
                  <a:cubicBezTo>
                    <a:pt x="2448" y="1805"/>
                    <a:pt x="2464" y="1809"/>
                    <a:pt x="2479" y="1813"/>
                  </a:cubicBezTo>
                  <a:cubicBezTo>
                    <a:pt x="2495" y="1817"/>
                    <a:pt x="2511" y="1821"/>
                    <a:pt x="2527" y="1825"/>
                  </a:cubicBezTo>
                  <a:cubicBezTo>
                    <a:pt x="2542" y="1829"/>
                    <a:pt x="2558" y="1833"/>
                    <a:pt x="2573" y="1837"/>
                  </a:cubicBezTo>
                  <a:cubicBezTo>
                    <a:pt x="2589" y="1841"/>
                    <a:pt x="2604" y="1844"/>
                    <a:pt x="2620" y="1848"/>
                  </a:cubicBezTo>
                  <a:cubicBezTo>
                    <a:pt x="2635" y="1852"/>
                    <a:pt x="2651" y="1856"/>
                    <a:pt x="2667" y="1860"/>
                  </a:cubicBezTo>
                  <a:cubicBezTo>
                    <a:pt x="2682" y="1863"/>
                    <a:pt x="2698" y="1867"/>
                    <a:pt x="2713" y="1871"/>
                  </a:cubicBezTo>
                  <a:cubicBezTo>
                    <a:pt x="2729" y="1875"/>
                    <a:pt x="2745" y="1878"/>
                    <a:pt x="2760" y="1882"/>
                  </a:cubicBezTo>
                  <a:cubicBezTo>
                    <a:pt x="2776" y="1886"/>
                    <a:pt x="2792" y="1890"/>
                    <a:pt x="2807" y="1894"/>
                  </a:cubicBezTo>
                  <a:cubicBezTo>
                    <a:pt x="2823" y="1897"/>
                    <a:pt x="2838" y="1901"/>
                    <a:pt x="2854" y="1904"/>
                  </a:cubicBezTo>
                  <a:cubicBezTo>
                    <a:pt x="2869" y="1908"/>
                    <a:pt x="2885" y="1912"/>
                    <a:pt x="2901" y="1915"/>
                  </a:cubicBezTo>
                  <a:cubicBezTo>
                    <a:pt x="2916" y="1919"/>
                    <a:pt x="2932" y="1922"/>
                    <a:pt x="2947" y="1926"/>
                  </a:cubicBezTo>
                  <a:cubicBezTo>
                    <a:pt x="2963" y="1929"/>
                    <a:pt x="2979" y="1933"/>
                    <a:pt x="2994" y="1936"/>
                  </a:cubicBezTo>
                  <a:cubicBezTo>
                    <a:pt x="3010" y="1940"/>
                    <a:pt x="3026" y="1943"/>
                    <a:pt x="3041" y="1946"/>
                  </a:cubicBezTo>
                  <a:cubicBezTo>
                    <a:pt x="3057" y="1950"/>
                    <a:pt x="3072" y="1953"/>
                    <a:pt x="3088" y="1956"/>
                  </a:cubicBezTo>
                  <a:cubicBezTo>
                    <a:pt x="3103" y="1960"/>
                    <a:pt x="3119" y="1963"/>
                    <a:pt x="3134" y="1966"/>
                  </a:cubicBezTo>
                </a:path>
              </a:pathLst>
            </a:custGeom>
            <a:noFill/>
            <a:ln w="25400" cap="rnd">
              <a:solidFill>
                <a:srgbClr val="5B9BD5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6" name="Szövegdoboz 55">
                  <a:extLst>
                    <a:ext uri="{FF2B5EF4-FFF2-40B4-BE49-F238E27FC236}">
                      <a16:creationId xmlns:a16="http://schemas.microsoft.com/office/drawing/2014/main" id="{C18AC021-BA33-4F93-A50C-EF150E2A7B3A}"/>
                    </a:ext>
                  </a:extLst>
                </p:cNvPr>
                <p:cNvSpPr txBox="1"/>
                <p:nvPr/>
              </p:nvSpPr>
              <p:spPr>
                <a:xfrm>
                  <a:off x="6749180" y="3348303"/>
                  <a:ext cx="273280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hu-HU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hu-HU" b="0" i="1" smtClean="0"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  <m:sub>
                            <m:r>
                              <a:rPr lang="hu-HU" b="0" i="1" smtClean="0">
                                <a:latin typeface="Cambria Math" panose="02040503050406030204" pitchFamily="18" charset="0"/>
                              </a:rPr>
                              <m:t>5</m:t>
                            </m:r>
                          </m:sub>
                        </m:sSub>
                      </m:oMath>
                    </m:oMathPara>
                  </a14:m>
                  <a:endParaRPr lang="hu-HU" dirty="0"/>
                </a:p>
              </p:txBody>
            </p:sp>
          </mc:Choice>
          <mc:Fallback xmlns="">
            <p:sp>
              <p:nvSpPr>
                <p:cNvPr id="56" name="Szövegdoboz 55">
                  <a:extLst>
                    <a:ext uri="{FF2B5EF4-FFF2-40B4-BE49-F238E27FC236}">
                      <a16:creationId xmlns:a16="http://schemas.microsoft.com/office/drawing/2014/main" id="{C18AC021-BA33-4F93-A50C-EF150E2A7B3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749180" y="3348303"/>
                  <a:ext cx="273280" cy="276999"/>
                </a:xfrm>
                <a:prstGeom prst="rect">
                  <a:avLst/>
                </a:prstGeom>
                <a:blipFill>
                  <a:blip r:embed="rId11"/>
                  <a:stretch>
                    <a:fillRect l="-20000" r="-8889" b="-15217"/>
                  </a:stretch>
                </a:blipFill>
              </p:spPr>
              <p:txBody>
                <a:bodyPr/>
                <a:lstStyle/>
                <a:p>
                  <a:r>
                    <a:rPr lang="hu-HU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57" name="Szövegdoboz 56">
            <a:extLst>
              <a:ext uri="{FF2B5EF4-FFF2-40B4-BE49-F238E27FC236}">
                <a16:creationId xmlns:a16="http://schemas.microsoft.com/office/drawing/2014/main" id="{6A8E8DED-2583-4AAA-916E-3D06BBC18D06}"/>
              </a:ext>
            </a:extLst>
          </p:cNvPr>
          <p:cNvSpPr txBox="1"/>
          <p:nvPr/>
        </p:nvSpPr>
        <p:spPr>
          <a:xfrm>
            <a:off x="10320435" y="5441951"/>
            <a:ext cx="106792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</a:t>
            </a:r>
            <a:r>
              <a:rPr lang="hu-HU" sz="40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8" name="Szövegdoboz 57">
                <a:extLst>
                  <a:ext uri="{FF2B5EF4-FFF2-40B4-BE49-F238E27FC236}">
                    <a16:creationId xmlns:a16="http://schemas.microsoft.com/office/drawing/2014/main" id="{CF9EDC46-C35F-44DA-AFC1-91D87D4D6C77}"/>
                  </a:ext>
                </a:extLst>
              </p:cNvPr>
              <p:cNvSpPr txBox="1"/>
              <p:nvPr/>
            </p:nvSpPr>
            <p:spPr>
              <a:xfrm>
                <a:off x="7422911" y="1961409"/>
                <a:ext cx="3696718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hu-HU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hu-HU" sz="2400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hu-HU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hu-HU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&lt;</m:t>
                    </m:r>
                    <m:sSub>
                      <m:sSubPr>
                        <m:ctrlPr>
                          <a:rPr lang="hu-HU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hu-HU" sz="2400" i="1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hu-HU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hu-HU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&lt;</m:t>
                    </m:r>
                    <m:sSub>
                      <m:sSubPr>
                        <m:ctrlPr>
                          <a:rPr lang="hu-HU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hu-HU" sz="2400" i="1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hu-HU" sz="24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hu-HU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&lt;</m:t>
                    </m:r>
                  </m:oMath>
                </a14:m>
                <a:r>
                  <a:rPr lang="hu-HU" sz="24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hu-HU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hu-HU" sz="2400" i="1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hu-HU" sz="2400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</m:sSub>
                    <m:r>
                      <a:rPr lang="hu-HU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&lt;</m:t>
                    </m:r>
                  </m:oMath>
                </a14:m>
                <a:r>
                  <a:rPr lang="hu-HU" sz="24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hu-HU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hu-HU" sz="2400" i="1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hu-HU" sz="2400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sub>
                    </m:sSub>
                    <m:r>
                      <a:rPr lang="hu-HU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&lt;</m:t>
                    </m:r>
                  </m:oMath>
                </a14:m>
                <a:r>
                  <a:rPr lang="hu-HU" sz="24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hu-HU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hu-HU" sz="2400" i="1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hu-HU" sz="2400" b="0" i="1" smtClean="0">
                            <a:latin typeface="Cambria Math" panose="02040503050406030204" pitchFamily="18" charset="0"/>
                          </a:rPr>
                          <m:t>6</m:t>
                        </m:r>
                      </m:sub>
                    </m:sSub>
                  </m:oMath>
                </a14:m>
                <a:endParaRPr lang="hu-HU" sz="2400" dirty="0"/>
              </a:p>
            </p:txBody>
          </p:sp>
        </mc:Choice>
        <mc:Fallback xmlns="">
          <p:sp>
            <p:nvSpPr>
              <p:cNvPr id="58" name="Szövegdoboz 57">
                <a:extLst>
                  <a:ext uri="{FF2B5EF4-FFF2-40B4-BE49-F238E27FC236}">
                    <a16:creationId xmlns:a16="http://schemas.microsoft.com/office/drawing/2014/main" id="{CF9EDC46-C35F-44DA-AFC1-91D87D4D6C7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22911" y="1961409"/>
                <a:ext cx="3696718" cy="369332"/>
              </a:xfrm>
              <a:prstGeom prst="rect">
                <a:avLst/>
              </a:prstGeom>
              <a:blipFill>
                <a:blip r:embed="rId12"/>
                <a:stretch>
                  <a:fillRect l="-2970" r="-825" b="-15000"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0" name="Szövegdoboz 59">
                <a:extLst>
                  <a:ext uri="{FF2B5EF4-FFF2-40B4-BE49-F238E27FC236}">
                    <a16:creationId xmlns:a16="http://schemas.microsoft.com/office/drawing/2014/main" id="{DFBB7A99-F830-4144-A5EB-958B6D446221}"/>
                  </a:ext>
                </a:extLst>
              </p:cNvPr>
              <p:cNvSpPr txBox="1"/>
              <p:nvPr/>
            </p:nvSpPr>
            <p:spPr>
              <a:xfrm>
                <a:off x="7591397" y="2914854"/>
                <a:ext cx="3743141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hu-HU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hu-HU" sz="2000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hu-HU" sz="2000" b="0" i="1" smtClean="0">
                              <a:latin typeface="Cambria Math" panose="02040503050406030204" pitchFamily="18" charset="0"/>
                            </a:rPr>
                            <m:t>𝑘𝑟𝑖𝑡</m:t>
                          </m:r>
                        </m:sub>
                      </m:sSub>
                      <m:r>
                        <a:rPr lang="hu-HU" sz="2000" b="0" i="1" smtClean="0">
                          <a:latin typeface="Cambria Math" panose="02040503050406030204" pitchFamily="18" charset="0"/>
                        </a:rPr>
                        <m:t>=7380000 </m:t>
                      </m:r>
                      <m:r>
                        <a:rPr lang="hu-HU" sz="2000" b="0" i="1" smtClean="0">
                          <a:latin typeface="Cambria Math" panose="02040503050406030204" pitchFamily="18" charset="0"/>
                        </a:rPr>
                        <m:t>𝑃𝑎</m:t>
                      </m:r>
                      <m:r>
                        <a:rPr lang="hu-HU" sz="2000" b="0" i="1" smtClean="0">
                          <a:latin typeface="Cambria Math" panose="02040503050406030204" pitchFamily="18" charset="0"/>
                        </a:rPr>
                        <m:t>=72,83 </m:t>
                      </m:r>
                      <m:r>
                        <a:rPr lang="hu-HU" sz="2000" b="0" i="1" smtClean="0">
                          <a:latin typeface="Cambria Math" panose="02040503050406030204" pitchFamily="18" charset="0"/>
                        </a:rPr>
                        <m:t>𝑎𝑡𝑚</m:t>
                      </m:r>
                    </m:oMath>
                  </m:oMathPara>
                </a14:m>
                <a:endParaRPr lang="hu-HU" sz="2000" dirty="0"/>
              </a:p>
            </p:txBody>
          </p:sp>
        </mc:Choice>
        <mc:Fallback xmlns="">
          <p:sp>
            <p:nvSpPr>
              <p:cNvPr id="60" name="Szövegdoboz 59">
                <a:extLst>
                  <a:ext uri="{FF2B5EF4-FFF2-40B4-BE49-F238E27FC236}">
                    <a16:creationId xmlns:a16="http://schemas.microsoft.com/office/drawing/2014/main" id="{DFBB7A99-F830-4144-A5EB-958B6D44622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91397" y="2914854"/>
                <a:ext cx="3743141" cy="307777"/>
              </a:xfrm>
              <a:prstGeom prst="rect">
                <a:avLst/>
              </a:prstGeom>
              <a:blipFill>
                <a:blip r:embed="rId13"/>
                <a:stretch>
                  <a:fillRect l="-1140" r="-814" b="-23529"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1" name="Szövegdoboz 60">
                <a:extLst>
                  <a:ext uri="{FF2B5EF4-FFF2-40B4-BE49-F238E27FC236}">
                    <a16:creationId xmlns:a16="http://schemas.microsoft.com/office/drawing/2014/main" id="{D62D248F-9D5B-47FA-B3B3-A5593F279A19}"/>
                  </a:ext>
                </a:extLst>
              </p:cNvPr>
              <p:cNvSpPr txBox="1"/>
              <p:nvPr/>
            </p:nvSpPr>
            <p:spPr>
              <a:xfrm>
                <a:off x="8563327" y="3295524"/>
                <a:ext cx="2317558" cy="32739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hu-HU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hu-HU" sz="2000" b="0" i="1" smtClean="0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hu-HU" sz="2000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  <m:r>
                            <a:rPr lang="hu-HU" sz="20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hu-HU" sz="2000" b="0" i="1" smtClean="0">
                              <a:latin typeface="Cambria Math" panose="02040503050406030204" pitchFamily="18" charset="0"/>
                            </a:rPr>
                            <m:t>𝑘𝑟𝑖𝑡</m:t>
                          </m:r>
                          <m:r>
                            <a:rPr lang="hu-HU" sz="2000" b="0" i="1" smtClean="0">
                              <a:latin typeface="Cambria Math" panose="02040503050406030204" pitchFamily="18" charset="0"/>
                            </a:rPr>
                            <m:t>.</m:t>
                          </m:r>
                        </m:sub>
                      </m:sSub>
                      <m:r>
                        <a:rPr lang="hu-HU" sz="2000" b="0" i="0" smtClean="0">
                          <a:latin typeface="Cambria Math" panose="02040503050406030204" pitchFamily="18" charset="0"/>
                        </a:rPr>
                        <m:t>=0,128 </m:t>
                      </m:r>
                      <m:sSup>
                        <m:sSupPr>
                          <m:ctrlPr>
                            <a:rPr lang="hu-HU" sz="2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hu-HU" sz="2000" b="0" i="1" smtClean="0">
                              <a:latin typeface="Cambria Math" panose="02040503050406030204" pitchFamily="18" charset="0"/>
                            </a:rPr>
                            <m:t>𝑑𝑚</m:t>
                          </m:r>
                        </m:e>
                        <m:sup>
                          <m:r>
                            <a:rPr lang="hu-HU" sz="20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</m:oMath>
                  </m:oMathPara>
                </a14:m>
                <a:endParaRPr lang="hu-HU" sz="2000" dirty="0"/>
              </a:p>
            </p:txBody>
          </p:sp>
        </mc:Choice>
        <mc:Fallback xmlns="">
          <p:sp>
            <p:nvSpPr>
              <p:cNvPr id="61" name="Szövegdoboz 60">
                <a:extLst>
                  <a:ext uri="{FF2B5EF4-FFF2-40B4-BE49-F238E27FC236}">
                    <a16:creationId xmlns:a16="http://schemas.microsoft.com/office/drawing/2014/main" id="{D62D248F-9D5B-47FA-B3B3-A5593F279A1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63327" y="3295524"/>
                <a:ext cx="2317558" cy="327397"/>
              </a:xfrm>
              <a:prstGeom prst="rect">
                <a:avLst/>
              </a:prstGeom>
              <a:blipFill>
                <a:blip r:embed="rId14"/>
                <a:stretch>
                  <a:fillRect l="-2368" r="-526" b="-15094"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8" name="Csoportba foglalás 67">
            <a:extLst>
              <a:ext uri="{FF2B5EF4-FFF2-40B4-BE49-F238E27FC236}">
                <a16:creationId xmlns:a16="http://schemas.microsoft.com/office/drawing/2014/main" id="{0D3B74C5-52E9-4B33-BEF3-73DFEA7ACD3F}"/>
              </a:ext>
            </a:extLst>
          </p:cNvPr>
          <p:cNvGrpSpPr/>
          <p:nvPr/>
        </p:nvGrpSpPr>
        <p:grpSpPr>
          <a:xfrm>
            <a:off x="4716537" y="4153062"/>
            <a:ext cx="2905910" cy="2501692"/>
            <a:chOff x="4716537" y="4153062"/>
            <a:chExt cx="2905910" cy="2501692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4" name="Szövegdoboz 43">
                  <a:extLst>
                    <a:ext uri="{FF2B5EF4-FFF2-40B4-BE49-F238E27FC236}">
                      <a16:creationId xmlns:a16="http://schemas.microsoft.com/office/drawing/2014/main" id="{5477F9AF-4B62-431E-8728-C3DD5E8EEB9F}"/>
                    </a:ext>
                  </a:extLst>
                </p:cNvPr>
                <p:cNvSpPr txBox="1"/>
                <p:nvPr/>
              </p:nvSpPr>
              <p:spPr>
                <a:xfrm>
                  <a:off x="4716537" y="4188731"/>
                  <a:ext cx="548547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hu-HU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hu-HU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hu-HU" b="0" i="1" smtClean="0">
                                <a:latin typeface="Cambria Math" panose="02040503050406030204" pitchFamily="18" charset="0"/>
                              </a:rPr>
                              <m:t>𝑘𝑟𝑖𝑡</m:t>
                            </m:r>
                            <m:r>
                              <a:rPr lang="hu-HU" b="0" i="1" smtClean="0">
                                <a:latin typeface="Cambria Math" panose="02040503050406030204" pitchFamily="18" charset="0"/>
                              </a:rPr>
                              <m:t>.</m:t>
                            </m:r>
                          </m:sub>
                        </m:sSub>
                      </m:oMath>
                    </m:oMathPara>
                  </a14:m>
                  <a:endParaRPr lang="hu-HU" dirty="0"/>
                </a:p>
              </p:txBody>
            </p:sp>
          </mc:Choice>
          <mc:Fallback xmlns="">
            <p:sp>
              <p:nvSpPr>
                <p:cNvPr id="44" name="Szövegdoboz 43">
                  <a:extLst>
                    <a:ext uri="{FF2B5EF4-FFF2-40B4-BE49-F238E27FC236}">
                      <a16:creationId xmlns:a16="http://schemas.microsoft.com/office/drawing/2014/main" id="{5477F9AF-4B62-431E-8728-C3DD5E8EEB9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716537" y="4188731"/>
                  <a:ext cx="548547" cy="276999"/>
                </a:xfrm>
                <a:prstGeom prst="rect">
                  <a:avLst/>
                </a:prstGeom>
                <a:blipFill>
                  <a:blip r:embed="rId15"/>
                  <a:stretch>
                    <a:fillRect l="-10000" b="-23913"/>
                  </a:stretch>
                </a:blipFill>
              </p:spPr>
              <p:txBody>
                <a:bodyPr/>
                <a:lstStyle/>
                <a:p>
                  <a:r>
                    <a:rPr lang="hu-HU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9" name="Szövegdoboz 48">
                  <a:extLst>
                    <a:ext uri="{FF2B5EF4-FFF2-40B4-BE49-F238E27FC236}">
                      <a16:creationId xmlns:a16="http://schemas.microsoft.com/office/drawing/2014/main" id="{0D3AF08C-D1C1-402C-831C-F051229C045E}"/>
                    </a:ext>
                  </a:extLst>
                </p:cNvPr>
                <p:cNvSpPr txBox="1"/>
                <p:nvPr/>
              </p:nvSpPr>
              <p:spPr>
                <a:xfrm>
                  <a:off x="6885963" y="6365572"/>
                  <a:ext cx="736484" cy="28918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hu-HU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hu-HU" b="0" i="1" smtClean="0">
                                <a:latin typeface="Cambria Math" panose="02040503050406030204" pitchFamily="18" charset="0"/>
                              </a:rPr>
                              <m:t>𝑉</m:t>
                            </m:r>
                          </m:e>
                          <m:sub>
                            <m:r>
                              <a:rPr lang="hu-HU" b="0" i="1" smtClean="0">
                                <a:latin typeface="Cambria Math" panose="02040503050406030204" pitchFamily="18" charset="0"/>
                              </a:rPr>
                              <m:t>𝑚</m:t>
                            </m:r>
                            <m:r>
                              <a:rPr lang="hu-HU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hu-HU" b="0" i="1" smtClean="0">
                                <a:latin typeface="Cambria Math" panose="02040503050406030204" pitchFamily="18" charset="0"/>
                              </a:rPr>
                              <m:t>𝑘𝑟𝑖𝑡</m:t>
                            </m:r>
                            <m:r>
                              <a:rPr lang="hu-HU" b="0" i="1" smtClean="0">
                                <a:latin typeface="Cambria Math" panose="02040503050406030204" pitchFamily="18" charset="0"/>
                              </a:rPr>
                              <m:t>.</m:t>
                            </m:r>
                          </m:sub>
                        </m:sSub>
                      </m:oMath>
                    </m:oMathPara>
                  </a14:m>
                  <a:endParaRPr lang="hu-HU" dirty="0"/>
                </a:p>
              </p:txBody>
            </p:sp>
          </mc:Choice>
          <mc:Fallback xmlns="">
            <p:sp>
              <p:nvSpPr>
                <p:cNvPr id="49" name="Szövegdoboz 48">
                  <a:extLst>
                    <a:ext uri="{FF2B5EF4-FFF2-40B4-BE49-F238E27FC236}">
                      <a16:creationId xmlns:a16="http://schemas.microsoft.com/office/drawing/2014/main" id="{0D3AF08C-D1C1-402C-831C-F051229C045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885963" y="6365572"/>
                  <a:ext cx="736484" cy="289182"/>
                </a:xfrm>
                <a:prstGeom prst="rect">
                  <a:avLst/>
                </a:prstGeom>
                <a:blipFill>
                  <a:blip r:embed="rId16"/>
                  <a:stretch>
                    <a:fillRect l="-7500" b="-14583"/>
                  </a:stretch>
                </a:blipFill>
              </p:spPr>
              <p:txBody>
                <a:bodyPr/>
                <a:lstStyle/>
                <a:p>
                  <a:r>
                    <a:rPr lang="hu-HU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34" name="Egyenes összekötő 33">
              <a:extLst>
                <a:ext uri="{FF2B5EF4-FFF2-40B4-BE49-F238E27FC236}">
                  <a16:creationId xmlns:a16="http://schemas.microsoft.com/office/drawing/2014/main" id="{8A918480-1A5E-4089-8560-8BCC6B4B50C3}"/>
                </a:ext>
              </a:extLst>
            </p:cNvPr>
            <p:cNvCxnSpPr>
              <a:cxnSpLocks/>
            </p:cNvCxnSpPr>
            <p:nvPr/>
          </p:nvCxnSpPr>
          <p:spPr>
            <a:xfrm>
              <a:off x="5271857" y="4365399"/>
              <a:ext cx="2160000" cy="0"/>
            </a:xfrm>
            <a:prstGeom prst="line">
              <a:avLst/>
            </a:prstGeom>
            <a:ln w="25400">
              <a:solidFill>
                <a:schemeClr val="tx1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Egyenes összekötő 44">
              <a:extLst>
                <a:ext uri="{FF2B5EF4-FFF2-40B4-BE49-F238E27FC236}">
                  <a16:creationId xmlns:a16="http://schemas.microsoft.com/office/drawing/2014/main" id="{D1628622-DCB7-4577-986F-376F51BA264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114627" y="4153062"/>
              <a:ext cx="0" cy="2196000"/>
            </a:xfrm>
            <a:prstGeom prst="line">
              <a:avLst/>
            </a:prstGeom>
            <a:ln w="25400">
              <a:solidFill>
                <a:schemeClr val="tx1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0437046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2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2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2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500"/>
                            </p:stCondLst>
                            <p:childTnLst>
                              <p:par>
                                <p:cTn id="3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500"/>
                            </p:stCondLst>
                            <p:childTnLst>
                              <p:par>
                                <p:cTn id="45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500"/>
                            </p:stCondLst>
                            <p:childTnLst>
                              <p:par>
                                <p:cTn id="57" presetID="2" presetClass="entr" presetSubtype="4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3500"/>
                            </p:stCondLst>
                            <p:childTnLst>
                              <p:par>
                                <p:cTn id="62" presetID="2" presetClass="entr" presetSubtype="2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4500"/>
                            </p:stCondLst>
                            <p:childTnLst>
                              <p:par>
                                <p:cTn id="67" presetID="2" presetClass="entr" presetSubtype="2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5500"/>
                            </p:stCondLst>
                            <p:childTnLst>
                              <p:par>
                                <p:cTn id="72" presetID="2" presetClass="entr" presetSubtype="2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6500"/>
                            </p:stCondLst>
                            <p:childTnLst>
                              <p:par>
                                <p:cTn id="77" presetID="2" presetClass="entr" presetSubtype="4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/>
      <p:bldP spid="58" grpId="0"/>
      <p:bldP spid="60" grpId="0"/>
      <p:bldP spid="61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D295C7CD-7D78-49FC-9DA0-450DD01B44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Folyadékok állapota, tulajdonságaik [10]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21C575F2-DCB5-467E-9D41-0093440515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667251"/>
          </a:xfrm>
        </p:spPr>
        <p:txBody>
          <a:bodyPr>
            <a:normAutofit/>
          </a:bodyPr>
          <a:lstStyle/>
          <a:p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gázok viselkedésének vizsgálatakor láttuk, hogy az ideális gáz modellje ugyan igen jól működik a közönségeshez közeli nyomásokon és hőmérsékleten, de azért léteznek a részecskék között vonzó és taszító kölcsönhatások. </a:t>
            </a:r>
          </a:p>
          <a:p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Ez az oka annak, hogy bizonyos, alacsonyabb hőmérsékleti, és magasabb nyomástartományban az anyagok nem gáz, hanem folyékony állapotban, folyadékként léteznek.</a:t>
            </a:r>
          </a:p>
          <a:p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folyadék állapot leírása még nehezebb, mint a gázé, nem is létezik szélesebb körben érvényes modell, ezért nem az állapotegyenlet keresésével foglalkozunk, hanem azokkal a speciális tulajdonságokkal, amelyek az állapotot jellemzik!</a:t>
            </a:r>
          </a:p>
        </p:txBody>
      </p:sp>
    </p:spTree>
    <p:extLst>
      <p:ext uri="{BB962C8B-B14F-4D97-AF65-F5344CB8AC3E}">
        <p14:creationId xmlns:p14="http://schemas.microsoft.com/office/powerpoint/2010/main" val="8829643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6" name="Csoportba foglalás 155">
            <a:extLst>
              <a:ext uri="{FF2B5EF4-FFF2-40B4-BE49-F238E27FC236}">
                <a16:creationId xmlns:a16="http://schemas.microsoft.com/office/drawing/2014/main" id="{ED05275B-8001-4524-A5DD-AA026E520224}"/>
              </a:ext>
            </a:extLst>
          </p:cNvPr>
          <p:cNvGrpSpPr/>
          <p:nvPr/>
        </p:nvGrpSpPr>
        <p:grpSpPr>
          <a:xfrm>
            <a:off x="1454563" y="3883168"/>
            <a:ext cx="9652096" cy="2980947"/>
            <a:chOff x="1454563" y="3883168"/>
            <a:chExt cx="9652096" cy="2980947"/>
          </a:xfrm>
        </p:grpSpPr>
        <p:grpSp>
          <p:nvGrpSpPr>
            <p:cNvPr id="20" name="Csoportba foglalás 19">
              <a:extLst>
                <a:ext uri="{FF2B5EF4-FFF2-40B4-BE49-F238E27FC236}">
                  <a16:creationId xmlns:a16="http://schemas.microsoft.com/office/drawing/2014/main" id="{CFC90510-14F5-4391-ACC6-B2757A85D95E}"/>
                </a:ext>
              </a:extLst>
            </p:cNvPr>
            <p:cNvGrpSpPr/>
            <p:nvPr/>
          </p:nvGrpSpPr>
          <p:grpSpPr>
            <a:xfrm>
              <a:off x="1468406" y="3883168"/>
              <a:ext cx="9307354" cy="668432"/>
              <a:chOff x="1856329" y="3959197"/>
              <a:chExt cx="9307354" cy="668432"/>
            </a:xfrm>
          </p:grpSpPr>
          <p:sp>
            <p:nvSpPr>
              <p:cNvPr id="6" name="Ellipszis 5">
                <a:extLst>
                  <a:ext uri="{FF2B5EF4-FFF2-40B4-BE49-F238E27FC236}">
                    <a16:creationId xmlns:a16="http://schemas.microsoft.com/office/drawing/2014/main" id="{3711A1A8-383D-4F42-B73A-60041BF64296}"/>
                  </a:ext>
                </a:extLst>
              </p:cNvPr>
              <p:cNvSpPr/>
              <p:nvPr/>
            </p:nvSpPr>
            <p:spPr>
              <a:xfrm>
                <a:off x="2517508" y="3966265"/>
                <a:ext cx="660397" cy="660397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7" name="Ellipszis 6">
                <a:extLst>
                  <a:ext uri="{FF2B5EF4-FFF2-40B4-BE49-F238E27FC236}">
                    <a16:creationId xmlns:a16="http://schemas.microsoft.com/office/drawing/2014/main" id="{AA3F1470-F053-4999-806D-D400C28C19F9}"/>
                  </a:ext>
                </a:extLst>
              </p:cNvPr>
              <p:cNvSpPr/>
              <p:nvPr/>
            </p:nvSpPr>
            <p:spPr>
              <a:xfrm>
                <a:off x="1856329" y="3963960"/>
                <a:ext cx="660397" cy="660397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8" name="Ellipszis 7">
                <a:extLst>
                  <a:ext uri="{FF2B5EF4-FFF2-40B4-BE49-F238E27FC236}">
                    <a16:creationId xmlns:a16="http://schemas.microsoft.com/office/drawing/2014/main" id="{3812BA87-2AE9-4024-B619-FF2862AE2FEF}"/>
                  </a:ext>
                </a:extLst>
              </p:cNvPr>
              <p:cNvSpPr/>
              <p:nvPr/>
            </p:nvSpPr>
            <p:spPr>
              <a:xfrm>
                <a:off x="10503286" y="3966265"/>
                <a:ext cx="660397" cy="660397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9" name="Ellipszis 8">
                <a:extLst>
                  <a:ext uri="{FF2B5EF4-FFF2-40B4-BE49-F238E27FC236}">
                    <a16:creationId xmlns:a16="http://schemas.microsoft.com/office/drawing/2014/main" id="{7360445B-F2E4-465E-B817-4C336CA4C575}"/>
                  </a:ext>
                </a:extLst>
              </p:cNvPr>
              <p:cNvSpPr/>
              <p:nvPr/>
            </p:nvSpPr>
            <p:spPr>
              <a:xfrm>
                <a:off x="3182636" y="3959197"/>
                <a:ext cx="660397" cy="660397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10" name="Ellipszis 9">
                <a:extLst>
                  <a:ext uri="{FF2B5EF4-FFF2-40B4-BE49-F238E27FC236}">
                    <a16:creationId xmlns:a16="http://schemas.microsoft.com/office/drawing/2014/main" id="{2F14B328-2DB1-4D3C-87E2-1EE16C1FBD3E}"/>
                  </a:ext>
                </a:extLst>
              </p:cNvPr>
              <p:cNvSpPr/>
              <p:nvPr/>
            </p:nvSpPr>
            <p:spPr>
              <a:xfrm>
                <a:off x="3846809" y="3962401"/>
                <a:ext cx="660397" cy="660397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11" name="Ellipszis 10">
                <a:extLst>
                  <a:ext uri="{FF2B5EF4-FFF2-40B4-BE49-F238E27FC236}">
                    <a16:creationId xmlns:a16="http://schemas.microsoft.com/office/drawing/2014/main" id="{8B656970-B241-4552-8006-AEE14D255C86}"/>
                  </a:ext>
                </a:extLst>
              </p:cNvPr>
              <p:cNvSpPr/>
              <p:nvPr/>
            </p:nvSpPr>
            <p:spPr>
              <a:xfrm>
                <a:off x="4507276" y="3965344"/>
                <a:ext cx="660397" cy="660397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12" name="Ellipszis 11">
                <a:extLst>
                  <a:ext uri="{FF2B5EF4-FFF2-40B4-BE49-F238E27FC236}">
                    <a16:creationId xmlns:a16="http://schemas.microsoft.com/office/drawing/2014/main" id="{1DBFA69A-1880-4159-B9C2-B81EFFE86E0B}"/>
                  </a:ext>
                </a:extLst>
              </p:cNvPr>
              <p:cNvSpPr/>
              <p:nvPr/>
            </p:nvSpPr>
            <p:spPr>
              <a:xfrm>
                <a:off x="5172334" y="3963595"/>
                <a:ext cx="660397" cy="660397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13" name="Ellipszis 12">
                <a:extLst>
                  <a:ext uri="{FF2B5EF4-FFF2-40B4-BE49-F238E27FC236}">
                    <a16:creationId xmlns:a16="http://schemas.microsoft.com/office/drawing/2014/main" id="{DB5ED758-3177-4428-A6DC-34E3C3AA65AE}"/>
                  </a:ext>
                </a:extLst>
              </p:cNvPr>
              <p:cNvSpPr/>
              <p:nvPr/>
            </p:nvSpPr>
            <p:spPr>
              <a:xfrm>
                <a:off x="5835763" y="3959198"/>
                <a:ext cx="660397" cy="660397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14" name="Ellipszis 13">
                <a:extLst>
                  <a:ext uri="{FF2B5EF4-FFF2-40B4-BE49-F238E27FC236}">
                    <a16:creationId xmlns:a16="http://schemas.microsoft.com/office/drawing/2014/main" id="{C9DCDF2E-4276-4433-A245-49C80CECEF3E}"/>
                  </a:ext>
                </a:extLst>
              </p:cNvPr>
              <p:cNvSpPr/>
              <p:nvPr/>
            </p:nvSpPr>
            <p:spPr>
              <a:xfrm>
                <a:off x="6502590" y="3963519"/>
                <a:ext cx="660397" cy="660397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15" name="Ellipszis 14">
                <a:extLst>
                  <a:ext uri="{FF2B5EF4-FFF2-40B4-BE49-F238E27FC236}">
                    <a16:creationId xmlns:a16="http://schemas.microsoft.com/office/drawing/2014/main" id="{DD5320E1-BDDC-43AA-ABB1-41BC9BA1474B}"/>
                  </a:ext>
                </a:extLst>
              </p:cNvPr>
              <p:cNvSpPr/>
              <p:nvPr/>
            </p:nvSpPr>
            <p:spPr>
              <a:xfrm>
                <a:off x="7172724" y="3959842"/>
                <a:ext cx="660397" cy="660397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16" name="Ellipszis 15">
                <a:extLst>
                  <a:ext uri="{FF2B5EF4-FFF2-40B4-BE49-F238E27FC236}">
                    <a16:creationId xmlns:a16="http://schemas.microsoft.com/office/drawing/2014/main" id="{C5BAAED3-A3FA-4EF9-8C5B-B35A4C2EB1A0}"/>
                  </a:ext>
                </a:extLst>
              </p:cNvPr>
              <p:cNvSpPr/>
              <p:nvPr/>
            </p:nvSpPr>
            <p:spPr>
              <a:xfrm>
                <a:off x="7837672" y="3959810"/>
                <a:ext cx="660397" cy="660397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17" name="Ellipszis 16">
                <a:extLst>
                  <a:ext uri="{FF2B5EF4-FFF2-40B4-BE49-F238E27FC236}">
                    <a16:creationId xmlns:a16="http://schemas.microsoft.com/office/drawing/2014/main" id="{B4677F3F-158B-4F6A-9695-12258313239F}"/>
                  </a:ext>
                </a:extLst>
              </p:cNvPr>
              <p:cNvSpPr/>
              <p:nvPr/>
            </p:nvSpPr>
            <p:spPr>
              <a:xfrm>
                <a:off x="8502034" y="3966265"/>
                <a:ext cx="660397" cy="660397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18" name="Ellipszis 17">
                <a:extLst>
                  <a:ext uri="{FF2B5EF4-FFF2-40B4-BE49-F238E27FC236}">
                    <a16:creationId xmlns:a16="http://schemas.microsoft.com/office/drawing/2014/main" id="{C76E75FB-F9EC-4418-A393-C74AE00E6E1E}"/>
                  </a:ext>
                </a:extLst>
              </p:cNvPr>
              <p:cNvSpPr/>
              <p:nvPr/>
            </p:nvSpPr>
            <p:spPr>
              <a:xfrm>
                <a:off x="9164575" y="3967232"/>
                <a:ext cx="660397" cy="660397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19" name="Ellipszis 18">
                <a:extLst>
                  <a:ext uri="{FF2B5EF4-FFF2-40B4-BE49-F238E27FC236}">
                    <a16:creationId xmlns:a16="http://schemas.microsoft.com/office/drawing/2014/main" id="{5DD67114-527B-46F7-AA50-A0C5798F309B}"/>
                  </a:ext>
                </a:extLst>
              </p:cNvPr>
              <p:cNvSpPr/>
              <p:nvPr/>
            </p:nvSpPr>
            <p:spPr>
              <a:xfrm>
                <a:off x="9835153" y="3964400"/>
                <a:ext cx="660397" cy="660397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</p:grpSp>
        <p:grpSp>
          <p:nvGrpSpPr>
            <p:cNvPr id="21" name="Csoportba foglalás 20">
              <a:extLst>
                <a:ext uri="{FF2B5EF4-FFF2-40B4-BE49-F238E27FC236}">
                  <a16:creationId xmlns:a16="http://schemas.microsoft.com/office/drawing/2014/main" id="{26235F27-0A64-436F-A559-19FE253A0F77}"/>
                </a:ext>
              </a:extLst>
            </p:cNvPr>
            <p:cNvGrpSpPr/>
            <p:nvPr/>
          </p:nvGrpSpPr>
          <p:grpSpPr>
            <a:xfrm>
              <a:off x="1799305" y="4453841"/>
              <a:ext cx="9307354" cy="668432"/>
              <a:chOff x="1856329" y="3959197"/>
              <a:chExt cx="9307354" cy="668432"/>
            </a:xfrm>
          </p:grpSpPr>
          <p:sp>
            <p:nvSpPr>
              <p:cNvPr id="22" name="Ellipszis 21">
                <a:extLst>
                  <a:ext uri="{FF2B5EF4-FFF2-40B4-BE49-F238E27FC236}">
                    <a16:creationId xmlns:a16="http://schemas.microsoft.com/office/drawing/2014/main" id="{A79E31EE-E292-4E69-AA3C-AEF34B792880}"/>
                  </a:ext>
                </a:extLst>
              </p:cNvPr>
              <p:cNvSpPr/>
              <p:nvPr/>
            </p:nvSpPr>
            <p:spPr>
              <a:xfrm>
                <a:off x="2517508" y="3966265"/>
                <a:ext cx="660397" cy="660397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23" name="Ellipszis 22">
                <a:extLst>
                  <a:ext uri="{FF2B5EF4-FFF2-40B4-BE49-F238E27FC236}">
                    <a16:creationId xmlns:a16="http://schemas.microsoft.com/office/drawing/2014/main" id="{A381F893-E81E-48C9-915E-CEE8393C5FF5}"/>
                  </a:ext>
                </a:extLst>
              </p:cNvPr>
              <p:cNvSpPr/>
              <p:nvPr/>
            </p:nvSpPr>
            <p:spPr>
              <a:xfrm>
                <a:off x="1856329" y="3963960"/>
                <a:ext cx="660397" cy="660397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24" name="Ellipszis 23">
                <a:extLst>
                  <a:ext uri="{FF2B5EF4-FFF2-40B4-BE49-F238E27FC236}">
                    <a16:creationId xmlns:a16="http://schemas.microsoft.com/office/drawing/2014/main" id="{44969537-812F-4339-907C-CFE97BF934C1}"/>
                  </a:ext>
                </a:extLst>
              </p:cNvPr>
              <p:cNvSpPr/>
              <p:nvPr/>
            </p:nvSpPr>
            <p:spPr>
              <a:xfrm>
                <a:off x="10503286" y="3966265"/>
                <a:ext cx="660397" cy="660397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25" name="Ellipszis 24">
                <a:extLst>
                  <a:ext uri="{FF2B5EF4-FFF2-40B4-BE49-F238E27FC236}">
                    <a16:creationId xmlns:a16="http://schemas.microsoft.com/office/drawing/2014/main" id="{333A7E3F-3EB4-4246-8703-C9C8E0E09D32}"/>
                  </a:ext>
                </a:extLst>
              </p:cNvPr>
              <p:cNvSpPr/>
              <p:nvPr/>
            </p:nvSpPr>
            <p:spPr>
              <a:xfrm>
                <a:off x="3182636" y="3959197"/>
                <a:ext cx="660397" cy="660397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26" name="Ellipszis 25">
                <a:extLst>
                  <a:ext uri="{FF2B5EF4-FFF2-40B4-BE49-F238E27FC236}">
                    <a16:creationId xmlns:a16="http://schemas.microsoft.com/office/drawing/2014/main" id="{37F4C593-FBE1-4166-8395-DFA45CC048EA}"/>
                  </a:ext>
                </a:extLst>
              </p:cNvPr>
              <p:cNvSpPr/>
              <p:nvPr/>
            </p:nvSpPr>
            <p:spPr>
              <a:xfrm>
                <a:off x="3846809" y="3962401"/>
                <a:ext cx="660397" cy="660397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27" name="Ellipszis 26">
                <a:extLst>
                  <a:ext uri="{FF2B5EF4-FFF2-40B4-BE49-F238E27FC236}">
                    <a16:creationId xmlns:a16="http://schemas.microsoft.com/office/drawing/2014/main" id="{B151677C-6A9D-43E1-921C-F65476CE301E}"/>
                  </a:ext>
                </a:extLst>
              </p:cNvPr>
              <p:cNvSpPr/>
              <p:nvPr/>
            </p:nvSpPr>
            <p:spPr>
              <a:xfrm>
                <a:off x="4507276" y="3965344"/>
                <a:ext cx="660397" cy="660397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28" name="Ellipszis 27">
                <a:extLst>
                  <a:ext uri="{FF2B5EF4-FFF2-40B4-BE49-F238E27FC236}">
                    <a16:creationId xmlns:a16="http://schemas.microsoft.com/office/drawing/2014/main" id="{D7D3959C-099D-461B-896D-B30E5400360C}"/>
                  </a:ext>
                </a:extLst>
              </p:cNvPr>
              <p:cNvSpPr/>
              <p:nvPr/>
            </p:nvSpPr>
            <p:spPr>
              <a:xfrm>
                <a:off x="5172334" y="3963595"/>
                <a:ext cx="660397" cy="660397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29" name="Ellipszis 28">
                <a:extLst>
                  <a:ext uri="{FF2B5EF4-FFF2-40B4-BE49-F238E27FC236}">
                    <a16:creationId xmlns:a16="http://schemas.microsoft.com/office/drawing/2014/main" id="{E049BFB7-A6B0-45E5-9313-61A319FB2404}"/>
                  </a:ext>
                </a:extLst>
              </p:cNvPr>
              <p:cNvSpPr/>
              <p:nvPr/>
            </p:nvSpPr>
            <p:spPr>
              <a:xfrm>
                <a:off x="5835763" y="3959198"/>
                <a:ext cx="660397" cy="660397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30" name="Ellipszis 29">
                <a:extLst>
                  <a:ext uri="{FF2B5EF4-FFF2-40B4-BE49-F238E27FC236}">
                    <a16:creationId xmlns:a16="http://schemas.microsoft.com/office/drawing/2014/main" id="{2DDD979B-B480-458A-AEA0-C17D521AC702}"/>
                  </a:ext>
                </a:extLst>
              </p:cNvPr>
              <p:cNvSpPr/>
              <p:nvPr/>
            </p:nvSpPr>
            <p:spPr>
              <a:xfrm>
                <a:off x="6502590" y="3963519"/>
                <a:ext cx="660397" cy="660397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31" name="Ellipszis 30">
                <a:extLst>
                  <a:ext uri="{FF2B5EF4-FFF2-40B4-BE49-F238E27FC236}">
                    <a16:creationId xmlns:a16="http://schemas.microsoft.com/office/drawing/2014/main" id="{8AB1B9E6-4C39-4931-99AC-234DAFC9337F}"/>
                  </a:ext>
                </a:extLst>
              </p:cNvPr>
              <p:cNvSpPr/>
              <p:nvPr/>
            </p:nvSpPr>
            <p:spPr>
              <a:xfrm>
                <a:off x="7172724" y="3959842"/>
                <a:ext cx="660397" cy="660397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32" name="Ellipszis 31">
                <a:extLst>
                  <a:ext uri="{FF2B5EF4-FFF2-40B4-BE49-F238E27FC236}">
                    <a16:creationId xmlns:a16="http://schemas.microsoft.com/office/drawing/2014/main" id="{15FC25FD-6301-4E9E-80DA-C868EC059312}"/>
                  </a:ext>
                </a:extLst>
              </p:cNvPr>
              <p:cNvSpPr/>
              <p:nvPr/>
            </p:nvSpPr>
            <p:spPr>
              <a:xfrm>
                <a:off x="7837672" y="3959810"/>
                <a:ext cx="660397" cy="660397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33" name="Ellipszis 32">
                <a:extLst>
                  <a:ext uri="{FF2B5EF4-FFF2-40B4-BE49-F238E27FC236}">
                    <a16:creationId xmlns:a16="http://schemas.microsoft.com/office/drawing/2014/main" id="{CB307883-51E8-4F47-B02B-3401F2C439AF}"/>
                  </a:ext>
                </a:extLst>
              </p:cNvPr>
              <p:cNvSpPr/>
              <p:nvPr/>
            </p:nvSpPr>
            <p:spPr>
              <a:xfrm>
                <a:off x="8502034" y="3966265"/>
                <a:ext cx="660397" cy="660397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34" name="Ellipszis 33">
                <a:extLst>
                  <a:ext uri="{FF2B5EF4-FFF2-40B4-BE49-F238E27FC236}">
                    <a16:creationId xmlns:a16="http://schemas.microsoft.com/office/drawing/2014/main" id="{B8595FC6-14C4-45D1-A45B-55C1D37F43BD}"/>
                  </a:ext>
                </a:extLst>
              </p:cNvPr>
              <p:cNvSpPr/>
              <p:nvPr/>
            </p:nvSpPr>
            <p:spPr>
              <a:xfrm>
                <a:off x="9164575" y="3967232"/>
                <a:ext cx="660397" cy="660397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35" name="Ellipszis 34">
                <a:extLst>
                  <a:ext uri="{FF2B5EF4-FFF2-40B4-BE49-F238E27FC236}">
                    <a16:creationId xmlns:a16="http://schemas.microsoft.com/office/drawing/2014/main" id="{C0814E43-DB8B-41EE-A3E1-AAC1D17DF4B6}"/>
                  </a:ext>
                </a:extLst>
              </p:cNvPr>
              <p:cNvSpPr/>
              <p:nvPr/>
            </p:nvSpPr>
            <p:spPr>
              <a:xfrm>
                <a:off x="9835153" y="3964400"/>
                <a:ext cx="660397" cy="660397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</p:grpSp>
        <p:grpSp>
          <p:nvGrpSpPr>
            <p:cNvPr id="81" name="Csoportba foglalás 80">
              <a:extLst>
                <a:ext uri="{FF2B5EF4-FFF2-40B4-BE49-F238E27FC236}">
                  <a16:creationId xmlns:a16="http://schemas.microsoft.com/office/drawing/2014/main" id="{1E599D07-F96A-4B5B-8F5E-5866939FC27A}"/>
                </a:ext>
              </a:extLst>
            </p:cNvPr>
            <p:cNvGrpSpPr/>
            <p:nvPr/>
          </p:nvGrpSpPr>
          <p:grpSpPr>
            <a:xfrm>
              <a:off x="1773216" y="5619594"/>
              <a:ext cx="9307354" cy="668432"/>
              <a:chOff x="1856329" y="3959197"/>
              <a:chExt cx="9307354" cy="668432"/>
            </a:xfrm>
          </p:grpSpPr>
          <p:sp>
            <p:nvSpPr>
              <p:cNvPr id="82" name="Ellipszis 81">
                <a:extLst>
                  <a:ext uri="{FF2B5EF4-FFF2-40B4-BE49-F238E27FC236}">
                    <a16:creationId xmlns:a16="http://schemas.microsoft.com/office/drawing/2014/main" id="{EDA865EF-65C6-42A9-8ED1-79BFB7AF886E}"/>
                  </a:ext>
                </a:extLst>
              </p:cNvPr>
              <p:cNvSpPr/>
              <p:nvPr/>
            </p:nvSpPr>
            <p:spPr>
              <a:xfrm>
                <a:off x="2517508" y="3966265"/>
                <a:ext cx="660397" cy="660397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83" name="Ellipszis 82">
                <a:extLst>
                  <a:ext uri="{FF2B5EF4-FFF2-40B4-BE49-F238E27FC236}">
                    <a16:creationId xmlns:a16="http://schemas.microsoft.com/office/drawing/2014/main" id="{A7E87744-CB9D-40EE-94FA-5D9A23AF4D33}"/>
                  </a:ext>
                </a:extLst>
              </p:cNvPr>
              <p:cNvSpPr/>
              <p:nvPr/>
            </p:nvSpPr>
            <p:spPr>
              <a:xfrm>
                <a:off x="1856329" y="3963960"/>
                <a:ext cx="660397" cy="660397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84" name="Ellipszis 83">
                <a:extLst>
                  <a:ext uri="{FF2B5EF4-FFF2-40B4-BE49-F238E27FC236}">
                    <a16:creationId xmlns:a16="http://schemas.microsoft.com/office/drawing/2014/main" id="{FDA73DC2-3480-4F24-B6A2-8D1AD671A965}"/>
                  </a:ext>
                </a:extLst>
              </p:cNvPr>
              <p:cNvSpPr/>
              <p:nvPr/>
            </p:nvSpPr>
            <p:spPr>
              <a:xfrm>
                <a:off x="10503286" y="3966265"/>
                <a:ext cx="660397" cy="660397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85" name="Ellipszis 84">
                <a:extLst>
                  <a:ext uri="{FF2B5EF4-FFF2-40B4-BE49-F238E27FC236}">
                    <a16:creationId xmlns:a16="http://schemas.microsoft.com/office/drawing/2014/main" id="{E794125F-30A1-4656-973B-0B9A2D593466}"/>
                  </a:ext>
                </a:extLst>
              </p:cNvPr>
              <p:cNvSpPr/>
              <p:nvPr/>
            </p:nvSpPr>
            <p:spPr>
              <a:xfrm>
                <a:off x="3182636" y="3959197"/>
                <a:ext cx="660397" cy="660397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86" name="Ellipszis 85">
                <a:extLst>
                  <a:ext uri="{FF2B5EF4-FFF2-40B4-BE49-F238E27FC236}">
                    <a16:creationId xmlns:a16="http://schemas.microsoft.com/office/drawing/2014/main" id="{7DA6C7F2-915E-4BD8-88DC-30874DCAF504}"/>
                  </a:ext>
                </a:extLst>
              </p:cNvPr>
              <p:cNvSpPr/>
              <p:nvPr/>
            </p:nvSpPr>
            <p:spPr>
              <a:xfrm>
                <a:off x="3846809" y="3962401"/>
                <a:ext cx="660397" cy="660397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87" name="Ellipszis 86">
                <a:extLst>
                  <a:ext uri="{FF2B5EF4-FFF2-40B4-BE49-F238E27FC236}">
                    <a16:creationId xmlns:a16="http://schemas.microsoft.com/office/drawing/2014/main" id="{CC1997C7-100B-4096-8919-FCE44832E53F}"/>
                  </a:ext>
                </a:extLst>
              </p:cNvPr>
              <p:cNvSpPr/>
              <p:nvPr/>
            </p:nvSpPr>
            <p:spPr>
              <a:xfrm>
                <a:off x="4507276" y="3965344"/>
                <a:ext cx="660397" cy="660397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88" name="Ellipszis 87">
                <a:extLst>
                  <a:ext uri="{FF2B5EF4-FFF2-40B4-BE49-F238E27FC236}">
                    <a16:creationId xmlns:a16="http://schemas.microsoft.com/office/drawing/2014/main" id="{816D3CDE-84DB-4D1C-BC50-4C480011A7EA}"/>
                  </a:ext>
                </a:extLst>
              </p:cNvPr>
              <p:cNvSpPr/>
              <p:nvPr/>
            </p:nvSpPr>
            <p:spPr>
              <a:xfrm>
                <a:off x="5172334" y="3963595"/>
                <a:ext cx="660397" cy="660397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89" name="Ellipszis 88">
                <a:extLst>
                  <a:ext uri="{FF2B5EF4-FFF2-40B4-BE49-F238E27FC236}">
                    <a16:creationId xmlns:a16="http://schemas.microsoft.com/office/drawing/2014/main" id="{6BEE9A74-7B77-4E54-A4A7-D5FEE105E61D}"/>
                  </a:ext>
                </a:extLst>
              </p:cNvPr>
              <p:cNvSpPr/>
              <p:nvPr/>
            </p:nvSpPr>
            <p:spPr>
              <a:xfrm>
                <a:off x="5835763" y="3959198"/>
                <a:ext cx="660397" cy="660397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 dirty="0"/>
              </a:p>
            </p:txBody>
          </p:sp>
          <p:sp>
            <p:nvSpPr>
              <p:cNvPr id="90" name="Ellipszis 89">
                <a:extLst>
                  <a:ext uri="{FF2B5EF4-FFF2-40B4-BE49-F238E27FC236}">
                    <a16:creationId xmlns:a16="http://schemas.microsoft.com/office/drawing/2014/main" id="{D30AB9A2-B4A5-4A94-8D26-67FA2F67A45F}"/>
                  </a:ext>
                </a:extLst>
              </p:cNvPr>
              <p:cNvSpPr/>
              <p:nvPr/>
            </p:nvSpPr>
            <p:spPr>
              <a:xfrm>
                <a:off x="6502590" y="3963519"/>
                <a:ext cx="660397" cy="660397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91" name="Ellipszis 90">
                <a:extLst>
                  <a:ext uri="{FF2B5EF4-FFF2-40B4-BE49-F238E27FC236}">
                    <a16:creationId xmlns:a16="http://schemas.microsoft.com/office/drawing/2014/main" id="{1105C94D-B113-4286-9B46-15FCE07B5178}"/>
                  </a:ext>
                </a:extLst>
              </p:cNvPr>
              <p:cNvSpPr/>
              <p:nvPr/>
            </p:nvSpPr>
            <p:spPr>
              <a:xfrm>
                <a:off x="7172724" y="3959842"/>
                <a:ext cx="660397" cy="660397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92" name="Ellipszis 91">
                <a:extLst>
                  <a:ext uri="{FF2B5EF4-FFF2-40B4-BE49-F238E27FC236}">
                    <a16:creationId xmlns:a16="http://schemas.microsoft.com/office/drawing/2014/main" id="{799E6E18-0041-423B-90E0-9D48962C98E7}"/>
                  </a:ext>
                </a:extLst>
              </p:cNvPr>
              <p:cNvSpPr/>
              <p:nvPr/>
            </p:nvSpPr>
            <p:spPr>
              <a:xfrm>
                <a:off x="7837672" y="3959810"/>
                <a:ext cx="660397" cy="660397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93" name="Ellipszis 92">
                <a:extLst>
                  <a:ext uri="{FF2B5EF4-FFF2-40B4-BE49-F238E27FC236}">
                    <a16:creationId xmlns:a16="http://schemas.microsoft.com/office/drawing/2014/main" id="{0F756051-963F-4D27-A023-19E9F9ED00DB}"/>
                  </a:ext>
                </a:extLst>
              </p:cNvPr>
              <p:cNvSpPr/>
              <p:nvPr/>
            </p:nvSpPr>
            <p:spPr>
              <a:xfrm>
                <a:off x="8502034" y="3966265"/>
                <a:ext cx="660397" cy="660397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94" name="Ellipszis 93">
                <a:extLst>
                  <a:ext uri="{FF2B5EF4-FFF2-40B4-BE49-F238E27FC236}">
                    <a16:creationId xmlns:a16="http://schemas.microsoft.com/office/drawing/2014/main" id="{E446D31B-CCCA-4B35-90FE-9EA602F3E175}"/>
                  </a:ext>
                </a:extLst>
              </p:cNvPr>
              <p:cNvSpPr/>
              <p:nvPr/>
            </p:nvSpPr>
            <p:spPr>
              <a:xfrm>
                <a:off x="9164575" y="3967232"/>
                <a:ext cx="660397" cy="660397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95" name="Ellipszis 94">
                <a:extLst>
                  <a:ext uri="{FF2B5EF4-FFF2-40B4-BE49-F238E27FC236}">
                    <a16:creationId xmlns:a16="http://schemas.microsoft.com/office/drawing/2014/main" id="{383A6ABA-DE75-4A0E-B32C-ED472E2B208D}"/>
                  </a:ext>
                </a:extLst>
              </p:cNvPr>
              <p:cNvSpPr/>
              <p:nvPr/>
            </p:nvSpPr>
            <p:spPr>
              <a:xfrm>
                <a:off x="9835153" y="3964400"/>
                <a:ext cx="660397" cy="660397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</p:grpSp>
        <p:grpSp>
          <p:nvGrpSpPr>
            <p:cNvPr id="111" name="Csoportba foglalás 110">
              <a:extLst>
                <a:ext uri="{FF2B5EF4-FFF2-40B4-BE49-F238E27FC236}">
                  <a16:creationId xmlns:a16="http://schemas.microsoft.com/office/drawing/2014/main" id="{17B07DF5-6E25-41CD-BC73-E294FCEF180C}"/>
                </a:ext>
              </a:extLst>
            </p:cNvPr>
            <p:cNvGrpSpPr/>
            <p:nvPr/>
          </p:nvGrpSpPr>
          <p:grpSpPr>
            <a:xfrm>
              <a:off x="1455420" y="5035470"/>
              <a:ext cx="9307354" cy="668432"/>
              <a:chOff x="1856329" y="3959197"/>
              <a:chExt cx="9307354" cy="668432"/>
            </a:xfrm>
          </p:grpSpPr>
          <p:sp>
            <p:nvSpPr>
              <p:cNvPr id="112" name="Ellipszis 111">
                <a:extLst>
                  <a:ext uri="{FF2B5EF4-FFF2-40B4-BE49-F238E27FC236}">
                    <a16:creationId xmlns:a16="http://schemas.microsoft.com/office/drawing/2014/main" id="{01AC284B-15C3-4DD1-B8E2-093C1A4D0436}"/>
                  </a:ext>
                </a:extLst>
              </p:cNvPr>
              <p:cNvSpPr/>
              <p:nvPr/>
            </p:nvSpPr>
            <p:spPr>
              <a:xfrm>
                <a:off x="2517508" y="3966265"/>
                <a:ext cx="660397" cy="660397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113" name="Ellipszis 112">
                <a:extLst>
                  <a:ext uri="{FF2B5EF4-FFF2-40B4-BE49-F238E27FC236}">
                    <a16:creationId xmlns:a16="http://schemas.microsoft.com/office/drawing/2014/main" id="{9ED4CD35-B4B8-4F56-91CA-59BDF8EEC018}"/>
                  </a:ext>
                </a:extLst>
              </p:cNvPr>
              <p:cNvSpPr/>
              <p:nvPr/>
            </p:nvSpPr>
            <p:spPr>
              <a:xfrm>
                <a:off x="1856329" y="3963960"/>
                <a:ext cx="660397" cy="660397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114" name="Ellipszis 113">
                <a:extLst>
                  <a:ext uri="{FF2B5EF4-FFF2-40B4-BE49-F238E27FC236}">
                    <a16:creationId xmlns:a16="http://schemas.microsoft.com/office/drawing/2014/main" id="{4D8F6C08-3E1C-4F9C-8433-B5FC639E9AEA}"/>
                  </a:ext>
                </a:extLst>
              </p:cNvPr>
              <p:cNvSpPr/>
              <p:nvPr/>
            </p:nvSpPr>
            <p:spPr>
              <a:xfrm>
                <a:off x="10503286" y="3966265"/>
                <a:ext cx="660397" cy="660397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115" name="Ellipszis 114">
                <a:extLst>
                  <a:ext uri="{FF2B5EF4-FFF2-40B4-BE49-F238E27FC236}">
                    <a16:creationId xmlns:a16="http://schemas.microsoft.com/office/drawing/2014/main" id="{61D69563-70FB-4ACC-AD24-DCDE9B1F5F9D}"/>
                  </a:ext>
                </a:extLst>
              </p:cNvPr>
              <p:cNvSpPr/>
              <p:nvPr/>
            </p:nvSpPr>
            <p:spPr>
              <a:xfrm>
                <a:off x="3182636" y="3959197"/>
                <a:ext cx="660397" cy="660397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116" name="Ellipszis 115">
                <a:extLst>
                  <a:ext uri="{FF2B5EF4-FFF2-40B4-BE49-F238E27FC236}">
                    <a16:creationId xmlns:a16="http://schemas.microsoft.com/office/drawing/2014/main" id="{BB8BA418-7FDE-47FF-8BE9-BA3CF79DB1F7}"/>
                  </a:ext>
                </a:extLst>
              </p:cNvPr>
              <p:cNvSpPr/>
              <p:nvPr/>
            </p:nvSpPr>
            <p:spPr>
              <a:xfrm>
                <a:off x="3846809" y="3962401"/>
                <a:ext cx="660397" cy="660397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117" name="Ellipszis 116">
                <a:extLst>
                  <a:ext uri="{FF2B5EF4-FFF2-40B4-BE49-F238E27FC236}">
                    <a16:creationId xmlns:a16="http://schemas.microsoft.com/office/drawing/2014/main" id="{AF8B04DB-AB45-4993-BD0E-5ACB8A26B088}"/>
                  </a:ext>
                </a:extLst>
              </p:cNvPr>
              <p:cNvSpPr/>
              <p:nvPr/>
            </p:nvSpPr>
            <p:spPr>
              <a:xfrm>
                <a:off x="4507276" y="3965344"/>
                <a:ext cx="660397" cy="660397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118" name="Ellipszis 117">
                <a:extLst>
                  <a:ext uri="{FF2B5EF4-FFF2-40B4-BE49-F238E27FC236}">
                    <a16:creationId xmlns:a16="http://schemas.microsoft.com/office/drawing/2014/main" id="{7D81A013-0AFB-4339-9344-27EE20C02483}"/>
                  </a:ext>
                </a:extLst>
              </p:cNvPr>
              <p:cNvSpPr/>
              <p:nvPr/>
            </p:nvSpPr>
            <p:spPr>
              <a:xfrm>
                <a:off x="5172334" y="3963595"/>
                <a:ext cx="660397" cy="660397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119" name="Ellipszis 118">
                <a:extLst>
                  <a:ext uri="{FF2B5EF4-FFF2-40B4-BE49-F238E27FC236}">
                    <a16:creationId xmlns:a16="http://schemas.microsoft.com/office/drawing/2014/main" id="{86D71E6E-1893-4603-9E04-A63865AB6442}"/>
                  </a:ext>
                </a:extLst>
              </p:cNvPr>
              <p:cNvSpPr/>
              <p:nvPr/>
            </p:nvSpPr>
            <p:spPr>
              <a:xfrm>
                <a:off x="5835763" y="3959198"/>
                <a:ext cx="660397" cy="660397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120" name="Ellipszis 119">
                <a:extLst>
                  <a:ext uri="{FF2B5EF4-FFF2-40B4-BE49-F238E27FC236}">
                    <a16:creationId xmlns:a16="http://schemas.microsoft.com/office/drawing/2014/main" id="{5D16E750-3C24-424C-B070-388488DE866F}"/>
                  </a:ext>
                </a:extLst>
              </p:cNvPr>
              <p:cNvSpPr/>
              <p:nvPr/>
            </p:nvSpPr>
            <p:spPr>
              <a:xfrm>
                <a:off x="6502590" y="3963519"/>
                <a:ext cx="660397" cy="660397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121" name="Ellipszis 120">
                <a:extLst>
                  <a:ext uri="{FF2B5EF4-FFF2-40B4-BE49-F238E27FC236}">
                    <a16:creationId xmlns:a16="http://schemas.microsoft.com/office/drawing/2014/main" id="{80BFABDE-7087-4951-AF10-C4C80C588403}"/>
                  </a:ext>
                </a:extLst>
              </p:cNvPr>
              <p:cNvSpPr/>
              <p:nvPr/>
            </p:nvSpPr>
            <p:spPr>
              <a:xfrm>
                <a:off x="7172724" y="3959842"/>
                <a:ext cx="660397" cy="660397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122" name="Ellipszis 121">
                <a:extLst>
                  <a:ext uri="{FF2B5EF4-FFF2-40B4-BE49-F238E27FC236}">
                    <a16:creationId xmlns:a16="http://schemas.microsoft.com/office/drawing/2014/main" id="{FFBB8B0A-3ACD-43F8-ACA0-EB6997EF545A}"/>
                  </a:ext>
                </a:extLst>
              </p:cNvPr>
              <p:cNvSpPr/>
              <p:nvPr/>
            </p:nvSpPr>
            <p:spPr>
              <a:xfrm>
                <a:off x="7837672" y="3959810"/>
                <a:ext cx="660397" cy="660397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123" name="Ellipszis 122">
                <a:extLst>
                  <a:ext uri="{FF2B5EF4-FFF2-40B4-BE49-F238E27FC236}">
                    <a16:creationId xmlns:a16="http://schemas.microsoft.com/office/drawing/2014/main" id="{83E8B24B-736C-4166-B358-1CED3A8C5E5C}"/>
                  </a:ext>
                </a:extLst>
              </p:cNvPr>
              <p:cNvSpPr/>
              <p:nvPr/>
            </p:nvSpPr>
            <p:spPr>
              <a:xfrm>
                <a:off x="8502034" y="3966265"/>
                <a:ext cx="660397" cy="660397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124" name="Ellipszis 123">
                <a:extLst>
                  <a:ext uri="{FF2B5EF4-FFF2-40B4-BE49-F238E27FC236}">
                    <a16:creationId xmlns:a16="http://schemas.microsoft.com/office/drawing/2014/main" id="{30174EC6-3DE0-4BFC-AAB8-190204B36CAB}"/>
                  </a:ext>
                </a:extLst>
              </p:cNvPr>
              <p:cNvSpPr/>
              <p:nvPr/>
            </p:nvSpPr>
            <p:spPr>
              <a:xfrm>
                <a:off x="9164575" y="3967232"/>
                <a:ext cx="660397" cy="660397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125" name="Ellipszis 124">
                <a:extLst>
                  <a:ext uri="{FF2B5EF4-FFF2-40B4-BE49-F238E27FC236}">
                    <a16:creationId xmlns:a16="http://schemas.microsoft.com/office/drawing/2014/main" id="{ECABB01D-45AA-4447-B5BB-292200F630E9}"/>
                  </a:ext>
                </a:extLst>
              </p:cNvPr>
              <p:cNvSpPr/>
              <p:nvPr/>
            </p:nvSpPr>
            <p:spPr>
              <a:xfrm>
                <a:off x="9835153" y="3964400"/>
                <a:ext cx="660397" cy="660397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</p:grpSp>
        <p:grpSp>
          <p:nvGrpSpPr>
            <p:cNvPr id="141" name="Csoportba foglalás 140">
              <a:extLst>
                <a:ext uri="{FF2B5EF4-FFF2-40B4-BE49-F238E27FC236}">
                  <a16:creationId xmlns:a16="http://schemas.microsoft.com/office/drawing/2014/main" id="{00AC9612-0CD6-4DD4-A622-086A44765834}"/>
                </a:ext>
              </a:extLst>
            </p:cNvPr>
            <p:cNvGrpSpPr/>
            <p:nvPr/>
          </p:nvGrpSpPr>
          <p:grpSpPr>
            <a:xfrm>
              <a:off x="1454563" y="6195683"/>
              <a:ext cx="9307354" cy="668432"/>
              <a:chOff x="1856329" y="3959197"/>
              <a:chExt cx="9307354" cy="668432"/>
            </a:xfrm>
          </p:grpSpPr>
          <p:sp>
            <p:nvSpPr>
              <p:cNvPr id="142" name="Ellipszis 141">
                <a:extLst>
                  <a:ext uri="{FF2B5EF4-FFF2-40B4-BE49-F238E27FC236}">
                    <a16:creationId xmlns:a16="http://schemas.microsoft.com/office/drawing/2014/main" id="{C4A8C16C-97D3-45DD-BB30-60EDCDA1E292}"/>
                  </a:ext>
                </a:extLst>
              </p:cNvPr>
              <p:cNvSpPr/>
              <p:nvPr/>
            </p:nvSpPr>
            <p:spPr>
              <a:xfrm>
                <a:off x="2517508" y="3966265"/>
                <a:ext cx="660397" cy="660397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143" name="Ellipszis 142">
                <a:extLst>
                  <a:ext uri="{FF2B5EF4-FFF2-40B4-BE49-F238E27FC236}">
                    <a16:creationId xmlns:a16="http://schemas.microsoft.com/office/drawing/2014/main" id="{7E30BDE6-35E5-4081-90FA-2262F0894C2B}"/>
                  </a:ext>
                </a:extLst>
              </p:cNvPr>
              <p:cNvSpPr/>
              <p:nvPr/>
            </p:nvSpPr>
            <p:spPr>
              <a:xfrm>
                <a:off x="1856329" y="3963960"/>
                <a:ext cx="660397" cy="660397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144" name="Ellipszis 143">
                <a:extLst>
                  <a:ext uri="{FF2B5EF4-FFF2-40B4-BE49-F238E27FC236}">
                    <a16:creationId xmlns:a16="http://schemas.microsoft.com/office/drawing/2014/main" id="{58D9E831-9F87-4769-A66B-3D351F3688D4}"/>
                  </a:ext>
                </a:extLst>
              </p:cNvPr>
              <p:cNvSpPr/>
              <p:nvPr/>
            </p:nvSpPr>
            <p:spPr>
              <a:xfrm>
                <a:off x="10503286" y="3966265"/>
                <a:ext cx="660397" cy="660397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145" name="Ellipszis 144">
                <a:extLst>
                  <a:ext uri="{FF2B5EF4-FFF2-40B4-BE49-F238E27FC236}">
                    <a16:creationId xmlns:a16="http://schemas.microsoft.com/office/drawing/2014/main" id="{300A6AF8-DFEE-430F-A262-222F0C41F2C9}"/>
                  </a:ext>
                </a:extLst>
              </p:cNvPr>
              <p:cNvSpPr/>
              <p:nvPr/>
            </p:nvSpPr>
            <p:spPr>
              <a:xfrm>
                <a:off x="3182636" y="3959197"/>
                <a:ext cx="660397" cy="660397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146" name="Ellipszis 145">
                <a:extLst>
                  <a:ext uri="{FF2B5EF4-FFF2-40B4-BE49-F238E27FC236}">
                    <a16:creationId xmlns:a16="http://schemas.microsoft.com/office/drawing/2014/main" id="{1534DC3B-8069-41CC-BA29-50CA63A72694}"/>
                  </a:ext>
                </a:extLst>
              </p:cNvPr>
              <p:cNvSpPr/>
              <p:nvPr/>
            </p:nvSpPr>
            <p:spPr>
              <a:xfrm>
                <a:off x="3846809" y="3962401"/>
                <a:ext cx="660397" cy="660397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147" name="Ellipszis 146">
                <a:extLst>
                  <a:ext uri="{FF2B5EF4-FFF2-40B4-BE49-F238E27FC236}">
                    <a16:creationId xmlns:a16="http://schemas.microsoft.com/office/drawing/2014/main" id="{5854F00B-B1E9-46EC-ACEF-6FF77A1B82DE}"/>
                  </a:ext>
                </a:extLst>
              </p:cNvPr>
              <p:cNvSpPr/>
              <p:nvPr/>
            </p:nvSpPr>
            <p:spPr>
              <a:xfrm>
                <a:off x="4507276" y="3965344"/>
                <a:ext cx="660397" cy="660397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148" name="Ellipszis 147">
                <a:extLst>
                  <a:ext uri="{FF2B5EF4-FFF2-40B4-BE49-F238E27FC236}">
                    <a16:creationId xmlns:a16="http://schemas.microsoft.com/office/drawing/2014/main" id="{2F8B713C-84E1-425F-847E-E2E940C844E7}"/>
                  </a:ext>
                </a:extLst>
              </p:cNvPr>
              <p:cNvSpPr/>
              <p:nvPr/>
            </p:nvSpPr>
            <p:spPr>
              <a:xfrm>
                <a:off x="5172334" y="3963595"/>
                <a:ext cx="660397" cy="660397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149" name="Ellipszis 148">
                <a:extLst>
                  <a:ext uri="{FF2B5EF4-FFF2-40B4-BE49-F238E27FC236}">
                    <a16:creationId xmlns:a16="http://schemas.microsoft.com/office/drawing/2014/main" id="{D09A9D65-9FB5-4749-8343-6471AAC8F4A8}"/>
                  </a:ext>
                </a:extLst>
              </p:cNvPr>
              <p:cNvSpPr/>
              <p:nvPr/>
            </p:nvSpPr>
            <p:spPr>
              <a:xfrm>
                <a:off x="5835763" y="3959198"/>
                <a:ext cx="660397" cy="660397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150" name="Ellipszis 149">
                <a:extLst>
                  <a:ext uri="{FF2B5EF4-FFF2-40B4-BE49-F238E27FC236}">
                    <a16:creationId xmlns:a16="http://schemas.microsoft.com/office/drawing/2014/main" id="{F802536C-D0BE-4B0F-B7F4-4DCE9962E541}"/>
                  </a:ext>
                </a:extLst>
              </p:cNvPr>
              <p:cNvSpPr/>
              <p:nvPr/>
            </p:nvSpPr>
            <p:spPr>
              <a:xfrm>
                <a:off x="6502590" y="3963519"/>
                <a:ext cx="660397" cy="660397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151" name="Ellipszis 150">
                <a:extLst>
                  <a:ext uri="{FF2B5EF4-FFF2-40B4-BE49-F238E27FC236}">
                    <a16:creationId xmlns:a16="http://schemas.microsoft.com/office/drawing/2014/main" id="{EAA9C8D3-B9F4-4667-AF61-3F705C7142DF}"/>
                  </a:ext>
                </a:extLst>
              </p:cNvPr>
              <p:cNvSpPr/>
              <p:nvPr/>
            </p:nvSpPr>
            <p:spPr>
              <a:xfrm>
                <a:off x="7172724" y="3959842"/>
                <a:ext cx="660397" cy="660397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152" name="Ellipszis 151">
                <a:extLst>
                  <a:ext uri="{FF2B5EF4-FFF2-40B4-BE49-F238E27FC236}">
                    <a16:creationId xmlns:a16="http://schemas.microsoft.com/office/drawing/2014/main" id="{23D893EE-95EF-44F6-BFCE-F1DD8F967162}"/>
                  </a:ext>
                </a:extLst>
              </p:cNvPr>
              <p:cNvSpPr/>
              <p:nvPr/>
            </p:nvSpPr>
            <p:spPr>
              <a:xfrm>
                <a:off x="7837672" y="3959810"/>
                <a:ext cx="660397" cy="660397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153" name="Ellipszis 152">
                <a:extLst>
                  <a:ext uri="{FF2B5EF4-FFF2-40B4-BE49-F238E27FC236}">
                    <a16:creationId xmlns:a16="http://schemas.microsoft.com/office/drawing/2014/main" id="{2EC1EEA0-3514-48E6-9020-D57198DCCB56}"/>
                  </a:ext>
                </a:extLst>
              </p:cNvPr>
              <p:cNvSpPr/>
              <p:nvPr/>
            </p:nvSpPr>
            <p:spPr>
              <a:xfrm>
                <a:off x="8502034" y="3966265"/>
                <a:ext cx="660397" cy="660397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154" name="Ellipszis 153">
                <a:extLst>
                  <a:ext uri="{FF2B5EF4-FFF2-40B4-BE49-F238E27FC236}">
                    <a16:creationId xmlns:a16="http://schemas.microsoft.com/office/drawing/2014/main" id="{6287777C-E5B3-4EF1-8533-CECE793A01DA}"/>
                  </a:ext>
                </a:extLst>
              </p:cNvPr>
              <p:cNvSpPr/>
              <p:nvPr/>
            </p:nvSpPr>
            <p:spPr>
              <a:xfrm>
                <a:off x="9164575" y="3967232"/>
                <a:ext cx="660397" cy="660397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155" name="Ellipszis 154">
                <a:extLst>
                  <a:ext uri="{FF2B5EF4-FFF2-40B4-BE49-F238E27FC236}">
                    <a16:creationId xmlns:a16="http://schemas.microsoft.com/office/drawing/2014/main" id="{9BCDEE72-DD1E-465C-9EA8-B79993B020BB}"/>
                  </a:ext>
                </a:extLst>
              </p:cNvPr>
              <p:cNvSpPr/>
              <p:nvPr/>
            </p:nvSpPr>
            <p:spPr>
              <a:xfrm>
                <a:off x="9835153" y="3964400"/>
                <a:ext cx="660397" cy="660397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</p:grpSp>
      </p:grp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21C575F2-DCB5-467E-9D41-0093440515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52052" y="1727922"/>
            <a:ext cx="10515600" cy="1915823"/>
          </a:xfrm>
        </p:spPr>
        <p:txBody>
          <a:bodyPr/>
          <a:lstStyle/>
          <a:p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Az első tulajdonság, az ún. felületi feszültség, amely a részecskék közötti erősebb kölcsönhatásból ered.</a:t>
            </a:r>
          </a:p>
          <a:p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Mi ennek a következménye?</a:t>
            </a:r>
          </a:p>
          <a:p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Hogyan származik ez a részecskék közti kölcsönhatásból?</a:t>
            </a:r>
          </a:p>
        </p:txBody>
      </p:sp>
      <p:sp>
        <p:nvSpPr>
          <p:cNvPr id="2" name="Cím 1">
            <a:extLst>
              <a:ext uri="{FF2B5EF4-FFF2-40B4-BE49-F238E27FC236}">
                <a16:creationId xmlns:a16="http://schemas.microsoft.com/office/drawing/2014/main" id="{D295C7CD-7D78-49FC-9DA0-450DD01B44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Felületi feszültség</a:t>
            </a:r>
          </a:p>
        </p:txBody>
      </p:sp>
      <p:sp>
        <p:nvSpPr>
          <p:cNvPr id="4" name="Szövegdoboz 3">
            <a:extLst>
              <a:ext uri="{FF2B5EF4-FFF2-40B4-BE49-F238E27FC236}">
                <a16:creationId xmlns:a16="http://schemas.microsoft.com/office/drawing/2014/main" id="{84234E7E-E754-4501-9852-1918D249FDDA}"/>
              </a:ext>
            </a:extLst>
          </p:cNvPr>
          <p:cNvSpPr txBox="1"/>
          <p:nvPr/>
        </p:nvSpPr>
        <p:spPr>
          <a:xfrm>
            <a:off x="1357745" y="1967345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hu-HU"/>
          </a:p>
        </p:txBody>
      </p:sp>
      <p:sp>
        <p:nvSpPr>
          <p:cNvPr id="5" name="Szövegdoboz 4">
            <a:extLst>
              <a:ext uri="{FF2B5EF4-FFF2-40B4-BE49-F238E27FC236}">
                <a16:creationId xmlns:a16="http://schemas.microsoft.com/office/drawing/2014/main" id="{E337B9F2-D607-462F-AD8D-9BFA13CED490}"/>
              </a:ext>
            </a:extLst>
          </p:cNvPr>
          <p:cNvSpPr txBox="1"/>
          <p:nvPr/>
        </p:nvSpPr>
        <p:spPr>
          <a:xfrm>
            <a:off x="5527963" y="2687782"/>
            <a:ext cx="49398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>
                <a:hlinkClick r:id="rId3"/>
              </a:rPr>
              <a:t>https://www.youtube.com/watch?v=EzahpSqGbVg</a:t>
            </a:r>
            <a:endParaRPr lang="hu-HU" dirty="0"/>
          </a:p>
        </p:txBody>
      </p:sp>
      <p:sp>
        <p:nvSpPr>
          <p:cNvPr id="127" name="Ellipszis 126">
            <a:extLst>
              <a:ext uri="{FF2B5EF4-FFF2-40B4-BE49-F238E27FC236}">
                <a16:creationId xmlns:a16="http://schemas.microsoft.com/office/drawing/2014/main" id="{41896106-1081-4174-964F-AAA46CB5BE43}"/>
              </a:ext>
            </a:extLst>
          </p:cNvPr>
          <p:cNvSpPr/>
          <p:nvPr/>
        </p:nvSpPr>
        <p:spPr>
          <a:xfrm>
            <a:off x="3449300" y="5042385"/>
            <a:ext cx="660397" cy="660397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28" name="Ellipszis 127">
            <a:extLst>
              <a:ext uri="{FF2B5EF4-FFF2-40B4-BE49-F238E27FC236}">
                <a16:creationId xmlns:a16="http://schemas.microsoft.com/office/drawing/2014/main" id="{1BD2DFDB-F740-40B8-9D28-7A6F45A0CA5D}"/>
              </a:ext>
            </a:extLst>
          </p:cNvPr>
          <p:cNvSpPr/>
          <p:nvPr/>
        </p:nvSpPr>
        <p:spPr>
          <a:xfrm>
            <a:off x="6792857" y="3883286"/>
            <a:ext cx="660397" cy="660397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grpSp>
        <p:nvGrpSpPr>
          <p:cNvPr id="170" name="Csoportba foglalás 169">
            <a:extLst>
              <a:ext uri="{FF2B5EF4-FFF2-40B4-BE49-F238E27FC236}">
                <a16:creationId xmlns:a16="http://schemas.microsoft.com/office/drawing/2014/main" id="{E639F287-FB70-4525-9BD9-E7CC1ECBB2B6}"/>
              </a:ext>
            </a:extLst>
          </p:cNvPr>
          <p:cNvGrpSpPr/>
          <p:nvPr/>
        </p:nvGrpSpPr>
        <p:grpSpPr>
          <a:xfrm>
            <a:off x="3129221" y="4757832"/>
            <a:ext cx="1323443" cy="1233823"/>
            <a:chOff x="3773799" y="4757832"/>
            <a:chExt cx="1323443" cy="1233823"/>
          </a:xfrm>
        </p:grpSpPr>
        <p:cxnSp>
          <p:nvCxnSpPr>
            <p:cNvPr id="158" name="Egyenes összekötő nyíllal 157">
              <a:extLst>
                <a:ext uri="{FF2B5EF4-FFF2-40B4-BE49-F238E27FC236}">
                  <a16:creationId xmlns:a16="http://schemas.microsoft.com/office/drawing/2014/main" id="{DE79918C-EC1B-4D9A-BC66-2C54B93DB6E7}"/>
                </a:ext>
              </a:extLst>
            </p:cNvPr>
            <p:cNvCxnSpPr>
              <a:cxnSpLocks/>
            </p:cNvCxnSpPr>
            <p:nvPr/>
          </p:nvCxnSpPr>
          <p:spPr>
            <a:xfrm rot="1800000" flipV="1">
              <a:off x="4599835" y="4762124"/>
              <a:ext cx="11121" cy="658800"/>
            </a:xfrm>
            <a:prstGeom prst="straightConnector1">
              <a:avLst/>
            </a:prstGeom>
            <a:ln w="38100">
              <a:solidFill>
                <a:schemeClr val="tx1"/>
              </a:solidFill>
              <a:headEnd type="stealth"/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0" name="Egyenes összekötő nyíllal 159">
              <a:extLst>
                <a:ext uri="{FF2B5EF4-FFF2-40B4-BE49-F238E27FC236}">
                  <a16:creationId xmlns:a16="http://schemas.microsoft.com/office/drawing/2014/main" id="{54A84091-7FC9-416C-8CA5-8834D93D0F5C}"/>
                </a:ext>
              </a:extLst>
            </p:cNvPr>
            <p:cNvCxnSpPr>
              <a:cxnSpLocks/>
            </p:cNvCxnSpPr>
            <p:nvPr/>
          </p:nvCxnSpPr>
          <p:spPr>
            <a:xfrm rot="5400000" flipV="1">
              <a:off x="4762281" y="5050175"/>
              <a:ext cx="11121" cy="658800"/>
            </a:xfrm>
            <a:prstGeom prst="straightConnector1">
              <a:avLst/>
            </a:prstGeom>
            <a:ln w="38100">
              <a:solidFill>
                <a:schemeClr val="tx1"/>
              </a:solidFill>
              <a:headEnd type="stealth"/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1" name="Egyenes összekötő nyíllal 160">
              <a:extLst>
                <a:ext uri="{FF2B5EF4-FFF2-40B4-BE49-F238E27FC236}">
                  <a16:creationId xmlns:a16="http://schemas.microsoft.com/office/drawing/2014/main" id="{6241752B-EDAA-4F30-BD8B-E94500CD0B49}"/>
                </a:ext>
              </a:extLst>
            </p:cNvPr>
            <p:cNvCxnSpPr>
              <a:cxnSpLocks/>
            </p:cNvCxnSpPr>
            <p:nvPr/>
          </p:nvCxnSpPr>
          <p:spPr>
            <a:xfrm rot="-1800000" flipV="1">
              <a:off x="4271734" y="4757832"/>
              <a:ext cx="11121" cy="658800"/>
            </a:xfrm>
            <a:prstGeom prst="straightConnector1">
              <a:avLst/>
            </a:prstGeom>
            <a:ln w="38100">
              <a:solidFill>
                <a:schemeClr val="tx1"/>
              </a:solidFill>
              <a:headEnd type="stealth"/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2" name="Egyenes összekötő nyíllal 161">
              <a:extLst>
                <a:ext uri="{FF2B5EF4-FFF2-40B4-BE49-F238E27FC236}">
                  <a16:creationId xmlns:a16="http://schemas.microsoft.com/office/drawing/2014/main" id="{5CFF0C55-29C4-4045-BDE8-49FC0DA1934A}"/>
                </a:ext>
              </a:extLst>
            </p:cNvPr>
            <p:cNvCxnSpPr>
              <a:cxnSpLocks/>
            </p:cNvCxnSpPr>
            <p:nvPr/>
          </p:nvCxnSpPr>
          <p:spPr>
            <a:xfrm rot="-5400000" flipV="1">
              <a:off x="4097638" y="5045684"/>
              <a:ext cx="11121" cy="658800"/>
            </a:xfrm>
            <a:prstGeom prst="straightConnector1">
              <a:avLst/>
            </a:prstGeom>
            <a:ln w="38100">
              <a:solidFill>
                <a:schemeClr val="tx1"/>
              </a:solidFill>
              <a:headEnd type="stealth"/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3" name="Egyenes összekötő nyíllal 162">
              <a:extLst>
                <a:ext uri="{FF2B5EF4-FFF2-40B4-BE49-F238E27FC236}">
                  <a16:creationId xmlns:a16="http://schemas.microsoft.com/office/drawing/2014/main" id="{115FF687-4766-4232-9C89-F993B63C4829}"/>
                </a:ext>
              </a:extLst>
            </p:cNvPr>
            <p:cNvCxnSpPr>
              <a:cxnSpLocks/>
            </p:cNvCxnSpPr>
            <p:nvPr/>
          </p:nvCxnSpPr>
          <p:spPr>
            <a:xfrm rot="9000000" flipV="1">
              <a:off x="4597546" y="5332855"/>
              <a:ext cx="11121" cy="658800"/>
            </a:xfrm>
            <a:prstGeom prst="straightConnector1">
              <a:avLst/>
            </a:prstGeom>
            <a:ln w="38100">
              <a:solidFill>
                <a:schemeClr val="tx1"/>
              </a:solidFill>
              <a:headEnd type="stealth"/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4" name="Egyenes összekötő nyíllal 163">
              <a:extLst>
                <a:ext uri="{FF2B5EF4-FFF2-40B4-BE49-F238E27FC236}">
                  <a16:creationId xmlns:a16="http://schemas.microsoft.com/office/drawing/2014/main" id="{157194FD-446B-461A-AF37-C6C8BB4B88B1}"/>
                </a:ext>
              </a:extLst>
            </p:cNvPr>
            <p:cNvCxnSpPr>
              <a:cxnSpLocks/>
            </p:cNvCxnSpPr>
            <p:nvPr/>
          </p:nvCxnSpPr>
          <p:spPr>
            <a:xfrm rot="12600000" flipV="1">
              <a:off x="4262609" y="5327832"/>
              <a:ext cx="11121" cy="658800"/>
            </a:xfrm>
            <a:prstGeom prst="straightConnector1">
              <a:avLst/>
            </a:prstGeom>
            <a:ln w="38100">
              <a:solidFill>
                <a:schemeClr val="tx1"/>
              </a:solidFill>
              <a:headEnd type="stealth"/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71" name="Csoportba foglalás 170">
            <a:extLst>
              <a:ext uri="{FF2B5EF4-FFF2-40B4-BE49-F238E27FC236}">
                <a16:creationId xmlns:a16="http://schemas.microsoft.com/office/drawing/2014/main" id="{BB91FE67-9018-4FDC-B267-47FBEAEBB0E9}"/>
              </a:ext>
            </a:extLst>
          </p:cNvPr>
          <p:cNvGrpSpPr/>
          <p:nvPr/>
        </p:nvGrpSpPr>
        <p:grpSpPr>
          <a:xfrm>
            <a:off x="6460047" y="4145751"/>
            <a:ext cx="1323443" cy="663823"/>
            <a:chOff x="6460047" y="4145751"/>
            <a:chExt cx="1323443" cy="663823"/>
          </a:xfrm>
        </p:grpSpPr>
        <p:cxnSp>
          <p:nvCxnSpPr>
            <p:cNvPr id="166" name="Egyenes összekötő nyíllal 165">
              <a:extLst>
                <a:ext uri="{FF2B5EF4-FFF2-40B4-BE49-F238E27FC236}">
                  <a16:creationId xmlns:a16="http://schemas.microsoft.com/office/drawing/2014/main" id="{040CD9C6-BB7E-44AD-9CEB-E16F0C67391E}"/>
                </a:ext>
              </a:extLst>
            </p:cNvPr>
            <p:cNvCxnSpPr>
              <a:cxnSpLocks/>
            </p:cNvCxnSpPr>
            <p:nvPr/>
          </p:nvCxnSpPr>
          <p:spPr>
            <a:xfrm rot="5400000" flipV="1">
              <a:off x="7448529" y="3868094"/>
              <a:ext cx="11121" cy="658800"/>
            </a:xfrm>
            <a:prstGeom prst="straightConnector1">
              <a:avLst/>
            </a:prstGeom>
            <a:ln w="38100">
              <a:solidFill>
                <a:schemeClr val="tx1"/>
              </a:solidFill>
              <a:headEnd type="stealth"/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7" name="Egyenes összekötő nyíllal 166">
              <a:extLst>
                <a:ext uri="{FF2B5EF4-FFF2-40B4-BE49-F238E27FC236}">
                  <a16:creationId xmlns:a16="http://schemas.microsoft.com/office/drawing/2014/main" id="{304833BB-B8E1-4A61-BD39-87DB3FC4F70B}"/>
                </a:ext>
              </a:extLst>
            </p:cNvPr>
            <p:cNvCxnSpPr>
              <a:cxnSpLocks/>
            </p:cNvCxnSpPr>
            <p:nvPr/>
          </p:nvCxnSpPr>
          <p:spPr>
            <a:xfrm rot="-5400000" flipV="1">
              <a:off x="6783886" y="3863603"/>
              <a:ext cx="11121" cy="658800"/>
            </a:xfrm>
            <a:prstGeom prst="straightConnector1">
              <a:avLst/>
            </a:prstGeom>
            <a:ln w="38100">
              <a:solidFill>
                <a:schemeClr val="tx1"/>
              </a:solidFill>
              <a:headEnd type="stealth"/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8" name="Egyenes összekötő nyíllal 167">
              <a:extLst>
                <a:ext uri="{FF2B5EF4-FFF2-40B4-BE49-F238E27FC236}">
                  <a16:creationId xmlns:a16="http://schemas.microsoft.com/office/drawing/2014/main" id="{5951F613-1B58-4D35-A558-D01B106DA520}"/>
                </a:ext>
              </a:extLst>
            </p:cNvPr>
            <p:cNvCxnSpPr>
              <a:cxnSpLocks/>
            </p:cNvCxnSpPr>
            <p:nvPr/>
          </p:nvCxnSpPr>
          <p:spPr>
            <a:xfrm rot="9000000" flipV="1">
              <a:off x="7283794" y="4150774"/>
              <a:ext cx="11121" cy="658800"/>
            </a:xfrm>
            <a:prstGeom prst="straightConnector1">
              <a:avLst/>
            </a:prstGeom>
            <a:ln w="38100">
              <a:solidFill>
                <a:schemeClr val="tx1"/>
              </a:solidFill>
              <a:headEnd type="stealth"/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9" name="Egyenes összekötő nyíllal 168">
              <a:extLst>
                <a:ext uri="{FF2B5EF4-FFF2-40B4-BE49-F238E27FC236}">
                  <a16:creationId xmlns:a16="http://schemas.microsoft.com/office/drawing/2014/main" id="{F1CC7AD0-2B17-4667-8A0F-F6059128B92E}"/>
                </a:ext>
              </a:extLst>
            </p:cNvPr>
            <p:cNvCxnSpPr>
              <a:cxnSpLocks/>
            </p:cNvCxnSpPr>
            <p:nvPr/>
          </p:nvCxnSpPr>
          <p:spPr>
            <a:xfrm rot="-9000000" flipV="1">
              <a:off x="6948857" y="4145751"/>
              <a:ext cx="11121" cy="658800"/>
            </a:xfrm>
            <a:prstGeom prst="straightConnector1">
              <a:avLst/>
            </a:prstGeom>
            <a:ln w="38100">
              <a:solidFill>
                <a:schemeClr val="tx1"/>
              </a:solidFill>
              <a:headEnd type="stealth"/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72" name="Szövegdoboz 171">
            <a:extLst>
              <a:ext uri="{FF2B5EF4-FFF2-40B4-BE49-F238E27FC236}">
                <a16:creationId xmlns:a16="http://schemas.microsoft.com/office/drawing/2014/main" id="{C2EFDBCB-7E88-4F2B-9385-9A5AD666E0BB}"/>
              </a:ext>
            </a:extLst>
          </p:cNvPr>
          <p:cNvSpPr txBox="1"/>
          <p:nvPr/>
        </p:nvSpPr>
        <p:spPr>
          <a:xfrm>
            <a:off x="4781286" y="5060597"/>
            <a:ext cx="5678156" cy="138499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/>
            <a:r>
              <a:rPr lang="hu-HU" sz="2800" dirty="0">
                <a:latin typeface="Times New Roman" panose="02020603050405020304" pitchFamily="18" charset="0"/>
              </a:rPr>
              <a:t>A felületi részecskéket a kiegyen-</a:t>
            </a:r>
            <a:br>
              <a:rPr lang="hu-HU" sz="2800" dirty="0">
                <a:latin typeface="Times New Roman" panose="02020603050405020304" pitchFamily="18" charset="0"/>
              </a:rPr>
            </a:br>
            <a:r>
              <a:rPr lang="hu-HU" sz="2800" dirty="0" err="1">
                <a:latin typeface="Times New Roman" panose="02020603050405020304" pitchFamily="18" charset="0"/>
              </a:rPr>
              <a:t>súlyozatlanság</a:t>
            </a:r>
            <a:r>
              <a:rPr lang="hu-HU" sz="2800" dirty="0">
                <a:latin typeface="Times New Roman" panose="02020603050405020304" pitchFamily="18" charset="0"/>
              </a:rPr>
              <a:t> össze akarja húzni.</a:t>
            </a:r>
          </a:p>
          <a:p>
            <a:pPr algn="ctr"/>
            <a:r>
              <a:rPr lang="hu-HU" sz="2800" dirty="0">
                <a:latin typeface="Times New Roman" panose="02020603050405020304" pitchFamily="18" charset="0"/>
              </a:rPr>
              <a:t>Ez eredményezi a csepp gömb alakját.</a:t>
            </a:r>
          </a:p>
        </p:txBody>
      </p:sp>
    </p:spTree>
    <p:extLst>
      <p:ext uri="{BB962C8B-B14F-4D97-AF65-F5344CB8AC3E}">
        <p14:creationId xmlns:p14="http://schemas.microsoft.com/office/powerpoint/2010/main" val="21207247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27" grpId="0" animBg="1"/>
      <p:bldP spid="128" grpId="0" animBg="1"/>
      <p:bldP spid="172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KÃ©ptalÃ¡lat a kÃ¶vetkezÅre: âgod made the bulk surfaces was invented by devilâ">
            <a:extLst>
              <a:ext uri="{FF2B5EF4-FFF2-40B4-BE49-F238E27FC236}">
                <a16:creationId xmlns:a16="http://schemas.microsoft.com/office/drawing/2014/main" id="{46DECBBA-7E51-7326-AB40-B97B8435F1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4763" y="1595538"/>
            <a:ext cx="8096250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0568D650-39AB-5367-1A61-E56034A97520}"/>
              </a:ext>
            </a:extLst>
          </p:cNvPr>
          <p:cNvSpPr txBox="1"/>
          <p:nvPr/>
        </p:nvSpPr>
        <p:spPr>
          <a:xfrm>
            <a:off x="2044763" y="5518233"/>
            <a:ext cx="8096250" cy="954107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algn="ctr"/>
            <a:r>
              <a:rPr lang="hu-HU" sz="2800" cap="small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az isten megteremtette a fázist,</a:t>
            </a:r>
          </a:p>
          <a:p>
            <a:pPr algn="ctr"/>
            <a:r>
              <a:rPr lang="hu-HU" sz="2800" cap="small" dirty="0">
                <a:latin typeface="Times New Roman" panose="02020603050405020304" pitchFamily="18" charset="0"/>
                <a:cs typeface="Times New Roman" panose="02020603050405020304" pitchFamily="18" charset="0"/>
              </a:rPr>
              <a:t>az ördög bevezette a fázishatárt.</a:t>
            </a:r>
            <a:endParaRPr lang="en-US" sz="2800" cap="small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BB12A5F-D717-495F-9B4E-637499955D17}"/>
              </a:ext>
            </a:extLst>
          </p:cNvPr>
          <p:cNvSpPr txBox="1"/>
          <p:nvPr/>
        </p:nvSpPr>
        <p:spPr>
          <a:xfrm>
            <a:off x="4873689" y="3935652"/>
            <a:ext cx="5267324" cy="707886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algn="ctr"/>
            <a:r>
              <a:rPr lang="hu-HU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Fizikai Nobel Díj 1945</a:t>
            </a:r>
            <a:r>
              <a:rPr lang="en-GB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hu-HU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hu-HU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Pauli-féle kizárási elv</a:t>
            </a:r>
            <a:endParaRPr lang="en-US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Cím 1">
            <a:extLst>
              <a:ext uri="{FF2B5EF4-FFF2-40B4-BE49-F238E27FC236}">
                <a16:creationId xmlns:a16="http://schemas.microsoft.com/office/drawing/2014/main" id="{94EDAA4F-7442-0DBE-C121-FD2BA334BD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pPr algn="ctr"/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Határfelület</a:t>
            </a:r>
            <a:endParaRPr lang="hu-H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4629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" name="Csoportba foglalás 37">
            <a:extLst>
              <a:ext uri="{FF2B5EF4-FFF2-40B4-BE49-F238E27FC236}">
                <a16:creationId xmlns:a16="http://schemas.microsoft.com/office/drawing/2014/main" id="{8A3CC921-DF92-49FB-A1A1-166AA147D640}"/>
              </a:ext>
            </a:extLst>
          </p:cNvPr>
          <p:cNvGrpSpPr/>
          <p:nvPr/>
        </p:nvGrpSpPr>
        <p:grpSpPr>
          <a:xfrm>
            <a:off x="1468406" y="3556598"/>
            <a:ext cx="4639831" cy="667465"/>
            <a:chOff x="1468406" y="3883168"/>
            <a:chExt cx="4639831" cy="667465"/>
          </a:xfrm>
        </p:grpSpPr>
        <p:sp>
          <p:nvSpPr>
            <p:cNvPr id="6" name="Ellipszis 5">
              <a:extLst>
                <a:ext uri="{FF2B5EF4-FFF2-40B4-BE49-F238E27FC236}">
                  <a16:creationId xmlns:a16="http://schemas.microsoft.com/office/drawing/2014/main" id="{3711A1A8-383D-4F42-B73A-60041BF64296}"/>
                </a:ext>
              </a:extLst>
            </p:cNvPr>
            <p:cNvSpPr/>
            <p:nvPr/>
          </p:nvSpPr>
          <p:spPr>
            <a:xfrm>
              <a:off x="2129585" y="3890236"/>
              <a:ext cx="660397" cy="660397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7" name="Ellipszis 6">
              <a:extLst>
                <a:ext uri="{FF2B5EF4-FFF2-40B4-BE49-F238E27FC236}">
                  <a16:creationId xmlns:a16="http://schemas.microsoft.com/office/drawing/2014/main" id="{AA3F1470-F053-4999-806D-D400C28C19F9}"/>
                </a:ext>
              </a:extLst>
            </p:cNvPr>
            <p:cNvSpPr/>
            <p:nvPr/>
          </p:nvSpPr>
          <p:spPr>
            <a:xfrm>
              <a:off x="1468406" y="3887931"/>
              <a:ext cx="660397" cy="660397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9" name="Ellipszis 8">
              <a:extLst>
                <a:ext uri="{FF2B5EF4-FFF2-40B4-BE49-F238E27FC236}">
                  <a16:creationId xmlns:a16="http://schemas.microsoft.com/office/drawing/2014/main" id="{7360445B-F2E4-465E-B817-4C336CA4C575}"/>
                </a:ext>
              </a:extLst>
            </p:cNvPr>
            <p:cNvSpPr/>
            <p:nvPr/>
          </p:nvSpPr>
          <p:spPr>
            <a:xfrm>
              <a:off x="2794713" y="3883168"/>
              <a:ext cx="660397" cy="660397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10" name="Ellipszis 9">
              <a:extLst>
                <a:ext uri="{FF2B5EF4-FFF2-40B4-BE49-F238E27FC236}">
                  <a16:creationId xmlns:a16="http://schemas.microsoft.com/office/drawing/2014/main" id="{2F14B328-2DB1-4D3C-87E2-1EE16C1FBD3E}"/>
                </a:ext>
              </a:extLst>
            </p:cNvPr>
            <p:cNvSpPr/>
            <p:nvPr/>
          </p:nvSpPr>
          <p:spPr>
            <a:xfrm>
              <a:off x="3458886" y="3886372"/>
              <a:ext cx="660397" cy="660397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11" name="Ellipszis 10">
              <a:extLst>
                <a:ext uri="{FF2B5EF4-FFF2-40B4-BE49-F238E27FC236}">
                  <a16:creationId xmlns:a16="http://schemas.microsoft.com/office/drawing/2014/main" id="{8B656970-B241-4552-8006-AEE14D255C86}"/>
                </a:ext>
              </a:extLst>
            </p:cNvPr>
            <p:cNvSpPr/>
            <p:nvPr/>
          </p:nvSpPr>
          <p:spPr>
            <a:xfrm>
              <a:off x="4119353" y="3889315"/>
              <a:ext cx="660397" cy="660397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12" name="Ellipszis 11">
              <a:extLst>
                <a:ext uri="{FF2B5EF4-FFF2-40B4-BE49-F238E27FC236}">
                  <a16:creationId xmlns:a16="http://schemas.microsoft.com/office/drawing/2014/main" id="{1DBFA69A-1880-4159-B9C2-B81EFFE86E0B}"/>
                </a:ext>
              </a:extLst>
            </p:cNvPr>
            <p:cNvSpPr/>
            <p:nvPr/>
          </p:nvSpPr>
          <p:spPr>
            <a:xfrm>
              <a:off x="4784411" y="3887566"/>
              <a:ext cx="660397" cy="660397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13" name="Ellipszis 12">
              <a:extLst>
                <a:ext uri="{FF2B5EF4-FFF2-40B4-BE49-F238E27FC236}">
                  <a16:creationId xmlns:a16="http://schemas.microsoft.com/office/drawing/2014/main" id="{DB5ED758-3177-4428-A6DC-34E3C3AA65AE}"/>
                </a:ext>
              </a:extLst>
            </p:cNvPr>
            <p:cNvSpPr/>
            <p:nvPr/>
          </p:nvSpPr>
          <p:spPr>
            <a:xfrm>
              <a:off x="5447840" y="3883169"/>
              <a:ext cx="660397" cy="660397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</p:grpSp>
      <p:grpSp>
        <p:nvGrpSpPr>
          <p:cNvPr id="39" name="Csoportba foglalás 38">
            <a:extLst>
              <a:ext uri="{FF2B5EF4-FFF2-40B4-BE49-F238E27FC236}">
                <a16:creationId xmlns:a16="http://schemas.microsoft.com/office/drawing/2014/main" id="{A4F70DAF-A4F1-4285-8E70-37227EA08625}"/>
              </a:ext>
            </a:extLst>
          </p:cNvPr>
          <p:cNvGrpSpPr/>
          <p:nvPr/>
        </p:nvGrpSpPr>
        <p:grpSpPr>
          <a:xfrm>
            <a:off x="6114667" y="3557211"/>
            <a:ext cx="4661093" cy="667819"/>
            <a:chOff x="6114667" y="3883781"/>
            <a:chExt cx="4661093" cy="667819"/>
          </a:xfrm>
        </p:grpSpPr>
        <p:sp>
          <p:nvSpPr>
            <p:cNvPr id="8" name="Ellipszis 7">
              <a:extLst>
                <a:ext uri="{FF2B5EF4-FFF2-40B4-BE49-F238E27FC236}">
                  <a16:creationId xmlns:a16="http://schemas.microsoft.com/office/drawing/2014/main" id="{3812BA87-2AE9-4024-B619-FF2862AE2FEF}"/>
                </a:ext>
              </a:extLst>
            </p:cNvPr>
            <p:cNvSpPr/>
            <p:nvPr/>
          </p:nvSpPr>
          <p:spPr>
            <a:xfrm>
              <a:off x="10115363" y="3890236"/>
              <a:ext cx="660397" cy="660397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14" name="Ellipszis 13">
              <a:extLst>
                <a:ext uri="{FF2B5EF4-FFF2-40B4-BE49-F238E27FC236}">
                  <a16:creationId xmlns:a16="http://schemas.microsoft.com/office/drawing/2014/main" id="{C9DCDF2E-4276-4433-A245-49C80CECEF3E}"/>
                </a:ext>
              </a:extLst>
            </p:cNvPr>
            <p:cNvSpPr/>
            <p:nvPr/>
          </p:nvSpPr>
          <p:spPr>
            <a:xfrm>
              <a:off x="6114667" y="3887490"/>
              <a:ext cx="660397" cy="660397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15" name="Ellipszis 14">
              <a:extLst>
                <a:ext uri="{FF2B5EF4-FFF2-40B4-BE49-F238E27FC236}">
                  <a16:creationId xmlns:a16="http://schemas.microsoft.com/office/drawing/2014/main" id="{DD5320E1-BDDC-43AA-ABB1-41BC9BA1474B}"/>
                </a:ext>
              </a:extLst>
            </p:cNvPr>
            <p:cNvSpPr/>
            <p:nvPr/>
          </p:nvSpPr>
          <p:spPr>
            <a:xfrm>
              <a:off x="6784801" y="3883813"/>
              <a:ext cx="660397" cy="660397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16" name="Ellipszis 15">
              <a:extLst>
                <a:ext uri="{FF2B5EF4-FFF2-40B4-BE49-F238E27FC236}">
                  <a16:creationId xmlns:a16="http://schemas.microsoft.com/office/drawing/2014/main" id="{C5BAAED3-A3FA-4EF9-8C5B-B35A4C2EB1A0}"/>
                </a:ext>
              </a:extLst>
            </p:cNvPr>
            <p:cNvSpPr/>
            <p:nvPr/>
          </p:nvSpPr>
          <p:spPr>
            <a:xfrm>
              <a:off x="7449749" y="3883781"/>
              <a:ext cx="660397" cy="660397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17" name="Ellipszis 16">
              <a:extLst>
                <a:ext uri="{FF2B5EF4-FFF2-40B4-BE49-F238E27FC236}">
                  <a16:creationId xmlns:a16="http://schemas.microsoft.com/office/drawing/2014/main" id="{B4677F3F-158B-4F6A-9695-12258313239F}"/>
                </a:ext>
              </a:extLst>
            </p:cNvPr>
            <p:cNvSpPr/>
            <p:nvPr/>
          </p:nvSpPr>
          <p:spPr>
            <a:xfrm>
              <a:off x="8114111" y="3890236"/>
              <a:ext cx="660397" cy="660397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18" name="Ellipszis 17">
              <a:extLst>
                <a:ext uri="{FF2B5EF4-FFF2-40B4-BE49-F238E27FC236}">
                  <a16:creationId xmlns:a16="http://schemas.microsoft.com/office/drawing/2014/main" id="{C76E75FB-F9EC-4418-A393-C74AE00E6E1E}"/>
                </a:ext>
              </a:extLst>
            </p:cNvPr>
            <p:cNvSpPr/>
            <p:nvPr/>
          </p:nvSpPr>
          <p:spPr>
            <a:xfrm>
              <a:off x="8776652" y="3891203"/>
              <a:ext cx="660397" cy="660397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19" name="Ellipszis 18">
              <a:extLst>
                <a:ext uri="{FF2B5EF4-FFF2-40B4-BE49-F238E27FC236}">
                  <a16:creationId xmlns:a16="http://schemas.microsoft.com/office/drawing/2014/main" id="{5DD67114-527B-46F7-AA50-A0C5798F309B}"/>
                </a:ext>
              </a:extLst>
            </p:cNvPr>
            <p:cNvSpPr/>
            <p:nvPr/>
          </p:nvSpPr>
          <p:spPr>
            <a:xfrm>
              <a:off x="9447230" y="3888371"/>
              <a:ext cx="660397" cy="660397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</p:grpSp>
      <p:grpSp>
        <p:nvGrpSpPr>
          <p:cNvPr id="37" name="Csoportba foglalás 36">
            <a:extLst>
              <a:ext uri="{FF2B5EF4-FFF2-40B4-BE49-F238E27FC236}">
                <a16:creationId xmlns:a16="http://schemas.microsoft.com/office/drawing/2014/main" id="{A39D38BC-077C-4837-B668-00C36E3C9B06}"/>
              </a:ext>
            </a:extLst>
          </p:cNvPr>
          <p:cNvGrpSpPr/>
          <p:nvPr/>
        </p:nvGrpSpPr>
        <p:grpSpPr>
          <a:xfrm>
            <a:off x="1454563" y="4127271"/>
            <a:ext cx="9652096" cy="2410274"/>
            <a:chOff x="1454563" y="4453841"/>
            <a:chExt cx="9652096" cy="2410274"/>
          </a:xfrm>
        </p:grpSpPr>
        <p:sp>
          <p:nvSpPr>
            <p:cNvPr id="22" name="Ellipszis 21">
              <a:extLst>
                <a:ext uri="{FF2B5EF4-FFF2-40B4-BE49-F238E27FC236}">
                  <a16:creationId xmlns:a16="http://schemas.microsoft.com/office/drawing/2014/main" id="{A79E31EE-E292-4E69-AA3C-AEF34B792880}"/>
                </a:ext>
              </a:extLst>
            </p:cNvPr>
            <p:cNvSpPr/>
            <p:nvPr/>
          </p:nvSpPr>
          <p:spPr>
            <a:xfrm>
              <a:off x="2460484" y="4460909"/>
              <a:ext cx="660397" cy="660397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23" name="Ellipszis 22">
              <a:extLst>
                <a:ext uri="{FF2B5EF4-FFF2-40B4-BE49-F238E27FC236}">
                  <a16:creationId xmlns:a16="http://schemas.microsoft.com/office/drawing/2014/main" id="{A381F893-E81E-48C9-915E-CEE8393C5FF5}"/>
                </a:ext>
              </a:extLst>
            </p:cNvPr>
            <p:cNvSpPr/>
            <p:nvPr/>
          </p:nvSpPr>
          <p:spPr>
            <a:xfrm>
              <a:off x="1799305" y="4458604"/>
              <a:ext cx="660397" cy="660397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24" name="Ellipszis 23">
              <a:extLst>
                <a:ext uri="{FF2B5EF4-FFF2-40B4-BE49-F238E27FC236}">
                  <a16:creationId xmlns:a16="http://schemas.microsoft.com/office/drawing/2014/main" id="{44969537-812F-4339-907C-CFE97BF934C1}"/>
                </a:ext>
              </a:extLst>
            </p:cNvPr>
            <p:cNvSpPr/>
            <p:nvPr/>
          </p:nvSpPr>
          <p:spPr>
            <a:xfrm>
              <a:off x="10446262" y="4460909"/>
              <a:ext cx="660397" cy="660397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25" name="Ellipszis 24">
              <a:extLst>
                <a:ext uri="{FF2B5EF4-FFF2-40B4-BE49-F238E27FC236}">
                  <a16:creationId xmlns:a16="http://schemas.microsoft.com/office/drawing/2014/main" id="{333A7E3F-3EB4-4246-8703-C9C8E0E09D32}"/>
                </a:ext>
              </a:extLst>
            </p:cNvPr>
            <p:cNvSpPr/>
            <p:nvPr/>
          </p:nvSpPr>
          <p:spPr>
            <a:xfrm>
              <a:off x="3125612" y="4453841"/>
              <a:ext cx="660397" cy="660397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26" name="Ellipszis 25">
              <a:extLst>
                <a:ext uri="{FF2B5EF4-FFF2-40B4-BE49-F238E27FC236}">
                  <a16:creationId xmlns:a16="http://schemas.microsoft.com/office/drawing/2014/main" id="{37F4C593-FBE1-4166-8395-DFA45CC048EA}"/>
                </a:ext>
              </a:extLst>
            </p:cNvPr>
            <p:cNvSpPr/>
            <p:nvPr/>
          </p:nvSpPr>
          <p:spPr>
            <a:xfrm>
              <a:off x="3789785" y="4457045"/>
              <a:ext cx="660397" cy="660397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27" name="Ellipszis 26">
              <a:extLst>
                <a:ext uri="{FF2B5EF4-FFF2-40B4-BE49-F238E27FC236}">
                  <a16:creationId xmlns:a16="http://schemas.microsoft.com/office/drawing/2014/main" id="{B151677C-6A9D-43E1-921C-F65476CE301E}"/>
                </a:ext>
              </a:extLst>
            </p:cNvPr>
            <p:cNvSpPr/>
            <p:nvPr/>
          </p:nvSpPr>
          <p:spPr>
            <a:xfrm>
              <a:off x="4450252" y="4459988"/>
              <a:ext cx="660397" cy="660397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28" name="Ellipszis 27">
              <a:extLst>
                <a:ext uri="{FF2B5EF4-FFF2-40B4-BE49-F238E27FC236}">
                  <a16:creationId xmlns:a16="http://schemas.microsoft.com/office/drawing/2014/main" id="{D7D3959C-099D-461B-896D-B30E5400360C}"/>
                </a:ext>
              </a:extLst>
            </p:cNvPr>
            <p:cNvSpPr/>
            <p:nvPr/>
          </p:nvSpPr>
          <p:spPr>
            <a:xfrm>
              <a:off x="5115310" y="4458239"/>
              <a:ext cx="660397" cy="660397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29" name="Ellipszis 28">
              <a:extLst>
                <a:ext uri="{FF2B5EF4-FFF2-40B4-BE49-F238E27FC236}">
                  <a16:creationId xmlns:a16="http://schemas.microsoft.com/office/drawing/2014/main" id="{E049BFB7-A6B0-45E5-9313-61A319FB2404}"/>
                </a:ext>
              </a:extLst>
            </p:cNvPr>
            <p:cNvSpPr/>
            <p:nvPr/>
          </p:nvSpPr>
          <p:spPr>
            <a:xfrm>
              <a:off x="5778739" y="4453842"/>
              <a:ext cx="660397" cy="660397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30" name="Ellipszis 29">
              <a:extLst>
                <a:ext uri="{FF2B5EF4-FFF2-40B4-BE49-F238E27FC236}">
                  <a16:creationId xmlns:a16="http://schemas.microsoft.com/office/drawing/2014/main" id="{2DDD979B-B480-458A-AEA0-C17D521AC702}"/>
                </a:ext>
              </a:extLst>
            </p:cNvPr>
            <p:cNvSpPr/>
            <p:nvPr/>
          </p:nvSpPr>
          <p:spPr>
            <a:xfrm>
              <a:off x="6445566" y="4458163"/>
              <a:ext cx="660397" cy="660397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31" name="Ellipszis 30">
              <a:extLst>
                <a:ext uri="{FF2B5EF4-FFF2-40B4-BE49-F238E27FC236}">
                  <a16:creationId xmlns:a16="http://schemas.microsoft.com/office/drawing/2014/main" id="{8AB1B9E6-4C39-4931-99AC-234DAFC9337F}"/>
                </a:ext>
              </a:extLst>
            </p:cNvPr>
            <p:cNvSpPr/>
            <p:nvPr/>
          </p:nvSpPr>
          <p:spPr>
            <a:xfrm>
              <a:off x="7115700" y="4454486"/>
              <a:ext cx="660397" cy="660397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32" name="Ellipszis 31">
              <a:extLst>
                <a:ext uri="{FF2B5EF4-FFF2-40B4-BE49-F238E27FC236}">
                  <a16:creationId xmlns:a16="http://schemas.microsoft.com/office/drawing/2014/main" id="{15FC25FD-6301-4E9E-80DA-C868EC059312}"/>
                </a:ext>
              </a:extLst>
            </p:cNvPr>
            <p:cNvSpPr/>
            <p:nvPr/>
          </p:nvSpPr>
          <p:spPr>
            <a:xfrm>
              <a:off x="7780648" y="4454454"/>
              <a:ext cx="660397" cy="660397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33" name="Ellipszis 32">
              <a:extLst>
                <a:ext uri="{FF2B5EF4-FFF2-40B4-BE49-F238E27FC236}">
                  <a16:creationId xmlns:a16="http://schemas.microsoft.com/office/drawing/2014/main" id="{CB307883-51E8-4F47-B02B-3401F2C439AF}"/>
                </a:ext>
              </a:extLst>
            </p:cNvPr>
            <p:cNvSpPr/>
            <p:nvPr/>
          </p:nvSpPr>
          <p:spPr>
            <a:xfrm>
              <a:off x="8445010" y="4460909"/>
              <a:ext cx="660397" cy="660397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34" name="Ellipszis 33">
              <a:extLst>
                <a:ext uri="{FF2B5EF4-FFF2-40B4-BE49-F238E27FC236}">
                  <a16:creationId xmlns:a16="http://schemas.microsoft.com/office/drawing/2014/main" id="{B8595FC6-14C4-45D1-A45B-55C1D37F43BD}"/>
                </a:ext>
              </a:extLst>
            </p:cNvPr>
            <p:cNvSpPr/>
            <p:nvPr/>
          </p:nvSpPr>
          <p:spPr>
            <a:xfrm>
              <a:off x="9107551" y="4461876"/>
              <a:ext cx="660397" cy="660397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35" name="Ellipszis 34">
              <a:extLst>
                <a:ext uri="{FF2B5EF4-FFF2-40B4-BE49-F238E27FC236}">
                  <a16:creationId xmlns:a16="http://schemas.microsoft.com/office/drawing/2014/main" id="{C0814E43-DB8B-41EE-A3E1-AAC1D17DF4B6}"/>
                </a:ext>
              </a:extLst>
            </p:cNvPr>
            <p:cNvSpPr/>
            <p:nvPr/>
          </p:nvSpPr>
          <p:spPr>
            <a:xfrm>
              <a:off x="9778129" y="4459044"/>
              <a:ext cx="660397" cy="660397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82" name="Ellipszis 81">
              <a:extLst>
                <a:ext uri="{FF2B5EF4-FFF2-40B4-BE49-F238E27FC236}">
                  <a16:creationId xmlns:a16="http://schemas.microsoft.com/office/drawing/2014/main" id="{EDA865EF-65C6-42A9-8ED1-79BFB7AF886E}"/>
                </a:ext>
              </a:extLst>
            </p:cNvPr>
            <p:cNvSpPr/>
            <p:nvPr/>
          </p:nvSpPr>
          <p:spPr>
            <a:xfrm>
              <a:off x="2434395" y="5626662"/>
              <a:ext cx="660397" cy="660397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83" name="Ellipszis 82">
              <a:extLst>
                <a:ext uri="{FF2B5EF4-FFF2-40B4-BE49-F238E27FC236}">
                  <a16:creationId xmlns:a16="http://schemas.microsoft.com/office/drawing/2014/main" id="{A7E87744-CB9D-40EE-94FA-5D9A23AF4D33}"/>
                </a:ext>
              </a:extLst>
            </p:cNvPr>
            <p:cNvSpPr/>
            <p:nvPr/>
          </p:nvSpPr>
          <p:spPr>
            <a:xfrm>
              <a:off x="1773216" y="5624357"/>
              <a:ext cx="660397" cy="660397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84" name="Ellipszis 83">
              <a:extLst>
                <a:ext uri="{FF2B5EF4-FFF2-40B4-BE49-F238E27FC236}">
                  <a16:creationId xmlns:a16="http://schemas.microsoft.com/office/drawing/2014/main" id="{FDA73DC2-3480-4F24-B6A2-8D1AD671A965}"/>
                </a:ext>
              </a:extLst>
            </p:cNvPr>
            <p:cNvSpPr/>
            <p:nvPr/>
          </p:nvSpPr>
          <p:spPr>
            <a:xfrm>
              <a:off x="10420173" y="5626662"/>
              <a:ext cx="660397" cy="660397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85" name="Ellipszis 84">
              <a:extLst>
                <a:ext uri="{FF2B5EF4-FFF2-40B4-BE49-F238E27FC236}">
                  <a16:creationId xmlns:a16="http://schemas.microsoft.com/office/drawing/2014/main" id="{E794125F-30A1-4656-973B-0B9A2D593466}"/>
                </a:ext>
              </a:extLst>
            </p:cNvPr>
            <p:cNvSpPr/>
            <p:nvPr/>
          </p:nvSpPr>
          <p:spPr>
            <a:xfrm>
              <a:off x="3099523" y="5619594"/>
              <a:ext cx="660397" cy="660397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86" name="Ellipszis 85">
              <a:extLst>
                <a:ext uri="{FF2B5EF4-FFF2-40B4-BE49-F238E27FC236}">
                  <a16:creationId xmlns:a16="http://schemas.microsoft.com/office/drawing/2014/main" id="{7DA6C7F2-915E-4BD8-88DC-30874DCAF504}"/>
                </a:ext>
              </a:extLst>
            </p:cNvPr>
            <p:cNvSpPr/>
            <p:nvPr/>
          </p:nvSpPr>
          <p:spPr>
            <a:xfrm>
              <a:off x="3763696" y="5622798"/>
              <a:ext cx="660397" cy="660397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87" name="Ellipszis 86">
              <a:extLst>
                <a:ext uri="{FF2B5EF4-FFF2-40B4-BE49-F238E27FC236}">
                  <a16:creationId xmlns:a16="http://schemas.microsoft.com/office/drawing/2014/main" id="{CC1997C7-100B-4096-8919-FCE44832E53F}"/>
                </a:ext>
              </a:extLst>
            </p:cNvPr>
            <p:cNvSpPr/>
            <p:nvPr/>
          </p:nvSpPr>
          <p:spPr>
            <a:xfrm>
              <a:off x="4424163" y="5625741"/>
              <a:ext cx="660397" cy="660397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88" name="Ellipszis 87">
              <a:extLst>
                <a:ext uri="{FF2B5EF4-FFF2-40B4-BE49-F238E27FC236}">
                  <a16:creationId xmlns:a16="http://schemas.microsoft.com/office/drawing/2014/main" id="{816D3CDE-84DB-4D1C-BC50-4C480011A7EA}"/>
                </a:ext>
              </a:extLst>
            </p:cNvPr>
            <p:cNvSpPr/>
            <p:nvPr/>
          </p:nvSpPr>
          <p:spPr>
            <a:xfrm>
              <a:off x="5089221" y="5623992"/>
              <a:ext cx="660397" cy="660397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89" name="Ellipszis 88">
              <a:extLst>
                <a:ext uri="{FF2B5EF4-FFF2-40B4-BE49-F238E27FC236}">
                  <a16:creationId xmlns:a16="http://schemas.microsoft.com/office/drawing/2014/main" id="{6BEE9A74-7B77-4E54-A4A7-D5FEE105E61D}"/>
                </a:ext>
              </a:extLst>
            </p:cNvPr>
            <p:cNvSpPr/>
            <p:nvPr/>
          </p:nvSpPr>
          <p:spPr>
            <a:xfrm>
              <a:off x="5752650" y="5619595"/>
              <a:ext cx="660397" cy="660397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 dirty="0"/>
            </a:p>
          </p:txBody>
        </p:sp>
        <p:sp>
          <p:nvSpPr>
            <p:cNvPr id="90" name="Ellipszis 89">
              <a:extLst>
                <a:ext uri="{FF2B5EF4-FFF2-40B4-BE49-F238E27FC236}">
                  <a16:creationId xmlns:a16="http://schemas.microsoft.com/office/drawing/2014/main" id="{D30AB9A2-B4A5-4A94-8D26-67FA2F67A45F}"/>
                </a:ext>
              </a:extLst>
            </p:cNvPr>
            <p:cNvSpPr/>
            <p:nvPr/>
          </p:nvSpPr>
          <p:spPr>
            <a:xfrm>
              <a:off x="6419477" y="5623916"/>
              <a:ext cx="660397" cy="660397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91" name="Ellipszis 90">
              <a:extLst>
                <a:ext uri="{FF2B5EF4-FFF2-40B4-BE49-F238E27FC236}">
                  <a16:creationId xmlns:a16="http://schemas.microsoft.com/office/drawing/2014/main" id="{1105C94D-B113-4286-9B46-15FCE07B5178}"/>
                </a:ext>
              </a:extLst>
            </p:cNvPr>
            <p:cNvSpPr/>
            <p:nvPr/>
          </p:nvSpPr>
          <p:spPr>
            <a:xfrm>
              <a:off x="7089611" y="5620239"/>
              <a:ext cx="660397" cy="660397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92" name="Ellipszis 91">
              <a:extLst>
                <a:ext uri="{FF2B5EF4-FFF2-40B4-BE49-F238E27FC236}">
                  <a16:creationId xmlns:a16="http://schemas.microsoft.com/office/drawing/2014/main" id="{799E6E18-0041-423B-90E0-9D48962C98E7}"/>
                </a:ext>
              </a:extLst>
            </p:cNvPr>
            <p:cNvSpPr/>
            <p:nvPr/>
          </p:nvSpPr>
          <p:spPr>
            <a:xfrm>
              <a:off x="7754559" y="5620207"/>
              <a:ext cx="660397" cy="660397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93" name="Ellipszis 92">
              <a:extLst>
                <a:ext uri="{FF2B5EF4-FFF2-40B4-BE49-F238E27FC236}">
                  <a16:creationId xmlns:a16="http://schemas.microsoft.com/office/drawing/2014/main" id="{0F756051-963F-4D27-A023-19E9F9ED00DB}"/>
                </a:ext>
              </a:extLst>
            </p:cNvPr>
            <p:cNvSpPr/>
            <p:nvPr/>
          </p:nvSpPr>
          <p:spPr>
            <a:xfrm>
              <a:off x="8418921" y="5626662"/>
              <a:ext cx="660397" cy="660397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94" name="Ellipszis 93">
              <a:extLst>
                <a:ext uri="{FF2B5EF4-FFF2-40B4-BE49-F238E27FC236}">
                  <a16:creationId xmlns:a16="http://schemas.microsoft.com/office/drawing/2014/main" id="{E446D31B-CCCA-4B35-90FE-9EA602F3E175}"/>
                </a:ext>
              </a:extLst>
            </p:cNvPr>
            <p:cNvSpPr/>
            <p:nvPr/>
          </p:nvSpPr>
          <p:spPr>
            <a:xfrm>
              <a:off x="9081462" y="5627629"/>
              <a:ext cx="660397" cy="660397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95" name="Ellipszis 94">
              <a:extLst>
                <a:ext uri="{FF2B5EF4-FFF2-40B4-BE49-F238E27FC236}">
                  <a16:creationId xmlns:a16="http://schemas.microsoft.com/office/drawing/2014/main" id="{383A6ABA-DE75-4A0E-B32C-ED472E2B208D}"/>
                </a:ext>
              </a:extLst>
            </p:cNvPr>
            <p:cNvSpPr/>
            <p:nvPr/>
          </p:nvSpPr>
          <p:spPr>
            <a:xfrm>
              <a:off x="9752040" y="5624797"/>
              <a:ext cx="660397" cy="660397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112" name="Ellipszis 111">
              <a:extLst>
                <a:ext uri="{FF2B5EF4-FFF2-40B4-BE49-F238E27FC236}">
                  <a16:creationId xmlns:a16="http://schemas.microsoft.com/office/drawing/2014/main" id="{01AC284B-15C3-4DD1-B8E2-093C1A4D0436}"/>
                </a:ext>
              </a:extLst>
            </p:cNvPr>
            <p:cNvSpPr/>
            <p:nvPr/>
          </p:nvSpPr>
          <p:spPr>
            <a:xfrm>
              <a:off x="2116599" y="5042538"/>
              <a:ext cx="660397" cy="660397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113" name="Ellipszis 112">
              <a:extLst>
                <a:ext uri="{FF2B5EF4-FFF2-40B4-BE49-F238E27FC236}">
                  <a16:creationId xmlns:a16="http://schemas.microsoft.com/office/drawing/2014/main" id="{9ED4CD35-B4B8-4F56-91CA-59BDF8EEC018}"/>
                </a:ext>
              </a:extLst>
            </p:cNvPr>
            <p:cNvSpPr/>
            <p:nvPr/>
          </p:nvSpPr>
          <p:spPr>
            <a:xfrm>
              <a:off x="1455420" y="5040233"/>
              <a:ext cx="660397" cy="660397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114" name="Ellipszis 113">
              <a:extLst>
                <a:ext uri="{FF2B5EF4-FFF2-40B4-BE49-F238E27FC236}">
                  <a16:creationId xmlns:a16="http://schemas.microsoft.com/office/drawing/2014/main" id="{4D8F6C08-3E1C-4F9C-8433-B5FC639E9AEA}"/>
                </a:ext>
              </a:extLst>
            </p:cNvPr>
            <p:cNvSpPr/>
            <p:nvPr/>
          </p:nvSpPr>
          <p:spPr>
            <a:xfrm>
              <a:off x="10102377" y="5042538"/>
              <a:ext cx="660397" cy="660397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115" name="Ellipszis 114">
              <a:extLst>
                <a:ext uri="{FF2B5EF4-FFF2-40B4-BE49-F238E27FC236}">
                  <a16:creationId xmlns:a16="http://schemas.microsoft.com/office/drawing/2014/main" id="{61D69563-70FB-4ACC-AD24-DCDE9B1F5F9D}"/>
                </a:ext>
              </a:extLst>
            </p:cNvPr>
            <p:cNvSpPr/>
            <p:nvPr/>
          </p:nvSpPr>
          <p:spPr>
            <a:xfrm>
              <a:off x="2781727" y="5035470"/>
              <a:ext cx="660397" cy="660397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116" name="Ellipszis 115">
              <a:extLst>
                <a:ext uri="{FF2B5EF4-FFF2-40B4-BE49-F238E27FC236}">
                  <a16:creationId xmlns:a16="http://schemas.microsoft.com/office/drawing/2014/main" id="{BB8BA418-7FDE-47FF-8BE9-BA3CF79DB1F7}"/>
                </a:ext>
              </a:extLst>
            </p:cNvPr>
            <p:cNvSpPr/>
            <p:nvPr/>
          </p:nvSpPr>
          <p:spPr>
            <a:xfrm>
              <a:off x="3445900" y="5038674"/>
              <a:ext cx="660397" cy="660397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117" name="Ellipszis 116">
              <a:extLst>
                <a:ext uri="{FF2B5EF4-FFF2-40B4-BE49-F238E27FC236}">
                  <a16:creationId xmlns:a16="http://schemas.microsoft.com/office/drawing/2014/main" id="{AF8B04DB-AB45-4993-BD0E-5ACB8A26B088}"/>
                </a:ext>
              </a:extLst>
            </p:cNvPr>
            <p:cNvSpPr/>
            <p:nvPr/>
          </p:nvSpPr>
          <p:spPr>
            <a:xfrm>
              <a:off x="4106367" y="5041617"/>
              <a:ext cx="660397" cy="660397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118" name="Ellipszis 117">
              <a:extLst>
                <a:ext uri="{FF2B5EF4-FFF2-40B4-BE49-F238E27FC236}">
                  <a16:creationId xmlns:a16="http://schemas.microsoft.com/office/drawing/2014/main" id="{7D81A013-0AFB-4339-9344-27EE20C02483}"/>
                </a:ext>
              </a:extLst>
            </p:cNvPr>
            <p:cNvSpPr/>
            <p:nvPr/>
          </p:nvSpPr>
          <p:spPr>
            <a:xfrm>
              <a:off x="4771425" y="5039868"/>
              <a:ext cx="660397" cy="660397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119" name="Ellipszis 118">
              <a:extLst>
                <a:ext uri="{FF2B5EF4-FFF2-40B4-BE49-F238E27FC236}">
                  <a16:creationId xmlns:a16="http://schemas.microsoft.com/office/drawing/2014/main" id="{86D71E6E-1893-4603-9E04-A63865AB6442}"/>
                </a:ext>
              </a:extLst>
            </p:cNvPr>
            <p:cNvSpPr/>
            <p:nvPr/>
          </p:nvSpPr>
          <p:spPr>
            <a:xfrm>
              <a:off x="5434854" y="5035471"/>
              <a:ext cx="660397" cy="660397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120" name="Ellipszis 119">
              <a:extLst>
                <a:ext uri="{FF2B5EF4-FFF2-40B4-BE49-F238E27FC236}">
                  <a16:creationId xmlns:a16="http://schemas.microsoft.com/office/drawing/2014/main" id="{5D16E750-3C24-424C-B070-388488DE866F}"/>
                </a:ext>
              </a:extLst>
            </p:cNvPr>
            <p:cNvSpPr/>
            <p:nvPr/>
          </p:nvSpPr>
          <p:spPr>
            <a:xfrm>
              <a:off x="6101681" y="5039792"/>
              <a:ext cx="660397" cy="660397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121" name="Ellipszis 120">
              <a:extLst>
                <a:ext uri="{FF2B5EF4-FFF2-40B4-BE49-F238E27FC236}">
                  <a16:creationId xmlns:a16="http://schemas.microsoft.com/office/drawing/2014/main" id="{80BFABDE-7087-4951-AF10-C4C80C588403}"/>
                </a:ext>
              </a:extLst>
            </p:cNvPr>
            <p:cNvSpPr/>
            <p:nvPr/>
          </p:nvSpPr>
          <p:spPr>
            <a:xfrm>
              <a:off x="6771815" y="5036115"/>
              <a:ext cx="660397" cy="660397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122" name="Ellipszis 121">
              <a:extLst>
                <a:ext uri="{FF2B5EF4-FFF2-40B4-BE49-F238E27FC236}">
                  <a16:creationId xmlns:a16="http://schemas.microsoft.com/office/drawing/2014/main" id="{FFBB8B0A-3ACD-43F8-ACA0-EB6997EF545A}"/>
                </a:ext>
              </a:extLst>
            </p:cNvPr>
            <p:cNvSpPr/>
            <p:nvPr/>
          </p:nvSpPr>
          <p:spPr>
            <a:xfrm>
              <a:off x="7436763" y="5036083"/>
              <a:ext cx="660397" cy="660397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123" name="Ellipszis 122">
              <a:extLst>
                <a:ext uri="{FF2B5EF4-FFF2-40B4-BE49-F238E27FC236}">
                  <a16:creationId xmlns:a16="http://schemas.microsoft.com/office/drawing/2014/main" id="{83E8B24B-736C-4166-B358-1CED3A8C5E5C}"/>
                </a:ext>
              </a:extLst>
            </p:cNvPr>
            <p:cNvSpPr/>
            <p:nvPr/>
          </p:nvSpPr>
          <p:spPr>
            <a:xfrm>
              <a:off x="8101125" y="5042538"/>
              <a:ext cx="660397" cy="660397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124" name="Ellipszis 123">
              <a:extLst>
                <a:ext uri="{FF2B5EF4-FFF2-40B4-BE49-F238E27FC236}">
                  <a16:creationId xmlns:a16="http://schemas.microsoft.com/office/drawing/2014/main" id="{30174EC6-3DE0-4BFC-AAB8-190204B36CAB}"/>
                </a:ext>
              </a:extLst>
            </p:cNvPr>
            <p:cNvSpPr/>
            <p:nvPr/>
          </p:nvSpPr>
          <p:spPr>
            <a:xfrm>
              <a:off x="8763666" y="5043505"/>
              <a:ext cx="660397" cy="660397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125" name="Ellipszis 124">
              <a:extLst>
                <a:ext uri="{FF2B5EF4-FFF2-40B4-BE49-F238E27FC236}">
                  <a16:creationId xmlns:a16="http://schemas.microsoft.com/office/drawing/2014/main" id="{ECABB01D-45AA-4447-B5BB-292200F630E9}"/>
                </a:ext>
              </a:extLst>
            </p:cNvPr>
            <p:cNvSpPr/>
            <p:nvPr/>
          </p:nvSpPr>
          <p:spPr>
            <a:xfrm>
              <a:off x="9434244" y="5040673"/>
              <a:ext cx="660397" cy="660397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142" name="Ellipszis 141">
              <a:extLst>
                <a:ext uri="{FF2B5EF4-FFF2-40B4-BE49-F238E27FC236}">
                  <a16:creationId xmlns:a16="http://schemas.microsoft.com/office/drawing/2014/main" id="{C4A8C16C-97D3-45DD-BB30-60EDCDA1E292}"/>
                </a:ext>
              </a:extLst>
            </p:cNvPr>
            <p:cNvSpPr/>
            <p:nvPr/>
          </p:nvSpPr>
          <p:spPr>
            <a:xfrm>
              <a:off x="2115742" y="6202751"/>
              <a:ext cx="660397" cy="660397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143" name="Ellipszis 142">
              <a:extLst>
                <a:ext uri="{FF2B5EF4-FFF2-40B4-BE49-F238E27FC236}">
                  <a16:creationId xmlns:a16="http://schemas.microsoft.com/office/drawing/2014/main" id="{7E30BDE6-35E5-4081-90FA-2262F0894C2B}"/>
                </a:ext>
              </a:extLst>
            </p:cNvPr>
            <p:cNvSpPr/>
            <p:nvPr/>
          </p:nvSpPr>
          <p:spPr>
            <a:xfrm>
              <a:off x="1454563" y="6200446"/>
              <a:ext cx="660397" cy="660397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144" name="Ellipszis 143">
              <a:extLst>
                <a:ext uri="{FF2B5EF4-FFF2-40B4-BE49-F238E27FC236}">
                  <a16:creationId xmlns:a16="http://schemas.microsoft.com/office/drawing/2014/main" id="{58D9E831-9F87-4769-A66B-3D351F3688D4}"/>
                </a:ext>
              </a:extLst>
            </p:cNvPr>
            <p:cNvSpPr/>
            <p:nvPr/>
          </p:nvSpPr>
          <p:spPr>
            <a:xfrm>
              <a:off x="10101520" y="6202751"/>
              <a:ext cx="660397" cy="660397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145" name="Ellipszis 144">
              <a:extLst>
                <a:ext uri="{FF2B5EF4-FFF2-40B4-BE49-F238E27FC236}">
                  <a16:creationId xmlns:a16="http://schemas.microsoft.com/office/drawing/2014/main" id="{300A6AF8-DFEE-430F-A262-222F0C41F2C9}"/>
                </a:ext>
              </a:extLst>
            </p:cNvPr>
            <p:cNvSpPr/>
            <p:nvPr/>
          </p:nvSpPr>
          <p:spPr>
            <a:xfrm>
              <a:off x="2780870" y="6195683"/>
              <a:ext cx="660397" cy="660397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146" name="Ellipszis 145">
              <a:extLst>
                <a:ext uri="{FF2B5EF4-FFF2-40B4-BE49-F238E27FC236}">
                  <a16:creationId xmlns:a16="http://schemas.microsoft.com/office/drawing/2014/main" id="{1534DC3B-8069-41CC-BA29-50CA63A72694}"/>
                </a:ext>
              </a:extLst>
            </p:cNvPr>
            <p:cNvSpPr/>
            <p:nvPr/>
          </p:nvSpPr>
          <p:spPr>
            <a:xfrm>
              <a:off x="3445043" y="6198887"/>
              <a:ext cx="660397" cy="660397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147" name="Ellipszis 146">
              <a:extLst>
                <a:ext uri="{FF2B5EF4-FFF2-40B4-BE49-F238E27FC236}">
                  <a16:creationId xmlns:a16="http://schemas.microsoft.com/office/drawing/2014/main" id="{5854F00B-B1E9-46EC-ACEF-6FF77A1B82DE}"/>
                </a:ext>
              </a:extLst>
            </p:cNvPr>
            <p:cNvSpPr/>
            <p:nvPr/>
          </p:nvSpPr>
          <p:spPr>
            <a:xfrm>
              <a:off x="4105510" y="6201830"/>
              <a:ext cx="660397" cy="660397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148" name="Ellipszis 147">
              <a:extLst>
                <a:ext uri="{FF2B5EF4-FFF2-40B4-BE49-F238E27FC236}">
                  <a16:creationId xmlns:a16="http://schemas.microsoft.com/office/drawing/2014/main" id="{2F8B713C-84E1-425F-847E-E2E940C844E7}"/>
                </a:ext>
              </a:extLst>
            </p:cNvPr>
            <p:cNvSpPr/>
            <p:nvPr/>
          </p:nvSpPr>
          <p:spPr>
            <a:xfrm>
              <a:off x="4770568" y="6200081"/>
              <a:ext cx="660397" cy="660397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149" name="Ellipszis 148">
              <a:extLst>
                <a:ext uri="{FF2B5EF4-FFF2-40B4-BE49-F238E27FC236}">
                  <a16:creationId xmlns:a16="http://schemas.microsoft.com/office/drawing/2014/main" id="{D09A9D65-9FB5-4749-8343-6471AAC8F4A8}"/>
                </a:ext>
              </a:extLst>
            </p:cNvPr>
            <p:cNvSpPr/>
            <p:nvPr/>
          </p:nvSpPr>
          <p:spPr>
            <a:xfrm>
              <a:off x="5433997" y="6195684"/>
              <a:ext cx="660397" cy="660397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150" name="Ellipszis 149">
              <a:extLst>
                <a:ext uri="{FF2B5EF4-FFF2-40B4-BE49-F238E27FC236}">
                  <a16:creationId xmlns:a16="http://schemas.microsoft.com/office/drawing/2014/main" id="{F802536C-D0BE-4B0F-B7F4-4DCE9962E541}"/>
                </a:ext>
              </a:extLst>
            </p:cNvPr>
            <p:cNvSpPr/>
            <p:nvPr/>
          </p:nvSpPr>
          <p:spPr>
            <a:xfrm>
              <a:off x="6100824" y="6200005"/>
              <a:ext cx="660397" cy="660397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151" name="Ellipszis 150">
              <a:extLst>
                <a:ext uri="{FF2B5EF4-FFF2-40B4-BE49-F238E27FC236}">
                  <a16:creationId xmlns:a16="http://schemas.microsoft.com/office/drawing/2014/main" id="{EAA9C8D3-B9F4-4667-AF61-3F705C7142DF}"/>
                </a:ext>
              </a:extLst>
            </p:cNvPr>
            <p:cNvSpPr/>
            <p:nvPr/>
          </p:nvSpPr>
          <p:spPr>
            <a:xfrm>
              <a:off x="6770958" y="6196328"/>
              <a:ext cx="660397" cy="660397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152" name="Ellipszis 151">
              <a:extLst>
                <a:ext uri="{FF2B5EF4-FFF2-40B4-BE49-F238E27FC236}">
                  <a16:creationId xmlns:a16="http://schemas.microsoft.com/office/drawing/2014/main" id="{23D893EE-95EF-44F6-BFCE-F1DD8F967162}"/>
                </a:ext>
              </a:extLst>
            </p:cNvPr>
            <p:cNvSpPr/>
            <p:nvPr/>
          </p:nvSpPr>
          <p:spPr>
            <a:xfrm>
              <a:off x="7435906" y="6196296"/>
              <a:ext cx="660397" cy="660397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153" name="Ellipszis 152">
              <a:extLst>
                <a:ext uri="{FF2B5EF4-FFF2-40B4-BE49-F238E27FC236}">
                  <a16:creationId xmlns:a16="http://schemas.microsoft.com/office/drawing/2014/main" id="{2EC1EEA0-3514-48E6-9020-D57198DCCB56}"/>
                </a:ext>
              </a:extLst>
            </p:cNvPr>
            <p:cNvSpPr/>
            <p:nvPr/>
          </p:nvSpPr>
          <p:spPr>
            <a:xfrm>
              <a:off x="8100268" y="6202751"/>
              <a:ext cx="660397" cy="660397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154" name="Ellipszis 153">
              <a:extLst>
                <a:ext uri="{FF2B5EF4-FFF2-40B4-BE49-F238E27FC236}">
                  <a16:creationId xmlns:a16="http://schemas.microsoft.com/office/drawing/2014/main" id="{6287777C-E5B3-4EF1-8533-CECE793A01DA}"/>
                </a:ext>
              </a:extLst>
            </p:cNvPr>
            <p:cNvSpPr/>
            <p:nvPr/>
          </p:nvSpPr>
          <p:spPr>
            <a:xfrm>
              <a:off x="8762809" y="6203718"/>
              <a:ext cx="660397" cy="660397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155" name="Ellipszis 154">
              <a:extLst>
                <a:ext uri="{FF2B5EF4-FFF2-40B4-BE49-F238E27FC236}">
                  <a16:creationId xmlns:a16="http://schemas.microsoft.com/office/drawing/2014/main" id="{9BCDEE72-DD1E-465C-9EA8-B79993B020BB}"/>
                </a:ext>
              </a:extLst>
            </p:cNvPr>
            <p:cNvSpPr/>
            <p:nvPr/>
          </p:nvSpPr>
          <p:spPr>
            <a:xfrm>
              <a:off x="9433387" y="6200886"/>
              <a:ext cx="660397" cy="660397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</p:grp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21C575F2-DCB5-467E-9D41-0093440515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52052" y="1727922"/>
            <a:ext cx="10515600" cy="1373873"/>
          </a:xfrm>
        </p:spPr>
        <p:txBody>
          <a:bodyPr/>
          <a:lstStyle/>
          <a:p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felületi feszültséget tehát egyfajta erőként lehetne definiálni?</a:t>
            </a:r>
          </a:p>
          <a:p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Igen van erő jellegű definíciója is, de előbb nézzük meg, hogy mi történik, ha egy részecskét a fázis </a:t>
            </a:r>
            <a:r>
              <a:rPr lang="hu-H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belsejéből</a:t>
            </a:r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a felszínre mozgatunk? </a:t>
            </a:r>
          </a:p>
        </p:txBody>
      </p:sp>
      <p:sp>
        <p:nvSpPr>
          <p:cNvPr id="2" name="Cím 1">
            <a:extLst>
              <a:ext uri="{FF2B5EF4-FFF2-40B4-BE49-F238E27FC236}">
                <a16:creationId xmlns:a16="http://schemas.microsoft.com/office/drawing/2014/main" id="{D295C7CD-7D78-49FC-9DA0-450DD01B44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Felületi feszültség</a:t>
            </a:r>
          </a:p>
        </p:txBody>
      </p:sp>
      <p:sp>
        <p:nvSpPr>
          <p:cNvPr id="4" name="Szövegdoboz 3">
            <a:extLst>
              <a:ext uri="{FF2B5EF4-FFF2-40B4-BE49-F238E27FC236}">
                <a16:creationId xmlns:a16="http://schemas.microsoft.com/office/drawing/2014/main" id="{84234E7E-E754-4501-9852-1918D249FDDA}"/>
              </a:ext>
            </a:extLst>
          </p:cNvPr>
          <p:cNvSpPr txBox="1"/>
          <p:nvPr/>
        </p:nvSpPr>
        <p:spPr>
          <a:xfrm>
            <a:off x="1357745" y="1967345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hu-HU"/>
          </a:p>
        </p:txBody>
      </p:sp>
      <p:sp>
        <p:nvSpPr>
          <p:cNvPr id="127" name="Ellipszis 126">
            <a:extLst>
              <a:ext uri="{FF2B5EF4-FFF2-40B4-BE49-F238E27FC236}">
                <a16:creationId xmlns:a16="http://schemas.microsoft.com/office/drawing/2014/main" id="{41896106-1081-4174-964F-AAA46CB5BE43}"/>
              </a:ext>
            </a:extLst>
          </p:cNvPr>
          <p:cNvSpPr/>
          <p:nvPr/>
        </p:nvSpPr>
        <p:spPr>
          <a:xfrm>
            <a:off x="5778195" y="4131012"/>
            <a:ext cx="660397" cy="660397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grpSp>
        <p:nvGrpSpPr>
          <p:cNvPr id="170" name="Csoportba foglalás 169">
            <a:extLst>
              <a:ext uri="{FF2B5EF4-FFF2-40B4-BE49-F238E27FC236}">
                <a16:creationId xmlns:a16="http://schemas.microsoft.com/office/drawing/2014/main" id="{E639F287-FB70-4525-9BD9-E7CC1ECBB2B6}"/>
              </a:ext>
            </a:extLst>
          </p:cNvPr>
          <p:cNvGrpSpPr/>
          <p:nvPr/>
        </p:nvGrpSpPr>
        <p:grpSpPr>
          <a:xfrm>
            <a:off x="5443473" y="3831729"/>
            <a:ext cx="1323443" cy="1233823"/>
            <a:chOff x="3773799" y="4757832"/>
            <a:chExt cx="1323443" cy="1233823"/>
          </a:xfrm>
        </p:grpSpPr>
        <p:cxnSp>
          <p:nvCxnSpPr>
            <p:cNvPr id="158" name="Egyenes összekötő nyíllal 157">
              <a:extLst>
                <a:ext uri="{FF2B5EF4-FFF2-40B4-BE49-F238E27FC236}">
                  <a16:creationId xmlns:a16="http://schemas.microsoft.com/office/drawing/2014/main" id="{DE79918C-EC1B-4D9A-BC66-2C54B93DB6E7}"/>
                </a:ext>
              </a:extLst>
            </p:cNvPr>
            <p:cNvCxnSpPr>
              <a:cxnSpLocks/>
            </p:cNvCxnSpPr>
            <p:nvPr/>
          </p:nvCxnSpPr>
          <p:spPr>
            <a:xfrm rot="1800000" flipV="1">
              <a:off x="4599835" y="4762124"/>
              <a:ext cx="11121" cy="658800"/>
            </a:xfrm>
            <a:prstGeom prst="straightConnector1">
              <a:avLst/>
            </a:prstGeom>
            <a:ln w="38100">
              <a:solidFill>
                <a:schemeClr val="tx1"/>
              </a:solidFill>
              <a:headEnd type="stealth"/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0" name="Egyenes összekötő nyíllal 159">
              <a:extLst>
                <a:ext uri="{FF2B5EF4-FFF2-40B4-BE49-F238E27FC236}">
                  <a16:creationId xmlns:a16="http://schemas.microsoft.com/office/drawing/2014/main" id="{54A84091-7FC9-416C-8CA5-8834D93D0F5C}"/>
                </a:ext>
              </a:extLst>
            </p:cNvPr>
            <p:cNvCxnSpPr>
              <a:cxnSpLocks/>
            </p:cNvCxnSpPr>
            <p:nvPr/>
          </p:nvCxnSpPr>
          <p:spPr>
            <a:xfrm rot="5400000" flipV="1">
              <a:off x="4762281" y="5050175"/>
              <a:ext cx="11121" cy="658800"/>
            </a:xfrm>
            <a:prstGeom prst="straightConnector1">
              <a:avLst/>
            </a:prstGeom>
            <a:ln w="38100">
              <a:solidFill>
                <a:schemeClr val="tx1"/>
              </a:solidFill>
              <a:headEnd type="stealth"/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1" name="Egyenes összekötő nyíllal 160">
              <a:extLst>
                <a:ext uri="{FF2B5EF4-FFF2-40B4-BE49-F238E27FC236}">
                  <a16:creationId xmlns:a16="http://schemas.microsoft.com/office/drawing/2014/main" id="{6241752B-EDAA-4F30-BD8B-E94500CD0B49}"/>
                </a:ext>
              </a:extLst>
            </p:cNvPr>
            <p:cNvCxnSpPr>
              <a:cxnSpLocks/>
            </p:cNvCxnSpPr>
            <p:nvPr/>
          </p:nvCxnSpPr>
          <p:spPr>
            <a:xfrm rot="-1800000" flipV="1">
              <a:off x="4271734" y="4757832"/>
              <a:ext cx="11121" cy="658800"/>
            </a:xfrm>
            <a:prstGeom prst="straightConnector1">
              <a:avLst/>
            </a:prstGeom>
            <a:ln w="38100">
              <a:solidFill>
                <a:schemeClr val="tx1"/>
              </a:solidFill>
              <a:headEnd type="stealth"/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2" name="Egyenes összekötő nyíllal 161">
              <a:extLst>
                <a:ext uri="{FF2B5EF4-FFF2-40B4-BE49-F238E27FC236}">
                  <a16:creationId xmlns:a16="http://schemas.microsoft.com/office/drawing/2014/main" id="{5CFF0C55-29C4-4045-BDE8-49FC0DA1934A}"/>
                </a:ext>
              </a:extLst>
            </p:cNvPr>
            <p:cNvCxnSpPr>
              <a:cxnSpLocks/>
            </p:cNvCxnSpPr>
            <p:nvPr/>
          </p:nvCxnSpPr>
          <p:spPr>
            <a:xfrm rot="-5400000" flipV="1">
              <a:off x="4097638" y="5045684"/>
              <a:ext cx="11121" cy="658800"/>
            </a:xfrm>
            <a:prstGeom prst="straightConnector1">
              <a:avLst/>
            </a:prstGeom>
            <a:ln w="38100">
              <a:solidFill>
                <a:schemeClr val="tx1"/>
              </a:solidFill>
              <a:headEnd type="stealth"/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3" name="Egyenes összekötő nyíllal 162">
              <a:extLst>
                <a:ext uri="{FF2B5EF4-FFF2-40B4-BE49-F238E27FC236}">
                  <a16:creationId xmlns:a16="http://schemas.microsoft.com/office/drawing/2014/main" id="{115FF687-4766-4232-9C89-F993B63C4829}"/>
                </a:ext>
              </a:extLst>
            </p:cNvPr>
            <p:cNvCxnSpPr>
              <a:cxnSpLocks/>
            </p:cNvCxnSpPr>
            <p:nvPr/>
          </p:nvCxnSpPr>
          <p:spPr>
            <a:xfrm rot="9000000" flipV="1">
              <a:off x="4597546" y="5332855"/>
              <a:ext cx="11121" cy="658800"/>
            </a:xfrm>
            <a:prstGeom prst="straightConnector1">
              <a:avLst/>
            </a:prstGeom>
            <a:ln w="38100">
              <a:solidFill>
                <a:schemeClr val="tx1"/>
              </a:solidFill>
              <a:headEnd type="stealth"/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4" name="Egyenes összekötő nyíllal 163">
              <a:extLst>
                <a:ext uri="{FF2B5EF4-FFF2-40B4-BE49-F238E27FC236}">
                  <a16:creationId xmlns:a16="http://schemas.microsoft.com/office/drawing/2014/main" id="{157194FD-446B-461A-AF37-C6C8BB4B88B1}"/>
                </a:ext>
              </a:extLst>
            </p:cNvPr>
            <p:cNvCxnSpPr>
              <a:cxnSpLocks/>
            </p:cNvCxnSpPr>
            <p:nvPr/>
          </p:nvCxnSpPr>
          <p:spPr>
            <a:xfrm rot="12600000" flipV="1">
              <a:off x="4262609" y="5327832"/>
              <a:ext cx="11121" cy="658800"/>
            </a:xfrm>
            <a:prstGeom prst="straightConnector1">
              <a:avLst/>
            </a:prstGeom>
            <a:ln w="38100">
              <a:solidFill>
                <a:schemeClr val="tx1"/>
              </a:solidFill>
              <a:headEnd type="stealth"/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71" name="Csoportba foglalás 170">
            <a:extLst>
              <a:ext uri="{FF2B5EF4-FFF2-40B4-BE49-F238E27FC236}">
                <a16:creationId xmlns:a16="http://schemas.microsoft.com/office/drawing/2014/main" id="{BB91FE67-9018-4FDC-B267-47FBEAEBB0E9}"/>
              </a:ext>
            </a:extLst>
          </p:cNvPr>
          <p:cNvGrpSpPr/>
          <p:nvPr/>
        </p:nvGrpSpPr>
        <p:grpSpPr>
          <a:xfrm>
            <a:off x="5799613" y="3820963"/>
            <a:ext cx="1323443" cy="663823"/>
            <a:chOff x="6460047" y="4145751"/>
            <a:chExt cx="1323443" cy="663823"/>
          </a:xfrm>
        </p:grpSpPr>
        <p:cxnSp>
          <p:nvCxnSpPr>
            <p:cNvPr id="166" name="Egyenes összekötő nyíllal 165">
              <a:extLst>
                <a:ext uri="{FF2B5EF4-FFF2-40B4-BE49-F238E27FC236}">
                  <a16:creationId xmlns:a16="http://schemas.microsoft.com/office/drawing/2014/main" id="{040CD9C6-BB7E-44AD-9CEB-E16F0C67391E}"/>
                </a:ext>
              </a:extLst>
            </p:cNvPr>
            <p:cNvCxnSpPr>
              <a:cxnSpLocks/>
            </p:cNvCxnSpPr>
            <p:nvPr/>
          </p:nvCxnSpPr>
          <p:spPr>
            <a:xfrm rot="5400000" flipV="1">
              <a:off x="7448529" y="3868094"/>
              <a:ext cx="11121" cy="658800"/>
            </a:xfrm>
            <a:prstGeom prst="straightConnector1">
              <a:avLst/>
            </a:prstGeom>
            <a:ln w="38100">
              <a:solidFill>
                <a:schemeClr val="tx1"/>
              </a:solidFill>
              <a:headEnd type="stealth"/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7" name="Egyenes összekötő nyíllal 166">
              <a:extLst>
                <a:ext uri="{FF2B5EF4-FFF2-40B4-BE49-F238E27FC236}">
                  <a16:creationId xmlns:a16="http://schemas.microsoft.com/office/drawing/2014/main" id="{304833BB-B8E1-4A61-BD39-87DB3FC4F70B}"/>
                </a:ext>
              </a:extLst>
            </p:cNvPr>
            <p:cNvCxnSpPr>
              <a:cxnSpLocks/>
            </p:cNvCxnSpPr>
            <p:nvPr/>
          </p:nvCxnSpPr>
          <p:spPr>
            <a:xfrm rot="-5400000" flipV="1">
              <a:off x="6783886" y="3863603"/>
              <a:ext cx="11121" cy="658800"/>
            </a:xfrm>
            <a:prstGeom prst="straightConnector1">
              <a:avLst/>
            </a:prstGeom>
            <a:ln w="38100">
              <a:solidFill>
                <a:schemeClr val="tx1"/>
              </a:solidFill>
              <a:headEnd type="stealth"/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8" name="Egyenes összekötő nyíllal 167">
              <a:extLst>
                <a:ext uri="{FF2B5EF4-FFF2-40B4-BE49-F238E27FC236}">
                  <a16:creationId xmlns:a16="http://schemas.microsoft.com/office/drawing/2014/main" id="{5951F613-1B58-4D35-A558-D01B106DA520}"/>
                </a:ext>
              </a:extLst>
            </p:cNvPr>
            <p:cNvCxnSpPr>
              <a:cxnSpLocks/>
            </p:cNvCxnSpPr>
            <p:nvPr/>
          </p:nvCxnSpPr>
          <p:spPr>
            <a:xfrm rot="9000000" flipV="1">
              <a:off x="7283794" y="4150774"/>
              <a:ext cx="11121" cy="658800"/>
            </a:xfrm>
            <a:prstGeom prst="straightConnector1">
              <a:avLst/>
            </a:prstGeom>
            <a:ln w="38100">
              <a:solidFill>
                <a:schemeClr val="tx1"/>
              </a:solidFill>
              <a:headEnd type="stealth"/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9" name="Egyenes összekötő nyíllal 168">
              <a:extLst>
                <a:ext uri="{FF2B5EF4-FFF2-40B4-BE49-F238E27FC236}">
                  <a16:creationId xmlns:a16="http://schemas.microsoft.com/office/drawing/2014/main" id="{F1CC7AD0-2B17-4667-8A0F-F6059128B92E}"/>
                </a:ext>
              </a:extLst>
            </p:cNvPr>
            <p:cNvCxnSpPr>
              <a:cxnSpLocks/>
            </p:cNvCxnSpPr>
            <p:nvPr/>
          </p:nvCxnSpPr>
          <p:spPr>
            <a:xfrm rot="-9000000" flipV="1">
              <a:off x="6948857" y="4145751"/>
              <a:ext cx="11121" cy="658800"/>
            </a:xfrm>
            <a:prstGeom prst="straightConnector1">
              <a:avLst/>
            </a:prstGeom>
            <a:ln w="38100">
              <a:solidFill>
                <a:schemeClr val="tx1"/>
              </a:solidFill>
              <a:headEnd type="stealth"/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72" name="Szövegdoboz 171">
            <a:extLst>
              <a:ext uri="{FF2B5EF4-FFF2-40B4-BE49-F238E27FC236}">
                <a16:creationId xmlns:a16="http://schemas.microsoft.com/office/drawing/2014/main" id="{C2EFDBCB-7E88-4F2B-9385-9A5AD666E0BB}"/>
              </a:ext>
            </a:extLst>
          </p:cNvPr>
          <p:cNvSpPr txBox="1"/>
          <p:nvPr/>
        </p:nvSpPr>
        <p:spPr>
          <a:xfrm>
            <a:off x="727265" y="5256812"/>
            <a:ext cx="10736593" cy="138499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/>
            <a:r>
              <a:rPr lang="hu-HU" sz="2800" dirty="0">
                <a:latin typeface="Times New Roman" panose="02020603050405020304" pitchFamily="18" charset="0"/>
              </a:rPr>
              <a:t>A felületi részecskéket energetikailag kedvezőtlenebb helyzetben vannak,</a:t>
            </a:r>
          </a:p>
          <a:p>
            <a:pPr algn="ctr"/>
            <a:r>
              <a:rPr lang="hu-HU" sz="2800" dirty="0">
                <a:latin typeface="Times New Roman" panose="02020603050405020304" pitchFamily="18" charset="0"/>
              </a:rPr>
              <a:t>ezért a rendszer igyekszik minimalizálni a felületi részecskék számát!</a:t>
            </a:r>
          </a:p>
          <a:p>
            <a:pPr algn="ctr"/>
            <a:r>
              <a:rPr lang="hu-HU" sz="2800" dirty="0">
                <a:latin typeface="Times New Roman" panose="02020603050405020304" pitchFamily="18" charset="0"/>
              </a:rPr>
              <a:t>Ez eredményezi a csepp gömb alakját.</a:t>
            </a:r>
          </a:p>
        </p:txBody>
      </p:sp>
    </p:spTree>
    <p:extLst>
      <p:ext uri="{BB962C8B-B14F-4D97-AF65-F5344CB8AC3E}">
        <p14:creationId xmlns:p14="http://schemas.microsoft.com/office/powerpoint/2010/main" val="1518837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pat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2.96296E-6 L 0.02722 -0.08217 " pathEditMode="relative" rAng="0" ptsTypes="AA">
                                      <p:cBhvr>
                                        <p:cTn id="26" dur="10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54" y="-4120"/>
                                    </p:animMotion>
                                  </p:childTnLst>
                                </p:cTn>
                              </p:par>
                              <p:par>
                                <p:cTn id="27" presetID="42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1.11111E-6 L 0.05508 0.00162 " pathEditMode="relative" rAng="0" ptsTypes="AA">
                                      <p:cBhvr>
                                        <p:cTn id="28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47" y="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7" grpId="0" animBg="1"/>
      <p:bldP spid="127" grpId="1" animBg="1"/>
      <p:bldP spid="172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églalap 14">
            <a:extLst>
              <a:ext uri="{FF2B5EF4-FFF2-40B4-BE49-F238E27FC236}">
                <a16:creationId xmlns:a16="http://schemas.microsoft.com/office/drawing/2014/main" id="{E4F70C41-D18D-4993-A247-774822344F0C}"/>
              </a:ext>
            </a:extLst>
          </p:cNvPr>
          <p:cNvSpPr/>
          <p:nvPr/>
        </p:nvSpPr>
        <p:spPr>
          <a:xfrm>
            <a:off x="1100693" y="4776071"/>
            <a:ext cx="2501615" cy="18360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" name="Cím 1">
            <a:extLst>
              <a:ext uri="{FF2B5EF4-FFF2-40B4-BE49-F238E27FC236}">
                <a16:creationId xmlns:a16="http://schemas.microsoft.com/office/drawing/2014/main" id="{D295C7CD-7D78-49FC-9DA0-450DD01B44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Felületi feszültség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21C575F2-DCB5-467E-9D41-0093440515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2552411"/>
          </a:xfrm>
        </p:spPr>
        <p:txBody>
          <a:bodyPr>
            <a:normAutofit fontScale="92500" lnSpcReduction="10000"/>
          </a:bodyPr>
          <a:lstStyle/>
          <a:p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felületi feszültséget lehet tehát energiaként definiálni!</a:t>
            </a:r>
          </a:p>
          <a:p>
            <a:pPr lvl="1"/>
            <a:r>
              <a:rPr lang="hu-H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felületi feszültség:</a:t>
            </a:r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(jele: </a:t>
            </a:r>
            <a:r>
              <a:rPr lang="hu-H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γ</a:t>
            </a:r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mértékegysége </a:t>
            </a:r>
            <a:r>
              <a:rPr lang="hu-H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 J/m</a:t>
            </a:r>
            <a:r>
              <a:rPr lang="hu-HU" i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az egységnyi új felület létrehozásához szükséges energia. (</a:t>
            </a:r>
            <a:r>
              <a:rPr lang="hu-H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 J/m</a:t>
            </a:r>
            <a:r>
              <a:rPr lang="hu-HU" i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Kísérletileg elég nehéz megoldani ennek az energiának a mérését!</a:t>
            </a:r>
          </a:p>
          <a:p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Az, hogy 1 J/m</a:t>
            </a:r>
            <a:r>
              <a:rPr lang="hu-HU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1 Nm/m</a:t>
            </a:r>
            <a:r>
              <a:rPr lang="hu-HU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1 N/m azonban arra utal, hogy valahogy erő-és hosszúság mérésére is vissza lehet vezetni ennek az energiának a mérését!</a:t>
            </a:r>
          </a:p>
        </p:txBody>
      </p:sp>
      <p:sp>
        <p:nvSpPr>
          <p:cNvPr id="4" name="Téglalap 3">
            <a:extLst>
              <a:ext uri="{FF2B5EF4-FFF2-40B4-BE49-F238E27FC236}">
                <a16:creationId xmlns:a16="http://schemas.microsoft.com/office/drawing/2014/main" id="{173E0074-CE0C-443A-BF15-842F3F11F3E6}"/>
              </a:ext>
            </a:extLst>
          </p:cNvPr>
          <p:cNvSpPr/>
          <p:nvPr/>
        </p:nvSpPr>
        <p:spPr>
          <a:xfrm>
            <a:off x="1080655" y="4760913"/>
            <a:ext cx="5888181" cy="1875414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4" name="Téglalap 13">
            <a:extLst>
              <a:ext uri="{FF2B5EF4-FFF2-40B4-BE49-F238E27FC236}">
                <a16:creationId xmlns:a16="http://schemas.microsoft.com/office/drawing/2014/main" id="{8D6F9047-66B2-4E2A-AD6B-86B42CEC3571}"/>
              </a:ext>
            </a:extLst>
          </p:cNvPr>
          <p:cNvSpPr/>
          <p:nvPr/>
        </p:nvSpPr>
        <p:spPr>
          <a:xfrm>
            <a:off x="1109272" y="4776374"/>
            <a:ext cx="2501615" cy="18360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cxnSp>
        <p:nvCxnSpPr>
          <p:cNvPr id="17" name="Egyenes összekötő nyíllal 16">
            <a:extLst>
              <a:ext uri="{FF2B5EF4-FFF2-40B4-BE49-F238E27FC236}">
                <a16:creationId xmlns:a16="http://schemas.microsoft.com/office/drawing/2014/main" id="{4A7FC46D-24EE-4B5C-94BF-FC4903F63BC4}"/>
              </a:ext>
            </a:extLst>
          </p:cNvPr>
          <p:cNvCxnSpPr>
            <a:cxnSpLocks/>
          </p:cNvCxnSpPr>
          <p:nvPr/>
        </p:nvCxnSpPr>
        <p:spPr>
          <a:xfrm flipV="1">
            <a:off x="3626062" y="5697538"/>
            <a:ext cx="1813052" cy="0"/>
          </a:xfrm>
          <a:prstGeom prst="straightConnector1">
            <a:avLst/>
          </a:prstGeom>
          <a:ln w="63500">
            <a:solidFill>
              <a:srgbClr val="FF0000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églalap 33">
            <a:extLst>
              <a:ext uri="{FF2B5EF4-FFF2-40B4-BE49-F238E27FC236}">
                <a16:creationId xmlns:a16="http://schemas.microsoft.com/office/drawing/2014/main" id="{08D8F898-C34A-4970-B335-EC3920866FE3}"/>
              </a:ext>
            </a:extLst>
          </p:cNvPr>
          <p:cNvSpPr/>
          <p:nvPr/>
        </p:nvSpPr>
        <p:spPr>
          <a:xfrm>
            <a:off x="3626062" y="4784064"/>
            <a:ext cx="2325476" cy="1836000"/>
          </a:xfrm>
          <a:prstGeom prst="rect">
            <a:avLst/>
          </a:prstGeom>
          <a:pattFill prst="wdDnDiag">
            <a:fgClr>
              <a:schemeClr val="accent1">
                <a:lumMod val="60000"/>
                <a:lumOff val="40000"/>
              </a:schemeClr>
            </a:fgClr>
            <a:bgClr>
              <a:schemeClr val="bg1"/>
            </a:bgClr>
          </a:patt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grpSp>
        <p:nvGrpSpPr>
          <p:cNvPr id="48" name="Csoportba foglalás 47">
            <a:extLst>
              <a:ext uri="{FF2B5EF4-FFF2-40B4-BE49-F238E27FC236}">
                <a16:creationId xmlns:a16="http://schemas.microsoft.com/office/drawing/2014/main" id="{C73DBA6B-6DA5-4939-B1C5-EBAFCD5F57B2}"/>
              </a:ext>
            </a:extLst>
          </p:cNvPr>
          <p:cNvGrpSpPr/>
          <p:nvPr/>
        </p:nvGrpSpPr>
        <p:grpSpPr>
          <a:xfrm>
            <a:off x="3626249" y="4255609"/>
            <a:ext cx="2325289" cy="430887"/>
            <a:chOff x="3626249" y="4255609"/>
            <a:chExt cx="2325289" cy="430887"/>
          </a:xfrm>
        </p:grpSpPr>
        <p:cxnSp>
          <p:nvCxnSpPr>
            <p:cNvPr id="36" name="Egyenes összekötő nyíllal 35">
              <a:extLst>
                <a:ext uri="{FF2B5EF4-FFF2-40B4-BE49-F238E27FC236}">
                  <a16:creationId xmlns:a16="http://schemas.microsoft.com/office/drawing/2014/main" id="{76AB43C2-8823-456B-B6B8-7E6B1D1A23DD}"/>
                </a:ext>
              </a:extLst>
            </p:cNvPr>
            <p:cNvCxnSpPr>
              <a:stCxn id="8" idx="0"/>
            </p:cNvCxnSpPr>
            <p:nvPr/>
          </p:nvCxnSpPr>
          <p:spPr>
            <a:xfrm>
              <a:off x="3626249" y="4652682"/>
              <a:ext cx="2325289" cy="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2" name="Szövegdoboz 41">
                  <a:extLst>
                    <a:ext uri="{FF2B5EF4-FFF2-40B4-BE49-F238E27FC236}">
                      <a16:creationId xmlns:a16="http://schemas.microsoft.com/office/drawing/2014/main" id="{83AEBE55-BE2B-4D24-AAEE-2651D071C005}"/>
                    </a:ext>
                  </a:extLst>
                </p:cNvPr>
                <p:cNvSpPr txBox="1"/>
                <p:nvPr/>
              </p:nvSpPr>
              <p:spPr>
                <a:xfrm>
                  <a:off x="4962554" y="4255609"/>
                  <a:ext cx="254237" cy="430887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⃗"/>
                            <m:ctrlPr>
                              <a:rPr lang="hu-HU" sz="280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hu-HU" sz="2800" b="0" i="1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</m:acc>
                      </m:oMath>
                    </m:oMathPara>
                  </a14:m>
                  <a:endParaRPr lang="hu-HU" sz="2800" dirty="0"/>
                </a:p>
              </p:txBody>
            </p:sp>
          </mc:Choice>
          <mc:Fallback xmlns="">
            <p:sp>
              <p:nvSpPr>
                <p:cNvPr id="42" name="Szövegdoboz 41">
                  <a:extLst>
                    <a:ext uri="{FF2B5EF4-FFF2-40B4-BE49-F238E27FC236}">
                      <a16:creationId xmlns:a16="http://schemas.microsoft.com/office/drawing/2014/main" id="{83AEBE55-BE2B-4D24-AAEE-2651D071C00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962554" y="4255609"/>
                  <a:ext cx="254237" cy="430887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hu-HU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2" name="Csoportba foglalás 11">
            <a:extLst>
              <a:ext uri="{FF2B5EF4-FFF2-40B4-BE49-F238E27FC236}">
                <a16:creationId xmlns:a16="http://schemas.microsoft.com/office/drawing/2014/main" id="{A608AE63-8E59-44E1-B79D-CF414AF805BA}"/>
              </a:ext>
            </a:extLst>
          </p:cNvPr>
          <p:cNvGrpSpPr/>
          <p:nvPr/>
        </p:nvGrpSpPr>
        <p:grpSpPr>
          <a:xfrm>
            <a:off x="3588773" y="4652682"/>
            <a:ext cx="74951" cy="2069037"/>
            <a:chOff x="5027800" y="4657231"/>
            <a:chExt cx="74951" cy="2069037"/>
          </a:xfrm>
        </p:grpSpPr>
        <p:cxnSp>
          <p:nvCxnSpPr>
            <p:cNvPr id="7" name="Egyenes összekötő 6">
              <a:extLst>
                <a:ext uri="{FF2B5EF4-FFF2-40B4-BE49-F238E27FC236}">
                  <a16:creationId xmlns:a16="http://schemas.microsoft.com/office/drawing/2014/main" id="{8ACCC5BE-45FA-4BD9-A0F9-2385580B4CE6}"/>
                </a:ext>
              </a:extLst>
            </p:cNvPr>
            <p:cNvCxnSpPr>
              <a:cxnSpLocks/>
              <a:endCxn id="9" idx="0"/>
            </p:cNvCxnSpPr>
            <p:nvPr/>
          </p:nvCxnSpPr>
          <p:spPr>
            <a:xfrm>
              <a:off x="5065089" y="4850854"/>
              <a:ext cx="187" cy="1695532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Ellipszis 7">
              <a:extLst>
                <a:ext uri="{FF2B5EF4-FFF2-40B4-BE49-F238E27FC236}">
                  <a16:creationId xmlns:a16="http://schemas.microsoft.com/office/drawing/2014/main" id="{F562A437-15FF-4CBD-B281-BCED15200B08}"/>
                </a:ext>
              </a:extLst>
            </p:cNvPr>
            <p:cNvSpPr/>
            <p:nvPr/>
          </p:nvSpPr>
          <p:spPr>
            <a:xfrm>
              <a:off x="5027800" y="4657231"/>
              <a:ext cx="74951" cy="179882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9" name="Ellipszis 8">
              <a:extLst>
                <a:ext uri="{FF2B5EF4-FFF2-40B4-BE49-F238E27FC236}">
                  <a16:creationId xmlns:a16="http://schemas.microsoft.com/office/drawing/2014/main" id="{5E1460DB-3002-4A4D-9E07-47FC42BF936B}"/>
                </a:ext>
              </a:extLst>
            </p:cNvPr>
            <p:cNvSpPr/>
            <p:nvPr/>
          </p:nvSpPr>
          <p:spPr>
            <a:xfrm>
              <a:off x="5027800" y="6546386"/>
              <a:ext cx="74951" cy="179882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3" name="Szövegdoboz 42">
                <a:extLst>
                  <a:ext uri="{FF2B5EF4-FFF2-40B4-BE49-F238E27FC236}">
                    <a16:creationId xmlns:a16="http://schemas.microsoft.com/office/drawing/2014/main" id="{9C782F3B-E428-499E-A782-EDBF0EEAAFDF}"/>
                  </a:ext>
                </a:extLst>
              </p:cNvPr>
              <p:cNvSpPr txBox="1"/>
              <p:nvPr/>
            </p:nvSpPr>
            <p:spPr>
              <a:xfrm>
                <a:off x="6330898" y="4925107"/>
                <a:ext cx="315407" cy="48314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hu-HU" sz="280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hu-HU" sz="2800" b="0" i="1" smtClean="0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</m:acc>
                    </m:oMath>
                  </m:oMathPara>
                </a14:m>
                <a:endParaRPr lang="hu-HU" sz="2800" dirty="0"/>
              </a:p>
            </p:txBody>
          </p:sp>
        </mc:Choice>
        <mc:Fallback xmlns="">
          <p:sp>
            <p:nvSpPr>
              <p:cNvPr id="43" name="Szövegdoboz 42">
                <a:extLst>
                  <a:ext uri="{FF2B5EF4-FFF2-40B4-BE49-F238E27FC236}">
                    <a16:creationId xmlns:a16="http://schemas.microsoft.com/office/drawing/2014/main" id="{9C782F3B-E428-499E-A782-EDBF0EEAAFD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30898" y="4925107"/>
                <a:ext cx="315407" cy="483146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9" name="Csoportba foglalás 48">
            <a:extLst>
              <a:ext uri="{FF2B5EF4-FFF2-40B4-BE49-F238E27FC236}">
                <a16:creationId xmlns:a16="http://schemas.microsoft.com/office/drawing/2014/main" id="{A79C9047-4CB4-466A-9F50-A0C08E55A628}"/>
              </a:ext>
            </a:extLst>
          </p:cNvPr>
          <p:cNvGrpSpPr/>
          <p:nvPr/>
        </p:nvGrpSpPr>
        <p:grpSpPr>
          <a:xfrm>
            <a:off x="6098967" y="4770095"/>
            <a:ext cx="443399" cy="1875414"/>
            <a:chOff x="6098967" y="4770095"/>
            <a:chExt cx="443399" cy="1875414"/>
          </a:xfrm>
        </p:grpSpPr>
        <p:cxnSp>
          <p:nvCxnSpPr>
            <p:cNvPr id="37" name="Egyenes összekötő nyíllal 36">
              <a:extLst>
                <a:ext uri="{FF2B5EF4-FFF2-40B4-BE49-F238E27FC236}">
                  <a16:creationId xmlns:a16="http://schemas.microsoft.com/office/drawing/2014/main" id="{6312D265-9C4C-496C-8DEB-5CC833619A07}"/>
                </a:ext>
              </a:extLst>
            </p:cNvPr>
            <p:cNvCxnSpPr>
              <a:cxnSpLocks/>
            </p:cNvCxnSpPr>
            <p:nvPr/>
          </p:nvCxnSpPr>
          <p:spPr>
            <a:xfrm>
              <a:off x="6098967" y="4770095"/>
              <a:ext cx="0" cy="1875414"/>
            </a:xfrm>
            <a:prstGeom prst="straightConnector1">
              <a:avLst/>
            </a:prstGeom>
            <a:ln w="38100">
              <a:solidFill>
                <a:schemeClr val="tx1"/>
              </a:solidFill>
              <a:headEnd type="stealth"/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4" name="Szövegdoboz 43">
                  <a:extLst>
                    <a:ext uri="{FF2B5EF4-FFF2-40B4-BE49-F238E27FC236}">
                      <a16:creationId xmlns:a16="http://schemas.microsoft.com/office/drawing/2014/main" id="{14665A27-A322-45F7-9951-8B59F4B79D4E}"/>
                    </a:ext>
                  </a:extLst>
                </p:cNvPr>
                <p:cNvSpPr txBox="1"/>
                <p:nvPr/>
              </p:nvSpPr>
              <p:spPr>
                <a:xfrm>
                  <a:off x="6335386" y="6075240"/>
                  <a:ext cx="206980" cy="430887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hu-HU" sz="2800" b="0" i="1" smtClean="0">
                            <a:latin typeface="Cambria Math" panose="02040503050406030204" pitchFamily="18" charset="0"/>
                          </a:rPr>
                          <m:t>𝑙</m:t>
                        </m:r>
                      </m:oMath>
                    </m:oMathPara>
                  </a14:m>
                  <a:endParaRPr lang="hu-HU" sz="2800" dirty="0"/>
                </a:p>
              </p:txBody>
            </p:sp>
          </mc:Choice>
          <mc:Fallback xmlns="">
            <p:sp>
              <p:nvSpPr>
                <p:cNvPr id="44" name="Szövegdoboz 43">
                  <a:extLst>
                    <a:ext uri="{FF2B5EF4-FFF2-40B4-BE49-F238E27FC236}">
                      <a16:creationId xmlns:a16="http://schemas.microsoft.com/office/drawing/2014/main" id="{14665A27-A322-45F7-9951-8B59F4B79D4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335386" y="6075240"/>
                  <a:ext cx="206980" cy="430887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hu-HU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5" name="Szövegdoboz 44">
                <a:extLst>
                  <a:ext uri="{FF2B5EF4-FFF2-40B4-BE49-F238E27FC236}">
                    <a16:creationId xmlns:a16="http://schemas.microsoft.com/office/drawing/2014/main" id="{A402480B-ABB1-4700-BA4A-D8C6A17A9391}"/>
                  </a:ext>
                </a:extLst>
              </p:cNvPr>
              <p:cNvSpPr txBox="1"/>
              <p:nvPr/>
            </p:nvSpPr>
            <p:spPr>
              <a:xfrm>
                <a:off x="8513904" y="4299916"/>
                <a:ext cx="2238113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l-GR" sz="28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Δ</m:t>
                      </m:r>
                      <m:r>
                        <a:rPr lang="hu-HU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𝐴</m:t>
                      </m:r>
                      <m:r>
                        <a:rPr lang="hu-HU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=2∙</m:t>
                      </m:r>
                      <m:d>
                        <m:dPr>
                          <m:begChr m:val="|"/>
                          <m:endChr m:val="|"/>
                          <m:ctrlPr>
                            <a:rPr lang="hu-HU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hu-HU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hu-HU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𝑠</m:t>
                              </m:r>
                            </m:e>
                          </m:acc>
                        </m:e>
                      </m:d>
                      <m:r>
                        <a:rPr lang="hu-HU" sz="2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hu-HU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𝑙</m:t>
                      </m:r>
                    </m:oMath>
                  </m:oMathPara>
                </a14:m>
                <a:endParaRPr lang="hu-HU" sz="2800" dirty="0"/>
              </a:p>
            </p:txBody>
          </p:sp>
        </mc:Choice>
        <mc:Fallback xmlns="">
          <p:sp>
            <p:nvSpPr>
              <p:cNvPr id="45" name="Szövegdoboz 44">
                <a:extLst>
                  <a:ext uri="{FF2B5EF4-FFF2-40B4-BE49-F238E27FC236}">
                    <a16:creationId xmlns:a16="http://schemas.microsoft.com/office/drawing/2014/main" id="{A402480B-ABB1-4700-BA4A-D8C6A17A939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13904" y="4299916"/>
                <a:ext cx="2238113" cy="43088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Szövegdoboz 45">
                <a:extLst>
                  <a:ext uri="{FF2B5EF4-FFF2-40B4-BE49-F238E27FC236}">
                    <a16:creationId xmlns:a16="http://schemas.microsoft.com/office/drawing/2014/main" id="{705658CF-3216-4916-B40D-0267142ADC49}"/>
                  </a:ext>
                </a:extLst>
              </p:cNvPr>
              <p:cNvSpPr txBox="1"/>
              <p:nvPr/>
            </p:nvSpPr>
            <p:spPr>
              <a:xfrm>
                <a:off x="7849277" y="4925107"/>
                <a:ext cx="3571234" cy="51770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l-GR" sz="28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Δ</m:t>
                      </m:r>
                      <m:r>
                        <a:rPr lang="hu-HU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𝐸</m:t>
                      </m:r>
                      <m:r>
                        <a:rPr lang="hu-HU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hu-HU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𝛾</m:t>
                      </m:r>
                      <m:r>
                        <a:rPr lang="hu-HU" sz="28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m:rPr>
                          <m:sty m:val="p"/>
                        </m:rPr>
                        <a:rPr lang="el-GR" sz="28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Δ</m:t>
                      </m:r>
                      <m:r>
                        <a:rPr lang="hu-HU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𝐴</m:t>
                      </m:r>
                      <m:r>
                        <a:rPr lang="hu-HU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 </m:t>
                      </m:r>
                      <m:d>
                        <m:dPr>
                          <m:begChr m:val="|"/>
                          <m:endChr m:val="|"/>
                          <m:ctrlPr>
                            <a:rPr lang="hu-HU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hu-HU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hu-HU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𝐹</m:t>
                              </m:r>
                            </m:e>
                          </m:acc>
                        </m:e>
                      </m:d>
                      <m:r>
                        <a:rPr lang="hu-HU" sz="2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d>
                        <m:dPr>
                          <m:begChr m:val="|"/>
                          <m:endChr m:val="|"/>
                          <m:ctrlPr>
                            <a:rPr lang="hu-HU" sz="28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hu-HU" sz="28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hu-HU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𝑠</m:t>
                              </m:r>
                            </m:e>
                          </m:acc>
                        </m:e>
                      </m:d>
                    </m:oMath>
                  </m:oMathPara>
                </a14:m>
                <a:endParaRPr lang="hu-HU" sz="2800" dirty="0"/>
              </a:p>
            </p:txBody>
          </p:sp>
        </mc:Choice>
        <mc:Fallback xmlns="">
          <p:sp>
            <p:nvSpPr>
              <p:cNvPr id="46" name="Szövegdoboz 45">
                <a:extLst>
                  <a:ext uri="{FF2B5EF4-FFF2-40B4-BE49-F238E27FC236}">
                    <a16:creationId xmlns:a16="http://schemas.microsoft.com/office/drawing/2014/main" id="{705658CF-3216-4916-B40D-0267142ADC4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49277" y="4925107"/>
                <a:ext cx="3571234" cy="517706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Szövegdoboz 46">
                <a:extLst>
                  <a:ext uri="{FF2B5EF4-FFF2-40B4-BE49-F238E27FC236}">
                    <a16:creationId xmlns:a16="http://schemas.microsoft.com/office/drawing/2014/main" id="{1BF79AE1-F71C-4E0D-99DC-2994F94C5FFA}"/>
                  </a:ext>
                </a:extLst>
              </p:cNvPr>
              <p:cNvSpPr txBox="1"/>
              <p:nvPr/>
            </p:nvSpPr>
            <p:spPr>
              <a:xfrm>
                <a:off x="7309295" y="5618948"/>
                <a:ext cx="4632678" cy="97834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hu-HU" sz="28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𝛾</m:t>
                      </m:r>
                      <m:r>
                        <a:rPr lang="hu-HU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hu-HU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d>
                            <m:dPr>
                              <m:begChr m:val="|"/>
                              <m:endChr m:val="|"/>
                              <m:ctrlPr>
                                <a:rPr lang="hu-HU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acc>
                                <m:accPr>
                                  <m:chr m:val="⃗"/>
                                  <m:ctrlPr>
                                    <a:rPr lang="hu-HU" sz="28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hu-HU" sz="28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𝐹</m:t>
                                  </m:r>
                                </m:e>
                              </m:acc>
                            </m:e>
                          </m:d>
                          <m:r>
                            <a:rPr lang="hu-HU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d>
                            <m:dPr>
                              <m:begChr m:val="|"/>
                              <m:endChr m:val="|"/>
                              <m:ctrlPr>
                                <a:rPr lang="hu-HU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acc>
                                <m:accPr>
                                  <m:chr m:val="⃗"/>
                                  <m:ctrlPr>
                                    <a:rPr lang="hu-HU" sz="28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hu-HU" sz="28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𝑠</m:t>
                                  </m:r>
                                </m:e>
                              </m:acc>
                            </m:e>
                          </m:d>
                        </m:num>
                        <m:den>
                          <m:r>
                            <m:rPr>
                              <m:sty m:val="p"/>
                            </m:rPr>
                            <a:rPr lang="el-GR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Δ</m:t>
                          </m:r>
                          <m:r>
                            <a:rPr lang="hu-HU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𝐴</m:t>
                          </m:r>
                        </m:den>
                      </m:f>
                      <m:r>
                        <a:rPr lang="hu-HU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hu-HU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d>
                            <m:dPr>
                              <m:begChr m:val="|"/>
                              <m:endChr m:val="|"/>
                              <m:ctrlPr>
                                <a:rPr lang="hu-HU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acc>
                                <m:accPr>
                                  <m:chr m:val="⃗"/>
                                  <m:ctrlPr>
                                    <a:rPr lang="hu-HU" sz="28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hu-HU" sz="28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𝐹</m:t>
                                  </m:r>
                                </m:e>
                              </m:acc>
                            </m:e>
                          </m:d>
                          <m:r>
                            <a:rPr lang="hu-HU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d>
                            <m:dPr>
                              <m:begChr m:val="|"/>
                              <m:endChr m:val="|"/>
                              <m:ctrlPr>
                                <a:rPr lang="hu-HU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acc>
                                <m:accPr>
                                  <m:chr m:val="⃗"/>
                                  <m:ctrlPr>
                                    <a:rPr lang="hu-HU" sz="28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hu-HU" sz="28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𝑠</m:t>
                                  </m:r>
                                </m:e>
                              </m:acc>
                            </m:e>
                          </m:d>
                        </m:num>
                        <m:den>
                          <m:r>
                            <a:rPr lang="hu-HU" sz="28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2∙</m:t>
                          </m:r>
                          <m:d>
                            <m:dPr>
                              <m:begChr m:val="|"/>
                              <m:endChr m:val="|"/>
                              <m:ctrlPr>
                                <a:rPr lang="hu-HU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acc>
                                <m:accPr>
                                  <m:chr m:val="⃗"/>
                                  <m:ctrlPr>
                                    <a:rPr lang="hu-HU" sz="28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hu-HU" sz="28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𝑠</m:t>
                                  </m:r>
                                </m:e>
                              </m:acc>
                            </m:e>
                          </m:d>
                          <m:r>
                            <a:rPr lang="hu-HU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r>
                            <a:rPr lang="hu-HU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𝑙</m:t>
                          </m:r>
                        </m:den>
                      </m:f>
                      <m:r>
                        <a:rPr lang="hu-HU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hu-HU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d>
                            <m:dPr>
                              <m:begChr m:val="|"/>
                              <m:endChr m:val="|"/>
                              <m:ctrlPr>
                                <a:rPr lang="hu-HU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acc>
                                <m:accPr>
                                  <m:chr m:val="⃗"/>
                                  <m:ctrlPr>
                                    <a:rPr lang="hu-HU" sz="28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hu-HU" sz="28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𝐹</m:t>
                                  </m:r>
                                </m:e>
                              </m:acc>
                            </m:e>
                          </m:d>
                        </m:num>
                        <m:den>
                          <m:r>
                            <a:rPr lang="hu-HU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2∙</m:t>
                          </m:r>
                          <m:r>
                            <a:rPr lang="hu-HU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𝑙</m:t>
                          </m:r>
                        </m:den>
                      </m:f>
                    </m:oMath>
                  </m:oMathPara>
                </a14:m>
                <a:endParaRPr lang="hu-HU" sz="2800" dirty="0"/>
              </a:p>
            </p:txBody>
          </p:sp>
        </mc:Choice>
        <mc:Fallback xmlns="">
          <p:sp>
            <p:nvSpPr>
              <p:cNvPr id="47" name="Szövegdoboz 46">
                <a:extLst>
                  <a:ext uri="{FF2B5EF4-FFF2-40B4-BE49-F238E27FC236}">
                    <a16:creationId xmlns:a16="http://schemas.microsoft.com/office/drawing/2014/main" id="{1BF79AE1-F71C-4E0D-99DC-2994F94C5FF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09295" y="5618948"/>
                <a:ext cx="4632678" cy="978345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42803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5833E-6 -4.07407E-6 L 0.19271 0.00047 " pathEditMode="relative" rAng="0" ptsTypes="AA">
                                      <p:cBhvr>
                                        <p:cTn id="2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635" y="23"/>
                                    </p:animMotion>
                                  </p:childTnLst>
                                </p:cTn>
                              </p:par>
                              <p:par>
                                <p:cTn id="2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17 0.00162 L 0.19075 0.00162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479" y="0"/>
                                    </p:animMotion>
                                  </p:childTnLst>
                                </p:cTn>
                              </p:par>
                              <p:par>
                                <p:cTn id="31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54167E-6 2.96296E-6 L 0.18998 0.00023 " pathEditMode="relative" rAng="0" ptsTypes="AA">
                                      <p:cBhvr>
                                        <p:cTn id="32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440" y="0"/>
                                    </p:animMotion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5" grpId="1" animBg="1"/>
      <p:bldP spid="4" grpId="0" animBg="1"/>
      <p:bldP spid="14" grpId="0" animBg="1"/>
      <p:bldP spid="34" grpId="0" animBg="1"/>
      <p:bldP spid="43" grpId="0"/>
      <p:bldP spid="45" grpId="0"/>
      <p:bldP spid="46" grpId="0"/>
      <p:bldP spid="47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D295C7CD-7D78-49FC-9DA0-450DD01B44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Felületi feszültség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21C575F2-DCB5-467E-9D41-0093440515F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Az új felületet létrehozó erő tehát a felületben hat, mivel a felületen levő részecskéket kell „széthúzni”, ahhoz, hogy az új felület létrejöjjön!</a:t>
            </a:r>
          </a:p>
          <a:p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Figyelembe kell venni azt is, hogy a folyadékhártya mindkét oldalán nő a felület, így kétszer akkora erő kell a kísérletben, mint amennyi egy „egyoldalú” hártyán lenne szükséges. Ez indokolja a nevezőben levő 2-es osztót.</a:t>
            </a:r>
          </a:p>
          <a:p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Az erő típusú definíció tehát:</a:t>
            </a:r>
            <a:b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u-H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felületi feszültség:</a:t>
            </a:r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(jele: </a:t>
            </a:r>
            <a:r>
              <a:rPr lang="hu-H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γ</a:t>
            </a:r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mértékegysége</a:t>
            </a:r>
            <a:r>
              <a:rPr lang="hu-H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 N/m</a:t>
            </a:r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a felületben az egységnyi hosszúságú szakaszon fellépő összehúzó erő. (</a:t>
            </a:r>
            <a:r>
              <a:rPr lang="hu-H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 N/m</a:t>
            </a:r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endParaRPr lang="hu-H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06376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D295C7CD-7D78-49FC-9DA0-450DD01B44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Viszkozitás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21C575F2-DCB5-467E-9D41-0093440515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80485"/>
            <a:ext cx="10515600" cy="870223"/>
          </a:xfrm>
        </p:spPr>
        <p:txBody>
          <a:bodyPr/>
          <a:lstStyle/>
          <a:p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Az áramlással szembeni ellenállást a gázok esetében is tapasztalták, de igazán jelentőssé a folyadékok esetében vált.</a:t>
            </a:r>
          </a:p>
        </p:txBody>
      </p:sp>
      <p:grpSp>
        <p:nvGrpSpPr>
          <p:cNvPr id="5" name="Csoportba foglalás 4">
            <a:extLst>
              <a:ext uri="{FF2B5EF4-FFF2-40B4-BE49-F238E27FC236}">
                <a16:creationId xmlns:a16="http://schemas.microsoft.com/office/drawing/2014/main" id="{7F4C76A7-0192-4AAE-81FA-DC026A550E8B}"/>
              </a:ext>
            </a:extLst>
          </p:cNvPr>
          <p:cNvGrpSpPr/>
          <p:nvPr/>
        </p:nvGrpSpPr>
        <p:grpSpPr>
          <a:xfrm>
            <a:off x="298831" y="3223617"/>
            <a:ext cx="9307354" cy="668432"/>
            <a:chOff x="1856329" y="3959197"/>
            <a:chExt cx="9307354" cy="668432"/>
          </a:xfrm>
        </p:grpSpPr>
        <p:sp>
          <p:nvSpPr>
            <p:cNvPr id="66" name="Ellipszis 65">
              <a:extLst>
                <a:ext uri="{FF2B5EF4-FFF2-40B4-BE49-F238E27FC236}">
                  <a16:creationId xmlns:a16="http://schemas.microsoft.com/office/drawing/2014/main" id="{C9A5F199-C48D-41AB-8313-35722CF46C64}"/>
                </a:ext>
              </a:extLst>
            </p:cNvPr>
            <p:cNvSpPr/>
            <p:nvPr/>
          </p:nvSpPr>
          <p:spPr>
            <a:xfrm>
              <a:off x="2517508" y="3966265"/>
              <a:ext cx="660397" cy="660397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67" name="Ellipszis 66">
              <a:extLst>
                <a:ext uri="{FF2B5EF4-FFF2-40B4-BE49-F238E27FC236}">
                  <a16:creationId xmlns:a16="http://schemas.microsoft.com/office/drawing/2014/main" id="{782DFD36-84CE-40DD-A1AC-F3BF18937F92}"/>
                </a:ext>
              </a:extLst>
            </p:cNvPr>
            <p:cNvSpPr/>
            <p:nvPr/>
          </p:nvSpPr>
          <p:spPr>
            <a:xfrm>
              <a:off x="1856329" y="3963960"/>
              <a:ext cx="660397" cy="660397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68" name="Ellipszis 67">
              <a:extLst>
                <a:ext uri="{FF2B5EF4-FFF2-40B4-BE49-F238E27FC236}">
                  <a16:creationId xmlns:a16="http://schemas.microsoft.com/office/drawing/2014/main" id="{93C05E12-2429-4348-9AAF-366BC5759AA4}"/>
                </a:ext>
              </a:extLst>
            </p:cNvPr>
            <p:cNvSpPr/>
            <p:nvPr/>
          </p:nvSpPr>
          <p:spPr>
            <a:xfrm>
              <a:off x="10503286" y="3966265"/>
              <a:ext cx="660397" cy="660397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69" name="Ellipszis 68">
              <a:extLst>
                <a:ext uri="{FF2B5EF4-FFF2-40B4-BE49-F238E27FC236}">
                  <a16:creationId xmlns:a16="http://schemas.microsoft.com/office/drawing/2014/main" id="{8462B9B8-2F99-4C69-AFAF-26B600CD65BD}"/>
                </a:ext>
              </a:extLst>
            </p:cNvPr>
            <p:cNvSpPr/>
            <p:nvPr/>
          </p:nvSpPr>
          <p:spPr>
            <a:xfrm>
              <a:off x="3182636" y="3959197"/>
              <a:ext cx="660397" cy="660397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70" name="Ellipszis 69">
              <a:extLst>
                <a:ext uri="{FF2B5EF4-FFF2-40B4-BE49-F238E27FC236}">
                  <a16:creationId xmlns:a16="http://schemas.microsoft.com/office/drawing/2014/main" id="{6E37B6C6-3B9C-4346-8618-A14D2578B8D9}"/>
                </a:ext>
              </a:extLst>
            </p:cNvPr>
            <p:cNvSpPr/>
            <p:nvPr/>
          </p:nvSpPr>
          <p:spPr>
            <a:xfrm>
              <a:off x="3846809" y="3962401"/>
              <a:ext cx="660397" cy="660397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71" name="Ellipszis 70">
              <a:extLst>
                <a:ext uri="{FF2B5EF4-FFF2-40B4-BE49-F238E27FC236}">
                  <a16:creationId xmlns:a16="http://schemas.microsoft.com/office/drawing/2014/main" id="{8747ECED-CA02-43EE-B43D-2D3AB9C535F1}"/>
                </a:ext>
              </a:extLst>
            </p:cNvPr>
            <p:cNvSpPr/>
            <p:nvPr/>
          </p:nvSpPr>
          <p:spPr>
            <a:xfrm>
              <a:off x="4507276" y="3965344"/>
              <a:ext cx="660397" cy="660397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72" name="Ellipszis 71">
              <a:extLst>
                <a:ext uri="{FF2B5EF4-FFF2-40B4-BE49-F238E27FC236}">
                  <a16:creationId xmlns:a16="http://schemas.microsoft.com/office/drawing/2014/main" id="{4E07CFDA-25EA-4EA2-BCAE-0D22CFA6BB43}"/>
                </a:ext>
              </a:extLst>
            </p:cNvPr>
            <p:cNvSpPr/>
            <p:nvPr/>
          </p:nvSpPr>
          <p:spPr>
            <a:xfrm>
              <a:off x="5172334" y="3963595"/>
              <a:ext cx="660397" cy="660397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73" name="Ellipszis 72">
              <a:extLst>
                <a:ext uri="{FF2B5EF4-FFF2-40B4-BE49-F238E27FC236}">
                  <a16:creationId xmlns:a16="http://schemas.microsoft.com/office/drawing/2014/main" id="{5FCA5DEA-E256-48C5-8B6D-91161E286E19}"/>
                </a:ext>
              </a:extLst>
            </p:cNvPr>
            <p:cNvSpPr/>
            <p:nvPr/>
          </p:nvSpPr>
          <p:spPr>
            <a:xfrm>
              <a:off x="5835763" y="3959198"/>
              <a:ext cx="660397" cy="660397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74" name="Ellipszis 73">
              <a:extLst>
                <a:ext uri="{FF2B5EF4-FFF2-40B4-BE49-F238E27FC236}">
                  <a16:creationId xmlns:a16="http://schemas.microsoft.com/office/drawing/2014/main" id="{3107D613-E49B-496B-9035-D52801937B89}"/>
                </a:ext>
              </a:extLst>
            </p:cNvPr>
            <p:cNvSpPr/>
            <p:nvPr/>
          </p:nvSpPr>
          <p:spPr>
            <a:xfrm>
              <a:off x="6502590" y="3963519"/>
              <a:ext cx="660397" cy="660397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75" name="Ellipszis 74">
              <a:extLst>
                <a:ext uri="{FF2B5EF4-FFF2-40B4-BE49-F238E27FC236}">
                  <a16:creationId xmlns:a16="http://schemas.microsoft.com/office/drawing/2014/main" id="{95CB0A4A-3544-4FD0-BC9C-11D89A1D7B3E}"/>
                </a:ext>
              </a:extLst>
            </p:cNvPr>
            <p:cNvSpPr/>
            <p:nvPr/>
          </p:nvSpPr>
          <p:spPr>
            <a:xfrm>
              <a:off x="7172724" y="3959842"/>
              <a:ext cx="660397" cy="660397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76" name="Ellipszis 75">
              <a:extLst>
                <a:ext uri="{FF2B5EF4-FFF2-40B4-BE49-F238E27FC236}">
                  <a16:creationId xmlns:a16="http://schemas.microsoft.com/office/drawing/2014/main" id="{DC70A4C8-B713-463C-9FA9-EFD8C1A4283C}"/>
                </a:ext>
              </a:extLst>
            </p:cNvPr>
            <p:cNvSpPr/>
            <p:nvPr/>
          </p:nvSpPr>
          <p:spPr>
            <a:xfrm>
              <a:off x="7837672" y="3959810"/>
              <a:ext cx="660397" cy="660397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77" name="Ellipszis 76">
              <a:extLst>
                <a:ext uri="{FF2B5EF4-FFF2-40B4-BE49-F238E27FC236}">
                  <a16:creationId xmlns:a16="http://schemas.microsoft.com/office/drawing/2014/main" id="{F2F81D9F-3F1E-4E6E-B7F2-8232F27F3C80}"/>
                </a:ext>
              </a:extLst>
            </p:cNvPr>
            <p:cNvSpPr/>
            <p:nvPr/>
          </p:nvSpPr>
          <p:spPr>
            <a:xfrm>
              <a:off x="8502034" y="3966265"/>
              <a:ext cx="660397" cy="660397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78" name="Ellipszis 77">
              <a:extLst>
                <a:ext uri="{FF2B5EF4-FFF2-40B4-BE49-F238E27FC236}">
                  <a16:creationId xmlns:a16="http://schemas.microsoft.com/office/drawing/2014/main" id="{FDB10724-2B2A-4D8B-B613-92A3FE0CEC00}"/>
                </a:ext>
              </a:extLst>
            </p:cNvPr>
            <p:cNvSpPr/>
            <p:nvPr/>
          </p:nvSpPr>
          <p:spPr>
            <a:xfrm>
              <a:off x="9164575" y="3967232"/>
              <a:ext cx="660397" cy="660397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79" name="Ellipszis 78">
              <a:extLst>
                <a:ext uri="{FF2B5EF4-FFF2-40B4-BE49-F238E27FC236}">
                  <a16:creationId xmlns:a16="http://schemas.microsoft.com/office/drawing/2014/main" id="{354C8821-5293-4199-8414-9EAEED832EB4}"/>
                </a:ext>
              </a:extLst>
            </p:cNvPr>
            <p:cNvSpPr/>
            <p:nvPr/>
          </p:nvSpPr>
          <p:spPr>
            <a:xfrm>
              <a:off x="9835153" y="3964400"/>
              <a:ext cx="660397" cy="660397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</p:grpSp>
      <p:grpSp>
        <p:nvGrpSpPr>
          <p:cNvPr id="6" name="Csoportba foglalás 5">
            <a:extLst>
              <a:ext uri="{FF2B5EF4-FFF2-40B4-BE49-F238E27FC236}">
                <a16:creationId xmlns:a16="http://schemas.microsoft.com/office/drawing/2014/main" id="{3EF4A983-B8C3-4F28-AA01-DB3DF80CC054}"/>
              </a:ext>
            </a:extLst>
          </p:cNvPr>
          <p:cNvGrpSpPr/>
          <p:nvPr/>
        </p:nvGrpSpPr>
        <p:grpSpPr>
          <a:xfrm>
            <a:off x="587200" y="3815555"/>
            <a:ext cx="9307354" cy="668432"/>
            <a:chOff x="1856329" y="3959197"/>
            <a:chExt cx="9307354" cy="668432"/>
          </a:xfrm>
        </p:grpSpPr>
        <p:sp>
          <p:nvSpPr>
            <p:cNvPr id="52" name="Ellipszis 51">
              <a:extLst>
                <a:ext uri="{FF2B5EF4-FFF2-40B4-BE49-F238E27FC236}">
                  <a16:creationId xmlns:a16="http://schemas.microsoft.com/office/drawing/2014/main" id="{EBC3F2C1-87E4-419A-A189-7365F78A1B99}"/>
                </a:ext>
              </a:extLst>
            </p:cNvPr>
            <p:cNvSpPr/>
            <p:nvPr/>
          </p:nvSpPr>
          <p:spPr>
            <a:xfrm>
              <a:off x="2517508" y="3966265"/>
              <a:ext cx="660397" cy="660397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53" name="Ellipszis 52">
              <a:extLst>
                <a:ext uri="{FF2B5EF4-FFF2-40B4-BE49-F238E27FC236}">
                  <a16:creationId xmlns:a16="http://schemas.microsoft.com/office/drawing/2014/main" id="{E0079F2A-ED6C-42C1-BDFC-AF5B93E6EF45}"/>
                </a:ext>
              </a:extLst>
            </p:cNvPr>
            <p:cNvSpPr/>
            <p:nvPr/>
          </p:nvSpPr>
          <p:spPr>
            <a:xfrm>
              <a:off x="1856329" y="3963960"/>
              <a:ext cx="660397" cy="660397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54" name="Ellipszis 53">
              <a:extLst>
                <a:ext uri="{FF2B5EF4-FFF2-40B4-BE49-F238E27FC236}">
                  <a16:creationId xmlns:a16="http://schemas.microsoft.com/office/drawing/2014/main" id="{655A5C5B-0202-477B-ABDA-91071E25742B}"/>
                </a:ext>
              </a:extLst>
            </p:cNvPr>
            <p:cNvSpPr/>
            <p:nvPr/>
          </p:nvSpPr>
          <p:spPr>
            <a:xfrm>
              <a:off x="10503286" y="3966265"/>
              <a:ext cx="660397" cy="660397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55" name="Ellipszis 54">
              <a:extLst>
                <a:ext uri="{FF2B5EF4-FFF2-40B4-BE49-F238E27FC236}">
                  <a16:creationId xmlns:a16="http://schemas.microsoft.com/office/drawing/2014/main" id="{84217C02-629B-4D07-BCB1-1B53A4CB298A}"/>
                </a:ext>
              </a:extLst>
            </p:cNvPr>
            <p:cNvSpPr/>
            <p:nvPr/>
          </p:nvSpPr>
          <p:spPr>
            <a:xfrm>
              <a:off x="3182636" y="3959197"/>
              <a:ext cx="660397" cy="660397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56" name="Ellipszis 55">
              <a:extLst>
                <a:ext uri="{FF2B5EF4-FFF2-40B4-BE49-F238E27FC236}">
                  <a16:creationId xmlns:a16="http://schemas.microsoft.com/office/drawing/2014/main" id="{8D4300EF-2253-419B-94A0-2DBC0E5DA511}"/>
                </a:ext>
              </a:extLst>
            </p:cNvPr>
            <p:cNvSpPr/>
            <p:nvPr/>
          </p:nvSpPr>
          <p:spPr>
            <a:xfrm>
              <a:off x="3846809" y="3962401"/>
              <a:ext cx="660397" cy="660397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57" name="Ellipszis 56">
              <a:extLst>
                <a:ext uri="{FF2B5EF4-FFF2-40B4-BE49-F238E27FC236}">
                  <a16:creationId xmlns:a16="http://schemas.microsoft.com/office/drawing/2014/main" id="{058FA66E-8FE4-43E4-9BA5-7993B1AD0790}"/>
                </a:ext>
              </a:extLst>
            </p:cNvPr>
            <p:cNvSpPr/>
            <p:nvPr/>
          </p:nvSpPr>
          <p:spPr>
            <a:xfrm>
              <a:off x="4507276" y="3965344"/>
              <a:ext cx="660397" cy="660397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58" name="Ellipszis 57">
              <a:extLst>
                <a:ext uri="{FF2B5EF4-FFF2-40B4-BE49-F238E27FC236}">
                  <a16:creationId xmlns:a16="http://schemas.microsoft.com/office/drawing/2014/main" id="{D63CE235-EF06-4D41-BF8E-B742BAF5638C}"/>
                </a:ext>
              </a:extLst>
            </p:cNvPr>
            <p:cNvSpPr/>
            <p:nvPr/>
          </p:nvSpPr>
          <p:spPr>
            <a:xfrm>
              <a:off x="5172334" y="3963595"/>
              <a:ext cx="660397" cy="660397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59" name="Ellipszis 58">
              <a:extLst>
                <a:ext uri="{FF2B5EF4-FFF2-40B4-BE49-F238E27FC236}">
                  <a16:creationId xmlns:a16="http://schemas.microsoft.com/office/drawing/2014/main" id="{D66C1685-D0DA-4084-805E-BABE72AF8D44}"/>
                </a:ext>
              </a:extLst>
            </p:cNvPr>
            <p:cNvSpPr/>
            <p:nvPr/>
          </p:nvSpPr>
          <p:spPr>
            <a:xfrm>
              <a:off x="5835763" y="3959198"/>
              <a:ext cx="660397" cy="660397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60" name="Ellipszis 59">
              <a:extLst>
                <a:ext uri="{FF2B5EF4-FFF2-40B4-BE49-F238E27FC236}">
                  <a16:creationId xmlns:a16="http://schemas.microsoft.com/office/drawing/2014/main" id="{6B9BF5EE-55F7-4F64-AD2B-DEF350ADB5E4}"/>
                </a:ext>
              </a:extLst>
            </p:cNvPr>
            <p:cNvSpPr/>
            <p:nvPr/>
          </p:nvSpPr>
          <p:spPr>
            <a:xfrm>
              <a:off x="6502590" y="3963519"/>
              <a:ext cx="660397" cy="660397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61" name="Ellipszis 60">
              <a:extLst>
                <a:ext uri="{FF2B5EF4-FFF2-40B4-BE49-F238E27FC236}">
                  <a16:creationId xmlns:a16="http://schemas.microsoft.com/office/drawing/2014/main" id="{0FAD9A09-06BA-4216-AD69-5520C802673A}"/>
                </a:ext>
              </a:extLst>
            </p:cNvPr>
            <p:cNvSpPr/>
            <p:nvPr/>
          </p:nvSpPr>
          <p:spPr>
            <a:xfrm>
              <a:off x="7172724" y="3959842"/>
              <a:ext cx="660397" cy="660397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62" name="Ellipszis 61">
              <a:extLst>
                <a:ext uri="{FF2B5EF4-FFF2-40B4-BE49-F238E27FC236}">
                  <a16:creationId xmlns:a16="http://schemas.microsoft.com/office/drawing/2014/main" id="{6E19AD00-FDE1-4E3C-8F6A-36CA59404EA2}"/>
                </a:ext>
              </a:extLst>
            </p:cNvPr>
            <p:cNvSpPr/>
            <p:nvPr/>
          </p:nvSpPr>
          <p:spPr>
            <a:xfrm>
              <a:off x="7837672" y="3959810"/>
              <a:ext cx="660397" cy="660397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63" name="Ellipszis 62">
              <a:extLst>
                <a:ext uri="{FF2B5EF4-FFF2-40B4-BE49-F238E27FC236}">
                  <a16:creationId xmlns:a16="http://schemas.microsoft.com/office/drawing/2014/main" id="{12B5726F-FEFD-46F8-92C8-C9F6136C7B66}"/>
                </a:ext>
              </a:extLst>
            </p:cNvPr>
            <p:cNvSpPr/>
            <p:nvPr/>
          </p:nvSpPr>
          <p:spPr>
            <a:xfrm>
              <a:off x="8502034" y="3966265"/>
              <a:ext cx="660397" cy="660397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64" name="Ellipszis 63">
              <a:extLst>
                <a:ext uri="{FF2B5EF4-FFF2-40B4-BE49-F238E27FC236}">
                  <a16:creationId xmlns:a16="http://schemas.microsoft.com/office/drawing/2014/main" id="{872EA4DD-2794-45C8-948C-A22F7AA1677D}"/>
                </a:ext>
              </a:extLst>
            </p:cNvPr>
            <p:cNvSpPr/>
            <p:nvPr/>
          </p:nvSpPr>
          <p:spPr>
            <a:xfrm>
              <a:off x="9164575" y="3967232"/>
              <a:ext cx="660397" cy="660397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65" name="Ellipszis 64">
              <a:extLst>
                <a:ext uri="{FF2B5EF4-FFF2-40B4-BE49-F238E27FC236}">
                  <a16:creationId xmlns:a16="http://schemas.microsoft.com/office/drawing/2014/main" id="{3952CE73-749E-4209-A710-8DD681DB0F07}"/>
                </a:ext>
              </a:extLst>
            </p:cNvPr>
            <p:cNvSpPr/>
            <p:nvPr/>
          </p:nvSpPr>
          <p:spPr>
            <a:xfrm>
              <a:off x="9835153" y="3964400"/>
              <a:ext cx="660397" cy="660397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</p:grpSp>
      <p:grpSp>
        <p:nvGrpSpPr>
          <p:cNvPr id="7" name="Csoportba foglalás 6">
            <a:extLst>
              <a:ext uri="{FF2B5EF4-FFF2-40B4-BE49-F238E27FC236}">
                <a16:creationId xmlns:a16="http://schemas.microsoft.com/office/drawing/2014/main" id="{DCF08252-4FF3-472C-9ECB-DF94C69EDA40}"/>
              </a:ext>
            </a:extLst>
          </p:cNvPr>
          <p:cNvGrpSpPr/>
          <p:nvPr/>
        </p:nvGrpSpPr>
        <p:grpSpPr>
          <a:xfrm>
            <a:off x="561111" y="4981308"/>
            <a:ext cx="9307354" cy="668432"/>
            <a:chOff x="1856329" y="3959197"/>
            <a:chExt cx="9307354" cy="668432"/>
          </a:xfrm>
        </p:grpSpPr>
        <p:sp>
          <p:nvSpPr>
            <p:cNvPr id="38" name="Ellipszis 37">
              <a:extLst>
                <a:ext uri="{FF2B5EF4-FFF2-40B4-BE49-F238E27FC236}">
                  <a16:creationId xmlns:a16="http://schemas.microsoft.com/office/drawing/2014/main" id="{A0AE3AB2-327D-4281-84DD-B33F20304B03}"/>
                </a:ext>
              </a:extLst>
            </p:cNvPr>
            <p:cNvSpPr/>
            <p:nvPr/>
          </p:nvSpPr>
          <p:spPr>
            <a:xfrm>
              <a:off x="2517508" y="3966265"/>
              <a:ext cx="660397" cy="660397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39" name="Ellipszis 38">
              <a:extLst>
                <a:ext uri="{FF2B5EF4-FFF2-40B4-BE49-F238E27FC236}">
                  <a16:creationId xmlns:a16="http://schemas.microsoft.com/office/drawing/2014/main" id="{C52BF53C-8AC3-4A82-B188-AD7C277EF855}"/>
                </a:ext>
              </a:extLst>
            </p:cNvPr>
            <p:cNvSpPr/>
            <p:nvPr/>
          </p:nvSpPr>
          <p:spPr>
            <a:xfrm>
              <a:off x="1856329" y="3963960"/>
              <a:ext cx="660397" cy="660397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40" name="Ellipszis 39">
              <a:extLst>
                <a:ext uri="{FF2B5EF4-FFF2-40B4-BE49-F238E27FC236}">
                  <a16:creationId xmlns:a16="http://schemas.microsoft.com/office/drawing/2014/main" id="{D6071399-6DFF-4913-93FB-4D072FAF4D2E}"/>
                </a:ext>
              </a:extLst>
            </p:cNvPr>
            <p:cNvSpPr/>
            <p:nvPr/>
          </p:nvSpPr>
          <p:spPr>
            <a:xfrm>
              <a:off x="10503286" y="3966265"/>
              <a:ext cx="660397" cy="660397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41" name="Ellipszis 40">
              <a:extLst>
                <a:ext uri="{FF2B5EF4-FFF2-40B4-BE49-F238E27FC236}">
                  <a16:creationId xmlns:a16="http://schemas.microsoft.com/office/drawing/2014/main" id="{F64ED1D0-B824-48B5-B96D-DC69C8AE8862}"/>
                </a:ext>
              </a:extLst>
            </p:cNvPr>
            <p:cNvSpPr/>
            <p:nvPr/>
          </p:nvSpPr>
          <p:spPr>
            <a:xfrm>
              <a:off x="3182636" y="3959197"/>
              <a:ext cx="660397" cy="660397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42" name="Ellipszis 41">
              <a:extLst>
                <a:ext uri="{FF2B5EF4-FFF2-40B4-BE49-F238E27FC236}">
                  <a16:creationId xmlns:a16="http://schemas.microsoft.com/office/drawing/2014/main" id="{6FD931C4-CB9A-41E6-BCC0-A09F515914F6}"/>
                </a:ext>
              </a:extLst>
            </p:cNvPr>
            <p:cNvSpPr/>
            <p:nvPr/>
          </p:nvSpPr>
          <p:spPr>
            <a:xfrm>
              <a:off x="3846809" y="3962401"/>
              <a:ext cx="660397" cy="660397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43" name="Ellipszis 42">
              <a:extLst>
                <a:ext uri="{FF2B5EF4-FFF2-40B4-BE49-F238E27FC236}">
                  <a16:creationId xmlns:a16="http://schemas.microsoft.com/office/drawing/2014/main" id="{2C0FA463-5A1C-4B3D-91ED-03A22C4EF351}"/>
                </a:ext>
              </a:extLst>
            </p:cNvPr>
            <p:cNvSpPr/>
            <p:nvPr/>
          </p:nvSpPr>
          <p:spPr>
            <a:xfrm>
              <a:off x="4507276" y="3965344"/>
              <a:ext cx="660397" cy="660397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44" name="Ellipszis 43">
              <a:extLst>
                <a:ext uri="{FF2B5EF4-FFF2-40B4-BE49-F238E27FC236}">
                  <a16:creationId xmlns:a16="http://schemas.microsoft.com/office/drawing/2014/main" id="{6C0E8FEB-F277-43C6-8555-35E763B2D96A}"/>
                </a:ext>
              </a:extLst>
            </p:cNvPr>
            <p:cNvSpPr/>
            <p:nvPr/>
          </p:nvSpPr>
          <p:spPr>
            <a:xfrm>
              <a:off x="5172334" y="3963595"/>
              <a:ext cx="660397" cy="660397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45" name="Ellipszis 44">
              <a:extLst>
                <a:ext uri="{FF2B5EF4-FFF2-40B4-BE49-F238E27FC236}">
                  <a16:creationId xmlns:a16="http://schemas.microsoft.com/office/drawing/2014/main" id="{7B3401C7-F7C3-4604-9F09-A31CDD282140}"/>
                </a:ext>
              </a:extLst>
            </p:cNvPr>
            <p:cNvSpPr/>
            <p:nvPr/>
          </p:nvSpPr>
          <p:spPr>
            <a:xfrm>
              <a:off x="5835763" y="3959198"/>
              <a:ext cx="660397" cy="660397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 dirty="0"/>
            </a:p>
          </p:txBody>
        </p:sp>
        <p:sp>
          <p:nvSpPr>
            <p:cNvPr id="46" name="Ellipszis 45">
              <a:extLst>
                <a:ext uri="{FF2B5EF4-FFF2-40B4-BE49-F238E27FC236}">
                  <a16:creationId xmlns:a16="http://schemas.microsoft.com/office/drawing/2014/main" id="{B8F7BBB6-6F70-43BD-B49F-E3CB9A2A9F76}"/>
                </a:ext>
              </a:extLst>
            </p:cNvPr>
            <p:cNvSpPr/>
            <p:nvPr/>
          </p:nvSpPr>
          <p:spPr>
            <a:xfrm>
              <a:off x="6502590" y="3963519"/>
              <a:ext cx="660397" cy="660397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47" name="Ellipszis 46">
              <a:extLst>
                <a:ext uri="{FF2B5EF4-FFF2-40B4-BE49-F238E27FC236}">
                  <a16:creationId xmlns:a16="http://schemas.microsoft.com/office/drawing/2014/main" id="{9A65A3D0-6CBB-4DB0-B4A9-83589CE4EEBC}"/>
                </a:ext>
              </a:extLst>
            </p:cNvPr>
            <p:cNvSpPr/>
            <p:nvPr/>
          </p:nvSpPr>
          <p:spPr>
            <a:xfrm>
              <a:off x="7172724" y="3959842"/>
              <a:ext cx="660397" cy="660397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48" name="Ellipszis 47">
              <a:extLst>
                <a:ext uri="{FF2B5EF4-FFF2-40B4-BE49-F238E27FC236}">
                  <a16:creationId xmlns:a16="http://schemas.microsoft.com/office/drawing/2014/main" id="{013B08D9-48E7-45C4-A8ED-CDE272E89EBD}"/>
                </a:ext>
              </a:extLst>
            </p:cNvPr>
            <p:cNvSpPr/>
            <p:nvPr/>
          </p:nvSpPr>
          <p:spPr>
            <a:xfrm>
              <a:off x="7837672" y="3959810"/>
              <a:ext cx="660397" cy="660397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49" name="Ellipszis 48">
              <a:extLst>
                <a:ext uri="{FF2B5EF4-FFF2-40B4-BE49-F238E27FC236}">
                  <a16:creationId xmlns:a16="http://schemas.microsoft.com/office/drawing/2014/main" id="{33C42C98-F2CA-45BB-BD03-7321F1E46FAB}"/>
                </a:ext>
              </a:extLst>
            </p:cNvPr>
            <p:cNvSpPr/>
            <p:nvPr/>
          </p:nvSpPr>
          <p:spPr>
            <a:xfrm>
              <a:off x="8502034" y="3966265"/>
              <a:ext cx="660397" cy="660397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50" name="Ellipszis 49">
              <a:extLst>
                <a:ext uri="{FF2B5EF4-FFF2-40B4-BE49-F238E27FC236}">
                  <a16:creationId xmlns:a16="http://schemas.microsoft.com/office/drawing/2014/main" id="{0132D80F-F013-4B6F-9EB6-DC049ABE4F27}"/>
                </a:ext>
              </a:extLst>
            </p:cNvPr>
            <p:cNvSpPr/>
            <p:nvPr/>
          </p:nvSpPr>
          <p:spPr>
            <a:xfrm>
              <a:off x="9164575" y="3967232"/>
              <a:ext cx="660397" cy="660397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51" name="Ellipszis 50">
              <a:extLst>
                <a:ext uri="{FF2B5EF4-FFF2-40B4-BE49-F238E27FC236}">
                  <a16:creationId xmlns:a16="http://schemas.microsoft.com/office/drawing/2014/main" id="{F4FD08CE-315F-4265-92EF-629424086EFE}"/>
                </a:ext>
              </a:extLst>
            </p:cNvPr>
            <p:cNvSpPr/>
            <p:nvPr/>
          </p:nvSpPr>
          <p:spPr>
            <a:xfrm>
              <a:off x="9835153" y="3964400"/>
              <a:ext cx="660397" cy="660397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</p:grpSp>
      <p:grpSp>
        <p:nvGrpSpPr>
          <p:cNvPr id="8" name="Csoportba foglalás 7">
            <a:extLst>
              <a:ext uri="{FF2B5EF4-FFF2-40B4-BE49-F238E27FC236}">
                <a16:creationId xmlns:a16="http://schemas.microsoft.com/office/drawing/2014/main" id="{DA828407-7023-4BEE-ADC0-7BBC6958B42A}"/>
              </a:ext>
            </a:extLst>
          </p:cNvPr>
          <p:cNvGrpSpPr/>
          <p:nvPr/>
        </p:nvGrpSpPr>
        <p:grpSpPr>
          <a:xfrm>
            <a:off x="243315" y="4397184"/>
            <a:ext cx="9307354" cy="668432"/>
            <a:chOff x="1856329" y="3959197"/>
            <a:chExt cx="9307354" cy="668432"/>
          </a:xfrm>
        </p:grpSpPr>
        <p:sp>
          <p:nvSpPr>
            <p:cNvPr id="24" name="Ellipszis 23">
              <a:extLst>
                <a:ext uri="{FF2B5EF4-FFF2-40B4-BE49-F238E27FC236}">
                  <a16:creationId xmlns:a16="http://schemas.microsoft.com/office/drawing/2014/main" id="{80FAA243-8964-42CC-AA81-A1E36462C526}"/>
                </a:ext>
              </a:extLst>
            </p:cNvPr>
            <p:cNvSpPr/>
            <p:nvPr/>
          </p:nvSpPr>
          <p:spPr>
            <a:xfrm>
              <a:off x="2517508" y="3966265"/>
              <a:ext cx="660397" cy="660397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25" name="Ellipszis 24">
              <a:extLst>
                <a:ext uri="{FF2B5EF4-FFF2-40B4-BE49-F238E27FC236}">
                  <a16:creationId xmlns:a16="http://schemas.microsoft.com/office/drawing/2014/main" id="{08B65BE8-F4DD-45D5-99C3-3727D9F88B34}"/>
                </a:ext>
              </a:extLst>
            </p:cNvPr>
            <p:cNvSpPr/>
            <p:nvPr/>
          </p:nvSpPr>
          <p:spPr>
            <a:xfrm>
              <a:off x="1856329" y="3963960"/>
              <a:ext cx="660397" cy="660397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26" name="Ellipszis 25">
              <a:extLst>
                <a:ext uri="{FF2B5EF4-FFF2-40B4-BE49-F238E27FC236}">
                  <a16:creationId xmlns:a16="http://schemas.microsoft.com/office/drawing/2014/main" id="{7EFD1AF6-CFE7-4E48-B6EA-C2BC6157F988}"/>
                </a:ext>
              </a:extLst>
            </p:cNvPr>
            <p:cNvSpPr/>
            <p:nvPr/>
          </p:nvSpPr>
          <p:spPr>
            <a:xfrm>
              <a:off x="10503286" y="3966265"/>
              <a:ext cx="660397" cy="660397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27" name="Ellipszis 26">
              <a:extLst>
                <a:ext uri="{FF2B5EF4-FFF2-40B4-BE49-F238E27FC236}">
                  <a16:creationId xmlns:a16="http://schemas.microsoft.com/office/drawing/2014/main" id="{3A1BF951-41BC-44F0-92A1-A0016B31C779}"/>
                </a:ext>
              </a:extLst>
            </p:cNvPr>
            <p:cNvSpPr/>
            <p:nvPr/>
          </p:nvSpPr>
          <p:spPr>
            <a:xfrm>
              <a:off x="3182636" y="3959197"/>
              <a:ext cx="660397" cy="660397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28" name="Ellipszis 27">
              <a:extLst>
                <a:ext uri="{FF2B5EF4-FFF2-40B4-BE49-F238E27FC236}">
                  <a16:creationId xmlns:a16="http://schemas.microsoft.com/office/drawing/2014/main" id="{07294F8E-4125-489C-9B14-50B4D47B5CD5}"/>
                </a:ext>
              </a:extLst>
            </p:cNvPr>
            <p:cNvSpPr/>
            <p:nvPr/>
          </p:nvSpPr>
          <p:spPr>
            <a:xfrm>
              <a:off x="3846809" y="3962401"/>
              <a:ext cx="660397" cy="660397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29" name="Ellipszis 28">
              <a:extLst>
                <a:ext uri="{FF2B5EF4-FFF2-40B4-BE49-F238E27FC236}">
                  <a16:creationId xmlns:a16="http://schemas.microsoft.com/office/drawing/2014/main" id="{52E269BB-D182-4D88-AD90-E9A1B69A4A36}"/>
                </a:ext>
              </a:extLst>
            </p:cNvPr>
            <p:cNvSpPr/>
            <p:nvPr/>
          </p:nvSpPr>
          <p:spPr>
            <a:xfrm>
              <a:off x="4507276" y="3965344"/>
              <a:ext cx="660397" cy="660397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30" name="Ellipszis 29">
              <a:extLst>
                <a:ext uri="{FF2B5EF4-FFF2-40B4-BE49-F238E27FC236}">
                  <a16:creationId xmlns:a16="http://schemas.microsoft.com/office/drawing/2014/main" id="{8E8583A4-4D22-48CE-A265-D6818BE7B3AE}"/>
                </a:ext>
              </a:extLst>
            </p:cNvPr>
            <p:cNvSpPr/>
            <p:nvPr/>
          </p:nvSpPr>
          <p:spPr>
            <a:xfrm>
              <a:off x="5172334" y="3963595"/>
              <a:ext cx="660397" cy="660397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31" name="Ellipszis 30">
              <a:extLst>
                <a:ext uri="{FF2B5EF4-FFF2-40B4-BE49-F238E27FC236}">
                  <a16:creationId xmlns:a16="http://schemas.microsoft.com/office/drawing/2014/main" id="{B82DE5B6-C79F-4E26-BFF6-8AF4E5006EAD}"/>
                </a:ext>
              </a:extLst>
            </p:cNvPr>
            <p:cNvSpPr/>
            <p:nvPr/>
          </p:nvSpPr>
          <p:spPr>
            <a:xfrm>
              <a:off x="5835763" y="3959198"/>
              <a:ext cx="660397" cy="660397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32" name="Ellipszis 31">
              <a:extLst>
                <a:ext uri="{FF2B5EF4-FFF2-40B4-BE49-F238E27FC236}">
                  <a16:creationId xmlns:a16="http://schemas.microsoft.com/office/drawing/2014/main" id="{49D22742-7141-4E91-960B-C2B19775F1C9}"/>
                </a:ext>
              </a:extLst>
            </p:cNvPr>
            <p:cNvSpPr/>
            <p:nvPr/>
          </p:nvSpPr>
          <p:spPr>
            <a:xfrm>
              <a:off x="6502590" y="3963519"/>
              <a:ext cx="660397" cy="660397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33" name="Ellipszis 32">
              <a:extLst>
                <a:ext uri="{FF2B5EF4-FFF2-40B4-BE49-F238E27FC236}">
                  <a16:creationId xmlns:a16="http://schemas.microsoft.com/office/drawing/2014/main" id="{AD4744F6-AB3F-4BC6-8C7E-6D040AF570BC}"/>
                </a:ext>
              </a:extLst>
            </p:cNvPr>
            <p:cNvSpPr/>
            <p:nvPr/>
          </p:nvSpPr>
          <p:spPr>
            <a:xfrm>
              <a:off x="7172724" y="3959842"/>
              <a:ext cx="660397" cy="660397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34" name="Ellipszis 33">
              <a:extLst>
                <a:ext uri="{FF2B5EF4-FFF2-40B4-BE49-F238E27FC236}">
                  <a16:creationId xmlns:a16="http://schemas.microsoft.com/office/drawing/2014/main" id="{5B1C0BA2-6ECF-4F81-92CE-40EA28E3C8F3}"/>
                </a:ext>
              </a:extLst>
            </p:cNvPr>
            <p:cNvSpPr/>
            <p:nvPr/>
          </p:nvSpPr>
          <p:spPr>
            <a:xfrm>
              <a:off x="7837672" y="3959810"/>
              <a:ext cx="660397" cy="660397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35" name="Ellipszis 34">
              <a:extLst>
                <a:ext uri="{FF2B5EF4-FFF2-40B4-BE49-F238E27FC236}">
                  <a16:creationId xmlns:a16="http://schemas.microsoft.com/office/drawing/2014/main" id="{908414A5-5C56-46AD-B73C-33F86734ACA2}"/>
                </a:ext>
              </a:extLst>
            </p:cNvPr>
            <p:cNvSpPr/>
            <p:nvPr/>
          </p:nvSpPr>
          <p:spPr>
            <a:xfrm>
              <a:off x="8502034" y="3966265"/>
              <a:ext cx="660397" cy="660397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36" name="Ellipszis 35">
              <a:extLst>
                <a:ext uri="{FF2B5EF4-FFF2-40B4-BE49-F238E27FC236}">
                  <a16:creationId xmlns:a16="http://schemas.microsoft.com/office/drawing/2014/main" id="{6F9437D6-7CE9-4B47-817D-E39A600FCC28}"/>
                </a:ext>
              </a:extLst>
            </p:cNvPr>
            <p:cNvSpPr/>
            <p:nvPr/>
          </p:nvSpPr>
          <p:spPr>
            <a:xfrm>
              <a:off x="9164575" y="3967232"/>
              <a:ext cx="660397" cy="660397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37" name="Ellipszis 36">
              <a:extLst>
                <a:ext uri="{FF2B5EF4-FFF2-40B4-BE49-F238E27FC236}">
                  <a16:creationId xmlns:a16="http://schemas.microsoft.com/office/drawing/2014/main" id="{7E098323-34D5-41F7-A604-64A22C41F61F}"/>
                </a:ext>
              </a:extLst>
            </p:cNvPr>
            <p:cNvSpPr/>
            <p:nvPr/>
          </p:nvSpPr>
          <p:spPr>
            <a:xfrm>
              <a:off x="9835153" y="3964400"/>
              <a:ext cx="660397" cy="660397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</p:grpSp>
      <p:grpSp>
        <p:nvGrpSpPr>
          <p:cNvPr id="9" name="Csoportba foglalás 8">
            <a:extLst>
              <a:ext uri="{FF2B5EF4-FFF2-40B4-BE49-F238E27FC236}">
                <a16:creationId xmlns:a16="http://schemas.microsoft.com/office/drawing/2014/main" id="{839BAABF-8D7A-43B7-B0AE-D4124F441811}"/>
              </a:ext>
            </a:extLst>
          </p:cNvPr>
          <p:cNvGrpSpPr/>
          <p:nvPr/>
        </p:nvGrpSpPr>
        <p:grpSpPr>
          <a:xfrm>
            <a:off x="242458" y="5557397"/>
            <a:ext cx="9307354" cy="668432"/>
            <a:chOff x="1856329" y="3959197"/>
            <a:chExt cx="9307354" cy="668432"/>
          </a:xfrm>
        </p:grpSpPr>
        <p:sp>
          <p:nvSpPr>
            <p:cNvPr id="10" name="Ellipszis 9">
              <a:extLst>
                <a:ext uri="{FF2B5EF4-FFF2-40B4-BE49-F238E27FC236}">
                  <a16:creationId xmlns:a16="http://schemas.microsoft.com/office/drawing/2014/main" id="{A09B7A53-E655-4CE3-ACCE-3F1D6081972C}"/>
                </a:ext>
              </a:extLst>
            </p:cNvPr>
            <p:cNvSpPr/>
            <p:nvPr/>
          </p:nvSpPr>
          <p:spPr>
            <a:xfrm>
              <a:off x="2517508" y="3966265"/>
              <a:ext cx="660397" cy="660397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11" name="Ellipszis 10">
              <a:extLst>
                <a:ext uri="{FF2B5EF4-FFF2-40B4-BE49-F238E27FC236}">
                  <a16:creationId xmlns:a16="http://schemas.microsoft.com/office/drawing/2014/main" id="{AC0552C2-CBB9-4893-80B6-09D3F6E04324}"/>
                </a:ext>
              </a:extLst>
            </p:cNvPr>
            <p:cNvSpPr/>
            <p:nvPr/>
          </p:nvSpPr>
          <p:spPr>
            <a:xfrm>
              <a:off x="1856329" y="3963960"/>
              <a:ext cx="660397" cy="660397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12" name="Ellipszis 11">
              <a:extLst>
                <a:ext uri="{FF2B5EF4-FFF2-40B4-BE49-F238E27FC236}">
                  <a16:creationId xmlns:a16="http://schemas.microsoft.com/office/drawing/2014/main" id="{324B36F0-03E6-4732-BB9F-803E0832A2C6}"/>
                </a:ext>
              </a:extLst>
            </p:cNvPr>
            <p:cNvSpPr/>
            <p:nvPr/>
          </p:nvSpPr>
          <p:spPr>
            <a:xfrm>
              <a:off x="10503286" y="3966265"/>
              <a:ext cx="660397" cy="660397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13" name="Ellipszis 12">
              <a:extLst>
                <a:ext uri="{FF2B5EF4-FFF2-40B4-BE49-F238E27FC236}">
                  <a16:creationId xmlns:a16="http://schemas.microsoft.com/office/drawing/2014/main" id="{7AE1A5DE-48F1-4E3D-A9AE-665729E5CD53}"/>
                </a:ext>
              </a:extLst>
            </p:cNvPr>
            <p:cNvSpPr/>
            <p:nvPr/>
          </p:nvSpPr>
          <p:spPr>
            <a:xfrm>
              <a:off x="3182636" y="3959197"/>
              <a:ext cx="660397" cy="660397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14" name="Ellipszis 13">
              <a:extLst>
                <a:ext uri="{FF2B5EF4-FFF2-40B4-BE49-F238E27FC236}">
                  <a16:creationId xmlns:a16="http://schemas.microsoft.com/office/drawing/2014/main" id="{B3FF3BD1-3B9E-4A63-B9F8-49674D217826}"/>
                </a:ext>
              </a:extLst>
            </p:cNvPr>
            <p:cNvSpPr/>
            <p:nvPr/>
          </p:nvSpPr>
          <p:spPr>
            <a:xfrm>
              <a:off x="3846809" y="3962401"/>
              <a:ext cx="660397" cy="660397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15" name="Ellipszis 14">
              <a:extLst>
                <a:ext uri="{FF2B5EF4-FFF2-40B4-BE49-F238E27FC236}">
                  <a16:creationId xmlns:a16="http://schemas.microsoft.com/office/drawing/2014/main" id="{A001CA7F-5F3F-4F22-8F90-6351783EDAF5}"/>
                </a:ext>
              </a:extLst>
            </p:cNvPr>
            <p:cNvSpPr/>
            <p:nvPr/>
          </p:nvSpPr>
          <p:spPr>
            <a:xfrm>
              <a:off x="4507276" y="3965344"/>
              <a:ext cx="660397" cy="660397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16" name="Ellipszis 15">
              <a:extLst>
                <a:ext uri="{FF2B5EF4-FFF2-40B4-BE49-F238E27FC236}">
                  <a16:creationId xmlns:a16="http://schemas.microsoft.com/office/drawing/2014/main" id="{D864DBB5-99AF-49E5-A51B-524095E3D057}"/>
                </a:ext>
              </a:extLst>
            </p:cNvPr>
            <p:cNvSpPr/>
            <p:nvPr/>
          </p:nvSpPr>
          <p:spPr>
            <a:xfrm>
              <a:off x="5172334" y="3963595"/>
              <a:ext cx="660397" cy="660397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17" name="Ellipszis 16">
              <a:extLst>
                <a:ext uri="{FF2B5EF4-FFF2-40B4-BE49-F238E27FC236}">
                  <a16:creationId xmlns:a16="http://schemas.microsoft.com/office/drawing/2014/main" id="{075E804C-F24B-46DD-8A48-5098AF560ED7}"/>
                </a:ext>
              </a:extLst>
            </p:cNvPr>
            <p:cNvSpPr/>
            <p:nvPr/>
          </p:nvSpPr>
          <p:spPr>
            <a:xfrm>
              <a:off x="5835763" y="3959198"/>
              <a:ext cx="660397" cy="660397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18" name="Ellipszis 17">
              <a:extLst>
                <a:ext uri="{FF2B5EF4-FFF2-40B4-BE49-F238E27FC236}">
                  <a16:creationId xmlns:a16="http://schemas.microsoft.com/office/drawing/2014/main" id="{E06BF3DB-5631-4548-B066-A2F145053FA0}"/>
                </a:ext>
              </a:extLst>
            </p:cNvPr>
            <p:cNvSpPr/>
            <p:nvPr/>
          </p:nvSpPr>
          <p:spPr>
            <a:xfrm>
              <a:off x="6502590" y="3963519"/>
              <a:ext cx="660397" cy="660397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19" name="Ellipszis 18">
              <a:extLst>
                <a:ext uri="{FF2B5EF4-FFF2-40B4-BE49-F238E27FC236}">
                  <a16:creationId xmlns:a16="http://schemas.microsoft.com/office/drawing/2014/main" id="{E56F0BD2-C8FF-412D-8A48-360DE8CA60EE}"/>
                </a:ext>
              </a:extLst>
            </p:cNvPr>
            <p:cNvSpPr/>
            <p:nvPr/>
          </p:nvSpPr>
          <p:spPr>
            <a:xfrm>
              <a:off x="7172724" y="3959842"/>
              <a:ext cx="660397" cy="660397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20" name="Ellipszis 19">
              <a:extLst>
                <a:ext uri="{FF2B5EF4-FFF2-40B4-BE49-F238E27FC236}">
                  <a16:creationId xmlns:a16="http://schemas.microsoft.com/office/drawing/2014/main" id="{B5E93C64-EB49-4186-9E24-97351F4CBC85}"/>
                </a:ext>
              </a:extLst>
            </p:cNvPr>
            <p:cNvSpPr/>
            <p:nvPr/>
          </p:nvSpPr>
          <p:spPr>
            <a:xfrm>
              <a:off x="7837672" y="3959810"/>
              <a:ext cx="660397" cy="660397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21" name="Ellipszis 20">
              <a:extLst>
                <a:ext uri="{FF2B5EF4-FFF2-40B4-BE49-F238E27FC236}">
                  <a16:creationId xmlns:a16="http://schemas.microsoft.com/office/drawing/2014/main" id="{099799AD-1013-4AC3-9E3E-2E6B919ACBF2}"/>
                </a:ext>
              </a:extLst>
            </p:cNvPr>
            <p:cNvSpPr/>
            <p:nvPr/>
          </p:nvSpPr>
          <p:spPr>
            <a:xfrm>
              <a:off x="8502034" y="3966265"/>
              <a:ext cx="660397" cy="660397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22" name="Ellipszis 21">
              <a:extLst>
                <a:ext uri="{FF2B5EF4-FFF2-40B4-BE49-F238E27FC236}">
                  <a16:creationId xmlns:a16="http://schemas.microsoft.com/office/drawing/2014/main" id="{87B23D6E-03E5-495C-972D-F3DAB84148C0}"/>
                </a:ext>
              </a:extLst>
            </p:cNvPr>
            <p:cNvSpPr/>
            <p:nvPr/>
          </p:nvSpPr>
          <p:spPr>
            <a:xfrm>
              <a:off x="9164575" y="3967232"/>
              <a:ext cx="660397" cy="660397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23" name="Ellipszis 22">
              <a:extLst>
                <a:ext uri="{FF2B5EF4-FFF2-40B4-BE49-F238E27FC236}">
                  <a16:creationId xmlns:a16="http://schemas.microsoft.com/office/drawing/2014/main" id="{AA5EF1BB-3565-4E39-B818-95C5459D871D}"/>
                </a:ext>
              </a:extLst>
            </p:cNvPr>
            <p:cNvSpPr/>
            <p:nvPr/>
          </p:nvSpPr>
          <p:spPr>
            <a:xfrm>
              <a:off x="9835153" y="3964400"/>
              <a:ext cx="660397" cy="660397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</p:grpSp>
      <p:sp>
        <p:nvSpPr>
          <p:cNvPr id="80" name="Téglalap 79">
            <a:extLst>
              <a:ext uri="{FF2B5EF4-FFF2-40B4-BE49-F238E27FC236}">
                <a16:creationId xmlns:a16="http://schemas.microsoft.com/office/drawing/2014/main" id="{0F5B2EA7-DA33-4701-ADB9-03B0F54AD75F}"/>
              </a:ext>
            </a:extLst>
          </p:cNvPr>
          <p:cNvSpPr/>
          <p:nvPr/>
        </p:nvSpPr>
        <p:spPr>
          <a:xfrm>
            <a:off x="356785" y="3048000"/>
            <a:ext cx="9745917" cy="160882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81" name="Téglalap 80">
            <a:extLst>
              <a:ext uri="{FF2B5EF4-FFF2-40B4-BE49-F238E27FC236}">
                <a16:creationId xmlns:a16="http://schemas.microsoft.com/office/drawing/2014/main" id="{5D7F8D0B-7EC3-4165-9C58-18ED112E8BFB}"/>
              </a:ext>
            </a:extLst>
          </p:cNvPr>
          <p:cNvSpPr/>
          <p:nvPr/>
        </p:nvSpPr>
        <p:spPr>
          <a:xfrm>
            <a:off x="360501" y="6238976"/>
            <a:ext cx="11340000" cy="160882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grpSp>
        <p:nvGrpSpPr>
          <p:cNvPr id="86" name="Csoportba foglalás 85">
            <a:extLst>
              <a:ext uri="{FF2B5EF4-FFF2-40B4-BE49-F238E27FC236}">
                <a16:creationId xmlns:a16="http://schemas.microsoft.com/office/drawing/2014/main" id="{44BD89D0-3668-4208-B715-1057C7EE0CD8}"/>
              </a:ext>
            </a:extLst>
          </p:cNvPr>
          <p:cNvGrpSpPr/>
          <p:nvPr/>
        </p:nvGrpSpPr>
        <p:grpSpPr>
          <a:xfrm>
            <a:off x="9812409" y="2420843"/>
            <a:ext cx="1374222" cy="700828"/>
            <a:chOff x="9812409" y="2420843"/>
            <a:chExt cx="1374222" cy="700828"/>
          </a:xfrm>
        </p:grpSpPr>
        <p:cxnSp>
          <p:nvCxnSpPr>
            <p:cNvPr id="83" name="Egyenes összekötő nyíllal 82">
              <a:extLst>
                <a:ext uri="{FF2B5EF4-FFF2-40B4-BE49-F238E27FC236}">
                  <a16:creationId xmlns:a16="http://schemas.microsoft.com/office/drawing/2014/main" id="{9FA26B72-2DE4-4786-AD82-85C7801CE123}"/>
                </a:ext>
              </a:extLst>
            </p:cNvPr>
            <p:cNvCxnSpPr/>
            <p:nvPr/>
          </p:nvCxnSpPr>
          <p:spPr>
            <a:xfrm>
              <a:off x="10109453" y="3121671"/>
              <a:ext cx="976086" cy="0"/>
            </a:xfrm>
            <a:prstGeom prst="straightConnector1">
              <a:avLst/>
            </a:prstGeom>
            <a:ln w="63500">
              <a:solidFill>
                <a:srgbClr val="FF0000"/>
              </a:solidFill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4" name="Szövegdoboz 83">
                  <a:extLst>
                    <a:ext uri="{FF2B5EF4-FFF2-40B4-BE49-F238E27FC236}">
                      <a16:creationId xmlns:a16="http://schemas.microsoft.com/office/drawing/2014/main" id="{2CBEEE4C-9196-4E48-B94E-E4EF5B47BCB6}"/>
                    </a:ext>
                  </a:extLst>
                </p:cNvPr>
                <p:cNvSpPr txBox="1"/>
                <p:nvPr/>
              </p:nvSpPr>
              <p:spPr>
                <a:xfrm>
                  <a:off x="9812409" y="2420843"/>
                  <a:ext cx="1374222" cy="552331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⃗"/>
                            <m:ctrlPr>
                              <a:rPr lang="hu-HU" sz="320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hu-HU" sz="32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𝑣</m:t>
                            </m:r>
                          </m:e>
                        </m:acc>
                        <m:r>
                          <a:rPr lang="hu-HU" sz="3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~−</m:t>
                        </m:r>
                        <m:acc>
                          <m:accPr>
                            <m:chr m:val="⃗"/>
                            <m:ctrlPr>
                              <a:rPr lang="hu-HU" sz="32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hu-HU" sz="3200" i="1">
                                <a:latin typeface="Cambria Math" panose="02040503050406030204" pitchFamily="18" charset="0"/>
                              </a:rPr>
                              <m:t>𝐹</m:t>
                            </m:r>
                          </m:e>
                        </m:acc>
                      </m:oMath>
                    </m:oMathPara>
                  </a14:m>
                  <a:endParaRPr lang="hu-HU" sz="3200" dirty="0"/>
                </a:p>
              </p:txBody>
            </p:sp>
          </mc:Choice>
          <mc:Fallback xmlns="">
            <p:sp>
              <p:nvSpPr>
                <p:cNvPr id="84" name="Szövegdoboz 83">
                  <a:extLst>
                    <a:ext uri="{FF2B5EF4-FFF2-40B4-BE49-F238E27FC236}">
                      <a16:creationId xmlns:a16="http://schemas.microsoft.com/office/drawing/2014/main" id="{2CBEEE4C-9196-4E48-B94E-E4EF5B47BCB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812409" y="2420843"/>
                  <a:ext cx="1374222" cy="552331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hu-HU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93" name="Csoportba foglalás 92">
            <a:extLst>
              <a:ext uri="{FF2B5EF4-FFF2-40B4-BE49-F238E27FC236}">
                <a16:creationId xmlns:a16="http://schemas.microsoft.com/office/drawing/2014/main" id="{C7E1535F-F2DE-4409-A40C-0BD08F16197C}"/>
              </a:ext>
            </a:extLst>
          </p:cNvPr>
          <p:cNvGrpSpPr/>
          <p:nvPr/>
        </p:nvGrpSpPr>
        <p:grpSpPr>
          <a:xfrm>
            <a:off x="10043710" y="3215937"/>
            <a:ext cx="447827" cy="3032079"/>
            <a:chOff x="10043710" y="3215937"/>
            <a:chExt cx="447827" cy="3032079"/>
          </a:xfrm>
        </p:grpSpPr>
        <p:cxnSp>
          <p:nvCxnSpPr>
            <p:cNvPr id="88" name="Egyenes összekötő nyíllal 87">
              <a:extLst>
                <a:ext uri="{FF2B5EF4-FFF2-40B4-BE49-F238E27FC236}">
                  <a16:creationId xmlns:a16="http://schemas.microsoft.com/office/drawing/2014/main" id="{ABE79984-BA9D-4A98-8F92-FD19DBDE8428}"/>
                </a:ext>
              </a:extLst>
            </p:cNvPr>
            <p:cNvCxnSpPr>
              <a:cxnSpLocks/>
            </p:cNvCxnSpPr>
            <p:nvPr/>
          </p:nvCxnSpPr>
          <p:spPr>
            <a:xfrm>
              <a:off x="10043710" y="3215937"/>
              <a:ext cx="0" cy="3032079"/>
            </a:xfrm>
            <a:prstGeom prst="straightConnector1">
              <a:avLst/>
            </a:prstGeom>
            <a:ln w="63500">
              <a:solidFill>
                <a:schemeClr val="tx1"/>
              </a:solidFill>
              <a:headEnd type="stealth"/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0" name="Szövegdoboz 89">
                  <a:extLst>
                    <a:ext uri="{FF2B5EF4-FFF2-40B4-BE49-F238E27FC236}">
                      <a16:creationId xmlns:a16="http://schemas.microsoft.com/office/drawing/2014/main" id="{7F2EF30A-4435-4C3E-B627-9D0C7D8D3819}"/>
                    </a:ext>
                  </a:extLst>
                </p:cNvPr>
                <p:cNvSpPr txBox="1"/>
                <p:nvPr/>
              </p:nvSpPr>
              <p:spPr>
                <a:xfrm>
                  <a:off x="10189980" y="4476449"/>
                  <a:ext cx="301557" cy="430887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hu-HU" sz="2800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oMath>
                    </m:oMathPara>
                  </a14:m>
                  <a:endParaRPr lang="hu-HU" sz="2800" dirty="0"/>
                </a:p>
              </p:txBody>
            </p:sp>
          </mc:Choice>
          <mc:Fallback xmlns="">
            <p:sp>
              <p:nvSpPr>
                <p:cNvPr id="90" name="Szövegdoboz 89">
                  <a:extLst>
                    <a:ext uri="{FF2B5EF4-FFF2-40B4-BE49-F238E27FC236}">
                      <a16:creationId xmlns:a16="http://schemas.microsoft.com/office/drawing/2014/main" id="{7F2EF30A-4435-4C3E-B627-9D0C7D8D381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189980" y="4476449"/>
                  <a:ext cx="301557" cy="430887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hu-HU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91" name="Szövegdoboz 90">
                <a:extLst>
                  <a:ext uri="{FF2B5EF4-FFF2-40B4-BE49-F238E27FC236}">
                    <a16:creationId xmlns:a16="http://schemas.microsoft.com/office/drawing/2014/main" id="{98A87BFE-AAC2-44D2-B1B3-E8370FE14D8D}"/>
                  </a:ext>
                </a:extLst>
              </p:cNvPr>
              <p:cNvSpPr txBox="1"/>
              <p:nvPr/>
            </p:nvSpPr>
            <p:spPr>
              <a:xfrm>
                <a:off x="4870743" y="2578845"/>
                <a:ext cx="312906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hu-HU" sz="2800" b="0" i="1" smtClean="0">
                          <a:latin typeface="Cambria Math" panose="02040503050406030204" pitchFamily="18" charset="0"/>
                        </a:rPr>
                        <m:t>𝐴</m:t>
                      </m:r>
                    </m:oMath>
                  </m:oMathPara>
                </a14:m>
                <a:endParaRPr lang="hu-HU" sz="2800" dirty="0"/>
              </a:p>
            </p:txBody>
          </p:sp>
        </mc:Choice>
        <mc:Fallback xmlns="">
          <p:sp>
            <p:nvSpPr>
              <p:cNvPr id="91" name="Szövegdoboz 90">
                <a:extLst>
                  <a:ext uri="{FF2B5EF4-FFF2-40B4-BE49-F238E27FC236}">
                    <a16:creationId xmlns:a16="http://schemas.microsoft.com/office/drawing/2014/main" id="{98A87BFE-AAC2-44D2-B1B3-E8370FE14D8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70743" y="2578845"/>
                <a:ext cx="312906" cy="43088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2" name="Szövegdoboz 91">
                <a:extLst>
                  <a:ext uri="{FF2B5EF4-FFF2-40B4-BE49-F238E27FC236}">
                    <a16:creationId xmlns:a16="http://schemas.microsoft.com/office/drawing/2014/main" id="{D98ED117-92B8-4E4D-9F59-10E386EB0655}"/>
                  </a:ext>
                </a:extLst>
              </p:cNvPr>
              <p:cNvSpPr txBox="1"/>
              <p:nvPr/>
            </p:nvSpPr>
            <p:spPr>
              <a:xfrm>
                <a:off x="5126732" y="4225489"/>
                <a:ext cx="1993303" cy="971676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hu-HU" sz="3200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hu-HU" sz="3200" b="0" i="1" smtClean="0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</m:acc>
                      <m:r>
                        <a:rPr lang="hu-HU" sz="3200" b="0" i="1" smtClean="0">
                          <a:latin typeface="Cambria Math" panose="02040503050406030204" pitchFamily="18" charset="0"/>
                        </a:rPr>
                        <m:t>=−</m:t>
                      </m:r>
                      <m:r>
                        <a:rPr lang="hu-HU" sz="3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𝜂</m:t>
                      </m:r>
                      <m:f>
                        <m:fPr>
                          <m:ctrlPr>
                            <a:rPr lang="hu-HU" sz="3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hu-HU" sz="32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  <m:acc>
                            <m:accPr>
                              <m:chr m:val="⃗"/>
                              <m:ctrlPr>
                                <a:rPr lang="hu-HU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hu-HU" sz="3200" b="0" i="1" smtClean="0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</m:acc>
                        </m:num>
                        <m:den>
                          <m:r>
                            <a:rPr lang="hu-HU" sz="3200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den>
                      </m:f>
                    </m:oMath>
                  </m:oMathPara>
                </a14:m>
                <a:endParaRPr lang="hu-HU" sz="3200" dirty="0"/>
              </a:p>
            </p:txBody>
          </p:sp>
        </mc:Choice>
        <mc:Fallback xmlns="">
          <p:sp>
            <p:nvSpPr>
              <p:cNvPr id="92" name="Szövegdoboz 91">
                <a:extLst>
                  <a:ext uri="{FF2B5EF4-FFF2-40B4-BE49-F238E27FC236}">
                    <a16:creationId xmlns:a16="http://schemas.microsoft.com/office/drawing/2014/main" id="{D98ED117-92B8-4E4D-9F59-10E386EB065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26732" y="4225489"/>
                <a:ext cx="1993303" cy="971676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4" name="Szövegdoboz 93">
                <a:extLst>
                  <a:ext uri="{FF2B5EF4-FFF2-40B4-BE49-F238E27FC236}">
                    <a16:creationId xmlns:a16="http://schemas.microsoft.com/office/drawing/2014/main" id="{7F08CCD7-6E62-4DED-B438-118BD9A162DA}"/>
                  </a:ext>
                </a:extLst>
              </p:cNvPr>
              <p:cNvSpPr txBox="1"/>
              <p:nvPr/>
            </p:nvSpPr>
            <p:spPr>
              <a:xfrm>
                <a:off x="3126166" y="5444702"/>
                <a:ext cx="5962401" cy="492443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hu-HU" sz="32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𝜂</m:t>
                    </m:r>
                    <m:r>
                      <a:rPr lang="hu-HU" sz="3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hu-HU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– a dinamikai/abszolút viszkozitás</a:t>
                </a:r>
              </a:p>
            </p:txBody>
          </p:sp>
        </mc:Choice>
        <mc:Fallback xmlns="">
          <p:sp>
            <p:nvSpPr>
              <p:cNvPr id="94" name="Szövegdoboz 93">
                <a:extLst>
                  <a:ext uri="{FF2B5EF4-FFF2-40B4-BE49-F238E27FC236}">
                    <a16:creationId xmlns:a16="http://schemas.microsoft.com/office/drawing/2014/main" id="{7F08CCD7-6E62-4DED-B438-118BD9A162D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26166" y="5444702"/>
                <a:ext cx="5962401" cy="492443"/>
              </a:xfrm>
              <a:prstGeom prst="rect">
                <a:avLst/>
              </a:prstGeom>
              <a:blipFill>
                <a:blip r:embed="rId7"/>
                <a:stretch>
                  <a:fillRect t="-25926" r="-3170" b="-48148"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590359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pat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5E-6 1.48148E-6 L 0.17109 0.00116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555" y="46"/>
                                    </p:animMotion>
                                  </p:childTnLst>
                                </p:cTn>
                              </p:par>
                              <p:par>
                                <p:cTn id="31" presetID="42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7 0 L 0.21771 -0.00231 " pathEditMode="relative" rAng="0" ptsTypes="AA">
                                      <p:cBhvr>
                                        <p:cTn id="3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885" y="-116"/>
                                    </p:animMotion>
                                  </p:childTnLst>
                                </p:cTn>
                              </p:par>
                              <p:par>
                                <p:cTn id="33" presetID="42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-2.59259E-6 L 0.16328 -0.00185 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164" y="-93"/>
                                    </p:animMotion>
                                  </p:childTnLst>
                                </p:cTn>
                              </p:par>
                              <p:par>
                                <p:cTn id="35" presetID="42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4.81481E-6 L 0.10886 -0.00208 " pathEditMode="relative" rAng="0" ptsTypes="AA">
                                      <p:cBhvr>
                                        <p:cTn id="3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443" y="-116"/>
                                    </p:animMotion>
                                  </p:childTnLst>
                                </p:cTn>
                              </p:par>
                              <p:par>
                                <p:cTn id="37" presetID="42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0 L 0.05664 -0.00046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26" y="-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3" dur="20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000"/>
                            </p:stCondLst>
                            <p:childTnLst>
                              <p:par>
                                <p:cTn id="4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0" grpId="0" animBg="1"/>
      <p:bldP spid="80" grpId="1" animBg="1"/>
      <p:bldP spid="81" grpId="0" animBg="1"/>
      <p:bldP spid="91" grpId="0"/>
      <p:bldP spid="92" grpId="0" animBg="1"/>
      <p:bldP spid="9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D295C7CD-7D78-49FC-9DA0-450DD01B44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rendszer típusai és tulajdonságai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21C575F2-DCB5-467E-9D41-0093440515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795645"/>
            <a:ext cx="10515600" cy="1325563"/>
          </a:xfrm>
        </p:spPr>
        <p:txBody>
          <a:bodyPr>
            <a:normAutofit/>
          </a:bodyPr>
          <a:lstStyle/>
          <a:p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Ha pl. a tömegmegmaradás törvényét kívánjuk tanulmányozni, amint azt Lavoisier tette, akkor a tanulmányozandó rendszer, és a környezete között meg kell akadályoznunk az anyag ki-, és beáramlását.</a:t>
            </a:r>
          </a:p>
        </p:txBody>
      </p:sp>
      <p:sp>
        <p:nvSpPr>
          <p:cNvPr id="4" name="Szövegdoboz 3">
            <a:extLst>
              <a:ext uri="{FF2B5EF4-FFF2-40B4-BE49-F238E27FC236}">
                <a16:creationId xmlns:a16="http://schemas.microsoft.com/office/drawing/2014/main" id="{4200C32F-B090-4F79-941B-1A6A50BB8904}"/>
              </a:ext>
            </a:extLst>
          </p:cNvPr>
          <p:cNvSpPr txBox="1"/>
          <p:nvPr/>
        </p:nvSpPr>
        <p:spPr>
          <a:xfrm>
            <a:off x="6985417" y="5851694"/>
            <a:ext cx="500053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>
                <a:hlinkClick r:id="rId3"/>
              </a:rPr>
              <a:t>https://www.youtube.com/watch?v=ZvrJgGhnmJo</a:t>
            </a:r>
            <a:r>
              <a:rPr lang="hu-HU" dirty="0"/>
              <a:t> </a:t>
            </a:r>
          </a:p>
          <a:p>
            <a:endParaRPr lang="hu-HU" dirty="0"/>
          </a:p>
          <a:p>
            <a:r>
              <a:rPr lang="hu-HU" dirty="0">
                <a:hlinkClick r:id="rId4"/>
              </a:rPr>
              <a:t>https://www.youtube.com/watch?v=ZPErStqSSMk</a:t>
            </a:r>
            <a:r>
              <a:rPr lang="hu-HU" dirty="0"/>
              <a:t>  </a:t>
            </a:r>
          </a:p>
        </p:txBody>
      </p:sp>
      <p:sp>
        <p:nvSpPr>
          <p:cNvPr id="6" name="Szövegdoboz 5">
            <a:extLst>
              <a:ext uri="{FF2B5EF4-FFF2-40B4-BE49-F238E27FC236}">
                <a16:creationId xmlns:a16="http://schemas.microsoft.com/office/drawing/2014/main" id="{20FAA370-C2C3-4199-8398-E6B3AC465A81}"/>
              </a:ext>
            </a:extLst>
          </p:cNvPr>
          <p:cNvSpPr txBox="1"/>
          <p:nvPr/>
        </p:nvSpPr>
        <p:spPr>
          <a:xfrm>
            <a:off x="733269" y="3728036"/>
            <a:ext cx="6252147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Pl. Tanulmányozni kívánjuk a hőmérséklet </a:t>
            </a:r>
            <a:r>
              <a:rPr lang="hu-H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hatá-sát</a:t>
            </a:r>
            <a:r>
              <a:rPr lang="hu-H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 gázok térfogatára, akkor ha a hő ki- és </a:t>
            </a:r>
            <a:r>
              <a:rPr lang="hu-H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beá-ramlását</a:t>
            </a:r>
            <a:r>
              <a:rPr lang="hu-H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megakadályozzuk, akkor nem történik semmi!</a:t>
            </a:r>
          </a:p>
          <a:p>
            <a:r>
              <a:rPr lang="hu-H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Egy rendszer tehát lehet: </a:t>
            </a:r>
          </a:p>
          <a:p>
            <a:r>
              <a:rPr lang="hu-H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hu-H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zárt</a:t>
            </a:r>
            <a:r>
              <a:rPr lang="hu-H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amikor nem lehetséges a rendszer, és környezete között anyagáramlás, de lehetséges az energiacsere!</a:t>
            </a:r>
          </a:p>
        </p:txBody>
      </p:sp>
      <p:pic>
        <p:nvPicPr>
          <p:cNvPr id="8" name="Kép 7">
            <a:extLst>
              <a:ext uri="{FF2B5EF4-FFF2-40B4-BE49-F238E27FC236}">
                <a16:creationId xmlns:a16="http://schemas.microsoft.com/office/drawing/2014/main" id="{0D9ADFCC-32EC-4E00-9DC8-8F1DC48BA12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2529" y="3556650"/>
            <a:ext cx="2143125" cy="2143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52713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" presetClass="entr" presetSubtype="4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D295C7CD-7D78-49FC-9DA0-450DD01B44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Viszkozitás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21C575F2-DCB5-467E-9D41-0093440515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3284" y="1649122"/>
            <a:ext cx="5482886" cy="5058455"/>
          </a:xfrm>
        </p:spPr>
        <p:txBody>
          <a:bodyPr>
            <a:normAutofit fontScale="85000" lnSpcReduction="10000"/>
          </a:bodyPr>
          <a:lstStyle/>
          <a:p>
            <a:r>
              <a:rPr lang="hu-HU" sz="3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Newton-féle hidrodinamikai törvény, csak olyan folyadékokra érvényes, amelyek gömbnek tekint-</a:t>
            </a:r>
            <a:r>
              <a:rPr lang="hu-HU" sz="3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hető</a:t>
            </a:r>
            <a:r>
              <a:rPr lang="hu-HU" sz="3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részecskékből állnak, és a </a:t>
            </a:r>
            <a:r>
              <a:rPr lang="hu-HU" sz="3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kö-zöttük</a:t>
            </a:r>
            <a:r>
              <a:rPr lang="hu-HU" sz="3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működő erők sem </a:t>
            </a:r>
            <a:r>
              <a:rPr lang="hu-HU" sz="3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irányí-tottak</a:t>
            </a:r>
            <a:r>
              <a:rPr lang="hu-HU" sz="3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! - newtoni folyadékok!</a:t>
            </a:r>
          </a:p>
          <a:p>
            <a:r>
              <a:rPr lang="hu-HU" sz="3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Bonyolultabb rendszerek, </a:t>
            </a:r>
            <a:r>
              <a:rPr lang="hu-HU" sz="3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makro</a:t>
            </a:r>
            <a:r>
              <a:rPr lang="hu-HU" sz="3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-molekulás oldatok, szuszpenziók stb. folyási viselkedése ennél sok-kal bonyolultabb. A rendszereket nem lehet egyetlen viszkozitási adattal jellemezni! – kolloidkémia!</a:t>
            </a:r>
          </a:p>
          <a:p>
            <a:r>
              <a:rPr lang="hu-HU" sz="3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Lássunk néhány folyásgörbe típust!</a:t>
            </a:r>
            <a:endParaRPr lang="hu-H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58" name="Csoportba foglalás 57">
            <a:extLst>
              <a:ext uri="{FF2B5EF4-FFF2-40B4-BE49-F238E27FC236}">
                <a16:creationId xmlns:a16="http://schemas.microsoft.com/office/drawing/2014/main" id="{7594676D-0A59-4B4A-96C7-27EE7D5A04AB}"/>
              </a:ext>
            </a:extLst>
          </p:cNvPr>
          <p:cNvGrpSpPr/>
          <p:nvPr/>
        </p:nvGrpSpPr>
        <p:grpSpPr>
          <a:xfrm>
            <a:off x="5532434" y="1358166"/>
            <a:ext cx="6485932" cy="5349574"/>
            <a:chOff x="5532434" y="1358166"/>
            <a:chExt cx="6485932" cy="5349574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" name="Szövegdoboz 3">
                  <a:extLst>
                    <a:ext uri="{FF2B5EF4-FFF2-40B4-BE49-F238E27FC236}">
                      <a16:creationId xmlns:a16="http://schemas.microsoft.com/office/drawing/2014/main" id="{30064C02-968B-4B07-A93C-B1A199EA2FA6}"/>
                    </a:ext>
                  </a:extLst>
                </p:cNvPr>
                <p:cNvSpPr txBox="1"/>
                <p:nvPr/>
              </p:nvSpPr>
              <p:spPr>
                <a:xfrm>
                  <a:off x="5532434" y="1358166"/>
                  <a:ext cx="955454" cy="915315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hu-HU" sz="28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𝜏</m:t>
                        </m:r>
                        <m:r>
                          <a:rPr lang="hu-HU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hu-HU" sz="2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acc>
                              <m:accPr>
                                <m:chr m:val="⃗"/>
                                <m:ctrlPr>
                                  <a:rPr lang="hu-HU" sz="28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hu-HU" sz="28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𝐹</m:t>
                                </m:r>
                              </m:e>
                            </m:acc>
                          </m:num>
                          <m:den>
                            <m:r>
                              <a:rPr lang="hu-HU" sz="2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𝐴</m:t>
                            </m:r>
                          </m:den>
                        </m:f>
                      </m:oMath>
                    </m:oMathPara>
                  </a14:m>
                  <a:endParaRPr lang="hu-HU" sz="2800" dirty="0"/>
                </a:p>
              </p:txBody>
            </p:sp>
          </mc:Choice>
          <mc:Fallback xmlns="">
            <p:sp>
              <p:nvSpPr>
                <p:cNvPr id="4" name="Szövegdoboz 3">
                  <a:extLst>
                    <a:ext uri="{FF2B5EF4-FFF2-40B4-BE49-F238E27FC236}">
                      <a16:creationId xmlns:a16="http://schemas.microsoft.com/office/drawing/2014/main" id="{30064C02-968B-4B07-A93C-B1A199EA2FA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532434" y="1358166"/>
                  <a:ext cx="955454" cy="915315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hu-HU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Szövegdoboz 4">
                  <a:extLst>
                    <a:ext uri="{FF2B5EF4-FFF2-40B4-BE49-F238E27FC236}">
                      <a16:creationId xmlns:a16="http://schemas.microsoft.com/office/drawing/2014/main" id="{35BDC7ED-7275-47D0-A942-9D30B5E45CC2}"/>
                    </a:ext>
                  </a:extLst>
                </p:cNvPr>
                <p:cNvSpPr txBox="1"/>
                <p:nvPr/>
              </p:nvSpPr>
              <p:spPr>
                <a:xfrm>
                  <a:off x="10990584" y="5857635"/>
                  <a:ext cx="1027782" cy="850105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hu-HU" sz="2800" b="0" i="1" smtClean="0">
                            <a:latin typeface="Cambria Math" panose="02040503050406030204" pitchFamily="18" charset="0"/>
                          </a:rPr>
                          <m:t>𝐷</m:t>
                        </m:r>
                        <m:r>
                          <a:rPr lang="hu-HU" sz="2800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hu-HU" sz="2800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acc>
                              <m:accPr>
                                <m:chr m:val="⃗"/>
                                <m:ctrlPr>
                                  <a:rPr lang="hu-HU" sz="28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hu-HU" sz="2800" b="0" i="1" smtClean="0">
                                    <a:latin typeface="Cambria Math" panose="02040503050406030204" pitchFamily="18" charset="0"/>
                                  </a:rPr>
                                  <m:t>𝑣</m:t>
                                </m:r>
                              </m:e>
                            </m:acc>
                          </m:num>
                          <m:den>
                            <m:r>
                              <a:rPr lang="hu-HU" sz="2800" b="0" i="1" smtClean="0">
                                <a:latin typeface="Cambria Math" panose="02040503050406030204" pitchFamily="18" charset="0"/>
                              </a:rPr>
                              <m:t>𝑑</m:t>
                            </m:r>
                          </m:den>
                        </m:f>
                      </m:oMath>
                    </m:oMathPara>
                  </a14:m>
                  <a:endParaRPr lang="hu-HU" sz="2800" dirty="0"/>
                </a:p>
              </p:txBody>
            </p:sp>
          </mc:Choice>
          <mc:Fallback xmlns="">
            <p:sp>
              <p:nvSpPr>
                <p:cNvPr id="5" name="Szövegdoboz 4">
                  <a:extLst>
                    <a:ext uri="{FF2B5EF4-FFF2-40B4-BE49-F238E27FC236}">
                      <a16:creationId xmlns:a16="http://schemas.microsoft.com/office/drawing/2014/main" id="{35BDC7ED-7275-47D0-A942-9D30B5E45CC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990584" y="5857635"/>
                  <a:ext cx="1027782" cy="850105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hu-HU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7" name="Egyenes összekötő nyíllal 6">
              <a:extLst>
                <a:ext uri="{FF2B5EF4-FFF2-40B4-BE49-F238E27FC236}">
                  <a16:creationId xmlns:a16="http://schemas.microsoft.com/office/drawing/2014/main" id="{EC9DD22F-3BC8-4707-A0A6-2247869B623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589488" y="1719715"/>
              <a:ext cx="0" cy="4071542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Egyenes összekötő nyíllal 9">
              <a:extLst>
                <a:ext uri="{FF2B5EF4-FFF2-40B4-BE49-F238E27FC236}">
                  <a16:creationId xmlns:a16="http://schemas.microsoft.com/office/drawing/2014/main" id="{2F9A787B-282C-4BF8-8EBF-FC35DF628274}"/>
                </a:ext>
              </a:extLst>
            </p:cNvPr>
            <p:cNvCxnSpPr>
              <a:cxnSpLocks/>
            </p:cNvCxnSpPr>
            <p:nvPr/>
          </p:nvCxnSpPr>
          <p:spPr>
            <a:xfrm>
              <a:off x="6461294" y="5697538"/>
              <a:ext cx="5440896" cy="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" name="Csoportba foglalás 14">
            <a:extLst>
              <a:ext uri="{FF2B5EF4-FFF2-40B4-BE49-F238E27FC236}">
                <a16:creationId xmlns:a16="http://schemas.microsoft.com/office/drawing/2014/main" id="{28704F58-DD74-43FF-A80C-A4DF79E5DBB9}"/>
              </a:ext>
            </a:extLst>
          </p:cNvPr>
          <p:cNvGrpSpPr/>
          <p:nvPr/>
        </p:nvGrpSpPr>
        <p:grpSpPr>
          <a:xfrm>
            <a:off x="6589488" y="1948721"/>
            <a:ext cx="3858656" cy="3748817"/>
            <a:chOff x="6589488" y="1948721"/>
            <a:chExt cx="3858656" cy="3748817"/>
          </a:xfrm>
        </p:grpSpPr>
        <p:cxnSp>
          <p:nvCxnSpPr>
            <p:cNvPr id="13" name="Egyenes összekötő 12">
              <a:extLst>
                <a:ext uri="{FF2B5EF4-FFF2-40B4-BE49-F238E27FC236}">
                  <a16:creationId xmlns:a16="http://schemas.microsoft.com/office/drawing/2014/main" id="{98B7CD19-3346-404C-82A7-C0B76697B92C}"/>
                </a:ext>
              </a:extLst>
            </p:cNvPr>
            <p:cNvCxnSpPr/>
            <p:nvPr/>
          </p:nvCxnSpPr>
          <p:spPr>
            <a:xfrm flipV="1">
              <a:off x="6589488" y="1948721"/>
              <a:ext cx="3858656" cy="3748817"/>
            </a:xfrm>
            <a:prstGeom prst="line">
              <a:avLst/>
            </a:prstGeom>
            <a:ln w="635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Szövegdoboz 13">
              <a:extLst>
                <a:ext uri="{FF2B5EF4-FFF2-40B4-BE49-F238E27FC236}">
                  <a16:creationId xmlns:a16="http://schemas.microsoft.com/office/drawing/2014/main" id="{0D4DFD57-DBA3-49A3-9FBF-1CFFEC7AF4DC}"/>
                </a:ext>
              </a:extLst>
            </p:cNvPr>
            <p:cNvSpPr txBox="1"/>
            <p:nvPr/>
          </p:nvSpPr>
          <p:spPr>
            <a:xfrm rot="18960000">
              <a:off x="9488770" y="1948721"/>
              <a:ext cx="95757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hu-HU" dirty="0"/>
                <a:t>newtoni</a:t>
              </a:r>
            </a:p>
          </p:txBody>
        </p:sp>
      </p:grpSp>
      <p:grpSp>
        <p:nvGrpSpPr>
          <p:cNvPr id="57" name="Csoportba foglalás 56">
            <a:extLst>
              <a:ext uri="{FF2B5EF4-FFF2-40B4-BE49-F238E27FC236}">
                <a16:creationId xmlns:a16="http://schemas.microsoft.com/office/drawing/2014/main" id="{81DCE904-AC4D-43B1-A236-02DD9B6A77C2}"/>
              </a:ext>
            </a:extLst>
          </p:cNvPr>
          <p:cNvGrpSpPr/>
          <p:nvPr/>
        </p:nvGrpSpPr>
        <p:grpSpPr>
          <a:xfrm>
            <a:off x="6601379" y="3648843"/>
            <a:ext cx="4540510" cy="2042540"/>
            <a:chOff x="6601379" y="3648843"/>
            <a:chExt cx="4540510" cy="2042540"/>
          </a:xfrm>
        </p:grpSpPr>
        <p:grpSp>
          <p:nvGrpSpPr>
            <p:cNvPr id="35" name="Csoportba foglalás 34">
              <a:extLst>
                <a:ext uri="{FF2B5EF4-FFF2-40B4-BE49-F238E27FC236}">
                  <a16:creationId xmlns:a16="http://schemas.microsoft.com/office/drawing/2014/main" id="{FC548E8F-1221-4790-AB6B-A07C538925A0}"/>
                </a:ext>
              </a:extLst>
            </p:cNvPr>
            <p:cNvGrpSpPr/>
            <p:nvPr/>
          </p:nvGrpSpPr>
          <p:grpSpPr>
            <a:xfrm>
              <a:off x="6601379" y="4050516"/>
              <a:ext cx="4540510" cy="1640867"/>
              <a:chOff x="6571235" y="4085684"/>
              <a:chExt cx="4540510" cy="1640867"/>
            </a:xfrm>
          </p:grpSpPr>
          <p:sp>
            <p:nvSpPr>
              <p:cNvPr id="28" name="Szabadkézi sokszög: alakzat 27">
                <a:extLst>
                  <a:ext uri="{FF2B5EF4-FFF2-40B4-BE49-F238E27FC236}">
                    <a16:creationId xmlns:a16="http://schemas.microsoft.com/office/drawing/2014/main" id="{4D06F8E1-D761-4C5C-B1D2-EC52D64D28C2}"/>
                  </a:ext>
                </a:extLst>
              </p:cNvPr>
              <p:cNvSpPr/>
              <p:nvPr/>
            </p:nvSpPr>
            <p:spPr>
              <a:xfrm>
                <a:off x="6571235" y="4085684"/>
                <a:ext cx="4540510" cy="1640867"/>
              </a:xfrm>
              <a:custGeom>
                <a:avLst/>
                <a:gdLst>
                  <a:gd name="connsiteX0" fmla="*/ 9447 w 4540510"/>
                  <a:gd name="connsiteY0" fmla="*/ 1640559 h 1640867"/>
                  <a:gd name="connsiteX1" fmla="*/ 1568424 w 4540510"/>
                  <a:gd name="connsiteY1" fmla="*/ 1190854 h 1640867"/>
                  <a:gd name="connsiteX2" fmla="*/ 2377893 w 4540510"/>
                  <a:gd name="connsiteY2" fmla="*/ 291444 h 1640867"/>
                  <a:gd name="connsiteX3" fmla="*/ 4536476 w 4540510"/>
                  <a:gd name="connsiteY3" fmla="*/ 6631 h 1640867"/>
                  <a:gd name="connsiteX4" fmla="*/ 2902549 w 4540510"/>
                  <a:gd name="connsiteY4" fmla="*/ 516296 h 1640867"/>
                  <a:gd name="connsiteX5" fmla="*/ 2362903 w 4540510"/>
                  <a:gd name="connsiteY5" fmla="*/ 1130893 h 1640867"/>
                  <a:gd name="connsiteX6" fmla="*/ 9447 w 4540510"/>
                  <a:gd name="connsiteY6" fmla="*/ 1640559 h 16408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540510" h="1640867">
                    <a:moveTo>
                      <a:pt x="9447" y="1640559"/>
                    </a:moveTo>
                    <a:cubicBezTo>
                      <a:pt x="-122966" y="1650553"/>
                      <a:pt x="1173683" y="1415706"/>
                      <a:pt x="1568424" y="1190854"/>
                    </a:cubicBezTo>
                    <a:cubicBezTo>
                      <a:pt x="1963165" y="966002"/>
                      <a:pt x="1883218" y="488814"/>
                      <a:pt x="2377893" y="291444"/>
                    </a:cubicBezTo>
                    <a:cubicBezTo>
                      <a:pt x="2872568" y="94073"/>
                      <a:pt x="4449033" y="-30844"/>
                      <a:pt x="4536476" y="6631"/>
                    </a:cubicBezTo>
                    <a:cubicBezTo>
                      <a:pt x="4623919" y="44106"/>
                      <a:pt x="3264811" y="328919"/>
                      <a:pt x="2902549" y="516296"/>
                    </a:cubicBezTo>
                    <a:cubicBezTo>
                      <a:pt x="2540287" y="703673"/>
                      <a:pt x="2837592" y="943516"/>
                      <a:pt x="2362903" y="1130893"/>
                    </a:cubicBezTo>
                    <a:cubicBezTo>
                      <a:pt x="1888214" y="1318270"/>
                      <a:pt x="141860" y="1630565"/>
                      <a:pt x="9447" y="1640559"/>
                    </a:cubicBezTo>
                    <a:close/>
                  </a:path>
                </a:pathLst>
              </a:custGeom>
              <a:noFill/>
              <a:ln w="6350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cxnSp>
            <p:nvCxnSpPr>
              <p:cNvPr id="30" name="Egyenes összekötő nyíllal 29">
                <a:extLst>
                  <a:ext uri="{FF2B5EF4-FFF2-40B4-BE49-F238E27FC236}">
                    <a16:creationId xmlns:a16="http://schemas.microsoft.com/office/drawing/2014/main" id="{AE333B94-43CE-41FC-9B32-8A2DFAED746C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8439462" y="4737798"/>
                <a:ext cx="111685" cy="208958"/>
              </a:xfrm>
              <a:prstGeom prst="straightConnector1">
                <a:avLst/>
              </a:prstGeom>
              <a:ln w="63500">
                <a:solidFill>
                  <a:srgbClr val="FF0000"/>
                </a:solidFill>
                <a:tailEnd type="stealt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Egyenes összekötő nyíllal 32">
                <a:extLst>
                  <a:ext uri="{FF2B5EF4-FFF2-40B4-BE49-F238E27FC236}">
                    <a16:creationId xmlns:a16="http://schemas.microsoft.com/office/drawing/2014/main" id="{72FBFCDF-ADD9-4B7F-8931-DBF78C7FE46D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9214339" y="4787132"/>
                <a:ext cx="69040" cy="211923"/>
              </a:xfrm>
              <a:prstGeom prst="straightConnector1">
                <a:avLst/>
              </a:prstGeom>
              <a:ln w="63500">
                <a:solidFill>
                  <a:srgbClr val="FF0000"/>
                </a:solidFill>
                <a:headEnd type="stealth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8" name="Szövegdoboz 37">
              <a:extLst>
                <a:ext uri="{FF2B5EF4-FFF2-40B4-BE49-F238E27FC236}">
                  <a16:creationId xmlns:a16="http://schemas.microsoft.com/office/drawing/2014/main" id="{0A8D084B-9C0E-4341-B4D5-7CD183B1AA4A}"/>
                </a:ext>
              </a:extLst>
            </p:cNvPr>
            <p:cNvSpPr txBox="1"/>
            <p:nvPr/>
          </p:nvSpPr>
          <p:spPr>
            <a:xfrm rot="21284041">
              <a:off x="9672170" y="3648843"/>
              <a:ext cx="92653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hu-HU" dirty="0" err="1"/>
                <a:t>tixotróp</a:t>
              </a:r>
              <a:endParaRPr lang="hu-HU" dirty="0"/>
            </a:p>
          </p:txBody>
        </p:sp>
      </p:grpSp>
      <p:grpSp>
        <p:nvGrpSpPr>
          <p:cNvPr id="53" name="Csoportba foglalás 52">
            <a:extLst>
              <a:ext uri="{FF2B5EF4-FFF2-40B4-BE49-F238E27FC236}">
                <a16:creationId xmlns:a16="http://schemas.microsoft.com/office/drawing/2014/main" id="{5A18FF5B-BDD4-4B47-ADBC-F429A38CC9A5}"/>
              </a:ext>
            </a:extLst>
          </p:cNvPr>
          <p:cNvGrpSpPr/>
          <p:nvPr/>
        </p:nvGrpSpPr>
        <p:grpSpPr>
          <a:xfrm>
            <a:off x="6591251" y="2098623"/>
            <a:ext cx="5021727" cy="3619026"/>
            <a:chOff x="6591251" y="2098623"/>
            <a:chExt cx="5021727" cy="3619026"/>
          </a:xfrm>
        </p:grpSpPr>
        <p:sp>
          <p:nvSpPr>
            <p:cNvPr id="20" name="Szabadkézi sokszög: alakzat 19">
              <a:extLst>
                <a:ext uri="{FF2B5EF4-FFF2-40B4-BE49-F238E27FC236}">
                  <a16:creationId xmlns:a16="http://schemas.microsoft.com/office/drawing/2014/main" id="{B463B4A5-5A8B-4AE4-9E8F-A8A315AB6C91}"/>
                </a:ext>
              </a:extLst>
            </p:cNvPr>
            <p:cNvSpPr/>
            <p:nvPr/>
          </p:nvSpPr>
          <p:spPr>
            <a:xfrm>
              <a:off x="6591251" y="2098623"/>
              <a:ext cx="4741312" cy="3619026"/>
            </a:xfrm>
            <a:custGeom>
              <a:avLst/>
              <a:gdLst>
                <a:gd name="connsiteX0" fmla="*/ 79371 w 4741312"/>
                <a:gd name="connsiteY0" fmla="*/ 3552669 h 3619026"/>
                <a:gd name="connsiteX1" fmla="*/ 139332 w 4741312"/>
                <a:gd name="connsiteY1" fmla="*/ 3492708 h 3619026"/>
                <a:gd name="connsiteX2" fmla="*/ 2942492 w 4741312"/>
                <a:gd name="connsiteY2" fmla="*/ 1049311 h 3619026"/>
                <a:gd name="connsiteX3" fmla="*/ 4741312 w 4741312"/>
                <a:gd name="connsiteY3" fmla="*/ 0 h 3619026"/>
                <a:gd name="connsiteX4" fmla="*/ 4741312 w 4741312"/>
                <a:gd name="connsiteY4" fmla="*/ 0 h 36190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741312" h="3619026">
                  <a:moveTo>
                    <a:pt x="79371" y="3552669"/>
                  </a:moveTo>
                  <a:cubicBezTo>
                    <a:pt x="-129242" y="3731301"/>
                    <a:pt x="139332" y="3492708"/>
                    <a:pt x="139332" y="3492708"/>
                  </a:cubicBezTo>
                  <a:cubicBezTo>
                    <a:pt x="616519" y="3075482"/>
                    <a:pt x="2175495" y="1631429"/>
                    <a:pt x="2942492" y="1049311"/>
                  </a:cubicBezTo>
                  <a:cubicBezTo>
                    <a:pt x="3709489" y="467193"/>
                    <a:pt x="4741312" y="0"/>
                    <a:pt x="4741312" y="0"/>
                  </a:cubicBezTo>
                  <a:lnTo>
                    <a:pt x="4741312" y="0"/>
                  </a:lnTo>
                </a:path>
              </a:pathLst>
            </a:custGeom>
            <a:noFill/>
            <a:ln w="63500"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39" name="Szövegdoboz 38">
              <a:extLst>
                <a:ext uri="{FF2B5EF4-FFF2-40B4-BE49-F238E27FC236}">
                  <a16:creationId xmlns:a16="http://schemas.microsoft.com/office/drawing/2014/main" id="{AB19528C-191D-4CB4-8C44-1A18A0872211}"/>
                </a:ext>
              </a:extLst>
            </p:cNvPr>
            <p:cNvSpPr txBox="1"/>
            <p:nvPr/>
          </p:nvSpPr>
          <p:spPr>
            <a:xfrm rot="19827529">
              <a:off x="9745736" y="2564053"/>
              <a:ext cx="186724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hu-HU" dirty="0" err="1"/>
                <a:t>pszeudoplasztikus</a:t>
              </a:r>
              <a:endParaRPr lang="hu-HU" dirty="0"/>
            </a:p>
          </p:txBody>
        </p:sp>
      </p:grpSp>
      <p:grpSp>
        <p:nvGrpSpPr>
          <p:cNvPr id="54" name="Csoportba foglalás 53">
            <a:extLst>
              <a:ext uri="{FF2B5EF4-FFF2-40B4-BE49-F238E27FC236}">
                <a16:creationId xmlns:a16="http://schemas.microsoft.com/office/drawing/2014/main" id="{AA5C92A9-1071-4311-AF66-2CECB02FD5FA}"/>
              </a:ext>
            </a:extLst>
          </p:cNvPr>
          <p:cNvGrpSpPr/>
          <p:nvPr/>
        </p:nvGrpSpPr>
        <p:grpSpPr>
          <a:xfrm>
            <a:off x="6610662" y="1993692"/>
            <a:ext cx="2848132" cy="3702570"/>
            <a:chOff x="6610662" y="1993692"/>
            <a:chExt cx="2848132" cy="3702570"/>
          </a:xfrm>
        </p:grpSpPr>
        <p:sp>
          <p:nvSpPr>
            <p:cNvPr id="22" name="Szabadkézi sokszög: alakzat 21">
              <a:extLst>
                <a:ext uri="{FF2B5EF4-FFF2-40B4-BE49-F238E27FC236}">
                  <a16:creationId xmlns:a16="http://schemas.microsoft.com/office/drawing/2014/main" id="{EF12D444-9F0C-4F32-894F-8AB2996876E5}"/>
                </a:ext>
              </a:extLst>
            </p:cNvPr>
            <p:cNvSpPr/>
            <p:nvPr/>
          </p:nvSpPr>
          <p:spPr>
            <a:xfrm>
              <a:off x="6610662" y="1993692"/>
              <a:ext cx="2848132" cy="3702570"/>
            </a:xfrm>
            <a:custGeom>
              <a:avLst/>
              <a:gdLst>
                <a:gd name="connsiteX0" fmla="*/ 0 w 2848132"/>
                <a:gd name="connsiteY0" fmla="*/ 3702570 h 3702570"/>
                <a:gd name="connsiteX1" fmla="*/ 2158584 w 2848132"/>
                <a:gd name="connsiteY1" fmla="*/ 1229193 h 3702570"/>
                <a:gd name="connsiteX2" fmla="*/ 2848132 w 2848132"/>
                <a:gd name="connsiteY2" fmla="*/ 0 h 37025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848132" h="3702570">
                  <a:moveTo>
                    <a:pt x="0" y="3702570"/>
                  </a:moveTo>
                  <a:cubicBezTo>
                    <a:pt x="841947" y="2774429"/>
                    <a:pt x="1683895" y="1846288"/>
                    <a:pt x="2158584" y="1229193"/>
                  </a:cubicBezTo>
                  <a:cubicBezTo>
                    <a:pt x="2633273" y="612098"/>
                    <a:pt x="2740702" y="306049"/>
                    <a:pt x="2848132" y="0"/>
                  </a:cubicBezTo>
                </a:path>
              </a:pathLst>
            </a:custGeom>
            <a:noFill/>
            <a:ln w="63500"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40" name="Szövegdoboz 39">
              <a:extLst>
                <a:ext uri="{FF2B5EF4-FFF2-40B4-BE49-F238E27FC236}">
                  <a16:creationId xmlns:a16="http://schemas.microsoft.com/office/drawing/2014/main" id="{0AC6FBA3-7A0C-4185-BF17-5F947C62394B}"/>
                </a:ext>
              </a:extLst>
            </p:cNvPr>
            <p:cNvSpPr txBox="1"/>
            <p:nvPr/>
          </p:nvSpPr>
          <p:spPr>
            <a:xfrm rot="18125620">
              <a:off x="8398447" y="2370938"/>
              <a:ext cx="91711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hu-HU" dirty="0" err="1"/>
                <a:t>dilatáns</a:t>
              </a:r>
              <a:endParaRPr lang="hu-HU" dirty="0"/>
            </a:p>
          </p:txBody>
        </p:sp>
      </p:grpSp>
      <p:grpSp>
        <p:nvGrpSpPr>
          <p:cNvPr id="55" name="Csoportba foglalás 54">
            <a:extLst>
              <a:ext uri="{FF2B5EF4-FFF2-40B4-BE49-F238E27FC236}">
                <a16:creationId xmlns:a16="http://schemas.microsoft.com/office/drawing/2014/main" id="{C2D0630B-1F2D-470D-8307-25B2F046997D}"/>
              </a:ext>
            </a:extLst>
          </p:cNvPr>
          <p:cNvGrpSpPr/>
          <p:nvPr/>
        </p:nvGrpSpPr>
        <p:grpSpPr>
          <a:xfrm>
            <a:off x="6604565" y="1981081"/>
            <a:ext cx="2038964" cy="4581609"/>
            <a:chOff x="6604565" y="1981081"/>
            <a:chExt cx="2038964" cy="4581609"/>
          </a:xfrm>
        </p:grpSpPr>
        <p:sp>
          <p:nvSpPr>
            <p:cNvPr id="37" name="Szövegdoboz 36">
              <a:extLst>
                <a:ext uri="{FF2B5EF4-FFF2-40B4-BE49-F238E27FC236}">
                  <a16:creationId xmlns:a16="http://schemas.microsoft.com/office/drawing/2014/main" id="{14BD1DAC-92E8-4630-BBAD-EED1214E46EE}"/>
                </a:ext>
              </a:extLst>
            </p:cNvPr>
            <p:cNvSpPr txBox="1"/>
            <p:nvPr/>
          </p:nvSpPr>
          <p:spPr>
            <a:xfrm rot="20101755">
              <a:off x="7178226" y="1981081"/>
              <a:ext cx="142923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hu-HU" dirty="0"/>
                <a:t>Bingham-féle</a:t>
              </a:r>
            </a:p>
          </p:txBody>
        </p:sp>
        <p:grpSp>
          <p:nvGrpSpPr>
            <p:cNvPr id="52" name="Csoportba foglalás 51">
              <a:extLst>
                <a:ext uri="{FF2B5EF4-FFF2-40B4-BE49-F238E27FC236}">
                  <a16:creationId xmlns:a16="http://schemas.microsoft.com/office/drawing/2014/main" id="{865D90EB-A591-446E-8E2C-0B5C613B287C}"/>
                </a:ext>
              </a:extLst>
            </p:cNvPr>
            <p:cNvGrpSpPr/>
            <p:nvPr/>
          </p:nvGrpSpPr>
          <p:grpSpPr>
            <a:xfrm>
              <a:off x="6604565" y="1993691"/>
              <a:ext cx="2038964" cy="4568999"/>
              <a:chOff x="6604565" y="1993691"/>
              <a:chExt cx="2038964" cy="4568999"/>
            </a:xfrm>
          </p:grpSpPr>
          <p:sp>
            <p:nvSpPr>
              <p:cNvPr id="43" name="Ív 42">
                <a:extLst>
                  <a:ext uri="{FF2B5EF4-FFF2-40B4-BE49-F238E27FC236}">
                    <a16:creationId xmlns:a16="http://schemas.microsoft.com/office/drawing/2014/main" id="{E6B0C85B-B5A5-44B6-B809-B90919CD5AB8}"/>
                  </a:ext>
                </a:extLst>
              </p:cNvPr>
              <p:cNvSpPr/>
              <p:nvPr/>
            </p:nvSpPr>
            <p:spPr>
              <a:xfrm flipV="1">
                <a:off x="6604565" y="2793890"/>
                <a:ext cx="739859" cy="3768800"/>
              </a:xfrm>
              <a:prstGeom prst="arc">
                <a:avLst>
                  <a:gd name="adj1" fmla="val 5449568"/>
                  <a:gd name="adj2" fmla="val 10441334"/>
                </a:avLst>
              </a:prstGeom>
              <a:ln w="63500">
                <a:solidFill>
                  <a:srgbClr val="B707A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cxnSp>
            <p:nvCxnSpPr>
              <p:cNvPr id="45" name="Egyenes összekötő 44">
                <a:extLst>
                  <a:ext uri="{FF2B5EF4-FFF2-40B4-BE49-F238E27FC236}">
                    <a16:creationId xmlns:a16="http://schemas.microsoft.com/office/drawing/2014/main" id="{442C6B11-FBBF-4D4B-8C18-BD87DADB1742}"/>
                  </a:ext>
                </a:extLst>
              </p:cNvPr>
              <p:cNvCxnSpPr>
                <a:cxnSpLocks/>
                <a:stCxn id="43" idx="2"/>
              </p:cNvCxnSpPr>
              <p:nvPr/>
            </p:nvCxnSpPr>
            <p:spPr>
              <a:xfrm flipH="1">
                <a:off x="6604567" y="4639562"/>
                <a:ext cx="76" cy="1051821"/>
              </a:xfrm>
              <a:prstGeom prst="line">
                <a:avLst/>
              </a:prstGeom>
              <a:ln w="63500">
                <a:solidFill>
                  <a:srgbClr val="B707A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" name="Egyenes összekötő 46">
                <a:extLst>
                  <a:ext uri="{FF2B5EF4-FFF2-40B4-BE49-F238E27FC236}">
                    <a16:creationId xmlns:a16="http://schemas.microsoft.com/office/drawing/2014/main" id="{A324F826-6912-44D7-92FF-FEB5183E2430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6941588" y="1993691"/>
                <a:ext cx="1701941" cy="802549"/>
              </a:xfrm>
              <a:prstGeom prst="line">
                <a:avLst/>
              </a:prstGeom>
              <a:ln w="63500">
                <a:solidFill>
                  <a:srgbClr val="B707A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56" name="Csoportba foglalás 55">
            <a:extLst>
              <a:ext uri="{FF2B5EF4-FFF2-40B4-BE49-F238E27FC236}">
                <a16:creationId xmlns:a16="http://schemas.microsoft.com/office/drawing/2014/main" id="{7E7B50D5-9C98-444C-9011-AFDB2E402709}"/>
              </a:ext>
            </a:extLst>
          </p:cNvPr>
          <p:cNvGrpSpPr/>
          <p:nvPr/>
        </p:nvGrpSpPr>
        <p:grpSpPr>
          <a:xfrm>
            <a:off x="6149303" y="1992416"/>
            <a:ext cx="2502121" cy="1239276"/>
            <a:chOff x="6149303" y="1992416"/>
            <a:chExt cx="2502121" cy="123927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6" name="Szövegdoboz 35">
                  <a:extLst>
                    <a:ext uri="{FF2B5EF4-FFF2-40B4-BE49-F238E27FC236}">
                      <a16:creationId xmlns:a16="http://schemas.microsoft.com/office/drawing/2014/main" id="{9FE85067-4213-482B-BAB5-B217EF3CD5E6}"/>
                    </a:ext>
                  </a:extLst>
                </p:cNvPr>
                <p:cNvSpPr txBox="1"/>
                <p:nvPr/>
              </p:nvSpPr>
              <p:spPr>
                <a:xfrm>
                  <a:off x="6149303" y="2800805"/>
                  <a:ext cx="446725" cy="430887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hu-HU" sz="280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hu-HU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𝜏</m:t>
                            </m:r>
                          </m:e>
                          <m:sub>
                            <m:r>
                              <a:rPr lang="hu-HU" sz="2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𝐵</m:t>
                            </m:r>
                          </m:sub>
                        </m:sSub>
                      </m:oMath>
                    </m:oMathPara>
                  </a14:m>
                  <a:endParaRPr lang="hu-HU" sz="2800" dirty="0"/>
                </a:p>
              </p:txBody>
            </p:sp>
          </mc:Choice>
          <mc:Fallback xmlns="">
            <p:sp>
              <p:nvSpPr>
                <p:cNvPr id="36" name="Szövegdoboz 35">
                  <a:extLst>
                    <a:ext uri="{FF2B5EF4-FFF2-40B4-BE49-F238E27FC236}">
                      <a16:creationId xmlns:a16="http://schemas.microsoft.com/office/drawing/2014/main" id="{9FE85067-4213-482B-BAB5-B217EF3CD5E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149303" y="2800805"/>
                  <a:ext cx="446725" cy="430887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hu-HU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26" name="Egyenes összekötő 25">
              <a:extLst>
                <a:ext uri="{FF2B5EF4-FFF2-40B4-BE49-F238E27FC236}">
                  <a16:creationId xmlns:a16="http://schemas.microsoft.com/office/drawing/2014/main" id="{D86B15DA-8509-4D01-ABBA-5E54C750666B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355831" y="1992416"/>
              <a:ext cx="2295593" cy="1065577"/>
            </a:xfrm>
            <a:prstGeom prst="line">
              <a:avLst/>
            </a:prstGeom>
            <a:ln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8" name="Picture 7">
            <a:extLst>
              <a:ext uri="{FF2B5EF4-FFF2-40B4-BE49-F238E27FC236}">
                <a16:creationId xmlns:a16="http://schemas.microsoft.com/office/drawing/2014/main" id="{F139EE26-080C-9DC8-E261-46C9D70C3AED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112" t="1940" r="112" b="24557"/>
          <a:stretch/>
        </p:blipFill>
        <p:spPr>
          <a:xfrm flipH="1">
            <a:off x="9708366" y="228556"/>
            <a:ext cx="2011680" cy="1188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50510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églalap 19">
            <a:extLst>
              <a:ext uri="{FF2B5EF4-FFF2-40B4-BE49-F238E27FC236}">
                <a16:creationId xmlns:a16="http://schemas.microsoft.com/office/drawing/2014/main" id="{239B7992-E224-463E-97E8-5B141E490834}"/>
              </a:ext>
            </a:extLst>
          </p:cNvPr>
          <p:cNvSpPr/>
          <p:nvPr/>
        </p:nvSpPr>
        <p:spPr>
          <a:xfrm>
            <a:off x="8144918" y="5063159"/>
            <a:ext cx="2123994" cy="129017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grpSp>
        <p:nvGrpSpPr>
          <p:cNvPr id="33" name="Csoportba foglalás 32">
            <a:extLst>
              <a:ext uri="{FF2B5EF4-FFF2-40B4-BE49-F238E27FC236}">
                <a16:creationId xmlns:a16="http://schemas.microsoft.com/office/drawing/2014/main" id="{33B51CEF-01E4-4E7C-941A-9D67EEDD5F7D}"/>
              </a:ext>
            </a:extLst>
          </p:cNvPr>
          <p:cNvGrpSpPr/>
          <p:nvPr/>
        </p:nvGrpSpPr>
        <p:grpSpPr>
          <a:xfrm>
            <a:off x="8097110" y="2029660"/>
            <a:ext cx="2980036" cy="4370662"/>
            <a:chOff x="6805341" y="2015146"/>
            <a:chExt cx="2980036" cy="4370662"/>
          </a:xfrm>
        </p:grpSpPr>
        <p:sp>
          <p:nvSpPr>
            <p:cNvPr id="4" name="Téglalap: lekerekített 3">
              <a:extLst>
                <a:ext uri="{FF2B5EF4-FFF2-40B4-BE49-F238E27FC236}">
                  <a16:creationId xmlns:a16="http://schemas.microsoft.com/office/drawing/2014/main" id="{E95E4661-CE91-4DC3-8417-7BBDC7D687C3}"/>
                </a:ext>
              </a:extLst>
            </p:cNvPr>
            <p:cNvSpPr/>
            <p:nvPr/>
          </p:nvSpPr>
          <p:spPr>
            <a:xfrm>
              <a:off x="6841197" y="3114996"/>
              <a:ext cx="2175164" cy="3270812"/>
            </a:xfrm>
            <a:prstGeom prst="roundRect">
              <a:avLst/>
            </a:prstGeom>
            <a:noFill/>
            <a:ln w="889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5" name="Téglalap 4">
              <a:extLst>
                <a:ext uri="{FF2B5EF4-FFF2-40B4-BE49-F238E27FC236}">
                  <a16:creationId xmlns:a16="http://schemas.microsoft.com/office/drawing/2014/main" id="{B2E8D2CF-BAA3-4BBB-B77D-B73338A47B90}"/>
                </a:ext>
              </a:extLst>
            </p:cNvPr>
            <p:cNvSpPr/>
            <p:nvPr/>
          </p:nvSpPr>
          <p:spPr>
            <a:xfrm>
              <a:off x="7802980" y="2649719"/>
              <a:ext cx="203922" cy="632762"/>
            </a:xfrm>
            <a:prstGeom prst="rect">
              <a:avLst/>
            </a:prstGeom>
            <a:solidFill>
              <a:schemeClr val="bg1"/>
            </a:solidFill>
            <a:ln w="762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6" name="Ellipszis 5">
              <a:extLst>
                <a:ext uri="{FF2B5EF4-FFF2-40B4-BE49-F238E27FC236}">
                  <a16:creationId xmlns:a16="http://schemas.microsoft.com/office/drawing/2014/main" id="{EF9AA9C8-111B-4210-8916-FF29DE874915}"/>
                </a:ext>
              </a:extLst>
            </p:cNvPr>
            <p:cNvSpPr/>
            <p:nvPr/>
          </p:nvSpPr>
          <p:spPr>
            <a:xfrm>
              <a:off x="7482348" y="2015146"/>
              <a:ext cx="845186" cy="845186"/>
            </a:xfrm>
            <a:prstGeom prst="ellipse">
              <a:avLst/>
            </a:prstGeom>
            <a:solidFill>
              <a:schemeClr val="bg1"/>
            </a:solidFill>
            <a:ln w="508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9" name="Téglalap 8">
              <a:extLst>
                <a:ext uri="{FF2B5EF4-FFF2-40B4-BE49-F238E27FC236}">
                  <a16:creationId xmlns:a16="http://schemas.microsoft.com/office/drawing/2014/main" id="{C1A2DE9C-E101-4B05-BBF8-1D19F3E214C9}"/>
                </a:ext>
              </a:extLst>
            </p:cNvPr>
            <p:cNvSpPr/>
            <p:nvPr/>
          </p:nvSpPr>
          <p:spPr>
            <a:xfrm rot="2700000">
              <a:off x="9112431" y="2343502"/>
              <a:ext cx="203922" cy="1122676"/>
            </a:xfrm>
            <a:prstGeom prst="rect">
              <a:avLst/>
            </a:prstGeom>
            <a:solidFill>
              <a:schemeClr val="bg1"/>
            </a:solidFill>
            <a:ln w="762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cxnSp>
          <p:nvCxnSpPr>
            <p:cNvPr id="22" name="Egyenes összekötő 21">
              <a:extLst>
                <a:ext uri="{FF2B5EF4-FFF2-40B4-BE49-F238E27FC236}">
                  <a16:creationId xmlns:a16="http://schemas.microsoft.com/office/drawing/2014/main" id="{2FEB2C5F-89C1-4B23-A3E8-BF42A668E751}"/>
                </a:ext>
              </a:extLst>
            </p:cNvPr>
            <p:cNvCxnSpPr>
              <a:cxnSpLocks/>
            </p:cNvCxnSpPr>
            <p:nvPr/>
          </p:nvCxnSpPr>
          <p:spPr>
            <a:xfrm>
              <a:off x="6805341" y="6326860"/>
              <a:ext cx="2254988" cy="0"/>
            </a:xfrm>
            <a:prstGeom prst="line">
              <a:avLst/>
            </a:prstGeom>
            <a:ln w="203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Téglalap 9">
              <a:extLst>
                <a:ext uri="{FF2B5EF4-FFF2-40B4-BE49-F238E27FC236}">
                  <a16:creationId xmlns:a16="http://schemas.microsoft.com/office/drawing/2014/main" id="{3EB92E51-FAA8-428B-920F-BB7991A6696B}"/>
                </a:ext>
              </a:extLst>
            </p:cNvPr>
            <p:cNvSpPr/>
            <p:nvPr/>
          </p:nvSpPr>
          <p:spPr>
            <a:xfrm rot="2700000">
              <a:off x="8600931" y="3176122"/>
              <a:ext cx="51170" cy="632762"/>
            </a:xfrm>
            <a:prstGeom prst="rect">
              <a:avLst/>
            </a:prstGeom>
            <a:solidFill>
              <a:schemeClr val="bg1"/>
            </a:solidFill>
            <a:ln w="762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11" name="Téglalap 10">
              <a:extLst>
                <a:ext uri="{FF2B5EF4-FFF2-40B4-BE49-F238E27FC236}">
                  <a16:creationId xmlns:a16="http://schemas.microsoft.com/office/drawing/2014/main" id="{6DCF1EE5-DA6C-41FE-8306-B38D1DCB3AA1}"/>
                </a:ext>
              </a:extLst>
            </p:cNvPr>
            <p:cNvSpPr/>
            <p:nvPr/>
          </p:nvSpPr>
          <p:spPr>
            <a:xfrm rot="2700000">
              <a:off x="9443411" y="2333337"/>
              <a:ext cx="51170" cy="632762"/>
            </a:xfrm>
            <a:prstGeom prst="rect">
              <a:avLst/>
            </a:prstGeom>
            <a:solidFill>
              <a:schemeClr val="bg1"/>
            </a:solidFill>
            <a:ln w="762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8" name="Téglalap 7">
              <a:extLst>
                <a:ext uri="{FF2B5EF4-FFF2-40B4-BE49-F238E27FC236}">
                  <a16:creationId xmlns:a16="http://schemas.microsoft.com/office/drawing/2014/main" id="{10A95EF8-3054-4960-89CA-1BE0924F7529}"/>
                </a:ext>
              </a:extLst>
            </p:cNvPr>
            <p:cNvSpPr/>
            <p:nvPr/>
          </p:nvSpPr>
          <p:spPr>
            <a:xfrm>
              <a:off x="7878797" y="3220764"/>
              <a:ext cx="54000" cy="632762"/>
            </a:xfrm>
            <a:prstGeom prst="rect">
              <a:avLst/>
            </a:prstGeom>
            <a:solidFill>
              <a:schemeClr val="bg1"/>
            </a:solidFill>
            <a:ln w="762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</p:grpSp>
      <p:sp>
        <p:nvSpPr>
          <p:cNvPr id="2" name="Cím 1">
            <a:extLst>
              <a:ext uri="{FF2B5EF4-FFF2-40B4-BE49-F238E27FC236}">
                <a16:creationId xmlns:a16="http://schemas.microsoft.com/office/drawing/2014/main" id="{D295C7CD-7D78-49FC-9DA0-450DD01B44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folyadékok gőznyomása - </a:t>
            </a:r>
            <a:r>
              <a:rPr lang="hu-H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tenziója</a:t>
            </a:r>
            <a:endParaRPr lang="hu-H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21C575F2-DCB5-467E-9D41-0093440515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464259"/>
            <a:ext cx="6833656" cy="4028614"/>
          </a:xfrm>
        </p:spPr>
        <p:txBody>
          <a:bodyPr/>
          <a:lstStyle/>
          <a:p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Ha egy nyomásmérővel ellátott, evakuálható edénybe egy folyadékot öntünk, és a </a:t>
            </a:r>
            <a:r>
              <a:rPr lang="hu-H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folya-dék</a:t>
            </a:r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fölül a levegőt kiszivattyúzzuk, majd az edényt lezárjuk, rövidesen véges nyomást mérhetünk a folyadékfázis felett.</a:t>
            </a:r>
          </a:p>
          <a:p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Ez a nyomás csak a folyadék minőségétől, és annak hőmérsékletétől függ!</a:t>
            </a:r>
          </a:p>
          <a:p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Ez a nyomás, az ún. egyensúlyi gőznyomás, más néven a folyadék </a:t>
            </a:r>
            <a:r>
              <a:rPr lang="hu-H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tenziója</a:t>
            </a:r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</a:p>
        </p:txBody>
      </p:sp>
      <p:cxnSp>
        <p:nvCxnSpPr>
          <p:cNvPr id="14" name="Egyenes összekötő 13">
            <a:extLst>
              <a:ext uri="{FF2B5EF4-FFF2-40B4-BE49-F238E27FC236}">
                <a16:creationId xmlns:a16="http://schemas.microsoft.com/office/drawing/2014/main" id="{9CF66602-0EB6-491A-889D-F193FE6FECAA}"/>
              </a:ext>
            </a:extLst>
          </p:cNvPr>
          <p:cNvCxnSpPr>
            <a:cxnSpLocks/>
          </p:cNvCxnSpPr>
          <p:nvPr/>
        </p:nvCxnSpPr>
        <p:spPr>
          <a:xfrm>
            <a:off x="10080413" y="2262875"/>
            <a:ext cx="499743" cy="486527"/>
          </a:xfrm>
          <a:prstGeom prst="line">
            <a:avLst/>
          </a:prstGeom>
          <a:ln w="635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4" name="Csoportba foglalás 33">
            <a:extLst>
              <a:ext uri="{FF2B5EF4-FFF2-40B4-BE49-F238E27FC236}">
                <a16:creationId xmlns:a16="http://schemas.microsoft.com/office/drawing/2014/main" id="{3057FF05-27C6-48FC-B3B2-AD94E27153FA}"/>
              </a:ext>
            </a:extLst>
          </p:cNvPr>
          <p:cNvGrpSpPr/>
          <p:nvPr/>
        </p:nvGrpSpPr>
        <p:grpSpPr>
          <a:xfrm>
            <a:off x="10846594" y="1391907"/>
            <a:ext cx="889764" cy="1170741"/>
            <a:chOff x="9554825" y="1377393"/>
            <a:chExt cx="889764" cy="1170741"/>
          </a:xfrm>
        </p:grpSpPr>
        <p:cxnSp>
          <p:nvCxnSpPr>
            <p:cNvPr id="17" name="Egyenes összekötő nyíllal 16">
              <a:extLst>
                <a:ext uri="{FF2B5EF4-FFF2-40B4-BE49-F238E27FC236}">
                  <a16:creationId xmlns:a16="http://schemas.microsoft.com/office/drawing/2014/main" id="{2ABCE751-F784-438F-9306-BAE7F2B09F9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554825" y="2167864"/>
              <a:ext cx="377349" cy="380270"/>
            </a:xfrm>
            <a:prstGeom prst="straightConnector1">
              <a:avLst/>
            </a:prstGeom>
            <a:ln w="38100">
              <a:solidFill>
                <a:srgbClr val="FF0000"/>
              </a:solidFill>
              <a:headEnd type="none"/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Szövegdoboz 17">
              <a:extLst>
                <a:ext uri="{FF2B5EF4-FFF2-40B4-BE49-F238E27FC236}">
                  <a16:creationId xmlns:a16="http://schemas.microsoft.com/office/drawing/2014/main" id="{97BA4F56-6943-4ADF-AB6B-02F8E32562E4}"/>
                </a:ext>
              </a:extLst>
            </p:cNvPr>
            <p:cNvSpPr txBox="1"/>
            <p:nvPr/>
          </p:nvSpPr>
          <p:spPr>
            <a:xfrm rot="18862590">
              <a:off x="9797264" y="1655386"/>
              <a:ext cx="92531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hu-HU" dirty="0"/>
                <a:t>vákuum</a:t>
              </a:r>
            </a:p>
          </p:txBody>
        </p:sp>
      </p:grpSp>
      <p:grpSp>
        <p:nvGrpSpPr>
          <p:cNvPr id="42" name="Csoportba foglalás 41">
            <a:extLst>
              <a:ext uri="{FF2B5EF4-FFF2-40B4-BE49-F238E27FC236}">
                <a16:creationId xmlns:a16="http://schemas.microsoft.com/office/drawing/2014/main" id="{A780D46F-C275-47D5-B2EC-285D0B78ECBF}"/>
              </a:ext>
            </a:extLst>
          </p:cNvPr>
          <p:cNvGrpSpPr/>
          <p:nvPr/>
        </p:nvGrpSpPr>
        <p:grpSpPr>
          <a:xfrm>
            <a:off x="8744353" y="2058124"/>
            <a:ext cx="902034" cy="393379"/>
            <a:chOff x="8744353" y="2058124"/>
            <a:chExt cx="902034" cy="393379"/>
          </a:xfrm>
        </p:grpSpPr>
        <p:grpSp>
          <p:nvGrpSpPr>
            <p:cNvPr id="41" name="Csoportba foglalás 40">
              <a:extLst>
                <a:ext uri="{FF2B5EF4-FFF2-40B4-BE49-F238E27FC236}">
                  <a16:creationId xmlns:a16="http://schemas.microsoft.com/office/drawing/2014/main" id="{87ABC8B5-3A6D-488D-94C0-272369E4A221}"/>
                </a:ext>
              </a:extLst>
            </p:cNvPr>
            <p:cNvGrpSpPr/>
            <p:nvPr/>
          </p:nvGrpSpPr>
          <p:grpSpPr>
            <a:xfrm>
              <a:off x="8933783" y="2242635"/>
              <a:ext cx="576175" cy="193004"/>
              <a:chOff x="8933783" y="2242635"/>
              <a:chExt cx="576175" cy="193004"/>
            </a:xfrm>
          </p:grpSpPr>
          <p:cxnSp>
            <p:nvCxnSpPr>
              <p:cNvPr id="15" name="Egyenes összekötő 14">
                <a:extLst>
                  <a:ext uri="{FF2B5EF4-FFF2-40B4-BE49-F238E27FC236}">
                    <a16:creationId xmlns:a16="http://schemas.microsoft.com/office/drawing/2014/main" id="{62027265-626C-4C81-887F-AD367D696AD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9192542" y="2242635"/>
                <a:ext cx="0" cy="92321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Egyenes összekötő 28">
                <a:extLst>
                  <a:ext uri="{FF2B5EF4-FFF2-40B4-BE49-F238E27FC236}">
                    <a16:creationId xmlns:a16="http://schemas.microsoft.com/office/drawing/2014/main" id="{1B39C641-1CE4-4886-A402-6349ACDADBFE}"/>
                  </a:ext>
                </a:extLst>
              </p:cNvPr>
              <p:cNvCxnSpPr>
                <a:cxnSpLocks/>
              </p:cNvCxnSpPr>
              <p:nvPr/>
            </p:nvCxnSpPr>
            <p:spPr>
              <a:xfrm rot="2700000">
                <a:off x="9463798" y="2356964"/>
                <a:ext cx="0" cy="92321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Egyenes összekötő 29">
                <a:extLst>
                  <a:ext uri="{FF2B5EF4-FFF2-40B4-BE49-F238E27FC236}">
                    <a16:creationId xmlns:a16="http://schemas.microsoft.com/office/drawing/2014/main" id="{1DC42112-5C51-43CF-A205-7CD5A3AE6BA1}"/>
                  </a:ext>
                </a:extLst>
              </p:cNvPr>
              <p:cNvCxnSpPr>
                <a:cxnSpLocks/>
              </p:cNvCxnSpPr>
              <p:nvPr/>
            </p:nvCxnSpPr>
            <p:spPr>
              <a:xfrm rot="18900000">
                <a:off x="8933783" y="2343318"/>
                <a:ext cx="0" cy="92321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Egyenes összekötő 31">
                <a:extLst>
                  <a:ext uri="{FF2B5EF4-FFF2-40B4-BE49-F238E27FC236}">
                    <a16:creationId xmlns:a16="http://schemas.microsoft.com/office/drawing/2014/main" id="{194DCE37-DA5B-4A30-979F-A734798626EB}"/>
                  </a:ext>
                </a:extLst>
              </p:cNvPr>
              <p:cNvCxnSpPr>
                <a:cxnSpLocks/>
              </p:cNvCxnSpPr>
              <p:nvPr/>
            </p:nvCxnSpPr>
            <p:spPr>
              <a:xfrm rot="900000">
                <a:off x="9298401" y="2253095"/>
                <a:ext cx="0" cy="92321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Egyenes összekötő 34">
                <a:extLst>
                  <a:ext uri="{FF2B5EF4-FFF2-40B4-BE49-F238E27FC236}">
                    <a16:creationId xmlns:a16="http://schemas.microsoft.com/office/drawing/2014/main" id="{35E64D6F-9F0C-4D24-AF6F-B9C8BB3AAD1C}"/>
                  </a:ext>
                </a:extLst>
              </p:cNvPr>
              <p:cNvCxnSpPr>
                <a:cxnSpLocks/>
              </p:cNvCxnSpPr>
              <p:nvPr/>
            </p:nvCxnSpPr>
            <p:spPr>
              <a:xfrm rot="1800000">
                <a:off x="9387440" y="2291751"/>
                <a:ext cx="0" cy="92321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Egyenes összekötő 35">
                <a:extLst>
                  <a:ext uri="{FF2B5EF4-FFF2-40B4-BE49-F238E27FC236}">
                    <a16:creationId xmlns:a16="http://schemas.microsoft.com/office/drawing/2014/main" id="{4DBF6A4A-D623-4F66-AC78-7CD19CB470EE}"/>
                  </a:ext>
                </a:extLst>
              </p:cNvPr>
              <p:cNvCxnSpPr>
                <a:cxnSpLocks/>
              </p:cNvCxnSpPr>
              <p:nvPr/>
            </p:nvCxnSpPr>
            <p:spPr>
              <a:xfrm rot="19800000">
                <a:off x="9016547" y="2286101"/>
                <a:ext cx="0" cy="92321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Egyenes összekötő 36">
                <a:extLst>
                  <a:ext uri="{FF2B5EF4-FFF2-40B4-BE49-F238E27FC236}">
                    <a16:creationId xmlns:a16="http://schemas.microsoft.com/office/drawing/2014/main" id="{12D16C0E-9189-4EC2-8978-B9E901CE50CD}"/>
                  </a:ext>
                </a:extLst>
              </p:cNvPr>
              <p:cNvCxnSpPr>
                <a:cxnSpLocks/>
              </p:cNvCxnSpPr>
              <p:nvPr/>
            </p:nvCxnSpPr>
            <p:spPr>
              <a:xfrm rot="20700000">
                <a:off x="9104308" y="2250735"/>
                <a:ext cx="0" cy="92321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1" name="Szövegdoboz 20">
              <a:extLst>
                <a:ext uri="{FF2B5EF4-FFF2-40B4-BE49-F238E27FC236}">
                  <a16:creationId xmlns:a16="http://schemas.microsoft.com/office/drawing/2014/main" id="{8C48B157-E62E-4D9A-90D5-7CD6CAC6BA01}"/>
                </a:ext>
              </a:extLst>
            </p:cNvPr>
            <p:cNvSpPr txBox="1"/>
            <p:nvPr/>
          </p:nvSpPr>
          <p:spPr>
            <a:xfrm rot="2700000">
              <a:off x="9409784" y="2214900"/>
              <a:ext cx="242374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hu-HU" sz="900" dirty="0"/>
                <a:t>1</a:t>
              </a:r>
            </a:p>
          </p:txBody>
        </p:sp>
        <p:sp>
          <p:nvSpPr>
            <p:cNvPr id="38" name="Szövegdoboz 37">
              <a:extLst>
                <a:ext uri="{FF2B5EF4-FFF2-40B4-BE49-F238E27FC236}">
                  <a16:creationId xmlns:a16="http://schemas.microsoft.com/office/drawing/2014/main" id="{67069173-1770-431A-BBB1-7AFBA31C265E}"/>
                </a:ext>
              </a:extLst>
            </p:cNvPr>
            <p:cNvSpPr txBox="1"/>
            <p:nvPr/>
          </p:nvSpPr>
          <p:spPr>
            <a:xfrm rot="18900000">
              <a:off x="8744353" y="2206893"/>
              <a:ext cx="242374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hu-HU" sz="900" dirty="0"/>
                <a:t>0</a:t>
              </a:r>
            </a:p>
          </p:txBody>
        </p:sp>
        <p:sp>
          <p:nvSpPr>
            <p:cNvPr id="39" name="Szövegdoboz 38">
              <a:extLst>
                <a:ext uri="{FF2B5EF4-FFF2-40B4-BE49-F238E27FC236}">
                  <a16:creationId xmlns:a16="http://schemas.microsoft.com/office/drawing/2014/main" id="{B342FD4F-1789-4141-B8C8-597BA237A92E}"/>
                </a:ext>
              </a:extLst>
            </p:cNvPr>
            <p:cNvSpPr txBox="1"/>
            <p:nvPr/>
          </p:nvSpPr>
          <p:spPr>
            <a:xfrm>
              <a:off x="9029389" y="2058124"/>
              <a:ext cx="328936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hu-HU" sz="900" dirty="0"/>
                <a:t>0,5</a:t>
              </a:r>
            </a:p>
          </p:txBody>
        </p:sp>
      </p:grpSp>
      <p:cxnSp>
        <p:nvCxnSpPr>
          <p:cNvPr id="25" name="Egyenes összekötő nyíllal 24">
            <a:extLst>
              <a:ext uri="{FF2B5EF4-FFF2-40B4-BE49-F238E27FC236}">
                <a16:creationId xmlns:a16="http://schemas.microsoft.com/office/drawing/2014/main" id="{5BD5FE7A-1E42-4501-A879-F5B1140204D9}"/>
              </a:ext>
            </a:extLst>
          </p:cNvPr>
          <p:cNvCxnSpPr>
            <a:cxnSpLocks/>
          </p:cNvCxnSpPr>
          <p:nvPr/>
        </p:nvCxnSpPr>
        <p:spPr>
          <a:xfrm rot="120000" flipV="1">
            <a:off x="9192990" y="2408301"/>
            <a:ext cx="254633" cy="307787"/>
          </a:xfrm>
          <a:prstGeom prst="straightConnector1">
            <a:avLst/>
          </a:prstGeom>
          <a:ln w="38100">
            <a:solidFill>
              <a:srgbClr val="FF0000"/>
            </a:solidFill>
            <a:headEnd type="none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Egyenes összekötő nyíllal 23">
            <a:extLst>
              <a:ext uri="{FF2B5EF4-FFF2-40B4-BE49-F238E27FC236}">
                <a16:creationId xmlns:a16="http://schemas.microsoft.com/office/drawing/2014/main" id="{AFBF9BD4-3F12-405E-90C7-BB15ED5E05A0}"/>
              </a:ext>
            </a:extLst>
          </p:cNvPr>
          <p:cNvCxnSpPr>
            <a:cxnSpLocks/>
          </p:cNvCxnSpPr>
          <p:nvPr/>
        </p:nvCxnSpPr>
        <p:spPr>
          <a:xfrm rot="16920000" flipV="1">
            <a:off x="8942059" y="2400555"/>
            <a:ext cx="254633" cy="307787"/>
          </a:xfrm>
          <a:prstGeom prst="straightConnector1">
            <a:avLst/>
          </a:prstGeom>
          <a:ln w="38100">
            <a:solidFill>
              <a:srgbClr val="FF0000"/>
            </a:solidFill>
            <a:headEnd type="none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Egyenes összekötő nyíllal 26">
            <a:extLst>
              <a:ext uri="{FF2B5EF4-FFF2-40B4-BE49-F238E27FC236}">
                <a16:creationId xmlns:a16="http://schemas.microsoft.com/office/drawing/2014/main" id="{47B20427-B505-48C9-B512-D595AA092E7A}"/>
              </a:ext>
            </a:extLst>
          </p:cNvPr>
          <p:cNvCxnSpPr>
            <a:cxnSpLocks/>
          </p:cNvCxnSpPr>
          <p:nvPr/>
        </p:nvCxnSpPr>
        <p:spPr>
          <a:xfrm rot="-3900000" flipV="1">
            <a:off x="8977192" y="2375855"/>
            <a:ext cx="254633" cy="307787"/>
          </a:xfrm>
          <a:prstGeom prst="straightConnector1">
            <a:avLst/>
          </a:prstGeom>
          <a:ln w="38100">
            <a:solidFill>
              <a:srgbClr val="FF0000"/>
            </a:solidFill>
            <a:headEnd type="none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780574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xit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14" presetClass="entr" presetSubtype="1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42" presetClass="path" presetSubtype="0" accel="50000" decel="5000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4.375E-6 2.22222E-6 L 0.02408 0.03958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98" y="196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2" presetClass="entr" presetSubtype="4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500"/>
                            </p:stCondLst>
                            <p:childTnLst>
                              <p:par>
                                <p:cTn id="38" presetID="2" presetClass="entr" presetSubtype="4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D295C7CD-7D78-49FC-9DA0-450DD01B44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folyadékok gőznyomása - </a:t>
            </a:r>
            <a:r>
              <a:rPr lang="hu-H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tenziója</a:t>
            </a:r>
            <a:endParaRPr lang="hu-H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21C575F2-DCB5-467E-9D41-0093440515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4880429" cy="4807403"/>
          </a:xfrm>
        </p:spPr>
        <p:txBody>
          <a:bodyPr>
            <a:normAutofit/>
          </a:bodyPr>
          <a:lstStyle/>
          <a:p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nyomás abból származik, hogy a folyadék felszínéből részecskék lépnek ki a gáztérbe, ami a nyomás növekedését okozza.</a:t>
            </a:r>
          </a:p>
          <a:p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Miért szűnik meg a nyomás növekedése egy idő után?</a:t>
            </a:r>
          </a:p>
          <a:p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Mert a folyadékból kilépő, és a folyadékba visszatérő részecskék száma időegység alatt egyenlővé válik!</a:t>
            </a:r>
          </a:p>
          <a:p>
            <a:endParaRPr lang="hu-H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églalap 3">
            <a:extLst>
              <a:ext uri="{FF2B5EF4-FFF2-40B4-BE49-F238E27FC236}">
                <a16:creationId xmlns:a16="http://schemas.microsoft.com/office/drawing/2014/main" id="{267D91E8-3958-4FBA-A508-18AB2A81F06D}"/>
              </a:ext>
            </a:extLst>
          </p:cNvPr>
          <p:cNvSpPr/>
          <p:nvPr/>
        </p:nvSpPr>
        <p:spPr>
          <a:xfrm>
            <a:off x="8144918" y="5063159"/>
            <a:ext cx="2123994" cy="129017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grpSp>
        <p:nvGrpSpPr>
          <p:cNvPr id="5" name="Csoportba foglalás 4">
            <a:extLst>
              <a:ext uri="{FF2B5EF4-FFF2-40B4-BE49-F238E27FC236}">
                <a16:creationId xmlns:a16="http://schemas.microsoft.com/office/drawing/2014/main" id="{2E1796F8-C3AE-4B79-A2E6-DA72EEA20685}"/>
              </a:ext>
            </a:extLst>
          </p:cNvPr>
          <p:cNvGrpSpPr/>
          <p:nvPr/>
        </p:nvGrpSpPr>
        <p:grpSpPr>
          <a:xfrm>
            <a:off x="8097110" y="2029660"/>
            <a:ext cx="2980036" cy="4370662"/>
            <a:chOff x="6805341" y="2015146"/>
            <a:chExt cx="2980036" cy="4370662"/>
          </a:xfrm>
        </p:grpSpPr>
        <p:sp>
          <p:nvSpPr>
            <p:cNvPr id="6" name="Téglalap: lekerekített 5">
              <a:extLst>
                <a:ext uri="{FF2B5EF4-FFF2-40B4-BE49-F238E27FC236}">
                  <a16:creationId xmlns:a16="http://schemas.microsoft.com/office/drawing/2014/main" id="{932D974C-A412-4D06-A807-E3CEFE5760BF}"/>
                </a:ext>
              </a:extLst>
            </p:cNvPr>
            <p:cNvSpPr/>
            <p:nvPr/>
          </p:nvSpPr>
          <p:spPr>
            <a:xfrm>
              <a:off x="6841197" y="3114996"/>
              <a:ext cx="2175164" cy="3270812"/>
            </a:xfrm>
            <a:prstGeom prst="roundRect">
              <a:avLst/>
            </a:prstGeom>
            <a:noFill/>
            <a:ln w="889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7" name="Téglalap 6">
              <a:extLst>
                <a:ext uri="{FF2B5EF4-FFF2-40B4-BE49-F238E27FC236}">
                  <a16:creationId xmlns:a16="http://schemas.microsoft.com/office/drawing/2014/main" id="{F8926799-9839-4338-B1E3-88FCB757DEBC}"/>
                </a:ext>
              </a:extLst>
            </p:cNvPr>
            <p:cNvSpPr/>
            <p:nvPr/>
          </p:nvSpPr>
          <p:spPr>
            <a:xfrm>
              <a:off x="7802980" y="2649719"/>
              <a:ext cx="203922" cy="632762"/>
            </a:xfrm>
            <a:prstGeom prst="rect">
              <a:avLst/>
            </a:prstGeom>
            <a:solidFill>
              <a:schemeClr val="bg1"/>
            </a:solidFill>
            <a:ln w="762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8" name="Ellipszis 7">
              <a:extLst>
                <a:ext uri="{FF2B5EF4-FFF2-40B4-BE49-F238E27FC236}">
                  <a16:creationId xmlns:a16="http://schemas.microsoft.com/office/drawing/2014/main" id="{A4607FE1-736E-412D-BD8A-A6021E33A1CD}"/>
                </a:ext>
              </a:extLst>
            </p:cNvPr>
            <p:cNvSpPr/>
            <p:nvPr/>
          </p:nvSpPr>
          <p:spPr>
            <a:xfrm>
              <a:off x="7482348" y="2015146"/>
              <a:ext cx="845186" cy="845186"/>
            </a:xfrm>
            <a:prstGeom prst="ellipse">
              <a:avLst/>
            </a:prstGeom>
            <a:solidFill>
              <a:schemeClr val="bg1"/>
            </a:solidFill>
            <a:ln w="508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9" name="Téglalap 8">
              <a:extLst>
                <a:ext uri="{FF2B5EF4-FFF2-40B4-BE49-F238E27FC236}">
                  <a16:creationId xmlns:a16="http://schemas.microsoft.com/office/drawing/2014/main" id="{CA78BC05-9139-4A4C-A993-3500293012CD}"/>
                </a:ext>
              </a:extLst>
            </p:cNvPr>
            <p:cNvSpPr/>
            <p:nvPr/>
          </p:nvSpPr>
          <p:spPr>
            <a:xfrm rot="2700000">
              <a:off x="9112431" y="2343502"/>
              <a:ext cx="203922" cy="1122676"/>
            </a:xfrm>
            <a:prstGeom prst="rect">
              <a:avLst/>
            </a:prstGeom>
            <a:solidFill>
              <a:schemeClr val="bg1"/>
            </a:solidFill>
            <a:ln w="762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cxnSp>
          <p:nvCxnSpPr>
            <p:cNvPr id="10" name="Egyenes összekötő 9">
              <a:extLst>
                <a:ext uri="{FF2B5EF4-FFF2-40B4-BE49-F238E27FC236}">
                  <a16:creationId xmlns:a16="http://schemas.microsoft.com/office/drawing/2014/main" id="{BAE8A94A-DDED-4F0F-99B4-CBC695C78130}"/>
                </a:ext>
              </a:extLst>
            </p:cNvPr>
            <p:cNvCxnSpPr>
              <a:cxnSpLocks/>
            </p:cNvCxnSpPr>
            <p:nvPr/>
          </p:nvCxnSpPr>
          <p:spPr>
            <a:xfrm>
              <a:off x="6805341" y="6326860"/>
              <a:ext cx="2254988" cy="0"/>
            </a:xfrm>
            <a:prstGeom prst="line">
              <a:avLst/>
            </a:prstGeom>
            <a:ln w="203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Téglalap 10">
              <a:extLst>
                <a:ext uri="{FF2B5EF4-FFF2-40B4-BE49-F238E27FC236}">
                  <a16:creationId xmlns:a16="http://schemas.microsoft.com/office/drawing/2014/main" id="{A68BA6E9-7A9D-4141-ACB8-63F9D6B14266}"/>
                </a:ext>
              </a:extLst>
            </p:cNvPr>
            <p:cNvSpPr/>
            <p:nvPr/>
          </p:nvSpPr>
          <p:spPr>
            <a:xfrm rot="2700000">
              <a:off x="8600931" y="3176122"/>
              <a:ext cx="51170" cy="632762"/>
            </a:xfrm>
            <a:prstGeom prst="rect">
              <a:avLst/>
            </a:prstGeom>
            <a:solidFill>
              <a:schemeClr val="bg1"/>
            </a:solidFill>
            <a:ln w="762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12" name="Téglalap 11">
              <a:extLst>
                <a:ext uri="{FF2B5EF4-FFF2-40B4-BE49-F238E27FC236}">
                  <a16:creationId xmlns:a16="http://schemas.microsoft.com/office/drawing/2014/main" id="{5CE4543C-3FC4-4C9D-9BAD-A7BC14F73A88}"/>
                </a:ext>
              </a:extLst>
            </p:cNvPr>
            <p:cNvSpPr/>
            <p:nvPr/>
          </p:nvSpPr>
          <p:spPr>
            <a:xfrm rot="2700000">
              <a:off x="9443411" y="2333337"/>
              <a:ext cx="51170" cy="632762"/>
            </a:xfrm>
            <a:prstGeom prst="rect">
              <a:avLst/>
            </a:prstGeom>
            <a:solidFill>
              <a:schemeClr val="bg1"/>
            </a:solidFill>
            <a:ln w="762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13" name="Téglalap 12">
              <a:extLst>
                <a:ext uri="{FF2B5EF4-FFF2-40B4-BE49-F238E27FC236}">
                  <a16:creationId xmlns:a16="http://schemas.microsoft.com/office/drawing/2014/main" id="{7029E660-0B98-4FD7-AF16-DFBB20880133}"/>
                </a:ext>
              </a:extLst>
            </p:cNvPr>
            <p:cNvSpPr/>
            <p:nvPr/>
          </p:nvSpPr>
          <p:spPr>
            <a:xfrm>
              <a:off x="7878797" y="3220764"/>
              <a:ext cx="54000" cy="632762"/>
            </a:xfrm>
            <a:prstGeom prst="rect">
              <a:avLst/>
            </a:prstGeom>
            <a:solidFill>
              <a:schemeClr val="bg1"/>
            </a:solidFill>
            <a:ln w="762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</p:grpSp>
      <p:cxnSp>
        <p:nvCxnSpPr>
          <p:cNvPr id="14" name="Egyenes összekötő 13">
            <a:extLst>
              <a:ext uri="{FF2B5EF4-FFF2-40B4-BE49-F238E27FC236}">
                <a16:creationId xmlns:a16="http://schemas.microsoft.com/office/drawing/2014/main" id="{056F96FF-BE76-4C9D-9A2D-C6D4FC154914}"/>
              </a:ext>
            </a:extLst>
          </p:cNvPr>
          <p:cNvCxnSpPr>
            <a:cxnSpLocks/>
          </p:cNvCxnSpPr>
          <p:nvPr/>
        </p:nvCxnSpPr>
        <p:spPr>
          <a:xfrm>
            <a:off x="10486812" y="2437043"/>
            <a:ext cx="499743" cy="486527"/>
          </a:xfrm>
          <a:prstGeom prst="line">
            <a:avLst/>
          </a:prstGeom>
          <a:ln w="635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Ellipszis 17">
            <a:extLst>
              <a:ext uri="{FF2B5EF4-FFF2-40B4-BE49-F238E27FC236}">
                <a16:creationId xmlns:a16="http://schemas.microsoft.com/office/drawing/2014/main" id="{D7084522-F718-4209-93BF-5BF84D3F6C71}"/>
              </a:ext>
            </a:extLst>
          </p:cNvPr>
          <p:cNvSpPr/>
          <p:nvPr/>
        </p:nvSpPr>
        <p:spPr>
          <a:xfrm>
            <a:off x="9096160" y="5064737"/>
            <a:ext cx="72000" cy="72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9" name="Ellipszis 18">
            <a:extLst>
              <a:ext uri="{FF2B5EF4-FFF2-40B4-BE49-F238E27FC236}">
                <a16:creationId xmlns:a16="http://schemas.microsoft.com/office/drawing/2014/main" id="{7216704E-446D-499B-A6F7-469463B12D18}"/>
              </a:ext>
            </a:extLst>
          </p:cNvPr>
          <p:cNvSpPr/>
          <p:nvPr/>
        </p:nvSpPr>
        <p:spPr>
          <a:xfrm>
            <a:off x="9583980" y="5064122"/>
            <a:ext cx="72000" cy="72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0" name="Ellipszis 19">
            <a:extLst>
              <a:ext uri="{FF2B5EF4-FFF2-40B4-BE49-F238E27FC236}">
                <a16:creationId xmlns:a16="http://schemas.microsoft.com/office/drawing/2014/main" id="{4A2EDAB6-E938-4803-9C76-0495C799CBA1}"/>
              </a:ext>
            </a:extLst>
          </p:cNvPr>
          <p:cNvSpPr/>
          <p:nvPr/>
        </p:nvSpPr>
        <p:spPr>
          <a:xfrm>
            <a:off x="9424666" y="5064916"/>
            <a:ext cx="72000" cy="72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1" name="Ellipszis 20">
            <a:extLst>
              <a:ext uri="{FF2B5EF4-FFF2-40B4-BE49-F238E27FC236}">
                <a16:creationId xmlns:a16="http://schemas.microsoft.com/office/drawing/2014/main" id="{10E45421-8DCE-4C0F-8575-1AD12D81E7C0}"/>
              </a:ext>
            </a:extLst>
          </p:cNvPr>
          <p:cNvSpPr/>
          <p:nvPr/>
        </p:nvSpPr>
        <p:spPr>
          <a:xfrm>
            <a:off x="9343896" y="5064125"/>
            <a:ext cx="72000" cy="72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2" name="Ellipszis 21">
            <a:extLst>
              <a:ext uri="{FF2B5EF4-FFF2-40B4-BE49-F238E27FC236}">
                <a16:creationId xmlns:a16="http://schemas.microsoft.com/office/drawing/2014/main" id="{077FFD8C-D4D8-4F12-B203-5A47823C0DBB}"/>
              </a:ext>
            </a:extLst>
          </p:cNvPr>
          <p:cNvSpPr/>
          <p:nvPr/>
        </p:nvSpPr>
        <p:spPr>
          <a:xfrm>
            <a:off x="9262651" y="5065671"/>
            <a:ext cx="72000" cy="72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3" name="Ellipszis 22">
            <a:extLst>
              <a:ext uri="{FF2B5EF4-FFF2-40B4-BE49-F238E27FC236}">
                <a16:creationId xmlns:a16="http://schemas.microsoft.com/office/drawing/2014/main" id="{D6B3DB36-EED0-44F1-8FEC-1D56C656A4E4}"/>
              </a:ext>
            </a:extLst>
          </p:cNvPr>
          <p:cNvSpPr/>
          <p:nvPr/>
        </p:nvSpPr>
        <p:spPr>
          <a:xfrm>
            <a:off x="9177263" y="5064615"/>
            <a:ext cx="72000" cy="72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4" name="Ellipszis 23">
            <a:extLst>
              <a:ext uri="{FF2B5EF4-FFF2-40B4-BE49-F238E27FC236}">
                <a16:creationId xmlns:a16="http://schemas.microsoft.com/office/drawing/2014/main" id="{349093E4-1CB2-431D-A05B-7A10AE4CCA32}"/>
              </a:ext>
            </a:extLst>
          </p:cNvPr>
          <p:cNvSpPr/>
          <p:nvPr/>
        </p:nvSpPr>
        <p:spPr>
          <a:xfrm>
            <a:off x="9504599" y="5065671"/>
            <a:ext cx="72000" cy="72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5" name="Ellipszis 24">
            <a:extLst>
              <a:ext uri="{FF2B5EF4-FFF2-40B4-BE49-F238E27FC236}">
                <a16:creationId xmlns:a16="http://schemas.microsoft.com/office/drawing/2014/main" id="{AE8B1A5F-1587-43EB-A6F3-464B332563B1}"/>
              </a:ext>
            </a:extLst>
          </p:cNvPr>
          <p:cNvSpPr/>
          <p:nvPr/>
        </p:nvSpPr>
        <p:spPr>
          <a:xfrm>
            <a:off x="9663578" y="5063159"/>
            <a:ext cx="72000" cy="72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6" name="Ellipszis 25">
            <a:extLst>
              <a:ext uri="{FF2B5EF4-FFF2-40B4-BE49-F238E27FC236}">
                <a16:creationId xmlns:a16="http://schemas.microsoft.com/office/drawing/2014/main" id="{A655C6A3-5E22-461D-AF97-771BD517B1D7}"/>
              </a:ext>
            </a:extLst>
          </p:cNvPr>
          <p:cNvSpPr/>
          <p:nvPr/>
        </p:nvSpPr>
        <p:spPr>
          <a:xfrm>
            <a:off x="8519343" y="5064868"/>
            <a:ext cx="72000" cy="72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7" name="Ellipszis 26">
            <a:extLst>
              <a:ext uri="{FF2B5EF4-FFF2-40B4-BE49-F238E27FC236}">
                <a16:creationId xmlns:a16="http://schemas.microsoft.com/office/drawing/2014/main" id="{F4AC8950-80DA-497E-A02A-BAD2BD480F0E}"/>
              </a:ext>
            </a:extLst>
          </p:cNvPr>
          <p:cNvSpPr/>
          <p:nvPr/>
        </p:nvSpPr>
        <p:spPr>
          <a:xfrm>
            <a:off x="8600734" y="5064782"/>
            <a:ext cx="72000" cy="72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8" name="Ellipszis 27">
            <a:extLst>
              <a:ext uri="{FF2B5EF4-FFF2-40B4-BE49-F238E27FC236}">
                <a16:creationId xmlns:a16="http://schemas.microsoft.com/office/drawing/2014/main" id="{A76220AE-F3CE-4CF8-A11B-59AE8FDB9640}"/>
              </a:ext>
            </a:extLst>
          </p:cNvPr>
          <p:cNvSpPr/>
          <p:nvPr/>
        </p:nvSpPr>
        <p:spPr>
          <a:xfrm>
            <a:off x="8682012" y="5065213"/>
            <a:ext cx="72000" cy="72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9" name="Ellipszis 28">
            <a:extLst>
              <a:ext uri="{FF2B5EF4-FFF2-40B4-BE49-F238E27FC236}">
                <a16:creationId xmlns:a16="http://schemas.microsoft.com/office/drawing/2014/main" id="{92867518-F936-4789-B661-BEDDFCBDE450}"/>
              </a:ext>
            </a:extLst>
          </p:cNvPr>
          <p:cNvSpPr/>
          <p:nvPr/>
        </p:nvSpPr>
        <p:spPr>
          <a:xfrm>
            <a:off x="8763455" y="5064502"/>
            <a:ext cx="72000" cy="72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30" name="Ellipszis 29">
            <a:extLst>
              <a:ext uri="{FF2B5EF4-FFF2-40B4-BE49-F238E27FC236}">
                <a16:creationId xmlns:a16="http://schemas.microsoft.com/office/drawing/2014/main" id="{96167ACB-48CF-47C9-BE35-9D4434934A16}"/>
              </a:ext>
            </a:extLst>
          </p:cNvPr>
          <p:cNvSpPr/>
          <p:nvPr/>
        </p:nvSpPr>
        <p:spPr>
          <a:xfrm>
            <a:off x="8846455" y="5063549"/>
            <a:ext cx="72000" cy="72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31" name="Ellipszis 30">
            <a:extLst>
              <a:ext uri="{FF2B5EF4-FFF2-40B4-BE49-F238E27FC236}">
                <a16:creationId xmlns:a16="http://schemas.microsoft.com/office/drawing/2014/main" id="{419A5DDC-25D2-4579-A5BE-B1A5270C874E}"/>
              </a:ext>
            </a:extLst>
          </p:cNvPr>
          <p:cNvSpPr/>
          <p:nvPr/>
        </p:nvSpPr>
        <p:spPr>
          <a:xfrm>
            <a:off x="8927822" y="5064195"/>
            <a:ext cx="72000" cy="72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32" name="Ellipszis 31">
            <a:extLst>
              <a:ext uri="{FF2B5EF4-FFF2-40B4-BE49-F238E27FC236}">
                <a16:creationId xmlns:a16="http://schemas.microsoft.com/office/drawing/2014/main" id="{1047B14C-7D18-464D-A25C-F5FB23E43A23}"/>
              </a:ext>
            </a:extLst>
          </p:cNvPr>
          <p:cNvSpPr/>
          <p:nvPr/>
        </p:nvSpPr>
        <p:spPr>
          <a:xfrm>
            <a:off x="9010640" y="5064782"/>
            <a:ext cx="72000" cy="72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33" name="Ellipszis 32">
            <a:extLst>
              <a:ext uri="{FF2B5EF4-FFF2-40B4-BE49-F238E27FC236}">
                <a16:creationId xmlns:a16="http://schemas.microsoft.com/office/drawing/2014/main" id="{9A5A3D9B-2310-402A-96C1-0EDFF4DDD5C4}"/>
              </a:ext>
            </a:extLst>
          </p:cNvPr>
          <p:cNvSpPr/>
          <p:nvPr/>
        </p:nvSpPr>
        <p:spPr>
          <a:xfrm>
            <a:off x="10007085" y="5064377"/>
            <a:ext cx="72000" cy="72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34" name="Ellipszis 33">
            <a:extLst>
              <a:ext uri="{FF2B5EF4-FFF2-40B4-BE49-F238E27FC236}">
                <a16:creationId xmlns:a16="http://schemas.microsoft.com/office/drawing/2014/main" id="{7CF676AD-4EDA-4C30-8A66-72B43F0444B3}"/>
              </a:ext>
            </a:extLst>
          </p:cNvPr>
          <p:cNvSpPr/>
          <p:nvPr/>
        </p:nvSpPr>
        <p:spPr>
          <a:xfrm>
            <a:off x="8183258" y="5064916"/>
            <a:ext cx="72000" cy="72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35" name="Ellipszis 34">
            <a:extLst>
              <a:ext uri="{FF2B5EF4-FFF2-40B4-BE49-F238E27FC236}">
                <a16:creationId xmlns:a16="http://schemas.microsoft.com/office/drawing/2014/main" id="{4D27BD35-CFBE-4DBB-A816-B870C4CD1801}"/>
              </a:ext>
            </a:extLst>
          </p:cNvPr>
          <p:cNvSpPr/>
          <p:nvPr/>
        </p:nvSpPr>
        <p:spPr>
          <a:xfrm>
            <a:off x="8266990" y="5064782"/>
            <a:ext cx="72000" cy="72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36" name="Ellipszis 35">
            <a:extLst>
              <a:ext uri="{FF2B5EF4-FFF2-40B4-BE49-F238E27FC236}">
                <a16:creationId xmlns:a16="http://schemas.microsoft.com/office/drawing/2014/main" id="{8C6281C0-61B0-424A-8234-9162D4EB5A2D}"/>
              </a:ext>
            </a:extLst>
          </p:cNvPr>
          <p:cNvSpPr/>
          <p:nvPr/>
        </p:nvSpPr>
        <p:spPr>
          <a:xfrm>
            <a:off x="9925182" y="5063159"/>
            <a:ext cx="72000" cy="72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37" name="Ellipszis 36">
            <a:extLst>
              <a:ext uri="{FF2B5EF4-FFF2-40B4-BE49-F238E27FC236}">
                <a16:creationId xmlns:a16="http://schemas.microsoft.com/office/drawing/2014/main" id="{0F5E307B-F798-4F8A-B38E-46F1BE584EEC}"/>
              </a:ext>
            </a:extLst>
          </p:cNvPr>
          <p:cNvSpPr/>
          <p:nvPr/>
        </p:nvSpPr>
        <p:spPr>
          <a:xfrm>
            <a:off x="9836323" y="5064502"/>
            <a:ext cx="72000" cy="72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38" name="Ellipszis 37">
            <a:extLst>
              <a:ext uri="{FF2B5EF4-FFF2-40B4-BE49-F238E27FC236}">
                <a16:creationId xmlns:a16="http://schemas.microsoft.com/office/drawing/2014/main" id="{27309729-CE18-4398-A063-3866A8129242}"/>
              </a:ext>
            </a:extLst>
          </p:cNvPr>
          <p:cNvSpPr/>
          <p:nvPr/>
        </p:nvSpPr>
        <p:spPr>
          <a:xfrm>
            <a:off x="9745680" y="5064592"/>
            <a:ext cx="72000" cy="72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39" name="Ellipszis 38">
            <a:extLst>
              <a:ext uri="{FF2B5EF4-FFF2-40B4-BE49-F238E27FC236}">
                <a16:creationId xmlns:a16="http://schemas.microsoft.com/office/drawing/2014/main" id="{C857102F-BE02-4113-9E0E-D834F3A3EA49}"/>
              </a:ext>
            </a:extLst>
          </p:cNvPr>
          <p:cNvSpPr/>
          <p:nvPr/>
        </p:nvSpPr>
        <p:spPr>
          <a:xfrm>
            <a:off x="8349284" y="5063905"/>
            <a:ext cx="72000" cy="72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40" name="Ellipszis 39">
            <a:extLst>
              <a:ext uri="{FF2B5EF4-FFF2-40B4-BE49-F238E27FC236}">
                <a16:creationId xmlns:a16="http://schemas.microsoft.com/office/drawing/2014/main" id="{B6BB10F3-7204-4D80-B592-BA3C3BBC4F24}"/>
              </a:ext>
            </a:extLst>
          </p:cNvPr>
          <p:cNvSpPr/>
          <p:nvPr/>
        </p:nvSpPr>
        <p:spPr>
          <a:xfrm>
            <a:off x="8432742" y="5063905"/>
            <a:ext cx="72000" cy="72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41" name="Ellipszis 40">
            <a:extLst>
              <a:ext uri="{FF2B5EF4-FFF2-40B4-BE49-F238E27FC236}">
                <a16:creationId xmlns:a16="http://schemas.microsoft.com/office/drawing/2014/main" id="{55321685-E6BA-4FC1-AB2A-9CAEB8268529}"/>
              </a:ext>
            </a:extLst>
          </p:cNvPr>
          <p:cNvSpPr/>
          <p:nvPr/>
        </p:nvSpPr>
        <p:spPr>
          <a:xfrm>
            <a:off x="10180402" y="5065345"/>
            <a:ext cx="72000" cy="72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42" name="Ellipszis 41">
            <a:extLst>
              <a:ext uri="{FF2B5EF4-FFF2-40B4-BE49-F238E27FC236}">
                <a16:creationId xmlns:a16="http://schemas.microsoft.com/office/drawing/2014/main" id="{3F1B32EE-95FC-486E-9A49-A8430EF7D664}"/>
              </a:ext>
            </a:extLst>
          </p:cNvPr>
          <p:cNvSpPr/>
          <p:nvPr/>
        </p:nvSpPr>
        <p:spPr>
          <a:xfrm>
            <a:off x="10091830" y="5062980"/>
            <a:ext cx="72000" cy="72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43" name="Ellipszis 42">
            <a:extLst>
              <a:ext uri="{FF2B5EF4-FFF2-40B4-BE49-F238E27FC236}">
                <a16:creationId xmlns:a16="http://schemas.microsoft.com/office/drawing/2014/main" id="{D44F7145-1CAC-4083-AF0A-84BDFD0BB4B6}"/>
              </a:ext>
            </a:extLst>
          </p:cNvPr>
          <p:cNvSpPr/>
          <p:nvPr/>
        </p:nvSpPr>
        <p:spPr>
          <a:xfrm>
            <a:off x="8392483" y="4263071"/>
            <a:ext cx="72000" cy="72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44" name="Ellipszis 43">
            <a:extLst>
              <a:ext uri="{FF2B5EF4-FFF2-40B4-BE49-F238E27FC236}">
                <a16:creationId xmlns:a16="http://schemas.microsoft.com/office/drawing/2014/main" id="{5F8BFC9D-436A-42B3-8D9B-F060864B7ED2}"/>
              </a:ext>
            </a:extLst>
          </p:cNvPr>
          <p:cNvSpPr/>
          <p:nvPr/>
        </p:nvSpPr>
        <p:spPr>
          <a:xfrm>
            <a:off x="8360742" y="3588337"/>
            <a:ext cx="72000" cy="72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45" name="Ellipszis 44">
            <a:extLst>
              <a:ext uri="{FF2B5EF4-FFF2-40B4-BE49-F238E27FC236}">
                <a16:creationId xmlns:a16="http://schemas.microsoft.com/office/drawing/2014/main" id="{4B2CCF63-5201-443D-8889-F847AAA1A440}"/>
              </a:ext>
            </a:extLst>
          </p:cNvPr>
          <p:cNvSpPr/>
          <p:nvPr/>
        </p:nvSpPr>
        <p:spPr>
          <a:xfrm>
            <a:off x="8453631" y="4754852"/>
            <a:ext cx="72000" cy="72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46" name="Ellipszis 45">
            <a:extLst>
              <a:ext uri="{FF2B5EF4-FFF2-40B4-BE49-F238E27FC236}">
                <a16:creationId xmlns:a16="http://schemas.microsoft.com/office/drawing/2014/main" id="{79A607F6-3614-48C7-8F9E-336F78646F5D}"/>
              </a:ext>
            </a:extLst>
          </p:cNvPr>
          <p:cNvSpPr/>
          <p:nvPr/>
        </p:nvSpPr>
        <p:spPr>
          <a:xfrm>
            <a:off x="9237872" y="4492114"/>
            <a:ext cx="72000" cy="72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47" name="Ellipszis 46">
            <a:extLst>
              <a:ext uri="{FF2B5EF4-FFF2-40B4-BE49-F238E27FC236}">
                <a16:creationId xmlns:a16="http://schemas.microsoft.com/office/drawing/2014/main" id="{0673EA20-7AB8-4751-BFCE-FB20BCFF286E}"/>
              </a:ext>
            </a:extLst>
          </p:cNvPr>
          <p:cNvSpPr/>
          <p:nvPr/>
        </p:nvSpPr>
        <p:spPr>
          <a:xfrm>
            <a:off x="9933956" y="3671959"/>
            <a:ext cx="72000" cy="72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48" name="Ellipszis 47">
            <a:extLst>
              <a:ext uri="{FF2B5EF4-FFF2-40B4-BE49-F238E27FC236}">
                <a16:creationId xmlns:a16="http://schemas.microsoft.com/office/drawing/2014/main" id="{3BA5DE62-6598-4932-8016-E3B74FE81B4C}"/>
              </a:ext>
            </a:extLst>
          </p:cNvPr>
          <p:cNvSpPr/>
          <p:nvPr/>
        </p:nvSpPr>
        <p:spPr>
          <a:xfrm>
            <a:off x="8822028" y="3397513"/>
            <a:ext cx="72000" cy="72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49" name="Ellipszis 48">
            <a:extLst>
              <a:ext uri="{FF2B5EF4-FFF2-40B4-BE49-F238E27FC236}">
                <a16:creationId xmlns:a16="http://schemas.microsoft.com/office/drawing/2014/main" id="{3CDA4BE6-AFA9-49AD-B20C-29D721E53F26}"/>
              </a:ext>
            </a:extLst>
          </p:cNvPr>
          <p:cNvSpPr/>
          <p:nvPr/>
        </p:nvSpPr>
        <p:spPr>
          <a:xfrm>
            <a:off x="9506565" y="4263071"/>
            <a:ext cx="72000" cy="72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50" name="Ellipszis 49">
            <a:extLst>
              <a:ext uri="{FF2B5EF4-FFF2-40B4-BE49-F238E27FC236}">
                <a16:creationId xmlns:a16="http://schemas.microsoft.com/office/drawing/2014/main" id="{546F839F-2CFF-4A8E-935F-99DAB410AFFF}"/>
              </a:ext>
            </a:extLst>
          </p:cNvPr>
          <p:cNvSpPr/>
          <p:nvPr/>
        </p:nvSpPr>
        <p:spPr>
          <a:xfrm>
            <a:off x="9969956" y="4663442"/>
            <a:ext cx="72000" cy="72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51" name="Ellipszis 50">
            <a:extLst>
              <a:ext uri="{FF2B5EF4-FFF2-40B4-BE49-F238E27FC236}">
                <a16:creationId xmlns:a16="http://schemas.microsoft.com/office/drawing/2014/main" id="{00D11EC9-792B-4F8C-8EF9-FFB1ECF4844F}"/>
              </a:ext>
            </a:extLst>
          </p:cNvPr>
          <p:cNvSpPr/>
          <p:nvPr/>
        </p:nvSpPr>
        <p:spPr>
          <a:xfrm>
            <a:off x="9325398" y="3805670"/>
            <a:ext cx="72000" cy="72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52" name="Ellipszis 51">
            <a:extLst>
              <a:ext uri="{FF2B5EF4-FFF2-40B4-BE49-F238E27FC236}">
                <a16:creationId xmlns:a16="http://schemas.microsoft.com/office/drawing/2014/main" id="{AE69FF23-EFEC-4BFE-B685-84DC3ABA9232}"/>
              </a:ext>
            </a:extLst>
          </p:cNvPr>
          <p:cNvSpPr/>
          <p:nvPr/>
        </p:nvSpPr>
        <p:spPr>
          <a:xfrm>
            <a:off x="8948589" y="4135841"/>
            <a:ext cx="72000" cy="72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53" name="Ellipszis 52">
            <a:extLst>
              <a:ext uri="{FF2B5EF4-FFF2-40B4-BE49-F238E27FC236}">
                <a16:creationId xmlns:a16="http://schemas.microsoft.com/office/drawing/2014/main" id="{18BA98CB-A8E5-4C25-819D-9C429EDEC269}"/>
              </a:ext>
            </a:extLst>
          </p:cNvPr>
          <p:cNvSpPr/>
          <p:nvPr/>
        </p:nvSpPr>
        <p:spPr>
          <a:xfrm>
            <a:off x="9606678" y="3487317"/>
            <a:ext cx="72000" cy="72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grpSp>
        <p:nvGrpSpPr>
          <p:cNvPr id="69" name="Csoportba foglalás 68">
            <a:extLst>
              <a:ext uri="{FF2B5EF4-FFF2-40B4-BE49-F238E27FC236}">
                <a16:creationId xmlns:a16="http://schemas.microsoft.com/office/drawing/2014/main" id="{FC224EAD-1A54-41CE-A57F-4A3D34A3947B}"/>
              </a:ext>
            </a:extLst>
          </p:cNvPr>
          <p:cNvGrpSpPr/>
          <p:nvPr/>
        </p:nvGrpSpPr>
        <p:grpSpPr>
          <a:xfrm>
            <a:off x="8744353" y="2058124"/>
            <a:ext cx="902034" cy="393379"/>
            <a:chOff x="8744353" y="2058124"/>
            <a:chExt cx="902034" cy="393379"/>
          </a:xfrm>
        </p:grpSpPr>
        <p:grpSp>
          <p:nvGrpSpPr>
            <p:cNvPr id="70" name="Csoportba foglalás 69">
              <a:extLst>
                <a:ext uri="{FF2B5EF4-FFF2-40B4-BE49-F238E27FC236}">
                  <a16:creationId xmlns:a16="http://schemas.microsoft.com/office/drawing/2014/main" id="{EEF66BAC-494A-4A90-8055-FA7C9BDB7BB6}"/>
                </a:ext>
              </a:extLst>
            </p:cNvPr>
            <p:cNvGrpSpPr/>
            <p:nvPr/>
          </p:nvGrpSpPr>
          <p:grpSpPr>
            <a:xfrm>
              <a:off x="8933783" y="2242635"/>
              <a:ext cx="576175" cy="193004"/>
              <a:chOff x="8933783" y="2242635"/>
              <a:chExt cx="576175" cy="193004"/>
            </a:xfrm>
          </p:grpSpPr>
          <p:cxnSp>
            <p:nvCxnSpPr>
              <p:cNvPr id="74" name="Egyenes összekötő 73">
                <a:extLst>
                  <a:ext uri="{FF2B5EF4-FFF2-40B4-BE49-F238E27FC236}">
                    <a16:creationId xmlns:a16="http://schemas.microsoft.com/office/drawing/2014/main" id="{49F6D66D-6BDD-4D86-BC24-058B1975E7B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9192542" y="2242635"/>
                <a:ext cx="0" cy="92321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5" name="Egyenes összekötő 74">
                <a:extLst>
                  <a:ext uri="{FF2B5EF4-FFF2-40B4-BE49-F238E27FC236}">
                    <a16:creationId xmlns:a16="http://schemas.microsoft.com/office/drawing/2014/main" id="{314B92B9-1058-4B90-AB24-B324A3B1E3F7}"/>
                  </a:ext>
                </a:extLst>
              </p:cNvPr>
              <p:cNvCxnSpPr>
                <a:cxnSpLocks/>
              </p:cNvCxnSpPr>
              <p:nvPr/>
            </p:nvCxnSpPr>
            <p:spPr>
              <a:xfrm rot="2700000">
                <a:off x="9463798" y="2356964"/>
                <a:ext cx="0" cy="92321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6" name="Egyenes összekötő 75">
                <a:extLst>
                  <a:ext uri="{FF2B5EF4-FFF2-40B4-BE49-F238E27FC236}">
                    <a16:creationId xmlns:a16="http://schemas.microsoft.com/office/drawing/2014/main" id="{1C34BDC6-C103-49F2-9C56-2B96F7D98F7D}"/>
                  </a:ext>
                </a:extLst>
              </p:cNvPr>
              <p:cNvCxnSpPr>
                <a:cxnSpLocks/>
              </p:cNvCxnSpPr>
              <p:nvPr/>
            </p:nvCxnSpPr>
            <p:spPr>
              <a:xfrm rot="18900000">
                <a:off x="8933783" y="2343318"/>
                <a:ext cx="0" cy="92321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7" name="Egyenes összekötő 76">
                <a:extLst>
                  <a:ext uri="{FF2B5EF4-FFF2-40B4-BE49-F238E27FC236}">
                    <a16:creationId xmlns:a16="http://schemas.microsoft.com/office/drawing/2014/main" id="{4252C404-8C22-42EA-8115-A3A4FFF0A858}"/>
                  </a:ext>
                </a:extLst>
              </p:cNvPr>
              <p:cNvCxnSpPr>
                <a:cxnSpLocks/>
              </p:cNvCxnSpPr>
              <p:nvPr/>
            </p:nvCxnSpPr>
            <p:spPr>
              <a:xfrm rot="900000">
                <a:off x="9298401" y="2253095"/>
                <a:ext cx="0" cy="92321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8" name="Egyenes összekötő 77">
                <a:extLst>
                  <a:ext uri="{FF2B5EF4-FFF2-40B4-BE49-F238E27FC236}">
                    <a16:creationId xmlns:a16="http://schemas.microsoft.com/office/drawing/2014/main" id="{5ACA929C-4EF1-48D7-A939-01C52D30DA11}"/>
                  </a:ext>
                </a:extLst>
              </p:cNvPr>
              <p:cNvCxnSpPr>
                <a:cxnSpLocks/>
              </p:cNvCxnSpPr>
              <p:nvPr/>
            </p:nvCxnSpPr>
            <p:spPr>
              <a:xfrm rot="1800000">
                <a:off x="9387440" y="2291751"/>
                <a:ext cx="0" cy="92321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9" name="Egyenes összekötő 78">
                <a:extLst>
                  <a:ext uri="{FF2B5EF4-FFF2-40B4-BE49-F238E27FC236}">
                    <a16:creationId xmlns:a16="http://schemas.microsoft.com/office/drawing/2014/main" id="{2C98336C-0DA6-41E8-BBFD-D41FC5C03B40}"/>
                  </a:ext>
                </a:extLst>
              </p:cNvPr>
              <p:cNvCxnSpPr>
                <a:cxnSpLocks/>
              </p:cNvCxnSpPr>
              <p:nvPr/>
            </p:nvCxnSpPr>
            <p:spPr>
              <a:xfrm rot="19800000">
                <a:off x="9016547" y="2286101"/>
                <a:ext cx="0" cy="92321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0" name="Egyenes összekötő 79">
                <a:extLst>
                  <a:ext uri="{FF2B5EF4-FFF2-40B4-BE49-F238E27FC236}">
                    <a16:creationId xmlns:a16="http://schemas.microsoft.com/office/drawing/2014/main" id="{45E3912E-A226-4B2A-BAEE-1A01ADDFBD72}"/>
                  </a:ext>
                </a:extLst>
              </p:cNvPr>
              <p:cNvCxnSpPr>
                <a:cxnSpLocks/>
              </p:cNvCxnSpPr>
              <p:nvPr/>
            </p:nvCxnSpPr>
            <p:spPr>
              <a:xfrm rot="20700000">
                <a:off x="9104308" y="2250735"/>
                <a:ext cx="0" cy="92321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71" name="Szövegdoboz 70">
              <a:extLst>
                <a:ext uri="{FF2B5EF4-FFF2-40B4-BE49-F238E27FC236}">
                  <a16:creationId xmlns:a16="http://schemas.microsoft.com/office/drawing/2014/main" id="{759B9AC9-304A-4FB0-BF4D-F55522D3B7BB}"/>
                </a:ext>
              </a:extLst>
            </p:cNvPr>
            <p:cNvSpPr txBox="1"/>
            <p:nvPr/>
          </p:nvSpPr>
          <p:spPr>
            <a:xfrm rot="2700000">
              <a:off x="9409784" y="2214900"/>
              <a:ext cx="242374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hu-HU" sz="900" dirty="0"/>
                <a:t>1</a:t>
              </a:r>
            </a:p>
          </p:txBody>
        </p:sp>
        <p:sp>
          <p:nvSpPr>
            <p:cNvPr id="72" name="Szövegdoboz 71">
              <a:extLst>
                <a:ext uri="{FF2B5EF4-FFF2-40B4-BE49-F238E27FC236}">
                  <a16:creationId xmlns:a16="http://schemas.microsoft.com/office/drawing/2014/main" id="{80B2F2EF-6EEB-46D3-8069-5A1BB7BC356A}"/>
                </a:ext>
              </a:extLst>
            </p:cNvPr>
            <p:cNvSpPr txBox="1"/>
            <p:nvPr/>
          </p:nvSpPr>
          <p:spPr>
            <a:xfrm rot="18900000">
              <a:off x="8744353" y="2206893"/>
              <a:ext cx="242374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hu-HU" sz="900" dirty="0"/>
                <a:t>0</a:t>
              </a:r>
            </a:p>
          </p:txBody>
        </p:sp>
        <p:sp>
          <p:nvSpPr>
            <p:cNvPr id="73" name="Szövegdoboz 72">
              <a:extLst>
                <a:ext uri="{FF2B5EF4-FFF2-40B4-BE49-F238E27FC236}">
                  <a16:creationId xmlns:a16="http://schemas.microsoft.com/office/drawing/2014/main" id="{87567330-5775-4820-8D6A-5F2C2BB16DCC}"/>
                </a:ext>
              </a:extLst>
            </p:cNvPr>
            <p:cNvSpPr txBox="1"/>
            <p:nvPr/>
          </p:nvSpPr>
          <p:spPr>
            <a:xfrm>
              <a:off x="9029389" y="2058124"/>
              <a:ext cx="328936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hu-HU" sz="900" dirty="0"/>
                <a:t>0,5</a:t>
              </a:r>
            </a:p>
          </p:txBody>
        </p:sp>
      </p:grpSp>
      <p:cxnSp>
        <p:nvCxnSpPr>
          <p:cNvPr id="67" name="Egyenes összekötő nyíllal 66">
            <a:extLst>
              <a:ext uri="{FF2B5EF4-FFF2-40B4-BE49-F238E27FC236}">
                <a16:creationId xmlns:a16="http://schemas.microsoft.com/office/drawing/2014/main" id="{B509467D-5631-4A8C-B9C6-1B7EF41B32C5}"/>
              </a:ext>
            </a:extLst>
          </p:cNvPr>
          <p:cNvCxnSpPr>
            <a:cxnSpLocks/>
          </p:cNvCxnSpPr>
          <p:nvPr/>
        </p:nvCxnSpPr>
        <p:spPr>
          <a:xfrm rot="16920000" flipV="1">
            <a:off x="8942059" y="2400555"/>
            <a:ext cx="254633" cy="307787"/>
          </a:xfrm>
          <a:prstGeom prst="straightConnector1">
            <a:avLst/>
          </a:prstGeom>
          <a:ln w="38100">
            <a:solidFill>
              <a:srgbClr val="FF0000"/>
            </a:solidFill>
            <a:headEnd type="none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Egyenes összekötő nyíllal 67">
            <a:extLst>
              <a:ext uri="{FF2B5EF4-FFF2-40B4-BE49-F238E27FC236}">
                <a16:creationId xmlns:a16="http://schemas.microsoft.com/office/drawing/2014/main" id="{4D32B09B-1179-4381-8A07-2BED31B9E53E}"/>
              </a:ext>
            </a:extLst>
          </p:cNvPr>
          <p:cNvCxnSpPr>
            <a:cxnSpLocks/>
          </p:cNvCxnSpPr>
          <p:nvPr/>
        </p:nvCxnSpPr>
        <p:spPr>
          <a:xfrm rot="-3900000" flipV="1">
            <a:off x="8977192" y="2375855"/>
            <a:ext cx="254633" cy="307787"/>
          </a:xfrm>
          <a:prstGeom prst="straightConnector1">
            <a:avLst/>
          </a:prstGeom>
          <a:ln w="38100">
            <a:solidFill>
              <a:srgbClr val="FF0000"/>
            </a:solidFill>
            <a:headEnd type="none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621902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2" presetClass="pat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95833E-6 1.11022E-16 L 0.00026 -0.08866 " pathEditMode="relative" rAng="0" ptsTypes="AA">
                                      <p:cBhvr>
                                        <p:cTn id="11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" y="-44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42" presetClass="pat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1.48148E-6 L 0.01706 -0.11366 " pathEditMode="relative" rAng="0" ptsTypes="AA">
                                      <p:cBhvr>
                                        <p:cTn id="1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46" y="-56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500"/>
                            </p:stCondLst>
                            <p:childTnLst>
                              <p:par>
                                <p:cTn id="16" presetID="42" presetClass="pat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25E-6 1.48148E-6 L -0.07396 -0.21528 " pathEditMode="relative" rAng="0" ptsTypes="AA">
                                      <p:cBhvr>
                                        <p:cTn id="1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737" y="-1076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pat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7.40741E-7 L 0.02083 -0.02245 " pathEditMode="relative" rAng="0" ptsTypes="AA">
                                      <p:cBhvr>
                                        <p:cTn id="45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42" y="-1134"/>
                                    </p:animMotion>
                                  </p:childTnLst>
                                </p:cTn>
                              </p:par>
                              <p:par>
                                <p:cTn id="46" presetID="42" presetClass="pat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75E-6 -2.22222E-6 L -0.00898 -0.04768 " pathEditMode="relative" rAng="0" ptsTypes="AA">
                                      <p:cBhvr>
                                        <p:cTn id="47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56" y="-2384"/>
                                    </p:animMotion>
                                  </p:childTnLst>
                                </p:cTn>
                              </p:par>
                              <p:par>
                                <p:cTn id="48" presetID="42" presetClass="pat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4167E-6 -3.33333E-6 L -0.06276 0.04676 " pathEditMode="relative" rAng="0" ptsTypes="AA">
                                      <p:cBhvr>
                                        <p:cTn id="49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38" y="2338"/>
                                    </p:animMotion>
                                  </p:childTnLst>
                                </p:cTn>
                              </p:par>
                              <p:par>
                                <p:cTn id="50" presetID="42" presetClass="pat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95833E-6 -1.85185E-6 L 0.03086 -0.07315 " pathEditMode="relative" rAng="0" ptsTypes="AA">
                                      <p:cBhvr>
                                        <p:cTn id="51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36" y="-3657"/>
                                    </p:animMotion>
                                  </p:childTnLst>
                                </p:cTn>
                              </p:par>
                              <p:par>
                                <p:cTn id="52" presetID="42" presetClass="pat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4.44444E-6 L 0.03112 0.03658 " pathEditMode="relative" rAng="0" ptsTypes="AA">
                                      <p:cBhvr>
                                        <p:cTn id="53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49" y="1829"/>
                                    </p:animMotion>
                                  </p:childTnLst>
                                </p:cTn>
                              </p:par>
                              <p:par>
                                <p:cTn id="54" presetID="42" presetClass="pat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8333E-6 2.59259E-6 L 0.01171 0.04884 " pathEditMode="relative" rAng="0" ptsTypes="AA">
                                      <p:cBhvr>
                                        <p:cTn id="55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86" y="2431"/>
                                    </p:animMotion>
                                  </p:childTnLst>
                                </p:cTn>
                              </p:par>
                              <p:par>
                                <p:cTn id="56" presetID="42" presetClass="pat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9167E-6 -1.85185E-6 L 0.05573 -0.04375 " pathEditMode="relative" rAng="0" ptsTypes="AA">
                                      <p:cBhvr>
                                        <p:cTn id="57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86" y="-2199"/>
                                    </p:animMotion>
                                  </p:childTnLst>
                                </p:cTn>
                              </p:par>
                              <p:par>
                                <p:cTn id="58" presetID="42" presetClass="pat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5833E-6 4.81481E-6 L -0.02005 0.06851 " pathEditMode="relative" rAng="0" ptsTypes="AA">
                                      <p:cBhvr>
                                        <p:cTn id="59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03" y="342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000"/>
                            </p:stCondLst>
                            <p:childTnLst>
                              <p:par>
                                <p:cTn id="61" presetID="14" presetClass="exit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62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500"/>
                            </p:stCondLst>
                            <p:childTnLst>
                              <p:par>
                                <p:cTn id="6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7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42" presetClass="pat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95833E-6 0.00139 L 0.01876 0.04514 " pathEditMode="relative" rAng="0" ptsTypes="AA">
                                      <p:cBhvr>
                                        <p:cTn id="77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64" y="2176"/>
                                    </p:animMotion>
                                  </p:childTnLst>
                                </p:cTn>
                              </p:par>
                              <p:par>
                                <p:cTn id="78" presetID="42" presetClass="pat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5E-6 4.81481E-6 L 0.00299 0.08333 " pathEditMode="relative" rAng="0" ptsTypes="AA">
                                      <p:cBhvr>
                                        <p:cTn id="79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3" y="4167"/>
                                    </p:animMotion>
                                  </p:childTnLst>
                                </p:cTn>
                              </p:par>
                              <p:par>
                                <p:cTn id="80" presetID="42" presetClass="pat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6 4.81481E-6 L -0.02513 0.05833 " pathEditMode="relative" rAng="0" ptsTypes="AA">
                                      <p:cBhvr>
                                        <p:cTn id="81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37" y="291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1000"/>
                            </p:stCondLst>
                            <p:childTnLst>
                              <p:par>
                                <p:cTn id="83" presetID="2" presetClass="entr" presetSubtype="4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5" grpId="0" animBg="1"/>
      <p:bldP spid="28" grpId="0" animBg="1"/>
      <p:bldP spid="43" grpId="0" animBg="1"/>
      <p:bldP spid="43" grpId="1" animBg="1"/>
      <p:bldP spid="44" grpId="0" animBg="1"/>
      <p:bldP spid="44" grpId="1" animBg="1"/>
      <p:bldP spid="45" grpId="0" animBg="1"/>
      <p:bldP spid="45" grpId="1" animBg="1"/>
      <p:bldP spid="46" grpId="0" animBg="1"/>
      <p:bldP spid="46" grpId="1" animBg="1"/>
      <p:bldP spid="47" grpId="0" animBg="1"/>
      <p:bldP spid="47" grpId="1" animBg="1"/>
      <p:bldP spid="48" grpId="0" animBg="1"/>
      <p:bldP spid="48" grpId="1" animBg="1"/>
      <p:bldP spid="49" grpId="0" animBg="1"/>
      <p:bldP spid="49" grpId="1" animBg="1"/>
      <p:bldP spid="50" grpId="0" animBg="1"/>
      <p:bldP spid="50" grpId="1" animBg="1"/>
      <p:bldP spid="51" grpId="0" animBg="1"/>
      <p:bldP spid="51" grpId="1" animBg="1"/>
      <p:bldP spid="52" grpId="0" animBg="1"/>
      <p:bldP spid="52" grpId="1" animBg="1"/>
      <p:bldP spid="53" grpId="0" animBg="1"/>
      <p:bldP spid="53" grpId="1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3" name="Csoportba foglalás 82">
            <a:extLst>
              <a:ext uri="{FF2B5EF4-FFF2-40B4-BE49-F238E27FC236}">
                <a16:creationId xmlns:a16="http://schemas.microsoft.com/office/drawing/2014/main" id="{CE2748CB-C566-4A6B-9796-4450AA9D2FFD}"/>
              </a:ext>
            </a:extLst>
          </p:cNvPr>
          <p:cNvGrpSpPr/>
          <p:nvPr/>
        </p:nvGrpSpPr>
        <p:grpSpPr>
          <a:xfrm>
            <a:off x="5288261" y="1751013"/>
            <a:ext cx="6538614" cy="3955028"/>
            <a:chOff x="5288261" y="1751013"/>
            <a:chExt cx="6538614" cy="3955028"/>
          </a:xfrm>
        </p:grpSpPr>
        <p:sp>
          <p:nvSpPr>
            <p:cNvPr id="51" name="Rectangle 40">
              <a:extLst>
                <a:ext uri="{FF2B5EF4-FFF2-40B4-BE49-F238E27FC236}">
                  <a16:creationId xmlns:a16="http://schemas.microsoft.com/office/drawing/2014/main" id="{9BAAD66A-1AA7-4FBE-A829-649C74FC9C9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650038" y="1843088"/>
              <a:ext cx="5016500" cy="30988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1" name="Szövegdoboz 30">
                  <a:extLst>
                    <a:ext uri="{FF2B5EF4-FFF2-40B4-BE49-F238E27FC236}">
                      <a16:creationId xmlns:a16="http://schemas.microsoft.com/office/drawing/2014/main" id="{ACD7CA03-8EC9-431A-AAB5-D6BE25BBB0D8}"/>
                    </a:ext>
                  </a:extLst>
                </p:cNvPr>
                <p:cNvSpPr txBox="1"/>
                <p:nvPr/>
              </p:nvSpPr>
              <p:spPr>
                <a:xfrm>
                  <a:off x="5288261" y="1761761"/>
                  <a:ext cx="680443" cy="524118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hu-HU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hu-HU" b="0" i="1" smtClean="0">
                                <a:latin typeface="Cambria Math" panose="02040503050406030204" pitchFamily="18" charset="0"/>
                              </a:rPr>
                              <m:t>𝑑𝑛</m:t>
                            </m:r>
                          </m:num>
                          <m:den>
                            <m:r>
                              <a:rPr lang="hu-HU" b="0" i="1" smtClean="0">
                                <a:latin typeface="Cambria Math" panose="02040503050406030204" pitchFamily="18" charset="0"/>
                              </a:rPr>
                              <m:t>𝑁</m:t>
                            </m:r>
                          </m:den>
                        </m:f>
                        <m:r>
                          <a:rPr lang="hu-HU" b="0" i="1" smtClean="0">
                            <a:latin typeface="Cambria Math" panose="02040503050406030204" pitchFamily="18" charset="0"/>
                          </a:rPr>
                          <m:t>/%</m:t>
                        </m:r>
                      </m:oMath>
                    </m:oMathPara>
                  </a14:m>
                  <a:endParaRPr lang="hu-HU" dirty="0"/>
                </a:p>
              </p:txBody>
            </p:sp>
          </mc:Choice>
          <mc:Fallback xmlns="">
            <p:sp>
              <p:nvSpPr>
                <p:cNvPr id="31" name="Szövegdoboz 30">
                  <a:extLst>
                    <a:ext uri="{FF2B5EF4-FFF2-40B4-BE49-F238E27FC236}">
                      <a16:creationId xmlns:a16="http://schemas.microsoft.com/office/drawing/2014/main" id="{ACD7CA03-8EC9-431A-AAB5-D6BE25BBB0D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288261" y="1761761"/>
                  <a:ext cx="680443" cy="524118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hu-HU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2" name="Szövegdoboz 31">
                  <a:extLst>
                    <a:ext uri="{FF2B5EF4-FFF2-40B4-BE49-F238E27FC236}">
                      <a16:creationId xmlns:a16="http://schemas.microsoft.com/office/drawing/2014/main" id="{3EF75A80-91F6-4010-B017-3A2D192F3259}"/>
                    </a:ext>
                  </a:extLst>
                </p:cNvPr>
                <p:cNvSpPr txBox="1"/>
                <p:nvPr/>
              </p:nvSpPr>
              <p:spPr>
                <a:xfrm>
                  <a:off x="10929157" y="5233476"/>
                  <a:ext cx="774891" cy="472565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hu-HU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  <m:r>
                          <a:rPr lang="hu-HU" b="0" i="1" smtClean="0">
                            <a:latin typeface="Cambria Math" panose="02040503050406030204" pitchFamily="18" charset="0"/>
                          </a:rPr>
                          <m:t>/</m:t>
                        </m:r>
                        <m:d>
                          <m:dPr>
                            <m:ctrlPr>
                              <a:rPr lang="hu-HU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hu-HU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hu-HU" i="1">
                                    <a:latin typeface="Cambria Math" panose="02040503050406030204" pitchFamily="18" charset="0"/>
                                  </a:rPr>
                                  <m:t>𝑚</m:t>
                                </m:r>
                              </m:num>
                              <m:den>
                                <m:r>
                                  <a:rPr lang="hu-HU" b="0" i="1" smtClean="0">
                                    <a:latin typeface="Cambria Math" panose="02040503050406030204" pitchFamily="18" charset="0"/>
                                  </a:rPr>
                                  <m:t>𝑠</m:t>
                                </m:r>
                              </m:den>
                            </m:f>
                          </m:e>
                        </m:d>
                      </m:oMath>
                    </m:oMathPara>
                  </a14:m>
                  <a:endParaRPr lang="hu-HU" dirty="0"/>
                </a:p>
              </p:txBody>
            </p:sp>
          </mc:Choice>
          <mc:Fallback xmlns="">
            <p:sp>
              <p:nvSpPr>
                <p:cNvPr id="32" name="Szövegdoboz 31">
                  <a:extLst>
                    <a:ext uri="{FF2B5EF4-FFF2-40B4-BE49-F238E27FC236}">
                      <a16:creationId xmlns:a16="http://schemas.microsoft.com/office/drawing/2014/main" id="{3EF75A80-91F6-4010-B017-3A2D192F325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929157" y="5233476"/>
                  <a:ext cx="774891" cy="472565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hu-HU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52" name="Freeform 41">
              <a:extLst>
                <a:ext uri="{FF2B5EF4-FFF2-40B4-BE49-F238E27FC236}">
                  <a16:creationId xmlns:a16="http://schemas.microsoft.com/office/drawing/2014/main" id="{68573995-0F9E-4466-AAEC-400398D39B1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656388" y="1849438"/>
              <a:ext cx="5016500" cy="2640012"/>
            </a:xfrm>
            <a:custGeom>
              <a:avLst/>
              <a:gdLst>
                <a:gd name="T0" fmla="*/ 0 w 3160"/>
                <a:gd name="T1" fmla="*/ 1663 h 1663"/>
                <a:gd name="T2" fmla="*/ 3160 w 3160"/>
                <a:gd name="T3" fmla="*/ 1663 h 1663"/>
                <a:gd name="T4" fmla="*/ 0 w 3160"/>
                <a:gd name="T5" fmla="*/ 1390 h 1663"/>
                <a:gd name="T6" fmla="*/ 3160 w 3160"/>
                <a:gd name="T7" fmla="*/ 1390 h 1663"/>
                <a:gd name="T8" fmla="*/ 0 w 3160"/>
                <a:gd name="T9" fmla="*/ 1109 h 1663"/>
                <a:gd name="T10" fmla="*/ 3160 w 3160"/>
                <a:gd name="T11" fmla="*/ 1109 h 1663"/>
                <a:gd name="T12" fmla="*/ 0 w 3160"/>
                <a:gd name="T13" fmla="*/ 836 h 1663"/>
                <a:gd name="T14" fmla="*/ 3160 w 3160"/>
                <a:gd name="T15" fmla="*/ 836 h 1663"/>
                <a:gd name="T16" fmla="*/ 0 w 3160"/>
                <a:gd name="T17" fmla="*/ 555 h 1663"/>
                <a:gd name="T18" fmla="*/ 3160 w 3160"/>
                <a:gd name="T19" fmla="*/ 555 h 1663"/>
                <a:gd name="T20" fmla="*/ 0 w 3160"/>
                <a:gd name="T21" fmla="*/ 274 h 1663"/>
                <a:gd name="T22" fmla="*/ 3160 w 3160"/>
                <a:gd name="T23" fmla="*/ 274 h 1663"/>
                <a:gd name="T24" fmla="*/ 0 w 3160"/>
                <a:gd name="T25" fmla="*/ 0 h 1663"/>
                <a:gd name="T26" fmla="*/ 3160 w 3160"/>
                <a:gd name="T27" fmla="*/ 0 h 16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160" h="1663">
                  <a:moveTo>
                    <a:pt x="0" y="1663"/>
                  </a:moveTo>
                  <a:lnTo>
                    <a:pt x="3160" y="1663"/>
                  </a:lnTo>
                  <a:moveTo>
                    <a:pt x="0" y="1390"/>
                  </a:moveTo>
                  <a:lnTo>
                    <a:pt x="3160" y="1390"/>
                  </a:lnTo>
                  <a:moveTo>
                    <a:pt x="0" y="1109"/>
                  </a:moveTo>
                  <a:lnTo>
                    <a:pt x="3160" y="1109"/>
                  </a:lnTo>
                  <a:moveTo>
                    <a:pt x="0" y="836"/>
                  </a:moveTo>
                  <a:lnTo>
                    <a:pt x="3160" y="836"/>
                  </a:lnTo>
                  <a:moveTo>
                    <a:pt x="0" y="555"/>
                  </a:moveTo>
                  <a:lnTo>
                    <a:pt x="3160" y="555"/>
                  </a:lnTo>
                  <a:moveTo>
                    <a:pt x="0" y="274"/>
                  </a:moveTo>
                  <a:lnTo>
                    <a:pt x="3160" y="274"/>
                  </a:lnTo>
                  <a:moveTo>
                    <a:pt x="0" y="0"/>
                  </a:moveTo>
                  <a:lnTo>
                    <a:pt x="3160" y="0"/>
                  </a:lnTo>
                </a:path>
              </a:pathLst>
            </a:custGeom>
            <a:noFill/>
            <a:ln w="12700" cap="flat">
              <a:solidFill>
                <a:srgbClr val="D9D9D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53" name="Freeform 42">
              <a:extLst>
                <a:ext uri="{FF2B5EF4-FFF2-40B4-BE49-F238E27FC236}">
                  <a16:creationId xmlns:a16="http://schemas.microsoft.com/office/drawing/2014/main" id="{60574C84-1C8D-4073-BEE3-626E54B9AC8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280275" y="1849438"/>
              <a:ext cx="4392613" cy="3086100"/>
            </a:xfrm>
            <a:custGeom>
              <a:avLst/>
              <a:gdLst>
                <a:gd name="T0" fmla="*/ 0 w 2767"/>
                <a:gd name="T1" fmla="*/ 0 h 1944"/>
                <a:gd name="T2" fmla="*/ 0 w 2767"/>
                <a:gd name="T3" fmla="*/ 1944 h 1944"/>
                <a:gd name="T4" fmla="*/ 393 w 2767"/>
                <a:gd name="T5" fmla="*/ 0 h 1944"/>
                <a:gd name="T6" fmla="*/ 393 w 2767"/>
                <a:gd name="T7" fmla="*/ 1944 h 1944"/>
                <a:gd name="T8" fmla="*/ 786 w 2767"/>
                <a:gd name="T9" fmla="*/ 0 h 1944"/>
                <a:gd name="T10" fmla="*/ 786 w 2767"/>
                <a:gd name="T11" fmla="*/ 1944 h 1944"/>
                <a:gd name="T12" fmla="*/ 1187 w 2767"/>
                <a:gd name="T13" fmla="*/ 0 h 1944"/>
                <a:gd name="T14" fmla="*/ 1187 w 2767"/>
                <a:gd name="T15" fmla="*/ 1944 h 1944"/>
                <a:gd name="T16" fmla="*/ 1580 w 2767"/>
                <a:gd name="T17" fmla="*/ 0 h 1944"/>
                <a:gd name="T18" fmla="*/ 1580 w 2767"/>
                <a:gd name="T19" fmla="*/ 1944 h 1944"/>
                <a:gd name="T20" fmla="*/ 1973 w 2767"/>
                <a:gd name="T21" fmla="*/ 0 h 1944"/>
                <a:gd name="T22" fmla="*/ 1973 w 2767"/>
                <a:gd name="T23" fmla="*/ 1944 h 1944"/>
                <a:gd name="T24" fmla="*/ 2366 w 2767"/>
                <a:gd name="T25" fmla="*/ 0 h 1944"/>
                <a:gd name="T26" fmla="*/ 2366 w 2767"/>
                <a:gd name="T27" fmla="*/ 1944 h 1944"/>
                <a:gd name="T28" fmla="*/ 2767 w 2767"/>
                <a:gd name="T29" fmla="*/ 0 h 1944"/>
                <a:gd name="T30" fmla="*/ 2767 w 2767"/>
                <a:gd name="T31" fmla="*/ 1944 h 19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767" h="1944">
                  <a:moveTo>
                    <a:pt x="0" y="0"/>
                  </a:moveTo>
                  <a:lnTo>
                    <a:pt x="0" y="1944"/>
                  </a:lnTo>
                  <a:moveTo>
                    <a:pt x="393" y="0"/>
                  </a:moveTo>
                  <a:lnTo>
                    <a:pt x="393" y="1944"/>
                  </a:lnTo>
                  <a:moveTo>
                    <a:pt x="786" y="0"/>
                  </a:moveTo>
                  <a:lnTo>
                    <a:pt x="786" y="1944"/>
                  </a:lnTo>
                  <a:moveTo>
                    <a:pt x="1187" y="0"/>
                  </a:moveTo>
                  <a:lnTo>
                    <a:pt x="1187" y="1944"/>
                  </a:lnTo>
                  <a:moveTo>
                    <a:pt x="1580" y="0"/>
                  </a:moveTo>
                  <a:lnTo>
                    <a:pt x="1580" y="1944"/>
                  </a:lnTo>
                  <a:moveTo>
                    <a:pt x="1973" y="0"/>
                  </a:moveTo>
                  <a:lnTo>
                    <a:pt x="1973" y="1944"/>
                  </a:lnTo>
                  <a:moveTo>
                    <a:pt x="2366" y="0"/>
                  </a:moveTo>
                  <a:lnTo>
                    <a:pt x="2366" y="1944"/>
                  </a:lnTo>
                  <a:moveTo>
                    <a:pt x="2767" y="0"/>
                  </a:moveTo>
                  <a:lnTo>
                    <a:pt x="2767" y="1944"/>
                  </a:lnTo>
                </a:path>
              </a:pathLst>
            </a:custGeom>
            <a:noFill/>
            <a:ln w="12700" cap="flat">
              <a:solidFill>
                <a:srgbClr val="D9D9D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54" name="Line 43">
              <a:extLst>
                <a:ext uri="{FF2B5EF4-FFF2-40B4-BE49-F238E27FC236}">
                  <a16:creationId xmlns:a16="http://schemas.microsoft.com/office/drawing/2014/main" id="{3C85A1F0-4012-423B-A8AB-F0D00DF69BD1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6656388" y="1849438"/>
              <a:ext cx="0" cy="3086100"/>
            </a:xfrm>
            <a:prstGeom prst="line">
              <a:avLst/>
            </a:prstGeom>
            <a:noFill/>
            <a:ln w="12700" cap="flat">
              <a:solidFill>
                <a:srgbClr val="BFBFB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55" name="Line 44">
              <a:extLst>
                <a:ext uri="{FF2B5EF4-FFF2-40B4-BE49-F238E27FC236}">
                  <a16:creationId xmlns:a16="http://schemas.microsoft.com/office/drawing/2014/main" id="{632FBB13-B764-418A-820B-4293FA53B15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656388" y="4935538"/>
              <a:ext cx="5016500" cy="0"/>
            </a:xfrm>
            <a:prstGeom prst="line">
              <a:avLst/>
            </a:prstGeom>
            <a:noFill/>
            <a:ln w="12700" cap="flat">
              <a:solidFill>
                <a:srgbClr val="BFBFB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62" name="Rectangle 51">
              <a:extLst>
                <a:ext uri="{FF2B5EF4-FFF2-40B4-BE49-F238E27FC236}">
                  <a16:creationId xmlns:a16="http://schemas.microsoft.com/office/drawing/2014/main" id="{13022A20-2375-47B2-BB53-9D54FE727A9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940425" y="4841875"/>
              <a:ext cx="647700" cy="241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hu-HU" altLang="hu-HU" sz="1200" b="0" i="0" u="none" strike="noStrike" cap="none" normalizeH="0" baseline="0">
                  <a:ln>
                    <a:noFill/>
                  </a:ln>
                  <a:solidFill>
                    <a:srgbClr val="595959"/>
                  </a:solidFill>
                  <a:effectLst/>
                  <a:latin typeface="Calibri" panose="020F0502020204030204" pitchFamily="34" charset="0"/>
                </a:rPr>
                <a:t>0,00E+00</a:t>
              </a:r>
              <a:endParaRPr kumimoji="0" lang="hu-HU" altLang="hu-HU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63" name="Rectangle 52">
              <a:extLst>
                <a:ext uri="{FF2B5EF4-FFF2-40B4-BE49-F238E27FC236}">
                  <a16:creationId xmlns:a16="http://schemas.microsoft.com/office/drawing/2014/main" id="{3D51ABD2-CFD3-4F34-B779-AB8DEC662BB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940425" y="4400550"/>
              <a:ext cx="647700" cy="241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hu-HU" altLang="hu-HU" sz="1200" b="0" i="0" u="none" strike="noStrike" cap="none" normalizeH="0" baseline="0">
                  <a:ln>
                    <a:noFill/>
                  </a:ln>
                  <a:solidFill>
                    <a:srgbClr val="595959"/>
                  </a:solidFill>
                  <a:effectLst/>
                  <a:latin typeface="Calibri" panose="020F0502020204030204" pitchFamily="34" charset="0"/>
                </a:rPr>
                <a:t>2,00E+00</a:t>
              </a:r>
              <a:endParaRPr kumimoji="0" lang="hu-HU" altLang="hu-HU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64" name="Rectangle 53">
              <a:extLst>
                <a:ext uri="{FF2B5EF4-FFF2-40B4-BE49-F238E27FC236}">
                  <a16:creationId xmlns:a16="http://schemas.microsoft.com/office/drawing/2014/main" id="{853C1B52-83F7-4502-95BB-B9F22A74165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940425" y="3959225"/>
              <a:ext cx="647700" cy="241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hu-HU" altLang="hu-HU" sz="1200" b="0" i="0" u="none" strike="noStrike" cap="none" normalizeH="0" baseline="0">
                  <a:ln>
                    <a:noFill/>
                  </a:ln>
                  <a:solidFill>
                    <a:srgbClr val="595959"/>
                  </a:solidFill>
                  <a:effectLst/>
                  <a:latin typeface="Calibri" panose="020F0502020204030204" pitchFamily="34" charset="0"/>
                </a:rPr>
                <a:t>4,00E+00</a:t>
              </a:r>
              <a:endParaRPr kumimoji="0" lang="hu-HU" altLang="hu-HU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66" name="Rectangle 54">
              <a:extLst>
                <a:ext uri="{FF2B5EF4-FFF2-40B4-BE49-F238E27FC236}">
                  <a16:creationId xmlns:a16="http://schemas.microsoft.com/office/drawing/2014/main" id="{FABEDDA4-961C-4674-B18D-97A68412AEE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940425" y="3514725"/>
              <a:ext cx="712788" cy="2555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hu-HU" altLang="hu-HU" sz="1200" b="0" i="0" u="none" strike="noStrike" cap="none" normalizeH="0" baseline="0">
                  <a:ln>
                    <a:noFill/>
                  </a:ln>
                  <a:solidFill>
                    <a:srgbClr val="595959"/>
                  </a:solidFill>
                  <a:effectLst/>
                  <a:latin typeface="Calibri" panose="020F0502020204030204" pitchFamily="34" charset="0"/>
                </a:rPr>
                <a:t>6,00E+00</a:t>
              </a:r>
              <a:endParaRPr kumimoji="0" lang="hu-HU" altLang="hu-HU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68" name="Rectangle 55">
              <a:extLst>
                <a:ext uri="{FF2B5EF4-FFF2-40B4-BE49-F238E27FC236}">
                  <a16:creationId xmlns:a16="http://schemas.microsoft.com/office/drawing/2014/main" id="{308B52FC-7414-4240-831A-3E76324DAD9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940425" y="3073400"/>
              <a:ext cx="712788" cy="2555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hu-HU" altLang="hu-HU" sz="1200" b="0" i="0" u="none" strike="noStrike" cap="none" normalizeH="0" baseline="0">
                  <a:ln>
                    <a:noFill/>
                  </a:ln>
                  <a:solidFill>
                    <a:srgbClr val="595959"/>
                  </a:solidFill>
                  <a:effectLst/>
                  <a:latin typeface="Calibri" panose="020F0502020204030204" pitchFamily="34" charset="0"/>
                </a:rPr>
                <a:t>8,00E+00</a:t>
              </a:r>
              <a:endParaRPr kumimoji="0" lang="hu-HU" altLang="hu-HU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69" name="Rectangle 56">
              <a:extLst>
                <a:ext uri="{FF2B5EF4-FFF2-40B4-BE49-F238E27FC236}">
                  <a16:creationId xmlns:a16="http://schemas.microsoft.com/office/drawing/2014/main" id="{719DD209-6448-47AB-82B3-98038BA60FF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940425" y="2632075"/>
              <a:ext cx="712788" cy="2555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hu-HU" altLang="hu-HU" sz="1200" b="0" i="0" u="none" strike="noStrike" cap="none" normalizeH="0" baseline="0">
                  <a:ln>
                    <a:noFill/>
                  </a:ln>
                  <a:solidFill>
                    <a:srgbClr val="595959"/>
                  </a:solidFill>
                  <a:effectLst/>
                  <a:latin typeface="Calibri" panose="020F0502020204030204" pitchFamily="34" charset="0"/>
                </a:rPr>
                <a:t>1,00E+01</a:t>
              </a:r>
              <a:endParaRPr kumimoji="0" lang="hu-HU" altLang="hu-HU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70" name="Rectangle 57">
              <a:extLst>
                <a:ext uri="{FF2B5EF4-FFF2-40B4-BE49-F238E27FC236}">
                  <a16:creationId xmlns:a16="http://schemas.microsoft.com/office/drawing/2014/main" id="{62B231DF-E5DE-4716-BBB9-5B22830B803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940425" y="2192338"/>
              <a:ext cx="712788" cy="2555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hu-HU" altLang="hu-HU" sz="1200" b="0" i="0" u="none" strike="noStrike" cap="none" normalizeH="0" baseline="0">
                  <a:ln>
                    <a:noFill/>
                  </a:ln>
                  <a:solidFill>
                    <a:srgbClr val="595959"/>
                  </a:solidFill>
                  <a:effectLst/>
                  <a:latin typeface="Calibri" panose="020F0502020204030204" pitchFamily="34" charset="0"/>
                </a:rPr>
                <a:t>1,20E+01</a:t>
              </a:r>
              <a:endParaRPr kumimoji="0" lang="hu-HU" altLang="hu-HU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71" name="Rectangle 58">
              <a:extLst>
                <a:ext uri="{FF2B5EF4-FFF2-40B4-BE49-F238E27FC236}">
                  <a16:creationId xmlns:a16="http://schemas.microsoft.com/office/drawing/2014/main" id="{0CB017C8-89AB-4687-804E-FD38E374BF3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940425" y="1751013"/>
              <a:ext cx="647700" cy="2428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hu-HU" altLang="hu-HU" sz="1200" b="0" i="0" u="none" strike="noStrike" cap="none" normalizeH="0" baseline="0">
                  <a:ln>
                    <a:noFill/>
                  </a:ln>
                  <a:solidFill>
                    <a:srgbClr val="595959"/>
                  </a:solidFill>
                  <a:effectLst/>
                  <a:latin typeface="Calibri" panose="020F0502020204030204" pitchFamily="34" charset="0"/>
                </a:rPr>
                <a:t>1,40E+01</a:t>
              </a:r>
              <a:endParaRPr kumimoji="0" lang="hu-HU" altLang="hu-HU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73" name="Rectangle 59">
              <a:extLst>
                <a:ext uri="{FF2B5EF4-FFF2-40B4-BE49-F238E27FC236}">
                  <a16:creationId xmlns:a16="http://schemas.microsoft.com/office/drawing/2014/main" id="{7CE831FF-8520-4EB5-984F-3934758C294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618288" y="5040313"/>
              <a:ext cx="152400" cy="2428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hu-HU" altLang="hu-HU" sz="1200" b="0" i="0" u="none" strike="noStrike" cap="none" normalizeH="0" baseline="0">
                  <a:ln>
                    <a:noFill/>
                  </a:ln>
                  <a:solidFill>
                    <a:srgbClr val="595959"/>
                  </a:solidFill>
                  <a:effectLst/>
                  <a:latin typeface="Calibri" panose="020F0502020204030204" pitchFamily="34" charset="0"/>
                </a:rPr>
                <a:t>0</a:t>
              </a:r>
              <a:endParaRPr kumimoji="0" lang="hu-HU" altLang="hu-HU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74" name="Rectangle 60">
              <a:extLst>
                <a:ext uri="{FF2B5EF4-FFF2-40B4-BE49-F238E27FC236}">
                  <a16:creationId xmlns:a16="http://schemas.microsoft.com/office/drawing/2014/main" id="{0F5D096A-5D5F-4179-A9DF-3C34A7289EB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207250" y="5040313"/>
              <a:ext cx="228600" cy="2428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hu-HU" altLang="hu-HU" sz="1200" b="0" i="0" u="none" strike="noStrike" cap="none" normalizeH="0" baseline="0">
                  <a:ln>
                    <a:noFill/>
                  </a:ln>
                  <a:solidFill>
                    <a:srgbClr val="595959"/>
                  </a:solidFill>
                  <a:effectLst/>
                  <a:latin typeface="Calibri" panose="020F0502020204030204" pitchFamily="34" charset="0"/>
                </a:rPr>
                <a:t>10</a:t>
              </a:r>
              <a:endParaRPr kumimoji="0" lang="hu-HU" altLang="hu-HU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75" name="Rectangle 61">
              <a:extLst>
                <a:ext uri="{FF2B5EF4-FFF2-40B4-BE49-F238E27FC236}">
                  <a16:creationId xmlns:a16="http://schemas.microsoft.com/office/drawing/2014/main" id="{F9F75A6B-7C7C-4B2D-ABD3-366D875BFF0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834313" y="5040313"/>
              <a:ext cx="228600" cy="2428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hu-HU" altLang="hu-HU" sz="1200" b="0" i="0" u="none" strike="noStrike" cap="none" normalizeH="0" baseline="0">
                  <a:ln>
                    <a:noFill/>
                  </a:ln>
                  <a:solidFill>
                    <a:srgbClr val="595959"/>
                  </a:solidFill>
                  <a:effectLst/>
                  <a:latin typeface="Calibri" panose="020F0502020204030204" pitchFamily="34" charset="0"/>
                </a:rPr>
                <a:t>20</a:t>
              </a:r>
              <a:endParaRPr kumimoji="0" lang="hu-HU" altLang="hu-HU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76" name="Rectangle 62">
              <a:extLst>
                <a:ext uri="{FF2B5EF4-FFF2-40B4-BE49-F238E27FC236}">
                  <a16:creationId xmlns:a16="http://schemas.microsoft.com/office/drawing/2014/main" id="{0AC1CE28-E61D-4FFA-95DA-FD046B435AE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461375" y="5040313"/>
              <a:ext cx="228600" cy="2428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hu-HU" altLang="hu-HU" sz="1200" b="0" i="0" u="none" strike="noStrike" cap="none" normalizeH="0" baseline="0">
                  <a:ln>
                    <a:noFill/>
                  </a:ln>
                  <a:solidFill>
                    <a:srgbClr val="595959"/>
                  </a:solidFill>
                  <a:effectLst/>
                  <a:latin typeface="Calibri" panose="020F0502020204030204" pitchFamily="34" charset="0"/>
                </a:rPr>
                <a:t>30</a:t>
              </a:r>
              <a:endParaRPr kumimoji="0" lang="hu-HU" altLang="hu-HU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77" name="Rectangle 63">
              <a:extLst>
                <a:ext uri="{FF2B5EF4-FFF2-40B4-BE49-F238E27FC236}">
                  <a16:creationId xmlns:a16="http://schemas.microsoft.com/office/drawing/2014/main" id="{7A4FC8C1-3CB8-4195-95BC-17F618D55C5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088438" y="5040313"/>
              <a:ext cx="230188" cy="2428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hu-HU" altLang="hu-HU" sz="1200" b="0" i="0" u="none" strike="noStrike" cap="none" normalizeH="0" baseline="0">
                  <a:ln>
                    <a:noFill/>
                  </a:ln>
                  <a:solidFill>
                    <a:srgbClr val="595959"/>
                  </a:solidFill>
                  <a:effectLst/>
                  <a:latin typeface="Calibri" panose="020F0502020204030204" pitchFamily="34" charset="0"/>
                </a:rPr>
                <a:t>40</a:t>
              </a:r>
              <a:endParaRPr kumimoji="0" lang="hu-HU" altLang="hu-HU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78" name="Rectangle 64">
              <a:extLst>
                <a:ext uri="{FF2B5EF4-FFF2-40B4-BE49-F238E27FC236}">
                  <a16:creationId xmlns:a16="http://schemas.microsoft.com/office/drawing/2014/main" id="{71F1FD09-6D0B-4D74-8F47-E01F8F63255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715500" y="5040313"/>
              <a:ext cx="230188" cy="2428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hu-HU" altLang="hu-HU" sz="1200" b="0" i="0" u="none" strike="noStrike" cap="none" normalizeH="0" baseline="0">
                  <a:ln>
                    <a:noFill/>
                  </a:ln>
                  <a:solidFill>
                    <a:srgbClr val="595959"/>
                  </a:solidFill>
                  <a:effectLst/>
                  <a:latin typeface="Calibri" panose="020F0502020204030204" pitchFamily="34" charset="0"/>
                </a:rPr>
                <a:t>50</a:t>
              </a:r>
              <a:endParaRPr kumimoji="0" lang="hu-HU" altLang="hu-HU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79" name="Rectangle 65">
              <a:extLst>
                <a:ext uri="{FF2B5EF4-FFF2-40B4-BE49-F238E27FC236}">
                  <a16:creationId xmlns:a16="http://schemas.microsoft.com/office/drawing/2014/main" id="{462D8159-C227-497A-942D-65E64200F81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344150" y="5040313"/>
              <a:ext cx="228600" cy="2428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hu-HU" altLang="hu-HU" sz="1200" b="0" i="0" u="none" strike="noStrike" cap="none" normalizeH="0" baseline="0">
                  <a:ln>
                    <a:noFill/>
                  </a:ln>
                  <a:solidFill>
                    <a:srgbClr val="595959"/>
                  </a:solidFill>
                  <a:effectLst/>
                  <a:latin typeface="Calibri" panose="020F0502020204030204" pitchFamily="34" charset="0"/>
                </a:rPr>
                <a:t>60</a:t>
              </a:r>
              <a:endParaRPr kumimoji="0" lang="hu-HU" altLang="hu-HU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80" name="Rectangle 66">
              <a:extLst>
                <a:ext uri="{FF2B5EF4-FFF2-40B4-BE49-F238E27FC236}">
                  <a16:creationId xmlns:a16="http://schemas.microsoft.com/office/drawing/2014/main" id="{EAAC7AFF-DD41-4315-B2CD-ACD84A8CE17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971213" y="5040313"/>
              <a:ext cx="228600" cy="2428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hu-HU" altLang="hu-HU" sz="1200" b="0" i="0" u="none" strike="noStrike" cap="none" normalizeH="0" baseline="0">
                  <a:ln>
                    <a:noFill/>
                  </a:ln>
                  <a:solidFill>
                    <a:srgbClr val="595959"/>
                  </a:solidFill>
                  <a:effectLst/>
                  <a:latin typeface="Calibri" panose="020F0502020204030204" pitchFamily="34" charset="0"/>
                </a:rPr>
                <a:t>70</a:t>
              </a:r>
              <a:endParaRPr kumimoji="0" lang="hu-HU" altLang="hu-HU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81" name="Rectangle 67">
              <a:extLst>
                <a:ext uri="{FF2B5EF4-FFF2-40B4-BE49-F238E27FC236}">
                  <a16:creationId xmlns:a16="http://schemas.microsoft.com/office/drawing/2014/main" id="{082FBD20-0E44-4A76-A010-25F834A15C1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598275" y="5040313"/>
              <a:ext cx="228600" cy="2428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hu-HU" altLang="hu-HU" sz="1200" b="0" i="0" u="none" strike="noStrike" cap="none" normalizeH="0" baseline="0">
                  <a:ln>
                    <a:noFill/>
                  </a:ln>
                  <a:solidFill>
                    <a:srgbClr val="595959"/>
                  </a:solidFill>
                  <a:effectLst/>
                  <a:latin typeface="Calibri" panose="020F0502020204030204" pitchFamily="34" charset="0"/>
                </a:rPr>
                <a:t>80</a:t>
              </a:r>
              <a:endParaRPr kumimoji="0" lang="hu-HU" altLang="hu-HU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grpSp>
        <p:nvGrpSpPr>
          <p:cNvPr id="86" name="Csoportba foglalás 85">
            <a:extLst>
              <a:ext uri="{FF2B5EF4-FFF2-40B4-BE49-F238E27FC236}">
                <a16:creationId xmlns:a16="http://schemas.microsoft.com/office/drawing/2014/main" id="{1F5B8584-3065-4EDF-A44F-D3ECDB0D4B34}"/>
              </a:ext>
            </a:extLst>
          </p:cNvPr>
          <p:cNvGrpSpPr/>
          <p:nvPr/>
        </p:nvGrpSpPr>
        <p:grpSpPr>
          <a:xfrm>
            <a:off x="6650038" y="2230438"/>
            <a:ext cx="4710113" cy="2711450"/>
            <a:chOff x="6650038" y="2230438"/>
            <a:chExt cx="4710113" cy="2711450"/>
          </a:xfrm>
        </p:grpSpPr>
        <p:sp>
          <p:nvSpPr>
            <p:cNvPr id="33" name="Szövegdoboz 32">
              <a:extLst>
                <a:ext uri="{FF2B5EF4-FFF2-40B4-BE49-F238E27FC236}">
                  <a16:creationId xmlns:a16="http://schemas.microsoft.com/office/drawing/2014/main" id="{156ED4BE-6BCF-4DB8-A802-179A2805BAE1}"/>
                </a:ext>
              </a:extLst>
            </p:cNvPr>
            <p:cNvSpPr txBox="1"/>
            <p:nvPr/>
          </p:nvSpPr>
          <p:spPr>
            <a:xfrm>
              <a:off x="7800661" y="2230438"/>
              <a:ext cx="524503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hu-HU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T</a:t>
              </a:r>
              <a:r>
                <a:rPr lang="hu-HU" sz="2800" baseline="-25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</a:p>
          </p:txBody>
        </p:sp>
        <p:sp>
          <p:nvSpPr>
            <p:cNvPr id="56" name="Freeform 45">
              <a:extLst>
                <a:ext uri="{FF2B5EF4-FFF2-40B4-BE49-F238E27FC236}">
                  <a16:creationId xmlns:a16="http://schemas.microsoft.com/office/drawing/2014/main" id="{41AAB64C-0499-4FDC-B493-FE2D617D39EF}"/>
                </a:ext>
              </a:extLst>
            </p:cNvPr>
            <p:cNvSpPr>
              <a:spLocks/>
            </p:cNvSpPr>
            <p:nvPr/>
          </p:nvSpPr>
          <p:spPr bwMode="auto">
            <a:xfrm>
              <a:off x="6650038" y="2328863"/>
              <a:ext cx="4710113" cy="2613025"/>
            </a:xfrm>
            <a:custGeom>
              <a:avLst/>
              <a:gdLst>
                <a:gd name="T0" fmla="*/ 0 w 2967"/>
                <a:gd name="T1" fmla="*/ 1646 h 1646"/>
                <a:gd name="T2" fmla="*/ 60 w 2967"/>
                <a:gd name="T3" fmla="*/ 1597 h 1646"/>
                <a:gd name="T4" fmla="*/ 119 w 2967"/>
                <a:gd name="T5" fmla="*/ 1458 h 1646"/>
                <a:gd name="T6" fmla="*/ 179 w 2967"/>
                <a:gd name="T7" fmla="*/ 1245 h 1646"/>
                <a:gd name="T8" fmla="*/ 238 w 2967"/>
                <a:gd name="T9" fmla="*/ 985 h 1646"/>
                <a:gd name="T10" fmla="*/ 297 w 2967"/>
                <a:gd name="T11" fmla="*/ 711 h 1646"/>
                <a:gd name="T12" fmla="*/ 357 w 2967"/>
                <a:gd name="T13" fmla="*/ 454 h 1646"/>
                <a:gd name="T14" fmla="*/ 416 w 2967"/>
                <a:gd name="T15" fmla="*/ 240 h 1646"/>
                <a:gd name="T16" fmla="*/ 475 w 2967"/>
                <a:gd name="T17" fmla="*/ 89 h 1646"/>
                <a:gd name="T18" fmla="*/ 534 w 2967"/>
                <a:gd name="T19" fmla="*/ 13 h 1646"/>
                <a:gd name="T20" fmla="*/ 594 w 2967"/>
                <a:gd name="T21" fmla="*/ 11 h 1646"/>
                <a:gd name="T22" fmla="*/ 653 w 2967"/>
                <a:gd name="T23" fmla="*/ 77 h 1646"/>
                <a:gd name="T24" fmla="*/ 712 w 2967"/>
                <a:gd name="T25" fmla="*/ 197 h 1646"/>
                <a:gd name="T26" fmla="*/ 772 w 2967"/>
                <a:gd name="T27" fmla="*/ 355 h 1646"/>
                <a:gd name="T28" fmla="*/ 831 w 2967"/>
                <a:gd name="T29" fmla="*/ 535 h 1646"/>
                <a:gd name="T30" fmla="*/ 890 w 2967"/>
                <a:gd name="T31" fmla="*/ 719 h 1646"/>
                <a:gd name="T32" fmla="*/ 950 w 2967"/>
                <a:gd name="T33" fmla="*/ 897 h 1646"/>
                <a:gd name="T34" fmla="*/ 1009 w 2967"/>
                <a:gd name="T35" fmla="*/ 1059 h 1646"/>
                <a:gd name="T36" fmla="*/ 1069 w 2967"/>
                <a:gd name="T37" fmla="*/ 1198 h 1646"/>
                <a:gd name="T38" fmla="*/ 1128 w 2967"/>
                <a:gd name="T39" fmla="*/ 1314 h 1646"/>
                <a:gd name="T40" fmla="*/ 1187 w 2967"/>
                <a:gd name="T41" fmla="*/ 1407 h 1646"/>
                <a:gd name="T42" fmla="*/ 1247 w 2967"/>
                <a:gd name="T43" fmla="*/ 1478 h 1646"/>
                <a:gd name="T44" fmla="*/ 1306 w 2967"/>
                <a:gd name="T45" fmla="*/ 1532 h 1646"/>
                <a:gd name="T46" fmla="*/ 1365 w 2967"/>
                <a:gd name="T47" fmla="*/ 1570 h 1646"/>
                <a:gd name="T48" fmla="*/ 1425 w 2967"/>
                <a:gd name="T49" fmla="*/ 1597 h 1646"/>
                <a:gd name="T50" fmla="*/ 1484 w 2967"/>
                <a:gd name="T51" fmla="*/ 1615 h 1646"/>
                <a:gd name="T52" fmla="*/ 1543 w 2967"/>
                <a:gd name="T53" fmla="*/ 1627 h 1646"/>
                <a:gd name="T54" fmla="*/ 1602 w 2967"/>
                <a:gd name="T55" fmla="*/ 1634 h 1646"/>
                <a:gd name="T56" fmla="*/ 1662 w 2967"/>
                <a:gd name="T57" fmla="*/ 1639 h 1646"/>
                <a:gd name="T58" fmla="*/ 1721 w 2967"/>
                <a:gd name="T59" fmla="*/ 1642 h 1646"/>
                <a:gd name="T60" fmla="*/ 1780 w 2967"/>
                <a:gd name="T61" fmla="*/ 1644 h 1646"/>
                <a:gd name="T62" fmla="*/ 1840 w 2967"/>
                <a:gd name="T63" fmla="*/ 1645 h 1646"/>
                <a:gd name="T64" fmla="*/ 1899 w 2967"/>
                <a:gd name="T65" fmla="*/ 1645 h 1646"/>
                <a:gd name="T66" fmla="*/ 1959 w 2967"/>
                <a:gd name="T67" fmla="*/ 1646 h 1646"/>
                <a:gd name="T68" fmla="*/ 2018 w 2967"/>
                <a:gd name="T69" fmla="*/ 1646 h 1646"/>
                <a:gd name="T70" fmla="*/ 2077 w 2967"/>
                <a:gd name="T71" fmla="*/ 1646 h 1646"/>
                <a:gd name="T72" fmla="*/ 2137 w 2967"/>
                <a:gd name="T73" fmla="*/ 1646 h 1646"/>
                <a:gd name="T74" fmla="*/ 2196 w 2967"/>
                <a:gd name="T75" fmla="*/ 1646 h 1646"/>
                <a:gd name="T76" fmla="*/ 2255 w 2967"/>
                <a:gd name="T77" fmla="*/ 1646 h 1646"/>
                <a:gd name="T78" fmla="*/ 2315 w 2967"/>
                <a:gd name="T79" fmla="*/ 1646 h 1646"/>
                <a:gd name="T80" fmla="*/ 2374 w 2967"/>
                <a:gd name="T81" fmla="*/ 1646 h 1646"/>
                <a:gd name="T82" fmla="*/ 2433 w 2967"/>
                <a:gd name="T83" fmla="*/ 1646 h 1646"/>
                <a:gd name="T84" fmla="*/ 2493 w 2967"/>
                <a:gd name="T85" fmla="*/ 1646 h 1646"/>
                <a:gd name="T86" fmla="*/ 2552 w 2967"/>
                <a:gd name="T87" fmla="*/ 1646 h 1646"/>
                <a:gd name="T88" fmla="*/ 2611 w 2967"/>
                <a:gd name="T89" fmla="*/ 1646 h 1646"/>
                <a:gd name="T90" fmla="*/ 2670 w 2967"/>
                <a:gd name="T91" fmla="*/ 1646 h 1646"/>
                <a:gd name="T92" fmla="*/ 2730 w 2967"/>
                <a:gd name="T93" fmla="*/ 1646 h 1646"/>
                <a:gd name="T94" fmla="*/ 2789 w 2967"/>
                <a:gd name="T95" fmla="*/ 1646 h 1646"/>
                <a:gd name="T96" fmla="*/ 2849 w 2967"/>
                <a:gd name="T97" fmla="*/ 1646 h 1646"/>
                <a:gd name="T98" fmla="*/ 2908 w 2967"/>
                <a:gd name="T99" fmla="*/ 1646 h 1646"/>
                <a:gd name="T100" fmla="*/ 2967 w 2967"/>
                <a:gd name="T101" fmla="*/ 1646 h 16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2967" h="1646">
                  <a:moveTo>
                    <a:pt x="0" y="1646"/>
                  </a:moveTo>
                  <a:cubicBezTo>
                    <a:pt x="20" y="1630"/>
                    <a:pt x="40" y="1629"/>
                    <a:pt x="60" y="1597"/>
                  </a:cubicBezTo>
                  <a:cubicBezTo>
                    <a:pt x="79" y="1566"/>
                    <a:pt x="99" y="1516"/>
                    <a:pt x="119" y="1458"/>
                  </a:cubicBezTo>
                  <a:cubicBezTo>
                    <a:pt x="139" y="1399"/>
                    <a:pt x="159" y="1323"/>
                    <a:pt x="179" y="1245"/>
                  </a:cubicBezTo>
                  <a:cubicBezTo>
                    <a:pt x="198" y="1166"/>
                    <a:pt x="218" y="1074"/>
                    <a:pt x="238" y="985"/>
                  </a:cubicBezTo>
                  <a:cubicBezTo>
                    <a:pt x="258" y="897"/>
                    <a:pt x="277" y="800"/>
                    <a:pt x="297" y="711"/>
                  </a:cubicBezTo>
                  <a:cubicBezTo>
                    <a:pt x="317" y="623"/>
                    <a:pt x="337" y="532"/>
                    <a:pt x="357" y="454"/>
                  </a:cubicBezTo>
                  <a:cubicBezTo>
                    <a:pt x="376" y="375"/>
                    <a:pt x="396" y="301"/>
                    <a:pt x="416" y="240"/>
                  </a:cubicBezTo>
                  <a:cubicBezTo>
                    <a:pt x="436" y="179"/>
                    <a:pt x="455" y="128"/>
                    <a:pt x="475" y="89"/>
                  </a:cubicBezTo>
                  <a:cubicBezTo>
                    <a:pt x="495" y="52"/>
                    <a:pt x="515" y="26"/>
                    <a:pt x="534" y="13"/>
                  </a:cubicBezTo>
                  <a:cubicBezTo>
                    <a:pt x="555" y="0"/>
                    <a:pt x="574" y="1"/>
                    <a:pt x="594" y="11"/>
                  </a:cubicBezTo>
                  <a:cubicBezTo>
                    <a:pt x="614" y="22"/>
                    <a:pt x="633" y="46"/>
                    <a:pt x="653" y="77"/>
                  </a:cubicBezTo>
                  <a:cubicBezTo>
                    <a:pt x="673" y="108"/>
                    <a:pt x="693" y="151"/>
                    <a:pt x="712" y="197"/>
                  </a:cubicBezTo>
                  <a:cubicBezTo>
                    <a:pt x="732" y="243"/>
                    <a:pt x="752" y="299"/>
                    <a:pt x="772" y="355"/>
                  </a:cubicBezTo>
                  <a:cubicBezTo>
                    <a:pt x="792" y="411"/>
                    <a:pt x="812" y="474"/>
                    <a:pt x="831" y="535"/>
                  </a:cubicBezTo>
                  <a:cubicBezTo>
                    <a:pt x="851" y="595"/>
                    <a:pt x="871" y="659"/>
                    <a:pt x="890" y="719"/>
                  </a:cubicBezTo>
                  <a:cubicBezTo>
                    <a:pt x="910" y="780"/>
                    <a:pt x="930" y="840"/>
                    <a:pt x="950" y="897"/>
                  </a:cubicBezTo>
                  <a:cubicBezTo>
                    <a:pt x="969" y="954"/>
                    <a:pt x="990" y="1009"/>
                    <a:pt x="1009" y="1059"/>
                  </a:cubicBezTo>
                  <a:cubicBezTo>
                    <a:pt x="1029" y="1109"/>
                    <a:pt x="1049" y="1156"/>
                    <a:pt x="1069" y="1198"/>
                  </a:cubicBezTo>
                  <a:cubicBezTo>
                    <a:pt x="1088" y="1241"/>
                    <a:pt x="1108" y="1280"/>
                    <a:pt x="1128" y="1314"/>
                  </a:cubicBezTo>
                  <a:cubicBezTo>
                    <a:pt x="1148" y="1349"/>
                    <a:pt x="1167" y="1380"/>
                    <a:pt x="1187" y="1407"/>
                  </a:cubicBezTo>
                  <a:cubicBezTo>
                    <a:pt x="1207" y="1435"/>
                    <a:pt x="1227" y="1458"/>
                    <a:pt x="1247" y="1478"/>
                  </a:cubicBezTo>
                  <a:cubicBezTo>
                    <a:pt x="1266" y="1499"/>
                    <a:pt x="1286" y="1516"/>
                    <a:pt x="1306" y="1532"/>
                  </a:cubicBezTo>
                  <a:cubicBezTo>
                    <a:pt x="1326" y="1547"/>
                    <a:pt x="1345" y="1559"/>
                    <a:pt x="1365" y="1570"/>
                  </a:cubicBezTo>
                  <a:cubicBezTo>
                    <a:pt x="1385" y="1581"/>
                    <a:pt x="1405" y="1589"/>
                    <a:pt x="1425" y="1597"/>
                  </a:cubicBezTo>
                  <a:cubicBezTo>
                    <a:pt x="1445" y="1604"/>
                    <a:pt x="1464" y="1610"/>
                    <a:pt x="1484" y="1615"/>
                  </a:cubicBezTo>
                  <a:cubicBezTo>
                    <a:pt x="1504" y="1620"/>
                    <a:pt x="1523" y="1624"/>
                    <a:pt x="1543" y="1627"/>
                  </a:cubicBezTo>
                  <a:cubicBezTo>
                    <a:pt x="1563" y="1630"/>
                    <a:pt x="1583" y="1632"/>
                    <a:pt x="1602" y="1634"/>
                  </a:cubicBezTo>
                  <a:cubicBezTo>
                    <a:pt x="1623" y="1637"/>
                    <a:pt x="1642" y="1638"/>
                    <a:pt x="1662" y="1639"/>
                  </a:cubicBezTo>
                  <a:cubicBezTo>
                    <a:pt x="1682" y="1641"/>
                    <a:pt x="1702" y="1641"/>
                    <a:pt x="1721" y="1642"/>
                  </a:cubicBezTo>
                  <a:cubicBezTo>
                    <a:pt x="1741" y="1643"/>
                    <a:pt x="1761" y="1643"/>
                    <a:pt x="1780" y="1644"/>
                  </a:cubicBezTo>
                  <a:cubicBezTo>
                    <a:pt x="1800" y="1644"/>
                    <a:pt x="1820" y="1645"/>
                    <a:pt x="1840" y="1645"/>
                  </a:cubicBezTo>
                  <a:cubicBezTo>
                    <a:pt x="1860" y="1645"/>
                    <a:pt x="1880" y="1645"/>
                    <a:pt x="1899" y="1645"/>
                  </a:cubicBezTo>
                  <a:cubicBezTo>
                    <a:pt x="1919" y="1646"/>
                    <a:pt x="1939" y="1646"/>
                    <a:pt x="1959" y="1646"/>
                  </a:cubicBezTo>
                  <a:cubicBezTo>
                    <a:pt x="1978" y="1646"/>
                    <a:pt x="1998" y="1646"/>
                    <a:pt x="2018" y="1646"/>
                  </a:cubicBezTo>
                  <a:cubicBezTo>
                    <a:pt x="2038" y="1646"/>
                    <a:pt x="2058" y="1646"/>
                    <a:pt x="2077" y="1646"/>
                  </a:cubicBezTo>
                  <a:cubicBezTo>
                    <a:pt x="2097" y="1646"/>
                    <a:pt x="2117" y="1646"/>
                    <a:pt x="2137" y="1646"/>
                  </a:cubicBezTo>
                  <a:cubicBezTo>
                    <a:pt x="2156" y="1646"/>
                    <a:pt x="2176" y="1646"/>
                    <a:pt x="2196" y="1646"/>
                  </a:cubicBezTo>
                  <a:cubicBezTo>
                    <a:pt x="2216" y="1646"/>
                    <a:pt x="2235" y="1646"/>
                    <a:pt x="2255" y="1646"/>
                  </a:cubicBezTo>
                  <a:cubicBezTo>
                    <a:pt x="2275" y="1646"/>
                    <a:pt x="2295" y="1646"/>
                    <a:pt x="2315" y="1646"/>
                  </a:cubicBezTo>
                  <a:cubicBezTo>
                    <a:pt x="2335" y="1646"/>
                    <a:pt x="2354" y="1646"/>
                    <a:pt x="2374" y="1646"/>
                  </a:cubicBezTo>
                  <a:cubicBezTo>
                    <a:pt x="2394" y="1646"/>
                    <a:pt x="2413" y="1646"/>
                    <a:pt x="2433" y="1646"/>
                  </a:cubicBezTo>
                  <a:cubicBezTo>
                    <a:pt x="2453" y="1646"/>
                    <a:pt x="2473" y="1646"/>
                    <a:pt x="2493" y="1646"/>
                  </a:cubicBezTo>
                  <a:cubicBezTo>
                    <a:pt x="2513" y="1646"/>
                    <a:pt x="2532" y="1646"/>
                    <a:pt x="2552" y="1646"/>
                  </a:cubicBezTo>
                  <a:cubicBezTo>
                    <a:pt x="2572" y="1646"/>
                    <a:pt x="2592" y="1646"/>
                    <a:pt x="2611" y="1646"/>
                  </a:cubicBezTo>
                  <a:cubicBezTo>
                    <a:pt x="2631" y="1646"/>
                    <a:pt x="2651" y="1646"/>
                    <a:pt x="2670" y="1646"/>
                  </a:cubicBezTo>
                  <a:cubicBezTo>
                    <a:pt x="2691" y="1646"/>
                    <a:pt x="2710" y="1646"/>
                    <a:pt x="2730" y="1646"/>
                  </a:cubicBezTo>
                  <a:cubicBezTo>
                    <a:pt x="2750" y="1646"/>
                    <a:pt x="2770" y="1646"/>
                    <a:pt x="2789" y="1646"/>
                  </a:cubicBezTo>
                  <a:cubicBezTo>
                    <a:pt x="2809" y="1646"/>
                    <a:pt x="2829" y="1646"/>
                    <a:pt x="2849" y="1646"/>
                  </a:cubicBezTo>
                  <a:cubicBezTo>
                    <a:pt x="2868" y="1646"/>
                    <a:pt x="2888" y="1646"/>
                    <a:pt x="2908" y="1646"/>
                  </a:cubicBezTo>
                  <a:cubicBezTo>
                    <a:pt x="2928" y="1646"/>
                    <a:pt x="2948" y="1646"/>
                    <a:pt x="2967" y="1646"/>
                  </a:cubicBezTo>
                </a:path>
              </a:pathLst>
            </a:custGeom>
            <a:noFill/>
            <a:ln w="25400" cap="rnd">
              <a:solidFill>
                <a:srgbClr val="A7096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</p:grpSp>
      <p:grpSp>
        <p:nvGrpSpPr>
          <p:cNvPr id="84" name="Csoportba foglalás 83">
            <a:extLst>
              <a:ext uri="{FF2B5EF4-FFF2-40B4-BE49-F238E27FC236}">
                <a16:creationId xmlns:a16="http://schemas.microsoft.com/office/drawing/2014/main" id="{35169D36-760F-4659-8062-D5C2A16EDD6A}"/>
              </a:ext>
            </a:extLst>
          </p:cNvPr>
          <p:cNvGrpSpPr/>
          <p:nvPr/>
        </p:nvGrpSpPr>
        <p:grpSpPr>
          <a:xfrm>
            <a:off x="6650038" y="3596671"/>
            <a:ext cx="4710113" cy="1345216"/>
            <a:chOff x="6650038" y="3596671"/>
            <a:chExt cx="4710113" cy="1345216"/>
          </a:xfrm>
        </p:grpSpPr>
        <p:sp>
          <p:nvSpPr>
            <p:cNvPr id="35" name="Szövegdoboz 34">
              <a:extLst>
                <a:ext uri="{FF2B5EF4-FFF2-40B4-BE49-F238E27FC236}">
                  <a16:creationId xmlns:a16="http://schemas.microsoft.com/office/drawing/2014/main" id="{96616B44-B94A-4FB4-81FC-4794F715DF9C}"/>
                </a:ext>
              </a:extLst>
            </p:cNvPr>
            <p:cNvSpPr txBox="1"/>
            <p:nvPr/>
          </p:nvSpPr>
          <p:spPr>
            <a:xfrm>
              <a:off x="9459775" y="3596671"/>
              <a:ext cx="524503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hu-HU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T</a:t>
              </a:r>
              <a:r>
                <a:rPr lang="hu-HU" sz="2800" baseline="-25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3</a:t>
              </a:r>
            </a:p>
          </p:txBody>
        </p:sp>
        <p:sp>
          <p:nvSpPr>
            <p:cNvPr id="58" name="Freeform 47">
              <a:extLst>
                <a:ext uri="{FF2B5EF4-FFF2-40B4-BE49-F238E27FC236}">
                  <a16:creationId xmlns:a16="http://schemas.microsoft.com/office/drawing/2014/main" id="{F7CF9A6C-1544-4926-AEB8-752F91BE7595}"/>
                </a:ext>
              </a:extLst>
            </p:cNvPr>
            <p:cNvSpPr>
              <a:spLocks/>
            </p:cNvSpPr>
            <p:nvPr/>
          </p:nvSpPr>
          <p:spPr bwMode="auto">
            <a:xfrm>
              <a:off x="6650038" y="3781425"/>
              <a:ext cx="4710113" cy="1160462"/>
            </a:xfrm>
            <a:custGeom>
              <a:avLst/>
              <a:gdLst>
                <a:gd name="T0" fmla="*/ 0 w 2967"/>
                <a:gd name="T1" fmla="*/ 731 h 731"/>
                <a:gd name="T2" fmla="*/ 60 w 2967"/>
                <a:gd name="T3" fmla="*/ 727 h 731"/>
                <a:gd name="T4" fmla="*/ 119 w 2967"/>
                <a:gd name="T5" fmla="*/ 714 h 731"/>
                <a:gd name="T6" fmla="*/ 179 w 2967"/>
                <a:gd name="T7" fmla="*/ 693 h 731"/>
                <a:gd name="T8" fmla="*/ 238 w 2967"/>
                <a:gd name="T9" fmla="*/ 665 h 731"/>
                <a:gd name="T10" fmla="*/ 297 w 2967"/>
                <a:gd name="T11" fmla="*/ 629 h 731"/>
                <a:gd name="T12" fmla="*/ 357 w 2967"/>
                <a:gd name="T13" fmla="*/ 587 h 731"/>
                <a:gd name="T14" fmla="*/ 416 w 2967"/>
                <a:gd name="T15" fmla="*/ 541 h 731"/>
                <a:gd name="T16" fmla="*/ 475 w 2967"/>
                <a:gd name="T17" fmla="*/ 491 h 731"/>
                <a:gd name="T18" fmla="*/ 534 w 2967"/>
                <a:gd name="T19" fmla="*/ 438 h 731"/>
                <a:gd name="T20" fmla="*/ 594 w 2967"/>
                <a:gd name="T21" fmla="*/ 384 h 731"/>
                <a:gd name="T22" fmla="*/ 653 w 2967"/>
                <a:gd name="T23" fmla="*/ 330 h 731"/>
                <a:gd name="T24" fmla="*/ 712 w 2967"/>
                <a:gd name="T25" fmla="*/ 277 h 731"/>
                <a:gd name="T26" fmla="*/ 772 w 2967"/>
                <a:gd name="T27" fmla="*/ 226 h 731"/>
                <a:gd name="T28" fmla="*/ 831 w 2967"/>
                <a:gd name="T29" fmla="*/ 179 h 731"/>
                <a:gd name="T30" fmla="*/ 890 w 2967"/>
                <a:gd name="T31" fmla="*/ 136 h 731"/>
                <a:gd name="T32" fmla="*/ 950 w 2967"/>
                <a:gd name="T33" fmla="*/ 98 h 731"/>
                <a:gd name="T34" fmla="*/ 1009 w 2967"/>
                <a:gd name="T35" fmla="*/ 66 h 731"/>
                <a:gd name="T36" fmla="*/ 1069 w 2967"/>
                <a:gd name="T37" fmla="*/ 40 h 731"/>
                <a:gd name="T38" fmla="*/ 1128 w 2967"/>
                <a:gd name="T39" fmla="*/ 20 h 731"/>
                <a:gd name="T40" fmla="*/ 1187 w 2967"/>
                <a:gd name="T41" fmla="*/ 8 h 731"/>
                <a:gd name="T42" fmla="*/ 1247 w 2967"/>
                <a:gd name="T43" fmla="*/ 1 h 731"/>
                <a:gd name="T44" fmla="*/ 1306 w 2967"/>
                <a:gd name="T45" fmla="*/ 2 h 731"/>
                <a:gd name="T46" fmla="*/ 1365 w 2967"/>
                <a:gd name="T47" fmla="*/ 8 h 731"/>
                <a:gd name="T48" fmla="*/ 1425 w 2967"/>
                <a:gd name="T49" fmla="*/ 20 h 731"/>
                <a:gd name="T50" fmla="*/ 1484 w 2967"/>
                <a:gd name="T51" fmla="*/ 38 h 731"/>
                <a:gd name="T52" fmla="*/ 1543 w 2967"/>
                <a:gd name="T53" fmla="*/ 60 h 731"/>
                <a:gd name="T54" fmla="*/ 1602 w 2967"/>
                <a:gd name="T55" fmla="*/ 86 h 731"/>
                <a:gd name="T56" fmla="*/ 1662 w 2967"/>
                <a:gd name="T57" fmla="*/ 116 h 731"/>
                <a:gd name="T58" fmla="*/ 1721 w 2967"/>
                <a:gd name="T59" fmla="*/ 148 h 731"/>
                <a:gd name="T60" fmla="*/ 1780 w 2967"/>
                <a:gd name="T61" fmla="*/ 182 h 731"/>
                <a:gd name="T62" fmla="*/ 1840 w 2967"/>
                <a:gd name="T63" fmla="*/ 218 h 731"/>
                <a:gd name="T64" fmla="*/ 1899 w 2967"/>
                <a:gd name="T65" fmla="*/ 254 h 731"/>
                <a:gd name="T66" fmla="*/ 1959 w 2967"/>
                <a:gd name="T67" fmla="*/ 290 h 731"/>
                <a:gd name="T68" fmla="*/ 2018 w 2967"/>
                <a:gd name="T69" fmla="*/ 327 h 731"/>
                <a:gd name="T70" fmla="*/ 2077 w 2967"/>
                <a:gd name="T71" fmla="*/ 362 h 731"/>
                <a:gd name="T72" fmla="*/ 2137 w 2967"/>
                <a:gd name="T73" fmla="*/ 397 h 731"/>
                <a:gd name="T74" fmla="*/ 2196 w 2967"/>
                <a:gd name="T75" fmla="*/ 430 h 731"/>
                <a:gd name="T76" fmla="*/ 2255 w 2967"/>
                <a:gd name="T77" fmla="*/ 461 h 731"/>
                <a:gd name="T78" fmla="*/ 2315 w 2967"/>
                <a:gd name="T79" fmla="*/ 491 h 731"/>
                <a:gd name="T80" fmla="*/ 2374 w 2967"/>
                <a:gd name="T81" fmla="*/ 518 h 731"/>
                <a:gd name="T82" fmla="*/ 2433 w 2967"/>
                <a:gd name="T83" fmla="*/ 543 h 731"/>
                <a:gd name="T84" fmla="*/ 2493 w 2967"/>
                <a:gd name="T85" fmla="*/ 566 h 731"/>
                <a:gd name="T86" fmla="*/ 2552 w 2967"/>
                <a:gd name="T87" fmla="*/ 588 h 731"/>
                <a:gd name="T88" fmla="*/ 2611 w 2967"/>
                <a:gd name="T89" fmla="*/ 607 h 731"/>
                <a:gd name="T90" fmla="*/ 2670 w 2967"/>
                <a:gd name="T91" fmla="*/ 624 h 731"/>
                <a:gd name="T92" fmla="*/ 2730 w 2967"/>
                <a:gd name="T93" fmla="*/ 639 h 731"/>
                <a:gd name="T94" fmla="*/ 2789 w 2967"/>
                <a:gd name="T95" fmla="*/ 653 h 731"/>
                <a:gd name="T96" fmla="*/ 2849 w 2967"/>
                <a:gd name="T97" fmla="*/ 665 h 731"/>
                <a:gd name="T98" fmla="*/ 2908 w 2967"/>
                <a:gd name="T99" fmla="*/ 675 h 731"/>
                <a:gd name="T100" fmla="*/ 2967 w 2967"/>
                <a:gd name="T101" fmla="*/ 684 h 7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2967" h="731">
                  <a:moveTo>
                    <a:pt x="0" y="731"/>
                  </a:moveTo>
                  <a:cubicBezTo>
                    <a:pt x="20" y="730"/>
                    <a:pt x="40" y="730"/>
                    <a:pt x="60" y="727"/>
                  </a:cubicBezTo>
                  <a:cubicBezTo>
                    <a:pt x="79" y="724"/>
                    <a:pt x="99" y="720"/>
                    <a:pt x="119" y="714"/>
                  </a:cubicBezTo>
                  <a:cubicBezTo>
                    <a:pt x="139" y="708"/>
                    <a:pt x="159" y="701"/>
                    <a:pt x="179" y="693"/>
                  </a:cubicBezTo>
                  <a:cubicBezTo>
                    <a:pt x="198" y="685"/>
                    <a:pt x="218" y="675"/>
                    <a:pt x="238" y="665"/>
                  </a:cubicBezTo>
                  <a:cubicBezTo>
                    <a:pt x="258" y="654"/>
                    <a:pt x="277" y="642"/>
                    <a:pt x="297" y="629"/>
                  </a:cubicBezTo>
                  <a:cubicBezTo>
                    <a:pt x="317" y="616"/>
                    <a:pt x="337" y="602"/>
                    <a:pt x="357" y="587"/>
                  </a:cubicBezTo>
                  <a:cubicBezTo>
                    <a:pt x="376" y="573"/>
                    <a:pt x="396" y="557"/>
                    <a:pt x="416" y="541"/>
                  </a:cubicBezTo>
                  <a:cubicBezTo>
                    <a:pt x="436" y="525"/>
                    <a:pt x="455" y="508"/>
                    <a:pt x="475" y="491"/>
                  </a:cubicBezTo>
                  <a:cubicBezTo>
                    <a:pt x="495" y="474"/>
                    <a:pt x="515" y="456"/>
                    <a:pt x="534" y="438"/>
                  </a:cubicBezTo>
                  <a:cubicBezTo>
                    <a:pt x="555" y="420"/>
                    <a:pt x="574" y="402"/>
                    <a:pt x="594" y="384"/>
                  </a:cubicBezTo>
                  <a:cubicBezTo>
                    <a:pt x="614" y="366"/>
                    <a:pt x="633" y="348"/>
                    <a:pt x="653" y="330"/>
                  </a:cubicBezTo>
                  <a:cubicBezTo>
                    <a:pt x="673" y="312"/>
                    <a:pt x="693" y="294"/>
                    <a:pt x="712" y="277"/>
                  </a:cubicBezTo>
                  <a:cubicBezTo>
                    <a:pt x="732" y="260"/>
                    <a:pt x="752" y="243"/>
                    <a:pt x="772" y="226"/>
                  </a:cubicBezTo>
                  <a:cubicBezTo>
                    <a:pt x="792" y="210"/>
                    <a:pt x="812" y="194"/>
                    <a:pt x="831" y="179"/>
                  </a:cubicBezTo>
                  <a:cubicBezTo>
                    <a:pt x="851" y="164"/>
                    <a:pt x="871" y="149"/>
                    <a:pt x="890" y="136"/>
                  </a:cubicBezTo>
                  <a:cubicBezTo>
                    <a:pt x="910" y="122"/>
                    <a:pt x="930" y="110"/>
                    <a:pt x="950" y="98"/>
                  </a:cubicBezTo>
                  <a:cubicBezTo>
                    <a:pt x="969" y="86"/>
                    <a:pt x="990" y="75"/>
                    <a:pt x="1009" y="66"/>
                  </a:cubicBezTo>
                  <a:cubicBezTo>
                    <a:pt x="1029" y="56"/>
                    <a:pt x="1049" y="47"/>
                    <a:pt x="1069" y="40"/>
                  </a:cubicBezTo>
                  <a:cubicBezTo>
                    <a:pt x="1088" y="32"/>
                    <a:pt x="1108" y="26"/>
                    <a:pt x="1128" y="20"/>
                  </a:cubicBezTo>
                  <a:cubicBezTo>
                    <a:pt x="1148" y="15"/>
                    <a:pt x="1167" y="11"/>
                    <a:pt x="1187" y="8"/>
                  </a:cubicBezTo>
                  <a:cubicBezTo>
                    <a:pt x="1207" y="4"/>
                    <a:pt x="1227" y="2"/>
                    <a:pt x="1247" y="1"/>
                  </a:cubicBezTo>
                  <a:cubicBezTo>
                    <a:pt x="1266" y="0"/>
                    <a:pt x="1286" y="1"/>
                    <a:pt x="1306" y="2"/>
                  </a:cubicBezTo>
                  <a:cubicBezTo>
                    <a:pt x="1326" y="3"/>
                    <a:pt x="1345" y="5"/>
                    <a:pt x="1365" y="8"/>
                  </a:cubicBezTo>
                  <a:cubicBezTo>
                    <a:pt x="1385" y="11"/>
                    <a:pt x="1405" y="15"/>
                    <a:pt x="1425" y="20"/>
                  </a:cubicBezTo>
                  <a:cubicBezTo>
                    <a:pt x="1445" y="25"/>
                    <a:pt x="1464" y="31"/>
                    <a:pt x="1484" y="38"/>
                  </a:cubicBezTo>
                  <a:cubicBezTo>
                    <a:pt x="1504" y="44"/>
                    <a:pt x="1523" y="52"/>
                    <a:pt x="1543" y="60"/>
                  </a:cubicBezTo>
                  <a:cubicBezTo>
                    <a:pt x="1563" y="68"/>
                    <a:pt x="1583" y="77"/>
                    <a:pt x="1602" y="86"/>
                  </a:cubicBezTo>
                  <a:cubicBezTo>
                    <a:pt x="1623" y="95"/>
                    <a:pt x="1642" y="105"/>
                    <a:pt x="1662" y="116"/>
                  </a:cubicBezTo>
                  <a:cubicBezTo>
                    <a:pt x="1682" y="126"/>
                    <a:pt x="1702" y="137"/>
                    <a:pt x="1721" y="148"/>
                  </a:cubicBezTo>
                  <a:cubicBezTo>
                    <a:pt x="1741" y="159"/>
                    <a:pt x="1761" y="170"/>
                    <a:pt x="1780" y="182"/>
                  </a:cubicBezTo>
                  <a:cubicBezTo>
                    <a:pt x="1800" y="193"/>
                    <a:pt x="1820" y="205"/>
                    <a:pt x="1840" y="218"/>
                  </a:cubicBezTo>
                  <a:cubicBezTo>
                    <a:pt x="1860" y="230"/>
                    <a:pt x="1880" y="242"/>
                    <a:pt x="1899" y="254"/>
                  </a:cubicBezTo>
                  <a:cubicBezTo>
                    <a:pt x="1919" y="266"/>
                    <a:pt x="1939" y="278"/>
                    <a:pt x="1959" y="290"/>
                  </a:cubicBezTo>
                  <a:cubicBezTo>
                    <a:pt x="1978" y="302"/>
                    <a:pt x="1998" y="315"/>
                    <a:pt x="2018" y="327"/>
                  </a:cubicBezTo>
                  <a:cubicBezTo>
                    <a:pt x="2038" y="338"/>
                    <a:pt x="2058" y="351"/>
                    <a:pt x="2077" y="362"/>
                  </a:cubicBezTo>
                  <a:cubicBezTo>
                    <a:pt x="2097" y="374"/>
                    <a:pt x="2117" y="386"/>
                    <a:pt x="2137" y="397"/>
                  </a:cubicBezTo>
                  <a:cubicBezTo>
                    <a:pt x="2156" y="408"/>
                    <a:pt x="2176" y="419"/>
                    <a:pt x="2196" y="430"/>
                  </a:cubicBezTo>
                  <a:cubicBezTo>
                    <a:pt x="2216" y="440"/>
                    <a:pt x="2235" y="451"/>
                    <a:pt x="2255" y="461"/>
                  </a:cubicBezTo>
                  <a:cubicBezTo>
                    <a:pt x="2275" y="471"/>
                    <a:pt x="2295" y="481"/>
                    <a:pt x="2315" y="491"/>
                  </a:cubicBezTo>
                  <a:cubicBezTo>
                    <a:pt x="2335" y="500"/>
                    <a:pt x="2354" y="509"/>
                    <a:pt x="2374" y="518"/>
                  </a:cubicBezTo>
                  <a:cubicBezTo>
                    <a:pt x="2394" y="527"/>
                    <a:pt x="2413" y="535"/>
                    <a:pt x="2433" y="543"/>
                  </a:cubicBezTo>
                  <a:cubicBezTo>
                    <a:pt x="2453" y="551"/>
                    <a:pt x="2473" y="559"/>
                    <a:pt x="2493" y="566"/>
                  </a:cubicBezTo>
                  <a:cubicBezTo>
                    <a:pt x="2513" y="574"/>
                    <a:pt x="2532" y="581"/>
                    <a:pt x="2552" y="588"/>
                  </a:cubicBezTo>
                  <a:cubicBezTo>
                    <a:pt x="2572" y="594"/>
                    <a:pt x="2592" y="601"/>
                    <a:pt x="2611" y="607"/>
                  </a:cubicBezTo>
                  <a:cubicBezTo>
                    <a:pt x="2631" y="613"/>
                    <a:pt x="2651" y="619"/>
                    <a:pt x="2670" y="624"/>
                  </a:cubicBezTo>
                  <a:cubicBezTo>
                    <a:pt x="2691" y="630"/>
                    <a:pt x="2710" y="635"/>
                    <a:pt x="2730" y="639"/>
                  </a:cubicBezTo>
                  <a:cubicBezTo>
                    <a:pt x="2750" y="644"/>
                    <a:pt x="2770" y="649"/>
                    <a:pt x="2789" y="653"/>
                  </a:cubicBezTo>
                  <a:cubicBezTo>
                    <a:pt x="2809" y="657"/>
                    <a:pt x="2829" y="661"/>
                    <a:pt x="2849" y="665"/>
                  </a:cubicBezTo>
                  <a:cubicBezTo>
                    <a:pt x="2868" y="668"/>
                    <a:pt x="2888" y="672"/>
                    <a:pt x="2908" y="675"/>
                  </a:cubicBezTo>
                  <a:cubicBezTo>
                    <a:pt x="2928" y="678"/>
                    <a:pt x="2948" y="681"/>
                    <a:pt x="2967" y="684"/>
                  </a:cubicBezTo>
                </a:path>
              </a:pathLst>
            </a:custGeom>
            <a:noFill/>
            <a:ln w="25400" cap="rnd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</p:grpSp>
      <p:grpSp>
        <p:nvGrpSpPr>
          <p:cNvPr id="85" name="Csoportba foglalás 84">
            <a:extLst>
              <a:ext uri="{FF2B5EF4-FFF2-40B4-BE49-F238E27FC236}">
                <a16:creationId xmlns:a16="http://schemas.microsoft.com/office/drawing/2014/main" id="{07F858A8-FE93-40F5-8310-AF50D3E5EA52}"/>
              </a:ext>
            </a:extLst>
          </p:cNvPr>
          <p:cNvGrpSpPr/>
          <p:nvPr/>
        </p:nvGrpSpPr>
        <p:grpSpPr>
          <a:xfrm>
            <a:off x="6650038" y="2949739"/>
            <a:ext cx="4710113" cy="1992149"/>
            <a:chOff x="6650038" y="2949739"/>
            <a:chExt cx="4710113" cy="1992149"/>
          </a:xfrm>
        </p:grpSpPr>
        <p:sp>
          <p:nvSpPr>
            <p:cNvPr id="34" name="Szövegdoboz 33">
              <a:extLst>
                <a:ext uri="{FF2B5EF4-FFF2-40B4-BE49-F238E27FC236}">
                  <a16:creationId xmlns:a16="http://schemas.microsoft.com/office/drawing/2014/main" id="{8E50242C-DC60-4E97-A5AB-C477B5DE392E}"/>
                </a:ext>
              </a:extLst>
            </p:cNvPr>
            <p:cNvSpPr txBox="1"/>
            <p:nvPr/>
          </p:nvSpPr>
          <p:spPr>
            <a:xfrm>
              <a:off x="8344946" y="2949739"/>
              <a:ext cx="524503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hu-HU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T</a:t>
              </a:r>
              <a:r>
                <a:rPr lang="hu-HU" sz="2800" baseline="-25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</a:p>
          </p:txBody>
        </p:sp>
        <p:sp>
          <p:nvSpPr>
            <p:cNvPr id="57" name="Freeform 46">
              <a:extLst>
                <a:ext uri="{FF2B5EF4-FFF2-40B4-BE49-F238E27FC236}">
                  <a16:creationId xmlns:a16="http://schemas.microsoft.com/office/drawing/2014/main" id="{DE69F381-3FFB-4A9A-8782-B8E9C3584AEA}"/>
                </a:ext>
              </a:extLst>
            </p:cNvPr>
            <p:cNvSpPr>
              <a:spLocks/>
            </p:cNvSpPr>
            <p:nvPr/>
          </p:nvSpPr>
          <p:spPr bwMode="auto">
            <a:xfrm>
              <a:off x="6650038" y="3436938"/>
              <a:ext cx="4710113" cy="1504950"/>
            </a:xfrm>
            <a:custGeom>
              <a:avLst/>
              <a:gdLst>
                <a:gd name="T0" fmla="*/ 0 w 2967"/>
                <a:gd name="T1" fmla="*/ 948 h 948"/>
                <a:gd name="T2" fmla="*/ 60 w 2967"/>
                <a:gd name="T3" fmla="*/ 939 h 948"/>
                <a:gd name="T4" fmla="*/ 119 w 2967"/>
                <a:gd name="T5" fmla="*/ 911 h 948"/>
                <a:gd name="T6" fmla="*/ 179 w 2967"/>
                <a:gd name="T7" fmla="*/ 867 h 948"/>
                <a:gd name="T8" fmla="*/ 238 w 2967"/>
                <a:gd name="T9" fmla="*/ 807 h 948"/>
                <a:gd name="T10" fmla="*/ 297 w 2967"/>
                <a:gd name="T11" fmla="*/ 735 h 948"/>
                <a:gd name="T12" fmla="*/ 357 w 2967"/>
                <a:gd name="T13" fmla="*/ 653 h 948"/>
                <a:gd name="T14" fmla="*/ 416 w 2967"/>
                <a:gd name="T15" fmla="*/ 565 h 948"/>
                <a:gd name="T16" fmla="*/ 475 w 2967"/>
                <a:gd name="T17" fmla="*/ 474 h 948"/>
                <a:gd name="T18" fmla="*/ 534 w 2967"/>
                <a:gd name="T19" fmla="*/ 384 h 948"/>
                <a:gd name="T20" fmla="*/ 594 w 2967"/>
                <a:gd name="T21" fmla="*/ 298 h 948"/>
                <a:gd name="T22" fmla="*/ 653 w 2967"/>
                <a:gd name="T23" fmla="*/ 219 h 948"/>
                <a:gd name="T24" fmla="*/ 712 w 2967"/>
                <a:gd name="T25" fmla="*/ 150 h 948"/>
                <a:gd name="T26" fmla="*/ 772 w 2967"/>
                <a:gd name="T27" fmla="*/ 93 h 948"/>
                <a:gd name="T28" fmla="*/ 831 w 2967"/>
                <a:gd name="T29" fmla="*/ 49 h 948"/>
                <a:gd name="T30" fmla="*/ 890 w 2967"/>
                <a:gd name="T31" fmla="*/ 19 h 948"/>
                <a:gd name="T32" fmla="*/ 950 w 2967"/>
                <a:gd name="T33" fmla="*/ 4 h 948"/>
                <a:gd name="T34" fmla="*/ 1009 w 2967"/>
                <a:gd name="T35" fmla="*/ 2 h 948"/>
                <a:gd name="T36" fmla="*/ 1069 w 2967"/>
                <a:gd name="T37" fmla="*/ 14 h 948"/>
                <a:gd name="T38" fmla="*/ 1128 w 2967"/>
                <a:gd name="T39" fmla="*/ 38 h 948"/>
                <a:gd name="T40" fmla="*/ 1187 w 2967"/>
                <a:gd name="T41" fmla="*/ 73 h 948"/>
                <a:gd name="T42" fmla="*/ 1247 w 2967"/>
                <a:gd name="T43" fmla="*/ 117 h 948"/>
                <a:gd name="T44" fmla="*/ 1306 w 2967"/>
                <a:gd name="T45" fmla="*/ 168 h 948"/>
                <a:gd name="T46" fmla="*/ 1365 w 2967"/>
                <a:gd name="T47" fmla="*/ 224 h 948"/>
                <a:gd name="T48" fmla="*/ 1425 w 2967"/>
                <a:gd name="T49" fmla="*/ 283 h 948"/>
                <a:gd name="T50" fmla="*/ 1484 w 2967"/>
                <a:gd name="T51" fmla="*/ 344 h 948"/>
                <a:gd name="T52" fmla="*/ 1543 w 2967"/>
                <a:gd name="T53" fmla="*/ 405 h 948"/>
                <a:gd name="T54" fmla="*/ 1602 w 2967"/>
                <a:gd name="T55" fmla="*/ 465 h 948"/>
                <a:gd name="T56" fmla="*/ 1662 w 2967"/>
                <a:gd name="T57" fmla="*/ 523 h 948"/>
                <a:gd name="T58" fmla="*/ 1721 w 2967"/>
                <a:gd name="T59" fmla="*/ 577 h 948"/>
                <a:gd name="T60" fmla="*/ 1780 w 2967"/>
                <a:gd name="T61" fmla="*/ 628 h 948"/>
                <a:gd name="T62" fmla="*/ 1840 w 2967"/>
                <a:gd name="T63" fmla="*/ 674 h 948"/>
                <a:gd name="T64" fmla="*/ 1899 w 2967"/>
                <a:gd name="T65" fmla="*/ 716 h 948"/>
                <a:gd name="T66" fmla="*/ 1959 w 2967"/>
                <a:gd name="T67" fmla="*/ 753 h 948"/>
                <a:gd name="T68" fmla="*/ 2018 w 2967"/>
                <a:gd name="T69" fmla="*/ 786 h 948"/>
                <a:gd name="T70" fmla="*/ 2077 w 2967"/>
                <a:gd name="T71" fmla="*/ 814 h 948"/>
                <a:gd name="T72" fmla="*/ 2137 w 2967"/>
                <a:gd name="T73" fmla="*/ 839 h 948"/>
                <a:gd name="T74" fmla="*/ 2196 w 2967"/>
                <a:gd name="T75" fmla="*/ 860 h 948"/>
                <a:gd name="T76" fmla="*/ 2255 w 2967"/>
                <a:gd name="T77" fmla="*/ 877 h 948"/>
                <a:gd name="T78" fmla="*/ 2315 w 2967"/>
                <a:gd name="T79" fmla="*/ 891 h 948"/>
                <a:gd name="T80" fmla="*/ 2374 w 2967"/>
                <a:gd name="T81" fmla="*/ 903 h 948"/>
                <a:gd name="T82" fmla="*/ 2433 w 2967"/>
                <a:gd name="T83" fmla="*/ 913 h 948"/>
                <a:gd name="T84" fmla="*/ 2493 w 2967"/>
                <a:gd name="T85" fmla="*/ 921 h 948"/>
                <a:gd name="T86" fmla="*/ 2552 w 2967"/>
                <a:gd name="T87" fmla="*/ 927 h 948"/>
                <a:gd name="T88" fmla="*/ 2611 w 2967"/>
                <a:gd name="T89" fmla="*/ 932 h 948"/>
                <a:gd name="T90" fmla="*/ 2670 w 2967"/>
                <a:gd name="T91" fmla="*/ 936 h 948"/>
                <a:gd name="T92" fmla="*/ 2730 w 2967"/>
                <a:gd name="T93" fmla="*/ 939 h 948"/>
                <a:gd name="T94" fmla="*/ 2789 w 2967"/>
                <a:gd name="T95" fmla="*/ 941 h 948"/>
                <a:gd name="T96" fmla="*/ 2849 w 2967"/>
                <a:gd name="T97" fmla="*/ 943 h 948"/>
                <a:gd name="T98" fmla="*/ 2908 w 2967"/>
                <a:gd name="T99" fmla="*/ 944 h 948"/>
                <a:gd name="T100" fmla="*/ 2967 w 2967"/>
                <a:gd name="T101" fmla="*/ 945 h 9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2967" h="948">
                  <a:moveTo>
                    <a:pt x="0" y="948"/>
                  </a:moveTo>
                  <a:cubicBezTo>
                    <a:pt x="20" y="945"/>
                    <a:pt x="40" y="945"/>
                    <a:pt x="60" y="939"/>
                  </a:cubicBezTo>
                  <a:cubicBezTo>
                    <a:pt x="79" y="933"/>
                    <a:pt x="99" y="923"/>
                    <a:pt x="119" y="911"/>
                  </a:cubicBezTo>
                  <a:cubicBezTo>
                    <a:pt x="139" y="899"/>
                    <a:pt x="159" y="884"/>
                    <a:pt x="179" y="867"/>
                  </a:cubicBezTo>
                  <a:cubicBezTo>
                    <a:pt x="198" y="850"/>
                    <a:pt x="218" y="829"/>
                    <a:pt x="238" y="807"/>
                  </a:cubicBezTo>
                  <a:cubicBezTo>
                    <a:pt x="258" y="785"/>
                    <a:pt x="277" y="761"/>
                    <a:pt x="297" y="735"/>
                  </a:cubicBezTo>
                  <a:cubicBezTo>
                    <a:pt x="317" y="709"/>
                    <a:pt x="337" y="681"/>
                    <a:pt x="357" y="653"/>
                  </a:cubicBezTo>
                  <a:cubicBezTo>
                    <a:pt x="376" y="625"/>
                    <a:pt x="396" y="595"/>
                    <a:pt x="416" y="565"/>
                  </a:cubicBezTo>
                  <a:cubicBezTo>
                    <a:pt x="436" y="535"/>
                    <a:pt x="455" y="504"/>
                    <a:pt x="475" y="474"/>
                  </a:cubicBezTo>
                  <a:cubicBezTo>
                    <a:pt x="495" y="444"/>
                    <a:pt x="515" y="413"/>
                    <a:pt x="534" y="384"/>
                  </a:cubicBezTo>
                  <a:cubicBezTo>
                    <a:pt x="555" y="355"/>
                    <a:pt x="574" y="326"/>
                    <a:pt x="594" y="298"/>
                  </a:cubicBezTo>
                  <a:cubicBezTo>
                    <a:pt x="614" y="271"/>
                    <a:pt x="633" y="244"/>
                    <a:pt x="653" y="219"/>
                  </a:cubicBezTo>
                  <a:cubicBezTo>
                    <a:pt x="673" y="195"/>
                    <a:pt x="693" y="171"/>
                    <a:pt x="712" y="150"/>
                  </a:cubicBezTo>
                  <a:cubicBezTo>
                    <a:pt x="732" y="129"/>
                    <a:pt x="752" y="110"/>
                    <a:pt x="772" y="93"/>
                  </a:cubicBezTo>
                  <a:cubicBezTo>
                    <a:pt x="792" y="76"/>
                    <a:pt x="812" y="62"/>
                    <a:pt x="831" y="49"/>
                  </a:cubicBezTo>
                  <a:cubicBezTo>
                    <a:pt x="851" y="37"/>
                    <a:pt x="871" y="27"/>
                    <a:pt x="890" y="19"/>
                  </a:cubicBezTo>
                  <a:cubicBezTo>
                    <a:pt x="910" y="11"/>
                    <a:pt x="930" y="6"/>
                    <a:pt x="950" y="4"/>
                  </a:cubicBezTo>
                  <a:cubicBezTo>
                    <a:pt x="969" y="1"/>
                    <a:pt x="990" y="0"/>
                    <a:pt x="1009" y="2"/>
                  </a:cubicBezTo>
                  <a:cubicBezTo>
                    <a:pt x="1029" y="4"/>
                    <a:pt x="1049" y="8"/>
                    <a:pt x="1069" y="14"/>
                  </a:cubicBezTo>
                  <a:cubicBezTo>
                    <a:pt x="1088" y="20"/>
                    <a:pt x="1108" y="28"/>
                    <a:pt x="1128" y="38"/>
                  </a:cubicBezTo>
                  <a:cubicBezTo>
                    <a:pt x="1148" y="49"/>
                    <a:pt x="1167" y="60"/>
                    <a:pt x="1187" y="73"/>
                  </a:cubicBezTo>
                  <a:cubicBezTo>
                    <a:pt x="1207" y="86"/>
                    <a:pt x="1227" y="101"/>
                    <a:pt x="1247" y="117"/>
                  </a:cubicBezTo>
                  <a:cubicBezTo>
                    <a:pt x="1266" y="133"/>
                    <a:pt x="1286" y="150"/>
                    <a:pt x="1306" y="168"/>
                  </a:cubicBezTo>
                  <a:cubicBezTo>
                    <a:pt x="1326" y="186"/>
                    <a:pt x="1345" y="205"/>
                    <a:pt x="1365" y="224"/>
                  </a:cubicBezTo>
                  <a:cubicBezTo>
                    <a:pt x="1385" y="243"/>
                    <a:pt x="1405" y="263"/>
                    <a:pt x="1425" y="283"/>
                  </a:cubicBezTo>
                  <a:cubicBezTo>
                    <a:pt x="1445" y="304"/>
                    <a:pt x="1464" y="324"/>
                    <a:pt x="1484" y="344"/>
                  </a:cubicBezTo>
                  <a:cubicBezTo>
                    <a:pt x="1504" y="365"/>
                    <a:pt x="1523" y="385"/>
                    <a:pt x="1543" y="405"/>
                  </a:cubicBezTo>
                  <a:cubicBezTo>
                    <a:pt x="1563" y="425"/>
                    <a:pt x="1583" y="446"/>
                    <a:pt x="1602" y="465"/>
                  </a:cubicBezTo>
                  <a:cubicBezTo>
                    <a:pt x="1623" y="485"/>
                    <a:pt x="1642" y="504"/>
                    <a:pt x="1662" y="523"/>
                  </a:cubicBezTo>
                  <a:cubicBezTo>
                    <a:pt x="1682" y="541"/>
                    <a:pt x="1702" y="560"/>
                    <a:pt x="1721" y="577"/>
                  </a:cubicBezTo>
                  <a:cubicBezTo>
                    <a:pt x="1741" y="595"/>
                    <a:pt x="1761" y="612"/>
                    <a:pt x="1780" y="628"/>
                  </a:cubicBezTo>
                  <a:cubicBezTo>
                    <a:pt x="1800" y="644"/>
                    <a:pt x="1820" y="659"/>
                    <a:pt x="1840" y="674"/>
                  </a:cubicBezTo>
                  <a:cubicBezTo>
                    <a:pt x="1860" y="688"/>
                    <a:pt x="1880" y="703"/>
                    <a:pt x="1899" y="716"/>
                  </a:cubicBezTo>
                  <a:cubicBezTo>
                    <a:pt x="1919" y="729"/>
                    <a:pt x="1939" y="741"/>
                    <a:pt x="1959" y="753"/>
                  </a:cubicBezTo>
                  <a:cubicBezTo>
                    <a:pt x="1978" y="765"/>
                    <a:pt x="1998" y="775"/>
                    <a:pt x="2018" y="786"/>
                  </a:cubicBezTo>
                  <a:cubicBezTo>
                    <a:pt x="2038" y="796"/>
                    <a:pt x="2058" y="805"/>
                    <a:pt x="2077" y="814"/>
                  </a:cubicBezTo>
                  <a:cubicBezTo>
                    <a:pt x="2097" y="823"/>
                    <a:pt x="2117" y="831"/>
                    <a:pt x="2137" y="839"/>
                  </a:cubicBezTo>
                  <a:cubicBezTo>
                    <a:pt x="2156" y="846"/>
                    <a:pt x="2176" y="853"/>
                    <a:pt x="2196" y="860"/>
                  </a:cubicBezTo>
                  <a:cubicBezTo>
                    <a:pt x="2216" y="866"/>
                    <a:pt x="2235" y="872"/>
                    <a:pt x="2255" y="877"/>
                  </a:cubicBezTo>
                  <a:cubicBezTo>
                    <a:pt x="2275" y="882"/>
                    <a:pt x="2295" y="887"/>
                    <a:pt x="2315" y="891"/>
                  </a:cubicBezTo>
                  <a:cubicBezTo>
                    <a:pt x="2335" y="896"/>
                    <a:pt x="2354" y="900"/>
                    <a:pt x="2374" y="903"/>
                  </a:cubicBezTo>
                  <a:cubicBezTo>
                    <a:pt x="2394" y="907"/>
                    <a:pt x="2413" y="910"/>
                    <a:pt x="2433" y="913"/>
                  </a:cubicBezTo>
                  <a:cubicBezTo>
                    <a:pt x="2453" y="916"/>
                    <a:pt x="2473" y="918"/>
                    <a:pt x="2493" y="921"/>
                  </a:cubicBezTo>
                  <a:cubicBezTo>
                    <a:pt x="2513" y="923"/>
                    <a:pt x="2532" y="925"/>
                    <a:pt x="2552" y="927"/>
                  </a:cubicBezTo>
                  <a:cubicBezTo>
                    <a:pt x="2572" y="929"/>
                    <a:pt x="2592" y="931"/>
                    <a:pt x="2611" y="932"/>
                  </a:cubicBezTo>
                  <a:cubicBezTo>
                    <a:pt x="2631" y="933"/>
                    <a:pt x="2651" y="935"/>
                    <a:pt x="2670" y="936"/>
                  </a:cubicBezTo>
                  <a:cubicBezTo>
                    <a:pt x="2691" y="937"/>
                    <a:pt x="2710" y="938"/>
                    <a:pt x="2730" y="939"/>
                  </a:cubicBezTo>
                  <a:cubicBezTo>
                    <a:pt x="2750" y="940"/>
                    <a:pt x="2770" y="941"/>
                    <a:pt x="2789" y="941"/>
                  </a:cubicBezTo>
                  <a:cubicBezTo>
                    <a:pt x="2809" y="942"/>
                    <a:pt x="2829" y="942"/>
                    <a:pt x="2849" y="943"/>
                  </a:cubicBezTo>
                  <a:cubicBezTo>
                    <a:pt x="2868" y="944"/>
                    <a:pt x="2888" y="944"/>
                    <a:pt x="2908" y="944"/>
                  </a:cubicBezTo>
                  <a:cubicBezTo>
                    <a:pt x="2928" y="945"/>
                    <a:pt x="2948" y="945"/>
                    <a:pt x="2967" y="945"/>
                  </a:cubicBezTo>
                </a:path>
              </a:pathLst>
            </a:custGeom>
            <a:noFill/>
            <a:ln w="25400" cap="rnd">
              <a:solidFill>
                <a:srgbClr val="00206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</p:grpSp>
      <p:sp>
        <p:nvSpPr>
          <p:cNvPr id="2" name="Cím 1">
            <a:extLst>
              <a:ext uri="{FF2B5EF4-FFF2-40B4-BE49-F238E27FC236}">
                <a16:creationId xmlns:a16="http://schemas.microsoft.com/office/drawing/2014/main" id="{D295C7CD-7D78-49FC-9DA0-450DD01B44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folyadékok gőznyomása - </a:t>
            </a:r>
            <a:r>
              <a:rPr lang="hu-H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tenziója</a:t>
            </a:r>
            <a:endParaRPr lang="hu-H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21C575F2-DCB5-467E-9D41-0093440515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789906"/>
            <a:ext cx="4212771" cy="2889169"/>
          </a:xfrm>
        </p:spPr>
        <p:txBody>
          <a:bodyPr>
            <a:normAutofit/>
          </a:bodyPr>
          <a:lstStyle/>
          <a:p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Hogyan, és miért függ a folyadékok gőznyomása a hőmérséklettől?</a:t>
            </a:r>
          </a:p>
          <a:p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Ehhez meg kell </a:t>
            </a:r>
            <a:r>
              <a:rPr lang="hu-H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ismerked-nünk</a:t>
            </a:r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 Maxwell-</a:t>
            </a:r>
            <a:r>
              <a:rPr lang="hu-H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Boltz</a:t>
            </a:r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hu-H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mann</a:t>
            </a:r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-féle eloszlással!</a:t>
            </a:r>
          </a:p>
        </p:txBody>
      </p:sp>
      <p:sp>
        <p:nvSpPr>
          <p:cNvPr id="36" name="Szövegdoboz 35">
            <a:extLst>
              <a:ext uri="{FF2B5EF4-FFF2-40B4-BE49-F238E27FC236}">
                <a16:creationId xmlns:a16="http://schemas.microsoft.com/office/drawing/2014/main" id="{1BF73A41-EFA1-4B2E-ACEA-FD2D039A83EA}"/>
              </a:ext>
            </a:extLst>
          </p:cNvPr>
          <p:cNvSpPr txBox="1"/>
          <p:nvPr/>
        </p:nvSpPr>
        <p:spPr>
          <a:xfrm>
            <a:off x="9754457" y="2136776"/>
            <a:ext cx="177471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hu-HU" sz="28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hu-H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&lt; T</a:t>
            </a:r>
            <a:r>
              <a:rPr lang="hu-HU" sz="28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hu-H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&lt; T</a:t>
            </a:r>
            <a:r>
              <a:rPr lang="hu-HU" sz="28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grpSp>
        <p:nvGrpSpPr>
          <p:cNvPr id="123" name="Csoportba foglalás 122">
            <a:extLst>
              <a:ext uri="{FF2B5EF4-FFF2-40B4-BE49-F238E27FC236}">
                <a16:creationId xmlns:a16="http://schemas.microsoft.com/office/drawing/2014/main" id="{FF2B599B-8CF0-4F5E-A4C9-1911D636B83B}"/>
              </a:ext>
            </a:extLst>
          </p:cNvPr>
          <p:cNvGrpSpPr/>
          <p:nvPr/>
        </p:nvGrpSpPr>
        <p:grpSpPr>
          <a:xfrm>
            <a:off x="7351353" y="2675617"/>
            <a:ext cx="1106393" cy="2749904"/>
            <a:chOff x="7351353" y="2675617"/>
            <a:chExt cx="1106393" cy="2749904"/>
          </a:xfrm>
        </p:grpSpPr>
        <p:cxnSp>
          <p:nvCxnSpPr>
            <p:cNvPr id="65" name="Egyenes összekötő 64">
              <a:extLst>
                <a:ext uri="{FF2B5EF4-FFF2-40B4-BE49-F238E27FC236}">
                  <a16:creationId xmlns:a16="http://schemas.microsoft.com/office/drawing/2014/main" id="{0224D2AC-BBF5-4085-96EA-3A809B7E499D}"/>
                </a:ext>
              </a:extLst>
            </p:cNvPr>
            <p:cNvCxnSpPr>
              <a:cxnSpLocks/>
            </p:cNvCxnSpPr>
            <p:nvPr/>
          </p:nvCxnSpPr>
          <p:spPr>
            <a:xfrm>
              <a:off x="7907673" y="2675617"/>
              <a:ext cx="0" cy="2320124"/>
            </a:xfrm>
            <a:prstGeom prst="line">
              <a:avLst/>
            </a:prstGeom>
            <a:ln w="2540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7" name="Szövegdoboz 66">
              <a:extLst>
                <a:ext uri="{FF2B5EF4-FFF2-40B4-BE49-F238E27FC236}">
                  <a16:creationId xmlns:a16="http://schemas.microsoft.com/office/drawing/2014/main" id="{08A729F2-4013-4B9F-A8D0-5CD5616C802D}"/>
                </a:ext>
              </a:extLst>
            </p:cNvPr>
            <p:cNvSpPr txBox="1"/>
            <p:nvPr/>
          </p:nvSpPr>
          <p:spPr>
            <a:xfrm>
              <a:off x="7351353" y="4902301"/>
              <a:ext cx="1106393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hu-HU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v</a:t>
              </a:r>
              <a:r>
                <a:rPr lang="hu-HU" sz="2800" baseline="-250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kilépési</a:t>
              </a:r>
              <a:endParaRPr lang="hu-HU" sz="2800" baseline="-250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72" name="Szövegdoboz 71">
            <a:extLst>
              <a:ext uri="{FF2B5EF4-FFF2-40B4-BE49-F238E27FC236}">
                <a16:creationId xmlns:a16="http://schemas.microsoft.com/office/drawing/2014/main" id="{0795F62F-ED46-4795-95F3-AA3ADCDB3F7A}"/>
              </a:ext>
            </a:extLst>
          </p:cNvPr>
          <p:cNvSpPr txBox="1"/>
          <p:nvPr/>
        </p:nvSpPr>
        <p:spPr>
          <a:xfrm>
            <a:off x="7543440" y="5772595"/>
            <a:ext cx="4495590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hu-H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hu-HU" sz="28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hu-H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&lt; A</a:t>
            </a:r>
            <a:r>
              <a:rPr lang="hu-HU" sz="28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hu-H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&lt; A</a:t>
            </a:r>
            <a:r>
              <a:rPr lang="hu-HU" sz="28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hu-H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azaz N</a:t>
            </a:r>
            <a:r>
              <a:rPr lang="hu-HU" sz="28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hu-H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&lt; N</a:t>
            </a:r>
            <a:r>
              <a:rPr lang="hu-HU" sz="28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hu-H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&lt; N</a:t>
            </a:r>
            <a:r>
              <a:rPr lang="hu-HU" sz="28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hu-H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hu-H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tehát p</a:t>
            </a:r>
            <a:r>
              <a:rPr lang="hu-HU" sz="28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hu-H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&lt; p</a:t>
            </a:r>
            <a:r>
              <a:rPr lang="hu-HU" sz="28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hu-H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&lt; p</a:t>
            </a:r>
            <a:r>
              <a:rPr lang="hu-HU" sz="28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hu-H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grpSp>
        <p:nvGrpSpPr>
          <p:cNvPr id="120" name="Csoportba foglalás 119">
            <a:extLst>
              <a:ext uri="{FF2B5EF4-FFF2-40B4-BE49-F238E27FC236}">
                <a16:creationId xmlns:a16="http://schemas.microsoft.com/office/drawing/2014/main" id="{E09FA5DA-BA2C-44F8-87C4-993DBE638874}"/>
              </a:ext>
            </a:extLst>
          </p:cNvPr>
          <p:cNvGrpSpPr/>
          <p:nvPr/>
        </p:nvGrpSpPr>
        <p:grpSpPr>
          <a:xfrm>
            <a:off x="431432" y="3993531"/>
            <a:ext cx="3472679" cy="1984407"/>
            <a:chOff x="332945" y="4462731"/>
            <a:chExt cx="3472679" cy="1984407"/>
          </a:xfrm>
        </p:grpSpPr>
        <p:grpSp>
          <p:nvGrpSpPr>
            <p:cNvPr id="113" name="Csoportba foglalás 112">
              <a:extLst>
                <a:ext uri="{FF2B5EF4-FFF2-40B4-BE49-F238E27FC236}">
                  <a16:creationId xmlns:a16="http://schemas.microsoft.com/office/drawing/2014/main" id="{1190F6DA-DEDA-4BCE-8CE5-5C4BB2713DD6}"/>
                </a:ext>
              </a:extLst>
            </p:cNvPr>
            <p:cNvGrpSpPr/>
            <p:nvPr/>
          </p:nvGrpSpPr>
          <p:grpSpPr>
            <a:xfrm>
              <a:off x="332945" y="4462731"/>
              <a:ext cx="3472679" cy="1984407"/>
              <a:chOff x="1593718" y="4462731"/>
              <a:chExt cx="3472679" cy="1984407"/>
            </a:xfrm>
          </p:grpSpPr>
          <p:cxnSp>
            <p:nvCxnSpPr>
              <p:cNvPr id="90" name="Egyenes összekötő 89">
                <a:extLst>
                  <a:ext uri="{FF2B5EF4-FFF2-40B4-BE49-F238E27FC236}">
                    <a16:creationId xmlns:a16="http://schemas.microsoft.com/office/drawing/2014/main" id="{D4E1A558-558D-465A-87F1-3908C7A92DDE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1593718" y="4462731"/>
                <a:ext cx="0" cy="1980000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5" name="Egyenes összekötő 94">
                <a:extLst>
                  <a:ext uri="{FF2B5EF4-FFF2-40B4-BE49-F238E27FC236}">
                    <a16:creationId xmlns:a16="http://schemas.microsoft.com/office/drawing/2014/main" id="{8C9CC8E5-0367-4C22-BAAB-D2D232EBF519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1598889" y="6436458"/>
                <a:ext cx="3467508" cy="10680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09" name="Csoportba foglalás 108">
              <a:extLst>
                <a:ext uri="{FF2B5EF4-FFF2-40B4-BE49-F238E27FC236}">
                  <a16:creationId xmlns:a16="http://schemas.microsoft.com/office/drawing/2014/main" id="{74F59271-4688-40B4-BCF9-3326932ACAEE}"/>
                </a:ext>
              </a:extLst>
            </p:cNvPr>
            <p:cNvGrpSpPr/>
            <p:nvPr/>
          </p:nvGrpSpPr>
          <p:grpSpPr>
            <a:xfrm>
              <a:off x="338116" y="4511279"/>
              <a:ext cx="3462337" cy="1923865"/>
              <a:chOff x="1598889" y="4511279"/>
              <a:chExt cx="3462337" cy="1923865"/>
            </a:xfrm>
          </p:grpSpPr>
          <p:sp>
            <p:nvSpPr>
              <p:cNvPr id="18" name="Freeform 12">
                <a:extLst>
                  <a:ext uri="{FF2B5EF4-FFF2-40B4-BE49-F238E27FC236}">
                    <a16:creationId xmlns:a16="http://schemas.microsoft.com/office/drawing/2014/main" id="{1ED1DCC7-3422-499B-B5CC-308FA7A8A48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98889" y="4511279"/>
                <a:ext cx="3462337" cy="1923865"/>
              </a:xfrm>
              <a:custGeom>
                <a:avLst/>
                <a:gdLst>
                  <a:gd name="T0" fmla="*/ 0 w 2181"/>
                  <a:gd name="T1" fmla="*/ 0 h 1807"/>
                  <a:gd name="T2" fmla="*/ 59 w 2181"/>
                  <a:gd name="T3" fmla="*/ 252 h 1807"/>
                  <a:gd name="T4" fmla="*/ 118 w 2181"/>
                  <a:gd name="T5" fmla="*/ 510 h 1807"/>
                  <a:gd name="T6" fmla="*/ 177 w 2181"/>
                  <a:gd name="T7" fmla="*/ 759 h 1807"/>
                  <a:gd name="T8" fmla="*/ 236 w 2181"/>
                  <a:gd name="T9" fmla="*/ 985 h 1807"/>
                  <a:gd name="T10" fmla="*/ 295 w 2181"/>
                  <a:gd name="T11" fmla="*/ 1181 h 1807"/>
                  <a:gd name="T12" fmla="*/ 354 w 2181"/>
                  <a:gd name="T13" fmla="*/ 1343 h 1807"/>
                  <a:gd name="T14" fmla="*/ 413 w 2181"/>
                  <a:gd name="T15" fmla="*/ 1473 h 1807"/>
                  <a:gd name="T16" fmla="*/ 472 w 2181"/>
                  <a:gd name="T17" fmla="*/ 1573 h 1807"/>
                  <a:gd name="T18" fmla="*/ 531 w 2181"/>
                  <a:gd name="T19" fmla="*/ 1647 h 1807"/>
                  <a:gd name="T20" fmla="*/ 590 w 2181"/>
                  <a:gd name="T21" fmla="*/ 1701 h 1807"/>
                  <a:gd name="T22" fmla="*/ 649 w 2181"/>
                  <a:gd name="T23" fmla="*/ 1738 h 1807"/>
                  <a:gd name="T24" fmla="*/ 708 w 2181"/>
                  <a:gd name="T25" fmla="*/ 1763 h 1807"/>
                  <a:gd name="T26" fmla="*/ 767 w 2181"/>
                  <a:gd name="T27" fmla="*/ 1781 h 1807"/>
                  <a:gd name="T28" fmla="*/ 826 w 2181"/>
                  <a:gd name="T29" fmla="*/ 1791 h 1807"/>
                  <a:gd name="T30" fmla="*/ 885 w 2181"/>
                  <a:gd name="T31" fmla="*/ 1798 h 1807"/>
                  <a:gd name="T32" fmla="*/ 943 w 2181"/>
                  <a:gd name="T33" fmla="*/ 1802 h 1807"/>
                  <a:gd name="T34" fmla="*/ 1002 w 2181"/>
                  <a:gd name="T35" fmla="*/ 1804 h 1807"/>
                  <a:gd name="T36" fmla="*/ 1062 w 2181"/>
                  <a:gd name="T37" fmla="*/ 1806 h 1807"/>
                  <a:gd name="T38" fmla="*/ 1120 w 2181"/>
                  <a:gd name="T39" fmla="*/ 1807 h 1807"/>
                  <a:gd name="T40" fmla="*/ 1179 w 2181"/>
                  <a:gd name="T41" fmla="*/ 1807 h 1807"/>
                  <a:gd name="T42" fmla="*/ 1239 w 2181"/>
                  <a:gd name="T43" fmla="*/ 1807 h 1807"/>
                  <a:gd name="T44" fmla="*/ 1297 w 2181"/>
                  <a:gd name="T45" fmla="*/ 1807 h 1807"/>
                  <a:gd name="T46" fmla="*/ 1356 w 2181"/>
                  <a:gd name="T47" fmla="*/ 1807 h 1807"/>
                  <a:gd name="T48" fmla="*/ 1415 w 2181"/>
                  <a:gd name="T49" fmla="*/ 1807 h 1807"/>
                  <a:gd name="T50" fmla="*/ 1474 w 2181"/>
                  <a:gd name="T51" fmla="*/ 1807 h 1807"/>
                  <a:gd name="T52" fmla="*/ 1533 w 2181"/>
                  <a:gd name="T53" fmla="*/ 1807 h 1807"/>
                  <a:gd name="T54" fmla="*/ 1592 w 2181"/>
                  <a:gd name="T55" fmla="*/ 1807 h 1807"/>
                  <a:gd name="T56" fmla="*/ 1651 w 2181"/>
                  <a:gd name="T57" fmla="*/ 1807 h 1807"/>
                  <a:gd name="T58" fmla="*/ 1710 w 2181"/>
                  <a:gd name="T59" fmla="*/ 1807 h 1807"/>
                  <a:gd name="T60" fmla="*/ 1769 w 2181"/>
                  <a:gd name="T61" fmla="*/ 1807 h 1807"/>
                  <a:gd name="T62" fmla="*/ 1828 w 2181"/>
                  <a:gd name="T63" fmla="*/ 1807 h 1807"/>
                  <a:gd name="T64" fmla="*/ 1887 w 2181"/>
                  <a:gd name="T65" fmla="*/ 1807 h 1807"/>
                  <a:gd name="T66" fmla="*/ 1946 w 2181"/>
                  <a:gd name="T67" fmla="*/ 1807 h 1807"/>
                  <a:gd name="T68" fmla="*/ 2005 w 2181"/>
                  <a:gd name="T69" fmla="*/ 1807 h 1807"/>
                  <a:gd name="T70" fmla="*/ 2063 w 2181"/>
                  <a:gd name="T71" fmla="*/ 1807 h 1807"/>
                  <a:gd name="T72" fmla="*/ 2123 w 2181"/>
                  <a:gd name="T73" fmla="*/ 1807 h 1807"/>
                  <a:gd name="T74" fmla="*/ 2181 w 2181"/>
                  <a:gd name="T75" fmla="*/ 1807 h 18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2181" h="1807">
                    <a:moveTo>
                      <a:pt x="0" y="0"/>
                    </a:moveTo>
                    <a:cubicBezTo>
                      <a:pt x="20" y="84"/>
                      <a:pt x="40" y="166"/>
                      <a:pt x="59" y="252"/>
                    </a:cubicBezTo>
                    <a:cubicBezTo>
                      <a:pt x="79" y="336"/>
                      <a:pt x="99" y="426"/>
                      <a:pt x="118" y="510"/>
                    </a:cubicBezTo>
                    <a:cubicBezTo>
                      <a:pt x="138" y="595"/>
                      <a:pt x="157" y="680"/>
                      <a:pt x="177" y="759"/>
                    </a:cubicBezTo>
                    <a:cubicBezTo>
                      <a:pt x="197" y="838"/>
                      <a:pt x="217" y="915"/>
                      <a:pt x="236" y="985"/>
                    </a:cubicBezTo>
                    <a:cubicBezTo>
                      <a:pt x="256" y="1055"/>
                      <a:pt x="275" y="1121"/>
                      <a:pt x="295" y="1181"/>
                    </a:cubicBezTo>
                    <a:cubicBezTo>
                      <a:pt x="315" y="1240"/>
                      <a:pt x="334" y="1294"/>
                      <a:pt x="354" y="1343"/>
                    </a:cubicBezTo>
                    <a:cubicBezTo>
                      <a:pt x="373" y="1391"/>
                      <a:pt x="394" y="1434"/>
                      <a:pt x="413" y="1473"/>
                    </a:cubicBezTo>
                    <a:cubicBezTo>
                      <a:pt x="433" y="1511"/>
                      <a:pt x="452" y="1544"/>
                      <a:pt x="472" y="1573"/>
                    </a:cubicBezTo>
                    <a:cubicBezTo>
                      <a:pt x="492" y="1602"/>
                      <a:pt x="511" y="1625"/>
                      <a:pt x="531" y="1647"/>
                    </a:cubicBezTo>
                    <a:cubicBezTo>
                      <a:pt x="550" y="1669"/>
                      <a:pt x="570" y="1686"/>
                      <a:pt x="590" y="1701"/>
                    </a:cubicBezTo>
                    <a:cubicBezTo>
                      <a:pt x="610" y="1716"/>
                      <a:pt x="629" y="1728"/>
                      <a:pt x="649" y="1738"/>
                    </a:cubicBezTo>
                    <a:cubicBezTo>
                      <a:pt x="669" y="1749"/>
                      <a:pt x="688" y="1756"/>
                      <a:pt x="708" y="1763"/>
                    </a:cubicBezTo>
                    <a:cubicBezTo>
                      <a:pt x="727" y="1770"/>
                      <a:pt x="747" y="1776"/>
                      <a:pt x="767" y="1781"/>
                    </a:cubicBezTo>
                    <a:cubicBezTo>
                      <a:pt x="786" y="1785"/>
                      <a:pt x="806" y="1788"/>
                      <a:pt x="826" y="1791"/>
                    </a:cubicBezTo>
                    <a:cubicBezTo>
                      <a:pt x="845" y="1794"/>
                      <a:pt x="865" y="1796"/>
                      <a:pt x="885" y="1798"/>
                    </a:cubicBezTo>
                    <a:cubicBezTo>
                      <a:pt x="904" y="1800"/>
                      <a:pt x="924" y="1801"/>
                      <a:pt x="943" y="1802"/>
                    </a:cubicBezTo>
                    <a:cubicBezTo>
                      <a:pt x="963" y="1803"/>
                      <a:pt x="983" y="1804"/>
                      <a:pt x="1002" y="1804"/>
                    </a:cubicBezTo>
                    <a:cubicBezTo>
                      <a:pt x="1022" y="1805"/>
                      <a:pt x="1042" y="1805"/>
                      <a:pt x="1062" y="1806"/>
                    </a:cubicBezTo>
                    <a:cubicBezTo>
                      <a:pt x="1081" y="1806"/>
                      <a:pt x="1101" y="1806"/>
                      <a:pt x="1120" y="1807"/>
                    </a:cubicBezTo>
                    <a:cubicBezTo>
                      <a:pt x="1140" y="1807"/>
                      <a:pt x="1160" y="1807"/>
                      <a:pt x="1179" y="1807"/>
                    </a:cubicBezTo>
                    <a:cubicBezTo>
                      <a:pt x="1199" y="1807"/>
                      <a:pt x="1218" y="1807"/>
                      <a:pt x="1239" y="1807"/>
                    </a:cubicBezTo>
                    <a:cubicBezTo>
                      <a:pt x="1258" y="1807"/>
                      <a:pt x="1278" y="1807"/>
                      <a:pt x="1297" y="1807"/>
                    </a:cubicBezTo>
                    <a:cubicBezTo>
                      <a:pt x="1317" y="1807"/>
                      <a:pt x="1337" y="1807"/>
                      <a:pt x="1356" y="1807"/>
                    </a:cubicBezTo>
                    <a:cubicBezTo>
                      <a:pt x="1376" y="1807"/>
                      <a:pt x="1395" y="1807"/>
                      <a:pt x="1415" y="1807"/>
                    </a:cubicBezTo>
                    <a:cubicBezTo>
                      <a:pt x="1435" y="1807"/>
                      <a:pt x="1455" y="1807"/>
                      <a:pt x="1474" y="1807"/>
                    </a:cubicBezTo>
                    <a:cubicBezTo>
                      <a:pt x="1494" y="1807"/>
                      <a:pt x="1513" y="1807"/>
                      <a:pt x="1533" y="1807"/>
                    </a:cubicBezTo>
                    <a:cubicBezTo>
                      <a:pt x="1553" y="1807"/>
                      <a:pt x="1572" y="1807"/>
                      <a:pt x="1592" y="1807"/>
                    </a:cubicBezTo>
                    <a:cubicBezTo>
                      <a:pt x="1611" y="1807"/>
                      <a:pt x="1631" y="1807"/>
                      <a:pt x="1651" y="1807"/>
                    </a:cubicBezTo>
                    <a:cubicBezTo>
                      <a:pt x="1671" y="1807"/>
                      <a:pt x="1690" y="1807"/>
                      <a:pt x="1710" y="1807"/>
                    </a:cubicBezTo>
                    <a:cubicBezTo>
                      <a:pt x="1730" y="1807"/>
                      <a:pt x="1749" y="1807"/>
                      <a:pt x="1769" y="1807"/>
                    </a:cubicBezTo>
                    <a:cubicBezTo>
                      <a:pt x="1788" y="1807"/>
                      <a:pt x="1808" y="1807"/>
                      <a:pt x="1828" y="1807"/>
                    </a:cubicBezTo>
                    <a:cubicBezTo>
                      <a:pt x="1847" y="1807"/>
                      <a:pt x="1867" y="1807"/>
                      <a:pt x="1887" y="1807"/>
                    </a:cubicBezTo>
                    <a:cubicBezTo>
                      <a:pt x="1907" y="1807"/>
                      <a:pt x="1926" y="1807"/>
                      <a:pt x="1946" y="1807"/>
                    </a:cubicBezTo>
                    <a:cubicBezTo>
                      <a:pt x="1965" y="1807"/>
                      <a:pt x="1985" y="1807"/>
                      <a:pt x="2005" y="1807"/>
                    </a:cubicBezTo>
                    <a:cubicBezTo>
                      <a:pt x="2024" y="1807"/>
                      <a:pt x="2044" y="1807"/>
                      <a:pt x="2063" y="1807"/>
                    </a:cubicBezTo>
                    <a:cubicBezTo>
                      <a:pt x="2083" y="1807"/>
                      <a:pt x="2103" y="1807"/>
                      <a:pt x="2123" y="1807"/>
                    </a:cubicBezTo>
                    <a:cubicBezTo>
                      <a:pt x="2142" y="1807"/>
                      <a:pt x="2162" y="1807"/>
                      <a:pt x="2181" y="1807"/>
                    </a:cubicBezTo>
                  </a:path>
                </a:pathLst>
              </a:custGeom>
              <a:noFill/>
              <a:ln w="25400" cap="rnd">
                <a:solidFill>
                  <a:srgbClr val="B707AF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u-HU"/>
              </a:p>
            </p:txBody>
          </p:sp>
          <p:sp>
            <p:nvSpPr>
              <p:cNvPr id="108" name="Szövegdoboz 107">
                <a:extLst>
                  <a:ext uri="{FF2B5EF4-FFF2-40B4-BE49-F238E27FC236}">
                    <a16:creationId xmlns:a16="http://schemas.microsoft.com/office/drawing/2014/main" id="{79499864-A2C2-48EF-914F-7587325A2488}"/>
                  </a:ext>
                </a:extLst>
              </p:cNvPr>
              <p:cNvSpPr txBox="1"/>
              <p:nvPr/>
            </p:nvSpPr>
            <p:spPr>
              <a:xfrm>
                <a:off x="1652900" y="5772683"/>
                <a:ext cx="564577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hu-HU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hu-HU" sz="2800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</a:p>
            </p:txBody>
          </p:sp>
        </p:grpSp>
      </p:grpSp>
      <p:grpSp>
        <p:nvGrpSpPr>
          <p:cNvPr id="121" name="Csoportba foglalás 120">
            <a:extLst>
              <a:ext uri="{FF2B5EF4-FFF2-40B4-BE49-F238E27FC236}">
                <a16:creationId xmlns:a16="http://schemas.microsoft.com/office/drawing/2014/main" id="{E32BD360-73F6-44D0-A931-FF21C15C9AE3}"/>
              </a:ext>
            </a:extLst>
          </p:cNvPr>
          <p:cNvGrpSpPr/>
          <p:nvPr/>
        </p:nvGrpSpPr>
        <p:grpSpPr>
          <a:xfrm>
            <a:off x="2171729" y="4360271"/>
            <a:ext cx="3477406" cy="1984407"/>
            <a:chOff x="1713681" y="4476581"/>
            <a:chExt cx="3477406" cy="1984407"/>
          </a:xfrm>
        </p:grpSpPr>
        <p:grpSp>
          <p:nvGrpSpPr>
            <p:cNvPr id="111" name="Csoportba foglalás 110">
              <a:extLst>
                <a:ext uri="{FF2B5EF4-FFF2-40B4-BE49-F238E27FC236}">
                  <a16:creationId xmlns:a16="http://schemas.microsoft.com/office/drawing/2014/main" id="{6821135B-CB37-45A1-8E2E-20FDEF0006D8}"/>
                </a:ext>
              </a:extLst>
            </p:cNvPr>
            <p:cNvGrpSpPr/>
            <p:nvPr/>
          </p:nvGrpSpPr>
          <p:grpSpPr>
            <a:xfrm>
              <a:off x="1713681" y="4921282"/>
              <a:ext cx="3472286" cy="1508967"/>
              <a:chOff x="1588986" y="4921282"/>
              <a:chExt cx="3472286" cy="1508967"/>
            </a:xfrm>
          </p:grpSpPr>
          <p:sp>
            <p:nvSpPr>
              <p:cNvPr id="19" name="Freeform 13">
                <a:extLst>
                  <a:ext uri="{FF2B5EF4-FFF2-40B4-BE49-F238E27FC236}">
                    <a16:creationId xmlns:a16="http://schemas.microsoft.com/office/drawing/2014/main" id="{FCD470E0-E868-44DD-867D-FCB1876CE2B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88986" y="4921282"/>
                <a:ext cx="3472286" cy="1508967"/>
              </a:xfrm>
              <a:custGeom>
                <a:avLst/>
                <a:gdLst>
                  <a:gd name="T0" fmla="*/ 0 w 2181"/>
                  <a:gd name="T1" fmla="*/ 129 h 1317"/>
                  <a:gd name="T2" fmla="*/ 59 w 2181"/>
                  <a:gd name="T3" fmla="*/ 68 h 1317"/>
                  <a:gd name="T4" fmla="*/ 118 w 2181"/>
                  <a:gd name="T5" fmla="*/ 26 h 1317"/>
                  <a:gd name="T6" fmla="*/ 177 w 2181"/>
                  <a:gd name="T7" fmla="*/ 4 h 1317"/>
                  <a:gd name="T8" fmla="*/ 236 w 2181"/>
                  <a:gd name="T9" fmla="*/ 2 h 1317"/>
                  <a:gd name="T10" fmla="*/ 295 w 2181"/>
                  <a:gd name="T11" fmla="*/ 20 h 1317"/>
                  <a:gd name="T12" fmla="*/ 354 w 2181"/>
                  <a:gd name="T13" fmla="*/ 53 h 1317"/>
                  <a:gd name="T14" fmla="*/ 413 w 2181"/>
                  <a:gd name="T15" fmla="*/ 101 h 1317"/>
                  <a:gd name="T16" fmla="*/ 472 w 2181"/>
                  <a:gd name="T17" fmla="*/ 163 h 1317"/>
                  <a:gd name="T18" fmla="*/ 531 w 2181"/>
                  <a:gd name="T19" fmla="*/ 233 h 1317"/>
                  <a:gd name="T20" fmla="*/ 590 w 2181"/>
                  <a:gd name="T21" fmla="*/ 311 h 1317"/>
                  <a:gd name="T22" fmla="*/ 649 w 2181"/>
                  <a:gd name="T23" fmla="*/ 394 h 1317"/>
                  <a:gd name="T24" fmla="*/ 708 w 2181"/>
                  <a:gd name="T25" fmla="*/ 479 h 1317"/>
                  <a:gd name="T26" fmla="*/ 767 w 2181"/>
                  <a:gd name="T27" fmla="*/ 565 h 1317"/>
                  <a:gd name="T28" fmla="*/ 826 w 2181"/>
                  <a:gd name="T29" fmla="*/ 648 h 1317"/>
                  <a:gd name="T30" fmla="*/ 885 w 2181"/>
                  <a:gd name="T31" fmla="*/ 728 h 1317"/>
                  <a:gd name="T32" fmla="*/ 943 w 2181"/>
                  <a:gd name="T33" fmla="*/ 804 h 1317"/>
                  <a:gd name="T34" fmla="*/ 1002 w 2181"/>
                  <a:gd name="T35" fmla="*/ 874 h 1317"/>
                  <a:gd name="T36" fmla="*/ 1062 w 2181"/>
                  <a:gd name="T37" fmla="*/ 939 h 1317"/>
                  <a:gd name="T38" fmla="*/ 1120 w 2181"/>
                  <a:gd name="T39" fmla="*/ 997 h 1317"/>
                  <a:gd name="T40" fmla="*/ 1179 w 2181"/>
                  <a:gd name="T41" fmla="*/ 1049 h 1317"/>
                  <a:gd name="T42" fmla="*/ 1239 w 2181"/>
                  <a:gd name="T43" fmla="*/ 1095 h 1317"/>
                  <a:gd name="T44" fmla="*/ 1297 w 2181"/>
                  <a:gd name="T45" fmla="*/ 1134 h 1317"/>
                  <a:gd name="T46" fmla="*/ 1356 w 2181"/>
                  <a:gd name="T47" fmla="*/ 1169 h 1317"/>
                  <a:gd name="T48" fmla="*/ 1415 w 2181"/>
                  <a:gd name="T49" fmla="*/ 1197 h 1317"/>
                  <a:gd name="T50" fmla="*/ 1474 w 2181"/>
                  <a:gd name="T51" fmla="*/ 1222 h 1317"/>
                  <a:gd name="T52" fmla="*/ 1533 w 2181"/>
                  <a:gd name="T53" fmla="*/ 1242 h 1317"/>
                  <a:gd name="T54" fmla="*/ 1592 w 2181"/>
                  <a:gd name="T55" fmla="*/ 1258 h 1317"/>
                  <a:gd name="T56" fmla="*/ 1651 w 2181"/>
                  <a:gd name="T57" fmla="*/ 1272 h 1317"/>
                  <a:gd name="T58" fmla="*/ 1710 w 2181"/>
                  <a:gd name="T59" fmla="*/ 1283 h 1317"/>
                  <a:gd name="T60" fmla="*/ 1769 w 2181"/>
                  <a:gd name="T61" fmla="*/ 1292 h 1317"/>
                  <a:gd name="T62" fmla="*/ 1828 w 2181"/>
                  <a:gd name="T63" fmla="*/ 1299 h 1317"/>
                  <a:gd name="T64" fmla="*/ 1887 w 2181"/>
                  <a:gd name="T65" fmla="*/ 1304 h 1317"/>
                  <a:gd name="T66" fmla="*/ 1946 w 2181"/>
                  <a:gd name="T67" fmla="*/ 1309 h 1317"/>
                  <a:gd name="T68" fmla="*/ 2005 w 2181"/>
                  <a:gd name="T69" fmla="*/ 1312 h 1317"/>
                  <a:gd name="T70" fmla="*/ 2063 w 2181"/>
                  <a:gd name="T71" fmla="*/ 1314 h 1317"/>
                  <a:gd name="T72" fmla="*/ 2123 w 2181"/>
                  <a:gd name="T73" fmla="*/ 1316 h 1317"/>
                  <a:gd name="T74" fmla="*/ 2181 w 2181"/>
                  <a:gd name="T75" fmla="*/ 1317 h 13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2181" h="1317">
                    <a:moveTo>
                      <a:pt x="0" y="129"/>
                    </a:moveTo>
                    <a:cubicBezTo>
                      <a:pt x="20" y="109"/>
                      <a:pt x="40" y="85"/>
                      <a:pt x="59" y="68"/>
                    </a:cubicBezTo>
                    <a:cubicBezTo>
                      <a:pt x="79" y="51"/>
                      <a:pt x="99" y="37"/>
                      <a:pt x="118" y="26"/>
                    </a:cubicBezTo>
                    <a:cubicBezTo>
                      <a:pt x="138" y="16"/>
                      <a:pt x="157" y="8"/>
                      <a:pt x="177" y="4"/>
                    </a:cubicBezTo>
                    <a:cubicBezTo>
                      <a:pt x="197" y="0"/>
                      <a:pt x="217" y="0"/>
                      <a:pt x="236" y="2"/>
                    </a:cubicBezTo>
                    <a:cubicBezTo>
                      <a:pt x="256" y="5"/>
                      <a:pt x="275" y="11"/>
                      <a:pt x="295" y="20"/>
                    </a:cubicBezTo>
                    <a:cubicBezTo>
                      <a:pt x="315" y="28"/>
                      <a:pt x="334" y="39"/>
                      <a:pt x="354" y="53"/>
                    </a:cubicBezTo>
                    <a:cubicBezTo>
                      <a:pt x="373" y="67"/>
                      <a:pt x="394" y="83"/>
                      <a:pt x="413" y="101"/>
                    </a:cubicBezTo>
                    <a:cubicBezTo>
                      <a:pt x="433" y="120"/>
                      <a:pt x="452" y="140"/>
                      <a:pt x="472" y="163"/>
                    </a:cubicBezTo>
                    <a:cubicBezTo>
                      <a:pt x="492" y="185"/>
                      <a:pt x="511" y="209"/>
                      <a:pt x="531" y="233"/>
                    </a:cubicBezTo>
                    <a:cubicBezTo>
                      <a:pt x="550" y="258"/>
                      <a:pt x="570" y="285"/>
                      <a:pt x="590" y="311"/>
                    </a:cubicBezTo>
                    <a:cubicBezTo>
                      <a:pt x="610" y="338"/>
                      <a:pt x="629" y="366"/>
                      <a:pt x="649" y="394"/>
                    </a:cubicBezTo>
                    <a:cubicBezTo>
                      <a:pt x="669" y="422"/>
                      <a:pt x="688" y="451"/>
                      <a:pt x="708" y="479"/>
                    </a:cubicBezTo>
                    <a:cubicBezTo>
                      <a:pt x="727" y="507"/>
                      <a:pt x="747" y="537"/>
                      <a:pt x="767" y="565"/>
                    </a:cubicBezTo>
                    <a:cubicBezTo>
                      <a:pt x="786" y="593"/>
                      <a:pt x="806" y="621"/>
                      <a:pt x="826" y="648"/>
                    </a:cubicBezTo>
                    <a:cubicBezTo>
                      <a:pt x="845" y="675"/>
                      <a:pt x="865" y="702"/>
                      <a:pt x="885" y="728"/>
                    </a:cubicBezTo>
                    <a:cubicBezTo>
                      <a:pt x="904" y="754"/>
                      <a:pt x="924" y="780"/>
                      <a:pt x="943" y="804"/>
                    </a:cubicBezTo>
                    <a:cubicBezTo>
                      <a:pt x="963" y="828"/>
                      <a:pt x="983" y="852"/>
                      <a:pt x="1002" y="874"/>
                    </a:cubicBezTo>
                    <a:cubicBezTo>
                      <a:pt x="1022" y="897"/>
                      <a:pt x="1042" y="919"/>
                      <a:pt x="1062" y="939"/>
                    </a:cubicBezTo>
                    <a:cubicBezTo>
                      <a:pt x="1081" y="959"/>
                      <a:pt x="1101" y="979"/>
                      <a:pt x="1120" y="997"/>
                    </a:cubicBezTo>
                    <a:cubicBezTo>
                      <a:pt x="1140" y="1015"/>
                      <a:pt x="1160" y="1033"/>
                      <a:pt x="1179" y="1049"/>
                    </a:cubicBezTo>
                    <a:cubicBezTo>
                      <a:pt x="1199" y="1065"/>
                      <a:pt x="1218" y="1080"/>
                      <a:pt x="1239" y="1095"/>
                    </a:cubicBezTo>
                    <a:cubicBezTo>
                      <a:pt x="1258" y="1109"/>
                      <a:pt x="1278" y="1122"/>
                      <a:pt x="1297" y="1134"/>
                    </a:cubicBezTo>
                    <a:cubicBezTo>
                      <a:pt x="1317" y="1146"/>
                      <a:pt x="1337" y="1158"/>
                      <a:pt x="1356" y="1169"/>
                    </a:cubicBezTo>
                    <a:cubicBezTo>
                      <a:pt x="1376" y="1179"/>
                      <a:pt x="1395" y="1189"/>
                      <a:pt x="1415" y="1197"/>
                    </a:cubicBezTo>
                    <a:cubicBezTo>
                      <a:pt x="1435" y="1206"/>
                      <a:pt x="1455" y="1214"/>
                      <a:pt x="1474" y="1222"/>
                    </a:cubicBezTo>
                    <a:cubicBezTo>
                      <a:pt x="1494" y="1229"/>
                      <a:pt x="1513" y="1236"/>
                      <a:pt x="1533" y="1242"/>
                    </a:cubicBezTo>
                    <a:cubicBezTo>
                      <a:pt x="1553" y="1248"/>
                      <a:pt x="1572" y="1253"/>
                      <a:pt x="1592" y="1258"/>
                    </a:cubicBezTo>
                    <a:cubicBezTo>
                      <a:pt x="1611" y="1263"/>
                      <a:pt x="1631" y="1268"/>
                      <a:pt x="1651" y="1272"/>
                    </a:cubicBezTo>
                    <a:cubicBezTo>
                      <a:pt x="1671" y="1276"/>
                      <a:pt x="1690" y="1280"/>
                      <a:pt x="1710" y="1283"/>
                    </a:cubicBezTo>
                    <a:cubicBezTo>
                      <a:pt x="1730" y="1286"/>
                      <a:pt x="1749" y="1289"/>
                      <a:pt x="1769" y="1292"/>
                    </a:cubicBezTo>
                    <a:cubicBezTo>
                      <a:pt x="1788" y="1295"/>
                      <a:pt x="1808" y="1297"/>
                      <a:pt x="1828" y="1299"/>
                    </a:cubicBezTo>
                    <a:cubicBezTo>
                      <a:pt x="1847" y="1301"/>
                      <a:pt x="1867" y="1303"/>
                      <a:pt x="1887" y="1304"/>
                    </a:cubicBezTo>
                    <a:cubicBezTo>
                      <a:pt x="1907" y="1306"/>
                      <a:pt x="1926" y="1307"/>
                      <a:pt x="1946" y="1309"/>
                    </a:cubicBezTo>
                    <a:cubicBezTo>
                      <a:pt x="1965" y="1310"/>
                      <a:pt x="1985" y="1311"/>
                      <a:pt x="2005" y="1312"/>
                    </a:cubicBezTo>
                    <a:cubicBezTo>
                      <a:pt x="2024" y="1313"/>
                      <a:pt x="2044" y="1314"/>
                      <a:pt x="2063" y="1314"/>
                    </a:cubicBezTo>
                    <a:cubicBezTo>
                      <a:pt x="2083" y="1315"/>
                      <a:pt x="2103" y="1316"/>
                      <a:pt x="2123" y="1316"/>
                    </a:cubicBezTo>
                    <a:cubicBezTo>
                      <a:pt x="2142" y="1317"/>
                      <a:pt x="2162" y="1317"/>
                      <a:pt x="2181" y="1317"/>
                    </a:cubicBezTo>
                  </a:path>
                </a:pathLst>
              </a:custGeom>
              <a:noFill/>
              <a:ln w="25400" cap="rnd">
                <a:solidFill>
                  <a:srgbClr val="002060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u-HU"/>
              </a:p>
            </p:txBody>
          </p:sp>
          <p:sp>
            <p:nvSpPr>
              <p:cNvPr id="107" name="Szövegdoboz 106">
                <a:extLst>
                  <a:ext uri="{FF2B5EF4-FFF2-40B4-BE49-F238E27FC236}">
                    <a16:creationId xmlns:a16="http://schemas.microsoft.com/office/drawing/2014/main" id="{E6A9FA58-D6FB-4117-BDDD-C0F0FEAABA8C}"/>
                  </a:ext>
                </a:extLst>
              </p:cNvPr>
              <p:cNvSpPr txBox="1"/>
              <p:nvPr/>
            </p:nvSpPr>
            <p:spPr>
              <a:xfrm>
                <a:off x="2074658" y="5276991"/>
                <a:ext cx="564577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hu-HU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hu-HU" sz="2800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</a:p>
            </p:txBody>
          </p:sp>
        </p:grpSp>
        <p:grpSp>
          <p:nvGrpSpPr>
            <p:cNvPr id="114" name="Csoportba foglalás 113">
              <a:extLst>
                <a:ext uri="{FF2B5EF4-FFF2-40B4-BE49-F238E27FC236}">
                  <a16:creationId xmlns:a16="http://schemas.microsoft.com/office/drawing/2014/main" id="{A7246B17-8A57-4D26-911F-3900C03CAAAC}"/>
                </a:ext>
              </a:extLst>
            </p:cNvPr>
            <p:cNvGrpSpPr/>
            <p:nvPr/>
          </p:nvGrpSpPr>
          <p:grpSpPr>
            <a:xfrm>
              <a:off x="1718408" y="4476581"/>
              <a:ext cx="3472679" cy="1984407"/>
              <a:chOff x="1593718" y="4462731"/>
              <a:chExt cx="3472679" cy="1984407"/>
            </a:xfrm>
          </p:grpSpPr>
          <p:cxnSp>
            <p:nvCxnSpPr>
              <p:cNvPr id="115" name="Egyenes összekötő 114">
                <a:extLst>
                  <a:ext uri="{FF2B5EF4-FFF2-40B4-BE49-F238E27FC236}">
                    <a16:creationId xmlns:a16="http://schemas.microsoft.com/office/drawing/2014/main" id="{E7AC1A13-8468-41F1-B8DC-6A9221EB73AC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1593718" y="4462731"/>
                <a:ext cx="0" cy="1980000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6" name="Egyenes összekötő 115">
                <a:extLst>
                  <a:ext uri="{FF2B5EF4-FFF2-40B4-BE49-F238E27FC236}">
                    <a16:creationId xmlns:a16="http://schemas.microsoft.com/office/drawing/2014/main" id="{D0BB3AFC-72F6-47BA-827E-2C3E3754F2AF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1598889" y="6436458"/>
                <a:ext cx="3467508" cy="10680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22" name="Csoportba foglalás 121">
            <a:extLst>
              <a:ext uri="{FF2B5EF4-FFF2-40B4-BE49-F238E27FC236}">
                <a16:creationId xmlns:a16="http://schemas.microsoft.com/office/drawing/2014/main" id="{E87FBC05-071C-4EB0-9226-04D4895F2B47}"/>
              </a:ext>
            </a:extLst>
          </p:cNvPr>
          <p:cNvGrpSpPr/>
          <p:nvPr/>
        </p:nvGrpSpPr>
        <p:grpSpPr>
          <a:xfrm>
            <a:off x="4585822" y="4742295"/>
            <a:ext cx="3472679" cy="1984407"/>
            <a:chOff x="1593711" y="4476576"/>
            <a:chExt cx="3472679" cy="1984407"/>
          </a:xfrm>
        </p:grpSpPr>
        <p:grpSp>
          <p:nvGrpSpPr>
            <p:cNvPr id="112" name="Csoportba foglalás 111">
              <a:extLst>
                <a:ext uri="{FF2B5EF4-FFF2-40B4-BE49-F238E27FC236}">
                  <a16:creationId xmlns:a16="http://schemas.microsoft.com/office/drawing/2014/main" id="{49874D1F-A120-44D3-AB76-96C242EFD522}"/>
                </a:ext>
              </a:extLst>
            </p:cNvPr>
            <p:cNvGrpSpPr/>
            <p:nvPr/>
          </p:nvGrpSpPr>
          <p:grpSpPr>
            <a:xfrm>
              <a:off x="1594961" y="5283200"/>
              <a:ext cx="3443364" cy="1067257"/>
              <a:chOff x="1594961" y="5283200"/>
              <a:chExt cx="3443364" cy="1067257"/>
            </a:xfrm>
          </p:grpSpPr>
          <p:sp>
            <p:nvSpPr>
              <p:cNvPr id="20" name="Freeform 14">
                <a:extLst>
                  <a:ext uri="{FF2B5EF4-FFF2-40B4-BE49-F238E27FC236}">
                    <a16:creationId xmlns:a16="http://schemas.microsoft.com/office/drawing/2014/main" id="{03253B9E-3DBD-45DF-94A7-82158D99D4F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94961" y="5283200"/>
                <a:ext cx="3443364" cy="1067257"/>
              </a:xfrm>
              <a:custGeom>
                <a:avLst/>
                <a:gdLst>
                  <a:gd name="T0" fmla="*/ 0 w 2181"/>
                  <a:gd name="T1" fmla="*/ 316 h 956"/>
                  <a:gd name="T2" fmla="*/ 59 w 2181"/>
                  <a:gd name="T3" fmla="*/ 250 h 956"/>
                  <a:gd name="T4" fmla="*/ 118 w 2181"/>
                  <a:gd name="T5" fmla="*/ 190 h 956"/>
                  <a:gd name="T6" fmla="*/ 177 w 2181"/>
                  <a:gd name="T7" fmla="*/ 137 h 956"/>
                  <a:gd name="T8" fmla="*/ 236 w 2181"/>
                  <a:gd name="T9" fmla="*/ 91 h 956"/>
                  <a:gd name="T10" fmla="*/ 295 w 2181"/>
                  <a:gd name="T11" fmla="*/ 55 h 956"/>
                  <a:gd name="T12" fmla="*/ 354 w 2181"/>
                  <a:gd name="T13" fmla="*/ 28 h 956"/>
                  <a:gd name="T14" fmla="*/ 413 w 2181"/>
                  <a:gd name="T15" fmla="*/ 10 h 956"/>
                  <a:gd name="T16" fmla="*/ 472 w 2181"/>
                  <a:gd name="T17" fmla="*/ 2 h 956"/>
                  <a:gd name="T18" fmla="*/ 531 w 2181"/>
                  <a:gd name="T19" fmla="*/ 2 h 956"/>
                  <a:gd name="T20" fmla="*/ 590 w 2181"/>
                  <a:gd name="T21" fmla="*/ 11 h 956"/>
                  <a:gd name="T22" fmla="*/ 649 w 2181"/>
                  <a:gd name="T23" fmla="*/ 28 h 956"/>
                  <a:gd name="T24" fmla="*/ 708 w 2181"/>
                  <a:gd name="T25" fmla="*/ 53 h 956"/>
                  <a:gd name="T26" fmla="*/ 767 w 2181"/>
                  <a:gd name="T27" fmla="*/ 83 h 956"/>
                  <a:gd name="T28" fmla="*/ 826 w 2181"/>
                  <a:gd name="T29" fmla="*/ 120 h 956"/>
                  <a:gd name="T30" fmla="*/ 885 w 2181"/>
                  <a:gd name="T31" fmla="*/ 161 h 956"/>
                  <a:gd name="T32" fmla="*/ 943 w 2181"/>
                  <a:gd name="T33" fmla="*/ 206 h 956"/>
                  <a:gd name="T34" fmla="*/ 1002 w 2181"/>
                  <a:gd name="T35" fmla="*/ 254 h 956"/>
                  <a:gd name="T36" fmla="*/ 1062 w 2181"/>
                  <a:gd name="T37" fmla="*/ 304 h 956"/>
                  <a:gd name="T38" fmla="*/ 1120 w 2181"/>
                  <a:gd name="T39" fmla="*/ 355 h 956"/>
                  <a:gd name="T40" fmla="*/ 1179 w 2181"/>
                  <a:gd name="T41" fmla="*/ 406 h 956"/>
                  <a:gd name="T42" fmla="*/ 1239 w 2181"/>
                  <a:gd name="T43" fmla="*/ 456 h 956"/>
                  <a:gd name="T44" fmla="*/ 1297 w 2181"/>
                  <a:gd name="T45" fmla="*/ 506 h 956"/>
                  <a:gd name="T46" fmla="*/ 1356 w 2181"/>
                  <a:gd name="T47" fmla="*/ 554 h 956"/>
                  <a:gd name="T48" fmla="*/ 1415 w 2181"/>
                  <a:gd name="T49" fmla="*/ 600 h 956"/>
                  <a:gd name="T50" fmla="*/ 1474 w 2181"/>
                  <a:gd name="T51" fmla="*/ 644 h 956"/>
                  <a:gd name="T52" fmla="*/ 1533 w 2181"/>
                  <a:gd name="T53" fmla="*/ 685 h 956"/>
                  <a:gd name="T54" fmla="*/ 1592 w 2181"/>
                  <a:gd name="T55" fmla="*/ 724 h 956"/>
                  <a:gd name="T56" fmla="*/ 1651 w 2181"/>
                  <a:gd name="T57" fmla="*/ 759 h 956"/>
                  <a:gd name="T58" fmla="*/ 1710 w 2181"/>
                  <a:gd name="T59" fmla="*/ 792 h 956"/>
                  <a:gd name="T60" fmla="*/ 1769 w 2181"/>
                  <a:gd name="T61" fmla="*/ 821 h 956"/>
                  <a:gd name="T62" fmla="*/ 1828 w 2181"/>
                  <a:gd name="T63" fmla="*/ 848 h 956"/>
                  <a:gd name="T64" fmla="*/ 1887 w 2181"/>
                  <a:gd name="T65" fmla="*/ 872 h 956"/>
                  <a:gd name="T66" fmla="*/ 1946 w 2181"/>
                  <a:gd name="T67" fmla="*/ 894 h 956"/>
                  <a:gd name="T68" fmla="*/ 2005 w 2181"/>
                  <a:gd name="T69" fmla="*/ 912 h 956"/>
                  <a:gd name="T70" fmla="*/ 2063 w 2181"/>
                  <a:gd name="T71" fmla="*/ 929 h 956"/>
                  <a:gd name="T72" fmla="*/ 2123 w 2181"/>
                  <a:gd name="T73" fmla="*/ 943 h 956"/>
                  <a:gd name="T74" fmla="*/ 2181 w 2181"/>
                  <a:gd name="T75" fmla="*/ 956 h 9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2181" h="956">
                    <a:moveTo>
                      <a:pt x="0" y="316"/>
                    </a:moveTo>
                    <a:cubicBezTo>
                      <a:pt x="20" y="294"/>
                      <a:pt x="40" y="271"/>
                      <a:pt x="59" y="250"/>
                    </a:cubicBezTo>
                    <a:cubicBezTo>
                      <a:pt x="79" y="229"/>
                      <a:pt x="99" y="208"/>
                      <a:pt x="118" y="190"/>
                    </a:cubicBezTo>
                    <a:cubicBezTo>
                      <a:pt x="138" y="171"/>
                      <a:pt x="157" y="153"/>
                      <a:pt x="177" y="137"/>
                    </a:cubicBezTo>
                    <a:cubicBezTo>
                      <a:pt x="197" y="120"/>
                      <a:pt x="217" y="105"/>
                      <a:pt x="236" y="91"/>
                    </a:cubicBezTo>
                    <a:cubicBezTo>
                      <a:pt x="256" y="78"/>
                      <a:pt x="275" y="66"/>
                      <a:pt x="295" y="55"/>
                    </a:cubicBezTo>
                    <a:cubicBezTo>
                      <a:pt x="315" y="45"/>
                      <a:pt x="334" y="36"/>
                      <a:pt x="354" y="28"/>
                    </a:cubicBezTo>
                    <a:cubicBezTo>
                      <a:pt x="373" y="21"/>
                      <a:pt x="394" y="15"/>
                      <a:pt x="413" y="10"/>
                    </a:cubicBezTo>
                    <a:cubicBezTo>
                      <a:pt x="433" y="6"/>
                      <a:pt x="452" y="3"/>
                      <a:pt x="472" y="2"/>
                    </a:cubicBezTo>
                    <a:cubicBezTo>
                      <a:pt x="492" y="0"/>
                      <a:pt x="511" y="1"/>
                      <a:pt x="531" y="2"/>
                    </a:cubicBezTo>
                    <a:cubicBezTo>
                      <a:pt x="550" y="4"/>
                      <a:pt x="570" y="7"/>
                      <a:pt x="590" y="11"/>
                    </a:cubicBezTo>
                    <a:cubicBezTo>
                      <a:pt x="610" y="16"/>
                      <a:pt x="629" y="21"/>
                      <a:pt x="649" y="28"/>
                    </a:cubicBezTo>
                    <a:cubicBezTo>
                      <a:pt x="669" y="35"/>
                      <a:pt x="688" y="43"/>
                      <a:pt x="708" y="53"/>
                    </a:cubicBezTo>
                    <a:cubicBezTo>
                      <a:pt x="727" y="62"/>
                      <a:pt x="747" y="72"/>
                      <a:pt x="767" y="83"/>
                    </a:cubicBezTo>
                    <a:cubicBezTo>
                      <a:pt x="786" y="94"/>
                      <a:pt x="806" y="107"/>
                      <a:pt x="826" y="120"/>
                    </a:cubicBezTo>
                    <a:cubicBezTo>
                      <a:pt x="845" y="133"/>
                      <a:pt x="865" y="147"/>
                      <a:pt x="885" y="161"/>
                    </a:cubicBezTo>
                    <a:cubicBezTo>
                      <a:pt x="904" y="176"/>
                      <a:pt x="924" y="191"/>
                      <a:pt x="943" y="206"/>
                    </a:cubicBezTo>
                    <a:cubicBezTo>
                      <a:pt x="963" y="221"/>
                      <a:pt x="983" y="238"/>
                      <a:pt x="1002" y="254"/>
                    </a:cubicBezTo>
                    <a:cubicBezTo>
                      <a:pt x="1022" y="270"/>
                      <a:pt x="1042" y="287"/>
                      <a:pt x="1062" y="304"/>
                    </a:cubicBezTo>
                    <a:cubicBezTo>
                      <a:pt x="1081" y="320"/>
                      <a:pt x="1101" y="337"/>
                      <a:pt x="1120" y="355"/>
                    </a:cubicBezTo>
                    <a:cubicBezTo>
                      <a:pt x="1140" y="372"/>
                      <a:pt x="1160" y="389"/>
                      <a:pt x="1179" y="406"/>
                    </a:cubicBezTo>
                    <a:cubicBezTo>
                      <a:pt x="1199" y="423"/>
                      <a:pt x="1218" y="440"/>
                      <a:pt x="1239" y="456"/>
                    </a:cubicBezTo>
                    <a:cubicBezTo>
                      <a:pt x="1258" y="473"/>
                      <a:pt x="1278" y="490"/>
                      <a:pt x="1297" y="506"/>
                    </a:cubicBezTo>
                    <a:cubicBezTo>
                      <a:pt x="1317" y="523"/>
                      <a:pt x="1337" y="539"/>
                      <a:pt x="1356" y="554"/>
                    </a:cubicBezTo>
                    <a:cubicBezTo>
                      <a:pt x="1376" y="570"/>
                      <a:pt x="1395" y="585"/>
                      <a:pt x="1415" y="600"/>
                    </a:cubicBezTo>
                    <a:cubicBezTo>
                      <a:pt x="1435" y="616"/>
                      <a:pt x="1455" y="630"/>
                      <a:pt x="1474" y="644"/>
                    </a:cubicBezTo>
                    <a:cubicBezTo>
                      <a:pt x="1494" y="658"/>
                      <a:pt x="1513" y="672"/>
                      <a:pt x="1533" y="685"/>
                    </a:cubicBezTo>
                    <a:cubicBezTo>
                      <a:pt x="1553" y="699"/>
                      <a:pt x="1572" y="711"/>
                      <a:pt x="1592" y="724"/>
                    </a:cubicBezTo>
                    <a:cubicBezTo>
                      <a:pt x="1611" y="736"/>
                      <a:pt x="1631" y="748"/>
                      <a:pt x="1651" y="759"/>
                    </a:cubicBezTo>
                    <a:cubicBezTo>
                      <a:pt x="1671" y="771"/>
                      <a:pt x="1690" y="781"/>
                      <a:pt x="1710" y="792"/>
                    </a:cubicBezTo>
                    <a:cubicBezTo>
                      <a:pt x="1730" y="802"/>
                      <a:pt x="1749" y="812"/>
                      <a:pt x="1769" y="821"/>
                    </a:cubicBezTo>
                    <a:cubicBezTo>
                      <a:pt x="1788" y="831"/>
                      <a:pt x="1808" y="840"/>
                      <a:pt x="1828" y="848"/>
                    </a:cubicBezTo>
                    <a:cubicBezTo>
                      <a:pt x="1847" y="856"/>
                      <a:pt x="1867" y="865"/>
                      <a:pt x="1887" y="872"/>
                    </a:cubicBezTo>
                    <a:cubicBezTo>
                      <a:pt x="1907" y="880"/>
                      <a:pt x="1926" y="887"/>
                      <a:pt x="1946" y="894"/>
                    </a:cubicBezTo>
                    <a:cubicBezTo>
                      <a:pt x="1965" y="900"/>
                      <a:pt x="1985" y="907"/>
                      <a:pt x="2005" y="912"/>
                    </a:cubicBezTo>
                    <a:cubicBezTo>
                      <a:pt x="2024" y="918"/>
                      <a:pt x="2044" y="924"/>
                      <a:pt x="2063" y="929"/>
                    </a:cubicBezTo>
                    <a:cubicBezTo>
                      <a:pt x="2083" y="934"/>
                      <a:pt x="2103" y="939"/>
                      <a:pt x="2123" y="943"/>
                    </a:cubicBezTo>
                    <a:cubicBezTo>
                      <a:pt x="2142" y="948"/>
                      <a:pt x="2162" y="952"/>
                      <a:pt x="2181" y="956"/>
                    </a:cubicBezTo>
                  </a:path>
                </a:pathLst>
              </a:custGeom>
              <a:noFill/>
              <a:ln w="25400" cap="rnd">
                <a:solidFill>
                  <a:srgbClr val="FF0000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u-HU"/>
              </a:p>
            </p:txBody>
          </p:sp>
          <p:sp>
            <p:nvSpPr>
              <p:cNvPr id="106" name="Szövegdoboz 105">
                <a:extLst>
                  <a:ext uri="{FF2B5EF4-FFF2-40B4-BE49-F238E27FC236}">
                    <a16:creationId xmlns:a16="http://schemas.microsoft.com/office/drawing/2014/main" id="{87169CC7-5DD3-4D7C-AE8D-4A5756DA2EDA}"/>
                  </a:ext>
                </a:extLst>
              </p:cNvPr>
              <p:cNvSpPr txBox="1"/>
              <p:nvPr/>
            </p:nvSpPr>
            <p:spPr>
              <a:xfrm>
                <a:off x="2663639" y="5772683"/>
                <a:ext cx="564577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hu-HU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hu-HU" sz="2800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  <a:endParaRPr lang="hu-HU" sz="2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117" name="Csoportba foglalás 116">
              <a:extLst>
                <a:ext uri="{FF2B5EF4-FFF2-40B4-BE49-F238E27FC236}">
                  <a16:creationId xmlns:a16="http://schemas.microsoft.com/office/drawing/2014/main" id="{B855167E-31D4-4D12-9CAF-47303E86B7B1}"/>
                </a:ext>
              </a:extLst>
            </p:cNvPr>
            <p:cNvGrpSpPr/>
            <p:nvPr/>
          </p:nvGrpSpPr>
          <p:grpSpPr>
            <a:xfrm>
              <a:off x="1593711" y="4476576"/>
              <a:ext cx="3472679" cy="1984407"/>
              <a:chOff x="1593718" y="4462731"/>
              <a:chExt cx="3472679" cy="1984407"/>
            </a:xfrm>
          </p:grpSpPr>
          <p:cxnSp>
            <p:nvCxnSpPr>
              <p:cNvPr id="118" name="Egyenes összekötő 117">
                <a:extLst>
                  <a:ext uri="{FF2B5EF4-FFF2-40B4-BE49-F238E27FC236}">
                    <a16:creationId xmlns:a16="http://schemas.microsoft.com/office/drawing/2014/main" id="{A3CFAC25-A3BC-48AD-A36A-8DE73B3318AD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1593718" y="4462731"/>
                <a:ext cx="0" cy="1980000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9" name="Egyenes összekötő 118">
                <a:extLst>
                  <a:ext uri="{FF2B5EF4-FFF2-40B4-BE49-F238E27FC236}">
                    <a16:creationId xmlns:a16="http://schemas.microsoft.com/office/drawing/2014/main" id="{44FA57AC-C81D-42A8-9816-BFFADBFFABFD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1598889" y="6436458"/>
                <a:ext cx="3467508" cy="10680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16949471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000"/>
                            </p:stCondLst>
                            <p:childTnLst>
                              <p:par>
                                <p:cTn id="41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375E-6 -3.33333E-6 L 0.14232 0.05463 " pathEditMode="relative" rAng="0" ptsTypes="AA">
                                      <p:cBhvr>
                                        <p:cTn id="46" dur="20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109" y="2731"/>
                                    </p:animMotion>
                                  </p:childTnLst>
                                </p:cTn>
                              </p:par>
                              <p:par>
                                <p:cTn id="4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7 -1.11111E-6 L -0.19727 -0.05625 " pathEditMode="relative" rAng="0" ptsTypes="AA">
                                      <p:cBhvr>
                                        <p:cTn id="48" dur="2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870" y="-282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/>
      <p:bldP spid="72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D295C7CD-7D78-49FC-9DA0-450DD01B44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Forráspont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21C575F2-DCB5-467E-9D41-0093440515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6364" y="1825625"/>
            <a:ext cx="5749636" cy="4270375"/>
          </a:xfrm>
        </p:spPr>
        <p:txBody>
          <a:bodyPr>
            <a:normAutofit fontScale="92500"/>
          </a:bodyPr>
          <a:lstStyle/>
          <a:p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tiszta folyadékok gőznyomása </a:t>
            </a:r>
            <a: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ex-ponenciálisan </a:t>
            </a:r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nő a hőmérséklettel [11]! </a:t>
            </a:r>
          </a:p>
          <a:p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gőznyomás hőmérsékletfüggése segítségével megmagyarázhatjuk a folyadékok egy másik jellemzőjét, a forráspontot!</a:t>
            </a:r>
          </a:p>
          <a:p>
            <a:r>
              <a:rPr lang="hu-HU" b="1" dirty="0"/>
              <a:t>forráspont:</a:t>
            </a:r>
            <a:r>
              <a:rPr lang="hu-HU" dirty="0"/>
              <a:t> az a hőmérséklet, amikor a folyadék gőznyomása eléri a külső nyomást.</a:t>
            </a:r>
            <a:br>
              <a:rPr lang="hu-HU" dirty="0"/>
            </a:br>
            <a:r>
              <a:rPr lang="hu-HU" dirty="0"/>
              <a:t>Jellemzője, hogy a folyadék belsejében is keletkeznek gőzbuborékok</a:t>
            </a:r>
            <a:r>
              <a:rPr lang="hu-HU" dirty="0" smtClean="0"/>
              <a:t>.</a:t>
            </a:r>
          </a:p>
        </p:txBody>
      </p:sp>
      <p:sp>
        <p:nvSpPr>
          <p:cNvPr id="10" name="Freeform 6">
            <a:extLst>
              <a:ext uri="{FF2B5EF4-FFF2-40B4-BE49-F238E27FC236}">
                <a16:creationId xmlns:a16="http://schemas.microsoft.com/office/drawing/2014/main" id="{0EB8E22D-3992-4D6A-82FF-591205B3C015}"/>
              </a:ext>
            </a:extLst>
          </p:cNvPr>
          <p:cNvSpPr>
            <a:spLocks noEditPoints="1"/>
          </p:cNvSpPr>
          <p:nvPr/>
        </p:nvSpPr>
        <p:spPr bwMode="auto">
          <a:xfrm>
            <a:off x="6922941" y="1971508"/>
            <a:ext cx="4610100" cy="2668588"/>
          </a:xfrm>
          <a:custGeom>
            <a:avLst/>
            <a:gdLst>
              <a:gd name="T0" fmla="*/ 0 w 2904"/>
              <a:gd name="T1" fmla="*/ 1681 h 1681"/>
              <a:gd name="T2" fmla="*/ 2904 w 2904"/>
              <a:gd name="T3" fmla="*/ 1681 h 1681"/>
              <a:gd name="T4" fmla="*/ 0 w 2904"/>
              <a:gd name="T5" fmla="*/ 1401 h 1681"/>
              <a:gd name="T6" fmla="*/ 2904 w 2904"/>
              <a:gd name="T7" fmla="*/ 1401 h 1681"/>
              <a:gd name="T8" fmla="*/ 0 w 2904"/>
              <a:gd name="T9" fmla="*/ 1121 h 1681"/>
              <a:gd name="T10" fmla="*/ 2904 w 2904"/>
              <a:gd name="T11" fmla="*/ 1121 h 1681"/>
              <a:gd name="T12" fmla="*/ 0 w 2904"/>
              <a:gd name="T13" fmla="*/ 841 h 1681"/>
              <a:gd name="T14" fmla="*/ 2904 w 2904"/>
              <a:gd name="T15" fmla="*/ 841 h 1681"/>
              <a:gd name="T16" fmla="*/ 0 w 2904"/>
              <a:gd name="T17" fmla="*/ 561 h 1681"/>
              <a:gd name="T18" fmla="*/ 2904 w 2904"/>
              <a:gd name="T19" fmla="*/ 561 h 1681"/>
              <a:gd name="T20" fmla="*/ 0 w 2904"/>
              <a:gd name="T21" fmla="*/ 281 h 1681"/>
              <a:gd name="T22" fmla="*/ 2904 w 2904"/>
              <a:gd name="T23" fmla="*/ 281 h 1681"/>
              <a:gd name="T24" fmla="*/ 0 w 2904"/>
              <a:gd name="T25" fmla="*/ 0 h 1681"/>
              <a:gd name="T26" fmla="*/ 2904 w 2904"/>
              <a:gd name="T27" fmla="*/ 0 h 16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2904" h="1681">
                <a:moveTo>
                  <a:pt x="0" y="1681"/>
                </a:moveTo>
                <a:lnTo>
                  <a:pt x="2904" y="1681"/>
                </a:lnTo>
                <a:moveTo>
                  <a:pt x="0" y="1401"/>
                </a:moveTo>
                <a:lnTo>
                  <a:pt x="2904" y="1401"/>
                </a:lnTo>
                <a:moveTo>
                  <a:pt x="0" y="1121"/>
                </a:moveTo>
                <a:lnTo>
                  <a:pt x="2904" y="1121"/>
                </a:lnTo>
                <a:moveTo>
                  <a:pt x="0" y="841"/>
                </a:moveTo>
                <a:lnTo>
                  <a:pt x="2904" y="841"/>
                </a:lnTo>
                <a:moveTo>
                  <a:pt x="0" y="561"/>
                </a:moveTo>
                <a:lnTo>
                  <a:pt x="2904" y="561"/>
                </a:lnTo>
                <a:moveTo>
                  <a:pt x="0" y="281"/>
                </a:moveTo>
                <a:lnTo>
                  <a:pt x="2904" y="281"/>
                </a:lnTo>
                <a:moveTo>
                  <a:pt x="0" y="0"/>
                </a:moveTo>
                <a:lnTo>
                  <a:pt x="2904" y="0"/>
                </a:lnTo>
              </a:path>
            </a:pathLst>
          </a:custGeom>
          <a:noFill/>
          <a:ln w="9525" cap="flat">
            <a:solidFill>
              <a:srgbClr val="D9D9D9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11" name="Freeform 7">
            <a:extLst>
              <a:ext uri="{FF2B5EF4-FFF2-40B4-BE49-F238E27FC236}">
                <a16:creationId xmlns:a16="http://schemas.microsoft.com/office/drawing/2014/main" id="{5D8F3EC5-7738-4865-AE55-D889623DE2CB}"/>
              </a:ext>
            </a:extLst>
          </p:cNvPr>
          <p:cNvSpPr>
            <a:spLocks noEditPoints="1"/>
          </p:cNvSpPr>
          <p:nvPr/>
        </p:nvSpPr>
        <p:spPr bwMode="auto">
          <a:xfrm>
            <a:off x="7573816" y="1971508"/>
            <a:ext cx="3959225" cy="3113088"/>
          </a:xfrm>
          <a:custGeom>
            <a:avLst/>
            <a:gdLst>
              <a:gd name="T0" fmla="*/ 0 w 2494"/>
              <a:gd name="T1" fmla="*/ 0 h 1961"/>
              <a:gd name="T2" fmla="*/ 0 w 2494"/>
              <a:gd name="T3" fmla="*/ 1961 h 1961"/>
              <a:gd name="T4" fmla="*/ 417 w 2494"/>
              <a:gd name="T5" fmla="*/ 0 h 1961"/>
              <a:gd name="T6" fmla="*/ 417 w 2494"/>
              <a:gd name="T7" fmla="*/ 1961 h 1961"/>
              <a:gd name="T8" fmla="*/ 833 w 2494"/>
              <a:gd name="T9" fmla="*/ 0 h 1961"/>
              <a:gd name="T10" fmla="*/ 833 w 2494"/>
              <a:gd name="T11" fmla="*/ 1961 h 1961"/>
              <a:gd name="T12" fmla="*/ 1250 w 2494"/>
              <a:gd name="T13" fmla="*/ 0 h 1961"/>
              <a:gd name="T14" fmla="*/ 1250 w 2494"/>
              <a:gd name="T15" fmla="*/ 1961 h 1961"/>
              <a:gd name="T16" fmla="*/ 1661 w 2494"/>
              <a:gd name="T17" fmla="*/ 0 h 1961"/>
              <a:gd name="T18" fmla="*/ 1661 w 2494"/>
              <a:gd name="T19" fmla="*/ 1961 h 1961"/>
              <a:gd name="T20" fmla="*/ 2077 w 2494"/>
              <a:gd name="T21" fmla="*/ 0 h 1961"/>
              <a:gd name="T22" fmla="*/ 2077 w 2494"/>
              <a:gd name="T23" fmla="*/ 1961 h 1961"/>
              <a:gd name="T24" fmla="*/ 2494 w 2494"/>
              <a:gd name="T25" fmla="*/ 0 h 1961"/>
              <a:gd name="T26" fmla="*/ 2494 w 2494"/>
              <a:gd name="T27" fmla="*/ 1961 h 19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2494" h="1961">
                <a:moveTo>
                  <a:pt x="0" y="0"/>
                </a:moveTo>
                <a:lnTo>
                  <a:pt x="0" y="1961"/>
                </a:lnTo>
                <a:moveTo>
                  <a:pt x="417" y="0"/>
                </a:moveTo>
                <a:lnTo>
                  <a:pt x="417" y="1961"/>
                </a:lnTo>
                <a:moveTo>
                  <a:pt x="833" y="0"/>
                </a:moveTo>
                <a:lnTo>
                  <a:pt x="833" y="1961"/>
                </a:lnTo>
                <a:moveTo>
                  <a:pt x="1250" y="0"/>
                </a:moveTo>
                <a:lnTo>
                  <a:pt x="1250" y="1961"/>
                </a:lnTo>
                <a:moveTo>
                  <a:pt x="1661" y="0"/>
                </a:moveTo>
                <a:lnTo>
                  <a:pt x="1661" y="1961"/>
                </a:lnTo>
                <a:moveTo>
                  <a:pt x="2077" y="0"/>
                </a:moveTo>
                <a:lnTo>
                  <a:pt x="2077" y="1961"/>
                </a:lnTo>
                <a:moveTo>
                  <a:pt x="2494" y="0"/>
                </a:moveTo>
                <a:lnTo>
                  <a:pt x="2494" y="1961"/>
                </a:lnTo>
              </a:path>
            </a:pathLst>
          </a:custGeom>
          <a:noFill/>
          <a:ln w="9525" cap="flat">
            <a:solidFill>
              <a:srgbClr val="D9D9D9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12" name="Line 8">
            <a:extLst>
              <a:ext uri="{FF2B5EF4-FFF2-40B4-BE49-F238E27FC236}">
                <a16:creationId xmlns:a16="http://schemas.microsoft.com/office/drawing/2014/main" id="{DA9A62F7-947D-4E1F-ACFC-F24055F30386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922941" y="1971508"/>
            <a:ext cx="0" cy="3113088"/>
          </a:xfrm>
          <a:prstGeom prst="line">
            <a:avLst/>
          </a:prstGeom>
          <a:noFill/>
          <a:ln w="9525" cap="flat">
            <a:solidFill>
              <a:srgbClr val="BFBFB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13" name="Line 9">
            <a:extLst>
              <a:ext uri="{FF2B5EF4-FFF2-40B4-BE49-F238E27FC236}">
                <a16:creationId xmlns:a16="http://schemas.microsoft.com/office/drawing/2014/main" id="{D739E31E-8C07-4E4A-967D-4D0D174B4F42}"/>
              </a:ext>
            </a:extLst>
          </p:cNvPr>
          <p:cNvSpPr>
            <a:spLocks noChangeShapeType="1"/>
          </p:cNvSpPr>
          <p:nvPr/>
        </p:nvSpPr>
        <p:spPr bwMode="auto">
          <a:xfrm>
            <a:off x="6922941" y="5084595"/>
            <a:ext cx="4610100" cy="0"/>
          </a:xfrm>
          <a:prstGeom prst="line">
            <a:avLst/>
          </a:prstGeom>
          <a:noFill/>
          <a:ln w="9525" cap="flat">
            <a:solidFill>
              <a:srgbClr val="BFBFB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18" name="Rectangle 14">
            <a:extLst>
              <a:ext uri="{FF2B5EF4-FFF2-40B4-BE49-F238E27FC236}">
                <a16:creationId xmlns:a16="http://schemas.microsoft.com/office/drawing/2014/main" id="{B9EFF7AB-821E-45C3-BC7F-0A6C4291BAC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54666" y="5005220"/>
            <a:ext cx="138113" cy="198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u-HU" altLang="hu-HU" sz="900" b="0" i="0" u="none" strike="noStrike" cap="none" normalizeH="0" baseline="0">
                <a:ln>
                  <a:noFill/>
                </a:ln>
                <a:solidFill>
                  <a:srgbClr val="595959"/>
                </a:solidFill>
                <a:effectLst/>
                <a:latin typeface="Calibri" panose="020F0502020204030204" pitchFamily="34" charset="0"/>
              </a:rPr>
              <a:t>0</a:t>
            </a:r>
            <a:endParaRPr kumimoji="0" lang="hu-HU" altLang="hu-H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9" name="Rectangle 15">
            <a:extLst>
              <a:ext uri="{FF2B5EF4-FFF2-40B4-BE49-F238E27FC236}">
                <a16:creationId xmlns:a16="http://schemas.microsoft.com/office/drawing/2014/main" id="{4E16B83F-2F84-404A-9D1F-99CC2EF4BB5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54628" y="4560720"/>
            <a:ext cx="463550" cy="198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u-HU" altLang="hu-HU" sz="900" b="0" i="0" u="none" strike="noStrike" cap="none" normalizeH="0" baseline="0">
                <a:ln>
                  <a:noFill/>
                </a:ln>
                <a:solidFill>
                  <a:srgbClr val="595959"/>
                </a:solidFill>
                <a:effectLst/>
                <a:latin typeface="Calibri" panose="020F0502020204030204" pitchFamily="34" charset="0"/>
              </a:rPr>
              <a:t>100000</a:t>
            </a:r>
            <a:endParaRPr kumimoji="0" lang="hu-HU" altLang="hu-H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0" name="Rectangle 16">
            <a:extLst>
              <a:ext uri="{FF2B5EF4-FFF2-40B4-BE49-F238E27FC236}">
                <a16:creationId xmlns:a16="http://schemas.microsoft.com/office/drawing/2014/main" id="{A8E8C1B8-5D69-48E3-B641-FF59C17A454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54628" y="4116220"/>
            <a:ext cx="463550" cy="198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u-HU" altLang="hu-HU" sz="900" b="0" i="0" u="none" strike="noStrike" cap="none" normalizeH="0" baseline="0">
                <a:ln>
                  <a:noFill/>
                </a:ln>
                <a:solidFill>
                  <a:srgbClr val="595959"/>
                </a:solidFill>
                <a:effectLst/>
                <a:latin typeface="Calibri" panose="020F0502020204030204" pitchFamily="34" charset="0"/>
              </a:rPr>
              <a:t>200000</a:t>
            </a:r>
            <a:endParaRPr kumimoji="0" lang="hu-HU" altLang="hu-H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1" name="Rectangle 17">
            <a:extLst>
              <a:ext uri="{FF2B5EF4-FFF2-40B4-BE49-F238E27FC236}">
                <a16:creationId xmlns:a16="http://schemas.microsoft.com/office/drawing/2014/main" id="{8719D141-2E51-49F8-A2A7-B8E2ADB129E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54628" y="3671720"/>
            <a:ext cx="463550" cy="198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u-HU" altLang="hu-HU" sz="900" b="0" i="0" u="none" strike="noStrike" cap="none" normalizeH="0" baseline="0">
                <a:ln>
                  <a:noFill/>
                </a:ln>
                <a:solidFill>
                  <a:srgbClr val="595959"/>
                </a:solidFill>
                <a:effectLst/>
                <a:latin typeface="Calibri" panose="020F0502020204030204" pitchFamily="34" charset="0"/>
              </a:rPr>
              <a:t>300000</a:t>
            </a:r>
            <a:endParaRPr kumimoji="0" lang="hu-HU" altLang="hu-H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2" name="Rectangle 18">
            <a:extLst>
              <a:ext uri="{FF2B5EF4-FFF2-40B4-BE49-F238E27FC236}">
                <a16:creationId xmlns:a16="http://schemas.microsoft.com/office/drawing/2014/main" id="{CE67C390-C1FB-42CD-9FFC-9B93F8F5FF5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54628" y="3227220"/>
            <a:ext cx="463550" cy="198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u-HU" altLang="hu-HU" sz="900" b="0" i="0" u="none" strike="noStrike" cap="none" normalizeH="0" baseline="0">
                <a:ln>
                  <a:noFill/>
                </a:ln>
                <a:solidFill>
                  <a:srgbClr val="595959"/>
                </a:solidFill>
                <a:effectLst/>
                <a:latin typeface="Calibri" panose="020F0502020204030204" pitchFamily="34" charset="0"/>
              </a:rPr>
              <a:t>400000</a:t>
            </a:r>
            <a:endParaRPr kumimoji="0" lang="hu-HU" altLang="hu-H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3" name="Rectangle 19">
            <a:extLst>
              <a:ext uri="{FF2B5EF4-FFF2-40B4-BE49-F238E27FC236}">
                <a16:creationId xmlns:a16="http://schemas.microsoft.com/office/drawing/2014/main" id="{180B6FC4-91CA-4C1B-AA74-94D1FBFF56D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54628" y="2782720"/>
            <a:ext cx="463550" cy="198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u-HU" altLang="hu-HU" sz="900" b="0" i="0" u="none" strike="noStrike" cap="none" normalizeH="0" baseline="0">
                <a:ln>
                  <a:noFill/>
                </a:ln>
                <a:solidFill>
                  <a:srgbClr val="595959"/>
                </a:solidFill>
                <a:effectLst/>
                <a:latin typeface="Calibri" panose="020F0502020204030204" pitchFamily="34" charset="0"/>
              </a:rPr>
              <a:t>500000</a:t>
            </a:r>
            <a:endParaRPr kumimoji="0" lang="hu-HU" altLang="hu-H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4" name="Rectangle 20">
            <a:extLst>
              <a:ext uri="{FF2B5EF4-FFF2-40B4-BE49-F238E27FC236}">
                <a16:creationId xmlns:a16="http://schemas.microsoft.com/office/drawing/2014/main" id="{A7B94538-A9F3-4CC2-B193-36B847B4ACA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54628" y="2338220"/>
            <a:ext cx="463550" cy="198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u-HU" altLang="hu-HU" sz="900" b="0" i="0" u="none" strike="noStrike" cap="none" normalizeH="0" baseline="0">
                <a:ln>
                  <a:noFill/>
                </a:ln>
                <a:solidFill>
                  <a:srgbClr val="595959"/>
                </a:solidFill>
                <a:effectLst/>
                <a:latin typeface="Calibri" panose="020F0502020204030204" pitchFamily="34" charset="0"/>
              </a:rPr>
              <a:t>600000</a:t>
            </a:r>
            <a:endParaRPr kumimoji="0" lang="hu-HU" altLang="hu-H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5" name="Rectangle 21">
            <a:extLst>
              <a:ext uri="{FF2B5EF4-FFF2-40B4-BE49-F238E27FC236}">
                <a16:creationId xmlns:a16="http://schemas.microsoft.com/office/drawing/2014/main" id="{D65F0BD0-EA34-4581-99A5-0BFE541EC2A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54628" y="1893720"/>
            <a:ext cx="463550" cy="198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u-HU" altLang="hu-HU" sz="900" b="0" i="0" u="none" strike="noStrike" cap="none" normalizeH="0" baseline="0">
                <a:ln>
                  <a:noFill/>
                </a:ln>
                <a:solidFill>
                  <a:srgbClr val="595959"/>
                </a:solidFill>
                <a:effectLst/>
                <a:latin typeface="Calibri" panose="020F0502020204030204" pitchFamily="34" charset="0"/>
              </a:rPr>
              <a:t>700000</a:t>
            </a:r>
            <a:endParaRPr kumimoji="0" lang="hu-HU" altLang="hu-H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6" name="Rectangle 22">
            <a:extLst>
              <a:ext uri="{FF2B5EF4-FFF2-40B4-BE49-F238E27FC236}">
                <a16:creationId xmlns:a16="http://schemas.microsoft.com/office/drawing/2014/main" id="{43246CFC-6DCC-4755-BEEF-3CBDDB498FD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46741" y="5162383"/>
            <a:ext cx="236538" cy="19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u-HU" altLang="hu-HU" sz="900" b="0" i="0" u="none" strike="noStrike" cap="none" normalizeH="0" baseline="0">
                <a:ln>
                  <a:noFill/>
                </a:ln>
                <a:solidFill>
                  <a:srgbClr val="595959"/>
                </a:solidFill>
                <a:effectLst/>
                <a:latin typeface="Calibri" panose="020F0502020204030204" pitchFamily="34" charset="0"/>
              </a:rPr>
              <a:t>-20</a:t>
            </a:r>
            <a:endParaRPr kumimoji="0" lang="hu-HU" altLang="hu-H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7" name="Rectangle 23">
            <a:extLst>
              <a:ext uri="{FF2B5EF4-FFF2-40B4-BE49-F238E27FC236}">
                <a16:creationId xmlns:a16="http://schemas.microsoft.com/office/drawing/2014/main" id="{5DA38E69-D06F-44CA-8309-E4D3948390F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53178" y="5162383"/>
            <a:ext cx="138113" cy="19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u-HU" altLang="hu-HU" sz="900" b="0" i="0" u="none" strike="noStrike" cap="none" normalizeH="0" baseline="0">
                <a:ln>
                  <a:noFill/>
                </a:ln>
                <a:solidFill>
                  <a:srgbClr val="595959"/>
                </a:solidFill>
                <a:effectLst/>
                <a:latin typeface="Calibri" panose="020F0502020204030204" pitchFamily="34" charset="0"/>
              </a:rPr>
              <a:t>0</a:t>
            </a:r>
            <a:endParaRPr kumimoji="0" lang="hu-HU" altLang="hu-H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8" name="Rectangle 24">
            <a:extLst>
              <a:ext uri="{FF2B5EF4-FFF2-40B4-BE49-F238E27FC236}">
                <a16:creationId xmlns:a16="http://schemas.microsoft.com/office/drawing/2014/main" id="{26260895-A6DA-457D-9227-5FB1941E1C48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81828" y="5162383"/>
            <a:ext cx="198438" cy="19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u-HU" altLang="hu-HU" sz="900" b="0" i="0" u="none" strike="noStrike" cap="none" normalizeH="0" baseline="0">
                <a:ln>
                  <a:noFill/>
                </a:ln>
                <a:solidFill>
                  <a:srgbClr val="595959"/>
                </a:solidFill>
                <a:effectLst/>
                <a:latin typeface="Calibri" panose="020F0502020204030204" pitchFamily="34" charset="0"/>
              </a:rPr>
              <a:t>20</a:t>
            </a:r>
            <a:endParaRPr kumimoji="0" lang="hu-HU" altLang="hu-H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9" name="Rectangle 25">
            <a:extLst>
              <a:ext uri="{FF2B5EF4-FFF2-40B4-BE49-F238E27FC236}">
                <a16:creationId xmlns:a16="http://schemas.microsoft.com/office/drawing/2014/main" id="{3EED553F-6209-4AA8-A9D9-FFF72C415D6E}"/>
              </a:ext>
            </a:extLst>
          </p:cNvPr>
          <p:cNvSpPr>
            <a:spLocks noChangeArrowheads="1"/>
          </p:cNvSpPr>
          <p:nvPr/>
        </p:nvSpPr>
        <p:spPr bwMode="auto">
          <a:xfrm>
            <a:off x="8840641" y="5162383"/>
            <a:ext cx="196850" cy="19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u-HU" altLang="hu-HU" sz="900" b="0" i="0" u="none" strike="noStrike" cap="none" normalizeH="0" baseline="0">
                <a:ln>
                  <a:noFill/>
                </a:ln>
                <a:solidFill>
                  <a:srgbClr val="595959"/>
                </a:solidFill>
                <a:effectLst/>
                <a:latin typeface="Calibri" panose="020F0502020204030204" pitchFamily="34" charset="0"/>
              </a:rPr>
              <a:t>40</a:t>
            </a:r>
            <a:endParaRPr kumimoji="0" lang="hu-HU" altLang="hu-H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0" name="Rectangle 26">
            <a:extLst>
              <a:ext uri="{FF2B5EF4-FFF2-40B4-BE49-F238E27FC236}">
                <a16:creationId xmlns:a16="http://schemas.microsoft.com/office/drawing/2014/main" id="{E0247832-62B9-4250-89FD-308D16C0A957}"/>
              </a:ext>
            </a:extLst>
          </p:cNvPr>
          <p:cNvSpPr>
            <a:spLocks noChangeArrowheads="1"/>
          </p:cNvSpPr>
          <p:nvPr/>
        </p:nvSpPr>
        <p:spPr bwMode="auto">
          <a:xfrm>
            <a:off x="9499453" y="5162383"/>
            <a:ext cx="196850" cy="19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u-HU" altLang="hu-HU" sz="900" b="0" i="0" u="none" strike="noStrike" cap="none" normalizeH="0" baseline="0">
                <a:ln>
                  <a:noFill/>
                </a:ln>
                <a:solidFill>
                  <a:srgbClr val="595959"/>
                </a:solidFill>
                <a:effectLst/>
                <a:latin typeface="Calibri" panose="020F0502020204030204" pitchFamily="34" charset="0"/>
              </a:rPr>
              <a:t>60</a:t>
            </a:r>
            <a:endParaRPr kumimoji="0" lang="hu-HU" altLang="hu-H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1" name="Rectangle 27">
            <a:extLst>
              <a:ext uri="{FF2B5EF4-FFF2-40B4-BE49-F238E27FC236}">
                <a16:creationId xmlns:a16="http://schemas.microsoft.com/office/drawing/2014/main" id="{BB3F3360-AFF8-4F40-8147-07F6D7C582F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158266" y="5162383"/>
            <a:ext cx="196850" cy="19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u-HU" altLang="hu-HU" sz="900" b="0" i="0" u="none" strike="noStrike" cap="none" normalizeH="0" baseline="0">
                <a:ln>
                  <a:noFill/>
                </a:ln>
                <a:solidFill>
                  <a:srgbClr val="595959"/>
                </a:solidFill>
                <a:effectLst/>
                <a:latin typeface="Calibri" panose="020F0502020204030204" pitchFamily="34" charset="0"/>
              </a:rPr>
              <a:t>80</a:t>
            </a:r>
            <a:endParaRPr kumimoji="0" lang="hu-HU" altLang="hu-H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2" name="Rectangle 28">
            <a:extLst>
              <a:ext uri="{FF2B5EF4-FFF2-40B4-BE49-F238E27FC236}">
                <a16:creationId xmlns:a16="http://schemas.microsoft.com/office/drawing/2014/main" id="{8A1B2C73-E4ED-449A-A447-ED25EC8B160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786916" y="5162383"/>
            <a:ext cx="266700" cy="19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u-HU" altLang="hu-HU" sz="900" b="0" i="0" u="none" strike="noStrike" cap="none" normalizeH="0" baseline="0">
                <a:ln>
                  <a:noFill/>
                </a:ln>
                <a:solidFill>
                  <a:srgbClr val="595959"/>
                </a:solidFill>
                <a:effectLst/>
                <a:latin typeface="Calibri" panose="020F0502020204030204" pitchFamily="34" charset="0"/>
              </a:rPr>
              <a:t>100</a:t>
            </a:r>
            <a:endParaRPr kumimoji="0" lang="hu-HU" altLang="hu-H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3" name="Rectangle 29">
            <a:extLst>
              <a:ext uri="{FF2B5EF4-FFF2-40B4-BE49-F238E27FC236}">
                <a16:creationId xmlns:a16="http://schemas.microsoft.com/office/drawing/2014/main" id="{359D6CEF-531A-4047-B01E-113D2295497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445728" y="5162383"/>
            <a:ext cx="266700" cy="19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u-HU" altLang="hu-HU" sz="900" b="0" i="0" u="none" strike="noStrike" cap="none" normalizeH="0" baseline="0">
                <a:ln>
                  <a:noFill/>
                </a:ln>
                <a:solidFill>
                  <a:srgbClr val="595959"/>
                </a:solidFill>
                <a:effectLst/>
                <a:latin typeface="Calibri" panose="020F0502020204030204" pitchFamily="34" charset="0"/>
              </a:rPr>
              <a:t>120</a:t>
            </a:r>
            <a:endParaRPr kumimoji="0" lang="hu-HU" altLang="hu-H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Szövegdoboz 34">
                <a:extLst>
                  <a:ext uri="{FF2B5EF4-FFF2-40B4-BE49-F238E27FC236}">
                    <a16:creationId xmlns:a16="http://schemas.microsoft.com/office/drawing/2014/main" id="{5F8709AE-F69F-4A04-BFF7-C5622319E3A0}"/>
                  </a:ext>
                </a:extLst>
              </p:cNvPr>
              <p:cNvSpPr txBox="1"/>
              <p:nvPr/>
            </p:nvSpPr>
            <p:spPr>
              <a:xfrm>
                <a:off x="11413079" y="5256905"/>
                <a:ext cx="627864" cy="36933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hu-HU" sz="2400" b="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hu-HU" sz="2400" b="0" i="1" smtClean="0">
                          <a:latin typeface="Cambria Math" panose="02040503050406030204" pitchFamily="18" charset="0"/>
                        </a:rPr>
                        <m:t>/℃</m:t>
                      </m:r>
                    </m:oMath>
                  </m:oMathPara>
                </a14:m>
                <a:endParaRPr lang="hu-HU" sz="2400" dirty="0"/>
              </a:p>
            </p:txBody>
          </p:sp>
        </mc:Choice>
        <mc:Fallback xmlns="">
          <p:sp>
            <p:nvSpPr>
              <p:cNvPr id="35" name="Szövegdoboz 34">
                <a:extLst>
                  <a:ext uri="{FF2B5EF4-FFF2-40B4-BE49-F238E27FC236}">
                    <a16:creationId xmlns:a16="http://schemas.microsoft.com/office/drawing/2014/main" id="{5F8709AE-F69F-4A04-BFF7-C5622319E3A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13079" y="5256905"/>
                <a:ext cx="627864" cy="369332"/>
              </a:xfrm>
              <a:prstGeom prst="rect">
                <a:avLst/>
              </a:prstGeom>
              <a:blipFill>
                <a:blip r:embed="rId3"/>
                <a:stretch>
                  <a:fillRect l="-8738" r="-11650" b="-34426"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Szövegdoboz 36">
                <a:extLst>
                  <a:ext uri="{FF2B5EF4-FFF2-40B4-BE49-F238E27FC236}">
                    <a16:creationId xmlns:a16="http://schemas.microsoft.com/office/drawing/2014/main" id="{8B1D15F6-D66F-4E98-83A6-FDDC053C0D10}"/>
                  </a:ext>
                </a:extLst>
              </p:cNvPr>
              <p:cNvSpPr txBox="1"/>
              <p:nvPr/>
            </p:nvSpPr>
            <p:spPr>
              <a:xfrm>
                <a:off x="6212191" y="1562488"/>
                <a:ext cx="680588" cy="36933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hu-HU" sz="2400" b="0" dirty="0"/>
                  <a:t>p</a:t>
                </a:r>
                <a14:m>
                  <m:oMath xmlns:m="http://schemas.openxmlformats.org/officeDocument/2006/math">
                    <m:r>
                      <a:rPr lang="hu-HU" sz="2400" b="0" i="1" smtClean="0">
                        <a:latin typeface="Cambria Math" panose="02040503050406030204" pitchFamily="18" charset="0"/>
                      </a:rPr>
                      <m:t>/</m:t>
                    </m:r>
                    <m:r>
                      <a:rPr lang="hu-HU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𝑃𝑎</m:t>
                    </m:r>
                  </m:oMath>
                </a14:m>
                <a:endParaRPr lang="hu-HU" sz="2400" dirty="0"/>
              </a:p>
            </p:txBody>
          </p:sp>
        </mc:Choice>
        <mc:Fallback xmlns="">
          <p:sp>
            <p:nvSpPr>
              <p:cNvPr id="37" name="Szövegdoboz 36">
                <a:extLst>
                  <a:ext uri="{FF2B5EF4-FFF2-40B4-BE49-F238E27FC236}">
                    <a16:creationId xmlns:a16="http://schemas.microsoft.com/office/drawing/2014/main" id="{8B1D15F6-D66F-4E98-83A6-FDDC053C0D1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12191" y="1562488"/>
                <a:ext cx="680588" cy="369332"/>
              </a:xfrm>
              <a:prstGeom prst="rect">
                <a:avLst/>
              </a:prstGeom>
              <a:blipFill>
                <a:blip r:embed="rId4"/>
                <a:stretch>
                  <a:fillRect l="-26786" t="-24590" r="-14286" b="-49180"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9" name="Egyenes összekötő 38">
            <a:extLst>
              <a:ext uri="{FF2B5EF4-FFF2-40B4-BE49-F238E27FC236}">
                <a16:creationId xmlns:a16="http://schemas.microsoft.com/office/drawing/2014/main" id="{33047BC8-91AC-40BA-AFCD-A35616CA3FFF}"/>
              </a:ext>
            </a:extLst>
          </p:cNvPr>
          <p:cNvCxnSpPr>
            <a:cxnSpLocks/>
          </p:cNvCxnSpPr>
          <p:nvPr/>
        </p:nvCxnSpPr>
        <p:spPr>
          <a:xfrm>
            <a:off x="6922941" y="4626241"/>
            <a:ext cx="4610100" cy="0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4" name="Csoportba foglalás 43">
            <a:extLst>
              <a:ext uri="{FF2B5EF4-FFF2-40B4-BE49-F238E27FC236}">
                <a16:creationId xmlns:a16="http://schemas.microsoft.com/office/drawing/2014/main" id="{4BADA897-F9EA-4A6C-9FDB-DD3B2D184845}"/>
              </a:ext>
            </a:extLst>
          </p:cNvPr>
          <p:cNvGrpSpPr/>
          <p:nvPr/>
        </p:nvGrpSpPr>
        <p:grpSpPr>
          <a:xfrm>
            <a:off x="7573816" y="4043477"/>
            <a:ext cx="3959225" cy="1031593"/>
            <a:chOff x="7670801" y="4226207"/>
            <a:chExt cx="3959225" cy="1031593"/>
          </a:xfrm>
        </p:grpSpPr>
        <p:sp>
          <p:nvSpPr>
            <p:cNvPr id="15" name="Freeform 11">
              <a:extLst>
                <a:ext uri="{FF2B5EF4-FFF2-40B4-BE49-F238E27FC236}">
                  <a16:creationId xmlns:a16="http://schemas.microsoft.com/office/drawing/2014/main" id="{AF58C911-BAB2-4BBB-9641-29A30ECF54B1}"/>
                </a:ext>
              </a:extLst>
            </p:cNvPr>
            <p:cNvSpPr>
              <a:spLocks/>
            </p:cNvSpPr>
            <p:nvPr/>
          </p:nvSpPr>
          <p:spPr bwMode="auto">
            <a:xfrm>
              <a:off x="7670801" y="4397375"/>
              <a:ext cx="3959225" cy="860425"/>
            </a:xfrm>
            <a:custGeom>
              <a:avLst/>
              <a:gdLst>
                <a:gd name="T0" fmla="*/ 0 w 2494"/>
                <a:gd name="T1" fmla="*/ 542 h 542"/>
                <a:gd name="T2" fmla="*/ 104 w 2494"/>
                <a:gd name="T3" fmla="*/ 542 h 542"/>
                <a:gd name="T4" fmla="*/ 208 w 2494"/>
                <a:gd name="T5" fmla="*/ 541 h 542"/>
                <a:gd name="T6" fmla="*/ 312 w 2494"/>
                <a:gd name="T7" fmla="*/ 539 h 542"/>
                <a:gd name="T8" fmla="*/ 416 w 2494"/>
                <a:gd name="T9" fmla="*/ 537 h 542"/>
                <a:gd name="T10" fmla="*/ 520 w 2494"/>
                <a:gd name="T11" fmla="*/ 535 h 542"/>
                <a:gd name="T12" fmla="*/ 624 w 2494"/>
                <a:gd name="T13" fmla="*/ 532 h 542"/>
                <a:gd name="T14" fmla="*/ 728 w 2494"/>
                <a:gd name="T15" fmla="*/ 528 h 542"/>
                <a:gd name="T16" fmla="*/ 831 w 2494"/>
                <a:gd name="T17" fmla="*/ 523 h 542"/>
                <a:gd name="T18" fmla="*/ 935 w 2494"/>
                <a:gd name="T19" fmla="*/ 516 h 542"/>
                <a:gd name="T20" fmla="*/ 1039 w 2494"/>
                <a:gd name="T21" fmla="*/ 508 h 542"/>
                <a:gd name="T22" fmla="*/ 1143 w 2494"/>
                <a:gd name="T23" fmla="*/ 499 h 542"/>
                <a:gd name="T24" fmla="*/ 1247 w 2494"/>
                <a:gd name="T25" fmla="*/ 487 h 542"/>
                <a:gd name="T26" fmla="*/ 1351 w 2494"/>
                <a:gd name="T27" fmla="*/ 472 h 542"/>
                <a:gd name="T28" fmla="*/ 1455 w 2494"/>
                <a:gd name="T29" fmla="*/ 455 h 542"/>
                <a:gd name="T30" fmla="*/ 1559 w 2494"/>
                <a:gd name="T31" fmla="*/ 434 h 542"/>
                <a:gd name="T32" fmla="*/ 1663 w 2494"/>
                <a:gd name="T33" fmla="*/ 409 h 542"/>
                <a:gd name="T34" fmla="*/ 1767 w 2494"/>
                <a:gd name="T35" fmla="*/ 381 h 542"/>
                <a:gd name="T36" fmla="*/ 1871 w 2494"/>
                <a:gd name="T37" fmla="*/ 346 h 542"/>
                <a:gd name="T38" fmla="*/ 1975 w 2494"/>
                <a:gd name="T39" fmla="*/ 307 h 542"/>
                <a:gd name="T40" fmla="*/ 2078 w 2494"/>
                <a:gd name="T41" fmla="*/ 261 h 542"/>
                <a:gd name="T42" fmla="*/ 2182 w 2494"/>
                <a:gd name="T43" fmla="*/ 208 h 542"/>
                <a:gd name="T44" fmla="*/ 2286 w 2494"/>
                <a:gd name="T45" fmla="*/ 148 h 542"/>
                <a:gd name="T46" fmla="*/ 2390 w 2494"/>
                <a:gd name="T47" fmla="*/ 79 h 542"/>
                <a:gd name="T48" fmla="*/ 2494 w 2494"/>
                <a:gd name="T49" fmla="*/ 0 h 5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494" h="542">
                  <a:moveTo>
                    <a:pt x="0" y="542"/>
                  </a:moveTo>
                  <a:cubicBezTo>
                    <a:pt x="35" y="542"/>
                    <a:pt x="70" y="542"/>
                    <a:pt x="104" y="542"/>
                  </a:cubicBezTo>
                  <a:cubicBezTo>
                    <a:pt x="139" y="541"/>
                    <a:pt x="173" y="541"/>
                    <a:pt x="208" y="541"/>
                  </a:cubicBezTo>
                  <a:cubicBezTo>
                    <a:pt x="243" y="540"/>
                    <a:pt x="277" y="540"/>
                    <a:pt x="312" y="539"/>
                  </a:cubicBezTo>
                  <a:cubicBezTo>
                    <a:pt x="347" y="539"/>
                    <a:pt x="381" y="538"/>
                    <a:pt x="416" y="537"/>
                  </a:cubicBezTo>
                  <a:cubicBezTo>
                    <a:pt x="451" y="537"/>
                    <a:pt x="485" y="536"/>
                    <a:pt x="520" y="535"/>
                  </a:cubicBezTo>
                  <a:cubicBezTo>
                    <a:pt x="554" y="534"/>
                    <a:pt x="589" y="533"/>
                    <a:pt x="624" y="532"/>
                  </a:cubicBezTo>
                  <a:cubicBezTo>
                    <a:pt x="659" y="530"/>
                    <a:pt x="693" y="529"/>
                    <a:pt x="728" y="528"/>
                  </a:cubicBezTo>
                  <a:cubicBezTo>
                    <a:pt x="762" y="526"/>
                    <a:pt x="797" y="525"/>
                    <a:pt x="831" y="523"/>
                  </a:cubicBezTo>
                  <a:cubicBezTo>
                    <a:pt x="866" y="521"/>
                    <a:pt x="901" y="519"/>
                    <a:pt x="935" y="516"/>
                  </a:cubicBezTo>
                  <a:cubicBezTo>
                    <a:pt x="970" y="514"/>
                    <a:pt x="1005" y="511"/>
                    <a:pt x="1039" y="508"/>
                  </a:cubicBezTo>
                  <a:cubicBezTo>
                    <a:pt x="1074" y="506"/>
                    <a:pt x="1109" y="502"/>
                    <a:pt x="1143" y="499"/>
                  </a:cubicBezTo>
                  <a:cubicBezTo>
                    <a:pt x="1178" y="495"/>
                    <a:pt x="1212" y="491"/>
                    <a:pt x="1247" y="487"/>
                  </a:cubicBezTo>
                  <a:cubicBezTo>
                    <a:pt x="1282" y="482"/>
                    <a:pt x="1317" y="477"/>
                    <a:pt x="1351" y="472"/>
                  </a:cubicBezTo>
                  <a:cubicBezTo>
                    <a:pt x="1386" y="467"/>
                    <a:pt x="1420" y="461"/>
                    <a:pt x="1455" y="455"/>
                  </a:cubicBezTo>
                  <a:cubicBezTo>
                    <a:pt x="1490" y="449"/>
                    <a:pt x="1524" y="442"/>
                    <a:pt x="1559" y="434"/>
                  </a:cubicBezTo>
                  <a:cubicBezTo>
                    <a:pt x="1594" y="427"/>
                    <a:pt x="1628" y="418"/>
                    <a:pt x="1663" y="409"/>
                  </a:cubicBezTo>
                  <a:cubicBezTo>
                    <a:pt x="1698" y="400"/>
                    <a:pt x="1732" y="391"/>
                    <a:pt x="1767" y="381"/>
                  </a:cubicBezTo>
                  <a:cubicBezTo>
                    <a:pt x="1801" y="370"/>
                    <a:pt x="1836" y="359"/>
                    <a:pt x="1871" y="346"/>
                  </a:cubicBezTo>
                  <a:cubicBezTo>
                    <a:pt x="1906" y="334"/>
                    <a:pt x="1940" y="321"/>
                    <a:pt x="1975" y="307"/>
                  </a:cubicBezTo>
                  <a:cubicBezTo>
                    <a:pt x="2009" y="293"/>
                    <a:pt x="2044" y="278"/>
                    <a:pt x="2078" y="261"/>
                  </a:cubicBezTo>
                  <a:cubicBezTo>
                    <a:pt x="2113" y="245"/>
                    <a:pt x="2148" y="227"/>
                    <a:pt x="2182" y="208"/>
                  </a:cubicBezTo>
                  <a:cubicBezTo>
                    <a:pt x="2217" y="190"/>
                    <a:pt x="2252" y="169"/>
                    <a:pt x="2286" y="148"/>
                  </a:cubicBezTo>
                  <a:cubicBezTo>
                    <a:pt x="2321" y="127"/>
                    <a:pt x="2356" y="104"/>
                    <a:pt x="2390" y="79"/>
                  </a:cubicBezTo>
                  <a:cubicBezTo>
                    <a:pt x="2425" y="55"/>
                    <a:pt x="2459" y="27"/>
                    <a:pt x="2494" y="0"/>
                  </a:cubicBezTo>
                </a:path>
              </a:pathLst>
            </a:custGeom>
            <a:noFill/>
            <a:ln w="30163" cap="rnd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43" name="Szövegdoboz 42">
              <a:extLst>
                <a:ext uri="{FF2B5EF4-FFF2-40B4-BE49-F238E27FC236}">
                  <a16:creationId xmlns:a16="http://schemas.microsoft.com/office/drawing/2014/main" id="{7027DA06-4165-40FD-A78B-C0169AD47BD2}"/>
                </a:ext>
              </a:extLst>
            </p:cNvPr>
            <p:cNvSpPr txBox="1"/>
            <p:nvPr/>
          </p:nvSpPr>
          <p:spPr>
            <a:xfrm rot="19443462">
              <a:off x="11190419" y="4226207"/>
              <a:ext cx="43313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hu-HU" dirty="0"/>
                <a:t>víz</a:t>
              </a:r>
            </a:p>
          </p:txBody>
        </p:sp>
      </p:grpSp>
      <p:grpSp>
        <p:nvGrpSpPr>
          <p:cNvPr id="46" name="Csoportba foglalás 45">
            <a:extLst>
              <a:ext uri="{FF2B5EF4-FFF2-40B4-BE49-F238E27FC236}">
                <a16:creationId xmlns:a16="http://schemas.microsoft.com/office/drawing/2014/main" id="{52392528-8C3E-42E5-AB36-EBA087AD4CC1}"/>
              </a:ext>
            </a:extLst>
          </p:cNvPr>
          <p:cNvGrpSpPr/>
          <p:nvPr/>
        </p:nvGrpSpPr>
        <p:grpSpPr>
          <a:xfrm>
            <a:off x="6922941" y="3670422"/>
            <a:ext cx="4635128" cy="1404649"/>
            <a:chOff x="7019926" y="3853152"/>
            <a:chExt cx="4635128" cy="1404649"/>
          </a:xfrm>
        </p:grpSpPr>
        <p:sp>
          <p:nvSpPr>
            <p:cNvPr id="14" name="Freeform 10">
              <a:extLst>
                <a:ext uri="{FF2B5EF4-FFF2-40B4-BE49-F238E27FC236}">
                  <a16:creationId xmlns:a16="http://schemas.microsoft.com/office/drawing/2014/main" id="{D355AB9F-1CDB-40BF-895F-CC56B82E6844}"/>
                </a:ext>
              </a:extLst>
            </p:cNvPr>
            <p:cNvSpPr>
              <a:spLocks/>
            </p:cNvSpPr>
            <p:nvPr/>
          </p:nvSpPr>
          <p:spPr bwMode="auto">
            <a:xfrm>
              <a:off x="7019926" y="3913188"/>
              <a:ext cx="4610100" cy="1344613"/>
            </a:xfrm>
            <a:custGeom>
              <a:avLst/>
              <a:gdLst>
                <a:gd name="T0" fmla="*/ 0 w 2904"/>
                <a:gd name="T1" fmla="*/ 847 h 847"/>
                <a:gd name="T2" fmla="*/ 103 w 2904"/>
                <a:gd name="T3" fmla="*/ 846 h 847"/>
                <a:gd name="T4" fmla="*/ 207 w 2904"/>
                <a:gd name="T5" fmla="*/ 845 h 847"/>
                <a:gd name="T6" fmla="*/ 311 w 2904"/>
                <a:gd name="T7" fmla="*/ 843 h 847"/>
                <a:gd name="T8" fmla="*/ 415 w 2904"/>
                <a:gd name="T9" fmla="*/ 840 h 847"/>
                <a:gd name="T10" fmla="*/ 518 w 2904"/>
                <a:gd name="T11" fmla="*/ 837 h 847"/>
                <a:gd name="T12" fmla="*/ 622 w 2904"/>
                <a:gd name="T13" fmla="*/ 833 h 847"/>
                <a:gd name="T14" fmla="*/ 726 w 2904"/>
                <a:gd name="T15" fmla="*/ 828 h 847"/>
                <a:gd name="T16" fmla="*/ 829 w 2904"/>
                <a:gd name="T17" fmla="*/ 822 h 847"/>
                <a:gd name="T18" fmla="*/ 933 w 2904"/>
                <a:gd name="T19" fmla="*/ 814 h 847"/>
                <a:gd name="T20" fmla="*/ 1037 w 2904"/>
                <a:gd name="T21" fmla="*/ 805 h 847"/>
                <a:gd name="T22" fmla="*/ 1141 w 2904"/>
                <a:gd name="T23" fmla="*/ 794 h 847"/>
                <a:gd name="T24" fmla="*/ 1245 w 2904"/>
                <a:gd name="T25" fmla="*/ 781 h 847"/>
                <a:gd name="T26" fmla="*/ 1348 w 2904"/>
                <a:gd name="T27" fmla="*/ 766 h 847"/>
                <a:gd name="T28" fmla="*/ 1452 w 2904"/>
                <a:gd name="T29" fmla="*/ 747 h 847"/>
                <a:gd name="T30" fmla="*/ 1556 w 2904"/>
                <a:gd name="T31" fmla="*/ 726 h 847"/>
                <a:gd name="T32" fmla="*/ 1659 w 2904"/>
                <a:gd name="T33" fmla="*/ 702 h 847"/>
                <a:gd name="T34" fmla="*/ 1763 w 2904"/>
                <a:gd name="T35" fmla="*/ 674 h 847"/>
                <a:gd name="T36" fmla="*/ 1867 w 2904"/>
                <a:gd name="T37" fmla="*/ 642 h 847"/>
                <a:gd name="T38" fmla="*/ 1971 w 2904"/>
                <a:gd name="T39" fmla="*/ 605 h 847"/>
                <a:gd name="T40" fmla="*/ 2074 w 2904"/>
                <a:gd name="T41" fmla="*/ 564 h 847"/>
                <a:gd name="T42" fmla="*/ 2178 w 2904"/>
                <a:gd name="T43" fmla="*/ 517 h 847"/>
                <a:gd name="T44" fmla="*/ 2282 w 2904"/>
                <a:gd name="T45" fmla="*/ 464 h 847"/>
                <a:gd name="T46" fmla="*/ 2385 w 2904"/>
                <a:gd name="T47" fmla="*/ 405 h 847"/>
                <a:gd name="T48" fmla="*/ 2489 w 2904"/>
                <a:gd name="T49" fmla="*/ 340 h 847"/>
                <a:gd name="T50" fmla="*/ 2593 w 2904"/>
                <a:gd name="T51" fmla="*/ 267 h 847"/>
                <a:gd name="T52" fmla="*/ 2697 w 2904"/>
                <a:gd name="T53" fmla="*/ 187 h 847"/>
                <a:gd name="T54" fmla="*/ 2801 w 2904"/>
                <a:gd name="T55" fmla="*/ 98 h 847"/>
                <a:gd name="T56" fmla="*/ 2904 w 2904"/>
                <a:gd name="T57" fmla="*/ 0 h 8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2904" h="847">
                  <a:moveTo>
                    <a:pt x="0" y="847"/>
                  </a:moveTo>
                  <a:cubicBezTo>
                    <a:pt x="34" y="847"/>
                    <a:pt x="69" y="847"/>
                    <a:pt x="103" y="846"/>
                  </a:cubicBezTo>
                  <a:cubicBezTo>
                    <a:pt x="138" y="846"/>
                    <a:pt x="173" y="845"/>
                    <a:pt x="207" y="845"/>
                  </a:cubicBezTo>
                  <a:cubicBezTo>
                    <a:pt x="242" y="844"/>
                    <a:pt x="276" y="844"/>
                    <a:pt x="311" y="843"/>
                  </a:cubicBezTo>
                  <a:cubicBezTo>
                    <a:pt x="345" y="842"/>
                    <a:pt x="380" y="841"/>
                    <a:pt x="415" y="840"/>
                  </a:cubicBezTo>
                  <a:cubicBezTo>
                    <a:pt x="449" y="839"/>
                    <a:pt x="484" y="838"/>
                    <a:pt x="518" y="837"/>
                  </a:cubicBezTo>
                  <a:cubicBezTo>
                    <a:pt x="553" y="836"/>
                    <a:pt x="588" y="834"/>
                    <a:pt x="622" y="833"/>
                  </a:cubicBezTo>
                  <a:cubicBezTo>
                    <a:pt x="657" y="832"/>
                    <a:pt x="691" y="830"/>
                    <a:pt x="726" y="828"/>
                  </a:cubicBezTo>
                  <a:cubicBezTo>
                    <a:pt x="760" y="826"/>
                    <a:pt x="795" y="824"/>
                    <a:pt x="829" y="822"/>
                  </a:cubicBezTo>
                  <a:cubicBezTo>
                    <a:pt x="864" y="819"/>
                    <a:pt x="899" y="817"/>
                    <a:pt x="933" y="814"/>
                  </a:cubicBezTo>
                  <a:cubicBezTo>
                    <a:pt x="968" y="811"/>
                    <a:pt x="1002" y="808"/>
                    <a:pt x="1037" y="805"/>
                  </a:cubicBezTo>
                  <a:cubicBezTo>
                    <a:pt x="1072" y="802"/>
                    <a:pt x="1106" y="798"/>
                    <a:pt x="1141" y="794"/>
                  </a:cubicBezTo>
                  <a:cubicBezTo>
                    <a:pt x="1175" y="790"/>
                    <a:pt x="1210" y="786"/>
                    <a:pt x="1245" y="781"/>
                  </a:cubicBezTo>
                  <a:cubicBezTo>
                    <a:pt x="1279" y="776"/>
                    <a:pt x="1314" y="771"/>
                    <a:pt x="1348" y="766"/>
                  </a:cubicBezTo>
                  <a:cubicBezTo>
                    <a:pt x="1383" y="760"/>
                    <a:pt x="1418" y="754"/>
                    <a:pt x="1452" y="747"/>
                  </a:cubicBezTo>
                  <a:cubicBezTo>
                    <a:pt x="1486" y="741"/>
                    <a:pt x="1521" y="734"/>
                    <a:pt x="1556" y="726"/>
                  </a:cubicBezTo>
                  <a:cubicBezTo>
                    <a:pt x="1590" y="719"/>
                    <a:pt x="1625" y="711"/>
                    <a:pt x="1659" y="702"/>
                  </a:cubicBezTo>
                  <a:cubicBezTo>
                    <a:pt x="1694" y="693"/>
                    <a:pt x="1729" y="684"/>
                    <a:pt x="1763" y="674"/>
                  </a:cubicBezTo>
                  <a:cubicBezTo>
                    <a:pt x="1798" y="664"/>
                    <a:pt x="1832" y="653"/>
                    <a:pt x="1867" y="642"/>
                  </a:cubicBezTo>
                  <a:cubicBezTo>
                    <a:pt x="1902" y="630"/>
                    <a:pt x="1936" y="618"/>
                    <a:pt x="1971" y="605"/>
                  </a:cubicBezTo>
                  <a:cubicBezTo>
                    <a:pt x="2005" y="592"/>
                    <a:pt x="2040" y="579"/>
                    <a:pt x="2074" y="564"/>
                  </a:cubicBezTo>
                  <a:cubicBezTo>
                    <a:pt x="2109" y="549"/>
                    <a:pt x="2144" y="533"/>
                    <a:pt x="2178" y="517"/>
                  </a:cubicBezTo>
                  <a:cubicBezTo>
                    <a:pt x="2212" y="500"/>
                    <a:pt x="2247" y="483"/>
                    <a:pt x="2282" y="464"/>
                  </a:cubicBezTo>
                  <a:cubicBezTo>
                    <a:pt x="2316" y="446"/>
                    <a:pt x="2351" y="426"/>
                    <a:pt x="2385" y="405"/>
                  </a:cubicBezTo>
                  <a:cubicBezTo>
                    <a:pt x="2420" y="385"/>
                    <a:pt x="2455" y="363"/>
                    <a:pt x="2489" y="340"/>
                  </a:cubicBezTo>
                  <a:cubicBezTo>
                    <a:pt x="2524" y="317"/>
                    <a:pt x="2558" y="293"/>
                    <a:pt x="2593" y="267"/>
                  </a:cubicBezTo>
                  <a:cubicBezTo>
                    <a:pt x="2628" y="242"/>
                    <a:pt x="2662" y="215"/>
                    <a:pt x="2697" y="187"/>
                  </a:cubicBezTo>
                  <a:cubicBezTo>
                    <a:pt x="2731" y="158"/>
                    <a:pt x="2766" y="129"/>
                    <a:pt x="2801" y="98"/>
                  </a:cubicBezTo>
                  <a:cubicBezTo>
                    <a:pt x="2835" y="67"/>
                    <a:pt x="2870" y="33"/>
                    <a:pt x="2904" y="0"/>
                  </a:cubicBezTo>
                </a:path>
              </a:pathLst>
            </a:custGeom>
            <a:noFill/>
            <a:ln w="30163" cap="rnd">
              <a:solidFill>
                <a:schemeClr val="accent1">
                  <a:lumMod val="75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45" name="Szövegdoboz 44">
              <a:extLst>
                <a:ext uri="{FF2B5EF4-FFF2-40B4-BE49-F238E27FC236}">
                  <a16:creationId xmlns:a16="http://schemas.microsoft.com/office/drawing/2014/main" id="{E6227513-0332-44E3-BB4C-3DF184FDEE8C}"/>
                </a:ext>
              </a:extLst>
            </p:cNvPr>
            <p:cNvSpPr txBox="1"/>
            <p:nvPr/>
          </p:nvSpPr>
          <p:spPr>
            <a:xfrm rot="19285291">
              <a:off x="10850282" y="3853152"/>
              <a:ext cx="804772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hu-HU" dirty="0"/>
                <a:t>benzol</a:t>
              </a:r>
            </a:p>
          </p:txBody>
        </p:sp>
      </p:grpSp>
      <p:grpSp>
        <p:nvGrpSpPr>
          <p:cNvPr id="48" name="Csoportba foglalás 47">
            <a:extLst>
              <a:ext uri="{FF2B5EF4-FFF2-40B4-BE49-F238E27FC236}">
                <a16:creationId xmlns:a16="http://schemas.microsoft.com/office/drawing/2014/main" id="{5F28B11E-A0AE-4A7D-B856-2C227FD35C80}"/>
              </a:ext>
            </a:extLst>
          </p:cNvPr>
          <p:cNvGrpSpPr/>
          <p:nvPr/>
        </p:nvGrpSpPr>
        <p:grpSpPr>
          <a:xfrm>
            <a:off x="6922941" y="2031840"/>
            <a:ext cx="4610100" cy="3043230"/>
            <a:chOff x="7019926" y="2214570"/>
            <a:chExt cx="4610100" cy="3043230"/>
          </a:xfrm>
        </p:grpSpPr>
        <p:sp>
          <p:nvSpPr>
            <p:cNvPr id="17" name="Freeform 13">
              <a:extLst>
                <a:ext uri="{FF2B5EF4-FFF2-40B4-BE49-F238E27FC236}">
                  <a16:creationId xmlns:a16="http://schemas.microsoft.com/office/drawing/2014/main" id="{F7378444-F2A4-4500-A8FE-3BDB9CCF02A7}"/>
                </a:ext>
              </a:extLst>
            </p:cNvPr>
            <p:cNvSpPr>
              <a:spLocks/>
            </p:cNvSpPr>
            <p:nvPr/>
          </p:nvSpPr>
          <p:spPr bwMode="auto">
            <a:xfrm>
              <a:off x="7019926" y="2371725"/>
              <a:ext cx="4610100" cy="2886075"/>
            </a:xfrm>
            <a:custGeom>
              <a:avLst/>
              <a:gdLst>
                <a:gd name="T0" fmla="*/ 0 w 2904"/>
                <a:gd name="T1" fmla="*/ 1818 h 1818"/>
                <a:gd name="T2" fmla="*/ 103 w 2904"/>
                <a:gd name="T3" fmla="*/ 1817 h 1818"/>
                <a:gd name="T4" fmla="*/ 207 w 2904"/>
                <a:gd name="T5" fmla="*/ 1815 h 1818"/>
                <a:gd name="T6" fmla="*/ 311 w 2904"/>
                <a:gd name="T7" fmla="*/ 1813 h 1818"/>
                <a:gd name="T8" fmla="*/ 415 w 2904"/>
                <a:gd name="T9" fmla="*/ 1810 h 1818"/>
                <a:gd name="T10" fmla="*/ 518 w 2904"/>
                <a:gd name="T11" fmla="*/ 1806 h 1818"/>
                <a:gd name="T12" fmla="*/ 622 w 2904"/>
                <a:gd name="T13" fmla="*/ 1800 h 1818"/>
                <a:gd name="T14" fmla="*/ 726 w 2904"/>
                <a:gd name="T15" fmla="*/ 1793 h 1818"/>
                <a:gd name="T16" fmla="*/ 829 w 2904"/>
                <a:gd name="T17" fmla="*/ 1784 h 1818"/>
                <a:gd name="T18" fmla="*/ 933 w 2904"/>
                <a:gd name="T19" fmla="*/ 1773 h 1818"/>
                <a:gd name="T20" fmla="*/ 1037 w 2904"/>
                <a:gd name="T21" fmla="*/ 1759 h 1818"/>
                <a:gd name="T22" fmla="*/ 1141 w 2904"/>
                <a:gd name="T23" fmla="*/ 1742 h 1818"/>
                <a:gd name="T24" fmla="*/ 1245 w 2904"/>
                <a:gd name="T25" fmla="*/ 1720 h 1818"/>
                <a:gd name="T26" fmla="*/ 1348 w 2904"/>
                <a:gd name="T27" fmla="*/ 1695 h 1818"/>
                <a:gd name="T28" fmla="*/ 1452 w 2904"/>
                <a:gd name="T29" fmla="*/ 1664 h 1818"/>
                <a:gd name="T30" fmla="*/ 1556 w 2904"/>
                <a:gd name="T31" fmla="*/ 1626 h 1818"/>
                <a:gd name="T32" fmla="*/ 1659 w 2904"/>
                <a:gd name="T33" fmla="*/ 1582 h 1818"/>
                <a:gd name="T34" fmla="*/ 1763 w 2904"/>
                <a:gd name="T35" fmla="*/ 1529 h 1818"/>
                <a:gd name="T36" fmla="*/ 1867 w 2904"/>
                <a:gd name="T37" fmla="*/ 1466 h 1818"/>
                <a:gd name="T38" fmla="*/ 1971 w 2904"/>
                <a:gd name="T39" fmla="*/ 1393 h 1818"/>
                <a:gd name="T40" fmla="*/ 2074 w 2904"/>
                <a:gd name="T41" fmla="*/ 1308 h 1818"/>
                <a:gd name="T42" fmla="*/ 2178 w 2904"/>
                <a:gd name="T43" fmla="*/ 1210 h 1818"/>
                <a:gd name="T44" fmla="*/ 2282 w 2904"/>
                <a:gd name="T45" fmla="*/ 1097 h 1818"/>
                <a:gd name="T46" fmla="*/ 2385 w 2904"/>
                <a:gd name="T47" fmla="*/ 966 h 1818"/>
                <a:gd name="T48" fmla="*/ 2489 w 2904"/>
                <a:gd name="T49" fmla="*/ 818 h 1818"/>
                <a:gd name="T50" fmla="*/ 2593 w 2904"/>
                <a:gd name="T51" fmla="*/ 649 h 1818"/>
                <a:gd name="T52" fmla="*/ 2697 w 2904"/>
                <a:gd name="T53" fmla="*/ 458 h 1818"/>
                <a:gd name="T54" fmla="*/ 2801 w 2904"/>
                <a:gd name="T55" fmla="*/ 243 h 1818"/>
                <a:gd name="T56" fmla="*/ 2904 w 2904"/>
                <a:gd name="T57" fmla="*/ 0 h 18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2904" h="1818">
                  <a:moveTo>
                    <a:pt x="0" y="1818"/>
                  </a:moveTo>
                  <a:cubicBezTo>
                    <a:pt x="34" y="1818"/>
                    <a:pt x="69" y="1817"/>
                    <a:pt x="103" y="1817"/>
                  </a:cubicBezTo>
                  <a:cubicBezTo>
                    <a:pt x="138" y="1817"/>
                    <a:pt x="173" y="1816"/>
                    <a:pt x="207" y="1815"/>
                  </a:cubicBezTo>
                  <a:cubicBezTo>
                    <a:pt x="242" y="1815"/>
                    <a:pt x="276" y="1814"/>
                    <a:pt x="311" y="1813"/>
                  </a:cubicBezTo>
                  <a:cubicBezTo>
                    <a:pt x="345" y="1812"/>
                    <a:pt x="380" y="1811"/>
                    <a:pt x="415" y="1810"/>
                  </a:cubicBezTo>
                  <a:cubicBezTo>
                    <a:pt x="449" y="1808"/>
                    <a:pt x="484" y="1807"/>
                    <a:pt x="518" y="1806"/>
                  </a:cubicBezTo>
                  <a:cubicBezTo>
                    <a:pt x="553" y="1804"/>
                    <a:pt x="588" y="1802"/>
                    <a:pt x="622" y="1800"/>
                  </a:cubicBezTo>
                  <a:cubicBezTo>
                    <a:pt x="657" y="1798"/>
                    <a:pt x="691" y="1796"/>
                    <a:pt x="726" y="1793"/>
                  </a:cubicBezTo>
                  <a:cubicBezTo>
                    <a:pt x="760" y="1790"/>
                    <a:pt x="795" y="1788"/>
                    <a:pt x="829" y="1784"/>
                  </a:cubicBezTo>
                  <a:cubicBezTo>
                    <a:pt x="864" y="1781"/>
                    <a:pt x="899" y="1777"/>
                    <a:pt x="933" y="1773"/>
                  </a:cubicBezTo>
                  <a:cubicBezTo>
                    <a:pt x="968" y="1769"/>
                    <a:pt x="1002" y="1764"/>
                    <a:pt x="1037" y="1759"/>
                  </a:cubicBezTo>
                  <a:cubicBezTo>
                    <a:pt x="1072" y="1754"/>
                    <a:pt x="1106" y="1748"/>
                    <a:pt x="1141" y="1742"/>
                  </a:cubicBezTo>
                  <a:cubicBezTo>
                    <a:pt x="1175" y="1735"/>
                    <a:pt x="1210" y="1729"/>
                    <a:pt x="1245" y="1720"/>
                  </a:cubicBezTo>
                  <a:cubicBezTo>
                    <a:pt x="1279" y="1713"/>
                    <a:pt x="1314" y="1704"/>
                    <a:pt x="1348" y="1695"/>
                  </a:cubicBezTo>
                  <a:cubicBezTo>
                    <a:pt x="1383" y="1685"/>
                    <a:pt x="1418" y="1675"/>
                    <a:pt x="1452" y="1664"/>
                  </a:cubicBezTo>
                  <a:cubicBezTo>
                    <a:pt x="1486" y="1652"/>
                    <a:pt x="1521" y="1640"/>
                    <a:pt x="1556" y="1626"/>
                  </a:cubicBezTo>
                  <a:cubicBezTo>
                    <a:pt x="1590" y="1612"/>
                    <a:pt x="1625" y="1597"/>
                    <a:pt x="1659" y="1582"/>
                  </a:cubicBezTo>
                  <a:cubicBezTo>
                    <a:pt x="1694" y="1565"/>
                    <a:pt x="1729" y="1548"/>
                    <a:pt x="1763" y="1529"/>
                  </a:cubicBezTo>
                  <a:cubicBezTo>
                    <a:pt x="1798" y="1509"/>
                    <a:pt x="1832" y="1489"/>
                    <a:pt x="1867" y="1466"/>
                  </a:cubicBezTo>
                  <a:cubicBezTo>
                    <a:pt x="1902" y="1443"/>
                    <a:pt x="1936" y="1420"/>
                    <a:pt x="1971" y="1393"/>
                  </a:cubicBezTo>
                  <a:cubicBezTo>
                    <a:pt x="2005" y="1367"/>
                    <a:pt x="2040" y="1339"/>
                    <a:pt x="2074" y="1308"/>
                  </a:cubicBezTo>
                  <a:cubicBezTo>
                    <a:pt x="2109" y="1278"/>
                    <a:pt x="2144" y="1245"/>
                    <a:pt x="2178" y="1210"/>
                  </a:cubicBezTo>
                  <a:cubicBezTo>
                    <a:pt x="2212" y="1175"/>
                    <a:pt x="2247" y="1137"/>
                    <a:pt x="2282" y="1097"/>
                  </a:cubicBezTo>
                  <a:cubicBezTo>
                    <a:pt x="2316" y="1056"/>
                    <a:pt x="2351" y="1013"/>
                    <a:pt x="2385" y="966"/>
                  </a:cubicBezTo>
                  <a:cubicBezTo>
                    <a:pt x="2420" y="920"/>
                    <a:pt x="2455" y="871"/>
                    <a:pt x="2489" y="818"/>
                  </a:cubicBezTo>
                  <a:cubicBezTo>
                    <a:pt x="2524" y="765"/>
                    <a:pt x="2558" y="709"/>
                    <a:pt x="2593" y="649"/>
                  </a:cubicBezTo>
                  <a:cubicBezTo>
                    <a:pt x="2628" y="589"/>
                    <a:pt x="2662" y="526"/>
                    <a:pt x="2697" y="458"/>
                  </a:cubicBezTo>
                  <a:cubicBezTo>
                    <a:pt x="2731" y="391"/>
                    <a:pt x="2766" y="319"/>
                    <a:pt x="2801" y="243"/>
                  </a:cubicBezTo>
                  <a:cubicBezTo>
                    <a:pt x="2835" y="166"/>
                    <a:pt x="2870" y="81"/>
                    <a:pt x="2904" y="0"/>
                  </a:cubicBezTo>
                </a:path>
              </a:pathLst>
            </a:custGeom>
            <a:noFill/>
            <a:ln w="30163" cap="rnd">
              <a:solidFill>
                <a:srgbClr val="FFC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47" name="Szövegdoboz 46">
              <a:extLst>
                <a:ext uri="{FF2B5EF4-FFF2-40B4-BE49-F238E27FC236}">
                  <a16:creationId xmlns:a16="http://schemas.microsoft.com/office/drawing/2014/main" id="{F934E4D5-B405-4810-AE04-63BE1825D893}"/>
                </a:ext>
              </a:extLst>
            </p:cNvPr>
            <p:cNvSpPr txBox="1"/>
            <p:nvPr/>
          </p:nvSpPr>
          <p:spPr>
            <a:xfrm rot="17669295">
              <a:off x="10845548" y="2512152"/>
              <a:ext cx="96449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hu-HU" dirty="0"/>
                <a:t>metanol</a:t>
              </a:r>
            </a:p>
          </p:txBody>
        </p:sp>
      </p:grpSp>
      <p:grpSp>
        <p:nvGrpSpPr>
          <p:cNvPr id="50" name="Csoportba foglalás 49">
            <a:extLst>
              <a:ext uri="{FF2B5EF4-FFF2-40B4-BE49-F238E27FC236}">
                <a16:creationId xmlns:a16="http://schemas.microsoft.com/office/drawing/2014/main" id="{4AD30A5D-6006-4E1F-B8A1-B141A6BC5569}"/>
              </a:ext>
            </a:extLst>
          </p:cNvPr>
          <p:cNvGrpSpPr/>
          <p:nvPr/>
        </p:nvGrpSpPr>
        <p:grpSpPr>
          <a:xfrm>
            <a:off x="6922941" y="1817949"/>
            <a:ext cx="4116388" cy="3226959"/>
            <a:chOff x="7019926" y="2000679"/>
            <a:chExt cx="4116388" cy="3226959"/>
          </a:xfrm>
        </p:grpSpPr>
        <p:sp>
          <p:nvSpPr>
            <p:cNvPr id="16" name="Freeform 12">
              <a:extLst>
                <a:ext uri="{FF2B5EF4-FFF2-40B4-BE49-F238E27FC236}">
                  <a16:creationId xmlns:a16="http://schemas.microsoft.com/office/drawing/2014/main" id="{BA3AE46A-C463-4A1A-83B8-41527248C131}"/>
                </a:ext>
              </a:extLst>
            </p:cNvPr>
            <p:cNvSpPr>
              <a:spLocks/>
            </p:cNvSpPr>
            <p:nvPr/>
          </p:nvSpPr>
          <p:spPr bwMode="auto">
            <a:xfrm>
              <a:off x="7019926" y="2193925"/>
              <a:ext cx="4116388" cy="3033713"/>
            </a:xfrm>
            <a:custGeom>
              <a:avLst/>
              <a:gdLst>
                <a:gd name="T0" fmla="*/ 0 w 2593"/>
                <a:gd name="T1" fmla="*/ 1911 h 1911"/>
                <a:gd name="T2" fmla="*/ 103 w 2593"/>
                <a:gd name="T3" fmla="*/ 1904 h 1911"/>
                <a:gd name="T4" fmla="*/ 207 w 2593"/>
                <a:gd name="T5" fmla="*/ 1895 h 1911"/>
                <a:gd name="T6" fmla="*/ 311 w 2593"/>
                <a:gd name="T7" fmla="*/ 1883 h 1911"/>
                <a:gd name="T8" fmla="*/ 415 w 2593"/>
                <a:gd name="T9" fmla="*/ 1869 h 1911"/>
                <a:gd name="T10" fmla="*/ 518 w 2593"/>
                <a:gd name="T11" fmla="*/ 1852 h 1911"/>
                <a:gd name="T12" fmla="*/ 622 w 2593"/>
                <a:gd name="T13" fmla="*/ 1832 h 1911"/>
                <a:gd name="T14" fmla="*/ 726 w 2593"/>
                <a:gd name="T15" fmla="*/ 1808 h 1911"/>
                <a:gd name="T16" fmla="*/ 830 w 2593"/>
                <a:gd name="T17" fmla="*/ 1779 h 1911"/>
                <a:gd name="T18" fmla="*/ 933 w 2593"/>
                <a:gd name="T19" fmla="*/ 1745 h 1911"/>
                <a:gd name="T20" fmla="*/ 1037 w 2593"/>
                <a:gd name="T21" fmla="*/ 1706 h 1911"/>
                <a:gd name="T22" fmla="*/ 1141 w 2593"/>
                <a:gd name="T23" fmla="*/ 1661 h 1911"/>
                <a:gd name="T24" fmla="*/ 1245 w 2593"/>
                <a:gd name="T25" fmla="*/ 1609 h 1911"/>
                <a:gd name="T26" fmla="*/ 1348 w 2593"/>
                <a:gd name="T27" fmla="*/ 1550 h 1911"/>
                <a:gd name="T28" fmla="*/ 1452 w 2593"/>
                <a:gd name="T29" fmla="*/ 1482 h 1911"/>
                <a:gd name="T30" fmla="*/ 1556 w 2593"/>
                <a:gd name="T31" fmla="*/ 1406 h 1911"/>
                <a:gd name="T32" fmla="*/ 1660 w 2593"/>
                <a:gd name="T33" fmla="*/ 1320 h 1911"/>
                <a:gd name="T34" fmla="*/ 1763 w 2593"/>
                <a:gd name="T35" fmla="*/ 1225 h 1911"/>
                <a:gd name="T36" fmla="*/ 1867 w 2593"/>
                <a:gd name="T37" fmla="*/ 1118 h 1911"/>
                <a:gd name="T38" fmla="*/ 1971 w 2593"/>
                <a:gd name="T39" fmla="*/ 1000 h 1911"/>
                <a:gd name="T40" fmla="*/ 2074 w 2593"/>
                <a:gd name="T41" fmla="*/ 869 h 1911"/>
                <a:gd name="T42" fmla="*/ 2178 w 2593"/>
                <a:gd name="T43" fmla="*/ 725 h 1911"/>
                <a:gd name="T44" fmla="*/ 2282 w 2593"/>
                <a:gd name="T45" fmla="*/ 567 h 1911"/>
                <a:gd name="T46" fmla="*/ 2386 w 2593"/>
                <a:gd name="T47" fmla="*/ 394 h 1911"/>
                <a:gd name="T48" fmla="*/ 2490 w 2593"/>
                <a:gd name="T49" fmla="*/ 205 h 1911"/>
                <a:gd name="T50" fmla="*/ 2593 w 2593"/>
                <a:gd name="T51" fmla="*/ 0 h 19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2593" h="1911">
                  <a:moveTo>
                    <a:pt x="0" y="1911"/>
                  </a:moveTo>
                  <a:cubicBezTo>
                    <a:pt x="34" y="1909"/>
                    <a:pt x="69" y="1907"/>
                    <a:pt x="103" y="1904"/>
                  </a:cubicBezTo>
                  <a:cubicBezTo>
                    <a:pt x="138" y="1901"/>
                    <a:pt x="173" y="1898"/>
                    <a:pt x="207" y="1895"/>
                  </a:cubicBezTo>
                  <a:cubicBezTo>
                    <a:pt x="242" y="1891"/>
                    <a:pt x="276" y="1888"/>
                    <a:pt x="311" y="1883"/>
                  </a:cubicBezTo>
                  <a:cubicBezTo>
                    <a:pt x="345" y="1879"/>
                    <a:pt x="380" y="1874"/>
                    <a:pt x="415" y="1869"/>
                  </a:cubicBezTo>
                  <a:cubicBezTo>
                    <a:pt x="449" y="1864"/>
                    <a:pt x="484" y="1858"/>
                    <a:pt x="518" y="1852"/>
                  </a:cubicBezTo>
                  <a:cubicBezTo>
                    <a:pt x="553" y="1846"/>
                    <a:pt x="588" y="1839"/>
                    <a:pt x="622" y="1832"/>
                  </a:cubicBezTo>
                  <a:cubicBezTo>
                    <a:pt x="657" y="1824"/>
                    <a:pt x="691" y="1816"/>
                    <a:pt x="726" y="1808"/>
                  </a:cubicBezTo>
                  <a:cubicBezTo>
                    <a:pt x="761" y="1799"/>
                    <a:pt x="795" y="1789"/>
                    <a:pt x="830" y="1779"/>
                  </a:cubicBezTo>
                  <a:cubicBezTo>
                    <a:pt x="864" y="1768"/>
                    <a:pt x="899" y="1757"/>
                    <a:pt x="933" y="1745"/>
                  </a:cubicBezTo>
                  <a:cubicBezTo>
                    <a:pt x="968" y="1733"/>
                    <a:pt x="1002" y="1720"/>
                    <a:pt x="1037" y="1706"/>
                  </a:cubicBezTo>
                  <a:cubicBezTo>
                    <a:pt x="1072" y="1692"/>
                    <a:pt x="1106" y="1677"/>
                    <a:pt x="1141" y="1661"/>
                  </a:cubicBezTo>
                  <a:cubicBezTo>
                    <a:pt x="1175" y="1645"/>
                    <a:pt x="1210" y="1627"/>
                    <a:pt x="1245" y="1609"/>
                  </a:cubicBezTo>
                  <a:cubicBezTo>
                    <a:pt x="1279" y="1590"/>
                    <a:pt x="1314" y="1571"/>
                    <a:pt x="1348" y="1550"/>
                  </a:cubicBezTo>
                  <a:cubicBezTo>
                    <a:pt x="1383" y="1529"/>
                    <a:pt x="1418" y="1506"/>
                    <a:pt x="1452" y="1482"/>
                  </a:cubicBezTo>
                  <a:cubicBezTo>
                    <a:pt x="1487" y="1458"/>
                    <a:pt x="1521" y="1433"/>
                    <a:pt x="1556" y="1406"/>
                  </a:cubicBezTo>
                  <a:cubicBezTo>
                    <a:pt x="1591" y="1379"/>
                    <a:pt x="1625" y="1351"/>
                    <a:pt x="1660" y="1320"/>
                  </a:cubicBezTo>
                  <a:cubicBezTo>
                    <a:pt x="1694" y="1290"/>
                    <a:pt x="1729" y="1259"/>
                    <a:pt x="1763" y="1225"/>
                  </a:cubicBezTo>
                  <a:cubicBezTo>
                    <a:pt x="1798" y="1191"/>
                    <a:pt x="1832" y="1155"/>
                    <a:pt x="1867" y="1118"/>
                  </a:cubicBezTo>
                  <a:cubicBezTo>
                    <a:pt x="1902" y="1080"/>
                    <a:pt x="1936" y="1041"/>
                    <a:pt x="1971" y="1000"/>
                  </a:cubicBezTo>
                  <a:cubicBezTo>
                    <a:pt x="2005" y="958"/>
                    <a:pt x="2040" y="915"/>
                    <a:pt x="2074" y="869"/>
                  </a:cubicBezTo>
                  <a:cubicBezTo>
                    <a:pt x="2109" y="823"/>
                    <a:pt x="2144" y="775"/>
                    <a:pt x="2178" y="725"/>
                  </a:cubicBezTo>
                  <a:cubicBezTo>
                    <a:pt x="2213" y="674"/>
                    <a:pt x="2247" y="622"/>
                    <a:pt x="2282" y="567"/>
                  </a:cubicBezTo>
                  <a:cubicBezTo>
                    <a:pt x="2317" y="512"/>
                    <a:pt x="2351" y="454"/>
                    <a:pt x="2386" y="394"/>
                  </a:cubicBezTo>
                  <a:cubicBezTo>
                    <a:pt x="2420" y="333"/>
                    <a:pt x="2455" y="271"/>
                    <a:pt x="2490" y="205"/>
                  </a:cubicBezTo>
                  <a:cubicBezTo>
                    <a:pt x="2524" y="140"/>
                    <a:pt x="2559" y="69"/>
                    <a:pt x="2593" y="0"/>
                  </a:cubicBezTo>
                </a:path>
              </a:pathLst>
            </a:custGeom>
            <a:noFill/>
            <a:ln w="30163" cap="rnd">
              <a:solidFill>
                <a:srgbClr val="00B0F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49" name="Szövegdoboz 48">
              <a:extLst>
                <a:ext uri="{FF2B5EF4-FFF2-40B4-BE49-F238E27FC236}">
                  <a16:creationId xmlns:a16="http://schemas.microsoft.com/office/drawing/2014/main" id="{D027E5B4-7C33-475A-B9A8-733DDCF14A55}"/>
                </a:ext>
              </a:extLst>
            </p:cNvPr>
            <p:cNvSpPr txBox="1"/>
            <p:nvPr/>
          </p:nvSpPr>
          <p:spPr>
            <a:xfrm rot="17915240">
              <a:off x="10256429" y="2336284"/>
              <a:ext cx="104054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hu-HU" dirty="0" err="1"/>
                <a:t>dietiléter</a:t>
              </a:r>
              <a:endParaRPr lang="hu-HU" dirty="0"/>
            </a:p>
          </p:txBody>
        </p:sp>
      </p:grpSp>
      <p:cxnSp>
        <p:nvCxnSpPr>
          <p:cNvPr id="52" name="Egyenes összekötő nyíllal 51">
            <a:extLst>
              <a:ext uri="{FF2B5EF4-FFF2-40B4-BE49-F238E27FC236}">
                <a16:creationId xmlns:a16="http://schemas.microsoft.com/office/drawing/2014/main" id="{3DCAD636-3DCE-45BD-8496-C3B58D667B68}"/>
              </a:ext>
            </a:extLst>
          </p:cNvPr>
          <p:cNvCxnSpPr>
            <a:stCxn id="15" idx="20"/>
            <a:endCxn id="11" idx="11"/>
          </p:cNvCxnSpPr>
          <p:nvPr/>
        </p:nvCxnSpPr>
        <p:spPr>
          <a:xfrm flipH="1">
            <a:off x="10871054" y="4628983"/>
            <a:ext cx="1587" cy="455613"/>
          </a:xfrm>
          <a:prstGeom prst="straightConnector1">
            <a:avLst/>
          </a:prstGeom>
          <a:ln w="25400">
            <a:solidFill>
              <a:srgbClr val="FF0000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Egyenes összekötő nyíllal 52">
            <a:extLst>
              <a:ext uri="{FF2B5EF4-FFF2-40B4-BE49-F238E27FC236}">
                <a16:creationId xmlns:a16="http://schemas.microsoft.com/office/drawing/2014/main" id="{C9002611-62A2-484A-A608-32C046AB0F04}"/>
              </a:ext>
            </a:extLst>
          </p:cNvPr>
          <p:cNvCxnSpPr/>
          <p:nvPr/>
        </p:nvCxnSpPr>
        <p:spPr>
          <a:xfrm flipH="1">
            <a:off x="10197599" y="4628981"/>
            <a:ext cx="1587" cy="455613"/>
          </a:xfrm>
          <a:prstGeom prst="straightConnector1">
            <a:avLst/>
          </a:prstGeom>
          <a:ln w="25400">
            <a:solidFill>
              <a:schemeClr val="accent1">
                <a:lumMod val="75000"/>
              </a:schemeClr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Egyenes összekötő nyíllal 53">
            <a:extLst>
              <a:ext uri="{FF2B5EF4-FFF2-40B4-BE49-F238E27FC236}">
                <a16:creationId xmlns:a16="http://schemas.microsoft.com/office/drawing/2014/main" id="{7A520E79-40C6-41B1-B26E-6FC02F28D18A}"/>
              </a:ext>
            </a:extLst>
          </p:cNvPr>
          <p:cNvCxnSpPr/>
          <p:nvPr/>
        </p:nvCxnSpPr>
        <p:spPr>
          <a:xfrm flipH="1">
            <a:off x="9694716" y="4625014"/>
            <a:ext cx="1587" cy="455613"/>
          </a:xfrm>
          <a:prstGeom prst="straightConnector1">
            <a:avLst/>
          </a:prstGeom>
          <a:ln w="25400">
            <a:solidFill>
              <a:srgbClr val="FFC000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Egyenes összekötő nyíllal 54">
            <a:extLst>
              <a:ext uri="{FF2B5EF4-FFF2-40B4-BE49-F238E27FC236}">
                <a16:creationId xmlns:a16="http://schemas.microsoft.com/office/drawing/2014/main" id="{0DCF6B15-D536-4A99-910E-989DB6971971}"/>
              </a:ext>
            </a:extLst>
          </p:cNvPr>
          <p:cNvCxnSpPr/>
          <p:nvPr/>
        </p:nvCxnSpPr>
        <p:spPr>
          <a:xfrm flipH="1">
            <a:off x="8766029" y="4628985"/>
            <a:ext cx="1587" cy="455613"/>
          </a:xfrm>
          <a:prstGeom prst="straightConnector1">
            <a:avLst/>
          </a:prstGeom>
          <a:ln w="25400">
            <a:solidFill>
              <a:srgbClr val="00B0F0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Szövegdoboz 55">
            <a:extLst>
              <a:ext uri="{FF2B5EF4-FFF2-40B4-BE49-F238E27FC236}">
                <a16:creationId xmlns:a16="http://schemas.microsoft.com/office/drawing/2014/main" id="{B35CAD01-2C41-4258-BBEC-13DF8106AD49}"/>
              </a:ext>
            </a:extLst>
          </p:cNvPr>
          <p:cNvSpPr txBox="1"/>
          <p:nvPr/>
        </p:nvSpPr>
        <p:spPr>
          <a:xfrm>
            <a:off x="7996078" y="5325365"/>
            <a:ext cx="34034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err="1"/>
              <a:t>T</a:t>
            </a:r>
            <a:r>
              <a:rPr lang="hu-HU" baseline="-25000" dirty="0" err="1"/>
              <a:t>forr</a:t>
            </a:r>
            <a:r>
              <a:rPr lang="hu-HU" dirty="0"/>
              <a:t> = </a:t>
            </a:r>
            <a:r>
              <a:rPr lang="hu-HU" dirty="0">
                <a:solidFill>
                  <a:srgbClr val="00B0F0"/>
                </a:solidFill>
              </a:rPr>
              <a:t>35°C</a:t>
            </a:r>
            <a:r>
              <a:rPr lang="hu-HU" dirty="0"/>
              <a:t>        </a:t>
            </a:r>
            <a:r>
              <a:rPr lang="hu-HU" dirty="0">
                <a:solidFill>
                  <a:srgbClr val="FFC000"/>
                </a:solidFill>
              </a:rPr>
              <a:t>65°C</a:t>
            </a:r>
            <a:r>
              <a:rPr lang="hu-HU" dirty="0"/>
              <a:t>   </a:t>
            </a:r>
            <a:r>
              <a:rPr lang="hu-HU" dirty="0">
                <a:solidFill>
                  <a:schemeClr val="accent1">
                    <a:lumMod val="75000"/>
                  </a:schemeClr>
                </a:solidFill>
              </a:rPr>
              <a:t>80°C</a:t>
            </a:r>
            <a:r>
              <a:rPr lang="hu-HU" dirty="0"/>
              <a:t>   </a:t>
            </a:r>
            <a:r>
              <a:rPr lang="hu-HU" dirty="0">
                <a:solidFill>
                  <a:srgbClr val="FF0000"/>
                </a:solidFill>
              </a:rPr>
              <a:t>100 °C</a:t>
            </a:r>
          </a:p>
        </p:txBody>
      </p:sp>
      <p:sp>
        <p:nvSpPr>
          <p:cNvPr id="57" name="Szövegdoboz 56">
            <a:extLst>
              <a:ext uri="{FF2B5EF4-FFF2-40B4-BE49-F238E27FC236}">
                <a16:creationId xmlns:a16="http://schemas.microsoft.com/office/drawing/2014/main" id="{EB0A91A5-A374-468A-B86A-1E27742C7D65}"/>
              </a:ext>
            </a:extLst>
          </p:cNvPr>
          <p:cNvSpPr txBox="1"/>
          <p:nvPr/>
        </p:nvSpPr>
        <p:spPr>
          <a:xfrm>
            <a:off x="4941938" y="5907195"/>
            <a:ext cx="712566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Illékonyabb az a folyadék, amely forráspontja kisebb, egy adott</a:t>
            </a:r>
            <a:b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nyomáson, illetve a gőznyomása nagyobb egy adott hőmérsékleten!</a:t>
            </a:r>
          </a:p>
        </p:txBody>
      </p:sp>
    </p:spTree>
    <p:extLst>
      <p:ext uri="{BB962C8B-B14F-4D97-AF65-F5344CB8AC3E}">
        <p14:creationId xmlns:p14="http://schemas.microsoft.com/office/powerpoint/2010/main" val="28956061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1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500"/>
                            </p:stCondLst>
                            <p:childTnLst>
                              <p:par>
                                <p:cTn id="37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000"/>
                            </p:stCondLst>
                            <p:childTnLst>
                              <p:par>
                                <p:cTn id="42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" grpId="0"/>
      <p:bldP spid="57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D295C7CD-7D78-49FC-9DA0-450DD01B44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Kapilláris aktivitás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21C575F2-DCB5-467E-9D41-0093440515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3"/>
            <a:ext cx="10515600" cy="4879977"/>
          </a:xfrm>
        </p:spPr>
        <p:txBody>
          <a:bodyPr>
            <a:normAutofit/>
          </a:bodyPr>
          <a:lstStyle/>
          <a:p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felületi feszültség is, és a folyadékok gőznyomása is a folyadékot alkotó részecskék közötti vonzó kölcsönhatások következménye, és a folyadék-gáz határfelületen tapasztalható!</a:t>
            </a:r>
          </a:p>
          <a:p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Mi a helyzet, ha a folyadék szilárd anyaggal érintkezik?</a:t>
            </a:r>
          </a:p>
          <a:p>
            <a:pPr>
              <a:spcAft>
                <a:spcPts val="5000"/>
              </a:spcAft>
            </a:pPr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Ekkor tapasztalhatjuk az ún. kapilláris aktivitást!</a:t>
            </a:r>
          </a:p>
          <a:p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kölcsönhatás a folyadék részecskéi között (kohézió), lehet erősebb, mint a szilárd felület és a folyadék részecskéi között (adhézió), vagy gyengébb! </a:t>
            </a:r>
          </a:p>
          <a:p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Hogyan vezet ez a kapilláris aktivitáshoz?</a:t>
            </a:r>
          </a:p>
        </p:txBody>
      </p:sp>
      <p:sp>
        <p:nvSpPr>
          <p:cNvPr id="4" name="Szövegdoboz 3">
            <a:extLst>
              <a:ext uri="{FF2B5EF4-FFF2-40B4-BE49-F238E27FC236}">
                <a16:creationId xmlns:a16="http://schemas.microsoft.com/office/drawing/2014/main" id="{5F70FD08-9B44-4ABF-8303-F16BE52049BC}"/>
              </a:ext>
            </a:extLst>
          </p:cNvPr>
          <p:cNvSpPr txBox="1"/>
          <p:nvPr/>
        </p:nvSpPr>
        <p:spPr>
          <a:xfrm>
            <a:off x="3606687" y="4159248"/>
            <a:ext cx="500765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>
                <a:hlinkClick r:id="rId3"/>
              </a:rPr>
              <a:t>https://www.youtube.com/watch?v=YoF7RuBZIpM</a:t>
            </a:r>
            <a:r>
              <a:rPr lang="hu-HU" dirty="0"/>
              <a:t> </a:t>
            </a:r>
          </a:p>
          <a:p>
            <a:endParaRPr lang="hu-HU" dirty="0"/>
          </a:p>
        </p:txBody>
      </p:sp>
      <p:sp>
        <p:nvSpPr>
          <p:cNvPr id="5" name="Szövegdoboz 4"/>
          <p:cNvSpPr txBox="1"/>
          <p:nvPr/>
        </p:nvSpPr>
        <p:spPr>
          <a:xfrm>
            <a:off x="760164" y="672029"/>
            <a:ext cx="11833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/>
              <a:t>2024/9/25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533877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D295C7CD-7D78-49FC-9DA0-450DD01B44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pPr algn="ctr"/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Kapilláris aktivitás</a:t>
            </a:r>
          </a:p>
        </p:txBody>
      </p:sp>
      <p:sp>
        <p:nvSpPr>
          <p:cNvPr id="4" name="Szövegdoboz 3">
            <a:extLst>
              <a:ext uri="{FF2B5EF4-FFF2-40B4-BE49-F238E27FC236}">
                <a16:creationId xmlns:a16="http://schemas.microsoft.com/office/drawing/2014/main" id="{C8858226-7E34-4FD0-8E7A-2EDDA054DBF6}"/>
              </a:ext>
            </a:extLst>
          </p:cNvPr>
          <p:cNvSpPr txBox="1"/>
          <p:nvPr/>
        </p:nvSpPr>
        <p:spPr>
          <a:xfrm>
            <a:off x="3961479" y="6333647"/>
            <a:ext cx="51716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hu-HU" dirty="0">
                <a:hlinkClick r:id="rId3"/>
              </a:rPr>
              <a:t>https://www.youtube.com/watch?v=3BBCAD8MSko</a:t>
            </a:r>
            <a:r>
              <a:rPr lang="hu-HU" dirty="0"/>
              <a:t> </a:t>
            </a:r>
          </a:p>
        </p:txBody>
      </p:sp>
      <p:sp>
        <p:nvSpPr>
          <p:cNvPr id="13" name="Szövegdoboz 12">
            <a:extLst>
              <a:ext uri="{FF2B5EF4-FFF2-40B4-BE49-F238E27FC236}">
                <a16:creationId xmlns:a16="http://schemas.microsoft.com/office/drawing/2014/main" id="{CF38B185-8C8C-4463-902A-B30F6006829A}"/>
              </a:ext>
            </a:extLst>
          </p:cNvPr>
          <p:cNvSpPr txBox="1"/>
          <p:nvPr/>
        </p:nvSpPr>
        <p:spPr>
          <a:xfrm>
            <a:off x="2735255" y="1725322"/>
            <a:ext cx="8409674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hu-H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Ha az adhézió erősebb, mint a kohézió, akkor a folyadék </a:t>
            </a:r>
            <a:br>
              <a:rPr lang="hu-H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u-H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felülete homorú.</a:t>
            </a:r>
          </a:p>
        </p:txBody>
      </p:sp>
      <p:sp>
        <p:nvSpPr>
          <p:cNvPr id="259" name="Szövegdoboz 258">
            <a:extLst>
              <a:ext uri="{FF2B5EF4-FFF2-40B4-BE49-F238E27FC236}">
                <a16:creationId xmlns:a16="http://schemas.microsoft.com/office/drawing/2014/main" id="{8F315F19-516B-46AF-AF26-20AE38B71BD6}"/>
              </a:ext>
            </a:extLst>
          </p:cNvPr>
          <p:cNvSpPr txBox="1"/>
          <p:nvPr/>
        </p:nvSpPr>
        <p:spPr>
          <a:xfrm>
            <a:off x="3353344" y="2680639"/>
            <a:ext cx="7834196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hu-H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Ha a folyadék felülete homorú, akkor a folyadékszint</a:t>
            </a:r>
          </a:p>
          <a:p>
            <a:pPr algn="ctr"/>
            <a:r>
              <a:rPr lang="hu-H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felemelkedik a kapillárisban.</a:t>
            </a:r>
          </a:p>
        </p:txBody>
      </p:sp>
      <p:grpSp>
        <p:nvGrpSpPr>
          <p:cNvPr id="263" name="Csoportba foglalás 262">
            <a:extLst>
              <a:ext uri="{FF2B5EF4-FFF2-40B4-BE49-F238E27FC236}">
                <a16:creationId xmlns:a16="http://schemas.microsoft.com/office/drawing/2014/main" id="{DBA914C0-2C1D-4E14-9663-23FB1A12BC17}"/>
              </a:ext>
            </a:extLst>
          </p:cNvPr>
          <p:cNvGrpSpPr/>
          <p:nvPr/>
        </p:nvGrpSpPr>
        <p:grpSpPr>
          <a:xfrm>
            <a:off x="193191" y="2113882"/>
            <a:ext cx="2881746" cy="1840221"/>
            <a:chOff x="332509" y="4212236"/>
            <a:chExt cx="2881746" cy="1840221"/>
          </a:xfrm>
        </p:grpSpPr>
        <p:sp>
          <p:nvSpPr>
            <p:cNvPr id="261" name="Téglalap 260">
              <a:extLst>
                <a:ext uri="{FF2B5EF4-FFF2-40B4-BE49-F238E27FC236}">
                  <a16:creationId xmlns:a16="http://schemas.microsoft.com/office/drawing/2014/main" id="{FDE768F7-56E6-45EE-AE4A-678FDCC1656F}"/>
                </a:ext>
              </a:extLst>
            </p:cNvPr>
            <p:cNvSpPr/>
            <p:nvPr/>
          </p:nvSpPr>
          <p:spPr>
            <a:xfrm>
              <a:off x="332509" y="4347604"/>
              <a:ext cx="2881746" cy="1704853"/>
            </a:xfrm>
            <a:prstGeom prst="rect">
              <a:avLst/>
            </a:prstGeom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262" name="Téglalap 261">
              <a:extLst>
                <a:ext uri="{FF2B5EF4-FFF2-40B4-BE49-F238E27FC236}">
                  <a16:creationId xmlns:a16="http://schemas.microsoft.com/office/drawing/2014/main" id="{8B534721-213D-4098-AAE2-6CCB0F208559}"/>
                </a:ext>
              </a:extLst>
            </p:cNvPr>
            <p:cNvSpPr/>
            <p:nvPr/>
          </p:nvSpPr>
          <p:spPr>
            <a:xfrm>
              <a:off x="351560" y="4212236"/>
              <a:ext cx="2844000" cy="25528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</p:grpSp>
      <p:grpSp>
        <p:nvGrpSpPr>
          <p:cNvPr id="268" name="Csoportba foglalás 267">
            <a:extLst>
              <a:ext uri="{FF2B5EF4-FFF2-40B4-BE49-F238E27FC236}">
                <a16:creationId xmlns:a16="http://schemas.microsoft.com/office/drawing/2014/main" id="{A9A011C4-BD5F-4F8E-8FB5-328787BA9DA9}"/>
              </a:ext>
            </a:extLst>
          </p:cNvPr>
          <p:cNvGrpSpPr/>
          <p:nvPr/>
        </p:nvGrpSpPr>
        <p:grpSpPr>
          <a:xfrm>
            <a:off x="1488883" y="290064"/>
            <a:ext cx="291902" cy="3073865"/>
            <a:chOff x="971606" y="1563298"/>
            <a:chExt cx="291902" cy="1393017"/>
          </a:xfrm>
        </p:grpSpPr>
        <p:sp>
          <p:nvSpPr>
            <p:cNvPr id="264" name="Téglalap 263">
              <a:extLst>
                <a:ext uri="{FF2B5EF4-FFF2-40B4-BE49-F238E27FC236}">
                  <a16:creationId xmlns:a16="http://schemas.microsoft.com/office/drawing/2014/main" id="{4034B398-E9FA-4CA3-92E1-6BBBCB620DDF}"/>
                </a:ext>
              </a:extLst>
            </p:cNvPr>
            <p:cNvSpPr/>
            <p:nvPr/>
          </p:nvSpPr>
          <p:spPr>
            <a:xfrm>
              <a:off x="973146" y="1981200"/>
              <a:ext cx="290362" cy="971550"/>
            </a:xfrm>
            <a:prstGeom prst="rect">
              <a:avLst/>
            </a:prstGeom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9" name="Téglalap: lekerekített 8">
              <a:extLst>
                <a:ext uri="{FF2B5EF4-FFF2-40B4-BE49-F238E27FC236}">
                  <a16:creationId xmlns:a16="http://schemas.microsoft.com/office/drawing/2014/main" id="{09070130-FB0D-4CDD-AC91-37D7C5AE460C}"/>
                </a:ext>
              </a:extLst>
            </p:cNvPr>
            <p:cNvSpPr/>
            <p:nvPr/>
          </p:nvSpPr>
          <p:spPr>
            <a:xfrm>
              <a:off x="971606" y="1766436"/>
              <a:ext cx="290362" cy="346198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6" name="Téglalap 5">
              <a:extLst>
                <a:ext uri="{FF2B5EF4-FFF2-40B4-BE49-F238E27FC236}">
                  <a16:creationId xmlns:a16="http://schemas.microsoft.com/office/drawing/2014/main" id="{C881CDE4-0C3E-4E02-8015-5E7D963C6043}"/>
                </a:ext>
              </a:extLst>
            </p:cNvPr>
            <p:cNvSpPr/>
            <p:nvPr/>
          </p:nvSpPr>
          <p:spPr>
            <a:xfrm flipH="1">
              <a:off x="985387" y="1698617"/>
              <a:ext cx="262800" cy="18472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cxnSp>
          <p:nvCxnSpPr>
            <p:cNvPr id="266" name="Egyenes összekötő 265">
              <a:extLst>
                <a:ext uri="{FF2B5EF4-FFF2-40B4-BE49-F238E27FC236}">
                  <a16:creationId xmlns:a16="http://schemas.microsoft.com/office/drawing/2014/main" id="{A9B705AB-DB07-49E7-BC51-328603C38011}"/>
                </a:ext>
              </a:extLst>
            </p:cNvPr>
            <p:cNvCxnSpPr>
              <a:cxnSpLocks/>
            </p:cNvCxnSpPr>
            <p:nvPr/>
          </p:nvCxnSpPr>
          <p:spPr>
            <a:xfrm>
              <a:off x="1261968" y="1563298"/>
              <a:ext cx="0" cy="1389453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7" name="Egyenes összekötő 266">
              <a:extLst>
                <a:ext uri="{FF2B5EF4-FFF2-40B4-BE49-F238E27FC236}">
                  <a16:creationId xmlns:a16="http://schemas.microsoft.com/office/drawing/2014/main" id="{FDE72D2A-9CA0-48D0-8F1A-A82052E1B605}"/>
                </a:ext>
              </a:extLst>
            </p:cNvPr>
            <p:cNvCxnSpPr/>
            <p:nvPr/>
          </p:nvCxnSpPr>
          <p:spPr>
            <a:xfrm>
              <a:off x="971606" y="1566862"/>
              <a:ext cx="0" cy="1389453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86" name="Csoportba foglalás 285">
            <a:extLst>
              <a:ext uri="{FF2B5EF4-FFF2-40B4-BE49-F238E27FC236}">
                <a16:creationId xmlns:a16="http://schemas.microsoft.com/office/drawing/2014/main" id="{DAB2388F-2542-4FD4-A41D-F19938588CAF}"/>
              </a:ext>
            </a:extLst>
          </p:cNvPr>
          <p:cNvGrpSpPr/>
          <p:nvPr/>
        </p:nvGrpSpPr>
        <p:grpSpPr>
          <a:xfrm>
            <a:off x="608555" y="4493356"/>
            <a:ext cx="2113298" cy="2167126"/>
            <a:chOff x="608555" y="4493356"/>
            <a:chExt cx="2113298" cy="2167126"/>
          </a:xfrm>
        </p:grpSpPr>
        <p:sp>
          <p:nvSpPr>
            <p:cNvPr id="270" name="Téglalap 269">
              <a:extLst>
                <a:ext uri="{FF2B5EF4-FFF2-40B4-BE49-F238E27FC236}">
                  <a16:creationId xmlns:a16="http://schemas.microsoft.com/office/drawing/2014/main" id="{29A20E04-C37C-474B-88C9-D5DA9CDF9A3D}"/>
                </a:ext>
              </a:extLst>
            </p:cNvPr>
            <p:cNvSpPr/>
            <p:nvPr/>
          </p:nvSpPr>
          <p:spPr>
            <a:xfrm>
              <a:off x="619704" y="5437625"/>
              <a:ext cx="2102149" cy="1215721"/>
            </a:xfrm>
            <a:prstGeom prst="rect">
              <a:avLst/>
            </a:prstGeom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 dirty="0"/>
            </a:p>
          </p:txBody>
        </p:sp>
        <p:sp>
          <p:nvSpPr>
            <p:cNvPr id="279" name="Ellipszis 278">
              <a:extLst>
                <a:ext uri="{FF2B5EF4-FFF2-40B4-BE49-F238E27FC236}">
                  <a16:creationId xmlns:a16="http://schemas.microsoft.com/office/drawing/2014/main" id="{B3154E41-3ECD-4C3D-9AA0-8CE5A18138A1}"/>
                </a:ext>
              </a:extLst>
            </p:cNvPr>
            <p:cNvSpPr/>
            <p:nvPr/>
          </p:nvSpPr>
          <p:spPr>
            <a:xfrm>
              <a:off x="644770" y="4773498"/>
              <a:ext cx="2016000" cy="1215721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cxnSp>
          <p:nvCxnSpPr>
            <p:cNvPr id="273" name="Egyenes összekötő 272">
              <a:extLst>
                <a:ext uri="{FF2B5EF4-FFF2-40B4-BE49-F238E27FC236}">
                  <a16:creationId xmlns:a16="http://schemas.microsoft.com/office/drawing/2014/main" id="{392608ED-A82F-485C-B265-F4CB16704619}"/>
                </a:ext>
              </a:extLst>
            </p:cNvPr>
            <p:cNvCxnSpPr>
              <a:cxnSpLocks/>
            </p:cNvCxnSpPr>
            <p:nvPr/>
          </p:nvCxnSpPr>
          <p:spPr>
            <a:xfrm>
              <a:off x="2692776" y="4500482"/>
              <a:ext cx="0" cy="2160000"/>
            </a:xfrm>
            <a:prstGeom prst="line">
              <a:avLst/>
            </a:prstGeom>
            <a:ln w="635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4" name="Egyenes összekötő 273">
              <a:extLst>
                <a:ext uri="{FF2B5EF4-FFF2-40B4-BE49-F238E27FC236}">
                  <a16:creationId xmlns:a16="http://schemas.microsoft.com/office/drawing/2014/main" id="{31FEF2C5-2A3F-40A4-87BB-C61CAB37F538}"/>
                </a:ext>
              </a:extLst>
            </p:cNvPr>
            <p:cNvCxnSpPr>
              <a:cxnSpLocks/>
            </p:cNvCxnSpPr>
            <p:nvPr/>
          </p:nvCxnSpPr>
          <p:spPr>
            <a:xfrm>
              <a:off x="608555" y="4493356"/>
              <a:ext cx="0" cy="2160000"/>
            </a:xfrm>
            <a:prstGeom prst="line">
              <a:avLst/>
            </a:prstGeom>
            <a:ln w="635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95" name="Egyenes összekötő nyíllal 294">
            <a:extLst>
              <a:ext uri="{FF2B5EF4-FFF2-40B4-BE49-F238E27FC236}">
                <a16:creationId xmlns:a16="http://schemas.microsoft.com/office/drawing/2014/main" id="{640ACA15-D1A6-4348-AE2B-8749EAE2AD72}"/>
              </a:ext>
            </a:extLst>
          </p:cNvPr>
          <p:cNvCxnSpPr>
            <a:cxnSpLocks/>
          </p:cNvCxnSpPr>
          <p:nvPr/>
        </p:nvCxnSpPr>
        <p:spPr>
          <a:xfrm flipV="1">
            <a:off x="2660769" y="4962518"/>
            <a:ext cx="0" cy="460780"/>
          </a:xfrm>
          <a:prstGeom prst="straightConnector1">
            <a:avLst/>
          </a:prstGeom>
          <a:ln w="25400">
            <a:solidFill>
              <a:srgbClr val="FF0000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1" name="Csoportba foglalás 30">
            <a:extLst>
              <a:ext uri="{FF2B5EF4-FFF2-40B4-BE49-F238E27FC236}">
                <a16:creationId xmlns:a16="http://schemas.microsoft.com/office/drawing/2014/main" id="{3683ECEA-8C24-4A6E-BB2F-343C8CFCC59B}"/>
              </a:ext>
            </a:extLst>
          </p:cNvPr>
          <p:cNvGrpSpPr/>
          <p:nvPr/>
        </p:nvGrpSpPr>
        <p:grpSpPr>
          <a:xfrm>
            <a:off x="640562" y="4827607"/>
            <a:ext cx="2020207" cy="733157"/>
            <a:chOff x="640562" y="4827607"/>
            <a:chExt cx="2020207" cy="733157"/>
          </a:xfrm>
        </p:grpSpPr>
        <p:sp>
          <p:nvSpPr>
            <p:cNvPr id="283" name="Ellipszis 282">
              <a:extLst>
                <a:ext uri="{FF2B5EF4-FFF2-40B4-BE49-F238E27FC236}">
                  <a16:creationId xmlns:a16="http://schemas.microsoft.com/office/drawing/2014/main" id="{CB0BE4ED-8A97-4B71-A7B4-F407B37EEE14}"/>
                </a:ext>
              </a:extLst>
            </p:cNvPr>
            <p:cNvSpPr/>
            <p:nvPr/>
          </p:nvSpPr>
          <p:spPr>
            <a:xfrm>
              <a:off x="640562" y="5288387"/>
              <a:ext cx="2020207" cy="269823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grpSp>
          <p:nvGrpSpPr>
            <p:cNvPr id="28" name="Csoportba foglalás 27">
              <a:extLst>
                <a:ext uri="{FF2B5EF4-FFF2-40B4-BE49-F238E27FC236}">
                  <a16:creationId xmlns:a16="http://schemas.microsoft.com/office/drawing/2014/main" id="{F41C54F2-AD33-408C-B3FD-4E678128ACA0}"/>
                </a:ext>
              </a:extLst>
            </p:cNvPr>
            <p:cNvGrpSpPr/>
            <p:nvPr/>
          </p:nvGrpSpPr>
          <p:grpSpPr>
            <a:xfrm>
              <a:off x="640562" y="4827607"/>
              <a:ext cx="1804718" cy="733157"/>
              <a:chOff x="640562" y="4827607"/>
              <a:chExt cx="1804718" cy="733157"/>
            </a:xfrm>
          </p:grpSpPr>
          <p:cxnSp>
            <p:nvCxnSpPr>
              <p:cNvPr id="285" name="Egyenes összekötő nyíllal 284">
                <a:extLst>
                  <a:ext uri="{FF2B5EF4-FFF2-40B4-BE49-F238E27FC236}">
                    <a16:creationId xmlns:a16="http://schemas.microsoft.com/office/drawing/2014/main" id="{BBA29EBB-3D84-4268-A8C6-A57F0260E809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640562" y="4962518"/>
                <a:ext cx="0" cy="460780"/>
              </a:xfrm>
              <a:prstGeom prst="straightConnector1">
                <a:avLst/>
              </a:prstGeom>
              <a:ln w="25400">
                <a:solidFill>
                  <a:srgbClr val="FF0000"/>
                </a:solidFill>
                <a:tailEnd type="stealt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6" name="Egyenes összekötő nyíllal 295">
                <a:extLst>
                  <a:ext uri="{FF2B5EF4-FFF2-40B4-BE49-F238E27FC236}">
                    <a16:creationId xmlns:a16="http://schemas.microsoft.com/office/drawing/2014/main" id="{10D748DB-4E3C-4C09-8EB7-933DF9507276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978057" y="4854072"/>
                <a:ext cx="0" cy="460780"/>
              </a:xfrm>
              <a:prstGeom prst="straightConnector1">
                <a:avLst/>
              </a:prstGeom>
              <a:ln w="25400">
                <a:solidFill>
                  <a:srgbClr val="FF0000"/>
                </a:solidFill>
                <a:tailEnd type="stealt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7" name="Egyenes összekötő nyíllal 296">
                <a:extLst>
                  <a:ext uri="{FF2B5EF4-FFF2-40B4-BE49-F238E27FC236}">
                    <a16:creationId xmlns:a16="http://schemas.microsoft.com/office/drawing/2014/main" id="{B40BA1C7-B04D-4770-9660-07289F0279F8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669495" y="4827607"/>
                <a:ext cx="0" cy="460780"/>
              </a:xfrm>
              <a:prstGeom prst="straightConnector1">
                <a:avLst/>
              </a:prstGeom>
              <a:ln w="25400">
                <a:solidFill>
                  <a:srgbClr val="FF0000"/>
                </a:solidFill>
                <a:tailEnd type="stealt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8" name="Egyenes összekötő nyíllal 297">
                <a:extLst>
                  <a:ext uri="{FF2B5EF4-FFF2-40B4-BE49-F238E27FC236}">
                    <a16:creationId xmlns:a16="http://schemas.microsoft.com/office/drawing/2014/main" id="{D317F163-3236-41BC-9C35-1D36CA1D69FB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330668" y="4827607"/>
                <a:ext cx="0" cy="460780"/>
              </a:xfrm>
              <a:prstGeom prst="straightConnector1">
                <a:avLst/>
              </a:prstGeom>
              <a:ln w="25400">
                <a:solidFill>
                  <a:srgbClr val="FF0000"/>
                </a:solidFill>
                <a:tailEnd type="stealt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9" name="Egyenes összekötő nyíllal 298">
                <a:extLst>
                  <a:ext uri="{FF2B5EF4-FFF2-40B4-BE49-F238E27FC236}">
                    <a16:creationId xmlns:a16="http://schemas.microsoft.com/office/drawing/2014/main" id="{6E9B0F36-E7D2-4C49-BA53-1EC7BF3E611A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2003021" y="4827607"/>
                <a:ext cx="0" cy="460780"/>
              </a:xfrm>
              <a:prstGeom prst="straightConnector1">
                <a:avLst/>
              </a:prstGeom>
              <a:ln w="25400">
                <a:solidFill>
                  <a:srgbClr val="FF0000"/>
                </a:solidFill>
                <a:tailEnd type="stealt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0" name="Egyenes összekötő nyíllal 299">
                <a:extLst>
                  <a:ext uri="{FF2B5EF4-FFF2-40B4-BE49-F238E27FC236}">
                    <a16:creationId xmlns:a16="http://schemas.microsoft.com/office/drawing/2014/main" id="{4A48B6C1-62A2-44EB-82DA-A0C99F493596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2318369" y="4854072"/>
                <a:ext cx="0" cy="460780"/>
              </a:xfrm>
              <a:prstGeom prst="straightConnector1">
                <a:avLst/>
              </a:prstGeom>
              <a:ln w="25400">
                <a:solidFill>
                  <a:srgbClr val="FF0000"/>
                </a:solidFill>
                <a:tailEnd type="stealt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1" name="Egyenes összekötő nyíllal 300">
                <a:extLst>
                  <a:ext uri="{FF2B5EF4-FFF2-40B4-BE49-F238E27FC236}">
                    <a16:creationId xmlns:a16="http://schemas.microsoft.com/office/drawing/2014/main" id="{18D41BD5-0850-4DE3-AD49-62B66EEB2794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2445280" y="5044863"/>
                <a:ext cx="0" cy="460780"/>
              </a:xfrm>
              <a:prstGeom prst="straightConnector1">
                <a:avLst/>
              </a:prstGeom>
              <a:ln w="25400">
                <a:solidFill>
                  <a:srgbClr val="FF0000"/>
                </a:solidFill>
                <a:tailEnd type="stealt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2" name="Egyenes összekötő nyíllal 301">
                <a:extLst>
                  <a:ext uri="{FF2B5EF4-FFF2-40B4-BE49-F238E27FC236}">
                    <a16:creationId xmlns:a16="http://schemas.microsoft.com/office/drawing/2014/main" id="{C89798CB-BE87-4AA7-AEED-E9C2A21BA40E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2167373" y="5080584"/>
                <a:ext cx="0" cy="460780"/>
              </a:xfrm>
              <a:prstGeom prst="straightConnector1">
                <a:avLst/>
              </a:prstGeom>
              <a:ln w="25400">
                <a:solidFill>
                  <a:srgbClr val="FF0000"/>
                </a:solidFill>
                <a:tailEnd type="stealt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3" name="Egyenes összekötő nyíllal 302">
                <a:extLst>
                  <a:ext uri="{FF2B5EF4-FFF2-40B4-BE49-F238E27FC236}">
                    <a16:creationId xmlns:a16="http://schemas.microsoft.com/office/drawing/2014/main" id="{55AFA72E-C747-4ABC-929E-BAC7F845C028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847633" y="5094008"/>
                <a:ext cx="0" cy="460780"/>
              </a:xfrm>
              <a:prstGeom prst="straightConnector1">
                <a:avLst/>
              </a:prstGeom>
              <a:ln w="25400">
                <a:solidFill>
                  <a:srgbClr val="FF0000"/>
                </a:solidFill>
                <a:tailEnd type="stealt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4" name="Egyenes összekötő nyíllal 303">
                <a:extLst>
                  <a:ext uri="{FF2B5EF4-FFF2-40B4-BE49-F238E27FC236}">
                    <a16:creationId xmlns:a16="http://schemas.microsoft.com/office/drawing/2014/main" id="{79A1C23E-6BBE-4B27-AE74-935D5FE2F982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498750" y="5099984"/>
                <a:ext cx="0" cy="460780"/>
              </a:xfrm>
              <a:prstGeom prst="straightConnector1">
                <a:avLst/>
              </a:prstGeom>
              <a:ln w="25400">
                <a:solidFill>
                  <a:srgbClr val="FF0000"/>
                </a:solidFill>
                <a:tailEnd type="stealt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5" name="Egyenes összekötő nyíllal 304">
                <a:extLst>
                  <a:ext uri="{FF2B5EF4-FFF2-40B4-BE49-F238E27FC236}">
                    <a16:creationId xmlns:a16="http://schemas.microsoft.com/office/drawing/2014/main" id="{FDB8102A-FB6B-4181-ABBD-F841557F933C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172291" y="5094008"/>
                <a:ext cx="0" cy="460780"/>
              </a:xfrm>
              <a:prstGeom prst="straightConnector1">
                <a:avLst/>
              </a:prstGeom>
              <a:ln w="25400">
                <a:solidFill>
                  <a:srgbClr val="FF0000"/>
                </a:solidFill>
                <a:tailEnd type="stealt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6" name="Egyenes összekötő nyíllal 305">
                <a:extLst>
                  <a:ext uri="{FF2B5EF4-FFF2-40B4-BE49-F238E27FC236}">
                    <a16:creationId xmlns:a16="http://schemas.microsoft.com/office/drawing/2014/main" id="{63B94055-2E30-4266-8446-7D8D91A9EF1C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838200" y="5044863"/>
                <a:ext cx="0" cy="460780"/>
              </a:xfrm>
              <a:prstGeom prst="straightConnector1">
                <a:avLst/>
              </a:prstGeom>
              <a:ln w="25400">
                <a:solidFill>
                  <a:srgbClr val="FF0000"/>
                </a:solidFill>
                <a:tailEnd type="stealt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32" name="Csoportba foglalás 31">
            <a:extLst>
              <a:ext uri="{FF2B5EF4-FFF2-40B4-BE49-F238E27FC236}">
                <a16:creationId xmlns:a16="http://schemas.microsoft.com/office/drawing/2014/main" id="{20BD6314-1B53-4885-894A-7329E6CD0C81}"/>
              </a:ext>
            </a:extLst>
          </p:cNvPr>
          <p:cNvGrpSpPr/>
          <p:nvPr/>
        </p:nvGrpSpPr>
        <p:grpSpPr>
          <a:xfrm>
            <a:off x="2302525" y="5409282"/>
            <a:ext cx="385591" cy="1109031"/>
            <a:chOff x="2302525" y="5409282"/>
            <a:chExt cx="385591" cy="1109031"/>
          </a:xfrm>
        </p:grpSpPr>
        <p:cxnSp>
          <p:nvCxnSpPr>
            <p:cNvPr id="289" name="Egyenes összekötő 288">
              <a:extLst>
                <a:ext uri="{FF2B5EF4-FFF2-40B4-BE49-F238E27FC236}">
                  <a16:creationId xmlns:a16="http://schemas.microsoft.com/office/drawing/2014/main" id="{A63E8D5A-90D8-4429-B159-0B1C655CB239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302525" y="5409282"/>
              <a:ext cx="385591" cy="1109031"/>
            </a:xfrm>
            <a:prstGeom prst="line">
              <a:avLst/>
            </a:prstGeom>
            <a:ln w="12700">
              <a:solidFill>
                <a:schemeClr val="bg1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7" name="Szövegdoboz 306">
              <a:extLst>
                <a:ext uri="{FF2B5EF4-FFF2-40B4-BE49-F238E27FC236}">
                  <a16:creationId xmlns:a16="http://schemas.microsoft.com/office/drawing/2014/main" id="{BB6A59D5-A793-4BA9-B946-F14BEA7E10D4}"/>
                </a:ext>
              </a:extLst>
            </p:cNvPr>
            <p:cNvSpPr txBox="1"/>
            <p:nvPr/>
          </p:nvSpPr>
          <p:spPr>
            <a:xfrm>
              <a:off x="2378293" y="6148981"/>
              <a:ext cx="29848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l-GR" i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θ</a:t>
              </a:r>
              <a:endParaRPr lang="hu-HU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27" name="Csoportba foglalás 26">
            <a:extLst>
              <a:ext uri="{FF2B5EF4-FFF2-40B4-BE49-F238E27FC236}">
                <a16:creationId xmlns:a16="http://schemas.microsoft.com/office/drawing/2014/main" id="{A7178930-0421-4089-B4B1-F4E0ED9456D4}"/>
              </a:ext>
            </a:extLst>
          </p:cNvPr>
          <p:cNvGrpSpPr/>
          <p:nvPr/>
        </p:nvGrpSpPr>
        <p:grpSpPr>
          <a:xfrm>
            <a:off x="2513196" y="4826724"/>
            <a:ext cx="540000" cy="828000"/>
            <a:chOff x="2513196" y="4826724"/>
            <a:chExt cx="540000" cy="828000"/>
          </a:xfrm>
        </p:grpSpPr>
        <p:cxnSp>
          <p:nvCxnSpPr>
            <p:cNvPr id="8" name="Egyenes összekötő 7">
              <a:extLst>
                <a:ext uri="{FF2B5EF4-FFF2-40B4-BE49-F238E27FC236}">
                  <a16:creationId xmlns:a16="http://schemas.microsoft.com/office/drawing/2014/main" id="{4C79DE21-B33C-4F32-AFE4-1586CB98F17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513196" y="4962518"/>
              <a:ext cx="540000" cy="2169"/>
            </a:xfrm>
            <a:prstGeom prst="line">
              <a:avLst/>
            </a:prstGeom>
            <a:ln w="12700">
              <a:solidFill>
                <a:schemeClr val="tx1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Egyenes összekötő 41">
              <a:extLst>
                <a:ext uri="{FF2B5EF4-FFF2-40B4-BE49-F238E27FC236}">
                  <a16:creationId xmlns:a16="http://schemas.microsoft.com/office/drawing/2014/main" id="{91D9CF6A-4969-481D-921D-E39FBB635C34}"/>
                </a:ext>
              </a:extLst>
            </p:cNvPr>
            <p:cNvCxnSpPr>
              <a:cxnSpLocks/>
            </p:cNvCxnSpPr>
            <p:nvPr/>
          </p:nvCxnSpPr>
          <p:spPr>
            <a:xfrm rot="5400000" flipV="1">
              <a:off x="2442891" y="5239639"/>
              <a:ext cx="828000" cy="2169"/>
            </a:xfrm>
            <a:prstGeom prst="line">
              <a:avLst/>
            </a:prstGeom>
            <a:ln w="12700">
              <a:solidFill>
                <a:schemeClr val="tx1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44" name="Egyenes összekötő nyíllal 43">
            <a:extLst>
              <a:ext uri="{FF2B5EF4-FFF2-40B4-BE49-F238E27FC236}">
                <a16:creationId xmlns:a16="http://schemas.microsoft.com/office/drawing/2014/main" id="{45E9644A-F8D8-4E14-82F2-E94D10B72703}"/>
              </a:ext>
            </a:extLst>
          </p:cNvPr>
          <p:cNvCxnSpPr>
            <a:cxnSpLocks/>
          </p:cNvCxnSpPr>
          <p:nvPr/>
        </p:nvCxnSpPr>
        <p:spPr>
          <a:xfrm flipH="1">
            <a:off x="2674520" y="5428225"/>
            <a:ext cx="179679" cy="0"/>
          </a:xfrm>
          <a:prstGeom prst="straightConnector1">
            <a:avLst/>
          </a:prstGeom>
          <a:ln w="25400">
            <a:solidFill>
              <a:srgbClr val="C00000"/>
            </a:solidFill>
            <a:headEnd type="stealt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Egyenes összekötő nyíllal 35">
            <a:extLst>
              <a:ext uri="{FF2B5EF4-FFF2-40B4-BE49-F238E27FC236}">
                <a16:creationId xmlns:a16="http://schemas.microsoft.com/office/drawing/2014/main" id="{8D836D03-F904-4096-9261-E616ADEC4D14}"/>
              </a:ext>
            </a:extLst>
          </p:cNvPr>
          <p:cNvCxnSpPr>
            <a:cxnSpLocks/>
          </p:cNvCxnSpPr>
          <p:nvPr/>
        </p:nvCxnSpPr>
        <p:spPr>
          <a:xfrm flipH="1">
            <a:off x="2668335" y="4957435"/>
            <a:ext cx="170571" cy="480190"/>
          </a:xfrm>
          <a:prstGeom prst="straightConnector1">
            <a:avLst/>
          </a:prstGeom>
          <a:ln w="25400">
            <a:solidFill>
              <a:srgbClr val="00B0F0"/>
            </a:solidFill>
            <a:headEnd type="stealt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Szövegdoboz 14">
                <a:extLst>
                  <a:ext uri="{FF2B5EF4-FFF2-40B4-BE49-F238E27FC236}">
                    <a16:creationId xmlns:a16="http://schemas.microsoft.com/office/drawing/2014/main" id="{9E3A5CCD-280F-4951-B036-4038D90F1476}"/>
                  </a:ext>
                </a:extLst>
              </p:cNvPr>
              <p:cNvSpPr txBox="1"/>
              <p:nvPr/>
            </p:nvSpPr>
            <p:spPr>
              <a:xfrm>
                <a:off x="620958" y="4075361"/>
                <a:ext cx="2087174" cy="60311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hu-HU" sz="3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hu-HU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hu-HU" sz="3200" b="0" i="1" smtClean="0"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e>
                          </m:acc>
                        </m:e>
                        <m:sub>
                          <m:r>
                            <a:rPr lang="hu-HU" sz="3200" b="0" i="1" smtClean="0">
                              <a:latin typeface="Cambria Math" panose="02040503050406030204" pitchFamily="18" charset="0"/>
                            </a:rPr>
                            <m:t>𝑓𝑒𝑙</m:t>
                          </m:r>
                        </m:sub>
                      </m:sSub>
                      <m:r>
                        <a:rPr lang="hu-HU" sz="3200" b="0" i="1" smtClean="0">
                          <a:latin typeface="Cambria Math" panose="02040503050406030204" pitchFamily="18" charset="0"/>
                        </a:rPr>
                        <m:t>=−</m:t>
                      </m:r>
                      <m:sSub>
                        <m:sSubPr>
                          <m:ctrlPr>
                            <a:rPr lang="hu-HU" sz="3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hu-HU" sz="32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hu-HU" sz="3200" i="1"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e>
                          </m:acc>
                        </m:e>
                        <m:sub>
                          <m:r>
                            <a:rPr lang="hu-HU" sz="3200" b="0" i="1" smtClean="0">
                              <a:latin typeface="Cambria Math" panose="02040503050406030204" pitchFamily="18" charset="0"/>
                            </a:rPr>
                            <m:t>𝑙𝑒</m:t>
                          </m:r>
                        </m:sub>
                      </m:sSub>
                    </m:oMath>
                  </m:oMathPara>
                </a14:m>
                <a:endParaRPr lang="hu-HU" sz="3200" dirty="0"/>
              </a:p>
            </p:txBody>
          </p:sp>
        </mc:Choice>
        <mc:Fallback xmlns="">
          <p:sp>
            <p:nvSpPr>
              <p:cNvPr id="15" name="Szövegdoboz 14">
                <a:extLst>
                  <a:ext uri="{FF2B5EF4-FFF2-40B4-BE49-F238E27FC236}">
                    <a16:creationId xmlns:a16="http://schemas.microsoft.com/office/drawing/2014/main" id="{9E3A5CCD-280F-4951-B036-4038D90F147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0958" y="4075361"/>
                <a:ext cx="2087174" cy="603114"/>
              </a:xfrm>
              <a:prstGeom prst="rect">
                <a:avLst/>
              </a:prstGeom>
              <a:blipFill>
                <a:blip r:embed="rId4"/>
                <a:stretch>
                  <a:fillRect b="-1020"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Szövegdoboz 48">
                <a:extLst>
                  <a:ext uri="{FF2B5EF4-FFF2-40B4-BE49-F238E27FC236}">
                    <a16:creationId xmlns:a16="http://schemas.microsoft.com/office/drawing/2014/main" id="{DF10BC57-7521-4D23-9E33-A65AA6533555}"/>
                  </a:ext>
                </a:extLst>
              </p:cNvPr>
              <p:cNvSpPr txBox="1"/>
              <p:nvPr/>
            </p:nvSpPr>
            <p:spPr>
              <a:xfrm>
                <a:off x="3931854" y="4771878"/>
                <a:ext cx="5266185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hu-HU" sz="3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hu-HU" sz="3200" b="0" i="1" smtClean="0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hu-HU" sz="3200" b="0" i="1" smtClean="0">
                              <a:latin typeface="Cambria Math" panose="02040503050406030204" pitchFamily="18" charset="0"/>
                            </a:rPr>
                            <m:t>𝑙𝑒</m:t>
                          </m:r>
                        </m:sub>
                      </m:sSub>
                      <m:r>
                        <a:rPr lang="hu-HU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hu-HU" sz="3200" b="0" i="1" smtClean="0">
                          <a:latin typeface="Cambria Math" panose="02040503050406030204" pitchFamily="18" charset="0"/>
                        </a:rPr>
                        <m:t>𝑚𝑔</m:t>
                      </m:r>
                      <m:r>
                        <a:rPr lang="hu-HU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hu-HU" sz="3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𝜌</m:t>
                      </m:r>
                      <m:r>
                        <a:rPr lang="hu-HU" sz="3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𝑉𝑔</m:t>
                      </m:r>
                      <m:r>
                        <a:rPr lang="hu-HU" sz="3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hu-HU" sz="32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𝜌</m:t>
                      </m:r>
                      <m:d>
                        <m:dPr>
                          <m:ctrlPr>
                            <a:rPr lang="hu-HU" sz="32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hu-HU" sz="3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hu-HU" sz="3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p>
                              <m:r>
                                <a:rPr lang="hu-HU" sz="3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hu-HU" sz="32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  <m:r>
                            <a:rPr lang="hu-HU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h</m:t>
                          </m:r>
                        </m:e>
                      </m:d>
                      <m:r>
                        <a:rPr lang="hu-HU" sz="32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𝑔</m:t>
                      </m:r>
                    </m:oMath>
                  </m:oMathPara>
                </a14:m>
                <a:endParaRPr lang="hu-HU" sz="3200" dirty="0"/>
              </a:p>
            </p:txBody>
          </p:sp>
        </mc:Choice>
        <mc:Fallback xmlns="">
          <p:sp>
            <p:nvSpPr>
              <p:cNvPr id="49" name="Szövegdoboz 48">
                <a:extLst>
                  <a:ext uri="{FF2B5EF4-FFF2-40B4-BE49-F238E27FC236}">
                    <a16:creationId xmlns:a16="http://schemas.microsoft.com/office/drawing/2014/main" id="{DF10BC57-7521-4D23-9E33-A65AA653355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31854" y="4771878"/>
                <a:ext cx="5266185" cy="492443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" name="Szövegdoboz 49">
                <a:extLst>
                  <a:ext uri="{FF2B5EF4-FFF2-40B4-BE49-F238E27FC236}">
                    <a16:creationId xmlns:a16="http://schemas.microsoft.com/office/drawing/2014/main" id="{767BB8A9-C624-47EB-921D-47E9FFC00A07}"/>
                  </a:ext>
                </a:extLst>
              </p:cNvPr>
              <p:cNvSpPr txBox="1"/>
              <p:nvPr/>
            </p:nvSpPr>
            <p:spPr>
              <a:xfrm>
                <a:off x="3248376" y="3970141"/>
                <a:ext cx="7383431" cy="5318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hu-HU" sz="3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hu-HU" sz="3200" b="0" i="1" smtClean="0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hu-HU" sz="3200" b="0" i="1" smtClean="0">
                              <a:latin typeface="Cambria Math" panose="02040503050406030204" pitchFamily="18" charset="0"/>
                            </a:rPr>
                            <m:t>𝑓𝑒𝑙</m:t>
                          </m:r>
                        </m:sub>
                      </m:sSub>
                      <m:r>
                        <a:rPr lang="hu-HU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hu-HU" sz="3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hu-HU" sz="3200" b="0" i="1" smtClean="0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hu-HU" sz="3200" b="0" i="1" smtClean="0">
                              <a:latin typeface="Cambria Math" panose="02040503050406030204" pitchFamily="18" charset="0"/>
                            </a:rPr>
                            <m:t>𝑓𝑓</m:t>
                          </m:r>
                        </m:sub>
                      </m:sSub>
                      <m:func>
                        <m:funcPr>
                          <m:ctrlPr>
                            <a:rPr lang="hu-HU" sz="32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hu-HU" sz="3200" b="0" i="0" smtClean="0"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r>
                            <a:rPr lang="hu-HU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</m:e>
                      </m:func>
                      <m:r>
                        <a:rPr lang="hu-HU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hu-HU" sz="3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𝛾</m:t>
                      </m:r>
                      <m:r>
                        <a:rPr lang="hu-HU" sz="3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𝑙</m:t>
                      </m:r>
                      <m:func>
                        <m:funcPr>
                          <m:ctrlPr>
                            <a:rPr lang="hu-HU" sz="32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hu-HU" sz="3200"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r>
                            <a:rPr lang="hu-HU" sz="3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</m:e>
                      </m:func>
                      <m:r>
                        <a:rPr lang="hu-HU" sz="3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hu-HU" sz="3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𝛾</m:t>
                      </m:r>
                      <m:d>
                        <m:dPr>
                          <m:ctrlPr>
                            <a:rPr lang="hu-HU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hu-HU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  <m:r>
                            <a:rPr lang="hu-HU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𝑟</m:t>
                          </m:r>
                          <m:r>
                            <a:rPr lang="hu-HU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</m:e>
                      </m:d>
                      <m:func>
                        <m:funcPr>
                          <m:ctrlPr>
                            <a:rPr lang="hu-HU" sz="32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hu-HU" sz="3200"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r>
                            <a:rPr lang="hu-HU" sz="3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</m:e>
                      </m:func>
                    </m:oMath>
                  </m:oMathPara>
                </a14:m>
                <a:endParaRPr lang="hu-HU" sz="3200" dirty="0"/>
              </a:p>
            </p:txBody>
          </p:sp>
        </mc:Choice>
        <mc:Fallback xmlns="">
          <p:sp>
            <p:nvSpPr>
              <p:cNvPr id="50" name="Szövegdoboz 49">
                <a:extLst>
                  <a:ext uri="{FF2B5EF4-FFF2-40B4-BE49-F238E27FC236}">
                    <a16:creationId xmlns:a16="http://schemas.microsoft.com/office/drawing/2014/main" id="{767BB8A9-C624-47EB-921D-47E9FFC00A0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48376" y="3970141"/>
                <a:ext cx="7383431" cy="53187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Szövegdoboz 50">
                <a:extLst>
                  <a:ext uri="{FF2B5EF4-FFF2-40B4-BE49-F238E27FC236}">
                    <a16:creationId xmlns:a16="http://schemas.microsoft.com/office/drawing/2014/main" id="{F61E03FD-D4CC-44F1-9B6B-41D808659CED}"/>
                  </a:ext>
                </a:extLst>
              </p:cNvPr>
              <p:cNvSpPr txBox="1"/>
              <p:nvPr/>
            </p:nvSpPr>
            <p:spPr>
              <a:xfrm>
                <a:off x="4240446" y="5541364"/>
                <a:ext cx="4546886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hu-HU" sz="32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𝛾</m:t>
                      </m:r>
                      <m:d>
                        <m:dPr>
                          <m:ctrlPr>
                            <a:rPr lang="hu-HU" sz="3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hu-HU" sz="3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  <m:r>
                            <a:rPr lang="hu-HU" sz="3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𝑟</m:t>
                          </m:r>
                          <m:r>
                            <a:rPr lang="hu-HU" sz="3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</m:e>
                      </m:d>
                      <m:func>
                        <m:funcPr>
                          <m:ctrlPr>
                            <a:rPr lang="hu-HU" sz="32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hu-HU" sz="3200"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r>
                            <a:rPr lang="hu-HU" sz="3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</m:e>
                      </m:func>
                      <m:r>
                        <a:rPr lang="hu-HU" sz="3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hu-HU" sz="32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𝜌</m:t>
                      </m:r>
                      <m:d>
                        <m:dPr>
                          <m:ctrlPr>
                            <a:rPr lang="hu-HU" sz="32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hu-HU" sz="3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hu-HU" sz="3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p>
                              <m:r>
                                <a:rPr lang="hu-HU" sz="3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hu-HU" sz="32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  <m:r>
                            <a:rPr lang="hu-HU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h</m:t>
                          </m:r>
                        </m:e>
                      </m:d>
                      <m:r>
                        <a:rPr lang="hu-HU" sz="32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𝑔</m:t>
                      </m:r>
                    </m:oMath>
                  </m:oMathPara>
                </a14:m>
                <a:endParaRPr lang="hu-HU" sz="3200" dirty="0"/>
              </a:p>
            </p:txBody>
          </p:sp>
        </mc:Choice>
        <mc:Fallback xmlns="">
          <p:sp>
            <p:nvSpPr>
              <p:cNvPr id="51" name="Szövegdoboz 50">
                <a:extLst>
                  <a:ext uri="{FF2B5EF4-FFF2-40B4-BE49-F238E27FC236}">
                    <a16:creationId xmlns:a16="http://schemas.microsoft.com/office/drawing/2014/main" id="{F61E03FD-D4CC-44F1-9B6B-41D808659CE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40446" y="5541364"/>
                <a:ext cx="4546886" cy="492443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Szövegdoboz 51">
                <a:extLst>
                  <a:ext uri="{FF2B5EF4-FFF2-40B4-BE49-F238E27FC236}">
                    <a16:creationId xmlns:a16="http://schemas.microsoft.com/office/drawing/2014/main" id="{89FE7B22-A05B-4491-9A89-F3D1DE74BC4C}"/>
                  </a:ext>
                </a:extLst>
              </p:cNvPr>
              <p:cNvSpPr txBox="1"/>
              <p:nvPr/>
            </p:nvSpPr>
            <p:spPr>
              <a:xfrm>
                <a:off x="9557234" y="5048431"/>
                <a:ext cx="2272032" cy="101271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hu-HU" sz="3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h</m:t>
                      </m:r>
                      <m:r>
                        <a:rPr lang="hu-HU" sz="3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hu-HU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hu-HU" sz="3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  <m:r>
                            <a:rPr lang="hu-HU" sz="3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𝛾</m:t>
                          </m:r>
                          <m:func>
                            <m:funcPr>
                              <m:ctrlPr>
                                <a:rPr lang="hu-HU" sz="3200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hu-HU" sz="3200">
                                  <a:latin typeface="Cambria Math" panose="02040503050406030204" pitchFamily="18" charset="0"/>
                                </a:rPr>
                                <m:t>cos</m:t>
                              </m:r>
                            </m:fName>
                            <m:e>
                              <m:r>
                                <a:rPr lang="hu-HU" sz="3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𝜃</m:t>
                              </m:r>
                            </m:e>
                          </m:func>
                        </m:num>
                        <m:den>
                          <m:r>
                            <a:rPr lang="hu-HU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𝜌</m:t>
                          </m:r>
                          <m:r>
                            <a:rPr lang="hu-HU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𝑟𝑔</m:t>
                          </m:r>
                        </m:den>
                      </m:f>
                    </m:oMath>
                  </m:oMathPara>
                </a14:m>
                <a:endParaRPr lang="hu-HU" sz="3200" dirty="0"/>
              </a:p>
            </p:txBody>
          </p:sp>
        </mc:Choice>
        <mc:Fallback xmlns="">
          <p:sp>
            <p:nvSpPr>
              <p:cNvPr id="52" name="Szövegdoboz 51">
                <a:extLst>
                  <a:ext uri="{FF2B5EF4-FFF2-40B4-BE49-F238E27FC236}">
                    <a16:creationId xmlns:a16="http://schemas.microsoft.com/office/drawing/2014/main" id="{89FE7B22-A05B-4491-9A89-F3D1DE74BC4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57234" y="5048431"/>
                <a:ext cx="2272032" cy="1012713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3" name="Egyenes összekötő nyíllal 52">
            <a:extLst>
              <a:ext uri="{FF2B5EF4-FFF2-40B4-BE49-F238E27FC236}">
                <a16:creationId xmlns:a16="http://schemas.microsoft.com/office/drawing/2014/main" id="{45CFA0F7-18A5-4ABA-A602-535AD650695C}"/>
              </a:ext>
            </a:extLst>
          </p:cNvPr>
          <p:cNvCxnSpPr>
            <a:cxnSpLocks/>
          </p:cNvCxnSpPr>
          <p:nvPr/>
        </p:nvCxnSpPr>
        <p:spPr>
          <a:xfrm flipV="1">
            <a:off x="1662671" y="5205460"/>
            <a:ext cx="0" cy="792000"/>
          </a:xfrm>
          <a:prstGeom prst="straightConnector1">
            <a:avLst/>
          </a:prstGeom>
          <a:ln w="101600">
            <a:solidFill>
              <a:srgbClr val="FF0000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Egyenes összekötő nyíllal 55">
            <a:extLst>
              <a:ext uri="{FF2B5EF4-FFF2-40B4-BE49-F238E27FC236}">
                <a16:creationId xmlns:a16="http://schemas.microsoft.com/office/drawing/2014/main" id="{FF7B34B0-D478-458E-AE3C-C65142153A90}"/>
              </a:ext>
            </a:extLst>
          </p:cNvPr>
          <p:cNvCxnSpPr>
            <a:cxnSpLocks/>
          </p:cNvCxnSpPr>
          <p:nvPr/>
        </p:nvCxnSpPr>
        <p:spPr>
          <a:xfrm flipV="1">
            <a:off x="1662671" y="5996043"/>
            <a:ext cx="0" cy="792000"/>
          </a:xfrm>
          <a:prstGeom prst="straightConnector1">
            <a:avLst/>
          </a:prstGeom>
          <a:ln w="101600">
            <a:solidFill>
              <a:srgbClr val="2E0CFC"/>
            </a:solidFill>
            <a:headEnd type="stealt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9" name="Csoportba foglalás 28">
            <a:extLst>
              <a:ext uri="{FF2B5EF4-FFF2-40B4-BE49-F238E27FC236}">
                <a16:creationId xmlns:a16="http://schemas.microsoft.com/office/drawing/2014/main" id="{FBD60890-66D8-40BF-A81A-755C68D8654F}"/>
              </a:ext>
            </a:extLst>
          </p:cNvPr>
          <p:cNvGrpSpPr/>
          <p:nvPr/>
        </p:nvGrpSpPr>
        <p:grpSpPr>
          <a:xfrm>
            <a:off x="619704" y="5865224"/>
            <a:ext cx="1030961" cy="584775"/>
            <a:chOff x="619704" y="5865224"/>
            <a:chExt cx="1030961" cy="584775"/>
          </a:xfrm>
        </p:grpSpPr>
        <p:cxnSp>
          <p:nvCxnSpPr>
            <p:cNvPr id="19" name="Egyenes összekötő nyíllal 18">
              <a:extLst>
                <a:ext uri="{FF2B5EF4-FFF2-40B4-BE49-F238E27FC236}">
                  <a16:creationId xmlns:a16="http://schemas.microsoft.com/office/drawing/2014/main" id="{76E856D6-0476-485A-AB37-C981EDB6DE6A}"/>
                </a:ext>
              </a:extLst>
            </p:cNvPr>
            <p:cNvCxnSpPr>
              <a:endCxn id="270" idx="1"/>
            </p:cNvCxnSpPr>
            <p:nvPr/>
          </p:nvCxnSpPr>
          <p:spPr>
            <a:xfrm flipH="1">
              <a:off x="619704" y="6033807"/>
              <a:ext cx="1030961" cy="11679"/>
            </a:xfrm>
            <a:prstGeom prst="straightConnector1">
              <a:avLst/>
            </a:prstGeom>
            <a:ln w="12700">
              <a:solidFill>
                <a:schemeClr val="bg1"/>
              </a:solidFill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Szövegdoboz 19">
              <a:extLst>
                <a:ext uri="{FF2B5EF4-FFF2-40B4-BE49-F238E27FC236}">
                  <a16:creationId xmlns:a16="http://schemas.microsoft.com/office/drawing/2014/main" id="{3168125C-0799-486F-9AEB-8BE145EC1F9E}"/>
                </a:ext>
              </a:extLst>
            </p:cNvPr>
            <p:cNvSpPr txBox="1"/>
            <p:nvPr/>
          </p:nvSpPr>
          <p:spPr>
            <a:xfrm>
              <a:off x="975136" y="5865224"/>
              <a:ext cx="344966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hu-HU" sz="3200" i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r</a:t>
              </a:r>
            </a:p>
          </p:txBody>
        </p:sp>
      </p:grpSp>
      <p:grpSp>
        <p:nvGrpSpPr>
          <p:cNvPr id="25" name="Csoportba foglalás 24">
            <a:extLst>
              <a:ext uri="{FF2B5EF4-FFF2-40B4-BE49-F238E27FC236}">
                <a16:creationId xmlns:a16="http://schemas.microsoft.com/office/drawing/2014/main" id="{CD1CCA51-A3B5-4A89-B093-B994F7540461}"/>
              </a:ext>
            </a:extLst>
          </p:cNvPr>
          <p:cNvGrpSpPr/>
          <p:nvPr/>
        </p:nvGrpSpPr>
        <p:grpSpPr>
          <a:xfrm>
            <a:off x="1847633" y="1446663"/>
            <a:ext cx="456699" cy="922508"/>
            <a:chOff x="1847633" y="1446663"/>
            <a:chExt cx="456699" cy="922508"/>
          </a:xfrm>
        </p:grpSpPr>
        <p:cxnSp>
          <p:nvCxnSpPr>
            <p:cNvPr id="22" name="Egyenes összekötő nyíllal 21">
              <a:extLst>
                <a:ext uri="{FF2B5EF4-FFF2-40B4-BE49-F238E27FC236}">
                  <a16:creationId xmlns:a16="http://schemas.microsoft.com/office/drawing/2014/main" id="{DFCE53CC-0F11-4C7E-930E-0197DA0B3340}"/>
                </a:ext>
              </a:extLst>
            </p:cNvPr>
            <p:cNvCxnSpPr/>
            <p:nvPr/>
          </p:nvCxnSpPr>
          <p:spPr>
            <a:xfrm>
              <a:off x="1847633" y="1446663"/>
              <a:ext cx="0" cy="922508"/>
            </a:xfrm>
            <a:prstGeom prst="straightConnector1">
              <a:avLst/>
            </a:prstGeom>
            <a:ln w="38100">
              <a:solidFill>
                <a:schemeClr val="tx1"/>
              </a:solidFill>
              <a:headEnd type="stealth"/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Szövegdoboz 22">
              <a:extLst>
                <a:ext uri="{FF2B5EF4-FFF2-40B4-BE49-F238E27FC236}">
                  <a16:creationId xmlns:a16="http://schemas.microsoft.com/office/drawing/2014/main" id="{39387821-ACDE-48AC-942B-7EB9E4776200}"/>
                </a:ext>
              </a:extLst>
            </p:cNvPr>
            <p:cNvSpPr txBox="1"/>
            <p:nvPr/>
          </p:nvSpPr>
          <p:spPr>
            <a:xfrm>
              <a:off x="1914482" y="1605991"/>
              <a:ext cx="389850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hu-HU" sz="3200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h</a:t>
              </a:r>
            </a:p>
          </p:txBody>
        </p:sp>
      </p:grpSp>
      <p:grpSp>
        <p:nvGrpSpPr>
          <p:cNvPr id="30" name="Csoportba foglalás 29">
            <a:extLst>
              <a:ext uri="{FF2B5EF4-FFF2-40B4-BE49-F238E27FC236}">
                <a16:creationId xmlns:a16="http://schemas.microsoft.com/office/drawing/2014/main" id="{8121E916-4A52-4AB2-9F9F-95B3FA4136F2}"/>
              </a:ext>
            </a:extLst>
          </p:cNvPr>
          <p:cNvGrpSpPr/>
          <p:nvPr/>
        </p:nvGrpSpPr>
        <p:grpSpPr>
          <a:xfrm>
            <a:off x="3042470" y="5423298"/>
            <a:ext cx="473295" cy="1310458"/>
            <a:chOff x="3042470" y="5423298"/>
            <a:chExt cx="473295" cy="1310458"/>
          </a:xfrm>
        </p:grpSpPr>
        <p:cxnSp>
          <p:nvCxnSpPr>
            <p:cNvPr id="63" name="Egyenes összekötő nyíllal 62">
              <a:extLst>
                <a:ext uri="{FF2B5EF4-FFF2-40B4-BE49-F238E27FC236}">
                  <a16:creationId xmlns:a16="http://schemas.microsoft.com/office/drawing/2014/main" id="{B7F2291F-EA2E-4B0A-BCAD-C1FEB33DCBF3}"/>
                </a:ext>
              </a:extLst>
            </p:cNvPr>
            <p:cNvCxnSpPr>
              <a:cxnSpLocks/>
            </p:cNvCxnSpPr>
            <p:nvPr/>
          </p:nvCxnSpPr>
          <p:spPr>
            <a:xfrm>
              <a:off x="3042470" y="5423298"/>
              <a:ext cx="0" cy="1230048"/>
            </a:xfrm>
            <a:prstGeom prst="straightConnector1">
              <a:avLst/>
            </a:prstGeom>
            <a:ln w="38100">
              <a:solidFill>
                <a:schemeClr val="tx1"/>
              </a:solidFill>
              <a:headEnd type="stealth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4" name="Szövegdoboz 63">
              <a:extLst>
                <a:ext uri="{FF2B5EF4-FFF2-40B4-BE49-F238E27FC236}">
                  <a16:creationId xmlns:a16="http://schemas.microsoft.com/office/drawing/2014/main" id="{A6C3B31A-6657-4960-9057-48C0D6FACED6}"/>
                </a:ext>
              </a:extLst>
            </p:cNvPr>
            <p:cNvSpPr txBox="1"/>
            <p:nvPr/>
          </p:nvSpPr>
          <p:spPr>
            <a:xfrm>
              <a:off x="3125915" y="6148981"/>
              <a:ext cx="389850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hu-HU" sz="3200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h</a:t>
              </a:r>
            </a:p>
          </p:txBody>
        </p:sp>
      </p:grpSp>
      <p:grpSp>
        <p:nvGrpSpPr>
          <p:cNvPr id="34" name="Csoportba foglalás 33">
            <a:extLst>
              <a:ext uri="{FF2B5EF4-FFF2-40B4-BE49-F238E27FC236}">
                <a16:creationId xmlns:a16="http://schemas.microsoft.com/office/drawing/2014/main" id="{A2CFB7B5-513A-49F7-8040-63FF3CDD689E}"/>
              </a:ext>
            </a:extLst>
          </p:cNvPr>
          <p:cNvGrpSpPr/>
          <p:nvPr/>
        </p:nvGrpSpPr>
        <p:grpSpPr>
          <a:xfrm>
            <a:off x="5026889" y="5536288"/>
            <a:ext cx="3158755" cy="589851"/>
            <a:chOff x="5026889" y="5536288"/>
            <a:chExt cx="3158755" cy="589851"/>
          </a:xfrm>
        </p:grpSpPr>
        <p:sp>
          <p:nvSpPr>
            <p:cNvPr id="33" name="Szövegdoboz 32">
              <a:extLst>
                <a:ext uri="{FF2B5EF4-FFF2-40B4-BE49-F238E27FC236}">
                  <a16:creationId xmlns:a16="http://schemas.microsoft.com/office/drawing/2014/main" id="{D24D57B7-0B76-42BE-9724-446A9868CF39}"/>
                </a:ext>
              </a:extLst>
            </p:cNvPr>
            <p:cNvSpPr txBox="1"/>
            <p:nvPr/>
          </p:nvSpPr>
          <p:spPr>
            <a:xfrm>
              <a:off x="5026889" y="5541364"/>
              <a:ext cx="397866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hu-HU" sz="3200" dirty="0">
                  <a:solidFill>
                    <a:srgbClr val="FF0000"/>
                  </a:solidFill>
                </a:rPr>
                <a:t>X</a:t>
              </a:r>
            </a:p>
          </p:txBody>
        </p:sp>
        <p:sp>
          <p:nvSpPr>
            <p:cNvPr id="75" name="Szövegdoboz 74">
              <a:extLst>
                <a:ext uri="{FF2B5EF4-FFF2-40B4-BE49-F238E27FC236}">
                  <a16:creationId xmlns:a16="http://schemas.microsoft.com/office/drawing/2014/main" id="{8D9757A3-E8ED-4D76-A55D-998007D5007A}"/>
                </a:ext>
              </a:extLst>
            </p:cNvPr>
            <p:cNvSpPr txBox="1"/>
            <p:nvPr/>
          </p:nvSpPr>
          <p:spPr>
            <a:xfrm>
              <a:off x="7747991" y="5536288"/>
              <a:ext cx="437653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hu-HU" sz="3200" dirty="0">
                  <a:solidFill>
                    <a:srgbClr val="FF0000"/>
                  </a:solidFill>
                </a:rPr>
                <a:t>X</a:t>
              </a:r>
            </a:p>
          </p:txBody>
        </p:sp>
      </p:grpSp>
      <p:grpSp>
        <p:nvGrpSpPr>
          <p:cNvPr id="35" name="Csoportba foglalás 34">
            <a:extLst>
              <a:ext uri="{FF2B5EF4-FFF2-40B4-BE49-F238E27FC236}">
                <a16:creationId xmlns:a16="http://schemas.microsoft.com/office/drawing/2014/main" id="{0144395C-4DF7-44FA-ACB7-A5D2F2845C95}"/>
              </a:ext>
            </a:extLst>
          </p:cNvPr>
          <p:cNvGrpSpPr/>
          <p:nvPr/>
        </p:nvGrpSpPr>
        <p:grpSpPr>
          <a:xfrm>
            <a:off x="4827956" y="5384912"/>
            <a:ext cx="3080881" cy="714944"/>
            <a:chOff x="4827956" y="5384912"/>
            <a:chExt cx="3080881" cy="714944"/>
          </a:xfrm>
        </p:grpSpPr>
        <p:sp>
          <p:nvSpPr>
            <p:cNvPr id="76" name="Szövegdoboz 75">
              <a:extLst>
                <a:ext uri="{FF2B5EF4-FFF2-40B4-BE49-F238E27FC236}">
                  <a16:creationId xmlns:a16="http://schemas.microsoft.com/office/drawing/2014/main" id="{5CAD7233-7BDE-4F68-A375-5873D514D71D}"/>
                </a:ext>
              </a:extLst>
            </p:cNvPr>
            <p:cNvSpPr txBox="1"/>
            <p:nvPr/>
          </p:nvSpPr>
          <p:spPr>
            <a:xfrm>
              <a:off x="7510971" y="5384912"/>
              <a:ext cx="397866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hu-HU" sz="3200" dirty="0">
                  <a:solidFill>
                    <a:srgbClr val="2E0CFC"/>
                  </a:solidFill>
                </a:rPr>
                <a:t>X</a:t>
              </a:r>
            </a:p>
          </p:txBody>
        </p:sp>
        <p:sp>
          <p:nvSpPr>
            <p:cNvPr id="77" name="Szövegdoboz 76">
              <a:extLst>
                <a:ext uri="{FF2B5EF4-FFF2-40B4-BE49-F238E27FC236}">
                  <a16:creationId xmlns:a16="http://schemas.microsoft.com/office/drawing/2014/main" id="{051DB7FD-33EE-4AFA-B7DF-43ED54B4C496}"/>
                </a:ext>
              </a:extLst>
            </p:cNvPr>
            <p:cNvSpPr txBox="1"/>
            <p:nvPr/>
          </p:nvSpPr>
          <p:spPr>
            <a:xfrm>
              <a:off x="4827956" y="5515081"/>
              <a:ext cx="397866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hu-HU" sz="3200" dirty="0">
                  <a:solidFill>
                    <a:srgbClr val="2E0CFC"/>
                  </a:solidFill>
                </a:rPr>
                <a:t>X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80" name="Szövegdoboz 79">
                <a:extLst>
                  <a:ext uri="{FF2B5EF4-FFF2-40B4-BE49-F238E27FC236}">
                    <a16:creationId xmlns:a16="http://schemas.microsoft.com/office/drawing/2014/main" id="{AFE168DA-B343-4E85-B44F-A0B00E163DC0}"/>
                  </a:ext>
                </a:extLst>
              </p:cNvPr>
              <p:cNvSpPr txBox="1"/>
              <p:nvPr/>
            </p:nvSpPr>
            <p:spPr>
              <a:xfrm>
                <a:off x="10304302" y="6193633"/>
                <a:ext cx="1091004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hu-HU" sz="3200" b="0" i="1" smtClean="0">
                          <a:latin typeface="Cambria Math" panose="02040503050406030204" pitchFamily="18" charset="0"/>
                        </a:rPr>
                        <m:t>h</m:t>
                      </m:r>
                      <m:r>
                        <a:rPr lang="hu-HU" sz="3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&gt;0</m:t>
                      </m:r>
                    </m:oMath>
                  </m:oMathPara>
                </a14:m>
                <a:endParaRPr lang="hu-HU" sz="3200" dirty="0"/>
              </a:p>
            </p:txBody>
          </p:sp>
        </mc:Choice>
        <mc:Fallback xmlns="">
          <p:sp>
            <p:nvSpPr>
              <p:cNvPr id="80" name="Szövegdoboz 79">
                <a:extLst>
                  <a:ext uri="{FF2B5EF4-FFF2-40B4-BE49-F238E27FC236}">
                    <a16:creationId xmlns:a16="http://schemas.microsoft.com/office/drawing/2014/main" id="{AFE168DA-B343-4E85-B44F-A0B00E163DC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04302" y="6193633"/>
                <a:ext cx="1091004" cy="492443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158759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500" fill="hold"/>
                                        <p:tgtEl>
                                          <p:spTgt spid="2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2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4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00"/>
                            </p:stCondLst>
                            <p:childTnLst>
                              <p:par>
                                <p:cTn id="6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00"/>
                            </p:stCondLst>
                            <p:childTnLst>
                              <p:par>
                                <p:cTn id="68" presetID="2" presetClass="entr" presetSubtype="4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500"/>
                            </p:stCondLst>
                            <p:childTnLst>
                              <p:par>
                                <p:cTn id="79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1500"/>
                            </p:stCondLst>
                            <p:childTnLst>
                              <p:par>
                                <p:cTn id="82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2500"/>
                            </p:stCondLst>
                            <p:childTnLst>
                              <p:par>
                                <p:cTn id="85" presetID="2" presetClass="entr" presetSubtype="2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4500"/>
                            </p:stCondLst>
                            <p:childTnLst>
                              <p:par>
                                <p:cTn id="9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5000"/>
                            </p:stCondLst>
                            <p:childTnLst>
                              <p:par>
                                <p:cTn id="9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59" grpId="0"/>
      <p:bldP spid="15" grpId="0"/>
      <p:bldP spid="49" grpId="0"/>
      <p:bldP spid="50" grpId="0"/>
      <p:bldP spid="51" grpId="0"/>
      <p:bldP spid="52" grpId="0"/>
      <p:bldP spid="80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D295C7CD-7D78-49FC-9DA0-450DD01B44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pPr algn="ctr"/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Kapilláris aktivitás</a:t>
            </a:r>
          </a:p>
        </p:txBody>
      </p:sp>
      <p:sp>
        <p:nvSpPr>
          <p:cNvPr id="4" name="Szövegdoboz 3">
            <a:extLst>
              <a:ext uri="{FF2B5EF4-FFF2-40B4-BE49-F238E27FC236}">
                <a16:creationId xmlns:a16="http://schemas.microsoft.com/office/drawing/2014/main" id="{C8858226-7E34-4FD0-8E7A-2EDDA054DBF6}"/>
              </a:ext>
            </a:extLst>
          </p:cNvPr>
          <p:cNvSpPr txBox="1"/>
          <p:nvPr/>
        </p:nvSpPr>
        <p:spPr>
          <a:xfrm>
            <a:off x="4043200" y="6333647"/>
            <a:ext cx="50082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hu-HU" dirty="0">
                <a:hlinkClick r:id="rId3"/>
              </a:rPr>
              <a:t>https://www.youtube.com/watch?v=zAe76hEv2yw</a:t>
            </a:r>
            <a:r>
              <a:rPr lang="hu-HU" dirty="0"/>
              <a:t> </a:t>
            </a:r>
          </a:p>
        </p:txBody>
      </p:sp>
      <p:sp>
        <p:nvSpPr>
          <p:cNvPr id="13" name="Szövegdoboz 12">
            <a:extLst>
              <a:ext uri="{FF2B5EF4-FFF2-40B4-BE49-F238E27FC236}">
                <a16:creationId xmlns:a16="http://schemas.microsoft.com/office/drawing/2014/main" id="{CF38B185-8C8C-4463-902A-B30F6006829A}"/>
              </a:ext>
            </a:extLst>
          </p:cNvPr>
          <p:cNvSpPr txBox="1"/>
          <p:nvPr/>
        </p:nvSpPr>
        <p:spPr>
          <a:xfrm>
            <a:off x="3116895" y="1496723"/>
            <a:ext cx="8688597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hu-H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Ha az adhézió gyengébb, mint a kohézió, akkor a folyadék </a:t>
            </a:r>
            <a:br>
              <a:rPr lang="hu-H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u-H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felülete domború.</a:t>
            </a:r>
          </a:p>
        </p:txBody>
      </p:sp>
      <p:sp>
        <p:nvSpPr>
          <p:cNvPr id="259" name="Szövegdoboz 258">
            <a:extLst>
              <a:ext uri="{FF2B5EF4-FFF2-40B4-BE49-F238E27FC236}">
                <a16:creationId xmlns:a16="http://schemas.microsoft.com/office/drawing/2014/main" id="{8F315F19-516B-46AF-AF26-20AE38B71BD6}"/>
              </a:ext>
            </a:extLst>
          </p:cNvPr>
          <p:cNvSpPr txBox="1"/>
          <p:nvPr/>
        </p:nvSpPr>
        <p:spPr>
          <a:xfrm>
            <a:off x="3392996" y="2466032"/>
            <a:ext cx="834437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Ha a folyadék felülete domború, akkor a folyadékszint</a:t>
            </a:r>
          </a:p>
          <a:p>
            <a:pPr algn="ctr"/>
            <a:r>
              <a:rPr lang="hu-H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leszáll a kapillárisban (kiszorított folyadék súlya tart ellent a felületi feszültségnek).</a:t>
            </a:r>
          </a:p>
        </p:txBody>
      </p:sp>
      <p:sp>
        <p:nvSpPr>
          <p:cNvPr id="6" name="Téglalap 5">
            <a:extLst>
              <a:ext uri="{FF2B5EF4-FFF2-40B4-BE49-F238E27FC236}">
                <a16:creationId xmlns:a16="http://schemas.microsoft.com/office/drawing/2014/main" id="{C881CDE4-0C3E-4E02-8015-5E7D963C6043}"/>
              </a:ext>
            </a:extLst>
          </p:cNvPr>
          <p:cNvSpPr/>
          <p:nvPr/>
        </p:nvSpPr>
        <p:spPr>
          <a:xfrm flipH="1">
            <a:off x="1502664" y="588662"/>
            <a:ext cx="262800" cy="40762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grpSp>
        <p:nvGrpSpPr>
          <p:cNvPr id="46" name="Csoportba foglalás 45">
            <a:extLst>
              <a:ext uri="{FF2B5EF4-FFF2-40B4-BE49-F238E27FC236}">
                <a16:creationId xmlns:a16="http://schemas.microsoft.com/office/drawing/2014/main" id="{22E2CDDF-0319-48FD-A6C9-87A777D02DE8}"/>
              </a:ext>
            </a:extLst>
          </p:cNvPr>
          <p:cNvGrpSpPr/>
          <p:nvPr/>
        </p:nvGrpSpPr>
        <p:grpSpPr>
          <a:xfrm>
            <a:off x="608555" y="4493356"/>
            <a:ext cx="2113298" cy="2167126"/>
            <a:chOff x="608555" y="4493356"/>
            <a:chExt cx="2113298" cy="2167126"/>
          </a:xfrm>
        </p:grpSpPr>
        <p:sp>
          <p:nvSpPr>
            <p:cNvPr id="270" name="Téglalap 269">
              <a:extLst>
                <a:ext uri="{FF2B5EF4-FFF2-40B4-BE49-F238E27FC236}">
                  <a16:creationId xmlns:a16="http://schemas.microsoft.com/office/drawing/2014/main" id="{29A20E04-C37C-474B-88C9-D5DA9CDF9A3D}"/>
                </a:ext>
              </a:extLst>
            </p:cNvPr>
            <p:cNvSpPr/>
            <p:nvPr/>
          </p:nvSpPr>
          <p:spPr>
            <a:xfrm>
              <a:off x="619704" y="5437625"/>
              <a:ext cx="2102149" cy="1215721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 dirty="0"/>
            </a:p>
          </p:txBody>
        </p:sp>
        <p:sp>
          <p:nvSpPr>
            <p:cNvPr id="279" name="Ellipszis 278">
              <a:extLst>
                <a:ext uri="{FF2B5EF4-FFF2-40B4-BE49-F238E27FC236}">
                  <a16:creationId xmlns:a16="http://schemas.microsoft.com/office/drawing/2014/main" id="{B3154E41-3ECD-4C3D-9AA0-8CE5A18138A1}"/>
                </a:ext>
              </a:extLst>
            </p:cNvPr>
            <p:cNvSpPr/>
            <p:nvPr/>
          </p:nvSpPr>
          <p:spPr>
            <a:xfrm>
              <a:off x="614890" y="4958757"/>
              <a:ext cx="2088000" cy="1215721"/>
            </a:xfrm>
            <a:prstGeom prst="ellipse">
              <a:avLst/>
            </a:prstGeom>
            <a:solidFill>
              <a:schemeClr val="bg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cxnSp>
          <p:nvCxnSpPr>
            <p:cNvPr id="273" name="Egyenes összekötő 272">
              <a:extLst>
                <a:ext uri="{FF2B5EF4-FFF2-40B4-BE49-F238E27FC236}">
                  <a16:creationId xmlns:a16="http://schemas.microsoft.com/office/drawing/2014/main" id="{392608ED-A82F-485C-B265-F4CB16704619}"/>
                </a:ext>
              </a:extLst>
            </p:cNvPr>
            <p:cNvCxnSpPr>
              <a:cxnSpLocks/>
            </p:cNvCxnSpPr>
            <p:nvPr/>
          </p:nvCxnSpPr>
          <p:spPr>
            <a:xfrm>
              <a:off x="2692776" y="4500482"/>
              <a:ext cx="0" cy="2160000"/>
            </a:xfrm>
            <a:prstGeom prst="line">
              <a:avLst/>
            </a:prstGeom>
            <a:ln w="635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4" name="Egyenes összekötő 273">
              <a:extLst>
                <a:ext uri="{FF2B5EF4-FFF2-40B4-BE49-F238E27FC236}">
                  <a16:creationId xmlns:a16="http://schemas.microsoft.com/office/drawing/2014/main" id="{31FEF2C5-2A3F-40A4-87BB-C61CAB37F538}"/>
                </a:ext>
              </a:extLst>
            </p:cNvPr>
            <p:cNvCxnSpPr>
              <a:cxnSpLocks/>
            </p:cNvCxnSpPr>
            <p:nvPr/>
          </p:nvCxnSpPr>
          <p:spPr>
            <a:xfrm>
              <a:off x="608555" y="4493356"/>
              <a:ext cx="0" cy="2160000"/>
            </a:xfrm>
            <a:prstGeom prst="line">
              <a:avLst/>
            </a:prstGeom>
            <a:ln w="635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95" name="Egyenes összekötő nyíllal 294">
            <a:extLst>
              <a:ext uri="{FF2B5EF4-FFF2-40B4-BE49-F238E27FC236}">
                <a16:creationId xmlns:a16="http://schemas.microsoft.com/office/drawing/2014/main" id="{640ACA15-D1A6-4348-AE2B-8749EAE2AD72}"/>
              </a:ext>
            </a:extLst>
          </p:cNvPr>
          <p:cNvCxnSpPr>
            <a:cxnSpLocks/>
          </p:cNvCxnSpPr>
          <p:nvPr/>
        </p:nvCxnSpPr>
        <p:spPr>
          <a:xfrm flipV="1">
            <a:off x="2674520" y="5394536"/>
            <a:ext cx="0" cy="460780"/>
          </a:xfrm>
          <a:prstGeom prst="straightConnector1">
            <a:avLst/>
          </a:prstGeom>
          <a:ln w="25400">
            <a:solidFill>
              <a:srgbClr val="FF0000"/>
            </a:solidFill>
            <a:headEnd type="stealt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3" name="Csoportba foglalás 42">
            <a:extLst>
              <a:ext uri="{FF2B5EF4-FFF2-40B4-BE49-F238E27FC236}">
                <a16:creationId xmlns:a16="http://schemas.microsoft.com/office/drawing/2014/main" id="{1CCE1A5C-9EC2-400F-B3F4-30F9E2AC786F}"/>
              </a:ext>
            </a:extLst>
          </p:cNvPr>
          <p:cNvGrpSpPr/>
          <p:nvPr/>
        </p:nvGrpSpPr>
        <p:grpSpPr>
          <a:xfrm>
            <a:off x="651573" y="5308990"/>
            <a:ext cx="2020207" cy="732553"/>
            <a:chOff x="651573" y="5308990"/>
            <a:chExt cx="2020207" cy="732553"/>
          </a:xfrm>
        </p:grpSpPr>
        <p:sp>
          <p:nvSpPr>
            <p:cNvPr id="283" name="Ellipszis 282">
              <a:extLst>
                <a:ext uri="{FF2B5EF4-FFF2-40B4-BE49-F238E27FC236}">
                  <a16:creationId xmlns:a16="http://schemas.microsoft.com/office/drawing/2014/main" id="{CB0BE4ED-8A97-4B71-A7B4-F407B37EEE14}"/>
                </a:ext>
              </a:extLst>
            </p:cNvPr>
            <p:cNvSpPr/>
            <p:nvPr/>
          </p:nvSpPr>
          <p:spPr>
            <a:xfrm>
              <a:off x="651573" y="5308990"/>
              <a:ext cx="2020207" cy="269823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cxnSp>
          <p:nvCxnSpPr>
            <p:cNvPr id="285" name="Egyenes összekötő nyíllal 284">
              <a:extLst>
                <a:ext uri="{FF2B5EF4-FFF2-40B4-BE49-F238E27FC236}">
                  <a16:creationId xmlns:a16="http://schemas.microsoft.com/office/drawing/2014/main" id="{BBA29EBB-3D84-4268-A8C6-A57F0260E80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51573" y="5449273"/>
              <a:ext cx="0" cy="460780"/>
            </a:xfrm>
            <a:prstGeom prst="straightConnector1">
              <a:avLst/>
            </a:prstGeom>
            <a:ln w="25400">
              <a:solidFill>
                <a:srgbClr val="FF0000"/>
              </a:solidFill>
              <a:headEnd type="stealth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6" name="Egyenes összekötő nyíllal 295">
              <a:extLst>
                <a:ext uri="{FF2B5EF4-FFF2-40B4-BE49-F238E27FC236}">
                  <a16:creationId xmlns:a16="http://schemas.microsoft.com/office/drawing/2014/main" id="{10D748DB-4E3C-4C09-8EB7-933DF950727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89068" y="5340827"/>
              <a:ext cx="0" cy="460780"/>
            </a:xfrm>
            <a:prstGeom prst="straightConnector1">
              <a:avLst/>
            </a:prstGeom>
            <a:ln w="25400">
              <a:solidFill>
                <a:srgbClr val="FF0000"/>
              </a:solidFill>
              <a:headEnd type="stealth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7" name="Egyenes összekötő nyíllal 296">
              <a:extLst>
                <a:ext uri="{FF2B5EF4-FFF2-40B4-BE49-F238E27FC236}">
                  <a16:creationId xmlns:a16="http://schemas.microsoft.com/office/drawing/2014/main" id="{B40BA1C7-B04D-4770-9660-07289F0279F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680506" y="5314362"/>
              <a:ext cx="0" cy="460780"/>
            </a:xfrm>
            <a:prstGeom prst="straightConnector1">
              <a:avLst/>
            </a:prstGeom>
            <a:ln w="25400">
              <a:solidFill>
                <a:srgbClr val="FF0000"/>
              </a:solidFill>
              <a:headEnd type="stealth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8" name="Egyenes összekötő nyíllal 297">
              <a:extLst>
                <a:ext uri="{FF2B5EF4-FFF2-40B4-BE49-F238E27FC236}">
                  <a16:creationId xmlns:a16="http://schemas.microsoft.com/office/drawing/2014/main" id="{D317F163-3236-41BC-9C35-1D36CA1D69F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341679" y="5314362"/>
              <a:ext cx="0" cy="460780"/>
            </a:xfrm>
            <a:prstGeom prst="straightConnector1">
              <a:avLst/>
            </a:prstGeom>
            <a:ln w="25400">
              <a:solidFill>
                <a:srgbClr val="FF0000"/>
              </a:solidFill>
              <a:headEnd type="stealth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9" name="Egyenes összekötő nyíllal 298">
              <a:extLst>
                <a:ext uri="{FF2B5EF4-FFF2-40B4-BE49-F238E27FC236}">
                  <a16:creationId xmlns:a16="http://schemas.microsoft.com/office/drawing/2014/main" id="{6E9B0F36-E7D2-4C49-BA53-1EC7BF3E611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014032" y="5314362"/>
              <a:ext cx="0" cy="460780"/>
            </a:xfrm>
            <a:prstGeom prst="straightConnector1">
              <a:avLst/>
            </a:prstGeom>
            <a:ln w="25400">
              <a:solidFill>
                <a:srgbClr val="FF0000"/>
              </a:solidFill>
              <a:headEnd type="stealth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0" name="Egyenes összekötő nyíllal 299">
              <a:extLst>
                <a:ext uri="{FF2B5EF4-FFF2-40B4-BE49-F238E27FC236}">
                  <a16:creationId xmlns:a16="http://schemas.microsoft.com/office/drawing/2014/main" id="{4A48B6C1-62A2-44EB-82DA-A0C99F49359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329380" y="5340827"/>
              <a:ext cx="0" cy="460780"/>
            </a:xfrm>
            <a:prstGeom prst="straightConnector1">
              <a:avLst/>
            </a:prstGeom>
            <a:ln w="25400">
              <a:solidFill>
                <a:srgbClr val="FF0000"/>
              </a:solidFill>
              <a:headEnd type="stealth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1" name="Egyenes összekötő nyíllal 300">
              <a:extLst>
                <a:ext uri="{FF2B5EF4-FFF2-40B4-BE49-F238E27FC236}">
                  <a16:creationId xmlns:a16="http://schemas.microsoft.com/office/drawing/2014/main" id="{18D41BD5-0850-4DE3-AD49-62B66EEB279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456291" y="5531618"/>
              <a:ext cx="0" cy="460780"/>
            </a:xfrm>
            <a:prstGeom prst="straightConnector1">
              <a:avLst/>
            </a:prstGeom>
            <a:ln w="25400">
              <a:solidFill>
                <a:srgbClr val="FF0000"/>
              </a:solidFill>
              <a:headEnd type="stealth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2" name="Egyenes összekötő nyíllal 301">
              <a:extLst>
                <a:ext uri="{FF2B5EF4-FFF2-40B4-BE49-F238E27FC236}">
                  <a16:creationId xmlns:a16="http://schemas.microsoft.com/office/drawing/2014/main" id="{C89798CB-BE87-4AA7-AEED-E9C2A21BA40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178384" y="5555387"/>
              <a:ext cx="0" cy="460780"/>
            </a:xfrm>
            <a:prstGeom prst="straightConnector1">
              <a:avLst/>
            </a:prstGeom>
            <a:ln w="25400">
              <a:solidFill>
                <a:srgbClr val="FF0000"/>
              </a:solidFill>
              <a:headEnd type="stealth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3" name="Egyenes összekötő nyíllal 302">
              <a:extLst>
                <a:ext uri="{FF2B5EF4-FFF2-40B4-BE49-F238E27FC236}">
                  <a16:creationId xmlns:a16="http://schemas.microsoft.com/office/drawing/2014/main" id="{55AFA72E-C747-4ABC-929E-BAC7F845C02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858644" y="5574787"/>
              <a:ext cx="0" cy="460780"/>
            </a:xfrm>
            <a:prstGeom prst="straightConnector1">
              <a:avLst/>
            </a:prstGeom>
            <a:ln w="25400">
              <a:solidFill>
                <a:srgbClr val="FF0000"/>
              </a:solidFill>
              <a:headEnd type="stealth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4" name="Egyenes összekötő nyíllal 303">
              <a:extLst>
                <a:ext uri="{FF2B5EF4-FFF2-40B4-BE49-F238E27FC236}">
                  <a16:creationId xmlns:a16="http://schemas.microsoft.com/office/drawing/2014/main" id="{79A1C23E-6BBE-4B27-AE74-935D5FE2F98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509761" y="5580763"/>
              <a:ext cx="0" cy="460780"/>
            </a:xfrm>
            <a:prstGeom prst="straightConnector1">
              <a:avLst/>
            </a:prstGeom>
            <a:ln w="25400">
              <a:solidFill>
                <a:srgbClr val="FF0000"/>
              </a:solidFill>
              <a:headEnd type="stealth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5" name="Egyenes összekötő nyíllal 304">
              <a:extLst>
                <a:ext uri="{FF2B5EF4-FFF2-40B4-BE49-F238E27FC236}">
                  <a16:creationId xmlns:a16="http://schemas.microsoft.com/office/drawing/2014/main" id="{FDB8102A-FB6B-4181-ABBD-F841557F933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183302" y="5562835"/>
              <a:ext cx="0" cy="460780"/>
            </a:xfrm>
            <a:prstGeom prst="straightConnector1">
              <a:avLst/>
            </a:prstGeom>
            <a:ln w="25400">
              <a:solidFill>
                <a:srgbClr val="FF0000"/>
              </a:solidFill>
              <a:headEnd type="stealth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6" name="Egyenes összekötő nyíllal 305">
              <a:extLst>
                <a:ext uri="{FF2B5EF4-FFF2-40B4-BE49-F238E27FC236}">
                  <a16:creationId xmlns:a16="http://schemas.microsoft.com/office/drawing/2014/main" id="{63B94055-2E30-4266-8446-7D8D91A9EF1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49211" y="5525642"/>
              <a:ext cx="0" cy="460780"/>
            </a:xfrm>
            <a:prstGeom prst="straightConnector1">
              <a:avLst/>
            </a:prstGeom>
            <a:ln w="25400">
              <a:solidFill>
                <a:srgbClr val="FF0000"/>
              </a:solidFill>
              <a:headEnd type="stealth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5" name="Csoportba foglalás 44">
            <a:extLst>
              <a:ext uri="{FF2B5EF4-FFF2-40B4-BE49-F238E27FC236}">
                <a16:creationId xmlns:a16="http://schemas.microsoft.com/office/drawing/2014/main" id="{1030F752-3333-436E-AF19-4BE32CDFCC11}"/>
              </a:ext>
            </a:extLst>
          </p:cNvPr>
          <p:cNvGrpSpPr/>
          <p:nvPr/>
        </p:nvGrpSpPr>
        <p:grpSpPr>
          <a:xfrm>
            <a:off x="2337737" y="5103596"/>
            <a:ext cx="1055259" cy="1215488"/>
            <a:chOff x="2337737" y="5103596"/>
            <a:chExt cx="1055259" cy="1215488"/>
          </a:xfrm>
        </p:grpSpPr>
        <p:cxnSp>
          <p:nvCxnSpPr>
            <p:cNvPr id="289" name="Egyenes összekötő 288">
              <a:extLst>
                <a:ext uri="{FF2B5EF4-FFF2-40B4-BE49-F238E27FC236}">
                  <a16:creationId xmlns:a16="http://schemas.microsoft.com/office/drawing/2014/main" id="{A63E8D5A-90D8-4429-B159-0B1C655CB239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2450409" y="5103596"/>
              <a:ext cx="942587" cy="1215488"/>
            </a:xfrm>
            <a:prstGeom prst="line">
              <a:avLst/>
            </a:prstGeom>
            <a:ln w="12700">
              <a:solidFill>
                <a:schemeClr val="tx1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7" name="Szövegdoboz 306">
              <a:extLst>
                <a:ext uri="{FF2B5EF4-FFF2-40B4-BE49-F238E27FC236}">
                  <a16:creationId xmlns:a16="http://schemas.microsoft.com/office/drawing/2014/main" id="{BB6A59D5-A793-4BA9-B946-F14BEA7E10D4}"/>
                </a:ext>
              </a:extLst>
            </p:cNvPr>
            <p:cNvSpPr txBox="1"/>
            <p:nvPr/>
          </p:nvSpPr>
          <p:spPr>
            <a:xfrm>
              <a:off x="2337737" y="5262353"/>
              <a:ext cx="29848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l-GR" i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θ</a:t>
              </a:r>
              <a:endParaRPr lang="hu-HU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38" name="Csoportba foglalás 37">
            <a:extLst>
              <a:ext uri="{FF2B5EF4-FFF2-40B4-BE49-F238E27FC236}">
                <a16:creationId xmlns:a16="http://schemas.microsoft.com/office/drawing/2014/main" id="{402DC737-0836-4228-B2E8-B644D76054E0}"/>
              </a:ext>
            </a:extLst>
          </p:cNvPr>
          <p:cNvGrpSpPr/>
          <p:nvPr/>
        </p:nvGrpSpPr>
        <p:grpSpPr>
          <a:xfrm>
            <a:off x="2566622" y="5221193"/>
            <a:ext cx="540000" cy="828000"/>
            <a:chOff x="2566622" y="5221193"/>
            <a:chExt cx="540000" cy="828000"/>
          </a:xfrm>
        </p:grpSpPr>
        <p:cxnSp>
          <p:nvCxnSpPr>
            <p:cNvPr id="8" name="Egyenes összekötő 7">
              <a:extLst>
                <a:ext uri="{FF2B5EF4-FFF2-40B4-BE49-F238E27FC236}">
                  <a16:creationId xmlns:a16="http://schemas.microsoft.com/office/drawing/2014/main" id="{4C79DE21-B33C-4F32-AFE4-1586CB98F17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566622" y="5864864"/>
              <a:ext cx="540000" cy="2169"/>
            </a:xfrm>
            <a:prstGeom prst="line">
              <a:avLst/>
            </a:prstGeom>
            <a:ln w="12700">
              <a:solidFill>
                <a:schemeClr val="tx1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Egyenes összekötő 41">
              <a:extLst>
                <a:ext uri="{FF2B5EF4-FFF2-40B4-BE49-F238E27FC236}">
                  <a16:creationId xmlns:a16="http://schemas.microsoft.com/office/drawing/2014/main" id="{91D9CF6A-4969-481D-921D-E39FBB635C34}"/>
                </a:ext>
              </a:extLst>
            </p:cNvPr>
            <p:cNvCxnSpPr>
              <a:cxnSpLocks/>
            </p:cNvCxnSpPr>
            <p:nvPr/>
          </p:nvCxnSpPr>
          <p:spPr>
            <a:xfrm rot="5400000" flipV="1">
              <a:off x="2612920" y="5634108"/>
              <a:ext cx="828000" cy="2169"/>
            </a:xfrm>
            <a:prstGeom prst="line">
              <a:avLst/>
            </a:prstGeom>
            <a:ln w="12700">
              <a:solidFill>
                <a:schemeClr val="tx1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44" name="Egyenes összekötő nyíllal 43">
            <a:extLst>
              <a:ext uri="{FF2B5EF4-FFF2-40B4-BE49-F238E27FC236}">
                <a16:creationId xmlns:a16="http://schemas.microsoft.com/office/drawing/2014/main" id="{45E9644A-F8D8-4E14-82F2-E94D10B72703}"/>
              </a:ext>
            </a:extLst>
          </p:cNvPr>
          <p:cNvCxnSpPr>
            <a:cxnSpLocks/>
          </p:cNvCxnSpPr>
          <p:nvPr/>
        </p:nvCxnSpPr>
        <p:spPr>
          <a:xfrm flipH="1" flipV="1">
            <a:off x="2674521" y="5389991"/>
            <a:ext cx="351314" cy="1407"/>
          </a:xfrm>
          <a:prstGeom prst="straightConnector1">
            <a:avLst/>
          </a:prstGeom>
          <a:ln w="25400">
            <a:solidFill>
              <a:srgbClr val="C00000"/>
            </a:solidFill>
            <a:headEnd type="stealt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Egyenes összekötő nyíllal 35">
            <a:extLst>
              <a:ext uri="{FF2B5EF4-FFF2-40B4-BE49-F238E27FC236}">
                <a16:creationId xmlns:a16="http://schemas.microsoft.com/office/drawing/2014/main" id="{8D836D03-F904-4096-9261-E616ADEC4D14}"/>
              </a:ext>
            </a:extLst>
          </p:cNvPr>
          <p:cNvCxnSpPr>
            <a:cxnSpLocks/>
          </p:cNvCxnSpPr>
          <p:nvPr/>
        </p:nvCxnSpPr>
        <p:spPr>
          <a:xfrm>
            <a:off x="2666189" y="5391398"/>
            <a:ext cx="360900" cy="467056"/>
          </a:xfrm>
          <a:prstGeom prst="straightConnector1">
            <a:avLst/>
          </a:prstGeom>
          <a:ln w="25400">
            <a:solidFill>
              <a:srgbClr val="00B0F0"/>
            </a:solidFill>
            <a:headEnd type="none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Szövegdoboz 14">
                <a:extLst>
                  <a:ext uri="{FF2B5EF4-FFF2-40B4-BE49-F238E27FC236}">
                    <a16:creationId xmlns:a16="http://schemas.microsoft.com/office/drawing/2014/main" id="{9E3A5CCD-280F-4951-B036-4038D90F1476}"/>
                  </a:ext>
                </a:extLst>
              </p:cNvPr>
              <p:cNvSpPr txBox="1"/>
              <p:nvPr/>
            </p:nvSpPr>
            <p:spPr>
              <a:xfrm>
                <a:off x="620958" y="4075361"/>
                <a:ext cx="2087173" cy="60311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hu-HU" sz="3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hu-HU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hu-HU" sz="3200" b="0" i="1" smtClean="0"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e>
                          </m:acc>
                        </m:e>
                        <m:sub>
                          <m:r>
                            <a:rPr lang="hu-HU" sz="3200" b="0" i="1" smtClean="0">
                              <a:latin typeface="Cambria Math" panose="02040503050406030204" pitchFamily="18" charset="0"/>
                            </a:rPr>
                            <m:t>𝑙𝑒</m:t>
                          </m:r>
                        </m:sub>
                      </m:sSub>
                      <m:r>
                        <a:rPr lang="hu-HU" sz="3200" b="0" i="1" smtClean="0">
                          <a:latin typeface="Cambria Math" panose="02040503050406030204" pitchFamily="18" charset="0"/>
                        </a:rPr>
                        <m:t>=−</m:t>
                      </m:r>
                      <m:sSub>
                        <m:sSubPr>
                          <m:ctrlPr>
                            <a:rPr lang="hu-HU" sz="3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hu-HU" sz="32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hu-HU" sz="3200" i="1"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e>
                          </m:acc>
                        </m:e>
                        <m:sub>
                          <m:r>
                            <a:rPr lang="hu-HU" sz="3200" b="0" i="1" smtClean="0">
                              <a:latin typeface="Cambria Math" panose="02040503050406030204" pitchFamily="18" charset="0"/>
                            </a:rPr>
                            <m:t>𝑓𝑒𝑙</m:t>
                          </m:r>
                        </m:sub>
                      </m:sSub>
                    </m:oMath>
                  </m:oMathPara>
                </a14:m>
                <a:endParaRPr lang="hu-HU" sz="3200" dirty="0"/>
              </a:p>
            </p:txBody>
          </p:sp>
        </mc:Choice>
        <mc:Fallback xmlns="">
          <p:sp>
            <p:nvSpPr>
              <p:cNvPr id="15" name="Szövegdoboz 14">
                <a:extLst>
                  <a:ext uri="{FF2B5EF4-FFF2-40B4-BE49-F238E27FC236}">
                    <a16:creationId xmlns:a16="http://schemas.microsoft.com/office/drawing/2014/main" id="{9E3A5CCD-280F-4951-B036-4038D90F147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0958" y="4075361"/>
                <a:ext cx="2087173" cy="603114"/>
              </a:xfrm>
              <a:prstGeom prst="rect">
                <a:avLst/>
              </a:prstGeom>
              <a:blipFill>
                <a:blip r:embed="rId4"/>
                <a:stretch>
                  <a:fillRect b="-1020"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Szövegdoboz 48">
                <a:extLst>
                  <a:ext uri="{FF2B5EF4-FFF2-40B4-BE49-F238E27FC236}">
                    <a16:creationId xmlns:a16="http://schemas.microsoft.com/office/drawing/2014/main" id="{DF10BC57-7521-4D23-9E33-A65AA6533555}"/>
                  </a:ext>
                </a:extLst>
              </p:cNvPr>
              <p:cNvSpPr txBox="1"/>
              <p:nvPr/>
            </p:nvSpPr>
            <p:spPr>
              <a:xfrm>
                <a:off x="3931854" y="4771878"/>
                <a:ext cx="5422062" cy="54181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hu-HU" sz="3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hu-HU" sz="3200" b="0" i="1" smtClean="0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hu-HU" sz="3200" b="0" i="1" smtClean="0">
                              <a:latin typeface="Cambria Math" panose="02040503050406030204" pitchFamily="18" charset="0"/>
                            </a:rPr>
                            <m:t>𝑓𝑒𝑙</m:t>
                          </m:r>
                        </m:sub>
                      </m:sSub>
                      <m:r>
                        <a:rPr lang="hu-HU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hu-HU" sz="3200" b="0" i="1" smtClean="0">
                          <a:latin typeface="Cambria Math" panose="02040503050406030204" pitchFamily="18" charset="0"/>
                        </a:rPr>
                        <m:t>𝑚𝑔</m:t>
                      </m:r>
                      <m:r>
                        <a:rPr lang="hu-HU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hu-HU" sz="3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𝜌</m:t>
                      </m:r>
                      <m:r>
                        <a:rPr lang="hu-HU" sz="3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𝑉𝑔</m:t>
                      </m:r>
                      <m:r>
                        <a:rPr lang="hu-HU" sz="3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hu-HU" sz="32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𝜌</m:t>
                      </m:r>
                      <m:d>
                        <m:dPr>
                          <m:ctrlPr>
                            <a:rPr lang="hu-HU" sz="32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hu-HU" sz="3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hu-HU" sz="3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p>
                              <m:r>
                                <a:rPr lang="hu-HU" sz="3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hu-HU" sz="32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  <m:r>
                            <a:rPr lang="hu-HU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h</m:t>
                          </m:r>
                        </m:e>
                      </m:d>
                      <m:r>
                        <a:rPr lang="hu-HU" sz="32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𝑔</m:t>
                      </m:r>
                    </m:oMath>
                  </m:oMathPara>
                </a14:m>
                <a:endParaRPr lang="hu-HU" sz="3200" dirty="0"/>
              </a:p>
            </p:txBody>
          </p:sp>
        </mc:Choice>
        <mc:Fallback xmlns="">
          <p:sp>
            <p:nvSpPr>
              <p:cNvPr id="49" name="Szövegdoboz 48">
                <a:extLst>
                  <a:ext uri="{FF2B5EF4-FFF2-40B4-BE49-F238E27FC236}">
                    <a16:creationId xmlns:a16="http://schemas.microsoft.com/office/drawing/2014/main" id="{DF10BC57-7521-4D23-9E33-A65AA653355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31854" y="4771878"/>
                <a:ext cx="5422062" cy="54181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" name="Szövegdoboz 49">
                <a:extLst>
                  <a:ext uri="{FF2B5EF4-FFF2-40B4-BE49-F238E27FC236}">
                    <a16:creationId xmlns:a16="http://schemas.microsoft.com/office/drawing/2014/main" id="{767BB8A9-C624-47EB-921D-47E9FFC00A07}"/>
                  </a:ext>
                </a:extLst>
              </p:cNvPr>
              <p:cNvSpPr txBox="1"/>
              <p:nvPr/>
            </p:nvSpPr>
            <p:spPr>
              <a:xfrm>
                <a:off x="3248376" y="3970141"/>
                <a:ext cx="7227555" cy="5318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hu-HU" sz="3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hu-HU" sz="3200" b="0" i="1" smtClean="0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hu-HU" sz="3200" b="0" i="1" smtClean="0">
                              <a:latin typeface="Cambria Math" panose="02040503050406030204" pitchFamily="18" charset="0"/>
                            </a:rPr>
                            <m:t>𝑙𝑒</m:t>
                          </m:r>
                        </m:sub>
                      </m:sSub>
                      <m:r>
                        <a:rPr lang="hu-HU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hu-HU" sz="3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hu-HU" sz="3200" b="0" i="1" smtClean="0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hu-HU" sz="3200" b="0" i="1" smtClean="0">
                              <a:latin typeface="Cambria Math" panose="02040503050406030204" pitchFamily="18" charset="0"/>
                            </a:rPr>
                            <m:t>𝑓𝑓</m:t>
                          </m:r>
                        </m:sub>
                      </m:sSub>
                      <m:func>
                        <m:funcPr>
                          <m:ctrlPr>
                            <a:rPr lang="hu-HU" sz="32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hu-HU" sz="3200" b="0" i="0" smtClean="0"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r>
                            <a:rPr lang="hu-HU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</m:e>
                      </m:func>
                      <m:r>
                        <a:rPr lang="hu-HU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hu-HU" sz="3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𝛾</m:t>
                      </m:r>
                      <m:r>
                        <a:rPr lang="hu-HU" sz="3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𝑙</m:t>
                      </m:r>
                      <m:func>
                        <m:funcPr>
                          <m:ctrlPr>
                            <a:rPr lang="hu-HU" sz="32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hu-HU" sz="3200"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r>
                            <a:rPr lang="hu-HU" sz="3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</m:e>
                      </m:func>
                      <m:r>
                        <a:rPr lang="hu-HU" sz="3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hu-HU" sz="3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𝛾</m:t>
                      </m:r>
                      <m:d>
                        <m:dPr>
                          <m:ctrlPr>
                            <a:rPr lang="hu-HU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hu-HU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  <m:r>
                            <a:rPr lang="hu-HU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𝑟</m:t>
                          </m:r>
                          <m:r>
                            <a:rPr lang="hu-HU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</m:e>
                      </m:d>
                      <m:func>
                        <m:funcPr>
                          <m:ctrlPr>
                            <a:rPr lang="hu-HU" sz="32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hu-HU" sz="3200"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r>
                            <a:rPr lang="hu-HU" sz="3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</m:e>
                      </m:func>
                    </m:oMath>
                  </m:oMathPara>
                </a14:m>
                <a:endParaRPr lang="hu-HU" sz="3200" dirty="0"/>
              </a:p>
            </p:txBody>
          </p:sp>
        </mc:Choice>
        <mc:Fallback xmlns="">
          <p:sp>
            <p:nvSpPr>
              <p:cNvPr id="50" name="Szövegdoboz 49">
                <a:extLst>
                  <a:ext uri="{FF2B5EF4-FFF2-40B4-BE49-F238E27FC236}">
                    <a16:creationId xmlns:a16="http://schemas.microsoft.com/office/drawing/2014/main" id="{767BB8A9-C624-47EB-921D-47E9FFC00A0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48376" y="3970141"/>
                <a:ext cx="7227555" cy="53187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Szövegdoboz 50">
                <a:extLst>
                  <a:ext uri="{FF2B5EF4-FFF2-40B4-BE49-F238E27FC236}">
                    <a16:creationId xmlns:a16="http://schemas.microsoft.com/office/drawing/2014/main" id="{F61E03FD-D4CC-44F1-9B6B-41D808659CED}"/>
                  </a:ext>
                </a:extLst>
              </p:cNvPr>
              <p:cNvSpPr txBox="1"/>
              <p:nvPr/>
            </p:nvSpPr>
            <p:spPr>
              <a:xfrm>
                <a:off x="4240446" y="5541364"/>
                <a:ext cx="4546886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hu-HU" sz="32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𝛾</m:t>
                      </m:r>
                      <m:d>
                        <m:dPr>
                          <m:ctrlPr>
                            <a:rPr lang="hu-HU" sz="3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hu-HU" sz="3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  <m:r>
                            <a:rPr lang="hu-HU" sz="3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𝑟</m:t>
                          </m:r>
                          <m:r>
                            <a:rPr lang="hu-HU" sz="3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</m:e>
                      </m:d>
                      <m:func>
                        <m:funcPr>
                          <m:ctrlPr>
                            <a:rPr lang="hu-HU" sz="32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hu-HU" sz="3200"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r>
                            <a:rPr lang="hu-HU" sz="3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</m:e>
                      </m:func>
                      <m:r>
                        <a:rPr lang="hu-HU" sz="3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hu-HU" sz="32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𝜌</m:t>
                      </m:r>
                      <m:d>
                        <m:dPr>
                          <m:ctrlPr>
                            <a:rPr lang="hu-HU" sz="32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hu-HU" sz="3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hu-HU" sz="3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p>
                              <m:r>
                                <a:rPr lang="hu-HU" sz="3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hu-HU" sz="32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  <m:r>
                            <a:rPr lang="hu-HU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h</m:t>
                          </m:r>
                        </m:e>
                      </m:d>
                      <m:r>
                        <a:rPr lang="hu-HU" sz="32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𝑔</m:t>
                      </m:r>
                    </m:oMath>
                  </m:oMathPara>
                </a14:m>
                <a:endParaRPr lang="hu-HU" sz="3200" dirty="0"/>
              </a:p>
            </p:txBody>
          </p:sp>
        </mc:Choice>
        <mc:Fallback xmlns="">
          <p:sp>
            <p:nvSpPr>
              <p:cNvPr id="51" name="Szövegdoboz 50">
                <a:extLst>
                  <a:ext uri="{FF2B5EF4-FFF2-40B4-BE49-F238E27FC236}">
                    <a16:creationId xmlns:a16="http://schemas.microsoft.com/office/drawing/2014/main" id="{F61E03FD-D4CC-44F1-9B6B-41D808659CE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40446" y="5541364"/>
                <a:ext cx="4546886" cy="492443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Szövegdoboz 51">
                <a:extLst>
                  <a:ext uri="{FF2B5EF4-FFF2-40B4-BE49-F238E27FC236}">
                    <a16:creationId xmlns:a16="http://schemas.microsoft.com/office/drawing/2014/main" id="{89FE7B22-A05B-4491-9A89-F3D1DE74BC4C}"/>
                  </a:ext>
                </a:extLst>
              </p:cNvPr>
              <p:cNvSpPr txBox="1"/>
              <p:nvPr/>
            </p:nvSpPr>
            <p:spPr>
              <a:xfrm>
                <a:off x="9557234" y="5048431"/>
                <a:ext cx="2272032" cy="101271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hu-HU" sz="3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h</m:t>
                      </m:r>
                      <m:r>
                        <a:rPr lang="hu-HU" sz="3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hu-HU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hu-HU" sz="3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  <m:r>
                            <a:rPr lang="hu-HU" sz="3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𝛾</m:t>
                          </m:r>
                          <m:func>
                            <m:funcPr>
                              <m:ctrlPr>
                                <a:rPr lang="hu-HU" sz="3200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hu-HU" sz="3200">
                                  <a:latin typeface="Cambria Math" panose="02040503050406030204" pitchFamily="18" charset="0"/>
                                </a:rPr>
                                <m:t>cos</m:t>
                              </m:r>
                            </m:fName>
                            <m:e>
                              <m:r>
                                <a:rPr lang="hu-HU" sz="3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𝜃</m:t>
                              </m:r>
                            </m:e>
                          </m:func>
                        </m:num>
                        <m:den>
                          <m:r>
                            <a:rPr lang="hu-HU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𝜌</m:t>
                          </m:r>
                          <m:r>
                            <a:rPr lang="hu-HU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𝑟𝑔</m:t>
                          </m:r>
                        </m:den>
                      </m:f>
                    </m:oMath>
                  </m:oMathPara>
                </a14:m>
                <a:endParaRPr lang="hu-HU" sz="3200" dirty="0"/>
              </a:p>
            </p:txBody>
          </p:sp>
        </mc:Choice>
        <mc:Fallback xmlns="">
          <p:sp>
            <p:nvSpPr>
              <p:cNvPr id="52" name="Szövegdoboz 51">
                <a:extLst>
                  <a:ext uri="{FF2B5EF4-FFF2-40B4-BE49-F238E27FC236}">
                    <a16:creationId xmlns:a16="http://schemas.microsoft.com/office/drawing/2014/main" id="{89FE7B22-A05B-4491-9A89-F3D1DE74BC4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57234" y="5048431"/>
                <a:ext cx="2272032" cy="1012713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3" name="Egyenes összekötő nyíllal 52">
            <a:extLst>
              <a:ext uri="{FF2B5EF4-FFF2-40B4-BE49-F238E27FC236}">
                <a16:creationId xmlns:a16="http://schemas.microsoft.com/office/drawing/2014/main" id="{45CFA0F7-18A5-4ABA-A602-535AD650695C}"/>
              </a:ext>
            </a:extLst>
          </p:cNvPr>
          <p:cNvCxnSpPr>
            <a:cxnSpLocks/>
          </p:cNvCxnSpPr>
          <p:nvPr/>
        </p:nvCxnSpPr>
        <p:spPr>
          <a:xfrm flipV="1">
            <a:off x="1676954" y="4516990"/>
            <a:ext cx="0" cy="792000"/>
          </a:xfrm>
          <a:prstGeom prst="straightConnector1">
            <a:avLst/>
          </a:prstGeom>
          <a:ln w="101600">
            <a:solidFill>
              <a:srgbClr val="2E0CFC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Egyenes összekötő nyíllal 55">
            <a:extLst>
              <a:ext uri="{FF2B5EF4-FFF2-40B4-BE49-F238E27FC236}">
                <a16:creationId xmlns:a16="http://schemas.microsoft.com/office/drawing/2014/main" id="{FF7B34B0-D478-458E-AE3C-C65142153A90}"/>
              </a:ext>
            </a:extLst>
          </p:cNvPr>
          <p:cNvCxnSpPr>
            <a:cxnSpLocks/>
          </p:cNvCxnSpPr>
          <p:nvPr/>
        </p:nvCxnSpPr>
        <p:spPr>
          <a:xfrm flipV="1">
            <a:off x="1680506" y="5269144"/>
            <a:ext cx="0" cy="792000"/>
          </a:xfrm>
          <a:prstGeom prst="straightConnector1">
            <a:avLst/>
          </a:prstGeom>
          <a:ln w="101600">
            <a:solidFill>
              <a:srgbClr val="FF0000"/>
            </a:solidFill>
            <a:headEnd type="stealt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9" name="Csoportba foglalás 28">
            <a:extLst>
              <a:ext uri="{FF2B5EF4-FFF2-40B4-BE49-F238E27FC236}">
                <a16:creationId xmlns:a16="http://schemas.microsoft.com/office/drawing/2014/main" id="{FBD60890-66D8-40BF-A81A-755C68D8654F}"/>
              </a:ext>
            </a:extLst>
          </p:cNvPr>
          <p:cNvGrpSpPr/>
          <p:nvPr/>
        </p:nvGrpSpPr>
        <p:grpSpPr>
          <a:xfrm>
            <a:off x="619704" y="6050490"/>
            <a:ext cx="1030961" cy="584775"/>
            <a:chOff x="619704" y="5865224"/>
            <a:chExt cx="1030961" cy="584775"/>
          </a:xfrm>
        </p:grpSpPr>
        <p:cxnSp>
          <p:nvCxnSpPr>
            <p:cNvPr id="19" name="Egyenes összekötő nyíllal 18">
              <a:extLst>
                <a:ext uri="{FF2B5EF4-FFF2-40B4-BE49-F238E27FC236}">
                  <a16:creationId xmlns:a16="http://schemas.microsoft.com/office/drawing/2014/main" id="{76E856D6-0476-485A-AB37-C981EDB6DE6A}"/>
                </a:ext>
              </a:extLst>
            </p:cNvPr>
            <p:cNvCxnSpPr>
              <a:endCxn id="270" idx="1"/>
            </p:cNvCxnSpPr>
            <p:nvPr/>
          </p:nvCxnSpPr>
          <p:spPr>
            <a:xfrm flipH="1">
              <a:off x="619704" y="6033807"/>
              <a:ext cx="1030961" cy="11679"/>
            </a:xfrm>
            <a:prstGeom prst="straightConnector1">
              <a:avLst/>
            </a:prstGeom>
            <a:ln w="12700">
              <a:solidFill>
                <a:schemeClr val="bg1"/>
              </a:solidFill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Szövegdoboz 19">
              <a:extLst>
                <a:ext uri="{FF2B5EF4-FFF2-40B4-BE49-F238E27FC236}">
                  <a16:creationId xmlns:a16="http://schemas.microsoft.com/office/drawing/2014/main" id="{3168125C-0799-486F-9AEB-8BE145EC1F9E}"/>
                </a:ext>
              </a:extLst>
            </p:cNvPr>
            <p:cNvSpPr txBox="1"/>
            <p:nvPr/>
          </p:nvSpPr>
          <p:spPr>
            <a:xfrm>
              <a:off x="975136" y="5865224"/>
              <a:ext cx="344966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hu-HU" sz="3200" i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r</a:t>
              </a:r>
            </a:p>
          </p:txBody>
        </p:sp>
      </p:grpSp>
      <p:grpSp>
        <p:nvGrpSpPr>
          <p:cNvPr id="39" name="Csoportba foglalás 38">
            <a:extLst>
              <a:ext uri="{FF2B5EF4-FFF2-40B4-BE49-F238E27FC236}">
                <a16:creationId xmlns:a16="http://schemas.microsoft.com/office/drawing/2014/main" id="{638415EA-7EFE-4761-9B82-7FD08F83316B}"/>
              </a:ext>
            </a:extLst>
          </p:cNvPr>
          <p:cNvGrpSpPr/>
          <p:nvPr/>
        </p:nvGrpSpPr>
        <p:grpSpPr>
          <a:xfrm>
            <a:off x="36143" y="5017020"/>
            <a:ext cx="444262" cy="1643518"/>
            <a:chOff x="36143" y="5017020"/>
            <a:chExt cx="444262" cy="1643518"/>
          </a:xfrm>
        </p:grpSpPr>
        <p:cxnSp>
          <p:nvCxnSpPr>
            <p:cNvPr id="63" name="Egyenes összekötő nyíllal 62">
              <a:extLst>
                <a:ext uri="{FF2B5EF4-FFF2-40B4-BE49-F238E27FC236}">
                  <a16:creationId xmlns:a16="http://schemas.microsoft.com/office/drawing/2014/main" id="{B7F2291F-EA2E-4B0A-BCAD-C1FEB33DCBF3}"/>
                </a:ext>
              </a:extLst>
            </p:cNvPr>
            <p:cNvCxnSpPr>
              <a:cxnSpLocks/>
            </p:cNvCxnSpPr>
            <p:nvPr/>
          </p:nvCxnSpPr>
          <p:spPr>
            <a:xfrm>
              <a:off x="480405" y="5017020"/>
              <a:ext cx="0" cy="1643518"/>
            </a:xfrm>
            <a:prstGeom prst="straightConnector1">
              <a:avLst/>
            </a:prstGeom>
            <a:ln w="38100">
              <a:solidFill>
                <a:schemeClr val="tx1"/>
              </a:solidFill>
              <a:headEnd type="stealth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4" name="Szövegdoboz 63">
              <a:extLst>
                <a:ext uri="{FF2B5EF4-FFF2-40B4-BE49-F238E27FC236}">
                  <a16:creationId xmlns:a16="http://schemas.microsoft.com/office/drawing/2014/main" id="{A6C3B31A-6657-4960-9057-48C0D6FACED6}"/>
                </a:ext>
              </a:extLst>
            </p:cNvPr>
            <p:cNvSpPr txBox="1"/>
            <p:nvPr/>
          </p:nvSpPr>
          <p:spPr>
            <a:xfrm>
              <a:off x="36143" y="5996043"/>
              <a:ext cx="389850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hu-HU" sz="3200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h</a:t>
              </a:r>
            </a:p>
          </p:txBody>
        </p:sp>
      </p:grpSp>
      <p:grpSp>
        <p:nvGrpSpPr>
          <p:cNvPr id="34" name="Csoportba foglalás 33">
            <a:extLst>
              <a:ext uri="{FF2B5EF4-FFF2-40B4-BE49-F238E27FC236}">
                <a16:creationId xmlns:a16="http://schemas.microsoft.com/office/drawing/2014/main" id="{A2CFB7B5-513A-49F7-8040-63FF3CDD689E}"/>
              </a:ext>
            </a:extLst>
          </p:cNvPr>
          <p:cNvGrpSpPr/>
          <p:nvPr/>
        </p:nvGrpSpPr>
        <p:grpSpPr>
          <a:xfrm>
            <a:off x="5026889" y="5536288"/>
            <a:ext cx="3158755" cy="589851"/>
            <a:chOff x="5026889" y="5536288"/>
            <a:chExt cx="3158755" cy="589851"/>
          </a:xfrm>
        </p:grpSpPr>
        <p:sp>
          <p:nvSpPr>
            <p:cNvPr id="33" name="Szövegdoboz 32">
              <a:extLst>
                <a:ext uri="{FF2B5EF4-FFF2-40B4-BE49-F238E27FC236}">
                  <a16:creationId xmlns:a16="http://schemas.microsoft.com/office/drawing/2014/main" id="{D24D57B7-0B76-42BE-9724-446A9868CF39}"/>
                </a:ext>
              </a:extLst>
            </p:cNvPr>
            <p:cNvSpPr txBox="1"/>
            <p:nvPr/>
          </p:nvSpPr>
          <p:spPr>
            <a:xfrm>
              <a:off x="5026889" y="5541364"/>
              <a:ext cx="397866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hu-HU" sz="3200" dirty="0">
                  <a:solidFill>
                    <a:srgbClr val="FF0000"/>
                  </a:solidFill>
                </a:rPr>
                <a:t>X</a:t>
              </a:r>
            </a:p>
          </p:txBody>
        </p:sp>
        <p:sp>
          <p:nvSpPr>
            <p:cNvPr id="75" name="Szövegdoboz 74">
              <a:extLst>
                <a:ext uri="{FF2B5EF4-FFF2-40B4-BE49-F238E27FC236}">
                  <a16:creationId xmlns:a16="http://schemas.microsoft.com/office/drawing/2014/main" id="{8D9757A3-E8ED-4D76-A55D-998007D5007A}"/>
                </a:ext>
              </a:extLst>
            </p:cNvPr>
            <p:cNvSpPr txBox="1"/>
            <p:nvPr/>
          </p:nvSpPr>
          <p:spPr>
            <a:xfrm>
              <a:off x="7747991" y="5536288"/>
              <a:ext cx="437653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hu-HU" sz="3200" dirty="0">
                  <a:solidFill>
                    <a:srgbClr val="FF0000"/>
                  </a:solidFill>
                </a:rPr>
                <a:t>X</a:t>
              </a:r>
            </a:p>
          </p:txBody>
        </p:sp>
      </p:grpSp>
      <p:grpSp>
        <p:nvGrpSpPr>
          <p:cNvPr id="35" name="Csoportba foglalás 34">
            <a:extLst>
              <a:ext uri="{FF2B5EF4-FFF2-40B4-BE49-F238E27FC236}">
                <a16:creationId xmlns:a16="http://schemas.microsoft.com/office/drawing/2014/main" id="{0144395C-4DF7-44FA-ACB7-A5D2F2845C95}"/>
              </a:ext>
            </a:extLst>
          </p:cNvPr>
          <p:cNvGrpSpPr/>
          <p:nvPr/>
        </p:nvGrpSpPr>
        <p:grpSpPr>
          <a:xfrm>
            <a:off x="4827956" y="5384912"/>
            <a:ext cx="3080881" cy="714944"/>
            <a:chOff x="4827956" y="5384912"/>
            <a:chExt cx="3080881" cy="714944"/>
          </a:xfrm>
        </p:grpSpPr>
        <p:sp>
          <p:nvSpPr>
            <p:cNvPr id="76" name="Szövegdoboz 75">
              <a:extLst>
                <a:ext uri="{FF2B5EF4-FFF2-40B4-BE49-F238E27FC236}">
                  <a16:creationId xmlns:a16="http://schemas.microsoft.com/office/drawing/2014/main" id="{5CAD7233-7BDE-4F68-A375-5873D514D71D}"/>
                </a:ext>
              </a:extLst>
            </p:cNvPr>
            <p:cNvSpPr txBox="1"/>
            <p:nvPr/>
          </p:nvSpPr>
          <p:spPr>
            <a:xfrm>
              <a:off x="7510971" y="5384912"/>
              <a:ext cx="397866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hu-HU" sz="3200" dirty="0">
                  <a:solidFill>
                    <a:srgbClr val="2E0CFC"/>
                  </a:solidFill>
                </a:rPr>
                <a:t>X</a:t>
              </a:r>
            </a:p>
          </p:txBody>
        </p:sp>
        <p:sp>
          <p:nvSpPr>
            <p:cNvPr id="77" name="Szövegdoboz 76">
              <a:extLst>
                <a:ext uri="{FF2B5EF4-FFF2-40B4-BE49-F238E27FC236}">
                  <a16:creationId xmlns:a16="http://schemas.microsoft.com/office/drawing/2014/main" id="{051DB7FD-33EE-4AFA-B7DF-43ED54B4C496}"/>
                </a:ext>
              </a:extLst>
            </p:cNvPr>
            <p:cNvSpPr txBox="1"/>
            <p:nvPr/>
          </p:nvSpPr>
          <p:spPr>
            <a:xfrm>
              <a:off x="4827956" y="5515081"/>
              <a:ext cx="397866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hu-HU" sz="3200" dirty="0">
                  <a:solidFill>
                    <a:srgbClr val="2E0CFC"/>
                  </a:solidFill>
                </a:rPr>
                <a:t>X</a:t>
              </a:r>
            </a:p>
          </p:txBody>
        </p:sp>
      </p:grpSp>
      <p:grpSp>
        <p:nvGrpSpPr>
          <p:cNvPr id="5" name="Csoportba foglalás 4">
            <a:extLst>
              <a:ext uri="{FF2B5EF4-FFF2-40B4-BE49-F238E27FC236}">
                <a16:creationId xmlns:a16="http://schemas.microsoft.com/office/drawing/2014/main" id="{ECD206D6-54C9-42B7-BFB6-88BD550D4BF3}"/>
              </a:ext>
            </a:extLst>
          </p:cNvPr>
          <p:cNvGrpSpPr/>
          <p:nvPr/>
        </p:nvGrpSpPr>
        <p:grpSpPr>
          <a:xfrm>
            <a:off x="196412" y="1573826"/>
            <a:ext cx="2881746" cy="2442929"/>
            <a:chOff x="193191" y="1511174"/>
            <a:chExt cx="2881746" cy="2442929"/>
          </a:xfrm>
        </p:grpSpPr>
        <p:sp>
          <p:nvSpPr>
            <p:cNvPr id="261" name="Téglalap 260">
              <a:extLst>
                <a:ext uri="{FF2B5EF4-FFF2-40B4-BE49-F238E27FC236}">
                  <a16:creationId xmlns:a16="http://schemas.microsoft.com/office/drawing/2014/main" id="{FDE768F7-56E6-45EE-AE4A-678FDCC1656F}"/>
                </a:ext>
              </a:extLst>
            </p:cNvPr>
            <p:cNvSpPr/>
            <p:nvPr/>
          </p:nvSpPr>
          <p:spPr>
            <a:xfrm>
              <a:off x="193191" y="1690878"/>
              <a:ext cx="2881746" cy="2263225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262" name="Téglalap 261">
              <a:extLst>
                <a:ext uri="{FF2B5EF4-FFF2-40B4-BE49-F238E27FC236}">
                  <a16:creationId xmlns:a16="http://schemas.microsoft.com/office/drawing/2014/main" id="{8B534721-213D-4098-AAE2-6CCB0F208559}"/>
                </a:ext>
              </a:extLst>
            </p:cNvPr>
            <p:cNvSpPr/>
            <p:nvPr/>
          </p:nvSpPr>
          <p:spPr>
            <a:xfrm>
              <a:off x="212242" y="1511174"/>
              <a:ext cx="2844000" cy="33890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67" name="Téglalap 66">
              <a:extLst>
                <a:ext uri="{FF2B5EF4-FFF2-40B4-BE49-F238E27FC236}">
                  <a16:creationId xmlns:a16="http://schemas.microsoft.com/office/drawing/2014/main" id="{3F03DF80-CF2D-4896-9F5A-33283DC00F3A}"/>
                </a:ext>
              </a:extLst>
            </p:cNvPr>
            <p:cNvSpPr/>
            <p:nvPr/>
          </p:nvSpPr>
          <p:spPr>
            <a:xfrm>
              <a:off x="1496249" y="1817498"/>
              <a:ext cx="290362" cy="576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</p:grpSp>
      <p:grpSp>
        <p:nvGrpSpPr>
          <p:cNvPr id="7" name="Csoportba foglalás 6">
            <a:extLst>
              <a:ext uri="{FF2B5EF4-FFF2-40B4-BE49-F238E27FC236}">
                <a16:creationId xmlns:a16="http://schemas.microsoft.com/office/drawing/2014/main" id="{A6BBC994-71B5-4A77-BF0F-9C939C992BE7}"/>
              </a:ext>
            </a:extLst>
          </p:cNvPr>
          <p:cNvGrpSpPr/>
          <p:nvPr/>
        </p:nvGrpSpPr>
        <p:grpSpPr>
          <a:xfrm>
            <a:off x="1481518" y="501607"/>
            <a:ext cx="299267" cy="3073865"/>
            <a:chOff x="1481518" y="290064"/>
            <a:chExt cx="299267" cy="3073865"/>
          </a:xfrm>
        </p:grpSpPr>
        <p:sp>
          <p:nvSpPr>
            <p:cNvPr id="264" name="Téglalap 263">
              <a:extLst>
                <a:ext uri="{FF2B5EF4-FFF2-40B4-BE49-F238E27FC236}">
                  <a16:creationId xmlns:a16="http://schemas.microsoft.com/office/drawing/2014/main" id="{4034B398-E9FA-4CA3-92E1-6BBBCB620DDF}"/>
                </a:ext>
              </a:extLst>
            </p:cNvPr>
            <p:cNvSpPr/>
            <p:nvPr/>
          </p:nvSpPr>
          <p:spPr>
            <a:xfrm>
              <a:off x="1490423" y="2994007"/>
              <a:ext cx="290362" cy="360000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9" name="Téglalap: lekerekített 8">
              <a:extLst>
                <a:ext uri="{FF2B5EF4-FFF2-40B4-BE49-F238E27FC236}">
                  <a16:creationId xmlns:a16="http://schemas.microsoft.com/office/drawing/2014/main" id="{09070130-FB0D-4CDD-AC91-37D7C5AE460C}"/>
                </a:ext>
              </a:extLst>
            </p:cNvPr>
            <p:cNvSpPr/>
            <p:nvPr/>
          </p:nvSpPr>
          <p:spPr>
            <a:xfrm>
              <a:off x="1481518" y="2146122"/>
              <a:ext cx="290362" cy="1080000"/>
            </a:xfrm>
            <a:prstGeom prst="roundRect">
              <a:avLst>
                <a:gd name="adj" fmla="val 50000"/>
              </a:avLst>
            </a:prstGeom>
            <a:solidFill>
              <a:schemeClr val="bg2">
                <a:lumMod val="75000"/>
              </a:schemeClr>
            </a:solidFill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cxnSp>
          <p:nvCxnSpPr>
            <p:cNvPr id="266" name="Egyenes összekötő 265">
              <a:extLst>
                <a:ext uri="{FF2B5EF4-FFF2-40B4-BE49-F238E27FC236}">
                  <a16:creationId xmlns:a16="http://schemas.microsoft.com/office/drawing/2014/main" id="{A9B705AB-DB07-49E7-BC51-328603C38011}"/>
                </a:ext>
              </a:extLst>
            </p:cNvPr>
            <p:cNvCxnSpPr>
              <a:cxnSpLocks/>
            </p:cNvCxnSpPr>
            <p:nvPr/>
          </p:nvCxnSpPr>
          <p:spPr>
            <a:xfrm>
              <a:off x="1779245" y="290064"/>
              <a:ext cx="0" cy="3066001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7" name="Egyenes összekötő 266">
              <a:extLst>
                <a:ext uri="{FF2B5EF4-FFF2-40B4-BE49-F238E27FC236}">
                  <a16:creationId xmlns:a16="http://schemas.microsoft.com/office/drawing/2014/main" id="{FDE72D2A-9CA0-48D0-8F1A-A82052E1B605}"/>
                </a:ext>
              </a:extLst>
            </p:cNvPr>
            <p:cNvCxnSpPr/>
            <p:nvPr/>
          </p:nvCxnSpPr>
          <p:spPr>
            <a:xfrm>
              <a:off x="1488883" y="297928"/>
              <a:ext cx="0" cy="3066001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1" name="Csoportba foglalás 20">
            <a:extLst>
              <a:ext uri="{FF2B5EF4-FFF2-40B4-BE49-F238E27FC236}">
                <a16:creationId xmlns:a16="http://schemas.microsoft.com/office/drawing/2014/main" id="{C9E4815C-5B7D-472C-9F7D-67548C5A9D79}"/>
              </a:ext>
            </a:extLst>
          </p:cNvPr>
          <p:cNvGrpSpPr/>
          <p:nvPr/>
        </p:nvGrpSpPr>
        <p:grpSpPr>
          <a:xfrm>
            <a:off x="975136" y="1816347"/>
            <a:ext cx="405294" cy="584775"/>
            <a:chOff x="975136" y="1816347"/>
            <a:chExt cx="405294" cy="584775"/>
          </a:xfrm>
        </p:grpSpPr>
        <p:cxnSp>
          <p:nvCxnSpPr>
            <p:cNvPr id="22" name="Egyenes összekötő nyíllal 21">
              <a:extLst>
                <a:ext uri="{FF2B5EF4-FFF2-40B4-BE49-F238E27FC236}">
                  <a16:creationId xmlns:a16="http://schemas.microsoft.com/office/drawing/2014/main" id="{DFCE53CC-0F11-4C7E-930E-0197DA0B3340}"/>
                </a:ext>
              </a:extLst>
            </p:cNvPr>
            <p:cNvCxnSpPr>
              <a:cxnSpLocks/>
            </p:cNvCxnSpPr>
            <p:nvPr/>
          </p:nvCxnSpPr>
          <p:spPr>
            <a:xfrm>
              <a:off x="1380430" y="1907686"/>
              <a:ext cx="0" cy="436331"/>
            </a:xfrm>
            <a:prstGeom prst="straightConnector1">
              <a:avLst/>
            </a:prstGeom>
            <a:ln w="38100">
              <a:solidFill>
                <a:schemeClr val="tx1"/>
              </a:solidFill>
              <a:headEnd type="stealth"/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Szövegdoboz 22">
              <a:extLst>
                <a:ext uri="{FF2B5EF4-FFF2-40B4-BE49-F238E27FC236}">
                  <a16:creationId xmlns:a16="http://schemas.microsoft.com/office/drawing/2014/main" id="{39387821-ACDE-48AC-942B-7EB9E4776200}"/>
                </a:ext>
              </a:extLst>
            </p:cNvPr>
            <p:cNvSpPr txBox="1"/>
            <p:nvPr/>
          </p:nvSpPr>
          <p:spPr>
            <a:xfrm>
              <a:off x="975136" y="1816347"/>
              <a:ext cx="389850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hu-HU" sz="3200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h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89" name="Szövegdoboz 88">
                <a:extLst>
                  <a:ext uri="{FF2B5EF4-FFF2-40B4-BE49-F238E27FC236}">
                    <a16:creationId xmlns:a16="http://schemas.microsoft.com/office/drawing/2014/main" id="{FA6B074B-05A0-4932-A37B-65E3313FD7B5}"/>
                  </a:ext>
                </a:extLst>
              </p:cNvPr>
              <p:cNvSpPr txBox="1"/>
              <p:nvPr/>
            </p:nvSpPr>
            <p:spPr>
              <a:xfrm>
                <a:off x="10169193" y="6190259"/>
                <a:ext cx="1091004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hu-HU" sz="3200" b="0" i="1" smtClean="0">
                          <a:latin typeface="Cambria Math" panose="02040503050406030204" pitchFamily="18" charset="0"/>
                        </a:rPr>
                        <m:t>h</m:t>
                      </m:r>
                      <m:r>
                        <a:rPr lang="hu-HU" sz="3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&lt;0</m:t>
                      </m:r>
                    </m:oMath>
                  </m:oMathPara>
                </a14:m>
                <a:endParaRPr lang="hu-HU" sz="3200" dirty="0"/>
              </a:p>
            </p:txBody>
          </p:sp>
        </mc:Choice>
        <mc:Fallback xmlns="">
          <p:sp>
            <p:nvSpPr>
              <p:cNvPr id="89" name="Szövegdoboz 88">
                <a:extLst>
                  <a:ext uri="{FF2B5EF4-FFF2-40B4-BE49-F238E27FC236}">
                    <a16:creationId xmlns:a16="http://schemas.microsoft.com/office/drawing/2014/main" id="{FA6B074B-05A0-4932-A37B-65E3313FD7B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69193" y="6190259"/>
                <a:ext cx="1091004" cy="492443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449215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500" fill="hold"/>
                                        <p:tgtEl>
                                          <p:spTgt spid="2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2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500"/>
                            </p:stCondLst>
                            <p:childTnLst>
                              <p:par>
                                <p:cTn id="36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000"/>
                            </p:stCondLst>
                            <p:childTnLst>
                              <p:par>
                                <p:cTn id="39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500"/>
                            </p:stCondLst>
                            <p:childTnLst>
                              <p:par>
                                <p:cTn id="49" presetID="2" presetClass="entr" presetSubtype="4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00"/>
                            </p:stCondLst>
                            <p:childTnLst>
                              <p:par>
                                <p:cTn id="60" presetID="2" presetClass="entr" presetSubtype="4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2500"/>
                            </p:stCondLst>
                            <p:childTnLst>
                              <p:par>
                                <p:cTn id="6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500"/>
                            </p:stCondLst>
                            <p:childTnLst>
                              <p:par>
                                <p:cTn id="74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500"/>
                            </p:stCondLst>
                            <p:childTnLst>
                              <p:par>
                                <p:cTn id="77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2500"/>
                            </p:stCondLst>
                            <p:childTnLst>
                              <p:par>
                                <p:cTn id="80" presetID="2" presetClass="entr" presetSubtype="2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4500"/>
                            </p:stCondLst>
                            <p:childTnLst>
                              <p:par>
                                <p:cTn id="8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5000"/>
                            </p:stCondLst>
                            <p:childTnLst>
                              <p:par>
                                <p:cTn id="9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59" grpId="0"/>
      <p:bldP spid="15" grpId="0"/>
      <p:bldP spid="49" grpId="0"/>
      <p:bldP spid="50" grpId="0"/>
      <p:bldP spid="51" grpId="0"/>
      <p:bldP spid="52" grpId="0"/>
      <p:bldP spid="89" grpId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D295C7CD-7D78-49FC-9DA0-450DD01B44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pPr algn="ctr"/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Kapilláris aktivitás</a:t>
            </a:r>
          </a:p>
        </p:txBody>
      </p:sp>
      <p:grpSp>
        <p:nvGrpSpPr>
          <p:cNvPr id="250" name="Csoportba foglalás 249">
            <a:extLst>
              <a:ext uri="{FF2B5EF4-FFF2-40B4-BE49-F238E27FC236}">
                <a16:creationId xmlns:a16="http://schemas.microsoft.com/office/drawing/2014/main" id="{816ADA84-4275-424B-8148-024B25A58C64}"/>
              </a:ext>
            </a:extLst>
          </p:cNvPr>
          <p:cNvGrpSpPr/>
          <p:nvPr/>
        </p:nvGrpSpPr>
        <p:grpSpPr>
          <a:xfrm>
            <a:off x="875797" y="2901591"/>
            <a:ext cx="1214437" cy="1737086"/>
            <a:chOff x="2040800" y="4330699"/>
            <a:chExt cx="1214437" cy="1737086"/>
          </a:xfrm>
        </p:grpSpPr>
        <p:cxnSp>
          <p:nvCxnSpPr>
            <p:cNvPr id="25" name="Egyenes összekötő 24">
              <a:extLst>
                <a:ext uri="{FF2B5EF4-FFF2-40B4-BE49-F238E27FC236}">
                  <a16:creationId xmlns:a16="http://schemas.microsoft.com/office/drawing/2014/main" id="{E94F3416-DBBA-4B3D-A896-AADE8328BB1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040800" y="4330699"/>
              <a:ext cx="0" cy="1727561"/>
            </a:xfrm>
            <a:prstGeom prst="line">
              <a:avLst/>
            </a:prstGeom>
            <a:ln w="635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00" name="Csoportba foglalás 99">
              <a:extLst>
                <a:ext uri="{FF2B5EF4-FFF2-40B4-BE49-F238E27FC236}">
                  <a16:creationId xmlns:a16="http://schemas.microsoft.com/office/drawing/2014/main" id="{03C19ED9-F71C-47A3-ABEE-70BD149DCD62}"/>
                </a:ext>
              </a:extLst>
            </p:cNvPr>
            <p:cNvGrpSpPr/>
            <p:nvPr/>
          </p:nvGrpSpPr>
          <p:grpSpPr>
            <a:xfrm>
              <a:off x="2070327" y="4595520"/>
              <a:ext cx="1150461" cy="1472265"/>
              <a:chOff x="1488437" y="4595520"/>
              <a:chExt cx="1150461" cy="1472265"/>
            </a:xfrm>
          </p:grpSpPr>
          <p:sp>
            <p:nvSpPr>
              <p:cNvPr id="28" name="Ellipszis 27">
                <a:extLst>
                  <a:ext uri="{FF2B5EF4-FFF2-40B4-BE49-F238E27FC236}">
                    <a16:creationId xmlns:a16="http://schemas.microsoft.com/office/drawing/2014/main" id="{DEF21A9D-F12C-45F8-9BC3-63873FB0D915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490148" y="4595520"/>
                <a:ext cx="180000" cy="1800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27" name="Ellipszis 26">
                <a:extLst>
                  <a:ext uri="{FF2B5EF4-FFF2-40B4-BE49-F238E27FC236}">
                    <a16:creationId xmlns:a16="http://schemas.microsoft.com/office/drawing/2014/main" id="{0AC39E9E-BC18-4D6D-BCBD-04FCE74FA0E2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490521" y="5142124"/>
                <a:ext cx="180000" cy="1800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29" name="Ellipszis 28">
                <a:extLst>
                  <a:ext uri="{FF2B5EF4-FFF2-40B4-BE49-F238E27FC236}">
                    <a16:creationId xmlns:a16="http://schemas.microsoft.com/office/drawing/2014/main" id="{9B48CDFB-AB11-4C77-93F4-F682DF5403FA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488437" y="5329793"/>
                <a:ext cx="180000" cy="1800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30" name="Ellipszis 29">
                <a:extLst>
                  <a:ext uri="{FF2B5EF4-FFF2-40B4-BE49-F238E27FC236}">
                    <a16:creationId xmlns:a16="http://schemas.microsoft.com/office/drawing/2014/main" id="{54991648-08E7-425B-928A-556F75D93309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488996" y="5703552"/>
                <a:ext cx="180000" cy="1800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33" name="Ellipszis 32">
                <a:extLst>
                  <a:ext uri="{FF2B5EF4-FFF2-40B4-BE49-F238E27FC236}">
                    <a16:creationId xmlns:a16="http://schemas.microsoft.com/office/drawing/2014/main" id="{B2696426-ABF7-4A81-8B31-D7D86941D515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496450" y="4959976"/>
                <a:ext cx="180000" cy="1800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34" name="Ellipszis 33">
                <a:extLst>
                  <a:ext uri="{FF2B5EF4-FFF2-40B4-BE49-F238E27FC236}">
                    <a16:creationId xmlns:a16="http://schemas.microsoft.com/office/drawing/2014/main" id="{1A6A08BF-C3E1-4975-B30D-08191ECF138B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490352" y="5887785"/>
                <a:ext cx="180000" cy="1800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39" name="Ellipszis 38">
                <a:extLst>
                  <a:ext uri="{FF2B5EF4-FFF2-40B4-BE49-F238E27FC236}">
                    <a16:creationId xmlns:a16="http://schemas.microsoft.com/office/drawing/2014/main" id="{6F5DC96D-9B6D-4FD6-9053-D5FD318A3A56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492151" y="5513803"/>
                <a:ext cx="180000" cy="1800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40" name="Ellipszis 39">
                <a:extLst>
                  <a:ext uri="{FF2B5EF4-FFF2-40B4-BE49-F238E27FC236}">
                    <a16:creationId xmlns:a16="http://schemas.microsoft.com/office/drawing/2014/main" id="{AC5AEEA3-804E-418F-8CFE-A7B6A81490DB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496450" y="4775213"/>
                <a:ext cx="180000" cy="1800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45" name="Ellipszis 44">
                <a:extLst>
                  <a:ext uri="{FF2B5EF4-FFF2-40B4-BE49-F238E27FC236}">
                    <a16:creationId xmlns:a16="http://schemas.microsoft.com/office/drawing/2014/main" id="{DD4C3667-286F-4287-86A6-E106EB28F806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647311" y="4876517"/>
                <a:ext cx="180000" cy="1800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46" name="Ellipszis 45">
                <a:extLst>
                  <a:ext uri="{FF2B5EF4-FFF2-40B4-BE49-F238E27FC236}">
                    <a16:creationId xmlns:a16="http://schemas.microsoft.com/office/drawing/2014/main" id="{E4CBC073-FF9B-4108-B105-3D0C2E31905E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647684" y="5423121"/>
                <a:ext cx="180000" cy="1800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47" name="Ellipszis 46">
                <a:extLst>
                  <a:ext uri="{FF2B5EF4-FFF2-40B4-BE49-F238E27FC236}">
                    <a16:creationId xmlns:a16="http://schemas.microsoft.com/office/drawing/2014/main" id="{466883A5-9E77-4151-87FF-8583986E84E7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645600" y="5610790"/>
                <a:ext cx="180000" cy="1800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49" name="Ellipszis 48">
                <a:extLst>
                  <a:ext uri="{FF2B5EF4-FFF2-40B4-BE49-F238E27FC236}">
                    <a16:creationId xmlns:a16="http://schemas.microsoft.com/office/drawing/2014/main" id="{ADA0472B-1786-440E-9AF9-1B8FDDB7132D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653613" y="5240973"/>
                <a:ext cx="180000" cy="1800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51" name="Ellipszis 50">
                <a:extLst>
                  <a:ext uri="{FF2B5EF4-FFF2-40B4-BE49-F238E27FC236}">
                    <a16:creationId xmlns:a16="http://schemas.microsoft.com/office/drawing/2014/main" id="{7503976B-6BE6-48A5-8B5B-67C7CE8D858D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649314" y="5794800"/>
                <a:ext cx="180000" cy="1800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52" name="Ellipszis 51">
                <a:extLst>
                  <a:ext uri="{FF2B5EF4-FFF2-40B4-BE49-F238E27FC236}">
                    <a16:creationId xmlns:a16="http://schemas.microsoft.com/office/drawing/2014/main" id="{203F08C8-8B5B-4B90-B9C7-A2E82897462F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653613" y="5056210"/>
                <a:ext cx="180000" cy="1800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54" name="Ellipszis 53">
                <a:extLst>
                  <a:ext uri="{FF2B5EF4-FFF2-40B4-BE49-F238E27FC236}">
                    <a16:creationId xmlns:a16="http://schemas.microsoft.com/office/drawing/2014/main" id="{820169B2-2213-48EE-BE5A-74F960A3958F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809238" y="4962239"/>
                <a:ext cx="180000" cy="1800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55" name="Ellipszis 54">
                <a:extLst>
                  <a:ext uri="{FF2B5EF4-FFF2-40B4-BE49-F238E27FC236}">
                    <a16:creationId xmlns:a16="http://schemas.microsoft.com/office/drawing/2014/main" id="{1580AC67-EFB7-4B7C-A16D-67A5CAC226AB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809611" y="5508843"/>
                <a:ext cx="180000" cy="1800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56" name="Ellipszis 55">
                <a:extLst>
                  <a:ext uri="{FF2B5EF4-FFF2-40B4-BE49-F238E27FC236}">
                    <a16:creationId xmlns:a16="http://schemas.microsoft.com/office/drawing/2014/main" id="{47419E5E-4C09-4DAE-8DA9-775B5AD131DB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807527" y="5696512"/>
                <a:ext cx="180000" cy="1800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58" name="Ellipszis 57">
                <a:extLst>
                  <a:ext uri="{FF2B5EF4-FFF2-40B4-BE49-F238E27FC236}">
                    <a16:creationId xmlns:a16="http://schemas.microsoft.com/office/drawing/2014/main" id="{758A3BAB-6E2E-44E7-B918-598BCE623FE1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815540" y="5326695"/>
                <a:ext cx="180000" cy="1800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60" name="Ellipszis 59">
                <a:extLst>
                  <a:ext uri="{FF2B5EF4-FFF2-40B4-BE49-F238E27FC236}">
                    <a16:creationId xmlns:a16="http://schemas.microsoft.com/office/drawing/2014/main" id="{5FACF7A9-AAE3-4378-AB65-0807EE5EFA05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811241" y="5880522"/>
                <a:ext cx="180000" cy="1800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61" name="Ellipszis 60">
                <a:extLst>
                  <a:ext uri="{FF2B5EF4-FFF2-40B4-BE49-F238E27FC236}">
                    <a16:creationId xmlns:a16="http://schemas.microsoft.com/office/drawing/2014/main" id="{3F056078-6195-4433-8F9A-F2B2BE87391B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815540" y="5141932"/>
                <a:ext cx="180000" cy="1800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63" name="Ellipszis 62">
                <a:extLst>
                  <a:ext uri="{FF2B5EF4-FFF2-40B4-BE49-F238E27FC236}">
                    <a16:creationId xmlns:a16="http://schemas.microsoft.com/office/drawing/2014/main" id="{D7B7E386-DBDC-4F31-B779-2467064CD92C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976639" y="5049581"/>
                <a:ext cx="180000" cy="1800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64" name="Ellipszis 63">
                <a:extLst>
                  <a:ext uri="{FF2B5EF4-FFF2-40B4-BE49-F238E27FC236}">
                    <a16:creationId xmlns:a16="http://schemas.microsoft.com/office/drawing/2014/main" id="{66DC0FD3-23C8-4CCA-AEA0-807C7F0A30D4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977012" y="5596185"/>
                <a:ext cx="180000" cy="1800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65" name="Ellipszis 64">
                <a:extLst>
                  <a:ext uri="{FF2B5EF4-FFF2-40B4-BE49-F238E27FC236}">
                    <a16:creationId xmlns:a16="http://schemas.microsoft.com/office/drawing/2014/main" id="{6E74395A-9540-44EC-BAE4-2929CE928511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974928" y="5783854"/>
                <a:ext cx="180000" cy="1800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67" name="Ellipszis 66">
                <a:extLst>
                  <a:ext uri="{FF2B5EF4-FFF2-40B4-BE49-F238E27FC236}">
                    <a16:creationId xmlns:a16="http://schemas.microsoft.com/office/drawing/2014/main" id="{3898BC2C-AC7D-4A38-9D72-646086590EC3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982941" y="5414037"/>
                <a:ext cx="180000" cy="1800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70" name="Ellipszis 69">
                <a:extLst>
                  <a:ext uri="{FF2B5EF4-FFF2-40B4-BE49-F238E27FC236}">
                    <a16:creationId xmlns:a16="http://schemas.microsoft.com/office/drawing/2014/main" id="{F7267ADA-0D7A-44BF-B54E-54E96CD86202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982941" y="5229274"/>
                <a:ext cx="180000" cy="1800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72" name="Ellipszis 71">
                <a:extLst>
                  <a:ext uri="{FF2B5EF4-FFF2-40B4-BE49-F238E27FC236}">
                    <a16:creationId xmlns:a16="http://schemas.microsoft.com/office/drawing/2014/main" id="{FA830386-CE8E-4AD4-94D5-6CD3E2C93D81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2142270" y="4962239"/>
                <a:ext cx="180000" cy="1800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73" name="Ellipszis 72">
                <a:extLst>
                  <a:ext uri="{FF2B5EF4-FFF2-40B4-BE49-F238E27FC236}">
                    <a16:creationId xmlns:a16="http://schemas.microsoft.com/office/drawing/2014/main" id="{C38FCF3B-8D06-420B-ABFF-86208796945C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2142643" y="5508843"/>
                <a:ext cx="180000" cy="1800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74" name="Ellipszis 73">
                <a:extLst>
                  <a:ext uri="{FF2B5EF4-FFF2-40B4-BE49-F238E27FC236}">
                    <a16:creationId xmlns:a16="http://schemas.microsoft.com/office/drawing/2014/main" id="{BF080A3C-2202-4D61-A2FF-82BE7A0CFAB8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2140559" y="5696512"/>
                <a:ext cx="180000" cy="1800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76" name="Ellipszis 75">
                <a:extLst>
                  <a:ext uri="{FF2B5EF4-FFF2-40B4-BE49-F238E27FC236}">
                    <a16:creationId xmlns:a16="http://schemas.microsoft.com/office/drawing/2014/main" id="{4DF94959-DF79-41FE-8D34-BD2DC28A2F3A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2148572" y="5326695"/>
                <a:ext cx="180000" cy="1800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78" name="Ellipszis 77">
                <a:extLst>
                  <a:ext uri="{FF2B5EF4-FFF2-40B4-BE49-F238E27FC236}">
                    <a16:creationId xmlns:a16="http://schemas.microsoft.com/office/drawing/2014/main" id="{50AB88B1-3266-4D35-823F-FD5C9B5DF6C1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2144273" y="5880522"/>
                <a:ext cx="180000" cy="1800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79" name="Ellipszis 78">
                <a:extLst>
                  <a:ext uri="{FF2B5EF4-FFF2-40B4-BE49-F238E27FC236}">
                    <a16:creationId xmlns:a16="http://schemas.microsoft.com/office/drawing/2014/main" id="{E45B81DA-62D9-4123-8E5F-D3DBCD4E0FAB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2148572" y="5141932"/>
                <a:ext cx="180000" cy="1800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81" name="Ellipszis 80">
                <a:extLst>
                  <a:ext uri="{FF2B5EF4-FFF2-40B4-BE49-F238E27FC236}">
                    <a16:creationId xmlns:a16="http://schemas.microsoft.com/office/drawing/2014/main" id="{B44D3527-9BF6-42EB-A29E-95E9A22A9F7C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2295078" y="4872239"/>
                <a:ext cx="180000" cy="1800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82" name="Ellipszis 81">
                <a:extLst>
                  <a:ext uri="{FF2B5EF4-FFF2-40B4-BE49-F238E27FC236}">
                    <a16:creationId xmlns:a16="http://schemas.microsoft.com/office/drawing/2014/main" id="{4E338D2D-18FA-4284-AA81-2CA9A1BF0208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2295451" y="5418843"/>
                <a:ext cx="180000" cy="1800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83" name="Ellipszis 82">
                <a:extLst>
                  <a:ext uri="{FF2B5EF4-FFF2-40B4-BE49-F238E27FC236}">
                    <a16:creationId xmlns:a16="http://schemas.microsoft.com/office/drawing/2014/main" id="{B3955A11-93AF-4693-8669-96BBE8E9CC6C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2293367" y="5606512"/>
                <a:ext cx="180000" cy="1800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85" name="Ellipszis 84">
                <a:extLst>
                  <a:ext uri="{FF2B5EF4-FFF2-40B4-BE49-F238E27FC236}">
                    <a16:creationId xmlns:a16="http://schemas.microsoft.com/office/drawing/2014/main" id="{A94A957D-5230-4311-A455-BF255EBC0B6C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2301380" y="5236695"/>
                <a:ext cx="180000" cy="1800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87" name="Ellipszis 86">
                <a:extLst>
                  <a:ext uri="{FF2B5EF4-FFF2-40B4-BE49-F238E27FC236}">
                    <a16:creationId xmlns:a16="http://schemas.microsoft.com/office/drawing/2014/main" id="{151FA975-2F70-46F2-86C1-198B31F443ED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2297081" y="5790522"/>
                <a:ext cx="180000" cy="1800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88" name="Ellipszis 87">
                <a:extLst>
                  <a:ext uri="{FF2B5EF4-FFF2-40B4-BE49-F238E27FC236}">
                    <a16:creationId xmlns:a16="http://schemas.microsoft.com/office/drawing/2014/main" id="{8D4B062C-0528-426F-AD7E-E2BC6915CE9B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2301380" y="5051932"/>
                <a:ext cx="180000" cy="1800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90" name="Ellipszis 89">
                <a:extLst>
                  <a:ext uri="{FF2B5EF4-FFF2-40B4-BE49-F238E27FC236}">
                    <a16:creationId xmlns:a16="http://schemas.microsoft.com/office/drawing/2014/main" id="{8FF861E0-1B27-4391-A991-6ABD88427994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2452596" y="4595520"/>
                <a:ext cx="180000" cy="1800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91" name="Ellipszis 90">
                <a:extLst>
                  <a:ext uri="{FF2B5EF4-FFF2-40B4-BE49-F238E27FC236}">
                    <a16:creationId xmlns:a16="http://schemas.microsoft.com/office/drawing/2014/main" id="{7D42EB3A-31AB-43CF-B7A9-B3915D484E43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2452969" y="5142124"/>
                <a:ext cx="180000" cy="1800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92" name="Ellipszis 91">
                <a:extLst>
                  <a:ext uri="{FF2B5EF4-FFF2-40B4-BE49-F238E27FC236}">
                    <a16:creationId xmlns:a16="http://schemas.microsoft.com/office/drawing/2014/main" id="{E1E3B6C4-9FC2-4A05-98F0-16979113D623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2450885" y="5329793"/>
                <a:ext cx="180000" cy="1800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93" name="Ellipszis 92">
                <a:extLst>
                  <a:ext uri="{FF2B5EF4-FFF2-40B4-BE49-F238E27FC236}">
                    <a16:creationId xmlns:a16="http://schemas.microsoft.com/office/drawing/2014/main" id="{52FC551F-363A-46F6-83EA-8B77BEA69214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2451444" y="5703552"/>
                <a:ext cx="180000" cy="1800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94" name="Ellipszis 93">
                <a:extLst>
                  <a:ext uri="{FF2B5EF4-FFF2-40B4-BE49-F238E27FC236}">
                    <a16:creationId xmlns:a16="http://schemas.microsoft.com/office/drawing/2014/main" id="{8B21FFF9-F994-47F7-8374-3BBA7AC554CB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2458898" y="4959976"/>
                <a:ext cx="180000" cy="1800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95" name="Ellipszis 94">
                <a:extLst>
                  <a:ext uri="{FF2B5EF4-FFF2-40B4-BE49-F238E27FC236}">
                    <a16:creationId xmlns:a16="http://schemas.microsoft.com/office/drawing/2014/main" id="{DACCA45E-C266-4C68-988A-DDA920E9F1F5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2452800" y="5887785"/>
                <a:ext cx="180000" cy="1800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96" name="Ellipszis 95">
                <a:extLst>
                  <a:ext uri="{FF2B5EF4-FFF2-40B4-BE49-F238E27FC236}">
                    <a16:creationId xmlns:a16="http://schemas.microsoft.com/office/drawing/2014/main" id="{48DC0B9F-8D2F-4F95-9C04-EB218FB429DD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2454599" y="5513803"/>
                <a:ext cx="180000" cy="1800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97" name="Ellipszis 96">
                <a:extLst>
                  <a:ext uri="{FF2B5EF4-FFF2-40B4-BE49-F238E27FC236}">
                    <a16:creationId xmlns:a16="http://schemas.microsoft.com/office/drawing/2014/main" id="{78D6F7F0-A807-4C7C-95D7-D00A47A4080A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2458898" y="4775213"/>
                <a:ext cx="180000" cy="1800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</p:grpSp>
        <p:cxnSp>
          <p:nvCxnSpPr>
            <p:cNvPr id="101" name="Egyenes összekötő 100">
              <a:extLst>
                <a:ext uri="{FF2B5EF4-FFF2-40B4-BE49-F238E27FC236}">
                  <a16:creationId xmlns:a16="http://schemas.microsoft.com/office/drawing/2014/main" id="{1815E48F-2B13-4CED-A5E4-DB3E1C7DD79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255237" y="4332961"/>
              <a:ext cx="0" cy="1727561"/>
            </a:xfrm>
            <a:prstGeom prst="line">
              <a:avLst/>
            </a:prstGeom>
            <a:ln w="635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8" name="Ellipszis 47">
            <a:extLst>
              <a:ext uri="{FF2B5EF4-FFF2-40B4-BE49-F238E27FC236}">
                <a16:creationId xmlns:a16="http://schemas.microsoft.com/office/drawing/2014/main" id="{265411D0-3A45-4C92-A003-EE6A09BBE382}"/>
              </a:ext>
            </a:extLst>
          </p:cNvPr>
          <p:cNvSpPr>
            <a:spLocks noChangeAspect="1"/>
          </p:cNvSpPr>
          <p:nvPr/>
        </p:nvSpPr>
        <p:spPr>
          <a:xfrm>
            <a:off x="1392171" y="3620415"/>
            <a:ext cx="180000" cy="180000"/>
          </a:xfrm>
          <a:prstGeom prst="ellipse">
            <a:avLst/>
          </a:prstGeom>
          <a:solidFill>
            <a:srgbClr val="FF0000"/>
          </a:solidFill>
          <a:ln>
            <a:solidFill>
              <a:srgbClr val="CC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grpSp>
        <p:nvGrpSpPr>
          <p:cNvPr id="254" name="Csoportba foglalás 253">
            <a:extLst>
              <a:ext uri="{FF2B5EF4-FFF2-40B4-BE49-F238E27FC236}">
                <a16:creationId xmlns:a16="http://schemas.microsoft.com/office/drawing/2014/main" id="{2B265EAD-E3C3-44FA-A246-365E7C6E0E2D}"/>
              </a:ext>
            </a:extLst>
          </p:cNvPr>
          <p:cNvGrpSpPr/>
          <p:nvPr/>
        </p:nvGrpSpPr>
        <p:grpSpPr>
          <a:xfrm>
            <a:off x="10108930" y="2898928"/>
            <a:ext cx="1214437" cy="1737086"/>
            <a:chOff x="8614582" y="4408189"/>
            <a:chExt cx="1214437" cy="1737086"/>
          </a:xfrm>
        </p:grpSpPr>
        <p:cxnSp>
          <p:nvCxnSpPr>
            <p:cNvPr id="151" name="Egyenes összekötő 150">
              <a:extLst>
                <a:ext uri="{FF2B5EF4-FFF2-40B4-BE49-F238E27FC236}">
                  <a16:creationId xmlns:a16="http://schemas.microsoft.com/office/drawing/2014/main" id="{416E13B4-A8C0-4E99-B1B2-2610B6E196C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614582" y="4408189"/>
              <a:ext cx="0" cy="1727561"/>
            </a:xfrm>
            <a:prstGeom prst="line">
              <a:avLst/>
            </a:prstGeom>
            <a:ln w="635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49" name="Csoportba foglalás 248">
              <a:extLst>
                <a:ext uri="{FF2B5EF4-FFF2-40B4-BE49-F238E27FC236}">
                  <a16:creationId xmlns:a16="http://schemas.microsoft.com/office/drawing/2014/main" id="{712D9089-8E41-458A-BC69-FB83CB095A29}"/>
                </a:ext>
              </a:extLst>
            </p:cNvPr>
            <p:cNvGrpSpPr/>
            <p:nvPr/>
          </p:nvGrpSpPr>
          <p:grpSpPr>
            <a:xfrm>
              <a:off x="8644109" y="4586843"/>
              <a:ext cx="1150461" cy="1558432"/>
              <a:chOff x="8644109" y="4586843"/>
              <a:chExt cx="1150461" cy="1558432"/>
            </a:xfrm>
          </p:grpSpPr>
          <p:sp>
            <p:nvSpPr>
              <p:cNvPr id="106" name="Ellipszis 105">
                <a:extLst>
                  <a:ext uri="{FF2B5EF4-FFF2-40B4-BE49-F238E27FC236}">
                    <a16:creationId xmlns:a16="http://schemas.microsoft.com/office/drawing/2014/main" id="{4EB12B47-1AE8-463E-945D-02DEF8762A64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8964504" y="4846744"/>
                <a:ext cx="180000" cy="1800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107" name="Ellipszis 106">
                <a:extLst>
                  <a:ext uri="{FF2B5EF4-FFF2-40B4-BE49-F238E27FC236}">
                    <a16:creationId xmlns:a16="http://schemas.microsoft.com/office/drawing/2014/main" id="{2D4D1C01-E1C8-4549-A50B-29E0DF19F391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9292356" y="4860769"/>
                <a:ext cx="180000" cy="1800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112" name="Ellipszis 111">
                <a:extLst>
                  <a:ext uri="{FF2B5EF4-FFF2-40B4-BE49-F238E27FC236}">
                    <a16:creationId xmlns:a16="http://schemas.microsoft.com/office/drawing/2014/main" id="{25775376-CB51-4BFE-B45C-3D175F49D3E0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8801272" y="4767595"/>
                <a:ext cx="180000" cy="1800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113" name="Ellipszis 112">
                <a:extLst>
                  <a:ext uri="{FF2B5EF4-FFF2-40B4-BE49-F238E27FC236}">
                    <a16:creationId xmlns:a16="http://schemas.microsoft.com/office/drawing/2014/main" id="{A6AA1362-5D79-4E4C-8260-E4A67234671A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9144789" y="4586843"/>
                <a:ext cx="180000" cy="1800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114" name="Ellipszis 113">
                <a:extLst>
                  <a:ext uri="{FF2B5EF4-FFF2-40B4-BE49-F238E27FC236}">
                    <a16:creationId xmlns:a16="http://schemas.microsoft.com/office/drawing/2014/main" id="{06B21305-C58E-4CDF-AB7F-4BC29C5D83EE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9304921" y="4673100"/>
                <a:ext cx="180000" cy="1800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116" name="Ellipszis 115">
                <a:extLst>
                  <a:ext uri="{FF2B5EF4-FFF2-40B4-BE49-F238E27FC236}">
                    <a16:creationId xmlns:a16="http://schemas.microsoft.com/office/drawing/2014/main" id="{737D6D6D-7966-42C7-A17D-F598D43427BF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9456043" y="4757321"/>
                <a:ext cx="180000" cy="1800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135" name="Ellipszis 134">
                <a:extLst>
                  <a:ext uri="{FF2B5EF4-FFF2-40B4-BE49-F238E27FC236}">
                    <a16:creationId xmlns:a16="http://schemas.microsoft.com/office/drawing/2014/main" id="{F0F2A48E-E65B-4465-8DD4-4FF92CE3AB8A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8976643" y="4670589"/>
                <a:ext cx="180000" cy="1800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154" name="Ellipszis 153">
                <a:extLst>
                  <a:ext uri="{FF2B5EF4-FFF2-40B4-BE49-F238E27FC236}">
                    <a16:creationId xmlns:a16="http://schemas.microsoft.com/office/drawing/2014/main" id="{49EF905E-E246-4B5B-A539-F0433F1895DD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8646193" y="5219614"/>
                <a:ext cx="180000" cy="1800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155" name="Ellipszis 154">
                <a:extLst>
                  <a:ext uri="{FF2B5EF4-FFF2-40B4-BE49-F238E27FC236}">
                    <a16:creationId xmlns:a16="http://schemas.microsoft.com/office/drawing/2014/main" id="{52D96ACD-7F2F-4F6A-A9B3-6F23D6A4DA96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8644109" y="5407283"/>
                <a:ext cx="180000" cy="1800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156" name="Ellipszis 155">
                <a:extLst>
                  <a:ext uri="{FF2B5EF4-FFF2-40B4-BE49-F238E27FC236}">
                    <a16:creationId xmlns:a16="http://schemas.microsoft.com/office/drawing/2014/main" id="{73563F6E-BB55-46DD-A139-C6DF3DE8AC16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8644668" y="5781042"/>
                <a:ext cx="180000" cy="1800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157" name="Ellipszis 156">
                <a:extLst>
                  <a:ext uri="{FF2B5EF4-FFF2-40B4-BE49-F238E27FC236}">
                    <a16:creationId xmlns:a16="http://schemas.microsoft.com/office/drawing/2014/main" id="{232AF45A-EB49-4F98-A84C-47A5F67D777B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8652122" y="5037466"/>
                <a:ext cx="180000" cy="1800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158" name="Ellipszis 157">
                <a:extLst>
                  <a:ext uri="{FF2B5EF4-FFF2-40B4-BE49-F238E27FC236}">
                    <a16:creationId xmlns:a16="http://schemas.microsoft.com/office/drawing/2014/main" id="{579FD4CF-1520-486E-814F-CC8E8D2A1580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8646024" y="5965275"/>
                <a:ext cx="180000" cy="1800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159" name="Ellipszis 158">
                <a:extLst>
                  <a:ext uri="{FF2B5EF4-FFF2-40B4-BE49-F238E27FC236}">
                    <a16:creationId xmlns:a16="http://schemas.microsoft.com/office/drawing/2014/main" id="{820344F0-EE81-40C1-A530-3240A5D41C17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8647823" y="5591293"/>
                <a:ext cx="180000" cy="1800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161" name="Ellipszis 160">
                <a:extLst>
                  <a:ext uri="{FF2B5EF4-FFF2-40B4-BE49-F238E27FC236}">
                    <a16:creationId xmlns:a16="http://schemas.microsoft.com/office/drawing/2014/main" id="{260EE5BF-C563-4F19-B9EF-D2B5E40CC863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8802983" y="4954007"/>
                <a:ext cx="180000" cy="1800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162" name="Ellipszis 161">
                <a:extLst>
                  <a:ext uri="{FF2B5EF4-FFF2-40B4-BE49-F238E27FC236}">
                    <a16:creationId xmlns:a16="http://schemas.microsoft.com/office/drawing/2014/main" id="{133C69C4-9A83-47BC-BB7A-9600BD91597A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8803356" y="5500611"/>
                <a:ext cx="180000" cy="1800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163" name="Ellipszis 162">
                <a:extLst>
                  <a:ext uri="{FF2B5EF4-FFF2-40B4-BE49-F238E27FC236}">
                    <a16:creationId xmlns:a16="http://schemas.microsoft.com/office/drawing/2014/main" id="{AFA3D392-9ECB-4BE1-86A4-818FC6239071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8801272" y="5688280"/>
                <a:ext cx="180000" cy="1800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164" name="Ellipszis 163">
                <a:extLst>
                  <a:ext uri="{FF2B5EF4-FFF2-40B4-BE49-F238E27FC236}">
                    <a16:creationId xmlns:a16="http://schemas.microsoft.com/office/drawing/2014/main" id="{F26562BB-1EEE-49AA-8EB0-99BA869C1AD7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8809285" y="5318463"/>
                <a:ext cx="180000" cy="1800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165" name="Ellipszis 164">
                <a:extLst>
                  <a:ext uri="{FF2B5EF4-FFF2-40B4-BE49-F238E27FC236}">
                    <a16:creationId xmlns:a16="http://schemas.microsoft.com/office/drawing/2014/main" id="{B7C652C9-45CB-484C-A059-CE8E7DAF941D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8804986" y="5872290"/>
                <a:ext cx="180000" cy="1800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166" name="Ellipszis 165">
                <a:extLst>
                  <a:ext uri="{FF2B5EF4-FFF2-40B4-BE49-F238E27FC236}">
                    <a16:creationId xmlns:a16="http://schemas.microsoft.com/office/drawing/2014/main" id="{13E7638C-721A-46B2-9E39-164CACD6EDD1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8809285" y="5133700"/>
                <a:ext cx="180000" cy="1800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167" name="Ellipszis 166">
                <a:extLst>
                  <a:ext uri="{FF2B5EF4-FFF2-40B4-BE49-F238E27FC236}">
                    <a16:creationId xmlns:a16="http://schemas.microsoft.com/office/drawing/2014/main" id="{AD1184D9-D695-4B38-8413-824E4B79B526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8964910" y="5039729"/>
                <a:ext cx="180000" cy="1800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168" name="Ellipszis 167">
                <a:extLst>
                  <a:ext uri="{FF2B5EF4-FFF2-40B4-BE49-F238E27FC236}">
                    <a16:creationId xmlns:a16="http://schemas.microsoft.com/office/drawing/2014/main" id="{8C489C22-AF8A-4D4A-9E9B-5A957B1E4298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8965283" y="5586333"/>
                <a:ext cx="180000" cy="1800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169" name="Ellipszis 168">
                <a:extLst>
                  <a:ext uri="{FF2B5EF4-FFF2-40B4-BE49-F238E27FC236}">
                    <a16:creationId xmlns:a16="http://schemas.microsoft.com/office/drawing/2014/main" id="{C65557A7-FC0F-457D-9B62-32CD8E1DA7FA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8963199" y="5774002"/>
                <a:ext cx="180000" cy="1800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170" name="Ellipszis 169">
                <a:extLst>
                  <a:ext uri="{FF2B5EF4-FFF2-40B4-BE49-F238E27FC236}">
                    <a16:creationId xmlns:a16="http://schemas.microsoft.com/office/drawing/2014/main" id="{EF99EABD-C049-4512-BBF5-6AA7482C2294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8971212" y="5404185"/>
                <a:ext cx="180000" cy="1800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171" name="Ellipszis 170">
                <a:extLst>
                  <a:ext uri="{FF2B5EF4-FFF2-40B4-BE49-F238E27FC236}">
                    <a16:creationId xmlns:a16="http://schemas.microsoft.com/office/drawing/2014/main" id="{7A8A2D48-929C-4BC2-ABB5-85B16F13345F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8966913" y="5958012"/>
                <a:ext cx="180000" cy="1800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172" name="Ellipszis 171">
                <a:extLst>
                  <a:ext uri="{FF2B5EF4-FFF2-40B4-BE49-F238E27FC236}">
                    <a16:creationId xmlns:a16="http://schemas.microsoft.com/office/drawing/2014/main" id="{B938D59E-C3E9-43ED-81CF-F50DAE8764DA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8971212" y="5219422"/>
                <a:ext cx="180000" cy="1800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173" name="Ellipszis 172">
                <a:extLst>
                  <a:ext uri="{FF2B5EF4-FFF2-40B4-BE49-F238E27FC236}">
                    <a16:creationId xmlns:a16="http://schemas.microsoft.com/office/drawing/2014/main" id="{E345F7B3-D80A-4D8B-8F0A-92BEAC426E65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9132311" y="5127071"/>
                <a:ext cx="180000" cy="1800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174" name="Ellipszis 173">
                <a:extLst>
                  <a:ext uri="{FF2B5EF4-FFF2-40B4-BE49-F238E27FC236}">
                    <a16:creationId xmlns:a16="http://schemas.microsoft.com/office/drawing/2014/main" id="{25E507CE-334E-45C4-8A38-FE2ADDECD840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9132684" y="5673675"/>
                <a:ext cx="180000" cy="1800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175" name="Ellipszis 174">
                <a:extLst>
                  <a:ext uri="{FF2B5EF4-FFF2-40B4-BE49-F238E27FC236}">
                    <a16:creationId xmlns:a16="http://schemas.microsoft.com/office/drawing/2014/main" id="{0AEDD668-4A29-45B5-83F2-BD2EFC460FDB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9130600" y="5861344"/>
                <a:ext cx="180000" cy="1800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176" name="Ellipszis 175">
                <a:extLst>
                  <a:ext uri="{FF2B5EF4-FFF2-40B4-BE49-F238E27FC236}">
                    <a16:creationId xmlns:a16="http://schemas.microsoft.com/office/drawing/2014/main" id="{FEEA5768-33CA-4807-8D28-CADF94FA6BD6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9138613" y="5491527"/>
                <a:ext cx="180000" cy="1800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177" name="Ellipszis 176">
                <a:extLst>
                  <a:ext uri="{FF2B5EF4-FFF2-40B4-BE49-F238E27FC236}">
                    <a16:creationId xmlns:a16="http://schemas.microsoft.com/office/drawing/2014/main" id="{3F7A8670-D580-4279-8310-10C63A4A6109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9138613" y="5306764"/>
                <a:ext cx="180000" cy="1800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178" name="Ellipszis 177">
                <a:extLst>
                  <a:ext uri="{FF2B5EF4-FFF2-40B4-BE49-F238E27FC236}">
                    <a16:creationId xmlns:a16="http://schemas.microsoft.com/office/drawing/2014/main" id="{BC14E0D1-FDA6-4B64-8761-615DC8C9205C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9297942" y="5039729"/>
                <a:ext cx="180000" cy="1800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179" name="Ellipszis 178">
                <a:extLst>
                  <a:ext uri="{FF2B5EF4-FFF2-40B4-BE49-F238E27FC236}">
                    <a16:creationId xmlns:a16="http://schemas.microsoft.com/office/drawing/2014/main" id="{F8B79014-2CDC-4E46-80E9-5AF845EFF02B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9298315" y="5586333"/>
                <a:ext cx="180000" cy="1800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180" name="Ellipszis 179">
                <a:extLst>
                  <a:ext uri="{FF2B5EF4-FFF2-40B4-BE49-F238E27FC236}">
                    <a16:creationId xmlns:a16="http://schemas.microsoft.com/office/drawing/2014/main" id="{8644DA6F-19BF-48E0-A6A4-8EB9EDB2E44B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9296231" y="5774002"/>
                <a:ext cx="180000" cy="1800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181" name="Ellipszis 180">
                <a:extLst>
                  <a:ext uri="{FF2B5EF4-FFF2-40B4-BE49-F238E27FC236}">
                    <a16:creationId xmlns:a16="http://schemas.microsoft.com/office/drawing/2014/main" id="{44D12E52-DD3F-4C7B-9FA5-A544D9417617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9304244" y="5404185"/>
                <a:ext cx="180000" cy="1800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182" name="Ellipszis 181">
                <a:extLst>
                  <a:ext uri="{FF2B5EF4-FFF2-40B4-BE49-F238E27FC236}">
                    <a16:creationId xmlns:a16="http://schemas.microsoft.com/office/drawing/2014/main" id="{2C4BE683-64D3-4525-9A74-0CBCD9A9854F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9299945" y="5958012"/>
                <a:ext cx="180000" cy="1800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183" name="Ellipszis 182">
                <a:extLst>
                  <a:ext uri="{FF2B5EF4-FFF2-40B4-BE49-F238E27FC236}">
                    <a16:creationId xmlns:a16="http://schemas.microsoft.com/office/drawing/2014/main" id="{CAEA2DA9-9E2E-4FA6-8804-1FD86743CBAA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9304244" y="5219422"/>
                <a:ext cx="180000" cy="1800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184" name="Ellipszis 183">
                <a:extLst>
                  <a:ext uri="{FF2B5EF4-FFF2-40B4-BE49-F238E27FC236}">
                    <a16:creationId xmlns:a16="http://schemas.microsoft.com/office/drawing/2014/main" id="{D30A9B0B-1A5F-4CBF-9431-650D258B90BD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9450750" y="4949729"/>
                <a:ext cx="180000" cy="1800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185" name="Ellipszis 184">
                <a:extLst>
                  <a:ext uri="{FF2B5EF4-FFF2-40B4-BE49-F238E27FC236}">
                    <a16:creationId xmlns:a16="http://schemas.microsoft.com/office/drawing/2014/main" id="{82B8B064-1641-4CD7-818F-F5F297B000F4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9451123" y="5496333"/>
                <a:ext cx="180000" cy="1800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186" name="Ellipszis 185">
                <a:extLst>
                  <a:ext uri="{FF2B5EF4-FFF2-40B4-BE49-F238E27FC236}">
                    <a16:creationId xmlns:a16="http://schemas.microsoft.com/office/drawing/2014/main" id="{E9D1CAE4-9BB9-4331-BC09-89A6CBDC655B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9449039" y="5684002"/>
                <a:ext cx="180000" cy="1800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187" name="Ellipszis 186">
                <a:extLst>
                  <a:ext uri="{FF2B5EF4-FFF2-40B4-BE49-F238E27FC236}">
                    <a16:creationId xmlns:a16="http://schemas.microsoft.com/office/drawing/2014/main" id="{9C77032A-4782-4682-AF28-354E466E61FC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9457052" y="5314185"/>
                <a:ext cx="180000" cy="1800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188" name="Ellipszis 187">
                <a:extLst>
                  <a:ext uri="{FF2B5EF4-FFF2-40B4-BE49-F238E27FC236}">
                    <a16:creationId xmlns:a16="http://schemas.microsoft.com/office/drawing/2014/main" id="{43C7557A-758E-4DE1-A546-9B2D5873FFC9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9452753" y="5868012"/>
                <a:ext cx="180000" cy="1800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189" name="Ellipszis 188">
                <a:extLst>
                  <a:ext uri="{FF2B5EF4-FFF2-40B4-BE49-F238E27FC236}">
                    <a16:creationId xmlns:a16="http://schemas.microsoft.com/office/drawing/2014/main" id="{9B3095E6-1433-4B85-99E7-0B8EBA43F98F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9457052" y="5129422"/>
                <a:ext cx="180000" cy="1800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190" name="Ellipszis 189">
                <a:extLst>
                  <a:ext uri="{FF2B5EF4-FFF2-40B4-BE49-F238E27FC236}">
                    <a16:creationId xmlns:a16="http://schemas.microsoft.com/office/drawing/2014/main" id="{1E3BA491-BF48-444F-95DE-90E2B9266589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9131124" y="4764855"/>
                <a:ext cx="180000" cy="1800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191" name="Ellipszis 190">
                <a:extLst>
                  <a:ext uri="{FF2B5EF4-FFF2-40B4-BE49-F238E27FC236}">
                    <a16:creationId xmlns:a16="http://schemas.microsoft.com/office/drawing/2014/main" id="{BF63332C-B328-4210-8B75-6A15535D5844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9608641" y="5219614"/>
                <a:ext cx="180000" cy="1800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192" name="Ellipszis 191">
                <a:extLst>
                  <a:ext uri="{FF2B5EF4-FFF2-40B4-BE49-F238E27FC236}">
                    <a16:creationId xmlns:a16="http://schemas.microsoft.com/office/drawing/2014/main" id="{23A67810-F51E-4F85-ACEA-2C0EFDB15315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9606557" y="5407283"/>
                <a:ext cx="180000" cy="1800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193" name="Ellipszis 192">
                <a:extLst>
                  <a:ext uri="{FF2B5EF4-FFF2-40B4-BE49-F238E27FC236}">
                    <a16:creationId xmlns:a16="http://schemas.microsoft.com/office/drawing/2014/main" id="{14CEDB48-0164-43A8-8136-80FA0BE17627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9607116" y="5781042"/>
                <a:ext cx="180000" cy="1800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194" name="Ellipszis 193">
                <a:extLst>
                  <a:ext uri="{FF2B5EF4-FFF2-40B4-BE49-F238E27FC236}">
                    <a16:creationId xmlns:a16="http://schemas.microsoft.com/office/drawing/2014/main" id="{B4F648AC-989A-4CA3-9DDD-CC259EB54F53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9614570" y="5037466"/>
                <a:ext cx="180000" cy="1800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195" name="Ellipszis 194">
                <a:extLst>
                  <a:ext uri="{FF2B5EF4-FFF2-40B4-BE49-F238E27FC236}">
                    <a16:creationId xmlns:a16="http://schemas.microsoft.com/office/drawing/2014/main" id="{501CB1AE-7127-48D5-BA3D-495369D98238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9608472" y="5965275"/>
                <a:ext cx="180000" cy="1800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196" name="Ellipszis 195">
                <a:extLst>
                  <a:ext uri="{FF2B5EF4-FFF2-40B4-BE49-F238E27FC236}">
                    <a16:creationId xmlns:a16="http://schemas.microsoft.com/office/drawing/2014/main" id="{03E14F0D-2481-4BB7-B26A-7EEC8D309119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9610271" y="5591293"/>
                <a:ext cx="180000" cy="1800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197" name="Ellipszis 196">
                <a:extLst>
                  <a:ext uri="{FF2B5EF4-FFF2-40B4-BE49-F238E27FC236}">
                    <a16:creationId xmlns:a16="http://schemas.microsoft.com/office/drawing/2014/main" id="{17A635A2-813A-40CA-8DFB-F873388381ED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9131906" y="4947363"/>
                <a:ext cx="180000" cy="1800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</p:grpSp>
        <p:cxnSp>
          <p:nvCxnSpPr>
            <p:cNvPr id="198" name="Egyenes összekötő 197">
              <a:extLst>
                <a:ext uri="{FF2B5EF4-FFF2-40B4-BE49-F238E27FC236}">
                  <a16:creationId xmlns:a16="http://schemas.microsoft.com/office/drawing/2014/main" id="{A4369333-5901-4ED9-AC7E-C3710C52C1D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829019" y="4410451"/>
              <a:ext cx="0" cy="1727561"/>
            </a:xfrm>
            <a:prstGeom prst="line">
              <a:avLst/>
            </a:prstGeom>
            <a:ln w="635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99" name="Ellipszis 198">
            <a:extLst>
              <a:ext uri="{FF2B5EF4-FFF2-40B4-BE49-F238E27FC236}">
                <a16:creationId xmlns:a16="http://schemas.microsoft.com/office/drawing/2014/main" id="{FBECBA34-3643-4094-8D43-ABF55C6A9BBE}"/>
              </a:ext>
            </a:extLst>
          </p:cNvPr>
          <p:cNvSpPr>
            <a:spLocks noChangeAspect="1"/>
          </p:cNvSpPr>
          <p:nvPr/>
        </p:nvSpPr>
        <p:spPr>
          <a:xfrm>
            <a:off x="10638014" y="3077262"/>
            <a:ext cx="180000" cy="180000"/>
          </a:xfrm>
          <a:prstGeom prst="ellipse">
            <a:avLst/>
          </a:prstGeom>
          <a:solidFill>
            <a:srgbClr val="FF0000"/>
          </a:solidFill>
          <a:ln>
            <a:solidFill>
              <a:srgbClr val="CC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grpSp>
        <p:nvGrpSpPr>
          <p:cNvPr id="253" name="Csoportba foglalás 252">
            <a:extLst>
              <a:ext uri="{FF2B5EF4-FFF2-40B4-BE49-F238E27FC236}">
                <a16:creationId xmlns:a16="http://schemas.microsoft.com/office/drawing/2014/main" id="{BF860EBC-6E6D-4D92-A2A2-38810D0029F0}"/>
              </a:ext>
            </a:extLst>
          </p:cNvPr>
          <p:cNvGrpSpPr/>
          <p:nvPr/>
        </p:nvGrpSpPr>
        <p:grpSpPr>
          <a:xfrm>
            <a:off x="5407451" y="2908211"/>
            <a:ext cx="1386866" cy="1732061"/>
            <a:chOff x="5518291" y="4459250"/>
            <a:chExt cx="1386866" cy="1732061"/>
          </a:xfrm>
        </p:grpSpPr>
        <p:cxnSp>
          <p:nvCxnSpPr>
            <p:cNvPr id="102" name="Egyenes összekötő 101">
              <a:extLst>
                <a:ext uri="{FF2B5EF4-FFF2-40B4-BE49-F238E27FC236}">
                  <a16:creationId xmlns:a16="http://schemas.microsoft.com/office/drawing/2014/main" id="{AFE7D499-9E3C-4A3B-971E-9C95C6E4DCD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518291" y="4463750"/>
              <a:ext cx="0" cy="1727561"/>
            </a:xfrm>
            <a:prstGeom prst="line">
              <a:avLst/>
            </a:prstGeom>
            <a:ln w="635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9" name="Egyenes összekötő 148">
              <a:extLst>
                <a:ext uri="{FF2B5EF4-FFF2-40B4-BE49-F238E27FC236}">
                  <a16:creationId xmlns:a16="http://schemas.microsoft.com/office/drawing/2014/main" id="{AD28ED89-B422-4425-95A6-1935EC0D8F1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905157" y="4459250"/>
              <a:ext cx="0" cy="1727561"/>
            </a:xfrm>
            <a:prstGeom prst="line">
              <a:avLst/>
            </a:prstGeom>
            <a:ln w="635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48" name="Csoportba foglalás 247">
              <a:extLst>
                <a:ext uri="{FF2B5EF4-FFF2-40B4-BE49-F238E27FC236}">
                  <a16:creationId xmlns:a16="http://schemas.microsoft.com/office/drawing/2014/main" id="{5087AAA8-2B16-4ECD-A389-411B55A5C044}"/>
                </a:ext>
              </a:extLst>
            </p:cNvPr>
            <p:cNvGrpSpPr/>
            <p:nvPr/>
          </p:nvGrpSpPr>
          <p:grpSpPr>
            <a:xfrm>
              <a:off x="5550843" y="4861309"/>
              <a:ext cx="1319423" cy="1203571"/>
              <a:chOff x="5550843" y="4861309"/>
              <a:chExt cx="1319423" cy="1203571"/>
            </a:xfrm>
          </p:grpSpPr>
          <p:sp>
            <p:nvSpPr>
              <p:cNvPr id="108" name="Ellipszis 107">
                <a:extLst>
                  <a:ext uri="{FF2B5EF4-FFF2-40B4-BE49-F238E27FC236}">
                    <a16:creationId xmlns:a16="http://schemas.microsoft.com/office/drawing/2014/main" id="{78442C3C-099B-49A2-80A1-4815261BD6C6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5555742" y="4871493"/>
                <a:ext cx="180000" cy="1800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118" name="Ellipszis 117">
                <a:extLst>
                  <a:ext uri="{FF2B5EF4-FFF2-40B4-BE49-F238E27FC236}">
                    <a16:creationId xmlns:a16="http://schemas.microsoft.com/office/drawing/2014/main" id="{11319EDF-F4B1-4B1C-AE36-B8ABBBB009FC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5735742" y="4869345"/>
                <a:ext cx="180000" cy="1800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124" name="Ellipszis 123">
                <a:extLst>
                  <a:ext uri="{FF2B5EF4-FFF2-40B4-BE49-F238E27FC236}">
                    <a16:creationId xmlns:a16="http://schemas.microsoft.com/office/drawing/2014/main" id="{99AB7A38-21B0-427D-90A1-EDDD4E057D01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5921965" y="4871493"/>
                <a:ext cx="180000" cy="1800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129" name="Ellipszis 128">
                <a:extLst>
                  <a:ext uri="{FF2B5EF4-FFF2-40B4-BE49-F238E27FC236}">
                    <a16:creationId xmlns:a16="http://schemas.microsoft.com/office/drawing/2014/main" id="{2A34204B-E73B-44DF-9F3A-26C1A912CFCD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6120234" y="4864007"/>
                <a:ext cx="180000" cy="1800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140" name="Ellipszis 139">
                <a:extLst>
                  <a:ext uri="{FF2B5EF4-FFF2-40B4-BE49-F238E27FC236}">
                    <a16:creationId xmlns:a16="http://schemas.microsoft.com/office/drawing/2014/main" id="{1BE4A5A4-80E8-4A35-BECE-353E7C4B3EF6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6496500" y="4863262"/>
                <a:ext cx="180000" cy="1800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141" name="Ellipszis 140">
                <a:extLst>
                  <a:ext uri="{FF2B5EF4-FFF2-40B4-BE49-F238E27FC236}">
                    <a16:creationId xmlns:a16="http://schemas.microsoft.com/office/drawing/2014/main" id="{7FAE955C-7F07-44FA-B669-138A1C518F32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6690266" y="4861309"/>
                <a:ext cx="180000" cy="1800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145" name="Ellipszis 144">
                <a:extLst>
                  <a:ext uri="{FF2B5EF4-FFF2-40B4-BE49-F238E27FC236}">
                    <a16:creationId xmlns:a16="http://schemas.microsoft.com/office/drawing/2014/main" id="{5B890163-170B-4ED1-8F30-AF536F00584C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6317747" y="4861309"/>
                <a:ext cx="180000" cy="1800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203" name="Ellipszis 202">
                <a:extLst>
                  <a:ext uri="{FF2B5EF4-FFF2-40B4-BE49-F238E27FC236}">
                    <a16:creationId xmlns:a16="http://schemas.microsoft.com/office/drawing/2014/main" id="{E55C5CBA-A416-48AC-ACE2-CB10028265CC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5646246" y="5037364"/>
                <a:ext cx="180000" cy="1800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204" name="Ellipszis 203">
                <a:extLst>
                  <a:ext uri="{FF2B5EF4-FFF2-40B4-BE49-F238E27FC236}">
                    <a16:creationId xmlns:a16="http://schemas.microsoft.com/office/drawing/2014/main" id="{0F63284C-99C5-45CF-96C7-89500A5EFD1C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5832469" y="5039512"/>
                <a:ext cx="180000" cy="1800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205" name="Ellipszis 204">
                <a:extLst>
                  <a:ext uri="{FF2B5EF4-FFF2-40B4-BE49-F238E27FC236}">
                    <a16:creationId xmlns:a16="http://schemas.microsoft.com/office/drawing/2014/main" id="{01004E9D-D843-45D9-AEF9-50462C4B6FB0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6030738" y="5032026"/>
                <a:ext cx="180000" cy="1800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206" name="Ellipszis 205">
                <a:extLst>
                  <a:ext uri="{FF2B5EF4-FFF2-40B4-BE49-F238E27FC236}">
                    <a16:creationId xmlns:a16="http://schemas.microsoft.com/office/drawing/2014/main" id="{15FE25A7-C7EC-40F9-BF8C-6921D8854244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6407004" y="5031281"/>
                <a:ext cx="180000" cy="1800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207" name="Ellipszis 206">
                <a:extLst>
                  <a:ext uri="{FF2B5EF4-FFF2-40B4-BE49-F238E27FC236}">
                    <a16:creationId xmlns:a16="http://schemas.microsoft.com/office/drawing/2014/main" id="{34FEC1D5-2900-4DA1-B2AF-6A8E4072E9E8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6600770" y="5029328"/>
                <a:ext cx="180000" cy="1800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208" name="Ellipszis 207">
                <a:extLst>
                  <a:ext uri="{FF2B5EF4-FFF2-40B4-BE49-F238E27FC236}">
                    <a16:creationId xmlns:a16="http://schemas.microsoft.com/office/drawing/2014/main" id="{1EAB557A-B2F2-4AAD-8235-8CF6B6F7E3BE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6218203" y="5029328"/>
                <a:ext cx="180000" cy="1800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210" name="Ellipszis 209">
                <a:extLst>
                  <a:ext uri="{FF2B5EF4-FFF2-40B4-BE49-F238E27FC236}">
                    <a16:creationId xmlns:a16="http://schemas.microsoft.com/office/drawing/2014/main" id="{5DFC1ED0-491F-4A46-8062-1A89D442CCF7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5564030" y="5211943"/>
                <a:ext cx="180000" cy="1800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211" name="Ellipszis 210">
                <a:extLst>
                  <a:ext uri="{FF2B5EF4-FFF2-40B4-BE49-F238E27FC236}">
                    <a16:creationId xmlns:a16="http://schemas.microsoft.com/office/drawing/2014/main" id="{F1FC249E-5D27-435F-86A3-2FA5552BD1B8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5744030" y="5209795"/>
                <a:ext cx="180000" cy="1800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212" name="Ellipszis 211">
                <a:extLst>
                  <a:ext uri="{FF2B5EF4-FFF2-40B4-BE49-F238E27FC236}">
                    <a16:creationId xmlns:a16="http://schemas.microsoft.com/office/drawing/2014/main" id="{DCD59537-EF36-4DFD-96CD-33CFC9C39345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5935277" y="5211943"/>
                <a:ext cx="180000" cy="1800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213" name="Ellipszis 212">
                <a:extLst>
                  <a:ext uri="{FF2B5EF4-FFF2-40B4-BE49-F238E27FC236}">
                    <a16:creationId xmlns:a16="http://schemas.microsoft.com/office/drawing/2014/main" id="{DD0A753C-158A-418F-B822-D62875BE75CC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6123498" y="5199433"/>
                <a:ext cx="180000" cy="1800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214" name="Ellipszis 213">
                <a:extLst>
                  <a:ext uri="{FF2B5EF4-FFF2-40B4-BE49-F238E27FC236}">
                    <a16:creationId xmlns:a16="http://schemas.microsoft.com/office/drawing/2014/main" id="{2086F85F-A76C-4E52-BA01-56A54559666E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6504788" y="5198688"/>
                <a:ext cx="180000" cy="1800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215" name="Ellipszis 214">
                <a:extLst>
                  <a:ext uri="{FF2B5EF4-FFF2-40B4-BE49-F238E27FC236}">
                    <a16:creationId xmlns:a16="http://schemas.microsoft.com/office/drawing/2014/main" id="{8D634CC6-3EBC-49DB-93F0-65BD4A9027FF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6688332" y="5201692"/>
                <a:ext cx="180000" cy="1800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216" name="Ellipszis 215">
                <a:extLst>
                  <a:ext uri="{FF2B5EF4-FFF2-40B4-BE49-F238E27FC236}">
                    <a16:creationId xmlns:a16="http://schemas.microsoft.com/office/drawing/2014/main" id="{EB782255-37D4-4247-94D3-AC4F8FBEC96C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6315987" y="5201759"/>
                <a:ext cx="180000" cy="1800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218" name="Ellipszis 217">
                <a:extLst>
                  <a:ext uri="{FF2B5EF4-FFF2-40B4-BE49-F238E27FC236}">
                    <a16:creationId xmlns:a16="http://schemas.microsoft.com/office/drawing/2014/main" id="{0A6591CB-E0E9-406B-9105-83D94B2FBAF6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5550843" y="5540099"/>
                <a:ext cx="180000" cy="1800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219" name="Ellipszis 218">
                <a:extLst>
                  <a:ext uri="{FF2B5EF4-FFF2-40B4-BE49-F238E27FC236}">
                    <a16:creationId xmlns:a16="http://schemas.microsoft.com/office/drawing/2014/main" id="{7678873E-1FF6-43DF-98EE-01BF8776FD10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5725819" y="5537951"/>
                <a:ext cx="180000" cy="1800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220" name="Ellipszis 219">
                <a:extLst>
                  <a:ext uri="{FF2B5EF4-FFF2-40B4-BE49-F238E27FC236}">
                    <a16:creationId xmlns:a16="http://schemas.microsoft.com/office/drawing/2014/main" id="{9A8B6D87-7A03-4C0F-8D9C-E4A6551C68B6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5917066" y="5535075"/>
                <a:ext cx="180000" cy="1800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221" name="Ellipszis 220">
                <a:extLst>
                  <a:ext uri="{FF2B5EF4-FFF2-40B4-BE49-F238E27FC236}">
                    <a16:creationId xmlns:a16="http://schemas.microsoft.com/office/drawing/2014/main" id="{09FF237A-FFE8-4C01-8B4B-BE211E4DEFE5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6110311" y="5532613"/>
                <a:ext cx="180000" cy="1800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222" name="Ellipszis 221">
                <a:extLst>
                  <a:ext uri="{FF2B5EF4-FFF2-40B4-BE49-F238E27FC236}">
                    <a16:creationId xmlns:a16="http://schemas.microsoft.com/office/drawing/2014/main" id="{65C08C22-F909-44EF-AD7B-EAB6377E0217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6491601" y="5531868"/>
                <a:ext cx="180000" cy="1800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223" name="Ellipszis 222">
                <a:extLst>
                  <a:ext uri="{FF2B5EF4-FFF2-40B4-BE49-F238E27FC236}">
                    <a16:creationId xmlns:a16="http://schemas.microsoft.com/office/drawing/2014/main" id="{E69A0B79-E93C-4A58-B4AA-0D27E8CD2682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6680343" y="5529915"/>
                <a:ext cx="180000" cy="1800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224" name="Ellipszis 223">
                <a:extLst>
                  <a:ext uri="{FF2B5EF4-FFF2-40B4-BE49-F238E27FC236}">
                    <a16:creationId xmlns:a16="http://schemas.microsoft.com/office/drawing/2014/main" id="{6FCADC74-AB25-4FA1-AFE4-1C2554395300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6307824" y="5529915"/>
                <a:ext cx="180000" cy="1800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226" name="Ellipszis 225">
                <a:extLst>
                  <a:ext uri="{FF2B5EF4-FFF2-40B4-BE49-F238E27FC236}">
                    <a16:creationId xmlns:a16="http://schemas.microsoft.com/office/drawing/2014/main" id="{2044407B-2E7D-4E6B-9963-4779667157DB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5557805" y="5882004"/>
                <a:ext cx="180000" cy="1800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227" name="Ellipszis 226">
                <a:extLst>
                  <a:ext uri="{FF2B5EF4-FFF2-40B4-BE49-F238E27FC236}">
                    <a16:creationId xmlns:a16="http://schemas.microsoft.com/office/drawing/2014/main" id="{BE447F9D-B1AD-461E-ACBB-7CF69CD4E0AA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5742829" y="5884880"/>
                <a:ext cx="180000" cy="1800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228" name="Ellipszis 227">
                <a:extLst>
                  <a:ext uri="{FF2B5EF4-FFF2-40B4-BE49-F238E27FC236}">
                    <a16:creationId xmlns:a16="http://schemas.microsoft.com/office/drawing/2014/main" id="{45975A48-7A53-4133-91DA-C94044025C35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5929052" y="5871956"/>
                <a:ext cx="180000" cy="1800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229" name="Ellipszis 228">
                <a:extLst>
                  <a:ext uri="{FF2B5EF4-FFF2-40B4-BE49-F238E27FC236}">
                    <a16:creationId xmlns:a16="http://schemas.microsoft.com/office/drawing/2014/main" id="{B2659082-CBB0-4E77-98FC-767205403237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6117273" y="5874518"/>
                <a:ext cx="180000" cy="1800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230" name="Ellipszis 229">
                <a:extLst>
                  <a:ext uri="{FF2B5EF4-FFF2-40B4-BE49-F238E27FC236}">
                    <a16:creationId xmlns:a16="http://schemas.microsoft.com/office/drawing/2014/main" id="{D7991AB5-52D9-4CFD-9B89-9887B818E214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6503587" y="5868749"/>
                <a:ext cx="180000" cy="1800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231" name="Ellipszis 230">
                <a:extLst>
                  <a:ext uri="{FF2B5EF4-FFF2-40B4-BE49-F238E27FC236}">
                    <a16:creationId xmlns:a16="http://schemas.microsoft.com/office/drawing/2014/main" id="{BF997A8A-BE1E-411D-A852-B13B62308AFD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6689511" y="5872604"/>
                <a:ext cx="180000" cy="1800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232" name="Ellipszis 231">
                <a:extLst>
                  <a:ext uri="{FF2B5EF4-FFF2-40B4-BE49-F238E27FC236}">
                    <a16:creationId xmlns:a16="http://schemas.microsoft.com/office/drawing/2014/main" id="{F566A951-3E4D-42D8-BD4C-3446AA9CA150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6304738" y="5871820"/>
                <a:ext cx="180000" cy="1800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235" name="Ellipszis 234">
                <a:extLst>
                  <a:ext uri="{FF2B5EF4-FFF2-40B4-BE49-F238E27FC236}">
                    <a16:creationId xmlns:a16="http://schemas.microsoft.com/office/drawing/2014/main" id="{F11DCB55-E665-42E3-8101-1E12AED31171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5648503" y="5376708"/>
                <a:ext cx="180000" cy="1800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236" name="Ellipszis 235">
                <a:extLst>
                  <a:ext uri="{FF2B5EF4-FFF2-40B4-BE49-F238E27FC236}">
                    <a16:creationId xmlns:a16="http://schemas.microsoft.com/office/drawing/2014/main" id="{F2DE0F4C-12A3-4277-B980-EA0912EFC84B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5834726" y="5378856"/>
                <a:ext cx="180000" cy="1800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237" name="Ellipszis 236">
                <a:extLst>
                  <a:ext uri="{FF2B5EF4-FFF2-40B4-BE49-F238E27FC236}">
                    <a16:creationId xmlns:a16="http://schemas.microsoft.com/office/drawing/2014/main" id="{258C97B6-9B0E-4502-9C9D-95FAD633B216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6027971" y="5371370"/>
                <a:ext cx="180000" cy="1800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238" name="Ellipszis 237">
                <a:extLst>
                  <a:ext uri="{FF2B5EF4-FFF2-40B4-BE49-F238E27FC236}">
                    <a16:creationId xmlns:a16="http://schemas.microsoft.com/office/drawing/2014/main" id="{03B28CCE-62B8-4BDD-9D9D-FA3A0202CA63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6409261" y="5370625"/>
                <a:ext cx="180000" cy="1800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239" name="Ellipszis 238">
                <a:extLst>
                  <a:ext uri="{FF2B5EF4-FFF2-40B4-BE49-F238E27FC236}">
                    <a16:creationId xmlns:a16="http://schemas.microsoft.com/office/drawing/2014/main" id="{972D2691-300D-43B5-A1E1-E8E3BCD8FA88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6603027" y="5368672"/>
                <a:ext cx="180000" cy="1800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240" name="Ellipszis 239">
                <a:extLst>
                  <a:ext uri="{FF2B5EF4-FFF2-40B4-BE49-F238E27FC236}">
                    <a16:creationId xmlns:a16="http://schemas.microsoft.com/office/drawing/2014/main" id="{9CA6A776-C9E8-4970-A4C6-DC5C41709ABD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6220460" y="5368672"/>
                <a:ext cx="180000" cy="1800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242" name="Ellipszis 241">
                <a:extLst>
                  <a:ext uri="{FF2B5EF4-FFF2-40B4-BE49-F238E27FC236}">
                    <a16:creationId xmlns:a16="http://schemas.microsoft.com/office/drawing/2014/main" id="{CF22CE6C-5FA1-48A5-BD56-0A0846F85B07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5645432" y="5707206"/>
                <a:ext cx="180000" cy="1800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243" name="Ellipszis 242">
                <a:extLst>
                  <a:ext uri="{FF2B5EF4-FFF2-40B4-BE49-F238E27FC236}">
                    <a16:creationId xmlns:a16="http://schemas.microsoft.com/office/drawing/2014/main" id="{CF750FEF-691E-4E9C-A969-7325A7EF3722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5826631" y="5709354"/>
                <a:ext cx="180000" cy="1800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244" name="Ellipszis 243">
                <a:extLst>
                  <a:ext uri="{FF2B5EF4-FFF2-40B4-BE49-F238E27FC236}">
                    <a16:creationId xmlns:a16="http://schemas.microsoft.com/office/drawing/2014/main" id="{5E1E6E2B-9BBA-4437-96C6-BEF4D2F43043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6024900" y="5706892"/>
                <a:ext cx="180000" cy="1800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245" name="Ellipszis 244">
                <a:extLst>
                  <a:ext uri="{FF2B5EF4-FFF2-40B4-BE49-F238E27FC236}">
                    <a16:creationId xmlns:a16="http://schemas.microsoft.com/office/drawing/2014/main" id="{71A4EE91-2464-4A6B-9C66-EAFE743E1023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6401166" y="5706147"/>
                <a:ext cx="180000" cy="1800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246" name="Ellipszis 245">
                <a:extLst>
                  <a:ext uri="{FF2B5EF4-FFF2-40B4-BE49-F238E27FC236}">
                    <a16:creationId xmlns:a16="http://schemas.microsoft.com/office/drawing/2014/main" id="{AA9C4998-9919-4B49-90C7-35504B814CA8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6594932" y="5704194"/>
                <a:ext cx="180000" cy="1800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247" name="Ellipszis 246">
                <a:extLst>
                  <a:ext uri="{FF2B5EF4-FFF2-40B4-BE49-F238E27FC236}">
                    <a16:creationId xmlns:a16="http://schemas.microsoft.com/office/drawing/2014/main" id="{A2A8DFC1-198D-46B4-843B-9C138B96CFF5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6212365" y="5704194"/>
                <a:ext cx="180000" cy="1800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</p:grpSp>
      </p:grpSp>
      <p:sp>
        <p:nvSpPr>
          <p:cNvPr id="150" name="Ellipszis 149">
            <a:extLst>
              <a:ext uri="{FF2B5EF4-FFF2-40B4-BE49-F238E27FC236}">
                <a16:creationId xmlns:a16="http://schemas.microsoft.com/office/drawing/2014/main" id="{24ED1ADD-7E77-41C9-B3A8-F1AA10323206}"/>
              </a:ext>
            </a:extLst>
          </p:cNvPr>
          <p:cNvSpPr>
            <a:spLocks noChangeAspect="1"/>
          </p:cNvSpPr>
          <p:nvPr/>
        </p:nvSpPr>
        <p:spPr>
          <a:xfrm>
            <a:off x="6010968" y="3313049"/>
            <a:ext cx="180000" cy="180000"/>
          </a:xfrm>
          <a:prstGeom prst="ellipse">
            <a:avLst/>
          </a:prstGeom>
          <a:solidFill>
            <a:srgbClr val="FF0000"/>
          </a:solidFill>
          <a:ln>
            <a:solidFill>
              <a:srgbClr val="CC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55" name="Szövegdoboz 254">
            <a:extLst>
              <a:ext uri="{FF2B5EF4-FFF2-40B4-BE49-F238E27FC236}">
                <a16:creationId xmlns:a16="http://schemas.microsoft.com/office/drawing/2014/main" id="{ED438D5A-0D05-4F8F-8E8B-C25118396ECD}"/>
              </a:ext>
            </a:extLst>
          </p:cNvPr>
          <p:cNvSpPr txBox="1"/>
          <p:nvPr/>
        </p:nvSpPr>
        <p:spPr>
          <a:xfrm>
            <a:off x="773697" y="1524105"/>
            <a:ext cx="106689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hu-H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sík felszínen lévő részecskék kölcsönhatásai biztosítják az egyensúlyi gőznyomást.</a:t>
            </a:r>
          </a:p>
        </p:txBody>
      </p:sp>
      <p:sp>
        <p:nvSpPr>
          <p:cNvPr id="256" name="Szövegdoboz 255">
            <a:extLst>
              <a:ext uri="{FF2B5EF4-FFF2-40B4-BE49-F238E27FC236}">
                <a16:creationId xmlns:a16="http://schemas.microsoft.com/office/drawing/2014/main" id="{52B95E6F-35E5-41C4-AA31-7F69501B4723}"/>
              </a:ext>
            </a:extLst>
          </p:cNvPr>
          <p:cNvSpPr txBox="1"/>
          <p:nvPr/>
        </p:nvSpPr>
        <p:spPr>
          <a:xfrm>
            <a:off x="2142576" y="2807655"/>
            <a:ext cx="3216585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hu-H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homorú felszínen lévő</a:t>
            </a:r>
          </a:p>
          <a:p>
            <a:pPr algn="ctr"/>
            <a:r>
              <a:rPr lang="hu-H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részecskék </a:t>
            </a:r>
            <a:r>
              <a:rPr lang="hu-H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kölcsönhatá</a:t>
            </a:r>
            <a:r>
              <a:rPr lang="hu-H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</a:p>
          <a:p>
            <a:pPr algn="ctr"/>
            <a:r>
              <a:rPr lang="hu-H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sainak</a:t>
            </a:r>
            <a:r>
              <a:rPr lang="hu-H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száma nagyobb,</a:t>
            </a:r>
          </a:p>
          <a:p>
            <a:pPr algn="ctr"/>
            <a:r>
              <a:rPr lang="hu-H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így a gőznyomás kisebb</a:t>
            </a:r>
          </a:p>
          <a:p>
            <a:pPr algn="ctr"/>
            <a:r>
              <a:rPr lang="hu-H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az egyensúlyinál.</a:t>
            </a:r>
          </a:p>
        </p:txBody>
      </p:sp>
      <p:sp>
        <p:nvSpPr>
          <p:cNvPr id="257" name="Szövegdoboz 256">
            <a:extLst>
              <a:ext uri="{FF2B5EF4-FFF2-40B4-BE49-F238E27FC236}">
                <a16:creationId xmlns:a16="http://schemas.microsoft.com/office/drawing/2014/main" id="{B60E4E28-7008-4624-A3D9-CE47B5A6D0C9}"/>
              </a:ext>
            </a:extLst>
          </p:cNvPr>
          <p:cNvSpPr txBox="1"/>
          <p:nvPr/>
        </p:nvSpPr>
        <p:spPr>
          <a:xfrm>
            <a:off x="6799883" y="2808538"/>
            <a:ext cx="3328155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hu-H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domború felszínen lé-</a:t>
            </a:r>
            <a:br>
              <a:rPr lang="hu-H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u-H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vő részecskék </a:t>
            </a:r>
            <a:r>
              <a:rPr lang="hu-H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kölcsönha</a:t>
            </a:r>
            <a:r>
              <a:rPr lang="hu-H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</a:p>
          <a:p>
            <a:pPr algn="ctr"/>
            <a:r>
              <a:rPr lang="hu-H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tásainak száma kisebb, </a:t>
            </a:r>
            <a:br>
              <a:rPr lang="hu-H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u-H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így a gőznyomás na-</a:t>
            </a:r>
            <a:br>
              <a:rPr lang="hu-H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u-H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gyobb</a:t>
            </a:r>
            <a:r>
              <a:rPr lang="hu-H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az egyensúlyinál.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8" name="Szövegdoboz 257">
                <a:extLst>
                  <a:ext uri="{FF2B5EF4-FFF2-40B4-BE49-F238E27FC236}">
                    <a16:creationId xmlns:a16="http://schemas.microsoft.com/office/drawing/2014/main" id="{F72319F7-8F4D-4FC6-A70C-A33D8D4CDD88}"/>
                  </a:ext>
                </a:extLst>
              </p:cNvPr>
              <p:cNvSpPr txBox="1"/>
              <p:nvPr/>
            </p:nvSpPr>
            <p:spPr>
              <a:xfrm>
                <a:off x="3737581" y="2100042"/>
                <a:ext cx="4752135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hu-HU" sz="32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hu-HU" sz="3200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hu-HU" sz="3200" b="0" i="1" smtClean="0">
                              <a:latin typeface="Cambria Math" panose="02040503050406030204" pitchFamily="18" charset="0"/>
                            </a:rPr>
                            <m:t>h𝑜𝑚𝑜𝑟</m:t>
                          </m:r>
                          <m:r>
                            <a:rPr lang="hu-HU" sz="3200" b="0" i="1" smtClean="0">
                              <a:latin typeface="Cambria Math" panose="02040503050406030204" pitchFamily="18" charset="0"/>
                            </a:rPr>
                            <m:t>ú</m:t>
                          </m:r>
                        </m:sub>
                      </m:sSub>
                      <m:r>
                        <a:rPr lang="hu-HU" sz="32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&lt;</m:t>
                      </m:r>
                      <m:sSub>
                        <m:sSubPr>
                          <m:ctrlPr>
                            <a:rPr lang="hu-HU" sz="32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hu-HU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hu-HU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𝑠</m:t>
                          </m:r>
                          <m:r>
                            <a:rPr lang="hu-HU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í</m:t>
                          </m:r>
                          <m:r>
                            <a:rPr lang="hu-HU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  <m:r>
                        <a:rPr lang="hu-HU" sz="32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&lt;</m:t>
                      </m:r>
                      <m:sSub>
                        <m:sSubPr>
                          <m:ctrlPr>
                            <a:rPr lang="hu-HU" sz="32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hu-HU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hu-HU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𝑑𝑜𝑚𝑏𝑜𝑟</m:t>
                          </m:r>
                          <m:r>
                            <a:rPr lang="hu-HU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ú</m:t>
                          </m:r>
                        </m:sub>
                      </m:sSub>
                    </m:oMath>
                  </m:oMathPara>
                </a14:m>
                <a:endParaRPr lang="hu-HU" sz="3200" dirty="0"/>
              </a:p>
            </p:txBody>
          </p:sp>
        </mc:Choice>
        <mc:Fallback xmlns="">
          <p:sp>
            <p:nvSpPr>
              <p:cNvPr id="258" name="Szövegdoboz 257">
                <a:extLst>
                  <a:ext uri="{FF2B5EF4-FFF2-40B4-BE49-F238E27FC236}">
                    <a16:creationId xmlns:a16="http://schemas.microsoft.com/office/drawing/2014/main" id="{F72319F7-8F4D-4FC6-A70C-A33D8D4CDD8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37581" y="2100042"/>
                <a:ext cx="4752135" cy="492443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0" name="Szövegdoboz 199">
            <a:extLst>
              <a:ext uri="{FF2B5EF4-FFF2-40B4-BE49-F238E27FC236}">
                <a16:creationId xmlns:a16="http://schemas.microsoft.com/office/drawing/2014/main" id="{9514AC33-7D47-4770-AB8C-369C9D7E24AA}"/>
              </a:ext>
            </a:extLst>
          </p:cNvPr>
          <p:cNvSpPr txBox="1"/>
          <p:nvPr/>
        </p:nvSpPr>
        <p:spPr>
          <a:xfrm>
            <a:off x="1491345" y="4883966"/>
            <a:ext cx="923425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hu-H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 görbült felületek egyensúlyi gőznyomása kiszámolható a </a:t>
            </a:r>
            <a:r>
              <a:rPr lang="hu-H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barometrikus</a:t>
            </a:r>
            <a:endParaRPr lang="hu-H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hu-H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magasságformulából, a mért szintemelkedés, illetve süllyedés alapján: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Szövegdoboz 2">
                <a:extLst>
                  <a:ext uri="{FF2B5EF4-FFF2-40B4-BE49-F238E27FC236}">
                    <a16:creationId xmlns:a16="http://schemas.microsoft.com/office/drawing/2014/main" id="{2A5E5951-323F-4E31-930A-BB8A33DA8508}"/>
                  </a:ext>
                </a:extLst>
              </p:cNvPr>
              <p:cNvSpPr txBox="1"/>
              <p:nvPr/>
            </p:nvSpPr>
            <p:spPr>
              <a:xfrm>
                <a:off x="4432708" y="5713502"/>
                <a:ext cx="3385606" cy="77630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hu-HU" sz="3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hu-HU" sz="3200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hu-HU" sz="3200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  <m:r>
                            <a:rPr lang="hu-HU" sz="3200" b="0" i="1" smtClean="0">
                              <a:latin typeface="Cambria Math" panose="02040503050406030204" pitchFamily="18" charset="0"/>
                            </a:rPr>
                            <m:t>ö</m:t>
                          </m:r>
                          <m:r>
                            <a:rPr lang="hu-HU" sz="3200" b="0" i="1" smtClean="0">
                              <a:latin typeface="Cambria Math" panose="02040503050406030204" pitchFamily="18" charset="0"/>
                            </a:rPr>
                            <m:t>𝑟𝑏</m:t>
                          </m:r>
                          <m:r>
                            <a:rPr lang="hu-HU" sz="3200" b="0" i="1" smtClean="0">
                              <a:latin typeface="Cambria Math" panose="02040503050406030204" pitchFamily="18" charset="0"/>
                            </a:rPr>
                            <m:t>.</m:t>
                          </m:r>
                        </m:sub>
                      </m:sSub>
                      <m:r>
                        <a:rPr lang="hu-HU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hu-HU" sz="3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hu-HU" sz="3200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hu-HU" sz="3200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hu-HU" sz="3200" b="0" i="1" smtClean="0">
                              <a:latin typeface="Cambria Math" panose="02040503050406030204" pitchFamily="18" charset="0"/>
                            </a:rPr>
                            <m:t>í</m:t>
                          </m:r>
                          <m:r>
                            <a:rPr lang="hu-HU" sz="32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  <m:sSup>
                        <m:sSupPr>
                          <m:ctrlPr>
                            <a:rPr lang="hu-HU" sz="32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hu-HU" sz="32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hu-HU" sz="32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hu-HU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hu-HU" sz="3200" b="0" i="1" smtClean="0">
                                  <a:latin typeface="Cambria Math" panose="02040503050406030204" pitchFamily="18" charset="0"/>
                                </a:rPr>
                                <m:t>𝑚𝑔h</m:t>
                              </m:r>
                            </m:num>
                            <m:den>
                              <m:r>
                                <a:rPr lang="hu-HU" sz="3200" b="0" i="1" smtClean="0">
                                  <a:latin typeface="Cambria Math" panose="02040503050406030204" pitchFamily="18" charset="0"/>
                                </a:rPr>
                                <m:t>𝑅𝑇</m:t>
                              </m:r>
                            </m:den>
                          </m:f>
                        </m:sup>
                      </m:sSup>
                    </m:oMath>
                  </m:oMathPara>
                </a14:m>
                <a:endParaRPr lang="hu-HU" sz="3200" dirty="0"/>
              </a:p>
            </p:txBody>
          </p:sp>
        </mc:Choice>
        <mc:Fallback xmlns="">
          <p:sp>
            <p:nvSpPr>
              <p:cNvPr id="3" name="Szövegdoboz 2">
                <a:extLst>
                  <a:ext uri="{FF2B5EF4-FFF2-40B4-BE49-F238E27FC236}">
                    <a16:creationId xmlns:a16="http://schemas.microsoft.com/office/drawing/2014/main" id="{2A5E5951-323F-4E31-930A-BB8A33DA850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32708" y="5713502"/>
                <a:ext cx="3385606" cy="77630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Szövegdoboz 3">
                <a:extLst>
                  <a:ext uri="{FF2B5EF4-FFF2-40B4-BE49-F238E27FC236}">
                    <a16:creationId xmlns:a16="http://schemas.microsoft.com/office/drawing/2014/main" id="{1C7B7E6F-DAC3-4354-B59D-FDE3DD90E275}"/>
                  </a:ext>
                </a:extLst>
              </p:cNvPr>
              <p:cNvSpPr txBox="1"/>
              <p:nvPr/>
            </p:nvSpPr>
            <p:spPr>
              <a:xfrm>
                <a:off x="2852931" y="5997844"/>
                <a:ext cx="1091004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hu-HU" sz="3200" b="0" i="1" smtClean="0">
                          <a:latin typeface="Cambria Math" panose="02040503050406030204" pitchFamily="18" charset="0"/>
                        </a:rPr>
                        <m:t>h</m:t>
                      </m:r>
                      <m:r>
                        <a:rPr lang="hu-HU" sz="3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&gt;0</m:t>
                      </m:r>
                    </m:oMath>
                  </m:oMathPara>
                </a14:m>
                <a:endParaRPr lang="hu-HU" sz="3200" dirty="0"/>
              </a:p>
            </p:txBody>
          </p:sp>
        </mc:Choice>
        <mc:Fallback xmlns="">
          <p:sp>
            <p:nvSpPr>
              <p:cNvPr id="4" name="Szövegdoboz 3">
                <a:extLst>
                  <a:ext uri="{FF2B5EF4-FFF2-40B4-BE49-F238E27FC236}">
                    <a16:creationId xmlns:a16="http://schemas.microsoft.com/office/drawing/2014/main" id="{1C7B7E6F-DAC3-4354-B59D-FDE3DD90E27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52931" y="5997844"/>
                <a:ext cx="1091004" cy="492443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1" name="Szövegdoboz 200">
                <a:extLst>
                  <a:ext uri="{FF2B5EF4-FFF2-40B4-BE49-F238E27FC236}">
                    <a16:creationId xmlns:a16="http://schemas.microsoft.com/office/drawing/2014/main" id="{C654D5F0-EC26-4E88-838D-DE2A1AF82F5F}"/>
                  </a:ext>
                </a:extLst>
              </p:cNvPr>
              <p:cNvSpPr txBox="1"/>
              <p:nvPr/>
            </p:nvSpPr>
            <p:spPr>
              <a:xfrm>
                <a:off x="8285569" y="6000403"/>
                <a:ext cx="1091004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hu-HU" sz="3200" b="0" i="1" smtClean="0">
                          <a:latin typeface="Cambria Math" panose="02040503050406030204" pitchFamily="18" charset="0"/>
                        </a:rPr>
                        <m:t>h</m:t>
                      </m:r>
                      <m:r>
                        <a:rPr lang="hu-HU" sz="3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&lt;0</m:t>
                      </m:r>
                    </m:oMath>
                  </m:oMathPara>
                </a14:m>
                <a:endParaRPr lang="hu-HU" sz="3200" dirty="0"/>
              </a:p>
            </p:txBody>
          </p:sp>
        </mc:Choice>
        <mc:Fallback xmlns="">
          <p:sp>
            <p:nvSpPr>
              <p:cNvPr id="201" name="Szövegdoboz 200">
                <a:extLst>
                  <a:ext uri="{FF2B5EF4-FFF2-40B4-BE49-F238E27FC236}">
                    <a16:creationId xmlns:a16="http://schemas.microsoft.com/office/drawing/2014/main" id="{C654D5F0-EC26-4E88-838D-DE2A1AF82F5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85569" y="6000403"/>
                <a:ext cx="1091004" cy="492443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000790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45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2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2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2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 animBg="1"/>
      <p:bldP spid="199" grpId="0" animBg="1"/>
      <p:bldP spid="150" grpId="0" animBg="1"/>
      <p:bldP spid="256" grpId="0"/>
      <p:bldP spid="257" grpId="0"/>
      <p:bldP spid="258" grpId="0"/>
      <p:bldP spid="200" grpId="0"/>
      <p:bldP spid="3" grpId="0"/>
      <p:bldP spid="4" grpId="0"/>
      <p:bldP spid="201" grpId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D295C7CD-7D78-49FC-9DA0-450DD01B44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Túlhevülés jelensége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21C575F2-DCB5-467E-9D41-0093440515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7599" y="1766188"/>
            <a:ext cx="11436785" cy="1125875"/>
          </a:xfrm>
        </p:spPr>
        <p:txBody>
          <a:bodyPr>
            <a:normAutofit/>
          </a:bodyPr>
          <a:lstStyle/>
          <a:p>
            <a:pPr>
              <a:spcAft>
                <a:spcPts val="5000"/>
              </a:spcAft>
            </a:pPr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Mióta a mikrohullámú sütők léteznek, egy új konyhai balesetet ismertünk meg!</a:t>
            </a:r>
          </a:p>
        </p:txBody>
      </p:sp>
      <p:sp>
        <p:nvSpPr>
          <p:cNvPr id="4" name="Szövegdoboz 3">
            <a:extLst>
              <a:ext uri="{FF2B5EF4-FFF2-40B4-BE49-F238E27FC236}">
                <a16:creationId xmlns:a16="http://schemas.microsoft.com/office/drawing/2014/main" id="{2CEAB2D3-5EBB-45D7-9344-FD8DF8B4676E}"/>
              </a:ext>
            </a:extLst>
          </p:cNvPr>
          <p:cNvSpPr txBox="1"/>
          <p:nvPr/>
        </p:nvSpPr>
        <p:spPr>
          <a:xfrm>
            <a:off x="2090537" y="2201006"/>
            <a:ext cx="81156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>
                <a:hlinkClick r:id="rId3"/>
              </a:rPr>
              <a:t>https://www.youtube.com/watch?v=LpDs7Xm1uLo&amp;index=6&amp;list=RD1_OXM4mr_i0</a:t>
            </a:r>
            <a:r>
              <a:rPr lang="hu-HU" dirty="0"/>
              <a:t> </a:t>
            </a:r>
          </a:p>
        </p:txBody>
      </p:sp>
      <p:grpSp>
        <p:nvGrpSpPr>
          <p:cNvPr id="58" name="Csoportba foglalás 57">
            <a:extLst>
              <a:ext uri="{FF2B5EF4-FFF2-40B4-BE49-F238E27FC236}">
                <a16:creationId xmlns:a16="http://schemas.microsoft.com/office/drawing/2014/main" id="{6C6DB7AC-8337-440D-8FC3-232CFDA916F0}"/>
              </a:ext>
            </a:extLst>
          </p:cNvPr>
          <p:cNvGrpSpPr/>
          <p:nvPr/>
        </p:nvGrpSpPr>
        <p:grpSpPr>
          <a:xfrm>
            <a:off x="6959247" y="3158853"/>
            <a:ext cx="4800347" cy="3237762"/>
            <a:chOff x="7075359" y="2955655"/>
            <a:chExt cx="4800347" cy="3237762"/>
          </a:xfrm>
        </p:grpSpPr>
        <p:cxnSp>
          <p:nvCxnSpPr>
            <p:cNvPr id="6" name="Egyenes összekötő nyíllal 5">
              <a:extLst>
                <a:ext uri="{FF2B5EF4-FFF2-40B4-BE49-F238E27FC236}">
                  <a16:creationId xmlns:a16="http://schemas.microsoft.com/office/drawing/2014/main" id="{09462E02-B4EB-4BE4-9D84-2BFB4558529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618638" y="3117115"/>
              <a:ext cx="0" cy="2730517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Egyenes összekötő nyíllal 6">
              <a:extLst>
                <a:ext uri="{FF2B5EF4-FFF2-40B4-BE49-F238E27FC236}">
                  <a16:creationId xmlns:a16="http://schemas.microsoft.com/office/drawing/2014/main" id="{17DFA975-70E3-4B39-9E9D-C42494065A2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606148" y="5847632"/>
              <a:ext cx="4221094" cy="1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Szövegdoboz 8">
              <a:extLst>
                <a:ext uri="{FF2B5EF4-FFF2-40B4-BE49-F238E27FC236}">
                  <a16:creationId xmlns:a16="http://schemas.microsoft.com/office/drawing/2014/main" id="{46CD9E6A-E4F3-4D3A-9DE9-2C812FBA5313}"/>
                </a:ext>
              </a:extLst>
            </p:cNvPr>
            <p:cNvSpPr txBox="1"/>
            <p:nvPr/>
          </p:nvSpPr>
          <p:spPr>
            <a:xfrm>
              <a:off x="7075359" y="2955655"/>
              <a:ext cx="49481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hu-HU" dirty="0"/>
                <a:t>T/K</a:t>
              </a:r>
            </a:p>
          </p:txBody>
        </p:sp>
        <p:sp>
          <p:nvSpPr>
            <p:cNvPr id="10" name="Szövegdoboz 9">
              <a:extLst>
                <a:ext uri="{FF2B5EF4-FFF2-40B4-BE49-F238E27FC236}">
                  <a16:creationId xmlns:a16="http://schemas.microsoft.com/office/drawing/2014/main" id="{3C4F9D6A-92E7-4971-979B-2407DDC0D1E0}"/>
                </a:ext>
              </a:extLst>
            </p:cNvPr>
            <p:cNvSpPr txBox="1"/>
            <p:nvPr/>
          </p:nvSpPr>
          <p:spPr>
            <a:xfrm>
              <a:off x="11438983" y="5824085"/>
              <a:ext cx="43672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hu-HU" dirty="0"/>
                <a:t>t/s</a:t>
              </a:r>
            </a:p>
          </p:txBody>
        </p:sp>
      </p:grpSp>
      <p:cxnSp>
        <p:nvCxnSpPr>
          <p:cNvPr id="12" name="Egyenes összekötő 11">
            <a:extLst>
              <a:ext uri="{FF2B5EF4-FFF2-40B4-BE49-F238E27FC236}">
                <a16:creationId xmlns:a16="http://schemas.microsoft.com/office/drawing/2014/main" id="{AEF8ED91-F283-4B49-B104-4AAE2F17FB24}"/>
              </a:ext>
            </a:extLst>
          </p:cNvPr>
          <p:cNvCxnSpPr>
            <a:cxnSpLocks/>
          </p:cNvCxnSpPr>
          <p:nvPr/>
        </p:nvCxnSpPr>
        <p:spPr>
          <a:xfrm flipV="1">
            <a:off x="7649497" y="4108242"/>
            <a:ext cx="649735" cy="183618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Szabadkézi sokszög: alakzat 17">
            <a:extLst>
              <a:ext uri="{FF2B5EF4-FFF2-40B4-BE49-F238E27FC236}">
                <a16:creationId xmlns:a16="http://schemas.microsoft.com/office/drawing/2014/main" id="{3E51754F-8A8E-41E9-A625-AF7B62910A0F}"/>
              </a:ext>
            </a:extLst>
          </p:cNvPr>
          <p:cNvSpPr/>
          <p:nvPr/>
        </p:nvSpPr>
        <p:spPr>
          <a:xfrm>
            <a:off x="8295487" y="3567977"/>
            <a:ext cx="921107" cy="569070"/>
          </a:xfrm>
          <a:custGeom>
            <a:avLst/>
            <a:gdLst>
              <a:gd name="connsiteX0" fmla="*/ 0 w 2343150"/>
              <a:gd name="connsiteY0" fmla="*/ 184403 h 184403"/>
              <a:gd name="connsiteX1" fmla="*/ 100012 w 2343150"/>
              <a:gd name="connsiteY1" fmla="*/ 103441 h 184403"/>
              <a:gd name="connsiteX2" fmla="*/ 323850 w 2343150"/>
              <a:gd name="connsiteY2" fmla="*/ 3428 h 184403"/>
              <a:gd name="connsiteX3" fmla="*/ 542925 w 2343150"/>
              <a:gd name="connsiteY3" fmla="*/ 32003 h 184403"/>
              <a:gd name="connsiteX4" fmla="*/ 842962 w 2343150"/>
              <a:gd name="connsiteY4" fmla="*/ 117728 h 184403"/>
              <a:gd name="connsiteX5" fmla="*/ 1081087 w 2343150"/>
              <a:gd name="connsiteY5" fmla="*/ 165353 h 184403"/>
              <a:gd name="connsiteX6" fmla="*/ 1714500 w 2343150"/>
              <a:gd name="connsiteY6" fmla="*/ 179641 h 184403"/>
              <a:gd name="connsiteX7" fmla="*/ 2343150 w 2343150"/>
              <a:gd name="connsiteY7" fmla="*/ 170116 h 1844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343150" h="184403">
                <a:moveTo>
                  <a:pt x="0" y="184403"/>
                </a:moveTo>
                <a:cubicBezTo>
                  <a:pt x="23018" y="159003"/>
                  <a:pt x="46037" y="133603"/>
                  <a:pt x="100012" y="103441"/>
                </a:cubicBezTo>
                <a:cubicBezTo>
                  <a:pt x="153987" y="73278"/>
                  <a:pt x="250031" y="15334"/>
                  <a:pt x="323850" y="3428"/>
                </a:cubicBezTo>
                <a:cubicBezTo>
                  <a:pt x="397669" y="-8478"/>
                  <a:pt x="456406" y="12953"/>
                  <a:pt x="542925" y="32003"/>
                </a:cubicBezTo>
                <a:cubicBezTo>
                  <a:pt x="629444" y="51053"/>
                  <a:pt x="753268" y="95503"/>
                  <a:pt x="842962" y="117728"/>
                </a:cubicBezTo>
                <a:cubicBezTo>
                  <a:pt x="932656" y="139953"/>
                  <a:pt x="935831" y="155034"/>
                  <a:pt x="1081087" y="165353"/>
                </a:cubicBezTo>
                <a:cubicBezTo>
                  <a:pt x="1226343" y="175672"/>
                  <a:pt x="1504156" y="178847"/>
                  <a:pt x="1714500" y="179641"/>
                </a:cubicBezTo>
                <a:cubicBezTo>
                  <a:pt x="1924844" y="180435"/>
                  <a:pt x="2133997" y="175275"/>
                  <a:pt x="2343150" y="170116"/>
                </a:cubicBezTo>
              </a:path>
            </a:pathLst>
          </a:cu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5" name="Szabadkézi sokszög: alakzat 24">
            <a:extLst>
              <a:ext uri="{FF2B5EF4-FFF2-40B4-BE49-F238E27FC236}">
                <a16:creationId xmlns:a16="http://schemas.microsoft.com/office/drawing/2014/main" id="{5F72BC05-5452-45D9-8DA4-F832DC110AB1}"/>
              </a:ext>
            </a:extLst>
          </p:cNvPr>
          <p:cNvSpPr/>
          <p:nvPr/>
        </p:nvSpPr>
        <p:spPr>
          <a:xfrm>
            <a:off x="9216594" y="3577126"/>
            <a:ext cx="1002068" cy="550771"/>
          </a:xfrm>
          <a:custGeom>
            <a:avLst/>
            <a:gdLst>
              <a:gd name="connsiteX0" fmla="*/ 0 w 2386013"/>
              <a:gd name="connsiteY0" fmla="*/ 252733 h 252733"/>
              <a:gd name="connsiteX1" fmla="*/ 171450 w 2386013"/>
              <a:gd name="connsiteY1" fmla="*/ 71758 h 252733"/>
              <a:gd name="connsiteX2" fmla="*/ 366713 w 2386013"/>
              <a:gd name="connsiteY2" fmla="*/ 321 h 252733"/>
              <a:gd name="connsiteX3" fmla="*/ 661988 w 2386013"/>
              <a:gd name="connsiteY3" fmla="*/ 95571 h 252733"/>
              <a:gd name="connsiteX4" fmla="*/ 981075 w 2386013"/>
              <a:gd name="connsiteY4" fmla="*/ 238446 h 252733"/>
              <a:gd name="connsiteX5" fmla="*/ 1171575 w 2386013"/>
              <a:gd name="connsiteY5" fmla="*/ 243208 h 252733"/>
              <a:gd name="connsiteX6" fmla="*/ 2300288 w 2386013"/>
              <a:gd name="connsiteY6" fmla="*/ 247971 h 252733"/>
              <a:gd name="connsiteX7" fmla="*/ 2300288 w 2386013"/>
              <a:gd name="connsiteY7" fmla="*/ 247971 h 252733"/>
              <a:gd name="connsiteX8" fmla="*/ 2386013 w 2386013"/>
              <a:gd name="connsiteY8" fmla="*/ 252733 h 2527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386013" h="252733">
                <a:moveTo>
                  <a:pt x="0" y="252733"/>
                </a:moveTo>
                <a:cubicBezTo>
                  <a:pt x="55165" y="183280"/>
                  <a:pt x="110331" y="113827"/>
                  <a:pt x="171450" y="71758"/>
                </a:cubicBezTo>
                <a:cubicBezTo>
                  <a:pt x="232569" y="29689"/>
                  <a:pt x="284957" y="-3648"/>
                  <a:pt x="366713" y="321"/>
                </a:cubicBezTo>
                <a:cubicBezTo>
                  <a:pt x="448469" y="4290"/>
                  <a:pt x="559594" y="55883"/>
                  <a:pt x="661988" y="95571"/>
                </a:cubicBezTo>
                <a:cubicBezTo>
                  <a:pt x="764382" y="135258"/>
                  <a:pt x="896144" y="213840"/>
                  <a:pt x="981075" y="238446"/>
                </a:cubicBezTo>
                <a:cubicBezTo>
                  <a:pt x="1066006" y="263052"/>
                  <a:pt x="1171575" y="243208"/>
                  <a:pt x="1171575" y="243208"/>
                </a:cubicBezTo>
                <a:lnTo>
                  <a:pt x="2300288" y="247971"/>
                </a:lnTo>
                <a:lnTo>
                  <a:pt x="2300288" y="247971"/>
                </a:lnTo>
                <a:lnTo>
                  <a:pt x="2386013" y="252733"/>
                </a:lnTo>
              </a:path>
            </a:pathLst>
          </a:cu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6" name="Szabadkézi sokszög: alakzat 25">
            <a:extLst>
              <a:ext uri="{FF2B5EF4-FFF2-40B4-BE49-F238E27FC236}">
                <a16:creationId xmlns:a16="http://schemas.microsoft.com/office/drawing/2014/main" id="{1A8DC44A-3BC6-4F58-81A8-28372B7D36E5}"/>
              </a:ext>
            </a:extLst>
          </p:cNvPr>
          <p:cNvSpPr/>
          <p:nvPr/>
        </p:nvSpPr>
        <p:spPr>
          <a:xfrm>
            <a:off x="10218662" y="3586307"/>
            <a:ext cx="1002068" cy="550771"/>
          </a:xfrm>
          <a:custGeom>
            <a:avLst/>
            <a:gdLst>
              <a:gd name="connsiteX0" fmla="*/ 0 w 2386013"/>
              <a:gd name="connsiteY0" fmla="*/ 252733 h 252733"/>
              <a:gd name="connsiteX1" fmla="*/ 171450 w 2386013"/>
              <a:gd name="connsiteY1" fmla="*/ 71758 h 252733"/>
              <a:gd name="connsiteX2" fmla="*/ 366713 w 2386013"/>
              <a:gd name="connsiteY2" fmla="*/ 321 h 252733"/>
              <a:gd name="connsiteX3" fmla="*/ 661988 w 2386013"/>
              <a:gd name="connsiteY3" fmla="*/ 95571 h 252733"/>
              <a:gd name="connsiteX4" fmla="*/ 981075 w 2386013"/>
              <a:gd name="connsiteY4" fmla="*/ 238446 h 252733"/>
              <a:gd name="connsiteX5" fmla="*/ 1171575 w 2386013"/>
              <a:gd name="connsiteY5" fmla="*/ 243208 h 252733"/>
              <a:gd name="connsiteX6" fmla="*/ 2300288 w 2386013"/>
              <a:gd name="connsiteY6" fmla="*/ 247971 h 252733"/>
              <a:gd name="connsiteX7" fmla="*/ 2300288 w 2386013"/>
              <a:gd name="connsiteY7" fmla="*/ 247971 h 252733"/>
              <a:gd name="connsiteX8" fmla="*/ 2386013 w 2386013"/>
              <a:gd name="connsiteY8" fmla="*/ 252733 h 2527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386013" h="252733">
                <a:moveTo>
                  <a:pt x="0" y="252733"/>
                </a:moveTo>
                <a:cubicBezTo>
                  <a:pt x="55165" y="183280"/>
                  <a:pt x="110331" y="113827"/>
                  <a:pt x="171450" y="71758"/>
                </a:cubicBezTo>
                <a:cubicBezTo>
                  <a:pt x="232569" y="29689"/>
                  <a:pt x="284957" y="-3648"/>
                  <a:pt x="366713" y="321"/>
                </a:cubicBezTo>
                <a:cubicBezTo>
                  <a:pt x="448469" y="4290"/>
                  <a:pt x="559594" y="55883"/>
                  <a:pt x="661988" y="95571"/>
                </a:cubicBezTo>
                <a:cubicBezTo>
                  <a:pt x="764382" y="135258"/>
                  <a:pt x="896144" y="213840"/>
                  <a:pt x="981075" y="238446"/>
                </a:cubicBezTo>
                <a:cubicBezTo>
                  <a:pt x="1066006" y="263052"/>
                  <a:pt x="1171575" y="243208"/>
                  <a:pt x="1171575" y="243208"/>
                </a:cubicBezTo>
                <a:lnTo>
                  <a:pt x="2300288" y="247971"/>
                </a:lnTo>
                <a:lnTo>
                  <a:pt x="2300288" y="247971"/>
                </a:lnTo>
                <a:lnTo>
                  <a:pt x="2386013" y="252733"/>
                </a:lnTo>
              </a:path>
            </a:pathLst>
          </a:cu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grpSp>
        <p:nvGrpSpPr>
          <p:cNvPr id="59" name="Csoportba foglalás 58">
            <a:extLst>
              <a:ext uri="{FF2B5EF4-FFF2-40B4-BE49-F238E27FC236}">
                <a16:creationId xmlns:a16="http://schemas.microsoft.com/office/drawing/2014/main" id="{D7B2699B-D571-43D4-8A05-E47AB04139EE}"/>
              </a:ext>
            </a:extLst>
          </p:cNvPr>
          <p:cNvGrpSpPr/>
          <p:nvPr/>
        </p:nvGrpSpPr>
        <p:grpSpPr>
          <a:xfrm>
            <a:off x="7097541" y="3928262"/>
            <a:ext cx="4538402" cy="369332"/>
            <a:chOff x="7213653" y="3725064"/>
            <a:chExt cx="4538402" cy="369332"/>
          </a:xfrm>
        </p:grpSpPr>
        <p:sp>
          <p:nvSpPr>
            <p:cNvPr id="24" name="Szövegdoboz 23">
              <a:extLst>
                <a:ext uri="{FF2B5EF4-FFF2-40B4-BE49-F238E27FC236}">
                  <a16:creationId xmlns:a16="http://schemas.microsoft.com/office/drawing/2014/main" id="{1AC1A525-7BE4-4FAD-BA89-422966649506}"/>
                </a:ext>
              </a:extLst>
            </p:cNvPr>
            <p:cNvSpPr txBox="1"/>
            <p:nvPr/>
          </p:nvSpPr>
          <p:spPr>
            <a:xfrm>
              <a:off x="7213653" y="3725064"/>
              <a:ext cx="45397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hu-HU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</a:t>
              </a:r>
              <a:r>
                <a:rPr lang="hu-HU" baseline="-250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fp</a:t>
              </a:r>
              <a:endParaRPr lang="hu-HU" baseline="-250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21" name="Egyenes összekötő 20">
              <a:extLst>
                <a:ext uri="{FF2B5EF4-FFF2-40B4-BE49-F238E27FC236}">
                  <a16:creationId xmlns:a16="http://schemas.microsoft.com/office/drawing/2014/main" id="{A93A237B-BD1A-4DD9-BE4B-308930454EF3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618638" y="3912212"/>
              <a:ext cx="4133417" cy="0"/>
            </a:xfrm>
            <a:prstGeom prst="line">
              <a:avLst/>
            </a:prstGeom>
            <a:ln w="25400">
              <a:solidFill>
                <a:schemeClr val="tx1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0" name="Csoportba foglalás 59">
            <a:extLst>
              <a:ext uri="{FF2B5EF4-FFF2-40B4-BE49-F238E27FC236}">
                <a16:creationId xmlns:a16="http://schemas.microsoft.com/office/drawing/2014/main" id="{A94BA0F6-F104-475A-A194-74476AE5A586}"/>
              </a:ext>
            </a:extLst>
          </p:cNvPr>
          <p:cNvGrpSpPr/>
          <p:nvPr/>
        </p:nvGrpSpPr>
        <p:grpSpPr>
          <a:xfrm>
            <a:off x="8252587" y="3670195"/>
            <a:ext cx="369332" cy="2086894"/>
            <a:chOff x="8368699" y="3466997"/>
            <a:chExt cx="369332" cy="2086894"/>
          </a:xfrm>
        </p:grpSpPr>
        <p:cxnSp>
          <p:nvCxnSpPr>
            <p:cNvPr id="28" name="Egyenes összekötő nyíllal 27">
              <a:extLst>
                <a:ext uri="{FF2B5EF4-FFF2-40B4-BE49-F238E27FC236}">
                  <a16:creationId xmlns:a16="http://schemas.microsoft.com/office/drawing/2014/main" id="{9EE72072-1C54-4418-B878-E969242E105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559714" y="3466997"/>
              <a:ext cx="0" cy="648000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Szövegdoboz 29">
              <a:extLst>
                <a:ext uri="{FF2B5EF4-FFF2-40B4-BE49-F238E27FC236}">
                  <a16:creationId xmlns:a16="http://schemas.microsoft.com/office/drawing/2014/main" id="{19C0D6E5-DA99-43E7-8E27-A1BFEE852F95}"/>
                </a:ext>
              </a:extLst>
            </p:cNvPr>
            <p:cNvSpPr txBox="1"/>
            <p:nvPr/>
          </p:nvSpPr>
          <p:spPr>
            <a:xfrm rot="-5400000">
              <a:off x="7845479" y="4661339"/>
              <a:ext cx="141577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hu-HU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a forrás indul</a:t>
              </a:r>
            </a:p>
          </p:txBody>
        </p:sp>
      </p:grpSp>
      <p:grpSp>
        <p:nvGrpSpPr>
          <p:cNvPr id="61" name="Csoportba foglalás 60">
            <a:extLst>
              <a:ext uri="{FF2B5EF4-FFF2-40B4-BE49-F238E27FC236}">
                <a16:creationId xmlns:a16="http://schemas.microsoft.com/office/drawing/2014/main" id="{8863B2B5-D0F1-498A-A635-D1F573FC214B}"/>
              </a:ext>
            </a:extLst>
          </p:cNvPr>
          <p:cNvGrpSpPr/>
          <p:nvPr/>
        </p:nvGrpSpPr>
        <p:grpSpPr>
          <a:xfrm>
            <a:off x="8768485" y="4137048"/>
            <a:ext cx="369332" cy="1620863"/>
            <a:chOff x="8884597" y="3933850"/>
            <a:chExt cx="369332" cy="1620863"/>
          </a:xfrm>
        </p:grpSpPr>
        <p:sp>
          <p:nvSpPr>
            <p:cNvPr id="34" name="Szövegdoboz 33">
              <a:extLst>
                <a:ext uri="{FF2B5EF4-FFF2-40B4-BE49-F238E27FC236}">
                  <a16:creationId xmlns:a16="http://schemas.microsoft.com/office/drawing/2014/main" id="{1E6C8D38-A8D4-4A80-A22E-DBED10CACD49}"/>
                </a:ext>
              </a:extLst>
            </p:cNvPr>
            <p:cNvSpPr txBox="1"/>
            <p:nvPr/>
          </p:nvSpPr>
          <p:spPr>
            <a:xfrm rot="-5400000">
              <a:off x="8404658" y="4705442"/>
              <a:ext cx="132921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hu-HU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a forrás leáll</a:t>
              </a:r>
            </a:p>
          </p:txBody>
        </p:sp>
        <p:cxnSp>
          <p:nvCxnSpPr>
            <p:cNvPr id="35" name="Egyenes összekötő nyíllal 34">
              <a:extLst>
                <a:ext uri="{FF2B5EF4-FFF2-40B4-BE49-F238E27FC236}">
                  <a16:creationId xmlns:a16="http://schemas.microsoft.com/office/drawing/2014/main" id="{1CE70624-6A57-4C3A-A77C-ABE7B656BDA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069829" y="3933850"/>
              <a:ext cx="0" cy="181147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6" name="Tartalom helye 2">
            <a:extLst>
              <a:ext uri="{FF2B5EF4-FFF2-40B4-BE49-F238E27FC236}">
                <a16:creationId xmlns:a16="http://schemas.microsoft.com/office/drawing/2014/main" id="{63400EBB-3932-49C2-9CB3-09DE9947BD15}"/>
              </a:ext>
            </a:extLst>
          </p:cNvPr>
          <p:cNvSpPr txBox="1">
            <a:spLocks/>
          </p:cNvSpPr>
          <p:nvPr/>
        </p:nvSpPr>
        <p:spPr>
          <a:xfrm>
            <a:off x="377599" y="2815484"/>
            <a:ext cx="6452263" cy="3900108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nagyon tiszta folyadékok melegítése-kor, amikor a forráspontot elérjük furcsa jelenséget tapasztalunk, a lökdösődve forrást!</a:t>
            </a:r>
          </a:p>
          <a:p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jelenség oka, hogy a folyadékok túlhevíthetők, mivel a párolgás alatt nem növekszik meg a folyadék felülete, viszont forráskor a belsejébe képződő buborékok felszínének kialakulásához többletenergiát kell biztosítani!</a:t>
            </a:r>
          </a:p>
        </p:txBody>
      </p:sp>
      <p:grpSp>
        <p:nvGrpSpPr>
          <p:cNvPr id="62" name="Csoportba foglalás 61">
            <a:extLst>
              <a:ext uri="{FF2B5EF4-FFF2-40B4-BE49-F238E27FC236}">
                <a16:creationId xmlns:a16="http://schemas.microsoft.com/office/drawing/2014/main" id="{848C9958-2746-401A-B65C-39167047BF42}"/>
              </a:ext>
            </a:extLst>
          </p:cNvPr>
          <p:cNvGrpSpPr/>
          <p:nvPr/>
        </p:nvGrpSpPr>
        <p:grpSpPr>
          <a:xfrm>
            <a:off x="9193658" y="3667681"/>
            <a:ext cx="369332" cy="2086894"/>
            <a:chOff x="9309770" y="3464483"/>
            <a:chExt cx="369332" cy="2086894"/>
          </a:xfrm>
        </p:grpSpPr>
        <p:cxnSp>
          <p:nvCxnSpPr>
            <p:cNvPr id="50" name="Egyenes összekötő nyíllal 49">
              <a:extLst>
                <a:ext uri="{FF2B5EF4-FFF2-40B4-BE49-F238E27FC236}">
                  <a16:creationId xmlns:a16="http://schemas.microsoft.com/office/drawing/2014/main" id="{2136F00B-4172-4B1D-865C-20080796A61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494435" y="3464483"/>
              <a:ext cx="0" cy="648000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1" name="Szövegdoboz 50">
              <a:extLst>
                <a:ext uri="{FF2B5EF4-FFF2-40B4-BE49-F238E27FC236}">
                  <a16:creationId xmlns:a16="http://schemas.microsoft.com/office/drawing/2014/main" id="{F8356E67-7F85-48A4-9CBD-DC9B431788C6}"/>
                </a:ext>
              </a:extLst>
            </p:cNvPr>
            <p:cNvSpPr txBox="1"/>
            <p:nvPr/>
          </p:nvSpPr>
          <p:spPr>
            <a:xfrm rot="-5400000">
              <a:off x="8786550" y="4658825"/>
              <a:ext cx="141577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hu-HU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a forrás indul</a:t>
              </a:r>
            </a:p>
          </p:txBody>
        </p:sp>
      </p:grpSp>
      <p:grpSp>
        <p:nvGrpSpPr>
          <p:cNvPr id="63" name="Csoportba foglalás 62">
            <a:extLst>
              <a:ext uri="{FF2B5EF4-FFF2-40B4-BE49-F238E27FC236}">
                <a16:creationId xmlns:a16="http://schemas.microsoft.com/office/drawing/2014/main" id="{34C9454D-D440-4683-9836-34669CF1CD55}"/>
              </a:ext>
            </a:extLst>
          </p:cNvPr>
          <p:cNvGrpSpPr/>
          <p:nvPr/>
        </p:nvGrpSpPr>
        <p:grpSpPr>
          <a:xfrm>
            <a:off x="9709556" y="4134534"/>
            <a:ext cx="369332" cy="1620863"/>
            <a:chOff x="9825668" y="3931336"/>
            <a:chExt cx="369332" cy="1620863"/>
          </a:xfrm>
        </p:grpSpPr>
        <p:sp>
          <p:nvSpPr>
            <p:cNvPr id="52" name="Szövegdoboz 51">
              <a:extLst>
                <a:ext uri="{FF2B5EF4-FFF2-40B4-BE49-F238E27FC236}">
                  <a16:creationId xmlns:a16="http://schemas.microsoft.com/office/drawing/2014/main" id="{E0C77576-2C60-41FA-8A84-0FEE592F3C21}"/>
                </a:ext>
              </a:extLst>
            </p:cNvPr>
            <p:cNvSpPr txBox="1"/>
            <p:nvPr/>
          </p:nvSpPr>
          <p:spPr>
            <a:xfrm rot="-5400000">
              <a:off x="9345729" y="4702928"/>
              <a:ext cx="132921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hu-HU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a forrás leáll</a:t>
              </a:r>
            </a:p>
          </p:txBody>
        </p:sp>
        <p:cxnSp>
          <p:nvCxnSpPr>
            <p:cNvPr id="53" name="Egyenes összekötő nyíllal 52">
              <a:extLst>
                <a:ext uri="{FF2B5EF4-FFF2-40B4-BE49-F238E27FC236}">
                  <a16:creationId xmlns:a16="http://schemas.microsoft.com/office/drawing/2014/main" id="{F88E8321-B175-4ED3-A8BC-2F4E6A20C6A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0010900" y="3931336"/>
              <a:ext cx="0" cy="181147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4" name="Csoportba foglalás 63">
            <a:extLst>
              <a:ext uri="{FF2B5EF4-FFF2-40B4-BE49-F238E27FC236}">
                <a16:creationId xmlns:a16="http://schemas.microsoft.com/office/drawing/2014/main" id="{A4D394D6-D52C-42EC-9B05-890DE7A2475F}"/>
              </a:ext>
            </a:extLst>
          </p:cNvPr>
          <p:cNvGrpSpPr/>
          <p:nvPr/>
        </p:nvGrpSpPr>
        <p:grpSpPr>
          <a:xfrm>
            <a:off x="10190612" y="3668813"/>
            <a:ext cx="369332" cy="2086894"/>
            <a:chOff x="10306724" y="3465615"/>
            <a:chExt cx="369332" cy="2086894"/>
          </a:xfrm>
        </p:grpSpPr>
        <p:cxnSp>
          <p:nvCxnSpPr>
            <p:cNvPr id="54" name="Egyenes összekötő nyíllal 53">
              <a:extLst>
                <a:ext uri="{FF2B5EF4-FFF2-40B4-BE49-F238E27FC236}">
                  <a16:creationId xmlns:a16="http://schemas.microsoft.com/office/drawing/2014/main" id="{8CEFA5CC-A902-48F1-B6C3-AA21BA33DBF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0491389" y="3465615"/>
              <a:ext cx="0" cy="648000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5" name="Szövegdoboz 54">
              <a:extLst>
                <a:ext uri="{FF2B5EF4-FFF2-40B4-BE49-F238E27FC236}">
                  <a16:creationId xmlns:a16="http://schemas.microsoft.com/office/drawing/2014/main" id="{95EA74E4-93E6-4D4F-8E9E-741388818744}"/>
                </a:ext>
              </a:extLst>
            </p:cNvPr>
            <p:cNvSpPr txBox="1"/>
            <p:nvPr/>
          </p:nvSpPr>
          <p:spPr>
            <a:xfrm rot="-5400000">
              <a:off x="9783504" y="4659957"/>
              <a:ext cx="141577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hu-HU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a forrás indul</a:t>
              </a:r>
            </a:p>
          </p:txBody>
        </p:sp>
      </p:grpSp>
      <p:grpSp>
        <p:nvGrpSpPr>
          <p:cNvPr id="65" name="Csoportba foglalás 64">
            <a:extLst>
              <a:ext uri="{FF2B5EF4-FFF2-40B4-BE49-F238E27FC236}">
                <a16:creationId xmlns:a16="http://schemas.microsoft.com/office/drawing/2014/main" id="{F7F74C08-0260-49F8-8F57-A78480CE2157}"/>
              </a:ext>
            </a:extLst>
          </p:cNvPr>
          <p:cNvGrpSpPr/>
          <p:nvPr/>
        </p:nvGrpSpPr>
        <p:grpSpPr>
          <a:xfrm>
            <a:off x="10706510" y="4135666"/>
            <a:ext cx="369332" cy="1620863"/>
            <a:chOff x="10822622" y="3932468"/>
            <a:chExt cx="369332" cy="1620863"/>
          </a:xfrm>
        </p:grpSpPr>
        <p:sp>
          <p:nvSpPr>
            <p:cNvPr id="56" name="Szövegdoboz 55">
              <a:extLst>
                <a:ext uri="{FF2B5EF4-FFF2-40B4-BE49-F238E27FC236}">
                  <a16:creationId xmlns:a16="http://schemas.microsoft.com/office/drawing/2014/main" id="{37E50C18-27EB-466F-AE5F-33BBD398B7E5}"/>
                </a:ext>
              </a:extLst>
            </p:cNvPr>
            <p:cNvSpPr txBox="1"/>
            <p:nvPr/>
          </p:nvSpPr>
          <p:spPr>
            <a:xfrm rot="-5400000">
              <a:off x="10342683" y="4704060"/>
              <a:ext cx="132921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hu-HU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a forrás leáll</a:t>
              </a:r>
            </a:p>
          </p:txBody>
        </p:sp>
        <p:cxnSp>
          <p:nvCxnSpPr>
            <p:cNvPr id="57" name="Egyenes összekötő nyíllal 56">
              <a:extLst>
                <a:ext uri="{FF2B5EF4-FFF2-40B4-BE49-F238E27FC236}">
                  <a16:creationId xmlns:a16="http://schemas.microsoft.com/office/drawing/2014/main" id="{B30CA6D9-5EB0-4EC3-A2CB-88614C0A681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1007854" y="3932468"/>
              <a:ext cx="0" cy="181147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6207871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500"/>
                            </p:stCondLst>
                            <p:childTnLst>
                              <p:par>
                                <p:cTn id="31" presetID="2" presetClass="entr" presetSubtype="4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000"/>
                            </p:stCondLst>
                            <p:childTnLst>
                              <p:par>
                                <p:cTn id="36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500"/>
                            </p:stCondLst>
                            <p:childTnLst>
                              <p:par>
                                <p:cTn id="39" presetID="2" presetClass="entr" presetSubtype="4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4500"/>
                            </p:stCondLst>
                            <p:childTnLst>
                              <p:par>
                                <p:cTn id="44" presetID="2" presetClass="entr" presetSubtype="4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500"/>
                            </p:stCondLst>
                            <p:childTnLst>
                              <p:par>
                                <p:cTn id="49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6000"/>
                            </p:stCondLst>
                            <p:childTnLst>
                              <p:par>
                                <p:cTn id="52" presetID="2" presetClass="entr" presetSubtype="4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7000"/>
                            </p:stCondLst>
                            <p:childTnLst>
                              <p:par>
                                <p:cTn id="57" presetID="2" presetClass="entr" presetSubtype="4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25" grpId="0" animBg="1"/>
      <p:bldP spid="2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D295C7CD-7D78-49FC-9DA0-450DD01B44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rendszer típusai és tulajdonságai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21C575F2-DCB5-467E-9D41-0093440515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795645"/>
            <a:ext cx="10515600" cy="1325563"/>
          </a:xfrm>
        </p:spPr>
        <p:txBody>
          <a:bodyPr>
            <a:normAutofit/>
          </a:bodyPr>
          <a:lstStyle/>
          <a:p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Ha pl. a tömegmegmaradás törvényét kívánjuk tanulmányozni, amint azt Lavoisier tette, akkor a tanulmányozandó rendszer, és a környezete között meg kell akadályoznunk az anyag ki-, és beáramlását.</a:t>
            </a:r>
          </a:p>
        </p:txBody>
      </p:sp>
      <p:sp>
        <p:nvSpPr>
          <p:cNvPr id="6" name="Szövegdoboz 5">
            <a:extLst>
              <a:ext uri="{FF2B5EF4-FFF2-40B4-BE49-F238E27FC236}">
                <a16:creationId xmlns:a16="http://schemas.microsoft.com/office/drawing/2014/main" id="{20FAA370-C2C3-4199-8398-E6B3AC465A81}"/>
              </a:ext>
            </a:extLst>
          </p:cNvPr>
          <p:cNvSpPr txBox="1"/>
          <p:nvPr/>
        </p:nvSpPr>
        <p:spPr>
          <a:xfrm>
            <a:off x="733269" y="3350665"/>
            <a:ext cx="6252147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Pl. Ha tanulmányozni akarunk egy folyamatot abból a szempontból, hogy az fejleszt-e, vagy nyel-e el hőt, akkor az anyagcserét, és az energiacserét is meg kell akadályoznunk!</a:t>
            </a:r>
          </a:p>
          <a:p>
            <a:r>
              <a:rPr lang="hu-H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Egy rendszer tehát lehet: </a:t>
            </a:r>
          </a:p>
          <a:p>
            <a:r>
              <a:rPr lang="hu-H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hu-H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elszigetelt/izolált</a:t>
            </a:r>
            <a:r>
              <a:rPr lang="hu-H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amikor nem </a:t>
            </a:r>
            <a:r>
              <a:rPr lang="hu-H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lehetsé-ges</a:t>
            </a:r>
            <a:r>
              <a:rPr lang="hu-H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 rendszer, és környezete között sem anyag-áramlás, sem energiacsere!</a:t>
            </a:r>
          </a:p>
        </p:txBody>
      </p:sp>
      <p:pic>
        <p:nvPicPr>
          <p:cNvPr id="7" name="Kép 6">
            <a:extLst>
              <a:ext uri="{FF2B5EF4-FFF2-40B4-BE49-F238E27FC236}">
                <a16:creationId xmlns:a16="http://schemas.microsoft.com/office/drawing/2014/main" id="{EEE9EC09-CEE9-40BD-812B-7F21B30C110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2426" y="3104173"/>
            <a:ext cx="3307517" cy="35941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77285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D295C7CD-7D78-49FC-9DA0-450DD01B44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Szilárd állapot és tulajdonságai [12]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21C575F2-DCB5-467E-9D41-0093440515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667250"/>
          </a:xfrm>
        </p:spPr>
        <p:txBody>
          <a:bodyPr>
            <a:normAutofit/>
          </a:bodyPr>
          <a:lstStyle/>
          <a:p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rendezett belső szerkezettel rendelkező anyagokat tekintjük szilár-</a:t>
            </a:r>
            <a:r>
              <a:rPr lang="hu-H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daknak</a:t>
            </a:r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</a:p>
          <a:p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kristályos szilárd állapotot eredményező erők, még összetettebbek a folyadékállapotot létrehozó erőknél, így itt sem az állapotot leíró egyenlet keresése a célunk, hanem a tulajdonságok számbavétele.</a:t>
            </a:r>
          </a:p>
          <a:p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kristályok belső szerkezetére jellemző a szimmetria, a periodikus ismétlődés. </a:t>
            </a:r>
          </a:p>
          <a:p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kristályban elhelyezkedő részecskék között ható erők meghatároz-</a:t>
            </a:r>
            <a:r>
              <a:rPr lang="hu-H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zák</a:t>
            </a:r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 szilárd anyag tulajdonságait!</a:t>
            </a:r>
          </a:p>
          <a:p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Melyek ezek?</a:t>
            </a:r>
          </a:p>
        </p:txBody>
      </p:sp>
    </p:spTree>
    <p:extLst>
      <p:ext uri="{BB962C8B-B14F-4D97-AF65-F5344CB8AC3E}">
        <p14:creationId xmlns:p14="http://schemas.microsoft.com/office/powerpoint/2010/main" val="3255088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D295C7CD-7D78-49FC-9DA0-450DD01B44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kristályokban ható erők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2EC00526-937B-465E-89AA-5906BB9F8B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8363" y="4494759"/>
            <a:ext cx="11535673" cy="2210377"/>
          </a:xfrm>
        </p:spPr>
        <p:txBody>
          <a:bodyPr>
            <a:normAutofit lnSpcReduction="10000"/>
          </a:bodyPr>
          <a:lstStyle/>
          <a:p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Tulajdonságaik:</a:t>
            </a:r>
          </a:p>
          <a:p>
            <a:pPr lvl="1"/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atomrács – kemény, magas olvadáspont, rossz hő-, és elektromos vezetés</a:t>
            </a:r>
          </a:p>
          <a:p>
            <a:pPr lvl="1"/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molekularács – puha, alacsony olvadáspont, rossz hő-, és elektromos vezetés</a:t>
            </a:r>
          </a:p>
          <a:p>
            <a:pPr lvl="1"/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ionrács – kemény, magas olvadáspont, rossz hő-, és elektromos vezetés</a:t>
            </a:r>
          </a:p>
          <a:p>
            <a:pPr lvl="1"/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fémrács – keménység és olvadáspont széles tartományban változik, jó hő-, és elektromos vezetés</a:t>
            </a:r>
          </a:p>
        </p:txBody>
      </p:sp>
      <p:sp>
        <p:nvSpPr>
          <p:cNvPr id="9" name="Rectangle 5">
            <a:extLst>
              <a:ext uri="{FF2B5EF4-FFF2-40B4-BE49-F238E27FC236}">
                <a16:creationId xmlns:a16="http://schemas.microsoft.com/office/drawing/2014/main" id="{CD2FF364-793A-4B5E-A30E-93D928A9AD9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81100" y="1876298"/>
            <a:ext cx="2627313" cy="481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u-HU" altLang="hu-HU" sz="27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Szerkezeti egység</a:t>
            </a:r>
            <a:endParaRPr kumimoji="0" lang="hu-HU" altLang="hu-H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" name="Rectangle 6">
            <a:extLst>
              <a:ext uri="{FF2B5EF4-FFF2-40B4-BE49-F238E27FC236}">
                <a16:creationId xmlns:a16="http://schemas.microsoft.com/office/drawing/2014/main" id="{BD84F5D7-DCF3-44BD-9DFF-6A4E55B4DC5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67238" y="1876298"/>
            <a:ext cx="2005013" cy="481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u-HU" altLang="hu-HU" sz="27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Kölcsönhatás</a:t>
            </a:r>
            <a:endParaRPr kumimoji="0" lang="hu-HU" altLang="hu-H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1" name="Rectangle 7">
            <a:extLst>
              <a:ext uri="{FF2B5EF4-FFF2-40B4-BE49-F238E27FC236}">
                <a16:creationId xmlns:a16="http://schemas.microsoft.com/office/drawing/2014/main" id="{1CBBE272-6A0E-4475-96E4-B9041EEB15B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31100" y="1876298"/>
            <a:ext cx="920750" cy="481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u-HU" altLang="hu-HU" sz="27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Típus</a:t>
            </a:r>
            <a:endParaRPr kumimoji="0" lang="hu-HU" altLang="hu-H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2" name="Rectangle 8">
            <a:extLst>
              <a:ext uri="{FF2B5EF4-FFF2-40B4-BE49-F238E27FC236}">
                <a16:creationId xmlns:a16="http://schemas.microsoft.com/office/drawing/2014/main" id="{6A5B9679-8EB7-4485-AED0-383AC21E0DEF}"/>
              </a:ext>
            </a:extLst>
          </p:cNvPr>
          <p:cNvSpPr>
            <a:spLocks noChangeArrowheads="1"/>
          </p:cNvSpPr>
          <p:nvPr/>
        </p:nvSpPr>
        <p:spPr bwMode="auto">
          <a:xfrm>
            <a:off x="9823450" y="1876298"/>
            <a:ext cx="901700" cy="481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u-HU" altLang="hu-HU" sz="27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Példa</a:t>
            </a:r>
            <a:endParaRPr kumimoji="0" lang="hu-HU" altLang="hu-H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3" name="Rectangle 9">
            <a:extLst>
              <a:ext uri="{FF2B5EF4-FFF2-40B4-BE49-F238E27FC236}">
                <a16:creationId xmlns:a16="http://schemas.microsoft.com/office/drawing/2014/main" id="{63CB52DD-8BB4-4323-B228-AA55FAC04F4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35175" y="2385885"/>
            <a:ext cx="825500" cy="481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u-HU" altLang="hu-HU" sz="27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atom</a:t>
            </a:r>
            <a:endParaRPr kumimoji="0" lang="hu-HU" altLang="hu-H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4" name="Rectangle 10">
            <a:extLst>
              <a:ext uri="{FF2B5EF4-FFF2-40B4-BE49-F238E27FC236}">
                <a16:creationId xmlns:a16="http://schemas.microsoft.com/office/drawing/2014/main" id="{2704D0C2-3093-4FC7-88EC-918C7583635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91038" y="2385885"/>
            <a:ext cx="2187575" cy="481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u-HU" altLang="hu-HU" sz="27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kovalens kötés</a:t>
            </a:r>
            <a:endParaRPr kumimoji="0" lang="hu-HU" altLang="hu-H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5" name="Rectangle 11">
            <a:extLst>
              <a:ext uri="{FF2B5EF4-FFF2-40B4-BE49-F238E27FC236}">
                <a16:creationId xmlns:a16="http://schemas.microsoft.com/office/drawing/2014/main" id="{4CEDD9B6-F3D1-444A-8154-7BD71FC22B3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10438" y="2385885"/>
            <a:ext cx="1381125" cy="481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u-HU" altLang="hu-HU" sz="27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atomrács</a:t>
            </a:r>
            <a:endParaRPr kumimoji="0" lang="hu-HU" altLang="hu-H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6" name="Rectangle 12">
            <a:extLst>
              <a:ext uri="{FF2B5EF4-FFF2-40B4-BE49-F238E27FC236}">
                <a16:creationId xmlns:a16="http://schemas.microsoft.com/office/drawing/2014/main" id="{83B2F4C8-8480-4D60-A857-8DAFA514D347}"/>
              </a:ext>
            </a:extLst>
          </p:cNvPr>
          <p:cNvSpPr>
            <a:spLocks noChangeArrowheads="1"/>
          </p:cNvSpPr>
          <p:nvPr/>
        </p:nvSpPr>
        <p:spPr bwMode="auto">
          <a:xfrm>
            <a:off x="9621838" y="2385885"/>
            <a:ext cx="1323975" cy="481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u-HU" altLang="hu-HU" sz="27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gyémánt</a:t>
            </a:r>
            <a:endParaRPr kumimoji="0" lang="hu-HU" altLang="hu-H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7" name="Rectangle 13">
            <a:extLst>
              <a:ext uri="{FF2B5EF4-FFF2-40B4-BE49-F238E27FC236}">
                <a16:creationId xmlns:a16="http://schemas.microsoft.com/office/drawing/2014/main" id="{37DD7FA4-755D-4CC6-AEFF-674877BFA79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04900" y="2895473"/>
            <a:ext cx="2781300" cy="481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u-HU" altLang="hu-HU" sz="27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semleges molekula</a:t>
            </a:r>
            <a:endParaRPr kumimoji="0" lang="hu-HU" altLang="hu-H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8" name="Rectangle 14">
            <a:extLst>
              <a:ext uri="{FF2B5EF4-FFF2-40B4-BE49-F238E27FC236}">
                <a16:creationId xmlns:a16="http://schemas.microsoft.com/office/drawing/2014/main" id="{9FF70C80-887E-4E13-AC38-CFD4C55F6DE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25913" y="2895473"/>
            <a:ext cx="2916238" cy="481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u-HU" altLang="hu-HU" sz="27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másodlagos kötések</a:t>
            </a:r>
            <a:endParaRPr kumimoji="0" lang="hu-HU" altLang="hu-H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9" name="Rectangle 15">
            <a:extLst>
              <a:ext uri="{FF2B5EF4-FFF2-40B4-BE49-F238E27FC236}">
                <a16:creationId xmlns:a16="http://schemas.microsoft.com/office/drawing/2014/main" id="{6311E9BF-773C-4875-A118-7611E4D13FE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23100" y="2895473"/>
            <a:ext cx="1976438" cy="481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u-HU" altLang="hu-HU" sz="27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molekularács</a:t>
            </a:r>
            <a:endParaRPr kumimoji="0" lang="hu-HU" altLang="hu-H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0" name="Rectangle 16">
            <a:extLst>
              <a:ext uri="{FF2B5EF4-FFF2-40B4-BE49-F238E27FC236}">
                <a16:creationId xmlns:a16="http://schemas.microsoft.com/office/drawing/2014/main" id="{B5676601-08E7-4788-9273-43E808A4D153}"/>
              </a:ext>
            </a:extLst>
          </p:cNvPr>
          <p:cNvSpPr>
            <a:spLocks noChangeArrowheads="1"/>
          </p:cNvSpPr>
          <p:nvPr/>
        </p:nvSpPr>
        <p:spPr bwMode="auto">
          <a:xfrm>
            <a:off x="8988425" y="2895473"/>
            <a:ext cx="2647950" cy="481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u-HU" altLang="hu-HU" sz="27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szilárd széndioxid</a:t>
            </a:r>
            <a:endParaRPr kumimoji="0" lang="hu-HU" altLang="hu-H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1" name="Rectangle 17">
            <a:extLst>
              <a:ext uri="{FF2B5EF4-FFF2-40B4-BE49-F238E27FC236}">
                <a16:creationId xmlns:a16="http://schemas.microsoft.com/office/drawing/2014/main" id="{4AFDD43E-EEA0-46BA-833B-AA95452F3EB8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7088" y="3405060"/>
            <a:ext cx="3338513" cy="481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u-HU" altLang="hu-HU" sz="27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ellentétes töltésű ionok</a:t>
            </a:r>
            <a:endParaRPr kumimoji="0" lang="hu-HU" altLang="hu-H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2" name="Rectangle 18">
            <a:extLst>
              <a:ext uri="{FF2B5EF4-FFF2-40B4-BE49-F238E27FC236}">
                <a16:creationId xmlns:a16="http://schemas.microsoft.com/office/drawing/2014/main" id="{AE0D8D13-79EB-4F25-BDEA-8384C91AFB6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21225" y="3405060"/>
            <a:ext cx="1706563" cy="481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u-HU" altLang="hu-HU" sz="27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ionos kötés</a:t>
            </a:r>
            <a:endParaRPr kumimoji="0" lang="hu-HU" altLang="hu-H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3" name="Rectangle 19">
            <a:extLst>
              <a:ext uri="{FF2B5EF4-FFF2-40B4-BE49-F238E27FC236}">
                <a16:creationId xmlns:a16="http://schemas.microsoft.com/office/drawing/2014/main" id="{08978F9D-9CD4-4542-A549-05125B391D1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34263" y="3405060"/>
            <a:ext cx="1131888" cy="481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u-HU" altLang="hu-HU" sz="27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ionrács</a:t>
            </a:r>
            <a:endParaRPr kumimoji="0" lang="hu-HU" altLang="hu-H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4" name="Rectangle 20">
            <a:extLst>
              <a:ext uri="{FF2B5EF4-FFF2-40B4-BE49-F238E27FC236}">
                <a16:creationId xmlns:a16="http://schemas.microsoft.com/office/drawing/2014/main" id="{448E5F04-E9EE-4F16-8377-3AC38E1EE5D9}"/>
              </a:ext>
            </a:extLst>
          </p:cNvPr>
          <p:cNvSpPr>
            <a:spLocks noChangeArrowheads="1"/>
          </p:cNvSpPr>
          <p:nvPr/>
        </p:nvSpPr>
        <p:spPr bwMode="auto">
          <a:xfrm>
            <a:off x="9880600" y="3405060"/>
            <a:ext cx="785813" cy="481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u-HU" altLang="hu-HU" sz="27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kősó</a:t>
            </a:r>
            <a:endParaRPr kumimoji="0" lang="hu-HU" altLang="hu-H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5" name="Rectangle 21">
            <a:extLst>
              <a:ext uri="{FF2B5EF4-FFF2-40B4-BE49-F238E27FC236}">
                <a16:creationId xmlns:a16="http://schemas.microsoft.com/office/drawing/2014/main" id="{D9EBA430-0EFA-4844-80B8-F814AF8FB7D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49388" y="3914648"/>
            <a:ext cx="2033588" cy="481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u-HU" altLang="hu-HU" sz="27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fématomtörzs</a:t>
            </a:r>
            <a:endParaRPr kumimoji="0" lang="hu-HU" altLang="hu-H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6" name="Rectangle 22">
            <a:extLst>
              <a:ext uri="{FF2B5EF4-FFF2-40B4-BE49-F238E27FC236}">
                <a16:creationId xmlns:a16="http://schemas.microsoft.com/office/drawing/2014/main" id="{2D414684-4DAA-47FF-850B-37BCD49A638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81538" y="3914648"/>
            <a:ext cx="1774825" cy="481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u-HU" altLang="hu-HU" sz="27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fémes kötés</a:t>
            </a:r>
            <a:endParaRPr kumimoji="0" lang="hu-HU" altLang="hu-H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7" name="Rectangle 23">
            <a:extLst>
              <a:ext uri="{FF2B5EF4-FFF2-40B4-BE49-F238E27FC236}">
                <a16:creationId xmlns:a16="http://schemas.microsoft.com/office/drawing/2014/main" id="{2A7E8525-6549-4556-89DF-CD4F6188447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86638" y="3914648"/>
            <a:ext cx="1227138" cy="481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u-HU" altLang="hu-HU" sz="27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fémrács</a:t>
            </a:r>
            <a:endParaRPr kumimoji="0" lang="hu-HU" altLang="hu-H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8" name="Rectangle 24">
            <a:extLst>
              <a:ext uri="{FF2B5EF4-FFF2-40B4-BE49-F238E27FC236}">
                <a16:creationId xmlns:a16="http://schemas.microsoft.com/office/drawing/2014/main" id="{731A01D6-891E-4E92-BB1D-6664497F26CF}"/>
              </a:ext>
            </a:extLst>
          </p:cNvPr>
          <p:cNvSpPr>
            <a:spLocks noChangeArrowheads="1"/>
          </p:cNvSpPr>
          <p:nvPr/>
        </p:nvSpPr>
        <p:spPr bwMode="auto">
          <a:xfrm>
            <a:off x="9975850" y="3914648"/>
            <a:ext cx="595313" cy="481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u-HU" altLang="hu-HU" sz="27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vas</a:t>
            </a:r>
            <a:endParaRPr kumimoji="0" lang="hu-HU" altLang="hu-H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9" name="Line 25">
            <a:extLst>
              <a:ext uri="{FF2B5EF4-FFF2-40B4-BE49-F238E27FC236}">
                <a16:creationId xmlns:a16="http://schemas.microsoft.com/office/drawing/2014/main" id="{45D8C98B-CFC4-47E9-A143-1223D7994E40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11200" y="1760410"/>
            <a:ext cx="1588" cy="1588"/>
          </a:xfrm>
          <a:prstGeom prst="line">
            <a:avLst/>
          </a:prstGeom>
          <a:noFill/>
          <a:ln w="0">
            <a:solidFill>
              <a:srgbClr val="D4D4D4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30" name="Rectangle 26">
            <a:extLst>
              <a:ext uri="{FF2B5EF4-FFF2-40B4-BE49-F238E27FC236}">
                <a16:creationId xmlns:a16="http://schemas.microsoft.com/office/drawing/2014/main" id="{97B192BE-C934-40AB-99A0-0290000200C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1200" y="1750885"/>
            <a:ext cx="9525" cy="9525"/>
          </a:xfrm>
          <a:prstGeom prst="rect">
            <a:avLst/>
          </a:prstGeom>
          <a:solidFill>
            <a:srgbClr val="D4D4D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31" name="Line 27">
            <a:extLst>
              <a:ext uri="{FF2B5EF4-FFF2-40B4-BE49-F238E27FC236}">
                <a16:creationId xmlns:a16="http://schemas.microsoft.com/office/drawing/2014/main" id="{7E0B04F1-5C06-4BAF-BAB3-8DF4BEC54183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019550" y="1760410"/>
            <a:ext cx="1588" cy="1588"/>
          </a:xfrm>
          <a:prstGeom prst="line">
            <a:avLst/>
          </a:prstGeom>
          <a:noFill/>
          <a:ln w="0">
            <a:solidFill>
              <a:srgbClr val="D4D4D4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32" name="Rectangle 28">
            <a:extLst>
              <a:ext uri="{FF2B5EF4-FFF2-40B4-BE49-F238E27FC236}">
                <a16:creationId xmlns:a16="http://schemas.microsoft.com/office/drawing/2014/main" id="{79CA749A-76E2-4F82-A564-1A0F76DEFD2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19550" y="1750885"/>
            <a:ext cx="9525" cy="9525"/>
          </a:xfrm>
          <a:prstGeom prst="rect">
            <a:avLst/>
          </a:prstGeom>
          <a:solidFill>
            <a:srgbClr val="D4D4D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33" name="Line 29">
            <a:extLst>
              <a:ext uri="{FF2B5EF4-FFF2-40B4-BE49-F238E27FC236}">
                <a16:creationId xmlns:a16="http://schemas.microsoft.com/office/drawing/2014/main" id="{ED201703-00EF-42A9-8EE8-9EF9E92CC14B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935788" y="1760410"/>
            <a:ext cx="1588" cy="1588"/>
          </a:xfrm>
          <a:prstGeom prst="line">
            <a:avLst/>
          </a:prstGeom>
          <a:noFill/>
          <a:ln w="0">
            <a:solidFill>
              <a:srgbClr val="D4D4D4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34" name="Rectangle 30">
            <a:extLst>
              <a:ext uri="{FF2B5EF4-FFF2-40B4-BE49-F238E27FC236}">
                <a16:creationId xmlns:a16="http://schemas.microsoft.com/office/drawing/2014/main" id="{6C5A65F4-6E90-435D-B552-C8CA45CF384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35788" y="1750885"/>
            <a:ext cx="9525" cy="9525"/>
          </a:xfrm>
          <a:prstGeom prst="rect">
            <a:avLst/>
          </a:prstGeom>
          <a:solidFill>
            <a:srgbClr val="D4D4D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35" name="Line 31">
            <a:extLst>
              <a:ext uri="{FF2B5EF4-FFF2-40B4-BE49-F238E27FC236}">
                <a16:creationId xmlns:a16="http://schemas.microsoft.com/office/drawing/2014/main" id="{6F68585C-A4B0-4BB7-BC41-B30B8664E305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8883650" y="1760410"/>
            <a:ext cx="1588" cy="1588"/>
          </a:xfrm>
          <a:prstGeom prst="line">
            <a:avLst/>
          </a:prstGeom>
          <a:noFill/>
          <a:ln w="0">
            <a:solidFill>
              <a:srgbClr val="D4D4D4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36" name="Rectangle 32">
            <a:extLst>
              <a:ext uri="{FF2B5EF4-FFF2-40B4-BE49-F238E27FC236}">
                <a16:creationId xmlns:a16="http://schemas.microsoft.com/office/drawing/2014/main" id="{BAFC89BD-0C46-40FE-AD11-0AA537778277}"/>
              </a:ext>
            </a:extLst>
          </p:cNvPr>
          <p:cNvSpPr>
            <a:spLocks noChangeArrowheads="1"/>
          </p:cNvSpPr>
          <p:nvPr/>
        </p:nvSpPr>
        <p:spPr bwMode="auto">
          <a:xfrm>
            <a:off x="8883650" y="1750885"/>
            <a:ext cx="9525" cy="9525"/>
          </a:xfrm>
          <a:prstGeom prst="rect">
            <a:avLst/>
          </a:prstGeom>
          <a:solidFill>
            <a:srgbClr val="D4D4D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38" name="Line 34">
            <a:extLst>
              <a:ext uri="{FF2B5EF4-FFF2-40B4-BE49-F238E27FC236}">
                <a16:creationId xmlns:a16="http://schemas.microsoft.com/office/drawing/2014/main" id="{4934D5E5-9128-47B6-858E-35C21C4A9A54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1501438" y="1760410"/>
            <a:ext cx="1588" cy="1588"/>
          </a:xfrm>
          <a:prstGeom prst="line">
            <a:avLst/>
          </a:prstGeom>
          <a:noFill/>
          <a:ln w="0">
            <a:solidFill>
              <a:srgbClr val="D4D4D4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39" name="Rectangle 35">
            <a:extLst>
              <a:ext uri="{FF2B5EF4-FFF2-40B4-BE49-F238E27FC236}">
                <a16:creationId xmlns:a16="http://schemas.microsoft.com/office/drawing/2014/main" id="{E8978BB7-F85E-4571-981D-55C96421813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501438" y="1750885"/>
            <a:ext cx="9525" cy="9525"/>
          </a:xfrm>
          <a:prstGeom prst="rect">
            <a:avLst/>
          </a:prstGeom>
          <a:solidFill>
            <a:srgbClr val="D4D4D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grpSp>
        <p:nvGrpSpPr>
          <p:cNvPr id="73" name="Csoportba foglalás 72">
            <a:extLst>
              <a:ext uri="{FF2B5EF4-FFF2-40B4-BE49-F238E27FC236}">
                <a16:creationId xmlns:a16="http://schemas.microsoft.com/office/drawing/2014/main" id="{CF2D4352-0B0B-4FFA-8524-47A9059BD837}"/>
              </a:ext>
            </a:extLst>
          </p:cNvPr>
          <p:cNvGrpSpPr/>
          <p:nvPr/>
        </p:nvGrpSpPr>
        <p:grpSpPr>
          <a:xfrm>
            <a:off x="701675" y="1825835"/>
            <a:ext cx="10809288" cy="2566988"/>
            <a:chOff x="701675" y="1990725"/>
            <a:chExt cx="10809288" cy="2566988"/>
          </a:xfrm>
        </p:grpSpPr>
        <p:sp>
          <p:nvSpPr>
            <p:cNvPr id="37" name="Rectangle 33">
              <a:extLst>
                <a:ext uri="{FF2B5EF4-FFF2-40B4-BE49-F238E27FC236}">
                  <a16:creationId xmlns:a16="http://schemas.microsoft.com/office/drawing/2014/main" id="{7A341CCF-2353-4DB6-A807-CD129168727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20725" y="1990725"/>
              <a:ext cx="10790238" cy="19050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40" name="Rectangle 36">
              <a:extLst>
                <a:ext uri="{FF2B5EF4-FFF2-40B4-BE49-F238E27FC236}">
                  <a16:creationId xmlns:a16="http://schemas.microsoft.com/office/drawing/2014/main" id="{8B2302F0-FF7A-43A4-A6BF-A2B2E6E5C6B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20725" y="2500313"/>
              <a:ext cx="10790238" cy="19050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41" name="Rectangle 37">
              <a:extLst>
                <a:ext uri="{FF2B5EF4-FFF2-40B4-BE49-F238E27FC236}">
                  <a16:creationId xmlns:a16="http://schemas.microsoft.com/office/drawing/2014/main" id="{B2AAEAB4-A5DE-43DA-9345-951149746E0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20725" y="3009900"/>
              <a:ext cx="10790238" cy="19050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42" name="Rectangle 38">
              <a:extLst>
                <a:ext uri="{FF2B5EF4-FFF2-40B4-BE49-F238E27FC236}">
                  <a16:creationId xmlns:a16="http://schemas.microsoft.com/office/drawing/2014/main" id="{5FE856CA-A7E3-41B3-8CBC-DEBB1F795FD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20725" y="3519488"/>
              <a:ext cx="10790238" cy="19050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43" name="Rectangle 39">
              <a:extLst>
                <a:ext uri="{FF2B5EF4-FFF2-40B4-BE49-F238E27FC236}">
                  <a16:creationId xmlns:a16="http://schemas.microsoft.com/office/drawing/2014/main" id="{48801059-BB18-47ED-AC70-BBA3FADDE4E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20725" y="4029075"/>
              <a:ext cx="10790238" cy="19050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44" name="Rectangle 40">
              <a:extLst>
                <a:ext uri="{FF2B5EF4-FFF2-40B4-BE49-F238E27FC236}">
                  <a16:creationId xmlns:a16="http://schemas.microsoft.com/office/drawing/2014/main" id="{4A6091F0-3D26-4573-9E5D-C7B8971C785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01675" y="1990725"/>
              <a:ext cx="19050" cy="2566988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45" name="Rectangle 41">
              <a:extLst>
                <a:ext uri="{FF2B5EF4-FFF2-40B4-BE49-F238E27FC236}">
                  <a16:creationId xmlns:a16="http://schemas.microsoft.com/office/drawing/2014/main" id="{85C8455D-8E15-4FD7-96B6-F58043335E6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10025" y="2009775"/>
              <a:ext cx="19050" cy="2547938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46" name="Rectangle 42">
              <a:extLst>
                <a:ext uri="{FF2B5EF4-FFF2-40B4-BE49-F238E27FC236}">
                  <a16:creationId xmlns:a16="http://schemas.microsoft.com/office/drawing/2014/main" id="{5CE711EC-4434-4604-9149-7BC0C4E91E4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926263" y="2009775"/>
              <a:ext cx="19050" cy="2547938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47" name="Rectangle 43">
              <a:extLst>
                <a:ext uri="{FF2B5EF4-FFF2-40B4-BE49-F238E27FC236}">
                  <a16:creationId xmlns:a16="http://schemas.microsoft.com/office/drawing/2014/main" id="{20BC126E-5D38-461E-B443-FBFF7130798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874125" y="2009775"/>
              <a:ext cx="19050" cy="2547938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48" name="Rectangle 44">
              <a:extLst>
                <a:ext uri="{FF2B5EF4-FFF2-40B4-BE49-F238E27FC236}">
                  <a16:creationId xmlns:a16="http://schemas.microsoft.com/office/drawing/2014/main" id="{83C81110-9913-463D-A75A-8D62766E8F1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20725" y="4538663"/>
              <a:ext cx="10790238" cy="19050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49" name="Rectangle 45">
              <a:extLst>
                <a:ext uri="{FF2B5EF4-FFF2-40B4-BE49-F238E27FC236}">
                  <a16:creationId xmlns:a16="http://schemas.microsoft.com/office/drawing/2014/main" id="{1D2F1822-725F-4CD6-A5B9-C03FCADB172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491913" y="2009775"/>
              <a:ext cx="19050" cy="2547938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</p:grpSp>
      <p:sp>
        <p:nvSpPr>
          <p:cNvPr id="50" name="Line 46">
            <a:extLst>
              <a:ext uri="{FF2B5EF4-FFF2-40B4-BE49-F238E27FC236}">
                <a16:creationId xmlns:a16="http://schemas.microsoft.com/office/drawing/2014/main" id="{FD6B65E6-9670-4BE7-9988-C90BEC2C1295}"/>
              </a:ext>
            </a:extLst>
          </p:cNvPr>
          <p:cNvSpPr>
            <a:spLocks noChangeShapeType="1"/>
          </p:cNvSpPr>
          <p:nvPr/>
        </p:nvSpPr>
        <p:spPr bwMode="auto">
          <a:xfrm>
            <a:off x="711200" y="4317873"/>
            <a:ext cx="1588" cy="1588"/>
          </a:xfrm>
          <a:prstGeom prst="line">
            <a:avLst/>
          </a:prstGeom>
          <a:noFill/>
          <a:ln w="0">
            <a:solidFill>
              <a:srgbClr val="D4D4D4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51" name="Rectangle 47">
            <a:extLst>
              <a:ext uri="{FF2B5EF4-FFF2-40B4-BE49-F238E27FC236}">
                <a16:creationId xmlns:a16="http://schemas.microsoft.com/office/drawing/2014/main" id="{95066368-1999-44B6-B7C6-2038CD81EA1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1200" y="4317873"/>
            <a:ext cx="9525" cy="9525"/>
          </a:xfrm>
          <a:prstGeom prst="rect">
            <a:avLst/>
          </a:prstGeom>
          <a:solidFill>
            <a:srgbClr val="D4D4D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52" name="Line 48">
            <a:extLst>
              <a:ext uri="{FF2B5EF4-FFF2-40B4-BE49-F238E27FC236}">
                <a16:creationId xmlns:a16="http://schemas.microsoft.com/office/drawing/2014/main" id="{1CC31E61-09B0-4B75-9EB1-06158F59DB8A}"/>
              </a:ext>
            </a:extLst>
          </p:cNvPr>
          <p:cNvSpPr>
            <a:spLocks noChangeShapeType="1"/>
          </p:cNvSpPr>
          <p:nvPr/>
        </p:nvSpPr>
        <p:spPr bwMode="auto">
          <a:xfrm>
            <a:off x="4019550" y="4317873"/>
            <a:ext cx="1588" cy="1588"/>
          </a:xfrm>
          <a:prstGeom prst="line">
            <a:avLst/>
          </a:prstGeom>
          <a:noFill/>
          <a:ln w="0">
            <a:solidFill>
              <a:srgbClr val="D4D4D4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53" name="Rectangle 49">
            <a:extLst>
              <a:ext uri="{FF2B5EF4-FFF2-40B4-BE49-F238E27FC236}">
                <a16:creationId xmlns:a16="http://schemas.microsoft.com/office/drawing/2014/main" id="{D8CC67FB-FC88-4585-B510-EDF2F545393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19550" y="4317873"/>
            <a:ext cx="9525" cy="9525"/>
          </a:xfrm>
          <a:prstGeom prst="rect">
            <a:avLst/>
          </a:prstGeom>
          <a:solidFill>
            <a:srgbClr val="D4D4D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54" name="Line 50">
            <a:extLst>
              <a:ext uri="{FF2B5EF4-FFF2-40B4-BE49-F238E27FC236}">
                <a16:creationId xmlns:a16="http://schemas.microsoft.com/office/drawing/2014/main" id="{B1481FAF-214F-47C4-9A00-56C07287ABCC}"/>
              </a:ext>
            </a:extLst>
          </p:cNvPr>
          <p:cNvSpPr>
            <a:spLocks noChangeShapeType="1"/>
          </p:cNvSpPr>
          <p:nvPr/>
        </p:nvSpPr>
        <p:spPr bwMode="auto">
          <a:xfrm>
            <a:off x="6935788" y="4317873"/>
            <a:ext cx="1588" cy="1588"/>
          </a:xfrm>
          <a:prstGeom prst="line">
            <a:avLst/>
          </a:prstGeom>
          <a:noFill/>
          <a:ln w="0">
            <a:solidFill>
              <a:srgbClr val="D4D4D4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55" name="Rectangle 51">
            <a:extLst>
              <a:ext uri="{FF2B5EF4-FFF2-40B4-BE49-F238E27FC236}">
                <a16:creationId xmlns:a16="http://schemas.microsoft.com/office/drawing/2014/main" id="{0EFED65A-6E6D-4DAC-A38A-FBD46D6E5E4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35788" y="4317873"/>
            <a:ext cx="9525" cy="9525"/>
          </a:xfrm>
          <a:prstGeom prst="rect">
            <a:avLst/>
          </a:prstGeom>
          <a:solidFill>
            <a:srgbClr val="D4D4D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56" name="Line 52">
            <a:extLst>
              <a:ext uri="{FF2B5EF4-FFF2-40B4-BE49-F238E27FC236}">
                <a16:creationId xmlns:a16="http://schemas.microsoft.com/office/drawing/2014/main" id="{CF493213-8E4C-4061-BD7F-01321D97E7DA}"/>
              </a:ext>
            </a:extLst>
          </p:cNvPr>
          <p:cNvSpPr>
            <a:spLocks noChangeShapeType="1"/>
          </p:cNvSpPr>
          <p:nvPr/>
        </p:nvSpPr>
        <p:spPr bwMode="auto">
          <a:xfrm>
            <a:off x="8883650" y="4317873"/>
            <a:ext cx="1588" cy="1588"/>
          </a:xfrm>
          <a:prstGeom prst="line">
            <a:avLst/>
          </a:prstGeom>
          <a:noFill/>
          <a:ln w="0">
            <a:solidFill>
              <a:srgbClr val="D4D4D4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57" name="Rectangle 53">
            <a:extLst>
              <a:ext uri="{FF2B5EF4-FFF2-40B4-BE49-F238E27FC236}">
                <a16:creationId xmlns:a16="http://schemas.microsoft.com/office/drawing/2014/main" id="{6A0E65F6-6B60-4A3C-98BF-ABC22766EE20}"/>
              </a:ext>
            </a:extLst>
          </p:cNvPr>
          <p:cNvSpPr>
            <a:spLocks noChangeArrowheads="1"/>
          </p:cNvSpPr>
          <p:nvPr/>
        </p:nvSpPr>
        <p:spPr bwMode="auto">
          <a:xfrm>
            <a:off x="8883650" y="4317873"/>
            <a:ext cx="9525" cy="9525"/>
          </a:xfrm>
          <a:prstGeom prst="rect">
            <a:avLst/>
          </a:prstGeom>
          <a:solidFill>
            <a:srgbClr val="D4D4D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58" name="Line 54">
            <a:extLst>
              <a:ext uri="{FF2B5EF4-FFF2-40B4-BE49-F238E27FC236}">
                <a16:creationId xmlns:a16="http://schemas.microsoft.com/office/drawing/2014/main" id="{C2A256C2-305E-4C4A-888E-781C344A8481}"/>
              </a:ext>
            </a:extLst>
          </p:cNvPr>
          <p:cNvSpPr>
            <a:spLocks noChangeShapeType="1"/>
          </p:cNvSpPr>
          <p:nvPr/>
        </p:nvSpPr>
        <p:spPr bwMode="auto">
          <a:xfrm>
            <a:off x="11501438" y="4317873"/>
            <a:ext cx="1588" cy="1588"/>
          </a:xfrm>
          <a:prstGeom prst="line">
            <a:avLst/>
          </a:prstGeom>
          <a:noFill/>
          <a:ln w="0">
            <a:solidFill>
              <a:srgbClr val="D4D4D4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59" name="Rectangle 55">
            <a:extLst>
              <a:ext uri="{FF2B5EF4-FFF2-40B4-BE49-F238E27FC236}">
                <a16:creationId xmlns:a16="http://schemas.microsoft.com/office/drawing/2014/main" id="{3816B3B9-5544-47A3-A7BB-27FA4785DA8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501438" y="4317873"/>
            <a:ext cx="9525" cy="9525"/>
          </a:xfrm>
          <a:prstGeom prst="rect">
            <a:avLst/>
          </a:prstGeom>
          <a:solidFill>
            <a:srgbClr val="D4D4D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60" name="Line 56">
            <a:extLst>
              <a:ext uri="{FF2B5EF4-FFF2-40B4-BE49-F238E27FC236}">
                <a16:creationId xmlns:a16="http://schemas.microsoft.com/office/drawing/2014/main" id="{C0F93DA5-8882-4848-90DF-79B6A6B6AF91}"/>
              </a:ext>
            </a:extLst>
          </p:cNvPr>
          <p:cNvSpPr>
            <a:spLocks noChangeShapeType="1"/>
          </p:cNvSpPr>
          <p:nvPr/>
        </p:nvSpPr>
        <p:spPr bwMode="auto">
          <a:xfrm>
            <a:off x="11510963" y="1760410"/>
            <a:ext cx="1588" cy="1588"/>
          </a:xfrm>
          <a:prstGeom prst="line">
            <a:avLst/>
          </a:prstGeom>
          <a:noFill/>
          <a:ln w="0">
            <a:solidFill>
              <a:srgbClr val="D4D4D4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61" name="Rectangle 57">
            <a:extLst>
              <a:ext uri="{FF2B5EF4-FFF2-40B4-BE49-F238E27FC236}">
                <a16:creationId xmlns:a16="http://schemas.microsoft.com/office/drawing/2014/main" id="{C66A81A7-4B4F-4F4E-B389-A99CEA7D8E3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510963" y="1760410"/>
            <a:ext cx="9525" cy="9525"/>
          </a:xfrm>
          <a:prstGeom prst="rect">
            <a:avLst/>
          </a:prstGeom>
          <a:solidFill>
            <a:srgbClr val="D4D4D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62" name="Line 58">
            <a:extLst>
              <a:ext uri="{FF2B5EF4-FFF2-40B4-BE49-F238E27FC236}">
                <a16:creationId xmlns:a16="http://schemas.microsoft.com/office/drawing/2014/main" id="{4C5EDECC-9E0A-46A8-83E9-E3CA1ECA38A0}"/>
              </a:ext>
            </a:extLst>
          </p:cNvPr>
          <p:cNvSpPr>
            <a:spLocks noChangeShapeType="1"/>
          </p:cNvSpPr>
          <p:nvPr/>
        </p:nvSpPr>
        <p:spPr bwMode="auto">
          <a:xfrm>
            <a:off x="11510963" y="2269998"/>
            <a:ext cx="1588" cy="1588"/>
          </a:xfrm>
          <a:prstGeom prst="line">
            <a:avLst/>
          </a:prstGeom>
          <a:noFill/>
          <a:ln w="0">
            <a:solidFill>
              <a:srgbClr val="D4D4D4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63" name="Rectangle 59">
            <a:extLst>
              <a:ext uri="{FF2B5EF4-FFF2-40B4-BE49-F238E27FC236}">
                <a16:creationId xmlns:a16="http://schemas.microsoft.com/office/drawing/2014/main" id="{489EEB61-DB12-44CD-AF56-5E9716620DF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510963" y="2269998"/>
            <a:ext cx="9525" cy="9525"/>
          </a:xfrm>
          <a:prstGeom prst="rect">
            <a:avLst/>
          </a:prstGeom>
          <a:solidFill>
            <a:srgbClr val="D4D4D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64" name="Line 60">
            <a:extLst>
              <a:ext uri="{FF2B5EF4-FFF2-40B4-BE49-F238E27FC236}">
                <a16:creationId xmlns:a16="http://schemas.microsoft.com/office/drawing/2014/main" id="{B03E74F0-8C90-46D2-8BD9-DE83A18107A8}"/>
              </a:ext>
            </a:extLst>
          </p:cNvPr>
          <p:cNvSpPr>
            <a:spLocks noChangeShapeType="1"/>
          </p:cNvSpPr>
          <p:nvPr/>
        </p:nvSpPr>
        <p:spPr bwMode="auto">
          <a:xfrm>
            <a:off x="11510963" y="2779585"/>
            <a:ext cx="1588" cy="1588"/>
          </a:xfrm>
          <a:prstGeom prst="line">
            <a:avLst/>
          </a:prstGeom>
          <a:noFill/>
          <a:ln w="0">
            <a:solidFill>
              <a:srgbClr val="D4D4D4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65" name="Rectangle 61">
            <a:extLst>
              <a:ext uri="{FF2B5EF4-FFF2-40B4-BE49-F238E27FC236}">
                <a16:creationId xmlns:a16="http://schemas.microsoft.com/office/drawing/2014/main" id="{43D07F80-8114-4527-86DE-3AC201333B9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510963" y="2779585"/>
            <a:ext cx="9525" cy="9525"/>
          </a:xfrm>
          <a:prstGeom prst="rect">
            <a:avLst/>
          </a:prstGeom>
          <a:solidFill>
            <a:srgbClr val="D4D4D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66" name="Line 62">
            <a:extLst>
              <a:ext uri="{FF2B5EF4-FFF2-40B4-BE49-F238E27FC236}">
                <a16:creationId xmlns:a16="http://schemas.microsoft.com/office/drawing/2014/main" id="{EC5DB600-9B77-4A0F-8E5A-7F9B98832CCF}"/>
              </a:ext>
            </a:extLst>
          </p:cNvPr>
          <p:cNvSpPr>
            <a:spLocks noChangeShapeType="1"/>
          </p:cNvSpPr>
          <p:nvPr/>
        </p:nvSpPr>
        <p:spPr bwMode="auto">
          <a:xfrm>
            <a:off x="11510963" y="3289173"/>
            <a:ext cx="1588" cy="1588"/>
          </a:xfrm>
          <a:prstGeom prst="line">
            <a:avLst/>
          </a:prstGeom>
          <a:noFill/>
          <a:ln w="0">
            <a:solidFill>
              <a:srgbClr val="D4D4D4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67" name="Rectangle 63">
            <a:extLst>
              <a:ext uri="{FF2B5EF4-FFF2-40B4-BE49-F238E27FC236}">
                <a16:creationId xmlns:a16="http://schemas.microsoft.com/office/drawing/2014/main" id="{667D2D3A-B44A-4EF1-A1BF-9C093466667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510963" y="3289173"/>
            <a:ext cx="9525" cy="9525"/>
          </a:xfrm>
          <a:prstGeom prst="rect">
            <a:avLst/>
          </a:prstGeom>
          <a:solidFill>
            <a:srgbClr val="D4D4D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68" name="Line 64">
            <a:extLst>
              <a:ext uri="{FF2B5EF4-FFF2-40B4-BE49-F238E27FC236}">
                <a16:creationId xmlns:a16="http://schemas.microsoft.com/office/drawing/2014/main" id="{1AEC4B20-C127-455D-9745-5AE430844AA4}"/>
              </a:ext>
            </a:extLst>
          </p:cNvPr>
          <p:cNvSpPr>
            <a:spLocks noChangeShapeType="1"/>
          </p:cNvSpPr>
          <p:nvPr/>
        </p:nvSpPr>
        <p:spPr bwMode="auto">
          <a:xfrm>
            <a:off x="11510963" y="3798760"/>
            <a:ext cx="1588" cy="1588"/>
          </a:xfrm>
          <a:prstGeom prst="line">
            <a:avLst/>
          </a:prstGeom>
          <a:noFill/>
          <a:ln w="0">
            <a:solidFill>
              <a:srgbClr val="D4D4D4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69" name="Rectangle 65">
            <a:extLst>
              <a:ext uri="{FF2B5EF4-FFF2-40B4-BE49-F238E27FC236}">
                <a16:creationId xmlns:a16="http://schemas.microsoft.com/office/drawing/2014/main" id="{F049B3AB-8C88-4B76-8FA6-D76C86F7EFA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510963" y="3798760"/>
            <a:ext cx="9525" cy="9525"/>
          </a:xfrm>
          <a:prstGeom prst="rect">
            <a:avLst/>
          </a:prstGeom>
          <a:solidFill>
            <a:srgbClr val="D4D4D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70" name="Line 66">
            <a:extLst>
              <a:ext uri="{FF2B5EF4-FFF2-40B4-BE49-F238E27FC236}">
                <a16:creationId xmlns:a16="http://schemas.microsoft.com/office/drawing/2014/main" id="{0495F952-19EF-4338-BAB8-64034281383F}"/>
              </a:ext>
            </a:extLst>
          </p:cNvPr>
          <p:cNvSpPr>
            <a:spLocks noChangeShapeType="1"/>
          </p:cNvSpPr>
          <p:nvPr/>
        </p:nvSpPr>
        <p:spPr bwMode="auto">
          <a:xfrm>
            <a:off x="11510963" y="4308348"/>
            <a:ext cx="1588" cy="1588"/>
          </a:xfrm>
          <a:prstGeom prst="line">
            <a:avLst/>
          </a:prstGeom>
          <a:noFill/>
          <a:ln w="0">
            <a:solidFill>
              <a:srgbClr val="D4D4D4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71" name="Rectangle 67">
            <a:extLst>
              <a:ext uri="{FF2B5EF4-FFF2-40B4-BE49-F238E27FC236}">
                <a16:creationId xmlns:a16="http://schemas.microsoft.com/office/drawing/2014/main" id="{894E0890-8E85-47B7-A9EB-E552155B3E7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510963" y="4308348"/>
            <a:ext cx="9525" cy="9525"/>
          </a:xfrm>
          <a:prstGeom prst="rect">
            <a:avLst/>
          </a:prstGeom>
          <a:solidFill>
            <a:srgbClr val="D4D4D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4394945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5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0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7" presetID="2" presetClass="entr" presetSubtype="4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0"/>
                            </p:stCondLst>
                            <p:childTnLst>
                              <p:par>
                                <p:cTn id="29" presetID="1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000"/>
                            </p:stCondLst>
                            <p:childTnLst>
                              <p:par>
                                <p:cTn id="32" presetID="1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500"/>
                            </p:stCondLst>
                            <p:childTnLst>
                              <p:par>
                                <p:cTn id="35" presetID="2" presetClass="entr" presetSubtype="4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500"/>
                            </p:stCondLst>
                            <p:childTnLst>
                              <p:par>
                                <p:cTn id="47" presetID="1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3000"/>
                            </p:stCondLst>
                            <p:childTnLst>
                              <p:par>
                                <p:cTn id="50" presetID="1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4500"/>
                            </p:stCondLst>
                            <p:childTnLst>
                              <p:par>
                                <p:cTn id="53" presetID="2" presetClass="entr" presetSubtype="4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500"/>
                            </p:stCondLst>
                            <p:childTnLst>
                              <p:par>
                                <p:cTn id="65" presetID="1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3000"/>
                            </p:stCondLst>
                            <p:childTnLst>
                              <p:par>
                                <p:cTn id="68" presetID="1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4500"/>
                            </p:stCondLst>
                            <p:childTnLst>
                              <p:par>
                                <p:cTn id="71" presetID="2" presetClass="entr" presetSubtype="4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/>
      <p:bldP spid="26" grpId="0"/>
      <p:bldP spid="27" grpId="0"/>
      <p:bldP spid="28" grpId="0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D295C7CD-7D78-49FC-9DA0-450DD01B44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kristályok módosulatai</a:t>
            </a:r>
          </a:p>
        </p:txBody>
      </p:sp>
      <p:sp>
        <p:nvSpPr>
          <p:cNvPr id="5" name="Tartalom helye 4">
            <a:extLst>
              <a:ext uri="{FF2B5EF4-FFF2-40B4-BE49-F238E27FC236}">
                <a16:creationId xmlns:a16="http://schemas.microsoft.com/office/drawing/2014/main" id="{5A320865-AB5E-4DF5-B828-60EB78BE37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9862" y="1720694"/>
            <a:ext cx="11921621" cy="5137305"/>
          </a:xfrm>
        </p:spPr>
        <p:txBody>
          <a:bodyPr>
            <a:normAutofit lnSpcReduction="10000"/>
          </a:bodyPr>
          <a:lstStyle/>
          <a:p>
            <a:pPr>
              <a:spcAft>
                <a:spcPts val="27000"/>
              </a:spcAft>
            </a:pPr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Azonos összetételű, de eltérő kristályszerkezetű anyagokat egymás polimorfjai-</a:t>
            </a:r>
            <a:r>
              <a:rPr lang="hu-H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nak</a:t>
            </a:r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nevezzük! pl. SiO</a:t>
            </a:r>
            <a:r>
              <a:rPr lang="hu-HU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kvarc, </a:t>
            </a:r>
            <a:r>
              <a:rPr lang="hu-H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tridimit</a:t>
            </a:r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és </a:t>
            </a:r>
            <a:r>
              <a:rPr lang="hu-H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krisztobalit</a:t>
            </a:r>
            <a:endParaRPr lang="hu-H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Nem keverendő össze az elemek allotróp módosulataival: pl. gyémánt, grafit, vagy oxigén, ózon!</a:t>
            </a:r>
          </a:p>
          <a:p>
            <a:endParaRPr lang="hu-H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zövegdoboz 3">
            <a:extLst>
              <a:ext uri="{FF2B5EF4-FFF2-40B4-BE49-F238E27FC236}">
                <a16:creationId xmlns:a16="http://schemas.microsoft.com/office/drawing/2014/main" id="{109C42F2-EF45-49B7-B929-9BC576253BE3}"/>
              </a:ext>
            </a:extLst>
          </p:cNvPr>
          <p:cNvSpPr txBox="1"/>
          <p:nvPr/>
        </p:nvSpPr>
        <p:spPr>
          <a:xfrm>
            <a:off x="418466" y="5343678"/>
            <a:ext cx="35748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>
                <a:hlinkClick r:id="rId3"/>
              </a:rPr>
              <a:t>https://hu.wikipedia.org/wiki/Kvarc</a:t>
            </a:r>
            <a:r>
              <a:rPr lang="hu-HU" dirty="0"/>
              <a:t> </a:t>
            </a:r>
          </a:p>
        </p:txBody>
      </p:sp>
      <p:sp>
        <p:nvSpPr>
          <p:cNvPr id="74" name="Szövegdoboz 73">
            <a:extLst>
              <a:ext uri="{FF2B5EF4-FFF2-40B4-BE49-F238E27FC236}">
                <a16:creationId xmlns:a16="http://schemas.microsoft.com/office/drawing/2014/main" id="{B72C7D10-891D-4A24-9AD0-8CCB43473606}"/>
              </a:ext>
            </a:extLst>
          </p:cNvPr>
          <p:cNvSpPr txBox="1"/>
          <p:nvPr/>
        </p:nvSpPr>
        <p:spPr>
          <a:xfrm>
            <a:off x="4119177" y="5368315"/>
            <a:ext cx="39536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>
                <a:hlinkClick r:id="rId4"/>
              </a:rPr>
              <a:t>https://en.wikipedia.org/wiki/Tridymite</a:t>
            </a:r>
            <a:r>
              <a:rPr lang="hu-HU" dirty="0"/>
              <a:t> </a:t>
            </a:r>
          </a:p>
        </p:txBody>
      </p:sp>
      <p:sp>
        <p:nvSpPr>
          <p:cNvPr id="75" name="Szövegdoboz 74">
            <a:extLst>
              <a:ext uri="{FF2B5EF4-FFF2-40B4-BE49-F238E27FC236}">
                <a16:creationId xmlns:a16="http://schemas.microsoft.com/office/drawing/2014/main" id="{395BB490-164F-4FD7-87EE-27C5DFCAA7C3}"/>
              </a:ext>
            </a:extLst>
          </p:cNvPr>
          <p:cNvSpPr txBox="1"/>
          <p:nvPr/>
        </p:nvSpPr>
        <p:spPr>
          <a:xfrm>
            <a:off x="7974211" y="5351479"/>
            <a:ext cx="41572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dirty="0">
                <a:hlinkClick r:id="rId5"/>
              </a:rPr>
              <a:t>http://minerals.gps.caltech.edu/Silica_Polymorphs/index.html</a:t>
            </a:r>
            <a:r>
              <a:rPr lang="hu-HU" dirty="0"/>
              <a:t> </a:t>
            </a:r>
          </a:p>
        </p:txBody>
      </p:sp>
      <p:pic>
        <p:nvPicPr>
          <p:cNvPr id="7" name="Kép 6">
            <a:extLst>
              <a:ext uri="{FF2B5EF4-FFF2-40B4-BE49-F238E27FC236}">
                <a16:creationId xmlns:a16="http://schemas.microsoft.com/office/drawing/2014/main" id="{569FC3EC-E1F4-4FD8-A659-E3B195706F4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651" y="2656685"/>
            <a:ext cx="3125866" cy="2656986"/>
          </a:xfrm>
          <a:prstGeom prst="rect">
            <a:avLst/>
          </a:prstGeom>
        </p:spPr>
      </p:pic>
      <p:pic>
        <p:nvPicPr>
          <p:cNvPr id="76" name="Kép 75">
            <a:extLst>
              <a:ext uri="{FF2B5EF4-FFF2-40B4-BE49-F238E27FC236}">
                <a16:creationId xmlns:a16="http://schemas.microsoft.com/office/drawing/2014/main" id="{6375783B-7C40-4536-873D-E4A8D1D51F1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9989" y="2656685"/>
            <a:ext cx="3302000" cy="2654300"/>
          </a:xfrm>
          <a:prstGeom prst="rect">
            <a:avLst/>
          </a:prstGeom>
        </p:spPr>
      </p:pic>
      <p:pic>
        <p:nvPicPr>
          <p:cNvPr id="78" name="Kép 77">
            <a:extLst>
              <a:ext uri="{FF2B5EF4-FFF2-40B4-BE49-F238E27FC236}">
                <a16:creationId xmlns:a16="http://schemas.microsoft.com/office/drawing/2014/main" id="{6FBF9BB7-F392-4534-849F-51906FEB6C1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5403" y="2634528"/>
            <a:ext cx="3574889" cy="26337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62737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4" grpId="0"/>
      <p:bldP spid="75" grpId="0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D295C7CD-7D78-49FC-9DA0-450DD01B44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Az olvadáspont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E621FBDA-514E-4B9F-BE74-2DE2A3B8B3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800027"/>
          </a:xfrm>
        </p:spPr>
        <p:txBody>
          <a:bodyPr>
            <a:normAutofit lnSpcReduction="10000"/>
          </a:bodyPr>
          <a:lstStyle/>
          <a:p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folyadékoknál felmerült, hogy az túlhevíthetők, mivel új fázis jött létre, a szilárd állapotnál viszont ez nem lehetséges, mert a melegítés a rácspontokban ülő részecskék egymáshoz viszonyított rezgésének az amplitúdóját növelik. Ha ennek során a részecskék olyan messze kerülnek egymáshoz, hogy megszűnik közöttük a vonzóerő, akkor összeomlik a kristályszerkezet, az anyag megolvad!</a:t>
            </a:r>
          </a:p>
          <a:p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Ez az oka, hogy minden kristály esetében jellemző a jól meghatározott olvadáspont: </a:t>
            </a:r>
            <a:b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u-H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olvadáspont/fagyáspont:</a:t>
            </a:r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az a hőmérséklet, amelynél összeomlik a szilárd test belső, rendezett szerkezete, és folyadék állapotba megy át, és a szilárd- és a folyadékfázis egyensúlyban van egymással.</a:t>
            </a:r>
            <a:b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(Ezen a hőmérsékleten, a folyadék, és a szilárd fázis gőznyomása azonos!)</a:t>
            </a:r>
          </a:p>
        </p:txBody>
      </p:sp>
    </p:spTree>
    <p:extLst>
      <p:ext uri="{BB962C8B-B14F-4D97-AF65-F5344CB8AC3E}">
        <p14:creationId xmlns:p14="http://schemas.microsoft.com/office/powerpoint/2010/main" val="39051772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D295C7CD-7D78-49FC-9DA0-450DD01B44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túlhűtés jelensége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C22F41E6-B7FD-4B5E-A043-405A1C78B3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667250"/>
          </a:xfrm>
        </p:spPr>
        <p:txBody>
          <a:bodyPr>
            <a:normAutofit lnSpcReduction="10000"/>
          </a:bodyPr>
          <a:lstStyle/>
          <a:p>
            <a:pPr>
              <a:spcAft>
                <a:spcPts val="5000"/>
              </a:spcAft>
            </a:pPr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Felmerülhet azonban, hogy a fordított irányú folyamatban, amikor olvadékból kristályos anyag jön létre, le tudjuk-e hűteni a folyadékot az olvadáspont alá, anélkül, hogy az kikristályosodna?</a:t>
            </a:r>
          </a:p>
          <a:p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Igen! Minél bonyolultabb a molekula, illetve a kristály, annál könnyebb túlhűteni!</a:t>
            </a:r>
          </a:p>
          <a:p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Miért?</a:t>
            </a:r>
          </a:p>
          <a:p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kristályosodás ugyanis két részfolyamat eredményeként történik meg:</a:t>
            </a:r>
          </a:p>
          <a:p>
            <a:pPr lvl="1"/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kristálygócok keletkezése</a:t>
            </a:r>
          </a:p>
          <a:p>
            <a:pPr lvl="1"/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kristálygócok növekedése</a:t>
            </a:r>
          </a:p>
        </p:txBody>
      </p:sp>
      <p:sp>
        <p:nvSpPr>
          <p:cNvPr id="4" name="Szövegdoboz 3">
            <a:extLst>
              <a:ext uri="{FF2B5EF4-FFF2-40B4-BE49-F238E27FC236}">
                <a16:creationId xmlns:a16="http://schemas.microsoft.com/office/drawing/2014/main" id="{E9DA2E70-1334-4B77-A091-60D0BA9E6FAB}"/>
              </a:ext>
            </a:extLst>
          </p:cNvPr>
          <p:cNvSpPr txBox="1"/>
          <p:nvPr/>
        </p:nvSpPr>
        <p:spPr>
          <a:xfrm>
            <a:off x="3581625" y="3059668"/>
            <a:ext cx="50287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>
                <a:hlinkClick r:id="rId3"/>
              </a:rPr>
              <a:t>https://www.youtube.com/watch?v=bELkFHTN2lM</a:t>
            </a:r>
            <a:r>
              <a:rPr lang="hu-HU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745100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D295C7CD-7D78-49FC-9DA0-450DD01B44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kristályosodás részfolyamatai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21C575F2-DCB5-467E-9D41-0093440515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650151"/>
          </a:xfrm>
        </p:spPr>
        <p:txBody>
          <a:bodyPr>
            <a:normAutofit lnSpcReduction="10000"/>
          </a:bodyPr>
          <a:lstStyle/>
          <a:p>
            <a:r>
              <a:rPr lang="hu-H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Gócképződés:</a:t>
            </a:r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az olvadékban lévő részecskék közül néhány, szerencsés ütközés következtében összetapadnak, pont úgy elrendeződve, ahogy a kristályban vannak – ekkor alakul ki az ún. kristálygóc. </a:t>
            </a:r>
          </a:p>
          <a:p>
            <a:pPr lvl="1"/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gyors hűtés lecsökkenti az ütközések számát, így a gócképződés sebességét.</a:t>
            </a:r>
          </a:p>
          <a:p>
            <a:pPr lvl="1"/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Az edény falán lévő egyenetlenségek, és a szennyeződések segítik a gócképződést!</a:t>
            </a:r>
          </a:p>
          <a:p>
            <a:r>
              <a:rPr lang="hu-H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Gócnövekedés:</a:t>
            </a:r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 már kialakult kristálygócok felületébe, a megfelelő sebeséggel ütköző részecskék a felülethez tapadva történik meg a kristály növekedése, kialakulnak a jellemző kristálylapok!</a:t>
            </a:r>
          </a:p>
          <a:p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két részfolyamat relatív sebessége dönti el a kialakuló kristályok méretét, textúráját!</a:t>
            </a:r>
          </a:p>
        </p:txBody>
      </p:sp>
      <p:sp>
        <p:nvSpPr>
          <p:cNvPr id="4" name="Szövegdoboz 3">
            <a:extLst>
              <a:ext uri="{FF2B5EF4-FFF2-40B4-BE49-F238E27FC236}">
                <a16:creationId xmlns:a16="http://schemas.microsoft.com/office/drawing/2014/main" id="{1C1A26CD-32F1-4CB3-B733-78D8F3756BB1}"/>
              </a:ext>
            </a:extLst>
          </p:cNvPr>
          <p:cNvSpPr txBox="1"/>
          <p:nvPr/>
        </p:nvSpPr>
        <p:spPr>
          <a:xfrm>
            <a:off x="3582427" y="6308209"/>
            <a:ext cx="50271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>
                <a:hlinkClick r:id="rId3"/>
              </a:rPr>
              <a:t>https://www.youtube.com/watch?v=kEHdyiBMgAg</a:t>
            </a:r>
            <a:r>
              <a:rPr lang="hu-HU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7338333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D295C7CD-7D78-49FC-9DA0-450DD01B44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víz fázisdiagramja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21C575F2-DCB5-467E-9D41-0093440515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9823" y="1825627"/>
            <a:ext cx="5826177" cy="4428710"/>
          </a:xfrm>
        </p:spPr>
        <p:txBody>
          <a:bodyPr>
            <a:normAutofit/>
          </a:bodyPr>
          <a:lstStyle/>
          <a:p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Amint láttuk, az anyagok halmazálla-</a:t>
            </a:r>
            <a:r>
              <a:rPr lang="hu-H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potát</a:t>
            </a:r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alapvetően a nyomás és a hő-mérséklet határozza meg, ezért ezek egymásba történő átmenetét, az ún. fázisátalakulásokat, a nyomás – hő-mérséklet diagramon, a </a:t>
            </a:r>
            <a:r>
              <a:rPr lang="hu-H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fázisdiagra-mon</a:t>
            </a:r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tudjuk megmutatni!</a:t>
            </a:r>
          </a:p>
          <a:p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forráspont görbe</a:t>
            </a:r>
          </a:p>
          <a:p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fagyáspont görbe</a:t>
            </a:r>
          </a:p>
          <a:p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szublimációs görbe</a:t>
            </a:r>
          </a:p>
        </p:txBody>
      </p:sp>
      <p:sp>
        <p:nvSpPr>
          <p:cNvPr id="4" name="Ív 3">
            <a:extLst>
              <a:ext uri="{FF2B5EF4-FFF2-40B4-BE49-F238E27FC236}">
                <a16:creationId xmlns:a16="http://schemas.microsoft.com/office/drawing/2014/main" id="{62AAE04B-F9E9-41E2-AA4E-97C63C19139E}"/>
              </a:ext>
            </a:extLst>
          </p:cNvPr>
          <p:cNvSpPr/>
          <p:nvPr/>
        </p:nvSpPr>
        <p:spPr>
          <a:xfrm>
            <a:off x="5241958" y="4708007"/>
            <a:ext cx="3117954" cy="1334125"/>
          </a:xfrm>
          <a:prstGeom prst="arc">
            <a:avLst>
              <a:gd name="adj1" fmla="val 348107"/>
              <a:gd name="adj2" fmla="val 3111626"/>
            </a:avLst>
          </a:prstGeom>
          <a:ln w="254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cxnSp>
        <p:nvCxnSpPr>
          <p:cNvPr id="7" name="Egyenes összekötő 6">
            <a:extLst>
              <a:ext uri="{FF2B5EF4-FFF2-40B4-BE49-F238E27FC236}">
                <a16:creationId xmlns:a16="http://schemas.microsoft.com/office/drawing/2014/main" id="{A9869F90-7BF0-4536-B00F-09E159CDB13E}"/>
              </a:ext>
            </a:extLst>
          </p:cNvPr>
          <p:cNvCxnSpPr>
            <a:cxnSpLocks/>
          </p:cNvCxnSpPr>
          <p:nvPr/>
        </p:nvCxnSpPr>
        <p:spPr>
          <a:xfrm>
            <a:off x="7752627" y="2308485"/>
            <a:ext cx="563875" cy="3221351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" name="Csoportba foglalás 9">
            <a:extLst>
              <a:ext uri="{FF2B5EF4-FFF2-40B4-BE49-F238E27FC236}">
                <a16:creationId xmlns:a16="http://schemas.microsoft.com/office/drawing/2014/main" id="{22197AE9-2BC4-4B8E-AED0-C01A8461BB2B}"/>
              </a:ext>
            </a:extLst>
          </p:cNvPr>
          <p:cNvGrpSpPr/>
          <p:nvPr/>
        </p:nvGrpSpPr>
        <p:grpSpPr>
          <a:xfrm>
            <a:off x="3956324" y="318540"/>
            <a:ext cx="7194942" cy="5300274"/>
            <a:chOff x="-139234" y="1511737"/>
            <a:chExt cx="6654610" cy="3720060"/>
          </a:xfrm>
        </p:grpSpPr>
        <p:sp>
          <p:nvSpPr>
            <p:cNvPr id="5" name="Ív 4">
              <a:extLst>
                <a:ext uri="{FF2B5EF4-FFF2-40B4-BE49-F238E27FC236}">
                  <a16:creationId xmlns:a16="http://schemas.microsoft.com/office/drawing/2014/main" id="{BD7B2490-2B7B-44C4-8D8A-C4B2642EF2A8}"/>
                </a:ext>
              </a:extLst>
            </p:cNvPr>
            <p:cNvSpPr/>
            <p:nvPr/>
          </p:nvSpPr>
          <p:spPr>
            <a:xfrm>
              <a:off x="-139234" y="1511737"/>
              <a:ext cx="6610661" cy="3720060"/>
            </a:xfrm>
            <a:prstGeom prst="arc">
              <a:avLst>
                <a:gd name="adj1" fmla="val 339496"/>
                <a:gd name="adj2" fmla="val 4379019"/>
              </a:avLst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hu-HU" dirty="0"/>
            </a:p>
          </p:txBody>
        </p:sp>
        <p:sp>
          <p:nvSpPr>
            <p:cNvPr id="9" name="Ellipszis 8">
              <a:extLst>
                <a:ext uri="{FF2B5EF4-FFF2-40B4-BE49-F238E27FC236}">
                  <a16:creationId xmlns:a16="http://schemas.microsoft.com/office/drawing/2014/main" id="{574A9C99-E12D-4682-90D5-4B3709BA8238}"/>
                </a:ext>
              </a:extLst>
            </p:cNvPr>
            <p:cNvSpPr/>
            <p:nvPr/>
          </p:nvSpPr>
          <p:spPr>
            <a:xfrm>
              <a:off x="6404795" y="3528549"/>
              <a:ext cx="110581" cy="89941"/>
            </a:xfrm>
            <a:prstGeom prst="ellipse">
              <a:avLst/>
            </a:prstGeom>
            <a:noFill/>
            <a:ln w="254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</p:grpSp>
      <p:grpSp>
        <p:nvGrpSpPr>
          <p:cNvPr id="100" name="Csoportba foglalás 99">
            <a:extLst>
              <a:ext uri="{FF2B5EF4-FFF2-40B4-BE49-F238E27FC236}">
                <a16:creationId xmlns:a16="http://schemas.microsoft.com/office/drawing/2014/main" id="{7A39F57A-1E98-4E60-A1BD-41A075C77D7C}"/>
              </a:ext>
            </a:extLst>
          </p:cNvPr>
          <p:cNvGrpSpPr/>
          <p:nvPr/>
        </p:nvGrpSpPr>
        <p:grpSpPr>
          <a:xfrm>
            <a:off x="9196640" y="5200276"/>
            <a:ext cx="615874" cy="1395812"/>
            <a:chOff x="9196640" y="5200276"/>
            <a:chExt cx="615874" cy="1395812"/>
          </a:xfrm>
        </p:grpSpPr>
        <p:cxnSp>
          <p:nvCxnSpPr>
            <p:cNvPr id="32" name="Egyenes összekötő 31">
              <a:extLst>
                <a:ext uri="{FF2B5EF4-FFF2-40B4-BE49-F238E27FC236}">
                  <a16:creationId xmlns:a16="http://schemas.microsoft.com/office/drawing/2014/main" id="{3B27A93C-F04F-4BAD-9BEC-99AF715C1881}"/>
                </a:ext>
              </a:extLst>
            </p:cNvPr>
            <p:cNvCxnSpPr>
              <a:cxnSpLocks/>
            </p:cNvCxnSpPr>
            <p:nvPr/>
          </p:nvCxnSpPr>
          <p:spPr>
            <a:xfrm>
              <a:off x="9500021" y="5200276"/>
              <a:ext cx="0" cy="1152000"/>
            </a:xfrm>
            <a:prstGeom prst="line">
              <a:avLst/>
            </a:prstGeom>
            <a:ln w="12700">
              <a:solidFill>
                <a:schemeClr val="tx1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3" name="Szövegdoboz 42">
              <a:extLst>
                <a:ext uri="{FF2B5EF4-FFF2-40B4-BE49-F238E27FC236}">
                  <a16:creationId xmlns:a16="http://schemas.microsoft.com/office/drawing/2014/main" id="{5857C913-8B23-4A06-86EC-453C65A29298}"/>
                </a:ext>
              </a:extLst>
            </p:cNvPr>
            <p:cNvSpPr txBox="1"/>
            <p:nvPr/>
          </p:nvSpPr>
          <p:spPr>
            <a:xfrm>
              <a:off x="9196640" y="6319089"/>
              <a:ext cx="61587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hu-HU" sz="1200" dirty="0"/>
                <a:t>373,17</a:t>
              </a:r>
            </a:p>
          </p:txBody>
        </p:sp>
      </p:grpSp>
      <p:grpSp>
        <p:nvGrpSpPr>
          <p:cNvPr id="97" name="Csoportba foglalás 96">
            <a:extLst>
              <a:ext uri="{FF2B5EF4-FFF2-40B4-BE49-F238E27FC236}">
                <a16:creationId xmlns:a16="http://schemas.microsoft.com/office/drawing/2014/main" id="{C1D1754F-A176-4076-A5FE-E02787E2BA8B}"/>
              </a:ext>
            </a:extLst>
          </p:cNvPr>
          <p:cNvGrpSpPr/>
          <p:nvPr/>
        </p:nvGrpSpPr>
        <p:grpSpPr>
          <a:xfrm>
            <a:off x="10785262" y="3320203"/>
            <a:ext cx="615874" cy="3275080"/>
            <a:chOff x="10785262" y="3320203"/>
            <a:chExt cx="615874" cy="3275080"/>
          </a:xfrm>
        </p:grpSpPr>
        <p:cxnSp>
          <p:nvCxnSpPr>
            <p:cNvPr id="17" name="Egyenes összekötő 16">
              <a:extLst>
                <a:ext uri="{FF2B5EF4-FFF2-40B4-BE49-F238E27FC236}">
                  <a16:creationId xmlns:a16="http://schemas.microsoft.com/office/drawing/2014/main" id="{C8E5A850-C382-4616-B69D-ED0F5B525C6D}"/>
                </a:ext>
              </a:extLst>
            </p:cNvPr>
            <p:cNvCxnSpPr>
              <a:cxnSpLocks/>
              <a:stCxn id="9" idx="4"/>
            </p:cNvCxnSpPr>
            <p:nvPr/>
          </p:nvCxnSpPr>
          <p:spPr>
            <a:xfrm flipH="1">
              <a:off x="11088232" y="3320203"/>
              <a:ext cx="3254" cy="3031099"/>
            </a:xfrm>
            <a:prstGeom prst="line">
              <a:avLst/>
            </a:prstGeom>
            <a:ln w="12700">
              <a:solidFill>
                <a:schemeClr val="tx1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4" name="Szövegdoboz 43">
              <a:extLst>
                <a:ext uri="{FF2B5EF4-FFF2-40B4-BE49-F238E27FC236}">
                  <a16:creationId xmlns:a16="http://schemas.microsoft.com/office/drawing/2014/main" id="{E1826725-B133-452B-A851-533231E855D7}"/>
                </a:ext>
              </a:extLst>
            </p:cNvPr>
            <p:cNvSpPr txBox="1"/>
            <p:nvPr/>
          </p:nvSpPr>
          <p:spPr>
            <a:xfrm>
              <a:off x="10785262" y="6318284"/>
              <a:ext cx="61587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hu-HU" sz="1200" dirty="0"/>
                <a:t>647,15</a:t>
              </a:r>
            </a:p>
          </p:txBody>
        </p:sp>
      </p:grpSp>
      <p:grpSp>
        <p:nvGrpSpPr>
          <p:cNvPr id="11" name="Csoportba foglalás 10">
            <a:extLst>
              <a:ext uri="{FF2B5EF4-FFF2-40B4-BE49-F238E27FC236}">
                <a16:creationId xmlns:a16="http://schemas.microsoft.com/office/drawing/2014/main" id="{43C94187-182D-40CE-B35F-08DFCE3C1A4B}"/>
              </a:ext>
            </a:extLst>
          </p:cNvPr>
          <p:cNvGrpSpPr/>
          <p:nvPr/>
        </p:nvGrpSpPr>
        <p:grpSpPr>
          <a:xfrm>
            <a:off x="8310838" y="5529424"/>
            <a:ext cx="666570" cy="1069996"/>
            <a:chOff x="8310838" y="5529424"/>
            <a:chExt cx="666570" cy="1069996"/>
          </a:xfrm>
        </p:grpSpPr>
        <p:sp>
          <p:nvSpPr>
            <p:cNvPr id="42" name="Szövegdoboz 41">
              <a:extLst>
                <a:ext uri="{FF2B5EF4-FFF2-40B4-BE49-F238E27FC236}">
                  <a16:creationId xmlns:a16="http://schemas.microsoft.com/office/drawing/2014/main" id="{077A4A17-1B9A-4730-A161-A4A8D02E0F42}"/>
                </a:ext>
              </a:extLst>
            </p:cNvPr>
            <p:cNvSpPr txBox="1"/>
            <p:nvPr/>
          </p:nvSpPr>
          <p:spPr>
            <a:xfrm>
              <a:off x="8361534" y="6322421"/>
              <a:ext cx="61587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hu-HU" sz="1200" dirty="0"/>
                <a:t>273,16</a:t>
              </a:r>
            </a:p>
          </p:txBody>
        </p:sp>
        <p:grpSp>
          <p:nvGrpSpPr>
            <p:cNvPr id="66" name="Csoportba foglalás 65">
              <a:extLst>
                <a:ext uri="{FF2B5EF4-FFF2-40B4-BE49-F238E27FC236}">
                  <a16:creationId xmlns:a16="http://schemas.microsoft.com/office/drawing/2014/main" id="{3B8DF9FE-0EB3-4D54-A4DA-0CE2532A7E16}"/>
                </a:ext>
              </a:extLst>
            </p:cNvPr>
            <p:cNvGrpSpPr/>
            <p:nvPr/>
          </p:nvGrpSpPr>
          <p:grpSpPr>
            <a:xfrm>
              <a:off x="8310838" y="5529424"/>
              <a:ext cx="127148" cy="927358"/>
              <a:chOff x="6017337" y="5634354"/>
              <a:chExt cx="127148" cy="927358"/>
            </a:xfrm>
          </p:grpSpPr>
          <p:cxnSp>
            <p:nvCxnSpPr>
              <p:cNvPr id="28" name="Egyenes összekötő 27">
                <a:extLst>
                  <a:ext uri="{FF2B5EF4-FFF2-40B4-BE49-F238E27FC236}">
                    <a16:creationId xmlns:a16="http://schemas.microsoft.com/office/drawing/2014/main" id="{C1C0D11E-7F22-4D9F-A88F-2C3A9E13B500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017670" y="5634354"/>
                <a:ext cx="0" cy="828000"/>
              </a:xfrm>
              <a:prstGeom prst="line">
                <a:avLst/>
              </a:prstGeom>
              <a:ln w="12700">
                <a:solidFill>
                  <a:schemeClr val="tx1"/>
                </a:solidFill>
                <a:prstDash val="lg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Összekötő: szögletes 45">
                <a:extLst>
                  <a:ext uri="{FF2B5EF4-FFF2-40B4-BE49-F238E27FC236}">
                    <a16:creationId xmlns:a16="http://schemas.microsoft.com/office/drawing/2014/main" id="{DA3403E7-E308-459E-8CFE-D6375D3CBC51}"/>
                  </a:ext>
                </a:extLst>
              </p:cNvPr>
              <p:cNvCxnSpPr>
                <a:cxnSpLocks/>
              </p:cNvCxnSpPr>
              <p:nvPr/>
            </p:nvCxnSpPr>
            <p:spPr>
              <a:xfrm rot="16200000" flipH="1">
                <a:off x="5970161" y="6387389"/>
                <a:ext cx="221499" cy="127148"/>
              </a:xfrm>
              <a:prstGeom prst="bentConnector3">
                <a:avLst>
                  <a:gd name="adj1" fmla="val 98501"/>
                </a:avLst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99" name="Csoportba foglalás 98">
            <a:extLst>
              <a:ext uri="{FF2B5EF4-FFF2-40B4-BE49-F238E27FC236}">
                <a16:creationId xmlns:a16="http://schemas.microsoft.com/office/drawing/2014/main" id="{BFC3D625-C5E6-49D2-B087-55F6CC687276}"/>
              </a:ext>
            </a:extLst>
          </p:cNvPr>
          <p:cNvGrpSpPr/>
          <p:nvPr/>
        </p:nvGrpSpPr>
        <p:grpSpPr>
          <a:xfrm>
            <a:off x="7551457" y="5168443"/>
            <a:ext cx="698704" cy="1427714"/>
            <a:chOff x="7551457" y="5168443"/>
            <a:chExt cx="698704" cy="1427714"/>
          </a:xfrm>
        </p:grpSpPr>
        <p:sp>
          <p:nvSpPr>
            <p:cNvPr id="41" name="Szövegdoboz 40">
              <a:extLst>
                <a:ext uri="{FF2B5EF4-FFF2-40B4-BE49-F238E27FC236}">
                  <a16:creationId xmlns:a16="http://schemas.microsoft.com/office/drawing/2014/main" id="{D2A11E69-5748-4115-9E1D-DEF554677256}"/>
                </a:ext>
              </a:extLst>
            </p:cNvPr>
            <p:cNvSpPr txBox="1"/>
            <p:nvPr/>
          </p:nvSpPr>
          <p:spPr>
            <a:xfrm>
              <a:off x="7551457" y="6319158"/>
              <a:ext cx="61587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hu-HU" sz="1200" dirty="0"/>
                <a:t>273,15</a:t>
              </a:r>
            </a:p>
          </p:txBody>
        </p:sp>
        <p:grpSp>
          <p:nvGrpSpPr>
            <p:cNvPr id="65" name="Csoportba foglalás 64">
              <a:extLst>
                <a:ext uri="{FF2B5EF4-FFF2-40B4-BE49-F238E27FC236}">
                  <a16:creationId xmlns:a16="http://schemas.microsoft.com/office/drawing/2014/main" id="{63B66E83-6BC3-4C4E-BED1-89A93B77EE9B}"/>
                </a:ext>
              </a:extLst>
            </p:cNvPr>
            <p:cNvGrpSpPr/>
            <p:nvPr/>
          </p:nvGrpSpPr>
          <p:grpSpPr>
            <a:xfrm>
              <a:off x="8117227" y="5168443"/>
              <a:ext cx="132934" cy="1277601"/>
              <a:chOff x="5837373" y="5379833"/>
              <a:chExt cx="132934" cy="1177117"/>
            </a:xfrm>
          </p:grpSpPr>
          <p:cxnSp>
            <p:nvCxnSpPr>
              <p:cNvPr id="37" name="Egyenes összekötő 36">
                <a:extLst>
                  <a:ext uri="{FF2B5EF4-FFF2-40B4-BE49-F238E27FC236}">
                    <a16:creationId xmlns:a16="http://schemas.microsoft.com/office/drawing/2014/main" id="{88EB65A3-B11E-4519-B801-1034C996FB8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970142" y="5379833"/>
                <a:ext cx="0" cy="1061085"/>
              </a:xfrm>
              <a:prstGeom prst="line">
                <a:avLst/>
              </a:prstGeom>
              <a:ln w="12700">
                <a:solidFill>
                  <a:schemeClr val="tx1"/>
                </a:solidFill>
                <a:prstDash val="lg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Összekötő: szögletes 50">
                <a:extLst>
                  <a:ext uri="{FF2B5EF4-FFF2-40B4-BE49-F238E27FC236}">
                    <a16:creationId xmlns:a16="http://schemas.microsoft.com/office/drawing/2014/main" id="{5C84B807-AEEA-46D9-A7F6-2131E6756F83}"/>
                  </a:ext>
                </a:extLst>
              </p:cNvPr>
              <p:cNvCxnSpPr>
                <a:cxnSpLocks/>
              </p:cNvCxnSpPr>
              <p:nvPr/>
            </p:nvCxnSpPr>
            <p:spPr>
              <a:xfrm rot="5400000">
                <a:off x="5800147" y="6386791"/>
                <a:ext cx="207385" cy="132934"/>
              </a:xfrm>
              <a:prstGeom prst="bentConnector3">
                <a:avLst>
                  <a:gd name="adj1" fmla="val 103009"/>
                </a:avLst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8" name="Csoportba foglalás 7">
            <a:extLst>
              <a:ext uri="{FF2B5EF4-FFF2-40B4-BE49-F238E27FC236}">
                <a16:creationId xmlns:a16="http://schemas.microsoft.com/office/drawing/2014/main" id="{006345D3-D4A8-4F55-A24C-8C61BF8E64A0}"/>
              </a:ext>
            </a:extLst>
          </p:cNvPr>
          <p:cNvGrpSpPr/>
          <p:nvPr/>
        </p:nvGrpSpPr>
        <p:grpSpPr>
          <a:xfrm>
            <a:off x="6348124" y="5395473"/>
            <a:ext cx="1960711" cy="276999"/>
            <a:chOff x="6348124" y="5395473"/>
            <a:chExt cx="1960711" cy="276999"/>
          </a:xfrm>
        </p:grpSpPr>
        <p:cxnSp>
          <p:nvCxnSpPr>
            <p:cNvPr id="25" name="Egyenes összekötő 24">
              <a:extLst>
                <a:ext uri="{FF2B5EF4-FFF2-40B4-BE49-F238E27FC236}">
                  <a16:creationId xmlns:a16="http://schemas.microsoft.com/office/drawing/2014/main" id="{D9CE7F98-5571-47F0-9B04-3F4BAB34AC7C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6756485" y="5529836"/>
              <a:ext cx="1552350" cy="0"/>
            </a:xfrm>
            <a:prstGeom prst="line">
              <a:avLst/>
            </a:prstGeom>
            <a:ln w="12700">
              <a:solidFill>
                <a:schemeClr val="tx1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0" name="Szövegdoboz 69">
              <a:extLst>
                <a:ext uri="{FF2B5EF4-FFF2-40B4-BE49-F238E27FC236}">
                  <a16:creationId xmlns:a16="http://schemas.microsoft.com/office/drawing/2014/main" id="{99F8F0CF-8297-42F0-947B-FC4C4D3FC642}"/>
                </a:ext>
              </a:extLst>
            </p:cNvPr>
            <p:cNvSpPr txBox="1"/>
            <p:nvPr/>
          </p:nvSpPr>
          <p:spPr>
            <a:xfrm>
              <a:off x="6348124" y="5395473"/>
              <a:ext cx="420308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hu-HU" sz="1200" dirty="0"/>
                <a:t>611</a:t>
              </a:r>
            </a:p>
          </p:txBody>
        </p:sp>
      </p:grpSp>
      <p:grpSp>
        <p:nvGrpSpPr>
          <p:cNvPr id="98" name="Csoportba foglalás 97">
            <a:extLst>
              <a:ext uri="{FF2B5EF4-FFF2-40B4-BE49-F238E27FC236}">
                <a16:creationId xmlns:a16="http://schemas.microsoft.com/office/drawing/2014/main" id="{3823B283-E8F0-46CB-81AC-13CD3D77106F}"/>
              </a:ext>
            </a:extLst>
          </p:cNvPr>
          <p:cNvGrpSpPr/>
          <p:nvPr/>
        </p:nvGrpSpPr>
        <p:grpSpPr>
          <a:xfrm>
            <a:off x="6094110" y="5031150"/>
            <a:ext cx="3407783" cy="276999"/>
            <a:chOff x="6094110" y="5031150"/>
            <a:chExt cx="3407783" cy="276999"/>
          </a:xfrm>
        </p:grpSpPr>
        <p:cxnSp>
          <p:nvCxnSpPr>
            <p:cNvPr id="29" name="Egyenes összekötő 28">
              <a:extLst>
                <a:ext uri="{FF2B5EF4-FFF2-40B4-BE49-F238E27FC236}">
                  <a16:creationId xmlns:a16="http://schemas.microsoft.com/office/drawing/2014/main" id="{6BA1A816-B8AD-4387-B254-CF752BBF4DC0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754858" y="5168443"/>
              <a:ext cx="2747035" cy="0"/>
            </a:xfrm>
            <a:prstGeom prst="line">
              <a:avLst/>
            </a:prstGeom>
            <a:ln w="12700">
              <a:solidFill>
                <a:schemeClr val="tx1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1" name="Szövegdoboz 70">
              <a:extLst>
                <a:ext uri="{FF2B5EF4-FFF2-40B4-BE49-F238E27FC236}">
                  <a16:creationId xmlns:a16="http://schemas.microsoft.com/office/drawing/2014/main" id="{FBA08F36-C1D4-49A1-AA20-0A60B87F6571}"/>
                </a:ext>
              </a:extLst>
            </p:cNvPr>
            <p:cNvSpPr txBox="1"/>
            <p:nvPr/>
          </p:nvSpPr>
          <p:spPr>
            <a:xfrm>
              <a:off x="6094110" y="5031150"/>
              <a:ext cx="69987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hu-HU" sz="1200" dirty="0"/>
                <a:t>1,01·10</a:t>
              </a:r>
              <a:r>
                <a:rPr lang="hu-HU" sz="1200" baseline="30000" dirty="0"/>
                <a:t>5</a:t>
              </a:r>
            </a:p>
          </p:txBody>
        </p:sp>
      </p:grpSp>
      <p:grpSp>
        <p:nvGrpSpPr>
          <p:cNvPr id="96" name="Csoportba foglalás 95">
            <a:extLst>
              <a:ext uri="{FF2B5EF4-FFF2-40B4-BE49-F238E27FC236}">
                <a16:creationId xmlns:a16="http://schemas.microsoft.com/office/drawing/2014/main" id="{B9008B11-730D-4C73-A951-B88D56E64533}"/>
              </a:ext>
            </a:extLst>
          </p:cNvPr>
          <p:cNvGrpSpPr/>
          <p:nvPr/>
        </p:nvGrpSpPr>
        <p:grpSpPr>
          <a:xfrm>
            <a:off x="6009054" y="3118155"/>
            <a:ext cx="5022652" cy="276999"/>
            <a:chOff x="6009054" y="3118155"/>
            <a:chExt cx="5022652" cy="276999"/>
          </a:xfrm>
        </p:grpSpPr>
        <p:cxnSp>
          <p:nvCxnSpPr>
            <p:cNvPr id="19" name="Egyenes összekötő 18">
              <a:extLst>
                <a:ext uri="{FF2B5EF4-FFF2-40B4-BE49-F238E27FC236}">
                  <a16:creationId xmlns:a16="http://schemas.microsoft.com/office/drawing/2014/main" id="{C1114EC1-C01D-4BB7-A6E1-DDC757A6486F}"/>
                </a:ext>
              </a:extLst>
            </p:cNvPr>
            <p:cNvCxnSpPr>
              <a:cxnSpLocks/>
              <a:stCxn id="9" idx="2"/>
              <a:endCxn id="72" idx="3"/>
            </p:cNvCxnSpPr>
            <p:nvPr/>
          </p:nvCxnSpPr>
          <p:spPr>
            <a:xfrm flipH="1">
              <a:off x="6793243" y="3256130"/>
              <a:ext cx="4238463" cy="525"/>
            </a:xfrm>
            <a:prstGeom prst="line">
              <a:avLst/>
            </a:prstGeom>
            <a:ln w="12700">
              <a:solidFill>
                <a:schemeClr val="tx1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2" name="Szövegdoboz 71">
              <a:extLst>
                <a:ext uri="{FF2B5EF4-FFF2-40B4-BE49-F238E27FC236}">
                  <a16:creationId xmlns:a16="http://schemas.microsoft.com/office/drawing/2014/main" id="{907A4708-2D44-4063-9387-13BC298645A3}"/>
                </a:ext>
              </a:extLst>
            </p:cNvPr>
            <p:cNvSpPr txBox="1"/>
            <p:nvPr/>
          </p:nvSpPr>
          <p:spPr>
            <a:xfrm>
              <a:off x="6009054" y="3118155"/>
              <a:ext cx="784189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hu-HU" sz="1200" dirty="0"/>
                <a:t>220,6·10</a:t>
              </a:r>
              <a:r>
                <a:rPr lang="hu-HU" sz="1200" baseline="30000" dirty="0"/>
                <a:t>5</a:t>
              </a:r>
            </a:p>
          </p:txBody>
        </p:sp>
      </p:grpSp>
      <p:grpSp>
        <p:nvGrpSpPr>
          <p:cNvPr id="80" name="Csoportba foglalás 79">
            <a:extLst>
              <a:ext uri="{FF2B5EF4-FFF2-40B4-BE49-F238E27FC236}">
                <a16:creationId xmlns:a16="http://schemas.microsoft.com/office/drawing/2014/main" id="{B7018F02-B149-4C00-BE22-E80B06BA1104}"/>
              </a:ext>
            </a:extLst>
          </p:cNvPr>
          <p:cNvGrpSpPr/>
          <p:nvPr/>
        </p:nvGrpSpPr>
        <p:grpSpPr>
          <a:xfrm>
            <a:off x="6172689" y="2052080"/>
            <a:ext cx="5771845" cy="4625456"/>
            <a:chOff x="6262629" y="2052080"/>
            <a:chExt cx="5771845" cy="4625456"/>
          </a:xfrm>
        </p:grpSpPr>
        <p:cxnSp>
          <p:nvCxnSpPr>
            <p:cNvPr id="12" name="Egyenes összekötő nyíllal 11">
              <a:extLst>
                <a:ext uri="{FF2B5EF4-FFF2-40B4-BE49-F238E27FC236}">
                  <a16:creationId xmlns:a16="http://schemas.microsoft.com/office/drawing/2014/main" id="{64BF1244-2A70-4081-997B-164986033FE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969283" y="2113613"/>
              <a:ext cx="0" cy="4140723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Egyenes összekötő nyíllal 12">
              <a:extLst>
                <a:ext uri="{FF2B5EF4-FFF2-40B4-BE49-F238E27FC236}">
                  <a16:creationId xmlns:a16="http://schemas.microsoft.com/office/drawing/2014/main" id="{795E11A3-55A2-4DBA-BE8D-698D4E95649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969283" y="6235284"/>
              <a:ext cx="5040000" cy="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8" name="Szövegdoboz 77">
              <a:extLst>
                <a:ext uri="{FF2B5EF4-FFF2-40B4-BE49-F238E27FC236}">
                  <a16:creationId xmlns:a16="http://schemas.microsoft.com/office/drawing/2014/main" id="{25D938D2-4BB4-40F3-85F5-3BF2F196E014}"/>
                </a:ext>
              </a:extLst>
            </p:cNvPr>
            <p:cNvSpPr txBox="1"/>
            <p:nvPr/>
          </p:nvSpPr>
          <p:spPr>
            <a:xfrm>
              <a:off x="6262629" y="2052080"/>
              <a:ext cx="62055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hu-HU" dirty="0"/>
                <a:t>p/Pa</a:t>
              </a:r>
            </a:p>
          </p:txBody>
        </p:sp>
        <p:sp>
          <p:nvSpPr>
            <p:cNvPr id="79" name="Szövegdoboz 78">
              <a:extLst>
                <a:ext uri="{FF2B5EF4-FFF2-40B4-BE49-F238E27FC236}">
                  <a16:creationId xmlns:a16="http://schemas.microsoft.com/office/drawing/2014/main" id="{FF547163-9AED-47F7-9C2E-17B3D5AD87AA}"/>
                </a:ext>
              </a:extLst>
            </p:cNvPr>
            <p:cNvSpPr txBox="1"/>
            <p:nvPr/>
          </p:nvSpPr>
          <p:spPr>
            <a:xfrm>
              <a:off x="11539659" y="6308204"/>
              <a:ext cx="49481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hu-HU" dirty="0"/>
                <a:t>T/K</a:t>
              </a:r>
            </a:p>
          </p:txBody>
        </p:sp>
      </p:grpSp>
      <p:sp>
        <p:nvSpPr>
          <p:cNvPr id="81" name="Szövegdoboz 80">
            <a:extLst>
              <a:ext uri="{FF2B5EF4-FFF2-40B4-BE49-F238E27FC236}">
                <a16:creationId xmlns:a16="http://schemas.microsoft.com/office/drawing/2014/main" id="{61FE4AD4-C43E-4DAF-A4B5-DCBDE36E6BAF}"/>
              </a:ext>
            </a:extLst>
          </p:cNvPr>
          <p:cNvSpPr txBox="1"/>
          <p:nvPr/>
        </p:nvSpPr>
        <p:spPr>
          <a:xfrm>
            <a:off x="9504577" y="5247926"/>
            <a:ext cx="85151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gőz</a:t>
            </a:r>
          </a:p>
        </p:txBody>
      </p:sp>
      <p:sp>
        <p:nvSpPr>
          <p:cNvPr id="82" name="Szövegdoboz 81">
            <a:extLst>
              <a:ext uri="{FF2B5EF4-FFF2-40B4-BE49-F238E27FC236}">
                <a16:creationId xmlns:a16="http://schemas.microsoft.com/office/drawing/2014/main" id="{358054A3-B49B-40F1-B7B8-9E8FC98F38F9}"/>
              </a:ext>
            </a:extLst>
          </p:cNvPr>
          <p:cNvSpPr txBox="1"/>
          <p:nvPr/>
        </p:nvSpPr>
        <p:spPr>
          <a:xfrm>
            <a:off x="8511372" y="3939974"/>
            <a:ext cx="180049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folyadék</a:t>
            </a:r>
          </a:p>
        </p:txBody>
      </p:sp>
      <p:sp>
        <p:nvSpPr>
          <p:cNvPr id="83" name="Szövegdoboz 82">
            <a:extLst>
              <a:ext uri="{FF2B5EF4-FFF2-40B4-BE49-F238E27FC236}">
                <a16:creationId xmlns:a16="http://schemas.microsoft.com/office/drawing/2014/main" id="{4E986C3A-D484-4179-A0D2-A6EA6AC44C03}"/>
              </a:ext>
            </a:extLst>
          </p:cNvPr>
          <p:cNvSpPr txBox="1"/>
          <p:nvPr/>
        </p:nvSpPr>
        <p:spPr>
          <a:xfrm rot="16200000">
            <a:off x="6719298" y="4733687"/>
            <a:ext cx="141577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szilárd</a:t>
            </a:r>
          </a:p>
        </p:txBody>
      </p:sp>
      <p:cxnSp>
        <p:nvCxnSpPr>
          <p:cNvPr id="85" name="Egyenes összekötő 84">
            <a:extLst>
              <a:ext uri="{FF2B5EF4-FFF2-40B4-BE49-F238E27FC236}">
                <a16:creationId xmlns:a16="http://schemas.microsoft.com/office/drawing/2014/main" id="{14281654-025E-4F18-BAFA-A83C6A7071F2}"/>
              </a:ext>
            </a:extLst>
          </p:cNvPr>
          <p:cNvCxnSpPr/>
          <p:nvPr/>
        </p:nvCxnSpPr>
        <p:spPr>
          <a:xfrm>
            <a:off x="3447738" y="5894257"/>
            <a:ext cx="795728" cy="0"/>
          </a:xfrm>
          <a:prstGeom prst="line">
            <a:avLst/>
          </a:prstGeom>
          <a:ln w="254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Egyenes összekötő 85">
            <a:extLst>
              <a:ext uri="{FF2B5EF4-FFF2-40B4-BE49-F238E27FC236}">
                <a16:creationId xmlns:a16="http://schemas.microsoft.com/office/drawing/2014/main" id="{E1615B95-5725-40BF-92E8-76112AE14AEE}"/>
              </a:ext>
            </a:extLst>
          </p:cNvPr>
          <p:cNvCxnSpPr/>
          <p:nvPr/>
        </p:nvCxnSpPr>
        <p:spPr>
          <a:xfrm>
            <a:off x="3160596" y="5395473"/>
            <a:ext cx="795728" cy="0"/>
          </a:xfrm>
          <a:prstGeom prst="line">
            <a:avLst/>
          </a:prstGeom>
          <a:ln w="254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Egyenes összekötő 86">
            <a:extLst>
              <a:ext uri="{FF2B5EF4-FFF2-40B4-BE49-F238E27FC236}">
                <a16:creationId xmlns:a16="http://schemas.microsoft.com/office/drawing/2014/main" id="{8727BDF4-80C5-41C5-8FD6-2B1F4B8A1C35}"/>
              </a:ext>
            </a:extLst>
          </p:cNvPr>
          <p:cNvCxnSpPr/>
          <p:nvPr/>
        </p:nvCxnSpPr>
        <p:spPr>
          <a:xfrm>
            <a:off x="3049874" y="4901346"/>
            <a:ext cx="795728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" name="Csoportba foglalás 5">
            <a:extLst>
              <a:ext uri="{FF2B5EF4-FFF2-40B4-BE49-F238E27FC236}">
                <a16:creationId xmlns:a16="http://schemas.microsoft.com/office/drawing/2014/main" id="{40770938-797B-4EA3-85A3-5F9BEA60A6C8}"/>
              </a:ext>
            </a:extLst>
          </p:cNvPr>
          <p:cNvGrpSpPr/>
          <p:nvPr/>
        </p:nvGrpSpPr>
        <p:grpSpPr>
          <a:xfrm>
            <a:off x="7817426" y="2539758"/>
            <a:ext cx="1858201" cy="3013335"/>
            <a:chOff x="7817426" y="2539758"/>
            <a:chExt cx="1858201" cy="3013335"/>
          </a:xfrm>
        </p:grpSpPr>
        <p:sp>
          <p:nvSpPr>
            <p:cNvPr id="88" name="Szövegdoboz 87">
              <a:extLst>
                <a:ext uri="{FF2B5EF4-FFF2-40B4-BE49-F238E27FC236}">
                  <a16:creationId xmlns:a16="http://schemas.microsoft.com/office/drawing/2014/main" id="{C3E1F580-8478-49AE-9070-B7EA308D6658}"/>
                </a:ext>
              </a:extLst>
            </p:cNvPr>
            <p:cNvSpPr txBox="1"/>
            <p:nvPr/>
          </p:nvSpPr>
          <p:spPr>
            <a:xfrm>
              <a:off x="7817426" y="2539758"/>
              <a:ext cx="1858201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hu-HU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hármaspont</a:t>
              </a:r>
            </a:p>
          </p:txBody>
        </p:sp>
        <p:cxnSp>
          <p:nvCxnSpPr>
            <p:cNvPr id="90" name="Egyenes összekötő nyíllal 89">
              <a:extLst>
                <a:ext uri="{FF2B5EF4-FFF2-40B4-BE49-F238E27FC236}">
                  <a16:creationId xmlns:a16="http://schemas.microsoft.com/office/drawing/2014/main" id="{8B5E24B9-276E-47A3-9A07-8959D5725172}"/>
                </a:ext>
              </a:extLst>
            </p:cNvPr>
            <p:cNvCxnSpPr>
              <a:cxnSpLocks/>
              <a:stCxn id="88" idx="2"/>
              <a:endCxn id="5" idx="2"/>
            </p:cNvCxnSpPr>
            <p:nvPr/>
          </p:nvCxnSpPr>
          <p:spPr>
            <a:xfrm flipH="1">
              <a:off x="8320978" y="3062978"/>
              <a:ext cx="425549" cy="2490115"/>
            </a:xfrm>
            <a:prstGeom prst="straightConnector1">
              <a:avLst/>
            </a:prstGeom>
            <a:ln w="25400">
              <a:solidFill>
                <a:schemeClr val="tx1"/>
              </a:solidFill>
              <a:prstDash val="lgDash"/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" name="Csoportba foglalás 13">
            <a:extLst>
              <a:ext uri="{FF2B5EF4-FFF2-40B4-BE49-F238E27FC236}">
                <a16:creationId xmlns:a16="http://schemas.microsoft.com/office/drawing/2014/main" id="{BEEC9825-C3EB-42E3-8743-266F034A336E}"/>
              </a:ext>
            </a:extLst>
          </p:cNvPr>
          <p:cNvGrpSpPr/>
          <p:nvPr/>
        </p:nvGrpSpPr>
        <p:grpSpPr>
          <a:xfrm>
            <a:off x="9062956" y="1786320"/>
            <a:ext cx="2345514" cy="1405737"/>
            <a:chOff x="9062956" y="1786320"/>
            <a:chExt cx="2345514" cy="1405737"/>
          </a:xfrm>
        </p:grpSpPr>
        <p:sp>
          <p:nvSpPr>
            <p:cNvPr id="92" name="Szövegdoboz 91">
              <a:extLst>
                <a:ext uri="{FF2B5EF4-FFF2-40B4-BE49-F238E27FC236}">
                  <a16:creationId xmlns:a16="http://schemas.microsoft.com/office/drawing/2014/main" id="{C54D9D1B-264B-4657-B034-E9055749E492}"/>
                </a:ext>
              </a:extLst>
            </p:cNvPr>
            <p:cNvSpPr txBox="1"/>
            <p:nvPr/>
          </p:nvSpPr>
          <p:spPr>
            <a:xfrm>
              <a:off x="9062956" y="1786320"/>
              <a:ext cx="2345514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hu-HU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kritikus állapot</a:t>
              </a:r>
            </a:p>
          </p:txBody>
        </p:sp>
        <p:cxnSp>
          <p:nvCxnSpPr>
            <p:cNvPr id="93" name="Egyenes összekötő nyíllal 92">
              <a:extLst>
                <a:ext uri="{FF2B5EF4-FFF2-40B4-BE49-F238E27FC236}">
                  <a16:creationId xmlns:a16="http://schemas.microsoft.com/office/drawing/2014/main" id="{47D2EED1-BE0A-4302-95BC-AA789493F585}"/>
                </a:ext>
              </a:extLst>
            </p:cNvPr>
            <p:cNvCxnSpPr>
              <a:cxnSpLocks/>
              <a:stCxn id="92" idx="2"/>
              <a:endCxn id="9" idx="0"/>
            </p:cNvCxnSpPr>
            <p:nvPr/>
          </p:nvCxnSpPr>
          <p:spPr>
            <a:xfrm>
              <a:off x="10235713" y="2309540"/>
              <a:ext cx="855773" cy="882517"/>
            </a:xfrm>
            <a:prstGeom prst="straightConnector1">
              <a:avLst/>
            </a:prstGeom>
            <a:ln w="25400">
              <a:solidFill>
                <a:schemeClr val="tx1"/>
              </a:solidFill>
              <a:prstDash val="lgDash"/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7" name="Szövegdoboz 46">
            <a:extLst>
              <a:ext uri="{FF2B5EF4-FFF2-40B4-BE49-F238E27FC236}">
                <a16:creationId xmlns:a16="http://schemas.microsoft.com/office/drawing/2014/main" id="{489B8F86-3E32-469D-8E20-C7AB42A9ED8B}"/>
              </a:ext>
            </a:extLst>
          </p:cNvPr>
          <p:cNvSpPr txBox="1"/>
          <p:nvPr/>
        </p:nvSpPr>
        <p:spPr>
          <a:xfrm>
            <a:off x="11211838" y="4131412"/>
            <a:ext cx="82586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gáz</a:t>
            </a:r>
          </a:p>
        </p:txBody>
      </p:sp>
    </p:spTree>
    <p:extLst>
      <p:ext uri="{BB962C8B-B14F-4D97-AF65-F5344CB8AC3E}">
        <p14:creationId xmlns:p14="http://schemas.microsoft.com/office/powerpoint/2010/main" val="9431233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" presetClass="entr" presetSubtype="2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6" presetClass="emph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 tmFilter="0, 0; .2, .5; .8, .5; 1, 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7" dur="250" autoRev="1" fill="hold"/>
                                        <p:tgtEl>
                                          <p:spTgt spid="9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00"/>
                            </p:stCondLst>
                            <p:childTnLst>
                              <p:par>
                                <p:cTn id="39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000"/>
                            </p:stCondLst>
                            <p:childTnLst>
                              <p:par>
                                <p:cTn id="4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500"/>
                            </p:stCondLst>
                            <p:childTnLst>
                              <p:par>
                                <p:cTn id="5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 tmFilter="0, 0; .2, .5; .8, .5; 1, 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2" dur="250" autoRev="1" fill="hold"/>
                                        <p:tgtEl>
                                          <p:spTgt spid="9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500"/>
                            </p:stCondLst>
                            <p:childTnLst>
                              <p:par>
                                <p:cTn id="84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" presetClass="entr" presetSubtype="1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1000"/>
                            </p:stCondLst>
                            <p:childTnLst>
                              <p:par>
                                <p:cTn id="96" presetID="2" presetClass="entr" presetSubtype="2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2000"/>
                            </p:stCondLst>
                            <p:childTnLst>
                              <p:par>
                                <p:cTn id="101" presetID="1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81" grpId="0"/>
      <p:bldP spid="82" grpId="0"/>
      <p:bldP spid="83" grpId="0"/>
      <p:bldP spid="47" grpId="0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Téglalap 151">
            <a:extLst>
              <a:ext uri="{FF2B5EF4-FFF2-40B4-BE49-F238E27FC236}">
                <a16:creationId xmlns:a16="http://schemas.microsoft.com/office/drawing/2014/main" id="{13018CF3-875C-41FB-89E5-DD100E3D1385}"/>
              </a:ext>
            </a:extLst>
          </p:cNvPr>
          <p:cNvSpPr/>
          <p:nvPr/>
        </p:nvSpPr>
        <p:spPr>
          <a:xfrm>
            <a:off x="771118" y="4160972"/>
            <a:ext cx="2123994" cy="121178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51" name="Téglalap 150">
            <a:extLst>
              <a:ext uri="{FF2B5EF4-FFF2-40B4-BE49-F238E27FC236}">
                <a16:creationId xmlns:a16="http://schemas.microsoft.com/office/drawing/2014/main" id="{1F2425F6-2622-4FB6-A268-BDBF938A2A07}"/>
              </a:ext>
            </a:extLst>
          </p:cNvPr>
          <p:cNvSpPr/>
          <p:nvPr/>
        </p:nvSpPr>
        <p:spPr>
          <a:xfrm>
            <a:off x="756536" y="3776271"/>
            <a:ext cx="2123994" cy="159808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" name="Cím 1">
            <a:extLst>
              <a:ext uri="{FF2B5EF4-FFF2-40B4-BE49-F238E27FC236}">
                <a16:creationId xmlns:a16="http://schemas.microsoft.com/office/drawing/2014/main" id="{D295C7CD-7D78-49FC-9DA0-450DD01B44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Kritikus állapot – pontosítás!</a:t>
            </a:r>
          </a:p>
        </p:txBody>
      </p:sp>
      <p:sp>
        <p:nvSpPr>
          <p:cNvPr id="153" name="Tartalom helye 152">
            <a:extLst>
              <a:ext uri="{FF2B5EF4-FFF2-40B4-BE49-F238E27FC236}">
                <a16:creationId xmlns:a16="http://schemas.microsoft.com/office/drawing/2014/main" id="{3019C480-00CE-481E-AE4D-1840FB02E1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90475" y="1612291"/>
            <a:ext cx="8249968" cy="5064279"/>
          </a:xfrm>
        </p:spPr>
        <p:txBody>
          <a:bodyPr>
            <a:normAutofit lnSpcReduction="10000"/>
          </a:bodyPr>
          <a:lstStyle/>
          <a:p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Ha az evakuált edénybe zárt folyadékot melegíteni kezdjük, akkor azon részecskék száma amelyek ki tud-</a:t>
            </a:r>
            <a:r>
              <a:rPr lang="hu-H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nak</a:t>
            </a:r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lépni a gőztérbe, nő a gőztér nyomása, és a gőz </a:t>
            </a:r>
            <a:r>
              <a:rPr lang="hu-H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sű-rűsége</a:t>
            </a:r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</a:p>
          <a:p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Eközben a folyadékfázisban a sűrűség csökken, mert a termikus energia eltávolítja egymástól a részecskéket!</a:t>
            </a:r>
          </a:p>
          <a:p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Egy a folyadékra jellemző hőmérsékleten bekövetke-</a:t>
            </a:r>
            <a:r>
              <a:rPr lang="hu-H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zik</a:t>
            </a:r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az, hogy a növekvő gőzsűrűség és a csökkenő </a:t>
            </a:r>
            <a:r>
              <a:rPr lang="hu-H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fo-lyadéksűrűség</a:t>
            </a:r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egyenlővé válik, és eltűnik a fázishatár, anélkül, hogy elpárologna a folyadék teljes </a:t>
            </a:r>
            <a:r>
              <a:rPr lang="hu-H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mennyisé-ge</a:t>
            </a:r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</a:p>
          <a:p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Ez a hőmérséklet a kritikus hőmérséklet, a nyomás a kritikus nyomás!</a:t>
            </a:r>
          </a:p>
        </p:txBody>
      </p:sp>
      <p:sp>
        <p:nvSpPr>
          <p:cNvPr id="4" name="Téglalap 3">
            <a:extLst>
              <a:ext uri="{FF2B5EF4-FFF2-40B4-BE49-F238E27FC236}">
                <a16:creationId xmlns:a16="http://schemas.microsoft.com/office/drawing/2014/main" id="{24B18CFB-C276-4274-9925-DB2A246F3F9A}"/>
              </a:ext>
            </a:extLst>
          </p:cNvPr>
          <p:cNvSpPr/>
          <p:nvPr/>
        </p:nvSpPr>
        <p:spPr>
          <a:xfrm>
            <a:off x="751859" y="3422917"/>
            <a:ext cx="2123994" cy="198387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grpSp>
        <p:nvGrpSpPr>
          <p:cNvPr id="5" name="Csoportba foglalás 4">
            <a:extLst>
              <a:ext uri="{FF2B5EF4-FFF2-40B4-BE49-F238E27FC236}">
                <a16:creationId xmlns:a16="http://schemas.microsoft.com/office/drawing/2014/main" id="{05C1D40D-C333-4ACE-9A41-49BCE83125A9}"/>
              </a:ext>
            </a:extLst>
          </p:cNvPr>
          <p:cNvGrpSpPr/>
          <p:nvPr/>
        </p:nvGrpSpPr>
        <p:grpSpPr>
          <a:xfrm>
            <a:off x="704051" y="1083122"/>
            <a:ext cx="2980036" cy="4370662"/>
            <a:chOff x="6805341" y="2015146"/>
            <a:chExt cx="2980036" cy="4370662"/>
          </a:xfrm>
        </p:grpSpPr>
        <p:sp>
          <p:nvSpPr>
            <p:cNvPr id="6" name="Téglalap: lekerekített 5">
              <a:extLst>
                <a:ext uri="{FF2B5EF4-FFF2-40B4-BE49-F238E27FC236}">
                  <a16:creationId xmlns:a16="http://schemas.microsoft.com/office/drawing/2014/main" id="{B9D2EE3F-97C0-4D8B-A8C8-52E48C0ADF10}"/>
                </a:ext>
              </a:extLst>
            </p:cNvPr>
            <p:cNvSpPr/>
            <p:nvPr/>
          </p:nvSpPr>
          <p:spPr>
            <a:xfrm>
              <a:off x="6841197" y="3114996"/>
              <a:ext cx="2175164" cy="3270812"/>
            </a:xfrm>
            <a:prstGeom prst="roundRect">
              <a:avLst/>
            </a:prstGeom>
            <a:noFill/>
            <a:ln w="889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7" name="Téglalap 6">
              <a:extLst>
                <a:ext uri="{FF2B5EF4-FFF2-40B4-BE49-F238E27FC236}">
                  <a16:creationId xmlns:a16="http://schemas.microsoft.com/office/drawing/2014/main" id="{EB2725FF-85B3-4848-A5D3-DE18FC24AC45}"/>
                </a:ext>
              </a:extLst>
            </p:cNvPr>
            <p:cNvSpPr/>
            <p:nvPr/>
          </p:nvSpPr>
          <p:spPr>
            <a:xfrm>
              <a:off x="7802980" y="2649719"/>
              <a:ext cx="203922" cy="632762"/>
            </a:xfrm>
            <a:prstGeom prst="rect">
              <a:avLst/>
            </a:prstGeom>
            <a:solidFill>
              <a:schemeClr val="bg1"/>
            </a:solidFill>
            <a:ln w="762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8" name="Ellipszis 7">
              <a:extLst>
                <a:ext uri="{FF2B5EF4-FFF2-40B4-BE49-F238E27FC236}">
                  <a16:creationId xmlns:a16="http://schemas.microsoft.com/office/drawing/2014/main" id="{A1A393BF-9546-498A-8960-7D0DCC9E5687}"/>
                </a:ext>
              </a:extLst>
            </p:cNvPr>
            <p:cNvSpPr/>
            <p:nvPr/>
          </p:nvSpPr>
          <p:spPr>
            <a:xfrm>
              <a:off x="7482348" y="2015146"/>
              <a:ext cx="845186" cy="845186"/>
            </a:xfrm>
            <a:prstGeom prst="ellipse">
              <a:avLst/>
            </a:prstGeom>
            <a:solidFill>
              <a:schemeClr val="bg1"/>
            </a:solidFill>
            <a:ln w="508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9" name="Téglalap 8">
              <a:extLst>
                <a:ext uri="{FF2B5EF4-FFF2-40B4-BE49-F238E27FC236}">
                  <a16:creationId xmlns:a16="http://schemas.microsoft.com/office/drawing/2014/main" id="{5C766B31-2640-4F48-9429-D611BB298313}"/>
                </a:ext>
              </a:extLst>
            </p:cNvPr>
            <p:cNvSpPr/>
            <p:nvPr/>
          </p:nvSpPr>
          <p:spPr>
            <a:xfrm rot="2700000">
              <a:off x="9112431" y="2343502"/>
              <a:ext cx="203922" cy="1122676"/>
            </a:xfrm>
            <a:prstGeom prst="rect">
              <a:avLst/>
            </a:prstGeom>
            <a:solidFill>
              <a:schemeClr val="bg1"/>
            </a:solidFill>
            <a:ln w="762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cxnSp>
          <p:nvCxnSpPr>
            <p:cNvPr id="10" name="Egyenes összekötő 9">
              <a:extLst>
                <a:ext uri="{FF2B5EF4-FFF2-40B4-BE49-F238E27FC236}">
                  <a16:creationId xmlns:a16="http://schemas.microsoft.com/office/drawing/2014/main" id="{5A314D65-DBA6-4596-BDEC-940044A09048}"/>
                </a:ext>
              </a:extLst>
            </p:cNvPr>
            <p:cNvCxnSpPr>
              <a:cxnSpLocks/>
            </p:cNvCxnSpPr>
            <p:nvPr/>
          </p:nvCxnSpPr>
          <p:spPr>
            <a:xfrm>
              <a:off x="6805341" y="6326860"/>
              <a:ext cx="2254988" cy="0"/>
            </a:xfrm>
            <a:prstGeom prst="line">
              <a:avLst/>
            </a:prstGeom>
            <a:ln w="203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Téglalap 10">
              <a:extLst>
                <a:ext uri="{FF2B5EF4-FFF2-40B4-BE49-F238E27FC236}">
                  <a16:creationId xmlns:a16="http://schemas.microsoft.com/office/drawing/2014/main" id="{D11868BA-27E4-4222-B491-ACA55D330517}"/>
                </a:ext>
              </a:extLst>
            </p:cNvPr>
            <p:cNvSpPr/>
            <p:nvPr/>
          </p:nvSpPr>
          <p:spPr>
            <a:xfrm rot="2700000">
              <a:off x="8600931" y="3176122"/>
              <a:ext cx="51170" cy="632762"/>
            </a:xfrm>
            <a:prstGeom prst="rect">
              <a:avLst/>
            </a:prstGeom>
            <a:solidFill>
              <a:schemeClr val="bg1"/>
            </a:solidFill>
            <a:ln w="762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12" name="Téglalap 11">
              <a:extLst>
                <a:ext uri="{FF2B5EF4-FFF2-40B4-BE49-F238E27FC236}">
                  <a16:creationId xmlns:a16="http://schemas.microsoft.com/office/drawing/2014/main" id="{1B41BDBC-2A65-4986-862E-D7653530D25F}"/>
                </a:ext>
              </a:extLst>
            </p:cNvPr>
            <p:cNvSpPr/>
            <p:nvPr/>
          </p:nvSpPr>
          <p:spPr>
            <a:xfrm rot="2700000">
              <a:off x="9443411" y="2333337"/>
              <a:ext cx="51170" cy="632762"/>
            </a:xfrm>
            <a:prstGeom prst="rect">
              <a:avLst/>
            </a:prstGeom>
            <a:solidFill>
              <a:schemeClr val="bg1"/>
            </a:solidFill>
            <a:ln w="762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13" name="Téglalap 12">
              <a:extLst>
                <a:ext uri="{FF2B5EF4-FFF2-40B4-BE49-F238E27FC236}">
                  <a16:creationId xmlns:a16="http://schemas.microsoft.com/office/drawing/2014/main" id="{38A6B4AE-64CD-41F2-8842-DEA663215AA7}"/>
                </a:ext>
              </a:extLst>
            </p:cNvPr>
            <p:cNvSpPr/>
            <p:nvPr/>
          </p:nvSpPr>
          <p:spPr>
            <a:xfrm>
              <a:off x="7878797" y="3220764"/>
              <a:ext cx="54000" cy="632762"/>
            </a:xfrm>
            <a:prstGeom prst="rect">
              <a:avLst/>
            </a:prstGeom>
            <a:solidFill>
              <a:schemeClr val="bg1"/>
            </a:solidFill>
            <a:ln w="762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</p:grpSp>
      <p:cxnSp>
        <p:nvCxnSpPr>
          <p:cNvPr id="14" name="Egyenes összekötő 13">
            <a:extLst>
              <a:ext uri="{FF2B5EF4-FFF2-40B4-BE49-F238E27FC236}">
                <a16:creationId xmlns:a16="http://schemas.microsoft.com/office/drawing/2014/main" id="{99D75943-6D9D-49D0-BFFC-A232B6E33B5C}"/>
              </a:ext>
            </a:extLst>
          </p:cNvPr>
          <p:cNvCxnSpPr>
            <a:cxnSpLocks/>
          </p:cNvCxnSpPr>
          <p:nvPr/>
        </p:nvCxnSpPr>
        <p:spPr>
          <a:xfrm>
            <a:off x="3093753" y="1490505"/>
            <a:ext cx="499743" cy="486527"/>
          </a:xfrm>
          <a:prstGeom prst="line">
            <a:avLst/>
          </a:prstGeom>
          <a:ln w="635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1" name="Csoportba foglalás 50">
            <a:extLst>
              <a:ext uri="{FF2B5EF4-FFF2-40B4-BE49-F238E27FC236}">
                <a16:creationId xmlns:a16="http://schemas.microsoft.com/office/drawing/2014/main" id="{4C2C68CE-FEC7-4479-B4D4-D1BBC4CF5C06}"/>
              </a:ext>
            </a:extLst>
          </p:cNvPr>
          <p:cNvGrpSpPr/>
          <p:nvPr/>
        </p:nvGrpSpPr>
        <p:grpSpPr>
          <a:xfrm>
            <a:off x="1351294" y="1111586"/>
            <a:ext cx="902034" cy="479941"/>
            <a:chOff x="8744353" y="2058124"/>
            <a:chExt cx="902034" cy="479941"/>
          </a:xfrm>
        </p:grpSpPr>
        <p:grpSp>
          <p:nvGrpSpPr>
            <p:cNvPr id="52" name="Csoportba foglalás 51">
              <a:extLst>
                <a:ext uri="{FF2B5EF4-FFF2-40B4-BE49-F238E27FC236}">
                  <a16:creationId xmlns:a16="http://schemas.microsoft.com/office/drawing/2014/main" id="{DAFBAA75-807B-46E3-BE18-D93DF076924C}"/>
                </a:ext>
              </a:extLst>
            </p:cNvPr>
            <p:cNvGrpSpPr/>
            <p:nvPr/>
          </p:nvGrpSpPr>
          <p:grpSpPr>
            <a:xfrm>
              <a:off x="8933783" y="2242635"/>
              <a:ext cx="576175" cy="193004"/>
              <a:chOff x="8933783" y="2242635"/>
              <a:chExt cx="576175" cy="193004"/>
            </a:xfrm>
          </p:grpSpPr>
          <p:cxnSp>
            <p:nvCxnSpPr>
              <p:cNvPr id="56" name="Egyenes összekötő 55">
                <a:extLst>
                  <a:ext uri="{FF2B5EF4-FFF2-40B4-BE49-F238E27FC236}">
                    <a16:creationId xmlns:a16="http://schemas.microsoft.com/office/drawing/2014/main" id="{D1B73412-9B73-41C8-9601-1788A97A82F0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9192542" y="2242635"/>
                <a:ext cx="0" cy="92321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" name="Egyenes összekötő 56">
                <a:extLst>
                  <a:ext uri="{FF2B5EF4-FFF2-40B4-BE49-F238E27FC236}">
                    <a16:creationId xmlns:a16="http://schemas.microsoft.com/office/drawing/2014/main" id="{95A1250B-59E8-4ED9-B854-A9258665FA38}"/>
                  </a:ext>
                </a:extLst>
              </p:cNvPr>
              <p:cNvCxnSpPr>
                <a:cxnSpLocks/>
              </p:cNvCxnSpPr>
              <p:nvPr/>
            </p:nvCxnSpPr>
            <p:spPr>
              <a:xfrm rot="2700000">
                <a:off x="9463798" y="2356964"/>
                <a:ext cx="0" cy="92321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" name="Egyenes összekötő 57">
                <a:extLst>
                  <a:ext uri="{FF2B5EF4-FFF2-40B4-BE49-F238E27FC236}">
                    <a16:creationId xmlns:a16="http://schemas.microsoft.com/office/drawing/2014/main" id="{E1E2C3E7-046B-4EE2-987F-0F9F5E9E8BA6}"/>
                  </a:ext>
                </a:extLst>
              </p:cNvPr>
              <p:cNvCxnSpPr>
                <a:cxnSpLocks/>
              </p:cNvCxnSpPr>
              <p:nvPr/>
            </p:nvCxnSpPr>
            <p:spPr>
              <a:xfrm rot="18900000">
                <a:off x="8933783" y="2343318"/>
                <a:ext cx="0" cy="92321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" name="Egyenes összekötő 58">
                <a:extLst>
                  <a:ext uri="{FF2B5EF4-FFF2-40B4-BE49-F238E27FC236}">
                    <a16:creationId xmlns:a16="http://schemas.microsoft.com/office/drawing/2014/main" id="{3C3F70DB-FDB5-46BE-BDB8-4F921051ED39}"/>
                  </a:ext>
                </a:extLst>
              </p:cNvPr>
              <p:cNvCxnSpPr>
                <a:cxnSpLocks/>
              </p:cNvCxnSpPr>
              <p:nvPr/>
            </p:nvCxnSpPr>
            <p:spPr>
              <a:xfrm rot="900000">
                <a:off x="9298401" y="2253095"/>
                <a:ext cx="0" cy="92321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" name="Egyenes összekötő 59">
                <a:extLst>
                  <a:ext uri="{FF2B5EF4-FFF2-40B4-BE49-F238E27FC236}">
                    <a16:creationId xmlns:a16="http://schemas.microsoft.com/office/drawing/2014/main" id="{CF23EC50-CCCA-414B-A6EB-EA8B0A7A9811}"/>
                  </a:ext>
                </a:extLst>
              </p:cNvPr>
              <p:cNvCxnSpPr>
                <a:cxnSpLocks/>
              </p:cNvCxnSpPr>
              <p:nvPr/>
            </p:nvCxnSpPr>
            <p:spPr>
              <a:xfrm rot="1800000">
                <a:off x="9387440" y="2291751"/>
                <a:ext cx="0" cy="92321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" name="Egyenes összekötő 60">
                <a:extLst>
                  <a:ext uri="{FF2B5EF4-FFF2-40B4-BE49-F238E27FC236}">
                    <a16:creationId xmlns:a16="http://schemas.microsoft.com/office/drawing/2014/main" id="{B4233E6F-F94D-4502-B93A-6D7BF92213AC}"/>
                  </a:ext>
                </a:extLst>
              </p:cNvPr>
              <p:cNvCxnSpPr>
                <a:cxnSpLocks/>
              </p:cNvCxnSpPr>
              <p:nvPr/>
            </p:nvCxnSpPr>
            <p:spPr>
              <a:xfrm rot="19800000">
                <a:off x="9016547" y="2286101"/>
                <a:ext cx="0" cy="92321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2" name="Egyenes összekötő 61">
                <a:extLst>
                  <a:ext uri="{FF2B5EF4-FFF2-40B4-BE49-F238E27FC236}">
                    <a16:creationId xmlns:a16="http://schemas.microsoft.com/office/drawing/2014/main" id="{F2A85087-4A1B-4975-9990-D7A128F81CBC}"/>
                  </a:ext>
                </a:extLst>
              </p:cNvPr>
              <p:cNvCxnSpPr>
                <a:cxnSpLocks/>
              </p:cNvCxnSpPr>
              <p:nvPr/>
            </p:nvCxnSpPr>
            <p:spPr>
              <a:xfrm rot="20700000">
                <a:off x="9104308" y="2250735"/>
                <a:ext cx="0" cy="92321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53" name="Szövegdoboz 52">
              <a:extLst>
                <a:ext uri="{FF2B5EF4-FFF2-40B4-BE49-F238E27FC236}">
                  <a16:creationId xmlns:a16="http://schemas.microsoft.com/office/drawing/2014/main" id="{43500A51-4DCE-4A58-9689-E7EC59BE010E}"/>
                </a:ext>
              </a:extLst>
            </p:cNvPr>
            <p:cNvSpPr txBox="1"/>
            <p:nvPr/>
          </p:nvSpPr>
          <p:spPr>
            <a:xfrm rot="2700000">
              <a:off x="9323222" y="2214900"/>
              <a:ext cx="415498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hu-HU" sz="900" dirty="0"/>
                <a:t>2501</a:t>
              </a:r>
            </a:p>
          </p:txBody>
        </p:sp>
        <p:sp>
          <p:nvSpPr>
            <p:cNvPr id="54" name="Szövegdoboz 53">
              <a:extLst>
                <a:ext uri="{FF2B5EF4-FFF2-40B4-BE49-F238E27FC236}">
                  <a16:creationId xmlns:a16="http://schemas.microsoft.com/office/drawing/2014/main" id="{863D0C15-F74D-493E-B97B-ED3A25A083BE}"/>
                </a:ext>
              </a:extLst>
            </p:cNvPr>
            <p:cNvSpPr txBox="1"/>
            <p:nvPr/>
          </p:nvSpPr>
          <p:spPr>
            <a:xfrm rot="18900000">
              <a:off x="8744353" y="2206893"/>
              <a:ext cx="242374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hu-HU" sz="900" dirty="0"/>
                <a:t>0</a:t>
              </a:r>
            </a:p>
          </p:txBody>
        </p:sp>
        <p:sp>
          <p:nvSpPr>
            <p:cNvPr id="55" name="Szövegdoboz 54">
              <a:extLst>
                <a:ext uri="{FF2B5EF4-FFF2-40B4-BE49-F238E27FC236}">
                  <a16:creationId xmlns:a16="http://schemas.microsoft.com/office/drawing/2014/main" id="{6DE3D6FC-A168-4C9A-B111-6D59A260BD82}"/>
                </a:ext>
              </a:extLst>
            </p:cNvPr>
            <p:cNvSpPr txBox="1"/>
            <p:nvPr/>
          </p:nvSpPr>
          <p:spPr>
            <a:xfrm>
              <a:off x="9029389" y="2058124"/>
              <a:ext cx="357790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hu-HU" sz="900" dirty="0"/>
                <a:t>125</a:t>
              </a:r>
            </a:p>
          </p:txBody>
        </p:sp>
      </p:grpSp>
      <p:cxnSp>
        <p:nvCxnSpPr>
          <p:cNvPr id="63" name="Egyenes összekötő nyíllal 62">
            <a:extLst>
              <a:ext uri="{FF2B5EF4-FFF2-40B4-BE49-F238E27FC236}">
                <a16:creationId xmlns:a16="http://schemas.microsoft.com/office/drawing/2014/main" id="{E78D2C87-13F7-4740-93B0-64F85EABE658}"/>
              </a:ext>
            </a:extLst>
          </p:cNvPr>
          <p:cNvCxnSpPr>
            <a:cxnSpLocks/>
          </p:cNvCxnSpPr>
          <p:nvPr/>
        </p:nvCxnSpPr>
        <p:spPr>
          <a:xfrm flipH="1" flipV="1">
            <a:off x="1617823" y="1436676"/>
            <a:ext cx="182555" cy="327766"/>
          </a:xfrm>
          <a:prstGeom prst="straightConnector1">
            <a:avLst/>
          </a:prstGeom>
          <a:ln w="38100">
            <a:solidFill>
              <a:srgbClr val="FF0000"/>
            </a:solidFill>
            <a:headEnd type="none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Egyenes összekötő nyíllal 63">
            <a:extLst>
              <a:ext uri="{FF2B5EF4-FFF2-40B4-BE49-F238E27FC236}">
                <a16:creationId xmlns:a16="http://schemas.microsoft.com/office/drawing/2014/main" id="{DD554692-E0FA-4B9A-B50E-F8A51AD014FC}"/>
              </a:ext>
            </a:extLst>
          </p:cNvPr>
          <p:cNvCxnSpPr>
            <a:cxnSpLocks/>
          </p:cNvCxnSpPr>
          <p:nvPr/>
        </p:nvCxnSpPr>
        <p:spPr>
          <a:xfrm flipV="1">
            <a:off x="1804510" y="1351397"/>
            <a:ext cx="0" cy="419765"/>
          </a:xfrm>
          <a:prstGeom prst="straightConnector1">
            <a:avLst/>
          </a:prstGeom>
          <a:ln w="38100">
            <a:solidFill>
              <a:srgbClr val="FF0000"/>
            </a:solidFill>
            <a:headEnd type="none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10" name="Csoportba foglalás 109">
            <a:extLst>
              <a:ext uri="{FF2B5EF4-FFF2-40B4-BE49-F238E27FC236}">
                <a16:creationId xmlns:a16="http://schemas.microsoft.com/office/drawing/2014/main" id="{5E57E9AB-8953-448C-97FA-E566F8D89A92}"/>
              </a:ext>
            </a:extLst>
          </p:cNvPr>
          <p:cNvGrpSpPr/>
          <p:nvPr/>
        </p:nvGrpSpPr>
        <p:grpSpPr>
          <a:xfrm>
            <a:off x="799278" y="2287764"/>
            <a:ext cx="1988715" cy="1080122"/>
            <a:chOff x="873072" y="2290922"/>
            <a:chExt cx="1988715" cy="1080122"/>
          </a:xfrm>
        </p:grpSpPr>
        <p:sp>
          <p:nvSpPr>
            <p:cNvPr id="70" name="Ellipszis 69">
              <a:extLst>
                <a:ext uri="{FF2B5EF4-FFF2-40B4-BE49-F238E27FC236}">
                  <a16:creationId xmlns:a16="http://schemas.microsoft.com/office/drawing/2014/main" id="{BFF4C7D3-B26E-4F9F-8CF5-2D2CEB3E71B1}"/>
                </a:ext>
              </a:extLst>
            </p:cNvPr>
            <p:cNvSpPr/>
            <p:nvPr/>
          </p:nvSpPr>
          <p:spPr>
            <a:xfrm>
              <a:off x="1719203" y="2529311"/>
              <a:ext cx="72000" cy="72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71" name="Ellipszis 70">
              <a:extLst>
                <a:ext uri="{FF2B5EF4-FFF2-40B4-BE49-F238E27FC236}">
                  <a16:creationId xmlns:a16="http://schemas.microsoft.com/office/drawing/2014/main" id="{A6DB4FC2-126A-4681-BB91-D4B649954C73}"/>
                </a:ext>
              </a:extLst>
            </p:cNvPr>
            <p:cNvSpPr/>
            <p:nvPr/>
          </p:nvSpPr>
          <p:spPr>
            <a:xfrm>
              <a:off x="2178705" y="2341785"/>
              <a:ext cx="72000" cy="72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72" name="Ellipszis 71">
              <a:extLst>
                <a:ext uri="{FF2B5EF4-FFF2-40B4-BE49-F238E27FC236}">
                  <a16:creationId xmlns:a16="http://schemas.microsoft.com/office/drawing/2014/main" id="{AF2FDF90-E140-48F5-B5A0-8B1F2B370F1F}"/>
                </a:ext>
              </a:extLst>
            </p:cNvPr>
            <p:cNvSpPr/>
            <p:nvPr/>
          </p:nvSpPr>
          <p:spPr>
            <a:xfrm>
              <a:off x="2413298" y="2309768"/>
              <a:ext cx="72000" cy="72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73" name="Ellipszis 72">
              <a:extLst>
                <a:ext uri="{FF2B5EF4-FFF2-40B4-BE49-F238E27FC236}">
                  <a16:creationId xmlns:a16="http://schemas.microsoft.com/office/drawing/2014/main" id="{8C549DEE-7F10-413E-BE5F-99A8987C392C}"/>
                </a:ext>
              </a:extLst>
            </p:cNvPr>
            <p:cNvSpPr/>
            <p:nvPr/>
          </p:nvSpPr>
          <p:spPr>
            <a:xfrm>
              <a:off x="1869840" y="3004258"/>
              <a:ext cx="72000" cy="72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74" name="Ellipszis 73">
              <a:extLst>
                <a:ext uri="{FF2B5EF4-FFF2-40B4-BE49-F238E27FC236}">
                  <a16:creationId xmlns:a16="http://schemas.microsoft.com/office/drawing/2014/main" id="{49D55E41-6024-4A95-8AA4-389E610BE1DD}"/>
                </a:ext>
              </a:extLst>
            </p:cNvPr>
            <p:cNvSpPr/>
            <p:nvPr/>
          </p:nvSpPr>
          <p:spPr>
            <a:xfrm>
              <a:off x="1746174" y="3108546"/>
              <a:ext cx="72000" cy="72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75" name="Ellipszis 74">
              <a:extLst>
                <a:ext uri="{FF2B5EF4-FFF2-40B4-BE49-F238E27FC236}">
                  <a16:creationId xmlns:a16="http://schemas.microsoft.com/office/drawing/2014/main" id="{37843DEA-0711-454F-807B-37C709E9DAA1}"/>
                </a:ext>
              </a:extLst>
            </p:cNvPr>
            <p:cNvSpPr/>
            <p:nvPr/>
          </p:nvSpPr>
          <p:spPr>
            <a:xfrm>
              <a:off x="1867077" y="2729599"/>
              <a:ext cx="72000" cy="72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76" name="Ellipszis 75">
              <a:extLst>
                <a:ext uri="{FF2B5EF4-FFF2-40B4-BE49-F238E27FC236}">
                  <a16:creationId xmlns:a16="http://schemas.microsoft.com/office/drawing/2014/main" id="{B2C8830A-3FED-4F58-AFA6-F7A657B06BAA}"/>
                </a:ext>
              </a:extLst>
            </p:cNvPr>
            <p:cNvSpPr/>
            <p:nvPr/>
          </p:nvSpPr>
          <p:spPr>
            <a:xfrm>
              <a:off x="2335295" y="2958783"/>
              <a:ext cx="72000" cy="72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77" name="Ellipszis 76">
              <a:extLst>
                <a:ext uri="{FF2B5EF4-FFF2-40B4-BE49-F238E27FC236}">
                  <a16:creationId xmlns:a16="http://schemas.microsoft.com/office/drawing/2014/main" id="{9CB5E459-DFC5-4AE4-87F5-E4EA978A5072}"/>
                </a:ext>
              </a:extLst>
            </p:cNvPr>
            <p:cNvSpPr/>
            <p:nvPr/>
          </p:nvSpPr>
          <p:spPr>
            <a:xfrm>
              <a:off x="1988682" y="2984116"/>
              <a:ext cx="72000" cy="72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78" name="Ellipszis 77">
              <a:extLst>
                <a:ext uri="{FF2B5EF4-FFF2-40B4-BE49-F238E27FC236}">
                  <a16:creationId xmlns:a16="http://schemas.microsoft.com/office/drawing/2014/main" id="{68A5C59D-459E-48CC-BF20-C0D9485FD4DD}"/>
                </a:ext>
              </a:extLst>
            </p:cNvPr>
            <p:cNvSpPr/>
            <p:nvPr/>
          </p:nvSpPr>
          <p:spPr>
            <a:xfrm>
              <a:off x="1479639" y="2617386"/>
              <a:ext cx="72000" cy="72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79" name="Ellipszis 78">
              <a:extLst>
                <a:ext uri="{FF2B5EF4-FFF2-40B4-BE49-F238E27FC236}">
                  <a16:creationId xmlns:a16="http://schemas.microsoft.com/office/drawing/2014/main" id="{1FA1B01A-80F8-4F95-A1EA-B23E77325CBD}"/>
                </a:ext>
              </a:extLst>
            </p:cNvPr>
            <p:cNvSpPr/>
            <p:nvPr/>
          </p:nvSpPr>
          <p:spPr>
            <a:xfrm>
              <a:off x="1208567" y="3115003"/>
              <a:ext cx="72000" cy="72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80" name="Ellipszis 79">
              <a:extLst>
                <a:ext uri="{FF2B5EF4-FFF2-40B4-BE49-F238E27FC236}">
                  <a16:creationId xmlns:a16="http://schemas.microsoft.com/office/drawing/2014/main" id="{4FC37660-A356-46F0-8CF0-05453794E3F4}"/>
                </a:ext>
              </a:extLst>
            </p:cNvPr>
            <p:cNvSpPr/>
            <p:nvPr/>
          </p:nvSpPr>
          <p:spPr>
            <a:xfrm>
              <a:off x="1384460" y="2923386"/>
              <a:ext cx="72000" cy="72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81" name="Ellipszis 80">
              <a:extLst>
                <a:ext uri="{FF2B5EF4-FFF2-40B4-BE49-F238E27FC236}">
                  <a16:creationId xmlns:a16="http://schemas.microsoft.com/office/drawing/2014/main" id="{481CB241-6665-445A-A250-7703C7A3DC7F}"/>
                </a:ext>
              </a:extLst>
            </p:cNvPr>
            <p:cNvSpPr/>
            <p:nvPr/>
          </p:nvSpPr>
          <p:spPr>
            <a:xfrm>
              <a:off x="943389" y="2430385"/>
              <a:ext cx="72000" cy="72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82" name="Ellipszis 81">
              <a:extLst>
                <a:ext uri="{FF2B5EF4-FFF2-40B4-BE49-F238E27FC236}">
                  <a16:creationId xmlns:a16="http://schemas.microsoft.com/office/drawing/2014/main" id="{7338CE42-5062-4DDB-B0B8-F3E989062FB9}"/>
                </a:ext>
              </a:extLst>
            </p:cNvPr>
            <p:cNvSpPr/>
            <p:nvPr/>
          </p:nvSpPr>
          <p:spPr>
            <a:xfrm>
              <a:off x="1448425" y="2290922"/>
              <a:ext cx="72000" cy="72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83" name="Ellipszis 82">
              <a:extLst>
                <a:ext uri="{FF2B5EF4-FFF2-40B4-BE49-F238E27FC236}">
                  <a16:creationId xmlns:a16="http://schemas.microsoft.com/office/drawing/2014/main" id="{44A43C4F-6685-47B9-B85F-16A2BE63282B}"/>
                </a:ext>
              </a:extLst>
            </p:cNvPr>
            <p:cNvSpPr/>
            <p:nvPr/>
          </p:nvSpPr>
          <p:spPr>
            <a:xfrm>
              <a:off x="1657316" y="2298032"/>
              <a:ext cx="72000" cy="72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84" name="Ellipszis 83">
              <a:extLst>
                <a:ext uri="{FF2B5EF4-FFF2-40B4-BE49-F238E27FC236}">
                  <a16:creationId xmlns:a16="http://schemas.microsoft.com/office/drawing/2014/main" id="{585E4D40-3B59-474F-8184-70F448840D95}"/>
                </a:ext>
              </a:extLst>
            </p:cNvPr>
            <p:cNvSpPr/>
            <p:nvPr/>
          </p:nvSpPr>
          <p:spPr>
            <a:xfrm>
              <a:off x="1463931" y="3049966"/>
              <a:ext cx="72000" cy="72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85" name="Ellipszis 84">
              <a:extLst>
                <a:ext uri="{FF2B5EF4-FFF2-40B4-BE49-F238E27FC236}">
                  <a16:creationId xmlns:a16="http://schemas.microsoft.com/office/drawing/2014/main" id="{B13D4AB6-DC4F-46F5-9133-B44DD6E547FF}"/>
                </a:ext>
              </a:extLst>
            </p:cNvPr>
            <p:cNvSpPr/>
            <p:nvPr/>
          </p:nvSpPr>
          <p:spPr>
            <a:xfrm>
              <a:off x="2351367" y="3252408"/>
              <a:ext cx="72000" cy="72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86" name="Ellipszis 85">
              <a:extLst>
                <a:ext uri="{FF2B5EF4-FFF2-40B4-BE49-F238E27FC236}">
                  <a16:creationId xmlns:a16="http://schemas.microsoft.com/office/drawing/2014/main" id="{BDE01167-2C67-4DC8-ABE0-96B0CBB6B2CA}"/>
                </a:ext>
              </a:extLst>
            </p:cNvPr>
            <p:cNvSpPr/>
            <p:nvPr/>
          </p:nvSpPr>
          <p:spPr>
            <a:xfrm>
              <a:off x="873072" y="2729900"/>
              <a:ext cx="72000" cy="72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87" name="Ellipszis 86">
              <a:extLst>
                <a:ext uri="{FF2B5EF4-FFF2-40B4-BE49-F238E27FC236}">
                  <a16:creationId xmlns:a16="http://schemas.microsoft.com/office/drawing/2014/main" id="{A7AB9BFE-E401-4171-9577-451312323EEA}"/>
                </a:ext>
              </a:extLst>
            </p:cNvPr>
            <p:cNvSpPr/>
            <p:nvPr/>
          </p:nvSpPr>
          <p:spPr>
            <a:xfrm>
              <a:off x="921073" y="3049966"/>
              <a:ext cx="72000" cy="72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88" name="Ellipszis 87">
              <a:extLst>
                <a:ext uri="{FF2B5EF4-FFF2-40B4-BE49-F238E27FC236}">
                  <a16:creationId xmlns:a16="http://schemas.microsoft.com/office/drawing/2014/main" id="{6E23130D-25E9-4B0D-BC26-EDA252A55454}"/>
                </a:ext>
              </a:extLst>
            </p:cNvPr>
            <p:cNvSpPr/>
            <p:nvPr/>
          </p:nvSpPr>
          <p:spPr>
            <a:xfrm>
              <a:off x="2690951" y="2858317"/>
              <a:ext cx="72000" cy="72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89" name="Ellipszis 88">
              <a:extLst>
                <a:ext uri="{FF2B5EF4-FFF2-40B4-BE49-F238E27FC236}">
                  <a16:creationId xmlns:a16="http://schemas.microsoft.com/office/drawing/2014/main" id="{C52990AD-125B-4D58-BD6A-16E15F11B68C}"/>
                </a:ext>
              </a:extLst>
            </p:cNvPr>
            <p:cNvSpPr/>
            <p:nvPr/>
          </p:nvSpPr>
          <p:spPr>
            <a:xfrm>
              <a:off x="2463211" y="3031329"/>
              <a:ext cx="72000" cy="72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90" name="Ellipszis 89">
              <a:extLst>
                <a:ext uri="{FF2B5EF4-FFF2-40B4-BE49-F238E27FC236}">
                  <a16:creationId xmlns:a16="http://schemas.microsoft.com/office/drawing/2014/main" id="{27B2E256-B476-4EAB-8946-8794D7077069}"/>
                </a:ext>
              </a:extLst>
            </p:cNvPr>
            <p:cNvSpPr/>
            <p:nvPr/>
          </p:nvSpPr>
          <p:spPr>
            <a:xfrm>
              <a:off x="2067380" y="3136878"/>
              <a:ext cx="72000" cy="72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91" name="Ellipszis 90">
              <a:extLst>
                <a:ext uri="{FF2B5EF4-FFF2-40B4-BE49-F238E27FC236}">
                  <a16:creationId xmlns:a16="http://schemas.microsoft.com/office/drawing/2014/main" id="{DCC6E1D9-4FDA-433D-A57E-8821DCB59041}"/>
                </a:ext>
              </a:extLst>
            </p:cNvPr>
            <p:cNvSpPr/>
            <p:nvPr/>
          </p:nvSpPr>
          <p:spPr>
            <a:xfrm>
              <a:off x="1140287" y="2621509"/>
              <a:ext cx="72000" cy="72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92" name="Ellipszis 91">
              <a:extLst>
                <a:ext uri="{FF2B5EF4-FFF2-40B4-BE49-F238E27FC236}">
                  <a16:creationId xmlns:a16="http://schemas.microsoft.com/office/drawing/2014/main" id="{A144F5A1-D6B2-4E9B-9227-6FD1859C2153}"/>
                </a:ext>
              </a:extLst>
            </p:cNvPr>
            <p:cNvSpPr/>
            <p:nvPr/>
          </p:nvSpPr>
          <p:spPr>
            <a:xfrm>
              <a:off x="1122556" y="2912661"/>
              <a:ext cx="72000" cy="72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93" name="Ellipszis 92">
              <a:extLst>
                <a:ext uri="{FF2B5EF4-FFF2-40B4-BE49-F238E27FC236}">
                  <a16:creationId xmlns:a16="http://schemas.microsoft.com/office/drawing/2014/main" id="{D0C6B240-A5B2-423F-886E-C37C17F8A210}"/>
                </a:ext>
              </a:extLst>
            </p:cNvPr>
            <p:cNvSpPr/>
            <p:nvPr/>
          </p:nvSpPr>
          <p:spPr>
            <a:xfrm>
              <a:off x="1191090" y="2484049"/>
              <a:ext cx="72000" cy="72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94" name="Ellipszis 93">
              <a:extLst>
                <a:ext uri="{FF2B5EF4-FFF2-40B4-BE49-F238E27FC236}">
                  <a16:creationId xmlns:a16="http://schemas.microsoft.com/office/drawing/2014/main" id="{F7EE64B6-6EE9-448D-B6F6-57BCE4FE538A}"/>
                </a:ext>
              </a:extLst>
            </p:cNvPr>
            <p:cNvSpPr/>
            <p:nvPr/>
          </p:nvSpPr>
          <p:spPr>
            <a:xfrm>
              <a:off x="2789787" y="3105064"/>
              <a:ext cx="72000" cy="72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95" name="Ellipszis 94">
              <a:extLst>
                <a:ext uri="{FF2B5EF4-FFF2-40B4-BE49-F238E27FC236}">
                  <a16:creationId xmlns:a16="http://schemas.microsoft.com/office/drawing/2014/main" id="{EEE31228-C582-4EA3-B242-284083B6A4FE}"/>
                </a:ext>
              </a:extLst>
            </p:cNvPr>
            <p:cNvSpPr/>
            <p:nvPr/>
          </p:nvSpPr>
          <p:spPr>
            <a:xfrm>
              <a:off x="992052" y="3257570"/>
              <a:ext cx="72000" cy="72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96" name="Ellipszis 95">
              <a:extLst>
                <a:ext uri="{FF2B5EF4-FFF2-40B4-BE49-F238E27FC236}">
                  <a16:creationId xmlns:a16="http://schemas.microsoft.com/office/drawing/2014/main" id="{91BF3E48-4920-4E86-B24D-BA685AC58607}"/>
                </a:ext>
              </a:extLst>
            </p:cNvPr>
            <p:cNvSpPr/>
            <p:nvPr/>
          </p:nvSpPr>
          <p:spPr>
            <a:xfrm>
              <a:off x="1060259" y="2424392"/>
              <a:ext cx="72000" cy="72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97" name="Ellipszis 96">
              <a:extLst>
                <a:ext uri="{FF2B5EF4-FFF2-40B4-BE49-F238E27FC236}">
                  <a16:creationId xmlns:a16="http://schemas.microsoft.com/office/drawing/2014/main" id="{6DAEC6E4-B3E1-4269-8AF9-D09E2DBE37D5}"/>
                </a:ext>
              </a:extLst>
            </p:cNvPr>
            <p:cNvSpPr/>
            <p:nvPr/>
          </p:nvSpPr>
          <p:spPr>
            <a:xfrm>
              <a:off x="1507999" y="3280694"/>
              <a:ext cx="72000" cy="72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98" name="Ellipszis 97">
              <a:extLst>
                <a:ext uri="{FF2B5EF4-FFF2-40B4-BE49-F238E27FC236}">
                  <a16:creationId xmlns:a16="http://schemas.microsoft.com/office/drawing/2014/main" id="{88B4E8DB-9ED6-4AA9-BAD6-6B89DB57E82A}"/>
                </a:ext>
              </a:extLst>
            </p:cNvPr>
            <p:cNvSpPr/>
            <p:nvPr/>
          </p:nvSpPr>
          <p:spPr>
            <a:xfrm>
              <a:off x="1675972" y="3012852"/>
              <a:ext cx="72000" cy="72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99" name="Ellipszis 98">
              <a:extLst>
                <a:ext uri="{FF2B5EF4-FFF2-40B4-BE49-F238E27FC236}">
                  <a16:creationId xmlns:a16="http://schemas.microsoft.com/office/drawing/2014/main" id="{E220BBFA-50F6-4C14-A13F-B0DBBC3EFE3A}"/>
                </a:ext>
              </a:extLst>
            </p:cNvPr>
            <p:cNvSpPr/>
            <p:nvPr/>
          </p:nvSpPr>
          <p:spPr>
            <a:xfrm>
              <a:off x="2543166" y="3235504"/>
              <a:ext cx="72000" cy="72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100" name="Ellipszis 99">
              <a:extLst>
                <a:ext uri="{FF2B5EF4-FFF2-40B4-BE49-F238E27FC236}">
                  <a16:creationId xmlns:a16="http://schemas.microsoft.com/office/drawing/2014/main" id="{DFAD0681-9F2D-4C0B-A6E6-F9C3146F0C9D}"/>
                </a:ext>
              </a:extLst>
            </p:cNvPr>
            <p:cNvSpPr/>
            <p:nvPr/>
          </p:nvSpPr>
          <p:spPr>
            <a:xfrm>
              <a:off x="1227090" y="2820988"/>
              <a:ext cx="72000" cy="72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101" name="Ellipszis 100">
              <a:extLst>
                <a:ext uri="{FF2B5EF4-FFF2-40B4-BE49-F238E27FC236}">
                  <a16:creationId xmlns:a16="http://schemas.microsoft.com/office/drawing/2014/main" id="{5F082633-0504-4FB8-BA0F-087FBCA2BDA9}"/>
                </a:ext>
              </a:extLst>
            </p:cNvPr>
            <p:cNvSpPr/>
            <p:nvPr/>
          </p:nvSpPr>
          <p:spPr>
            <a:xfrm>
              <a:off x="2581083" y="2424811"/>
              <a:ext cx="72000" cy="72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102" name="Ellipszis 101">
              <a:extLst>
                <a:ext uri="{FF2B5EF4-FFF2-40B4-BE49-F238E27FC236}">
                  <a16:creationId xmlns:a16="http://schemas.microsoft.com/office/drawing/2014/main" id="{1854FDDE-D39D-4F7B-825D-178B51B1D457}"/>
                </a:ext>
              </a:extLst>
            </p:cNvPr>
            <p:cNvSpPr/>
            <p:nvPr/>
          </p:nvSpPr>
          <p:spPr>
            <a:xfrm>
              <a:off x="2112292" y="2835945"/>
              <a:ext cx="72000" cy="72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103" name="Ellipszis 102">
              <a:extLst>
                <a:ext uri="{FF2B5EF4-FFF2-40B4-BE49-F238E27FC236}">
                  <a16:creationId xmlns:a16="http://schemas.microsoft.com/office/drawing/2014/main" id="{9BDE4EB9-955A-43E2-9E42-B607F63783F3}"/>
                </a:ext>
              </a:extLst>
            </p:cNvPr>
            <p:cNvSpPr/>
            <p:nvPr/>
          </p:nvSpPr>
          <p:spPr>
            <a:xfrm>
              <a:off x="1914459" y="2376687"/>
              <a:ext cx="72000" cy="72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104" name="Ellipszis 103">
              <a:extLst>
                <a:ext uri="{FF2B5EF4-FFF2-40B4-BE49-F238E27FC236}">
                  <a16:creationId xmlns:a16="http://schemas.microsoft.com/office/drawing/2014/main" id="{1D8FDCD9-6574-4DB4-8986-A770D860CC3B}"/>
                </a:ext>
              </a:extLst>
            </p:cNvPr>
            <p:cNvSpPr/>
            <p:nvPr/>
          </p:nvSpPr>
          <p:spPr>
            <a:xfrm>
              <a:off x="1332808" y="2424811"/>
              <a:ext cx="72000" cy="72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105" name="Ellipszis 104">
              <a:extLst>
                <a:ext uri="{FF2B5EF4-FFF2-40B4-BE49-F238E27FC236}">
                  <a16:creationId xmlns:a16="http://schemas.microsoft.com/office/drawing/2014/main" id="{FED9C690-B671-45FF-A2C6-740169BF8E21}"/>
                </a:ext>
              </a:extLst>
            </p:cNvPr>
            <p:cNvSpPr/>
            <p:nvPr/>
          </p:nvSpPr>
          <p:spPr>
            <a:xfrm>
              <a:off x="1538592" y="2920080"/>
              <a:ext cx="72000" cy="72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106" name="Ellipszis 105">
              <a:extLst>
                <a:ext uri="{FF2B5EF4-FFF2-40B4-BE49-F238E27FC236}">
                  <a16:creationId xmlns:a16="http://schemas.microsoft.com/office/drawing/2014/main" id="{B9A3970F-07C0-454F-9176-345F78EDAEC4}"/>
                </a:ext>
              </a:extLst>
            </p:cNvPr>
            <p:cNvSpPr/>
            <p:nvPr/>
          </p:nvSpPr>
          <p:spPr>
            <a:xfrm>
              <a:off x="2080470" y="2630895"/>
              <a:ext cx="72000" cy="72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107" name="Ellipszis 106">
              <a:extLst>
                <a:ext uri="{FF2B5EF4-FFF2-40B4-BE49-F238E27FC236}">
                  <a16:creationId xmlns:a16="http://schemas.microsoft.com/office/drawing/2014/main" id="{4EBDE915-53AD-4606-A705-D45952DA73CF}"/>
                </a:ext>
              </a:extLst>
            </p:cNvPr>
            <p:cNvSpPr/>
            <p:nvPr/>
          </p:nvSpPr>
          <p:spPr>
            <a:xfrm>
              <a:off x="2371295" y="2649704"/>
              <a:ext cx="72000" cy="72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108" name="Ellipszis 107">
              <a:extLst>
                <a:ext uri="{FF2B5EF4-FFF2-40B4-BE49-F238E27FC236}">
                  <a16:creationId xmlns:a16="http://schemas.microsoft.com/office/drawing/2014/main" id="{7231CCC3-A30A-410D-B02F-68CF48332216}"/>
                </a:ext>
              </a:extLst>
            </p:cNvPr>
            <p:cNvSpPr/>
            <p:nvPr/>
          </p:nvSpPr>
          <p:spPr>
            <a:xfrm>
              <a:off x="2528374" y="2761248"/>
              <a:ext cx="72000" cy="72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109" name="Ellipszis 108">
              <a:extLst>
                <a:ext uri="{FF2B5EF4-FFF2-40B4-BE49-F238E27FC236}">
                  <a16:creationId xmlns:a16="http://schemas.microsoft.com/office/drawing/2014/main" id="{0B423124-45C1-4673-A852-BB373BE63075}"/>
                </a:ext>
              </a:extLst>
            </p:cNvPr>
            <p:cNvSpPr/>
            <p:nvPr/>
          </p:nvSpPr>
          <p:spPr>
            <a:xfrm>
              <a:off x="1921572" y="3299044"/>
              <a:ext cx="72000" cy="72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</p:grpSp>
      <p:grpSp>
        <p:nvGrpSpPr>
          <p:cNvPr id="155" name="Csoportba foglalás 154">
            <a:extLst>
              <a:ext uri="{FF2B5EF4-FFF2-40B4-BE49-F238E27FC236}">
                <a16:creationId xmlns:a16="http://schemas.microsoft.com/office/drawing/2014/main" id="{5C4F4294-BD7F-4306-9C02-195D4756DF92}"/>
              </a:ext>
            </a:extLst>
          </p:cNvPr>
          <p:cNvGrpSpPr/>
          <p:nvPr/>
        </p:nvGrpSpPr>
        <p:grpSpPr>
          <a:xfrm>
            <a:off x="765054" y="2248670"/>
            <a:ext cx="2069144" cy="1511996"/>
            <a:chOff x="785374" y="2256804"/>
            <a:chExt cx="2069144" cy="1511996"/>
          </a:xfrm>
        </p:grpSpPr>
        <p:sp>
          <p:nvSpPr>
            <p:cNvPr id="15" name="Ellipszis 14">
              <a:extLst>
                <a:ext uri="{FF2B5EF4-FFF2-40B4-BE49-F238E27FC236}">
                  <a16:creationId xmlns:a16="http://schemas.microsoft.com/office/drawing/2014/main" id="{8A6CFD28-E457-4025-A4E0-B5C8A7CF94A0}"/>
                </a:ext>
              </a:extLst>
            </p:cNvPr>
            <p:cNvSpPr/>
            <p:nvPr/>
          </p:nvSpPr>
          <p:spPr>
            <a:xfrm>
              <a:off x="1630001" y="3192021"/>
              <a:ext cx="72000" cy="72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16" name="Ellipszis 15">
              <a:extLst>
                <a:ext uri="{FF2B5EF4-FFF2-40B4-BE49-F238E27FC236}">
                  <a16:creationId xmlns:a16="http://schemas.microsoft.com/office/drawing/2014/main" id="{F13434DD-A357-4701-8BF9-68D5E488A1CF}"/>
                </a:ext>
              </a:extLst>
            </p:cNvPr>
            <p:cNvSpPr/>
            <p:nvPr/>
          </p:nvSpPr>
          <p:spPr>
            <a:xfrm>
              <a:off x="1009187" y="2758033"/>
              <a:ext cx="72000" cy="72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17" name="Ellipszis 16">
              <a:extLst>
                <a:ext uri="{FF2B5EF4-FFF2-40B4-BE49-F238E27FC236}">
                  <a16:creationId xmlns:a16="http://schemas.microsoft.com/office/drawing/2014/main" id="{5D1A3307-EA20-4028-93E9-8FBA4CE4EE4C}"/>
                </a:ext>
              </a:extLst>
            </p:cNvPr>
            <p:cNvSpPr/>
            <p:nvPr/>
          </p:nvSpPr>
          <p:spPr>
            <a:xfrm>
              <a:off x="2475547" y="3333956"/>
              <a:ext cx="72000" cy="72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18" name="Ellipszis 17">
              <a:extLst>
                <a:ext uri="{FF2B5EF4-FFF2-40B4-BE49-F238E27FC236}">
                  <a16:creationId xmlns:a16="http://schemas.microsoft.com/office/drawing/2014/main" id="{36B2DE0E-C8B7-479B-BCDE-6DD36F552C7B}"/>
                </a:ext>
              </a:extLst>
            </p:cNvPr>
            <p:cNvSpPr/>
            <p:nvPr/>
          </p:nvSpPr>
          <p:spPr>
            <a:xfrm>
              <a:off x="1576482" y="3510624"/>
              <a:ext cx="72000" cy="72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19" name="Ellipszis 18">
              <a:extLst>
                <a:ext uri="{FF2B5EF4-FFF2-40B4-BE49-F238E27FC236}">
                  <a16:creationId xmlns:a16="http://schemas.microsoft.com/office/drawing/2014/main" id="{3C857219-53BC-48F8-8366-22B9ACA349C2}"/>
                </a:ext>
              </a:extLst>
            </p:cNvPr>
            <p:cNvSpPr/>
            <p:nvPr/>
          </p:nvSpPr>
          <p:spPr>
            <a:xfrm>
              <a:off x="1658476" y="3690343"/>
              <a:ext cx="72000" cy="72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20" name="Ellipszis 19">
              <a:extLst>
                <a:ext uri="{FF2B5EF4-FFF2-40B4-BE49-F238E27FC236}">
                  <a16:creationId xmlns:a16="http://schemas.microsoft.com/office/drawing/2014/main" id="{BAEB6CE1-B3AA-476B-8389-8613DC4979DA}"/>
                </a:ext>
              </a:extLst>
            </p:cNvPr>
            <p:cNvSpPr/>
            <p:nvPr/>
          </p:nvSpPr>
          <p:spPr>
            <a:xfrm>
              <a:off x="1779379" y="3311396"/>
              <a:ext cx="72000" cy="72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21" name="Ellipszis 20">
              <a:extLst>
                <a:ext uri="{FF2B5EF4-FFF2-40B4-BE49-F238E27FC236}">
                  <a16:creationId xmlns:a16="http://schemas.microsoft.com/office/drawing/2014/main" id="{D0906155-A788-48F3-9853-176D6B0B3468}"/>
                </a:ext>
              </a:extLst>
            </p:cNvPr>
            <p:cNvSpPr/>
            <p:nvPr/>
          </p:nvSpPr>
          <p:spPr>
            <a:xfrm>
              <a:off x="2247419" y="3585769"/>
              <a:ext cx="72000" cy="72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22" name="Ellipszis 21">
              <a:extLst>
                <a:ext uri="{FF2B5EF4-FFF2-40B4-BE49-F238E27FC236}">
                  <a16:creationId xmlns:a16="http://schemas.microsoft.com/office/drawing/2014/main" id="{6ED1C2FF-D29D-485C-9B2B-4525A48F1291}"/>
                </a:ext>
              </a:extLst>
            </p:cNvPr>
            <p:cNvSpPr/>
            <p:nvPr/>
          </p:nvSpPr>
          <p:spPr>
            <a:xfrm>
              <a:off x="1900984" y="3565913"/>
              <a:ext cx="72000" cy="72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23" name="Ellipszis 22">
              <a:extLst>
                <a:ext uri="{FF2B5EF4-FFF2-40B4-BE49-F238E27FC236}">
                  <a16:creationId xmlns:a16="http://schemas.microsoft.com/office/drawing/2014/main" id="{9749F093-AEBE-423D-8532-1CE211469A85}"/>
                </a:ext>
              </a:extLst>
            </p:cNvPr>
            <p:cNvSpPr/>
            <p:nvPr/>
          </p:nvSpPr>
          <p:spPr>
            <a:xfrm>
              <a:off x="1391941" y="3199183"/>
              <a:ext cx="72000" cy="72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24" name="Ellipszis 23">
              <a:extLst>
                <a:ext uri="{FF2B5EF4-FFF2-40B4-BE49-F238E27FC236}">
                  <a16:creationId xmlns:a16="http://schemas.microsoft.com/office/drawing/2014/main" id="{88F8E537-F890-4BC9-ABF3-B44548C1E146}"/>
                </a:ext>
              </a:extLst>
            </p:cNvPr>
            <p:cNvSpPr/>
            <p:nvPr/>
          </p:nvSpPr>
          <p:spPr>
            <a:xfrm>
              <a:off x="1120869" y="3696800"/>
              <a:ext cx="72000" cy="72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25" name="Ellipszis 24">
              <a:extLst>
                <a:ext uri="{FF2B5EF4-FFF2-40B4-BE49-F238E27FC236}">
                  <a16:creationId xmlns:a16="http://schemas.microsoft.com/office/drawing/2014/main" id="{B5AC2D30-EA82-4411-91C4-18DEC2FB0AE9}"/>
                </a:ext>
              </a:extLst>
            </p:cNvPr>
            <p:cNvSpPr/>
            <p:nvPr/>
          </p:nvSpPr>
          <p:spPr>
            <a:xfrm>
              <a:off x="1288727" y="3430015"/>
              <a:ext cx="72000" cy="72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26" name="Ellipszis 25">
              <a:extLst>
                <a:ext uri="{FF2B5EF4-FFF2-40B4-BE49-F238E27FC236}">
                  <a16:creationId xmlns:a16="http://schemas.microsoft.com/office/drawing/2014/main" id="{69BCB395-1E4C-474C-9EDC-462DDABE70F3}"/>
                </a:ext>
              </a:extLst>
            </p:cNvPr>
            <p:cNvSpPr/>
            <p:nvPr/>
          </p:nvSpPr>
          <p:spPr>
            <a:xfrm>
              <a:off x="818069" y="2836719"/>
              <a:ext cx="72000" cy="72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27" name="Ellipszis 26">
              <a:extLst>
                <a:ext uri="{FF2B5EF4-FFF2-40B4-BE49-F238E27FC236}">
                  <a16:creationId xmlns:a16="http://schemas.microsoft.com/office/drawing/2014/main" id="{6CD8872A-4B52-4F2E-8B84-1E94062ECB8E}"/>
                </a:ext>
              </a:extLst>
            </p:cNvPr>
            <p:cNvSpPr/>
            <p:nvPr/>
          </p:nvSpPr>
          <p:spPr>
            <a:xfrm>
              <a:off x="1646569" y="3384684"/>
              <a:ext cx="72000" cy="72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28" name="Ellipszis 27">
              <a:extLst>
                <a:ext uri="{FF2B5EF4-FFF2-40B4-BE49-F238E27FC236}">
                  <a16:creationId xmlns:a16="http://schemas.microsoft.com/office/drawing/2014/main" id="{E44189E3-1112-4CC5-A967-D08AD2A54EF5}"/>
                </a:ext>
              </a:extLst>
            </p:cNvPr>
            <p:cNvSpPr/>
            <p:nvPr/>
          </p:nvSpPr>
          <p:spPr>
            <a:xfrm>
              <a:off x="1758238" y="3483906"/>
              <a:ext cx="72000" cy="72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29" name="Ellipszis 28">
              <a:extLst>
                <a:ext uri="{FF2B5EF4-FFF2-40B4-BE49-F238E27FC236}">
                  <a16:creationId xmlns:a16="http://schemas.microsoft.com/office/drawing/2014/main" id="{0581687C-0939-4C0A-8618-DC1F9F05E3BE}"/>
                </a:ext>
              </a:extLst>
            </p:cNvPr>
            <p:cNvSpPr/>
            <p:nvPr/>
          </p:nvSpPr>
          <p:spPr>
            <a:xfrm>
              <a:off x="1376233" y="3631763"/>
              <a:ext cx="72000" cy="72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30" name="Ellipszis 29">
              <a:extLst>
                <a:ext uri="{FF2B5EF4-FFF2-40B4-BE49-F238E27FC236}">
                  <a16:creationId xmlns:a16="http://schemas.microsoft.com/office/drawing/2014/main" id="{6686938F-0260-44E6-9B53-7A1F290640B0}"/>
                </a:ext>
              </a:extLst>
            </p:cNvPr>
            <p:cNvSpPr/>
            <p:nvPr/>
          </p:nvSpPr>
          <p:spPr>
            <a:xfrm>
              <a:off x="2633283" y="3574623"/>
              <a:ext cx="72000" cy="72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31" name="Ellipszis 30">
              <a:extLst>
                <a:ext uri="{FF2B5EF4-FFF2-40B4-BE49-F238E27FC236}">
                  <a16:creationId xmlns:a16="http://schemas.microsoft.com/office/drawing/2014/main" id="{8937894F-C6A0-43CC-9913-BAF8E289EB34}"/>
                </a:ext>
              </a:extLst>
            </p:cNvPr>
            <p:cNvSpPr/>
            <p:nvPr/>
          </p:nvSpPr>
          <p:spPr>
            <a:xfrm>
              <a:off x="785374" y="3311697"/>
              <a:ext cx="72000" cy="72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32" name="Ellipszis 31">
              <a:extLst>
                <a:ext uri="{FF2B5EF4-FFF2-40B4-BE49-F238E27FC236}">
                  <a16:creationId xmlns:a16="http://schemas.microsoft.com/office/drawing/2014/main" id="{D0A1825D-F0D1-4E68-ACE7-B77646AD16AB}"/>
                </a:ext>
              </a:extLst>
            </p:cNvPr>
            <p:cNvSpPr/>
            <p:nvPr/>
          </p:nvSpPr>
          <p:spPr>
            <a:xfrm>
              <a:off x="833375" y="3631763"/>
              <a:ext cx="72000" cy="72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33" name="Ellipszis 32">
              <a:extLst>
                <a:ext uri="{FF2B5EF4-FFF2-40B4-BE49-F238E27FC236}">
                  <a16:creationId xmlns:a16="http://schemas.microsoft.com/office/drawing/2014/main" id="{4E03F35C-E02B-4AA0-B05E-5768E203D3C2}"/>
                </a:ext>
              </a:extLst>
            </p:cNvPr>
            <p:cNvSpPr/>
            <p:nvPr/>
          </p:nvSpPr>
          <p:spPr>
            <a:xfrm>
              <a:off x="2603253" y="3440114"/>
              <a:ext cx="72000" cy="72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34" name="Ellipszis 33">
              <a:extLst>
                <a:ext uri="{FF2B5EF4-FFF2-40B4-BE49-F238E27FC236}">
                  <a16:creationId xmlns:a16="http://schemas.microsoft.com/office/drawing/2014/main" id="{14CDD0C6-57E1-4215-91C7-447B4BE44C64}"/>
                </a:ext>
              </a:extLst>
            </p:cNvPr>
            <p:cNvSpPr/>
            <p:nvPr/>
          </p:nvSpPr>
          <p:spPr>
            <a:xfrm>
              <a:off x="2438439" y="3572537"/>
              <a:ext cx="72000" cy="72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35" name="Ellipszis 34">
              <a:extLst>
                <a:ext uri="{FF2B5EF4-FFF2-40B4-BE49-F238E27FC236}">
                  <a16:creationId xmlns:a16="http://schemas.microsoft.com/office/drawing/2014/main" id="{7A5A8048-61F7-47E9-99CF-28317890F80E}"/>
                </a:ext>
              </a:extLst>
            </p:cNvPr>
            <p:cNvSpPr/>
            <p:nvPr/>
          </p:nvSpPr>
          <p:spPr>
            <a:xfrm>
              <a:off x="2119482" y="3669746"/>
              <a:ext cx="72000" cy="72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36" name="Ellipszis 35">
              <a:extLst>
                <a:ext uri="{FF2B5EF4-FFF2-40B4-BE49-F238E27FC236}">
                  <a16:creationId xmlns:a16="http://schemas.microsoft.com/office/drawing/2014/main" id="{8ADE2760-A69D-4CCF-B2FB-8550487B08DF}"/>
                </a:ext>
              </a:extLst>
            </p:cNvPr>
            <p:cNvSpPr/>
            <p:nvPr/>
          </p:nvSpPr>
          <p:spPr>
            <a:xfrm>
              <a:off x="1147564" y="3328970"/>
              <a:ext cx="72000" cy="72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37" name="Ellipszis 36">
              <a:extLst>
                <a:ext uri="{FF2B5EF4-FFF2-40B4-BE49-F238E27FC236}">
                  <a16:creationId xmlns:a16="http://schemas.microsoft.com/office/drawing/2014/main" id="{5C8EFED9-0A3B-4309-B629-CEDD34D99929}"/>
                </a:ext>
              </a:extLst>
            </p:cNvPr>
            <p:cNvSpPr/>
            <p:nvPr/>
          </p:nvSpPr>
          <p:spPr>
            <a:xfrm>
              <a:off x="1034858" y="3494458"/>
              <a:ext cx="72000" cy="72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38" name="Ellipszis 37">
              <a:extLst>
                <a:ext uri="{FF2B5EF4-FFF2-40B4-BE49-F238E27FC236}">
                  <a16:creationId xmlns:a16="http://schemas.microsoft.com/office/drawing/2014/main" id="{EFB52359-AC2C-4C0E-8171-598AE162A8CF}"/>
                </a:ext>
              </a:extLst>
            </p:cNvPr>
            <p:cNvSpPr/>
            <p:nvPr/>
          </p:nvSpPr>
          <p:spPr>
            <a:xfrm>
              <a:off x="2782518" y="3312126"/>
              <a:ext cx="72000" cy="72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39" name="Ellipszis 38">
              <a:extLst>
                <a:ext uri="{FF2B5EF4-FFF2-40B4-BE49-F238E27FC236}">
                  <a16:creationId xmlns:a16="http://schemas.microsoft.com/office/drawing/2014/main" id="{69B57084-EBE4-4135-92E1-8271B3C5C579}"/>
                </a:ext>
              </a:extLst>
            </p:cNvPr>
            <p:cNvSpPr/>
            <p:nvPr/>
          </p:nvSpPr>
          <p:spPr>
            <a:xfrm>
              <a:off x="2702089" y="3686861"/>
              <a:ext cx="72000" cy="72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40" name="Ellipszis 39">
              <a:extLst>
                <a:ext uri="{FF2B5EF4-FFF2-40B4-BE49-F238E27FC236}">
                  <a16:creationId xmlns:a16="http://schemas.microsoft.com/office/drawing/2014/main" id="{00840561-48D5-4030-8DAF-B05555C57B03}"/>
                </a:ext>
              </a:extLst>
            </p:cNvPr>
            <p:cNvSpPr/>
            <p:nvPr/>
          </p:nvSpPr>
          <p:spPr>
            <a:xfrm>
              <a:off x="877608" y="3503309"/>
              <a:ext cx="72000" cy="72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41" name="Ellipszis 40">
              <a:extLst>
                <a:ext uri="{FF2B5EF4-FFF2-40B4-BE49-F238E27FC236}">
                  <a16:creationId xmlns:a16="http://schemas.microsoft.com/office/drawing/2014/main" id="{D701CFDC-F925-47C9-8B6E-AB8AF428353F}"/>
                </a:ext>
              </a:extLst>
            </p:cNvPr>
            <p:cNvSpPr/>
            <p:nvPr/>
          </p:nvSpPr>
          <p:spPr>
            <a:xfrm>
              <a:off x="1460711" y="3422458"/>
              <a:ext cx="72000" cy="72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42" name="Ellipszis 41">
              <a:extLst>
                <a:ext uri="{FF2B5EF4-FFF2-40B4-BE49-F238E27FC236}">
                  <a16:creationId xmlns:a16="http://schemas.microsoft.com/office/drawing/2014/main" id="{B57A6E02-3514-43FE-8385-9ED88A9E77FE}"/>
                </a:ext>
              </a:extLst>
            </p:cNvPr>
            <p:cNvSpPr/>
            <p:nvPr/>
          </p:nvSpPr>
          <p:spPr>
            <a:xfrm>
              <a:off x="1821394" y="3655903"/>
              <a:ext cx="72000" cy="72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43" name="Ellipszis 42">
              <a:extLst>
                <a:ext uri="{FF2B5EF4-FFF2-40B4-BE49-F238E27FC236}">
                  <a16:creationId xmlns:a16="http://schemas.microsoft.com/office/drawing/2014/main" id="{C2AEDBD6-0D7C-4CBC-B22D-9A3DA81AA551}"/>
                </a:ext>
              </a:extLst>
            </p:cNvPr>
            <p:cNvSpPr/>
            <p:nvPr/>
          </p:nvSpPr>
          <p:spPr>
            <a:xfrm>
              <a:off x="2031851" y="2729689"/>
              <a:ext cx="72000" cy="72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44" name="Ellipszis 43">
              <a:extLst>
                <a:ext uri="{FF2B5EF4-FFF2-40B4-BE49-F238E27FC236}">
                  <a16:creationId xmlns:a16="http://schemas.microsoft.com/office/drawing/2014/main" id="{C2053EFB-8576-4771-89AE-D14A6A9C5DEC}"/>
                </a:ext>
              </a:extLst>
            </p:cNvPr>
            <p:cNvSpPr/>
            <p:nvPr/>
          </p:nvSpPr>
          <p:spPr>
            <a:xfrm>
              <a:off x="2748192" y="2957984"/>
              <a:ext cx="72000" cy="72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45" name="Ellipszis 44">
              <a:extLst>
                <a:ext uri="{FF2B5EF4-FFF2-40B4-BE49-F238E27FC236}">
                  <a16:creationId xmlns:a16="http://schemas.microsoft.com/office/drawing/2014/main" id="{D5925538-1A22-41FD-95B8-DE1B7C531B4F}"/>
                </a:ext>
              </a:extLst>
            </p:cNvPr>
            <p:cNvSpPr/>
            <p:nvPr/>
          </p:nvSpPr>
          <p:spPr>
            <a:xfrm>
              <a:off x="1227090" y="3578312"/>
              <a:ext cx="72000" cy="72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46" name="Ellipszis 45">
              <a:extLst>
                <a:ext uri="{FF2B5EF4-FFF2-40B4-BE49-F238E27FC236}">
                  <a16:creationId xmlns:a16="http://schemas.microsoft.com/office/drawing/2014/main" id="{56B2388E-4836-4B7F-92F6-FFBD60A15663}"/>
                </a:ext>
              </a:extLst>
            </p:cNvPr>
            <p:cNvSpPr/>
            <p:nvPr/>
          </p:nvSpPr>
          <p:spPr>
            <a:xfrm>
              <a:off x="2046740" y="3517374"/>
              <a:ext cx="72000" cy="72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47" name="Ellipszis 46">
              <a:extLst>
                <a:ext uri="{FF2B5EF4-FFF2-40B4-BE49-F238E27FC236}">
                  <a16:creationId xmlns:a16="http://schemas.microsoft.com/office/drawing/2014/main" id="{6F27EA43-A957-43C5-B048-CE38F56B6AB6}"/>
                </a:ext>
              </a:extLst>
            </p:cNvPr>
            <p:cNvSpPr/>
            <p:nvPr/>
          </p:nvSpPr>
          <p:spPr>
            <a:xfrm>
              <a:off x="2416217" y="3431368"/>
              <a:ext cx="72000" cy="72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48" name="Ellipszis 47">
              <a:extLst>
                <a:ext uri="{FF2B5EF4-FFF2-40B4-BE49-F238E27FC236}">
                  <a16:creationId xmlns:a16="http://schemas.microsoft.com/office/drawing/2014/main" id="{92CF87FC-5940-4969-8E8B-61A155008108}"/>
                </a:ext>
              </a:extLst>
            </p:cNvPr>
            <p:cNvSpPr/>
            <p:nvPr/>
          </p:nvSpPr>
          <p:spPr>
            <a:xfrm>
              <a:off x="1536309" y="3651491"/>
              <a:ext cx="72000" cy="72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49" name="Ellipszis 48">
              <a:extLst>
                <a:ext uri="{FF2B5EF4-FFF2-40B4-BE49-F238E27FC236}">
                  <a16:creationId xmlns:a16="http://schemas.microsoft.com/office/drawing/2014/main" id="{7D89BF84-1253-4380-A6E6-358170C298DC}"/>
                </a:ext>
              </a:extLst>
            </p:cNvPr>
            <p:cNvSpPr/>
            <p:nvPr/>
          </p:nvSpPr>
          <p:spPr>
            <a:xfrm>
              <a:off x="1245110" y="3006608"/>
              <a:ext cx="72000" cy="72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50" name="Ellipszis 49">
              <a:extLst>
                <a:ext uri="{FF2B5EF4-FFF2-40B4-BE49-F238E27FC236}">
                  <a16:creationId xmlns:a16="http://schemas.microsoft.com/office/drawing/2014/main" id="{F03180F3-7A5C-4E95-B71D-765E6FBFD635}"/>
                </a:ext>
              </a:extLst>
            </p:cNvPr>
            <p:cNvSpPr/>
            <p:nvPr/>
          </p:nvSpPr>
          <p:spPr>
            <a:xfrm>
              <a:off x="1279707" y="2592379"/>
              <a:ext cx="72000" cy="72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65" name="Ellipszis 64">
              <a:extLst>
                <a:ext uri="{FF2B5EF4-FFF2-40B4-BE49-F238E27FC236}">
                  <a16:creationId xmlns:a16="http://schemas.microsoft.com/office/drawing/2014/main" id="{ECAAAF41-5B3A-4555-B808-F640CD20B17A}"/>
                </a:ext>
              </a:extLst>
            </p:cNvPr>
            <p:cNvSpPr/>
            <p:nvPr/>
          </p:nvSpPr>
          <p:spPr>
            <a:xfrm>
              <a:off x="1972588" y="3272974"/>
              <a:ext cx="72000" cy="72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66" name="Ellipszis 65">
              <a:extLst>
                <a:ext uri="{FF2B5EF4-FFF2-40B4-BE49-F238E27FC236}">
                  <a16:creationId xmlns:a16="http://schemas.microsoft.com/office/drawing/2014/main" id="{F18A1C0E-5408-4D8A-BAA0-6C2BD17C87F7}"/>
                </a:ext>
              </a:extLst>
            </p:cNvPr>
            <p:cNvSpPr/>
            <p:nvPr/>
          </p:nvSpPr>
          <p:spPr>
            <a:xfrm>
              <a:off x="2254511" y="3161153"/>
              <a:ext cx="72000" cy="72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67" name="Ellipszis 66">
              <a:extLst>
                <a:ext uri="{FF2B5EF4-FFF2-40B4-BE49-F238E27FC236}">
                  <a16:creationId xmlns:a16="http://schemas.microsoft.com/office/drawing/2014/main" id="{7ABAACB8-0BA6-407D-ADA0-330316C1EE51}"/>
                </a:ext>
              </a:extLst>
            </p:cNvPr>
            <p:cNvSpPr/>
            <p:nvPr/>
          </p:nvSpPr>
          <p:spPr>
            <a:xfrm>
              <a:off x="2358393" y="3671067"/>
              <a:ext cx="72000" cy="72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68" name="Ellipszis 67">
              <a:extLst>
                <a:ext uri="{FF2B5EF4-FFF2-40B4-BE49-F238E27FC236}">
                  <a16:creationId xmlns:a16="http://schemas.microsoft.com/office/drawing/2014/main" id="{44284134-035B-412F-869C-FF479ED268F4}"/>
                </a:ext>
              </a:extLst>
            </p:cNvPr>
            <p:cNvSpPr/>
            <p:nvPr/>
          </p:nvSpPr>
          <p:spPr>
            <a:xfrm>
              <a:off x="2118690" y="3386556"/>
              <a:ext cx="72000" cy="72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111" name="Ellipszis 110">
              <a:extLst>
                <a:ext uri="{FF2B5EF4-FFF2-40B4-BE49-F238E27FC236}">
                  <a16:creationId xmlns:a16="http://schemas.microsoft.com/office/drawing/2014/main" id="{074283A5-C773-4413-A809-CA4878D2B365}"/>
                </a:ext>
              </a:extLst>
            </p:cNvPr>
            <p:cNvSpPr/>
            <p:nvPr/>
          </p:nvSpPr>
          <p:spPr>
            <a:xfrm>
              <a:off x="2743737" y="2572966"/>
              <a:ext cx="72000" cy="72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112" name="Ellipszis 111">
              <a:extLst>
                <a:ext uri="{FF2B5EF4-FFF2-40B4-BE49-F238E27FC236}">
                  <a16:creationId xmlns:a16="http://schemas.microsoft.com/office/drawing/2014/main" id="{AFCE891B-BA47-4878-8205-D6D9D8EC0087}"/>
                </a:ext>
              </a:extLst>
            </p:cNvPr>
            <p:cNvSpPr/>
            <p:nvPr/>
          </p:nvSpPr>
          <p:spPr>
            <a:xfrm>
              <a:off x="2655249" y="3174325"/>
              <a:ext cx="72000" cy="72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113" name="Ellipszis 112">
              <a:extLst>
                <a:ext uri="{FF2B5EF4-FFF2-40B4-BE49-F238E27FC236}">
                  <a16:creationId xmlns:a16="http://schemas.microsoft.com/office/drawing/2014/main" id="{F8F92733-10F5-49AA-865B-43B26EDFE527}"/>
                </a:ext>
              </a:extLst>
            </p:cNvPr>
            <p:cNvSpPr/>
            <p:nvPr/>
          </p:nvSpPr>
          <p:spPr>
            <a:xfrm>
              <a:off x="2603879" y="2611096"/>
              <a:ext cx="72000" cy="72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114" name="Ellipszis 113">
              <a:extLst>
                <a:ext uri="{FF2B5EF4-FFF2-40B4-BE49-F238E27FC236}">
                  <a16:creationId xmlns:a16="http://schemas.microsoft.com/office/drawing/2014/main" id="{A47B0DA9-DB20-4D4C-9569-B8A7EDE8FE25}"/>
                </a:ext>
              </a:extLst>
            </p:cNvPr>
            <p:cNvSpPr/>
            <p:nvPr/>
          </p:nvSpPr>
          <p:spPr>
            <a:xfrm>
              <a:off x="985575" y="3621769"/>
              <a:ext cx="72000" cy="72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115" name="Ellipszis 114">
              <a:extLst>
                <a:ext uri="{FF2B5EF4-FFF2-40B4-BE49-F238E27FC236}">
                  <a16:creationId xmlns:a16="http://schemas.microsoft.com/office/drawing/2014/main" id="{827D96FF-479D-4F0C-97D8-863FE4939362}"/>
                </a:ext>
              </a:extLst>
            </p:cNvPr>
            <p:cNvSpPr/>
            <p:nvPr/>
          </p:nvSpPr>
          <p:spPr>
            <a:xfrm>
              <a:off x="1424711" y="3536134"/>
              <a:ext cx="72000" cy="72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116" name="Ellipszis 115">
              <a:extLst>
                <a:ext uri="{FF2B5EF4-FFF2-40B4-BE49-F238E27FC236}">
                  <a16:creationId xmlns:a16="http://schemas.microsoft.com/office/drawing/2014/main" id="{A964C1A7-D5E2-4EDC-982E-96FF6B9B4A02}"/>
                </a:ext>
              </a:extLst>
            </p:cNvPr>
            <p:cNvSpPr/>
            <p:nvPr/>
          </p:nvSpPr>
          <p:spPr>
            <a:xfrm>
              <a:off x="1885431" y="2495811"/>
              <a:ext cx="72000" cy="72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117" name="Ellipszis 116">
              <a:extLst>
                <a:ext uri="{FF2B5EF4-FFF2-40B4-BE49-F238E27FC236}">
                  <a16:creationId xmlns:a16="http://schemas.microsoft.com/office/drawing/2014/main" id="{2CEBE3D0-2E22-47C4-B440-47FEAE714026}"/>
                </a:ext>
              </a:extLst>
            </p:cNvPr>
            <p:cNvSpPr/>
            <p:nvPr/>
          </p:nvSpPr>
          <p:spPr>
            <a:xfrm>
              <a:off x="2244149" y="2547224"/>
              <a:ext cx="72000" cy="72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118" name="Ellipszis 117">
              <a:extLst>
                <a:ext uri="{FF2B5EF4-FFF2-40B4-BE49-F238E27FC236}">
                  <a16:creationId xmlns:a16="http://schemas.microsoft.com/office/drawing/2014/main" id="{97D25221-C8FC-4040-BFD4-BA1A8949B568}"/>
                </a:ext>
              </a:extLst>
            </p:cNvPr>
            <p:cNvSpPr/>
            <p:nvPr/>
          </p:nvSpPr>
          <p:spPr>
            <a:xfrm>
              <a:off x="1657041" y="2692712"/>
              <a:ext cx="72000" cy="72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119" name="Ellipszis 118">
              <a:extLst>
                <a:ext uri="{FF2B5EF4-FFF2-40B4-BE49-F238E27FC236}">
                  <a16:creationId xmlns:a16="http://schemas.microsoft.com/office/drawing/2014/main" id="{0151465F-6B03-44F8-9596-D0907497737B}"/>
                </a:ext>
              </a:extLst>
            </p:cNvPr>
            <p:cNvSpPr/>
            <p:nvPr/>
          </p:nvSpPr>
          <p:spPr>
            <a:xfrm>
              <a:off x="1284389" y="3280651"/>
              <a:ext cx="72000" cy="72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120" name="Ellipszis 119">
              <a:extLst>
                <a:ext uri="{FF2B5EF4-FFF2-40B4-BE49-F238E27FC236}">
                  <a16:creationId xmlns:a16="http://schemas.microsoft.com/office/drawing/2014/main" id="{CF1AACC5-9BDB-4F17-8883-35706EA56D0F}"/>
                </a:ext>
              </a:extLst>
            </p:cNvPr>
            <p:cNvSpPr/>
            <p:nvPr/>
          </p:nvSpPr>
          <p:spPr>
            <a:xfrm>
              <a:off x="1992772" y="3667397"/>
              <a:ext cx="72000" cy="72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121" name="Ellipszis 120">
              <a:extLst>
                <a:ext uri="{FF2B5EF4-FFF2-40B4-BE49-F238E27FC236}">
                  <a16:creationId xmlns:a16="http://schemas.microsoft.com/office/drawing/2014/main" id="{3904A0AB-170F-409A-BE5C-F3EFFB5E4902}"/>
                </a:ext>
              </a:extLst>
            </p:cNvPr>
            <p:cNvSpPr/>
            <p:nvPr/>
          </p:nvSpPr>
          <p:spPr>
            <a:xfrm>
              <a:off x="2280577" y="3379667"/>
              <a:ext cx="72000" cy="72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122" name="Ellipszis 121">
              <a:extLst>
                <a:ext uri="{FF2B5EF4-FFF2-40B4-BE49-F238E27FC236}">
                  <a16:creationId xmlns:a16="http://schemas.microsoft.com/office/drawing/2014/main" id="{8FF465AE-6AFD-43EA-A558-221FB06D5A9C}"/>
                </a:ext>
              </a:extLst>
            </p:cNvPr>
            <p:cNvSpPr/>
            <p:nvPr/>
          </p:nvSpPr>
          <p:spPr>
            <a:xfrm>
              <a:off x="1178399" y="2325123"/>
              <a:ext cx="72000" cy="72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123" name="Ellipszis 122">
              <a:extLst>
                <a:ext uri="{FF2B5EF4-FFF2-40B4-BE49-F238E27FC236}">
                  <a16:creationId xmlns:a16="http://schemas.microsoft.com/office/drawing/2014/main" id="{DAE8F24E-7D87-4463-A61A-E42A292BB984}"/>
                </a:ext>
              </a:extLst>
            </p:cNvPr>
            <p:cNvSpPr/>
            <p:nvPr/>
          </p:nvSpPr>
          <p:spPr>
            <a:xfrm>
              <a:off x="1287474" y="2747774"/>
              <a:ext cx="72000" cy="72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124" name="Ellipszis 123">
              <a:extLst>
                <a:ext uri="{FF2B5EF4-FFF2-40B4-BE49-F238E27FC236}">
                  <a16:creationId xmlns:a16="http://schemas.microsoft.com/office/drawing/2014/main" id="{D4F3A746-CEB2-495D-BB76-2D669E2CE86A}"/>
                </a:ext>
              </a:extLst>
            </p:cNvPr>
            <p:cNvSpPr/>
            <p:nvPr/>
          </p:nvSpPr>
          <p:spPr>
            <a:xfrm>
              <a:off x="2020051" y="2256804"/>
              <a:ext cx="72000" cy="72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125" name="Ellipszis 124">
              <a:extLst>
                <a:ext uri="{FF2B5EF4-FFF2-40B4-BE49-F238E27FC236}">
                  <a16:creationId xmlns:a16="http://schemas.microsoft.com/office/drawing/2014/main" id="{49E0C073-9760-4D76-B2A4-78FB2953C405}"/>
                </a:ext>
              </a:extLst>
            </p:cNvPr>
            <p:cNvSpPr/>
            <p:nvPr/>
          </p:nvSpPr>
          <p:spPr>
            <a:xfrm>
              <a:off x="2755070" y="3486504"/>
              <a:ext cx="72000" cy="72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126" name="Ellipszis 125">
              <a:extLst>
                <a:ext uri="{FF2B5EF4-FFF2-40B4-BE49-F238E27FC236}">
                  <a16:creationId xmlns:a16="http://schemas.microsoft.com/office/drawing/2014/main" id="{D5D5E0AD-FB7B-465E-B153-EB194D7D4C7B}"/>
                </a:ext>
              </a:extLst>
            </p:cNvPr>
            <p:cNvSpPr/>
            <p:nvPr/>
          </p:nvSpPr>
          <p:spPr>
            <a:xfrm>
              <a:off x="2195641" y="3486504"/>
              <a:ext cx="72000" cy="72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127" name="Ellipszis 126">
              <a:extLst>
                <a:ext uri="{FF2B5EF4-FFF2-40B4-BE49-F238E27FC236}">
                  <a16:creationId xmlns:a16="http://schemas.microsoft.com/office/drawing/2014/main" id="{C952D7A4-C125-4254-A40C-88E183658EF1}"/>
                </a:ext>
              </a:extLst>
            </p:cNvPr>
            <p:cNvSpPr/>
            <p:nvPr/>
          </p:nvSpPr>
          <p:spPr>
            <a:xfrm>
              <a:off x="968091" y="2893922"/>
              <a:ext cx="72000" cy="72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128" name="Ellipszis 127">
              <a:extLst>
                <a:ext uri="{FF2B5EF4-FFF2-40B4-BE49-F238E27FC236}">
                  <a16:creationId xmlns:a16="http://schemas.microsoft.com/office/drawing/2014/main" id="{8EA4167E-AB7C-4A32-918C-DBE140A3665D}"/>
                </a:ext>
              </a:extLst>
            </p:cNvPr>
            <p:cNvSpPr/>
            <p:nvPr/>
          </p:nvSpPr>
          <p:spPr>
            <a:xfrm>
              <a:off x="1931183" y="3431789"/>
              <a:ext cx="72000" cy="72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129" name="Ellipszis 128">
              <a:extLst>
                <a:ext uri="{FF2B5EF4-FFF2-40B4-BE49-F238E27FC236}">
                  <a16:creationId xmlns:a16="http://schemas.microsoft.com/office/drawing/2014/main" id="{D19E2BE9-4756-49E9-8B53-8AB11C4A6A75}"/>
                </a:ext>
              </a:extLst>
            </p:cNvPr>
            <p:cNvSpPr/>
            <p:nvPr/>
          </p:nvSpPr>
          <p:spPr>
            <a:xfrm>
              <a:off x="2512239" y="3680708"/>
              <a:ext cx="72000" cy="72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130" name="Ellipszis 129">
              <a:extLst>
                <a:ext uri="{FF2B5EF4-FFF2-40B4-BE49-F238E27FC236}">
                  <a16:creationId xmlns:a16="http://schemas.microsoft.com/office/drawing/2014/main" id="{BA7BC59E-4F21-4C88-BE2D-AF05CED3B884}"/>
                </a:ext>
              </a:extLst>
            </p:cNvPr>
            <p:cNvSpPr/>
            <p:nvPr/>
          </p:nvSpPr>
          <p:spPr>
            <a:xfrm>
              <a:off x="2265812" y="2778494"/>
              <a:ext cx="72000" cy="72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131" name="Ellipszis 130">
              <a:extLst>
                <a:ext uri="{FF2B5EF4-FFF2-40B4-BE49-F238E27FC236}">
                  <a16:creationId xmlns:a16="http://schemas.microsoft.com/office/drawing/2014/main" id="{BD4C8602-1798-41C5-99ED-F99ADFFF6815}"/>
                </a:ext>
              </a:extLst>
            </p:cNvPr>
            <p:cNvSpPr/>
            <p:nvPr/>
          </p:nvSpPr>
          <p:spPr>
            <a:xfrm>
              <a:off x="840064" y="3162122"/>
              <a:ext cx="72000" cy="72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132" name="Ellipszis 131">
              <a:extLst>
                <a:ext uri="{FF2B5EF4-FFF2-40B4-BE49-F238E27FC236}">
                  <a16:creationId xmlns:a16="http://schemas.microsoft.com/office/drawing/2014/main" id="{F571F5BB-327B-49C1-995E-68610CDDC72F}"/>
                </a:ext>
              </a:extLst>
            </p:cNvPr>
            <p:cNvSpPr/>
            <p:nvPr/>
          </p:nvSpPr>
          <p:spPr>
            <a:xfrm>
              <a:off x="1050307" y="3120029"/>
              <a:ext cx="72000" cy="72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133" name="Ellipszis 132">
              <a:extLst>
                <a:ext uri="{FF2B5EF4-FFF2-40B4-BE49-F238E27FC236}">
                  <a16:creationId xmlns:a16="http://schemas.microsoft.com/office/drawing/2014/main" id="{6E67509C-1002-4E1D-83E1-075DD079517E}"/>
                </a:ext>
              </a:extLst>
            </p:cNvPr>
            <p:cNvSpPr/>
            <p:nvPr/>
          </p:nvSpPr>
          <p:spPr>
            <a:xfrm>
              <a:off x="2186487" y="3278860"/>
              <a:ext cx="72000" cy="72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134" name="Ellipszis 133">
              <a:extLst>
                <a:ext uri="{FF2B5EF4-FFF2-40B4-BE49-F238E27FC236}">
                  <a16:creationId xmlns:a16="http://schemas.microsoft.com/office/drawing/2014/main" id="{A4F693AC-69B8-4428-823D-127D6E535EAD}"/>
                </a:ext>
              </a:extLst>
            </p:cNvPr>
            <p:cNvSpPr/>
            <p:nvPr/>
          </p:nvSpPr>
          <p:spPr>
            <a:xfrm>
              <a:off x="1000909" y="3369773"/>
              <a:ext cx="72000" cy="72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135" name="Ellipszis 134">
              <a:extLst>
                <a:ext uri="{FF2B5EF4-FFF2-40B4-BE49-F238E27FC236}">
                  <a16:creationId xmlns:a16="http://schemas.microsoft.com/office/drawing/2014/main" id="{A00ECC2D-FF98-49DC-B9B0-9A7E00EC7F24}"/>
                </a:ext>
              </a:extLst>
            </p:cNvPr>
            <p:cNvSpPr/>
            <p:nvPr/>
          </p:nvSpPr>
          <p:spPr>
            <a:xfrm>
              <a:off x="1145810" y="3469710"/>
              <a:ext cx="72000" cy="72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136" name="Ellipszis 135">
              <a:extLst>
                <a:ext uri="{FF2B5EF4-FFF2-40B4-BE49-F238E27FC236}">
                  <a16:creationId xmlns:a16="http://schemas.microsoft.com/office/drawing/2014/main" id="{B486F49C-AF4E-4F28-96F4-B883BB5A1C84}"/>
                </a:ext>
              </a:extLst>
            </p:cNvPr>
            <p:cNvSpPr/>
            <p:nvPr/>
          </p:nvSpPr>
          <p:spPr>
            <a:xfrm>
              <a:off x="990000" y="2267682"/>
              <a:ext cx="72000" cy="72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137" name="Ellipszis 136">
              <a:extLst>
                <a:ext uri="{FF2B5EF4-FFF2-40B4-BE49-F238E27FC236}">
                  <a16:creationId xmlns:a16="http://schemas.microsoft.com/office/drawing/2014/main" id="{62F94C61-552E-4BC2-8518-2BA40B04C6B0}"/>
                </a:ext>
              </a:extLst>
            </p:cNvPr>
            <p:cNvSpPr/>
            <p:nvPr/>
          </p:nvSpPr>
          <p:spPr>
            <a:xfrm>
              <a:off x="879593" y="2560748"/>
              <a:ext cx="72000" cy="72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138" name="Ellipszis 137">
              <a:extLst>
                <a:ext uri="{FF2B5EF4-FFF2-40B4-BE49-F238E27FC236}">
                  <a16:creationId xmlns:a16="http://schemas.microsoft.com/office/drawing/2014/main" id="{4FBFCAA4-3EEB-436A-86C5-DB8EC4238F7B}"/>
                </a:ext>
              </a:extLst>
            </p:cNvPr>
            <p:cNvSpPr/>
            <p:nvPr/>
          </p:nvSpPr>
          <p:spPr>
            <a:xfrm>
              <a:off x="1533099" y="2465124"/>
              <a:ext cx="72000" cy="72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139" name="Ellipszis 138">
              <a:extLst>
                <a:ext uri="{FF2B5EF4-FFF2-40B4-BE49-F238E27FC236}">
                  <a16:creationId xmlns:a16="http://schemas.microsoft.com/office/drawing/2014/main" id="{9E5F32B0-516C-4284-9BE1-C3DEDC41868F}"/>
                </a:ext>
              </a:extLst>
            </p:cNvPr>
            <p:cNvSpPr/>
            <p:nvPr/>
          </p:nvSpPr>
          <p:spPr>
            <a:xfrm>
              <a:off x="2743259" y="2740392"/>
              <a:ext cx="72000" cy="72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140" name="Ellipszis 139">
              <a:extLst>
                <a:ext uri="{FF2B5EF4-FFF2-40B4-BE49-F238E27FC236}">
                  <a16:creationId xmlns:a16="http://schemas.microsoft.com/office/drawing/2014/main" id="{A4CD50A1-CEB5-41EC-A11B-5E4C0017D565}"/>
                </a:ext>
              </a:extLst>
            </p:cNvPr>
            <p:cNvSpPr/>
            <p:nvPr/>
          </p:nvSpPr>
          <p:spPr>
            <a:xfrm>
              <a:off x="1800727" y="2569057"/>
              <a:ext cx="72000" cy="72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141" name="Ellipszis 140">
              <a:extLst>
                <a:ext uri="{FF2B5EF4-FFF2-40B4-BE49-F238E27FC236}">
                  <a16:creationId xmlns:a16="http://schemas.microsoft.com/office/drawing/2014/main" id="{BD229EF4-E776-4103-936C-1C32197A344B}"/>
                </a:ext>
              </a:extLst>
            </p:cNvPr>
            <p:cNvSpPr/>
            <p:nvPr/>
          </p:nvSpPr>
          <p:spPr>
            <a:xfrm>
              <a:off x="1456023" y="2750251"/>
              <a:ext cx="72000" cy="72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142" name="Ellipszis 141">
              <a:extLst>
                <a:ext uri="{FF2B5EF4-FFF2-40B4-BE49-F238E27FC236}">
                  <a16:creationId xmlns:a16="http://schemas.microsoft.com/office/drawing/2014/main" id="{EDD70A77-FABE-46BE-81B6-FCAA681DB659}"/>
                </a:ext>
              </a:extLst>
            </p:cNvPr>
            <p:cNvSpPr/>
            <p:nvPr/>
          </p:nvSpPr>
          <p:spPr>
            <a:xfrm>
              <a:off x="2470226" y="2886783"/>
              <a:ext cx="72000" cy="72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143" name="Ellipszis 142">
              <a:extLst>
                <a:ext uri="{FF2B5EF4-FFF2-40B4-BE49-F238E27FC236}">
                  <a16:creationId xmlns:a16="http://schemas.microsoft.com/office/drawing/2014/main" id="{57C10DBA-13B5-48F2-8134-956C50243FE6}"/>
                </a:ext>
              </a:extLst>
            </p:cNvPr>
            <p:cNvSpPr/>
            <p:nvPr/>
          </p:nvSpPr>
          <p:spPr>
            <a:xfrm>
              <a:off x="2113613" y="2961088"/>
              <a:ext cx="72000" cy="72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144" name="Ellipszis 143">
              <a:extLst>
                <a:ext uri="{FF2B5EF4-FFF2-40B4-BE49-F238E27FC236}">
                  <a16:creationId xmlns:a16="http://schemas.microsoft.com/office/drawing/2014/main" id="{6F546C82-014D-4590-8B3C-69FDF81115A9}"/>
                </a:ext>
              </a:extLst>
            </p:cNvPr>
            <p:cNvSpPr/>
            <p:nvPr/>
          </p:nvSpPr>
          <p:spPr>
            <a:xfrm>
              <a:off x="2356223" y="2446928"/>
              <a:ext cx="72000" cy="72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145" name="Ellipszis 144">
              <a:extLst>
                <a:ext uri="{FF2B5EF4-FFF2-40B4-BE49-F238E27FC236}">
                  <a16:creationId xmlns:a16="http://schemas.microsoft.com/office/drawing/2014/main" id="{C86A1881-66FB-4A5C-A4A5-E018A4E05DD2}"/>
                </a:ext>
              </a:extLst>
            </p:cNvPr>
            <p:cNvSpPr/>
            <p:nvPr/>
          </p:nvSpPr>
          <p:spPr>
            <a:xfrm>
              <a:off x="1821394" y="3145766"/>
              <a:ext cx="72000" cy="72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146" name="Ellipszis 145">
              <a:extLst>
                <a:ext uri="{FF2B5EF4-FFF2-40B4-BE49-F238E27FC236}">
                  <a16:creationId xmlns:a16="http://schemas.microsoft.com/office/drawing/2014/main" id="{A4D164A1-5BBC-4810-888F-71D26EBC8F6B}"/>
                </a:ext>
              </a:extLst>
            </p:cNvPr>
            <p:cNvSpPr/>
            <p:nvPr/>
          </p:nvSpPr>
          <p:spPr>
            <a:xfrm>
              <a:off x="2072123" y="2452657"/>
              <a:ext cx="72000" cy="72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147" name="Ellipszis 146">
              <a:extLst>
                <a:ext uri="{FF2B5EF4-FFF2-40B4-BE49-F238E27FC236}">
                  <a16:creationId xmlns:a16="http://schemas.microsoft.com/office/drawing/2014/main" id="{0E1B0323-4610-4E74-91F6-F864CB996EB0}"/>
                </a:ext>
              </a:extLst>
            </p:cNvPr>
            <p:cNvSpPr/>
            <p:nvPr/>
          </p:nvSpPr>
          <p:spPr>
            <a:xfrm>
              <a:off x="1669746" y="2846308"/>
              <a:ext cx="72000" cy="72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148" name="Ellipszis 147">
              <a:extLst>
                <a:ext uri="{FF2B5EF4-FFF2-40B4-BE49-F238E27FC236}">
                  <a16:creationId xmlns:a16="http://schemas.microsoft.com/office/drawing/2014/main" id="{E7F45F2D-14C4-49EF-B856-2BA66973459F}"/>
                </a:ext>
              </a:extLst>
            </p:cNvPr>
            <p:cNvSpPr/>
            <p:nvPr/>
          </p:nvSpPr>
          <p:spPr>
            <a:xfrm>
              <a:off x="1930106" y="2860230"/>
              <a:ext cx="72000" cy="72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149" name="Ellipszis 148">
              <a:extLst>
                <a:ext uri="{FF2B5EF4-FFF2-40B4-BE49-F238E27FC236}">
                  <a16:creationId xmlns:a16="http://schemas.microsoft.com/office/drawing/2014/main" id="{7B698AE1-D9BA-4C13-9CDE-E0D51CE110A1}"/>
                </a:ext>
              </a:extLst>
            </p:cNvPr>
            <p:cNvSpPr/>
            <p:nvPr/>
          </p:nvSpPr>
          <p:spPr>
            <a:xfrm>
              <a:off x="2568124" y="3033162"/>
              <a:ext cx="72000" cy="72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150" name="Ellipszis 149">
              <a:extLst>
                <a:ext uri="{FF2B5EF4-FFF2-40B4-BE49-F238E27FC236}">
                  <a16:creationId xmlns:a16="http://schemas.microsoft.com/office/drawing/2014/main" id="{CD23DE76-0EA3-4195-8D5A-133127770DB9}"/>
                </a:ext>
              </a:extLst>
            </p:cNvPr>
            <p:cNvSpPr/>
            <p:nvPr/>
          </p:nvSpPr>
          <p:spPr>
            <a:xfrm>
              <a:off x="2201381" y="3030206"/>
              <a:ext cx="72000" cy="72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</p:grpSp>
      <p:grpSp>
        <p:nvGrpSpPr>
          <p:cNvPr id="316" name="Csoportba foglalás 315">
            <a:extLst>
              <a:ext uri="{FF2B5EF4-FFF2-40B4-BE49-F238E27FC236}">
                <a16:creationId xmlns:a16="http://schemas.microsoft.com/office/drawing/2014/main" id="{8D322AE2-DB57-4B98-A8DE-89F5E2FC1D8E}"/>
              </a:ext>
            </a:extLst>
          </p:cNvPr>
          <p:cNvGrpSpPr/>
          <p:nvPr/>
        </p:nvGrpSpPr>
        <p:grpSpPr>
          <a:xfrm>
            <a:off x="782946" y="2252286"/>
            <a:ext cx="2075873" cy="1930304"/>
            <a:chOff x="791219" y="2245213"/>
            <a:chExt cx="2075873" cy="1930304"/>
          </a:xfrm>
        </p:grpSpPr>
        <p:sp>
          <p:nvSpPr>
            <p:cNvPr id="156" name="Ellipszis 155">
              <a:extLst>
                <a:ext uri="{FF2B5EF4-FFF2-40B4-BE49-F238E27FC236}">
                  <a16:creationId xmlns:a16="http://schemas.microsoft.com/office/drawing/2014/main" id="{339BFA7D-62CF-4815-9932-5073E9F9DC60}"/>
                </a:ext>
              </a:extLst>
            </p:cNvPr>
            <p:cNvSpPr/>
            <p:nvPr/>
          </p:nvSpPr>
          <p:spPr>
            <a:xfrm>
              <a:off x="2020544" y="3988518"/>
              <a:ext cx="72000" cy="72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157" name="Ellipszis 156">
              <a:extLst>
                <a:ext uri="{FF2B5EF4-FFF2-40B4-BE49-F238E27FC236}">
                  <a16:creationId xmlns:a16="http://schemas.microsoft.com/office/drawing/2014/main" id="{CC363C18-CD1C-4521-8003-FD468577B203}"/>
                </a:ext>
              </a:extLst>
            </p:cNvPr>
            <p:cNvSpPr/>
            <p:nvPr/>
          </p:nvSpPr>
          <p:spPr>
            <a:xfrm>
              <a:off x="936317" y="3794240"/>
              <a:ext cx="72000" cy="72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158" name="Ellipszis 157">
              <a:extLst>
                <a:ext uri="{FF2B5EF4-FFF2-40B4-BE49-F238E27FC236}">
                  <a16:creationId xmlns:a16="http://schemas.microsoft.com/office/drawing/2014/main" id="{4DBC2B73-1303-47F2-81D4-9BC52205F9F3}"/>
                </a:ext>
              </a:extLst>
            </p:cNvPr>
            <p:cNvSpPr/>
            <p:nvPr/>
          </p:nvSpPr>
          <p:spPr>
            <a:xfrm>
              <a:off x="1456885" y="3832869"/>
              <a:ext cx="72000" cy="72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159" name="Ellipszis 158">
              <a:extLst>
                <a:ext uri="{FF2B5EF4-FFF2-40B4-BE49-F238E27FC236}">
                  <a16:creationId xmlns:a16="http://schemas.microsoft.com/office/drawing/2014/main" id="{1C1CB142-3566-4B8E-92B3-E2BCA8489048}"/>
                </a:ext>
              </a:extLst>
            </p:cNvPr>
            <p:cNvSpPr/>
            <p:nvPr/>
          </p:nvSpPr>
          <p:spPr>
            <a:xfrm>
              <a:off x="2371684" y="4006949"/>
              <a:ext cx="72000" cy="72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160" name="Ellipszis 159">
              <a:extLst>
                <a:ext uri="{FF2B5EF4-FFF2-40B4-BE49-F238E27FC236}">
                  <a16:creationId xmlns:a16="http://schemas.microsoft.com/office/drawing/2014/main" id="{4BEAC30B-320B-4BBA-B0D1-5AABDF7534FC}"/>
                </a:ext>
              </a:extLst>
            </p:cNvPr>
            <p:cNvSpPr/>
            <p:nvPr/>
          </p:nvSpPr>
          <p:spPr>
            <a:xfrm>
              <a:off x="2168052" y="4015821"/>
              <a:ext cx="72000" cy="72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161" name="Ellipszis 160">
              <a:extLst>
                <a:ext uri="{FF2B5EF4-FFF2-40B4-BE49-F238E27FC236}">
                  <a16:creationId xmlns:a16="http://schemas.microsoft.com/office/drawing/2014/main" id="{3B169569-1CC6-45BD-BE51-5B6D3CBF7C57}"/>
                </a:ext>
              </a:extLst>
            </p:cNvPr>
            <p:cNvSpPr/>
            <p:nvPr/>
          </p:nvSpPr>
          <p:spPr>
            <a:xfrm>
              <a:off x="1972588" y="3877858"/>
              <a:ext cx="72000" cy="72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162" name="Ellipszis 161">
              <a:extLst>
                <a:ext uri="{FF2B5EF4-FFF2-40B4-BE49-F238E27FC236}">
                  <a16:creationId xmlns:a16="http://schemas.microsoft.com/office/drawing/2014/main" id="{B2E23128-A92E-47DE-BDC1-A519E1973D0F}"/>
                </a:ext>
              </a:extLst>
            </p:cNvPr>
            <p:cNvSpPr/>
            <p:nvPr/>
          </p:nvSpPr>
          <p:spPr>
            <a:xfrm>
              <a:off x="806962" y="3974300"/>
              <a:ext cx="72000" cy="72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163" name="Ellipszis 162">
              <a:extLst>
                <a:ext uri="{FF2B5EF4-FFF2-40B4-BE49-F238E27FC236}">
                  <a16:creationId xmlns:a16="http://schemas.microsoft.com/office/drawing/2014/main" id="{34D9A46C-1208-4F8F-8487-EC1DD9A9955A}"/>
                </a:ext>
              </a:extLst>
            </p:cNvPr>
            <p:cNvSpPr/>
            <p:nvPr/>
          </p:nvSpPr>
          <p:spPr>
            <a:xfrm>
              <a:off x="1863572" y="4101005"/>
              <a:ext cx="72000" cy="72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164" name="Ellipszis 163">
              <a:extLst>
                <a:ext uri="{FF2B5EF4-FFF2-40B4-BE49-F238E27FC236}">
                  <a16:creationId xmlns:a16="http://schemas.microsoft.com/office/drawing/2014/main" id="{771087D0-CE64-4438-8B9A-168767DB28C8}"/>
                </a:ext>
              </a:extLst>
            </p:cNvPr>
            <p:cNvSpPr/>
            <p:nvPr/>
          </p:nvSpPr>
          <p:spPr>
            <a:xfrm>
              <a:off x="2060984" y="4072472"/>
              <a:ext cx="72000" cy="72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165" name="Ellipszis 164">
              <a:extLst>
                <a:ext uri="{FF2B5EF4-FFF2-40B4-BE49-F238E27FC236}">
                  <a16:creationId xmlns:a16="http://schemas.microsoft.com/office/drawing/2014/main" id="{D27B15E1-8068-45E4-BFDE-29C13EBAB723}"/>
                </a:ext>
              </a:extLst>
            </p:cNvPr>
            <p:cNvSpPr/>
            <p:nvPr/>
          </p:nvSpPr>
          <p:spPr>
            <a:xfrm>
              <a:off x="2675879" y="3840444"/>
              <a:ext cx="72000" cy="72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166" name="Ellipszis 165">
              <a:extLst>
                <a:ext uri="{FF2B5EF4-FFF2-40B4-BE49-F238E27FC236}">
                  <a16:creationId xmlns:a16="http://schemas.microsoft.com/office/drawing/2014/main" id="{EF30B004-9508-413D-95C8-703329567C0C}"/>
                </a:ext>
              </a:extLst>
            </p:cNvPr>
            <p:cNvSpPr/>
            <p:nvPr/>
          </p:nvSpPr>
          <p:spPr>
            <a:xfrm>
              <a:off x="2321227" y="3902733"/>
              <a:ext cx="72000" cy="72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167" name="Ellipszis 166">
              <a:extLst>
                <a:ext uri="{FF2B5EF4-FFF2-40B4-BE49-F238E27FC236}">
                  <a16:creationId xmlns:a16="http://schemas.microsoft.com/office/drawing/2014/main" id="{3D3AB8E2-E3B5-4E56-BEEC-5057318754E8}"/>
                </a:ext>
              </a:extLst>
            </p:cNvPr>
            <p:cNvSpPr/>
            <p:nvPr/>
          </p:nvSpPr>
          <p:spPr>
            <a:xfrm>
              <a:off x="1036794" y="3951093"/>
              <a:ext cx="72000" cy="72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168" name="Ellipszis 167">
              <a:extLst>
                <a:ext uri="{FF2B5EF4-FFF2-40B4-BE49-F238E27FC236}">
                  <a16:creationId xmlns:a16="http://schemas.microsoft.com/office/drawing/2014/main" id="{39830C77-4126-4C39-B1C7-1E5997FA8C2B}"/>
                </a:ext>
              </a:extLst>
            </p:cNvPr>
            <p:cNvSpPr/>
            <p:nvPr/>
          </p:nvSpPr>
          <p:spPr>
            <a:xfrm>
              <a:off x="2154916" y="3830240"/>
              <a:ext cx="72000" cy="72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169" name="Ellipszis 168">
              <a:extLst>
                <a:ext uri="{FF2B5EF4-FFF2-40B4-BE49-F238E27FC236}">
                  <a16:creationId xmlns:a16="http://schemas.microsoft.com/office/drawing/2014/main" id="{C8520FC1-2978-4D0E-A7B3-CA02BDB605FF}"/>
                </a:ext>
              </a:extLst>
            </p:cNvPr>
            <p:cNvSpPr/>
            <p:nvPr/>
          </p:nvSpPr>
          <p:spPr>
            <a:xfrm>
              <a:off x="2057364" y="3813791"/>
              <a:ext cx="72000" cy="72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170" name="Ellipszis 169">
              <a:extLst>
                <a:ext uri="{FF2B5EF4-FFF2-40B4-BE49-F238E27FC236}">
                  <a16:creationId xmlns:a16="http://schemas.microsoft.com/office/drawing/2014/main" id="{E969C52B-D0DD-4E1D-8090-504A0803A55C}"/>
                </a:ext>
              </a:extLst>
            </p:cNvPr>
            <p:cNvSpPr/>
            <p:nvPr/>
          </p:nvSpPr>
          <p:spPr>
            <a:xfrm>
              <a:off x="2775519" y="3785893"/>
              <a:ext cx="72000" cy="72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171" name="Ellipszis 170">
              <a:extLst>
                <a:ext uri="{FF2B5EF4-FFF2-40B4-BE49-F238E27FC236}">
                  <a16:creationId xmlns:a16="http://schemas.microsoft.com/office/drawing/2014/main" id="{3C7EB1B2-C8C7-49A7-A314-DEF9294EE7DE}"/>
                </a:ext>
              </a:extLst>
            </p:cNvPr>
            <p:cNvSpPr/>
            <p:nvPr/>
          </p:nvSpPr>
          <p:spPr>
            <a:xfrm>
              <a:off x="2611532" y="3763081"/>
              <a:ext cx="72000" cy="72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172" name="Ellipszis 171">
              <a:extLst>
                <a:ext uri="{FF2B5EF4-FFF2-40B4-BE49-F238E27FC236}">
                  <a16:creationId xmlns:a16="http://schemas.microsoft.com/office/drawing/2014/main" id="{3B9AC3D4-E96C-4ADD-A0AD-FC7DB45A1553}"/>
                </a:ext>
              </a:extLst>
            </p:cNvPr>
            <p:cNvSpPr/>
            <p:nvPr/>
          </p:nvSpPr>
          <p:spPr>
            <a:xfrm>
              <a:off x="2506859" y="3831446"/>
              <a:ext cx="72000" cy="72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173" name="Ellipszis 172">
              <a:extLst>
                <a:ext uri="{FF2B5EF4-FFF2-40B4-BE49-F238E27FC236}">
                  <a16:creationId xmlns:a16="http://schemas.microsoft.com/office/drawing/2014/main" id="{4990B850-B61B-4DE3-B5F6-B79961F24EB7}"/>
                </a:ext>
              </a:extLst>
            </p:cNvPr>
            <p:cNvSpPr/>
            <p:nvPr/>
          </p:nvSpPr>
          <p:spPr>
            <a:xfrm>
              <a:off x="2795092" y="4046221"/>
              <a:ext cx="72000" cy="72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174" name="Ellipszis 173">
              <a:extLst>
                <a:ext uri="{FF2B5EF4-FFF2-40B4-BE49-F238E27FC236}">
                  <a16:creationId xmlns:a16="http://schemas.microsoft.com/office/drawing/2014/main" id="{F8431819-9C5C-4B30-B174-32F2FE007576}"/>
                </a:ext>
              </a:extLst>
            </p:cNvPr>
            <p:cNvSpPr/>
            <p:nvPr/>
          </p:nvSpPr>
          <p:spPr>
            <a:xfrm>
              <a:off x="1242926" y="3738110"/>
              <a:ext cx="72000" cy="72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175" name="Ellipszis 174">
              <a:extLst>
                <a:ext uri="{FF2B5EF4-FFF2-40B4-BE49-F238E27FC236}">
                  <a16:creationId xmlns:a16="http://schemas.microsoft.com/office/drawing/2014/main" id="{F7AC8821-FD03-411C-A491-C6B5EE79931A}"/>
                </a:ext>
              </a:extLst>
            </p:cNvPr>
            <p:cNvSpPr/>
            <p:nvPr/>
          </p:nvSpPr>
          <p:spPr>
            <a:xfrm>
              <a:off x="1773560" y="3890753"/>
              <a:ext cx="72000" cy="72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176" name="Ellipszis 175">
              <a:extLst>
                <a:ext uri="{FF2B5EF4-FFF2-40B4-BE49-F238E27FC236}">
                  <a16:creationId xmlns:a16="http://schemas.microsoft.com/office/drawing/2014/main" id="{953CC6CC-D36D-4FCD-9B51-415E844C2EDE}"/>
                </a:ext>
              </a:extLst>
            </p:cNvPr>
            <p:cNvSpPr/>
            <p:nvPr/>
          </p:nvSpPr>
          <p:spPr>
            <a:xfrm>
              <a:off x="1574569" y="3807549"/>
              <a:ext cx="72000" cy="72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177" name="Ellipszis 176">
              <a:extLst>
                <a:ext uri="{FF2B5EF4-FFF2-40B4-BE49-F238E27FC236}">
                  <a16:creationId xmlns:a16="http://schemas.microsoft.com/office/drawing/2014/main" id="{FEBE44AF-3DBE-4569-B524-A7E6DC15FBF1}"/>
                </a:ext>
              </a:extLst>
            </p:cNvPr>
            <p:cNvSpPr/>
            <p:nvPr/>
          </p:nvSpPr>
          <p:spPr>
            <a:xfrm>
              <a:off x="2470226" y="4101005"/>
              <a:ext cx="72000" cy="72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178" name="Ellipszis 177">
              <a:extLst>
                <a:ext uri="{FF2B5EF4-FFF2-40B4-BE49-F238E27FC236}">
                  <a16:creationId xmlns:a16="http://schemas.microsoft.com/office/drawing/2014/main" id="{63B7AEB4-D29E-4A01-8F0F-1CE14A64B46E}"/>
                </a:ext>
              </a:extLst>
            </p:cNvPr>
            <p:cNvSpPr/>
            <p:nvPr/>
          </p:nvSpPr>
          <p:spPr>
            <a:xfrm>
              <a:off x="2619249" y="4065995"/>
              <a:ext cx="72000" cy="72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179" name="Ellipszis 178">
              <a:extLst>
                <a:ext uri="{FF2B5EF4-FFF2-40B4-BE49-F238E27FC236}">
                  <a16:creationId xmlns:a16="http://schemas.microsoft.com/office/drawing/2014/main" id="{6638F100-6618-47EF-A609-674CAC506404}"/>
                </a:ext>
              </a:extLst>
            </p:cNvPr>
            <p:cNvSpPr/>
            <p:nvPr/>
          </p:nvSpPr>
          <p:spPr>
            <a:xfrm>
              <a:off x="1689545" y="3817725"/>
              <a:ext cx="72000" cy="72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180" name="Ellipszis 179">
              <a:extLst>
                <a:ext uri="{FF2B5EF4-FFF2-40B4-BE49-F238E27FC236}">
                  <a16:creationId xmlns:a16="http://schemas.microsoft.com/office/drawing/2014/main" id="{31125623-C015-438C-9B44-662AD44104D5}"/>
                </a:ext>
              </a:extLst>
            </p:cNvPr>
            <p:cNvSpPr/>
            <p:nvPr/>
          </p:nvSpPr>
          <p:spPr>
            <a:xfrm>
              <a:off x="2761560" y="3892415"/>
              <a:ext cx="72000" cy="72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181" name="Ellipszis 180">
              <a:extLst>
                <a:ext uri="{FF2B5EF4-FFF2-40B4-BE49-F238E27FC236}">
                  <a16:creationId xmlns:a16="http://schemas.microsoft.com/office/drawing/2014/main" id="{41AD1498-3159-47B9-8E73-A04256E89173}"/>
                </a:ext>
              </a:extLst>
            </p:cNvPr>
            <p:cNvSpPr/>
            <p:nvPr/>
          </p:nvSpPr>
          <p:spPr>
            <a:xfrm>
              <a:off x="2593632" y="3903781"/>
              <a:ext cx="72000" cy="72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182" name="Ellipszis 181">
              <a:extLst>
                <a:ext uri="{FF2B5EF4-FFF2-40B4-BE49-F238E27FC236}">
                  <a16:creationId xmlns:a16="http://schemas.microsoft.com/office/drawing/2014/main" id="{71D1DD0F-F05C-4FF2-85E5-9709C13E85C0}"/>
                </a:ext>
              </a:extLst>
            </p:cNvPr>
            <p:cNvSpPr/>
            <p:nvPr/>
          </p:nvSpPr>
          <p:spPr>
            <a:xfrm>
              <a:off x="2271888" y="4065005"/>
              <a:ext cx="72000" cy="72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183" name="Ellipszis 182">
              <a:extLst>
                <a:ext uri="{FF2B5EF4-FFF2-40B4-BE49-F238E27FC236}">
                  <a16:creationId xmlns:a16="http://schemas.microsoft.com/office/drawing/2014/main" id="{ADF5F068-DA1F-452B-A181-837671E5861A}"/>
                </a:ext>
              </a:extLst>
            </p:cNvPr>
            <p:cNvSpPr/>
            <p:nvPr/>
          </p:nvSpPr>
          <p:spPr>
            <a:xfrm>
              <a:off x="2225192" y="3920977"/>
              <a:ext cx="72000" cy="72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184" name="Ellipszis 183">
              <a:extLst>
                <a:ext uri="{FF2B5EF4-FFF2-40B4-BE49-F238E27FC236}">
                  <a16:creationId xmlns:a16="http://schemas.microsoft.com/office/drawing/2014/main" id="{9C3634B1-1B04-4D9D-91FF-86662CE0660A}"/>
                </a:ext>
              </a:extLst>
            </p:cNvPr>
            <p:cNvSpPr/>
            <p:nvPr/>
          </p:nvSpPr>
          <p:spPr>
            <a:xfrm>
              <a:off x="1169408" y="4022179"/>
              <a:ext cx="72000" cy="72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185" name="Ellipszis 184">
              <a:extLst>
                <a:ext uri="{FF2B5EF4-FFF2-40B4-BE49-F238E27FC236}">
                  <a16:creationId xmlns:a16="http://schemas.microsoft.com/office/drawing/2014/main" id="{C1D90462-0732-423F-A0A3-DEED88C9F146}"/>
                </a:ext>
              </a:extLst>
            </p:cNvPr>
            <p:cNvSpPr/>
            <p:nvPr/>
          </p:nvSpPr>
          <p:spPr>
            <a:xfrm>
              <a:off x="1963368" y="4051269"/>
              <a:ext cx="72000" cy="72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186" name="Ellipszis 185">
              <a:extLst>
                <a:ext uri="{FF2B5EF4-FFF2-40B4-BE49-F238E27FC236}">
                  <a16:creationId xmlns:a16="http://schemas.microsoft.com/office/drawing/2014/main" id="{865C3921-08B7-462C-B5FC-1149A91E91CB}"/>
                </a:ext>
              </a:extLst>
            </p:cNvPr>
            <p:cNvSpPr/>
            <p:nvPr/>
          </p:nvSpPr>
          <p:spPr>
            <a:xfrm>
              <a:off x="2555576" y="3998419"/>
              <a:ext cx="72000" cy="72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187" name="Ellipszis 186">
              <a:extLst>
                <a:ext uri="{FF2B5EF4-FFF2-40B4-BE49-F238E27FC236}">
                  <a16:creationId xmlns:a16="http://schemas.microsoft.com/office/drawing/2014/main" id="{45C662EA-403B-4CCB-8961-CCF8C12A1743}"/>
                </a:ext>
              </a:extLst>
            </p:cNvPr>
            <p:cNvSpPr/>
            <p:nvPr/>
          </p:nvSpPr>
          <p:spPr>
            <a:xfrm>
              <a:off x="1273975" y="4079068"/>
              <a:ext cx="72000" cy="72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188" name="Ellipszis 187">
              <a:extLst>
                <a:ext uri="{FF2B5EF4-FFF2-40B4-BE49-F238E27FC236}">
                  <a16:creationId xmlns:a16="http://schemas.microsoft.com/office/drawing/2014/main" id="{FFCF6E04-3983-4415-B81A-E1F1BEC480C2}"/>
                </a:ext>
              </a:extLst>
            </p:cNvPr>
            <p:cNvSpPr/>
            <p:nvPr/>
          </p:nvSpPr>
          <p:spPr>
            <a:xfrm>
              <a:off x="849697" y="3890753"/>
              <a:ext cx="72000" cy="72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189" name="Ellipszis 188">
              <a:extLst>
                <a:ext uri="{FF2B5EF4-FFF2-40B4-BE49-F238E27FC236}">
                  <a16:creationId xmlns:a16="http://schemas.microsoft.com/office/drawing/2014/main" id="{41D76766-4A81-4E16-8177-EE93C47D592B}"/>
                </a:ext>
              </a:extLst>
            </p:cNvPr>
            <p:cNvSpPr/>
            <p:nvPr/>
          </p:nvSpPr>
          <p:spPr>
            <a:xfrm>
              <a:off x="1237612" y="3952751"/>
              <a:ext cx="72000" cy="72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190" name="Ellipszis 189">
              <a:extLst>
                <a:ext uri="{FF2B5EF4-FFF2-40B4-BE49-F238E27FC236}">
                  <a16:creationId xmlns:a16="http://schemas.microsoft.com/office/drawing/2014/main" id="{8A513440-19C8-4C4C-BFB7-DD8F607FF1D1}"/>
                </a:ext>
              </a:extLst>
            </p:cNvPr>
            <p:cNvSpPr/>
            <p:nvPr/>
          </p:nvSpPr>
          <p:spPr>
            <a:xfrm>
              <a:off x="2759664" y="3608537"/>
              <a:ext cx="72000" cy="72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191" name="Ellipszis 190">
              <a:extLst>
                <a:ext uri="{FF2B5EF4-FFF2-40B4-BE49-F238E27FC236}">
                  <a16:creationId xmlns:a16="http://schemas.microsoft.com/office/drawing/2014/main" id="{5966D245-079A-4092-9F66-231D77156871}"/>
                </a:ext>
              </a:extLst>
            </p:cNvPr>
            <p:cNvSpPr/>
            <p:nvPr/>
          </p:nvSpPr>
          <p:spPr>
            <a:xfrm>
              <a:off x="809097" y="3434509"/>
              <a:ext cx="72000" cy="72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192" name="Ellipszis 191">
              <a:extLst>
                <a:ext uri="{FF2B5EF4-FFF2-40B4-BE49-F238E27FC236}">
                  <a16:creationId xmlns:a16="http://schemas.microsoft.com/office/drawing/2014/main" id="{B5D33659-1A8A-4842-985A-CEC18A04439E}"/>
                </a:ext>
              </a:extLst>
            </p:cNvPr>
            <p:cNvSpPr/>
            <p:nvPr/>
          </p:nvSpPr>
          <p:spPr>
            <a:xfrm>
              <a:off x="1632677" y="4046976"/>
              <a:ext cx="72000" cy="72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193" name="Ellipszis 192">
              <a:extLst>
                <a:ext uri="{FF2B5EF4-FFF2-40B4-BE49-F238E27FC236}">
                  <a16:creationId xmlns:a16="http://schemas.microsoft.com/office/drawing/2014/main" id="{A325589D-3F93-4086-BC6E-7CDA32EF7945}"/>
                </a:ext>
              </a:extLst>
            </p:cNvPr>
            <p:cNvSpPr/>
            <p:nvPr/>
          </p:nvSpPr>
          <p:spPr>
            <a:xfrm>
              <a:off x="1386000" y="3926591"/>
              <a:ext cx="72000" cy="72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194" name="Ellipszis 193">
              <a:extLst>
                <a:ext uri="{FF2B5EF4-FFF2-40B4-BE49-F238E27FC236}">
                  <a16:creationId xmlns:a16="http://schemas.microsoft.com/office/drawing/2014/main" id="{10DA9F21-96CA-4CC3-AA98-E45140ECABC7}"/>
                </a:ext>
              </a:extLst>
            </p:cNvPr>
            <p:cNvSpPr/>
            <p:nvPr/>
          </p:nvSpPr>
          <p:spPr>
            <a:xfrm>
              <a:off x="1820767" y="3961788"/>
              <a:ext cx="72000" cy="72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195" name="Ellipszis 194">
              <a:extLst>
                <a:ext uri="{FF2B5EF4-FFF2-40B4-BE49-F238E27FC236}">
                  <a16:creationId xmlns:a16="http://schemas.microsoft.com/office/drawing/2014/main" id="{01ABA5E5-F402-4F97-A4D2-1236CD0AEEC2}"/>
                </a:ext>
              </a:extLst>
            </p:cNvPr>
            <p:cNvSpPr/>
            <p:nvPr/>
          </p:nvSpPr>
          <p:spPr>
            <a:xfrm>
              <a:off x="1039690" y="3819536"/>
              <a:ext cx="72000" cy="72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196" name="Ellipszis 195">
              <a:extLst>
                <a:ext uri="{FF2B5EF4-FFF2-40B4-BE49-F238E27FC236}">
                  <a16:creationId xmlns:a16="http://schemas.microsoft.com/office/drawing/2014/main" id="{F22DBA45-1923-4C98-8A25-4E0C25CA4132}"/>
                </a:ext>
              </a:extLst>
            </p:cNvPr>
            <p:cNvSpPr/>
            <p:nvPr/>
          </p:nvSpPr>
          <p:spPr>
            <a:xfrm>
              <a:off x="1946400" y="3763756"/>
              <a:ext cx="72000" cy="72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197" name="Ellipszis 196">
              <a:extLst>
                <a:ext uri="{FF2B5EF4-FFF2-40B4-BE49-F238E27FC236}">
                  <a16:creationId xmlns:a16="http://schemas.microsoft.com/office/drawing/2014/main" id="{65E4E970-9026-4257-978F-09732B7573DF}"/>
                </a:ext>
              </a:extLst>
            </p:cNvPr>
            <p:cNvSpPr/>
            <p:nvPr/>
          </p:nvSpPr>
          <p:spPr>
            <a:xfrm>
              <a:off x="793344" y="4075741"/>
              <a:ext cx="72000" cy="72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198" name="Ellipszis 197">
              <a:extLst>
                <a:ext uri="{FF2B5EF4-FFF2-40B4-BE49-F238E27FC236}">
                  <a16:creationId xmlns:a16="http://schemas.microsoft.com/office/drawing/2014/main" id="{CB16FBE6-D8F4-4D41-AF6B-D3F528A49438}"/>
                </a:ext>
              </a:extLst>
            </p:cNvPr>
            <p:cNvSpPr/>
            <p:nvPr/>
          </p:nvSpPr>
          <p:spPr>
            <a:xfrm>
              <a:off x="1448407" y="3732580"/>
              <a:ext cx="72000" cy="72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199" name="Ellipszis 198">
              <a:extLst>
                <a:ext uri="{FF2B5EF4-FFF2-40B4-BE49-F238E27FC236}">
                  <a16:creationId xmlns:a16="http://schemas.microsoft.com/office/drawing/2014/main" id="{93A7717D-A3A0-47B3-B652-BFEBFCE3C254}"/>
                </a:ext>
              </a:extLst>
            </p:cNvPr>
            <p:cNvSpPr/>
            <p:nvPr/>
          </p:nvSpPr>
          <p:spPr>
            <a:xfrm>
              <a:off x="2694568" y="3967635"/>
              <a:ext cx="72000" cy="72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200" name="Ellipszis 199">
              <a:extLst>
                <a:ext uri="{FF2B5EF4-FFF2-40B4-BE49-F238E27FC236}">
                  <a16:creationId xmlns:a16="http://schemas.microsoft.com/office/drawing/2014/main" id="{997A7179-C6D1-4484-9571-CDE702A230CC}"/>
                </a:ext>
              </a:extLst>
            </p:cNvPr>
            <p:cNvSpPr/>
            <p:nvPr/>
          </p:nvSpPr>
          <p:spPr>
            <a:xfrm>
              <a:off x="2264959" y="3801252"/>
              <a:ext cx="72000" cy="72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201" name="Ellipszis 200">
              <a:extLst>
                <a:ext uri="{FF2B5EF4-FFF2-40B4-BE49-F238E27FC236}">
                  <a16:creationId xmlns:a16="http://schemas.microsoft.com/office/drawing/2014/main" id="{A6B06334-D931-49A4-AE3A-BAC6552A9FF4}"/>
                </a:ext>
              </a:extLst>
            </p:cNvPr>
            <p:cNvSpPr/>
            <p:nvPr/>
          </p:nvSpPr>
          <p:spPr>
            <a:xfrm>
              <a:off x="973621" y="4069783"/>
              <a:ext cx="72000" cy="72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202" name="Ellipszis 201">
              <a:extLst>
                <a:ext uri="{FF2B5EF4-FFF2-40B4-BE49-F238E27FC236}">
                  <a16:creationId xmlns:a16="http://schemas.microsoft.com/office/drawing/2014/main" id="{51B0DB54-3559-4AAD-B1CE-D016A4546DDB}"/>
                </a:ext>
              </a:extLst>
            </p:cNvPr>
            <p:cNvSpPr/>
            <p:nvPr/>
          </p:nvSpPr>
          <p:spPr>
            <a:xfrm>
              <a:off x="2231641" y="3693132"/>
              <a:ext cx="72000" cy="72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203" name="Ellipszis 202">
              <a:extLst>
                <a:ext uri="{FF2B5EF4-FFF2-40B4-BE49-F238E27FC236}">
                  <a16:creationId xmlns:a16="http://schemas.microsoft.com/office/drawing/2014/main" id="{76D9BAA7-BB24-4626-A1D9-FE610E5A90C2}"/>
                </a:ext>
              </a:extLst>
            </p:cNvPr>
            <p:cNvSpPr/>
            <p:nvPr/>
          </p:nvSpPr>
          <p:spPr>
            <a:xfrm>
              <a:off x="2141093" y="3580397"/>
              <a:ext cx="72000" cy="72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204" name="Ellipszis 203">
              <a:extLst>
                <a:ext uri="{FF2B5EF4-FFF2-40B4-BE49-F238E27FC236}">
                  <a16:creationId xmlns:a16="http://schemas.microsoft.com/office/drawing/2014/main" id="{F3E41F7B-CAF2-42D3-920A-5C219D2BB1E7}"/>
                </a:ext>
              </a:extLst>
            </p:cNvPr>
            <p:cNvSpPr/>
            <p:nvPr/>
          </p:nvSpPr>
          <p:spPr>
            <a:xfrm>
              <a:off x="2115907" y="3932399"/>
              <a:ext cx="72000" cy="72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205" name="Ellipszis 204">
              <a:extLst>
                <a:ext uri="{FF2B5EF4-FFF2-40B4-BE49-F238E27FC236}">
                  <a16:creationId xmlns:a16="http://schemas.microsoft.com/office/drawing/2014/main" id="{3A301638-DC46-46EE-9AB3-40FF2ED9AA90}"/>
                </a:ext>
              </a:extLst>
            </p:cNvPr>
            <p:cNvSpPr/>
            <p:nvPr/>
          </p:nvSpPr>
          <p:spPr>
            <a:xfrm>
              <a:off x="1904731" y="3951889"/>
              <a:ext cx="72000" cy="72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206" name="Ellipszis 205">
              <a:extLst>
                <a:ext uri="{FF2B5EF4-FFF2-40B4-BE49-F238E27FC236}">
                  <a16:creationId xmlns:a16="http://schemas.microsoft.com/office/drawing/2014/main" id="{355F55D7-997D-4B7E-9BCC-DCB1B54134D9}"/>
                </a:ext>
              </a:extLst>
            </p:cNvPr>
            <p:cNvSpPr/>
            <p:nvPr/>
          </p:nvSpPr>
          <p:spPr>
            <a:xfrm>
              <a:off x="1352141" y="4010786"/>
              <a:ext cx="72000" cy="72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207" name="Ellipszis 206">
              <a:extLst>
                <a:ext uri="{FF2B5EF4-FFF2-40B4-BE49-F238E27FC236}">
                  <a16:creationId xmlns:a16="http://schemas.microsoft.com/office/drawing/2014/main" id="{DD2E4FB0-44E2-4758-9210-B30CBF568358}"/>
                </a:ext>
              </a:extLst>
            </p:cNvPr>
            <p:cNvSpPr/>
            <p:nvPr/>
          </p:nvSpPr>
          <p:spPr>
            <a:xfrm>
              <a:off x="1813431" y="3755104"/>
              <a:ext cx="72000" cy="72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208" name="Ellipszis 207">
              <a:extLst>
                <a:ext uri="{FF2B5EF4-FFF2-40B4-BE49-F238E27FC236}">
                  <a16:creationId xmlns:a16="http://schemas.microsoft.com/office/drawing/2014/main" id="{454BC641-B720-430E-8E88-D66F16D33C42}"/>
                </a:ext>
              </a:extLst>
            </p:cNvPr>
            <p:cNvSpPr/>
            <p:nvPr/>
          </p:nvSpPr>
          <p:spPr>
            <a:xfrm>
              <a:off x="2520538" y="3524902"/>
              <a:ext cx="72000" cy="72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209" name="Ellipszis 208">
              <a:extLst>
                <a:ext uri="{FF2B5EF4-FFF2-40B4-BE49-F238E27FC236}">
                  <a16:creationId xmlns:a16="http://schemas.microsoft.com/office/drawing/2014/main" id="{858E9A51-F1BD-4351-99E9-3157ECE7B93F}"/>
                </a:ext>
              </a:extLst>
            </p:cNvPr>
            <p:cNvSpPr/>
            <p:nvPr/>
          </p:nvSpPr>
          <p:spPr>
            <a:xfrm>
              <a:off x="1089497" y="3584350"/>
              <a:ext cx="72000" cy="72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210" name="Ellipszis 209">
              <a:extLst>
                <a:ext uri="{FF2B5EF4-FFF2-40B4-BE49-F238E27FC236}">
                  <a16:creationId xmlns:a16="http://schemas.microsoft.com/office/drawing/2014/main" id="{613F95FD-C2B6-42FE-BE88-77BB4032D76E}"/>
                </a:ext>
              </a:extLst>
            </p:cNvPr>
            <p:cNvSpPr/>
            <p:nvPr/>
          </p:nvSpPr>
          <p:spPr>
            <a:xfrm>
              <a:off x="1708765" y="3967777"/>
              <a:ext cx="72000" cy="72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211" name="Ellipszis 210">
              <a:extLst>
                <a:ext uri="{FF2B5EF4-FFF2-40B4-BE49-F238E27FC236}">
                  <a16:creationId xmlns:a16="http://schemas.microsoft.com/office/drawing/2014/main" id="{AEC128EF-99EA-4065-8910-A38EEB3D5872}"/>
                </a:ext>
              </a:extLst>
            </p:cNvPr>
            <p:cNvSpPr/>
            <p:nvPr/>
          </p:nvSpPr>
          <p:spPr>
            <a:xfrm>
              <a:off x="886669" y="4036172"/>
              <a:ext cx="72000" cy="72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212" name="Ellipszis 211">
              <a:extLst>
                <a:ext uri="{FF2B5EF4-FFF2-40B4-BE49-F238E27FC236}">
                  <a16:creationId xmlns:a16="http://schemas.microsoft.com/office/drawing/2014/main" id="{C9CFF2B7-38BD-42C0-83A5-F1EC9DAFEC53}"/>
                </a:ext>
              </a:extLst>
            </p:cNvPr>
            <p:cNvSpPr/>
            <p:nvPr/>
          </p:nvSpPr>
          <p:spPr>
            <a:xfrm>
              <a:off x="1075839" y="4069150"/>
              <a:ext cx="72000" cy="72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213" name="Ellipszis 212">
              <a:extLst>
                <a:ext uri="{FF2B5EF4-FFF2-40B4-BE49-F238E27FC236}">
                  <a16:creationId xmlns:a16="http://schemas.microsoft.com/office/drawing/2014/main" id="{0AE4705B-33EB-4EFD-B09E-A1FFC7D65BD6}"/>
                </a:ext>
              </a:extLst>
            </p:cNvPr>
            <p:cNvSpPr/>
            <p:nvPr/>
          </p:nvSpPr>
          <p:spPr>
            <a:xfrm>
              <a:off x="1858435" y="3826708"/>
              <a:ext cx="72000" cy="72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214" name="Ellipszis 213">
              <a:extLst>
                <a:ext uri="{FF2B5EF4-FFF2-40B4-BE49-F238E27FC236}">
                  <a16:creationId xmlns:a16="http://schemas.microsoft.com/office/drawing/2014/main" id="{15318BB9-21C0-49A4-9805-635A7A0D6CB5}"/>
                </a:ext>
              </a:extLst>
            </p:cNvPr>
            <p:cNvSpPr/>
            <p:nvPr/>
          </p:nvSpPr>
          <p:spPr>
            <a:xfrm>
              <a:off x="1751680" y="4064959"/>
              <a:ext cx="72000" cy="72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215" name="Ellipszis 214">
              <a:extLst>
                <a:ext uri="{FF2B5EF4-FFF2-40B4-BE49-F238E27FC236}">
                  <a16:creationId xmlns:a16="http://schemas.microsoft.com/office/drawing/2014/main" id="{1F1935C8-8F6C-4CD9-BB9C-4600E6638893}"/>
                </a:ext>
              </a:extLst>
            </p:cNvPr>
            <p:cNvSpPr/>
            <p:nvPr/>
          </p:nvSpPr>
          <p:spPr>
            <a:xfrm>
              <a:off x="1016641" y="3715367"/>
              <a:ext cx="72000" cy="72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216" name="Ellipszis 215">
              <a:extLst>
                <a:ext uri="{FF2B5EF4-FFF2-40B4-BE49-F238E27FC236}">
                  <a16:creationId xmlns:a16="http://schemas.microsoft.com/office/drawing/2014/main" id="{CF52E161-0ED6-40F3-83C4-C80F2DE1134E}"/>
                </a:ext>
              </a:extLst>
            </p:cNvPr>
            <p:cNvSpPr/>
            <p:nvPr/>
          </p:nvSpPr>
          <p:spPr>
            <a:xfrm>
              <a:off x="1344148" y="3813791"/>
              <a:ext cx="72000" cy="72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217" name="Ellipszis 216">
              <a:extLst>
                <a:ext uri="{FF2B5EF4-FFF2-40B4-BE49-F238E27FC236}">
                  <a16:creationId xmlns:a16="http://schemas.microsoft.com/office/drawing/2014/main" id="{648E2C01-5C5B-4FFB-8646-49ECE0374122}"/>
                </a:ext>
              </a:extLst>
            </p:cNvPr>
            <p:cNvSpPr/>
            <p:nvPr/>
          </p:nvSpPr>
          <p:spPr>
            <a:xfrm>
              <a:off x="1133827" y="3911946"/>
              <a:ext cx="72000" cy="72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218" name="Ellipszis 217">
              <a:extLst>
                <a:ext uri="{FF2B5EF4-FFF2-40B4-BE49-F238E27FC236}">
                  <a16:creationId xmlns:a16="http://schemas.microsoft.com/office/drawing/2014/main" id="{09725104-5DDE-4DFE-8091-CE1E025A05EE}"/>
                </a:ext>
              </a:extLst>
            </p:cNvPr>
            <p:cNvSpPr/>
            <p:nvPr/>
          </p:nvSpPr>
          <p:spPr>
            <a:xfrm>
              <a:off x="801481" y="3810156"/>
              <a:ext cx="72000" cy="72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219" name="Ellipszis 218">
              <a:extLst>
                <a:ext uri="{FF2B5EF4-FFF2-40B4-BE49-F238E27FC236}">
                  <a16:creationId xmlns:a16="http://schemas.microsoft.com/office/drawing/2014/main" id="{04273330-ED94-4A20-B3C7-C1B901DEA2CD}"/>
                </a:ext>
              </a:extLst>
            </p:cNvPr>
            <p:cNvSpPr/>
            <p:nvPr/>
          </p:nvSpPr>
          <p:spPr>
            <a:xfrm>
              <a:off x="2464658" y="3956590"/>
              <a:ext cx="72000" cy="72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220" name="Ellipszis 219">
              <a:extLst>
                <a:ext uri="{FF2B5EF4-FFF2-40B4-BE49-F238E27FC236}">
                  <a16:creationId xmlns:a16="http://schemas.microsoft.com/office/drawing/2014/main" id="{BAA28A35-EA77-4F96-BA1B-A1586577AE4C}"/>
                </a:ext>
              </a:extLst>
            </p:cNvPr>
            <p:cNvSpPr/>
            <p:nvPr/>
          </p:nvSpPr>
          <p:spPr>
            <a:xfrm>
              <a:off x="2400073" y="3829739"/>
              <a:ext cx="72000" cy="72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221" name="Ellipszis 220">
              <a:extLst>
                <a:ext uri="{FF2B5EF4-FFF2-40B4-BE49-F238E27FC236}">
                  <a16:creationId xmlns:a16="http://schemas.microsoft.com/office/drawing/2014/main" id="{B1AF2038-01EE-43E7-899B-FB459CA2262A}"/>
                </a:ext>
              </a:extLst>
            </p:cNvPr>
            <p:cNvSpPr/>
            <p:nvPr/>
          </p:nvSpPr>
          <p:spPr>
            <a:xfrm>
              <a:off x="1320093" y="3682640"/>
              <a:ext cx="72000" cy="72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222" name="Ellipszis 221">
              <a:extLst>
                <a:ext uri="{FF2B5EF4-FFF2-40B4-BE49-F238E27FC236}">
                  <a16:creationId xmlns:a16="http://schemas.microsoft.com/office/drawing/2014/main" id="{55BF52C2-F67B-407B-A4D9-E9E0FD7E0B99}"/>
                </a:ext>
              </a:extLst>
            </p:cNvPr>
            <p:cNvSpPr/>
            <p:nvPr/>
          </p:nvSpPr>
          <p:spPr>
            <a:xfrm>
              <a:off x="871628" y="3699537"/>
              <a:ext cx="72000" cy="72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223" name="Ellipszis 222">
              <a:extLst>
                <a:ext uri="{FF2B5EF4-FFF2-40B4-BE49-F238E27FC236}">
                  <a16:creationId xmlns:a16="http://schemas.microsoft.com/office/drawing/2014/main" id="{92F42D19-5CE5-4236-9E30-6D11C261FBCE}"/>
                </a:ext>
              </a:extLst>
            </p:cNvPr>
            <p:cNvSpPr/>
            <p:nvPr/>
          </p:nvSpPr>
          <p:spPr>
            <a:xfrm>
              <a:off x="1672711" y="3473645"/>
              <a:ext cx="72000" cy="72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224" name="Ellipszis 223">
              <a:extLst>
                <a:ext uri="{FF2B5EF4-FFF2-40B4-BE49-F238E27FC236}">
                  <a16:creationId xmlns:a16="http://schemas.microsoft.com/office/drawing/2014/main" id="{B0A249E4-3A30-41E0-A612-180DC8142816}"/>
                </a:ext>
              </a:extLst>
            </p:cNvPr>
            <p:cNvSpPr/>
            <p:nvPr/>
          </p:nvSpPr>
          <p:spPr>
            <a:xfrm>
              <a:off x="956483" y="3886414"/>
              <a:ext cx="72000" cy="72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225" name="Ellipszis 224">
              <a:extLst>
                <a:ext uri="{FF2B5EF4-FFF2-40B4-BE49-F238E27FC236}">
                  <a16:creationId xmlns:a16="http://schemas.microsoft.com/office/drawing/2014/main" id="{79696A9F-237E-4044-B320-1967211025AA}"/>
                </a:ext>
              </a:extLst>
            </p:cNvPr>
            <p:cNvSpPr/>
            <p:nvPr/>
          </p:nvSpPr>
          <p:spPr>
            <a:xfrm>
              <a:off x="1325911" y="3532046"/>
              <a:ext cx="72000" cy="72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226" name="Ellipszis 225">
              <a:extLst>
                <a:ext uri="{FF2B5EF4-FFF2-40B4-BE49-F238E27FC236}">
                  <a16:creationId xmlns:a16="http://schemas.microsoft.com/office/drawing/2014/main" id="{32523E11-6DA6-464F-8289-C8606922E1AB}"/>
                </a:ext>
              </a:extLst>
            </p:cNvPr>
            <p:cNvSpPr/>
            <p:nvPr/>
          </p:nvSpPr>
          <p:spPr>
            <a:xfrm>
              <a:off x="1755172" y="3582589"/>
              <a:ext cx="72000" cy="72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227" name="Ellipszis 226">
              <a:extLst>
                <a:ext uri="{FF2B5EF4-FFF2-40B4-BE49-F238E27FC236}">
                  <a16:creationId xmlns:a16="http://schemas.microsoft.com/office/drawing/2014/main" id="{BF7BF32E-52F0-4F3E-913E-F26C7453BA30}"/>
                </a:ext>
              </a:extLst>
            </p:cNvPr>
            <p:cNvSpPr/>
            <p:nvPr/>
          </p:nvSpPr>
          <p:spPr>
            <a:xfrm>
              <a:off x="1542000" y="4062581"/>
              <a:ext cx="72000" cy="72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228" name="Ellipszis 227">
              <a:extLst>
                <a:ext uri="{FF2B5EF4-FFF2-40B4-BE49-F238E27FC236}">
                  <a16:creationId xmlns:a16="http://schemas.microsoft.com/office/drawing/2014/main" id="{7D77C5CA-343F-4696-9C80-E1D9D3B064DB}"/>
                </a:ext>
              </a:extLst>
            </p:cNvPr>
            <p:cNvSpPr/>
            <p:nvPr/>
          </p:nvSpPr>
          <p:spPr>
            <a:xfrm>
              <a:off x="1436313" y="4103517"/>
              <a:ext cx="72000" cy="72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229" name="Ellipszis 228">
              <a:extLst>
                <a:ext uri="{FF2B5EF4-FFF2-40B4-BE49-F238E27FC236}">
                  <a16:creationId xmlns:a16="http://schemas.microsoft.com/office/drawing/2014/main" id="{E057A243-CA16-4CB7-945D-A304D379902E}"/>
                </a:ext>
              </a:extLst>
            </p:cNvPr>
            <p:cNvSpPr/>
            <p:nvPr/>
          </p:nvSpPr>
          <p:spPr>
            <a:xfrm>
              <a:off x="2350018" y="3492776"/>
              <a:ext cx="72000" cy="72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230" name="Ellipszis 229">
              <a:extLst>
                <a:ext uri="{FF2B5EF4-FFF2-40B4-BE49-F238E27FC236}">
                  <a16:creationId xmlns:a16="http://schemas.microsoft.com/office/drawing/2014/main" id="{C220E9D2-AECC-46E5-8D5B-2AB18803347A}"/>
                </a:ext>
              </a:extLst>
            </p:cNvPr>
            <p:cNvSpPr/>
            <p:nvPr/>
          </p:nvSpPr>
          <p:spPr>
            <a:xfrm>
              <a:off x="1610392" y="3911072"/>
              <a:ext cx="72000" cy="72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231" name="Ellipszis 230">
              <a:extLst>
                <a:ext uri="{FF2B5EF4-FFF2-40B4-BE49-F238E27FC236}">
                  <a16:creationId xmlns:a16="http://schemas.microsoft.com/office/drawing/2014/main" id="{BFA12637-03B1-4AAB-817C-F70B8B591139}"/>
                </a:ext>
              </a:extLst>
            </p:cNvPr>
            <p:cNvSpPr/>
            <p:nvPr/>
          </p:nvSpPr>
          <p:spPr>
            <a:xfrm>
              <a:off x="1655134" y="3579003"/>
              <a:ext cx="72000" cy="72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232" name="Ellipszis 231">
              <a:extLst>
                <a:ext uri="{FF2B5EF4-FFF2-40B4-BE49-F238E27FC236}">
                  <a16:creationId xmlns:a16="http://schemas.microsoft.com/office/drawing/2014/main" id="{4ED5275D-6878-4087-879A-136D8ED31471}"/>
                </a:ext>
              </a:extLst>
            </p:cNvPr>
            <p:cNvSpPr/>
            <p:nvPr/>
          </p:nvSpPr>
          <p:spPr>
            <a:xfrm>
              <a:off x="1822756" y="3408385"/>
              <a:ext cx="72000" cy="72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233" name="Ellipszis 232">
              <a:extLst>
                <a:ext uri="{FF2B5EF4-FFF2-40B4-BE49-F238E27FC236}">
                  <a16:creationId xmlns:a16="http://schemas.microsoft.com/office/drawing/2014/main" id="{FD5071FD-E2CC-4A5B-AF90-CE5482534584}"/>
                </a:ext>
              </a:extLst>
            </p:cNvPr>
            <p:cNvSpPr/>
            <p:nvPr/>
          </p:nvSpPr>
          <p:spPr>
            <a:xfrm>
              <a:off x="1499315" y="3941153"/>
              <a:ext cx="72000" cy="72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234" name="Ellipszis 233">
              <a:extLst>
                <a:ext uri="{FF2B5EF4-FFF2-40B4-BE49-F238E27FC236}">
                  <a16:creationId xmlns:a16="http://schemas.microsoft.com/office/drawing/2014/main" id="{F19466CF-6AD4-4B44-9753-6010AACF9B6B}"/>
                </a:ext>
              </a:extLst>
            </p:cNvPr>
            <p:cNvSpPr/>
            <p:nvPr/>
          </p:nvSpPr>
          <p:spPr>
            <a:xfrm>
              <a:off x="1253932" y="3853608"/>
              <a:ext cx="72000" cy="72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235" name="Ellipszis 234">
              <a:extLst>
                <a:ext uri="{FF2B5EF4-FFF2-40B4-BE49-F238E27FC236}">
                  <a16:creationId xmlns:a16="http://schemas.microsoft.com/office/drawing/2014/main" id="{C1C8F4ED-EE0D-409E-8BFB-1183402C15E5}"/>
                </a:ext>
              </a:extLst>
            </p:cNvPr>
            <p:cNvSpPr/>
            <p:nvPr/>
          </p:nvSpPr>
          <p:spPr>
            <a:xfrm>
              <a:off x="1149570" y="3810156"/>
              <a:ext cx="72000" cy="72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236" name="Ellipszis 235">
              <a:extLst>
                <a:ext uri="{FF2B5EF4-FFF2-40B4-BE49-F238E27FC236}">
                  <a16:creationId xmlns:a16="http://schemas.microsoft.com/office/drawing/2014/main" id="{F391D69F-C98B-41F1-BD6D-3A1DA4380D57}"/>
                </a:ext>
              </a:extLst>
            </p:cNvPr>
            <p:cNvSpPr/>
            <p:nvPr/>
          </p:nvSpPr>
          <p:spPr>
            <a:xfrm>
              <a:off x="1059296" y="3251083"/>
              <a:ext cx="72000" cy="72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237" name="Ellipszis 236">
              <a:extLst>
                <a:ext uri="{FF2B5EF4-FFF2-40B4-BE49-F238E27FC236}">
                  <a16:creationId xmlns:a16="http://schemas.microsoft.com/office/drawing/2014/main" id="{38317921-7057-43D3-92F4-8537FD991778}"/>
                </a:ext>
              </a:extLst>
            </p:cNvPr>
            <p:cNvSpPr/>
            <p:nvPr/>
          </p:nvSpPr>
          <p:spPr>
            <a:xfrm>
              <a:off x="1177266" y="2917805"/>
              <a:ext cx="72000" cy="72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238" name="Ellipszis 237">
              <a:extLst>
                <a:ext uri="{FF2B5EF4-FFF2-40B4-BE49-F238E27FC236}">
                  <a16:creationId xmlns:a16="http://schemas.microsoft.com/office/drawing/2014/main" id="{9916BC89-AD64-442C-8C13-019CA1875891}"/>
                </a:ext>
              </a:extLst>
            </p:cNvPr>
            <p:cNvSpPr/>
            <p:nvPr/>
          </p:nvSpPr>
          <p:spPr>
            <a:xfrm>
              <a:off x="1313192" y="3136623"/>
              <a:ext cx="72000" cy="72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239" name="Ellipszis 238">
              <a:extLst>
                <a:ext uri="{FF2B5EF4-FFF2-40B4-BE49-F238E27FC236}">
                  <a16:creationId xmlns:a16="http://schemas.microsoft.com/office/drawing/2014/main" id="{617B2BD8-D58C-4A38-9A97-838D8B39FA5A}"/>
                </a:ext>
              </a:extLst>
            </p:cNvPr>
            <p:cNvSpPr/>
            <p:nvPr/>
          </p:nvSpPr>
          <p:spPr>
            <a:xfrm>
              <a:off x="1513402" y="3023378"/>
              <a:ext cx="72000" cy="72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240" name="Ellipszis 239">
              <a:extLst>
                <a:ext uri="{FF2B5EF4-FFF2-40B4-BE49-F238E27FC236}">
                  <a16:creationId xmlns:a16="http://schemas.microsoft.com/office/drawing/2014/main" id="{2B90798F-2E65-4824-B4DB-8BA268166940}"/>
                </a:ext>
              </a:extLst>
            </p:cNvPr>
            <p:cNvSpPr/>
            <p:nvPr/>
          </p:nvSpPr>
          <p:spPr>
            <a:xfrm>
              <a:off x="1433537" y="2498813"/>
              <a:ext cx="72000" cy="72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241" name="Ellipszis 240">
              <a:extLst>
                <a:ext uri="{FF2B5EF4-FFF2-40B4-BE49-F238E27FC236}">
                  <a16:creationId xmlns:a16="http://schemas.microsoft.com/office/drawing/2014/main" id="{74049AB7-A7DC-4AB9-8801-5226ADC4DD1E}"/>
                </a:ext>
              </a:extLst>
            </p:cNvPr>
            <p:cNvSpPr/>
            <p:nvPr/>
          </p:nvSpPr>
          <p:spPr>
            <a:xfrm>
              <a:off x="1675838" y="2984855"/>
              <a:ext cx="72000" cy="72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242" name="Ellipszis 241">
              <a:extLst>
                <a:ext uri="{FF2B5EF4-FFF2-40B4-BE49-F238E27FC236}">
                  <a16:creationId xmlns:a16="http://schemas.microsoft.com/office/drawing/2014/main" id="{6BEF5C8E-A71C-469D-BA0F-EDBC26ACF5D6}"/>
                </a:ext>
              </a:extLst>
            </p:cNvPr>
            <p:cNvSpPr/>
            <p:nvPr/>
          </p:nvSpPr>
          <p:spPr>
            <a:xfrm>
              <a:off x="2360123" y="2724657"/>
              <a:ext cx="72000" cy="72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243" name="Ellipszis 242">
              <a:extLst>
                <a:ext uri="{FF2B5EF4-FFF2-40B4-BE49-F238E27FC236}">
                  <a16:creationId xmlns:a16="http://schemas.microsoft.com/office/drawing/2014/main" id="{7C1AC76A-6C68-453B-A1A2-71E4BDDCBA39}"/>
                </a:ext>
              </a:extLst>
            </p:cNvPr>
            <p:cNvSpPr/>
            <p:nvPr/>
          </p:nvSpPr>
          <p:spPr>
            <a:xfrm>
              <a:off x="1557189" y="2780376"/>
              <a:ext cx="72000" cy="72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244" name="Ellipszis 243">
              <a:extLst>
                <a:ext uri="{FF2B5EF4-FFF2-40B4-BE49-F238E27FC236}">
                  <a16:creationId xmlns:a16="http://schemas.microsoft.com/office/drawing/2014/main" id="{F82BECF4-2CBA-418A-8977-A9F022E9DC84}"/>
                </a:ext>
              </a:extLst>
            </p:cNvPr>
            <p:cNvSpPr/>
            <p:nvPr/>
          </p:nvSpPr>
          <p:spPr>
            <a:xfrm>
              <a:off x="1523697" y="2680983"/>
              <a:ext cx="72000" cy="72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245" name="Ellipszis 244">
              <a:extLst>
                <a:ext uri="{FF2B5EF4-FFF2-40B4-BE49-F238E27FC236}">
                  <a16:creationId xmlns:a16="http://schemas.microsoft.com/office/drawing/2014/main" id="{AB44D144-A795-416C-925F-C2FDFA0539DE}"/>
                </a:ext>
              </a:extLst>
            </p:cNvPr>
            <p:cNvSpPr/>
            <p:nvPr/>
          </p:nvSpPr>
          <p:spPr>
            <a:xfrm>
              <a:off x="791219" y="2947750"/>
              <a:ext cx="72000" cy="72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247" name="Ellipszis 246">
              <a:extLst>
                <a:ext uri="{FF2B5EF4-FFF2-40B4-BE49-F238E27FC236}">
                  <a16:creationId xmlns:a16="http://schemas.microsoft.com/office/drawing/2014/main" id="{D21AFBC6-9AE4-48CC-9E96-2004C590070B}"/>
                </a:ext>
              </a:extLst>
            </p:cNvPr>
            <p:cNvSpPr/>
            <p:nvPr/>
          </p:nvSpPr>
          <p:spPr>
            <a:xfrm>
              <a:off x="2001699" y="2532802"/>
              <a:ext cx="72000" cy="72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248" name="Ellipszis 247">
              <a:extLst>
                <a:ext uri="{FF2B5EF4-FFF2-40B4-BE49-F238E27FC236}">
                  <a16:creationId xmlns:a16="http://schemas.microsoft.com/office/drawing/2014/main" id="{7251613D-0F35-49BC-BD8B-B6EB511F8273}"/>
                </a:ext>
              </a:extLst>
            </p:cNvPr>
            <p:cNvSpPr/>
            <p:nvPr/>
          </p:nvSpPr>
          <p:spPr>
            <a:xfrm>
              <a:off x="950159" y="3126934"/>
              <a:ext cx="72000" cy="72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249" name="Ellipszis 248">
              <a:extLst>
                <a:ext uri="{FF2B5EF4-FFF2-40B4-BE49-F238E27FC236}">
                  <a16:creationId xmlns:a16="http://schemas.microsoft.com/office/drawing/2014/main" id="{9B79A8E3-15B6-4472-9CD5-C7BFBDF8F8EA}"/>
                </a:ext>
              </a:extLst>
            </p:cNvPr>
            <p:cNvSpPr/>
            <p:nvPr/>
          </p:nvSpPr>
          <p:spPr>
            <a:xfrm>
              <a:off x="1619509" y="2417029"/>
              <a:ext cx="72000" cy="72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250" name="Ellipszis 249">
              <a:extLst>
                <a:ext uri="{FF2B5EF4-FFF2-40B4-BE49-F238E27FC236}">
                  <a16:creationId xmlns:a16="http://schemas.microsoft.com/office/drawing/2014/main" id="{1584CC08-A8E9-4D51-8948-59A7AFC435D2}"/>
                </a:ext>
              </a:extLst>
            </p:cNvPr>
            <p:cNvSpPr/>
            <p:nvPr/>
          </p:nvSpPr>
          <p:spPr>
            <a:xfrm>
              <a:off x="1121933" y="3017179"/>
              <a:ext cx="72000" cy="72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251" name="Ellipszis 250">
              <a:extLst>
                <a:ext uri="{FF2B5EF4-FFF2-40B4-BE49-F238E27FC236}">
                  <a16:creationId xmlns:a16="http://schemas.microsoft.com/office/drawing/2014/main" id="{A526D95E-BD74-43C5-92F2-1F36E0177B52}"/>
                </a:ext>
              </a:extLst>
            </p:cNvPr>
            <p:cNvSpPr/>
            <p:nvPr/>
          </p:nvSpPr>
          <p:spPr>
            <a:xfrm>
              <a:off x="1499315" y="3122159"/>
              <a:ext cx="72000" cy="72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252" name="Ellipszis 251">
              <a:extLst>
                <a:ext uri="{FF2B5EF4-FFF2-40B4-BE49-F238E27FC236}">
                  <a16:creationId xmlns:a16="http://schemas.microsoft.com/office/drawing/2014/main" id="{13A238BD-79C2-4985-ADD9-F6D999A7DC4D}"/>
                </a:ext>
              </a:extLst>
            </p:cNvPr>
            <p:cNvSpPr/>
            <p:nvPr/>
          </p:nvSpPr>
          <p:spPr>
            <a:xfrm>
              <a:off x="913575" y="2762508"/>
              <a:ext cx="72000" cy="72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254" name="Ellipszis 253">
              <a:extLst>
                <a:ext uri="{FF2B5EF4-FFF2-40B4-BE49-F238E27FC236}">
                  <a16:creationId xmlns:a16="http://schemas.microsoft.com/office/drawing/2014/main" id="{E9AA0CDF-DF9C-4998-AF1D-86ECF506A9D4}"/>
                </a:ext>
              </a:extLst>
            </p:cNvPr>
            <p:cNvSpPr/>
            <p:nvPr/>
          </p:nvSpPr>
          <p:spPr>
            <a:xfrm>
              <a:off x="1696246" y="3292924"/>
              <a:ext cx="72000" cy="72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255" name="Ellipszis 254">
              <a:extLst>
                <a:ext uri="{FF2B5EF4-FFF2-40B4-BE49-F238E27FC236}">
                  <a16:creationId xmlns:a16="http://schemas.microsoft.com/office/drawing/2014/main" id="{BBBC7CE1-7B61-40C9-B199-0C497B659F38}"/>
                </a:ext>
              </a:extLst>
            </p:cNvPr>
            <p:cNvSpPr/>
            <p:nvPr/>
          </p:nvSpPr>
          <p:spPr>
            <a:xfrm>
              <a:off x="2445781" y="2600367"/>
              <a:ext cx="72000" cy="72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256" name="Ellipszis 255">
              <a:extLst>
                <a:ext uri="{FF2B5EF4-FFF2-40B4-BE49-F238E27FC236}">
                  <a16:creationId xmlns:a16="http://schemas.microsoft.com/office/drawing/2014/main" id="{A22620A4-D0AC-4B5F-892C-B834DD712124}"/>
                </a:ext>
              </a:extLst>
            </p:cNvPr>
            <p:cNvSpPr/>
            <p:nvPr/>
          </p:nvSpPr>
          <p:spPr>
            <a:xfrm>
              <a:off x="2160731" y="2623039"/>
              <a:ext cx="72000" cy="72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259" name="Ellipszis 258">
              <a:extLst>
                <a:ext uri="{FF2B5EF4-FFF2-40B4-BE49-F238E27FC236}">
                  <a16:creationId xmlns:a16="http://schemas.microsoft.com/office/drawing/2014/main" id="{6090AA20-A260-46BD-8728-0292C872D3C6}"/>
                </a:ext>
              </a:extLst>
            </p:cNvPr>
            <p:cNvSpPr/>
            <p:nvPr/>
          </p:nvSpPr>
          <p:spPr>
            <a:xfrm>
              <a:off x="2754640" y="3203935"/>
              <a:ext cx="72000" cy="72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260" name="Ellipszis 259">
              <a:extLst>
                <a:ext uri="{FF2B5EF4-FFF2-40B4-BE49-F238E27FC236}">
                  <a16:creationId xmlns:a16="http://schemas.microsoft.com/office/drawing/2014/main" id="{D3E2E097-5904-43BB-A053-932D5B6D695C}"/>
                </a:ext>
              </a:extLst>
            </p:cNvPr>
            <p:cNvSpPr/>
            <p:nvPr/>
          </p:nvSpPr>
          <p:spPr>
            <a:xfrm>
              <a:off x="2703260" y="3404078"/>
              <a:ext cx="72000" cy="72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262" name="Ellipszis 261">
              <a:extLst>
                <a:ext uri="{FF2B5EF4-FFF2-40B4-BE49-F238E27FC236}">
                  <a16:creationId xmlns:a16="http://schemas.microsoft.com/office/drawing/2014/main" id="{7993911A-B32E-439D-AB25-57C18FC85CD2}"/>
                </a:ext>
              </a:extLst>
            </p:cNvPr>
            <p:cNvSpPr/>
            <p:nvPr/>
          </p:nvSpPr>
          <p:spPr>
            <a:xfrm>
              <a:off x="975733" y="3023903"/>
              <a:ext cx="72000" cy="72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263" name="Ellipszis 262">
              <a:extLst>
                <a:ext uri="{FF2B5EF4-FFF2-40B4-BE49-F238E27FC236}">
                  <a16:creationId xmlns:a16="http://schemas.microsoft.com/office/drawing/2014/main" id="{9EF257B0-9FCE-4DCA-AF2D-30FAB568D633}"/>
                </a:ext>
              </a:extLst>
            </p:cNvPr>
            <p:cNvSpPr/>
            <p:nvPr/>
          </p:nvSpPr>
          <p:spPr>
            <a:xfrm>
              <a:off x="1562314" y="2579823"/>
              <a:ext cx="72000" cy="72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264" name="Ellipszis 263">
              <a:extLst>
                <a:ext uri="{FF2B5EF4-FFF2-40B4-BE49-F238E27FC236}">
                  <a16:creationId xmlns:a16="http://schemas.microsoft.com/office/drawing/2014/main" id="{ACFE4B47-E873-4361-837C-0CF9FFFD856A}"/>
                </a:ext>
              </a:extLst>
            </p:cNvPr>
            <p:cNvSpPr/>
            <p:nvPr/>
          </p:nvSpPr>
          <p:spPr>
            <a:xfrm>
              <a:off x="2028905" y="3036266"/>
              <a:ext cx="72000" cy="72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265" name="Ellipszis 264">
              <a:extLst>
                <a:ext uri="{FF2B5EF4-FFF2-40B4-BE49-F238E27FC236}">
                  <a16:creationId xmlns:a16="http://schemas.microsoft.com/office/drawing/2014/main" id="{E7DF241F-4672-4695-8150-3980C69E644C}"/>
                </a:ext>
              </a:extLst>
            </p:cNvPr>
            <p:cNvSpPr/>
            <p:nvPr/>
          </p:nvSpPr>
          <p:spPr>
            <a:xfrm>
              <a:off x="2021833" y="3372792"/>
              <a:ext cx="72000" cy="72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267" name="Ellipszis 266">
              <a:extLst>
                <a:ext uri="{FF2B5EF4-FFF2-40B4-BE49-F238E27FC236}">
                  <a16:creationId xmlns:a16="http://schemas.microsoft.com/office/drawing/2014/main" id="{1775DEA8-DB29-4AD6-AE0E-FCB592CFA66A}"/>
                </a:ext>
              </a:extLst>
            </p:cNvPr>
            <p:cNvSpPr/>
            <p:nvPr/>
          </p:nvSpPr>
          <p:spPr>
            <a:xfrm>
              <a:off x="1762681" y="2436158"/>
              <a:ext cx="72000" cy="72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268" name="Ellipszis 267">
              <a:extLst>
                <a:ext uri="{FF2B5EF4-FFF2-40B4-BE49-F238E27FC236}">
                  <a16:creationId xmlns:a16="http://schemas.microsoft.com/office/drawing/2014/main" id="{002A41BD-97DB-4778-8348-CA88436B6A4D}"/>
                </a:ext>
              </a:extLst>
            </p:cNvPr>
            <p:cNvSpPr/>
            <p:nvPr/>
          </p:nvSpPr>
          <p:spPr>
            <a:xfrm>
              <a:off x="2570406" y="2516288"/>
              <a:ext cx="72000" cy="72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269" name="Ellipszis 268">
              <a:extLst>
                <a:ext uri="{FF2B5EF4-FFF2-40B4-BE49-F238E27FC236}">
                  <a16:creationId xmlns:a16="http://schemas.microsoft.com/office/drawing/2014/main" id="{4502095A-02B8-421E-AFA5-1EC8423518D3}"/>
                </a:ext>
              </a:extLst>
            </p:cNvPr>
            <p:cNvSpPr/>
            <p:nvPr/>
          </p:nvSpPr>
          <p:spPr>
            <a:xfrm>
              <a:off x="1499315" y="2354612"/>
              <a:ext cx="72000" cy="72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270" name="Ellipszis 269">
              <a:extLst>
                <a:ext uri="{FF2B5EF4-FFF2-40B4-BE49-F238E27FC236}">
                  <a16:creationId xmlns:a16="http://schemas.microsoft.com/office/drawing/2014/main" id="{1CCAB9E4-AF4F-4663-8011-ED208586C350}"/>
                </a:ext>
              </a:extLst>
            </p:cNvPr>
            <p:cNvSpPr/>
            <p:nvPr/>
          </p:nvSpPr>
          <p:spPr>
            <a:xfrm>
              <a:off x="1121554" y="2718939"/>
              <a:ext cx="72000" cy="72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271" name="Ellipszis 270">
              <a:extLst>
                <a:ext uri="{FF2B5EF4-FFF2-40B4-BE49-F238E27FC236}">
                  <a16:creationId xmlns:a16="http://schemas.microsoft.com/office/drawing/2014/main" id="{24201529-04A4-4940-B1E4-C41229D5D4D9}"/>
                </a:ext>
              </a:extLst>
            </p:cNvPr>
            <p:cNvSpPr/>
            <p:nvPr/>
          </p:nvSpPr>
          <p:spPr>
            <a:xfrm>
              <a:off x="1181932" y="2615392"/>
              <a:ext cx="72000" cy="72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272" name="Ellipszis 271">
              <a:extLst>
                <a:ext uri="{FF2B5EF4-FFF2-40B4-BE49-F238E27FC236}">
                  <a16:creationId xmlns:a16="http://schemas.microsoft.com/office/drawing/2014/main" id="{D6D51D81-C2AB-4F26-B74B-9D3E125F8FDE}"/>
                </a:ext>
              </a:extLst>
            </p:cNvPr>
            <p:cNvSpPr/>
            <p:nvPr/>
          </p:nvSpPr>
          <p:spPr>
            <a:xfrm>
              <a:off x="1587840" y="2915132"/>
              <a:ext cx="72000" cy="72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273" name="Ellipszis 272">
              <a:extLst>
                <a:ext uri="{FF2B5EF4-FFF2-40B4-BE49-F238E27FC236}">
                  <a16:creationId xmlns:a16="http://schemas.microsoft.com/office/drawing/2014/main" id="{6060F521-0AD5-4A07-8A4B-A03F419757ED}"/>
                </a:ext>
              </a:extLst>
            </p:cNvPr>
            <p:cNvSpPr/>
            <p:nvPr/>
          </p:nvSpPr>
          <p:spPr>
            <a:xfrm>
              <a:off x="2221937" y="2376207"/>
              <a:ext cx="72000" cy="72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274" name="Ellipszis 273">
              <a:extLst>
                <a:ext uri="{FF2B5EF4-FFF2-40B4-BE49-F238E27FC236}">
                  <a16:creationId xmlns:a16="http://schemas.microsoft.com/office/drawing/2014/main" id="{840152DE-EE0E-4C66-B856-6627862AFBD1}"/>
                </a:ext>
              </a:extLst>
            </p:cNvPr>
            <p:cNvSpPr/>
            <p:nvPr/>
          </p:nvSpPr>
          <p:spPr>
            <a:xfrm>
              <a:off x="2492233" y="2272404"/>
              <a:ext cx="72000" cy="72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275" name="Ellipszis 274">
              <a:extLst>
                <a:ext uri="{FF2B5EF4-FFF2-40B4-BE49-F238E27FC236}">
                  <a16:creationId xmlns:a16="http://schemas.microsoft.com/office/drawing/2014/main" id="{20B45651-E760-4BC9-BB7B-A74005505E2F}"/>
                </a:ext>
              </a:extLst>
            </p:cNvPr>
            <p:cNvSpPr/>
            <p:nvPr/>
          </p:nvSpPr>
          <p:spPr>
            <a:xfrm>
              <a:off x="1799483" y="2847102"/>
              <a:ext cx="72000" cy="72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276" name="Ellipszis 275">
              <a:extLst>
                <a:ext uri="{FF2B5EF4-FFF2-40B4-BE49-F238E27FC236}">
                  <a16:creationId xmlns:a16="http://schemas.microsoft.com/office/drawing/2014/main" id="{ED5E76A8-ECAE-47C8-A0F1-79EE34879D02}"/>
                </a:ext>
              </a:extLst>
            </p:cNvPr>
            <p:cNvSpPr/>
            <p:nvPr/>
          </p:nvSpPr>
          <p:spPr>
            <a:xfrm>
              <a:off x="2398955" y="3153905"/>
              <a:ext cx="72000" cy="72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277" name="Ellipszis 276">
              <a:extLst>
                <a:ext uri="{FF2B5EF4-FFF2-40B4-BE49-F238E27FC236}">
                  <a16:creationId xmlns:a16="http://schemas.microsoft.com/office/drawing/2014/main" id="{84819975-B11A-43AC-A905-31EB24A0318D}"/>
                </a:ext>
              </a:extLst>
            </p:cNvPr>
            <p:cNvSpPr/>
            <p:nvPr/>
          </p:nvSpPr>
          <p:spPr>
            <a:xfrm>
              <a:off x="2366370" y="3309680"/>
              <a:ext cx="72000" cy="72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278" name="Ellipszis 277">
              <a:extLst>
                <a:ext uri="{FF2B5EF4-FFF2-40B4-BE49-F238E27FC236}">
                  <a16:creationId xmlns:a16="http://schemas.microsoft.com/office/drawing/2014/main" id="{FB118087-CD9D-4868-A9E9-F4083E58D0CA}"/>
                </a:ext>
              </a:extLst>
            </p:cNvPr>
            <p:cNvSpPr/>
            <p:nvPr/>
          </p:nvSpPr>
          <p:spPr>
            <a:xfrm>
              <a:off x="1375426" y="3352747"/>
              <a:ext cx="72000" cy="72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280" name="Ellipszis 279">
              <a:extLst>
                <a:ext uri="{FF2B5EF4-FFF2-40B4-BE49-F238E27FC236}">
                  <a16:creationId xmlns:a16="http://schemas.microsoft.com/office/drawing/2014/main" id="{8D9D9F79-8123-4124-BB5A-96AC4F151E0B}"/>
                </a:ext>
              </a:extLst>
            </p:cNvPr>
            <p:cNvSpPr/>
            <p:nvPr/>
          </p:nvSpPr>
          <p:spPr>
            <a:xfrm>
              <a:off x="805227" y="2498813"/>
              <a:ext cx="72000" cy="72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281" name="Ellipszis 280">
              <a:extLst>
                <a:ext uri="{FF2B5EF4-FFF2-40B4-BE49-F238E27FC236}">
                  <a16:creationId xmlns:a16="http://schemas.microsoft.com/office/drawing/2014/main" id="{A11C976F-D2F6-4D03-9513-5779474009FC}"/>
                </a:ext>
              </a:extLst>
            </p:cNvPr>
            <p:cNvSpPr/>
            <p:nvPr/>
          </p:nvSpPr>
          <p:spPr>
            <a:xfrm>
              <a:off x="2349952" y="2856825"/>
              <a:ext cx="72000" cy="72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282" name="Ellipszis 281">
              <a:extLst>
                <a:ext uri="{FF2B5EF4-FFF2-40B4-BE49-F238E27FC236}">
                  <a16:creationId xmlns:a16="http://schemas.microsoft.com/office/drawing/2014/main" id="{CDEB07CB-1931-4B13-93D2-C12DE1F18EFD}"/>
                </a:ext>
              </a:extLst>
            </p:cNvPr>
            <p:cNvSpPr/>
            <p:nvPr/>
          </p:nvSpPr>
          <p:spPr>
            <a:xfrm>
              <a:off x="2647451" y="2988551"/>
              <a:ext cx="72000" cy="72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283" name="Ellipszis 282">
              <a:extLst>
                <a:ext uri="{FF2B5EF4-FFF2-40B4-BE49-F238E27FC236}">
                  <a16:creationId xmlns:a16="http://schemas.microsoft.com/office/drawing/2014/main" id="{1230E8C4-4A16-4A5E-97A1-0F05B6FE71E5}"/>
                </a:ext>
              </a:extLst>
            </p:cNvPr>
            <p:cNvSpPr/>
            <p:nvPr/>
          </p:nvSpPr>
          <p:spPr>
            <a:xfrm>
              <a:off x="1709176" y="2605447"/>
              <a:ext cx="72000" cy="72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284" name="Ellipszis 283">
              <a:extLst>
                <a:ext uri="{FF2B5EF4-FFF2-40B4-BE49-F238E27FC236}">
                  <a16:creationId xmlns:a16="http://schemas.microsoft.com/office/drawing/2014/main" id="{6A925EC0-0DFD-4C37-971E-62AE5CC26EE7}"/>
                </a:ext>
              </a:extLst>
            </p:cNvPr>
            <p:cNvSpPr/>
            <p:nvPr/>
          </p:nvSpPr>
          <p:spPr>
            <a:xfrm>
              <a:off x="2001021" y="3589676"/>
              <a:ext cx="72000" cy="72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285" name="Ellipszis 284">
              <a:extLst>
                <a:ext uri="{FF2B5EF4-FFF2-40B4-BE49-F238E27FC236}">
                  <a16:creationId xmlns:a16="http://schemas.microsoft.com/office/drawing/2014/main" id="{4895DD44-3A73-410A-938E-E0250F61A2F2}"/>
                </a:ext>
              </a:extLst>
            </p:cNvPr>
            <p:cNvSpPr/>
            <p:nvPr/>
          </p:nvSpPr>
          <p:spPr>
            <a:xfrm>
              <a:off x="2181648" y="2258696"/>
              <a:ext cx="72000" cy="72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286" name="Ellipszis 285">
              <a:extLst>
                <a:ext uri="{FF2B5EF4-FFF2-40B4-BE49-F238E27FC236}">
                  <a16:creationId xmlns:a16="http://schemas.microsoft.com/office/drawing/2014/main" id="{0A00062F-6406-47AE-B642-94E75C647AAC}"/>
                </a:ext>
              </a:extLst>
            </p:cNvPr>
            <p:cNvSpPr/>
            <p:nvPr/>
          </p:nvSpPr>
          <p:spPr>
            <a:xfrm>
              <a:off x="2564285" y="2931228"/>
              <a:ext cx="72000" cy="72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287" name="Ellipszis 286">
              <a:extLst>
                <a:ext uri="{FF2B5EF4-FFF2-40B4-BE49-F238E27FC236}">
                  <a16:creationId xmlns:a16="http://schemas.microsoft.com/office/drawing/2014/main" id="{DDAA3077-E63D-4AC1-AC27-159BE19C0F73}"/>
                </a:ext>
              </a:extLst>
            </p:cNvPr>
            <p:cNvSpPr/>
            <p:nvPr/>
          </p:nvSpPr>
          <p:spPr>
            <a:xfrm>
              <a:off x="1075073" y="2359473"/>
              <a:ext cx="72000" cy="72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288" name="Ellipszis 287">
              <a:extLst>
                <a:ext uri="{FF2B5EF4-FFF2-40B4-BE49-F238E27FC236}">
                  <a16:creationId xmlns:a16="http://schemas.microsoft.com/office/drawing/2014/main" id="{00539643-41F9-474A-A666-5EF0EF209ED9}"/>
                </a:ext>
              </a:extLst>
            </p:cNvPr>
            <p:cNvSpPr/>
            <p:nvPr/>
          </p:nvSpPr>
          <p:spPr>
            <a:xfrm>
              <a:off x="893483" y="2304207"/>
              <a:ext cx="72000" cy="72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289" name="Ellipszis 288">
              <a:extLst>
                <a:ext uri="{FF2B5EF4-FFF2-40B4-BE49-F238E27FC236}">
                  <a16:creationId xmlns:a16="http://schemas.microsoft.com/office/drawing/2014/main" id="{A36E4346-50CB-40CF-87AB-D63469DC70EA}"/>
                </a:ext>
              </a:extLst>
            </p:cNvPr>
            <p:cNvSpPr/>
            <p:nvPr/>
          </p:nvSpPr>
          <p:spPr>
            <a:xfrm>
              <a:off x="2605764" y="2736579"/>
              <a:ext cx="72000" cy="72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290" name="Ellipszis 289">
              <a:extLst>
                <a:ext uri="{FF2B5EF4-FFF2-40B4-BE49-F238E27FC236}">
                  <a16:creationId xmlns:a16="http://schemas.microsoft.com/office/drawing/2014/main" id="{669A3E64-BC8B-4A01-A40F-46DF656F8418}"/>
                </a:ext>
              </a:extLst>
            </p:cNvPr>
            <p:cNvSpPr/>
            <p:nvPr/>
          </p:nvSpPr>
          <p:spPr>
            <a:xfrm>
              <a:off x="2587225" y="3298621"/>
              <a:ext cx="72000" cy="72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291" name="Ellipszis 290">
              <a:extLst>
                <a:ext uri="{FF2B5EF4-FFF2-40B4-BE49-F238E27FC236}">
                  <a16:creationId xmlns:a16="http://schemas.microsoft.com/office/drawing/2014/main" id="{81B96D65-36A7-4A4E-BFD0-AECEB97D5F92}"/>
                </a:ext>
              </a:extLst>
            </p:cNvPr>
            <p:cNvSpPr/>
            <p:nvPr/>
          </p:nvSpPr>
          <p:spPr>
            <a:xfrm>
              <a:off x="2157643" y="2735722"/>
              <a:ext cx="72000" cy="72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292" name="Ellipszis 291">
              <a:extLst>
                <a:ext uri="{FF2B5EF4-FFF2-40B4-BE49-F238E27FC236}">
                  <a16:creationId xmlns:a16="http://schemas.microsoft.com/office/drawing/2014/main" id="{F647BFD6-537C-4EFF-8227-ECA414CCF399}"/>
                </a:ext>
              </a:extLst>
            </p:cNvPr>
            <p:cNvSpPr/>
            <p:nvPr/>
          </p:nvSpPr>
          <p:spPr>
            <a:xfrm>
              <a:off x="989923" y="2530567"/>
              <a:ext cx="72000" cy="72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293" name="Ellipszis 292">
              <a:extLst>
                <a:ext uri="{FF2B5EF4-FFF2-40B4-BE49-F238E27FC236}">
                  <a16:creationId xmlns:a16="http://schemas.microsoft.com/office/drawing/2014/main" id="{92537D20-472A-409C-A991-DBC831FA3CAB}"/>
                </a:ext>
              </a:extLst>
            </p:cNvPr>
            <p:cNvSpPr/>
            <p:nvPr/>
          </p:nvSpPr>
          <p:spPr>
            <a:xfrm>
              <a:off x="1948238" y="2414422"/>
              <a:ext cx="72000" cy="72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294" name="Ellipszis 293">
              <a:extLst>
                <a:ext uri="{FF2B5EF4-FFF2-40B4-BE49-F238E27FC236}">
                  <a16:creationId xmlns:a16="http://schemas.microsoft.com/office/drawing/2014/main" id="{C3208C3B-1780-46F6-A5CD-42FA825E4FC5}"/>
                </a:ext>
              </a:extLst>
            </p:cNvPr>
            <p:cNvSpPr/>
            <p:nvPr/>
          </p:nvSpPr>
          <p:spPr>
            <a:xfrm>
              <a:off x="1167675" y="3212886"/>
              <a:ext cx="72000" cy="72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295" name="Ellipszis 294">
              <a:extLst>
                <a:ext uri="{FF2B5EF4-FFF2-40B4-BE49-F238E27FC236}">
                  <a16:creationId xmlns:a16="http://schemas.microsoft.com/office/drawing/2014/main" id="{C7991390-68B7-41E8-A735-BDE667842C60}"/>
                </a:ext>
              </a:extLst>
            </p:cNvPr>
            <p:cNvSpPr/>
            <p:nvPr/>
          </p:nvSpPr>
          <p:spPr>
            <a:xfrm>
              <a:off x="1545034" y="3364784"/>
              <a:ext cx="72000" cy="72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296" name="Ellipszis 295">
              <a:extLst>
                <a:ext uri="{FF2B5EF4-FFF2-40B4-BE49-F238E27FC236}">
                  <a16:creationId xmlns:a16="http://schemas.microsoft.com/office/drawing/2014/main" id="{6CC9C960-BB94-487C-B2EA-2DA2CF8396BE}"/>
                </a:ext>
              </a:extLst>
            </p:cNvPr>
            <p:cNvSpPr/>
            <p:nvPr/>
          </p:nvSpPr>
          <p:spPr>
            <a:xfrm>
              <a:off x="926758" y="2648170"/>
              <a:ext cx="72000" cy="72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297" name="Ellipszis 296">
              <a:extLst>
                <a:ext uri="{FF2B5EF4-FFF2-40B4-BE49-F238E27FC236}">
                  <a16:creationId xmlns:a16="http://schemas.microsoft.com/office/drawing/2014/main" id="{0877E6ED-55EB-4BC2-9BBE-47E54631B878}"/>
                </a:ext>
              </a:extLst>
            </p:cNvPr>
            <p:cNvSpPr/>
            <p:nvPr/>
          </p:nvSpPr>
          <p:spPr>
            <a:xfrm>
              <a:off x="1223938" y="2510712"/>
              <a:ext cx="72000" cy="72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298" name="Ellipszis 297">
              <a:extLst>
                <a:ext uri="{FF2B5EF4-FFF2-40B4-BE49-F238E27FC236}">
                  <a16:creationId xmlns:a16="http://schemas.microsoft.com/office/drawing/2014/main" id="{8E9FC296-5A4E-41FD-8B1D-BE225462C22F}"/>
                </a:ext>
              </a:extLst>
            </p:cNvPr>
            <p:cNvSpPr/>
            <p:nvPr/>
          </p:nvSpPr>
          <p:spPr>
            <a:xfrm>
              <a:off x="2625564" y="2352956"/>
              <a:ext cx="72000" cy="72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301" name="Ellipszis 300">
              <a:extLst>
                <a:ext uri="{FF2B5EF4-FFF2-40B4-BE49-F238E27FC236}">
                  <a16:creationId xmlns:a16="http://schemas.microsoft.com/office/drawing/2014/main" id="{DEEC47BB-AB66-4A0D-85AC-3D2769D95E83}"/>
                </a:ext>
              </a:extLst>
            </p:cNvPr>
            <p:cNvSpPr/>
            <p:nvPr/>
          </p:nvSpPr>
          <p:spPr>
            <a:xfrm>
              <a:off x="1284870" y="2245213"/>
              <a:ext cx="72000" cy="72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302" name="Ellipszis 301">
              <a:extLst>
                <a:ext uri="{FF2B5EF4-FFF2-40B4-BE49-F238E27FC236}">
                  <a16:creationId xmlns:a16="http://schemas.microsoft.com/office/drawing/2014/main" id="{18415B5E-419C-4C1B-89EC-4E04FC33D290}"/>
                </a:ext>
              </a:extLst>
            </p:cNvPr>
            <p:cNvSpPr/>
            <p:nvPr/>
          </p:nvSpPr>
          <p:spPr>
            <a:xfrm>
              <a:off x="1107919" y="2252150"/>
              <a:ext cx="72000" cy="72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303" name="Ellipszis 302">
              <a:extLst>
                <a:ext uri="{FF2B5EF4-FFF2-40B4-BE49-F238E27FC236}">
                  <a16:creationId xmlns:a16="http://schemas.microsoft.com/office/drawing/2014/main" id="{FC3333BE-B27D-479D-8336-0F0579CAE897}"/>
                </a:ext>
              </a:extLst>
            </p:cNvPr>
            <p:cNvSpPr/>
            <p:nvPr/>
          </p:nvSpPr>
          <p:spPr>
            <a:xfrm>
              <a:off x="1409979" y="2413659"/>
              <a:ext cx="72000" cy="72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304" name="Ellipszis 303">
              <a:extLst>
                <a:ext uri="{FF2B5EF4-FFF2-40B4-BE49-F238E27FC236}">
                  <a16:creationId xmlns:a16="http://schemas.microsoft.com/office/drawing/2014/main" id="{05F9914A-8350-4797-9833-8A40AFF78B9B}"/>
                </a:ext>
              </a:extLst>
            </p:cNvPr>
            <p:cNvSpPr/>
            <p:nvPr/>
          </p:nvSpPr>
          <p:spPr>
            <a:xfrm>
              <a:off x="2539860" y="3156068"/>
              <a:ext cx="72000" cy="72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305" name="Ellipszis 304">
              <a:extLst>
                <a:ext uri="{FF2B5EF4-FFF2-40B4-BE49-F238E27FC236}">
                  <a16:creationId xmlns:a16="http://schemas.microsoft.com/office/drawing/2014/main" id="{5C57AF0D-A3BF-4CD2-8E86-A1E17FB9934D}"/>
                </a:ext>
              </a:extLst>
            </p:cNvPr>
            <p:cNvSpPr/>
            <p:nvPr/>
          </p:nvSpPr>
          <p:spPr>
            <a:xfrm>
              <a:off x="2175812" y="2858866"/>
              <a:ext cx="72000" cy="72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306" name="Ellipszis 305">
              <a:extLst>
                <a:ext uri="{FF2B5EF4-FFF2-40B4-BE49-F238E27FC236}">
                  <a16:creationId xmlns:a16="http://schemas.microsoft.com/office/drawing/2014/main" id="{4FB948E1-F6EF-4E75-B2DE-FE0F14DEC4CC}"/>
                </a:ext>
              </a:extLst>
            </p:cNvPr>
            <p:cNvSpPr/>
            <p:nvPr/>
          </p:nvSpPr>
          <p:spPr>
            <a:xfrm>
              <a:off x="1388026" y="2819576"/>
              <a:ext cx="72000" cy="72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307" name="Ellipszis 306">
              <a:extLst>
                <a:ext uri="{FF2B5EF4-FFF2-40B4-BE49-F238E27FC236}">
                  <a16:creationId xmlns:a16="http://schemas.microsoft.com/office/drawing/2014/main" id="{6BAB30A9-1DF7-4C08-9BDA-D44839234290}"/>
                </a:ext>
              </a:extLst>
            </p:cNvPr>
            <p:cNvSpPr/>
            <p:nvPr/>
          </p:nvSpPr>
          <p:spPr>
            <a:xfrm>
              <a:off x="1537326" y="3256432"/>
              <a:ext cx="72000" cy="72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308" name="Ellipszis 307">
              <a:extLst>
                <a:ext uri="{FF2B5EF4-FFF2-40B4-BE49-F238E27FC236}">
                  <a16:creationId xmlns:a16="http://schemas.microsoft.com/office/drawing/2014/main" id="{66E81E89-5764-430A-8AB2-EC4265FAA7A0}"/>
                </a:ext>
              </a:extLst>
            </p:cNvPr>
            <p:cNvSpPr/>
            <p:nvPr/>
          </p:nvSpPr>
          <p:spPr>
            <a:xfrm>
              <a:off x="2693474" y="2477389"/>
              <a:ext cx="72000" cy="72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309" name="Ellipszis 308">
              <a:extLst>
                <a:ext uri="{FF2B5EF4-FFF2-40B4-BE49-F238E27FC236}">
                  <a16:creationId xmlns:a16="http://schemas.microsoft.com/office/drawing/2014/main" id="{17260343-C725-4B60-B970-F7E41D6B200B}"/>
                </a:ext>
              </a:extLst>
            </p:cNvPr>
            <p:cNvSpPr/>
            <p:nvPr/>
          </p:nvSpPr>
          <p:spPr>
            <a:xfrm>
              <a:off x="2096984" y="3238746"/>
              <a:ext cx="72000" cy="72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310" name="Ellipszis 309">
              <a:extLst>
                <a:ext uri="{FF2B5EF4-FFF2-40B4-BE49-F238E27FC236}">
                  <a16:creationId xmlns:a16="http://schemas.microsoft.com/office/drawing/2014/main" id="{023A0739-C0DF-489C-B3DD-EFE1463D5F49}"/>
                </a:ext>
              </a:extLst>
            </p:cNvPr>
            <p:cNvSpPr/>
            <p:nvPr/>
          </p:nvSpPr>
          <p:spPr>
            <a:xfrm>
              <a:off x="1891525" y="3064377"/>
              <a:ext cx="72000" cy="72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311" name="Ellipszis 310">
              <a:extLst>
                <a:ext uri="{FF2B5EF4-FFF2-40B4-BE49-F238E27FC236}">
                  <a16:creationId xmlns:a16="http://schemas.microsoft.com/office/drawing/2014/main" id="{79FBA4D1-029A-404F-B114-E24F9F9FD40A}"/>
                </a:ext>
              </a:extLst>
            </p:cNvPr>
            <p:cNvSpPr/>
            <p:nvPr/>
          </p:nvSpPr>
          <p:spPr>
            <a:xfrm>
              <a:off x="2738089" y="2852728"/>
              <a:ext cx="72000" cy="72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312" name="Ellipszis 311">
              <a:extLst>
                <a:ext uri="{FF2B5EF4-FFF2-40B4-BE49-F238E27FC236}">
                  <a16:creationId xmlns:a16="http://schemas.microsoft.com/office/drawing/2014/main" id="{96F824D0-D0C4-469E-84EC-DEEDE341A35F}"/>
                </a:ext>
              </a:extLst>
            </p:cNvPr>
            <p:cNvSpPr/>
            <p:nvPr/>
          </p:nvSpPr>
          <p:spPr>
            <a:xfrm>
              <a:off x="1908331" y="2639642"/>
              <a:ext cx="72000" cy="72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313" name="Ellipszis 312">
              <a:extLst>
                <a:ext uri="{FF2B5EF4-FFF2-40B4-BE49-F238E27FC236}">
                  <a16:creationId xmlns:a16="http://schemas.microsoft.com/office/drawing/2014/main" id="{C338A4FD-B23F-40A7-B2BE-BB1E3D0F825A}"/>
                </a:ext>
              </a:extLst>
            </p:cNvPr>
            <p:cNvSpPr/>
            <p:nvPr/>
          </p:nvSpPr>
          <p:spPr>
            <a:xfrm>
              <a:off x="1906862" y="2737097"/>
              <a:ext cx="72000" cy="72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314" name="Ellipszis 313">
              <a:extLst>
                <a:ext uri="{FF2B5EF4-FFF2-40B4-BE49-F238E27FC236}">
                  <a16:creationId xmlns:a16="http://schemas.microsoft.com/office/drawing/2014/main" id="{6171F447-714E-48F1-A505-ED6501705135}"/>
                </a:ext>
              </a:extLst>
            </p:cNvPr>
            <p:cNvSpPr/>
            <p:nvPr/>
          </p:nvSpPr>
          <p:spPr>
            <a:xfrm>
              <a:off x="2132984" y="3122072"/>
              <a:ext cx="72000" cy="72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315" name="Ellipszis 314">
              <a:extLst>
                <a:ext uri="{FF2B5EF4-FFF2-40B4-BE49-F238E27FC236}">
                  <a16:creationId xmlns:a16="http://schemas.microsoft.com/office/drawing/2014/main" id="{89E6C1C4-5FF6-4F9F-9CD4-14401354B030}"/>
                </a:ext>
              </a:extLst>
            </p:cNvPr>
            <p:cNvSpPr/>
            <p:nvPr/>
          </p:nvSpPr>
          <p:spPr>
            <a:xfrm>
              <a:off x="1917141" y="3169503"/>
              <a:ext cx="72000" cy="72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</p:grpSp>
      <p:grpSp>
        <p:nvGrpSpPr>
          <p:cNvPr id="765" name="Csoportba foglalás 764">
            <a:extLst>
              <a:ext uri="{FF2B5EF4-FFF2-40B4-BE49-F238E27FC236}">
                <a16:creationId xmlns:a16="http://schemas.microsoft.com/office/drawing/2014/main" id="{C80A2D06-1876-440A-8BE7-3E93646A93D1}"/>
              </a:ext>
            </a:extLst>
          </p:cNvPr>
          <p:cNvGrpSpPr/>
          <p:nvPr/>
        </p:nvGrpSpPr>
        <p:grpSpPr>
          <a:xfrm>
            <a:off x="780965" y="2381451"/>
            <a:ext cx="2080027" cy="2913650"/>
            <a:chOff x="780965" y="2381451"/>
            <a:chExt cx="2080027" cy="2913650"/>
          </a:xfrm>
        </p:grpSpPr>
        <p:grpSp>
          <p:nvGrpSpPr>
            <p:cNvPr id="764" name="Csoportba foglalás 763">
              <a:extLst>
                <a:ext uri="{FF2B5EF4-FFF2-40B4-BE49-F238E27FC236}">
                  <a16:creationId xmlns:a16="http://schemas.microsoft.com/office/drawing/2014/main" id="{58B5C03D-2BC7-4DEC-A841-534829579E1F}"/>
                </a:ext>
              </a:extLst>
            </p:cNvPr>
            <p:cNvGrpSpPr/>
            <p:nvPr/>
          </p:nvGrpSpPr>
          <p:grpSpPr>
            <a:xfrm>
              <a:off x="780965" y="4121022"/>
              <a:ext cx="2080027" cy="1174079"/>
              <a:chOff x="780965" y="4121022"/>
              <a:chExt cx="2080027" cy="1174079"/>
            </a:xfrm>
          </p:grpSpPr>
          <p:sp>
            <p:nvSpPr>
              <p:cNvPr id="318" name="Ellipszis 317">
                <a:extLst>
                  <a:ext uri="{FF2B5EF4-FFF2-40B4-BE49-F238E27FC236}">
                    <a16:creationId xmlns:a16="http://schemas.microsoft.com/office/drawing/2014/main" id="{6F7D8651-104A-44A6-828E-D1028EA920F0}"/>
                  </a:ext>
                </a:extLst>
              </p:cNvPr>
              <p:cNvSpPr/>
              <p:nvPr/>
            </p:nvSpPr>
            <p:spPr>
              <a:xfrm>
                <a:off x="2414451" y="4513237"/>
                <a:ext cx="72000" cy="720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320" name="Ellipszis 319">
                <a:extLst>
                  <a:ext uri="{FF2B5EF4-FFF2-40B4-BE49-F238E27FC236}">
                    <a16:creationId xmlns:a16="http://schemas.microsoft.com/office/drawing/2014/main" id="{3C57F226-9FCA-4A16-B722-2CCB638B40C4}"/>
                  </a:ext>
                </a:extLst>
              </p:cNvPr>
              <p:cNvSpPr/>
              <p:nvPr/>
            </p:nvSpPr>
            <p:spPr>
              <a:xfrm>
                <a:off x="1706447" y="4540336"/>
                <a:ext cx="72000" cy="720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321" name="Ellipszis 320">
                <a:extLst>
                  <a:ext uri="{FF2B5EF4-FFF2-40B4-BE49-F238E27FC236}">
                    <a16:creationId xmlns:a16="http://schemas.microsoft.com/office/drawing/2014/main" id="{3E1E1427-E769-49C0-AC38-E19F3E770DE1}"/>
                  </a:ext>
                </a:extLst>
              </p:cNvPr>
              <p:cNvSpPr/>
              <p:nvPr/>
            </p:nvSpPr>
            <p:spPr>
              <a:xfrm>
                <a:off x="2204808" y="4514848"/>
                <a:ext cx="72000" cy="720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322" name="Ellipszis 321">
                <a:extLst>
                  <a:ext uri="{FF2B5EF4-FFF2-40B4-BE49-F238E27FC236}">
                    <a16:creationId xmlns:a16="http://schemas.microsoft.com/office/drawing/2014/main" id="{78DDD901-05D8-41CD-BE26-E79A38AEB4B0}"/>
                  </a:ext>
                </a:extLst>
              </p:cNvPr>
              <p:cNvSpPr/>
              <p:nvPr/>
            </p:nvSpPr>
            <p:spPr>
              <a:xfrm>
                <a:off x="1927964" y="4947353"/>
                <a:ext cx="72000" cy="720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449" name="Ellipszis 448">
                <a:extLst>
                  <a:ext uri="{FF2B5EF4-FFF2-40B4-BE49-F238E27FC236}">
                    <a16:creationId xmlns:a16="http://schemas.microsoft.com/office/drawing/2014/main" id="{E7690417-5DAD-4C9F-8EC1-FA0DD30494C2}"/>
                  </a:ext>
                </a:extLst>
              </p:cNvPr>
              <p:cNvSpPr/>
              <p:nvPr/>
            </p:nvSpPr>
            <p:spPr>
              <a:xfrm>
                <a:off x="1976870" y="5168799"/>
                <a:ext cx="73047" cy="720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450" name="Ellipszis 449">
                <a:extLst>
                  <a:ext uri="{FF2B5EF4-FFF2-40B4-BE49-F238E27FC236}">
                    <a16:creationId xmlns:a16="http://schemas.microsoft.com/office/drawing/2014/main" id="{24585A2C-23C8-4FAD-8130-C414270A1D54}"/>
                  </a:ext>
                </a:extLst>
              </p:cNvPr>
              <p:cNvSpPr/>
              <p:nvPr/>
            </p:nvSpPr>
            <p:spPr>
              <a:xfrm>
                <a:off x="876883" y="4974521"/>
                <a:ext cx="73047" cy="720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451" name="Ellipszis 450">
                <a:extLst>
                  <a:ext uri="{FF2B5EF4-FFF2-40B4-BE49-F238E27FC236}">
                    <a16:creationId xmlns:a16="http://schemas.microsoft.com/office/drawing/2014/main" id="{AD16C389-93BC-4103-9EA1-2274D71C61FF}"/>
                  </a:ext>
                </a:extLst>
              </p:cNvPr>
              <p:cNvSpPr/>
              <p:nvPr/>
            </p:nvSpPr>
            <p:spPr>
              <a:xfrm>
                <a:off x="1405018" y="5013150"/>
                <a:ext cx="73047" cy="720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452" name="Ellipszis 451">
                <a:extLst>
                  <a:ext uri="{FF2B5EF4-FFF2-40B4-BE49-F238E27FC236}">
                    <a16:creationId xmlns:a16="http://schemas.microsoft.com/office/drawing/2014/main" id="{C95826E6-15F1-4665-9C7A-9D27BE62AB1B}"/>
                  </a:ext>
                </a:extLst>
              </p:cNvPr>
              <p:cNvSpPr/>
              <p:nvPr/>
            </p:nvSpPr>
            <p:spPr>
              <a:xfrm>
                <a:off x="2333114" y="5187230"/>
                <a:ext cx="73047" cy="720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453" name="Ellipszis 452">
                <a:extLst>
                  <a:ext uri="{FF2B5EF4-FFF2-40B4-BE49-F238E27FC236}">
                    <a16:creationId xmlns:a16="http://schemas.microsoft.com/office/drawing/2014/main" id="{0B553787-6777-4CCC-AFC1-14E915F45202}"/>
                  </a:ext>
                </a:extLst>
              </p:cNvPr>
              <p:cNvSpPr/>
              <p:nvPr/>
            </p:nvSpPr>
            <p:spPr>
              <a:xfrm>
                <a:off x="2126522" y="5196102"/>
                <a:ext cx="73047" cy="720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454" name="Ellipszis 453">
                <a:extLst>
                  <a:ext uri="{FF2B5EF4-FFF2-40B4-BE49-F238E27FC236}">
                    <a16:creationId xmlns:a16="http://schemas.microsoft.com/office/drawing/2014/main" id="{72ECAE59-DF81-42CC-8EED-4AD5DA62FAF7}"/>
                  </a:ext>
                </a:extLst>
              </p:cNvPr>
              <p:cNvSpPr/>
              <p:nvPr/>
            </p:nvSpPr>
            <p:spPr>
              <a:xfrm>
                <a:off x="1928217" y="5058139"/>
                <a:ext cx="73047" cy="720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456" name="Ellipszis 455">
                <a:extLst>
                  <a:ext uri="{FF2B5EF4-FFF2-40B4-BE49-F238E27FC236}">
                    <a16:creationId xmlns:a16="http://schemas.microsoft.com/office/drawing/2014/main" id="{C326BA5E-543A-4521-BF16-9B95BD2A8EB1}"/>
                  </a:ext>
                </a:extLst>
              </p:cNvPr>
              <p:cNvSpPr/>
              <p:nvPr/>
            </p:nvSpPr>
            <p:spPr>
              <a:xfrm>
                <a:off x="1490083" y="5223101"/>
                <a:ext cx="73047" cy="720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457" name="Ellipszis 456">
                <a:extLst>
                  <a:ext uri="{FF2B5EF4-FFF2-40B4-BE49-F238E27FC236}">
                    <a16:creationId xmlns:a16="http://schemas.microsoft.com/office/drawing/2014/main" id="{4D02ED67-FAE4-4718-9861-87D97FB4BB1E}"/>
                  </a:ext>
                </a:extLst>
              </p:cNvPr>
              <p:cNvSpPr/>
              <p:nvPr/>
            </p:nvSpPr>
            <p:spPr>
              <a:xfrm>
                <a:off x="2601716" y="5217584"/>
                <a:ext cx="73047" cy="720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458" name="Ellipszis 457">
                <a:extLst>
                  <a:ext uri="{FF2B5EF4-FFF2-40B4-BE49-F238E27FC236}">
                    <a16:creationId xmlns:a16="http://schemas.microsoft.com/office/drawing/2014/main" id="{39465AAF-EFF5-4333-B74A-7DB9C2C6B4A9}"/>
                  </a:ext>
                </a:extLst>
              </p:cNvPr>
              <p:cNvSpPr/>
              <p:nvPr/>
            </p:nvSpPr>
            <p:spPr>
              <a:xfrm>
                <a:off x="2641731" y="5020725"/>
                <a:ext cx="73047" cy="720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459" name="Ellipszis 458">
                <a:extLst>
                  <a:ext uri="{FF2B5EF4-FFF2-40B4-BE49-F238E27FC236}">
                    <a16:creationId xmlns:a16="http://schemas.microsoft.com/office/drawing/2014/main" id="{1A577EA9-AFAB-4E0D-83AA-DC08F8B3F31F}"/>
                  </a:ext>
                </a:extLst>
              </p:cNvPr>
              <p:cNvSpPr/>
              <p:nvPr/>
            </p:nvSpPr>
            <p:spPr>
              <a:xfrm>
                <a:off x="2281924" y="5083014"/>
                <a:ext cx="73047" cy="720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460" name="Ellipszis 459">
                <a:extLst>
                  <a:ext uri="{FF2B5EF4-FFF2-40B4-BE49-F238E27FC236}">
                    <a16:creationId xmlns:a16="http://schemas.microsoft.com/office/drawing/2014/main" id="{11EFCB73-CDE7-4527-81D2-138DE88AEAB6}"/>
                  </a:ext>
                </a:extLst>
              </p:cNvPr>
              <p:cNvSpPr/>
              <p:nvPr/>
            </p:nvSpPr>
            <p:spPr>
              <a:xfrm>
                <a:off x="978821" y="5131374"/>
                <a:ext cx="73047" cy="720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461" name="Ellipszis 460">
                <a:extLst>
                  <a:ext uri="{FF2B5EF4-FFF2-40B4-BE49-F238E27FC236}">
                    <a16:creationId xmlns:a16="http://schemas.microsoft.com/office/drawing/2014/main" id="{5427F484-6527-49D3-8603-19AEAA9424A3}"/>
                  </a:ext>
                </a:extLst>
              </p:cNvPr>
              <p:cNvSpPr/>
              <p:nvPr/>
            </p:nvSpPr>
            <p:spPr>
              <a:xfrm>
                <a:off x="2204341" y="5010317"/>
                <a:ext cx="73047" cy="720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462" name="Ellipszis 461">
                <a:extLst>
                  <a:ext uri="{FF2B5EF4-FFF2-40B4-BE49-F238E27FC236}">
                    <a16:creationId xmlns:a16="http://schemas.microsoft.com/office/drawing/2014/main" id="{660C90E2-120C-4CB7-9B2D-B938E793B7B4}"/>
                  </a:ext>
                </a:extLst>
              </p:cNvPr>
              <p:cNvSpPr/>
              <p:nvPr/>
            </p:nvSpPr>
            <p:spPr>
              <a:xfrm>
                <a:off x="2088780" y="4970644"/>
                <a:ext cx="73047" cy="720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463" name="Ellipszis 462">
                <a:extLst>
                  <a:ext uri="{FF2B5EF4-FFF2-40B4-BE49-F238E27FC236}">
                    <a16:creationId xmlns:a16="http://schemas.microsoft.com/office/drawing/2014/main" id="{64A0BB3C-EC89-4A9F-9047-19C5362277E5}"/>
                  </a:ext>
                </a:extLst>
              </p:cNvPr>
              <p:cNvSpPr/>
              <p:nvPr/>
            </p:nvSpPr>
            <p:spPr>
              <a:xfrm>
                <a:off x="2742819" y="4966174"/>
                <a:ext cx="73047" cy="720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464" name="Ellipszis 463">
                <a:extLst>
                  <a:ext uri="{FF2B5EF4-FFF2-40B4-BE49-F238E27FC236}">
                    <a16:creationId xmlns:a16="http://schemas.microsoft.com/office/drawing/2014/main" id="{726AC6FB-86DE-480F-BFC3-A39D7F1AFC4D}"/>
                  </a:ext>
                </a:extLst>
              </p:cNvPr>
              <p:cNvSpPr/>
              <p:nvPr/>
            </p:nvSpPr>
            <p:spPr>
              <a:xfrm>
                <a:off x="2576448" y="4943362"/>
                <a:ext cx="73047" cy="720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465" name="Ellipszis 464">
                <a:extLst>
                  <a:ext uri="{FF2B5EF4-FFF2-40B4-BE49-F238E27FC236}">
                    <a16:creationId xmlns:a16="http://schemas.microsoft.com/office/drawing/2014/main" id="{C965F062-8CB2-4A99-B5C2-FE9826A6A011}"/>
                  </a:ext>
                </a:extLst>
              </p:cNvPr>
              <p:cNvSpPr/>
              <p:nvPr/>
            </p:nvSpPr>
            <p:spPr>
              <a:xfrm>
                <a:off x="2470254" y="5011727"/>
                <a:ext cx="73047" cy="720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467" name="Ellipszis 466">
                <a:extLst>
                  <a:ext uri="{FF2B5EF4-FFF2-40B4-BE49-F238E27FC236}">
                    <a16:creationId xmlns:a16="http://schemas.microsoft.com/office/drawing/2014/main" id="{A16785AC-B973-4DD5-94A5-727F87A22B9B}"/>
                  </a:ext>
                </a:extLst>
              </p:cNvPr>
              <p:cNvSpPr/>
              <p:nvPr/>
            </p:nvSpPr>
            <p:spPr>
              <a:xfrm>
                <a:off x="1187949" y="4918391"/>
                <a:ext cx="73047" cy="720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468" name="Ellipszis 467">
                <a:extLst>
                  <a:ext uri="{FF2B5EF4-FFF2-40B4-BE49-F238E27FC236}">
                    <a16:creationId xmlns:a16="http://schemas.microsoft.com/office/drawing/2014/main" id="{23CE5B42-8409-4D5B-82D7-E7138375279C}"/>
                  </a:ext>
                </a:extLst>
              </p:cNvPr>
              <p:cNvSpPr/>
              <p:nvPr/>
            </p:nvSpPr>
            <p:spPr>
              <a:xfrm>
                <a:off x="1726296" y="5071034"/>
                <a:ext cx="73047" cy="720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469" name="Ellipszis 468">
                <a:extLst>
                  <a:ext uri="{FF2B5EF4-FFF2-40B4-BE49-F238E27FC236}">
                    <a16:creationId xmlns:a16="http://schemas.microsoft.com/office/drawing/2014/main" id="{B47E2546-9222-48DA-95B2-E4BF3DCE2A65}"/>
                  </a:ext>
                </a:extLst>
              </p:cNvPr>
              <p:cNvSpPr/>
              <p:nvPr/>
            </p:nvSpPr>
            <p:spPr>
              <a:xfrm>
                <a:off x="1524412" y="4987830"/>
                <a:ext cx="73047" cy="720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471" name="Ellipszis 470">
                <a:extLst>
                  <a:ext uri="{FF2B5EF4-FFF2-40B4-BE49-F238E27FC236}">
                    <a16:creationId xmlns:a16="http://schemas.microsoft.com/office/drawing/2014/main" id="{5526FAB0-1C21-4E63-8B3D-D72AED130C6D}"/>
                  </a:ext>
                </a:extLst>
              </p:cNvPr>
              <p:cNvSpPr/>
              <p:nvPr/>
            </p:nvSpPr>
            <p:spPr>
              <a:xfrm>
                <a:off x="2417038" y="5217366"/>
                <a:ext cx="73047" cy="720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472" name="Ellipszis 471">
                <a:extLst>
                  <a:ext uri="{FF2B5EF4-FFF2-40B4-BE49-F238E27FC236}">
                    <a16:creationId xmlns:a16="http://schemas.microsoft.com/office/drawing/2014/main" id="{5E744537-2465-425B-A07A-C771B8A3FCB1}"/>
                  </a:ext>
                </a:extLst>
              </p:cNvPr>
              <p:cNvSpPr/>
              <p:nvPr/>
            </p:nvSpPr>
            <p:spPr>
              <a:xfrm>
                <a:off x="1641060" y="4998006"/>
                <a:ext cx="73047" cy="720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473" name="Ellipszis 472">
                <a:extLst>
                  <a:ext uri="{FF2B5EF4-FFF2-40B4-BE49-F238E27FC236}">
                    <a16:creationId xmlns:a16="http://schemas.microsoft.com/office/drawing/2014/main" id="{42A4CFB7-06FC-4BCE-B621-A26E0F5ADCE2}"/>
                  </a:ext>
                </a:extLst>
              </p:cNvPr>
              <p:cNvSpPr/>
              <p:nvPr/>
            </p:nvSpPr>
            <p:spPr>
              <a:xfrm>
                <a:off x="2728657" y="5072696"/>
                <a:ext cx="73047" cy="720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474" name="Ellipszis 473">
                <a:extLst>
                  <a:ext uri="{FF2B5EF4-FFF2-40B4-BE49-F238E27FC236}">
                    <a16:creationId xmlns:a16="http://schemas.microsoft.com/office/drawing/2014/main" id="{DE5EE6B5-8A9D-4B22-BA95-0396A5E492D1}"/>
                  </a:ext>
                </a:extLst>
              </p:cNvPr>
              <p:cNvSpPr/>
              <p:nvPr/>
            </p:nvSpPr>
            <p:spPr>
              <a:xfrm>
                <a:off x="2558288" y="5084062"/>
                <a:ext cx="73047" cy="720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475" name="Ellipszis 474">
                <a:extLst>
                  <a:ext uri="{FF2B5EF4-FFF2-40B4-BE49-F238E27FC236}">
                    <a16:creationId xmlns:a16="http://schemas.microsoft.com/office/drawing/2014/main" id="{5AC82F70-6521-42C4-81BD-744FCB5A347E}"/>
                  </a:ext>
                </a:extLst>
              </p:cNvPr>
              <p:cNvSpPr/>
              <p:nvPr/>
            </p:nvSpPr>
            <p:spPr>
              <a:xfrm>
                <a:off x="2236891" y="5210118"/>
                <a:ext cx="73047" cy="720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476" name="Ellipszis 475">
                <a:extLst>
                  <a:ext uri="{FF2B5EF4-FFF2-40B4-BE49-F238E27FC236}">
                    <a16:creationId xmlns:a16="http://schemas.microsoft.com/office/drawing/2014/main" id="{E36EBE4B-8008-4D2F-91CE-CCBFC3FC3387}"/>
                  </a:ext>
                </a:extLst>
              </p:cNvPr>
              <p:cNvSpPr/>
              <p:nvPr/>
            </p:nvSpPr>
            <p:spPr>
              <a:xfrm>
                <a:off x="2184493" y="5101258"/>
                <a:ext cx="73047" cy="720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477" name="Ellipszis 476">
                <a:extLst>
                  <a:ext uri="{FF2B5EF4-FFF2-40B4-BE49-F238E27FC236}">
                    <a16:creationId xmlns:a16="http://schemas.microsoft.com/office/drawing/2014/main" id="{AF7FA074-F069-4807-9E9B-921B9943093F}"/>
                  </a:ext>
                </a:extLst>
              </p:cNvPr>
              <p:cNvSpPr/>
              <p:nvPr/>
            </p:nvSpPr>
            <p:spPr>
              <a:xfrm>
                <a:off x="1113362" y="5202460"/>
                <a:ext cx="73047" cy="720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478" name="Ellipszis 477">
                <a:extLst>
                  <a:ext uri="{FF2B5EF4-FFF2-40B4-BE49-F238E27FC236}">
                    <a16:creationId xmlns:a16="http://schemas.microsoft.com/office/drawing/2014/main" id="{55C35721-7DC5-4BAF-A43C-FC626F9589B2}"/>
                  </a:ext>
                </a:extLst>
              </p:cNvPr>
              <p:cNvSpPr/>
              <p:nvPr/>
            </p:nvSpPr>
            <p:spPr>
              <a:xfrm>
                <a:off x="2748393" y="5189893"/>
                <a:ext cx="73047" cy="720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479" name="Ellipszis 478">
                <a:extLst>
                  <a:ext uri="{FF2B5EF4-FFF2-40B4-BE49-F238E27FC236}">
                    <a16:creationId xmlns:a16="http://schemas.microsoft.com/office/drawing/2014/main" id="{DE20C01A-402B-438E-A693-9D7F469532E0}"/>
                  </a:ext>
                </a:extLst>
              </p:cNvPr>
              <p:cNvSpPr/>
              <p:nvPr/>
            </p:nvSpPr>
            <p:spPr>
              <a:xfrm>
                <a:off x="2519679" y="5178700"/>
                <a:ext cx="73047" cy="720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480" name="Ellipszis 479">
                <a:extLst>
                  <a:ext uri="{FF2B5EF4-FFF2-40B4-BE49-F238E27FC236}">
                    <a16:creationId xmlns:a16="http://schemas.microsoft.com/office/drawing/2014/main" id="{65A61964-CCC3-449B-916A-89C5FA306CF2}"/>
                  </a:ext>
                </a:extLst>
              </p:cNvPr>
              <p:cNvSpPr/>
              <p:nvPr/>
            </p:nvSpPr>
            <p:spPr>
              <a:xfrm>
                <a:off x="1219449" y="5219157"/>
                <a:ext cx="73047" cy="720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481" name="Ellipszis 480">
                <a:extLst>
                  <a:ext uri="{FF2B5EF4-FFF2-40B4-BE49-F238E27FC236}">
                    <a16:creationId xmlns:a16="http://schemas.microsoft.com/office/drawing/2014/main" id="{CA072FF8-16F3-4715-B797-E79EDE78C2CF}"/>
                  </a:ext>
                </a:extLst>
              </p:cNvPr>
              <p:cNvSpPr/>
              <p:nvPr/>
            </p:nvSpPr>
            <p:spPr>
              <a:xfrm>
                <a:off x="789004" y="5071034"/>
                <a:ext cx="73047" cy="720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482" name="Ellipszis 481">
                <a:extLst>
                  <a:ext uri="{FF2B5EF4-FFF2-40B4-BE49-F238E27FC236}">
                    <a16:creationId xmlns:a16="http://schemas.microsoft.com/office/drawing/2014/main" id="{831C1E22-8AEA-4D65-8972-A2AF777A674E}"/>
                  </a:ext>
                </a:extLst>
              </p:cNvPr>
              <p:cNvSpPr/>
              <p:nvPr/>
            </p:nvSpPr>
            <p:spPr>
              <a:xfrm>
                <a:off x="1182558" y="5133032"/>
                <a:ext cx="73047" cy="720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485" name="Ellipszis 484">
                <a:extLst>
                  <a:ext uri="{FF2B5EF4-FFF2-40B4-BE49-F238E27FC236}">
                    <a16:creationId xmlns:a16="http://schemas.microsoft.com/office/drawing/2014/main" id="{FCAEC79B-5945-4064-BC6D-6FAC561C6DCC}"/>
                  </a:ext>
                </a:extLst>
              </p:cNvPr>
              <p:cNvSpPr/>
              <p:nvPr/>
            </p:nvSpPr>
            <p:spPr>
              <a:xfrm>
                <a:off x="1583365" y="5207161"/>
                <a:ext cx="73047" cy="720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486" name="Ellipszis 485">
                <a:extLst>
                  <a:ext uri="{FF2B5EF4-FFF2-40B4-BE49-F238E27FC236}">
                    <a16:creationId xmlns:a16="http://schemas.microsoft.com/office/drawing/2014/main" id="{60C14D24-6F7C-417C-84D8-8FE99E210AFB}"/>
                  </a:ext>
                </a:extLst>
              </p:cNvPr>
              <p:cNvSpPr/>
              <p:nvPr/>
            </p:nvSpPr>
            <p:spPr>
              <a:xfrm>
                <a:off x="1333102" y="5106872"/>
                <a:ext cx="73047" cy="720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487" name="Ellipszis 486">
                <a:extLst>
                  <a:ext uri="{FF2B5EF4-FFF2-40B4-BE49-F238E27FC236}">
                    <a16:creationId xmlns:a16="http://schemas.microsoft.com/office/drawing/2014/main" id="{D5D618DB-A55E-4ECB-BD26-9CF3C870AD5A}"/>
                  </a:ext>
                </a:extLst>
              </p:cNvPr>
              <p:cNvSpPr/>
              <p:nvPr/>
            </p:nvSpPr>
            <p:spPr>
              <a:xfrm>
                <a:off x="1774189" y="5142069"/>
                <a:ext cx="73047" cy="720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488" name="Ellipszis 487">
                <a:extLst>
                  <a:ext uri="{FF2B5EF4-FFF2-40B4-BE49-F238E27FC236}">
                    <a16:creationId xmlns:a16="http://schemas.microsoft.com/office/drawing/2014/main" id="{575DA82F-BAEA-4F17-A310-D164A523C886}"/>
                  </a:ext>
                </a:extLst>
              </p:cNvPr>
              <p:cNvSpPr/>
              <p:nvPr/>
            </p:nvSpPr>
            <p:spPr>
              <a:xfrm>
                <a:off x="981759" y="4999817"/>
                <a:ext cx="73047" cy="720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489" name="Ellipszis 488">
                <a:extLst>
                  <a:ext uri="{FF2B5EF4-FFF2-40B4-BE49-F238E27FC236}">
                    <a16:creationId xmlns:a16="http://schemas.microsoft.com/office/drawing/2014/main" id="{8AE37D91-E89D-4C98-9E59-B1F06D50CB50}"/>
                  </a:ext>
                </a:extLst>
              </p:cNvPr>
              <p:cNvSpPr/>
              <p:nvPr/>
            </p:nvSpPr>
            <p:spPr>
              <a:xfrm>
                <a:off x="2001712" y="5019353"/>
                <a:ext cx="73047" cy="720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491" name="Ellipszis 490">
                <a:extLst>
                  <a:ext uri="{FF2B5EF4-FFF2-40B4-BE49-F238E27FC236}">
                    <a16:creationId xmlns:a16="http://schemas.microsoft.com/office/drawing/2014/main" id="{7BF40615-2820-428C-88E7-047A0479B197}"/>
                  </a:ext>
                </a:extLst>
              </p:cNvPr>
              <p:cNvSpPr/>
              <p:nvPr/>
            </p:nvSpPr>
            <p:spPr>
              <a:xfrm>
                <a:off x="1396417" y="4912861"/>
                <a:ext cx="73047" cy="720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492" name="Ellipszis 491">
                <a:extLst>
                  <a:ext uri="{FF2B5EF4-FFF2-40B4-BE49-F238E27FC236}">
                    <a16:creationId xmlns:a16="http://schemas.microsoft.com/office/drawing/2014/main" id="{2618E724-BA31-42D9-A0D5-6DBF01A8EC5C}"/>
                  </a:ext>
                </a:extLst>
              </p:cNvPr>
              <p:cNvSpPr/>
              <p:nvPr/>
            </p:nvSpPr>
            <p:spPr>
              <a:xfrm>
                <a:off x="2660691" y="5147916"/>
                <a:ext cx="73047" cy="720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493" name="Ellipszis 492">
                <a:extLst>
                  <a:ext uri="{FF2B5EF4-FFF2-40B4-BE49-F238E27FC236}">
                    <a16:creationId xmlns:a16="http://schemas.microsoft.com/office/drawing/2014/main" id="{5782FE85-CEA9-4561-AB73-7E877227798E}"/>
                  </a:ext>
                </a:extLst>
              </p:cNvPr>
              <p:cNvSpPr/>
              <p:nvPr/>
            </p:nvSpPr>
            <p:spPr>
              <a:xfrm>
                <a:off x="2345325" y="4920311"/>
                <a:ext cx="73047" cy="720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494" name="Ellipszis 493">
                <a:extLst>
                  <a:ext uri="{FF2B5EF4-FFF2-40B4-BE49-F238E27FC236}">
                    <a16:creationId xmlns:a16="http://schemas.microsoft.com/office/drawing/2014/main" id="{30C93111-FA45-4CF8-8D08-7B8164C9AC2E}"/>
                  </a:ext>
                </a:extLst>
              </p:cNvPr>
              <p:cNvSpPr/>
              <p:nvPr/>
            </p:nvSpPr>
            <p:spPr>
              <a:xfrm>
                <a:off x="914729" y="5209872"/>
                <a:ext cx="73047" cy="720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497" name="Ellipszis 496">
                <a:extLst>
                  <a:ext uri="{FF2B5EF4-FFF2-40B4-BE49-F238E27FC236}">
                    <a16:creationId xmlns:a16="http://schemas.microsoft.com/office/drawing/2014/main" id="{B407183E-87AB-4AFB-9F72-2A9D2EE4392A}"/>
                  </a:ext>
                </a:extLst>
              </p:cNvPr>
              <p:cNvSpPr/>
              <p:nvPr/>
            </p:nvSpPr>
            <p:spPr>
              <a:xfrm>
                <a:off x="2073619" y="5112680"/>
                <a:ext cx="73047" cy="720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498" name="Ellipszis 497">
                <a:extLst>
                  <a:ext uri="{FF2B5EF4-FFF2-40B4-BE49-F238E27FC236}">
                    <a16:creationId xmlns:a16="http://schemas.microsoft.com/office/drawing/2014/main" id="{2B68CFE3-FF1C-469C-BC61-37D4DA4F605E}"/>
                  </a:ext>
                </a:extLst>
              </p:cNvPr>
              <p:cNvSpPr/>
              <p:nvPr/>
            </p:nvSpPr>
            <p:spPr>
              <a:xfrm>
                <a:off x="1859374" y="5132170"/>
                <a:ext cx="73047" cy="720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499" name="Ellipszis 498">
                <a:extLst>
                  <a:ext uri="{FF2B5EF4-FFF2-40B4-BE49-F238E27FC236}">
                    <a16:creationId xmlns:a16="http://schemas.microsoft.com/office/drawing/2014/main" id="{0E2172F0-28BA-46DB-A5D4-7430D7BD4E01}"/>
                  </a:ext>
                </a:extLst>
              </p:cNvPr>
              <p:cNvSpPr/>
              <p:nvPr/>
            </p:nvSpPr>
            <p:spPr>
              <a:xfrm>
                <a:off x="1298751" y="5191067"/>
                <a:ext cx="73047" cy="720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500" name="Ellipszis 499">
                <a:extLst>
                  <a:ext uri="{FF2B5EF4-FFF2-40B4-BE49-F238E27FC236}">
                    <a16:creationId xmlns:a16="http://schemas.microsoft.com/office/drawing/2014/main" id="{46180452-3BB5-44CE-9091-C062128C2648}"/>
                  </a:ext>
                </a:extLst>
              </p:cNvPr>
              <p:cNvSpPr/>
              <p:nvPr/>
            </p:nvSpPr>
            <p:spPr>
              <a:xfrm>
                <a:off x="1707000" y="4947885"/>
                <a:ext cx="73047" cy="720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503" name="Ellipszis 502">
                <a:extLst>
                  <a:ext uri="{FF2B5EF4-FFF2-40B4-BE49-F238E27FC236}">
                    <a16:creationId xmlns:a16="http://schemas.microsoft.com/office/drawing/2014/main" id="{13D92A38-5ED8-4C48-A10D-2F8B1CAE0E4D}"/>
                  </a:ext>
                </a:extLst>
              </p:cNvPr>
              <p:cNvSpPr/>
              <p:nvPr/>
            </p:nvSpPr>
            <p:spPr>
              <a:xfrm>
                <a:off x="1685679" y="5173178"/>
                <a:ext cx="73047" cy="720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504" name="Ellipszis 503">
                <a:extLst>
                  <a:ext uri="{FF2B5EF4-FFF2-40B4-BE49-F238E27FC236}">
                    <a16:creationId xmlns:a16="http://schemas.microsoft.com/office/drawing/2014/main" id="{49C916CA-2DAC-4DC7-B68A-4B4BAF6FE2B4}"/>
                  </a:ext>
                </a:extLst>
              </p:cNvPr>
              <p:cNvSpPr/>
              <p:nvPr/>
            </p:nvSpPr>
            <p:spPr>
              <a:xfrm>
                <a:off x="816465" y="5196357"/>
                <a:ext cx="73047" cy="720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505" name="Ellipszis 504">
                <a:extLst>
                  <a:ext uri="{FF2B5EF4-FFF2-40B4-BE49-F238E27FC236}">
                    <a16:creationId xmlns:a16="http://schemas.microsoft.com/office/drawing/2014/main" id="{4BAC8994-3695-4071-AEAF-ECFEDABD0CD8}"/>
                  </a:ext>
                </a:extLst>
              </p:cNvPr>
              <p:cNvSpPr/>
              <p:nvPr/>
            </p:nvSpPr>
            <p:spPr>
              <a:xfrm>
                <a:off x="1018433" y="5199191"/>
                <a:ext cx="73047" cy="720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506" name="Ellipszis 505">
                <a:extLst>
                  <a:ext uri="{FF2B5EF4-FFF2-40B4-BE49-F238E27FC236}">
                    <a16:creationId xmlns:a16="http://schemas.microsoft.com/office/drawing/2014/main" id="{8C9AAF09-585A-4107-8F24-E268B84C9022}"/>
                  </a:ext>
                </a:extLst>
              </p:cNvPr>
              <p:cNvSpPr/>
              <p:nvPr/>
            </p:nvSpPr>
            <p:spPr>
              <a:xfrm>
                <a:off x="1812405" y="5006989"/>
                <a:ext cx="73047" cy="720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507" name="Ellipszis 506">
                <a:extLst>
                  <a:ext uri="{FF2B5EF4-FFF2-40B4-BE49-F238E27FC236}">
                    <a16:creationId xmlns:a16="http://schemas.microsoft.com/office/drawing/2014/main" id="{1BCD6B65-D280-4D15-BAD3-FB03CA76F0A5}"/>
                  </a:ext>
                </a:extLst>
              </p:cNvPr>
              <p:cNvSpPr/>
              <p:nvPr/>
            </p:nvSpPr>
            <p:spPr>
              <a:xfrm>
                <a:off x="1819492" y="5219916"/>
                <a:ext cx="73047" cy="720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508" name="Ellipszis 507">
                <a:extLst>
                  <a:ext uri="{FF2B5EF4-FFF2-40B4-BE49-F238E27FC236}">
                    <a16:creationId xmlns:a16="http://schemas.microsoft.com/office/drawing/2014/main" id="{6C260587-0F6B-4267-8CD1-BBF22D52899A}"/>
                  </a:ext>
                </a:extLst>
              </p:cNvPr>
              <p:cNvSpPr/>
              <p:nvPr/>
            </p:nvSpPr>
            <p:spPr>
              <a:xfrm>
                <a:off x="1441166" y="4806264"/>
                <a:ext cx="73047" cy="720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509" name="Ellipszis 508">
                <a:extLst>
                  <a:ext uri="{FF2B5EF4-FFF2-40B4-BE49-F238E27FC236}">
                    <a16:creationId xmlns:a16="http://schemas.microsoft.com/office/drawing/2014/main" id="{FD78A2BA-C441-44AE-945A-4BCC209624A5}"/>
                  </a:ext>
                </a:extLst>
              </p:cNvPr>
              <p:cNvSpPr/>
              <p:nvPr/>
            </p:nvSpPr>
            <p:spPr>
              <a:xfrm>
                <a:off x="1290642" y="4994072"/>
                <a:ext cx="73047" cy="720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510" name="Ellipszis 509">
                <a:extLst>
                  <a:ext uri="{FF2B5EF4-FFF2-40B4-BE49-F238E27FC236}">
                    <a16:creationId xmlns:a16="http://schemas.microsoft.com/office/drawing/2014/main" id="{F4114896-3475-4B48-AEB6-B49F9839A3A1}"/>
                  </a:ext>
                </a:extLst>
              </p:cNvPr>
              <p:cNvSpPr/>
              <p:nvPr/>
            </p:nvSpPr>
            <p:spPr>
              <a:xfrm>
                <a:off x="1077264" y="5092227"/>
                <a:ext cx="73047" cy="720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512" name="Ellipszis 511">
                <a:extLst>
                  <a:ext uri="{FF2B5EF4-FFF2-40B4-BE49-F238E27FC236}">
                    <a16:creationId xmlns:a16="http://schemas.microsoft.com/office/drawing/2014/main" id="{1AFFFC37-A0C5-4D9C-BA71-32918FABCDCF}"/>
                  </a:ext>
                </a:extLst>
              </p:cNvPr>
              <p:cNvSpPr/>
              <p:nvPr/>
            </p:nvSpPr>
            <p:spPr>
              <a:xfrm>
                <a:off x="2427439" y="5136871"/>
                <a:ext cx="73047" cy="720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513" name="Ellipszis 512">
                <a:extLst>
                  <a:ext uri="{FF2B5EF4-FFF2-40B4-BE49-F238E27FC236}">
                    <a16:creationId xmlns:a16="http://schemas.microsoft.com/office/drawing/2014/main" id="{241C5A78-F38A-49C4-80CB-A74D9C81B3C5}"/>
                  </a:ext>
                </a:extLst>
              </p:cNvPr>
              <p:cNvSpPr/>
              <p:nvPr/>
            </p:nvSpPr>
            <p:spPr>
              <a:xfrm>
                <a:off x="2361916" y="5010020"/>
                <a:ext cx="73047" cy="720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517" name="Ellipszis 516">
                <a:extLst>
                  <a:ext uri="{FF2B5EF4-FFF2-40B4-BE49-F238E27FC236}">
                    <a16:creationId xmlns:a16="http://schemas.microsoft.com/office/drawing/2014/main" id="{6A2018BC-AF27-4DDD-A441-C5580F6A492E}"/>
                  </a:ext>
                </a:extLst>
              </p:cNvPr>
              <p:cNvSpPr/>
              <p:nvPr/>
            </p:nvSpPr>
            <p:spPr>
              <a:xfrm>
                <a:off x="897342" y="5066695"/>
                <a:ext cx="73047" cy="720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520" name="Ellipszis 519">
                <a:extLst>
                  <a:ext uri="{FF2B5EF4-FFF2-40B4-BE49-F238E27FC236}">
                    <a16:creationId xmlns:a16="http://schemas.microsoft.com/office/drawing/2014/main" id="{C40891A7-F137-4ED3-B74C-2D61C57AC572}"/>
                  </a:ext>
                </a:extLst>
              </p:cNvPr>
              <p:cNvSpPr/>
              <p:nvPr/>
            </p:nvSpPr>
            <p:spPr>
              <a:xfrm>
                <a:off x="1391276" y="5217584"/>
                <a:ext cx="73047" cy="720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523" name="Ellipszis 522">
                <a:extLst>
                  <a:ext uri="{FF2B5EF4-FFF2-40B4-BE49-F238E27FC236}">
                    <a16:creationId xmlns:a16="http://schemas.microsoft.com/office/drawing/2014/main" id="{7D1067AD-D06F-40BD-AC8A-7E97D57BB15D}"/>
                  </a:ext>
                </a:extLst>
              </p:cNvPr>
              <p:cNvSpPr/>
              <p:nvPr/>
            </p:nvSpPr>
            <p:spPr>
              <a:xfrm>
                <a:off x="1560756" y="5091353"/>
                <a:ext cx="73047" cy="720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526" name="Ellipszis 525">
                <a:extLst>
                  <a:ext uri="{FF2B5EF4-FFF2-40B4-BE49-F238E27FC236}">
                    <a16:creationId xmlns:a16="http://schemas.microsoft.com/office/drawing/2014/main" id="{01B0A8A0-EFC2-44F0-BB54-5C8B871C94FC}"/>
                  </a:ext>
                </a:extLst>
              </p:cNvPr>
              <p:cNvSpPr/>
              <p:nvPr/>
            </p:nvSpPr>
            <p:spPr>
              <a:xfrm>
                <a:off x="1448065" y="5121434"/>
                <a:ext cx="73047" cy="720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527" name="Ellipszis 526">
                <a:extLst>
                  <a:ext uri="{FF2B5EF4-FFF2-40B4-BE49-F238E27FC236}">
                    <a16:creationId xmlns:a16="http://schemas.microsoft.com/office/drawing/2014/main" id="{709E55AA-C04B-424F-BAB1-C5048287D541}"/>
                  </a:ext>
                </a:extLst>
              </p:cNvPr>
              <p:cNvSpPr/>
              <p:nvPr/>
            </p:nvSpPr>
            <p:spPr>
              <a:xfrm>
                <a:off x="1199115" y="5033889"/>
                <a:ext cx="73047" cy="720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528" name="Ellipszis 527">
                <a:extLst>
                  <a:ext uri="{FF2B5EF4-FFF2-40B4-BE49-F238E27FC236}">
                    <a16:creationId xmlns:a16="http://schemas.microsoft.com/office/drawing/2014/main" id="{665D0F3C-D119-402D-812D-B2C0EECD3E32}"/>
                  </a:ext>
                </a:extLst>
              </p:cNvPr>
              <p:cNvSpPr/>
              <p:nvPr/>
            </p:nvSpPr>
            <p:spPr>
              <a:xfrm>
                <a:off x="1093236" y="4990437"/>
                <a:ext cx="73047" cy="720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600" name="Ellipszis 599">
                <a:extLst>
                  <a:ext uri="{FF2B5EF4-FFF2-40B4-BE49-F238E27FC236}">
                    <a16:creationId xmlns:a16="http://schemas.microsoft.com/office/drawing/2014/main" id="{BC4A70A0-0706-4B35-B31A-6B080740D868}"/>
                  </a:ext>
                </a:extLst>
              </p:cNvPr>
              <p:cNvSpPr/>
              <p:nvPr/>
            </p:nvSpPr>
            <p:spPr>
              <a:xfrm>
                <a:off x="2002139" y="4778961"/>
                <a:ext cx="73047" cy="720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601" name="Ellipszis 600">
                <a:extLst>
                  <a:ext uri="{FF2B5EF4-FFF2-40B4-BE49-F238E27FC236}">
                    <a16:creationId xmlns:a16="http://schemas.microsoft.com/office/drawing/2014/main" id="{70C19712-7FCD-4876-B838-363AC4E78762}"/>
                  </a:ext>
                </a:extLst>
              </p:cNvPr>
              <p:cNvSpPr/>
              <p:nvPr/>
            </p:nvSpPr>
            <p:spPr>
              <a:xfrm>
                <a:off x="902152" y="4584683"/>
                <a:ext cx="73047" cy="720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602" name="Ellipszis 601">
                <a:extLst>
                  <a:ext uri="{FF2B5EF4-FFF2-40B4-BE49-F238E27FC236}">
                    <a16:creationId xmlns:a16="http://schemas.microsoft.com/office/drawing/2014/main" id="{66BAA43C-7F55-4536-8164-1AB5AD8CA443}"/>
                  </a:ext>
                </a:extLst>
              </p:cNvPr>
              <p:cNvSpPr/>
              <p:nvPr/>
            </p:nvSpPr>
            <p:spPr>
              <a:xfrm>
                <a:off x="1430287" y="4623312"/>
                <a:ext cx="73047" cy="720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603" name="Ellipszis 602">
                <a:extLst>
                  <a:ext uri="{FF2B5EF4-FFF2-40B4-BE49-F238E27FC236}">
                    <a16:creationId xmlns:a16="http://schemas.microsoft.com/office/drawing/2014/main" id="{B4FFA1BF-D0DC-41BA-9611-07BE1E26FAEC}"/>
                  </a:ext>
                </a:extLst>
              </p:cNvPr>
              <p:cNvSpPr/>
              <p:nvPr/>
            </p:nvSpPr>
            <p:spPr>
              <a:xfrm>
                <a:off x="2358383" y="4797392"/>
                <a:ext cx="73047" cy="720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604" name="Ellipszis 603">
                <a:extLst>
                  <a:ext uri="{FF2B5EF4-FFF2-40B4-BE49-F238E27FC236}">
                    <a16:creationId xmlns:a16="http://schemas.microsoft.com/office/drawing/2014/main" id="{81DFCDC8-8D13-4337-A028-F5FFFC175660}"/>
                  </a:ext>
                </a:extLst>
              </p:cNvPr>
              <p:cNvSpPr/>
              <p:nvPr/>
            </p:nvSpPr>
            <p:spPr>
              <a:xfrm>
                <a:off x="2151791" y="4806264"/>
                <a:ext cx="73047" cy="720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605" name="Ellipszis 604">
                <a:extLst>
                  <a:ext uri="{FF2B5EF4-FFF2-40B4-BE49-F238E27FC236}">
                    <a16:creationId xmlns:a16="http://schemas.microsoft.com/office/drawing/2014/main" id="{FD5ED482-509C-423F-AE9C-B0F7D4C3DF66}"/>
                  </a:ext>
                </a:extLst>
              </p:cNvPr>
              <p:cNvSpPr/>
              <p:nvPr/>
            </p:nvSpPr>
            <p:spPr>
              <a:xfrm>
                <a:off x="1953486" y="4668301"/>
                <a:ext cx="73047" cy="720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606" name="Ellipszis 605">
                <a:extLst>
                  <a:ext uri="{FF2B5EF4-FFF2-40B4-BE49-F238E27FC236}">
                    <a16:creationId xmlns:a16="http://schemas.microsoft.com/office/drawing/2014/main" id="{C104833F-F2D7-4F19-B27C-D0C83E19085E}"/>
                  </a:ext>
                </a:extLst>
              </p:cNvPr>
              <p:cNvSpPr/>
              <p:nvPr/>
            </p:nvSpPr>
            <p:spPr>
              <a:xfrm>
                <a:off x="780965" y="4769767"/>
                <a:ext cx="73047" cy="720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607" name="Ellipszis 606">
                <a:extLst>
                  <a:ext uri="{FF2B5EF4-FFF2-40B4-BE49-F238E27FC236}">
                    <a16:creationId xmlns:a16="http://schemas.microsoft.com/office/drawing/2014/main" id="{BA42F948-68C9-4A1B-9982-4AC19A821241}"/>
                  </a:ext>
                </a:extLst>
              </p:cNvPr>
              <p:cNvSpPr/>
              <p:nvPr/>
            </p:nvSpPr>
            <p:spPr>
              <a:xfrm>
                <a:off x="1842885" y="4891448"/>
                <a:ext cx="73047" cy="720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608" name="Ellipszis 607">
                <a:extLst>
                  <a:ext uri="{FF2B5EF4-FFF2-40B4-BE49-F238E27FC236}">
                    <a16:creationId xmlns:a16="http://schemas.microsoft.com/office/drawing/2014/main" id="{BE47272F-3182-4FA0-8F20-938FA1F5DD84}"/>
                  </a:ext>
                </a:extLst>
              </p:cNvPr>
              <p:cNvSpPr/>
              <p:nvPr/>
            </p:nvSpPr>
            <p:spPr>
              <a:xfrm>
                <a:off x="2043167" y="4862915"/>
                <a:ext cx="73047" cy="720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609" name="Ellipszis 608">
                <a:extLst>
                  <a:ext uri="{FF2B5EF4-FFF2-40B4-BE49-F238E27FC236}">
                    <a16:creationId xmlns:a16="http://schemas.microsoft.com/office/drawing/2014/main" id="{30D655E7-F809-4EF0-80B2-9B67242C5BA8}"/>
                  </a:ext>
                </a:extLst>
              </p:cNvPr>
              <p:cNvSpPr/>
              <p:nvPr/>
            </p:nvSpPr>
            <p:spPr>
              <a:xfrm>
                <a:off x="2667000" y="4630887"/>
                <a:ext cx="73047" cy="720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610" name="Ellipszis 609">
                <a:extLst>
                  <a:ext uri="{FF2B5EF4-FFF2-40B4-BE49-F238E27FC236}">
                    <a16:creationId xmlns:a16="http://schemas.microsoft.com/office/drawing/2014/main" id="{156AC34A-6A17-49A9-84D9-7F4F63EDCD49}"/>
                  </a:ext>
                </a:extLst>
              </p:cNvPr>
              <p:cNvSpPr/>
              <p:nvPr/>
            </p:nvSpPr>
            <p:spPr>
              <a:xfrm>
                <a:off x="2307193" y="4693176"/>
                <a:ext cx="73047" cy="720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611" name="Ellipszis 610">
                <a:extLst>
                  <a:ext uri="{FF2B5EF4-FFF2-40B4-BE49-F238E27FC236}">
                    <a16:creationId xmlns:a16="http://schemas.microsoft.com/office/drawing/2014/main" id="{4B492D8C-FC2A-4F90-BFEB-44F167189689}"/>
                  </a:ext>
                </a:extLst>
              </p:cNvPr>
              <p:cNvSpPr/>
              <p:nvPr/>
            </p:nvSpPr>
            <p:spPr>
              <a:xfrm>
                <a:off x="1004090" y="4741536"/>
                <a:ext cx="73047" cy="720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612" name="Ellipszis 611">
                <a:extLst>
                  <a:ext uri="{FF2B5EF4-FFF2-40B4-BE49-F238E27FC236}">
                    <a16:creationId xmlns:a16="http://schemas.microsoft.com/office/drawing/2014/main" id="{06C56B78-E004-4D42-9E7E-888E045997B6}"/>
                  </a:ext>
                </a:extLst>
              </p:cNvPr>
              <p:cNvSpPr/>
              <p:nvPr/>
            </p:nvSpPr>
            <p:spPr>
              <a:xfrm>
                <a:off x="2138464" y="4620683"/>
                <a:ext cx="73047" cy="720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613" name="Ellipszis 612">
                <a:extLst>
                  <a:ext uri="{FF2B5EF4-FFF2-40B4-BE49-F238E27FC236}">
                    <a16:creationId xmlns:a16="http://schemas.microsoft.com/office/drawing/2014/main" id="{D11DE149-1445-4001-BA0E-A2CDB4F47FB8}"/>
                  </a:ext>
                </a:extLst>
              </p:cNvPr>
              <p:cNvSpPr/>
              <p:nvPr/>
            </p:nvSpPr>
            <p:spPr>
              <a:xfrm>
                <a:off x="2039494" y="4604234"/>
                <a:ext cx="73047" cy="720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614" name="Ellipszis 613">
                <a:extLst>
                  <a:ext uri="{FF2B5EF4-FFF2-40B4-BE49-F238E27FC236}">
                    <a16:creationId xmlns:a16="http://schemas.microsoft.com/office/drawing/2014/main" id="{26008660-C0B7-4A20-96C2-D24F4E43E08D}"/>
                  </a:ext>
                </a:extLst>
              </p:cNvPr>
              <p:cNvSpPr/>
              <p:nvPr/>
            </p:nvSpPr>
            <p:spPr>
              <a:xfrm>
                <a:off x="2768088" y="4576336"/>
                <a:ext cx="73047" cy="720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615" name="Ellipszis 614">
                <a:extLst>
                  <a:ext uri="{FF2B5EF4-FFF2-40B4-BE49-F238E27FC236}">
                    <a16:creationId xmlns:a16="http://schemas.microsoft.com/office/drawing/2014/main" id="{BB384901-305A-4C9F-8DEA-EDD9084B70F0}"/>
                  </a:ext>
                </a:extLst>
              </p:cNvPr>
              <p:cNvSpPr/>
              <p:nvPr/>
            </p:nvSpPr>
            <p:spPr>
              <a:xfrm>
                <a:off x="2601717" y="4553524"/>
                <a:ext cx="73047" cy="720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616" name="Ellipszis 615">
                <a:extLst>
                  <a:ext uri="{FF2B5EF4-FFF2-40B4-BE49-F238E27FC236}">
                    <a16:creationId xmlns:a16="http://schemas.microsoft.com/office/drawing/2014/main" id="{82240365-1152-424A-874F-FB25EF0696EA}"/>
                  </a:ext>
                </a:extLst>
              </p:cNvPr>
              <p:cNvSpPr/>
              <p:nvPr/>
            </p:nvSpPr>
            <p:spPr>
              <a:xfrm>
                <a:off x="2495523" y="4621889"/>
                <a:ext cx="73047" cy="720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617" name="Ellipszis 616">
                <a:extLst>
                  <a:ext uri="{FF2B5EF4-FFF2-40B4-BE49-F238E27FC236}">
                    <a16:creationId xmlns:a16="http://schemas.microsoft.com/office/drawing/2014/main" id="{984EAE60-7751-4D45-B947-12FF6434DE75}"/>
                  </a:ext>
                </a:extLst>
              </p:cNvPr>
              <p:cNvSpPr/>
              <p:nvPr/>
            </p:nvSpPr>
            <p:spPr>
              <a:xfrm>
                <a:off x="2787945" y="4836664"/>
                <a:ext cx="73047" cy="720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618" name="Ellipszis 617">
                <a:extLst>
                  <a:ext uri="{FF2B5EF4-FFF2-40B4-BE49-F238E27FC236}">
                    <a16:creationId xmlns:a16="http://schemas.microsoft.com/office/drawing/2014/main" id="{2A822F5D-A2A4-4995-A7DB-C5ABFA4AF978}"/>
                  </a:ext>
                </a:extLst>
              </p:cNvPr>
              <p:cNvSpPr/>
              <p:nvPr/>
            </p:nvSpPr>
            <p:spPr>
              <a:xfrm>
                <a:off x="1213218" y="4528553"/>
                <a:ext cx="73047" cy="720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619" name="Ellipszis 618">
                <a:extLst>
                  <a:ext uri="{FF2B5EF4-FFF2-40B4-BE49-F238E27FC236}">
                    <a16:creationId xmlns:a16="http://schemas.microsoft.com/office/drawing/2014/main" id="{93AFEB7D-285E-4570-B014-551F171AB7F8}"/>
                  </a:ext>
                </a:extLst>
              </p:cNvPr>
              <p:cNvSpPr/>
              <p:nvPr/>
            </p:nvSpPr>
            <p:spPr>
              <a:xfrm>
                <a:off x="1751565" y="4681196"/>
                <a:ext cx="73047" cy="720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620" name="Ellipszis 619">
                <a:extLst>
                  <a:ext uri="{FF2B5EF4-FFF2-40B4-BE49-F238E27FC236}">
                    <a16:creationId xmlns:a16="http://schemas.microsoft.com/office/drawing/2014/main" id="{14673AA5-0F94-4547-BFC0-E7CA4BB32BDD}"/>
                  </a:ext>
                </a:extLst>
              </p:cNvPr>
              <p:cNvSpPr/>
              <p:nvPr/>
            </p:nvSpPr>
            <p:spPr>
              <a:xfrm>
                <a:off x="1549681" y="4597992"/>
                <a:ext cx="73047" cy="720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621" name="Ellipszis 620">
                <a:extLst>
                  <a:ext uri="{FF2B5EF4-FFF2-40B4-BE49-F238E27FC236}">
                    <a16:creationId xmlns:a16="http://schemas.microsoft.com/office/drawing/2014/main" id="{5B5D0A8A-ACAD-4B9D-8288-48DCF17851E1}"/>
                  </a:ext>
                </a:extLst>
              </p:cNvPr>
              <p:cNvSpPr/>
              <p:nvPr/>
            </p:nvSpPr>
            <p:spPr>
              <a:xfrm>
                <a:off x="2458357" y="4891448"/>
                <a:ext cx="73047" cy="720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622" name="Ellipszis 621">
                <a:extLst>
                  <a:ext uri="{FF2B5EF4-FFF2-40B4-BE49-F238E27FC236}">
                    <a16:creationId xmlns:a16="http://schemas.microsoft.com/office/drawing/2014/main" id="{60BB3B1C-F409-40AB-AC79-7262104C8909}"/>
                  </a:ext>
                </a:extLst>
              </p:cNvPr>
              <p:cNvSpPr/>
              <p:nvPr/>
            </p:nvSpPr>
            <p:spPr>
              <a:xfrm>
                <a:off x="2609546" y="4856438"/>
                <a:ext cx="73047" cy="720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623" name="Ellipszis 622">
                <a:extLst>
                  <a:ext uri="{FF2B5EF4-FFF2-40B4-BE49-F238E27FC236}">
                    <a16:creationId xmlns:a16="http://schemas.microsoft.com/office/drawing/2014/main" id="{5D166E81-EEE1-4938-9571-EE51A3ADA83D}"/>
                  </a:ext>
                </a:extLst>
              </p:cNvPr>
              <p:cNvSpPr/>
              <p:nvPr/>
            </p:nvSpPr>
            <p:spPr>
              <a:xfrm>
                <a:off x="1666329" y="4608168"/>
                <a:ext cx="73047" cy="720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624" name="Ellipszis 623">
                <a:extLst>
                  <a:ext uri="{FF2B5EF4-FFF2-40B4-BE49-F238E27FC236}">
                    <a16:creationId xmlns:a16="http://schemas.microsoft.com/office/drawing/2014/main" id="{FE99DC3F-FADD-4A29-8DA4-927BACD822FE}"/>
                  </a:ext>
                </a:extLst>
              </p:cNvPr>
              <p:cNvSpPr/>
              <p:nvPr/>
            </p:nvSpPr>
            <p:spPr>
              <a:xfrm>
                <a:off x="2753926" y="4682858"/>
                <a:ext cx="73047" cy="720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625" name="Ellipszis 624">
                <a:extLst>
                  <a:ext uri="{FF2B5EF4-FFF2-40B4-BE49-F238E27FC236}">
                    <a16:creationId xmlns:a16="http://schemas.microsoft.com/office/drawing/2014/main" id="{2A58976B-40AF-4F88-9C7F-00EF168FC23B}"/>
                  </a:ext>
                </a:extLst>
              </p:cNvPr>
              <p:cNvSpPr/>
              <p:nvPr/>
            </p:nvSpPr>
            <p:spPr>
              <a:xfrm>
                <a:off x="2583557" y="4694224"/>
                <a:ext cx="73047" cy="720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626" name="Ellipszis 625">
                <a:extLst>
                  <a:ext uri="{FF2B5EF4-FFF2-40B4-BE49-F238E27FC236}">
                    <a16:creationId xmlns:a16="http://schemas.microsoft.com/office/drawing/2014/main" id="{2C86FFDA-879C-4914-9D9C-91872F3745A0}"/>
                  </a:ext>
                </a:extLst>
              </p:cNvPr>
              <p:cNvSpPr/>
              <p:nvPr/>
            </p:nvSpPr>
            <p:spPr>
              <a:xfrm>
                <a:off x="2257136" y="4855448"/>
                <a:ext cx="73047" cy="720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627" name="Ellipszis 626">
                <a:extLst>
                  <a:ext uri="{FF2B5EF4-FFF2-40B4-BE49-F238E27FC236}">
                    <a16:creationId xmlns:a16="http://schemas.microsoft.com/office/drawing/2014/main" id="{41458D4B-4D36-4DE7-ADD5-F278A46351C6}"/>
                  </a:ext>
                </a:extLst>
              </p:cNvPr>
              <p:cNvSpPr/>
              <p:nvPr/>
            </p:nvSpPr>
            <p:spPr>
              <a:xfrm>
                <a:off x="2209762" y="4711420"/>
                <a:ext cx="73047" cy="720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628" name="Ellipszis 627">
                <a:extLst>
                  <a:ext uri="{FF2B5EF4-FFF2-40B4-BE49-F238E27FC236}">
                    <a16:creationId xmlns:a16="http://schemas.microsoft.com/office/drawing/2014/main" id="{2833D16F-4B3E-4B53-BE22-9F8195D6C60D}"/>
                  </a:ext>
                </a:extLst>
              </p:cNvPr>
              <p:cNvSpPr/>
              <p:nvPr/>
            </p:nvSpPr>
            <p:spPr>
              <a:xfrm>
                <a:off x="1138631" y="4812622"/>
                <a:ext cx="73047" cy="720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629" name="Ellipszis 628">
                <a:extLst>
                  <a:ext uri="{FF2B5EF4-FFF2-40B4-BE49-F238E27FC236}">
                    <a16:creationId xmlns:a16="http://schemas.microsoft.com/office/drawing/2014/main" id="{840946D4-14B4-4959-AB44-5EE122966CDA}"/>
                  </a:ext>
                </a:extLst>
              </p:cNvPr>
              <p:cNvSpPr/>
              <p:nvPr/>
            </p:nvSpPr>
            <p:spPr>
              <a:xfrm>
                <a:off x="1944132" y="4841712"/>
                <a:ext cx="73047" cy="720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630" name="Ellipszis 629">
                <a:extLst>
                  <a:ext uri="{FF2B5EF4-FFF2-40B4-BE49-F238E27FC236}">
                    <a16:creationId xmlns:a16="http://schemas.microsoft.com/office/drawing/2014/main" id="{F02AD8C5-AF56-4D1A-8076-4B02D6F584AC}"/>
                  </a:ext>
                </a:extLst>
              </p:cNvPr>
              <p:cNvSpPr/>
              <p:nvPr/>
            </p:nvSpPr>
            <p:spPr>
              <a:xfrm>
                <a:off x="2544948" y="4788862"/>
                <a:ext cx="73047" cy="720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631" name="Ellipszis 630">
                <a:extLst>
                  <a:ext uri="{FF2B5EF4-FFF2-40B4-BE49-F238E27FC236}">
                    <a16:creationId xmlns:a16="http://schemas.microsoft.com/office/drawing/2014/main" id="{A8990CC5-B3B4-44F8-AFA5-9AA178592942}"/>
                  </a:ext>
                </a:extLst>
              </p:cNvPr>
              <p:cNvSpPr/>
              <p:nvPr/>
            </p:nvSpPr>
            <p:spPr>
              <a:xfrm>
                <a:off x="1280086" y="4884323"/>
                <a:ext cx="73047" cy="720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632" name="Ellipszis 631">
                <a:extLst>
                  <a:ext uri="{FF2B5EF4-FFF2-40B4-BE49-F238E27FC236}">
                    <a16:creationId xmlns:a16="http://schemas.microsoft.com/office/drawing/2014/main" id="{CE617277-1D19-4A7A-92C9-0DB1140CED72}"/>
                  </a:ext>
                </a:extLst>
              </p:cNvPr>
              <p:cNvSpPr/>
              <p:nvPr/>
            </p:nvSpPr>
            <p:spPr>
              <a:xfrm>
                <a:off x="814273" y="4681196"/>
                <a:ext cx="73047" cy="720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633" name="Ellipszis 632">
                <a:extLst>
                  <a:ext uri="{FF2B5EF4-FFF2-40B4-BE49-F238E27FC236}">
                    <a16:creationId xmlns:a16="http://schemas.microsoft.com/office/drawing/2014/main" id="{34704F6B-6294-41E6-A2C3-02ABBF7F0DE1}"/>
                  </a:ext>
                </a:extLst>
              </p:cNvPr>
              <p:cNvSpPr/>
              <p:nvPr/>
            </p:nvSpPr>
            <p:spPr>
              <a:xfrm>
                <a:off x="1207827" y="4743194"/>
                <a:ext cx="73047" cy="720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634" name="Ellipszis 633">
                <a:extLst>
                  <a:ext uri="{FF2B5EF4-FFF2-40B4-BE49-F238E27FC236}">
                    <a16:creationId xmlns:a16="http://schemas.microsoft.com/office/drawing/2014/main" id="{4CC93EC3-99AF-4F03-827C-CB9EF0C08A96}"/>
                  </a:ext>
                </a:extLst>
              </p:cNvPr>
              <p:cNvSpPr/>
              <p:nvPr/>
            </p:nvSpPr>
            <p:spPr>
              <a:xfrm>
                <a:off x="1608634" y="4837419"/>
                <a:ext cx="73047" cy="720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635" name="Ellipszis 634">
                <a:extLst>
                  <a:ext uri="{FF2B5EF4-FFF2-40B4-BE49-F238E27FC236}">
                    <a16:creationId xmlns:a16="http://schemas.microsoft.com/office/drawing/2014/main" id="{02E40501-96CF-4B62-974A-EBD9F75EABC8}"/>
                  </a:ext>
                </a:extLst>
              </p:cNvPr>
              <p:cNvSpPr/>
              <p:nvPr/>
            </p:nvSpPr>
            <p:spPr>
              <a:xfrm>
                <a:off x="1358371" y="4717034"/>
                <a:ext cx="73047" cy="720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636" name="Ellipszis 635">
                <a:extLst>
                  <a:ext uri="{FF2B5EF4-FFF2-40B4-BE49-F238E27FC236}">
                    <a16:creationId xmlns:a16="http://schemas.microsoft.com/office/drawing/2014/main" id="{2026D5CB-D5EA-482B-BE1B-2F4C37F539EC}"/>
                  </a:ext>
                </a:extLst>
              </p:cNvPr>
              <p:cNvSpPr/>
              <p:nvPr/>
            </p:nvSpPr>
            <p:spPr>
              <a:xfrm>
                <a:off x="1799458" y="4752231"/>
                <a:ext cx="73047" cy="720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637" name="Ellipszis 636">
                <a:extLst>
                  <a:ext uri="{FF2B5EF4-FFF2-40B4-BE49-F238E27FC236}">
                    <a16:creationId xmlns:a16="http://schemas.microsoft.com/office/drawing/2014/main" id="{102551D2-0CA7-4303-BAED-1B4F1E51DED2}"/>
                  </a:ext>
                </a:extLst>
              </p:cNvPr>
              <p:cNvSpPr/>
              <p:nvPr/>
            </p:nvSpPr>
            <p:spPr>
              <a:xfrm>
                <a:off x="1007028" y="4609979"/>
                <a:ext cx="73047" cy="720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638" name="Ellipszis 637">
                <a:extLst>
                  <a:ext uri="{FF2B5EF4-FFF2-40B4-BE49-F238E27FC236}">
                    <a16:creationId xmlns:a16="http://schemas.microsoft.com/office/drawing/2014/main" id="{D22A1142-72B7-4161-A238-E981614FDF3C}"/>
                  </a:ext>
                </a:extLst>
              </p:cNvPr>
              <p:cNvSpPr/>
              <p:nvPr/>
            </p:nvSpPr>
            <p:spPr>
              <a:xfrm>
                <a:off x="1926917" y="4554199"/>
                <a:ext cx="73047" cy="720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639" name="Ellipszis 638">
                <a:extLst>
                  <a:ext uri="{FF2B5EF4-FFF2-40B4-BE49-F238E27FC236}">
                    <a16:creationId xmlns:a16="http://schemas.microsoft.com/office/drawing/2014/main" id="{C21255F9-D8CB-4D9D-8ED0-F7C8CFC5F9F8}"/>
                  </a:ext>
                </a:extLst>
              </p:cNvPr>
              <p:cNvSpPr/>
              <p:nvPr/>
            </p:nvSpPr>
            <p:spPr>
              <a:xfrm>
                <a:off x="797225" y="4914179"/>
                <a:ext cx="73047" cy="720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640" name="Ellipszis 639">
                <a:extLst>
                  <a:ext uri="{FF2B5EF4-FFF2-40B4-BE49-F238E27FC236}">
                    <a16:creationId xmlns:a16="http://schemas.microsoft.com/office/drawing/2014/main" id="{72C63E83-2149-4A9F-B563-A30FD22ECE23}"/>
                  </a:ext>
                </a:extLst>
              </p:cNvPr>
              <p:cNvSpPr/>
              <p:nvPr/>
            </p:nvSpPr>
            <p:spPr>
              <a:xfrm>
                <a:off x="1421686" y="4523023"/>
                <a:ext cx="73047" cy="720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641" name="Ellipszis 640">
                <a:extLst>
                  <a:ext uri="{FF2B5EF4-FFF2-40B4-BE49-F238E27FC236}">
                    <a16:creationId xmlns:a16="http://schemas.microsoft.com/office/drawing/2014/main" id="{631DE606-E48F-4D38-955D-C74E3702453F}"/>
                  </a:ext>
                </a:extLst>
              </p:cNvPr>
              <p:cNvSpPr/>
              <p:nvPr/>
            </p:nvSpPr>
            <p:spPr>
              <a:xfrm>
                <a:off x="2685960" y="4758078"/>
                <a:ext cx="73047" cy="720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642" name="Ellipszis 641">
                <a:extLst>
                  <a:ext uri="{FF2B5EF4-FFF2-40B4-BE49-F238E27FC236}">
                    <a16:creationId xmlns:a16="http://schemas.microsoft.com/office/drawing/2014/main" id="{F5073963-1ED7-41E9-B7F7-F6B7E6BC3DB2}"/>
                  </a:ext>
                </a:extLst>
              </p:cNvPr>
              <p:cNvSpPr/>
              <p:nvPr/>
            </p:nvSpPr>
            <p:spPr>
              <a:xfrm>
                <a:off x="2250107" y="4591695"/>
                <a:ext cx="73047" cy="720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643" name="Ellipszis 642">
                <a:extLst>
                  <a:ext uri="{FF2B5EF4-FFF2-40B4-BE49-F238E27FC236}">
                    <a16:creationId xmlns:a16="http://schemas.microsoft.com/office/drawing/2014/main" id="{74668944-7443-4921-97C6-C7C36FE0F0CE}"/>
                  </a:ext>
                </a:extLst>
              </p:cNvPr>
              <p:cNvSpPr/>
              <p:nvPr/>
            </p:nvSpPr>
            <p:spPr>
              <a:xfrm>
                <a:off x="939998" y="4860226"/>
                <a:ext cx="73047" cy="720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644" name="Ellipszis 643">
                <a:extLst>
                  <a:ext uri="{FF2B5EF4-FFF2-40B4-BE49-F238E27FC236}">
                    <a16:creationId xmlns:a16="http://schemas.microsoft.com/office/drawing/2014/main" id="{5F8DE57C-F301-4762-A674-4FDE00BB8550}"/>
                  </a:ext>
                </a:extLst>
              </p:cNvPr>
              <p:cNvSpPr/>
              <p:nvPr/>
            </p:nvSpPr>
            <p:spPr>
              <a:xfrm>
                <a:off x="2098888" y="4722842"/>
                <a:ext cx="73047" cy="720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645" name="Ellipszis 644">
                <a:extLst>
                  <a:ext uri="{FF2B5EF4-FFF2-40B4-BE49-F238E27FC236}">
                    <a16:creationId xmlns:a16="http://schemas.microsoft.com/office/drawing/2014/main" id="{9E49C455-4D22-4D78-B241-FBEEC0867652}"/>
                  </a:ext>
                </a:extLst>
              </p:cNvPr>
              <p:cNvSpPr/>
              <p:nvPr/>
            </p:nvSpPr>
            <p:spPr>
              <a:xfrm>
                <a:off x="1884643" y="4742332"/>
                <a:ext cx="73047" cy="720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646" name="Ellipszis 645">
                <a:extLst>
                  <a:ext uri="{FF2B5EF4-FFF2-40B4-BE49-F238E27FC236}">
                    <a16:creationId xmlns:a16="http://schemas.microsoft.com/office/drawing/2014/main" id="{E4DA73F0-AF44-478B-BD3C-94D9FC9756DC}"/>
                  </a:ext>
                </a:extLst>
              </p:cNvPr>
              <p:cNvSpPr/>
              <p:nvPr/>
            </p:nvSpPr>
            <p:spPr>
              <a:xfrm>
                <a:off x="1324020" y="4801229"/>
                <a:ext cx="73047" cy="720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647" name="Ellipszis 646">
                <a:extLst>
                  <a:ext uri="{FF2B5EF4-FFF2-40B4-BE49-F238E27FC236}">
                    <a16:creationId xmlns:a16="http://schemas.microsoft.com/office/drawing/2014/main" id="{2CE94622-0FBD-430F-82DC-176DDCA37A28}"/>
                  </a:ext>
                </a:extLst>
              </p:cNvPr>
              <p:cNvSpPr/>
              <p:nvPr/>
            </p:nvSpPr>
            <p:spPr>
              <a:xfrm>
                <a:off x="1792015" y="4545547"/>
                <a:ext cx="73047" cy="720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648" name="Ellipszis 647">
                <a:extLst>
                  <a:ext uri="{FF2B5EF4-FFF2-40B4-BE49-F238E27FC236}">
                    <a16:creationId xmlns:a16="http://schemas.microsoft.com/office/drawing/2014/main" id="{B0DF020B-CC0B-4D04-B296-A17328AEFDDB}"/>
                  </a:ext>
                </a:extLst>
              </p:cNvPr>
              <p:cNvSpPr/>
              <p:nvPr/>
            </p:nvSpPr>
            <p:spPr>
              <a:xfrm>
                <a:off x="1685828" y="4758220"/>
                <a:ext cx="73047" cy="720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649" name="Ellipszis 648">
                <a:extLst>
                  <a:ext uri="{FF2B5EF4-FFF2-40B4-BE49-F238E27FC236}">
                    <a16:creationId xmlns:a16="http://schemas.microsoft.com/office/drawing/2014/main" id="{BA754217-392C-4107-B0AF-F442E13E56C8}"/>
                  </a:ext>
                </a:extLst>
              </p:cNvPr>
              <p:cNvSpPr/>
              <p:nvPr/>
            </p:nvSpPr>
            <p:spPr>
              <a:xfrm>
                <a:off x="851782" y="4826615"/>
                <a:ext cx="73047" cy="720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650" name="Ellipszis 649">
                <a:extLst>
                  <a:ext uri="{FF2B5EF4-FFF2-40B4-BE49-F238E27FC236}">
                    <a16:creationId xmlns:a16="http://schemas.microsoft.com/office/drawing/2014/main" id="{28233372-5D19-4E37-80B4-8DA271733A43}"/>
                  </a:ext>
                </a:extLst>
              </p:cNvPr>
              <p:cNvSpPr/>
              <p:nvPr/>
            </p:nvSpPr>
            <p:spPr>
              <a:xfrm>
                <a:off x="1043702" y="4859593"/>
                <a:ext cx="73047" cy="720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651" name="Ellipszis 650">
                <a:extLst>
                  <a:ext uri="{FF2B5EF4-FFF2-40B4-BE49-F238E27FC236}">
                    <a16:creationId xmlns:a16="http://schemas.microsoft.com/office/drawing/2014/main" id="{2FD03DDF-F847-4E5E-9C8B-C714FCA7C653}"/>
                  </a:ext>
                </a:extLst>
              </p:cNvPr>
              <p:cNvSpPr/>
              <p:nvPr/>
            </p:nvSpPr>
            <p:spPr>
              <a:xfrm>
                <a:off x="1837674" y="4617151"/>
                <a:ext cx="73047" cy="720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652" name="Ellipszis 651">
                <a:extLst>
                  <a:ext uri="{FF2B5EF4-FFF2-40B4-BE49-F238E27FC236}">
                    <a16:creationId xmlns:a16="http://schemas.microsoft.com/office/drawing/2014/main" id="{95A893AB-685C-4B1D-BE6B-9FA1EFEEEA48}"/>
                  </a:ext>
                </a:extLst>
              </p:cNvPr>
              <p:cNvSpPr/>
              <p:nvPr/>
            </p:nvSpPr>
            <p:spPr>
              <a:xfrm>
                <a:off x="1729367" y="4855402"/>
                <a:ext cx="73047" cy="720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653" name="Ellipszis 652">
                <a:extLst>
                  <a:ext uri="{FF2B5EF4-FFF2-40B4-BE49-F238E27FC236}">
                    <a16:creationId xmlns:a16="http://schemas.microsoft.com/office/drawing/2014/main" id="{F77AA14F-5835-4411-B611-C3F6B4D974BD}"/>
                  </a:ext>
                </a:extLst>
              </p:cNvPr>
              <p:cNvSpPr/>
              <p:nvPr/>
            </p:nvSpPr>
            <p:spPr>
              <a:xfrm>
                <a:off x="983644" y="4505810"/>
                <a:ext cx="73047" cy="720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654" name="Ellipszis 653">
                <a:extLst>
                  <a:ext uri="{FF2B5EF4-FFF2-40B4-BE49-F238E27FC236}">
                    <a16:creationId xmlns:a16="http://schemas.microsoft.com/office/drawing/2014/main" id="{282401C2-F0E4-4877-B680-62D9FAF16FD5}"/>
                  </a:ext>
                </a:extLst>
              </p:cNvPr>
              <p:cNvSpPr/>
              <p:nvPr/>
            </p:nvSpPr>
            <p:spPr>
              <a:xfrm>
                <a:off x="1315911" y="4604234"/>
                <a:ext cx="73047" cy="720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655" name="Ellipszis 654">
                <a:extLst>
                  <a:ext uri="{FF2B5EF4-FFF2-40B4-BE49-F238E27FC236}">
                    <a16:creationId xmlns:a16="http://schemas.microsoft.com/office/drawing/2014/main" id="{57CBFF28-39B2-4966-92B7-84800C658A89}"/>
                  </a:ext>
                </a:extLst>
              </p:cNvPr>
              <p:cNvSpPr/>
              <p:nvPr/>
            </p:nvSpPr>
            <p:spPr>
              <a:xfrm>
                <a:off x="1102533" y="4702389"/>
                <a:ext cx="73047" cy="720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656" name="Ellipszis 655">
                <a:extLst>
                  <a:ext uri="{FF2B5EF4-FFF2-40B4-BE49-F238E27FC236}">
                    <a16:creationId xmlns:a16="http://schemas.microsoft.com/office/drawing/2014/main" id="{19972375-D5AA-49BF-87FD-90BDAEA838B8}"/>
                  </a:ext>
                </a:extLst>
              </p:cNvPr>
              <p:cNvSpPr/>
              <p:nvPr/>
            </p:nvSpPr>
            <p:spPr>
              <a:xfrm>
                <a:off x="805208" y="4579812"/>
                <a:ext cx="73047" cy="720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657" name="Ellipszis 656">
                <a:extLst>
                  <a:ext uri="{FF2B5EF4-FFF2-40B4-BE49-F238E27FC236}">
                    <a16:creationId xmlns:a16="http://schemas.microsoft.com/office/drawing/2014/main" id="{7AC4FE5E-7E50-4EBE-94B1-44B5878CBB35}"/>
                  </a:ext>
                </a:extLst>
              </p:cNvPr>
              <p:cNvSpPr/>
              <p:nvPr/>
            </p:nvSpPr>
            <p:spPr>
              <a:xfrm>
                <a:off x="2452708" y="4747033"/>
                <a:ext cx="73047" cy="720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658" name="Ellipszis 657">
                <a:extLst>
                  <a:ext uri="{FF2B5EF4-FFF2-40B4-BE49-F238E27FC236}">
                    <a16:creationId xmlns:a16="http://schemas.microsoft.com/office/drawing/2014/main" id="{22C560A8-782E-45C7-8076-F72AB7B8FF53}"/>
                  </a:ext>
                </a:extLst>
              </p:cNvPr>
              <p:cNvSpPr/>
              <p:nvPr/>
            </p:nvSpPr>
            <p:spPr>
              <a:xfrm>
                <a:off x="2387185" y="4620182"/>
                <a:ext cx="73047" cy="720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659" name="Ellipszis 658">
                <a:extLst>
                  <a:ext uri="{FF2B5EF4-FFF2-40B4-BE49-F238E27FC236}">
                    <a16:creationId xmlns:a16="http://schemas.microsoft.com/office/drawing/2014/main" id="{13ECDB63-BF03-42C9-B63A-FBD41BA4A0E4}"/>
                  </a:ext>
                </a:extLst>
              </p:cNvPr>
              <p:cNvSpPr/>
              <p:nvPr/>
            </p:nvSpPr>
            <p:spPr>
              <a:xfrm>
                <a:off x="922611" y="4676857"/>
                <a:ext cx="73047" cy="720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660" name="Ellipszis 659">
                <a:extLst>
                  <a:ext uri="{FF2B5EF4-FFF2-40B4-BE49-F238E27FC236}">
                    <a16:creationId xmlns:a16="http://schemas.microsoft.com/office/drawing/2014/main" id="{70B6ACF8-459F-41FA-9C15-3AB5BC8423C5}"/>
                  </a:ext>
                </a:extLst>
              </p:cNvPr>
              <p:cNvSpPr/>
              <p:nvPr/>
            </p:nvSpPr>
            <p:spPr>
              <a:xfrm>
                <a:off x="1516639" y="4853024"/>
                <a:ext cx="73047" cy="720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661" name="Ellipszis 660">
                <a:extLst>
                  <a:ext uri="{FF2B5EF4-FFF2-40B4-BE49-F238E27FC236}">
                    <a16:creationId xmlns:a16="http://schemas.microsoft.com/office/drawing/2014/main" id="{EC6C2C62-F1A9-44B9-BA50-47D994C4E1FF}"/>
                  </a:ext>
                </a:extLst>
              </p:cNvPr>
              <p:cNvSpPr/>
              <p:nvPr/>
            </p:nvSpPr>
            <p:spPr>
              <a:xfrm>
                <a:off x="2187250" y="4918904"/>
                <a:ext cx="73047" cy="720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662" name="Ellipszis 661">
                <a:extLst>
                  <a:ext uri="{FF2B5EF4-FFF2-40B4-BE49-F238E27FC236}">
                    <a16:creationId xmlns:a16="http://schemas.microsoft.com/office/drawing/2014/main" id="{BD6336B4-F194-439A-993C-820F71E04129}"/>
                  </a:ext>
                </a:extLst>
              </p:cNvPr>
              <p:cNvSpPr/>
              <p:nvPr/>
            </p:nvSpPr>
            <p:spPr>
              <a:xfrm>
                <a:off x="1586025" y="4701515"/>
                <a:ext cx="73047" cy="720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663" name="Ellipszis 662">
                <a:extLst>
                  <a:ext uri="{FF2B5EF4-FFF2-40B4-BE49-F238E27FC236}">
                    <a16:creationId xmlns:a16="http://schemas.microsoft.com/office/drawing/2014/main" id="{EACDD99A-EFB1-4541-BE05-498A4359AD9C}"/>
                  </a:ext>
                </a:extLst>
              </p:cNvPr>
              <p:cNvSpPr/>
              <p:nvPr/>
            </p:nvSpPr>
            <p:spPr>
              <a:xfrm>
                <a:off x="1473334" y="4731596"/>
                <a:ext cx="73047" cy="720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664" name="Ellipszis 663">
                <a:extLst>
                  <a:ext uri="{FF2B5EF4-FFF2-40B4-BE49-F238E27FC236}">
                    <a16:creationId xmlns:a16="http://schemas.microsoft.com/office/drawing/2014/main" id="{76DB0E9C-112E-4248-B1A6-90442BC2DDC1}"/>
                  </a:ext>
                </a:extLst>
              </p:cNvPr>
              <p:cNvSpPr/>
              <p:nvPr/>
            </p:nvSpPr>
            <p:spPr>
              <a:xfrm>
                <a:off x="1224384" y="4644051"/>
                <a:ext cx="73047" cy="720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665" name="Ellipszis 664">
                <a:extLst>
                  <a:ext uri="{FF2B5EF4-FFF2-40B4-BE49-F238E27FC236}">
                    <a16:creationId xmlns:a16="http://schemas.microsoft.com/office/drawing/2014/main" id="{0955409F-D81E-4276-ABA6-104BC698F25F}"/>
                  </a:ext>
                </a:extLst>
              </p:cNvPr>
              <p:cNvSpPr/>
              <p:nvPr/>
            </p:nvSpPr>
            <p:spPr>
              <a:xfrm>
                <a:off x="1118505" y="4600599"/>
                <a:ext cx="73047" cy="720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666" name="Ellipszis 665">
                <a:extLst>
                  <a:ext uri="{FF2B5EF4-FFF2-40B4-BE49-F238E27FC236}">
                    <a16:creationId xmlns:a16="http://schemas.microsoft.com/office/drawing/2014/main" id="{9AF7E542-3317-4C51-91FB-E8DB1BC826A6}"/>
                  </a:ext>
                </a:extLst>
              </p:cNvPr>
              <p:cNvSpPr/>
              <p:nvPr/>
            </p:nvSpPr>
            <p:spPr>
              <a:xfrm>
                <a:off x="2054109" y="4376960"/>
                <a:ext cx="73047" cy="720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667" name="Ellipszis 666">
                <a:extLst>
                  <a:ext uri="{FF2B5EF4-FFF2-40B4-BE49-F238E27FC236}">
                    <a16:creationId xmlns:a16="http://schemas.microsoft.com/office/drawing/2014/main" id="{5C1CD784-9BA1-439F-BAB4-4184046C71D8}"/>
                  </a:ext>
                </a:extLst>
              </p:cNvPr>
              <p:cNvSpPr/>
              <p:nvPr/>
            </p:nvSpPr>
            <p:spPr>
              <a:xfrm>
                <a:off x="954122" y="4182682"/>
                <a:ext cx="73047" cy="720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668" name="Ellipszis 667">
                <a:extLst>
                  <a:ext uri="{FF2B5EF4-FFF2-40B4-BE49-F238E27FC236}">
                    <a16:creationId xmlns:a16="http://schemas.microsoft.com/office/drawing/2014/main" id="{955E7012-A7E2-49BF-A231-5BBC4F0988C3}"/>
                  </a:ext>
                </a:extLst>
              </p:cNvPr>
              <p:cNvSpPr/>
              <p:nvPr/>
            </p:nvSpPr>
            <p:spPr>
              <a:xfrm>
                <a:off x="1482257" y="4221311"/>
                <a:ext cx="73047" cy="720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669" name="Ellipszis 668">
                <a:extLst>
                  <a:ext uri="{FF2B5EF4-FFF2-40B4-BE49-F238E27FC236}">
                    <a16:creationId xmlns:a16="http://schemas.microsoft.com/office/drawing/2014/main" id="{7CB876C3-6BD2-4E17-9402-3CF30497AD6A}"/>
                  </a:ext>
                </a:extLst>
              </p:cNvPr>
              <p:cNvSpPr/>
              <p:nvPr/>
            </p:nvSpPr>
            <p:spPr>
              <a:xfrm>
                <a:off x="2410353" y="4395391"/>
                <a:ext cx="73047" cy="720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670" name="Ellipszis 669">
                <a:extLst>
                  <a:ext uri="{FF2B5EF4-FFF2-40B4-BE49-F238E27FC236}">
                    <a16:creationId xmlns:a16="http://schemas.microsoft.com/office/drawing/2014/main" id="{F93477B2-B277-43C6-8CAF-32063562233C}"/>
                  </a:ext>
                </a:extLst>
              </p:cNvPr>
              <p:cNvSpPr/>
              <p:nvPr/>
            </p:nvSpPr>
            <p:spPr>
              <a:xfrm>
                <a:off x="2203761" y="4404263"/>
                <a:ext cx="73047" cy="720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671" name="Ellipszis 670">
                <a:extLst>
                  <a:ext uri="{FF2B5EF4-FFF2-40B4-BE49-F238E27FC236}">
                    <a16:creationId xmlns:a16="http://schemas.microsoft.com/office/drawing/2014/main" id="{E24F2469-5811-4CE0-954C-53B161A98A68}"/>
                  </a:ext>
                </a:extLst>
              </p:cNvPr>
              <p:cNvSpPr/>
              <p:nvPr/>
            </p:nvSpPr>
            <p:spPr>
              <a:xfrm>
                <a:off x="2005456" y="4266300"/>
                <a:ext cx="73047" cy="720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672" name="Ellipszis 671">
                <a:extLst>
                  <a:ext uri="{FF2B5EF4-FFF2-40B4-BE49-F238E27FC236}">
                    <a16:creationId xmlns:a16="http://schemas.microsoft.com/office/drawing/2014/main" id="{EA52D35F-6DBB-4037-B753-9D16B51CBCE4}"/>
                  </a:ext>
                </a:extLst>
              </p:cNvPr>
              <p:cNvSpPr/>
              <p:nvPr/>
            </p:nvSpPr>
            <p:spPr>
              <a:xfrm>
                <a:off x="822887" y="4362742"/>
                <a:ext cx="73047" cy="720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673" name="Ellipszis 672">
                <a:extLst>
                  <a:ext uri="{FF2B5EF4-FFF2-40B4-BE49-F238E27FC236}">
                    <a16:creationId xmlns:a16="http://schemas.microsoft.com/office/drawing/2014/main" id="{A1047BE8-D636-419A-BF22-44DB74925414}"/>
                  </a:ext>
                </a:extLst>
              </p:cNvPr>
              <p:cNvSpPr/>
              <p:nvPr/>
            </p:nvSpPr>
            <p:spPr>
              <a:xfrm>
                <a:off x="1894855" y="4489447"/>
                <a:ext cx="73047" cy="720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674" name="Ellipszis 673">
                <a:extLst>
                  <a:ext uri="{FF2B5EF4-FFF2-40B4-BE49-F238E27FC236}">
                    <a16:creationId xmlns:a16="http://schemas.microsoft.com/office/drawing/2014/main" id="{E99FB824-16EF-4815-98BB-93EA302788F2}"/>
                  </a:ext>
                </a:extLst>
              </p:cNvPr>
              <p:cNvSpPr/>
              <p:nvPr/>
            </p:nvSpPr>
            <p:spPr>
              <a:xfrm>
                <a:off x="2095137" y="4460914"/>
                <a:ext cx="73047" cy="720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675" name="Ellipszis 674">
                <a:extLst>
                  <a:ext uri="{FF2B5EF4-FFF2-40B4-BE49-F238E27FC236}">
                    <a16:creationId xmlns:a16="http://schemas.microsoft.com/office/drawing/2014/main" id="{EB24D185-8254-4B86-85B5-3545B6A38F0D}"/>
                  </a:ext>
                </a:extLst>
              </p:cNvPr>
              <p:cNvSpPr/>
              <p:nvPr/>
            </p:nvSpPr>
            <p:spPr>
              <a:xfrm>
                <a:off x="2718970" y="4228886"/>
                <a:ext cx="73047" cy="720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676" name="Ellipszis 675">
                <a:extLst>
                  <a:ext uri="{FF2B5EF4-FFF2-40B4-BE49-F238E27FC236}">
                    <a16:creationId xmlns:a16="http://schemas.microsoft.com/office/drawing/2014/main" id="{DDC33CBB-F61C-4CD4-9B53-248A514BE669}"/>
                  </a:ext>
                </a:extLst>
              </p:cNvPr>
              <p:cNvSpPr/>
              <p:nvPr/>
            </p:nvSpPr>
            <p:spPr>
              <a:xfrm>
                <a:off x="2359163" y="4291175"/>
                <a:ext cx="73047" cy="720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677" name="Ellipszis 676">
                <a:extLst>
                  <a:ext uri="{FF2B5EF4-FFF2-40B4-BE49-F238E27FC236}">
                    <a16:creationId xmlns:a16="http://schemas.microsoft.com/office/drawing/2014/main" id="{44B2DA33-5E01-42C6-813E-7CF63E105641}"/>
                  </a:ext>
                </a:extLst>
              </p:cNvPr>
              <p:cNvSpPr/>
              <p:nvPr/>
            </p:nvSpPr>
            <p:spPr>
              <a:xfrm>
                <a:off x="1056060" y="4339535"/>
                <a:ext cx="73047" cy="720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678" name="Ellipszis 677">
                <a:extLst>
                  <a:ext uri="{FF2B5EF4-FFF2-40B4-BE49-F238E27FC236}">
                    <a16:creationId xmlns:a16="http://schemas.microsoft.com/office/drawing/2014/main" id="{76E9A628-B557-47BB-A977-31F65C120EBA}"/>
                  </a:ext>
                </a:extLst>
              </p:cNvPr>
              <p:cNvSpPr/>
              <p:nvPr/>
            </p:nvSpPr>
            <p:spPr>
              <a:xfrm>
                <a:off x="2190434" y="4218682"/>
                <a:ext cx="73047" cy="720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679" name="Ellipszis 678">
                <a:extLst>
                  <a:ext uri="{FF2B5EF4-FFF2-40B4-BE49-F238E27FC236}">
                    <a16:creationId xmlns:a16="http://schemas.microsoft.com/office/drawing/2014/main" id="{370A9183-CA46-4766-ADE3-97050B326F4A}"/>
                  </a:ext>
                </a:extLst>
              </p:cNvPr>
              <p:cNvSpPr/>
              <p:nvPr/>
            </p:nvSpPr>
            <p:spPr>
              <a:xfrm>
                <a:off x="2091464" y="4202233"/>
                <a:ext cx="73047" cy="720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681" name="Ellipszis 680">
                <a:extLst>
                  <a:ext uri="{FF2B5EF4-FFF2-40B4-BE49-F238E27FC236}">
                    <a16:creationId xmlns:a16="http://schemas.microsoft.com/office/drawing/2014/main" id="{C7795495-E861-4369-B251-D05A792CF657}"/>
                  </a:ext>
                </a:extLst>
              </p:cNvPr>
              <p:cNvSpPr/>
              <p:nvPr/>
            </p:nvSpPr>
            <p:spPr>
              <a:xfrm>
                <a:off x="2653687" y="4151523"/>
                <a:ext cx="73047" cy="720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682" name="Ellipszis 681">
                <a:extLst>
                  <a:ext uri="{FF2B5EF4-FFF2-40B4-BE49-F238E27FC236}">
                    <a16:creationId xmlns:a16="http://schemas.microsoft.com/office/drawing/2014/main" id="{179F1768-26C6-4054-844E-80F5D546FB33}"/>
                  </a:ext>
                </a:extLst>
              </p:cNvPr>
              <p:cNvSpPr/>
              <p:nvPr/>
            </p:nvSpPr>
            <p:spPr>
              <a:xfrm>
                <a:off x="2547493" y="4219888"/>
                <a:ext cx="73047" cy="720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683" name="Ellipszis 682">
                <a:extLst>
                  <a:ext uri="{FF2B5EF4-FFF2-40B4-BE49-F238E27FC236}">
                    <a16:creationId xmlns:a16="http://schemas.microsoft.com/office/drawing/2014/main" id="{893BFA3A-1C84-4B24-8F05-FAEB39B7CF7E}"/>
                  </a:ext>
                </a:extLst>
              </p:cNvPr>
              <p:cNvSpPr/>
              <p:nvPr/>
            </p:nvSpPr>
            <p:spPr>
              <a:xfrm>
                <a:off x="880081" y="4132225"/>
                <a:ext cx="73047" cy="720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684" name="Ellipszis 683">
                <a:extLst>
                  <a:ext uri="{FF2B5EF4-FFF2-40B4-BE49-F238E27FC236}">
                    <a16:creationId xmlns:a16="http://schemas.microsoft.com/office/drawing/2014/main" id="{DCD86973-FF65-4B66-8912-FE67AE86A067}"/>
                  </a:ext>
                </a:extLst>
              </p:cNvPr>
              <p:cNvSpPr/>
              <p:nvPr/>
            </p:nvSpPr>
            <p:spPr>
              <a:xfrm>
                <a:off x="1265188" y="4126552"/>
                <a:ext cx="73047" cy="720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685" name="Ellipszis 684">
                <a:extLst>
                  <a:ext uri="{FF2B5EF4-FFF2-40B4-BE49-F238E27FC236}">
                    <a16:creationId xmlns:a16="http://schemas.microsoft.com/office/drawing/2014/main" id="{71D04A09-F15F-4C26-964F-739B70126EEF}"/>
                  </a:ext>
                </a:extLst>
              </p:cNvPr>
              <p:cNvSpPr/>
              <p:nvPr/>
            </p:nvSpPr>
            <p:spPr>
              <a:xfrm>
                <a:off x="1803535" y="4279195"/>
                <a:ext cx="73047" cy="720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686" name="Ellipszis 685">
                <a:extLst>
                  <a:ext uri="{FF2B5EF4-FFF2-40B4-BE49-F238E27FC236}">
                    <a16:creationId xmlns:a16="http://schemas.microsoft.com/office/drawing/2014/main" id="{CD8F9ACC-33C9-431B-899E-C70542D7B969}"/>
                  </a:ext>
                </a:extLst>
              </p:cNvPr>
              <p:cNvSpPr/>
              <p:nvPr/>
            </p:nvSpPr>
            <p:spPr>
              <a:xfrm>
                <a:off x="1601651" y="4195991"/>
                <a:ext cx="73047" cy="720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687" name="Ellipszis 686">
                <a:extLst>
                  <a:ext uri="{FF2B5EF4-FFF2-40B4-BE49-F238E27FC236}">
                    <a16:creationId xmlns:a16="http://schemas.microsoft.com/office/drawing/2014/main" id="{E997EE58-570A-4FA6-804D-49A95B4F15F4}"/>
                  </a:ext>
                </a:extLst>
              </p:cNvPr>
              <p:cNvSpPr/>
              <p:nvPr/>
            </p:nvSpPr>
            <p:spPr>
              <a:xfrm>
                <a:off x="2510327" y="4489447"/>
                <a:ext cx="73047" cy="720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688" name="Ellipszis 687">
                <a:extLst>
                  <a:ext uri="{FF2B5EF4-FFF2-40B4-BE49-F238E27FC236}">
                    <a16:creationId xmlns:a16="http://schemas.microsoft.com/office/drawing/2014/main" id="{FFCE94F3-25F2-4697-9543-491CFB993894}"/>
                  </a:ext>
                </a:extLst>
              </p:cNvPr>
              <p:cNvSpPr/>
              <p:nvPr/>
            </p:nvSpPr>
            <p:spPr>
              <a:xfrm>
                <a:off x="2661516" y="4454437"/>
                <a:ext cx="73047" cy="720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689" name="Ellipszis 688">
                <a:extLst>
                  <a:ext uri="{FF2B5EF4-FFF2-40B4-BE49-F238E27FC236}">
                    <a16:creationId xmlns:a16="http://schemas.microsoft.com/office/drawing/2014/main" id="{7B56551C-E818-46CB-8879-909C4076081A}"/>
                  </a:ext>
                </a:extLst>
              </p:cNvPr>
              <p:cNvSpPr/>
              <p:nvPr/>
            </p:nvSpPr>
            <p:spPr>
              <a:xfrm>
                <a:off x="1718299" y="4206167"/>
                <a:ext cx="73047" cy="720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690" name="Ellipszis 689">
                <a:extLst>
                  <a:ext uri="{FF2B5EF4-FFF2-40B4-BE49-F238E27FC236}">
                    <a16:creationId xmlns:a16="http://schemas.microsoft.com/office/drawing/2014/main" id="{4E276CC8-60EC-4D62-9717-B1694A007C30}"/>
                  </a:ext>
                </a:extLst>
              </p:cNvPr>
              <p:cNvSpPr/>
              <p:nvPr/>
            </p:nvSpPr>
            <p:spPr>
              <a:xfrm>
                <a:off x="2429664" y="4175709"/>
                <a:ext cx="73047" cy="720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691" name="Ellipszis 690">
                <a:extLst>
                  <a:ext uri="{FF2B5EF4-FFF2-40B4-BE49-F238E27FC236}">
                    <a16:creationId xmlns:a16="http://schemas.microsoft.com/office/drawing/2014/main" id="{EAE4459E-7E3D-45D4-8457-6E3A3F110BFC}"/>
                  </a:ext>
                </a:extLst>
              </p:cNvPr>
              <p:cNvSpPr/>
              <p:nvPr/>
            </p:nvSpPr>
            <p:spPr>
              <a:xfrm>
                <a:off x="2635527" y="4292223"/>
                <a:ext cx="73047" cy="720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692" name="Ellipszis 691">
                <a:extLst>
                  <a:ext uri="{FF2B5EF4-FFF2-40B4-BE49-F238E27FC236}">
                    <a16:creationId xmlns:a16="http://schemas.microsoft.com/office/drawing/2014/main" id="{BF496C71-7FC2-48C1-917D-D27DC9D2676A}"/>
                  </a:ext>
                </a:extLst>
              </p:cNvPr>
              <p:cNvSpPr/>
              <p:nvPr/>
            </p:nvSpPr>
            <p:spPr>
              <a:xfrm>
                <a:off x="2309106" y="4453447"/>
                <a:ext cx="73047" cy="720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693" name="Ellipszis 692">
                <a:extLst>
                  <a:ext uri="{FF2B5EF4-FFF2-40B4-BE49-F238E27FC236}">
                    <a16:creationId xmlns:a16="http://schemas.microsoft.com/office/drawing/2014/main" id="{E3E13EA4-2FE2-4ADD-867D-4D36BC2FFAA3}"/>
                  </a:ext>
                </a:extLst>
              </p:cNvPr>
              <p:cNvSpPr/>
              <p:nvPr/>
            </p:nvSpPr>
            <p:spPr>
              <a:xfrm>
                <a:off x="2261732" y="4309419"/>
                <a:ext cx="73047" cy="720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694" name="Ellipszis 693">
                <a:extLst>
                  <a:ext uri="{FF2B5EF4-FFF2-40B4-BE49-F238E27FC236}">
                    <a16:creationId xmlns:a16="http://schemas.microsoft.com/office/drawing/2014/main" id="{D0ADF216-CF6A-4630-AE84-BD531864B15A}"/>
                  </a:ext>
                </a:extLst>
              </p:cNvPr>
              <p:cNvSpPr/>
              <p:nvPr/>
            </p:nvSpPr>
            <p:spPr>
              <a:xfrm>
                <a:off x="1190601" y="4410621"/>
                <a:ext cx="73047" cy="720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695" name="Ellipszis 694">
                <a:extLst>
                  <a:ext uri="{FF2B5EF4-FFF2-40B4-BE49-F238E27FC236}">
                    <a16:creationId xmlns:a16="http://schemas.microsoft.com/office/drawing/2014/main" id="{159431CD-84EE-4E42-B29C-7704F735B76A}"/>
                  </a:ext>
                </a:extLst>
              </p:cNvPr>
              <p:cNvSpPr/>
              <p:nvPr/>
            </p:nvSpPr>
            <p:spPr>
              <a:xfrm>
                <a:off x="1996102" y="4439711"/>
                <a:ext cx="73047" cy="720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696" name="Ellipszis 695">
                <a:extLst>
                  <a:ext uri="{FF2B5EF4-FFF2-40B4-BE49-F238E27FC236}">
                    <a16:creationId xmlns:a16="http://schemas.microsoft.com/office/drawing/2014/main" id="{55CEA983-221D-43D9-9A7D-A1F139F0F1F6}"/>
                  </a:ext>
                </a:extLst>
              </p:cNvPr>
              <p:cNvSpPr/>
              <p:nvPr/>
            </p:nvSpPr>
            <p:spPr>
              <a:xfrm>
                <a:off x="2596918" y="4386861"/>
                <a:ext cx="73047" cy="720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697" name="Ellipszis 696">
                <a:extLst>
                  <a:ext uri="{FF2B5EF4-FFF2-40B4-BE49-F238E27FC236}">
                    <a16:creationId xmlns:a16="http://schemas.microsoft.com/office/drawing/2014/main" id="{5197EFA5-7895-43F8-ADF9-0412641F36C2}"/>
                  </a:ext>
                </a:extLst>
              </p:cNvPr>
              <p:cNvSpPr/>
              <p:nvPr/>
            </p:nvSpPr>
            <p:spPr>
              <a:xfrm>
                <a:off x="1296688" y="4467510"/>
                <a:ext cx="73047" cy="720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698" name="Ellipszis 697">
                <a:extLst>
                  <a:ext uri="{FF2B5EF4-FFF2-40B4-BE49-F238E27FC236}">
                    <a16:creationId xmlns:a16="http://schemas.microsoft.com/office/drawing/2014/main" id="{A1C1B710-13A8-4478-AB59-D34974297BCD}"/>
                  </a:ext>
                </a:extLst>
              </p:cNvPr>
              <p:cNvSpPr/>
              <p:nvPr/>
            </p:nvSpPr>
            <p:spPr>
              <a:xfrm>
                <a:off x="866243" y="4279195"/>
                <a:ext cx="73047" cy="720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699" name="Ellipszis 698">
                <a:extLst>
                  <a:ext uri="{FF2B5EF4-FFF2-40B4-BE49-F238E27FC236}">
                    <a16:creationId xmlns:a16="http://schemas.microsoft.com/office/drawing/2014/main" id="{66AE0E61-C290-4416-A831-9C58EC1CBDA4}"/>
                  </a:ext>
                </a:extLst>
              </p:cNvPr>
              <p:cNvSpPr/>
              <p:nvPr/>
            </p:nvSpPr>
            <p:spPr>
              <a:xfrm>
                <a:off x="1259797" y="4341193"/>
                <a:ext cx="73047" cy="720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700" name="Ellipszis 699">
                <a:extLst>
                  <a:ext uri="{FF2B5EF4-FFF2-40B4-BE49-F238E27FC236}">
                    <a16:creationId xmlns:a16="http://schemas.microsoft.com/office/drawing/2014/main" id="{8FAA7A42-D8D2-4ACB-838C-51082DC7E3BA}"/>
                  </a:ext>
                </a:extLst>
              </p:cNvPr>
              <p:cNvSpPr/>
              <p:nvPr/>
            </p:nvSpPr>
            <p:spPr>
              <a:xfrm>
                <a:off x="1660604" y="4435418"/>
                <a:ext cx="73047" cy="720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701" name="Ellipszis 700">
                <a:extLst>
                  <a:ext uri="{FF2B5EF4-FFF2-40B4-BE49-F238E27FC236}">
                    <a16:creationId xmlns:a16="http://schemas.microsoft.com/office/drawing/2014/main" id="{5CE2D318-7D78-4737-A83E-9F07C1C52719}"/>
                  </a:ext>
                </a:extLst>
              </p:cNvPr>
              <p:cNvSpPr/>
              <p:nvPr/>
            </p:nvSpPr>
            <p:spPr>
              <a:xfrm>
                <a:off x="1410341" y="4315033"/>
                <a:ext cx="73047" cy="720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702" name="Ellipszis 701">
                <a:extLst>
                  <a:ext uri="{FF2B5EF4-FFF2-40B4-BE49-F238E27FC236}">
                    <a16:creationId xmlns:a16="http://schemas.microsoft.com/office/drawing/2014/main" id="{013BD7F3-BB33-4219-AAA0-108E6C505EF6}"/>
                  </a:ext>
                </a:extLst>
              </p:cNvPr>
              <p:cNvSpPr/>
              <p:nvPr/>
            </p:nvSpPr>
            <p:spPr>
              <a:xfrm>
                <a:off x="1851428" y="4350230"/>
                <a:ext cx="73047" cy="720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703" name="Ellipszis 702">
                <a:extLst>
                  <a:ext uri="{FF2B5EF4-FFF2-40B4-BE49-F238E27FC236}">
                    <a16:creationId xmlns:a16="http://schemas.microsoft.com/office/drawing/2014/main" id="{E951FE7F-AE10-43C6-877D-D181ED55E5B9}"/>
                  </a:ext>
                </a:extLst>
              </p:cNvPr>
              <p:cNvSpPr/>
              <p:nvPr/>
            </p:nvSpPr>
            <p:spPr>
              <a:xfrm>
                <a:off x="1058998" y="4207978"/>
                <a:ext cx="73047" cy="720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704" name="Ellipszis 703">
                <a:extLst>
                  <a:ext uri="{FF2B5EF4-FFF2-40B4-BE49-F238E27FC236}">
                    <a16:creationId xmlns:a16="http://schemas.microsoft.com/office/drawing/2014/main" id="{62DFA063-49DF-4C21-A8A6-EA2105890AEA}"/>
                  </a:ext>
                </a:extLst>
              </p:cNvPr>
              <p:cNvSpPr/>
              <p:nvPr/>
            </p:nvSpPr>
            <p:spPr>
              <a:xfrm>
                <a:off x="1978887" y="4152198"/>
                <a:ext cx="73047" cy="720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705" name="Ellipszis 704">
                <a:extLst>
                  <a:ext uri="{FF2B5EF4-FFF2-40B4-BE49-F238E27FC236}">
                    <a16:creationId xmlns:a16="http://schemas.microsoft.com/office/drawing/2014/main" id="{57019EC4-96A6-43D0-A507-E4F921EC0CAA}"/>
                  </a:ext>
                </a:extLst>
              </p:cNvPr>
              <p:cNvSpPr/>
              <p:nvPr/>
            </p:nvSpPr>
            <p:spPr>
              <a:xfrm>
                <a:off x="809071" y="4464183"/>
                <a:ext cx="73047" cy="720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706" name="Ellipszis 705">
                <a:extLst>
                  <a:ext uri="{FF2B5EF4-FFF2-40B4-BE49-F238E27FC236}">
                    <a16:creationId xmlns:a16="http://schemas.microsoft.com/office/drawing/2014/main" id="{A200D73F-60C9-48B3-A72A-35C7C98391CA}"/>
                  </a:ext>
                </a:extLst>
              </p:cNvPr>
              <p:cNvSpPr/>
              <p:nvPr/>
            </p:nvSpPr>
            <p:spPr>
              <a:xfrm>
                <a:off x="1473656" y="4121022"/>
                <a:ext cx="73047" cy="720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707" name="Ellipszis 706">
                <a:extLst>
                  <a:ext uri="{FF2B5EF4-FFF2-40B4-BE49-F238E27FC236}">
                    <a16:creationId xmlns:a16="http://schemas.microsoft.com/office/drawing/2014/main" id="{1925AC9D-0BC7-45E2-B980-73CEA6427729}"/>
                  </a:ext>
                </a:extLst>
              </p:cNvPr>
              <p:cNvSpPr/>
              <p:nvPr/>
            </p:nvSpPr>
            <p:spPr>
              <a:xfrm>
                <a:off x="2737930" y="4356077"/>
                <a:ext cx="73047" cy="720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708" name="Ellipszis 707">
                <a:extLst>
                  <a:ext uri="{FF2B5EF4-FFF2-40B4-BE49-F238E27FC236}">
                    <a16:creationId xmlns:a16="http://schemas.microsoft.com/office/drawing/2014/main" id="{26DD0BE1-A736-4898-A71A-6EB61DF8B60A}"/>
                  </a:ext>
                </a:extLst>
              </p:cNvPr>
              <p:cNvSpPr/>
              <p:nvPr/>
            </p:nvSpPr>
            <p:spPr>
              <a:xfrm>
                <a:off x="2302077" y="4189694"/>
                <a:ext cx="73047" cy="720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709" name="Ellipszis 708">
                <a:extLst>
                  <a:ext uri="{FF2B5EF4-FFF2-40B4-BE49-F238E27FC236}">
                    <a16:creationId xmlns:a16="http://schemas.microsoft.com/office/drawing/2014/main" id="{F8031D0A-2E9F-402F-ACBC-2F04B872A568}"/>
                  </a:ext>
                </a:extLst>
              </p:cNvPr>
              <p:cNvSpPr/>
              <p:nvPr/>
            </p:nvSpPr>
            <p:spPr>
              <a:xfrm>
                <a:off x="996056" y="4438582"/>
                <a:ext cx="73047" cy="720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710" name="Ellipszis 709">
                <a:extLst>
                  <a:ext uri="{FF2B5EF4-FFF2-40B4-BE49-F238E27FC236}">
                    <a16:creationId xmlns:a16="http://schemas.microsoft.com/office/drawing/2014/main" id="{EBD90EE6-0B8E-4FB2-8168-59111433C9DB}"/>
                  </a:ext>
                </a:extLst>
              </p:cNvPr>
              <p:cNvSpPr/>
              <p:nvPr/>
            </p:nvSpPr>
            <p:spPr>
              <a:xfrm>
                <a:off x="2150858" y="4320841"/>
                <a:ext cx="73047" cy="720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711" name="Ellipszis 710">
                <a:extLst>
                  <a:ext uri="{FF2B5EF4-FFF2-40B4-BE49-F238E27FC236}">
                    <a16:creationId xmlns:a16="http://schemas.microsoft.com/office/drawing/2014/main" id="{380E8D0C-ED1F-4D4A-B5AF-CCA1ADADD24F}"/>
                  </a:ext>
                </a:extLst>
              </p:cNvPr>
              <p:cNvSpPr/>
              <p:nvPr/>
            </p:nvSpPr>
            <p:spPr>
              <a:xfrm>
                <a:off x="1936613" y="4340331"/>
                <a:ext cx="73047" cy="720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712" name="Ellipszis 711">
                <a:extLst>
                  <a:ext uri="{FF2B5EF4-FFF2-40B4-BE49-F238E27FC236}">
                    <a16:creationId xmlns:a16="http://schemas.microsoft.com/office/drawing/2014/main" id="{6DA21A30-CB81-4076-B90E-FDBCC7119508}"/>
                  </a:ext>
                </a:extLst>
              </p:cNvPr>
              <p:cNvSpPr/>
              <p:nvPr/>
            </p:nvSpPr>
            <p:spPr>
              <a:xfrm>
                <a:off x="1375990" y="4399228"/>
                <a:ext cx="73047" cy="720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713" name="Ellipszis 712">
                <a:extLst>
                  <a:ext uri="{FF2B5EF4-FFF2-40B4-BE49-F238E27FC236}">
                    <a16:creationId xmlns:a16="http://schemas.microsoft.com/office/drawing/2014/main" id="{168F9D25-FB93-4BCF-A296-6FA809807C9E}"/>
                  </a:ext>
                </a:extLst>
              </p:cNvPr>
              <p:cNvSpPr/>
              <p:nvPr/>
            </p:nvSpPr>
            <p:spPr>
              <a:xfrm>
                <a:off x="1843985" y="4143546"/>
                <a:ext cx="73047" cy="720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714" name="Ellipszis 713">
                <a:extLst>
                  <a:ext uri="{FF2B5EF4-FFF2-40B4-BE49-F238E27FC236}">
                    <a16:creationId xmlns:a16="http://schemas.microsoft.com/office/drawing/2014/main" id="{23F81573-DA16-4A27-916B-4152C738ADE0}"/>
                  </a:ext>
                </a:extLst>
              </p:cNvPr>
              <p:cNvSpPr/>
              <p:nvPr/>
            </p:nvSpPr>
            <p:spPr>
              <a:xfrm>
                <a:off x="1737798" y="4356219"/>
                <a:ext cx="73047" cy="720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715" name="Ellipszis 714">
                <a:extLst>
                  <a:ext uri="{FF2B5EF4-FFF2-40B4-BE49-F238E27FC236}">
                    <a16:creationId xmlns:a16="http://schemas.microsoft.com/office/drawing/2014/main" id="{374AB516-FAB1-4D0F-B4E4-8BEC138C49E4}"/>
                  </a:ext>
                </a:extLst>
              </p:cNvPr>
              <p:cNvSpPr/>
              <p:nvPr/>
            </p:nvSpPr>
            <p:spPr>
              <a:xfrm>
                <a:off x="903752" y="4424614"/>
                <a:ext cx="73047" cy="720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716" name="Ellipszis 715">
                <a:extLst>
                  <a:ext uri="{FF2B5EF4-FFF2-40B4-BE49-F238E27FC236}">
                    <a16:creationId xmlns:a16="http://schemas.microsoft.com/office/drawing/2014/main" id="{05DD4D9F-4694-4E16-934B-173E020C4181}"/>
                  </a:ext>
                </a:extLst>
              </p:cNvPr>
              <p:cNvSpPr/>
              <p:nvPr/>
            </p:nvSpPr>
            <p:spPr>
              <a:xfrm>
                <a:off x="1095672" y="4457592"/>
                <a:ext cx="73047" cy="720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717" name="Ellipszis 716">
                <a:extLst>
                  <a:ext uri="{FF2B5EF4-FFF2-40B4-BE49-F238E27FC236}">
                    <a16:creationId xmlns:a16="http://schemas.microsoft.com/office/drawing/2014/main" id="{99708E61-972C-40BF-979A-24FDF78B5BBF}"/>
                  </a:ext>
                </a:extLst>
              </p:cNvPr>
              <p:cNvSpPr/>
              <p:nvPr/>
            </p:nvSpPr>
            <p:spPr>
              <a:xfrm>
                <a:off x="1889644" y="4215150"/>
                <a:ext cx="73047" cy="720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718" name="Ellipszis 717">
                <a:extLst>
                  <a:ext uri="{FF2B5EF4-FFF2-40B4-BE49-F238E27FC236}">
                    <a16:creationId xmlns:a16="http://schemas.microsoft.com/office/drawing/2014/main" id="{717AC1C8-480F-4E65-A6CF-50EB96B70D3A}"/>
                  </a:ext>
                </a:extLst>
              </p:cNvPr>
              <p:cNvSpPr/>
              <p:nvPr/>
            </p:nvSpPr>
            <p:spPr>
              <a:xfrm>
                <a:off x="1781337" y="4453401"/>
                <a:ext cx="73047" cy="720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719" name="Ellipszis 718">
                <a:extLst>
                  <a:ext uri="{FF2B5EF4-FFF2-40B4-BE49-F238E27FC236}">
                    <a16:creationId xmlns:a16="http://schemas.microsoft.com/office/drawing/2014/main" id="{31B186EF-B939-4FB6-BF61-2F6732B6B1E3}"/>
                  </a:ext>
                </a:extLst>
              </p:cNvPr>
              <p:cNvSpPr/>
              <p:nvPr/>
            </p:nvSpPr>
            <p:spPr>
              <a:xfrm>
                <a:off x="2748181" y="4475154"/>
                <a:ext cx="73047" cy="720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720" name="Ellipszis 719">
                <a:extLst>
                  <a:ext uri="{FF2B5EF4-FFF2-40B4-BE49-F238E27FC236}">
                    <a16:creationId xmlns:a16="http://schemas.microsoft.com/office/drawing/2014/main" id="{119A3C6D-D721-40EC-AC3F-4D40EAA40790}"/>
                  </a:ext>
                </a:extLst>
              </p:cNvPr>
              <p:cNvSpPr/>
              <p:nvPr/>
            </p:nvSpPr>
            <p:spPr>
              <a:xfrm>
                <a:off x="1367881" y="4202233"/>
                <a:ext cx="73047" cy="720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721" name="Ellipszis 720">
                <a:extLst>
                  <a:ext uri="{FF2B5EF4-FFF2-40B4-BE49-F238E27FC236}">
                    <a16:creationId xmlns:a16="http://schemas.microsoft.com/office/drawing/2014/main" id="{C1A4C705-1196-44CA-B9C3-6C427D95E16F}"/>
                  </a:ext>
                </a:extLst>
              </p:cNvPr>
              <p:cNvSpPr/>
              <p:nvPr/>
            </p:nvSpPr>
            <p:spPr>
              <a:xfrm>
                <a:off x="1154503" y="4300388"/>
                <a:ext cx="73047" cy="720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722" name="Ellipszis 721">
                <a:extLst>
                  <a:ext uri="{FF2B5EF4-FFF2-40B4-BE49-F238E27FC236}">
                    <a16:creationId xmlns:a16="http://schemas.microsoft.com/office/drawing/2014/main" id="{5AED1F69-B889-41D4-8240-9040B58B4C68}"/>
                  </a:ext>
                </a:extLst>
              </p:cNvPr>
              <p:cNvSpPr/>
              <p:nvPr/>
            </p:nvSpPr>
            <p:spPr>
              <a:xfrm>
                <a:off x="817326" y="4198598"/>
                <a:ext cx="73047" cy="720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723" name="Ellipszis 722">
                <a:extLst>
                  <a:ext uri="{FF2B5EF4-FFF2-40B4-BE49-F238E27FC236}">
                    <a16:creationId xmlns:a16="http://schemas.microsoft.com/office/drawing/2014/main" id="{0CA05E1C-A093-4B6C-A88B-179C23A329FB}"/>
                  </a:ext>
                </a:extLst>
              </p:cNvPr>
              <p:cNvSpPr/>
              <p:nvPr/>
            </p:nvSpPr>
            <p:spPr>
              <a:xfrm>
                <a:off x="2504678" y="4345032"/>
                <a:ext cx="73047" cy="720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724" name="Ellipszis 723">
                <a:extLst>
                  <a:ext uri="{FF2B5EF4-FFF2-40B4-BE49-F238E27FC236}">
                    <a16:creationId xmlns:a16="http://schemas.microsoft.com/office/drawing/2014/main" id="{36A01CFB-07FA-4E5A-9193-0508DEE2593A}"/>
                  </a:ext>
                </a:extLst>
              </p:cNvPr>
              <p:cNvSpPr/>
              <p:nvPr/>
            </p:nvSpPr>
            <p:spPr>
              <a:xfrm>
                <a:off x="2439155" y="4218181"/>
                <a:ext cx="73047" cy="720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725" name="Ellipszis 724">
                <a:extLst>
                  <a:ext uri="{FF2B5EF4-FFF2-40B4-BE49-F238E27FC236}">
                    <a16:creationId xmlns:a16="http://schemas.microsoft.com/office/drawing/2014/main" id="{182B6E4E-0B0E-4848-AE8D-976DF8B90FC3}"/>
                  </a:ext>
                </a:extLst>
              </p:cNvPr>
              <p:cNvSpPr/>
              <p:nvPr/>
            </p:nvSpPr>
            <p:spPr>
              <a:xfrm>
                <a:off x="974581" y="4274856"/>
                <a:ext cx="73047" cy="720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726" name="Ellipszis 725">
                <a:extLst>
                  <a:ext uri="{FF2B5EF4-FFF2-40B4-BE49-F238E27FC236}">
                    <a16:creationId xmlns:a16="http://schemas.microsoft.com/office/drawing/2014/main" id="{44519F53-F582-4C43-8C15-DD7DC52AC0A9}"/>
                  </a:ext>
                </a:extLst>
              </p:cNvPr>
              <p:cNvSpPr/>
              <p:nvPr/>
            </p:nvSpPr>
            <p:spPr>
              <a:xfrm>
                <a:off x="1568609" y="4451023"/>
                <a:ext cx="73047" cy="720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727" name="Ellipszis 726">
                <a:extLst>
                  <a:ext uri="{FF2B5EF4-FFF2-40B4-BE49-F238E27FC236}">
                    <a16:creationId xmlns:a16="http://schemas.microsoft.com/office/drawing/2014/main" id="{77CFE62B-7E90-468A-9D6C-BBDB93DD9C26}"/>
                  </a:ext>
                </a:extLst>
              </p:cNvPr>
              <p:cNvSpPr/>
              <p:nvPr/>
            </p:nvSpPr>
            <p:spPr>
              <a:xfrm>
                <a:off x="1481335" y="4426600"/>
                <a:ext cx="73047" cy="720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728" name="Ellipszis 727">
                <a:extLst>
                  <a:ext uri="{FF2B5EF4-FFF2-40B4-BE49-F238E27FC236}">
                    <a16:creationId xmlns:a16="http://schemas.microsoft.com/office/drawing/2014/main" id="{27A5BCF5-F7F2-4164-BA6A-8993316944C8}"/>
                  </a:ext>
                </a:extLst>
              </p:cNvPr>
              <p:cNvSpPr/>
              <p:nvPr/>
            </p:nvSpPr>
            <p:spPr>
              <a:xfrm>
                <a:off x="1637995" y="4299514"/>
                <a:ext cx="73047" cy="720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729" name="Ellipszis 728">
                <a:extLst>
                  <a:ext uri="{FF2B5EF4-FFF2-40B4-BE49-F238E27FC236}">
                    <a16:creationId xmlns:a16="http://schemas.microsoft.com/office/drawing/2014/main" id="{A7E2EDDD-8401-4E4C-8EAE-6B4092132AA7}"/>
                  </a:ext>
                </a:extLst>
              </p:cNvPr>
              <p:cNvSpPr/>
              <p:nvPr/>
            </p:nvSpPr>
            <p:spPr>
              <a:xfrm>
                <a:off x="1525304" y="4329595"/>
                <a:ext cx="73047" cy="720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730" name="Ellipszis 729">
                <a:extLst>
                  <a:ext uri="{FF2B5EF4-FFF2-40B4-BE49-F238E27FC236}">
                    <a16:creationId xmlns:a16="http://schemas.microsoft.com/office/drawing/2014/main" id="{85A6C473-CDCD-43E6-AC83-588F0B931711}"/>
                  </a:ext>
                </a:extLst>
              </p:cNvPr>
              <p:cNvSpPr/>
              <p:nvPr/>
            </p:nvSpPr>
            <p:spPr>
              <a:xfrm>
                <a:off x="1276354" y="4242050"/>
                <a:ext cx="73047" cy="720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731" name="Ellipszis 730">
                <a:extLst>
                  <a:ext uri="{FF2B5EF4-FFF2-40B4-BE49-F238E27FC236}">
                    <a16:creationId xmlns:a16="http://schemas.microsoft.com/office/drawing/2014/main" id="{D6C2DA08-11CC-421C-BF1A-4C6785CAB222}"/>
                  </a:ext>
                </a:extLst>
              </p:cNvPr>
              <p:cNvSpPr/>
              <p:nvPr/>
            </p:nvSpPr>
            <p:spPr>
              <a:xfrm>
                <a:off x="1170475" y="4198598"/>
                <a:ext cx="73047" cy="720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</p:grpSp>
        <p:grpSp>
          <p:nvGrpSpPr>
            <p:cNvPr id="745" name="Csoportba foglalás 744">
              <a:extLst>
                <a:ext uri="{FF2B5EF4-FFF2-40B4-BE49-F238E27FC236}">
                  <a16:creationId xmlns:a16="http://schemas.microsoft.com/office/drawing/2014/main" id="{CCBA7AD1-83F3-4BB5-B693-132E9D990292}"/>
                </a:ext>
              </a:extLst>
            </p:cNvPr>
            <p:cNvGrpSpPr/>
            <p:nvPr/>
          </p:nvGrpSpPr>
          <p:grpSpPr>
            <a:xfrm>
              <a:off x="868597" y="2381451"/>
              <a:ext cx="1863725" cy="1460152"/>
              <a:chOff x="895939" y="2344428"/>
              <a:chExt cx="1863725" cy="1460152"/>
            </a:xfrm>
          </p:grpSpPr>
          <p:sp>
            <p:nvSpPr>
              <p:cNvPr id="246" name="Ellipszis 245">
                <a:extLst>
                  <a:ext uri="{FF2B5EF4-FFF2-40B4-BE49-F238E27FC236}">
                    <a16:creationId xmlns:a16="http://schemas.microsoft.com/office/drawing/2014/main" id="{36DADD3E-E7CA-4C65-8450-D148EAC2AD0D}"/>
                  </a:ext>
                </a:extLst>
              </p:cNvPr>
              <p:cNvSpPr/>
              <p:nvPr/>
            </p:nvSpPr>
            <p:spPr>
              <a:xfrm>
                <a:off x="2447545" y="3732580"/>
                <a:ext cx="72000" cy="720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253" name="Ellipszis 252">
                <a:extLst>
                  <a:ext uri="{FF2B5EF4-FFF2-40B4-BE49-F238E27FC236}">
                    <a16:creationId xmlns:a16="http://schemas.microsoft.com/office/drawing/2014/main" id="{73E6DD42-831E-4717-9727-113E51E9C1AE}"/>
                  </a:ext>
                </a:extLst>
              </p:cNvPr>
              <p:cNvSpPr/>
              <p:nvPr/>
            </p:nvSpPr>
            <p:spPr>
              <a:xfrm>
                <a:off x="2308378" y="3090934"/>
                <a:ext cx="72000" cy="720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257" name="Ellipszis 256">
                <a:extLst>
                  <a:ext uri="{FF2B5EF4-FFF2-40B4-BE49-F238E27FC236}">
                    <a16:creationId xmlns:a16="http://schemas.microsoft.com/office/drawing/2014/main" id="{F81799B9-DFA5-4DEA-A730-7D0ED72D1F18}"/>
                  </a:ext>
                </a:extLst>
              </p:cNvPr>
              <p:cNvSpPr/>
              <p:nvPr/>
            </p:nvSpPr>
            <p:spPr>
              <a:xfrm>
                <a:off x="895939" y="2943521"/>
                <a:ext cx="72000" cy="720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258" name="Ellipszis 257">
                <a:extLst>
                  <a:ext uri="{FF2B5EF4-FFF2-40B4-BE49-F238E27FC236}">
                    <a16:creationId xmlns:a16="http://schemas.microsoft.com/office/drawing/2014/main" id="{5E4978E7-65A7-41B8-89BE-1FDB6454E6AA}"/>
                  </a:ext>
                </a:extLst>
              </p:cNvPr>
              <p:cNvSpPr/>
              <p:nvPr/>
            </p:nvSpPr>
            <p:spPr>
              <a:xfrm>
                <a:off x="2364812" y="2546426"/>
                <a:ext cx="72000" cy="720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261" name="Ellipszis 260">
                <a:extLst>
                  <a:ext uri="{FF2B5EF4-FFF2-40B4-BE49-F238E27FC236}">
                    <a16:creationId xmlns:a16="http://schemas.microsoft.com/office/drawing/2014/main" id="{8E351736-C2E8-45D2-A430-CE3B48E9179F}"/>
                  </a:ext>
                </a:extLst>
              </p:cNvPr>
              <p:cNvSpPr/>
              <p:nvPr/>
            </p:nvSpPr>
            <p:spPr>
              <a:xfrm>
                <a:off x="2187296" y="2490119"/>
                <a:ext cx="72000" cy="720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266" name="Ellipszis 265">
                <a:extLst>
                  <a:ext uri="{FF2B5EF4-FFF2-40B4-BE49-F238E27FC236}">
                    <a16:creationId xmlns:a16="http://schemas.microsoft.com/office/drawing/2014/main" id="{B65C6997-3C16-499B-B885-DE8C7F01B1F4}"/>
                  </a:ext>
                </a:extLst>
              </p:cNvPr>
              <p:cNvSpPr/>
              <p:nvPr/>
            </p:nvSpPr>
            <p:spPr>
              <a:xfrm>
                <a:off x="2611451" y="3645567"/>
                <a:ext cx="72000" cy="720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279" name="Ellipszis 278">
                <a:extLst>
                  <a:ext uri="{FF2B5EF4-FFF2-40B4-BE49-F238E27FC236}">
                    <a16:creationId xmlns:a16="http://schemas.microsoft.com/office/drawing/2014/main" id="{A403DD06-C8E1-432D-9D86-D7DE98130B2A}"/>
                  </a:ext>
                </a:extLst>
              </p:cNvPr>
              <p:cNvSpPr/>
              <p:nvPr/>
            </p:nvSpPr>
            <p:spPr>
              <a:xfrm>
                <a:off x="1715187" y="2765171"/>
                <a:ext cx="72000" cy="720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299" name="Ellipszis 298">
                <a:extLst>
                  <a:ext uri="{FF2B5EF4-FFF2-40B4-BE49-F238E27FC236}">
                    <a16:creationId xmlns:a16="http://schemas.microsoft.com/office/drawing/2014/main" id="{E3345ECA-3B9A-4043-93E8-E1013ECFB0F1}"/>
                  </a:ext>
                </a:extLst>
              </p:cNvPr>
              <p:cNvSpPr/>
              <p:nvPr/>
            </p:nvSpPr>
            <p:spPr>
              <a:xfrm>
                <a:off x="2687664" y="3301000"/>
                <a:ext cx="72000" cy="720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300" name="Ellipszis 299">
                <a:extLst>
                  <a:ext uri="{FF2B5EF4-FFF2-40B4-BE49-F238E27FC236}">
                    <a16:creationId xmlns:a16="http://schemas.microsoft.com/office/drawing/2014/main" id="{48E0AB9C-B15F-488A-9D2E-71AF64A80D12}"/>
                  </a:ext>
                </a:extLst>
              </p:cNvPr>
              <p:cNvSpPr/>
              <p:nvPr/>
            </p:nvSpPr>
            <p:spPr>
              <a:xfrm>
                <a:off x="1767466" y="3200642"/>
                <a:ext cx="72000" cy="720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317" name="Ellipszis 316">
                <a:extLst>
                  <a:ext uri="{FF2B5EF4-FFF2-40B4-BE49-F238E27FC236}">
                    <a16:creationId xmlns:a16="http://schemas.microsoft.com/office/drawing/2014/main" id="{09E56548-49D5-4BDC-AD60-5C471CC00E49}"/>
                  </a:ext>
                </a:extLst>
              </p:cNvPr>
              <p:cNvSpPr/>
              <p:nvPr/>
            </p:nvSpPr>
            <p:spPr>
              <a:xfrm>
                <a:off x="1309936" y="2503839"/>
                <a:ext cx="72000" cy="720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319" name="Ellipszis 318">
                <a:extLst>
                  <a:ext uri="{FF2B5EF4-FFF2-40B4-BE49-F238E27FC236}">
                    <a16:creationId xmlns:a16="http://schemas.microsoft.com/office/drawing/2014/main" id="{92EC43EE-61BD-481E-8980-17E711F5D682}"/>
                  </a:ext>
                </a:extLst>
              </p:cNvPr>
              <p:cNvSpPr/>
              <p:nvPr/>
            </p:nvSpPr>
            <p:spPr>
              <a:xfrm>
                <a:off x="2037021" y="2920707"/>
                <a:ext cx="72000" cy="720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323" name="Ellipszis 322">
                <a:extLst>
                  <a:ext uri="{FF2B5EF4-FFF2-40B4-BE49-F238E27FC236}">
                    <a16:creationId xmlns:a16="http://schemas.microsoft.com/office/drawing/2014/main" id="{C185C2FC-4725-470F-A46B-C410AD7FD994}"/>
                  </a:ext>
                </a:extLst>
              </p:cNvPr>
              <p:cNvSpPr/>
              <p:nvPr/>
            </p:nvSpPr>
            <p:spPr>
              <a:xfrm>
                <a:off x="1373613" y="2686530"/>
                <a:ext cx="72000" cy="720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324" name="Ellipszis 323">
                <a:extLst>
                  <a:ext uri="{FF2B5EF4-FFF2-40B4-BE49-F238E27FC236}">
                    <a16:creationId xmlns:a16="http://schemas.microsoft.com/office/drawing/2014/main" id="{DDDE8E6C-6CA9-4487-9F05-1E3DF1A3578E}"/>
                  </a:ext>
                </a:extLst>
              </p:cNvPr>
              <p:cNvSpPr/>
              <p:nvPr/>
            </p:nvSpPr>
            <p:spPr>
              <a:xfrm>
                <a:off x="919702" y="3358244"/>
                <a:ext cx="72000" cy="720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733" name="Ellipszis 732">
                <a:extLst>
                  <a:ext uri="{FF2B5EF4-FFF2-40B4-BE49-F238E27FC236}">
                    <a16:creationId xmlns:a16="http://schemas.microsoft.com/office/drawing/2014/main" id="{BAAA836B-3A1E-49B0-8C8A-A56A8C54EBCC}"/>
                  </a:ext>
                </a:extLst>
              </p:cNvPr>
              <p:cNvSpPr/>
              <p:nvPr/>
            </p:nvSpPr>
            <p:spPr>
              <a:xfrm>
                <a:off x="1594609" y="3088305"/>
                <a:ext cx="72000" cy="720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734" name="Ellipszis 733">
                <a:extLst>
                  <a:ext uri="{FF2B5EF4-FFF2-40B4-BE49-F238E27FC236}">
                    <a16:creationId xmlns:a16="http://schemas.microsoft.com/office/drawing/2014/main" id="{ABFAB838-C017-4BC3-95B2-618AA9E6BA2E}"/>
                  </a:ext>
                </a:extLst>
              </p:cNvPr>
              <p:cNvSpPr/>
              <p:nvPr/>
            </p:nvSpPr>
            <p:spPr>
              <a:xfrm>
                <a:off x="2515691" y="2657687"/>
                <a:ext cx="72000" cy="720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735" name="Ellipszis 734">
                <a:extLst>
                  <a:ext uri="{FF2B5EF4-FFF2-40B4-BE49-F238E27FC236}">
                    <a16:creationId xmlns:a16="http://schemas.microsoft.com/office/drawing/2014/main" id="{002C6BE0-7046-407E-AAE8-68D41E3343F1}"/>
                  </a:ext>
                </a:extLst>
              </p:cNvPr>
              <p:cNvSpPr/>
              <p:nvPr/>
            </p:nvSpPr>
            <p:spPr>
              <a:xfrm>
                <a:off x="2472830" y="3100308"/>
                <a:ext cx="72000" cy="720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736" name="Ellipszis 735">
                <a:extLst>
                  <a:ext uri="{FF2B5EF4-FFF2-40B4-BE49-F238E27FC236}">
                    <a16:creationId xmlns:a16="http://schemas.microsoft.com/office/drawing/2014/main" id="{7A7322DB-BB28-4E99-8B3E-080D4B5F494B}"/>
                  </a:ext>
                </a:extLst>
              </p:cNvPr>
              <p:cNvSpPr/>
              <p:nvPr/>
            </p:nvSpPr>
            <p:spPr>
              <a:xfrm>
                <a:off x="2469406" y="2988031"/>
                <a:ext cx="72000" cy="720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737" name="Ellipszis 736">
                <a:extLst>
                  <a:ext uri="{FF2B5EF4-FFF2-40B4-BE49-F238E27FC236}">
                    <a16:creationId xmlns:a16="http://schemas.microsoft.com/office/drawing/2014/main" id="{36FCDD29-FC0D-4611-ACD3-DE5F614D9F46}"/>
                  </a:ext>
                </a:extLst>
              </p:cNvPr>
              <p:cNvSpPr/>
              <p:nvPr/>
            </p:nvSpPr>
            <p:spPr>
              <a:xfrm>
                <a:off x="2450865" y="2482948"/>
                <a:ext cx="72000" cy="720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738" name="Ellipszis 737">
                <a:extLst>
                  <a:ext uri="{FF2B5EF4-FFF2-40B4-BE49-F238E27FC236}">
                    <a16:creationId xmlns:a16="http://schemas.microsoft.com/office/drawing/2014/main" id="{D382801C-B5C9-4DFA-ADD0-C35243ED9FF7}"/>
                  </a:ext>
                </a:extLst>
              </p:cNvPr>
              <p:cNvSpPr/>
              <p:nvPr/>
            </p:nvSpPr>
            <p:spPr>
              <a:xfrm>
                <a:off x="2432539" y="2368112"/>
                <a:ext cx="72000" cy="720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739" name="Ellipszis 738">
                <a:extLst>
                  <a:ext uri="{FF2B5EF4-FFF2-40B4-BE49-F238E27FC236}">
                    <a16:creationId xmlns:a16="http://schemas.microsoft.com/office/drawing/2014/main" id="{ED9CCD10-A37A-4B90-922E-84DF5B0BBA67}"/>
                  </a:ext>
                </a:extLst>
              </p:cNvPr>
              <p:cNvSpPr/>
              <p:nvPr/>
            </p:nvSpPr>
            <p:spPr>
              <a:xfrm>
                <a:off x="1251539" y="3367786"/>
                <a:ext cx="72000" cy="720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740" name="Ellipszis 739">
                <a:extLst>
                  <a:ext uri="{FF2B5EF4-FFF2-40B4-BE49-F238E27FC236}">
                    <a16:creationId xmlns:a16="http://schemas.microsoft.com/office/drawing/2014/main" id="{284D8689-1281-4E59-BD6E-71EB2A6D4FE2}"/>
                  </a:ext>
                </a:extLst>
              </p:cNvPr>
              <p:cNvSpPr/>
              <p:nvPr/>
            </p:nvSpPr>
            <p:spPr>
              <a:xfrm>
                <a:off x="2021463" y="2344428"/>
                <a:ext cx="72000" cy="720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741" name="Ellipszis 740">
                <a:extLst>
                  <a:ext uri="{FF2B5EF4-FFF2-40B4-BE49-F238E27FC236}">
                    <a16:creationId xmlns:a16="http://schemas.microsoft.com/office/drawing/2014/main" id="{A0571F01-2A08-45F6-9FD5-37BE2B4606D2}"/>
                  </a:ext>
                </a:extLst>
              </p:cNvPr>
              <p:cNvSpPr/>
              <p:nvPr/>
            </p:nvSpPr>
            <p:spPr>
              <a:xfrm>
                <a:off x="1505946" y="3571087"/>
                <a:ext cx="72000" cy="720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742" name="Ellipszis 741">
                <a:extLst>
                  <a:ext uri="{FF2B5EF4-FFF2-40B4-BE49-F238E27FC236}">
                    <a16:creationId xmlns:a16="http://schemas.microsoft.com/office/drawing/2014/main" id="{82423ECA-FABF-4310-8A0E-B8A29F54DB5C}"/>
                  </a:ext>
                </a:extLst>
              </p:cNvPr>
              <p:cNvSpPr/>
              <p:nvPr/>
            </p:nvSpPr>
            <p:spPr>
              <a:xfrm>
                <a:off x="2532020" y="3425289"/>
                <a:ext cx="72000" cy="720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743" name="Ellipszis 742">
                <a:extLst>
                  <a:ext uri="{FF2B5EF4-FFF2-40B4-BE49-F238E27FC236}">
                    <a16:creationId xmlns:a16="http://schemas.microsoft.com/office/drawing/2014/main" id="{5729DE9E-88F0-4ACF-83C5-5A702C673F6F}"/>
                  </a:ext>
                </a:extLst>
              </p:cNvPr>
              <p:cNvSpPr/>
              <p:nvPr/>
            </p:nvSpPr>
            <p:spPr>
              <a:xfrm>
                <a:off x="1218894" y="3130397"/>
                <a:ext cx="72000" cy="720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744" name="Ellipszis 743">
                <a:extLst>
                  <a:ext uri="{FF2B5EF4-FFF2-40B4-BE49-F238E27FC236}">
                    <a16:creationId xmlns:a16="http://schemas.microsoft.com/office/drawing/2014/main" id="{2D1EB3DA-05BE-4BB0-97D6-05144F7F575D}"/>
                  </a:ext>
                </a:extLst>
              </p:cNvPr>
              <p:cNvSpPr/>
              <p:nvPr/>
            </p:nvSpPr>
            <p:spPr>
              <a:xfrm>
                <a:off x="1254892" y="2844551"/>
                <a:ext cx="72000" cy="720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</p:grpSp>
      </p:grpSp>
      <p:cxnSp>
        <p:nvCxnSpPr>
          <p:cNvPr id="750" name="Egyenes összekötő nyíllal 749">
            <a:extLst>
              <a:ext uri="{FF2B5EF4-FFF2-40B4-BE49-F238E27FC236}">
                <a16:creationId xmlns:a16="http://schemas.microsoft.com/office/drawing/2014/main" id="{9EB83FB2-CD5E-46F7-A36D-27E6B7160453}"/>
              </a:ext>
            </a:extLst>
          </p:cNvPr>
          <p:cNvCxnSpPr>
            <a:cxnSpLocks/>
          </p:cNvCxnSpPr>
          <p:nvPr/>
        </p:nvCxnSpPr>
        <p:spPr>
          <a:xfrm flipV="1">
            <a:off x="1802664" y="1404216"/>
            <a:ext cx="184224" cy="354081"/>
          </a:xfrm>
          <a:prstGeom prst="straightConnector1">
            <a:avLst/>
          </a:prstGeom>
          <a:ln w="38100">
            <a:solidFill>
              <a:srgbClr val="FF0000"/>
            </a:solidFill>
            <a:headEnd type="none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4" name="Egyenes összekötő nyíllal 753">
            <a:extLst>
              <a:ext uri="{FF2B5EF4-FFF2-40B4-BE49-F238E27FC236}">
                <a16:creationId xmlns:a16="http://schemas.microsoft.com/office/drawing/2014/main" id="{83D4E121-0131-4AA0-8C19-7EB8B9383F10}"/>
              </a:ext>
            </a:extLst>
          </p:cNvPr>
          <p:cNvCxnSpPr>
            <a:cxnSpLocks/>
            <a:endCxn id="53" idx="2"/>
          </p:cNvCxnSpPr>
          <p:nvPr/>
        </p:nvCxnSpPr>
        <p:spPr>
          <a:xfrm flipV="1">
            <a:off x="1799483" y="1465389"/>
            <a:ext cx="256818" cy="291342"/>
          </a:xfrm>
          <a:prstGeom prst="straightConnector1">
            <a:avLst/>
          </a:prstGeom>
          <a:ln w="38100">
            <a:solidFill>
              <a:srgbClr val="FF0000"/>
            </a:solidFill>
            <a:headEnd type="none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75" name="Csoportba foglalás 774">
            <a:extLst>
              <a:ext uri="{FF2B5EF4-FFF2-40B4-BE49-F238E27FC236}">
                <a16:creationId xmlns:a16="http://schemas.microsoft.com/office/drawing/2014/main" id="{532DBE5A-E660-471F-BA82-0B7640D1F700}"/>
              </a:ext>
            </a:extLst>
          </p:cNvPr>
          <p:cNvGrpSpPr/>
          <p:nvPr/>
        </p:nvGrpSpPr>
        <p:grpSpPr>
          <a:xfrm>
            <a:off x="992316" y="5551469"/>
            <a:ext cx="1600175" cy="881352"/>
            <a:chOff x="962361" y="5968442"/>
            <a:chExt cx="1600175" cy="881352"/>
          </a:xfrm>
        </p:grpSpPr>
        <p:sp>
          <p:nvSpPr>
            <p:cNvPr id="774" name="Ellipszis 773">
              <a:extLst>
                <a:ext uri="{FF2B5EF4-FFF2-40B4-BE49-F238E27FC236}">
                  <a16:creationId xmlns:a16="http://schemas.microsoft.com/office/drawing/2014/main" id="{AAA1CA5C-26F1-4C19-BF23-470F67745542}"/>
                </a:ext>
              </a:extLst>
            </p:cNvPr>
            <p:cNvSpPr/>
            <p:nvPr/>
          </p:nvSpPr>
          <p:spPr>
            <a:xfrm>
              <a:off x="1013886" y="6426052"/>
              <a:ext cx="1500178" cy="423742"/>
            </a:xfrm>
            <a:prstGeom prst="ellipse">
              <a:avLst/>
            </a:prstGeom>
            <a:solidFill>
              <a:srgbClr val="00B050"/>
            </a:solidFill>
            <a:ln w="635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773" name="Téglalap 772">
              <a:extLst>
                <a:ext uri="{FF2B5EF4-FFF2-40B4-BE49-F238E27FC236}">
                  <a16:creationId xmlns:a16="http://schemas.microsoft.com/office/drawing/2014/main" id="{15A1CF05-C114-4BB9-8F84-6FB8A3120601}"/>
                </a:ext>
              </a:extLst>
            </p:cNvPr>
            <p:cNvSpPr/>
            <p:nvPr/>
          </p:nvSpPr>
          <p:spPr>
            <a:xfrm>
              <a:off x="1021152" y="6180313"/>
              <a:ext cx="1487482" cy="503946"/>
            </a:xfrm>
            <a:prstGeom prst="rect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766" name="Ellipszis 765">
              <a:extLst>
                <a:ext uri="{FF2B5EF4-FFF2-40B4-BE49-F238E27FC236}">
                  <a16:creationId xmlns:a16="http://schemas.microsoft.com/office/drawing/2014/main" id="{2A32D603-ADE1-4422-9950-C84D5C80608F}"/>
                </a:ext>
              </a:extLst>
            </p:cNvPr>
            <p:cNvSpPr/>
            <p:nvPr/>
          </p:nvSpPr>
          <p:spPr>
            <a:xfrm>
              <a:off x="962361" y="5968442"/>
              <a:ext cx="1600175" cy="423742"/>
            </a:xfrm>
            <a:prstGeom prst="ellipse">
              <a:avLst/>
            </a:prstGeom>
            <a:solidFill>
              <a:srgbClr val="FF0000"/>
            </a:solidFill>
            <a:ln w="1270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</p:grpSp>
    </p:spTree>
    <p:extLst>
      <p:ext uri="{BB962C8B-B14F-4D97-AF65-F5344CB8AC3E}">
        <p14:creationId xmlns:p14="http://schemas.microsoft.com/office/powerpoint/2010/main" val="22940141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5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5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5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22" presetClass="exit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51" dur="5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000"/>
                            </p:stCondLst>
                            <p:childTnLst>
                              <p:par>
                                <p:cTn id="58" presetID="2" presetClass="entr" presetSubtype="4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5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5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2" grpId="0" animBg="1"/>
      <p:bldP spid="151" grpId="0" animBg="1"/>
      <p:bldP spid="4" grpId="0" animBg="1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D295C7CD-7D78-49FC-9DA0-450DD01B44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Irodalom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21C575F2-DCB5-467E-9D41-0093440515F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723900" indent="-723900">
              <a:buNone/>
            </a:pPr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[5]	</a:t>
            </a:r>
            <a:r>
              <a:rPr lang="hu-H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Kémia,</a:t>
            </a:r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főszerk</a:t>
            </a:r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.: </a:t>
            </a:r>
            <a:r>
              <a:rPr lang="hu-H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Náray</a:t>
            </a:r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-Szabó Gábor, Akadémiai Kiadó, Bp., 2013, </a:t>
            </a:r>
            <a:b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14. old.</a:t>
            </a:r>
          </a:p>
          <a:p>
            <a:pPr marL="723900" indent="-723900">
              <a:buNone/>
            </a:pPr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[6]	</a:t>
            </a:r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https://hu.wikipedia.org/wiki/Kémia</a:t>
            </a:r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(Hozzáférés 2018. július 20.)</a:t>
            </a:r>
          </a:p>
          <a:p>
            <a:pPr marL="723900" indent="-723900">
              <a:buNone/>
            </a:pPr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[7]	</a:t>
            </a:r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https://hu.wikipedia.org/wiki/Természettudomány</a:t>
            </a:r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(Hozzáférés 2018. július 20.)</a:t>
            </a:r>
          </a:p>
          <a:p>
            <a:pPr marL="723900" indent="-723900">
              <a:buNone/>
            </a:pPr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[8]	Veszprémi Tamás, </a:t>
            </a:r>
            <a:r>
              <a:rPr lang="hu-H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Általános kémia,</a:t>
            </a:r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Akadémiai Kiadó, Bp., 2008, </a:t>
            </a:r>
            <a:b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110- 122. oldalak.</a:t>
            </a:r>
          </a:p>
          <a:p>
            <a:pPr marL="723900" indent="-723900">
              <a:buNone/>
            </a:pPr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[9]	</a:t>
            </a:r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https://hu.wikipedia.org/wiki/Van_der_Waals-egyenlet</a:t>
            </a:r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(Hozzáférés 2018. augusztus 8.)</a:t>
            </a:r>
          </a:p>
        </p:txBody>
      </p:sp>
    </p:spTree>
    <p:extLst>
      <p:ext uri="{BB962C8B-B14F-4D97-AF65-F5344CB8AC3E}">
        <p14:creationId xmlns:p14="http://schemas.microsoft.com/office/powerpoint/2010/main" val="3658030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D295C7CD-7D78-49FC-9DA0-450DD01B44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Irodalom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21C575F2-DCB5-467E-9D41-0093440515F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723900" indent="-723900">
              <a:buNone/>
            </a:pPr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[10]	Veszprémi Tamás, </a:t>
            </a:r>
            <a:r>
              <a:rPr lang="hu-H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Általános kémia,</a:t>
            </a:r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Akadémiai Kiadó, Bp., 2008, </a:t>
            </a:r>
            <a:b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122 - 134. oldalak.</a:t>
            </a:r>
          </a:p>
          <a:p>
            <a:pPr marL="723900" indent="-723900">
              <a:buNone/>
            </a:pPr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[11] </a:t>
            </a:r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https://webbook.nist.gov/chemistry/</a:t>
            </a:r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723900" indent="-723900">
              <a:buNone/>
            </a:pPr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[12]	 Veszprémi Tamás, </a:t>
            </a:r>
            <a:r>
              <a:rPr lang="hu-H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Általános kémia,</a:t>
            </a:r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Akadémiai Kiadó, Bp., 2008, </a:t>
            </a:r>
            <a:b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134 - 141. és 145-147. oldalak.</a:t>
            </a:r>
          </a:p>
          <a:p>
            <a:pPr marL="723900" indent="-723900">
              <a:buNone/>
            </a:pPr>
            <a:endParaRPr lang="hu-H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1600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D295C7CD-7D78-49FC-9DA0-450DD01B44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Az anyagok, rendszerek állapotának a leírása</a:t>
            </a:r>
          </a:p>
        </p:txBody>
      </p:sp>
      <p:sp>
        <p:nvSpPr>
          <p:cNvPr id="7" name="Tartalom helye 6">
            <a:extLst>
              <a:ext uri="{FF2B5EF4-FFF2-40B4-BE49-F238E27FC236}">
                <a16:creationId xmlns:a16="http://schemas.microsoft.com/office/drawing/2014/main" id="{9B52A1C7-3A60-41D1-8B75-24E0DEFABC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296681"/>
            <a:ext cx="10515600" cy="3771611"/>
          </a:xfrm>
        </p:spPr>
        <p:txBody>
          <a:bodyPr/>
          <a:lstStyle/>
          <a:p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Minden, a környezetünkben található anyagnak vannak tulajdonságai. Színük, állaguk, alakjuk, sűrűségük, térfogatuk, tömegük, hidegek-melegek stb.</a:t>
            </a:r>
          </a:p>
          <a:p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Melyek ezek közül azok, amelyek egyértelműen meghatározzák a minőségüket, illetve az állapotukat?</a:t>
            </a:r>
          </a:p>
          <a:p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Az első legnyilvánvalóbb tulajdonsága az anyagoknak a halmazállapotuk!</a:t>
            </a:r>
          </a:p>
          <a:p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Vizsgáljuk meg a lehetséges halmazállapotokat!</a:t>
            </a:r>
          </a:p>
        </p:txBody>
      </p:sp>
    </p:spTree>
    <p:extLst>
      <p:ext uri="{BB962C8B-B14F-4D97-AF65-F5344CB8AC3E}">
        <p14:creationId xmlns:p14="http://schemas.microsoft.com/office/powerpoint/2010/main" val="27703738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" presetClass="entr" presetSubtype="4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D295C7CD-7D78-49FC-9DA0-450DD01B44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Szilárd halmazállapot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21C575F2-DCB5-467E-9D41-0093440515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95066"/>
          </a:xfrm>
        </p:spPr>
        <p:txBody>
          <a:bodyPr/>
          <a:lstStyle/>
          <a:p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Hétköznapi értelemben szilárdnak nevezzük azt, aminek „alakja és térfogata állandó”.</a:t>
            </a:r>
          </a:p>
          <a:p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kémia tudománya ennél szűkebben körben tekinti szilárdnak az anyagokat, ugyanis csak a </a:t>
            </a:r>
            <a:r>
              <a:rPr lang="hu-H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kristályos szilárd testeket</a:t>
            </a:r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tekinti szilárd halmazállapotúnak!</a:t>
            </a:r>
          </a:p>
          <a:p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meghatározása tehát: </a:t>
            </a:r>
            <a:b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u-H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szilárd állapot:</a:t>
            </a:r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az anyag azon állapota, amikor határozott alakja és térfogata van, sűrűsége magas, és rende­zett belső szerkezet jellemzi.</a:t>
            </a:r>
          </a:p>
          <a:p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Akkor milyen állapotban van pl. az üveg? – nagy viszkozitású folyadék! </a:t>
            </a:r>
          </a:p>
          <a:p>
            <a:endParaRPr lang="hu-H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94984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D295C7CD-7D78-49FC-9DA0-450DD01B44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Folyadék halmazállapot</a:t>
            </a:r>
            <a:b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hu-H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21C575F2-DCB5-467E-9D41-0093440515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767734"/>
            <a:ext cx="10515600" cy="2635539"/>
          </a:xfrm>
        </p:spPr>
        <p:txBody>
          <a:bodyPr/>
          <a:lstStyle/>
          <a:p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Nincs eltérés a hétköznapi, és a tudományos vélekedés között!</a:t>
            </a:r>
          </a:p>
          <a:p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meghatározása tehát:</a:t>
            </a:r>
            <a:b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u-H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folyadék állapot:</a:t>
            </a:r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az anyag azon állapota, amikor határozott térfogata van, de nincs meghatározott alakja, a tartóedény alakját veszi fel. Sűrűsége (általában) kicsit kisebb, mint a szilárd állapotáé, de nincs rendezett belső szerke­zete.</a:t>
            </a:r>
          </a:p>
        </p:txBody>
      </p:sp>
    </p:spTree>
    <p:extLst>
      <p:ext uri="{BB962C8B-B14F-4D97-AF65-F5344CB8AC3E}">
        <p14:creationId xmlns:p14="http://schemas.microsoft.com/office/powerpoint/2010/main" val="27325351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D295C7CD-7D78-49FC-9DA0-450DD01B44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Légnemű (</a:t>
            </a:r>
            <a:r>
              <a:rPr lang="hu-H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gáz,gőz</a:t>
            </a:r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halmazállapot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21C575F2-DCB5-467E-9D41-0093440515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667250"/>
          </a:xfrm>
        </p:spPr>
        <p:txBody>
          <a:bodyPr>
            <a:normAutofit lnSpcReduction="10000"/>
          </a:bodyPr>
          <a:lstStyle/>
          <a:p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Itt sem sok az eltérés a hétköznapi, és a tudományos felfogás közt!</a:t>
            </a:r>
          </a:p>
          <a:p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meghatározás tehát:</a:t>
            </a:r>
            <a:b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u-H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légnemű állapot:</a:t>
            </a:r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az anyag azon állapota, amikor sem határozott térfogata, sem határozott alakja nincs, kitölti a tároló edény teljes térfogatát, és felveszi alakját. Sűrűsége jelentősen kisebb a szilárd, és a folyadék állapoté­nál. Légnemű a gőz, és a gáz állapot is!</a:t>
            </a:r>
          </a:p>
          <a:p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Mi a különbség a gőz, és a gáz között?</a:t>
            </a:r>
          </a:p>
          <a:p>
            <a:pPr lvl="1"/>
            <a:r>
              <a:rPr lang="hu-H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gőz:</a:t>
            </a:r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az anyag olyan légnemű állapota, amely az adott hőmérsékleten megfelelő nyomás alkalmazásának a hatására cseppfolyósodik.</a:t>
            </a:r>
          </a:p>
          <a:p>
            <a:pPr lvl="1"/>
            <a:r>
              <a:rPr lang="hu-H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gáz:</a:t>
            </a:r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az anyag olyan légnemű állapota, amely az adott hőmérsékleten a nyomás növelésének segítségével nem cseppfolyósítható.</a:t>
            </a:r>
          </a:p>
          <a:p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különbség okairól, majd később beszélünk!</a:t>
            </a:r>
          </a:p>
        </p:txBody>
      </p:sp>
    </p:spTree>
    <p:extLst>
      <p:ext uri="{BB962C8B-B14F-4D97-AF65-F5344CB8AC3E}">
        <p14:creationId xmlns:p14="http://schemas.microsoft.com/office/powerpoint/2010/main" val="20088418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5665</TotalTime>
  <Words>5628</Words>
  <Application>Microsoft Office PowerPoint</Application>
  <PresentationFormat>Widescreen</PresentationFormat>
  <Paragraphs>732</Paragraphs>
  <Slides>59</Slides>
  <Notes>56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59</vt:i4>
      </vt:variant>
    </vt:vector>
  </HeadingPairs>
  <TitlesOfParts>
    <vt:vector size="66" baseType="lpstr">
      <vt:lpstr>Arial</vt:lpstr>
      <vt:lpstr>Calibri</vt:lpstr>
      <vt:lpstr>Calibri Light</vt:lpstr>
      <vt:lpstr>Cambria Math</vt:lpstr>
      <vt:lpstr>Times New Roman</vt:lpstr>
      <vt:lpstr>Wingdings</vt:lpstr>
      <vt:lpstr>Office-téma</vt:lpstr>
      <vt:lpstr>Kémia alapjai  2. Kémiai rendszerek állapot szerinti leírása</vt:lpstr>
      <vt:lpstr>A rendszer és környezete</vt:lpstr>
      <vt:lpstr>A rendszer típusai és tulajdonságai</vt:lpstr>
      <vt:lpstr>A rendszer típusai és tulajdonságai</vt:lpstr>
      <vt:lpstr>A rendszer típusai és tulajdonságai</vt:lpstr>
      <vt:lpstr>Az anyagok, rendszerek állapotának a leírása</vt:lpstr>
      <vt:lpstr>Szilárd halmazállapot</vt:lpstr>
      <vt:lpstr>Folyadék halmazállapot </vt:lpstr>
      <vt:lpstr>Légnemű (gáz,gőz) halmazállapot</vt:lpstr>
      <vt:lpstr>Átalakulások a halmazállapotok között</vt:lpstr>
      <vt:lpstr>Az állapotot meghatározó tényezők</vt:lpstr>
      <vt:lpstr>A fizikai tulajdonságok csoportosítása</vt:lpstr>
      <vt:lpstr>A fizikai tulajdonságok csoportosítása</vt:lpstr>
      <vt:lpstr>A fizikai tulajdonságok csoportosítása</vt:lpstr>
      <vt:lpstr>A gázok állapota, tulajdonságaik [8]</vt:lpstr>
      <vt:lpstr>Boyle-Mariotte törvény</vt:lpstr>
      <vt:lpstr>Boyle-Mariotte törvény</vt:lpstr>
      <vt:lpstr>Gay-Lussac I. (Charles) törvénye</vt:lpstr>
      <vt:lpstr>Gay-Lussac I. (Charles) törvénye</vt:lpstr>
      <vt:lpstr>Gay-Lussac II. (Amontons) törvénye</vt:lpstr>
      <vt:lpstr>Gay-Lussac II. (Amontons) törvénye</vt:lpstr>
      <vt:lpstr>Egyesített gáztörvény</vt:lpstr>
      <vt:lpstr>Avogadro törvénye</vt:lpstr>
      <vt:lpstr>Egyetemes gáztörvény</vt:lpstr>
      <vt:lpstr>Dimenzióanalízis</vt:lpstr>
      <vt:lpstr>Egyetemes/ideális gáztörvény</vt:lpstr>
      <vt:lpstr>Ideális/tökéletes gáz modellje</vt:lpstr>
      <vt:lpstr>Reális gázok</vt:lpstr>
      <vt:lpstr>Reális gázok</vt:lpstr>
      <vt:lpstr>Reális gázok</vt:lpstr>
      <vt:lpstr>van der Waals egyenlet [9]</vt:lpstr>
      <vt:lpstr>Gázok kritikus állapota</vt:lpstr>
      <vt:lpstr>Folyadékok állapota, tulajdonságaik [10]</vt:lpstr>
      <vt:lpstr>Felületi feszültség</vt:lpstr>
      <vt:lpstr>Határfelület</vt:lpstr>
      <vt:lpstr>Felületi feszültség</vt:lpstr>
      <vt:lpstr>Felületi feszültség</vt:lpstr>
      <vt:lpstr>Felületi feszültség</vt:lpstr>
      <vt:lpstr>Viszkozitás</vt:lpstr>
      <vt:lpstr>Viszkozitás</vt:lpstr>
      <vt:lpstr>A folyadékok gőznyomása - tenziója</vt:lpstr>
      <vt:lpstr>A folyadékok gőznyomása - tenziója</vt:lpstr>
      <vt:lpstr>A folyadékok gőznyomása - tenziója</vt:lpstr>
      <vt:lpstr>Forráspont</vt:lpstr>
      <vt:lpstr>Kapilláris aktivitás</vt:lpstr>
      <vt:lpstr>Kapilláris aktivitás</vt:lpstr>
      <vt:lpstr>Kapilláris aktivitás</vt:lpstr>
      <vt:lpstr>Kapilláris aktivitás</vt:lpstr>
      <vt:lpstr>Túlhevülés jelensége</vt:lpstr>
      <vt:lpstr>Szilárd állapot és tulajdonságai [12]</vt:lpstr>
      <vt:lpstr>A kristályokban ható erők</vt:lpstr>
      <vt:lpstr>A kristályok módosulatai</vt:lpstr>
      <vt:lpstr>Az olvadáspont</vt:lpstr>
      <vt:lpstr>A túlhűtés jelensége</vt:lpstr>
      <vt:lpstr>A kristályosodás részfolyamatai</vt:lpstr>
      <vt:lpstr>A víz fázisdiagramja</vt:lpstr>
      <vt:lpstr>Kritikus állapot – pontosítás!</vt:lpstr>
      <vt:lpstr>Irodalom</vt:lpstr>
      <vt:lpstr>Irodalom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Kémia alapjai  1. Alapfogalmak</dc:title>
  <dc:creator>Ottó</dc:creator>
  <cp:lastModifiedBy>szistvan</cp:lastModifiedBy>
  <cp:revision>544</cp:revision>
  <dcterms:created xsi:type="dcterms:W3CDTF">2018-07-21T17:18:01Z</dcterms:created>
  <dcterms:modified xsi:type="dcterms:W3CDTF">2025-08-25T14:45:50Z</dcterms:modified>
</cp:coreProperties>
</file>