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4" r:id="rId2"/>
    <p:sldId id="274" r:id="rId3"/>
    <p:sldId id="283" r:id="rId4"/>
    <p:sldId id="284" r:id="rId5"/>
    <p:sldId id="294" r:id="rId6"/>
    <p:sldId id="285" r:id="rId7"/>
    <p:sldId id="286" r:id="rId8"/>
    <p:sldId id="287" r:id="rId9"/>
    <p:sldId id="288" r:id="rId10"/>
    <p:sldId id="289" r:id="rId11"/>
    <p:sldId id="290" r:id="rId12"/>
    <p:sldId id="295" r:id="rId13"/>
    <p:sldId id="305" r:id="rId14"/>
    <p:sldId id="306" r:id="rId15"/>
    <p:sldId id="296" r:id="rId16"/>
    <p:sldId id="298" r:id="rId17"/>
    <p:sldId id="297" r:id="rId18"/>
    <p:sldId id="299" r:id="rId19"/>
    <p:sldId id="300" r:id="rId20"/>
    <p:sldId id="301" r:id="rId21"/>
    <p:sldId id="302" r:id="rId22"/>
    <p:sldId id="303" r:id="rId23"/>
    <p:sldId id="304" r:id="rId24"/>
    <p:sldId id="292" r:id="rId25"/>
    <p:sldId id="349" r:id="rId26"/>
    <p:sldId id="322" r:id="rId27"/>
    <p:sldId id="293" r:id="rId28"/>
    <p:sldId id="307" r:id="rId29"/>
    <p:sldId id="308" r:id="rId30"/>
    <p:sldId id="343" r:id="rId31"/>
    <p:sldId id="309" r:id="rId32"/>
    <p:sldId id="310" r:id="rId33"/>
    <p:sldId id="311" r:id="rId34"/>
    <p:sldId id="312" r:id="rId35"/>
    <p:sldId id="350" r:id="rId36"/>
    <p:sldId id="323" r:id="rId37"/>
    <p:sldId id="313" r:id="rId38"/>
    <p:sldId id="314" r:id="rId39"/>
    <p:sldId id="315" r:id="rId40"/>
    <p:sldId id="316" r:id="rId41"/>
    <p:sldId id="317" r:id="rId42"/>
    <p:sldId id="318" r:id="rId43"/>
    <p:sldId id="348" r:id="rId44"/>
    <p:sldId id="319" r:id="rId45"/>
    <p:sldId id="338" r:id="rId46"/>
    <p:sldId id="339" r:id="rId47"/>
    <p:sldId id="342" r:id="rId48"/>
    <p:sldId id="340" r:id="rId49"/>
    <p:sldId id="320" r:id="rId50"/>
    <p:sldId id="327" r:id="rId51"/>
    <p:sldId id="328" r:id="rId52"/>
    <p:sldId id="344" r:id="rId53"/>
    <p:sldId id="345" r:id="rId54"/>
    <p:sldId id="346" r:id="rId55"/>
    <p:sldId id="329" r:id="rId56"/>
    <p:sldId id="330" r:id="rId57"/>
    <p:sldId id="331" r:id="rId5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58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7AF"/>
    <a:srgbClr val="FF6600"/>
    <a:srgbClr val="2E0CF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87" autoAdjust="0"/>
    <p:restoredTop sz="93986" autoAdjust="0"/>
  </p:normalViewPr>
  <p:slideViewPr>
    <p:cSldViewPr snapToGrid="0" showGuides="1">
      <p:cViewPr varScale="1">
        <p:scale>
          <a:sx n="104" d="100"/>
          <a:sy n="104" d="100"/>
        </p:scale>
        <p:origin x="1536" y="78"/>
      </p:cViewPr>
      <p:guideLst>
        <p:guide orient="horz" pos="3997"/>
        <p:guide pos="5899"/>
      </p:guideLst>
    </p:cSldViewPr>
  </p:slideViewPr>
  <p:notesTextViewPr>
    <p:cViewPr>
      <p:scale>
        <a:sx n="3" d="2"/>
        <a:sy n="3" d="2"/>
      </p:scale>
      <p:origin x="0" y="0"/>
    </p:cViewPr>
  </p:notesTextViewPr>
  <p:sorterViewPr>
    <p:cViewPr>
      <p:scale>
        <a:sx n="100" d="100"/>
        <a:sy n="100" d="100"/>
      </p:scale>
      <p:origin x="0" y="-14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2024. 09. 17.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168123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133393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105602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9569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403521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29292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352467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135686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328499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266033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241182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32349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336589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9444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34297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113581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261526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82731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416826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2218941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348559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428571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275640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241912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2397351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571797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3556615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2079318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1163109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1007190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40</a:t>
            </a:fld>
            <a:endParaRPr lang="hu-HU"/>
          </a:p>
        </p:txBody>
      </p:sp>
    </p:spTree>
    <p:extLst>
      <p:ext uri="{BB962C8B-B14F-4D97-AF65-F5344CB8AC3E}">
        <p14:creationId xmlns:p14="http://schemas.microsoft.com/office/powerpoint/2010/main" val="3793244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2666827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42</a:t>
            </a:fld>
            <a:endParaRPr lang="hu-HU"/>
          </a:p>
        </p:txBody>
      </p:sp>
    </p:spTree>
    <p:extLst>
      <p:ext uri="{BB962C8B-B14F-4D97-AF65-F5344CB8AC3E}">
        <p14:creationId xmlns:p14="http://schemas.microsoft.com/office/powerpoint/2010/main" val="317696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2048544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2248848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3960540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1269499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150359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2007498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4067990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2415652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247215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2704400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176205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673405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1898967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54</a:t>
            </a:fld>
            <a:endParaRPr lang="hu-HU"/>
          </a:p>
        </p:txBody>
      </p:sp>
    </p:spTree>
    <p:extLst>
      <p:ext uri="{BB962C8B-B14F-4D97-AF65-F5344CB8AC3E}">
        <p14:creationId xmlns:p14="http://schemas.microsoft.com/office/powerpoint/2010/main" val="3142981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55</a:t>
            </a:fld>
            <a:endParaRPr lang="hu-HU"/>
          </a:p>
        </p:txBody>
      </p:sp>
    </p:spTree>
    <p:extLst>
      <p:ext uri="{BB962C8B-B14F-4D97-AF65-F5344CB8AC3E}">
        <p14:creationId xmlns:p14="http://schemas.microsoft.com/office/powerpoint/2010/main" val="2849345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56</a:t>
            </a:fld>
            <a:endParaRPr lang="hu-HU"/>
          </a:p>
        </p:txBody>
      </p:sp>
    </p:spTree>
    <p:extLst>
      <p:ext uri="{BB962C8B-B14F-4D97-AF65-F5344CB8AC3E}">
        <p14:creationId xmlns:p14="http://schemas.microsoft.com/office/powerpoint/2010/main" val="2641624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57</a:t>
            </a:fld>
            <a:endParaRPr lang="hu-HU"/>
          </a:p>
        </p:txBody>
      </p:sp>
    </p:spTree>
    <p:extLst>
      <p:ext uri="{BB962C8B-B14F-4D97-AF65-F5344CB8AC3E}">
        <p14:creationId xmlns:p14="http://schemas.microsoft.com/office/powerpoint/2010/main" val="329391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422208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194264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49946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99865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26E31042-E426-4D6A-9501-B985E753C68F}" type="datetime1">
              <a:rPr lang="hu-HU" smtClean="0"/>
              <a:t>2024. 09. 17.</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50E0EE13-2D49-4635-A1DE-04ECADAD1982}" type="datetime1">
              <a:rPr lang="hu-HU" smtClean="0"/>
              <a:t>2024. 09. 17.</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FE177349-402C-4A75-AD31-1DE140F13975}" type="datetime1">
              <a:rPr lang="hu-HU" smtClean="0"/>
              <a:t>2024. 09. 17.</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A39DDF3F-DF97-4258-9AF9-BFE000B22587}" type="datetime1">
              <a:rPr lang="hu-HU" smtClean="0"/>
              <a:t>2024. 09. 17.</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CE5337CB-246D-4C88-93A5-F355B52AE184}" type="datetime1">
              <a:rPr lang="hu-HU" smtClean="0"/>
              <a:t>2024. 09. 17.</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C5DE1DFD-3E68-4E6B-B389-803BB2D45D1E}" type="datetime1">
              <a:rPr lang="hu-HU" smtClean="0"/>
              <a:t>2024. 09. 17.</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A0EA875A-34E5-429E-A408-6F3265F2F145}" type="datetime1">
              <a:rPr lang="hu-HU" smtClean="0"/>
              <a:t>2024. 09. 17.</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CC2D9BE7-4286-489E-B37C-2518A3FE1C87}" type="datetime1">
              <a:rPr lang="hu-HU" smtClean="0"/>
              <a:t>2024. 09. 17.</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581101CE-5B4A-4423-8C9A-44A93D568701}" type="datetime1">
              <a:rPr lang="hu-HU" smtClean="0"/>
              <a:t>2024. 09. 17.</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200659DF-330C-4A5A-AA38-F79D55777CB5}" type="datetime1">
              <a:rPr lang="hu-HU" smtClean="0"/>
              <a:t>2024. 09. 17.</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99F67F7C-52B1-4969-BD5F-D2D84BD92AE4}" type="datetime1">
              <a:rPr lang="hu-HU" smtClean="0"/>
              <a:t>2024. 09. 17.</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9D9B8-477E-4D63-A96B-C076BBEB363B}" type="datetime1">
              <a:rPr lang="hu-HU" smtClean="0"/>
              <a:t>2024. 09. 17.</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5xft2fIqQ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pVVZGOBIV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mbZfzuYHw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3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30.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42.png"/><Relationship Id="rId4" Type="http://schemas.openxmlformats.org/officeDocument/2006/relationships/image" Target="../media/image21.png"/><Relationship Id="rId9" Type="http://schemas.openxmlformats.org/officeDocument/2006/relationships/image" Target="../media/image41.png"/><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EzahpSqGbV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90.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vrJgGhnmJ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youtube.com/watch?v=ZPErStqSSM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50.png"/><Relationship Id="rId4" Type="http://schemas.openxmlformats.org/officeDocument/2006/relationships/image" Target="../media/image4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0.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YoF7RuBZIp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3BBCAD8MSko" TargetMode="External"/><Relationship Id="rId7"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zAe76hEv2yw" TargetMode="External"/><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LpDs7Xm1uLo&amp;index=6&amp;list=RD1_OXM4mr_i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en.wikipedia.org/wiki/Quartz" TargetMode="External"/><Relationship Id="rId7"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minerals.gps.caltech.edu/Silica_Polymorphs/index.html" TargetMode="External"/><Relationship Id="rId4" Type="http://schemas.openxmlformats.org/officeDocument/2006/relationships/hyperlink" Target="https://en.wikipedia.org/wiki/Tridymit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_9N-Y2CyYh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kEHdyiBMgA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a:t>
            </a:r>
            <a:r>
              <a:rPr lang="hu-HU" sz="3200" dirty="0" smtClean="0">
                <a:latin typeface="Times New Roman" panose="02020603050405020304" pitchFamily="18" charset="0"/>
                <a:cs typeface="Times New Roman" panose="02020603050405020304" pitchFamily="18" charset="0"/>
              </a:rPr>
              <a:t>István </a:t>
            </a:r>
            <a:r>
              <a:rPr lang="en-US" sz="3200" dirty="0" err="1" smtClean="0">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smtClean="0">
                <a:latin typeface="Times New Roman" panose="02020603050405020304" pitchFamily="18" charset="0"/>
                <a:cs typeface="Times New Roman" panose="02020603050405020304" pitchFamily="18" charset="0"/>
              </a:rPr>
              <a:t>Department of Physical Chemistry and Materials Science</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dirty="0" smtClean="0">
                <a:latin typeface="Times New Roman" panose="02020603050405020304" pitchFamily="18" charset="0"/>
                <a:cs typeface="Times New Roman" panose="02020603050405020304" pitchFamily="18" charset="0"/>
              </a:rPr>
              <a:t>4.</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smtClean="0">
                <a:latin typeface="Times New Roman" panose="02020603050405020304" pitchFamily="18" charset="0"/>
                <a:cs typeface="Times New Roman" panose="02020603050405020304" pitchFamily="18" charset="0"/>
              </a:rPr>
              <a:t>General Chemistry</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sz="4000" dirty="0" smtClean="0">
                <a:latin typeface="Times New Roman" panose="02020603050405020304" pitchFamily="18" charset="0"/>
                <a:cs typeface="Times New Roman" panose="02020603050405020304" pitchFamily="18" charset="0"/>
              </a:rPr>
              <a:t>2. </a:t>
            </a:r>
            <a:r>
              <a:rPr lang="en-US" sz="4000" dirty="0">
                <a:latin typeface="Times New Roman" panose="02020603050405020304" pitchFamily="18" charset="0"/>
                <a:cs typeface="Times New Roman" panose="02020603050405020304" pitchFamily="18" charset="0"/>
              </a:rPr>
              <a:t>Description of chemical systems by state</a:t>
            </a:r>
            <a:endParaRPr lang="hu-H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Transformations between states of matter</a:t>
            </a:r>
            <a:endParaRPr lang="hu-HU" dirty="0">
              <a:latin typeface="Times New Roman" panose="02020603050405020304" pitchFamily="18" charset="0"/>
              <a:cs typeface="Times New Roman" panose="02020603050405020304" pitchFamily="18" charset="0"/>
            </a:endParaRPr>
          </a:p>
        </p:txBody>
      </p:sp>
      <p:sp>
        <p:nvSpPr>
          <p:cNvPr id="4" name="Téglalap: lekerekített 3">
            <a:extLst>
              <a:ext uri="{FF2B5EF4-FFF2-40B4-BE49-F238E27FC236}">
                <a16:creationId xmlns:a16="http://schemas.microsoft.com/office/drawing/2014/main" id="{2F8CB9D5-CDB0-41D5-9A84-2B86D8257330}"/>
              </a:ext>
            </a:extLst>
          </p:cNvPr>
          <p:cNvSpPr/>
          <p:nvPr/>
        </p:nvSpPr>
        <p:spPr>
          <a:xfrm>
            <a:off x="838200" y="4993769"/>
            <a:ext cx="2452255" cy="10252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smtClean="0">
                <a:latin typeface="Times New Roman" panose="02020603050405020304" pitchFamily="18" charset="0"/>
                <a:cs typeface="Times New Roman" panose="02020603050405020304" pitchFamily="18" charset="0"/>
              </a:rPr>
              <a:t>solid</a:t>
            </a:r>
            <a:endParaRPr lang="hu-HU" sz="4000" dirty="0">
              <a:latin typeface="Times New Roman" panose="02020603050405020304" pitchFamily="18" charset="0"/>
              <a:cs typeface="Times New Roman" panose="02020603050405020304" pitchFamily="18" charset="0"/>
            </a:endParaRPr>
          </a:p>
        </p:txBody>
      </p:sp>
      <p:sp>
        <p:nvSpPr>
          <p:cNvPr id="5" name="Téglalap: lekerekített 4">
            <a:extLst>
              <a:ext uri="{FF2B5EF4-FFF2-40B4-BE49-F238E27FC236}">
                <a16:creationId xmlns:a16="http://schemas.microsoft.com/office/drawing/2014/main" id="{7615CAA0-A607-4270-99A4-9760CDC2CE7C}"/>
              </a:ext>
            </a:extLst>
          </p:cNvPr>
          <p:cNvSpPr/>
          <p:nvPr/>
        </p:nvSpPr>
        <p:spPr>
          <a:xfrm>
            <a:off x="9039638" y="4993769"/>
            <a:ext cx="2452255" cy="10252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smtClean="0">
                <a:latin typeface="Times New Roman" panose="02020603050405020304" pitchFamily="18" charset="0"/>
                <a:cs typeface="Times New Roman" panose="02020603050405020304" pitchFamily="18" charset="0"/>
              </a:rPr>
              <a:t>liquid</a:t>
            </a:r>
            <a:endParaRPr lang="hu-HU" sz="4000" dirty="0">
              <a:latin typeface="Times New Roman" panose="02020603050405020304" pitchFamily="18" charset="0"/>
              <a:cs typeface="Times New Roman" panose="02020603050405020304" pitchFamily="18" charset="0"/>
            </a:endParaRPr>
          </a:p>
        </p:txBody>
      </p:sp>
      <p:sp>
        <p:nvSpPr>
          <p:cNvPr id="6" name="Téglalap: lekerekített 5">
            <a:extLst>
              <a:ext uri="{FF2B5EF4-FFF2-40B4-BE49-F238E27FC236}">
                <a16:creationId xmlns:a16="http://schemas.microsoft.com/office/drawing/2014/main" id="{3C701C9E-763E-4D58-9565-56C3B1DEB34C}"/>
              </a:ext>
            </a:extLst>
          </p:cNvPr>
          <p:cNvSpPr/>
          <p:nvPr/>
        </p:nvSpPr>
        <p:spPr>
          <a:xfrm>
            <a:off x="4869872" y="2122347"/>
            <a:ext cx="2452255" cy="10252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smtClean="0">
                <a:solidFill>
                  <a:schemeClr val="tx1"/>
                </a:solidFill>
                <a:latin typeface="Times New Roman" panose="02020603050405020304" pitchFamily="18" charset="0"/>
                <a:cs typeface="Times New Roman" panose="02020603050405020304" pitchFamily="18" charset="0"/>
              </a:rPr>
              <a:t>gas</a:t>
            </a:r>
            <a:endParaRPr lang="hu-HU" sz="4000" dirty="0">
              <a:solidFill>
                <a:schemeClr val="tx1"/>
              </a:solidFill>
              <a:latin typeface="Times New Roman" panose="02020603050405020304" pitchFamily="18" charset="0"/>
              <a:cs typeface="Times New Roman" panose="02020603050405020304" pitchFamily="18" charset="0"/>
            </a:endParaRPr>
          </a:p>
        </p:txBody>
      </p:sp>
      <p:grpSp>
        <p:nvGrpSpPr>
          <p:cNvPr id="37" name="Csoportba foglalás 36">
            <a:extLst>
              <a:ext uri="{FF2B5EF4-FFF2-40B4-BE49-F238E27FC236}">
                <a16:creationId xmlns:a16="http://schemas.microsoft.com/office/drawing/2014/main" id="{7A50ADA0-B3A5-4768-9C56-28AF1462A77E}"/>
              </a:ext>
            </a:extLst>
          </p:cNvPr>
          <p:cNvGrpSpPr/>
          <p:nvPr/>
        </p:nvGrpSpPr>
        <p:grpSpPr>
          <a:xfrm>
            <a:off x="5044985" y="4794900"/>
            <a:ext cx="2102029" cy="548919"/>
            <a:chOff x="5044985" y="4794900"/>
            <a:chExt cx="2102029" cy="548919"/>
          </a:xfrm>
        </p:grpSpPr>
        <p:cxnSp>
          <p:nvCxnSpPr>
            <p:cNvPr id="9" name="Egyenes összekötő nyíllal 8">
              <a:extLst>
                <a:ext uri="{FF2B5EF4-FFF2-40B4-BE49-F238E27FC236}">
                  <a16:creationId xmlns:a16="http://schemas.microsoft.com/office/drawing/2014/main" id="{1FA66B02-9A87-458F-BFB3-13CE6EBA3EA8}"/>
                </a:ext>
              </a:extLst>
            </p:cNvPr>
            <p:cNvCxnSpPr>
              <a:cxnSpLocks/>
            </p:cNvCxnSpPr>
            <p:nvPr/>
          </p:nvCxnSpPr>
          <p:spPr>
            <a:xfrm>
              <a:off x="5044985" y="5343819"/>
              <a:ext cx="2102029" cy="0"/>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Szövegdoboz 15">
              <a:extLst>
                <a:ext uri="{FF2B5EF4-FFF2-40B4-BE49-F238E27FC236}">
                  <a16:creationId xmlns:a16="http://schemas.microsoft.com/office/drawing/2014/main" id="{BB7F5720-50A9-4DC6-8CDA-0561F125362F}"/>
                </a:ext>
              </a:extLst>
            </p:cNvPr>
            <p:cNvSpPr txBox="1"/>
            <p:nvPr/>
          </p:nvSpPr>
          <p:spPr>
            <a:xfrm>
              <a:off x="5469330" y="4794900"/>
              <a:ext cx="1279517"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melting</a:t>
              </a:r>
              <a:endParaRPr lang="hu-HU" sz="2800" dirty="0">
                <a:latin typeface="Times New Roman" panose="02020603050405020304" pitchFamily="18" charset="0"/>
                <a:cs typeface="Times New Roman" panose="02020603050405020304" pitchFamily="18" charset="0"/>
              </a:endParaRPr>
            </a:p>
          </p:txBody>
        </p:sp>
      </p:grpSp>
      <p:grpSp>
        <p:nvGrpSpPr>
          <p:cNvPr id="38" name="Csoportba foglalás 37">
            <a:extLst>
              <a:ext uri="{FF2B5EF4-FFF2-40B4-BE49-F238E27FC236}">
                <a16:creationId xmlns:a16="http://schemas.microsoft.com/office/drawing/2014/main" id="{A00AB651-AB0A-43F7-8DE7-FCAE67BAB34E}"/>
              </a:ext>
            </a:extLst>
          </p:cNvPr>
          <p:cNvGrpSpPr/>
          <p:nvPr/>
        </p:nvGrpSpPr>
        <p:grpSpPr>
          <a:xfrm>
            <a:off x="5002515" y="5781029"/>
            <a:ext cx="2102029" cy="529566"/>
            <a:chOff x="5002515" y="5781029"/>
            <a:chExt cx="2102029" cy="529566"/>
          </a:xfrm>
        </p:grpSpPr>
        <p:cxnSp>
          <p:nvCxnSpPr>
            <p:cNvPr id="13" name="Egyenes összekötő nyíllal 12">
              <a:extLst>
                <a:ext uri="{FF2B5EF4-FFF2-40B4-BE49-F238E27FC236}">
                  <a16:creationId xmlns:a16="http://schemas.microsoft.com/office/drawing/2014/main" id="{351A1952-96FB-41B4-A7C4-702FED7C125B}"/>
                </a:ext>
              </a:extLst>
            </p:cNvPr>
            <p:cNvCxnSpPr>
              <a:cxnSpLocks/>
            </p:cNvCxnSpPr>
            <p:nvPr/>
          </p:nvCxnSpPr>
          <p:spPr>
            <a:xfrm>
              <a:off x="5002515" y="5781029"/>
              <a:ext cx="2102029" cy="0"/>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7" name="Szövegdoboz 16">
              <a:extLst>
                <a:ext uri="{FF2B5EF4-FFF2-40B4-BE49-F238E27FC236}">
                  <a16:creationId xmlns:a16="http://schemas.microsoft.com/office/drawing/2014/main" id="{76533CBB-1BF1-40F8-91CF-AD0D3225F949}"/>
                </a:ext>
              </a:extLst>
            </p:cNvPr>
            <p:cNvSpPr txBox="1"/>
            <p:nvPr/>
          </p:nvSpPr>
          <p:spPr>
            <a:xfrm>
              <a:off x="5548679" y="5787375"/>
              <a:ext cx="1359668"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freezing</a:t>
              </a:r>
              <a:endParaRPr lang="hu-HU" sz="2800" dirty="0">
                <a:latin typeface="Times New Roman" panose="02020603050405020304" pitchFamily="18" charset="0"/>
                <a:cs typeface="Times New Roman" panose="02020603050405020304" pitchFamily="18" charset="0"/>
              </a:endParaRPr>
            </a:p>
          </p:txBody>
        </p:sp>
      </p:grpSp>
      <p:grpSp>
        <p:nvGrpSpPr>
          <p:cNvPr id="40" name="Csoportba foglalás 39">
            <a:extLst>
              <a:ext uri="{FF2B5EF4-FFF2-40B4-BE49-F238E27FC236}">
                <a16:creationId xmlns:a16="http://schemas.microsoft.com/office/drawing/2014/main" id="{26D5EB63-8895-401B-8377-7292318984AB}"/>
              </a:ext>
            </a:extLst>
          </p:cNvPr>
          <p:cNvGrpSpPr/>
          <p:nvPr/>
        </p:nvGrpSpPr>
        <p:grpSpPr>
          <a:xfrm>
            <a:off x="7959778" y="2866251"/>
            <a:ext cx="2115723" cy="1491352"/>
            <a:chOff x="7959778" y="2866251"/>
            <a:chExt cx="2115723" cy="1491352"/>
          </a:xfrm>
        </p:grpSpPr>
        <p:cxnSp>
          <p:nvCxnSpPr>
            <p:cNvPr id="8" name="Egyenes összekötő nyíllal 7">
              <a:extLst>
                <a:ext uri="{FF2B5EF4-FFF2-40B4-BE49-F238E27FC236}">
                  <a16:creationId xmlns:a16="http://schemas.microsoft.com/office/drawing/2014/main" id="{8A633DC2-F41B-47A7-B2BE-924B363898B5}"/>
                </a:ext>
              </a:extLst>
            </p:cNvPr>
            <p:cNvCxnSpPr>
              <a:cxnSpLocks/>
            </p:cNvCxnSpPr>
            <p:nvPr/>
          </p:nvCxnSpPr>
          <p:spPr>
            <a:xfrm>
              <a:off x="7959778" y="3147583"/>
              <a:ext cx="1499015" cy="1210020"/>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8" name="Szövegdoboz 17">
              <a:extLst>
                <a:ext uri="{FF2B5EF4-FFF2-40B4-BE49-F238E27FC236}">
                  <a16:creationId xmlns:a16="http://schemas.microsoft.com/office/drawing/2014/main" id="{7A0AB284-5832-4646-9309-4A4D4705C30E}"/>
                </a:ext>
              </a:extLst>
            </p:cNvPr>
            <p:cNvSpPr txBox="1"/>
            <p:nvPr/>
          </p:nvSpPr>
          <p:spPr>
            <a:xfrm rot="2340000">
              <a:off x="7999292" y="2866251"/>
              <a:ext cx="2076209" cy="954107"/>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p</a:t>
              </a:r>
              <a:r>
                <a:rPr lang="hu-HU" sz="2800" dirty="0" smtClean="0">
                  <a:latin typeface="Times New Roman" panose="02020603050405020304" pitchFamily="18" charset="0"/>
                  <a:cs typeface="Times New Roman" panose="02020603050405020304" pitchFamily="18" charset="0"/>
                </a:rPr>
                <a:t>recipitation</a:t>
              </a:r>
            </a:p>
            <a:p>
              <a:r>
                <a:rPr lang="hu-HU" sz="2800" dirty="0" smtClean="0">
                  <a:latin typeface="Times New Roman" panose="02020603050405020304" pitchFamily="18" charset="0"/>
                  <a:cs typeface="Times New Roman" panose="02020603050405020304" pitchFamily="18" charset="0"/>
                </a:rPr>
                <a:t>condensation</a:t>
              </a:r>
              <a:endParaRPr lang="hu-HU" sz="2800" dirty="0">
                <a:latin typeface="Times New Roman" panose="02020603050405020304" pitchFamily="18" charset="0"/>
                <a:cs typeface="Times New Roman" panose="02020603050405020304" pitchFamily="18" charset="0"/>
              </a:endParaRPr>
            </a:p>
          </p:txBody>
        </p:sp>
      </p:grpSp>
      <p:grpSp>
        <p:nvGrpSpPr>
          <p:cNvPr id="39" name="Csoportba foglalás 38">
            <a:extLst>
              <a:ext uri="{FF2B5EF4-FFF2-40B4-BE49-F238E27FC236}">
                <a16:creationId xmlns:a16="http://schemas.microsoft.com/office/drawing/2014/main" id="{9C2B6E0A-D635-41F5-B327-258F00191244}"/>
              </a:ext>
            </a:extLst>
          </p:cNvPr>
          <p:cNvGrpSpPr/>
          <p:nvPr/>
        </p:nvGrpSpPr>
        <p:grpSpPr>
          <a:xfrm>
            <a:off x="7210543" y="3524833"/>
            <a:ext cx="1920965" cy="1210020"/>
            <a:chOff x="7210543" y="3524833"/>
            <a:chExt cx="1920965" cy="1210020"/>
          </a:xfrm>
        </p:grpSpPr>
        <p:cxnSp>
          <p:nvCxnSpPr>
            <p:cNvPr id="21" name="Egyenes összekötő nyíllal 20">
              <a:extLst>
                <a:ext uri="{FF2B5EF4-FFF2-40B4-BE49-F238E27FC236}">
                  <a16:creationId xmlns:a16="http://schemas.microsoft.com/office/drawing/2014/main" id="{9BA9FDC4-E1A0-4500-8B5F-9DECB22879FB}"/>
                </a:ext>
              </a:extLst>
            </p:cNvPr>
            <p:cNvCxnSpPr>
              <a:cxnSpLocks/>
            </p:cNvCxnSpPr>
            <p:nvPr/>
          </p:nvCxnSpPr>
          <p:spPr>
            <a:xfrm>
              <a:off x="7632493" y="3524833"/>
              <a:ext cx="1499015" cy="1210020"/>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8" name="Szövegdoboz 27">
              <a:extLst>
                <a:ext uri="{FF2B5EF4-FFF2-40B4-BE49-F238E27FC236}">
                  <a16:creationId xmlns:a16="http://schemas.microsoft.com/office/drawing/2014/main" id="{A87D191F-F6B3-4C06-8904-2DE46898F9F6}"/>
                </a:ext>
              </a:extLst>
            </p:cNvPr>
            <p:cNvSpPr txBox="1"/>
            <p:nvPr/>
          </p:nvSpPr>
          <p:spPr>
            <a:xfrm rot="2340000">
              <a:off x="7210543" y="4051024"/>
              <a:ext cx="1877437"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evaporation</a:t>
              </a:r>
              <a:endParaRPr lang="hu-HU" sz="2800" dirty="0">
                <a:latin typeface="Times New Roman" panose="02020603050405020304" pitchFamily="18" charset="0"/>
                <a:cs typeface="Times New Roman" panose="02020603050405020304" pitchFamily="18" charset="0"/>
              </a:endParaRPr>
            </a:p>
          </p:txBody>
        </p:sp>
      </p:grpSp>
      <p:grpSp>
        <p:nvGrpSpPr>
          <p:cNvPr id="41" name="Csoportba foglalás 40">
            <a:extLst>
              <a:ext uri="{FF2B5EF4-FFF2-40B4-BE49-F238E27FC236}">
                <a16:creationId xmlns:a16="http://schemas.microsoft.com/office/drawing/2014/main" id="{9E368ADA-FDB5-4045-BDFE-6DC53B006BB8}"/>
              </a:ext>
            </a:extLst>
          </p:cNvPr>
          <p:cNvGrpSpPr/>
          <p:nvPr/>
        </p:nvGrpSpPr>
        <p:grpSpPr>
          <a:xfrm>
            <a:off x="2281200" y="2831892"/>
            <a:ext cx="2214068" cy="1503016"/>
            <a:chOff x="2281200" y="2831892"/>
            <a:chExt cx="2214068" cy="1503016"/>
          </a:xfrm>
        </p:grpSpPr>
        <p:cxnSp>
          <p:nvCxnSpPr>
            <p:cNvPr id="26" name="Egyenes összekötő nyíllal 25">
              <a:extLst>
                <a:ext uri="{FF2B5EF4-FFF2-40B4-BE49-F238E27FC236}">
                  <a16:creationId xmlns:a16="http://schemas.microsoft.com/office/drawing/2014/main" id="{EE4C4B46-98EA-4F0C-B55A-6C3052B43FFE}"/>
                </a:ext>
              </a:extLst>
            </p:cNvPr>
            <p:cNvCxnSpPr>
              <a:cxnSpLocks noChangeAspect="1"/>
            </p:cNvCxnSpPr>
            <p:nvPr/>
          </p:nvCxnSpPr>
          <p:spPr>
            <a:xfrm flipH="1">
              <a:off x="2851740" y="3167200"/>
              <a:ext cx="1489812" cy="1167708"/>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9" name="Szövegdoboz 28">
              <a:extLst>
                <a:ext uri="{FF2B5EF4-FFF2-40B4-BE49-F238E27FC236}">
                  <a16:creationId xmlns:a16="http://schemas.microsoft.com/office/drawing/2014/main" id="{8AE185A4-3CEA-47A3-A6DF-A9C600E4EBC0}"/>
                </a:ext>
              </a:extLst>
            </p:cNvPr>
            <p:cNvSpPr txBox="1"/>
            <p:nvPr/>
          </p:nvSpPr>
          <p:spPr>
            <a:xfrm rot="19315544">
              <a:off x="2281200" y="2831892"/>
              <a:ext cx="2214068" cy="954107"/>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crystallization</a:t>
              </a:r>
              <a:r>
                <a:rPr lang="hu-HU" sz="2800" dirty="0">
                  <a:latin typeface="Times New Roman" panose="02020603050405020304" pitchFamily="18" charset="0"/>
                  <a:cs typeface="Times New Roman" panose="02020603050405020304" pitchFamily="18" charset="0"/>
                </a:rPr>
                <a:t/>
              </a:r>
              <a:br>
                <a:rPr lang="hu-HU" sz="2800" dirty="0">
                  <a:latin typeface="Times New Roman" panose="02020603050405020304" pitchFamily="18" charset="0"/>
                  <a:cs typeface="Times New Roman" panose="02020603050405020304" pitchFamily="18" charset="0"/>
                </a:rPr>
              </a:br>
              <a:r>
                <a:rPr lang="hu-HU" sz="2800" dirty="0" smtClean="0">
                  <a:latin typeface="Times New Roman" panose="02020603050405020304" pitchFamily="18" charset="0"/>
                  <a:cs typeface="Times New Roman" panose="02020603050405020304" pitchFamily="18" charset="0"/>
                </a:rPr>
                <a:t>condensation</a:t>
              </a:r>
              <a:endParaRPr lang="hu-HU" sz="2800" dirty="0">
                <a:latin typeface="Times New Roman" panose="02020603050405020304" pitchFamily="18" charset="0"/>
                <a:cs typeface="Times New Roman" panose="02020603050405020304" pitchFamily="18" charset="0"/>
              </a:endParaRPr>
            </a:p>
          </p:txBody>
        </p:sp>
      </p:grpSp>
      <p:grpSp>
        <p:nvGrpSpPr>
          <p:cNvPr id="42" name="Csoportba foglalás 41">
            <a:extLst>
              <a:ext uri="{FF2B5EF4-FFF2-40B4-BE49-F238E27FC236}">
                <a16:creationId xmlns:a16="http://schemas.microsoft.com/office/drawing/2014/main" id="{F62B6B8B-3763-460A-9C56-5D6484804B73}"/>
              </a:ext>
            </a:extLst>
          </p:cNvPr>
          <p:cNvGrpSpPr/>
          <p:nvPr/>
        </p:nvGrpSpPr>
        <p:grpSpPr>
          <a:xfrm>
            <a:off x="3261470" y="3504362"/>
            <a:ext cx="1886558" cy="1167708"/>
            <a:chOff x="3261470" y="3504362"/>
            <a:chExt cx="1886558" cy="1167708"/>
          </a:xfrm>
        </p:grpSpPr>
        <p:cxnSp>
          <p:nvCxnSpPr>
            <p:cNvPr id="23" name="Egyenes összekötő nyíllal 22">
              <a:extLst>
                <a:ext uri="{FF2B5EF4-FFF2-40B4-BE49-F238E27FC236}">
                  <a16:creationId xmlns:a16="http://schemas.microsoft.com/office/drawing/2014/main" id="{408EEC0B-5C72-4B63-AB1C-9E5ED03EE7D3}"/>
                </a:ext>
              </a:extLst>
            </p:cNvPr>
            <p:cNvCxnSpPr>
              <a:cxnSpLocks noChangeAspect="1"/>
            </p:cNvCxnSpPr>
            <p:nvPr/>
          </p:nvCxnSpPr>
          <p:spPr>
            <a:xfrm flipH="1">
              <a:off x="3261470" y="3504362"/>
              <a:ext cx="1489812" cy="1167708"/>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DE267F0C-F4F6-484B-84BD-DBF27A693D2E}"/>
                </a:ext>
              </a:extLst>
            </p:cNvPr>
            <p:cNvSpPr txBox="1"/>
            <p:nvPr/>
          </p:nvSpPr>
          <p:spPr>
            <a:xfrm rot="19315544">
              <a:off x="3270591" y="4047563"/>
              <a:ext cx="1877437"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sublimation</a:t>
              </a:r>
              <a:endParaRPr lang="hu-HU" sz="2800" dirty="0">
                <a:latin typeface="Times New Roman" panose="02020603050405020304" pitchFamily="18" charset="0"/>
                <a:cs typeface="Times New Roman" panose="02020603050405020304" pitchFamily="18" charset="0"/>
              </a:endParaRPr>
            </a:p>
          </p:txBody>
        </p:sp>
      </p:grpSp>
      <p:grpSp>
        <p:nvGrpSpPr>
          <p:cNvPr id="35" name="Csoportba foglalás 34">
            <a:extLst>
              <a:ext uri="{FF2B5EF4-FFF2-40B4-BE49-F238E27FC236}">
                <a16:creationId xmlns:a16="http://schemas.microsoft.com/office/drawing/2014/main" id="{F58C908B-0C43-411D-961D-F4FCB39FE1FF}"/>
              </a:ext>
            </a:extLst>
          </p:cNvPr>
          <p:cNvGrpSpPr/>
          <p:nvPr/>
        </p:nvGrpSpPr>
        <p:grpSpPr>
          <a:xfrm>
            <a:off x="384976" y="4233052"/>
            <a:ext cx="11622146" cy="2574297"/>
            <a:chOff x="384976" y="4233052"/>
            <a:chExt cx="11622146" cy="2574297"/>
          </a:xfrm>
        </p:grpSpPr>
        <p:sp>
          <p:nvSpPr>
            <p:cNvPr id="32" name="Ellipszis 31">
              <a:extLst>
                <a:ext uri="{FF2B5EF4-FFF2-40B4-BE49-F238E27FC236}">
                  <a16:creationId xmlns:a16="http://schemas.microsoft.com/office/drawing/2014/main" id="{33FB2F71-8329-44CB-9423-CFA987E8097F}"/>
                </a:ext>
              </a:extLst>
            </p:cNvPr>
            <p:cNvSpPr/>
            <p:nvPr/>
          </p:nvSpPr>
          <p:spPr>
            <a:xfrm>
              <a:off x="384976" y="4233052"/>
              <a:ext cx="11622146" cy="257429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Szövegdoboz 32">
              <a:extLst>
                <a:ext uri="{FF2B5EF4-FFF2-40B4-BE49-F238E27FC236}">
                  <a16:creationId xmlns:a16="http://schemas.microsoft.com/office/drawing/2014/main" id="{023AF36F-7887-465C-BD7A-FC659DC48972}"/>
                </a:ext>
              </a:extLst>
            </p:cNvPr>
            <p:cNvSpPr txBox="1"/>
            <p:nvPr/>
          </p:nvSpPr>
          <p:spPr>
            <a:xfrm>
              <a:off x="5140311" y="6297274"/>
              <a:ext cx="1914307" cy="400110"/>
            </a:xfrm>
            <a:prstGeom prst="rect">
              <a:avLst/>
            </a:prstGeom>
            <a:noFill/>
          </p:spPr>
          <p:txBody>
            <a:bodyPr wrap="none" rtlCol="0">
              <a:spAutoFit/>
            </a:bodyPr>
            <a:lstStyle/>
            <a:p>
              <a:r>
                <a:rPr lang="hu-HU" sz="2000" dirty="0">
                  <a:solidFill>
                    <a:srgbClr val="FF0000"/>
                  </a:solidFill>
                  <a:latin typeface="Times New Roman" panose="02020603050405020304" pitchFamily="18" charset="0"/>
                  <a:cs typeface="Times New Roman" panose="02020603050405020304" pitchFamily="18" charset="0"/>
                </a:rPr>
                <a:t>c</a:t>
              </a:r>
              <a:r>
                <a:rPr lang="hu-HU" sz="2000" dirty="0" smtClean="0">
                  <a:solidFill>
                    <a:srgbClr val="FF0000"/>
                  </a:solidFill>
                  <a:latin typeface="Times New Roman" panose="02020603050405020304" pitchFamily="18" charset="0"/>
                  <a:cs typeface="Times New Roman" panose="02020603050405020304" pitchFamily="18" charset="0"/>
                </a:rPr>
                <a:t>ondensed phase</a:t>
              </a:r>
              <a:endParaRPr lang="hu-HU" sz="2000" dirty="0">
                <a:solidFill>
                  <a:srgbClr val="FF0000"/>
                </a:solidFill>
                <a:latin typeface="Times New Roman" panose="02020603050405020304" pitchFamily="18" charset="0"/>
                <a:cs typeface="Times New Roman" panose="02020603050405020304" pitchFamily="18" charset="0"/>
              </a:endParaRPr>
            </a:p>
          </p:txBody>
        </p:sp>
      </p:grpSp>
      <p:grpSp>
        <p:nvGrpSpPr>
          <p:cNvPr id="36" name="Csoportba foglalás 35">
            <a:extLst>
              <a:ext uri="{FF2B5EF4-FFF2-40B4-BE49-F238E27FC236}">
                <a16:creationId xmlns:a16="http://schemas.microsoft.com/office/drawing/2014/main" id="{8DED1BDE-B355-43D3-8924-DD3635EF1183}"/>
              </a:ext>
            </a:extLst>
          </p:cNvPr>
          <p:cNvGrpSpPr/>
          <p:nvPr/>
        </p:nvGrpSpPr>
        <p:grpSpPr>
          <a:xfrm>
            <a:off x="4005258" y="2169887"/>
            <a:ext cx="8302505" cy="3808816"/>
            <a:chOff x="4005258" y="2169887"/>
            <a:chExt cx="8302505" cy="3808816"/>
          </a:xfrm>
        </p:grpSpPr>
        <p:sp>
          <p:nvSpPr>
            <p:cNvPr id="31" name="Ellipszis 30">
              <a:extLst>
                <a:ext uri="{FF2B5EF4-FFF2-40B4-BE49-F238E27FC236}">
                  <a16:creationId xmlns:a16="http://schemas.microsoft.com/office/drawing/2014/main" id="{E2770789-E0EB-4751-B26C-B01F8D4F43C8}"/>
                </a:ext>
              </a:extLst>
            </p:cNvPr>
            <p:cNvSpPr/>
            <p:nvPr/>
          </p:nvSpPr>
          <p:spPr>
            <a:xfrm rot="1149029">
              <a:off x="4005258" y="2169887"/>
              <a:ext cx="8302505" cy="3808816"/>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Szövegdoboz 33">
              <a:extLst>
                <a:ext uri="{FF2B5EF4-FFF2-40B4-BE49-F238E27FC236}">
                  <a16:creationId xmlns:a16="http://schemas.microsoft.com/office/drawing/2014/main" id="{772347B3-0CA7-4FAF-959E-B34E67678DB8}"/>
                </a:ext>
              </a:extLst>
            </p:cNvPr>
            <p:cNvSpPr txBox="1"/>
            <p:nvPr/>
          </p:nvSpPr>
          <p:spPr>
            <a:xfrm rot="1273384">
              <a:off x="7206988" y="4952921"/>
              <a:ext cx="1314784" cy="400110"/>
            </a:xfrm>
            <a:prstGeom prst="rect">
              <a:avLst/>
            </a:prstGeom>
            <a:noFill/>
          </p:spPr>
          <p:txBody>
            <a:bodyPr wrap="none" rtlCol="0">
              <a:spAutoFit/>
            </a:bodyPr>
            <a:lstStyle/>
            <a:p>
              <a:r>
                <a:rPr lang="hu-HU" sz="2000" dirty="0">
                  <a:solidFill>
                    <a:srgbClr val="00B050"/>
                  </a:solidFill>
                  <a:latin typeface="Times New Roman" panose="02020603050405020304" pitchFamily="18" charset="0"/>
                  <a:cs typeface="Times New Roman" panose="02020603050405020304" pitchFamily="18" charset="0"/>
                </a:rPr>
                <a:t>f</a:t>
              </a:r>
              <a:r>
                <a:rPr lang="hu-HU" sz="2000" dirty="0" smtClean="0">
                  <a:solidFill>
                    <a:srgbClr val="00B050"/>
                  </a:solidFill>
                  <a:latin typeface="Times New Roman" panose="02020603050405020304" pitchFamily="18" charset="0"/>
                  <a:cs typeface="Times New Roman" panose="02020603050405020304" pitchFamily="18" charset="0"/>
                </a:rPr>
                <a:t>luid phase</a:t>
              </a:r>
              <a:endParaRPr lang="hu-HU" sz="2000" dirty="0">
                <a:solidFill>
                  <a:srgbClr val="00B050"/>
                </a:solidFill>
                <a:latin typeface="Times New Roman" panose="02020603050405020304" pitchFamily="18" charset="0"/>
                <a:cs typeface="Times New Roman" panose="02020603050405020304" pitchFamily="18" charset="0"/>
              </a:endParaRPr>
            </a:p>
          </p:txBody>
        </p:sp>
      </p:grpSp>
      <p:sp>
        <p:nvSpPr>
          <p:cNvPr id="3" name="Slide Number Placeholder 2"/>
          <p:cNvSpPr>
            <a:spLocks noGrp="1"/>
          </p:cNvSpPr>
          <p:nvPr>
            <p:ph type="sldNum" sz="quarter" idx="12"/>
          </p:nvPr>
        </p:nvSpPr>
        <p:spPr/>
        <p:txBody>
          <a:bodyPr/>
          <a:lstStyle/>
          <a:p>
            <a:fld id="{3C4C4ECE-28BA-4963-8103-0CE331711D51}" type="slidenum">
              <a:rPr lang="hu-HU" smtClean="0"/>
              <a:t>10</a:t>
            </a:fld>
            <a:endParaRPr lang="hu-HU"/>
          </a:p>
        </p:txBody>
      </p:sp>
    </p:spTree>
    <p:extLst>
      <p:ext uri="{BB962C8B-B14F-4D97-AF65-F5344CB8AC3E}">
        <p14:creationId xmlns:p14="http://schemas.microsoft.com/office/powerpoint/2010/main" val="23195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Factors determining the </a:t>
            </a:r>
            <a:r>
              <a:rPr lang="hu-HU" dirty="0" smtClean="0">
                <a:latin typeface="Times New Roman" panose="02020603050405020304" pitchFamily="18" charset="0"/>
                <a:cs typeface="Times New Roman" panose="02020603050405020304" pitchFamily="18" charset="0"/>
              </a:rPr>
              <a:t>state of matter</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lnSpcReduction="10000"/>
          </a:bodyPr>
          <a:lstStyle/>
          <a:p>
            <a:r>
              <a:rPr lang="en-US" dirty="0">
                <a:latin typeface="Times New Roman" panose="02020603050405020304" pitchFamily="18" charset="0"/>
                <a:cs typeface="Times New Roman" panose="02020603050405020304" pitchFamily="18" charset="0"/>
              </a:rPr>
              <a:t>When examining the states of matter, it quickly became clear that in the case of a material, the state of matter is determined by the temperature of the material and the external pressure</a:t>
            </a:r>
            <a:r>
              <a:rPr lang="en-US"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research revealed that, in addition to these,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ha</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take into account the volume of the systems and the </a:t>
            </a:r>
            <a:r>
              <a:rPr lang="hu-HU" dirty="0" smtClean="0">
                <a:latin typeface="Times New Roman" panose="02020603050405020304" pitchFamily="18" charset="0"/>
                <a:cs typeface="Times New Roman" panose="02020603050405020304" pitchFamily="18" charset="0"/>
              </a:rPr>
              <a:t>molar </a:t>
            </a:r>
            <a:r>
              <a:rPr lang="en-US" dirty="0" smtClean="0">
                <a:latin typeface="Times New Roman" panose="02020603050405020304" pitchFamily="18" charset="0"/>
                <a:cs typeface="Times New Roman" panose="02020603050405020304" pitchFamily="18" charset="0"/>
              </a:rPr>
              <a:t>amount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substance</a:t>
            </a:r>
            <a:r>
              <a:rPr lang="hu-HU" dirty="0" smtClean="0">
                <a:latin typeface="Times New Roman" panose="02020603050405020304" pitchFamily="18" charset="0"/>
                <a:cs typeface="Times New Roman" panose="02020603050405020304" pitchFamily="18" charset="0"/>
              </a:rPr>
              <a:t> involved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be able to clearly describe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state</a:t>
            </a:r>
            <a:r>
              <a:rPr lang="hu-HU" dirty="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a:t>
            </a:r>
            <a:r>
              <a:rPr lang="en-US" dirty="0">
                <a:latin typeface="Times New Roman" panose="02020603050405020304" pitchFamily="18" charset="0"/>
                <a:cs typeface="Times New Roman" panose="02020603050405020304" pitchFamily="18" charset="0"/>
              </a:rPr>
              <a:t>, the pressure (p), </a:t>
            </a:r>
            <a:r>
              <a:rPr lang="en-US" dirty="0" smtClean="0">
                <a:latin typeface="Times New Roman" panose="02020603050405020304" pitchFamily="18" charset="0"/>
                <a:cs typeface="Times New Roman" panose="02020603050405020304" pitchFamily="18" charset="0"/>
              </a:rPr>
              <a:t>the volume </a:t>
            </a:r>
            <a:r>
              <a:rPr lang="en-US" dirty="0">
                <a:latin typeface="Times New Roman" panose="02020603050405020304" pitchFamily="18" charset="0"/>
                <a:cs typeface="Times New Roman" panose="02020603050405020304" pitchFamily="18" charset="0"/>
              </a:rPr>
              <a:t>(V), </a:t>
            </a:r>
            <a:r>
              <a:rPr lang="en-US" dirty="0" smtClean="0">
                <a:latin typeface="Times New Roman" panose="02020603050405020304" pitchFamily="18" charset="0"/>
                <a:cs typeface="Times New Roman" panose="02020603050405020304" pitchFamily="18" charset="0"/>
              </a:rPr>
              <a:t>the thermodynamic </a:t>
            </a:r>
            <a:r>
              <a:rPr lang="en-US" dirty="0">
                <a:latin typeface="Times New Roman" panose="02020603050405020304" pitchFamily="18" charset="0"/>
                <a:cs typeface="Times New Roman" panose="02020603050405020304" pitchFamily="18" charset="0"/>
              </a:rPr>
              <a:t>temperature (T) and the </a:t>
            </a:r>
            <a:r>
              <a:rPr lang="hu-HU" dirty="0" smtClean="0">
                <a:latin typeface="Times New Roman" panose="02020603050405020304" pitchFamily="18" charset="0"/>
                <a:cs typeface="Times New Roman" panose="02020603050405020304" pitchFamily="18" charset="0"/>
              </a:rPr>
              <a:t>molar amount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 make up the so-called </a:t>
            </a:r>
            <a:r>
              <a:rPr lang="hu-HU" dirty="0" smtClean="0">
                <a:latin typeface="Times New Roman" panose="02020603050405020304" pitchFamily="18" charset="0"/>
                <a:cs typeface="Times New Roman" panose="02020603050405020304" pitchFamily="18" charset="0"/>
              </a:rPr>
              <a:t>state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parameters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hu-HU" dirty="0" smtClean="0">
                <a:latin typeface="Times New Roman" panose="02020603050405020304" pitchFamily="18" charset="0"/>
                <a:cs typeface="Times New Roman" panose="02020603050405020304" pitchFamily="18" charset="0"/>
              </a:rPr>
              <a:t>state indicators.</a:t>
            </a:r>
          </a:p>
          <a:p>
            <a:r>
              <a:rPr lang="hu-HU" b="1" dirty="0" smtClean="0">
                <a:latin typeface="Times New Roman" panose="02020603050405020304" pitchFamily="18" charset="0"/>
                <a:cs typeface="Times New Roman" panose="02020603050405020304" pitchFamily="18" charset="0"/>
              </a:rPr>
              <a:t>S</a:t>
            </a:r>
            <a:r>
              <a:rPr lang="en-US" b="1" dirty="0" err="1" smtClean="0">
                <a:latin typeface="Times New Roman" panose="02020603050405020304" pitchFamily="18" charset="0"/>
                <a:cs typeface="Times New Roman" panose="02020603050405020304" pitchFamily="18" charset="0"/>
              </a:rPr>
              <a:t>tate</a:t>
            </a:r>
            <a:r>
              <a:rPr lang="en-US" b="1" dirty="0" smtClean="0">
                <a:latin typeface="Times New Roman" panose="02020603050405020304" pitchFamily="18" charset="0"/>
                <a:cs typeface="Times New Roman" panose="02020603050405020304" pitchFamily="18" charset="0"/>
              </a:rPr>
              <a:t> </a:t>
            </a:r>
            <a:r>
              <a:rPr lang="hu-HU" b="1" dirty="0" smtClean="0">
                <a:latin typeface="Times New Roman" panose="02020603050405020304" pitchFamily="18" charset="0"/>
                <a:cs typeface="Times New Roman" panose="02020603050405020304" pitchFamily="18" charset="0"/>
              </a:rPr>
              <a:t>parameters</a:t>
            </a:r>
            <a:r>
              <a:rPr lang="en-US" b="1" dirty="0" smtClean="0">
                <a:latin typeface="Times New Roman" panose="02020603050405020304" pitchFamily="18" charset="0"/>
                <a:cs typeface="Times New Roman" panose="02020603050405020304" pitchFamily="18" charset="0"/>
              </a:rPr>
              <a:t>/state </a:t>
            </a:r>
            <a:r>
              <a:rPr lang="en-US" b="1" dirty="0">
                <a:latin typeface="Times New Roman" panose="02020603050405020304" pitchFamily="18" charset="0"/>
                <a:cs typeface="Times New Roman" panose="02020603050405020304" pitchFamily="18" charset="0"/>
              </a:rPr>
              <a:t>indicator</a:t>
            </a:r>
            <a:r>
              <a:rPr lang="en-US" dirty="0">
                <a:latin typeface="Times New Roman" panose="02020603050405020304" pitchFamily="18" charset="0"/>
                <a:cs typeface="Times New Roman" panose="02020603050405020304" pitchFamily="18" charset="0"/>
              </a:rPr>
              <a:t>: a quantity that determines the macroscopic property of a physical system.</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11</a:t>
            </a:fld>
            <a:endParaRPr lang="hu-HU"/>
          </a:p>
        </p:txBody>
      </p:sp>
    </p:spTree>
    <p:extLst>
      <p:ext uri="{BB962C8B-B14F-4D97-AF65-F5344CB8AC3E}">
        <p14:creationId xmlns:p14="http://schemas.microsoft.com/office/powerpoint/2010/main" val="350211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Classification of physical properties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hu-HU" dirty="0" smtClean="0">
                <a:latin typeface="Times New Roman" panose="02020603050405020304" pitchFamily="18" charset="0"/>
                <a:cs typeface="Times New Roman" panose="02020603050405020304" pitchFamily="18" charset="0"/>
              </a:rPr>
              <a:t>State parameters </a:t>
            </a:r>
            <a:r>
              <a:rPr lang="hu-HU" dirty="0">
                <a:latin typeface="Times New Roman" panose="02020603050405020304" pitchFamily="18" charset="0"/>
                <a:cs typeface="Times New Roman" panose="02020603050405020304" pitchFamily="18" charset="0"/>
              </a:rPr>
              <a:t>(p, V, T, n) </a:t>
            </a:r>
            <a:r>
              <a:rPr lang="hu-HU" dirty="0" smtClean="0">
                <a:latin typeface="Times New Roman" panose="02020603050405020304" pitchFamily="18" charset="0"/>
                <a:cs typeface="Times New Roman" panose="02020603050405020304" pitchFamily="18" charset="0"/>
              </a:rPr>
              <a:t>change differently if for instance one breaks a solid material into two pieces:</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pressure and temperature </a:t>
            </a:r>
            <a:r>
              <a:rPr lang="hu-HU" dirty="0">
                <a:latin typeface="Times New Roman" panose="02020603050405020304" pitchFamily="18" charset="0"/>
                <a:cs typeface="Times New Roman" panose="02020603050405020304" pitchFamily="18" charset="0"/>
              </a:rPr>
              <a:t>(p,T) </a:t>
            </a:r>
            <a:r>
              <a:rPr lang="hu-HU" dirty="0" smtClean="0">
                <a:latin typeface="Times New Roman" panose="02020603050405020304" pitchFamily="18" charset="0"/>
                <a:cs typeface="Times New Roman" panose="02020603050405020304" pitchFamily="18" charset="0"/>
              </a:rPr>
              <a:t>of the two pieces are the same</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volume and the molar amount are smaller than of the original material.</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two systems are combined, the properties can change in two ways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For example,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mixing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buckets of water </a:t>
            </a:r>
            <a:r>
              <a:rPr lang="hu-HU" dirty="0" smtClean="0">
                <a:latin typeface="Times New Roman" panose="02020603050405020304" pitchFamily="18" charset="0"/>
                <a:cs typeface="Times New Roman" panose="02020603050405020304" pitchFamily="18" charset="0"/>
              </a:rPr>
              <a:t>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different temperatures together, the temperature of the water will change </a:t>
            </a:r>
            <a:r>
              <a:rPr lang="hu-HU" dirty="0" smtClean="0">
                <a:latin typeface="Times New Roman" panose="02020603050405020304" pitchFamily="18" charset="0"/>
                <a:cs typeface="Times New Roman" panose="02020603050405020304" pitchFamily="18" charset="0"/>
              </a:rPr>
              <a:t>to the one between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two temperatures, depending on </a:t>
            </a:r>
            <a:r>
              <a:rPr lang="hu-HU" dirty="0" smtClean="0">
                <a:latin typeface="Times New Roman" panose="02020603050405020304" pitchFamily="18" charset="0"/>
                <a:cs typeface="Times New Roman" panose="02020603050405020304" pitchFamily="18" charset="0"/>
              </a:rPr>
              <a:t>the amount of water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each bucket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However,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unified </a:t>
            </a:r>
            <a:r>
              <a:rPr lang="en-US" dirty="0" smtClean="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amount </a:t>
            </a:r>
            <a:r>
              <a:rPr lang="en-US" dirty="0">
                <a:latin typeface="Times New Roman" panose="02020603050405020304" pitchFamily="18" charset="0"/>
                <a:cs typeface="Times New Roman" panose="02020603050405020304" pitchFamily="18" charset="0"/>
              </a:rPr>
              <a:t>of water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sum of those in the two </a:t>
            </a:r>
            <a:r>
              <a:rPr lang="hu-HU" dirty="0" smtClean="0">
                <a:latin typeface="Times New Roman" panose="02020603050405020304" pitchFamily="18" charset="0"/>
                <a:cs typeface="Times New Roman" panose="02020603050405020304" pitchFamily="18" charset="0"/>
              </a:rPr>
              <a:t>initial </a:t>
            </a:r>
            <a:r>
              <a:rPr lang="en-US" dirty="0" smtClean="0">
                <a:latin typeface="Times New Roman" panose="02020603050405020304" pitchFamily="18" charset="0"/>
                <a:cs typeface="Times New Roman" panose="02020603050405020304" pitchFamily="18" charset="0"/>
              </a:rPr>
              <a:t>buckets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12</a:t>
            </a:fld>
            <a:endParaRPr lang="hu-HU"/>
          </a:p>
        </p:txBody>
      </p:sp>
    </p:spTree>
    <p:extLst>
      <p:ext uri="{BB962C8B-B14F-4D97-AF65-F5344CB8AC3E}">
        <p14:creationId xmlns:p14="http://schemas.microsoft.com/office/powerpoint/2010/main" val="26888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The first type: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intensive property:</a:t>
            </a:r>
            <a:r>
              <a:rPr lang="en-US" dirty="0" smtClean="0">
                <a:latin typeface="Times New Roman" panose="02020603050405020304" pitchFamily="18" charset="0"/>
                <a:cs typeface="Times New Roman" panose="02020603050405020304" pitchFamily="18" charset="0"/>
              </a:rPr>
              <a:t> a property of the system that does not depend on the molar amount of material and the size of the system. It equalizes when the subsystems are combined (e.g., temperature).</a:t>
            </a:r>
          </a:p>
          <a:p>
            <a:r>
              <a:rPr lang="en-US" dirty="0" smtClean="0">
                <a:latin typeface="Times New Roman" panose="02020603050405020304" pitchFamily="18" charset="0"/>
                <a:cs typeface="Times New Roman" panose="02020603050405020304" pitchFamily="18" charset="0"/>
              </a:rPr>
              <a:t>The second type:</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extensive property:</a:t>
            </a:r>
            <a:r>
              <a:rPr lang="en-US" dirty="0">
                <a:latin typeface="Times New Roman" panose="02020603050405020304" pitchFamily="18" charset="0"/>
                <a:cs typeface="Times New Roman" panose="02020603050405020304" pitchFamily="18" charset="0"/>
              </a:rPr>
              <a:t> a property of the system that depends on the </a:t>
            </a:r>
            <a:r>
              <a:rPr lang="hu-HU" dirty="0" smtClean="0">
                <a:latin typeface="Times New Roman" panose="02020603050405020304" pitchFamily="18" charset="0"/>
                <a:cs typeface="Times New Roman" panose="02020603050405020304" pitchFamily="18" charset="0"/>
              </a:rPr>
              <a:t>molar </a:t>
            </a:r>
            <a:r>
              <a:rPr lang="en-US" dirty="0" smtClean="0">
                <a:latin typeface="Times New Roman" panose="02020603050405020304" pitchFamily="18" charset="0"/>
                <a:cs typeface="Times New Roman" panose="02020603050405020304" pitchFamily="18" charset="0"/>
              </a:rPr>
              <a:t>amount </a:t>
            </a:r>
            <a:r>
              <a:rPr lang="en-US" dirty="0">
                <a:latin typeface="Times New Roman" panose="02020603050405020304" pitchFamily="18" charset="0"/>
                <a:cs typeface="Times New Roman" panose="02020603050405020304" pitchFamily="18" charset="0"/>
              </a:rPr>
              <a:t>of material in the </a:t>
            </a:r>
            <a:r>
              <a:rPr lang="en-US" dirty="0" smtClean="0">
                <a:latin typeface="Times New Roman" panose="02020603050405020304" pitchFamily="18" charset="0"/>
                <a:cs typeface="Times New Roman" panose="02020603050405020304" pitchFamily="18" charset="0"/>
              </a:rPr>
              <a:t>system</a:t>
            </a:r>
            <a:r>
              <a:rPr lang="hu-HU" dirty="0" smtClean="0">
                <a:latin typeface="Times New Roman" panose="02020603050405020304" pitchFamily="18" charset="0"/>
                <a:cs typeface="Times New Roman" panose="02020603050405020304" pitchFamily="18" charset="0"/>
              </a:rPr>
              <a:t> 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size of the </a:t>
            </a:r>
            <a:r>
              <a:rPr lang="en-US" dirty="0" smtClean="0">
                <a:latin typeface="Times New Roman" panose="02020603050405020304" pitchFamily="18" charset="0"/>
                <a:cs typeface="Times New Roman" panose="02020603050405020304" pitchFamily="18" charset="0"/>
              </a:rPr>
              <a:t>system</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It sums up</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sub-systems are </a:t>
            </a:r>
            <a:r>
              <a:rPr lang="en-US" dirty="0" smtClean="0">
                <a:latin typeface="Times New Roman" panose="02020603050405020304" pitchFamily="18" charset="0"/>
                <a:cs typeface="Times New Roman" panose="02020603050405020304" pitchFamily="18" charset="0"/>
              </a:rPr>
              <a:t>combined</a:t>
            </a:r>
            <a:r>
              <a:rPr lang="hu-HU" dirty="0" smtClean="0">
                <a:latin typeface="Times New Roman" panose="02020603050405020304" pitchFamily="18" charset="0"/>
                <a:cs typeface="Times New Roman" panose="02020603050405020304" pitchFamily="18" charset="0"/>
              </a:rPr>
              <a:t> (e.g., </a:t>
            </a:r>
            <a:r>
              <a:rPr lang="hu-HU" dirty="0" err="1" smtClean="0">
                <a:latin typeface="Times New Roman" panose="02020603050405020304" pitchFamily="18" charset="0"/>
                <a:cs typeface="Times New Roman" panose="02020603050405020304" pitchFamily="18" charset="0"/>
              </a:rPr>
              <a:t>mass</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Classification of physical 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13</a:t>
            </a:fld>
            <a:endParaRPr lang="hu-HU"/>
          </a:p>
        </p:txBody>
      </p:sp>
    </p:spTree>
    <p:extLst>
      <p:ext uri="{BB962C8B-B14F-4D97-AF65-F5344CB8AC3E}">
        <p14:creationId xmlns:p14="http://schemas.microsoft.com/office/powerpoint/2010/main" val="31325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lnSpcReduction="10000"/>
          </a:bodyPr>
          <a:lstStyle/>
          <a:p>
            <a:r>
              <a:rPr lang="hu-HU" dirty="0" smtClean="0">
                <a:latin typeface="Times New Roman" panose="02020603050405020304" pitchFamily="18" charset="0"/>
                <a:cs typeface="Times New Roman" panose="02020603050405020304" pitchFamily="18" charset="0"/>
              </a:rPr>
              <a:t>Let us study some parameters!</a:t>
            </a:r>
          </a:p>
          <a:p>
            <a:pPr lvl="1"/>
            <a:r>
              <a:rPr lang="hu-HU" dirty="0" smtClean="0">
                <a:latin typeface="Times New Roman" panose="02020603050405020304" pitchFamily="18" charset="0"/>
                <a:cs typeface="Times New Roman" panose="02020603050405020304" pitchFamily="18" charset="0"/>
              </a:rPr>
              <a:t>mass [kg]  – </a:t>
            </a:r>
            <a:r>
              <a:rPr lang="en-US" dirty="0">
                <a:latin typeface="Times New Roman" panose="02020603050405020304" pitchFamily="18" charset="0"/>
                <a:cs typeface="Times New Roman" panose="02020603050405020304" pitchFamily="18" charset="0"/>
              </a:rPr>
              <a:t>law of conservation of </a:t>
            </a:r>
            <a:r>
              <a:rPr lang="en-US" dirty="0" smtClean="0">
                <a:latin typeface="Times New Roman" panose="02020603050405020304" pitchFamily="18" charset="0"/>
                <a:cs typeface="Times New Roman" panose="02020603050405020304" pitchFamily="18" charset="0"/>
              </a:rPr>
              <a:t>mass</a:t>
            </a:r>
            <a:r>
              <a:rPr lang="hu-HU" dirty="0" smtClean="0">
                <a:latin typeface="Times New Roman" panose="02020603050405020304" pitchFamily="18" charset="0"/>
                <a:cs typeface="Times New Roman" panose="02020603050405020304" pitchFamily="18" charset="0"/>
              </a:rPr>
              <a:t> - </a:t>
            </a:r>
            <a:r>
              <a:rPr lang="hu-HU" b="1" dirty="0" smtClean="0">
                <a:latin typeface="Times New Roman" panose="02020603050405020304" pitchFamily="18" charset="0"/>
                <a:cs typeface="Times New Roman" panose="02020603050405020304" pitchFamily="18" charset="0"/>
              </a:rPr>
              <a:t>extensive</a:t>
            </a:r>
            <a:r>
              <a:rPr lang="hu-HU" dirty="0" smtClean="0">
                <a:latin typeface="Times New Roman" panose="02020603050405020304" pitchFamily="18" charset="0"/>
                <a:cs typeface="Times New Roman" panose="02020603050405020304" pitchFamily="18" charset="0"/>
              </a:rPr>
              <a:t> property</a:t>
            </a:r>
          </a:p>
          <a:p>
            <a:pPr lvl="1"/>
            <a:r>
              <a:rPr lang="hu-HU" dirty="0" smtClean="0">
                <a:latin typeface="Times New Roman" panose="02020603050405020304" pitchFamily="18" charset="0"/>
                <a:cs typeface="Times New Roman" panose="02020603050405020304" pitchFamily="18" charset="0"/>
              </a:rPr>
              <a:t>density [kg/m</a:t>
            </a:r>
            <a:r>
              <a:rPr lang="hu-HU"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if the temperature does not change and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substance of the same chemical </a:t>
            </a:r>
            <a:r>
              <a:rPr lang="en-US" dirty="0" smtClean="0">
                <a:latin typeface="Times New Roman" panose="02020603050405020304" pitchFamily="18" charset="0"/>
                <a:cs typeface="Times New Roman" panose="02020603050405020304" pitchFamily="18" charset="0"/>
              </a:rPr>
              <a:t>quality</a:t>
            </a:r>
            <a:r>
              <a:rPr lang="hu-HU" dirty="0" smtClean="0">
                <a:latin typeface="Times New Roman" panose="02020603050405020304" pitchFamily="18" charset="0"/>
                <a:cs typeface="Times New Roman" panose="02020603050405020304" pitchFamily="18" charset="0"/>
              </a:rPr>
              <a:t> is distributed</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density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does not change,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intensive</a:t>
            </a:r>
            <a:r>
              <a:rPr lang="en-US"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property. But... </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If two liquids of different temperatures but of the same chemical quality are mixed, their density will be, in accordance with the resulting temperature, between the original </a:t>
            </a:r>
            <a:r>
              <a:rPr lang="en-US" dirty="0" smtClean="0">
                <a:latin typeface="Times New Roman" panose="02020603050405020304" pitchFamily="18" charset="0"/>
                <a:cs typeface="Times New Roman" panose="02020603050405020304" pitchFamily="18" charset="0"/>
              </a:rPr>
              <a:t>two</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will be </a:t>
            </a:r>
            <a:r>
              <a:rPr lang="en-US" dirty="0" smtClean="0">
                <a:latin typeface="Times New Roman" panose="02020603050405020304" pitchFamily="18" charset="0"/>
                <a:cs typeface="Times New Roman" panose="02020603050405020304" pitchFamily="18" charset="0"/>
              </a:rPr>
              <a:t>averaged</a:t>
            </a:r>
            <a:r>
              <a:rPr lang="hu-HU" dirty="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experience the same thing when mixing two liquids of different chemical </a:t>
            </a:r>
            <a:r>
              <a:rPr lang="hu-HU" dirty="0" smtClean="0">
                <a:latin typeface="Times New Roman" panose="02020603050405020304" pitchFamily="18" charset="0"/>
                <a:cs typeface="Times New Roman" panose="02020603050405020304" pitchFamily="18" charset="0"/>
              </a:rPr>
              <a:t>compositions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are miscible with each </a:t>
            </a:r>
            <a:r>
              <a:rPr lang="en-US" dirty="0" smtClean="0">
                <a:latin typeface="Times New Roman" panose="02020603050405020304" pitchFamily="18" charset="0"/>
                <a:cs typeface="Times New Roman" panose="02020603050405020304" pitchFamily="18" charset="0"/>
              </a:rPr>
              <a:t>other</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density of the mixture will be between the original </a:t>
            </a:r>
            <a:r>
              <a:rPr lang="en-US" dirty="0" smtClean="0">
                <a:latin typeface="Times New Roman" panose="02020603050405020304" pitchFamily="18" charset="0"/>
                <a:cs typeface="Times New Roman" panose="02020603050405020304" pitchFamily="18" charset="0"/>
              </a:rPr>
              <a:t>two</a:t>
            </a:r>
            <a:r>
              <a:rPr lang="hu-HU"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explanation is that the density is the mass in a unit volume,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specific amount, related 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quotient of </a:t>
            </a:r>
            <a:r>
              <a:rPr lang="en-US" dirty="0" smtClean="0">
                <a:latin typeface="Times New Roman" panose="02020603050405020304" pitchFamily="18" charset="0"/>
                <a:cs typeface="Times New Roman" panose="02020603050405020304" pitchFamily="18" charset="0"/>
              </a:rPr>
              <a:t>two </a:t>
            </a:r>
            <a:r>
              <a:rPr lang="en-US" dirty="0">
                <a:latin typeface="Times New Roman" panose="02020603050405020304" pitchFamily="18" charset="0"/>
                <a:cs typeface="Times New Roman" panose="02020603050405020304" pitchFamily="18" charset="0"/>
              </a:rPr>
              <a:t>extensive </a:t>
            </a:r>
            <a:r>
              <a:rPr lang="en-US" dirty="0" smtClean="0">
                <a:latin typeface="Times New Roman" panose="02020603050405020304" pitchFamily="18" charset="0"/>
                <a:cs typeface="Times New Roman" panose="02020603050405020304" pitchFamily="18" charset="0"/>
              </a:rPr>
              <a:t>properties</a:t>
            </a:r>
            <a:r>
              <a:rPr lang="hu-HU" dirty="0" smtClean="0">
                <a:latin typeface="Times New Roman" panose="02020603050405020304" pitchFamily="18" charset="0"/>
                <a:cs typeface="Times New Roman" panose="02020603050405020304" pitchFamily="18" charset="0"/>
              </a:rPr>
              <a:t> (mass and volume)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system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Classification of physical 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14</a:t>
            </a:fld>
            <a:endParaRPr lang="hu-HU"/>
          </a:p>
        </p:txBody>
      </p:sp>
    </p:spTree>
    <p:extLst>
      <p:ext uri="{BB962C8B-B14F-4D97-AF65-F5344CB8AC3E}">
        <p14:creationId xmlns:p14="http://schemas.microsoft.com/office/powerpoint/2010/main" val="21634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53370AD5-2191-4888-9859-29B13C1CE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771" y="4386559"/>
            <a:ext cx="2143125" cy="2143125"/>
          </a:xfrm>
          <a:prstGeom prst="rect">
            <a:avLst/>
          </a:prstGeom>
        </p:spPr>
      </p:pic>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state</a:t>
            </a:r>
            <a:r>
              <a:rPr lang="hu-HU" dirty="0" smtClean="0">
                <a:latin typeface="Times New Roman" panose="02020603050405020304" pitchFamily="18" charset="0"/>
                <a:cs typeface="Times New Roman" panose="02020603050405020304" pitchFamily="18" charset="0"/>
              </a:rPr>
              <a:t> and properties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gases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56311" y="1825624"/>
            <a:ext cx="5839690" cy="4786875"/>
          </a:xfrm>
        </p:spPr>
        <p:txBody>
          <a:bodyPr>
            <a:normAutofit fontScale="92500"/>
          </a:bodyPr>
          <a:lstStyle/>
          <a:p>
            <a:r>
              <a:rPr lang="en-US" dirty="0">
                <a:latin typeface="Times New Roman" panose="02020603050405020304" pitchFamily="18" charset="0"/>
                <a:cs typeface="Times New Roman" panose="02020603050405020304" pitchFamily="18" charset="0"/>
              </a:rPr>
              <a:t>We begin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characteriz</a:t>
            </a:r>
            <a:r>
              <a:rPr lang="hu-HU" dirty="0" smtClean="0">
                <a:latin typeface="Times New Roman" panose="02020603050405020304" pitchFamily="18" charset="0"/>
                <a:cs typeface="Times New Roman" panose="02020603050405020304" pitchFamily="18" charset="0"/>
              </a:rPr>
              <a:t>ation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gas state, </a:t>
            </a:r>
            <a:r>
              <a:rPr lang="hu-HU" dirty="0" smtClean="0">
                <a:latin typeface="Times New Roman" panose="02020603050405020304" pitchFamily="18" charset="0"/>
                <a:cs typeface="Times New Roman" panose="02020603050405020304" pitchFamily="18" charset="0"/>
              </a:rPr>
              <a:t>due to </a:t>
            </a:r>
            <a:r>
              <a:rPr lang="en-US" dirty="0" smtClean="0">
                <a:latin typeface="Times New Roman" panose="02020603050405020304" pitchFamily="18" charset="0"/>
                <a:cs typeface="Times New Roman" panose="02020603050405020304" pitchFamily="18" charset="0"/>
              </a:rPr>
              <a:t>historical and</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didactic </a:t>
            </a:r>
            <a:r>
              <a:rPr lang="en-US" dirty="0">
                <a:latin typeface="Times New Roman" panose="02020603050405020304" pitchFamily="18" charset="0"/>
                <a:cs typeface="Times New Roman" panose="02020603050405020304" pitchFamily="18" charset="0"/>
              </a:rPr>
              <a:t>reasons</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Prerequisites:</a:t>
            </a:r>
          </a:p>
          <a:p>
            <a:pPr lvl="1"/>
            <a:r>
              <a:rPr lang="hu-HU" dirty="0">
                <a:latin typeface="Times New Roman" panose="02020603050405020304" pitchFamily="18" charset="0"/>
                <a:cs typeface="Times New Roman" panose="02020603050405020304" pitchFamily="18" charset="0"/>
              </a:rPr>
              <a:t>E.Torricelli – </a:t>
            </a:r>
            <a:r>
              <a:rPr lang="hu-HU" dirty="0" smtClean="0">
                <a:latin typeface="Times New Roman" panose="02020603050405020304" pitchFamily="18" charset="0"/>
                <a:cs typeface="Times New Roman" panose="02020603050405020304" pitchFamily="18" charset="0"/>
              </a:rPr>
              <a:t>mercury manometer </a:t>
            </a:r>
            <a:r>
              <a:rPr lang="hu-HU" dirty="0">
                <a:latin typeface="Times New Roman" panose="02020603050405020304" pitchFamily="18" charset="0"/>
                <a:cs typeface="Times New Roman" panose="02020603050405020304" pitchFamily="18" charset="0"/>
              </a:rPr>
              <a:t>(1643)</a:t>
            </a:r>
          </a:p>
          <a:p>
            <a:pPr lvl="1"/>
            <a:r>
              <a:rPr lang="hu-HU" dirty="0">
                <a:latin typeface="Times New Roman" panose="02020603050405020304" pitchFamily="18" charset="0"/>
                <a:cs typeface="Times New Roman" panose="02020603050405020304" pitchFamily="18" charset="0"/>
              </a:rPr>
              <a:t>D. Farenheit – </a:t>
            </a:r>
            <a:r>
              <a:rPr lang="hu-HU" dirty="0" smtClean="0">
                <a:latin typeface="Times New Roman" panose="02020603050405020304" pitchFamily="18" charset="0"/>
                <a:cs typeface="Times New Roman" panose="02020603050405020304" pitchFamily="18" charset="0"/>
              </a:rPr>
              <a:t>mercury thermometer </a:t>
            </a:r>
            <a:r>
              <a:rPr lang="hu-HU" dirty="0">
                <a:latin typeface="Times New Roman" panose="02020603050405020304" pitchFamily="18" charset="0"/>
                <a:cs typeface="Times New Roman" panose="02020603050405020304" pitchFamily="18" charset="0"/>
              </a:rPr>
              <a:t>(1714)</a:t>
            </a:r>
          </a:p>
          <a:p>
            <a:r>
              <a:rPr lang="hu-HU" dirty="0" smtClean="0">
                <a:latin typeface="Times New Roman" panose="02020603050405020304" pitchFamily="18" charset="0"/>
                <a:cs typeface="Times New Roman" panose="02020603050405020304" pitchFamily="18" charset="0"/>
              </a:rPr>
              <a:t>Leading scientists:</a:t>
            </a:r>
            <a:endParaRPr lang="hu-HU" dirty="0">
              <a:latin typeface="Times New Roman" panose="02020603050405020304" pitchFamily="18" charset="0"/>
              <a:cs typeface="Times New Roman" panose="02020603050405020304" pitchFamily="18" charset="0"/>
            </a:endParaRPr>
          </a:p>
          <a:p>
            <a:pPr lvl="1"/>
            <a:r>
              <a:rPr lang="hu-HU" dirty="0">
                <a:latin typeface="Times New Roman" panose="02020603050405020304" pitchFamily="18" charset="0"/>
                <a:cs typeface="Times New Roman" panose="02020603050405020304" pitchFamily="18" charset="0"/>
              </a:rPr>
              <a:t>R. Boyle (1661)</a:t>
            </a:r>
          </a:p>
          <a:p>
            <a:pPr lvl="1"/>
            <a:r>
              <a:rPr lang="hu-HU" dirty="0">
                <a:latin typeface="Times New Roman" panose="02020603050405020304" pitchFamily="18" charset="0"/>
                <a:cs typeface="Times New Roman" panose="02020603050405020304" pitchFamily="18" charset="0"/>
              </a:rPr>
              <a:t>G. </a:t>
            </a:r>
            <a:r>
              <a:rPr lang="hu-HU" dirty="0" err="1">
                <a:latin typeface="Times New Roman" panose="02020603050405020304" pitchFamily="18" charset="0"/>
                <a:cs typeface="Times New Roman" panose="02020603050405020304" pitchFamily="18" charset="0"/>
              </a:rPr>
              <a:t>Amontons</a:t>
            </a:r>
            <a:r>
              <a:rPr lang="hu-HU" dirty="0">
                <a:latin typeface="Times New Roman" panose="02020603050405020304" pitchFamily="18" charset="0"/>
                <a:cs typeface="Times New Roman" panose="02020603050405020304" pitchFamily="18" charset="0"/>
              </a:rPr>
              <a:t> (1699)</a:t>
            </a:r>
          </a:p>
          <a:p>
            <a:pPr lvl="1"/>
            <a:r>
              <a:rPr lang="hu-HU" dirty="0">
                <a:latin typeface="Times New Roman" panose="02020603050405020304" pitchFamily="18" charset="0"/>
                <a:cs typeface="Times New Roman" panose="02020603050405020304" pitchFamily="18" charset="0"/>
              </a:rPr>
              <a:t>J. Charles (1780)</a:t>
            </a:r>
          </a:p>
          <a:p>
            <a:pPr lvl="1"/>
            <a:r>
              <a:rPr lang="hu-HU" dirty="0">
                <a:latin typeface="Times New Roman" panose="02020603050405020304" pitchFamily="18" charset="0"/>
                <a:cs typeface="Times New Roman" panose="02020603050405020304" pitchFamily="18" charset="0"/>
              </a:rPr>
              <a:t>J. Gay-</a:t>
            </a:r>
            <a:r>
              <a:rPr lang="hu-HU" dirty="0" err="1">
                <a:latin typeface="Times New Roman" panose="02020603050405020304" pitchFamily="18" charset="0"/>
                <a:cs typeface="Times New Roman" panose="02020603050405020304" pitchFamily="18" charset="0"/>
              </a:rPr>
              <a:t>Lussac</a:t>
            </a:r>
            <a:r>
              <a:rPr lang="hu-HU" dirty="0">
                <a:latin typeface="Times New Roman" panose="02020603050405020304" pitchFamily="18" charset="0"/>
                <a:cs typeface="Times New Roman" panose="02020603050405020304" pitchFamily="18" charset="0"/>
              </a:rPr>
              <a:t> (1802)</a:t>
            </a:r>
          </a:p>
          <a:p>
            <a:pPr lvl="1"/>
            <a:r>
              <a:rPr lang="hu-HU" dirty="0">
                <a:latin typeface="Times New Roman" panose="02020603050405020304" pitchFamily="18" charset="0"/>
                <a:cs typeface="Times New Roman" panose="02020603050405020304" pitchFamily="18" charset="0"/>
              </a:rPr>
              <a:t>A. Avogadro (1811)</a:t>
            </a:r>
          </a:p>
          <a:p>
            <a:pPr lvl="1"/>
            <a:endParaRPr lang="hu-HU" dirty="0">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p:txBody>
      </p:sp>
      <p:pic>
        <p:nvPicPr>
          <p:cNvPr id="5" name="Kép 4">
            <a:extLst>
              <a:ext uri="{FF2B5EF4-FFF2-40B4-BE49-F238E27FC236}">
                <a16:creationId xmlns:a16="http://schemas.microsoft.com/office/drawing/2014/main" id="{3F4B2675-AF33-46AF-9B94-1DB5B32C6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451" y="4274481"/>
            <a:ext cx="1838903" cy="2355864"/>
          </a:xfrm>
          <a:prstGeom prst="rect">
            <a:avLst/>
          </a:prstGeom>
        </p:spPr>
      </p:pic>
      <p:pic>
        <p:nvPicPr>
          <p:cNvPr id="7" name="Kép 6">
            <a:extLst>
              <a:ext uri="{FF2B5EF4-FFF2-40B4-BE49-F238E27FC236}">
                <a16:creationId xmlns:a16="http://schemas.microsoft.com/office/drawing/2014/main" id="{E6D6D1D3-ED18-4C9E-832C-0076CEF9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576" y="1825624"/>
            <a:ext cx="2903875" cy="1988955"/>
          </a:xfrm>
          <a:prstGeom prst="rect">
            <a:avLst/>
          </a:prstGeom>
        </p:spPr>
      </p:pic>
      <p:pic>
        <p:nvPicPr>
          <p:cNvPr id="11" name="Kép 10">
            <a:extLst>
              <a:ext uri="{FF2B5EF4-FFF2-40B4-BE49-F238E27FC236}">
                <a16:creationId xmlns:a16="http://schemas.microsoft.com/office/drawing/2014/main" id="{1B08200A-8313-4BA7-9E2D-7D40AF087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576" y="4248175"/>
            <a:ext cx="2903874" cy="2419895"/>
          </a:xfrm>
          <a:prstGeom prst="rect">
            <a:avLst/>
          </a:prstGeom>
        </p:spPr>
      </p:pic>
      <p:pic>
        <p:nvPicPr>
          <p:cNvPr id="6" name="Kép 5">
            <a:extLst>
              <a:ext uri="{FF2B5EF4-FFF2-40B4-BE49-F238E27FC236}">
                <a16:creationId xmlns:a16="http://schemas.microsoft.com/office/drawing/2014/main" id="{B490E8A1-D1B8-49A0-9C04-85652F95E7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4855" y="1700213"/>
            <a:ext cx="1943100" cy="2352675"/>
          </a:xfrm>
          <a:prstGeom prst="rect">
            <a:avLst/>
          </a:prstGeom>
        </p:spPr>
      </p:pic>
    </p:spTree>
    <p:extLst>
      <p:ext uri="{BB962C8B-B14F-4D97-AF65-F5344CB8AC3E}">
        <p14:creationId xmlns:p14="http://schemas.microsoft.com/office/powerpoint/2010/main" val="31355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2" presetClass="entr" presetSubtype="4" fill="hold" nodeType="afterEffect">
                                  <p:stCondLst>
                                    <p:cond delay="50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1"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6" presetClass="entr" presetSubtype="16"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45"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2" presetID="14" presetClass="entr" presetSubtype="1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C4F170BA-6A60-4FCE-9427-C3ED2061D4FF}"/>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Boyle(-Mariotte)’s law</a:t>
            </a:r>
            <a:endParaRPr lang="hu-HU" dirty="0"/>
          </a:p>
        </p:txBody>
      </p:sp>
      <p:grpSp>
        <p:nvGrpSpPr>
          <p:cNvPr id="147" name="Csoportba foglalás 146">
            <a:extLst>
              <a:ext uri="{FF2B5EF4-FFF2-40B4-BE49-F238E27FC236}">
                <a16:creationId xmlns:a16="http://schemas.microsoft.com/office/drawing/2014/main" id="{A3A6B276-9AB8-4A99-AC83-E53C096776A5}"/>
              </a:ext>
            </a:extLst>
          </p:cNvPr>
          <p:cNvGrpSpPr/>
          <p:nvPr/>
        </p:nvGrpSpPr>
        <p:grpSpPr>
          <a:xfrm>
            <a:off x="875434" y="2712025"/>
            <a:ext cx="5091113" cy="3086100"/>
            <a:chOff x="875434" y="2712025"/>
            <a:chExt cx="5091113" cy="3086100"/>
          </a:xfrm>
        </p:grpSpPr>
        <p:sp>
          <p:nvSpPr>
            <p:cNvPr id="10" name="Freeform 6">
              <a:extLst>
                <a:ext uri="{FF2B5EF4-FFF2-40B4-BE49-F238E27FC236}">
                  <a16:creationId xmlns:a16="http://schemas.microsoft.com/office/drawing/2014/main" id="{57ED9344-523B-4723-B474-D84E4D584CDD}"/>
                </a:ext>
              </a:extLst>
            </p:cNvPr>
            <p:cNvSpPr>
              <a:spLocks noEditPoints="1"/>
            </p:cNvSpPr>
            <p:nvPr/>
          </p:nvSpPr>
          <p:spPr bwMode="auto">
            <a:xfrm>
              <a:off x="875434" y="2712025"/>
              <a:ext cx="5091112" cy="2779713"/>
            </a:xfrm>
            <a:custGeom>
              <a:avLst/>
              <a:gdLst>
                <a:gd name="T0" fmla="*/ 0 w 3207"/>
                <a:gd name="T1" fmla="*/ 1751 h 1751"/>
                <a:gd name="T2" fmla="*/ 3207 w 3207"/>
                <a:gd name="T3" fmla="*/ 1751 h 1751"/>
                <a:gd name="T4" fmla="*/ 0 w 3207"/>
                <a:gd name="T5" fmla="*/ 1558 h 1751"/>
                <a:gd name="T6" fmla="*/ 3207 w 3207"/>
                <a:gd name="T7" fmla="*/ 1558 h 1751"/>
                <a:gd name="T8" fmla="*/ 0 w 3207"/>
                <a:gd name="T9" fmla="*/ 1358 h 1751"/>
                <a:gd name="T10" fmla="*/ 3207 w 3207"/>
                <a:gd name="T11" fmla="*/ 1358 h 1751"/>
                <a:gd name="T12" fmla="*/ 0 w 3207"/>
                <a:gd name="T13" fmla="*/ 1165 h 1751"/>
                <a:gd name="T14" fmla="*/ 3207 w 3207"/>
                <a:gd name="T15" fmla="*/ 1165 h 1751"/>
                <a:gd name="T16" fmla="*/ 0 w 3207"/>
                <a:gd name="T17" fmla="*/ 972 h 1751"/>
                <a:gd name="T18" fmla="*/ 3207 w 3207"/>
                <a:gd name="T19" fmla="*/ 972 h 1751"/>
                <a:gd name="T20" fmla="*/ 0 w 3207"/>
                <a:gd name="T21" fmla="*/ 779 h 1751"/>
                <a:gd name="T22" fmla="*/ 3207 w 3207"/>
                <a:gd name="T23" fmla="*/ 779 h 1751"/>
                <a:gd name="T24" fmla="*/ 0 w 3207"/>
                <a:gd name="T25" fmla="*/ 579 h 1751"/>
                <a:gd name="T26" fmla="*/ 3207 w 3207"/>
                <a:gd name="T27" fmla="*/ 579 h 1751"/>
                <a:gd name="T28" fmla="*/ 0 w 3207"/>
                <a:gd name="T29" fmla="*/ 386 h 1751"/>
                <a:gd name="T30" fmla="*/ 3207 w 3207"/>
                <a:gd name="T31" fmla="*/ 386 h 1751"/>
                <a:gd name="T32" fmla="*/ 0 w 3207"/>
                <a:gd name="T33" fmla="*/ 193 h 1751"/>
                <a:gd name="T34" fmla="*/ 3207 w 3207"/>
                <a:gd name="T35" fmla="*/ 193 h 1751"/>
                <a:gd name="T36" fmla="*/ 0 w 3207"/>
                <a:gd name="T37" fmla="*/ 0 h 1751"/>
                <a:gd name="T38" fmla="*/ 3207 w 3207"/>
                <a:gd name="T3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7" h="1751">
                  <a:moveTo>
                    <a:pt x="0" y="1751"/>
                  </a:moveTo>
                  <a:lnTo>
                    <a:pt x="3207" y="1751"/>
                  </a:lnTo>
                  <a:moveTo>
                    <a:pt x="0" y="1558"/>
                  </a:moveTo>
                  <a:lnTo>
                    <a:pt x="3207" y="1558"/>
                  </a:lnTo>
                  <a:moveTo>
                    <a:pt x="0" y="1358"/>
                  </a:moveTo>
                  <a:lnTo>
                    <a:pt x="3207" y="1358"/>
                  </a:lnTo>
                  <a:moveTo>
                    <a:pt x="0" y="1165"/>
                  </a:moveTo>
                  <a:lnTo>
                    <a:pt x="3207" y="1165"/>
                  </a:lnTo>
                  <a:moveTo>
                    <a:pt x="0" y="972"/>
                  </a:moveTo>
                  <a:lnTo>
                    <a:pt x="3207" y="972"/>
                  </a:lnTo>
                  <a:moveTo>
                    <a:pt x="0" y="779"/>
                  </a:moveTo>
                  <a:lnTo>
                    <a:pt x="3207" y="779"/>
                  </a:lnTo>
                  <a:moveTo>
                    <a:pt x="0" y="579"/>
                  </a:moveTo>
                  <a:lnTo>
                    <a:pt x="3207" y="579"/>
                  </a:lnTo>
                  <a:moveTo>
                    <a:pt x="0" y="386"/>
                  </a:moveTo>
                  <a:lnTo>
                    <a:pt x="3207" y="386"/>
                  </a:lnTo>
                  <a:moveTo>
                    <a:pt x="0" y="193"/>
                  </a:moveTo>
                  <a:lnTo>
                    <a:pt x="3207" y="193"/>
                  </a:lnTo>
                  <a:moveTo>
                    <a:pt x="0" y="0"/>
                  </a:moveTo>
                  <a:lnTo>
                    <a:pt x="3207"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7">
              <a:extLst>
                <a:ext uri="{FF2B5EF4-FFF2-40B4-BE49-F238E27FC236}">
                  <a16:creationId xmlns:a16="http://schemas.microsoft.com/office/drawing/2014/main" id="{D3619D39-A2C0-454E-A221-28B964AB3710}"/>
                </a:ext>
              </a:extLst>
            </p:cNvPr>
            <p:cNvSpPr>
              <a:spLocks noEditPoints="1"/>
            </p:cNvSpPr>
            <p:nvPr/>
          </p:nvSpPr>
          <p:spPr bwMode="auto">
            <a:xfrm>
              <a:off x="1715222" y="2712025"/>
              <a:ext cx="4251325" cy="3086100"/>
            </a:xfrm>
            <a:custGeom>
              <a:avLst/>
              <a:gdLst>
                <a:gd name="T0" fmla="*/ 0 w 2678"/>
                <a:gd name="T1" fmla="*/ 0 h 1944"/>
                <a:gd name="T2" fmla="*/ 0 w 2678"/>
                <a:gd name="T3" fmla="*/ 1944 h 1944"/>
                <a:gd name="T4" fmla="*/ 537 w 2678"/>
                <a:gd name="T5" fmla="*/ 0 h 1944"/>
                <a:gd name="T6" fmla="*/ 537 w 2678"/>
                <a:gd name="T7" fmla="*/ 1944 h 1944"/>
                <a:gd name="T8" fmla="*/ 1075 w 2678"/>
                <a:gd name="T9" fmla="*/ 0 h 1944"/>
                <a:gd name="T10" fmla="*/ 1075 w 2678"/>
                <a:gd name="T11" fmla="*/ 1944 h 1944"/>
                <a:gd name="T12" fmla="*/ 1604 w 2678"/>
                <a:gd name="T13" fmla="*/ 0 h 1944"/>
                <a:gd name="T14" fmla="*/ 1604 w 2678"/>
                <a:gd name="T15" fmla="*/ 1944 h 1944"/>
                <a:gd name="T16" fmla="*/ 2141 w 2678"/>
                <a:gd name="T17" fmla="*/ 0 h 1944"/>
                <a:gd name="T18" fmla="*/ 2141 w 2678"/>
                <a:gd name="T19" fmla="*/ 1944 h 1944"/>
                <a:gd name="T20" fmla="*/ 2678 w 2678"/>
                <a:gd name="T21" fmla="*/ 0 h 1944"/>
                <a:gd name="T22" fmla="*/ 2678 w 2678"/>
                <a:gd name="T23"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8" h="1944">
                  <a:moveTo>
                    <a:pt x="0" y="0"/>
                  </a:moveTo>
                  <a:lnTo>
                    <a:pt x="0" y="1944"/>
                  </a:lnTo>
                  <a:moveTo>
                    <a:pt x="537" y="0"/>
                  </a:moveTo>
                  <a:lnTo>
                    <a:pt x="537" y="1944"/>
                  </a:lnTo>
                  <a:moveTo>
                    <a:pt x="1075" y="0"/>
                  </a:moveTo>
                  <a:lnTo>
                    <a:pt x="1075" y="1944"/>
                  </a:lnTo>
                  <a:moveTo>
                    <a:pt x="1604" y="0"/>
                  </a:moveTo>
                  <a:lnTo>
                    <a:pt x="1604" y="1944"/>
                  </a:lnTo>
                  <a:moveTo>
                    <a:pt x="2141" y="0"/>
                  </a:moveTo>
                  <a:lnTo>
                    <a:pt x="2141" y="1944"/>
                  </a:lnTo>
                  <a:moveTo>
                    <a:pt x="2678" y="0"/>
                  </a:moveTo>
                  <a:lnTo>
                    <a:pt x="2678"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05875AAF-1137-4269-A5F2-C6BFBF928A34}"/>
                </a:ext>
              </a:extLst>
            </p:cNvPr>
            <p:cNvSpPr>
              <a:spLocks noChangeShapeType="1"/>
            </p:cNvSpPr>
            <p:nvPr/>
          </p:nvSpPr>
          <p:spPr bwMode="auto">
            <a:xfrm flipV="1">
              <a:off x="875434" y="2712025"/>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3" name="Line 9">
            <a:extLst>
              <a:ext uri="{FF2B5EF4-FFF2-40B4-BE49-F238E27FC236}">
                <a16:creationId xmlns:a16="http://schemas.microsoft.com/office/drawing/2014/main" id="{C259A506-24AD-4E94-8BA8-E62E317A77B7}"/>
              </a:ext>
            </a:extLst>
          </p:cNvPr>
          <p:cNvSpPr>
            <a:spLocks noChangeShapeType="1"/>
          </p:cNvSpPr>
          <p:nvPr/>
        </p:nvSpPr>
        <p:spPr bwMode="auto">
          <a:xfrm>
            <a:off x="875434" y="5798125"/>
            <a:ext cx="5091112"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148" name="Csoportba foglalás 147">
            <a:extLst>
              <a:ext uri="{FF2B5EF4-FFF2-40B4-BE49-F238E27FC236}">
                <a16:creationId xmlns:a16="http://schemas.microsoft.com/office/drawing/2014/main" id="{DF017E9B-2355-4433-A791-21FA38FE38CC}"/>
              </a:ext>
            </a:extLst>
          </p:cNvPr>
          <p:cNvGrpSpPr/>
          <p:nvPr/>
        </p:nvGrpSpPr>
        <p:grpSpPr>
          <a:xfrm>
            <a:off x="1473922" y="2885063"/>
            <a:ext cx="3678237" cy="2090737"/>
            <a:chOff x="1473922" y="2885063"/>
            <a:chExt cx="3678237" cy="2090737"/>
          </a:xfrm>
        </p:grpSpPr>
        <p:sp>
          <p:nvSpPr>
            <p:cNvPr id="15" name="Oval 11">
              <a:extLst>
                <a:ext uri="{FF2B5EF4-FFF2-40B4-BE49-F238E27FC236}">
                  <a16:creationId xmlns:a16="http://schemas.microsoft.com/office/drawing/2014/main" id="{03ECFBD5-5A4E-4A80-95EE-3456867EF9BB}"/>
                </a:ext>
              </a:extLst>
            </p:cNvPr>
            <p:cNvSpPr>
              <a:spLocks noChangeArrowheads="1"/>
            </p:cNvSpPr>
            <p:nvPr/>
          </p:nvSpPr>
          <p:spPr bwMode="auto">
            <a:xfrm>
              <a:off x="5075959" y="489960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2">
              <a:extLst>
                <a:ext uri="{FF2B5EF4-FFF2-40B4-BE49-F238E27FC236}">
                  <a16:creationId xmlns:a16="http://schemas.microsoft.com/office/drawing/2014/main" id="{BE1E24A6-AFE5-4472-9455-AF9E5EAE4CDD}"/>
                </a:ext>
              </a:extLst>
            </p:cNvPr>
            <p:cNvSpPr>
              <a:spLocks noChangeArrowheads="1"/>
            </p:cNvSpPr>
            <p:nvPr/>
          </p:nvSpPr>
          <p:spPr bwMode="auto">
            <a:xfrm>
              <a:off x="4860059" y="482340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5">
              <a:extLst>
                <a:ext uri="{FF2B5EF4-FFF2-40B4-BE49-F238E27FC236}">
                  <a16:creationId xmlns:a16="http://schemas.microsoft.com/office/drawing/2014/main" id="{B7393F2D-0825-4966-AB73-B39AB4458563}"/>
                </a:ext>
              </a:extLst>
            </p:cNvPr>
            <p:cNvSpPr>
              <a:spLocks noChangeArrowheads="1"/>
            </p:cNvSpPr>
            <p:nvPr/>
          </p:nvSpPr>
          <p:spPr bwMode="auto">
            <a:xfrm>
              <a:off x="4655272" y="4745613"/>
              <a:ext cx="77787"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1" name="Oval 17">
              <a:extLst>
                <a:ext uri="{FF2B5EF4-FFF2-40B4-BE49-F238E27FC236}">
                  <a16:creationId xmlns:a16="http://schemas.microsoft.com/office/drawing/2014/main" id="{1C2F079F-E5F2-4C3E-A4A8-8B97144695F3}"/>
                </a:ext>
              </a:extLst>
            </p:cNvPr>
            <p:cNvSpPr>
              <a:spLocks noChangeArrowheads="1"/>
            </p:cNvSpPr>
            <p:nvPr/>
          </p:nvSpPr>
          <p:spPr bwMode="auto">
            <a:xfrm>
              <a:off x="4439372" y="46567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3" name="Oval 19">
              <a:extLst>
                <a:ext uri="{FF2B5EF4-FFF2-40B4-BE49-F238E27FC236}">
                  <a16:creationId xmlns:a16="http://schemas.microsoft.com/office/drawing/2014/main" id="{E09E000A-328B-467E-9943-AA1918CE8B74}"/>
                </a:ext>
              </a:extLst>
            </p:cNvPr>
            <p:cNvSpPr>
              <a:spLocks noChangeArrowheads="1"/>
            </p:cNvSpPr>
            <p:nvPr/>
          </p:nvSpPr>
          <p:spPr bwMode="auto">
            <a:xfrm>
              <a:off x="4223472" y="45805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5" name="Oval 21">
              <a:extLst>
                <a:ext uri="{FF2B5EF4-FFF2-40B4-BE49-F238E27FC236}">
                  <a16:creationId xmlns:a16="http://schemas.microsoft.com/office/drawing/2014/main" id="{84B30B2F-BD31-4EB8-97DE-4F2AECB86EDA}"/>
                </a:ext>
              </a:extLst>
            </p:cNvPr>
            <p:cNvSpPr>
              <a:spLocks noChangeArrowheads="1"/>
            </p:cNvSpPr>
            <p:nvPr/>
          </p:nvSpPr>
          <p:spPr bwMode="auto">
            <a:xfrm>
              <a:off x="4020272" y="44916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7" name="Oval 23">
              <a:extLst>
                <a:ext uri="{FF2B5EF4-FFF2-40B4-BE49-F238E27FC236}">
                  <a16:creationId xmlns:a16="http://schemas.microsoft.com/office/drawing/2014/main" id="{885C20D1-2C75-4D4B-8E2B-C4EA95A46363}"/>
                </a:ext>
              </a:extLst>
            </p:cNvPr>
            <p:cNvSpPr>
              <a:spLocks noChangeArrowheads="1"/>
            </p:cNvSpPr>
            <p:nvPr/>
          </p:nvSpPr>
          <p:spPr bwMode="auto">
            <a:xfrm>
              <a:off x="3802784" y="43900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4">
              <a:extLst>
                <a:ext uri="{FF2B5EF4-FFF2-40B4-BE49-F238E27FC236}">
                  <a16:creationId xmlns:a16="http://schemas.microsoft.com/office/drawing/2014/main" id="{1E184D55-FFD5-42F9-9484-1A292DC7BF80}"/>
                </a:ext>
              </a:extLst>
            </p:cNvPr>
            <p:cNvSpPr>
              <a:spLocks noChangeArrowheads="1"/>
            </p:cNvSpPr>
            <p:nvPr/>
          </p:nvSpPr>
          <p:spPr bwMode="auto">
            <a:xfrm>
              <a:off x="3586884" y="42868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 name="Oval 26">
              <a:extLst>
                <a:ext uri="{FF2B5EF4-FFF2-40B4-BE49-F238E27FC236}">
                  <a16:creationId xmlns:a16="http://schemas.microsoft.com/office/drawing/2014/main" id="{CF350796-C78C-49C2-85F9-21852C9C3031}"/>
                </a:ext>
              </a:extLst>
            </p:cNvPr>
            <p:cNvSpPr>
              <a:spLocks noChangeArrowheads="1"/>
            </p:cNvSpPr>
            <p:nvPr/>
          </p:nvSpPr>
          <p:spPr bwMode="auto">
            <a:xfrm>
              <a:off x="3383684" y="41852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 name="Oval 28">
              <a:extLst>
                <a:ext uri="{FF2B5EF4-FFF2-40B4-BE49-F238E27FC236}">
                  <a16:creationId xmlns:a16="http://schemas.microsoft.com/office/drawing/2014/main" id="{31544AB0-BE81-4EED-AAC9-3A9F92156E11}"/>
                </a:ext>
              </a:extLst>
            </p:cNvPr>
            <p:cNvSpPr>
              <a:spLocks noChangeArrowheads="1"/>
            </p:cNvSpPr>
            <p:nvPr/>
          </p:nvSpPr>
          <p:spPr bwMode="auto">
            <a:xfrm>
              <a:off x="3166197" y="40709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31">
              <a:extLst>
                <a:ext uri="{FF2B5EF4-FFF2-40B4-BE49-F238E27FC236}">
                  <a16:creationId xmlns:a16="http://schemas.microsoft.com/office/drawing/2014/main" id="{3E3AA0A3-DF3A-4B81-9732-5A7ED3C315E3}"/>
                </a:ext>
              </a:extLst>
            </p:cNvPr>
            <p:cNvSpPr>
              <a:spLocks noChangeArrowheads="1"/>
            </p:cNvSpPr>
            <p:nvPr/>
          </p:nvSpPr>
          <p:spPr bwMode="auto">
            <a:xfrm>
              <a:off x="2950297" y="39566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7" name="Oval 33">
              <a:extLst>
                <a:ext uri="{FF2B5EF4-FFF2-40B4-BE49-F238E27FC236}">
                  <a16:creationId xmlns:a16="http://schemas.microsoft.com/office/drawing/2014/main" id="{89C957F1-3DF8-4DAC-801A-283BD9863F8F}"/>
                </a:ext>
              </a:extLst>
            </p:cNvPr>
            <p:cNvSpPr>
              <a:spLocks noChangeArrowheads="1"/>
            </p:cNvSpPr>
            <p:nvPr/>
          </p:nvSpPr>
          <p:spPr bwMode="auto">
            <a:xfrm>
              <a:off x="2747097" y="382803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9" name="Oval 35">
              <a:extLst>
                <a:ext uri="{FF2B5EF4-FFF2-40B4-BE49-F238E27FC236}">
                  <a16:creationId xmlns:a16="http://schemas.microsoft.com/office/drawing/2014/main" id="{6F284B61-9D49-451F-9931-E02F172B4BAF}"/>
                </a:ext>
              </a:extLst>
            </p:cNvPr>
            <p:cNvSpPr>
              <a:spLocks noChangeArrowheads="1"/>
            </p:cNvSpPr>
            <p:nvPr/>
          </p:nvSpPr>
          <p:spPr bwMode="auto">
            <a:xfrm>
              <a:off x="2529609" y="370103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1" name="Oval 37">
              <a:extLst>
                <a:ext uri="{FF2B5EF4-FFF2-40B4-BE49-F238E27FC236}">
                  <a16:creationId xmlns:a16="http://schemas.microsoft.com/office/drawing/2014/main" id="{9CBC418E-32D6-4DBA-B649-949ED3170C7F}"/>
                </a:ext>
              </a:extLst>
            </p:cNvPr>
            <p:cNvSpPr>
              <a:spLocks noChangeArrowheads="1"/>
            </p:cNvSpPr>
            <p:nvPr/>
          </p:nvSpPr>
          <p:spPr bwMode="auto">
            <a:xfrm>
              <a:off x="2313709" y="356133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8">
              <a:extLst>
                <a:ext uri="{FF2B5EF4-FFF2-40B4-BE49-F238E27FC236}">
                  <a16:creationId xmlns:a16="http://schemas.microsoft.com/office/drawing/2014/main" id="{D3D425F8-FCC4-4043-BE61-D7EB9110D714}"/>
                </a:ext>
              </a:extLst>
            </p:cNvPr>
            <p:cNvSpPr>
              <a:spLocks noChangeArrowheads="1"/>
            </p:cNvSpPr>
            <p:nvPr/>
          </p:nvSpPr>
          <p:spPr bwMode="auto">
            <a:xfrm>
              <a:off x="2110509" y="340735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41">
              <a:extLst>
                <a:ext uri="{FF2B5EF4-FFF2-40B4-BE49-F238E27FC236}">
                  <a16:creationId xmlns:a16="http://schemas.microsoft.com/office/drawing/2014/main" id="{CD8214B6-ABD0-46E5-AA48-887C2E7311BA}"/>
                </a:ext>
              </a:extLst>
            </p:cNvPr>
            <p:cNvSpPr>
              <a:spLocks noChangeArrowheads="1"/>
            </p:cNvSpPr>
            <p:nvPr/>
          </p:nvSpPr>
          <p:spPr bwMode="auto">
            <a:xfrm>
              <a:off x="1893022" y="3242250"/>
              <a:ext cx="77787"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7" name="Oval 43">
              <a:extLst>
                <a:ext uri="{FF2B5EF4-FFF2-40B4-BE49-F238E27FC236}">
                  <a16:creationId xmlns:a16="http://schemas.microsoft.com/office/drawing/2014/main" id="{BE3EAB77-A81B-4892-A56B-DF00622E4ACF}"/>
                </a:ext>
              </a:extLst>
            </p:cNvPr>
            <p:cNvSpPr>
              <a:spLocks noChangeArrowheads="1"/>
            </p:cNvSpPr>
            <p:nvPr/>
          </p:nvSpPr>
          <p:spPr bwMode="auto">
            <a:xfrm>
              <a:off x="1677122" y="3075563"/>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Oval 10">
              <a:extLst>
                <a:ext uri="{FF2B5EF4-FFF2-40B4-BE49-F238E27FC236}">
                  <a16:creationId xmlns:a16="http://schemas.microsoft.com/office/drawing/2014/main" id="{C83F5BBB-A695-4E0F-B4A2-D2DFC85EED36}"/>
                </a:ext>
              </a:extLst>
            </p:cNvPr>
            <p:cNvSpPr>
              <a:spLocks noChangeArrowheads="1"/>
            </p:cNvSpPr>
            <p:nvPr/>
          </p:nvSpPr>
          <p:spPr bwMode="auto">
            <a:xfrm>
              <a:off x="5075959" y="489960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3">
              <a:extLst>
                <a:ext uri="{FF2B5EF4-FFF2-40B4-BE49-F238E27FC236}">
                  <a16:creationId xmlns:a16="http://schemas.microsoft.com/office/drawing/2014/main" id="{8DAEE03B-C15D-4E93-BE4F-FA9FEE93887E}"/>
                </a:ext>
              </a:extLst>
            </p:cNvPr>
            <p:cNvSpPr>
              <a:spLocks noChangeArrowheads="1"/>
            </p:cNvSpPr>
            <p:nvPr/>
          </p:nvSpPr>
          <p:spPr bwMode="auto">
            <a:xfrm>
              <a:off x="4860059" y="482340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4">
              <a:extLst>
                <a:ext uri="{FF2B5EF4-FFF2-40B4-BE49-F238E27FC236}">
                  <a16:creationId xmlns:a16="http://schemas.microsoft.com/office/drawing/2014/main" id="{8B98714A-CB26-4D85-B6B0-57503786937D}"/>
                </a:ext>
              </a:extLst>
            </p:cNvPr>
            <p:cNvSpPr>
              <a:spLocks noChangeArrowheads="1"/>
            </p:cNvSpPr>
            <p:nvPr/>
          </p:nvSpPr>
          <p:spPr bwMode="auto">
            <a:xfrm>
              <a:off x="4655272" y="4745613"/>
              <a:ext cx="77787"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0" name="Oval 16">
              <a:extLst>
                <a:ext uri="{FF2B5EF4-FFF2-40B4-BE49-F238E27FC236}">
                  <a16:creationId xmlns:a16="http://schemas.microsoft.com/office/drawing/2014/main" id="{4A6B1ED2-570B-435F-8DF8-18CFA37F7C73}"/>
                </a:ext>
              </a:extLst>
            </p:cNvPr>
            <p:cNvSpPr>
              <a:spLocks noChangeArrowheads="1"/>
            </p:cNvSpPr>
            <p:nvPr/>
          </p:nvSpPr>
          <p:spPr bwMode="auto">
            <a:xfrm>
              <a:off x="4439372" y="46567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2" name="Oval 18">
              <a:extLst>
                <a:ext uri="{FF2B5EF4-FFF2-40B4-BE49-F238E27FC236}">
                  <a16:creationId xmlns:a16="http://schemas.microsoft.com/office/drawing/2014/main" id="{E2D5E2E0-B174-459F-B874-A78F9FF014C4}"/>
                </a:ext>
              </a:extLst>
            </p:cNvPr>
            <p:cNvSpPr>
              <a:spLocks noChangeArrowheads="1"/>
            </p:cNvSpPr>
            <p:nvPr/>
          </p:nvSpPr>
          <p:spPr bwMode="auto">
            <a:xfrm>
              <a:off x="4223472" y="45805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4" name="Oval 20">
              <a:extLst>
                <a:ext uri="{FF2B5EF4-FFF2-40B4-BE49-F238E27FC236}">
                  <a16:creationId xmlns:a16="http://schemas.microsoft.com/office/drawing/2014/main" id="{2F5A6D32-AB4F-4A97-B7BD-44993E3A3E3E}"/>
                </a:ext>
              </a:extLst>
            </p:cNvPr>
            <p:cNvSpPr>
              <a:spLocks noChangeArrowheads="1"/>
            </p:cNvSpPr>
            <p:nvPr/>
          </p:nvSpPr>
          <p:spPr bwMode="auto">
            <a:xfrm>
              <a:off x="4020272" y="44916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 name="Oval 22">
              <a:extLst>
                <a:ext uri="{FF2B5EF4-FFF2-40B4-BE49-F238E27FC236}">
                  <a16:creationId xmlns:a16="http://schemas.microsoft.com/office/drawing/2014/main" id="{ECB10473-02DC-4EB4-831A-D3EAA500BF92}"/>
                </a:ext>
              </a:extLst>
            </p:cNvPr>
            <p:cNvSpPr>
              <a:spLocks noChangeArrowheads="1"/>
            </p:cNvSpPr>
            <p:nvPr/>
          </p:nvSpPr>
          <p:spPr bwMode="auto">
            <a:xfrm>
              <a:off x="3802784" y="43900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5">
              <a:extLst>
                <a:ext uri="{FF2B5EF4-FFF2-40B4-BE49-F238E27FC236}">
                  <a16:creationId xmlns:a16="http://schemas.microsoft.com/office/drawing/2014/main" id="{A5407230-8E56-4A6A-B997-9AB7E1F16A29}"/>
                </a:ext>
              </a:extLst>
            </p:cNvPr>
            <p:cNvSpPr>
              <a:spLocks noChangeArrowheads="1"/>
            </p:cNvSpPr>
            <p:nvPr/>
          </p:nvSpPr>
          <p:spPr bwMode="auto">
            <a:xfrm>
              <a:off x="3586884" y="42868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1" name="Oval 27">
              <a:extLst>
                <a:ext uri="{FF2B5EF4-FFF2-40B4-BE49-F238E27FC236}">
                  <a16:creationId xmlns:a16="http://schemas.microsoft.com/office/drawing/2014/main" id="{BACD935B-4406-428A-B3D8-C046618AD750}"/>
                </a:ext>
              </a:extLst>
            </p:cNvPr>
            <p:cNvSpPr>
              <a:spLocks noChangeArrowheads="1"/>
            </p:cNvSpPr>
            <p:nvPr/>
          </p:nvSpPr>
          <p:spPr bwMode="auto">
            <a:xfrm>
              <a:off x="3383684" y="41852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3" name="Oval 29">
              <a:extLst>
                <a:ext uri="{FF2B5EF4-FFF2-40B4-BE49-F238E27FC236}">
                  <a16:creationId xmlns:a16="http://schemas.microsoft.com/office/drawing/2014/main" id="{0CFA62A5-BC82-43B6-85D6-8C57DAB570AF}"/>
                </a:ext>
              </a:extLst>
            </p:cNvPr>
            <p:cNvSpPr>
              <a:spLocks noChangeArrowheads="1"/>
            </p:cNvSpPr>
            <p:nvPr/>
          </p:nvSpPr>
          <p:spPr bwMode="auto">
            <a:xfrm>
              <a:off x="3166197" y="40709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30">
              <a:extLst>
                <a:ext uri="{FF2B5EF4-FFF2-40B4-BE49-F238E27FC236}">
                  <a16:creationId xmlns:a16="http://schemas.microsoft.com/office/drawing/2014/main" id="{435394B3-8D38-4D95-8948-24052224BE3D}"/>
                </a:ext>
              </a:extLst>
            </p:cNvPr>
            <p:cNvSpPr>
              <a:spLocks noChangeArrowheads="1"/>
            </p:cNvSpPr>
            <p:nvPr/>
          </p:nvSpPr>
          <p:spPr bwMode="auto">
            <a:xfrm>
              <a:off x="2950297" y="39566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 name="Oval 32">
              <a:extLst>
                <a:ext uri="{FF2B5EF4-FFF2-40B4-BE49-F238E27FC236}">
                  <a16:creationId xmlns:a16="http://schemas.microsoft.com/office/drawing/2014/main" id="{0E7FB8EF-C4D0-47EF-9063-2281E930B30F}"/>
                </a:ext>
              </a:extLst>
            </p:cNvPr>
            <p:cNvSpPr>
              <a:spLocks noChangeArrowheads="1"/>
            </p:cNvSpPr>
            <p:nvPr/>
          </p:nvSpPr>
          <p:spPr bwMode="auto">
            <a:xfrm>
              <a:off x="2747097" y="382803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8" name="Oval 34">
              <a:extLst>
                <a:ext uri="{FF2B5EF4-FFF2-40B4-BE49-F238E27FC236}">
                  <a16:creationId xmlns:a16="http://schemas.microsoft.com/office/drawing/2014/main" id="{EA08D368-5772-4180-800C-4625A8B7CF92}"/>
                </a:ext>
              </a:extLst>
            </p:cNvPr>
            <p:cNvSpPr>
              <a:spLocks noChangeArrowheads="1"/>
            </p:cNvSpPr>
            <p:nvPr/>
          </p:nvSpPr>
          <p:spPr bwMode="auto">
            <a:xfrm>
              <a:off x="2529609" y="370103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0" name="Oval 36">
              <a:extLst>
                <a:ext uri="{FF2B5EF4-FFF2-40B4-BE49-F238E27FC236}">
                  <a16:creationId xmlns:a16="http://schemas.microsoft.com/office/drawing/2014/main" id="{85B3C46F-D4BF-448F-A0BE-20A2401D6165}"/>
                </a:ext>
              </a:extLst>
            </p:cNvPr>
            <p:cNvSpPr>
              <a:spLocks noChangeArrowheads="1"/>
            </p:cNvSpPr>
            <p:nvPr/>
          </p:nvSpPr>
          <p:spPr bwMode="auto">
            <a:xfrm>
              <a:off x="2313709" y="356133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9">
              <a:extLst>
                <a:ext uri="{FF2B5EF4-FFF2-40B4-BE49-F238E27FC236}">
                  <a16:creationId xmlns:a16="http://schemas.microsoft.com/office/drawing/2014/main" id="{FF7DFA8C-09F2-4313-BC83-E0414280D902}"/>
                </a:ext>
              </a:extLst>
            </p:cNvPr>
            <p:cNvSpPr>
              <a:spLocks noChangeArrowheads="1"/>
            </p:cNvSpPr>
            <p:nvPr/>
          </p:nvSpPr>
          <p:spPr bwMode="auto">
            <a:xfrm>
              <a:off x="2110509" y="340735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40">
              <a:extLst>
                <a:ext uri="{FF2B5EF4-FFF2-40B4-BE49-F238E27FC236}">
                  <a16:creationId xmlns:a16="http://schemas.microsoft.com/office/drawing/2014/main" id="{58DE3A14-9B9A-419F-AA43-CE9542D3B75E}"/>
                </a:ext>
              </a:extLst>
            </p:cNvPr>
            <p:cNvSpPr>
              <a:spLocks noChangeArrowheads="1"/>
            </p:cNvSpPr>
            <p:nvPr/>
          </p:nvSpPr>
          <p:spPr bwMode="auto">
            <a:xfrm>
              <a:off x="1893022" y="3242250"/>
              <a:ext cx="77787"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6" name="Oval 42">
              <a:extLst>
                <a:ext uri="{FF2B5EF4-FFF2-40B4-BE49-F238E27FC236}">
                  <a16:creationId xmlns:a16="http://schemas.microsoft.com/office/drawing/2014/main" id="{9641EF87-5CDC-411E-B847-5728454B30F7}"/>
                </a:ext>
              </a:extLst>
            </p:cNvPr>
            <p:cNvSpPr>
              <a:spLocks noChangeArrowheads="1"/>
            </p:cNvSpPr>
            <p:nvPr/>
          </p:nvSpPr>
          <p:spPr bwMode="auto">
            <a:xfrm>
              <a:off x="1677122" y="3075563"/>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8" name="Oval 44">
              <a:extLst>
                <a:ext uri="{FF2B5EF4-FFF2-40B4-BE49-F238E27FC236}">
                  <a16:creationId xmlns:a16="http://schemas.microsoft.com/office/drawing/2014/main" id="{FFB1DA85-131F-417D-AA45-9FB7B9DD351C}"/>
                </a:ext>
              </a:extLst>
            </p:cNvPr>
            <p:cNvSpPr>
              <a:spLocks noChangeArrowheads="1"/>
            </p:cNvSpPr>
            <p:nvPr/>
          </p:nvSpPr>
          <p:spPr bwMode="auto">
            <a:xfrm>
              <a:off x="1473922" y="28850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9" name="Oval 45">
              <a:extLst>
                <a:ext uri="{FF2B5EF4-FFF2-40B4-BE49-F238E27FC236}">
                  <a16:creationId xmlns:a16="http://schemas.microsoft.com/office/drawing/2014/main" id="{BD01CC32-6C71-4B20-A992-46BB31905388}"/>
                </a:ext>
              </a:extLst>
            </p:cNvPr>
            <p:cNvSpPr>
              <a:spLocks noChangeArrowheads="1"/>
            </p:cNvSpPr>
            <p:nvPr/>
          </p:nvSpPr>
          <p:spPr bwMode="auto">
            <a:xfrm>
              <a:off x="1473922" y="28850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49" name="Csoportba foglalás 148">
            <a:extLst>
              <a:ext uri="{FF2B5EF4-FFF2-40B4-BE49-F238E27FC236}">
                <a16:creationId xmlns:a16="http://schemas.microsoft.com/office/drawing/2014/main" id="{BEC89F1B-F123-4406-B782-8A682C9D8D15}"/>
              </a:ext>
            </a:extLst>
          </p:cNvPr>
          <p:cNvGrpSpPr/>
          <p:nvPr/>
        </p:nvGrpSpPr>
        <p:grpSpPr>
          <a:xfrm>
            <a:off x="1473922" y="3458150"/>
            <a:ext cx="3678237" cy="1862138"/>
            <a:chOff x="1473922" y="3458150"/>
            <a:chExt cx="3678237" cy="1862138"/>
          </a:xfrm>
        </p:grpSpPr>
        <p:sp>
          <p:nvSpPr>
            <p:cNvPr id="51" name="Oval 47">
              <a:extLst>
                <a:ext uri="{FF2B5EF4-FFF2-40B4-BE49-F238E27FC236}">
                  <a16:creationId xmlns:a16="http://schemas.microsoft.com/office/drawing/2014/main" id="{93D67D88-270F-4D40-8DAC-CD016B395E41}"/>
                </a:ext>
              </a:extLst>
            </p:cNvPr>
            <p:cNvSpPr>
              <a:spLocks noChangeArrowheads="1"/>
            </p:cNvSpPr>
            <p:nvPr/>
          </p:nvSpPr>
          <p:spPr bwMode="auto">
            <a:xfrm>
              <a:off x="5075959" y="52440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3" name="Oval 49">
              <a:extLst>
                <a:ext uri="{FF2B5EF4-FFF2-40B4-BE49-F238E27FC236}">
                  <a16:creationId xmlns:a16="http://schemas.microsoft.com/office/drawing/2014/main" id="{5B70C038-21DB-490D-ADFA-CB3450FA39E6}"/>
                </a:ext>
              </a:extLst>
            </p:cNvPr>
            <p:cNvSpPr>
              <a:spLocks noChangeArrowheads="1"/>
            </p:cNvSpPr>
            <p:nvPr/>
          </p:nvSpPr>
          <p:spPr bwMode="auto">
            <a:xfrm>
              <a:off x="4860059" y="5179000"/>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Oval 51">
              <a:extLst>
                <a:ext uri="{FF2B5EF4-FFF2-40B4-BE49-F238E27FC236}">
                  <a16:creationId xmlns:a16="http://schemas.microsoft.com/office/drawing/2014/main" id="{CF34B0D2-CEB5-42A0-897E-4DAE7BE86DB3}"/>
                </a:ext>
              </a:extLst>
            </p:cNvPr>
            <p:cNvSpPr>
              <a:spLocks noChangeArrowheads="1"/>
            </p:cNvSpPr>
            <p:nvPr/>
          </p:nvSpPr>
          <p:spPr bwMode="auto">
            <a:xfrm>
              <a:off x="4655272" y="5115500"/>
              <a:ext cx="77787"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7" name="Oval 53">
              <a:extLst>
                <a:ext uri="{FF2B5EF4-FFF2-40B4-BE49-F238E27FC236}">
                  <a16:creationId xmlns:a16="http://schemas.microsoft.com/office/drawing/2014/main" id="{00A4D02B-706E-4219-933F-16093FB61B92}"/>
                </a:ext>
              </a:extLst>
            </p:cNvPr>
            <p:cNvSpPr>
              <a:spLocks noChangeArrowheads="1"/>
            </p:cNvSpPr>
            <p:nvPr/>
          </p:nvSpPr>
          <p:spPr bwMode="auto">
            <a:xfrm>
              <a:off x="4439372" y="50393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Oval 54">
              <a:extLst>
                <a:ext uri="{FF2B5EF4-FFF2-40B4-BE49-F238E27FC236}">
                  <a16:creationId xmlns:a16="http://schemas.microsoft.com/office/drawing/2014/main" id="{A6AF0FE4-E00C-4722-97DD-B8222EBB5762}"/>
                </a:ext>
              </a:extLst>
            </p:cNvPr>
            <p:cNvSpPr>
              <a:spLocks noChangeArrowheads="1"/>
            </p:cNvSpPr>
            <p:nvPr/>
          </p:nvSpPr>
          <p:spPr bwMode="auto">
            <a:xfrm>
              <a:off x="4223472" y="49631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1" name="Oval 57">
              <a:extLst>
                <a:ext uri="{FF2B5EF4-FFF2-40B4-BE49-F238E27FC236}">
                  <a16:creationId xmlns:a16="http://schemas.microsoft.com/office/drawing/2014/main" id="{96B59FFE-7CE7-49CB-BD6A-F9520003762D}"/>
                </a:ext>
              </a:extLst>
            </p:cNvPr>
            <p:cNvSpPr>
              <a:spLocks noChangeArrowheads="1"/>
            </p:cNvSpPr>
            <p:nvPr/>
          </p:nvSpPr>
          <p:spPr bwMode="auto">
            <a:xfrm>
              <a:off x="4020272" y="48869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Oval 58">
              <a:extLst>
                <a:ext uri="{FF2B5EF4-FFF2-40B4-BE49-F238E27FC236}">
                  <a16:creationId xmlns:a16="http://schemas.microsoft.com/office/drawing/2014/main" id="{05302B69-A6E6-4F2C-BA13-18BED3E6FFF5}"/>
                </a:ext>
              </a:extLst>
            </p:cNvPr>
            <p:cNvSpPr>
              <a:spLocks noChangeArrowheads="1"/>
            </p:cNvSpPr>
            <p:nvPr/>
          </p:nvSpPr>
          <p:spPr bwMode="auto">
            <a:xfrm>
              <a:off x="3802784" y="47980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4" name="Oval 60">
              <a:extLst>
                <a:ext uri="{FF2B5EF4-FFF2-40B4-BE49-F238E27FC236}">
                  <a16:creationId xmlns:a16="http://schemas.microsoft.com/office/drawing/2014/main" id="{139345FB-A5E1-487A-B8B6-96C2B233A1B5}"/>
                </a:ext>
              </a:extLst>
            </p:cNvPr>
            <p:cNvSpPr>
              <a:spLocks noChangeArrowheads="1"/>
            </p:cNvSpPr>
            <p:nvPr/>
          </p:nvSpPr>
          <p:spPr bwMode="auto">
            <a:xfrm>
              <a:off x="3586884" y="4707513"/>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7" name="Oval 63">
              <a:extLst>
                <a:ext uri="{FF2B5EF4-FFF2-40B4-BE49-F238E27FC236}">
                  <a16:creationId xmlns:a16="http://schemas.microsoft.com/office/drawing/2014/main" id="{1B4423A5-687F-4345-B951-6AC0EEB6CC32}"/>
                </a:ext>
              </a:extLst>
            </p:cNvPr>
            <p:cNvSpPr>
              <a:spLocks noChangeArrowheads="1"/>
            </p:cNvSpPr>
            <p:nvPr/>
          </p:nvSpPr>
          <p:spPr bwMode="auto">
            <a:xfrm>
              <a:off x="3383684" y="461861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9" name="Oval 65">
              <a:extLst>
                <a:ext uri="{FF2B5EF4-FFF2-40B4-BE49-F238E27FC236}">
                  <a16:creationId xmlns:a16="http://schemas.microsoft.com/office/drawing/2014/main" id="{778D6A83-C41F-4679-ABFA-83C03410624E}"/>
                </a:ext>
              </a:extLst>
            </p:cNvPr>
            <p:cNvSpPr>
              <a:spLocks noChangeArrowheads="1"/>
            </p:cNvSpPr>
            <p:nvPr/>
          </p:nvSpPr>
          <p:spPr bwMode="auto">
            <a:xfrm>
              <a:off x="3166197" y="451701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0" name="Oval 66">
              <a:extLst>
                <a:ext uri="{FF2B5EF4-FFF2-40B4-BE49-F238E27FC236}">
                  <a16:creationId xmlns:a16="http://schemas.microsoft.com/office/drawing/2014/main" id="{754C0947-CEA7-4D55-83FF-FED5FCC82F41}"/>
                </a:ext>
              </a:extLst>
            </p:cNvPr>
            <p:cNvSpPr>
              <a:spLocks noChangeArrowheads="1"/>
            </p:cNvSpPr>
            <p:nvPr/>
          </p:nvSpPr>
          <p:spPr bwMode="auto">
            <a:xfrm>
              <a:off x="2950297" y="441541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2" name="Oval 68">
              <a:extLst>
                <a:ext uri="{FF2B5EF4-FFF2-40B4-BE49-F238E27FC236}">
                  <a16:creationId xmlns:a16="http://schemas.microsoft.com/office/drawing/2014/main" id="{3633F590-499E-479E-8580-E5454E1504F7}"/>
                </a:ext>
              </a:extLst>
            </p:cNvPr>
            <p:cNvSpPr>
              <a:spLocks noChangeArrowheads="1"/>
            </p:cNvSpPr>
            <p:nvPr/>
          </p:nvSpPr>
          <p:spPr bwMode="auto">
            <a:xfrm>
              <a:off x="2747097" y="4299525"/>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4" name="Oval 70">
              <a:extLst>
                <a:ext uri="{FF2B5EF4-FFF2-40B4-BE49-F238E27FC236}">
                  <a16:creationId xmlns:a16="http://schemas.microsoft.com/office/drawing/2014/main" id="{B8CD4A7B-F056-48DB-8709-77C766508743}"/>
                </a:ext>
              </a:extLst>
            </p:cNvPr>
            <p:cNvSpPr>
              <a:spLocks noChangeArrowheads="1"/>
            </p:cNvSpPr>
            <p:nvPr/>
          </p:nvSpPr>
          <p:spPr bwMode="auto">
            <a:xfrm>
              <a:off x="2529609" y="41852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7" name="Oval 73">
              <a:extLst>
                <a:ext uri="{FF2B5EF4-FFF2-40B4-BE49-F238E27FC236}">
                  <a16:creationId xmlns:a16="http://schemas.microsoft.com/office/drawing/2014/main" id="{89F478E8-A7D0-44D5-8EE3-DE321803A375}"/>
                </a:ext>
              </a:extLst>
            </p:cNvPr>
            <p:cNvSpPr>
              <a:spLocks noChangeArrowheads="1"/>
            </p:cNvSpPr>
            <p:nvPr/>
          </p:nvSpPr>
          <p:spPr bwMode="auto">
            <a:xfrm>
              <a:off x="2313709" y="40582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9" name="Oval 75">
              <a:extLst>
                <a:ext uri="{FF2B5EF4-FFF2-40B4-BE49-F238E27FC236}">
                  <a16:creationId xmlns:a16="http://schemas.microsoft.com/office/drawing/2014/main" id="{898C8CD0-6652-4B1D-A535-E61662A7AEAA}"/>
                </a:ext>
              </a:extLst>
            </p:cNvPr>
            <p:cNvSpPr>
              <a:spLocks noChangeArrowheads="1"/>
            </p:cNvSpPr>
            <p:nvPr/>
          </p:nvSpPr>
          <p:spPr bwMode="auto">
            <a:xfrm>
              <a:off x="2110509" y="3916938"/>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1" name="Oval 77">
              <a:extLst>
                <a:ext uri="{FF2B5EF4-FFF2-40B4-BE49-F238E27FC236}">
                  <a16:creationId xmlns:a16="http://schemas.microsoft.com/office/drawing/2014/main" id="{97297B7D-AA14-4C63-8CCD-F6C5975A4045}"/>
                </a:ext>
              </a:extLst>
            </p:cNvPr>
            <p:cNvSpPr>
              <a:spLocks noChangeArrowheads="1"/>
            </p:cNvSpPr>
            <p:nvPr/>
          </p:nvSpPr>
          <p:spPr bwMode="auto">
            <a:xfrm>
              <a:off x="1893022" y="3777238"/>
              <a:ext cx="77787"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2" name="Oval 78">
              <a:extLst>
                <a:ext uri="{FF2B5EF4-FFF2-40B4-BE49-F238E27FC236}">
                  <a16:creationId xmlns:a16="http://schemas.microsoft.com/office/drawing/2014/main" id="{83FC653A-27B2-40CA-88F6-F07462772A24}"/>
                </a:ext>
              </a:extLst>
            </p:cNvPr>
            <p:cNvSpPr>
              <a:spLocks noChangeArrowheads="1"/>
            </p:cNvSpPr>
            <p:nvPr/>
          </p:nvSpPr>
          <p:spPr bwMode="auto">
            <a:xfrm>
              <a:off x="1677122" y="36248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4" name="Oval 80">
              <a:extLst>
                <a:ext uri="{FF2B5EF4-FFF2-40B4-BE49-F238E27FC236}">
                  <a16:creationId xmlns:a16="http://schemas.microsoft.com/office/drawing/2014/main" id="{8679B96F-46D1-40A4-A08D-07252E7E914C}"/>
                </a:ext>
              </a:extLst>
            </p:cNvPr>
            <p:cNvSpPr>
              <a:spLocks noChangeArrowheads="1"/>
            </p:cNvSpPr>
            <p:nvPr/>
          </p:nvSpPr>
          <p:spPr bwMode="auto">
            <a:xfrm>
              <a:off x="1473922" y="345815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0" name="Oval 46">
              <a:extLst>
                <a:ext uri="{FF2B5EF4-FFF2-40B4-BE49-F238E27FC236}">
                  <a16:creationId xmlns:a16="http://schemas.microsoft.com/office/drawing/2014/main" id="{1A480674-61AF-4C7C-B55B-4BEFE6577AE6}"/>
                </a:ext>
              </a:extLst>
            </p:cNvPr>
            <p:cNvSpPr>
              <a:spLocks noChangeArrowheads="1"/>
            </p:cNvSpPr>
            <p:nvPr/>
          </p:nvSpPr>
          <p:spPr bwMode="auto">
            <a:xfrm>
              <a:off x="5075959" y="52440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2" name="Oval 48">
              <a:extLst>
                <a:ext uri="{FF2B5EF4-FFF2-40B4-BE49-F238E27FC236}">
                  <a16:creationId xmlns:a16="http://schemas.microsoft.com/office/drawing/2014/main" id="{612AE3BB-41A1-4AE9-844F-AA99D6C70D0D}"/>
                </a:ext>
              </a:extLst>
            </p:cNvPr>
            <p:cNvSpPr>
              <a:spLocks noChangeArrowheads="1"/>
            </p:cNvSpPr>
            <p:nvPr/>
          </p:nvSpPr>
          <p:spPr bwMode="auto">
            <a:xfrm>
              <a:off x="4860059" y="5179000"/>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4" name="Oval 50">
              <a:extLst>
                <a:ext uri="{FF2B5EF4-FFF2-40B4-BE49-F238E27FC236}">
                  <a16:creationId xmlns:a16="http://schemas.microsoft.com/office/drawing/2014/main" id="{FC636533-9670-41CD-BC1A-5DCDA2B34137}"/>
                </a:ext>
              </a:extLst>
            </p:cNvPr>
            <p:cNvSpPr>
              <a:spLocks noChangeArrowheads="1"/>
            </p:cNvSpPr>
            <p:nvPr/>
          </p:nvSpPr>
          <p:spPr bwMode="auto">
            <a:xfrm>
              <a:off x="4655272" y="5115500"/>
              <a:ext cx="77787"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6" name="Oval 52">
              <a:extLst>
                <a:ext uri="{FF2B5EF4-FFF2-40B4-BE49-F238E27FC236}">
                  <a16:creationId xmlns:a16="http://schemas.microsoft.com/office/drawing/2014/main" id="{6A7F442D-A39C-4807-96CE-2AA170511A95}"/>
                </a:ext>
              </a:extLst>
            </p:cNvPr>
            <p:cNvSpPr>
              <a:spLocks noChangeArrowheads="1"/>
            </p:cNvSpPr>
            <p:nvPr/>
          </p:nvSpPr>
          <p:spPr bwMode="auto">
            <a:xfrm>
              <a:off x="4439372" y="50393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9" name="Oval 55">
              <a:extLst>
                <a:ext uri="{FF2B5EF4-FFF2-40B4-BE49-F238E27FC236}">
                  <a16:creationId xmlns:a16="http://schemas.microsoft.com/office/drawing/2014/main" id="{67C00CFA-7506-4C59-A41A-97C8D5B49CC7}"/>
                </a:ext>
              </a:extLst>
            </p:cNvPr>
            <p:cNvSpPr>
              <a:spLocks noChangeArrowheads="1"/>
            </p:cNvSpPr>
            <p:nvPr/>
          </p:nvSpPr>
          <p:spPr bwMode="auto">
            <a:xfrm>
              <a:off x="4223472" y="49631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Oval 56">
              <a:extLst>
                <a:ext uri="{FF2B5EF4-FFF2-40B4-BE49-F238E27FC236}">
                  <a16:creationId xmlns:a16="http://schemas.microsoft.com/office/drawing/2014/main" id="{10D1EE40-ED23-4D81-9276-CF7B357F49D8}"/>
                </a:ext>
              </a:extLst>
            </p:cNvPr>
            <p:cNvSpPr>
              <a:spLocks noChangeArrowheads="1"/>
            </p:cNvSpPr>
            <p:nvPr/>
          </p:nvSpPr>
          <p:spPr bwMode="auto">
            <a:xfrm>
              <a:off x="4020272" y="48869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3" name="Oval 59">
              <a:extLst>
                <a:ext uri="{FF2B5EF4-FFF2-40B4-BE49-F238E27FC236}">
                  <a16:creationId xmlns:a16="http://schemas.microsoft.com/office/drawing/2014/main" id="{F8CC7D48-0E94-40ED-8CA7-A85DDA007289}"/>
                </a:ext>
              </a:extLst>
            </p:cNvPr>
            <p:cNvSpPr>
              <a:spLocks noChangeArrowheads="1"/>
            </p:cNvSpPr>
            <p:nvPr/>
          </p:nvSpPr>
          <p:spPr bwMode="auto">
            <a:xfrm>
              <a:off x="3802784" y="47980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5" name="Oval 61">
              <a:extLst>
                <a:ext uri="{FF2B5EF4-FFF2-40B4-BE49-F238E27FC236}">
                  <a16:creationId xmlns:a16="http://schemas.microsoft.com/office/drawing/2014/main" id="{19785D41-D5FB-451A-9395-7F296C33D7FD}"/>
                </a:ext>
              </a:extLst>
            </p:cNvPr>
            <p:cNvSpPr>
              <a:spLocks noChangeArrowheads="1"/>
            </p:cNvSpPr>
            <p:nvPr/>
          </p:nvSpPr>
          <p:spPr bwMode="auto">
            <a:xfrm>
              <a:off x="3586884" y="4707513"/>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6" name="Oval 62">
              <a:extLst>
                <a:ext uri="{FF2B5EF4-FFF2-40B4-BE49-F238E27FC236}">
                  <a16:creationId xmlns:a16="http://schemas.microsoft.com/office/drawing/2014/main" id="{0922FE46-E498-4DA6-ABC8-1139AB4935ED}"/>
                </a:ext>
              </a:extLst>
            </p:cNvPr>
            <p:cNvSpPr>
              <a:spLocks noChangeArrowheads="1"/>
            </p:cNvSpPr>
            <p:nvPr/>
          </p:nvSpPr>
          <p:spPr bwMode="auto">
            <a:xfrm>
              <a:off x="3383684" y="461861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8" name="Oval 64">
              <a:extLst>
                <a:ext uri="{FF2B5EF4-FFF2-40B4-BE49-F238E27FC236}">
                  <a16:creationId xmlns:a16="http://schemas.microsoft.com/office/drawing/2014/main" id="{7F81F7EA-3B53-47E0-A626-C4DA0F5EF45B}"/>
                </a:ext>
              </a:extLst>
            </p:cNvPr>
            <p:cNvSpPr>
              <a:spLocks noChangeArrowheads="1"/>
            </p:cNvSpPr>
            <p:nvPr/>
          </p:nvSpPr>
          <p:spPr bwMode="auto">
            <a:xfrm>
              <a:off x="3166197" y="451701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1" name="Oval 67">
              <a:extLst>
                <a:ext uri="{FF2B5EF4-FFF2-40B4-BE49-F238E27FC236}">
                  <a16:creationId xmlns:a16="http://schemas.microsoft.com/office/drawing/2014/main" id="{5517D0DB-E095-4A40-8000-64DBF87AAD14}"/>
                </a:ext>
              </a:extLst>
            </p:cNvPr>
            <p:cNvSpPr>
              <a:spLocks noChangeArrowheads="1"/>
            </p:cNvSpPr>
            <p:nvPr/>
          </p:nvSpPr>
          <p:spPr bwMode="auto">
            <a:xfrm>
              <a:off x="2950297" y="441541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3" name="Oval 69">
              <a:extLst>
                <a:ext uri="{FF2B5EF4-FFF2-40B4-BE49-F238E27FC236}">
                  <a16:creationId xmlns:a16="http://schemas.microsoft.com/office/drawing/2014/main" id="{8F55F932-614F-4FE2-A30D-32A1D03687DC}"/>
                </a:ext>
              </a:extLst>
            </p:cNvPr>
            <p:cNvSpPr>
              <a:spLocks noChangeArrowheads="1"/>
            </p:cNvSpPr>
            <p:nvPr/>
          </p:nvSpPr>
          <p:spPr bwMode="auto">
            <a:xfrm>
              <a:off x="2747097" y="4299525"/>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5" name="Oval 71">
              <a:extLst>
                <a:ext uri="{FF2B5EF4-FFF2-40B4-BE49-F238E27FC236}">
                  <a16:creationId xmlns:a16="http://schemas.microsoft.com/office/drawing/2014/main" id="{CF21E638-142E-4E96-AA76-69C43C1BA23E}"/>
                </a:ext>
              </a:extLst>
            </p:cNvPr>
            <p:cNvSpPr>
              <a:spLocks noChangeArrowheads="1"/>
            </p:cNvSpPr>
            <p:nvPr/>
          </p:nvSpPr>
          <p:spPr bwMode="auto">
            <a:xfrm>
              <a:off x="2529609" y="41852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6" name="Oval 72">
              <a:extLst>
                <a:ext uri="{FF2B5EF4-FFF2-40B4-BE49-F238E27FC236}">
                  <a16:creationId xmlns:a16="http://schemas.microsoft.com/office/drawing/2014/main" id="{AFD7A0C0-8B80-46CD-9CAA-D11990EFEDB0}"/>
                </a:ext>
              </a:extLst>
            </p:cNvPr>
            <p:cNvSpPr>
              <a:spLocks noChangeArrowheads="1"/>
            </p:cNvSpPr>
            <p:nvPr/>
          </p:nvSpPr>
          <p:spPr bwMode="auto">
            <a:xfrm>
              <a:off x="2313709" y="40582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8" name="Oval 74">
              <a:extLst>
                <a:ext uri="{FF2B5EF4-FFF2-40B4-BE49-F238E27FC236}">
                  <a16:creationId xmlns:a16="http://schemas.microsoft.com/office/drawing/2014/main" id="{61105F1B-FEE9-465A-AF4F-992C92560B86}"/>
                </a:ext>
              </a:extLst>
            </p:cNvPr>
            <p:cNvSpPr>
              <a:spLocks noChangeArrowheads="1"/>
            </p:cNvSpPr>
            <p:nvPr/>
          </p:nvSpPr>
          <p:spPr bwMode="auto">
            <a:xfrm>
              <a:off x="2110509" y="3916938"/>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0" name="Oval 76">
              <a:extLst>
                <a:ext uri="{FF2B5EF4-FFF2-40B4-BE49-F238E27FC236}">
                  <a16:creationId xmlns:a16="http://schemas.microsoft.com/office/drawing/2014/main" id="{03E7DED6-5CF3-4915-993B-A87F62651989}"/>
                </a:ext>
              </a:extLst>
            </p:cNvPr>
            <p:cNvSpPr>
              <a:spLocks noChangeArrowheads="1"/>
            </p:cNvSpPr>
            <p:nvPr/>
          </p:nvSpPr>
          <p:spPr bwMode="auto">
            <a:xfrm>
              <a:off x="1893022" y="3777238"/>
              <a:ext cx="77787"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3" name="Oval 79">
              <a:extLst>
                <a:ext uri="{FF2B5EF4-FFF2-40B4-BE49-F238E27FC236}">
                  <a16:creationId xmlns:a16="http://schemas.microsoft.com/office/drawing/2014/main" id="{0B2EC1B2-941B-40F1-B499-9B8682C0F9A8}"/>
                </a:ext>
              </a:extLst>
            </p:cNvPr>
            <p:cNvSpPr>
              <a:spLocks noChangeArrowheads="1"/>
            </p:cNvSpPr>
            <p:nvPr/>
          </p:nvSpPr>
          <p:spPr bwMode="auto">
            <a:xfrm>
              <a:off x="1677122" y="36248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5" name="Oval 81">
              <a:extLst>
                <a:ext uri="{FF2B5EF4-FFF2-40B4-BE49-F238E27FC236}">
                  <a16:creationId xmlns:a16="http://schemas.microsoft.com/office/drawing/2014/main" id="{E0861F4C-D569-4349-B883-637E1FEAACB2}"/>
                </a:ext>
              </a:extLst>
            </p:cNvPr>
            <p:cNvSpPr>
              <a:spLocks noChangeArrowheads="1"/>
            </p:cNvSpPr>
            <p:nvPr/>
          </p:nvSpPr>
          <p:spPr bwMode="auto">
            <a:xfrm>
              <a:off x="1473922" y="345815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50" name="Csoportba foglalás 149">
            <a:extLst>
              <a:ext uri="{FF2B5EF4-FFF2-40B4-BE49-F238E27FC236}">
                <a16:creationId xmlns:a16="http://schemas.microsoft.com/office/drawing/2014/main" id="{3866A829-629D-4B6E-923F-A142D0305B17}"/>
              </a:ext>
            </a:extLst>
          </p:cNvPr>
          <p:cNvGrpSpPr/>
          <p:nvPr/>
        </p:nvGrpSpPr>
        <p:grpSpPr>
          <a:xfrm>
            <a:off x="1473922" y="4083625"/>
            <a:ext cx="3678237" cy="1619250"/>
            <a:chOff x="1473922" y="4083625"/>
            <a:chExt cx="3678237" cy="1619250"/>
          </a:xfrm>
        </p:grpSpPr>
        <p:sp>
          <p:nvSpPr>
            <p:cNvPr id="87" name="Oval 83">
              <a:extLst>
                <a:ext uri="{FF2B5EF4-FFF2-40B4-BE49-F238E27FC236}">
                  <a16:creationId xmlns:a16="http://schemas.microsoft.com/office/drawing/2014/main" id="{93C64983-A0B5-4889-97BE-E7B40A2968B8}"/>
                </a:ext>
              </a:extLst>
            </p:cNvPr>
            <p:cNvSpPr>
              <a:spLocks noChangeArrowheads="1"/>
            </p:cNvSpPr>
            <p:nvPr/>
          </p:nvSpPr>
          <p:spPr bwMode="auto">
            <a:xfrm>
              <a:off x="5075959" y="562667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9" name="Oval 85">
              <a:extLst>
                <a:ext uri="{FF2B5EF4-FFF2-40B4-BE49-F238E27FC236}">
                  <a16:creationId xmlns:a16="http://schemas.microsoft.com/office/drawing/2014/main" id="{EE36CBFE-EC58-46EE-B8DF-AF2E13C44E8C}"/>
                </a:ext>
              </a:extLst>
            </p:cNvPr>
            <p:cNvSpPr>
              <a:spLocks noChangeArrowheads="1"/>
            </p:cNvSpPr>
            <p:nvPr/>
          </p:nvSpPr>
          <p:spPr bwMode="auto">
            <a:xfrm>
              <a:off x="4860059" y="5574288"/>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1" name="Oval 87">
              <a:extLst>
                <a:ext uri="{FF2B5EF4-FFF2-40B4-BE49-F238E27FC236}">
                  <a16:creationId xmlns:a16="http://schemas.microsoft.com/office/drawing/2014/main" id="{7B7E69A7-B323-4C69-BCBA-353F9F24CDBF}"/>
                </a:ext>
              </a:extLst>
            </p:cNvPr>
            <p:cNvSpPr>
              <a:spLocks noChangeArrowheads="1"/>
            </p:cNvSpPr>
            <p:nvPr/>
          </p:nvSpPr>
          <p:spPr bwMode="auto">
            <a:xfrm>
              <a:off x="4655272" y="5510788"/>
              <a:ext cx="77787"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3" name="Oval 89">
              <a:extLst>
                <a:ext uri="{FF2B5EF4-FFF2-40B4-BE49-F238E27FC236}">
                  <a16:creationId xmlns:a16="http://schemas.microsoft.com/office/drawing/2014/main" id="{205A1E9D-B109-43D3-BBCF-CA9BB9511A8E}"/>
                </a:ext>
              </a:extLst>
            </p:cNvPr>
            <p:cNvSpPr>
              <a:spLocks noChangeArrowheads="1"/>
            </p:cNvSpPr>
            <p:nvPr/>
          </p:nvSpPr>
          <p:spPr bwMode="auto">
            <a:xfrm>
              <a:off x="4439372" y="54472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5" name="Oval 91">
              <a:extLst>
                <a:ext uri="{FF2B5EF4-FFF2-40B4-BE49-F238E27FC236}">
                  <a16:creationId xmlns:a16="http://schemas.microsoft.com/office/drawing/2014/main" id="{97C1D3BB-6B00-48F1-8AF9-54A97AE56A66}"/>
                </a:ext>
              </a:extLst>
            </p:cNvPr>
            <p:cNvSpPr>
              <a:spLocks noChangeArrowheads="1"/>
            </p:cNvSpPr>
            <p:nvPr/>
          </p:nvSpPr>
          <p:spPr bwMode="auto">
            <a:xfrm>
              <a:off x="4223472" y="53837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6" name="Oval 92">
              <a:extLst>
                <a:ext uri="{FF2B5EF4-FFF2-40B4-BE49-F238E27FC236}">
                  <a16:creationId xmlns:a16="http://schemas.microsoft.com/office/drawing/2014/main" id="{CDB15873-45AB-44F9-912B-BD87804E4753}"/>
                </a:ext>
              </a:extLst>
            </p:cNvPr>
            <p:cNvSpPr>
              <a:spLocks noChangeArrowheads="1"/>
            </p:cNvSpPr>
            <p:nvPr/>
          </p:nvSpPr>
          <p:spPr bwMode="auto">
            <a:xfrm>
              <a:off x="4020272" y="53202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9" name="Oval 95">
              <a:extLst>
                <a:ext uri="{FF2B5EF4-FFF2-40B4-BE49-F238E27FC236}">
                  <a16:creationId xmlns:a16="http://schemas.microsoft.com/office/drawing/2014/main" id="{EE609617-8924-4A33-ACCE-7C7EB552D003}"/>
                </a:ext>
              </a:extLst>
            </p:cNvPr>
            <p:cNvSpPr>
              <a:spLocks noChangeArrowheads="1"/>
            </p:cNvSpPr>
            <p:nvPr/>
          </p:nvSpPr>
          <p:spPr bwMode="auto">
            <a:xfrm>
              <a:off x="3802784" y="52440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1" name="Oval 97">
              <a:extLst>
                <a:ext uri="{FF2B5EF4-FFF2-40B4-BE49-F238E27FC236}">
                  <a16:creationId xmlns:a16="http://schemas.microsoft.com/office/drawing/2014/main" id="{AA3D875C-904C-4A6B-BD1E-693668E449D1}"/>
                </a:ext>
              </a:extLst>
            </p:cNvPr>
            <p:cNvSpPr>
              <a:spLocks noChangeArrowheads="1"/>
            </p:cNvSpPr>
            <p:nvPr/>
          </p:nvSpPr>
          <p:spPr bwMode="auto">
            <a:xfrm>
              <a:off x="3586884" y="5166300"/>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3" name="Oval 99">
              <a:extLst>
                <a:ext uri="{FF2B5EF4-FFF2-40B4-BE49-F238E27FC236}">
                  <a16:creationId xmlns:a16="http://schemas.microsoft.com/office/drawing/2014/main" id="{78848035-64AF-41C9-B19A-EDCFAC25E5A2}"/>
                </a:ext>
              </a:extLst>
            </p:cNvPr>
            <p:cNvSpPr>
              <a:spLocks noChangeArrowheads="1"/>
            </p:cNvSpPr>
            <p:nvPr/>
          </p:nvSpPr>
          <p:spPr bwMode="auto">
            <a:xfrm>
              <a:off x="3383684" y="50901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5" name="Oval 101">
              <a:extLst>
                <a:ext uri="{FF2B5EF4-FFF2-40B4-BE49-F238E27FC236}">
                  <a16:creationId xmlns:a16="http://schemas.microsoft.com/office/drawing/2014/main" id="{BB3B162F-EC83-4D51-BE63-2201EA8CB46B}"/>
                </a:ext>
              </a:extLst>
            </p:cNvPr>
            <p:cNvSpPr>
              <a:spLocks noChangeArrowheads="1"/>
            </p:cNvSpPr>
            <p:nvPr/>
          </p:nvSpPr>
          <p:spPr bwMode="auto">
            <a:xfrm>
              <a:off x="3166197" y="50012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7" name="Oval 103">
              <a:extLst>
                <a:ext uri="{FF2B5EF4-FFF2-40B4-BE49-F238E27FC236}">
                  <a16:creationId xmlns:a16="http://schemas.microsoft.com/office/drawing/2014/main" id="{298CF807-56AC-476D-B308-AC13E4D1A77C}"/>
                </a:ext>
              </a:extLst>
            </p:cNvPr>
            <p:cNvSpPr>
              <a:spLocks noChangeArrowheads="1"/>
            </p:cNvSpPr>
            <p:nvPr/>
          </p:nvSpPr>
          <p:spPr bwMode="auto">
            <a:xfrm>
              <a:off x="2950297" y="49123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Oval 104">
              <a:extLst>
                <a:ext uri="{FF2B5EF4-FFF2-40B4-BE49-F238E27FC236}">
                  <a16:creationId xmlns:a16="http://schemas.microsoft.com/office/drawing/2014/main" id="{F8F51FBC-190A-49CC-8A62-B2807B5974DB}"/>
                </a:ext>
              </a:extLst>
            </p:cNvPr>
            <p:cNvSpPr>
              <a:spLocks noChangeArrowheads="1"/>
            </p:cNvSpPr>
            <p:nvPr/>
          </p:nvSpPr>
          <p:spPr bwMode="auto">
            <a:xfrm>
              <a:off x="2747097" y="48107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0" name="Oval 106">
              <a:extLst>
                <a:ext uri="{FF2B5EF4-FFF2-40B4-BE49-F238E27FC236}">
                  <a16:creationId xmlns:a16="http://schemas.microsoft.com/office/drawing/2014/main" id="{16598404-7578-4793-93CD-0CC7D70ADE27}"/>
                </a:ext>
              </a:extLst>
            </p:cNvPr>
            <p:cNvSpPr>
              <a:spLocks noChangeArrowheads="1"/>
            </p:cNvSpPr>
            <p:nvPr/>
          </p:nvSpPr>
          <p:spPr bwMode="auto">
            <a:xfrm>
              <a:off x="2529609" y="4707513"/>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2" name="Oval 108">
              <a:extLst>
                <a:ext uri="{FF2B5EF4-FFF2-40B4-BE49-F238E27FC236}">
                  <a16:creationId xmlns:a16="http://schemas.microsoft.com/office/drawing/2014/main" id="{E37F5411-107C-4DB8-B8F7-DCBE8F241C9C}"/>
                </a:ext>
              </a:extLst>
            </p:cNvPr>
            <p:cNvSpPr>
              <a:spLocks noChangeArrowheads="1"/>
            </p:cNvSpPr>
            <p:nvPr/>
          </p:nvSpPr>
          <p:spPr bwMode="auto">
            <a:xfrm>
              <a:off x="2313709" y="460591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5" name="Oval 111">
              <a:extLst>
                <a:ext uri="{FF2B5EF4-FFF2-40B4-BE49-F238E27FC236}">
                  <a16:creationId xmlns:a16="http://schemas.microsoft.com/office/drawing/2014/main" id="{D329E608-2B78-4CE8-8D98-1AD8174706F5}"/>
                </a:ext>
              </a:extLst>
            </p:cNvPr>
            <p:cNvSpPr>
              <a:spLocks noChangeArrowheads="1"/>
            </p:cNvSpPr>
            <p:nvPr/>
          </p:nvSpPr>
          <p:spPr bwMode="auto">
            <a:xfrm>
              <a:off x="2110509" y="449161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7" name="Oval 113">
              <a:extLst>
                <a:ext uri="{FF2B5EF4-FFF2-40B4-BE49-F238E27FC236}">
                  <a16:creationId xmlns:a16="http://schemas.microsoft.com/office/drawing/2014/main" id="{42EE2020-176D-436A-A977-5A7D5AD9FAFE}"/>
                </a:ext>
              </a:extLst>
            </p:cNvPr>
            <p:cNvSpPr>
              <a:spLocks noChangeArrowheads="1"/>
            </p:cNvSpPr>
            <p:nvPr/>
          </p:nvSpPr>
          <p:spPr bwMode="auto">
            <a:xfrm>
              <a:off x="1893022" y="4363025"/>
              <a:ext cx="77787"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8" name="Oval 114">
              <a:extLst>
                <a:ext uri="{FF2B5EF4-FFF2-40B4-BE49-F238E27FC236}">
                  <a16:creationId xmlns:a16="http://schemas.microsoft.com/office/drawing/2014/main" id="{EA23B999-1AA1-42FA-9968-AF33B436B659}"/>
                </a:ext>
              </a:extLst>
            </p:cNvPr>
            <p:cNvSpPr>
              <a:spLocks noChangeArrowheads="1"/>
            </p:cNvSpPr>
            <p:nvPr/>
          </p:nvSpPr>
          <p:spPr bwMode="auto">
            <a:xfrm>
              <a:off x="1677122" y="42233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20" name="Oval 116">
              <a:extLst>
                <a:ext uri="{FF2B5EF4-FFF2-40B4-BE49-F238E27FC236}">
                  <a16:creationId xmlns:a16="http://schemas.microsoft.com/office/drawing/2014/main" id="{29E1C045-E598-49EB-8C19-F09CB642346E}"/>
                </a:ext>
              </a:extLst>
            </p:cNvPr>
            <p:cNvSpPr>
              <a:spLocks noChangeArrowheads="1"/>
            </p:cNvSpPr>
            <p:nvPr/>
          </p:nvSpPr>
          <p:spPr bwMode="auto">
            <a:xfrm>
              <a:off x="1473922" y="40836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6" name="Oval 82">
              <a:extLst>
                <a:ext uri="{FF2B5EF4-FFF2-40B4-BE49-F238E27FC236}">
                  <a16:creationId xmlns:a16="http://schemas.microsoft.com/office/drawing/2014/main" id="{787FC8C4-B8C8-4A03-8EAE-2B0DA18ADBB0}"/>
                </a:ext>
              </a:extLst>
            </p:cNvPr>
            <p:cNvSpPr>
              <a:spLocks noChangeArrowheads="1"/>
            </p:cNvSpPr>
            <p:nvPr/>
          </p:nvSpPr>
          <p:spPr bwMode="auto">
            <a:xfrm>
              <a:off x="5075959" y="562667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8" name="Oval 84">
              <a:extLst>
                <a:ext uri="{FF2B5EF4-FFF2-40B4-BE49-F238E27FC236}">
                  <a16:creationId xmlns:a16="http://schemas.microsoft.com/office/drawing/2014/main" id="{F985FC9B-3485-40A2-B3DA-FDE516C8BF67}"/>
                </a:ext>
              </a:extLst>
            </p:cNvPr>
            <p:cNvSpPr>
              <a:spLocks noChangeArrowheads="1"/>
            </p:cNvSpPr>
            <p:nvPr/>
          </p:nvSpPr>
          <p:spPr bwMode="auto">
            <a:xfrm>
              <a:off x="4860059" y="5574288"/>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0" name="Oval 86">
              <a:extLst>
                <a:ext uri="{FF2B5EF4-FFF2-40B4-BE49-F238E27FC236}">
                  <a16:creationId xmlns:a16="http://schemas.microsoft.com/office/drawing/2014/main" id="{577D815F-6E77-486A-A7C9-F28E5C75323B}"/>
                </a:ext>
              </a:extLst>
            </p:cNvPr>
            <p:cNvSpPr>
              <a:spLocks noChangeArrowheads="1"/>
            </p:cNvSpPr>
            <p:nvPr/>
          </p:nvSpPr>
          <p:spPr bwMode="auto">
            <a:xfrm>
              <a:off x="4655272" y="5510788"/>
              <a:ext cx="77787"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2" name="Oval 88">
              <a:extLst>
                <a:ext uri="{FF2B5EF4-FFF2-40B4-BE49-F238E27FC236}">
                  <a16:creationId xmlns:a16="http://schemas.microsoft.com/office/drawing/2014/main" id="{BE93DCC1-ACC2-473A-81C2-E693CF96D18E}"/>
                </a:ext>
              </a:extLst>
            </p:cNvPr>
            <p:cNvSpPr>
              <a:spLocks noChangeArrowheads="1"/>
            </p:cNvSpPr>
            <p:nvPr/>
          </p:nvSpPr>
          <p:spPr bwMode="auto">
            <a:xfrm>
              <a:off x="4439372" y="54472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4" name="Oval 90">
              <a:extLst>
                <a:ext uri="{FF2B5EF4-FFF2-40B4-BE49-F238E27FC236}">
                  <a16:creationId xmlns:a16="http://schemas.microsoft.com/office/drawing/2014/main" id="{53AD9C6F-17F6-4E5A-B206-C01C104CA709}"/>
                </a:ext>
              </a:extLst>
            </p:cNvPr>
            <p:cNvSpPr>
              <a:spLocks noChangeArrowheads="1"/>
            </p:cNvSpPr>
            <p:nvPr/>
          </p:nvSpPr>
          <p:spPr bwMode="auto">
            <a:xfrm>
              <a:off x="4223472" y="53837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7" name="Oval 93">
              <a:extLst>
                <a:ext uri="{FF2B5EF4-FFF2-40B4-BE49-F238E27FC236}">
                  <a16:creationId xmlns:a16="http://schemas.microsoft.com/office/drawing/2014/main" id="{5A11EB14-5F0B-4C43-BEB7-2016E4D0AA45}"/>
                </a:ext>
              </a:extLst>
            </p:cNvPr>
            <p:cNvSpPr>
              <a:spLocks noChangeArrowheads="1"/>
            </p:cNvSpPr>
            <p:nvPr/>
          </p:nvSpPr>
          <p:spPr bwMode="auto">
            <a:xfrm>
              <a:off x="4020272" y="53202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8" name="Oval 94">
              <a:extLst>
                <a:ext uri="{FF2B5EF4-FFF2-40B4-BE49-F238E27FC236}">
                  <a16:creationId xmlns:a16="http://schemas.microsoft.com/office/drawing/2014/main" id="{8F562D86-EC45-40C9-B63D-EF944BE5CCD4}"/>
                </a:ext>
              </a:extLst>
            </p:cNvPr>
            <p:cNvSpPr>
              <a:spLocks noChangeArrowheads="1"/>
            </p:cNvSpPr>
            <p:nvPr/>
          </p:nvSpPr>
          <p:spPr bwMode="auto">
            <a:xfrm>
              <a:off x="3802784" y="52440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0" name="Oval 96">
              <a:extLst>
                <a:ext uri="{FF2B5EF4-FFF2-40B4-BE49-F238E27FC236}">
                  <a16:creationId xmlns:a16="http://schemas.microsoft.com/office/drawing/2014/main" id="{2F69709D-9107-4EBD-9CE5-921898DEB00D}"/>
                </a:ext>
              </a:extLst>
            </p:cNvPr>
            <p:cNvSpPr>
              <a:spLocks noChangeArrowheads="1"/>
            </p:cNvSpPr>
            <p:nvPr/>
          </p:nvSpPr>
          <p:spPr bwMode="auto">
            <a:xfrm>
              <a:off x="3586884" y="5166300"/>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2" name="Oval 98">
              <a:extLst>
                <a:ext uri="{FF2B5EF4-FFF2-40B4-BE49-F238E27FC236}">
                  <a16:creationId xmlns:a16="http://schemas.microsoft.com/office/drawing/2014/main" id="{836A5AC9-83E4-4AEE-A6E4-58B58F8FBC9C}"/>
                </a:ext>
              </a:extLst>
            </p:cNvPr>
            <p:cNvSpPr>
              <a:spLocks noChangeArrowheads="1"/>
            </p:cNvSpPr>
            <p:nvPr/>
          </p:nvSpPr>
          <p:spPr bwMode="auto">
            <a:xfrm>
              <a:off x="3383684" y="50901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4" name="Oval 100">
              <a:extLst>
                <a:ext uri="{FF2B5EF4-FFF2-40B4-BE49-F238E27FC236}">
                  <a16:creationId xmlns:a16="http://schemas.microsoft.com/office/drawing/2014/main" id="{6F3A37EB-E900-412D-BD51-0E54D9D63723}"/>
                </a:ext>
              </a:extLst>
            </p:cNvPr>
            <p:cNvSpPr>
              <a:spLocks noChangeArrowheads="1"/>
            </p:cNvSpPr>
            <p:nvPr/>
          </p:nvSpPr>
          <p:spPr bwMode="auto">
            <a:xfrm>
              <a:off x="3166197" y="50012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6" name="Oval 102">
              <a:extLst>
                <a:ext uri="{FF2B5EF4-FFF2-40B4-BE49-F238E27FC236}">
                  <a16:creationId xmlns:a16="http://schemas.microsoft.com/office/drawing/2014/main" id="{B0254A1E-B0EF-4ECC-AF4B-1A0B53C3BDA2}"/>
                </a:ext>
              </a:extLst>
            </p:cNvPr>
            <p:cNvSpPr>
              <a:spLocks noChangeArrowheads="1"/>
            </p:cNvSpPr>
            <p:nvPr/>
          </p:nvSpPr>
          <p:spPr bwMode="auto">
            <a:xfrm>
              <a:off x="2950297" y="49123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9" name="Oval 105">
              <a:extLst>
                <a:ext uri="{FF2B5EF4-FFF2-40B4-BE49-F238E27FC236}">
                  <a16:creationId xmlns:a16="http://schemas.microsoft.com/office/drawing/2014/main" id="{EFE0DA14-A529-40B3-9D01-0699B9C98185}"/>
                </a:ext>
              </a:extLst>
            </p:cNvPr>
            <p:cNvSpPr>
              <a:spLocks noChangeArrowheads="1"/>
            </p:cNvSpPr>
            <p:nvPr/>
          </p:nvSpPr>
          <p:spPr bwMode="auto">
            <a:xfrm>
              <a:off x="2747097" y="48107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1" name="Oval 107">
              <a:extLst>
                <a:ext uri="{FF2B5EF4-FFF2-40B4-BE49-F238E27FC236}">
                  <a16:creationId xmlns:a16="http://schemas.microsoft.com/office/drawing/2014/main" id="{79663021-9A3F-4461-863F-E89B23D10225}"/>
                </a:ext>
              </a:extLst>
            </p:cNvPr>
            <p:cNvSpPr>
              <a:spLocks noChangeArrowheads="1"/>
            </p:cNvSpPr>
            <p:nvPr/>
          </p:nvSpPr>
          <p:spPr bwMode="auto">
            <a:xfrm>
              <a:off x="2529609" y="4707513"/>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3" name="Oval 109">
              <a:extLst>
                <a:ext uri="{FF2B5EF4-FFF2-40B4-BE49-F238E27FC236}">
                  <a16:creationId xmlns:a16="http://schemas.microsoft.com/office/drawing/2014/main" id="{C4242DCF-1B29-4308-8830-F4D98B18133E}"/>
                </a:ext>
              </a:extLst>
            </p:cNvPr>
            <p:cNvSpPr>
              <a:spLocks noChangeArrowheads="1"/>
            </p:cNvSpPr>
            <p:nvPr/>
          </p:nvSpPr>
          <p:spPr bwMode="auto">
            <a:xfrm>
              <a:off x="2313709" y="460591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4" name="Oval 110">
              <a:extLst>
                <a:ext uri="{FF2B5EF4-FFF2-40B4-BE49-F238E27FC236}">
                  <a16:creationId xmlns:a16="http://schemas.microsoft.com/office/drawing/2014/main" id="{935C2A17-C0A2-4DA3-95D9-BFBEB28C28C6}"/>
                </a:ext>
              </a:extLst>
            </p:cNvPr>
            <p:cNvSpPr>
              <a:spLocks noChangeArrowheads="1"/>
            </p:cNvSpPr>
            <p:nvPr/>
          </p:nvSpPr>
          <p:spPr bwMode="auto">
            <a:xfrm>
              <a:off x="2110509" y="449161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6" name="Oval 112">
              <a:extLst>
                <a:ext uri="{FF2B5EF4-FFF2-40B4-BE49-F238E27FC236}">
                  <a16:creationId xmlns:a16="http://schemas.microsoft.com/office/drawing/2014/main" id="{F2B31CEC-BED3-499F-A262-C5D04C9E0843}"/>
                </a:ext>
              </a:extLst>
            </p:cNvPr>
            <p:cNvSpPr>
              <a:spLocks noChangeArrowheads="1"/>
            </p:cNvSpPr>
            <p:nvPr/>
          </p:nvSpPr>
          <p:spPr bwMode="auto">
            <a:xfrm>
              <a:off x="1893022" y="4363025"/>
              <a:ext cx="77787"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9" name="Oval 115">
              <a:extLst>
                <a:ext uri="{FF2B5EF4-FFF2-40B4-BE49-F238E27FC236}">
                  <a16:creationId xmlns:a16="http://schemas.microsoft.com/office/drawing/2014/main" id="{47275A05-6A95-4A5E-B489-63B7BAC18BEA}"/>
                </a:ext>
              </a:extLst>
            </p:cNvPr>
            <p:cNvSpPr>
              <a:spLocks noChangeArrowheads="1"/>
            </p:cNvSpPr>
            <p:nvPr/>
          </p:nvSpPr>
          <p:spPr bwMode="auto">
            <a:xfrm>
              <a:off x="1677122" y="42233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1" name="Oval 117">
              <a:extLst>
                <a:ext uri="{FF2B5EF4-FFF2-40B4-BE49-F238E27FC236}">
                  <a16:creationId xmlns:a16="http://schemas.microsoft.com/office/drawing/2014/main" id="{428AA8C6-C0A4-409C-A814-5F26B866668C}"/>
                </a:ext>
              </a:extLst>
            </p:cNvPr>
            <p:cNvSpPr>
              <a:spLocks noChangeArrowheads="1"/>
            </p:cNvSpPr>
            <p:nvPr/>
          </p:nvSpPr>
          <p:spPr bwMode="auto">
            <a:xfrm>
              <a:off x="1473922" y="40836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22" name="Rectangle 118">
            <a:extLst>
              <a:ext uri="{FF2B5EF4-FFF2-40B4-BE49-F238E27FC236}">
                <a16:creationId xmlns:a16="http://schemas.microsoft.com/office/drawing/2014/main" id="{B1AF0BAD-B15D-4B95-8515-6F512572B589}"/>
              </a:ext>
            </a:extLst>
          </p:cNvPr>
          <p:cNvSpPr>
            <a:spLocks noChangeArrowheads="1"/>
          </p:cNvSpPr>
          <p:nvPr/>
        </p:nvSpPr>
        <p:spPr bwMode="auto">
          <a:xfrm>
            <a:off x="388072" y="57044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2678B7C9-F4FE-4354-826B-39D6E6DE3033}"/>
              </a:ext>
            </a:extLst>
          </p:cNvPr>
          <p:cNvSpPr>
            <a:spLocks noChangeArrowheads="1"/>
          </p:cNvSpPr>
          <p:nvPr/>
        </p:nvSpPr>
        <p:spPr bwMode="auto">
          <a:xfrm>
            <a:off x="388072" y="53949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90B11F9B-2021-4951-9137-4BF8156F8D81}"/>
              </a:ext>
            </a:extLst>
          </p:cNvPr>
          <p:cNvSpPr>
            <a:spLocks noChangeArrowheads="1"/>
          </p:cNvSpPr>
          <p:nvPr/>
        </p:nvSpPr>
        <p:spPr bwMode="auto">
          <a:xfrm>
            <a:off x="388072" y="508375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0.019</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3248D886-4E93-4739-A9DF-29F57D9F4DAB}"/>
              </a:ext>
            </a:extLst>
          </p:cNvPr>
          <p:cNvSpPr>
            <a:spLocks noChangeArrowheads="1"/>
          </p:cNvSpPr>
          <p:nvPr/>
        </p:nvSpPr>
        <p:spPr bwMode="auto">
          <a:xfrm>
            <a:off x="388072" y="47773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77A792AA-F555-4805-B78C-95C8E962F31E}"/>
              </a:ext>
            </a:extLst>
          </p:cNvPr>
          <p:cNvSpPr>
            <a:spLocks noChangeArrowheads="1"/>
          </p:cNvSpPr>
          <p:nvPr/>
        </p:nvSpPr>
        <p:spPr bwMode="auto">
          <a:xfrm>
            <a:off x="388072" y="44678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26FBA545-3698-48B5-9AD1-9022390DD167}"/>
              </a:ext>
            </a:extLst>
          </p:cNvPr>
          <p:cNvSpPr>
            <a:spLocks noChangeArrowheads="1"/>
          </p:cNvSpPr>
          <p:nvPr/>
        </p:nvSpPr>
        <p:spPr bwMode="auto">
          <a:xfrm>
            <a:off x="388072" y="415665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66791825-9D59-4CA7-AF8C-54D10A24894C}"/>
              </a:ext>
            </a:extLst>
          </p:cNvPr>
          <p:cNvSpPr>
            <a:spLocks noChangeArrowheads="1"/>
          </p:cNvSpPr>
          <p:nvPr/>
        </p:nvSpPr>
        <p:spPr bwMode="auto">
          <a:xfrm>
            <a:off x="388072" y="38502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C93C884D-CAD9-4DAB-9A81-1CF08607452F}"/>
              </a:ext>
            </a:extLst>
          </p:cNvPr>
          <p:cNvSpPr>
            <a:spLocks noChangeArrowheads="1"/>
          </p:cNvSpPr>
          <p:nvPr/>
        </p:nvSpPr>
        <p:spPr bwMode="auto">
          <a:xfrm>
            <a:off x="388072" y="35407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0.029</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id="{E538A373-3A5F-41ED-A201-2DC4760CC59D}"/>
              </a:ext>
            </a:extLst>
          </p:cNvPr>
          <p:cNvSpPr>
            <a:spLocks noChangeArrowheads="1"/>
          </p:cNvSpPr>
          <p:nvPr/>
        </p:nvSpPr>
        <p:spPr bwMode="auto">
          <a:xfrm>
            <a:off x="388072" y="322955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23368F72-49C0-444F-B2B2-DA1D2E1176B8}"/>
              </a:ext>
            </a:extLst>
          </p:cNvPr>
          <p:cNvSpPr>
            <a:spLocks noChangeArrowheads="1"/>
          </p:cNvSpPr>
          <p:nvPr/>
        </p:nvSpPr>
        <p:spPr bwMode="auto">
          <a:xfrm>
            <a:off x="388072" y="29231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C4ACBD9F-4BA1-4101-8153-1377F0AEC2E9}"/>
              </a:ext>
            </a:extLst>
          </p:cNvPr>
          <p:cNvSpPr>
            <a:spLocks noChangeArrowheads="1"/>
          </p:cNvSpPr>
          <p:nvPr/>
        </p:nvSpPr>
        <p:spPr bwMode="auto">
          <a:xfrm>
            <a:off x="388072" y="26136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id="{570DE1BC-C1C1-4E06-836B-BD57AEBD7A74}"/>
              </a:ext>
            </a:extLst>
          </p:cNvPr>
          <p:cNvSpPr>
            <a:spLocks noChangeArrowheads="1"/>
          </p:cNvSpPr>
          <p:nvPr/>
        </p:nvSpPr>
        <p:spPr bwMode="auto">
          <a:xfrm>
            <a:off x="683347" y="5902900"/>
            <a:ext cx="4714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4" name="Rectangle 130">
            <a:extLst>
              <a:ext uri="{FF2B5EF4-FFF2-40B4-BE49-F238E27FC236}">
                <a16:creationId xmlns:a16="http://schemas.microsoft.com/office/drawing/2014/main" id="{651A3C05-C8C8-41FC-B431-8DDDB808DEA6}"/>
              </a:ext>
            </a:extLst>
          </p:cNvPr>
          <p:cNvSpPr>
            <a:spLocks noChangeArrowheads="1"/>
          </p:cNvSpPr>
          <p:nvPr/>
        </p:nvSpPr>
        <p:spPr bwMode="auto">
          <a:xfrm>
            <a:off x="1531072" y="5902900"/>
            <a:ext cx="4714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70000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5" name="Rectangle 131">
            <a:extLst>
              <a:ext uri="{FF2B5EF4-FFF2-40B4-BE49-F238E27FC236}">
                <a16:creationId xmlns:a16="http://schemas.microsoft.com/office/drawing/2014/main" id="{F1C998B7-6F13-45EB-8BF7-6CC2C2AD0361}"/>
              </a:ext>
            </a:extLst>
          </p:cNvPr>
          <p:cNvSpPr>
            <a:spLocks noChangeArrowheads="1"/>
          </p:cNvSpPr>
          <p:nvPr/>
        </p:nvSpPr>
        <p:spPr bwMode="auto">
          <a:xfrm>
            <a:off x="2380384" y="5902900"/>
            <a:ext cx="4714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6" name="Rectangle 132">
            <a:extLst>
              <a:ext uri="{FF2B5EF4-FFF2-40B4-BE49-F238E27FC236}">
                <a16:creationId xmlns:a16="http://schemas.microsoft.com/office/drawing/2014/main" id="{EE7B7A77-7285-494C-B77E-546A9EC335B4}"/>
              </a:ext>
            </a:extLst>
          </p:cNvPr>
          <p:cNvSpPr>
            <a:spLocks noChangeArrowheads="1"/>
          </p:cNvSpPr>
          <p:nvPr/>
        </p:nvSpPr>
        <p:spPr bwMode="auto">
          <a:xfrm>
            <a:off x="3229697" y="5902900"/>
            <a:ext cx="4699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90000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7" name="Rectangle 133">
            <a:extLst>
              <a:ext uri="{FF2B5EF4-FFF2-40B4-BE49-F238E27FC236}">
                <a16:creationId xmlns:a16="http://schemas.microsoft.com/office/drawing/2014/main" id="{A7DAC2A3-40AA-418E-A653-8B6830B97A52}"/>
              </a:ext>
            </a:extLst>
          </p:cNvPr>
          <p:cNvSpPr>
            <a:spLocks noChangeArrowheads="1"/>
          </p:cNvSpPr>
          <p:nvPr/>
        </p:nvSpPr>
        <p:spPr bwMode="auto">
          <a:xfrm>
            <a:off x="4039322" y="5902900"/>
            <a:ext cx="5476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8" name="Rectangle 134">
            <a:extLst>
              <a:ext uri="{FF2B5EF4-FFF2-40B4-BE49-F238E27FC236}">
                <a16:creationId xmlns:a16="http://schemas.microsoft.com/office/drawing/2014/main" id="{D89666E4-08D6-45EE-926D-AD77A619906E}"/>
              </a:ext>
            </a:extLst>
          </p:cNvPr>
          <p:cNvSpPr>
            <a:spLocks noChangeArrowheads="1"/>
          </p:cNvSpPr>
          <p:nvPr/>
        </p:nvSpPr>
        <p:spPr bwMode="auto">
          <a:xfrm>
            <a:off x="4887047" y="5902900"/>
            <a:ext cx="5476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110000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9" name="Rectangle 135">
            <a:extLst>
              <a:ext uri="{FF2B5EF4-FFF2-40B4-BE49-F238E27FC236}">
                <a16:creationId xmlns:a16="http://schemas.microsoft.com/office/drawing/2014/main" id="{C0DC6B1F-D34E-4137-8931-B7C057A7B6B1}"/>
              </a:ext>
            </a:extLst>
          </p:cNvPr>
          <p:cNvSpPr>
            <a:spLocks noChangeArrowheads="1"/>
          </p:cNvSpPr>
          <p:nvPr/>
        </p:nvSpPr>
        <p:spPr bwMode="auto">
          <a:xfrm>
            <a:off x="5736359" y="5902900"/>
            <a:ext cx="5476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 name="Szövegdoboz 1">
            <a:extLst>
              <a:ext uri="{FF2B5EF4-FFF2-40B4-BE49-F238E27FC236}">
                <a16:creationId xmlns:a16="http://schemas.microsoft.com/office/drawing/2014/main" id="{CE8144B3-152E-4CD9-84AD-5EE1AB4741BA}"/>
              </a:ext>
            </a:extLst>
          </p:cNvPr>
          <p:cNvSpPr txBox="1"/>
          <p:nvPr/>
        </p:nvSpPr>
        <p:spPr>
          <a:xfrm>
            <a:off x="3718135" y="1809539"/>
            <a:ext cx="4844403" cy="646331"/>
          </a:xfrm>
          <a:prstGeom prst="rect">
            <a:avLst/>
          </a:prstGeom>
          <a:noFill/>
        </p:spPr>
        <p:txBody>
          <a:bodyPr wrap="none" rtlCol="0">
            <a:spAutoFit/>
          </a:bodyPr>
          <a:lstStyle/>
          <a:p>
            <a:r>
              <a:rPr lang="hu-HU" dirty="0">
                <a:hlinkClick r:id="rId3"/>
              </a:rPr>
              <a:t>https://www.youtube.com/watch?v=N5xft2fIqQU</a:t>
            </a:r>
            <a:endParaRPr lang="hu-HU" dirty="0"/>
          </a:p>
          <a:p>
            <a:endParaRPr lang="hu-HU" dirty="0"/>
          </a:p>
        </p:txBody>
      </p:sp>
      <p:sp>
        <p:nvSpPr>
          <p:cNvPr id="3" name="Szövegdoboz 2">
            <a:extLst>
              <a:ext uri="{FF2B5EF4-FFF2-40B4-BE49-F238E27FC236}">
                <a16:creationId xmlns:a16="http://schemas.microsoft.com/office/drawing/2014/main" id="{66B9D5A2-B358-498A-9BA7-D2E159DE7BDC}"/>
              </a:ext>
            </a:extLst>
          </p:cNvPr>
          <p:cNvSpPr txBox="1"/>
          <p:nvPr/>
        </p:nvSpPr>
        <p:spPr>
          <a:xfrm>
            <a:off x="5519782" y="6209287"/>
            <a:ext cx="620554" cy="369332"/>
          </a:xfrm>
          <a:prstGeom prst="rect">
            <a:avLst/>
          </a:prstGeom>
          <a:noFill/>
        </p:spPr>
        <p:txBody>
          <a:bodyPr wrap="none" rtlCol="0">
            <a:spAutoFit/>
          </a:bodyPr>
          <a:lstStyle/>
          <a:p>
            <a:r>
              <a:rPr lang="hu-HU" dirty="0"/>
              <a:t>p/Pa</a:t>
            </a:r>
          </a:p>
        </p:txBody>
      </p:sp>
      <p:sp>
        <p:nvSpPr>
          <p:cNvPr id="5" name="Szövegdoboz 4">
            <a:extLst>
              <a:ext uri="{FF2B5EF4-FFF2-40B4-BE49-F238E27FC236}">
                <a16:creationId xmlns:a16="http://schemas.microsoft.com/office/drawing/2014/main" id="{C18A4FBD-6A1E-41B3-8DD4-E6E8AB620EEF}"/>
              </a:ext>
            </a:extLst>
          </p:cNvPr>
          <p:cNvSpPr txBox="1"/>
          <p:nvPr/>
        </p:nvSpPr>
        <p:spPr>
          <a:xfrm>
            <a:off x="218588" y="2223353"/>
            <a:ext cx="656846" cy="369332"/>
          </a:xfrm>
          <a:prstGeom prst="rect">
            <a:avLst/>
          </a:prstGeom>
          <a:noFill/>
        </p:spPr>
        <p:txBody>
          <a:bodyPr wrap="none" rtlCol="0">
            <a:spAutoFit/>
          </a:bodyPr>
          <a:lstStyle/>
          <a:p>
            <a:r>
              <a:rPr lang="hu-HU" dirty="0"/>
              <a:t>V/m</a:t>
            </a:r>
            <a:r>
              <a:rPr lang="hu-HU" baseline="30000" dirty="0"/>
              <a:t>3</a:t>
            </a:r>
          </a:p>
        </p:txBody>
      </p:sp>
      <p:sp>
        <p:nvSpPr>
          <p:cNvPr id="6" name="Szövegdoboz 5">
            <a:extLst>
              <a:ext uri="{FF2B5EF4-FFF2-40B4-BE49-F238E27FC236}">
                <a16:creationId xmlns:a16="http://schemas.microsoft.com/office/drawing/2014/main" id="{55AFF300-3E59-43FF-BAC6-04B98EF91971}"/>
              </a:ext>
            </a:extLst>
          </p:cNvPr>
          <p:cNvSpPr txBox="1"/>
          <p:nvPr/>
        </p:nvSpPr>
        <p:spPr>
          <a:xfrm>
            <a:off x="4457039" y="2979797"/>
            <a:ext cx="1237839" cy="369332"/>
          </a:xfrm>
          <a:prstGeom prst="rect">
            <a:avLst/>
          </a:prstGeom>
          <a:noFill/>
        </p:spPr>
        <p:txBody>
          <a:bodyPr wrap="none" rtlCol="0">
            <a:spAutoFit/>
          </a:bodyPr>
          <a:lstStyle/>
          <a:p>
            <a:r>
              <a:rPr lang="hu-HU" dirty="0"/>
              <a:t>T</a:t>
            </a:r>
            <a:r>
              <a:rPr lang="hu-HU" baseline="-25000" dirty="0"/>
              <a:t>1</a:t>
            </a:r>
            <a:r>
              <a:rPr lang="hu-HU" dirty="0"/>
              <a:t> &gt; T</a:t>
            </a:r>
            <a:r>
              <a:rPr lang="hu-HU" baseline="-25000" dirty="0"/>
              <a:t>2</a:t>
            </a:r>
            <a:r>
              <a:rPr lang="hu-HU" dirty="0"/>
              <a:t> &gt; T</a:t>
            </a:r>
            <a:r>
              <a:rPr lang="hu-HU" baseline="-25000" dirty="0"/>
              <a:t>3</a:t>
            </a:r>
          </a:p>
        </p:txBody>
      </p:sp>
      <p:sp>
        <p:nvSpPr>
          <p:cNvPr id="144" name="Szövegdoboz 143">
            <a:extLst>
              <a:ext uri="{FF2B5EF4-FFF2-40B4-BE49-F238E27FC236}">
                <a16:creationId xmlns:a16="http://schemas.microsoft.com/office/drawing/2014/main" id="{0D044CDF-6844-4E6B-98AE-31FACD20AD6D}"/>
              </a:ext>
            </a:extLst>
          </p:cNvPr>
          <p:cNvSpPr txBox="1"/>
          <p:nvPr/>
        </p:nvSpPr>
        <p:spPr>
          <a:xfrm>
            <a:off x="5266556" y="4810700"/>
            <a:ext cx="428322" cy="1077218"/>
          </a:xfrm>
          <a:prstGeom prst="rect">
            <a:avLst/>
          </a:prstGeom>
          <a:noFill/>
        </p:spPr>
        <p:txBody>
          <a:bodyPr wrap="none" rtlCol="0">
            <a:spAutoFit/>
          </a:bodyPr>
          <a:lstStyle/>
          <a:p>
            <a:pPr>
              <a:spcAft>
                <a:spcPts val="600"/>
              </a:spcAft>
            </a:pPr>
            <a:r>
              <a:rPr lang="hu-HU" dirty="0"/>
              <a:t>T</a:t>
            </a:r>
            <a:r>
              <a:rPr lang="hu-HU" baseline="-25000" dirty="0"/>
              <a:t>1</a:t>
            </a:r>
            <a:r>
              <a:rPr lang="hu-HU" dirty="0"/>
              <a:t> </a:t>
            </a:r>
          </a:p>
          <a:p>
            <a:pPr>
              <a:spcAft>
                <a:spcPts val="600"/>
              </a:spcAft>
            </a:pPr>
            <a:r>
              <a:rPr lang="hu-HU" dirty="0"/>
              <a:t>T</a:t>
            </a:r>
            <a:r>
              <a:rPr lang="hu-HU" baseline="-25000" dirty="0"/>
              <a:t>2</a:t>
            </a:r>
            <a:r>
              <a:rPr lang="hu-HU" dirty="0"/>
              <a:t> </a:t>
            </a:r>
          </a:p>
          <a:p>
            <a:pPr>
              <a:spcAft>
                <a:spcPts val="600"/>
              </a:spcAft>
            </a:pPr>
            <a:r>
              <a:rPr lang="hu-HU" dirty="0"/>
              <a:t>T</a:t>
            </a:r>
            <a:r>
              <a:rPr lang="hu-HU" baseline="-25000" dirty="0"/>
              <a:t>3</a:t>
            </a:r>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9CCAFBBA-80B9-4138-83EB-E7EE647D69F0}"/>
                  </a:ext>
                </a:extLst>
              </p:cNvPr>
              <p:cNvSpPr txBox="1"/>
              <p:nvPr/>
            </p:nvSpPr>
            <p:spPr>
              <a:xfrm>
                <a:off x="6399934" y="4669766"/>
                <a:ext cx="5403994" cy="1846659"/>
              </a:xfrm>
              <a:prstGeom prst="rect">
                <a:avLst/>
              </a:prstGeom>
              <a:noFill/>
            </p:spPr>
            <p:txBody>
              <a:bodyPr wrap="square" rtlCol="0">
                <a:spAutoFit/>
              </a:bodyPr>
              <a:lstStyle/>
              <a:p>
                <a:r>
                  <a:rPr lang="hu-HU" b="1" dirty="0" smtClean="0"/>
                  <a:t>Boyle-(Mariotte)’s law:</a:t>
                </a:r>
                <a:r>
                  <a:rPr lang="hu-HU" dirty="0" smtClean="0"/>
                  <a:t> it describes the state of ideal </a:t>
                </a:r>
                <a:r>
                  <a:rPr lang="en-US" dirty="0" smtClean="0"/>
                  <a:t>gases at </a:t>
                </a:r>
                <a:r>
                  <a:rPr lang="en-US" dirty="0"/>
                  <a:t>a constant temperature </a:t>
                </a:r>
                <a:r>
                  <a:rPr lang="hu-HU" dirty="0" smtClean="0"/>
                  <a:t>(</a:t>
                </a:r>
                <a:r>
                  <a:rPr lang="en-US" dirty="0" smtClean="0"/>
                  <a:t>isothermal</a:t>
                </a:r>
                <a:r>
                  <a:rPr lang="hu-HU" dirty="0" smtClean="0"/>
                  <a:t> </a:t>
                </a:r>
                <a:r>
                  <a:rPr lang="en-US" dirty="0" smtClean="0"/>
                  <a:t>conditions</a:t>
                </a:r>
                <a:r>
                  <a:rPr lang="hu-HU" dirty="0" smtClean="0"/>
                  <a:t>).</a:t>
                </a:r>
                <a:r>
                  <a:rPr lang="en-US" dirty="0" smtClean="0"/>
                  <a:t> </a:t>
                </a:r>
                <a:r>
                  <a:rPr lang="hu-HU" dirty="0" smtClean="0"/>
                  <a:t>It says that</a:t>
                </a:r>
                <a:r>
                  <a:rPr lang="en-US" dirty="0" smtClean="0"/>
                  <a:t> </a:t>
                </a:r>
                <a:r>
                  <a:rPr lang="en-US" dirty="0"/>
                  <a:t>at a constant temperature, the product of the pressure and volume of a given amount of gas is constant</a:t>
                </a:r>
                <a:r>
                  <a:rPr lang="hu-HU" dirty="0" smtClean="0"/>
                  <a:t>. </a:t>
                </a:r>
                <a:endParaRPr lang="hu-HU" dirty="0"/>
              </a:p>
              <a:p>
                <a:pPr/>
                <a14:m>
                  <m:oMathPara xmlns:m="http://schemas.openxmlformats.org/officeDocument/2006/math">
                    <m:oMathParaPr>
                      <m:jc m:val="centerGroup"/>
                    </m:oMathParaPr>
                    <m:oMath xmlns:m="http://schemas.openxmlformats.org/officeDocument/2006/math">
                      <m:r>
                        <a:rPr lang="hu-HU" sz="2400" i="1">
                          <a:latin typeface="Cambria Math" panose="02040503050406030204" pitchFamily="18" charset="0"/>
                        </a:rPr>
                        <m:t>𝑝𝑉</m:t>
                      </m:r>
                      <m:r>
                        <a:rPr lang="hu-HU" sz="2400" i="1">
                          <a:latin typeface="Cambria Math" panose="02040503050406030204" pitchFamily="18" charset="0"/>
                        </a:rPr>
                        <m:t>=</m:t>
                      </m:r>
                      <m:r>
                        <a:rPr lang="hu-HU" sz="2400" b="0" i="1" smtClean="0">
                          <a:latin typeface="Cambria Math" panose="02040503050406030204" pitchFamily="18" charset="0"/>
                        </a:rPr>
                        <m:t>𝑐𝑜𝑛𝑠𝑡𝑎𝑛𝑡</m:t>
                      </m:r>
                      <m:r>
                        <a:rPr lang="hu-HU" sz="2400" b="0" i="1" smtClean="0">
                          <a:latin typeface="Cambria Math" panose="02040503050406030204" pitchFamily="18" charset="0"/>
                        </a:rPr>
                        <m:t>   </m:t>
                      </m:r>
                      <m:r>
                        <m:rPr>
                          <m:sty m:val="p"/>
                        </m:rPr>
                        <a:rPr lang="hu-HU" sz="2400" b="0" i="0" smtClean="0">
                          <a:latin typeface="Cambria Math" panose="02040503050406030204" pitchFamily="18" charset="0"/>
                        </a:rPr>
                        <m:t>or</m:t>
                      </m:r>
                      <m:r>
                        <a:rPr lang="hu-HU" sz="2400" b="0" i="1" smtClean="0">
                          <a:latin typeface="Cambria Math" panose="02040503050406030204" pitchFamily="18" charset="0"/>
                        </a:rPr>
                        <m:t>   </m:t>
                      </m:r>
                      <m:sSub>
                        <m:sSubPr>
                          <m:ctrlPr>
                            <a:rPr lang="hu-HU" sz="2400" i="1">
                              <a:latin typeface="Cambria Math" panose="02040503050406030204" pitchFamily="18" charset="0"/>
                            </a:rPr>
                          </m:ctrlPr>
                        </m:sSubPr>
                        <m:e>
                          <m:r>
                            <a:rPr lang="hu-HU" sz="2400" i="1">
                              <a:latin typeface="Cambria Math" panose="02040503050406030204" pitchFamily="18" charset="0"/>
                            </a:rPr>
                            <m:t>𝑝</m:t>
                          </m:r>
                        </m:e>
                        <m:sub>
                          <m:r>
                            <a:rPr lang="hu-HU" sz="2400" i="1">
                              <a:latin typeface="Cambria Math" panose="02040503050406030204" pitchFamily="18" charset="0"/>
                            </a:rPr>
                            <m:t>1</m:t>
                          </m:r>
                        </m:sub>
                      </m:sSub>
                      <m:sSub>
                        <m:sSubPr>
                          <m:ctrlPr>
                            <a:rPr lang="hu-HU" sz="2400" i="1">
                              <a:latin typeface="Cambria Math" panose="02040503050406030204" pitchFamily="18" charset="0"/>
                            </a:rPr>
                          </m:ctrlPr>
                        </m:sSubPr>
                        <m:e>
                          <m:r>
                            <a:rPr lang="hu-HU" sz="2400" i="1">
                              <a:latin typeface="Cambria Math" panose="02040503050406030204" pitchFamily="18" charset="0"/>
                            </a:rPr>
                            <m:t>𝑉</m:t>
                          </m:r>
                        </m:e>
                        <m:sub>
                          <m:r>
                            <a:rPr lang="hu-HU" sz="2400" i="1">
                              <a:latin typeface="Cambria Math" panose="02040503050406030204" pitchFamily="18" charset="0"/>
                            </a:rPr>
                            <m:t>1</m:t>
                          </m:r>
                        </m:sub>
                      </m:sSub>
                      <m:r>
                        <a:rPr lang="hu-HU" sz="2400" i="1">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m:t>
                          </m:r>
                        </m:e>
                        <m:sub>
                          <m:r>
                            <a:rPr lang="hu-HU" sz="2400" i="1">
                              <a:latin typeface="Cambria Math" panose="02040503050406030204" pitchFamily="18" charset="0"/>
                            </a:rPr>
                            <m:t>2</m:t>
                          </m:r>
                        </m:sub>
                      </m:sSub>
                      <m:sSub>
                        <m:sSubPr>
                          <m:ctrlPr>
                            <a:rPr lang="hu-HU" sz="2400" i="1">
                              <a:latin typeface="Cambria Math" panose="02040503050406030204" pitchFamily="18" charset="0"/>
                            </a:rPr>
                          </m:ctrlPr>
                        </m:sSubPr>
                        <m:e>
                          <m:r>
                            <a:rPr lang="hu-HU" sz="2400" i="1">
                              <a:latin typeface="Cambria Math" panose="02040503050406030204" pitchFamily="18" charset="0"/>
                            </a:rPr>
                            <m:t>𝑉</m:t>
                          </m:r>
                        </m:e>
                        <m:sub>
                          <m:r>
                            <a:rPr lang="hu-HU" sz="2400" i="1">
                              <a:latin typeface="Cambria Math" panose="02040503050406030204" pitchFamily="18" charset="0"/>
                            </a:rPr>
                            <m:t>2</m:t>
                          </m:r>
                        </m:sub>
                      </m:sSub>
                    </m:oMath>
                  </m:oMathPara>
                </a14:m>
                <a:endParaRPr lang="hu-HU" sz="2400" dirty="0"/>
              </a:p>
            </p:txBody>
          </p:sp>
        </mc:Choice>
        <mc:Fallback xmlns="">
          <p:sp>
            <p:nvSpPr>
              <p:cNvPr id="7" name="Szövegdoboz 6">
                <a:extLst>
                  <a:ext uri="{FF2B5EF4-FFF2-40B4-BE49-F238E27FC236}">
                    <a16:creationId xmlns:a16="http://schemas.microsoft.com/office/drawing/2014/main" id="{9CCAFBBA-80B9-4138-83EB-E7EE647D69F0}"/>
                  </a:ext>
                </a:extLst>
              </p:cNvPr>
              <p:cNvSpPr txBox="1">
                <a:spLocks noRot="1" noChangeAspect="1" noMove="1" noResize="1" noEditPoints="1" noAdjustHandles="1" noChangeArrowheads="1" noChangeShapeType="1" noTextEdit="1"/>
              </p:cNvSpPr>
              <p:nvPr/>
            </p:nvSpPr>
            <p:spPr>
              <a:xfrm>
                <a:off x="6399934" y="4669766"/>
                <a:ext cx="5403994" cy="1846659"/>
              </a:xfrm>
              <a:prstGeom prst="rect">
                <a:avLst/>
              </a:prstGeom>
              <a:blipFill>
                <a:blip r:embed="rId4"/>
                <a:stretch>
                  <a:fillRect l="-1016" t="-1650" b="-3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9F138795-6DD6-4AC0-8ADE-A02829190B00}"/>
                  </a:ext>
                </a:extLst>
              </p:cNvPr>
              <p:cNvSpPr txBox="1"/>
              <p:nvPr/>
            </p:nvSpPr>
            <p:spPr>
              <a:xfrm>
                <a:off x="7190510" y="2436884"/>
                <a:ext cx="3076291" cy="1017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𝑉</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𝑘</m:t>
                          </m:r>
                        </m:num>
                        <m:den>
                          <m:r>
                            <a:rPr lang="hu-HU" sz="3200" b="0" i="1" smtClean="0">
                              <a:latin typeface="Cambria Math" panose="02040503050406030204" pitchFamily="18" charset="0"/>
                            </a:rPr>
                            <m:t>𝑝</m:t>
                          </m:r>
                        </m:den>
                      </m:f>
                      <m:r>
                        <a:rPr lang="hu-HU" sz="3200" b="0" i="1" smtClean="0">
                          <a:latin typeface="Cambria Math" panose="02040503050406030204" pitchFamily="18" charset="0"/>
                        </a:rPr>
                        <m:t> </m:t>
                      </m:r>
                      <m:r>
                        <a:rPr lang="hu-HU" sz="3200" b="0" i="1" smtClean="0">
                          <a:latin typeface="Cambria Math" panose="02040503050406030204" pitchFamily="18" charset="0"/>
                        </a:rPr>
                        <m:t>𝑜𝑟</m:t>
                      </m:r>
                      <m:r>
                        <a:rPr lang="hu-HU" sz="3200" b="0" i="1" smtClean="0">
                          <a:latin typeface="Cambria Math" panose="02040503050406030204" pitchFamily="18" charset="0"/>
                        </a:rPr>
                        <m:t> </m:t>
                      </m:r>
                      <m:r>
                        <a:rPr lang="hu-HU" sz="3200" b="0" i="1" smtClean="0">
                          <a:latin typeface="Cambria Math" panose="02040503050406030204" pitchFamily="18" charset="0"/>
                        </a:rPr>
                        <m:t>𝑝𝑉</m:t>
                      </m:r>
                      <m:r>
                        <a:rPr lang="hu-HU" sz="3200" b="0" i="1" smtClean="0">
                          <a:latin typeface="Cambria Math" panose="02040503050406030204" pitchFamily="18" charset="0"/>
                        </a:rPr>
                        <m:t>=</m:t>
                      </m:r>
                      <m:r>
                        <a:rPr lang="hu-HU" sz="3200" b="0" i="1" smtClean="0">
                          <a:latin typeface="Cambria Math" panose="02040503050406030204" pitchFamily="18" charset="0"/>
                        </a:rPr>
                        <m:t>𝑘</m:t>
                      </m:r>
                    </m:oMath>
                  </m:oMathPara>
                </a14:m>
                <a:endParaRPr lang="hu-HU" sz="3200" dirty="0"/>
              </a:p>
            </p:txBody>
          </p:sp>
        </mc:Choice>
        <mc:Fallback xmlns="">
          <p:sp>
            <p:nvSpPr>
              <p:cNvPr id="8" name="Szövegdoboz 7">
                <a:extLst>
                  <a:ext uri="{FF2B5EF4-FFF2-40B4-BE49-F238E27FC236}">
                    <a16:creationId xmlns:a16="http://schemas.microsoft.com/office/drawing/2014/main" id="{9F138795-6DD6-4AC0-8ADE-A02829190B00}"/>
                  </a:ext>
                </a:extLst>
              </p:cNvPr>
              <p:cNvSpPr txBox="1">
                <a:spLocks noRot="1" noChangeAspect="1" noMove="1" noResize="1" noEditPoints="1" noAdjustHandles="1" noChangeArrowheads="1" noChangeShapeType="1" noTextEdit="1"/>
              </p:cNvSpPr>
              <p:nvPr/>
            </p:nvSpPr>
            <p:spPr>
              <a:xfrm>
                <a:off x="7190510" y="2436884"/>
                <a:ext cx="3076291" cy="1017907"/>
              </a:xfrm>
              <a:prstGeom prst="rect">
                <a:avLst/>
              </a:prstGeom>
              <a:blipFill>
                <a:blip r:embed="rId5"/>
                <a:stretch>
                  <a:fillRect/>
                </a:stretch>
              </a:blipFill>
            </p:spPr>
            <p:txBody>
              <a:bodyPr/>
              <a:lstStyle/>
              <a:p>
                <a:r>
                  <a:rPr lang="en-US">
                    <a:noFill/>
                  </a:rPr>
                  <a:t> </a:t>
                </a:r>
              </a:p>
            </p:txBody>
          </p:sp>
        </mc:Fallback>
      </mc:AlternateContent>
      <p:sp>
        <p:nvSpPr>
          <p:cNvPr id="9" name="Szövegdoboz 8">
            <a:extLst>
              <a:ext uri="{FF2B5EF4-FFF2-40B4-BE49-F238E27FC236}">
                <a16:creationId xmlns:a16="http://schemas.microsoft.com/office/drawing/2014/main" id="{0D0B5D1E-3417-48EE-9B82-439D598A8B8E}"/>
              </a:ext>
            </a:extLst>
          </p:cNvPr>
          <p:cNvSpPr txBox="1"/>
          <p:nvPr/>
        </p:nvSpPr>
        <p:spPr>
          <a:xfrm>
            <a:off x="6133626" y="3565914"/>
            <a:ext cx="5775941" cy="461665"/>
          </a:xfrm>
          <a:prstGeom prst="rect">
            <a:avLst/>
          </a:prstGeom>
          <a:noFill/>
        </p:spPr>
        <p:txBody>
          <a:bodyPr wrap="none" rtlCol="0">
            <a:spAutoFit/>
          </a:bodyPr>
          <a:lstStyle/>
          <a:p>
            <a:pPr algn="ctr"/>
            <a:r>
              <a:rPr lang="hu-HU" sz="2400" dirty="0" smtClean="0">
                <a:latin typeface="Times New Roman" panose="02020603050405020304" pitchFamily="18" charset="0"/>
                <a:cs typeface="Times New Roman" panose="02020603050405020304" pitchFamily="18" charset="0"/>
              </a:rPr>
              <a:t>Molar amount and temperature are constant!</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3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000"/>
                                  </p:stCondLst>
                                  <p:childTnLst>
                                    <p:set>
                                      <p:cBhvr>
                                        <p:cTn id="18" dur="1" fill="hold">
                                          <p:stCondLst>
                                            <p:cond delay="0"/>
                                          </p:stCondLst>
                                        </p:cTn>
                                        <p:tgtEl>
                                          <p:spTgt spid="150"/>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1500"/>
                                  </p:stCondLst>
                                  <p:childTnLst>
                                    <p:set>
                                      <p:cBhvr>
                                        <p:cTn id="21" dur="1" fill="hold">
                                          <p:stCondLst>
                                            <p:cond delay="0"/>
                                          </p:stCondLst>
                                        </p:cTn>
                                        <p:tgtEl>
                                          <p:spTgt spid="14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15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4"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118">
            <a:extLst>
              <a:ext uri="{FF2B5EF4-FFF2-40B4-BE49-F238E27FC236}">
                <a16:creationId xmlns:a16="http://schemas.microsoft.com/office/drawing/2014/main" id="{F74D699E-2A15-4788-88C8-92A5066861D3}"/>
              </a:ext>
            </a:extLst>
          </p:cNvPr>
          <p:cNvSpPr>
            <a:spLocks noEditPoints="1"/>
          </p:cNvSpPr>
          <p:nvPr/>
        </p:nvSpPr>
        <p:spPr bwMode="auto">
          <a:xfrm>
            <a:off x="989151" y="3237641"/>
            <a:ext cx="5341938" cy="2662238"/>
          </a:xfrm>
          <a:custGeom>
            <a:avLst/>
            <a:gdLst>
              <a:gd name="T0" fmla="*/ 83 w 5777"/>
              <a:gd name="T1" fmla="*/ 2842 h 2875"/>
              <a:gd name="T2" fmla="*/ 119 w 5777"/>
              <a:gd name="T3" fmla="*/ 2807 h 2875"/>
              <a:gd name="T4" fmla="*/ 255 w 5777"/>
              <a:gd name="T5" fmla="*/ 2757 h 2875"/>
              <a:gd name="T6" fmla="*/ 291 w 5777"/>
              <a:gd name="T7" fmla="*/ 2722 h 2875"/>
              <a:gd name="T8" fmla="*/ 427 w 5777"/>
              <a:gd name="T9" fmla="*/ 2672 h 2875"/>
              <a:gd name="T10" fmla="*/ 463 w 5777"/>
              <a:gd name="T11" fmla="*/ 2637 h 2875"/>
              <a:gd name="T12" fmla="*/ 585 w 5777"/>
              <a:gd name="T13" fmla="*/ 2558 h 2875"/>
              <a:gd name="T14" fmla="*/ 714 w 5777"/>
              <a:gd name="T15" fmla="*/ 2530 h 2875"/>
              <a:gd name="T16" fmla="*/ 772 w 5777"/>
              <a:gd name="T17" fmla="*/ 2502 h 2875"/>
              <a:gd name="T18" fmla="*/ 872 w 5777"/>
              <a:gd name="T19" fmla="*/ 2416 h 2875"/>
              <a:gd name="T20" fmla="*/ 1009 w 5777"/>
              <a:gd name="T21" fmla="*/ 2367 h 2875"/>
              <a:gd name="T22" fmla="*/ 1116 w 5777"/>
              <a:gd name="T23" fmla="*/ 2332 h 2875"/>
              <a:gd name="T24" fmla="*/ 1152 w 5777"/>
              <a:gd name="T25" fmla="*/ 2296 h 2875"/>
              <a:gd name="T26" fmla="*/ 1274 w 5777"/>
              <a:gd name="T27" fmla="*/ 2218 h 2875"/>
              <a:gd name="T28" fmla="*/ 1403 w 5777"/>
              <a:gd name="T29" fmla="*/ 2190 h 2875"/>
              <a:gd name="T30" fmla="*/ 1461 w 5777"/>
              <a:gd name="T31" fmla="*/ 2161 h 2875"/>
              <a:gd name="T32" fmla="*/ 1561 w 5777"/>
              <a:gd name="T33" fmla="*/ 2076 h 2875"/>
              <a:gd name="T34" fmla="*/ 1697 w 5777"/>
              <a:gd name="T35" fmla="*/ 2026 h 2875"/>
              <a:gd name="T36" fmla="*/ 1805 w 5777"/>
              <a:gd name="T37" fmla="*/ 1991 h 2875"/>
              <a:gd name="T38" fmla="*/ 1841 w 5777"/>
              <a:gd name="T39" fmla="*/ 1955 h 2875"/>
              <a:gd name="T40" fmla="*/ 1963 w 5777"/>
              <a:gd name="T41" fmla="*/ 1877 h 2875"/>
              <a:gd name="T42" fmla="*/ 2092 w 5777"/>
              <a:gd name="T43" fmla="*/ 1849 h 2875"/>
              <a:gd name="T44" fmla="*/ 2149 w 5777"/>
              <a:gd name="T45" fmla="*/ 1821 h 2875"/>
              <a:gd name="T46" fmla="*/ 2250 w 5777"/>
              <a:gd name="T47" fmla="*/ 1735 h 2875"/>
              <a:gd name="T48" fmla="*/ 2386 w 5777"/>
              <a:gd name="T49" fmla="*/ 1686 h 2875"/>
              <a:gd name="T50" fmla="*/ 2494 w 5777"/>
              <a:gd name="T51" fmla="*/ 1650 h 2875"/>
              <a:gd name="T52" fmla="*/ 2530 w 5777"/>
              <a:gd name="T53" fmla="*/ 1615 h 2875"/>
              <a:gd name="T54" fmla="*/ 2652 w 5777"/>
              <a:gd name="T55" fmla="*/ 1537 h 2875"/>
              <a:gd name="T56" fmla="*/ 2781 w 5777"/>
              <a:gd name="T57" fmla="*/ 1509 h 2875"/>
              <a:gd name="T58" fmla="*/ 2838 w 5777"/>
              <a:gd name="T59" fmla="*/ 1480 h 2875"/>
              <a:gd name="T60" fmla="*/ 2939 w 5777"/>
              <a:gd name="T61" fmla="*/ 1395 h 2875"/>
              <a:gd name="T62" fmla="*/ 3075 w 5777"/>
              <a:gd name="T63" fmla="*/ 1345 h 2875"/>
              <a:gd name="T64" fmla="*/ 3183 w 5777"/>
              <a:gd name="T65" fmla="*/ 1310 h 2875"/>
              <a:gd name="T66" fmla="*/ 3218 w 5777"/>
              <a:gd name="T67" fmla="*/ 1274 h 2875"/>
              <a:gd name="T68" fmla="*/ 3341 w 5777"/>
              <a:gd name="T69" fmla="*/ 1196 h 2875"/>
              <a:gd name="T70" fmla="*/ 3470 w 5777"/>
              <a:gd name="T71" fmla="*/ 1168 h 2875"/>
              <a:gd name="T72" fmla="*/ 3527 w 5777"/>
              <a:gd name="T73" fmla="*/ 1140 h 2875"/>
              <a:gd name="T74" fmla="*/ 3628 w 5777"/>
              <a:gd name="T75" fmla="*/ 1054 h 2875"/>
              <a:gd name="T76" fmla="*/ 3764 w 5777"/>
              <a:gd name="T77" fmla="*/ 1005 h 2875"/>
              <a:gd name="T78" fmla="*/ 3871 w 5777"/>
              <a:gd name="T79" fmla="*/ 969 h 2875"/>
              <a:gd name="T80" fmla="*/ 3907 w 5777"/>
              <a:gd name="T81" fmla="*/ 934 h 2875"/>
              <a:gd name="T82" fmla="*/ 4029 w 5777"/>
              <a:gd name="T83" fmla="*/ 855 h 2875"/>
              <a:gd name="T84" fmla="*/ 4158 w 5777"/>
              <a:gd name="T85" fmla="*/ 827 h 2875"/>
              <a:gd name="T86" fmla="*/ 4216 w 5777"/>
              <a:gd name="T87" fmla="*/ 799 h 2875"/>
              <a:gd name="T88" fmla="*/ 4316 w 5777"/>
              <a:gd name="T89" fmla="*/ 714 h 2875"/>
              <a:gd name="T90" fmla="*/ 4453 w 5777"/>
              <a:gd name="T91" fmla="*/ 664 h 2875"/>
              <a:gd name="T92" fmla="*/ 4560 w 5777"/>
              <a:gd name="T93" fmla="*/ 629 h 2875"/>
              <a:gd name="T94" fmla="*/ 4596 w 5777"/>
              <a:gd name="T95" fmla="*/ 593 h 2875"/>
              <a:gd name="T96" fmla="*/ 4718 w 5777"/>
              <a:gd name="T97" fmla="*/ 515 h 2875"/>
              <a:gd name="T98" fmla="*/ 4847 w 5777"/>
              <a:gd name="T99" fmla="*/ 487 h 2875"/>
              <a:gd name="T100" fmla="*/ 4904 w 5777"/>
              <a:gd name="T101" fmla="*/ 458 h 2875"/>
              <a:gd name="T102" fmla="*/ 5005 w 5777"/>
              <a:gd name="T103" fmla="*/ 373 h 2875"/>
              <a:gd name="T104" fmla="*/ 5141 w 5777"/>
              <a:gd name="T105" fmla="*/ 324 h 2875"/>
              <a:gd name="T106" fmla="*/ 5249 w 5777"/>
              <a:gd name="T107" fmla="*/ 288 h 2875"/>
              <a:gd name="T108" fmla="*/ 5285 w 5777"/>
              <a:gd name="T109" fmla="*/ 253 h 2875"/>
              <a:gd name="T110" fmla="*/ 5407 w 5777"/>
              <a:gd name="T111" fmla="*/ 174 h 2875"/>
              <a:gd name="T112" fmla="*/ 5536 w 5777"/>
              <a:gd name="T113" fmla="*/ 146 h 2875"/>
              <a:gd name="T114" fmla="*/ 5593 w 5777"/>
              <a:gd name="T115" fmla="*/ 118 h 2875"/>
              <a:gd name="T116" fmla="*/ 5694 w 5777"/>
              <a:gd name="T117" fmla="*/ 32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77" h="2875">
                <a:moveTo>
                  <a:pt x="26" y="2871"/>
                </a:moveTo>
                <a:lnTo>
                  <a:pt x="26" y="2871"/>
                </a:lnTo>
                <a:lnTo>
                  <a:pt x="26" y="2871"/>
                </a:lnTo>
                <a:cubicBezTo>
                  <a:pt x="34" y="2867"/>
                  <a:pt x="37" y="2857"/>
                  <a:pt x="33" y="2849"/>
                </a:cubicBezTo>
                <a:cubicBezTo>
                  <a:pt x="29" y="2841"/>
                  <a:pt x="19" y="2838"/>
                  <a:pt x="11" y="2842"/>
                </a:cubicBezTo>
                <a:lnTo>
                  <a:pt x="11" y="2842"/>
                </a:lnTo>
                <a:lnTo>
                  <a:pt x="11" y="2842"/>
                </a:lnTo>
                <a:cubicBezTo>
                  <a:pt x="3" y="2846"/>
                  <a:pt x="0" y="2856"/>
                  <a:pt x="4" y="2864"/>
                </a:cubicBezTo>
                <a:cubicBezTo>
                  <a:pt x="8" y="2871"/>
                  <a:pt x="18" y="2875"/>
                  <a:pt x="26" y="2871"/>
                </a:cubicBezTo>
                <a:close/>
                <a:moveTo>
                  <a:pt x="83" y="2842"/>
                </a:moveTo>
                <a:lnTo>
                  <a:pt x="83" y="2842"/>
                </a:lnTo>
                <a:lnTo>
                  <a:pt x="83" y="2842"/>
                </a:lnTo>
                <a:cubicBezTo>
                  <a:pt x="91" y="2839"/>
                  <a:pt x="94" y="2829"/>
                  <a:pt x="90" y="2821"/>
                </a:cubicBezTo>
                <a:cubicBezTo>
                  <a:pt x="86" y="2813"/>
                  <a:pt x="77" y="2810"/>
                  <a:pt x="69" y="2814"/>
                </a:cubicBezTo>
                <a:lnTo>
                  <a:pt x="69" y="2814"/>
                </a:lnTo>
                <a:cubicBezTo>
                  <a:pt x="61" y="2818"/>
                  <a:pt x="58" y="2827"/>
                  <a:pt x="62" y="2835"/>
                </a:cubicBezTo>
                <a:cubicBezTo>
                  <a:pt x="65" y="2843"/>
                  <a:pt x="75" y="2846"/>
                  <a:pt x="83" y="2842"/>
                </a:cubicBezTo>
                <a:close/>
                <a:moveTo>
                  <a:pt x="140" y="2814"/>
                </a:moveTo>
                <a:lnTo>
                  <a:pt x="140" y="2814"/>
                </a:lnTo>
                <a:cubicBezTo>
                  <a:pt x="148" y="2810"/>
                  <a:pt x="152" y="2801"/>
                  <a:pt x="148" y="2793"/>
                </a:cubicBezTo>
                <a:cubicBezTo>
                  <a:pt x="144" y="2785"/>
                  <a:pt x="134" y="2781"/>
                  <a:pt x="126" y="2785"/>
                </a:cubicBezTo>
                <a:lnTo>
                  <a:pt x="126" y="2785"/>
                </a:lnTo>
                <a:lnTo>
                  <a:pt x="126" y="2785"/>
                </a:lnTo>
                <a:cubicBezTo>
                  <a:pt x="118" y="2789"/>
                  <a:pt x="115" y="2799"/>
                  <a:pt x="119" y="2807"/>
                </a:cubicBezTo>
                <a:cubicBezTo>
                  <a:pt x="123" y="2815"/>
                  <a:pt x="132" y="2818"/>
                  <a:pt x="140" y="2814"/>
                </a:cubicBezTo>
                <a:close/>
                <a:moveTo>
                  <a:pt x="198" y="2786"/>
                </a:moveTo>
                <a:lnTo>
                  <a:pt x="198" y="2786"/>
                </a:lnTo>
                <a:cubicBezTo>
                  <a:pt x="206" y="2782"/>
                  <a:pt x="209" y="2772"/>
                  <a:pt x="205" y="2764"/>
                </a:cubicBezTo>
                <a:cubicBezTo>
                  <a:pt x="201" y="2756"/>
                  <a:pt x="192" y="2753"/>
                  <a:pt x="184" y="2757"/>
                </a:cubicBezTo>
                <a:lnTo>
                  <a:pt x="184" y="2757"/>
                </a:lnTo>
                <a:lnTo>
                  <a:pt x="184" y="2757"/>
                </a:lnTo>
                <a:cubicBezTo>
                  <a:pt x="176" y="2761"/>
                  <a:pt x="172" y="2770"/>
                  <a:pt x="176" y="2778"/>
                </a:cubicBezTo>
                <a:cubicBezTo>
                  <a:pt x="180" y="2786"/>
                  <a:pt x="190" y="2790"/>
                  <a:pt x="198" y="2786"/>
                </a:cubicBezTo>
                <a:close/>
                <a:moveTo>
                  <a:pt x="255" y="2757"/>
                </a:moveTo>
                <a:lnTo>
                  <a:pt x="255" y="2757"/>
                </a:lnTo>
                <a:lnTo>
                  <a:pt x="255" y="2757"/>
                </a:lnTo>
                <a:cubicBezTo>
                  <a:pt x="263" y="2753"/>
                  <a:pt x="266" y="2744"/>
                  <a:pt x="262" y="2736"/>
                </a:cubicBezTo>
                <a:cubicBezTo>
                  <a:pt x="259" y="2728"/>
                  <a:pt x="249" y="2725"/>
                  <a:pt x="241" y="2729"/>
                </a:cubicBezTo>
                <a:lnTo>
                  <a:pt x="241" y="2729"/>
                </a:lnTo>
                <a:cubicBezTo>
                  <a:pt x="233" y="2733"/>
                  <a:pt x="230" y="2742"/>
                  <a:pt x="234" y="2750"/>
                </a:cubicBezTo>
                <a:cubicBezTo>
                  <a:pt x="238" y="2758"/>
                  <a:pt x="247" y="2761"/>
                  <a:pt x="255" y="2757"/>
                </a:cubicBezTo>
                <a:close/>
                <a:moveTo>
                  <a:pt x="313" y="2729"/>
                </a:moveTo>
                <a:lnTo>
                  <a:pt x="313" y="2729"/>
                </a:lnTo>
                <a:lnTo>
                  <a:pt x="313" y="2729"/>
                </a:lnTo>
                <a:cubicBezTo>
                  <a:pt x="321" y="2725"/>
                  <a:pt x="324" y="2715"/>
                  <a:pt x="320" y="2707"/>
                </a:cubicBezTo>
                <a:cubicBezTo>
                  <a:pt x="316" y="2700"/>
                  <a:pt x="306" y="2696"/>
                  <a:pt x="298" y="2700"/>
                </a:cubicBezTo>
                <a:lnTo>
                  <a:pt x="298" y="2700"/>
                </a:lnTo>
                <a:cubicBezTo>
                  <a:pt x="290" y="2704"/>
                  <a:pt x="287" y="2714"/>
                  <a:pt x="291" y="2722"/>
                </a:cubicBezTo>
                <a:cubicBezTo>
                  <a:pt x="295" y="2730"/>
                  <a:pt x="305" y="2733"/>
                  <a:pt x="313" y="2729"/>
                </a:cubicBezTo>
                <a:close/>
                <a:moveTo>
                  <a:pt x="370" y="2701"/>
                </a:moveTo>
                <a:lnTo>
                  <a:pt x="370" y="2701"/>
                </a:lnTo>
                <a:lnTo>
                  <a:pt x="370" y="2701"/>
                </a:lnTo>
                <a:cubicBezTo>
                  <a:pt x="378" y="2697"/>
                  <a:pt x="381" y="2687"/>
                  <a:pt x="377" y="2679"/>
                </a:cubicBezTo>
                <a:cubicBezTo>
                  <a:pt x="373" y="2671"/>
                  <a:pt x="364" y="2668"/>
                  <a:pt x="356" y="2672"/>
                </a:cubicBezTo>
                <a:lnTo>
                  <a:pt x="356" y="2672"/>
                </a:lnTo>
                <a:cubicBezTo>
                  <a:pt x="348" y="2676"/>
                  <a:pt x="345" y="2685"/>
                  <a:pt x="349" y="2693"/>
                </a:cubicBezTo>
                <a:cubicBezTo>
                  <a:pt x="352" y="2701"/>
                  <a:pt x="362" y="2704"/>
                  <a:pt x="370" y="2701"/>
                </a:cubicBezTo>
                <a:close/>
                <a:moveTo>
                  <a:pt x="427" y="2672"/>
                </a:moveTo>
                <a:lnTo>
                  <a:pt x="427" y="2672"/>
                </a:lnTo>
                <a:lnTo>
                  <a:pt x="427" y="2672"/>
                </a:lnTo>
                <a:cubicBezTo>
                  <a:pt x="435" y="2668"/>
                  <a:pt x="439" y="2659"/>
                  <a:pt x="435" y="2651"/>
                </a:cubicBezTo>
                <a:cubicBezTo>
                  <a:pt x="431" y="2643"/>
                  <a:pt x="421" y="2640"/>
                  <a:pt x="413" y="2643"/>
                </a:cubicBezTo>
                <a:lnTo>
                  <a:pt x="413" y="2643"/>
                </a:lnTo>
                <a:cubicBezTo>
                  <a:pt x="405" y="2647"/>
                  <a:pt x="402" y="2657"/>
                  <a:pt x="406" y="2665"/>
                </a:cubicBezTo>
                <a:cubicBezTo>
                  <a:pt x="410" y="2673"/>
                  <a:pt x="419" y="2676"/>
                  <a:pt x="427" y="2672"/>
                </a:cubicBezTo>
                <a:close/>
                <a:moveTo>
                  <a:pt x="485" y="2644"/>
                </a:moveTo>
                <a:lnTo>
                  <a:pt x="485" y="2644"/>
                </a:lnTo>
                <a:lnTo>
                  <a:pt x="485" y="2644"/>
                </a:lnTo>
                <a:cubicBezTo>
                  <a:pt x="493" y="2640"/>
                  <a:pt x="496" y="2630"/>
                  <a:pt x="492" y="2622"/>
                </a:cubicBezTo>
                <a:cubicBezTo>
                  <a:pt x="488" y="2614"/>
                  <a:pt x="479" y="2611"/>
                  <a:pt x="471" y="2615"/>
                </a:cubicBezTo>
                <a:lnTo>
                  <a:pt x="471" y="2615"/>
                </a:lnTo>
                <a:cubicBezTo>
                  <a:pt x="463" y="2619"/>
                  <a:pt x="459" y="2629"/>
                  <a:pt x="463" y="2637"/>
                </a:cubicBezTo>
                <a:cubicBezTo>
                  <a:pt x="467" y="2644"/>
                  <a:pt x="477" y="2648"/>
                  <a:pt x="485" y="2644"/>
                </a:cubicBezTo>
                <a:close/>
                <a:moveTo>
                  <a:pt x="542" y="2615"/>
                </a:moveTo>
                <a:lnTo>
                  <a:pt x="542" y="2615"/>
                </a:lnTo>
                <a:cubicBezTo>
                  <a:pt x="550" y="2611"/>
                  <a:pt x="553" y="2602"/>
                  <a:pt x="549" y="2594"/>
                </a:cubicBezTo>
                <a:cubicBezTo>
                  <a:pt x="546" y="2586"/>
                  <a:pt x="536" y="2583"/>
                  <a:pt x="528" y="2587"/>
                </a:cubicBezTo>
                <a:lnTo>
                  <a:pt x="528" y="2587"/>
                </a:lnTo>
                <a:cubicBezTo>
                  <a:pt x="520" y="2591"/>
                  <a:pt x="517" y="2600"/>
                  <a:pt x="521" y="2608"/>
                </a:cubicBezTo>
                <a:cubicBezTo>
                  <a:pt x="525" y="2616"/>
                  <a:pt x="534" y="2619"/>
                  <a:pt x="542" y="2615"/>
                </a:cubicBezTo>
                <a:close/>
                <a:moveTo>
                  <a:pt x="600" y="2587"/>
                </a:moveTo>
                <a:lnTo>
                  <a:pt x="600" y="2587"/>
                </a:lnTo>
                <a:cubicBezTo>
                  <a:pt x="607" y="2583"/>
                  <a:pt x="611" y="2573"/>
                  <a:pt x="607" y="2566"/>
                </a:cubicBezTo>
                <a:cubicBezTo>
                  <a:pt x="603" y="2558"/>
                  <a:pt x="593" y="2554"/>
                  <a:pt x="585" y="2558"/>
                </a:cubicBezTo>
                <a:lnTo>
                  <a:pt x="585" y="2558"/>
                </a:lnTo>
                <a:cubicBezTo>
                  <a:pt x="577" y="2562"/>
                  <a:pt x="574" y="2572"/>
                  <a:pt x="578" y="2580"/>
                </a:cubicBezTo>
                <a:cubicBezTo>
                  <a:pt x="582" y="2588"/>
                  <a:pt x="592" y="2591"/>
                  <a:pt x="600" y="2587"/>
                </a:cubicBezTo>
                <a:close/>
                <a:moveTo>
                  <a:pt x="657" y="2559"/>
                </a:moveTo>
                <a:lnTo>
                  <a:pt x="657" y="2559"/>
                </a:lnTo>
                <a:cubicBezTo>
                  <a:pt x="665" y="2555"/>
                  <a:pt x="668" y="2545"/>
                  <a:pt x="664" y="2537"/>
                </a:cubicBezTo>
                <a:cubicBezTo>
                  <a:pt x="660" y="2529"/>
                  <a:pt x="651" y="2526"/>
                  <a:pt x="643" y="2530"/>
                </a:cubicBezTo>
                <a:lnTo>
                  <a:pt x="643" y="2530"/>
                </a:lnTo>
                <a:cubicBezTo>
                  <a:pt x="635" y="2534"/>
                  <a:pt x="632" y="2543"/>
                  <a:pt x="636" y="2551"/>
                </a:cubicBezTo>
                <a:cubicBezTo>
                  <a:pt x="639" y="2559"/>
                  <a:pt x="649" y="2563"/>
                  <a:pt x="657" y="2559"/>
                </a:cubicBezTo>
                <a:close/>
                <a:moveTo>
                  <a:pt x="714" y="2530"/>
                </a:moveTo>
                <a:lnTo>
                  <a:pt x="714" y="2530"/>
                </a:lnTo>
                <a:cubicBezTo>
                  <a:pt x="722" y="2526"/>
                  <a:pt x="726" y="2517"/>
                  <a:pt x="722" y="2509"/>
                </a:cubicBezTo>
                <a:cubicBezTo>
                  <a:pt x="718" y="2501"/>
                  <a:pt x="708" y="2498"/>
                  <a:pt x="700" y="2502"/>
                </a:cubicBezTo>
                <a:lnTo>
                  <a:pt x="700" y="2502"/>
                </a:lnTo>
                <a:cubicBezTo>
                  <a:pt x="692" y="2505"/>
                  <a:pt x="689" y="2515"/>
                  <a:pt x="693" y="2523"/>
                </a:cubicBezTo>
                <a:cubicBezTo>
                  <a:pt x="697" y="2531"/>
                  <a:pt x="706" y="2534"/>
                  <a:pt x="714" y="2530"/>
                </a:cubicBezTo>
                <a:close/>
                <a:moveTo>
                  <a:pt x="772" y="2502"/>
                </a:moveTo>
                <a:lnTo>
                  <a:pt x="772" y="2502"/>
                </a:lnTo>
                <a:cubicBezTo>
                  <a:pt x="780" y="2498"/>
                  <a:pt x="783" y="2488"/>
                  <a:pt x="779" y="2480"/>
                </a:cubicBezTo>
                <a:cubicBezTo>
                  <a:pt x="775" y="2472"/>
                  <a:pt x="766" y="2469"/>
                  <a:pt x="758" y="2473"/>
                </a:cubicBezTo>
                <a:lnTo>
                  <a:pt x="758" y="2473"/>
                </a:lnTo>
                <a:cubicBezTo>
                  <a:pt x="750" y="2477"/>
                  <a:pt x="746" y="2487"/>
                  <a:pt x="750" y="2495"/>
                </a:cubicBezTo>
                <a:cubicBezTo>
                  <a:pt x="754" y="2503"/>
                  <a:pt x="764" y="2506"/>
                  <a:pt x="772" y="2502"/>
                </a:cubicBezTo>
                <a:close/>
                <a:moveTo>
                  <a:pt x="829" y="2473"/>
                </a:moveTo>
                <a:lnTo>
                  <a:pt x="829" y="2473"/>
                </a:lnTo>
                <a:cubicBezTo>
                  <a:pt x="837" y="2470"/>
                  <a:pt x="840" y="2460"/>
                  <a:pt x="836" y="2452"/>
                </a:cubicBezTo>
                <a:cubicBezTo>
                  <a:pt x="833" y="2444"/>
                  <a:pt x="823" y="2441"/>
                  <a:pt x="815" y="2445"/>
                </a:cubicBezTo>
                <a:lnTo>
                  <a:pt x="815" y="2445"/>
                </a:lnTo>
                <a:cubicBezTo>
                  <a:pt x="807" y="2449"/>
                  <a:pt x="804" y="2458"/>
                  <a:pt x="808" y="2466"/>
                </a:cubicBezTo>
                <a:cubicBezTo>
                  <a:pt x="812" y="2474"/>
                  <a:pt x="821" y="2477"/>
                  <a:pt x="829" y="2473"/>
                </a:cubicBezTo>
                <a:close/>
                <a:moveTo>
                  <a:pt x="887" y="2445"/>
                </a:moveTo>
                <a:lnTo>
                  <a:pt x="887" y="2445"/>
                </a:lnTo>
                <a:cubicBezTo>
                  <a:pt x="894" y="2441"/>
                  <a:pt x="898" y="2432"/>
                  <a:pt x="894" y="2424"/>
                </a:cubicBezTo>
                <a:cubicBezTo>
                  <a:pt x="890" y="2416"/>
                  <a:pt x="880" y="2412"/>
                  <a:pt x="872" y="2416"/>
                </a:cubicBezTo>
                <a:lnTo>
                  <a:pt x="872" y="2416"/>
                </a:lnTo>
                <a:cubicBezTo>
                  <a:pt x="864" y="2420"/>
                  <a:pt x="861" y="2430"/>
                  <a:pt x="865" y="2438"/>
                </a:cubicBezTo>
                <a:cubicBezTo>
                  <a:pt x="869" y="2446"/>
                  <a:pt x="879" y="2449"/>
                  <a:pt x="887" y="2445"/>
                </a:cubicBezTo>
                <a:close/>
                <a:moveTo>
                  <a:pt x="944" y="2417"/>
                </a:moveTo>
                <a:lnTo>
                  <a:pt x="944" y="2417"/>
                </a:lnTo>
                <a:cubicBezTo>
                  <a:pt x="952" y="2413"/>
                  <a:pt x="955" y="2403"/>
                  <a:pt x="951" y="2395"/>
                </a:cubicBezTo>
                <a:cubicBezTo>
                  <a:pt x="947" y="2387"/>
                  <a:pt x="938" y="2384"/>
                  <a:pt x="930" y="2388"/>
                </a:cubicBezTo>
                <a:lnTo>
                  <a:pt x="930" y="2388"/>
                </a:lnTo>
                <a:cubicBezTo>
                  <a:pt x="922" y="2392"/>
                  <a:pt x="919" y="2402"/>
                  <a:pt x="923" y="2409"/>
                </a:cubicBezTo>
                <a:cubicBezTo>
                  <a:pt x="926" y="2417"/>
                  <a:pt x="936" y="2421"/>
                  <a:pt x="944" y="2417"/>
                </a:cubicBezTo>
                <a:close/>
                <a:moveTo>
                  <a:pt x="1001" y="2388"/>
                </a:moveTo>
                <a:lnTo>
                  <a:pt x="1001" y="2388"/>
                </a:lnTo>
                <a:cubicBezTo>
                  <a:pt x="1009" y="2384"/>
                  <a:pt x="1013" y="2375"/>
                  <a:pt x="1009" y="2367"/>
                </a:cubicBezTo>
                <a:cubicBezTo>
                  <a:pt x="1005" y="2359"/>
                  <a:pt x="995" y="2356"/>
                  <a:pt x="987" y="2360"/>
                </a:cubicBezTo>
                <a:lnTo>
                  <a:pt x="987" y="2360"/>
                </a:lnTo>
                <a:cubicBezTo>
                  <a:pt x="979" y="2364"/>
                  <a:pt x="976" y="2373"/>
                  <a:pt x="980" y="2381"/>
                </a:cubicBezTo>
                <a:cubicBezTo>
                  <a:pt x="984" y="2389"/>
                  <a:pt x="993" y="2392"/>
                  <a:pt x="1001" y="2388"/>
                </a:cubicBezTo>
                <a:close/>
                <a:moveTo>
                  <a:pt x="1059" y="2360"/>
                </a:moveTo>
                <a:lnTo>
                  <a:pt x="1059" y="2360"/>
                </a:lnTo>
                <a:cubicBezTo>
                  <a:pt x="1067" y="2356"/>
                  <a:pt x="1070" y="2346"/>
                  <a:pt x="1066" y="2339"/>
                </a:cubicBezTo>
                <a:cubicBezTo>
                  <a:pt x="1062" y="2331"/>
                  <a:pt x="1053" y="2327"/>
                  <a:pt x="1045" y="2331"/>
                </a:cubicBezTo>
                <a:lnTo>
                  <a:pt x="1045" y="2331"/>
                </a:lnTo>
                <a:cubicBezTo>
                  <a:pt x="1037" y="2335"/>
                  <a:pt x="1033" y="2345"/>
                  <a:pt x="1037" y="2353"/>
                </a:cubicBezTo>
                <a:cubicBezTo>
                  <a:pt x="1041" y="2361"/>
                  <a:pt x="1051" y="2364"/>
                  <a:pt x="1059" y="2360"/>
                </a:cubicBezTo>
                <a:close/>
                <a:moveTo>
                  <a:pt x="1116" y="2332"/>
                </a:moveTo>
                <a:lnTo>
                  <a:pt x="1116" y="2332"/>
                </a:lnTo>
                <a:cubicBezTo>
                  <a:pt x="1124" y="2328"/>
                  <a:pt x="1127" y="2318"/>
                  <a:pt x="1123" y="2310"/>
                </a:cubicBezTo>
                <a:cubicBezTo>
                  <a:pt x="1120" y="2302"/>
                  <a:pt x="1110" y="2299"/>
                  <a:pt x="1102" y="2303"/>
                </a:cubicBezTo>
                <a:lnTo>
                  <a:pt x="1102" y="2303"/>
                </a:lnTo>
                <a:cubicBezTo>
                  <a:pt x="1094" y="2307"/>
                  <a:pt x="1091" y="2316"/>
                  <a:pt x="1095" y="2324"/>
                </a:cubicBezTo>
                <a:cubicBezTo>
                  <a:pt x="1099" y="2332"/>
                  <a:pt x="1108" y="2335"/>
                  <a:pt x="1116" y="2332"/>
                </a:cubicBezTo>
                <a:close/>
                <a:moveTo>
                  <a:pt x="1174" y="2303"/>
                </a:moveTo>
                <a:lnTo>
                  <a:pt x="1174" y="2303"/>
                </a:lnTo>
                <a:cubicBezTo>
                  <a:pt x="1181" y="2299"/>
                  <a:pt x="1185" y="2290"/>
                  <a:pt x="1181" y="2282"/>
                </a:cubicBezTo>
                <a:cubicBezTo>
                  <a:pt x="1177" y="2274"/>
                  <a:pt x="1167" y="2271"/>
                  <a:pt x="1159" y="2275"/>
                </a:cubicBezTo>
                <a:lnTo>
                  <a:pt x="1159" y="2275"/>
                </a:lnTo>
                <a:cubicBezTo>
                  <a:pt x="1151" y="2278"/>
                  <a:pt x="1148" y="2288"/>
                  <a:pt x="1152" y="2296"/>
                </a:cubicBezTo>
                <a:cubicBezTo>
                  <a:pt x="1156" y="2304"/>
                  <a:pt x="1166" y="2307"/>
                  <a:pt x="1174" y="2303"/>
                </a:cubicBezTo>
                <a:close/>
                <a:moveTo>
                  <a:pt x="1231" y="2275"/>
                </a:moveTo>
                <a:lnTo>
                  <a:pt x="1231" y="2275"/>
                </a:lnTo>
                <a:cubicBezTo>
                  <a:pt x="1239" y="2271"/>
                  <a:pt x="1242" y="2261"/>
                  <a:pt x="1238" y="2253"/>
                </a:cubicBezTo>
                <a:cubicBezTo>
                  <a:pt x="1234" y="2245"/>
                  <a:pt x="1225" y="2242"/>
                  <a:pt x="1217" y="2246"/>
                </a:cubicBezTo>
                <a:lnTo>
                  <a:pt x="1217" y="2246"/>
                </a:lnTo>
                <a:cubicBezTo>
                  <a:pt x="1209" y="2250"/>
                  <a:pt x="1206" y="2260"/>
                  <a:pt x="1210" y="2268"/>
                </a:cubicBezTo>
                <a:cubicBezTo>
                  <a:pt x="1213" y="2275"/>
                  <a:pt x="1223" y="2279"/>
                  <a:pt x="1231" y="2275"/>
                </a:cubicBezTo>
                <a:close/>
                <a:moveTo>
                  <a:pt x="1288" y="2246"/>
                </a:moveTo>
                <a:lnTo>
                  <a:pt x="1288" y="2246"/>
                </a:lnTo>
                <a:cubicBezTo>
                  <a:pt x="1296" y="2243"/>
                  <a:pt x="1300" y="2233"/>
                  <a:pt x="1296" y="2225"/>
                </a:cubicBezTo>
                <a:cubicBezTo>
                  <a:pt x="1292" y="2217"/>
                  <a:pt x="1282" y="2214"/>
                  <a:pt x="1274" y="2218"/>
                </a:cubicBezTo>
                <a:lnTo>
                  <a:pt x="1274" y="2218"/>
                </a:lnTo>
                <a:cubicBezTo>
                  <a:pt x="1266" y="2222"/>
                  <a:pt x="1263" y="2231"/>
                  <a:pt x="1267" y="2239"/>
                </a:cubicBezTo>
                <a:cubicBezTo>
                  <a:pt x="1271" y="2247"/>
                  <a:pt x="1280" y="2250"/>
                  <a:pt x="1288" y="2246"/>
                </a:cubicBezTo>
                <a:close/>
                <a:moveTo>
                  <a:pt x="1346" y="2218"/>
                </a:moveTo>
                <a:lnTo>
                  <a:pt x="1346" y="2218"/>
                </a:lnTo>
                <a:cubicBezTo>
                  <a:pt x="1354" y="2214"/>
                  <a:pt x="1357" y="2205"/>
                  <a:pt x="1353" y="2197"/>
                </a:cubicBezTo>
                <a:cubicBezTo>
                  <a:pt x="1349" y="2189"/>
                  <a:pt x="1340" y="2185"/>
                  <a:pt x="1332" y="2189"/>
                </a:cubicBezTo>
                <a:lnTo>
                  <a:pt x="1332" y="2189"/>
                </a:lnTo>
                <a:cubicBezTo>
                  <a:pt x="1324" y="2193"/>
                  <a:pt x="1320" y="2203"/>
                  <a:pt x="1324" y="2211"/>
                </a:cubicBezTo>
                <a:cubicBezTo>
                  <a:pt x="1328" y="2219"/>
                  <a:pt x="1338" y="2222"/>
                  <a:pt x="1346" y="2218"/>
                </a:cubicBezTo>
                <a:close/>
                <a:moveTo>
                  <a:pt x="1403" y="2190"/>
                </a:moveTo>
                <a:lnTo>
                  <a:pt x="1403" y="2190"/>
                </a:lnTo>
                <a:cubicBezTo>
                  <a:pt x="1411" y="2186"/>
                  <a:pt x="1414" y="2176"/>
                  <a:pt x="1410" y="2168"/>
                </a:cubicBezTo>
                <a:cubicBezTo>
                  <a:pt x="1406" y="2160"/>
                  <a:pt x="1397" y="2157"/>
                  <a:pt x="1389" y="2161"/>
                </a:cubicBezTo>
                <a:lnTo>
                  <a:pt x="1389" y="2161"/>
                </a:lnTo>
                <a:cubicBezTo>
                  <a:pt x="1381" y="2165"/>
                  <a:pt x="1378" y="2175"/>
                  <a:pt x="1382" y="2182"/>
                </a:cubicBezTo>
                <a:cubicBezTo>
                  <a:pt x="1386" y="2190"/>
                  <a:pt x="1395" y="2194"/>
                  <a:pt x="1403" y="2190"/>
                </a:cubicBezTo>
                <a:close/>
                <a:moveTo>
                  <a:pt x="1461" y="2161"/>
                </a:moveTo>
                <a:lnTo>
                  <a:pt x="1461" y="2161"/>
                </a:lnTo>
                <a:cubicBezTo>
                  <a:pt x="1468" y="2157"/>
                  <a:pt x="1472" y="2148"/>
                  <a:pt x="1468" y="2140"/>
                </a:cubicBezTo>
                <a:cubicBezTo>
                  <a:pt x="1464" y="2132"/>
                  <a:pt x="1454" y="2129"/>
                  <a:pt x="1446" y="2133"/>
                </a:cubicBezTo>
                <a:lnTo>
                  <a:pt x="1446" y="2133"/>
                </a:lnTo>
                <a:cubicBezTo>
                  <a:pt x="1438" y="2137"/>
                  <a:pt x="1435" y="2146"/>
                  <a:pt x="1439" y="2154"/>
                </a:cubicBezTo>
                <a:cubicBezTo>
                  <a:pt x="1443" y="2162"/>
                  <a:pt x="1453" y="2165"/>
                  <a:pt x="1461" y="2161"/>
                </a:cubicBezTo>
                <a:close/>
                <a:moveTo>
                  <a:pt x="1518" y="2133"/>
                </a:moveTo>
                <a:lnTo>
                  <a:pt x="1518" y="2133"/>
                </a:lnTo>
                <a:cubicBezTo>
                  <a:pt x="1526" y="2129"/>
                  <a:pt x="1529" y="2119"/>
                  <a:pt x="1525" y="2111"/>
                </a:cubicBezTo>
                <a:cubicBezTo>
                  <a:pt x="1521" y="2104"/>
                  <a:pt x="1512" y="2100"/>
                  <a:pt x="1504" y="2104"/>
                </a:cubicBezTo>
                <a:lnTo>
                  <a:pt x="1504" y="2104"/>
                </a:lnTo>
                <a:cubicBezTo>
                  <a:pt x="1496" y="2108"/>
                  <a:pt x="1493" y="2118"/>
                  <a:pt x="1496" y="2126"/>
                </a:cubicBezTo>
                <a:cubicBezTo>
                  <a:pt x="1500" y="2134"/>
                  <a:pt x="1510" y="2137"/>
                  <a:pt x="1518" y="2133"/>
                </a:cubicBezTo>
                <a:close/>
                <a:moveTo>
                  <a:pt x="1575" y="2105"/>
                </a:moveTo>
                <a:lnTo>
                  <a:pt x="1575" y="2105"/>
                </a:lnTo>
                <a:cubicBezTo>
                  <a:pt x="1583" y="2101"/>
                  <a:pt x="1587" y="2091"/>
                  <a:pt x="1583" y="2083"/>
                </a:cubicBezTo>
                <a:cubicBezTo>
                  <a:pt x="1579" y="2075"/>
                  <a:pt x="1569" y="2072"/>
                  <a:pt x="1561" y="2076"/>
                </a:cubicBezTo>
                <a:lnTo>
                  <a:pt x="1561" y="2076"/>
                </a:lnTo>
                <a:cubicBezTo>
                  <a:pt x="1553" y="2080"/>
                  <a:pt x="1550" y="2089"/>
                  <a:pt x="1554" y="2097"/>
                </a:cubicBezTo>
                <a:cubicBezTo>
                  <a:pt x="1558" y="2105"/>
                  <a:pt x="1567" y="2108"/>
                  <a:pt x="1575" y="2105"/>
                </a:cubicBezTo>
                <a:close/>
                <a:moveTo>
                  <a:pt x="1633" y="2076"/>
                </a:moveTo>
                <a:lnTo>
                  <a:pt x="1633" y="2076"/>
                </a:lnTo>
                <a:cubicBezTo>
                  <a:pt x="1641" y="2072"/>
                  <a:pt x="1644" y="2063"/>
                  <a:pt x="1640" y="2055"/>
                </a:cubicBezTo>
                <a:cubicBezTo>
                  <a:pt x="1636" y="2047"/>
                  <a:pt x="1626" y="2044"/>
                  <a:pt x="1619" y="2047"/>
                </a:cubicBezTo>
                <a:lnTo>
                  <a:pt x="1619" y="2047"/>
                </a:lnTo>
                <a:cubicBezTo>
                  <a:pt x="1611" y="2051"/>
                  <a:pt x="1607" y="2061"/>
                  <a:pt x="1611" y="2069"/>
                </a:cubicBezTo>
                <a:cubicBezTo>
                  <a:pt x="1615" y="2077"/>
                  <a:pt x="1625" y="2080"/>
                  <a:pt x="1633" y="2076"/>
                </a:cubicBezTo>
                <a:close/>
                <a:moveTo>
                  <a:pt x="1690" y="2048"/>
                </a:moveTo>
                <a:lnTo>
                  <a:pt x="1690" y="2048"/>
                </a:lnTo>
                <a:cubicBezTo>
                  <a:pt x="1698" y="2044"/>
                  <a:pt x="1701" y="2034"/>
                  <a:pt x="1697" y="2026"/>
                </a:cubicBezTo>
                <a:cubicBezTo>
                  <a:pt x="1693" y="2018"/>
                  <a:pt x="1684" y="2015"/>
                  <a:pt x="1676" y="2019"/>
                </a:cubicBezTo>
                <a:lnTo>
                  <a:pt x="1676" y="2019"/>
                </a:lnTo>
                <a:cubicBezTo>
                  <a:pt x="1668" y="2023"/>
                  <a:pt x="1665" y="2033"/>
                  <a:pt x="1669" y="2041"/>
                </a:cubicBezTo>
                <a:cubicBezTo>
                  <a:pt x="1673" y="2048"/>
                  <a:pt x="1682" y="2052"/>
                  <a:pt x="1690" y="2048"/>
                </a:cubicBezTo>
                <a:close/>
                <a:moveTo>
                  <a:pt x="1748" y="2019"/>
                </a:moveTo>
                <a:lnTo>
                  <a:pt x="1748" y="2019"/>
                </a:lnTo>
                <a:cubicBezTo>
                  <a:pt x="1755" y="2015"/>
                  <a:pt x="1759" y="2006"/>
                  <a:pt x="1755" y="1998"/>
                </a:cubicBezTo>
                <a:cubicBezTo>
                  <a:pt x="1751" y="1990"/>
                  <a:pt x="1741" y="1987"/>
                  <a:pt x="1733" y="1991"/>
                </a:cubicBezTo>
                <a:lnTo>
                  <a:pt x="1733" y="1991"/>
                </a:lnTo>
                <a:cubicBezTo>
                  <a:pt x="1725" y="1995"/>
                  <a:pt x="1722" y="2004"/>
                  <a:pt x="1726" y="2012"/>
                </a:cubicBezTo>
                <a:cubicBezTo>
                  <a:pt x="1730" y="2020"/>
                  <a:pt x="1740" y="2023"/>
                  <a:pt x="1748" y="2019"/>
                </a:cubicBezTo>
                <a:close/>
                <a:moveTo>
                  <a:pt x="1805" y="1991"/>
                </a:moveTo>
                <a:lnTo>
                  <a:pt x="1805" y="1991"/>
                </a:lnTo>
                <a:cubicBezTo>
                  <a:pt x="1813" y="1987"/>
                  <a:pt x="1816" y="1977"/>
                  <a:pt x="1812" y="1970"/>
                </a:cubicBezTo>
                <a:cubicBezTo>
                  <a:pt x="1808" y="1962"/>
                  <a:pt x="1799" y="1958"/>
                  <a:pt x="1791" y="1962"/>
                </a:cubicBezTo>
                <a:lnTo>
                  <a:pt x="1791" y="1962"/>
                </a:lnTo>
                <a:cubicBezTo>
                  <a:pt x="1783" y="1966"/>
                  <a:pt x="1780" y="1976"/>
                  <a:pt x="1784" y="1984"/>
                </a:cubicBezTo>
                <a:cubicBezTo>
                  <a:pt x="1787" y="1992"/>
                  <a:pt x="1797" y="1995"/>
                  <a:pt x="1805" y="1991"/>
                </a:cubicBezTo>
                <a:close/>
                <a:moveTo>
                  <a:pt x="1862" y="1963"/>
                </a:moveTo>
                <a:lnTo>
                  <a:pt x="1862" y="1963"/>
                </a:lnTo>
                <a:cubicBezTo>
                  <a:pt x="1870" y="1959"/>
                  <a:pt x="1874" y="1949"/>
                  <a:pt x="1870" y="1941"/>
                </a:cubicBezTo>
                <a:cubicBezTo>
                  <a:pt x="1866" y="1933"/>
                  <a:pt x="1856" y="1930"/>
                  <a:pt x="1848" y="1934"/>
                </a:cubicBezTo>
                <a:lnTo>
                  <a:pt x="1848" y="1934"/>
                </a:lnTo>
                <a:cubicBezTo>
                  <a:pt x="1840" y="1938"/>
                  <a:pt x="1837" y="1947"/>
                  <a:pt x="1841" y="1955"/>
                </a:cubicBezTo>
                <a:cubicBezTo>
                  <a:pt x="1845" y="1963"/>
                  <a:pt x="1854" y="1967"/>
                  <a:pt x="1862" y="1963"/>
                </a:cubicBezTo>
                <a:close/>
                <a:moveTo>
                  <a:pt x="1920" y="1934"/>
                </a:moveTo>
                <a:lnTo>
                  <a:pt x="1920" y="1934"/>
                </a:lnTo>
                <a:cubicBezTo>
                  <a:pt x="1928" y="1930"/>
                  <a:pt x="1931" y="1921"/>
                  <a:pt x="1927" y="1913"/>
                </a:cubicBezTo>
                <a:cubicBezTo>
                  <a:pt x="1923" y="1905"/>
                  <a:pt x="1913" y="1902"/>
                  <a:pt x="1906" y="1906"/>
                </a:cubicBezTo>
                <a:lnTo>
                  <a:pt x="1906" y="1906"/>
                </a:lnTo>
                <a:cubicBezTo>
                  <a:pt x="1898" y="1910"/>
                  <a:pt x="1894" y="1919"/>
                  <a:pt x="1898" y="1927"/>
                </a:cubicBezTo>
                <a:cubicBezTo>
                  <a:pt x="1902" y="1935"/>
                  <a:pt x="1912" y="1938"/>
                  <a:pt x="1920" y="1934"/>
                </a:cubicBezTo>
                <a:close/>
                <a:moveTo>
                  <a:pt x="1977" y="1906"/>
                </a:moveTo>
                <a:lnTo>
                  <a:pt x="1977" y="1906"/>
                </a:lnTo>
                <a:cubicBezTo>
                  <a:pt x="1985" y="1902"/>
                  <a:pt x="1988" y="1892"/>
                  <a:pt x="1984" y="1884"/>
                </a:cubicBezTo>
                <a:cubicBezTo>
                  <a:pt x="1980" y="1876"/>
                  <a:pt x="1971" y="1873"/>
                  <a:pt x="1963" y="1877"/>
                </a:cubicBezTo>
                <a:lnTo>
                  <a:pt x="1963" y="1877"/>
                </a:lnTo>
                <a:cubicBezTo>
                  <a:pt x="1955" y="1881"/>
                  <a:pt x="1952" y="1891"/>
                  <a:pt x="1956" y="1899"/>
                </a:cubicBezTo>
                <a:cubicBezTo>
                  <a:pt x="1960" y="1907"/>
                  <a:pt x="1969" y="1910"/>
                  <a:pt x="1977" y="1906"/>
                </a:cubicBezTo>
                <a:close/>
                <a:moveTo>
                  <a:pt x="2035" y="1877"/>
                </a:moveTo>
                <a:lnTo>
                  <a:pt x="2035" y="1877"/>
                </a:lnTo>
                <a:cubicBezTo>
                  <a:pt x="2042" y="1874"/>
                  <a:pt x="2046" y="1864"/>
                  <a:pt x="2042" y="1856"/>
                </a:cubicBezTo>
                <a:cubicBezTo>
                  <a:pt x="2038" y="1848"/>
                  <a:pt x="2028" y="1845"/>
                  <a:pt x="2020" y="1849"/>
                </a:cubicBezTo>
                <a:lnTo>
                  <a:pt x="2020" y="1849"/>
                </a:lnTo>
                <a:cubicBezTo>
                  <a:pt x="2012" y="1853"/>
                  <a:pt x="2009" y="1862"/>
                  <a:pt x="2013" y="1870"/>
                </a:cubicBezTo>
                <a:cubicBezTo>
                  <a:pt x="2017" y="1878"/>
                  <a:pt x="2027" y="1881"/>
                  <a:pt x="2035" y="1877"/>
                </a:cubicBezTo>
                <a:close/>
                <a:moveTo>
                  <a:pt x="2092" y="1849"/>
                </a:moveTo>
                <a:lnTo>
                  <a:pt x="2092" y="1849"/>
                </a:lnTo>
                <a:cubicBezTo>
                  <a:pt x="2100" y="1845"/>
                  <a:pt x="2103" y="1836"/>
                  <a:pt x="2099" y="1828"/>
                </a:cubicBezTo>
                <a:cubicBezTo>
                  <a:pt x="2095" y="1820"/>
                  <a:pt x="2086" y="1816"/>
                  <a:pt x="2078" y="1820"/>
                </a:cubicBezTo>
                <a:lnTo>
                  <a:pt x="2078" y="1820"/>
                </a:lnTo>
                <a:cubicBezTo>
                  <a:pt x="2070" y="1824"/>
                  <a:pt x="2067" y="1834"/>
                  <a:pt x="2070" y="1842"/>
                </a:cubicBezTo>
                <a:cubicBezTo>
                  <a:pt x="2074" y="1850"/>
                  <a:pt x="2084" y="1853"/>
                  <a:pt x="2092" y="1849"/>
                </a:cubicBezTo>
                <a:close/>
                <a:moveTo>
                  <a:pt x="2149" y="1821"/>
                </a:moveTo>
                <a:lnTo>
                  <a:pt x="2149" y="1821"/>
                </a:lnTo>
                <a:cubicBezTo>
                  <a:pt x="2157" y="1817"/>
                  <a:pt x="2161" y="1807"/>
                  <a:pt x="2157" y="1799"/>
                </a:cubicBezTo>
                <a:cubicBezTo>
                  <a:pt x="2153" y="1791"/>
                  <a:pt x="2143" y="1788"/>
                  <a:pt x="2135" y="1792"/>
                </a:cubicBezTo>
                <a:lnTo>
                  <a:pt x="2135" y="1792"/>
                </a:lnTo>
                <a:cubicBezTo>
                  <a:pt x="2127" y="1796"/>
                  <a:pt x="2124" y="1806"/>
                  <a:pt x="2128" y="1814"/>
                </a:cubicBezTo>
                <a:cubicBezTo>
                  <a:pt x="2132" y="1821"/>
                  <a:pt x="2141" y="1825"/>
                  <a:pt x="2149" y="1821"/>
                </a:cubicBezTo>
                <a:close/>
                <a:moveTo>
                  <a:pt x="2207" y="1792"/>
                </a:moveTo>
                <a:lnTo>
                  <a:pt x="2207" y="1792"/>
                </a:lnTo>
                <a:cubicBezTo>
                  <a:pt x="2215" y="1788"/>
                  <a:pt x="2218" y="1779"/>
                  <a:pt x="2214" y="1771"/>
                </a:cubicBezTo>
                <a:cubicBezTo>
                  <a:pt x="2210" y="1763"/>
                  <a:pt x="2200" y="1760"/>
                  <a:pt x="2193" y="1764"/>
                </a:cubicBezTo>
                <a:lnTo>
                  <a:pt x="2193" y="1764"/>
                </a:lnTo>
                <a:cubicBezTo>
                  <a:pt x="2185" y="1768"/>
                  <a:pt x="2181" y="1777"/>
                  <a:pt x="2185" y="1785"/>
                </a:cubicBezTo>
                <a:cubicBezTo>
                  <a:pt x="2189" y="1793"/>
                  <a:pt x="2199" y="1796"/>
                  <a:pt x="2207" y="1792"/>
                </a:cubicBezTo>
                <a:close/>
                <a:moveTo>
                  <a:pt x="2264" y="1764"/>
                </a:moveTo>
                <a:lnTo>
                  <a:pt x="2264" y="1764"/>
                </a:lnTo>
                <a:cubicBezTo>
                  <a:pt x="2272" y="1760"/>
                  <a:pt x="2275" y="1750"/>
                  <a:pt x="2271" y="1742"/>
                </a:cubicBezTo>
                <a:cubicBezTo>
                  <a:pt x="2267" y="1735"/>
                  <a:pt x="2258" y="1731"/>
                  <a:pt x="2250" y="1735"/>
                </a:cubicBezTo>
                <a:lnTo>
                  <a:pt x="2250" y="1735"/>
                </a:lnTo>
                <a:cubicBezTo>
                  <a:pt x="2242" y="1739"/>
                  <a:pt x="2239" y="1749"/>
                  <a:pt x="2243" y="1757"/>
                </a:cubicBezTo>
                <a:cubicBezTo>
                  <a:pt x="2247" y="1765"/>
                  <a:pt x="2256" y="1768"/>
                  <a:pt x="2264" y="1764"/>
                </a:cubicBezTo>
                <a:close/>
                <a:moveTo>
                  <a:pt x="2322" y="1736"/>
                </a:moveTo>
                <a:lnTo>
                  <a:pt x="2322" y="1736"/>
                </a:lnTo>
                <a:cubicBezTo>
                  <a:pt x="2329" y="1732"/>
                  <a:pt x="2333" y="1722"/>
                  <a:pt x="2329" y="1714"/>
                </a:cubicBezTo>
                <a:cubicBezTo>
                  <a:pt x="2325" y="1706"/>
                  <a:pt x="2315" y="1703"/>
                  <a:pt x="2307" y="1707"/>
                </a:cubicBezTo>
                <a:lnTo>
                  <a:pt x="2307" y="1707"/>
                </a:lnTo>
                <a:cubicBezTo>
                  <a:pt x="2299" y="1711"/>
                  <a:pt x="2296" y="1720"/>
                  <a:pt x="2300" y="1728"/>
                </a:cubicBezTo>
                <a:cubicBezTo>
                  <a:pt x="2304" y="1736"/>
                  <a:pt x="2314" y="1740"/>
                  <a:pt x="2322" y="1736"/>
                </a:cubicBezTo>
                <a:close/>
                <a:moveTo>
                  <a:pt x="2379" y="1707"/>
                </a:moveTo>
                <a:lnTo>
                  <a:pt x="2379" y="1707"/>
                </a:lnTo>
                <a:cubicBezTo>
                  <a:pt x="2387" y="1703"/>
                  <a:pt x="2390" y="1694"/>
                  <a:pt x="2386" y="1686"/>
                </a:cubicBezTo>
                <a:cubicBezTo>
                  <a:pt x="2382" y="1678"/>
                  <a:pt x="2373" y="1675"/>
                  <a:pt x="2365" y="1679"/>
                </a:cubicBezTo>
                <a:lnTo>
                  <a:pt x="2365" y="1679"/>
                </a:lnTo>
                <a:cubicBezTo>
                  <a:pt x="2357" y="1682"/>
                  <a:pt x="2354" y="1692"/>
                  <a:pt x="2357" y="1700"/>
                </a:cubicBezTo>
                <a:cubicBezTo>
                  <a:pt x="2361" y="1708"/>
                  <a:pt x="2371" y="1711"/>
                  <a:pt x="2379" y="1707"/>
                </a:cubicBezTo>
                <a:close/>
                <a:moveTo>
                  <a:pt x="2436" y="1679"/>
                </a:moveTo>
                <a:lnTo>
                  <a:pt x="2436" y="1679"/>
                </a:lnTo>
                <a:cubicBezTo>
                  <a:pt x="2444" y="1675"/>
                  <a:pt x="2448" y="1665"/>
                  <a:pt x="2444" y="1657"/>
                </a:cubicBezTo>
                <a:cubicBezTo>
                  <a:pt x="2440" y="1649"/>
                  <a:pt x="2430" y="1646"/>
                  <a:pt x="2422" y="1650"/>
                </a:cubicBezTo>
                <a:lnTo>
                  <a:pt x="2422" y="1650"/>
                </a:lnTo>
                <a:cubicBezTo>
                  <a:pt x="2414" y="1654"/>
                  <a:pt x="2411" y="1664"/>
                  <a:pt x="2415" y="1672"/>
                </a:cubicBezTo>
                <a:cubicBezTo>
                  <a:pt x="2419" y="1680"/>
                  <a:pt x="2428" y="1683"/>
                  <a:pt x="2436" y="1679"/>
                </a:cubicBezTo>
                <a:close/>
                <a:moveTo>
                  <a:pt x="2494" y="1650"/>
                </a:moveTo>
                <a:lnTo>
                  <a:pt x="2494" y="1650"/>
                </a:lnTo>
                <a:cubicBezTo>
                  <a:pt x="2502" y="1646"/>
                  <a:pt x="2505" y="1637"/>
                  <a:pt x="2501" y="1629"/>
                </a:cubicBezTo>
                <a:cubicBezTo>
                  <a:pt x="2497" y="1621"/>
                  <a:pt x="2487" y="1618"/>
                  <a:pt x="2480" y="1622"/>
                </a:cubicBezTo>
                <a:lnTo>
                  <a:pt x="2480" y="1622"/>
                </a:lnTo>
                <a:cubicBezTo>
                  <a:pt x="2472" y="1626"/>
                  <a:pt x="2468" y="1635"/>
                  <a:pt x="2472" y="1643"/>
                </a:cubicBezTo>
                <a:cubicBezTo>
                  <a:pt x="2476" y="1651"/>
                  <a:pt x="2486" y="1654"/>
                  <a:pt x="2494" y="1650"/>
                </a:cubicBezTo>
                <a:close/>
                <a:moveTo>
                  <a:pt x="2551" y="1622"/>
                </a:moveTo>
                <a:lnTo>
                  <a:pt x="2551" y="1622"/>
                </a:lnTo>
                <a:cubicBezTo>
                  <a:pt x="2559" y="1618"/>
                  <a:pt x="2562" y="1609"/>
                  <a:pt x="2558" y="1601"/>
                </a:cubicBezTo>
                <a:cubicBezTo>
                  <a:pt x="2554" y="1593"/>
                  <a:pt x="2545" y="1589"/>
                  <a:pt x="2537" y="1593"/>
                </a:cubicBezTo>
                <a:lnTo>
                  <a:pt x="2537" y="1593"/>
                </a:lnTo>
                <a:cubicBezTo>
                  <a:pt x="2529" y="1597"/>
                  <a:pt x="2526" y="1607"/>
                  <a:pt x="2530" y="1615"/>
                </a:cubicBezTo>
                <a:cubicBezTo>
                  <a:pt x="2534" y="1623"/>
                  <a:pt x="2543" y="1626"/>
                  <a:pt x="2551" y="1622"/>
                </a:cubicBezTo>
                <a:close/>
                <a:moveTo>
                  <a:pt x="2609" y="1594"/>
                </a:moveTo>
                <a:lnTo>
                  <a:pt x="2609" y="1594"/>
                </a:lnTo>
                <a:cubicBezTo>
                  <a:pt x="2616" y="1590"/>
                  <a:pt x="2620" y="1580"/>
                  <a:pt x="2616" y="1572"/>
                </a:cubicBezTo>
                <a:cubicBezTo>
                  <a:pt x="2612" y="1564"/>
                  <a:pt x="2602" y="1561"/>
                  <a:pt x="2594" y="1565"/>
                </a:cubicBezTo>
                <a:lnTo>
                  <a:pt x="2594" y="1565"/>
                </a:lnTo>
                <a:cubicBezTo>
                  <a:pt x="2586" y="1569"/>
                  <a:pt x="2583" y="1579"/>
                  <a:pt x="2587" y="1586"/>
                </a:cubicBezTo>
                <a:cubicBezTo>
                  <a:pt x="2591" y="1594"/>
                  <a:pt x="2601" y="1598"/>
                  <a:pt x="2609" y="1594"/>
                </a:cubicBezTo>
                <a:close/>
                <a:moveTo>
                  <a:pt x="2666" y="1565"/>
                </a:moveTo>
                <a:lnTo>
                  <a:pt x="2666" y="1565"/>
                </a:lnTo>
                <a:cubicBezTo>
                  <a:pt x="2674" y="1561"/>
                  <a:pt x="2677" y="1552"/>
                  <a:pt x="2673" y="1544"/>
                </a:cubicBezTo>
                <a:cubicBezTo>
                  <a:pt x="2669" y="1536"/>
                  <a:pt x="2660" y="1533"/>
                  <a:pt x="2652" y="1537"/>
                </a:cubicBezTo>
                <a:lnTo>
                  <a:pt x="2652" y="1537"/>
                </a:lnTo>
                <a:cubicBezTo>
                  <a:pt x="2644" y="1541"/>
                  <a:pt x="2641" y="1550"/>
                  <a:pt x="2644" y="1558"/>
                </a:cubicBezTo>
                <a:cubicBezTo>
                  <a:pt x="2648" y="1566"/>
                  <a:pt x="2658" y="1569"/>
                  <a:pt x="2666" y="1565"/>
                </a:cubicBezTo>
                <a:close/>
                <a:moveTo>
                  <a:pt x="2723" y="1537"/>
                </a:moveTo>
                <a:lnTo>
                  <a:pt x="2723" y="1537"/>
                </a:lnTo>
                <a:cubicBezTo>
                  <a:pt x="2731" y="1533"/>
                  <a:pt x="2735" y="1523"/>
                  <a:pt x="2731" y="1515"/>
                </a:cubicBezTo>
                <a:cubicBezTo>
                  <a:pt x="2727" y="1508"/>
                  <a:pt x="2717" y="1504"/>
                  <a:pt x="2709" y="1508"/>
                </a:cubicBezTo>
                <a:lnTo>
                  <a:pt x="2709" y="1508"/>
                </a:lnTo>
                <a:cubicBezTo>
                  <a:pt x="2701" y="1512"/>
                  <a:pt x="2698" y="1522"/>
                  <a:pt x="2702" y="1530"/>
                </a:cubicBezTo>
                <a:cubicBezTo>
                  <a:pt x="2706" y="1538"/>
                  <a:pt x="2715" y="1541"/>
                  <a:pt x="2723" y="1537"/>
                </a:cubicBezTo>
                <a:close/>
                <a:moveTo>
                  <a:pt x="2781" y="1509"/>
                </a:moveTo>
                <a:lnTo>
                  <a:pt x="2781" y="1509"/>
                </a:lnTo>
                <a:cubicBezTo>
                  <a:pt x="2789" y="1505"/>
                  <a:pt x="2792" y="1495"/>
                  <a:pt x="2788" y="1487"/>
                </a:cubicBezTo>
                <a:cubicBezTo>
                  <a:pt x="2784" y="1479"/>
                  <a:pt x="2774" y="1476"/>
                  <a:pt x="2767" y="1480"/>
                </a:cubicBezTo>
                <a:lnTo>
                  <a:pt x="2767" y="1480"/>
                </a:lnTo>
                <a:cubicBezTo>
                  <a:pt x="2759" y="1484"/>
                  <a:pt x="2755" y="1493"/>
                  <a:pt x="2759" y="1501"/>
                </a:cubicBezTo>
                <a:cubicBezTo>
                  <a:pt x="2763" y="1509"/>
                  <a:pt x="2773" y="1512"/>
                  <a:pt x="2781" y="1509"/>
                </a:cubicBezTo>
                <a:close/>
                <a:moveTo>
                  <a:pt x="2838" y="1480"/>
                </a:moveTo>
                <a:lnTo>
                  <a:pt x="2838" y="1480"/>
                </a:lnTo>
                <a:cubicBezTo>
                  <a:pt x="2846" y="1476"/>
                  <a:pt x="2849" y="1467"/>
                  <a:pt x="2845" y="1459"/>
                </a:cubicBezTo>
                <a:cubicBezTo>
                  <a:pt x="2841" y="1451"/>
                  <a:pt x="2832" y="1448"/>
                  <a:pt x="2824" y="1451"/>
                </a:cubicBezTo>
                <a:lnTo>
                  <a:pt x="2824" y="1451"/>
                </a:lnTo>
                <a:cubicBezTo>
                  <a:pt x="2816" y="1455"/>
                  <a:pt x="2813" y="1465"/>
                  <a:pt x="2817" y="1473"/>
                </a:cubicBezTo>
                <a:cubicBezTo>
                  <a:pt x="2821" y="1481"/>
                  <a:pt x="2830" y="1484"/>
                  <a:pt x="2838" y="1480"/>
                </a:cubicBezTo>
                <a:close/>
                <a:moveTo>
                  <a:pt x="2896" y="1452"/>
                </a:moveTo>
                <a:lnTo>
                  <a:pt x="2896" y="1452"/>
                </a:lnTo>
                <a:cubicBezTo>
                  <a:pt x="2903" y="1448"/>
                  <a:pt x="2907" y="1438"/>
                  <a:pt x="2903" y="1430"/>
                </a:cubicBezTo>
                <a:cubicBezTo>
                  <a:pt x="2899" y="1422"/>
                  <a:pt x="2889" y="1419"/>
                  <a:pt x="2881" y="1423"/>
                </a:cubicBezTo>
                <a:lnTo>
                  <a:pt x="2881" y="1423"/>
                </a:lnTo>
                <a:cubicBezTo>
                  <a:pt x="2873" y="1427"/>
                  <a:pt x="2870" y="1437"/>
                  <a:pt x="2874" y="1445"/>
                </a:cubicBezTo>
                <a:cubicBezTo>
                  <a:pt x="2878" y="1452"/>
                  <a:pt x="2888" y="1456"/>
                  <a:pt x="2896" y="1452"/>
                </a:cubicBezTo>
                <a:close/>
                <a:moveTo>
                  <a:pt x="2953" y="1423"/>
                </a:moveTo>
                <a:lnTo>
                  <a:pt x="2953" y="1423"/>
                </a:lnTo>
                <a:cubicBezTo>
                  <a:pt x="2961" y="1419"/>
                  <a:pt x="2964" y="1410"/>
                  <a:pt x="2960" y="1402"/>
                </a:cubicBezTo>
                <a:cubicBezTo>
                  <a:pt x="2956" y="1394"/>
                  <a:pt x="2947" y="1391"/>
                  <a:pt x="2939" y="1395"/>
                </a:cubicBezTo>
                <a:lnTo>
                  <a:pt x="2939" y="1395"/>
                </a:lnTo>
                <a:cubicBezTo>
                  <a:pt x="2931" y="1399"/>
                  <a:pt x="2928" y="1408"/>
                  <a:pt x="2931" y="1416"/>
                </a:cubicBezTo>
                <a:cubicBezTo>
                  <a:pt x="2935" y="1424"/>
                  <a:pt x="2945" y="1427"/>
                  <a:pt x="2953" y="1423"/>
                </a:cubicBezTo>
                <a:close/>
                <a:moveTo>
                  <a:pt x="3010" y="1395"/>
                </a:moveTo>
                <a:lnTo>
                  <a:pt x="3010" y="1395"/>
                </a:lnTo>
                <a:cubicBezTo>
                  <a:pt x="3018" y="1391"/>
                  <a:pt x="3022" y="1381"/>
                  <a:pt x="3018" y="1374"/>
                </a:cubicBezTo>
                <a:cubicBezTo>
                  <a:pt x="3014" y="1366"/>
                  <a:pt x="3004" y="1362"/>
                  <a:pt x="2996" y="1366"/>
                </a:cubicBezTo>
                <a:lnTo>
                  <a:pt x="2996" y="1366"/>
                </a:lnTo>
                <a:cubicBezTo>
                  <a:pt x="2988" y="1370"/>
                  <a:pt x="2985" y="1380"/>
                  <a:pt x="2989" y="1388"/>
                </a:cubicBezTo>
                <a:cubicBezTo>
                  <a:pt x="2993" y="1396"/>
                  <a:pt x="3002" y="1399"/>
                  <a:pt x="3010" y="1395"/>
                </a:cubicBezTo>
                <a:close/>
                <a:moveTo>
                  <a:pt x="3068" y="1367"/>
                </a:moveTo>
                <a:lnTo>
                  <a:pt x="3068" y="1367"/>
                </a:lnTo>
                <a:cubicBezTo>
                  <a:pt x="3076" y="1363"/>
                  <a:pt x="3079" y="1353"/>
                  <a:pt x="3075" y="1345"/>
                </a:cubicBezTo>
                <a:cubicBezTo>
                  <a:pt x="3071" y="1337"/>
                  <a:pt x="3061" y="1334"/>
                  <a:pt x="3054" y="1338"/>
                </a:cubicBezTo>
                <a:lnTo>
                  <a:pt x="3053" y="1338"/>
                </a:lnTo>
                <a:cubicBezTo>
                  <a:pt x="3046" y="1342"/>
                  <a:pt x="3042" y="1351"/>
                  <a:pt x="3046" y="1359"/>
                </a:cubicBezTo>
                <a:cubicBezTo>
                  <a:pt x="3050" y="1367"/>
                  <a:pt x="3060" y="1371"/>
                  <a:pt x="3068" y="1367"/>
                </a:cubicBezTo>
                <a:close/>
                <a:moveTo>
                  <a:pt x="3125" y="1338"/>
                </a:moveTo>
                <a:lnTo>
                  <a:pt x="3125" y="1338"/>
                </a:lnTo>
                <a:cubicBezTo>
                  <a:pt x="3133" y="1334"/>
                  <a:pt x="3136" y="1325"/>
                  <a:pt x="3132" y="1317"/>
                </a:cubicBezTo>
                <a:cubicBezTo>
                  <a:pt x="3128" y="1309"/>
                  <a:pt x="3119" y="1306"/>
                  <a:pt x="3111" y="1310"/>
                </a:cubicBezTo>
                <a:lnTo>
                  <a:pt x="3111" y="1310"/>
                </a:lnTo>
                <a:cubicBezTo>
                  <a:pt x="3103" y="1314"/>
                  <a:pt x="3100" y="1323"/>
                  <a:pt x="3104" y="1331"/>
                </a:cubicBezTo>
                <a:cubicBezTo>
                  <a:pt x="3108" y="1339"/>
                  <a:pt x="3117" y="1342"/>
                  <a:pt x="3125" y="1338"/>
                </a:cubicBezTo>
                <a:close/>
                <a:moveTo>
                  <a:pt x="3183" y="1310"/>
                </a:moveTo>
                <a:lnTo>
                  <a:pt x="3183" y="1310"/>
                </a:lnTo>
                <a:cubicBezTo>
                  <a:pt x="3190" y="1306"/>
                  <a:pt x="3194" y="1296"/>
                  <a:pt x="3190" y="1288"/>
                </a:cubicBezTo>
                <a:cubicBezTo>
                  <a:pt x="3186" y="1280"/>
                  <a:pt x="3176" y="1277"/>
                  <a:pt x="3168" y="1281"/>
                </a:cubicBezTo>
                <a:lnTo>
                  <a:pt x="3168" y="1281"/>
                </a:lnTo>
                <a:cubicBezTo>
                  <a:pt x="3160" y="1285"/>
                  <a:pt x="3157" y="1295"/>
                  <a:pt x="3161" y="1303"/>
                </a:cubicBezTo>
                <a:cubicBezTo>
                  <a:pt x="3165" y="1311"/>
                  <a:pt x="3175" y="1314"/>
                  <a:pt x="3183" y="1310"/>
                </a:cubicBezTo>
                <a:close/>
                <a:moveTo>
                  <a:pt x="3240" y="1281"/>
                </a:moveTo>
                <a:lnTo>
                  <a:pt x="3240" y="1281"/>
                </a:lnTo>
                <a:cubicBezTo>
                  <a:pt x="3248" y="1278"/>
                  <a:pt x="3251" y="1268"/>
                  <a:pt x="3247" y="1260"/>
                </a:cubicBezTo>
                <a:cubicBezTo>
                  <a:pt x="3243" y="1252"/>
                  <a:pt x="3234" y="1249"/>
                  <a:pt x="3226" y="1253"/>
                </a:cubicBezTo>
                <a:lnTo>
                  <a:pt x="3226" y="1253"/>
                </a:lnTo>
                <a:cubicBezTo>
                  <a:pt x="3218" y="1257"/>
                  <a:pt x="3215" y="1266"/>
                  <a:pt x="3218" y="1274"/>
                </a:cubicBezTo>
                <a:cubicBezTo>
                  <a:pt x="3222" y="1282"/>
                  <a:pt x="3232" y="1285"/>
                  <a:pt x="3240" y="1281"/>
                </a:cubicBezTo>
                <a:close/>
                <a:moveTo>
                  <a:pt x="3297" y="1253"/>
                </a:moveTo>
                <a:lnTo>
                  <a:pt x="3297" y="1253"/>
                </a:lnTo>
                <a:cubicBezTo>
                  <a:pt x="3305" y="1249"/>
                  <a:pt x="3308" y="1240"/>
                  <a:pt x="3305" y="1232"/>
                </a:cubicBezTo>
                <a:cubicBezTo>
                  <a:pt x="3301" y="1224"/>
                  <a:pt x="3291" y="1220"/>
                  <a:pt x="3283" y="1224"/>
                </a:cubicBezTo>
                <a:lnTo>
                  <a:pt x="3283" y="1224"/>
                </a:lnTo>
                <a:cubicBezTo>
                  <a:pt x="3275" y="1228"/>
                  <a:pt x="3272" y="1238"/>
                  <a:pt x="3276" y="1246"/>
                </a:cubicBezTo>
                <a:cubicBezTo>
                  <a:pt x="3280" y="1254"/>
                  <a:pt x="3289" y="1257"/>
                  <a:pt x="3297" y="1253"/>
                </a:cubicBezTo>
                <a:close/>
                <a:moveTo>
                  <a:pt x="3355" y="1225"/>
                </a:moveTo>
                <a:lnTo>
                  <a:pt x="3355" y="1225"/>
                </a:lnTo>
                <a:cubicBezTo>
                  <a:pt x="3363" y="1221"/>
                  <a:pt x="3366" y="1211"/>
                  <a:pt x="3362" y="1203"/>
                </a:cubicBezTo>
                <a:cubicBezTo>
                  <a:pt x="3358" y="1195"/>
                  <a:pt x="3348" y="1192"/>
                  <a:pt x="3341" y="1196"/>
                </a:cubicBezTo>
                <a:lnTo>
                  <a:pt x="3340" y="1196"/>
                </a:lnTo>
                <a:cubicBezTo>
                  <a:pt x="3333" y="1200"/>
                  <a:pt x="3329" y="1210"/>
                  <a:pt x="3333" y="1218"/>
                </a:cubicBezTo>
                <a:cubicBezTo>
                  <a:pt x="3337" y="1225"/>
                  <a:pt x="3347" y="1229"/>
                  <a:pt x="3355" y="1225"/>
                </a:cubicBezTo>
                <a:close/>
                <a:moveTo>
                  <a:pt x="3412" y="1196"/>
                </a:moveTo>
                <a:lnTo>
                  <a:pt x="3412" y="1196"/>
                </a:lnTo>
                <a:cubicBezTo>
                  <a:pt x="3420" y="1192"/>
                  <a:pt x="3423" y="1183"/>
                  <a:pt x="3419" y="1175"/>
                </a:cubicBezTo>
                <a:cubicBezTo>
                  <a:pt x="3415" y="1167"/>
                  <a:pt x="3406" y="1164"/>
                  <a:pt x="3398" y="1168"/>
                </a:cubicBezTo>
                <a:lnTo>
                  <a:pt x="3398" y="1168"/>
                </a:lnTo>
                <a:cubicBezTo>
                  <a:pt x="3390" y="1172"/>
                  <a:pt x="3387" y="1181"/>
                  <a:pt x="3391" y="1189"/>
                </a:cubicBezTo>
                <a:cubicBezTo>
                  <a:pt x="3395" y="1197"/>
                  <a:pt x="3404" y="1200"/>
                  <a:pt x="3412" y="1196"/>
                </a:cubicBezTo>
                <a:close/>
                <a:moveTo>
                  <a:pt x="3470" y="1168"/>
                </a:moveTo>
                <a:lnTo>
                  <a:pt x="3470" y="1168"/>
                </a:lnTo>
                <a:cubicBezTo>
                  <a:pt x="3477" y="1164"/>
                  <a:pt x="3481" y="1154"/>
                  <a:pt x="3477" y="1147"/>
                </a:cubicBezTo>
                <a:cubicBezTo>
                  <a:pt x="3473" y="1139"/>
                  <a:pt x="3463" y="1135"/>
                  <a:pt x="3455" y="1139"/>
                </a:cubicBezTo>
                <a:lnTo>
                  <a:pt x="3455" y="1139"/>
                </a:lnTo>
                <a:cubicBezTo>
                  <a:pt x="3447" y="1143"/>
                  <a:pt x="3444" y="1153"/>
                  <a:pt x="3448" y="1161"/>
                </a:cubicBezTo>
                <a:cubicBezTo>
                  <a:pt x="3452" y="1169"/>
                  <a:pt x="3462" y="1172"/>
                  <a:pt x="3470" y="1168"/>
                </a:cubicBezTo>
                <a:close/>
                <a:moveTo>
                  <a:pt x="3527" y="1140"/>
                </a:moveTo>
                <a:lnTo>
                  <a:pt x="3527" y="1140"/>
                </a:lnTo>
                <a:cubicBezTo>
                  <a:pt x="3535" y="1136"/>
                  <a:pt x="3538" y="1126"/>
                  <a:pt x="3534" y="1118"/>
                </a:cubicBezTo>
                <a:cubicBezTo>
                  <a:pt x="3530" y="1110"/>
                  <a:pt x="3521" y="1107"/>
                  <a:pt x="3513" y="1111"/>
                </a:cubicBezTo>
                <a:lnTo>
                  <a:pt x="3513" y="1111"/>
                </a:lnTo>
                <a:cubicBezTo>
                  <a:pt x="3505" y="1115"/>
                  <a:pt x="3502" y="1124"/>
                  <a:pt x="3505" y="1132"/>
                </a:cubicBezTo>
                <a:cubicBezTo>
                  <a:pt x="3509" y="1140"/>
                  <a:pt x="3519" y="1144"/>
                  <a:pt x="3527" y="1140"/>
                </a:cubicBezTo>
                <a:close/>
                <a:moveTo>
                  <a:pt x="3584" y="1111"/>
                </a:moveTo>
                <a:lnTo>
                  <a:pt x="3584" y="1111"/>
                </a:lnTo>
                <a:cubicBezTo>
                  <a:pt x="3592" y="1107"/>
                  <a:pt x="3595" y="1098"/>
                  <a:pt x="3592" y="1090"/>
                </a:cubicBezTo>
                <a:cubicBezTo>
                  <a:pt x="3588" y="1082"/>
                  <a:pt x="3578" y="1079"/>
                  <a:pt x="3570" y="1083"/>
                </a:cubicBezTo>
                <a:lnTo>
                  <a:pt x="3570" y="1083"/>
                </a:lnTo>
                <a:cubicBezTo>
                  <a:pt x="3562" y="1086"/>
                  <a:pt x="3559" y="1096"/>
                  <a:pt x="3563" y="1104"/>
                </a:cubicBezTo>
                <a:cubicBezTo>
                  <a:pt x="3567" y="1112"/>
                  <a:pt x="3576" y="1115"/>
                  <a:pt x="3584" y="1111"/>
                </a:cubicBezTo>
                <a:close/>
                <a:moveTo>
                  <a:pt x="3642" y="1083"/>
                </a:moveTo>
                <a:lnTo>
                  <a:pt x="3642" y="1083"/>
                </a:lnTo>
                <a:cubicBezTo>
                  <a:pt x="3650" y="1079"/>
                  <a:pt x="3653" y="1069"/>
                  <a:pt x="3649" y="1061"/>
                </a:cubicBezTo>
                <a:cubicBezTo>
                  <a:pt x="3645" y="1053"/>
                  <a:pt x="3635" y="1050"/>
                  <a:pt x="3628" y="1054"/>
                </a:cubicBezTo>
                <a:lnTo>
                  <a:pt x="3628" y="1054"/>
                </a:lnTo>
                <a:cubicBezTo>
                  <a:pt x="3620" y="1058"/>
                  <a:pt x="3616" y="1068"/>
                  <a:pt x="3620" y="1076"/>
                </a:cubicBezTo>
                <a:cubicBezTo>
                  <a:pt x="3624" y="1083"/>
                  <a:pt x="3634" y="1087"/>
                  <a:pt x="3642" y="1083"/>
                </a:cubicBezTo>
                <a:close/>
                <a:moveTo>
                  <a:pt x="3699" y="1054"/>
                </a:moveTo>
                <a:lnTo>
                  <a:pt x="3699" y="1054"/>
                </a:lnTo>
                <a:cubicBezTo>
                  <a:pt x="3707" y="1051"/>
                  <a:pt x="3710" y="1041"/>
                  <a:pt x="3706" y="1033"/>
                </a:cubicBezTo>
                <a:cubicBezTo>
                  <a:pt x="3702" y="1025"/>
                  <a:pt x="3693" y="1022"/>
                  <a:pt x="3685" y="1026"/>
                </a:cubicBezTo>
                <a:lnTo>
                  <a:pt x="3685" y="1026"/>
                </a:lnTo>
                <a:cubicBezTo>
                  <a:pt x="3677" y="1030"/>
                  <a:pt x="3674" y="1039"/>
                  <a:pt x="3678" y="1047"/>
                </a:cubicBezTo>
                <a:cubicBezTo>
                  <a:pt x="3682" y="1055"/>
                  <a:pt x="3691" y="1058"/>
                  <a:pt x="3699" y="1054"/>
                </a:cubicBezTo>
                <a:close/>
                <a:moveTo>
                  <a:pt x="3756" y="1026"/>
                </a:moveTo>
                <a:lnTo>
                  <a:pt x="3756" y="1026"/>
                </a:lnTo>
                <a:cubicBezTo>
                  <a:pt x="3764" y="1022"/>
                  <a:pt x="3768" y="1013"/>
                  <a:pt x="3764" y="1005"/>
                </a:cubicBezTo>
                <a:cubicBezTo>
                  <a:pt x="3760" y="997"/>
                  <a:pt x="3750" y="993"/>
                  <a:pt x="3742" y="997"/>
                </a:cubicBezTo>
                <a:lnTo>
                  <a:pt x="3742" y="997"/>
                </a:lnTo>
                <a:cubicBezTo>
                  <a:pt x="3734" y="1001"/>
                  <a:pt x="3731" y="1011"/>
                  <a:pt x="3735" y="1019"/>
                </a:cubicBezTo>
                <a:cubicBezTo>
                  <a:pt x="3739" y="1027"/>
                  <a:pt x="3749" y="1030"/>
                  <a:pt x="3756" y="1026"/>
                </a:cubicBezTo>
                <a:close/>
                <a:moveTo>
                  <a:pt x="3814" y="998"/>
                </a:moveTo>
                <a:lnTo>
                  <a:pt x="3814" y="998"/>
                </a:lnTo>
                <a:cubicBezTo>
                  <a:pt x="3822" y="994"/>
                  <a:pt x="3825" y="984"/>
                  <a:pt x="3821" y="976"/>
                </a:cubicBezTo>
                <a:cubicBezTo>
                  <a:pt x="3817" y="968"/>
                  <a:pt x="3808" y="965"/>
                  <a:pt x="3800" y="969"/>
                </a:cubicBezTo>
                <a:lnTo>
                  <a:pt x="3800" y="969"/>
                </a:lnTo>
                <a:cubicBezTo>
                  <a:pt x="3792" y="973"/>
                  <a:pt x="3789" y="982"/>
                  <a:pt x="3792" y="990"/>
                </a:cubicBezTo>
                <a:cubicBezTo>
                  <a:pt x="3796" y="998"/>
                  <a:pt x="3806" y="1002"/>
                  <a:pt x="3814" y="998"/>
                </a:cubicBezTo>
                <a:close/>
                <a:moveTo>
                  <a:pt x="3871" y="969"/>
                </a:moveTo>
                <a:lnTo>
                  <a:pt x="3871" y="969"/>
                </a:lnTo>
                <a:cubicBezTo>
                  <a:pt x="3879" y="965"/>
                  <a:pt x="3882" y="956"/>
                  <a:pt x="3879" y="948"/>
                </a:cubicBezTo>
                <a:cubicBezTo>
                  <a:pt x="3875" y="940"/>
                  <a:pt x="3865" y="937"/>
                  <a:pt x="3857" y="941"/>
                </a:cubicBezTo>
                <a:lnTo>
                  <a:pt x="3857" y="941"/>
                </a:lnTo>
                <a:cubicBezTo>
                  <a:pt x="3849" y="945"/>
                  <a:pt x="3846" y="954"/>
                  <a:pt x="3850" y="962"/>
                </a:cubicBezTo>
                <a:cubicBezTo>
                  <a:pt x="3854" y="970"/>
                  <a:pt x="3863" y="973"/>
                  <a:pt x="3871" y="969"/>
                </a:cubicBezTo>
                <a:close/>
                <a:moveTo>
                  <a:pt x="3929" y="941"/>
                </a:moveTo>
                <a:lnTo>
                  <a:pt x="3929" y="941"/>
                </a:lnTo>
                <a:cubicBezTo>
                  <a:pt x="3937" y="937"/>
                  <a:pt x="3940" y="927"/>
                  <a:pt x="3936" y="920"/>
                </a:cubicBezTo>
                <a:cubicBezTo>
                  <a:pt x="3932" y="912"/>
                  <a:pt x="3922" y="908"/>
                  <a:pt x="3915" y="912"/>
                </a:cubicBezTo>
                <a:lnTo>
                  <a:pt x="3915" y="912"/>
                </a:lnTo>
                <a:cubicBezTo>
                  <a:pt x="3907" y="916"/>
                  <a:pt x="3903" y="926"/>
                  <a:pt x="3907" y="934"/>
                </a:cubicBezTo>
                <a:cubicBezTo>
                  <a:pt x="3911" y="942"/>
                  <a:pt x="3921" y="945"/>
                  <a:pt x="3929" y="941"/>
                </a:cubicBezTo>
                <a:close/>
                <a:moveTo>
                  <a:pt x="3986" y="913"/>
                </a:moveTo>
                <a:lnTo>
                  <a:pt x="3986" y="913"/>
                </a:lnTo>
                <a:cubicBezTo>
                  <a:pt x="3994" y="909"/>
                  <a:pt x="3997" y="899"/>
                  <a:pt x="3993" y="891"/>
                </a:cubicBezTo>
                <a:cubicBezTo>
                  <a:pt x="3989" y="883"/>
                  <a:pt x="3980" y="880"/>
                  <a:pt x="3972" y="884"/>
                </a:cubicBezTo>
                <a:lnTo>
                  <a:pt x="3972" y="884"/>
                </a:lnTo>
                <a:cubicBezTo>
                  <a:pt x="3964" y="888"/>
                  <a:pt x="3961" y="897"/>
                  <a:pt x="3965" y="905"/>
                </a:cubicBezTo>
                <a:cubicBezTo>
                  <a:pt x="3969" y="913"/>
                  <a:pt x="3978" y="916"/>
                  <a:pt x="3986" y="913"/>
                </a:cubicBezTo>
                <a:close/>
                <a:moveTo>
                  <a:pt x="4043" y="884"/>
                </a:moveTo>
                <a:lnTo>
                  <a:pt x="4043" y="884"/>
                </a:lnTo>
                <a:cubicBezTo>
                  <a:pt x="4051" y="880"/>
                  <a:pt x="4055" y="871"/>
                  <a:pt x="4051" y="863"/>
                </a:cubicBezTo>
                <a:cubicBezTo>
                  <a:pt x="4047" y="855"/>
                  <a:pt x="4037" y="852"/>
                  <a:pt x="4029" y="855"/>
                </a:cubicBezTo>
                <a:lnTo>
                  <a:pt x="4029" y="855"/>
                </a:lnTo>
                <a:cubicBezTo>
                  <a:pt x="4021" y="859"/>
                  <a:pt x="4018" y="869"/>
                  <a:pt x="4022" y="877"/>
                </a:cubicBezTo>
                <a:cubicBezTo>
                  <a:pt x="4026" y="885"/>
                  <a:pt x="4036" y="888"/>
                  <a:pt x="4043" y="884"/>
                </a:cubicBezTo>
                <a:close/>
                <a:moveTo>
                  <a:pt x="4101" y="856"/>
                </a:moveTo>
                <a:lnTo>
                  <a:pt x="4101" y="856"/>
                </a:lnTo>
                <a:cubicBezTo>
                  <a:pt x="4109" y="852"/>
                  <a:pt x="4112" y="842"/>
                  <a:pt x="4108" y="834"/>
                </a:cubicBezTo>
                <a:cubicBezTo>
                  <a:pt x="4104" y="826"/>
                  <a:pt x="4095" y="823"/>
                  <a:pt x="4087" y="827"/>
                </a:cubicBezTo>
                <a:lnTo>
                  <a:pt x="4087" y="827"/>
                </a:lnTo>
                <a:cubicBezTo>
                  <a:pt x="4079" y="831"/>
                  <a:pt x="4076" y="841"/>
                  <a:pt x="4079" y="849"/>
                </a:cubicBezTo>
                <a:cubicBezTo>
                  <a:pt x="4083" y="856"/>
                  <a:pt x="4093" y="860"/>
                  <a:pt x="4101" y="856"/>
                </a:cubicBezTo>
                <a:close/>
                <a:moveTo>
                  <a:pt x="4158" y="827"/>
                </a:moveTo>
                <a:lnTo>
                  <a:pt x="4158" y="827"/>
                </a:lnTo>
                <a:cubicBezTo>
                  <a:pt x="4166" y="823"/>
                  <a:pt x="4169" y="814"/>
                  <a:pt x="4166" y="806"/>
                </a:cubicBezTo>
                <a:cubicBezTo>
                  <a:pt x="4162" y="798"/>
                  <a:pt x="4152" y="795"/>
                  <a:pt x="4144" y="799"/>
                </a:cubicBezTo>
                <a:lnTo>
                  <a:pt x="4144" y="799"/>
                </a:lnTo>
                <a:cubicBezTo>
                  <a:pt x="4136" y="803"/>
                  <a:pt x="4133" y="812"/>
                  <a:pt x="4137" y="820"/>
                </a:cubicBezTo>
                <a:cubicBezTo>
                  <a:pt x="4141" y="828"/>
                  <a:pt x="4150" y="831"/>
                  <a:pt x="4158" y="827"/>
                </a:cubicBezTo>
                <a:close/>
                <a:moveTo>
                  <a:pt x="4216" y="799"/>
                </a:moveTo>
                <a:lnTo>
                  <a:pt x="4216" y="799"/>
                </a:lnTo>
                <a:cubicBezTo>
                  <a:pt x="4224" y="795"/>
                  <a:pt x="4227" y="786"/>
                  <a:pt x="4223" y="778"/>
                </a:cubicBezTo>
                <a:cubicBezTo>
                  <a:pt x="4219" y="770"/>
                  <a:pt x="4209" y="766"/>
                  <a:pt x="4202" y="770"/>
                </a:cubicBezTo>
                <a:lnTo>
                  <a:pt x="4202" y="770"/>
                </a:lnTo>
                <a:cubicBezTo>
                  <a:pt x="4194" y="774"/>
                  <a:pt x="4190" y="784"/>
                  <a:pt x="4194" y="792"/>
                </a:cubicBezTo>
                <a:cubicBezTo>
                  <a:pt x="4198" y="800"/>
                  <a:pt x="4208" y="803"/>
                  <a:pt x="4216" y="799"/>
                </a:cubicBezTo>
                <a:close/>
                <a:moveTo>
                  <a:pt x="4273" y="771"/>
                </a:moveTo>
                <a:lnTo>
                  <a:pt x="4273" y="771"/>
                </a:lnTo>
                <a:cubicBezTo>
                  <a:pt x="4281" y="767"/>
                  <a:pt x="4284" y="757"/>
                  <a:pt x="4280" y="749"/>
                </a:cubicBezTo>
                <a:cubicBezTo>
                  <a:pt x="4276" y="741"/>
                  <a:pt x="4267" y="738"/>
                  <a:pt x="4259" y="742"/>
                </a:cubicBezTo>
                <a:lnTo>
                  <a:pt x="4259" y="742"/>
                </a:lnTo>
                <a:cubicBezTo>
                  <a:pt x="4251" y="746"/>
                  <a:pt x="4248" y="755"/>
                  <a:pt x="4252" y="763"/>
                </a:cubicBezTo>
                <a:cubicBezTo>
                  <a:pt x="4256" y="771"/>
                  <a:pt x="4265" y="775"/>
                  <a:pt x="4273" y="771"/>
                </a:cubicBezTo>
                <a:close/>
                <a:moveTo>
                  <a:pt x="4330" y="742"/>
                </a:moveTo>
                <a:lnTo>
                  <a:pt x="4330" y="742"/>
                </a:lnTo>
                <a:cubicBezTo>
                  <a:pt x="4338" y="738"/>
                  <a:pt x="4342" y="729"/>
                  <a:pt x="4338" y="721"/>
                </a:cubicBezTo>
                <a:cubicBezTo>
                  <a:pt x="4334" y="713"/>
                  <a:pt x="4324" y="710"/>
                  <a:pt x="4316" y="714"/>
                </a:cubicBezTo>
                <a:lnTo>
                  <a:pt x="4316" y="714"/>
                </a:lnTo>
                <a:cubicBezTo>
                  <a:pt x="4308" y="717"/>
                  <a:pt x="4305" y="727"/>
                  <a:pt x="4309" y="735"/>
                </a:cubicBezTo>
                <a:cubicBezTo>
                  <a:pt x="4313" y="743"/>
                  <a:pt x="4323" y="746"/>
                  <a:pt x="4330" y="742"/>
                </a:cubicBezTo>
                <a:close/>
                <a:moveTo>
                  <a:pt x="4388" y="714"/>
                </a:moveTo>
                <a:lnTo>
                  <a:pt x="4388" y="714"/>
                </a:lnTo>
                <a:cubicBezTo>
                  <a:pt x="4396" y="710"/>
                  <a:pt x="4399" y="700"/>
                  <a:pt x="4395" y="692"/>
                </a:cubicBezTo>
                <a:cubicBezTo>
                  <a:pt x="4391" y="685"/>
                  <a:pt x="4382" y="681"/>
                  <a:pt x="4374" y="685"/>
                </a:cubicBezTo>
                <a:lnTo>
                  <a:pt x="4374" y="685"/>
                </a:lnTo>
                <a:cubicBezTo>
                  <a:pt x="4366" y="689"/>
                  <a:pt x="4363" y="699"/>
                  <a:pt x="4366" y="707"/>
                </a:cubicBezTo>
                <a:cubicBezTo>
                  <a:pt x="4370" y="715"/>
                  <a:pt x="4380" y="718"/>
                  <a:pt x="4388" y="714"/>
                </a:cubicBezTo>
                <a:close/>
                <a:moveTo>
                  <a:pt x="4445" y="686"/>
                </a:moveTo>
                <a:lnTo>
                  <a:pt x="4445" y="686"/>
                </a:lnTo>
                <a:cubicBezTo>
                  <a:pt x="4453" y="682"/>
                  <a:pt x="4456" y="672"/>
                  <a:pt x="4453" y="664"/>
                </a:cubicBezTo>
                <a:cubicBezTo>
                  <a:pt x="4449" y="656"/>
                  <a:pt x="4439" y="653"/>
                  <a:pt x="4431" y="657"/>
                </a:cubicBezTo>
                <a:lnTo>
                  <a:pt x="4431" y="657"/>
                </a:lnTo>
                <a:cubicBezTo>
                  <a:pt x="4423" y="661"/>
                  <a:pt x="4420" y="670"/>
                  <a:pt x="4424" y="678"/>
                </a:cubicBezTo>
                <a:cubicBezTo>
                  <a:pt x="4428" y="686"/>
                  <a:pt x="4437" y="689"/>
                  <a:pt x="4445" y="686"/>
                </a:cubicBezTo>
                <a:close/>
                <a:moveTo>
                  <a:pt x="4503" y="657"/>
                </a:moveTo>
                <a:lnTo>
                  <a:pt x="4503" y="657"/>
                </a:lnTo>
                <a:cubicBezTo>
                  <a:pt x="4511" y="653"/>
                  <a:pt x="4514" y="644"/>
                  <a:pt x="4510" y="636"/>
                </a:cubicBezTo>
                <a:cubicBezTo>
                  <a:pt x="4506" y="628"/>
                  <a:pt x="4496" y="625"/>
                  <a:pt x="4489" y="628"/>
                </a:cubicBezTo>
                <a:lnTo>
                  <a:pt x="4489" y="628"/>
                </a:lnTo>
                <a:cubicBezTo>
                  <a:pt x="4481" y="632"/>
                  <a:pt x="4477" y="642"/>
                  <a:pt x="4481" y="650"/>
                </a:cubicBezTo>
                <a:cubicBezTo>
                  <a:pt x="4485" y="658"/>
                  <a:pt x="4495" y="661"/>
                  <a:pt x="4503" y="657"/>
                </a:cubicBezTo>
                <a:close/>
                <a:moveTo>
                  <a:pt x="4560" y="629"/>
                </a:moveTo>
                <a:lnTo>
                  <a:pt x="4560" y="629"/>
                </a:lnTo>
                <a:cubicBezTo>
                  <a:pt x="4568" y="625"/>
                  <a:pt x="4571" y="615"/>
                  <a:pt x="4567" y="607"/>
                </a:cubicBezTo>
                <a:cubicBezTo>
                  <a:pt x="4563" y="599"/>
                  <a:pt x="4554" y="596"/>
                  <a:pt x="4546" y="600"/>
                </a:cubicBezTo>
                <a:lnTo>
                  <a:pt x="4546" y="600"/>
                </a:lnTo>
                <a:cubicBezTo>
                  <a:pt x="4538" y="604"/>
                  <a:pt x="4535" y="614"/>
                  <a:pt x="4539" y="621"/>
                </a:cubicBezTo>
                <a:cubicBezTo>
                  <a:pt x="4543" y="629"/>
                  <a:pt x="4552" y="633"/>
                  <a:pt x="4560" y="629"/>
                </a:cubicBezTo>
                <a:close/>
                <a:moveTo>
                  <a:pt x="4617" y="600"/>
                </a:moveTo>
                <a:lnTo>
                  <a:pt x="4617" y="600"/>
                </a:lnTo>
                <a:cubicBezTo>
                  <a:pt x="4625" y="596"/>
                  <a:pt x="4629" y="587"/>
                  <a:pt x="4625" y="579"/>
                </a:cubicBezTo>
                <a:cubicBezTo>
                  <a:pt x="4621" y="571"/>
                  <a:pt x="4611" y="568"/>
                  <a:pt x="4603" y="572"/>
                </a:cubicBezTo>
                <a:lnTo>
                  <a:pt x="4603" y="572"/>
                </a:lnTo>
                <a:cubicBezTo>
                  <a:pt x="4595" y="576"/>
                  <a:pt x="4592" y="585"/>
                  <a:pt x="4596" y="593"/>
                </a:cubicBezTo>
                <a:cubicBezTo>
                  <a:pt x="4600" y="601"/>
                  <a:pt x="4610" y="604"/>
                  <a:pt x="4617" y="600"/>
                </a:cubicBezTo>
                <a:close/>
                <a:moveTo>
                  <a:pt x="4675" y="572"/>
                </a:moveTo>
                <a:lnTo>
                  <a:pt x="4675" y="572"/>
                </a:lnTo>
                <a:cubicBezTo>
                  <a:pt x="4683" y="568"/>
                  <a:pt x="4686" y="558"/>
                  <a:pt x="4682" y="551"/>
                </a:cubicBezTo>
                <a:cubicBezTo>
                  <a:pt x="4678" y="543"/>
                  <a:pt x="4669" y="539"/>
                  <a:pt x="4661" y="543"/>
                </a:cubicBezTo>
                <a:lnTo>
                  <a:pt x="4661" y="543"/>
                </a:lnTo>
                <a:cubicBezTo>
                  <a:pt x="4653" y="547"/>
                  <a:pt x="4650" y="557"/>
                  <a:pt x="4653" y="565"/>
                </a:cubicBezTo>
                <a:cubicBezTo>
                  <a:pt x="4657" y="573"/>
                  <a:pt x="4667" y="576"/>
                  <a:pt x="4675" y="572"/>
                </a:cubicBezTo>
                <a:close/>
                <a:moveTo>
                  <a:pt x="4732" y="544"/>
                </a:moveTo>
                <a:lnTo>
                  <a:pt x="4732" y="544"/>
                </a:lnTo>
                <a:cubicBezTo>
                  <a:pt x="4740" y="540"/>
                  <a:pt x="4743" y="530"/>
                  <a:pt x="4740" y="522"/>
                </a:cubicBezTo>
                <a:cubicBezTo>
                  <a:pt x="4736" y="514"/>
                  <a:pt x="4726" y="511"/>
                  <a:pt x="4718" y="515"/>
                </a:cubicBezTo>
                <a:lnTo>
                  <a:pt x="4718" y="515"/>
                </a:lnTo>
                <a:cubicBezTo>
                  <a:pt x="4710" y="519"/>
                  <a:pt x="4707" y="528"/>
                  <a:pt x="4711" y="536"/>
                </a:cubicBezTo>
                <a:cubicBezTo>
                  <a:pt x="4715" y="544"/>
                  <a:pt x="4724" y="548"/>
                  <a:pt x="4732" y="544"/>
                </a:cubicBezTo>
                <a:close/>
                <a:moveTo>
                  <a:pt x="4790" y="515"/>
                </a:moveTo>
                <a:lnTo>
                  <a:pt x="4790" y="515"/>
                </a:lnTo>
                <a:cubicBezTo>
                  <a:pt x="4798" y="511"/>
                  <a:pt x="4801" y="502"/>
                  <a:pt x="4797" y="494"/>
                </a:cubicBezTo>
                <a:cubicBezTo>
                  <a:pt x="4793" y="486"/>
                  <a:pt x="4783" y="483"/>
                  <a:pt x="4776" y="487"/>
                </a:cubicBezTo>
                <a:lnTo>
                  <a:pt x="4776" y="487"/>
                </a:lnTo>
                <a:cubicBezTo>
                  <a:pt x="4768" y="490"/>
                  <a:pt x="4764" y="500"/>
                  <a:pt x="4768" y="508"/>
                </a:cubicBezTo>
                <a:cubicBezTo>
                  <a:pt x="4772" y="516"/>
                  <a:pt x="4782" y="519"/>
                  <a:pt x="4790" y="515"/>
                </a:cubicBezTo>
                <a:close/>
                <a:moveTo>
                  <a:pt x="4847" y="487"/>
                </a:moveTo>
                <a:lnTo>
                  <a:pt x="4847" y="487"/>
                </a:lnTo>
                <a:cubicBezTo>
                  <a:pt x="4855" y="483"/>
                  <a:pt x="4858" y="473"/>
                  <a:pt x="4854" y="465"/>
                </a:cubicBezTo>
                <a:cubicBezTo>
                  <a:pt x="4850" y="457"/>
                  <a:pt x="4841" y="454"/>
                  <a:pt x="4833" y="458"/>
                </a:cubicBezTo>
                <a:lnTo>
                  <a:pt x="4833" y="458"/>
                </a:lnTo>
                <a:cubicBezTo>
                  <a:pt x="4825" y="462"/>
                  <a:pt x="4822" y="472"/>
                  <a:pt x="4826" y="480"/>
                </a:cubicBezTo>
                <a:cubicBezTo>
                  <a:pt x="4830" y="487"/>
                  <a:pt x="4839" y="491"/>
                  <a:pt x="4847" y="487"/>
                </a:cubicBezTo>
                <a:close/>
                <a:moveTo>
                  <a:pt x="4904" y="458"/>
                </a:moveTo>
                <a:lnTo>
                  <a:pt x="4904" y="458"/>
                </a:lnTo>
                <a:cubicBezTo>
                  <a:pt x="4912" y="455"/>
                  <a:pt x="4916" y="445"/>
                  <a:pt x="4912" y="437"/>
                </a:cubicBezTo>
                <a:cubicBezTo>
                  <a:pt x="4908" y="429"/>
                  <a:pt x="4898" y="426"/>
                  <a:pt x="4890" y="430"/>
                </a:cubicBezTo>
                <a:lnTo>
                  <a:pt x="4890" y="430"/>
                </a:lnTo>
                <a:cubicBezTo>
                  <a:pt x="4882" y="434"/>
                  <a:pt x="4879" y="443"/>
                  <a:pt x="4883" y="451"/>
                </a:cubicBezTo>
                <a:cubicBezTo>
                  <a:pt x="4887" y="459"/>
                  <a:pt x="4897" y="462"/>
                  <a:pt x="4904" y="458"/>
                </a:cubicBezTo>
                <a:close/>
                <a:moveTo>
                  <a:pt x="4962" y="430"/>
                </a:moveTo>
                <a:lnTo>
                  <a:pt x="4962" y="430"/>
                </a:lnTo>
                <a:cubicBezTo>
                  <a:pt x="4970" y="426"/>
                  <a:pt x="4973" y="417"/>
                  <a:pt x="4969" y="409"/>
                </a:cubicBezTo>
                <a:cubicBezTo>
                  <a:pt x="4965" y="401"/>
                  <a:pt x="4956" y="397"/>
                  <a:pt x="4948" y="401"/>
                </a:cubicBezTo>
                <a:lnTo>
                  <a:pt x="4948" y="401"/>
                </a:lnTo>
                <a:cubicBezTo>
                  <a:pt x="4940" y="405"/>
                  <a:pt x="4937" y="415"/>
                  <a:pt x="4940" y="423"/>
                </a:cubicBezTo>
                <a:cubicBezTo>
                  <a:pt x="4944" y="431"/>
                  <a:pt x="4954" y="434"/>
                  <a:pt x="4962" y="430"/>
                </a:cubicBezTo>
                <a:close/>
                <a:moveTo>
                  <a:pt x="5019" y="402"/>
                </a:moveTo>
                <a:lnTo>
                  <a:pt x="5019" y="402"/>
                </a:lnTo>
                <a:cubicBezTo>
                  <a:pt x="5027" y="398"/>
                  <a:pt x="5030" y="388"/>
                  <a:pt x="5027" y="380"/>
                </a:cubicBezTo>
                <a:cubicBezTo>
                  <a:pt x="5023" y="372"/>
                  <a:pt x="5013" y="369"/>
                  <a:pt x="5005" y="373"/>
                </a:cubicBezTo>
                <a:lnTo>
                  <a:pt x="5005" y="373"/>
                </a:lnTo>
                <a:cubicBezTo>
                  <a:pt x="4997" y="377"/>
                  <a:pt x="4994" y="386"/>
                  <a:pt x="4998" y="394"/>
                </a:cubicBezTo>
                <a:cubicBezTo>
                  <a:pt x="5002" y="402"/>
                  <a:pt x="5011" y="406"/>
                  <a:pt x="5019" y="402"/>
                </a:cubicBezTo>
                <a:close/>
                <a:moveTo>
                  <a:pt x="5077" y="373"/>
                </a:moveTo>
                <a:lnTo>
                  <a:pt x="5077" y="373"/>
                </a:lnTo>
                <a:cubicBezTo>
                  <a:pt x="5085" y="369"/>
                  <a:pt x="5088" y="360"/>
                  <a:pt x="5084" y="352"/>
                </a:cubicBezTo>
                <a:cubicBezTo>
                  <a:pt x="5080" y="344"/>
                  <a:pt x="5070" y="341"/>
                  <a:pt x="5063" y="345"/>
                </a:cubicBezTo>
                <a:lnTo>
                  <a:pt x="5063" y="345"/>
                </a:lnTo>
                <a:cubicBezTo>
                  <a:pt x="5055" y="349"/>
                  <a:pt x="5051" y="358"/>
                  <a:pt x="5055" y="366"/>
                </a:cubicBezTo>
                <a:cubicBezTo>
                  <a:pt x="5059" y="374"/>
                  <a:pt x="5069" y="377"/>
                  <a:pt x="5077" y="373"/>
                </a:cubicBezTo>
                <a:close/>
                <a:moveTo>
                  <a:pt x="5134" y="345"/>
                </a:moveTo>
                <a:lnTo>
                  <a:pt x="5134" y="345"/>
                </a:lnTo>
                <a:cubicBezTo>
                  <a:pt x="5142" y="341"/>
                  <a:pt x="5145" y="331"/>
                  <a:pt x="5141" y="324"/>
                </a:cubicBezTo>
                <a:cubicBezTo>
                  <a:pt x="5137" y="316"/>
                  <a:pt x="5128" y="312"/>
                  <a:pt x="5120" y="316"/>
                </a:cubicBezTo>
                <a:lnTo>
                  <a:pt x="5120" y="316"/>
                </a:lnTo>
                <a:cubicBezTo>
                  <a:pt x="5112" y="320"/>
                  <a:pt x="5109" y="330"/>
                  <a:pt x="5113" y="338"/>
                </a:cubicBezTo>
                <a:cubicBezTo>
                  <a:pt x="5117" y="346"/>
                  <a:pt x="5126" y="349"/>
                  <a:pt x="5134" y="345"/>
                </a:cubicBezTo>
                <a:close/>
                <a:moveTo>
                  <a:pt x="5191" y="317"/>
                </a:moveTo>
                <a:lnTo>
                  <a:pt x="5191" y="317"/>
                </a:lnTo>
                <a:cubicBezTo>
                  <a:pt x="5199" y="313"/>
                  <a:pt x="5203" y="303"/>
                  <a:pt x="5199" y="295"/>
                </a:cubicBezTo>
                <a:cubicBezTo>
                  <a:pt x="5195" y="287"/>
                  <a:pt x="5185" y="284"/>
                  <a:pt x="5177" y="288"/>
                </a:cubicBezTo>
                <a:lnTo>
                  <a:pt x="5177" y="288"/>
                </a:lnTo>
                <a:cubicBezTo>
                  <a:pt x="5169" y="292"/>
                  <a:pt x="5166" y="301"/>
                  <a:pt x="5170" y="309"/>
                </a:cubicBezTo>
                <a:cubicBezTo>
                  <a:pt x="5174" y="317"/>
                  <a:pt x="5184" y="320"/>
                  <a:pt x="5191" y="317"/>
                </a:cubicBezTo>
                <a:close/>
                <a:moveTo>
                  <a:pt x="5249" y="288"/>
                </a:moveTo>
                <a:lnTo>
                  <a:pt x="5249" y="288"/>
                </a:lnTo>
                <a:cubicBezTo>
                  <a:pt x="5257" y="284"/>
                  <a:pt x="5260" y="275"/>
                  <a:pt x="5256" y="267"/>
                </a:cubicBezTo>
                <a:cubicBezTo>
                  <a:pt x="5252" y="259"/>
                  <a:pt x="5243" y="256"/>
                  <a:pt x="5235" y="259"/>
                </a:cubicBezTo>
                <a:lnTo>
                  <a:pt x="5235" y="259"/>
                </a:lnTo>
                <a:cubicBezTo>
                  <a:pt x="5227" y="263"/>
                  <a:pt x="5224" y="273"/>
                  <a:pt x="5227" y="281"/>
                </a:cubicBezTo>
                <a:cubicBezTo>
                  <a:pt x="5231" y="289"/>
                  <a:pt x="5241" y="292"/>
                  <a:pt x="5249" y="288"/>
                </a:cubicBezTo>
                <a:close/>
                <a:moveTo>
                  <a:pt x="5306" y="260"/>
                </a:moveTo>
                <a:lnTo>
                  <a:pt x="5306" y="260"/>
                </a:lnTo>
                <a:cubicBezTo>
                  <a:pt x="5314" y="256"/>
                  <a:pt x="5317" y="246"/>
                  <a:pt x="5314" y="238"/>
                </a:cubicBezTo>
                <a:cubicBezTo>
                  <a:pt x="5310" y="230"/>
                  <a:pt x="5300" y="227"/>
                  <a:pt x="5292" y="231"/>
                </a:cubicBezTo>
                <a:lnTo>
                  <a:pt x="5292" y="231"/>
                </a:lnTo>
                <a:cubicBezTo>
                  <a:pt x="5284" y="235"/>
                  <a:pt x="5281" y="245"/>
                  <a:pt x="5285" y="253"/>
                </a:cubicBezTo>
                <a:cubicBezTo>
                  <a:pt x="5289" y="260"/>
                  <a:pt x="5298" y="264"/>
                  <a:pt x="5306" y="260"/>
                </a:cubicBezTo>
                <a:close/>
                <a:moveTo>
                  <a:pt x="5364" y="231"/>
                </a:moveTo>
                <a:lnTo>
                  <a:pt x="5364" y="231"/>
                </a:lnTo>
                <a:cubicBezTo>
                  <a:pt x="5372" y="228"/>
                  <a:pt x="5375" y="218"/>
                  <a:pt x="5371" y="210"/>
                </a:cubicBezTo>
                <a:cubicBezTo>
                  <a:pt x="5367" y="202"/>
                  <a:pt x="5357" y="199"/>
                  <a:pt x="5350" y="203"/>
                </a:cubicBezTo>
                <a:lnTo>
                  <a:pt x="5350" y="203"/>
                </a:lnTo>
                <a:cubicBezTo>
                  <a:pt x="5342" y="207"/>
                  <a:pt x="5338" y="216"/>
                  <a:pt x="5342" y="224"/>
                </a:cubicBezTo>
                <a:cubicBezTo>
                  <a:pt x="5346" y="232"/>
                  <a:pt x="5356" y="235"/>
                  <a:pt x="5364" y="231"/>
                </a:cubicBezTo>
                <a:close/>
                <a:moveTo>
                  <a:pt x="5421" y="203"/>
                </a:moveTo>
                <a:lnTo>
                  <a:pt x="5421" y="203"/>
                </a:lnTo>
                <a:cubicBezTo>
                  <a:pt x="5429" y="199"/>
                  <a:pt x="5432" y="190"/>
                  <a:pt x="5428" y="182"/>
                </a:cubicBezTo>
                <a:cubicBezTo>
                  <a:pt x="5424" y="174"/>
                  <a:pt x="5415" y="170"/>
                  <a:pt x="5407" y="174"/>
                </a:cubicBezTo>
                <a:lnTo>
                  <a:pt x="5407" y="174"/>
                </a:lnTo>
                <a:cubicBezTo>
                  <a:pt x="5399" y="178"/>
                  <a:pt x="5396" y="188"/>
                  <a:pt x="5400" y="196"/>
                </a:cubicBezTo>
                <a:cubicBezTo>
                  <a:pt x="5404" y="204"/>
                  <a:pt x="5413" y="207"/>
                  <a:pt x="5421" y="203"/>
                </a:cubicBezTo>
                <a:close/>
                <a:moveTo>
                  <a:pt x="5478" y="175"/>
                </a:moveTo>
                <a:lnTo>
                  <a:pt x="5478" y="175"/>
                </a:lnTo>
                <a:cubicBezTo>
                  <a:pt x="5486" y="171"/>
                  <a:pt x="5490" y="161"/>
                  <a:pt x="5486" y="153"/>
                </a:cubicBezTo>
                <a:cubicBezTo>
                  <a:pt x="5482" y="145"/>
                  <a:pt x="5472" y="142"/>
                  <a:pt x="5464" y="146"/>
                </a:cubicBezTo>
                <a:lnTo>
                  <a:pt x="5464" y="146"/>
                </a:lnTo>
                <a:cubicBezTo>
                  <a:pt x="5456" y="150"/>
                  <a:pt x="5453" y="159"/>
                  <a:pt x="5457" y="167"/>
                </a:cubicBezTo>
                <a:cubicBezTo>
                  <a:pt x="5461" y="175"/>
                  <a:pt x="5471" y="179"/>
                  <a:pt x="5478" y="175"/>
                </a:cubicBezTo>
                <a:close/>
                <a:moveTo>
                  <a:pt x="5536" y="146"/>
                </a:moveTo>
                <a:lnTo>
                  <a:pt x="5536" y="146"/>
                </a:lnTo>
                <a:cubicBezTo>
                  <a:pt x="5544" y="142"/>
                  <a:pt x="5547" y="133"/>
                  <a:pt x="5543" y="125"/>
                </a:cubicBezTo>
                <a:cubicBezTo>
                  <a:pt x="5539" y="117"/>
                  <a:pt x="5530" y="114"/>
                  <a:pt x="5522" y="118"/>
                </a:cubicBezTo>
                <a:lnTo>
                  <a:pt x="5522" y="118"/>
                </a:lnTo>
                <a:cubicBezTo>
                  <a:pt x="5514" y="121"/>
                  <a:pt x="5511" y="131"/>
                  <a:pt x="5514" y="139"/>
                </a:cubicBezTo>
                <a:cubicBezTo>
                  <a:pt x="5518" y="147"/>
                  <a:pt x="5528" y="150"/>
                  <a:pt x="5536" y="146"/>
                </a:cubicBezTo>
                <a:close/>
                <a:moveTo>
                  <a:pt x="5593" y="118"/>
                </a:moveTo>
                <a:lnTo>
                  <a:pt x="5593" y="118"/>
                </a:lnTo>
                <a:cubicBezTo>
                  <a:pt x="5601" y="114"/>
                  <a:pt x="5604" y="104"/>
                  <a:pt x="5601" y="96"/>
                </a:cubicBezTo>
                <a:cubicBezTo>
                  <a:pt x="5597" y="89"/>
                  <a:pt x="5587" y="85"/>
                  <a:pt x="5579" y="89"/>
                </a:cubicBezTo>
                <a:lnTo>
                  <a:pt x="5579" y="89"/>
                </a:lnTo>
                <a:cubicBezTo>
                  <a:pt x="5571" y="93"/>
                  <a:pt x="5568" y="103"/>
                  <a:pt x="5572" y="111"/>
                </a:cubicBezTo>
                <a:cubicBezTo>
                  <a:pt x="5576" y="119"/>
                  <a:pt x="5585" y="122"/>
                  <a:pt x="5593" y="118"/>
                </a:cubicBezTo>
                <a:close/>
                <a:moveTo>
                  <a:pt x="5651" y="90"/>
                </a:moveTo>
                <a:lnTo>
                  <a:pt x="5651" y="90"/>
                </a:lnTo>
                <a:cubicBezTo>
                  <a:pt x="5659" y="86"/>
                  <a:pt x="5662" y="76"/>
                  <a:pt x="5658" y="68"/>
                </a:cubicBezTo>
                <a:cubicBezTo>
                  <a:pt x="5654" y="60"/>
                  <a:pt x="5644" y="57"/>
                  <a:pt x="5637" y="61"/>
                </a:cubicBezTo>
                <a:lnTo>
                  <a:pt x="5637" y="61"/>
                </a:lnTo>
                <a:cubicBezTo>
                  <a:pt x="5629" y="65"/>
                  <a:pt x="5625" y="74"/>
                  <a:pt x="5629" y="82"/>
                </a:cubicBezTo>
                <a:cubicBezTo>
                  <a:pt x="5633" y="90"/>
                  <a:pt x="5643" y="93"/>
                  <a:pt x="5651" y="90"/>
                </a:cubicBezTo>
                <a:close/>
                <a:moveTo>
                  <a:pt x="5708" y="61"/>
                </a:moveTo>
                <a:lnTo>
                  <a:pt x="5708" y="61"/>
                </a:lnTo>
                <a:cubicBezTo>
                  <a:pt x="5716" y="57"/>
                  <a:pt x="5719" y="48"/>
                  <a:pt x="5715" y="40"/>
                </a:cubicBezTo>
                <a:cubicBezTo>
                  <a:pt x="5711" y="32"/>
                  <a:pt x="5702" y="29"/>
                  <a:pt x="5694" y="32"/>
                </a:cubicBezTo>
                <a:lnTo>
                  <a:pt x="5694" y="32"/>
                </a:lnTo>
                <a:cubicBezTo>
                  <a:pt x="5686" y="36"/>
                  <a:pt x="5683" y="46"/>
                  <a:pt x="5687" y="54"/>
                </a:cubicBezTo>
                <a:cubicBezTo>
                  <a:pt x="5691" y="62"/>
                  <a:pt x="5700" y="65"/>
                  <a:pt x="5708" y="61"/>
                </a:cubicBezTo>
                <a:close/>
                <a:moveTo>
                  <a:pt x="5765" y="33"/>
                </a:moveTo>
                <a:lnTo>
                  <a:pt x="5765" y="33"/>
                </a:lnTo>
                <a:cubicBezTo>
                  <a:pt x="5773" y="29"/>
                  <a:pt x="5777" y="19"/>
                  <a:pt x="5773" y="11"/>
                </a:cubicBezTo>
                <a:cubicBezTo>
                  <a:pt x="5769" y="3"/>
                  <a:pt x="5759" y="0"/>
                  <a:pt x="5751" y="4"/>
                </a:cubicBezTo>
                <a:lnTo>
                  <a:pt x="5751" y="4"/>
                </a:lnTo>
                <a:cubicBezTo>
                  <a:pt x="5743" y="8"/>
                  <a:pt x="5740" y="18"/>
                  <a:pt x="5744" y="25"/>
                </a:cubicBezTo>
                <a:cubicBezTo>
                  <a:pt x="5748" y="33"/>
                  <a:pt x="5758" y="37"/>
                  <a:pt x="5765" y="33"/>
                </a:cubicBezTo>
                <a:close/>
              </a:path>
            </a:pathLst>
          </a:custGeom>
          <a:solidFill>
            <a:srgbClr val="9BBB59"/>
          </a:solidFill>
          <a:ln w="1588" cap="flat">
            <a:solidFill>
              <a:srgbClr val="9BBB59"/>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9" name="Freeform 117">
            <a:extLst>
              <a:ext uri="{FF2B5EF4-FFF2-40B4-BE49-F238E27FC236}">
                <a16:creationId xmlns:a16="http://schemas.microsoft.com/office/drawing/2014/main" id="{E0CE3CB6-06C9-4708-90BE-77A35FBF379D}"/>
              </a:ext>
            </a:extLst>
          </p:cNvPr>
          <p:cNvSpPr>
            <a:spLocks noEditPoints="1"/>
          </p:cNvSpPr>
          <p:nvPr/>
        </p:nvSpPr>
        <p:spPr bwMode="auto">
          <a:xfrm>
            <a:off x="989151" y="2818973"/>
            <a:ext cx="5327650" cy="3067050"/>
          </a:xfrm>
          <a:custGeom>
            <a:avLst/>
            <a:gdLst>
              <a:gd name="T0" fmla="*/ 82 w 5761"/>
              <a:gd name="T1" fmla="*/ 3276 h 3312"/>
              <a:gd name="T2" fmla="*/ 116 w 5761"/>
              <a:gd name="T3" fmla="*/ 3238 h 3312"/>
              <a:gd name="T4" fmla="*/ 233 w 5761"/>
              <a:gd name="T5" fmla="*/ 3152 h 3312"/>
              <a:gd name="T6" fmla="*/ 360 w 5761"/>
              <a:gd name="T7" fmla="*/ 3117 h 3312"/>
              <a:gd name="T8" fmla="*/ 415 w 5761"/>
              <a:gd name="T9" fmla="*/ 3085 h 3312"/>
              <a:gd name="T10" fmla="*/ 511 w 5761"/>
              <a:gd name="T11" fmla="*/ 2993 h 3312"/>
              <a:gd name="T12" fmla="*/ 644 w 5761"/>
              <a:gd name="T13" fmla="*/ 2936 h 3312"/>
              <a:gd name="T14" fmla="*/ 749 w 5761"/>
              <a:gd name="T15" fmla="*/ 2894 h 3312"/>
              <a:gd name="T16" fmla="*/ 783 w 5761"/>
              <a:gd name="T17" fmla="*/ 2856 h 3312"/>
              <a:gd name="T18" fmla="*/ 900 w 5761"/>
              <a:gd name="T19" fmla="*/ 2771 h 3312"/>
              <a:gd name="T20" fmla="*/ 1027 w 5761"/>
              <a:gd name="T21" fmla="*/ 2735 h 3312"/>
              <a:gd name="T22" fmla="*/ 1082 w 5761"/>
              <a:gd name="T23" fmla="*/ 2703 h 3312"/>
              <a:gd name="T24" fmla="*/ 1178 w 5761"/>
              <a:gd name="T25" fmla="*/ 2612 h 3312"/>
              <a:gd name="T26" fmla="*/ 1311 w 5761"/>
              <a:gd name="T27" fmla="*/ 2554 h 3312"/>
              <a:gd name="T28" fmla="*/ 1416 w 5761"/>
              <a:gd name="T29" fmla="*/ 2512 h 3312"/>
              <a:gd name="T30" fmla="*/ 1450 w 5761"/>
              <a:gd name="T31" fmla="*/ 2475 h 3312"/>
              <a:gd name="T32" fmla="*/ 1567 w 5761"/>
              <a:gd name="T33" fmla="*/ 2389 h 3312"/>
              <a:gd name="T34" fmla="*/ 1694 w 5761"/>
              <a:gd name="T35" fmla="*/ 2353 h 3312"/>
              <a:gd name="T36" fmla="*/ 1749 w 5761"/>
              <a:gd name="T37" fmla="*/ 2321 h 3312"/>
              <a:gd name="T38" fmla="*/ 1845 w 5761"/>
              <a:gd name="T39" fmla="*/ 2230 h 3312"/>
              <a:gd name="T40" fmla="*/ 1978 w 5761"/>
              <a:gd name="T41" fmla="*/ 2172 h 3312"/>
              <a:gd name="T42" fmla="*/ 2083 w 5761"/>
              <a:gd name="T43" fmla="*/ 2131 h 3312"/>
              <a:gd name="T44" fmla="*/ 2116 w 5761"/>
              <a:gd name="T45" fmla="*/ 2093 h 3312"/>
              <a:gd name="T46" fmla="*/ 2234 w 5761"/>
              <a:gd name="T47" fmla="*/ 2007 h 3312"/>
              <a:gd name="T48" fmla="*/ 2361 w 5761"/>
              <a:gd name="T49" fmla="*/ 1972 h 3312"/>
              <a:gd name="T50" fmla="*/ 2416 w 5761"/>
              <a:gd name="T51" fmla="*/ 1940 h 3312"/>
              <a:gd name="T52" fmla="*/ 2511 w 5761"/>
              <a:gd name="T53" fmla="*/ 1848 h 3312"/>
              <a:gd name="T54" fmla="*/ 2644 w 5761"/>
              <a:gd name="T55" fmla="*/ 1791 h 3312"/>
              <a:gd name="T56" fmla="*/ 2750 w 5761"/>
              <a:gd name="T57" fmla="*/ 1749 h 3312"/>
              <a:gd name="T58" fmla="*/ 2783 w 5761"/>
              <a:gd name="T59" fmla="*/ 1711 h 3312"/>
              <a:gd name="T60" fmla="*/ 2901 w 5761"/>
              <a:gd name="T61" fmla="*/ 1626 h 3312"/>
              <a:gd name="T62" fmla="*/ 3028 w 5761"/>
              <a:gd name="T63" fmla="*/ 1590 h 3312"/>
              <a:gd name="T64" fmla="*/ 3083 w 5761"/>
              <a:gd name="T65" fmla="*/ 1558 h 3312"/>
              <a:gd name="T66" fmla="*/ 3178 w 5761"/>
              <a:gd name="T67" fmla="*/ 1467 h 3312"/>
              <a:gd name="T68" fmla="*/ 3311 w 5761"/>
              <a:gd name="T69" fmla="*/ 1409 h 3312"/>
              <a:gd name="T70" fmla="*/ 3417 w 5761"/>
              <a:gd name="T71" fmla="*/ 1367 h 3312"/>
              <a:gd name="T72" fmla="*/ 3450 w 5761"/>
              <a:gd name="T73" fmla="*/ 1330 h 3312"/>
              <a:gd name="T74" fmla="*/ 3567 w 5761"/>
              <a:gd name="T75" fmla="*/ 1244 h 3312"/>
              <a:gd name="T76" fmla="*/ 3694 w 5761"/>
              <a:gd name="T77" fmla="*/ 1208 h 3312"/>
              <a:gd name="T78" fmla="*/ 3750 w 5761"/>
              <a:gd name="T79" fmla="*/ 1177 h 3312"/>
              <a:gd name="T80" fmla="*/ 3845 w 5761"/>
              <a:gd name="T81" fmla="*/ 1085 h 3312"/>
              <a:gd name="T82" fmla="*/ 3978 w 5761"/>
              <a:gd name="T83" fmla="*/ 1028 h 3312"/>
              <a:gd name="T84" fmla="*/ 4083 w 5761"/>
              <a:gd name="T85" fmla="*/ 986 h 3312"/>
              <a:gd name="T86" fmla="*/ 4117 w 5761"/>
              <a:gd name="T87" fmla="*/ 948 h 3312"/>
              <a:gd name="T88" fmla="*/ 4234 w 5761"/>
              <a:gd name="T89" fmla="*/ 863 h 3312"/>
              <a:gd name="T90" fmla="*/ 4361 w 5761"/>
              <a:gd name="T91" fmla="*/ 827 h 3312"/>
              <a:gd name="T92" fmla="*/ 4417 w 5761"/>
              <a:gd name="T93" fmla="*/ 795 h 3312"/>
              <a:gd name="T94" fmla="*/ 4512 w 5761"/>
              <a:gd name="T95" fmla="*/ 704 h 3312"/>
              <a:gd name="T96" fmla="*/ 4645 w 5761"/>
              <a:gd name="T97" fmla="*/ 646 h 3312"/>
              <a:gd name="T98" fmla="*/ 4750 w 5761"/>
              <a:gd name="T99" fmla="*/ 604 h 3312"/>
              <a:gd name="T100" fmla="*/ 4784 w 5761"/>
              <a:gd name="T101" fmla="*/ 566 h 3312"/>
              <a:gd name="T102" fmla="*/ 4901 w 5761"/>
              <a:gd name="T103" fmla="*/ 481 h 3312"/>
              <a:gd name="T104" fmla="*/ 5028 w 5761"/>
              <a:gd name="T105" fmla="*/ 445 h 3312"/>
              <a:gd name="T106" fmla="*/ 5084 w 5761"/>
              <a:gd name="T107" fmla="*/ 413 h 3312"/>
              <a:gd name="T108" fmla="*/ 5179 w 5761"/>
              <a:gd name="T109" fmla="*/ 322 h 3312"/>
              <a:gd name="T110" fmla="*/ 5312 w 5761"/>
              <a:gd name="T111" fmla="*/ 264 h 3312"/>
              <a:gd name="T112" fmla="*/ 5417 w 5761"/>
              <a:gd name="T113" fmla="*/ 223 h 3312"/>
              <a:gd name="T114" fmla="*/ 5451 w 5761"/>
              <a:gd name="T115" fmla="*/ 185 h 3312"/>
              <a:gd name="T116" fmla="*/ 5568 w 5761"/>
              <a:gd name="T117" fmla="*/ 99 h 3312"/>
              <a:gd name="T118" fmla="*/ 5695 w 5761"/>
              <a:gd name="T119" fmla="*/ 64 h 3312"/>
              <a:gd name="T120" fmla="*/ 5751 w 5761"/>
              <a:gd name="T121" fmla="*/ 3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1" h="3312">
                <a:moveTo>
                  <a:pt x="26" y="3307"/>
                </a:moveTo>
                <a:lnTo>
                  <a:pt x="26" y="3307"/>
                </a:lnTo>
                <a:lnTo>
                  <a:pt x="26" y="3307"/>
                </a:lnTo>
                <a:cubicBezTo>
                  <a:pt x="34" y="3303"/>
                  <a:pt x="37" y="3293"/>
                  <a:pt x="32" y="3286"/>
                </a:cubicBezTo>
                <a:cubicBezTo>
                  <a:pt x="28" y="3278"/>
                  <a:pt x="18" y="3275"/>
                  <a:pt x="11" y="3280"/>
                </a:cubicBezTo>
                <a:lnTo>
                  <a:pt x="11" y="3280"/>
                </a:lnTo>
                <a:lnTo>
                  <a:pt x="11" y="3280"/>
                </a:lnTo>
                <a:cubicBezTo>
                  <a:pt x="3" y="3284"/>
                  <a:pt x="0" y="3294"/>
                  <a:pt x="5" y="3301"/>
                </a:cubicBezTo>
                <a:cubicBezTo>
                  <a:pt x="9" y="3309"/>
                  <a:pt x="19" y="3312"/>
                  <a:pt x="26" y="3307"/>
                </a:cubicBezTo>
                <a:close/>
                <a:moveTo>
                  <a:pt x="82" y="3276"/>
                </a:moveTo>
                <a:lnTo>
                  <a:pt x="82" y="3276"/>
                </a:lnTo>
                <a:lnTo>
                  <a:pt x="82" y="3276"/>
                </a:lnTo>
                <a:cubicBezTo>
                  <a:pt x="90" y="3271"/>
                  <a:pt x="92" y="3261"/>
                  <a:pt x="88" y="3254"/>
                </a:cubicBezTo>
                <a:cubicBezTo>
                  <a:pt x="84" y="3246"/>
                  <a:pt x="74" y="3243"/>
                  <a:pt x="66" y="3248"/>
                </a:cubicBezTo>
                <a:lnTo>
                  <a:pt x="66" y="3248"/>
                </a:lnTo>
                <a:cubicBezTo>
                  <a:pt x="58" y="3252"/>
                  <a:pt x="56" y="3262"/>
                  <a:pt x="60" y="3270"/>
                </a:cubicBezTo>
                <a:cubicBezTo>
                  <a:pt x="65" y="3277"/>
                  <a:pt x="74" y="3280"/>
                  <a:pt x="82" y="3276"/>
                </a:cubicBezTo>
                <a:close/>
                <a:moveTo>
                  <a:pt x="138" y="3244"/>
                </a:moveTo>
                <a:lnTo>
                  <a:pt x="138" y="3244"/>
                </a:lnTo>
                <a:lnTo>
                  <a:pt x="138" y="3244"/>
                </a:lnTo>
                <a:cubicBezTo>
                  <a:pt x="145" y="3239"/>
                  <a:pt x="148" y="3230"/>
                  <a:pt x="144" y="3222"/>
                </a:cubicBezTo>
                <a:cubicBezTo>
                  <a:pt x="139" y="3214"/>
                  <a:pt x="129" y="3212"/>
                  <a:pt x="122" y="3216"/>
                </a:cubicBezTo>
                <a:lnTo>
                  <a:pt x="122" y="3216"/>
                </a:lnTo>
                <a:cubicBezTo>
                  <a:pt x="114" y="3220"/>
                  <a:pt x="111" y="3230"/>
                  <a:pt x="116" y="3238"/>
                </a:cubicBezTo>
                <a:cubicBezTo>
                  <a:pt x="120" y="3245"/>
                  <a:pt x="130" y="3248"/>
                  <a:pt x="138" y="3244"/>
                </a:cubicBezTo>
                <a:close/>
                <a:moveTo>
                  <a:pt x="193" y="3212"/>
                </a:moveTo>
                <a:lnTo>
                  <a:pt x="193" y="3212"/>
                </a:lnTo>
                <a:cubicBezTo>
                  <a:pt x="201" y="3208"/>
                  <a:pt x="204" y="3198"/>
                  <a:pt x="199" y="3190"/>
                </a:cubicBezTo>
                <a:cubicBezTo>
                  <a:pt x="195" y="3182"/>
                  <a:pt x="185" y="3180"/>
                  <a:pt x="177" y="3184"/>
                </a:cubicBezTo>
                <a:lnTo>
                  <a:pt x="177" y="3184"/>
                </a:lnTo>
                <a:cubicBezTo>
                  <a:pt x="170" y="3189"/>
                  <a:pt x="167" y="3198"/>
                  <a:pt x="171" y="3206"/>
                </a:cubicBezTo>
                <a:cubicBezTo>
                  <a:pt x="176" y="3214"/>
                  <a:pt x="185" y="3216"/>
                  <a:pt x="193" y="3212"/>
                </a:cubicBezTo>
                <a:close/>
                <a:moveTo>
                  <a:pt x="249" y="3180"/>
                </a:moveTo>
                <a:lnTo>
                  <a:pt x="249" y="3180"/>
                </a:lnTo>
                <a:cubicBezTo>
                  <a:pt x="256" y="3176"/>
                  <a:pt x="259" y="3166"/>
                  <a:pt x="255" y="3158"/>
                </a:cubicBezTo>
                <a:cubicBezTo>
                  <a:pt x="250" y="3151"/>
                  <a:pt x="241" y="3148"/>
                  <a:pt x="233" y="3152"/>
                </a:cubicBezTo>
                <a:lnTo>
                  <a:pt x="233" y="3152"/>
                </a:lnTo>
                <a:cubicBezTo>
                  <a:pt x="225" y="3157"/>
                  <a:pt x="222" y="3167"/>
                  <a:pt x="227" y="3174"/>
                </a:cubicBezTo>
                <a:cubicBezTo>
                  <a:pt x="231" y="3182"/>
                  <a:pt x="241" y="3185"/>
                  <a:pt x="249" y="3180"/>
                </a:cubicBezTo>
                <a:close/>
                <a:moveTo>
                  <a:pt x="304" y="3148"/>
                </a:moveTo>
                <a:lnTo>
                  <a:pt x="304" y="3148"/>
                </a:lnTo>
                <a:cubicBezTo>
                  <a:pt x="312" y="3144"/>
                  <a:pt x="315" y="3134"/>
                  <a:pt x="310" y="3126"/>
                </a:cubicBezTo>
                <a:cubicBezTo>
                  <a:pt x="306" y="3119"/>
                  <a:pt x="296" y="3116"/>
                  <a:pt x="288" y="3121"/>
                </a:cubicBezTo>
                <a:lnTo>
                  <a:pt x="288" y="3121"/>
                </a:lnTo>
                <a:cubicBezTo>
                  <a:pt x="281" y="3125"/>
                  <a:pt x="278" y="3135"/>
                  <a:pt x="282" y="3142"/>
                </a:cubicBezTo>
                <a:cubicBezTo>
                  <a:pt x="287" y="3150"/>
                  <a:pt x="297" y="3153"/>
                  <a:pt x="304" y="3148"/>
                </a:cubicBezTo>
                <a:close/>
                <a:moveTo>
                  <a:pt x="360" y="3117"/>
                </a:moveTo>
                <a:lnTo>
                  <a:pt x="360" y="3117"/>
                </a:lnTo>
                <a:cubicBezTo>
                  <a:pt x="368" y="3112"/>
                  <a:pt x="370" y="3102"/>
                  <a:pt x="366" y="3095"/>
                </a:cubicBezTo>
                <a:cubicBezTo>
                  <a:pt x="361" y="3087"/>
                  <a:pt x="352" y="3084"/>
                  <a:pt x="344" y="3089"/>
                </a:cubicBezTo>
                <a:lnTo>
                  <a:pt x="344" y="3089"/>
                </a:lnTo>
                <a:cubicBezTo>
                  <a:pt x="336" y="3093"/>
                  <a:pt x="334" y="3103"/>
                  <a:pt x="338" y="3111"/>
                </a:cubicBezTo>
                <a:cubicBezTo>
                  <a:pt x="342" y="3118"/>
                  <a:pt x="352" y="3121"/>
                  <a:pt x="360" y="3117"/>
                </a:cubicBezTo>
                <a:close/>
                <a:moveTo>
                  <a:pt x="415" y="3085"/>
                </a:moveTo>
                <a:lnTo>
                  <a:pt x="415" y="3085"/>
                </a:lnTo>
                <a:cubicBezTo>
                  <a:pt x="423" y="3080"/>
                  <a:pt x="426" y="3071"/>
                  <a:pt x="421" y="3063"/>
                </a:cubicBezTo>
                <a:cubicBezTo>
                  <a:pt x="417" y="3055"/>
                  <a:pt x="407" y="3053"/>
                  <a:pt x="400" y="3057"/>
                </a:cubicBezTo>
                <a:lnTo>
                  <a:pt x="400" y="3057"/>
                </a:lnTo>
                <a:cubicBezTo>
                  <a:pt x="392" y="3061"/>
                  <a:pt x="389" y="3071"/>
                  <a:pt x="394" y="3079"/>
                </a:cubicBezTo>
                <a:cubicBezTo>
                  <a:pt x="398" y="3086"/>
                  <a:pt x="408" y="3089"/>
                  <a:pt x="415" y="3085"/>
                </a:cubicBezTo>
                <a:close/>
                <a:moveTo>
                  <a:pt x="471" y="3053"/>
                </a:moveTo>
                <a:lnTo>
                  <a:pt x="471" y="3053"/>
                </a:lnTo>
                <a:cubicBezTo>
                  <a:pt x="479" y="3049"/>
                  <a:pt x="481" y="3039"/>
                  <a:pt x="477" y="3031"/>
                </a:cubicBezTo>
                <a:cubicBezTo>
                  <a:pt x="473" y="3023"/>
                  <a:pt x="463" y="3021"/>
                  <a:pt x="455" y="3025"/>
                </a:cubicBezTo>
                <a:lnTo>
                  <a:pt x="455" y="3025"/>
                </a:lnTo>
                <a:cubicBezTo>
                  <a:pt x="447" y="3030"/>
                  <a:pt x="445" y="3039"/>
                  <a:pt x="449" y="3047"/>
                </a:cubicBezTo>
                <a:cubicBezTo>
                  <a:pt x="454" y="3055"/>
                  <a:pt x="463" y="3057"/>
                  <a:pt x="471" y="3053"/>
                </a:cubicBezTo>
                <a:close/>
                <a:moveTo>
                  <a:pt x="527" y="3021"/>
                </a:moveTo>
                <a:lnTo>
                  <a:pt x="527" y="3021"/>
                </a:lnTo>
                <a:cubicBezTo>
                  <a:pt x="534" y="3017"/>
                  <a:pt x="537" y="3007"/>
                  <a:pt x="533" y="2999"/>
                </a:cubicBezTo>
                <a:cubicBezTo>
                  <a:pt x="528" y="2992"/>
                  <a:pt x="518" y="2989"/>
                  <a:pt x="511" y="2993"/>
                </a:cubicBezTo>
                <a:lnTo>
                  <a:pt x="511" y="2993"/>
                </a:lnTo>
                <a:cubicBezTo>
                  <a:pt x="503" y="2998"/>
                  <a:pt x="500" y="3008"/>
                  <a:pt x="505" y="3015"/>
                </a:cubicBezTo>
                <a:cubicBezTo>
                  <a:pt x="509" y="3023"/>
                  <a:pt x="519" y="3026"/>
                  <a:pt x="527" y="3021"/>
                </a:cubicBezTo>
                <a:close/>
                <a:moveTo>
                  <a:pt x="582" y="2989"/>
                </a:moveTo>
                <a:lnTo>
                  <a:pt x="582" y="2989"/>
                </a:lnTo>
                <a:cubicBezTo>
                  <a:pt x="590" y="2985"/>
                  <a:pt x="593" y="2975"/>
                  <a:pt x="588" y="2967"/>
                </a:cubicBezTo>
                <a:cubicBezTo>
                  <a:pt x="584" y="2960"/>
                  <a:pt x="574" y="2957"/>
                  <a:pt x="566" y="2962"/>
                </a:cubicBezTo>
                <a:lnTo>
                  <a:pt x="566" y="2962"/>
                </a:lnTo>
                <a:cubicBezTo>
                  <a:pt x="559" y="2966"/>
                  <a:pt x="556" y="2976"/>
                  <a:pt x="560" y="2983"/>
                </a:cubicBezTo>
                <a:cubicBezTo>
                  <a:pt x="565" y="2991"/>
                  <a:pt x="575" y="2994"/>
                  <a:pt x="582" y="2989"/>
                </a:cubicBezTo>
                <a:close/>
                <a:moveTo>
                  <a:pt x="638" y="2958"/>
                </a:moveTo>
                <a:lnTo>
                  <a:pt x="638" y="2958"/>
                </a:lnTo>
                <a:cubicBezTo>
                  <a:pt x="645" y="2953"/>
                  <a:pt x="648" y="2943"/>
                  <a:pt x="644" y="2936"/>
                </a:cubicBezTo>
                <a:cubicBezTo>
                  <a:pt x="639" y="2928"/>
                  <a:pt x="630" y="2925"/>
                  <a:pt x="622" y="2930"/>
                </a:cubicBezTo>
                <a:lnTo>
                  <a:pt x="622" y="2930"/>
                </a:lnTo>
                <a:cubicBezTo>
                  <a:pt x="614" y="2934"/>
                  <a:pt x="612" y="2944"/>
                  <a:pt x="616" y="2952"/>
                </a:cubicBezTo>
                <a:cubicBezTo>
                  <a:pt x="620" y="2959"/>
                  <a:pt x="630" y="2962"/>
                  <a:pt x="638" y="2958"/>
                </a:cubicBezTo>
                <a:close/>
                <a:moveTo>
                  <a:pt x="693" y="2926"/>
                </a:moveTo>
                <a:lnTo>
                  <a:pt x="693" y="2926"/>
                </a:lnTo>
                <a:cubicBezTo>
                  <a:pt x="701" y="2921"/>
                  <a:pt x="704" y="2912"/>
                  <a:pt x="699" y="2904"/>
                </a:cubicBezTo>
                <a:cubicBezTo>
                  <a:pt x="695" y="2896"/>
                  <a:pt x="685" y="2894"/>
                  <a:pt x="677" y="2898"/>
                </a:cubicBezTo>
                <a:lnTo>
                  <a:pt x="677" y="2898"/>
                </a:lnTo>
                <a:cubicBezTo>
                  <a:pt x="670" y="2902"/>
                  <a:pt x="667" y="2912"/>
                  <a:pt x="671" y="2920"/>
                </a:cubicBezTo>
                <a:cubicBezTo>
                  <a:pt x="676" y="2927"/>
                  <a:pt x="686" y="2930"/>
                  <a:pt x="693" y="2926"/>
                </a:cubicBezTo>
                <a:close/>
                <a:moveTo>
                  <a:pt x="749" y="2894"/>
                </a:moveTo>
                <a:lnTo>
                  <a:pt x="749" y="2894"/>
                </a:lnTo>
                <a:cubicBezTo>
                  <a:pt x="757" y="2890"/>
                  <a:pt x="759" y="2880"/>
                  <a:pt x="755" y="2872"/>
                </a:cubicBezTo>
                <a:cubicBezTo>
                  <a:pt x="750" y="2864"/>
                  <a:pt x="741" y="2862"/>
                  <a:pt x="733" y="2866"/>
                </a:cubicBezTo>
                <a:lnTo>
                  <a:pt x="733" y="2866"/>
                </a:lnTo>
                <a:cubicBezTo>
                  <a:pt x="725" y="2871"/>
                  <a:pt x="723" y="2880"/>
                  <a:pt x="727" y="2888"/>
                </a:cubicBezTo>
                <a:cubicBezTo>
                  <a:pt x="731" y="2896"/>
                  <a:pt x="741" y="2898"/>
                  <a:pt x="749" y="2894"/>
                </a:cubicBezTo>
                <a:close/>
                <a:moveTo>
                  <a:pt x="804" y="2862"/>
                </a:moveTo>
                <a:lnTo>
                  <a:pt x="804" y="2862"/>
                </a:lnTo>
                <a:cubicBezTo>
                  <a:pt x="812" y="2858"/>
                  <a:pt x="815" y="2848"/>
                  <a:pt x="810" y="2840"/>
                </a:cubicBezTo>
                <a:cubicBezTo>
                  <a:pt x="806" y="2833"/>
                  <a:pt x="796" y="2830"/>
                  <a:pt x="789" y="2834"/>
                </a:cubicBezTo>
                <a:lnTo>
                  <a:pt x="789" y="2834"/>
                </a:lnTo>
                <a:cubicBezTo>
                  <a:pt x="781" y="2839"/>
                  <a:pt x="778" y="2849"/>
                  <a:pt x="783" y="2856"/>
                </a:cubicBezTo>
                <a:cubicBezTo>
                  <a:pt x="787" y="2864"/>
                  <a:pt x="797" y="2867"/>
                  <a:pt x="804" y="2862"/>
                </a:cubicBezTo>
                <a:close/>
                <a:moveTo>
                  <a:pt x="860" y="2830"/>
                </a:moveTo>
                <a:lnTo>
                  <a:pt x="860" y="2830"/>
                </a:lnTo>
                <a:cubicBezTo>
                  <a:pt x="868" y="2826"/>
                  <a:pt x="870" y="2816"/>
                  <a:pt x="866" y="2808"/>
                </a:cubicBezTo>
                <a:cubicBezTo>
                  <a:pt x="862" y="2801"/>
                  <a:pt x="852" y="2798"/>
                  <a:pt x="844" y="2803"/>
                </a:cubicBezTo>
                <a:lnTo>
                  <a:pt x="844" y="2803"/>
                </a:lnTo>
                <a:cubicBezTo>
                  <a:pt x="837" y="2807"/>
                  <a:pt x="834" y="2817"/>
                  <a:pt x="838" y="2824"/>
                </a:cubicBezTo>
                <a:cubicBezTo>
                  <a:pt x="843" y="2832"/>
                  <a:pt x="852" y="2835"/>
                  <a:pt x="860" y="2830"/>
                </a:cubicBezTo>
                <a:close/>
                <a:moveTo>
                  <a:pt x="916" y="2799"/>
                </a:moveTo>
                <a:lnTo>
                  <a:pt x="916" y="2799"/>
                </a:lnTo>
                <a:cubicBezTo>
                  <a:pt x="923" y="2794"/>
                  <a:pt x="926" y="2784"/>
                  <a:pt x="922" y="2777"/>
                </a:cubicBezTo>
                <a:cubicBezTo>
                  <a:pt x="917" y="2769"/>
                  <a:pt x="907" y="2766"/>
                  <a:pt x="900" y="2771"/>
                </a:cubicBezTo>
                <a:lnTo>
                  <a:pt x="900" y="2771"/>
                </a:lnTo>
                <a:cubicBezTo>
                  <a:pt x="892" y="2775"/>
                  <a:pt x="889" y="2785"/>
                  <a:pt x="894" y="2793"/>
                </a:cubicBezTo>
                <a:cubicBezTo>
                  <a:pt x="898" y="2800"/>
                  <a:pt x="908" y="2803"/>
                  <a:pt x="916" y="2799"/>
                </a:cubicBezTo>
                <a:close/>
                <a:moveTo>
                  <a:pt x="971" y="2767"/>
                </a:moveTo>
                <a:lnTo>
                  <a:pt x="971" y="2767"/>
                </a:lnTo>
                <a:cubicBezTo>
                  <a:pt x="979" y="2762"/>
                  <a:pt x="982" y="2753"/>
                  <a:pt x="977" y="2745"/>
                </a:cubicBezTo>
                <a:cubicBezTo>
                  <a:pt x="973" y="2737"/>
                  <a:pt x="963" y="2735"/>
                  <a:pt x="955" y="2739"/>
                </a:cubicBezTo>
                <a:lnTo>
                  <a:pt x="955" y="2739"/>
                </a:lnTo>
                <a:cubicBezTo>
                  <a:pt x="948" y="2743"/>
                  <a:pt x="945" y="2753"/>
                  <a:pt x="949" y="2761"/>
                </a:cubicBezTo>
                <a:cubicBezTo>
                  <a:pt x="954" y="2768"/>
                  <a:pt x="964" y="2771"/>
                  <a:pt x="971" y="2767"/>
                </a:cubicBezTo>
                <a:close/>
                <a:moveTo>
                  <a:pt x="1027" y="2735"/>
                </a:moveTo>
                <a:lnTo>
                  <a:pt x="1027" y="2735"/>
                </a:lnTo>
                <a:cubicBezTo>
                  <a:pt x="1034" y="2731"/>
                  <a:pt x="1037" y="2721"/>
                  <a:pt x="1033" y="2713"/>
                </a:cubicBezTo>
                <a:cubicBezTo>
                  <a:pt x="1028" y="2705"/>
                  <a:pt x="1019" y="2703"/>
                  <a:pt x="1011" y="2707"/>
                </a:cubicBezTo>
                <a:lnTo>
                  <a:pt x="1011" y="2707"/>
                </a:lnTo>
                <a:cubicBezTo>
                  <a:pt x="1003" y="2712"/>
                  <a:pt x="1001" y="2721"/>
                  <a:pt x="1005" y="2729"/>
                </a:cubicBezTo>
                <a:cubicBezTo>
                  <a:pt x="1009" y="2737"/>
                  <a:pt x="1019" y="2739"/>
                  <a:pt x="1027" y="2735"/>
                </a:cubicBezTo>
                <a:close/>
                <a:moveTo>
                  <a:pt x="1082" y="2703"/>
                </a:moveTo>
                <a:lnTo>
                  <a:pt x="1082" y="2703"/>
                </a:lnTo>
                <a:cubicBezTo>
                  <a:pt x="1090" y="2699"/>
                  <a:pt x="1093" y="2689"/>
                  <a:pt x="1088" y="2681"/>
                </a:cubicBezTo>
                <a:cubicBezTo>
                  <a:pt x="1084" y="2674"/>
                  <a:pt x="1074" y="2671"/>
                  <a:pt x="1067" y="2675"/>
                </a:cubicBezTo>
                <a:lnTo>
                  <a:pt x="1066" y="2675"/>
                </a:lnTo>
                <a:cubicBezTo>
                  <a:pt x="1059" y="2680"/>
                  <a:pt x="1056" y="2690"/>
                  <a:pt x="1061" y="2697"/>
                </a:cubicBezTo>
                <a:cubicBezTo>
                  <a:pt x="1065" y="2705"/>
                  <a:pt x="1075" y="2708"/>
                  <a:pt x="1082" y="2703"/>
                </a:cubicBezTo>
                <a:close/>
                <a:moveTo>
                  <a:pt x="1138" y="2671"/>
                </a:moveTo>
                <a:lnTo>
                  <a:pt x="1138" y="2671"/>
                </a:lnTo>
                <a:cubicBezTo>
                  <a:pt x="1146" y="2667"/>
                  <a:pt x="1148" y="2657"/>
                  <a:pt x="1144" y="2649"/>
                </a:cubicBezTo>
                <a:cubicBezTo>
                  <a:pt x="1140" y="2642"/>
                  <a:pt x="1130" y="2639"/>
                  <a:pt x="1122" y="2644"/>
                </a:cubicBezTo>
                <a:lnTo>
                  <a:pt x="1122" y="2644"/>
                </a:lnTo>
                <a:cubicBezTo>
                  <a:pt x="1114" y="2648"/>
                  <a:pt x="1112" y="2658"/>
                  <a:pt x="1116" y="2665"/>
                </a:cubicBezTo>
                <a:cubicBezTo>
                  <a:pt x="1120" y="2673"/>
                  <a:pt x="1130" y="2676"/>
                  <a:pt x="1138" y="2671"/>
                </a:cubicBezTo>
                <a:close/>
                <a:moveTo>
                  <a:pt x="1194" y="2640"/>
                </a:moveTo>
                <a:lnTo>
                  <a:pt x="1194" y="2640"/>
                </a:lnTo>
                <a:cubicBezTo>
                  <a:pt x="1201" y="2635"/>
                  <a:pt x="1204" y="2625"/>
                  <a:pt x="1199" y="2618"/>
                </a:cubicBezTo>
                <a:cubicBezTo>
                  <a:pt x="1195" y="2610"/>
                  <a:pt x="1185" y="2607"/>
                  <a:pt x="1178" y="2612"/>
                </a:cubicBezTo>
                <a:lnTo>
                  <a:pt x="1178" y="2612"/>
                </a:lnTo>
                <a:cubicBezTo>
                  <a:pt x="1170" y="2616"/>
                  <a:pt x="1167" y="2626"/>
                  <a:pt x="1172" y="2634"/>
                </a:cubicBezTo>
                <a:cubicBezTo>
                  <a:pt x="1176" y="2641"/>
                  <a:pt x="1186" y="2644"/>
                  <a:pt x="1194" y="2640"/>
                </a:cubicBezTo>
                <a:close/>
                <a:moveTo>
                  <a:pt x="1249" y="2608"/>
                </a:moveTo>
                <a:lnTo>
                  <a:pt x="1249" y="2608"/>
                </a:lnTo>
                <a:cubicBezTo>
                  <a:pt x="1257" y="2603"/>
                  <a:pt x="1259" y="2594"/>
                  <a:pt x="1255" y="2586"/>
                </a:cubicBezTo>
                <a:cubicBezTo>
                  <a:pt x="1251" y="2578"/>
                  <a:pt x="1241" y="2576"/>
                  <a:pt x="1233" y="2580"/>
                </a:cubicBezTo>
                <a:lnTo>
                  <a:pt x="1233" y="2580"/>
                </a:lnTo>
                <a:cubicBezTo>
                  <a:pt x="1226" y="2584"/>
                  <a:pt x="1223" y="2594"/>
                  <a:pt x="1227" y="2602"/>
                </a:cubicBezTo>
                <a:cubicBezTo>
                  <a:pt x="1232" y="2609"/>
                  <a:pt x="1241" y="2612"/>
                  <a:pt x="1249" y="2608"/>
                </a:cubicBezTo>
                <a:close/>
                <a:moveTo>
                  <a:pt x="1305" y="2576"/>
                </a:moveTo>
                <a:lnTo>
                  <a:pt x="1305" y="2576"/>
                </a:lnTo>
                <a:cubicBezTo>
                  <a:pt x="1312" y="2572"/>
                  <a:pt x="1315" y="2562"/>
                  <a:pt x="1311" y="2554"/>
                </a:cubicBezTo>
                <a:cubicBezTo>
                  <a:pt x="1306" y="2546"/>
                  <a:pt x="1296" y="2544"/>
                  <a:pt x="1289" y="2548"/>
                </a:cubicBezTo>
                <a:lnTo>
                  <a:pt x="1289" y="2548"/>
                </a:lnTo>
                <a:cubicBezTo>
                  <a:pt x="1281" y="2553"/>
                  <a:pt x="1278" y="2562"/>
                  <a:pt x="1283" y="2570"/>
                </a:cubicBezTo>
                <a:cubicBezTo>
                  <a:pt x="1287" y="2578"/>
                  <a:pt x="1297" y="2580"/>
                  <a:pt x="1305" y="2576"/>
                </a:cubicBezTo>
                <a:close/>
                <a:moveTo>
                  <a:pt x="1360" y="2544"/>
                </a:moveTo>
                <a:lnTo>
                  <a:pt x="1360" y="2544"/>
                </a:lnTo>
                <a:cubicBezTo>
                  <a:pt x="1368" y="2540"/>
                  <a:pt x="1371" y="2530"/>
                  <a:pt x="1366" y="2522"/>
                </a:cubicBezTo>
                <a:cubicBezTo>
                  <a:pt x="1362" y="2515"/>
                  <a:pt x="1352" y="2512"/>
                  <a:pt x="1344" y="2516"/>
                </a:cubicBezTo>
                <a:lnTo>
                  <a:pt x="1344" y="2516"/>
                </a:lnTo>
                <a:cubicBezTo>
                  <a:pt x="1337" y="2521"/>
                  <a:pt x="1334" y="2530"/>
                  <a:pt x="1338" y="2538"/>
                </a:cubicBezTo>
                <a:cubicBezTo>
                  <a:pt x="1343" y="2546"/>
                  <a:pt x="1353" y="2548"/>
                  <a:pt x="1360" y="2544"/>
                </a:cubicBezTo>
                <a:close/>
                <a:moveTo>
                  <a:pt x="1416" y="2512"/>
                </a:moveTo>
                <a:lnTo>
                  <a:pt x="1416" y="2512"/>
                </a:lnTo>
                <a:cubicBezTo>
                  <a:pt x="1424" y="2508"/>
                  <a:pt x="1426" y="2498"/>
                  <a:pt x="1422" y="2490"/>
                </a:cubicBezTo>
                <a:cubicBezTo>
                  <a:pt x="1417" y="2483"/>
                  <a:pt x="1408" y="2480"/>
                  <a:pt x="1400" y="2485"/>
                </a:cubicBezTo>
                <a:lnTo>
                  <a:pt x="1400" y="2485"/>
                </a:lnTo>
                <a:cubicBezTo>
                  <a:pt x="1392" y="2489"/>
                  <a:pt x="1390" y="2499"/>
                  <a:pt x="1394" y="2506"/>
                </a:cubicBezTo>
                <a:cubicBezTo>
                  <a:pt x="1398" y="2514"/>
                  <a:pt x="1408" y="2517"/>
                  <a:pt x="1416" y="2512"/>
                </a:cubicBezTo>
                <a:close/>
                <a:moveTo>
                  <a:pt x="1471" y="2481"/>
                </a:moveTo>
                <a:lnTo>
                  <a:pt x="1471" y="2480"/>
                </a:lnTo>
                <a:cubicBezTo>
                  <a:pt x="1479" y="2476"/>
                  <a:pt x="1482" y="2466"/>
                  <a:pt x="1477" y="2459"/>
                </a:cubicBezTo>
                <a:cubicBezTo>
                  <a:pt x="1473" y="2451"/>
                  <a:pt x="1463" y="2448"/>
                  <a:pt x="1456" y="2453"/>
                </a:cubicBezTo>
                <a:lnTo>
                  <a:pt x="1456" y="2453"/>
                </a:lnTo>
                <a:cubicBezTo>
                  <a:pt x="1448" y="2457"/>
                  <a:pt x="1445" y="2467"/>
                  <a:pt x="1450" y="2475"/>
                </a:cubicBezTo>
                <a:cubicBezTo>
                  <a:pt x="1454" y="2482"/>
                  <a:pt x="1464" y="2485"/>
                  <a:pt x="1471" y="2481"/>
                </a:cubicBezTo>
                <a:close/>
                <a:moveTo>
                  <a:pt x="1527" y="2449"/>
                </a:moveTo>
                <a:lnTo>
                  <a:pt x="1527" y="2449"/>
                </a:lnTo>
                <a:cubicBezTo>
                  <a:pt x="1535" y="2444"/>
                  <a:pt x="1537" y="2435"/>
                  <a:pt x="1533" y="2427"/>
                </a:cubicBezTo>
                <a:cubicBezTo>
                  <a:pt x="1529" y="2419"/>
                  <a:pt x="1519" y="2417"/>
                  <a:pt x="1511" y="2421"/>
                </a:cubicBezTo>
                <a:lnTo>
                  <a:pt x="1511" y="2421"/>
                </a:lnTo>
                <a:cubicBezTo>
                  <a:pt x="1503" y="2425"/>
                  <a:pt x="1501" y="2435"/>
                  <a:pt x="1505" y="2443"/>
                </a:cubicBezTo>
                <a:cubicBezTo>
                  <a:pt x="1510" y="2450"/>
                  <a:pt x="1519" y="2453"/>
                  <a:pt x="1527" y="2449"/>
                </a:cubicBezTo>
                <a:close/>
                <a:moveTo>
                  <a:pt x="1583" y="2417"/>
                </a:moveTo>
                <a:lnTo>
                  <a:pt x="1583" y="2417"/>
                </a:lnTo>
                <a:cubicBezTo>
                  <a:pt x="1590" y="2412"/>
                  <a:pt x="1593" y="2403"/>
                  <a:pt x="1589" y="2395"/>
                </a:cubicBezTo>
                <a:cubicBezTo>
                  <a:pt x="1584" y="2387"/>
                  <a:pt x="1574" y="2385"/>
                  <a:pt x="1567" y="2389"/>
                </a:cubicBezTo>
                <a:lnTo>
                  <a:pt x="1567" y="2389"/>
                </a:lnTo>
                <a:cubicBezTo>
                  <a:pt x="1559" y="2394"/>
                  <a:pt x="1556" y="2403"/>
                  <a:pt x="1561" y="2411"/>
                </a:cubicBezTo>
                <a:cubicBezTo>
                  <a:pt x="1565" y="2419"/>
                  <a:pt x="1575" y="2421"/>
                  <a:pt x="1583" y="2417"/>
                </a:cubicBezTo>
                <a:close/>
                <a:moveTo>
                  <a:pt x="1638" y="2385"/>
                </a:moveTo>
                <a:lnTo>
                  <a:pt x="1638" y="2385"/>
                </a:lnTo>
                <a:cubicBezTo>
                  <a:pt x="1646" y="2381"/>
                  <a:pt x="1648" y="2371"/>
                  <a:pt x="1644" y="2363"/>
                </a:cubicBezTo>
                <a:cubicBezTo>
                  <a:pt x="1640" y="2356"/>
                  <a:pt x="1630" y="2353"/>
                  <a:pt x="1622" y="2357"/>
                </a:cubicBezTo>
                <a:lnTo>
                  <a:pt x="1622" y="2357"/>
                </a:lnTo>
                <a:cubicBezTo>
                  <a:pt x="1615" y="2362"/>
                  <a:pt x="1612" y="2371"/>
                  <a:pt x="1616" y="2379"/>
                </a:cubicBezTo>
                <a:cubicBezTo>
                  <a:pt x="1621" y="2387"/>
                  <a:pt x="1630" y="2389"/>
                  <a:pt x="1638" y="2385"/>
                </a:cubicBezTo>
                <a:close/>
                <a:moveTo>
                  <a:pt x="1694" y="2353"/>
                </a:moveTo>
                <a:lnTo>
                  <a:pt x="1694" y="2353"/>
                </a:lnTo>
                <a:cubicBezTo>
                  <a:pt x="1701" y="2349"/>
                  <a:pt x="1704" y="2339"/>
                  <a:pt x="1700" y="2331"/>
                </a:cubicBezTo>
                <a:cubicBezTo>
                  <a:pt x="1695" y="2324"/>
                  <a:pt x="1686" y="2321"/>
                  <a:pt x="1678" y="2326"/>
                </a:cubicBezTo>
                <a:lnTo>
                  <a:pt x="1678" y="2326"/>
                </a:lnTo>
                <a:cubicBezTo>
                  <a:pt x="1670" y="2330"/>
                  <a:pt x="1667" y="2340"/>
                  <a:pt x="1672" y="2347"/>
                </a:cubicBezTo>
                <a:cubicBezTo>
                  <a:pt x="1676" y="2355"/>
                  <a:pt x="1686" y="2358"/>
                  <a:pt x="1694" y="2353"/>
                </a:cubicBezTo>
                <a:close/>
                <a:moveTo>
                  <a:pt x="1749" y="2321"/>
                </a:moveTo>
                <a:lnTo>
                  <a:pt x="1749" y="2321"/>
                </a:lnTo>
                <a:cubicBezTo>
                  <a:pt x="1757" y="2317"/>
                  <a:pt x="1760" y="2307"/>
                  <a:pt x="1755" y="2300"/>
                </a:cubicBezTo>
                <a:cubicBezTo>
                  <a:pt x="1751" y="2292"/>
                  <a:pt x="1741" y="2289"/>
                  <a:pt x="1733" y="2294"/>
                </a:cubicBezTo>
                <a:lnTo>
                  <a:pt x="1733" y="2294"/>
                </a:lnTo>
                <a:cubicBezTo>
                  <a:pt x="1726" y="2298"/>
                  <a:pt x="1723" y="2308"/>
                  <a:pt x="1727" y="2316"/>
                </a:cubicBezTo>
                <a:cubicBezTo>
                  <a:pt x="1732" y="2323"/>
                  <a:pt x="1742" y="2326"/>
                  <a:pt x="1749" y="2321"/>
                </a:cubicBezTo>
                <a:close/>
                <a:moveTo>
                  <a:pt x="1805" y="2290"/>
                </a:moveTo>
                <a:lnTo>
                  <a:pt x="1805" y="2290"/>
                </a:lnTo>
                <a:cubicBezTo>
                  <a:pt x="1813" y="2285"/>
                  <a:pt x="1815" y="2276"/>
                  <a:pt x="1811" y="2268"/>
                </a:cubicBezTo>
                <a:cubicBezTo>
                  <a:pt x="1806" y="2260"/>
                  <a:pt x="1797" y="2258"/>
                  <a:pt x="1789" y="2262"/>
                </a:cubicBezTo>
                <a:lnTo>
                  <a:pt x="1789" y="2262"/>
                </a:lnTo>
                <a:cubicBezTo>
                  <a:pt x="1781" y="2266"/>
                  <a:pt x="1779" y="2276"/>
                  <a:pt x="1783" y="2284"/>
                </a:cubicBezTo>
                <a:cubicBezTo>
                  <a:pt x="1787" y="2291"/>
                  <a:pt x="1797" y="2294"/>
                  <a:pt x="1805" y="2290"/>
                </a:cubicBezTo>
                <a:close/>
                <a:moveTo>
                  <a:pt x="1860" y="2258"/>
                </a:moveTo>
                <a:lnTo>
                  <a:pt x="1860" y="2258"/>
                </a:lnTo>
                <a:cubicBezTo>
                  <a:pt x="1868" y="2253"/>
                  <a:pt x="1871" y="2244"/>
                  <a:pt x="1866" y="2236"/>
                </a:cubicBezTo>
                <a:cubicBezTo>
                  <a:pt x="1862" y="2228"/>
                  <a:pt x="1852" y="2226"/>
                  <a:pt x="1845" y="2230"/>
                </a:cubicBezTo>
                <a:lnTo>
                  <a:pt x="1845" y="2230"/>
                </a:lnTo>
                <a:cubicBezTo>
                  <a:pt x="1837" y="2235"/>
                  <a:pt x="1834" y="2244"/>
                  <a:pt x="1839" y="2252"/>
                </a:cubicBezTo>
                <a:cubicBezTo>
                  <a:pt x="1843" y="2260"/>
                  <a:pt x="1853" y="2262"/>
                  <a:pt x="1860" y="2258"/>
                </a:cubicBezTo>
                <a:close/>
                <a:moveTo>
                  <a:pt x="1916" y="2226"/>
                </a:moveTo>
                <a:lnTo>
                  <a:pt x="1916" y="2226"/>
                </a:lnTo>
                <a:cubicBezTo>
                  <a:pt x="1924" y="2222"/>
                  <a:pt x="1926" y="2212"/>
                  <a:pt x="1922" y="2204"/>
                </a:cubicBezTo>
                <a:cubicBezTo>
                  <a:pt x="1918" y="2197"/>
                  <a:pt x="1908" y="2194"/>
                  <a:pt x="1900" y="2198"/>
                </a:cubicBezTo>
                <a:lnTo>
                  <a:pt x="1900" y="2198"/>
                </a:lnTo>
                <a:cubicBezTo>
                  <a:pt x="1892" y="2203"/>
                  <a:pt x="1890" y="2212"/>
                  <a:pt x="1894" y="2220"/>
                </a:cubicBezTo>
                <a:cubicBezTo>
                  <a:pt x="1899" y="2228"/>
                  <a:pt x="1908" y="2230"/>
                  <a:pt x="1916" y="2226"/>
                </a:cubicBezTo>
                <a:close/>
                <a:moveTo>
                  <a:pt x="1972" y="2194"/>
                </a:moveTo>
                <a:lnTo>
                  <a:pt x="1972" y="2194"/>
                </a:lnTo>
                <a:cubicBezTo>
                  <a:pt x="1979" y="2190"/>
                  <a:pt x="1982" y="2180"/>
                  <a:pt x="1978" y="2172"/>
                </a:cubicBezTo>
                <a:cubicBezTo>
                  <a:pt x="1973" y="2165"/>
                  <a:pt x="1963" y="2162"/>
                  <a:pt x="1956" y="2166"/>
                </a:cubicBezTo>
                <a:lnTo>
                  <a:pt x="1956" y="2167"/>
                </a:lnTo>
                <a:cubicBezTo>
                  <a:pt x="1948" y="2171"/>
                  <a:pt x="1945" y="2181"/>
                  <a:pt x="1950" y="2188"/>
                </a:cubicBezTo>
                <a:cubicBezTo>
                  <a:pt x="1954" y="2196"/>
                  <a:pt x="1964" y="2199"/>
                  <a:pt x="1972" y="2194"/>
                </a:cubicBezTo>
                <a:close/>
                <a:moveTo>
                  <a:pt x="2027" y="2162"/>
                </a:moveTo>
                <a:lnTo>
                  <a:pt x="2027" y="2162"/>
                </a:lnTo>
                <a:cubicBezTo>
                  <a:pt x="2035" y="2158"/>
                  <a:pt x="2038" y="2148"/>
                  <a:pt x="2033" y="2141"/>
                </a:cubicBezTo>
                <a:cubicBezTo>
                  <a:pt x="2029" y="2133"/>
                  <a:pt x="2019" y="2130"/>
                  <a:pt x="2011" y="2135"/>
                </a:cubicBezTo>
                <a:lnTo>
                  <a:pt x="2011" y="2135"/>
                </a:lnTo>
                <a:cubicBezTo>
                  <a:pt x="2004" y="2139"/>
                  <a:pt x="2001" y="2149"/>
                  <a:pt x="2005" y="2157"/>
                </a:cubicBezTo>
                <a:cubicBezTo>
                  <a:pt x="2010" y="2164"/>
                  <a:pt x="2019" y="2167"/>
                  <a:pt x="2027" y="2162"/>
                </a:cubicBezTo>
                <a:close/>
                <a:moveTo>
                  <a:pt x="2083" y="2131"/>
                </a:moveTo>
                <a:lnTo>
                  <a:pt x="2083" y="2131"/>
                </a:lnTo>
                <a:cubicBezTo>
                  <a:pt x="2090" y="2126"/>
                  <a:pt x="2093" y="2117"/>
                  <a:pt x="2089" y="2109"/>
                </a:cubicBezTo>
                <a:cubicBezTo>
                  <a:pt x="2084" y="2101"/>
                  <a:pt x="2075" y="2099"/>
                  <a:pt x="2067" y="2103"/>
                </a:cubicBezTo>
                <a:lnTo>
                  <a:pt x="2067" y="2103"/>
                </a:lnTo>
                <a:cubicBezTo>
                  <a:pt x="2059" y="2107"/>
                  <a:pt x="2057" y="2117"/>
                  <a:pt x="2061" y="2125"/>
                </a:cubicBezTo>
                <a:cubicBezTo>
                  <a:pt x="2065" y="2132"/>
                  <a:pt x="2075" y="2135"/>
                  <a:pt x="2083" y="2131"/>
                </a:cubicBezTo>
                <a:close/>
                <a:moveTo>
                  <a:pt x="2138" y="2099"/>
                </a:moveTo>
                <a:lnTo>
                  <a:pt x="2138" y="2099"/>
                </a:lnTo>
                <a:cubicBezTo>
                  <a:pt x="2146" y="2094"/>
                  <a:pt x="2149" y="2085"/>
                  <a:pt x="2144" y="2077"/>
                </a:cubicBezTo>
                <a:cubicBezTo>
                  <a:pt x="2140" y="2069"/>
                  <a:pt x="2130" y="2067"/>
                  <a:pt x="2122" y="2071"/>
                </a:cubicBezTo>
                <a:lnTo>
                  <a:pt x="2122" y="2071"/>
                </a:lnTo>
                <a:cubicBezTo>
                  <a:pt x="2115" y="2075"/>
                  <a:pt x="2112" y="2085"/>
                  <a:pt x="2116" y="2093"/>
                </a:cubicBezTo>
                <a:cubicBezTo>
                  <a:pt x="2121" y="2101"/>
                  <a:pt x="2131" y="2103"/>
                  <a:pt x="2138" y="2099"/>
                </a:cubicBezTo>
                <a:close/>
                <a:moveTo>
                  <a:pt x="2194" y="2067"/>
                </a:moveTo>
                <a:lnTo>
                  <a:pt x="2194" y="2067"/>
                </a:lnTo>
                <a:cubicBezTo>
                  <a:pt x="2202" y="2063"/>
                  <a:pt x="2204" y="2053"/>
                  <a:pt x="2200" y="2045"/>
                </a:cubicBezTo>
                <a:cubicBezTo>
                  <a:pt x="2195" y="2038"/>
                  <a:pt x="2186" y="2035"/>
                  <a:pt x="2178" y="2039"/>
                </a:cubicBezTo>
                <a:lnTo>
                  <a:pt x="2178" y="2039"/>
                </a:lnTo>
                <a:cubicBezTo>
                  <a:pt x="2170" y="2044"/>
                  <a:pt x="2168" y="2053"/>
                  <a:pt x="2172" y="2061"/>
                </a:cubicBezTo>
                <a:cubicBezTo>
                  <a:pt x="2176" y="2069"/>
                  <a:pt x="2186" y="2071"/>
                  <a:pt x="2194" y="2067"/>
                </a:cubicBezTo>
                <a:close/>
                <a:moveTo>
                  <a:pt x="2249" y="2035"/>
                </a:moveTo>
                <a:lnTo>
                  <a:pt x="2249" y="2035"/>
                </a:lnTo>
                <a:cubicBezTo>
                  <a:pt x="2257" y="2031"/>
                  <a:pt x="2260" y="2021"/>
                  <a:pt x="2255" y="2013"/>
                </a:cubicBezTo>
                <a:cubicBezTo>
                  <a:pt x="2251" y="2006"/>
                  <a:pt x="2241" y="2003"/>
                  <a:pt x="2234" y="2007"/>
                </a:cubicBezTo>
                <a:lnTo>
                  <a:pt x="2234" y="2008"/>
                </a:lnTo>
                <a:cubicBezTo>
                  <a:pt x="2226" y="2012"/>
                  <a:pt x="2223" y="2022"/>
                  <a:pt x="2228" y="2029"/>
                </a:cubicBezTo>
                <a:cubicBezTo>
                  <a:pt x="2232" y="2037"/>
                  <a:pt x="2242" y="2040"/>
                  <a:pt x="2249" y="2035"/>
                </a:cubicBezTo>
                <a:close/>
                <a:moveTo>
                  <a:pt x="2305" y="2003"/>
                </a:moveTo>
                <a:lnTo>
                  <a:pt x="2305" y="2003"/>
                </a:lnTo>
                <a:cubicBezTo>
                  <a:pt x="2313" y="1999"/>
                  <a:pt x="2315" y="1989"/>
                  <a:pt x="2311" y="1982"/>
                </a:cubicBezTo>
                <a:cubicBezTo>
                  <a:pt x="2307" y="1974"/>
                  <a:pt x="2297" y="1971"/>
                  <a:pt x="2289" y="1976"/>
                </a:cubicBezTo>
                <a:lnTo>
                  <a:pt x="2289" y="1976"/>
                </a:lnTo>
                <a:cubicBezTo>
                  <a:pt x="2281" y="1980"/>
                  <a:pt x="2279" y="1990"/>
                  <a:pt x="2283" y="1998"/>
                </a:cubicBezTo>
                <a:cubicBezTo>
                  <a:pt x="2288" y="2005"/>
                  <a:pt x="2297" y="2008"/>
                  <a:pt x="2305" y="2003"/>
                </a:cubicBezTo>
                <a:close/>
                <a:moveTo>
                  <a:pt x="2361" y="1972"/>
                </a:moveTo>
                <a:lnTo>
                  <a:pt x="2361" y="1972"/>
                </a:lnTo>
                <a:cubicBezTo>
                  <a:pt x="2368" y="1967"/>
                  <a:pt x="2371" y="1957"/>
                  <a:pt x="2367" y="1950"/>
                </a:cubicBezTo>
                <a:cubicBezTo>
                  <a:pt x="2362" y="1942"/>
                  <a:pt x="2352" y="1939"/>
                  <a:pt x="2345" y="1944"/>
                </a:cubicBezTo>
                <a:lnTo>
                  <a:pt x="2345" y="1944"/>
                </a:lnTo>
                <a:cubicBezTo>
                  <a:pt x="2337" y="1948"/>
                  <a:pt x="2334" y="1958"/>
                  <a:pt x="2339" y="1966"/>
                </a:cubicBezTo>
                <a:cubicBezTo>
                  <a:pt x="2343" y="1973"/>
                  <a:pt x="2353" y="1976"/>
                  <a:pt x="2361" y="1972"/>
                </a:cubicBezTo>
                <a:close/>
                <a:moveTo>
                  <a:pt x="2416" y="1940"/>
                </a:moveTo>
                <a:lnTo>
                  <a:pt x="2416" y="1940"/>
                </a:lnTo>
                <a:cubicBezTo>
                  <a:pt x="2424" y="1935"/>
                  <a:pt x="2427" y="1926"/>
                  <a:pt x="2422" y="1918"/>
                </a:cubicBezTo>
                <a:cubicBezTo>
                  <a:pt x="2418" y="1910"/>
                  <a:pt x="2408" y="1908"/>
                  <a:pt x="2400" y="1912"/>
                </a:cubicBezTo>
                <a:lnTo>
                  <a:pt x="2400" y="1912"/>
                </a:lnTo>
                <a:cubicBezTo>
                  <a:pt x="2393" y="1916"/>
                  <a:pt x="2390" y="1926"/>
                  <a:pt x="2394" y="1934"/>
                </a:cubicBezTo>
                <a:cubicBezTo>
                  <a:pt x="2399" y="1942"/>
                  <a:pt x="2409" y="1944"/>
                  <a:pt x="2416" y="1940"/>
                </a:cubicBezTo>
                <a:close/>
                <a:moveTo>
                  <a:pt x="2472" y="1908"/>
                </a:moveTo>
                <a:lnTo>
                  <a:pt x="2472" y="1908"/>
                </a:lnTo>
                <a:cubicBezTo>
                  <a:pt x="2479" y="1904"/>
                  <a:pt x="2482" y="1894"/>
                  <a:pt x="2478" y="1886"/>
                </a:cubicBezTo>
                <a:cubicBezTo>
                  <a:pt x="2473" y="1879"/>
                  <a:pt x="2464" y="1876"/>
                  <a:pt x="2456" y="1880"/>
                </a:cubicBezTo>
                <a:lnTo>
                  <a:pt x="2456" y="1880"/>
                </a:lnTo>
                <a:cubicBezTo>
                  <a:pt x="2448" y="1885"/>
                  <a:pt x="2446" y="1894"/>
                  <a:pt x="2450" y="1902"/>
                </a:cubicBezTo>
                <a:cubicBezTo>
                  <a:pt x="2454" y="1910"/>
                  <a:pt x="2464" y="1912"/>
                  <a:pt x="2472" y="1908"/>
                </a:cubicBezTo>
                <a:close/>
                <a:moveTo>
                  <a:pt x="2527" y="1876"/>
                </a:moveTo>
                <a:lnTo>
                  <a:pt x="2527" y="1876"/>
                </a:lnTo>
                <a:cubicBezTo>
                  <a:pt x="2535" y="1872"/>
                  <a:pt x="2538" y="1862"/>
                  <a:pt x="2533" y="1854"/>
                </a:cubicBezTo>
                <a:cubicBezTo>
                  <a:pt x="2529" y="1847"/>
                  <a:pt x="2519" y="1844"/>
                  <a:pt x="2511" y="1848"/>
                </a:cubicBezTo>
                <a:lnTo>
                  <a:pt x="2511" y="1848"/>
                </a:lnTo>
                <a:cubicBezTo>
                  <a:pt x="2504" y="1853"/>
                  <a:pt x="2501" y="1863"/>
                  <a:pt x="2506" y="1870"/>
                </a:cubicBezTo>
                <a:cubicBezTo>
                  <a:pt x="2510" y="1878"/>
                  <a:pt x="2520" y="1881"/>
                  <a:pt x="2527" y="1876"/>
                </a:cubicBezTo>
                <a:close/>
                <a:moveTo>
                  <a:pt x="2583" y="1844"/>
                </a:moveTo>
                <a:lnTo>
                  <a:pt x="2583" y="1844"/>
                </a:lnTo>
                <a:cubicBezTo>
                  <a:pt x="2591" y="1840"/>
                  <a:pt x="2593" y="1830"/>
                  <a:pt x="2589" y="1823"/>
                </a:cubicBezTo>
                <a:cubicBezTo>
                  <a:pt x="2585" y="1815"/>
                  <a:pt x="2575" y="1812"/>
                  <a:pt x="2567" y="1817"/>
                </a:cubicBezTo>
                <a:lnTo>
                  <a:pt x="2567" y="1817"/>
                </a:lnTo>
                <a:cubicBezTo>
                  <a:pt x="2559" y="1821"/>
                  <a:pt x="2557" y="1831"/>
                  <a:pt x="2561" y="1839"/>
                </a:cubicBezTo>
                <a:cubicBezTo>
                  <a:pt x="2565" y="1846"/>
                  <a:pt x="2575" y="1849"/>
                  <a:pt x="2583" y="1844"/>
                </a:cubicBezTo>
                <a:close/>
                <a:moveTo>
                  <a:pt x="2638" y="1813"/>
                </a:moveTo>
                <a:lnTo>
                  <a:pt x="2639" y="1813"/>
                </a:lnTo>
                <a:cubicBezTo>
                  <a:pt x="2646" y="1808"/>
                  <a:pt x="2649" y="1798"/>
                  <a:pt x="2644" y="1791"/>
                </a:cubicBezTo>
                <a:cubicBezTo>
                  <a:pt x="2640" y="1783"/>
                  <a:pt x="2630" y="1780"/>
                  <a:pt x="2623" y="1785"/>
                </a:cubicBezTo>
                <a:lnTo>
                  <a:pt x="2623" y="1785"/>
                </a:lnTo>
                <a:cubicBezTo>
                  <a:pt x="2615" y="1789"/>
                  <a:pt x="2612" y="1799"/>
                  <a:pt x="2617" y="1807"/>
                </a:cubicBezTo>
                <a:cubicBezTo>
                  <a:pt x="2621" y="1814"/>
                  <a:pt x="2631" y="1817"/>
                  <a:pt x="2638" y="1813"/>
                </a:cubicBezTo>
                <a:close/>
                <a:moveTo>
                  <a:pt x="2694" y="1781"/>
                </a:moveTo>
                <a:lnTo>
                  <a:pt x="2694" y="1781"/>
                </a:lnTo>
                <a:cubicBezTo>
                  <a:pt x="2702" y="1776"/>
                  <a:pt x="2704" y="1767"/>
                  <a:pt x="2700" y="1759"/>
                </a:cubicBezTo>
                <a:cubicBezTo>
                  <a:pt x="2696" y="1751"/>
                  <a:pt x="2686" y="1749"/>
                  <a:pt x="2678" y="1753"/>
                </a:cubicBezTo>
                <a:lnTo>
                  <a:pt x="2678" y="1753"/>
                </a:lnTo>
                <a:cubicBezTo>
                  <a:pt x="2671" y="1757"/>
                  <a:pt x="2668" y="1767"/>
                  <a:pt x="2672" y="1775"/>
                </a:cubicBezTo>
                <a:cubicBezTo>
                  <a:pt x="2677" y="1783"/>
                  <a:pt x="2686" y="1785"/>
                  <a:pt x="2694" y="1781"/>
                </a:cubicBezTo>
                <a:close/>
                <a:moveTo>
                  <a:pt x="2750" y="1749"/>
                </a:moveTo>
                <a:lnTo>
                  <a:pt x="2750" y="1749"/>
                </a:lnTo>
                <a:cubicBezTo>
                  <a:pt x="2757" y="1745"/>
                  <a:pt x="2760" y="1735"/>
                  <a:pt x="2756" y="1727"/>
                </a:cubicBezTo>
                <a:cubicBezTo>
                  <a:pt x="2751" y="1720"/>
                  <a:pt x="2741" y="1717"/>
                  <a:pt x="2734" y="1721"/>
                </a:cubicBezTo>
                <a:lnTo>
                  <a:pt x="2734" y="1721"/>
                </a:lnTo>
                <a:cubicBezTo>
                  <a:pt x="2726" y="1726"/>
                  <a:pt x="2723" y="1735"/>
                  <a:pt x="2728" y="1743"/>
                </a:cubicBezTo>
                <a:cubicBezTo>
                  <a:pt x="2732" y="1751"/>
                  <a:pt x="2742" y="1753"/>
                  <a:pt x="2750" y="1749"/>
                </a:cubicBezTo>
                <a:close/>
                <a:moveTo>
                  <a:pt x="2805" y="1717"/>
                </a:moveTo>
                <a:lnTo>
                  <a:pt x="2805" y="1717"/>
                </a:lnTo>
                <a:cubicBezTo>
                  <a:pt x="2813" y="1713"/>
                  <a:pt x="2816" y="1703"/>
                  <a:pt x="2811" y="1695"/>
                </a:cubicBezTo>
                <a:cubicBezTo>
                  <a:pt x="2807" y="1688"/>
                  <a:pt x="2797" y="1685"/>
                  <a:pt x="2789" y="1689"/>
                </a:cubicBezTo>
                <a:lnTo>
                  <a:pt x="2789" y="1689"/>
                </a:lnTo>
                <a:cubicBezTo>
                  <a:pt x="2782" y="1694"/>
                  <a:pt x="2779" y="1704"/>
                  <a:pt x="2783" y="1711"/>
                </a:cubicBezTo>
                <a:cubicBezTo>
                  <a:pt x="2788" y="1719"/>
                  <a:pt x="2798" y="1722"/>
                  <a:pt x="2805" y="1717"/>
                </a:cubicBezTo>
                <a:close/>
                <a:moveTo>
                  <a:pt x="2861" y="1685"/>
                </a:moveTo>
                <a:lnTo>
                  <a:pt x="2861" y="1685"/>
                </a:lnTo>
                <a:cubicBezTo>
                  <a:pt x="2869" y="1681"/>
                  <a:pt x="2871" y="1671"/>
                  <a:pt x="2867" y="1664"/>
                </a:cubicBezTo>
                <a:cubicBezTo>
                  <a:pt x="2862" y="1656"/>
                  <a:pt x="2853" y="1653"/>
                  <a:pt x="2845" y="1658"/>
                </a:cubicBezTo>
                <a:lnTo>
                  <a:pt x="2845" y="1658"/>
                </a:lnTo>
                <a:cubicBezTo>
                  <a:pt x="2837" y="1662"/>
                  <a:pt x="2835" y="1672"/>
                  <a:pt x="2839" y="1680"/>
                </a:cubicBezTo>
                <a:cubicBezTo>
                  <a:pt x="2843" y="1687"/>
                  <a:pt x="2853" y="1690"/>
                  <a:pt x="2861" y="1685"/>
                </a:cubicBezTo>
                <a:close/>
                <a:moveTo>
                  <a:pt x="2916" y="1654"/>
                </a:moveTo>
                <a:lnTo>
                  <a:pt x="2916" y="1654"/>
                </a:lnTo>
                <a:cubicBezTo>
                  <a:pt x="2924" y="1649"/>
                  <a:pt x="2927" y="1639"/>
                  <a:pt x="2922" y="1632"/>
                </a:cubicBezTo>
                <a:cubicBezTo>
                  <a:pt x="2918" y="1624"/>
                  <a:pt x="2908" y="1621"/>
                  <a:pt x="2901" y="1626"/>
                </a:cubicBezTo>
                <a:lnTo>
                  <a:pt x="2900" y="1626"/>
                </a:lnTo>
                <a:cubicBezTo>
                  <a:pt x="2893" y="1630"/>
                  <a:pt x="2890" y="1640"/>
                  <a:pt x="2895" y="1648"/>
                </a:cubicBezTo>
                <a:cubicBezTo>
                  <a:pt x="2899" y="1655"/>
                  <a:pt x="2909" y="1658"/>
                  <a:pt x="2916" y="1654"/>
                </a:cubicBezTo>
                <a:close/>
                <a:moveTo>
                  <a:pt x="2972" y="1622"/>
                </a:moveTo>
                <a:lnTo>
                  <a:pt x="2972" y="1622"/>
                </a:lnTo>
                <a:cubicBezTo>
                  <a:pt x="2980" y="1617"/>
                  <a:pt x="2982" y="1608"/>
                  <a:pt x="2978" y="1600"/>
                </a:cubicBezTo>
                <a:cubicBezTo>
                  <a:pt x="2974" y="1592"/>
                  <a:pt x="2964" y="1590"/>
                  <a:pt x="2956" y="1594"/>
                </a:cubicBezTo>
                <a:lnTo>
                  <a:pt x="2956" y="1594"/>
                </a:lnTo>
                <a:cubicBezTo>
                  <a:pt x="2948" y="1598"/>
                  <a:pt x="2946" y="1608"/>
                  <a:pt x="2950" y="1616"/>
                </a:cubicBezTo>
                <a:cubicBezTo>
                  <a:pt x="2955" y="1624"/>
                  <a:pt x="2964" y="1626"/>
                  <a:pt x="2972" y="1622"/>
                </a:cubicBezTo>
                <a:close/>
                <a:moveTo>
                  <a:pt x="3028" y="1590"/>
                </a:moveTo>
                <a:lnTo>
                  <a:pt x="3028" y="1590"/>
                </a:lnTo>
                <a:cubicBezTo>
                  <a:pt x="3035" y="1586"/>
                  <a:pt x="3038" y="1576"/>
                  <a:pt x="3034" y="1568"/>
                </a:cubicBezTo>
                <a:cubicBezTo>
                  <a:pt x="3029" y="1561"/>
                  <a:pt x="3019" y="1558"/>
                  <a:pt x="3012" y="1562"/>
                </a:cubicBezTo>
                <a:lnTo>
                  <a:pt x="3012" y="1562"/>
                </a:lnTo>
                <a:cubicBezTo>
                  <a:pt x="3004" y="1567"/>
                  <a:pt x="3001" y="1576"/>
                  <a:pt x="3006" y="1584"/>
                </a:cubicBezTo>
                <a:cubicBezTo>
                  <a:pt x="3010" y="1592"/>
                  <a:pt x="3020" y="1594"/>
                  <a:pt x="3028" y="1590"/>
                </a:cubicBezTo>
                <a:close/>
                <a:moveTo>
                  <a:pt x="3083" y="1558"/>
                </a:moveTo>
                <a:lnTo>
                  <a:pt x="3083" y="1558"/>
                </a:lnTo>
                <a:cubicBezTo>
                  <a:pt x="3091" y="1554"/>
                  <a:pt x="3093" y="1544"/>
                  <a:pt x="3089" y="1536"/>
                </a:cubicBezTo>
                <a:cubicBezTo>
                  <a:pt x="3085" y="1529"/>
                  <a:pt x="3075" y="1526"/>
                  <a:pt x="3067" y="1530"/>
                </a:cubicBezTo>
                <a:lnTo>
                  <a:pt x="3067" y="1530"/>
                </a:lnTo>
                <a:cubicBezTo>
                  <a:pt x="3060" y="1535"/>
                  <a:pt x="3057" y="1545"/>
                  <a:pt x="3061" y="1552"/>
                </a:cubicBezTo>
                <a:cubicBezTo>
                  <a:pt x="3066" y="1560"/>
                  <a:pt x="3075" y="1563"/>
                  <a:pt x="3083" y="1558"/>
                </a:cubicBezTo>
                <a:close/>
                <a:moveTo>
                  <a:pt x="3139" y="1526"/>
                </a:moveTo>
                <a:lnTo>
                  <a:pt x="3139" y="1526"/>
                </a:lnTo>
                <a:cubicBezTo>
                  <a:pt x="3146" y="1522"/>
                  <a:pt x="3149" y="1512"/>
                  <a:pt x="3145" y="1505"/>
                </a:cubicBezTo>
                <a:cubicBezTo>
                  <a:pt x="3140" y="1497"/>
                  <a:pt x="3131" y="1494"/>
                  <a:pt x="3123" y="1499"/>
                </a:cubicBezTo>
                <a:lnTo>
                  <a:pt x="3123" y="1499"/>
                </a:lnTo>
                <a:cubicBezTo>
                  <a:pt x="3115" y="1503"/>
                  <a:pt x="3112" y="1513"/>
                  <a:pt x="3117" y="1520"/>
                </a:cubicBezTo>
                <a:cubicBezTo>
                  <a:pt x="3121" y="1528"/>
                  <a:pt x="3131" y="1531"/>
                  <a:pt x="3139" y="1526"/>
                </a:cubicBezTo>
                <a:close/>
                <a:moveTo>
                  <a:pt x="3194" y="1495"/>
                </a:moveTo>
                <a:lnTo>
                  <a:pt x="3194" y="1495"/>
                </a:lnTo>
                <a:cubicBezTo>
                  <a:pt x="3202" y="1490"/>
                  <a:pt x="3205" y="1481"/>
                  <a:pt x="3200" y="1473"/>
                </a:cubicBezTo>
                <a:cubicBezTo>
                  <a:pt x="3196" y="1465"/>
                  <a:pt x="3186" y="1462"/>
                  <a:pt x="3178" y="1467"/>
                </a:cubicBezTo>
                <a:lnTo>
                  <a:pt x="3178" y="1467"/>
                </a:lnTo>
                <a:cubicBezTo>
                  <a:pt x="3171" y="1471"/>
                  <a:pt x="3168" y="1481"/>
                  <a:pt x="3172" y="1489"/>
                </a:cubicBezTo>
                <a:cubicBezTo>
                  <a:pt x="3177" y="1496"/>
                  <a:pt x="3187" y="1499"/>
                  <a:pt x="3194" y="1495"/>
                </a:cubicBezTo>
                <a:close/>
                <a:moveTo>
                  <a:pt x="3250" y="1463"/>
                </a:moveTo>
                <a:lnTo>
                  <a:pt x="3250" y="1463"/>
                </a:lnTo>
                <a:cubicBezTo>
                  <a:pt x="3258" y="1458"/>
                  <a:pt x="3260" y="1449"/>
                  <a:pt x="3256" y="1441"/>
                </a:cubicBezTo>
                <a:cubicBezTo>
                  <a:pt x="3251" y="1433"/>
                  <a:pt x="3242" y="1431"/>
                  <a:pt x="3234" y="1435"/>
                </a:cubicBezTo>
                <a:lnTo>
                  <a:pt x="3234" y="1435"/>
                </a:lnTo>
                <a:cubicBezTo>
                  <a:pt x="3226" y="1439"/>
                  <a:pt x="3224" y="1449"/>
                  <a:pt x="3228" y="1457"/>
                </a:cubicBezTo>
                <a:cubicBezTo>
                  <a:pt x="3232" y="1465"/>
                  <a:pt x="3242" y="1467"/>
                  <a:pt x="3250" y="1463"/>
                </a:cubicBezTo>
                <a:close/>
                <a:moveTo>
                  <a:pt x="3305" y="1431"/>
                </a:moveTo>
                <a:lnTo>
                  <a:pt x="3305" y="1431"/>
                </a:lnTo>
                <a:cubicBezTo>
                  <a:pt x="3313" y="1427"/>
                  <a:pt x="3316" y="1417"/>
                  <a:pt x="3311" y="1409"/>
                </a:cubicBezTo>
                <a:cubicBezTo>
                  <a:pt x="3307" y="1402"/>
                  <a:pt x="3297" y="1399"/>
                  <a:pt x="3290" y="1403"/>
                </a:cubicBezTo>
                <a:lnTo>
                  <a:pt x="3290" y="1403"/>
                </a:lnTo>
                <a:cubicBezTo>
                  <a:pt x="3282" y="1408"/>
                  <a:pt x="3279" y="1417"/>
                  <a:pt x="3284" y="1425"/>
                </a:cubicBezTo>
                <a:cubicBezTo>
                  <a:pt x="3288" y="1433"/>
                  <a:pt x="3298" y="1435"/>
                  <a:pt x="3305" y="1431"/>
                </a:cubicBezTo>
                <a:close/>
                <a:moveTo>
                  <a:pt x="3361" y="1399"/>
                </a:moveTo>
                <a:lnTo>
                  <a:pt x="3361" y="1399"/>
                </a:lnTo>
                <a:cubicBezTo>
                  <a:pt x="3369" y="1395"/>
                  <a:pt x="3371" y="1385"/>
                  <a:pt x="3367" y="1377"/>
                </a:cubicBezTo>
                <a:cubicBezTo>
                  <a:pt x="3363" y="1370"/>
                  <a:pt x="3353" y="1367"/>
                  <a:pt x="3345" y="1371"/>
                </a:cubicBezTo>
                <a:lnTo>
                  <a:pt x="3345" y="1371"/>
                </a:lnTo>
                <a:cubicBezTo>
                  <a:pt x="3337" y="1376"/>
                  <a:pt x="3335" y="1386"/>
                  <a:pt x="3339" y="1393"/>
                </a:cubicBezTo>
                <a:cubicBezTo>
                  <a:pt x="3344" y="1401"/>
                  <a:pt x="3353" y="1404"/>
                  <a:pt x="3361" y="1399"/>
                </a:cubicBezTo>
                <a:close/>
                <a:moveTo>
                  <a:pt x="3417" y="1367"/>
                </a:moveTo>
                <a:lnTo>
                  <a:pt x="3417" y="1367"/>
                </a:lnTo>
                <a:cubicBezTo>
                  <a:pt x="3424" y="1363"/>
                  <a:pt x="3427" y="1353"/>
                  <a:pt x="3423" y="1346"/>
                </a:cubicBezTo>
                <a:cubicBezTo>
                  <a:pt x="3418" y="1338"/>
                  <a:pt x="3408" y="1335"/>
                  <a:pt x="3401" y="1340"/>
                </a:cubicBezTo>
                <a:lnTo>
                  <a:pt x="3401" y="1340"/>
                </a:lnTo>
                <a:cubicBezTo>
                  <a:pt x="3393" y="1344"/>
                  <a:pt x="3390" y="1354"/>
                  <a:pt x="3395" y="1361"/>
                </a:cubicBezTo>
                <a:cubicBezTo>
                  <a:pt x="3399" y="1369"/>
                  <a:pt x="3409" y="1372"/>
                  <a:pt x="3417" y="1367"/>
                </a:cubicBezTo>
                <a:close/>
                <a:moveTo>
                  <a:pt x="3472" y="1336"/>
                </a:moveTo>
                <a:lnTo>
                  <a:pt x="3472" y="1336"/>
                </a:lnTo>
                <a:cubicBezTo>
                  <a:pt x="3480" y="1331"/>
                  <a:pt x="3483" y="1322"/>
                  <a:pt x="3478" y="1314"/>
                </a:cubicBezTo>
                <a:cubicBezTo>
                  <a:pt x="3474" y="1306"/>
                  <a:pt x="3464" y="1303"/>
                  <a:pt x="3456" y="1308"/>
                </a:cubicBezTo>
                <a:lnTo>
                  <a:pt x="3456" y="1308"/>
                </a:lnTo>
                <a:cubicBezTo>
                  <a:pt x="3449" y="1312"/>
                  <a:pt x="3446" y="1322"/>
                  <a:pt x="3450" y="1330"/>
                </a:cubicBezTo>
                <a:cubicBezTo>
                  <a:pt x="3455" y="1337"/>
                  <a:pt x="3464" y="1340"/>
                  <a:pt x="3472" y="1336"/>
                </a:cubicBezTo>
                <a:close/>
                <a:moveTo>
                  <a:pt x="3528" y="1304"/>
                </a:moveTo>
                <a:lnTo>
                  <a:pt x="3528" y="1304"/>
                </a:lnTo>
                <a:cubicBezTo>
                  <a:pt x="3535" y="1299"/>
                  <a:pt x="3538" y="1290"/>
                  <a:pt x="3534" y="1282"/>
                </a:cubicBezTo>
                <a:cubicBezTo>
                  <a:pt x="3529" y="1274"/>
                  <a:pt x="3520" y="1272"/>
                  <a:pt x="3512" y="1276"/>
                </a:cubicBezTo>
                <a:lnTo>
                  <a:pt x="3512" y="1276"/>
                </a:lnTo>
                <a:cubicBezTo>
                  <a:pt x="3504" y="1280"/>
                  <a:pt x="3502" y="1290"/>
                  <a:pt x="3506" y="1298"/>
                </a:cubicBezTo>
                <a:cubicBezTo>
                  <a:pt x="3510" y="1306"/>
                  <a:pt x="3520" y="1308"/>
                  <a:pt x="3528" y="1304"/>
                </a:cubicBezTo>
                <a:close/>
                <a:moveTo>
                  <a:pt x="3583" y="1272"/>
                </a:moveTo>
                <a:lnTo>
                  <a:pt x="3583" y="1272"/>
                </a:lnTo>
                <a:cubicBezTo>
                  <a:pt x="3591" y="1268"/>
                  <a:pt x="3594" y="1258"/>
                  <a:pt x="3589" y="1250"/>
                </a:cubicBezTo>
                <a:cubicBezTo>
                  <a:pt x="3585" y="1243"/>
                  <a:pt x="3575" y="1240"/>
                  <a:pt x="3567" y="1244"/>
                </a:cubicBezTo>
                <a:lnTo>
                  <a:pt x="3567" y="1244"/>
                </a:lnTo>
                <a:cubicBezTo>
                  <a:pt x="3560" y="1249"/>
                  <a:pt x="3557" y="1258"/>
                  <a:pt x="3561" y="1266"/>
                </a:cubicBezTo>
                <a:cubicBezTo>
                  <a:pt x="3566" y="1274"/>
                  <a:pt x="3576" y="1276"/>
                  <a:pt x="3583" y="1272"/>
                </a:cubicBezTo>
                <a:close/>
                <a:moveTo>
                  <a:pt x="3639" y="1240"/>
                </a:moveTo>
                <a:lnTo>
                  <a:pt x="3639" y="1240"/>
                </a:lnTo>
                <a:cubicBezTo>
                  <a:pt x="3647" y="1236"/>
                  <a:pt x="3649" y="1226"/>
                  <a:pt x="3645" y="1218"/>
                </a:cubicBezTo>
                <a:cubicBezTo>
                  <a:pt x="3641" y="1211"/>
                  <a:pt x="3631" y="1208"/>
                  <a:pt x="3623" y="1212"/>
                </a:cubicBezTo>
                <a:lnTo>
                  <a:pt x="3623" y="1212"/>
                </a:lnTo>
                <a:cubicBezTo>
                  <a:pt x="3615" y="1217"/>
                  <a:pt x="3613" y="1227"/>
                  <a:pt x="3617" y="1234"/>
                </a:cubicBezTo>
                <a:cubicBezTo>
                  <a:pt x="3621" y="1242"/>
                  <a:pt x="3631" y="1245"/>
                  <a:pt x="3639" y="1240"/>
                </a:cubicBezTo>
                <a:close/>
                <a:moveTo>
                  <a:pt x="3694" y="1208"/>
                </a:moveTo>
                <a:lnTo>
                  <a:pt x="3694" y="1208"/>
                </a:lnTo>
                <a:cubicBezTo>
                  <a:pt x="3702" y="1204"/>
                  <a:pt x="3705" y="1194"/>
                  <a:pt x="3700" y="1187"/>
                </a:cubicBezTo>
                <a:cubicBezTo>
                  <a:pt x="3696" y="1179"/>
                  <a:pt x="3686" y="1176"/>
                  <a:pt x="3679" y="1181"/>
                </a:cubicBezTo>
                <a:lnTo>
                  <a:pt x="3679" y="1181"/>
                </a:lnTo>
                <a:cubicBezTo>
                  <a:pt x="3671" y="1185"/>
                  <a:pt x="3668" y="1195"/>
                  <a:pt x="3673" y="1202"/>
                </a:cubicBezTo>
                <a:cubicBezTo>
                  <a:pt x="3677" y="1210"/>
                  <a:pt x="3687" y="1213"/>
                  <a:pt x="3694" y="1208"/>
                </a:cubicBezTo>
                <a:close/>
                <a:moveTo>
                  <a:pt x="3750" y="1177"/>
                </a:moveTo>
                <a:lnTo>
                  <a:pt x="3750" y="1177"/>
                </a:lnTo>
                <a:cubicBezTo>
                  <a:pt x="3758" y="1172"/>
                  <a:pt x="3760" y="1162"/>
                  <a:pt x="3756" y="1155"/>
                </a:cubicBezTo>
                <a:cubicBezTo>
                  <a:pt x="3752" y="1147"/>
                  <a:pt x="3742" y="1144"/>
                  <a:pt x="3734" y="1149"/>
                </a:cubicBezTo>
                <a:lnTo>
                  <a:pt x="3734" y="1149"/>
                </a:lnTo>
                <a:cubicBezTo>
                  <a:pt x="3726" y="1153"/>
                  <a:pt x="3724" y="1163"/>
                  <a:pt x="3728" y="1171"/>
                </a:cubicBezTo>
                <a:cubicBezTo>
                  <a:pt x="3733" y="1178"/>
                  <a:pt x="3742" y="1181"/>
                  <a:pt x="3750" y="1177"/>
                </a:cubicBezTo>
                <a:close/>
                <a:moveTo>
                  <a:pt x="3806" y="1145"/>
                </a:moveTo>
                <a:lnTo>
                  <a:pt x="3806" y="1145"/>
                </a:lnTo>
                <a:cubicBezTo>
                  <a:pt x="3813" y="1140"/>
                  <a:pt x="3816" y="1131"/>
                  <a:pt x="3812" y="1123"/>
                </a:cubicBezTo>
                <a:cubicBezTo>
                  <a:pt x="3807" y="1115"/>
                  <a:pt x="3797" y="1113"/>
                  <a:pt x="3790" y="1117"/>
                </a:cubicBezTo>
                <a:lnTo>
                  <a:pt x="3790" y="1117"/>
                </a:lnTo>
                <a:cubicBezTo>
                  <a:pt x="3782" y="1121"/>
                  <a:pt x="3779" y="1131"/>
                  <a:pt x="3784" y="1139"/>
                </a:cubicBezTo>
                <a:cubicBezTo>
                  <a:pt x="3788" y="1147"/>
                  <a:pt x="3798" y="1149"/>
                  <a:pt x="3806" y="1145"/>
                </a:cubicBezTo>
                <a:close/>
                <a:moveTo>
                  <a:pt x="3861" y="1113"/>
                </a:moveTo>
                <a:lnTo>
                  <a:pt x="3861" y="1113"/>
                </a:lnTo>
                <a:cubicBezTo>
                  <a:pt x="3869" y="1109"/>
                  <a:pt x="3872" y="1099"/>
                  <a:pt x="3867" y="1091"/>
                </a:cubicBezTo>
                <a:cubicBezTo>
                  <a:pt x="3863" y="1084"/>
                  <a:pt x="3853" y="1081"/>
                  <a:pt x="3845" y="1085"/>
                </a:cubicBezTo>
                <a:lnTo>
                  <a:pt x="3845" y="1085"/>
                </a:lnTo>
                <a:cubicBezTo>
                  <a:pt x="3838" y="1090"/>
                  <a:pt x="3835" y="1099"/>
                  <a:pt x="3839" y="1107"/>
                </a:cubicBezTo>
                <a:cubicBezTo>
                  <a:pt x="3844" y="1115"/>
                  <a:pt x="3853" y="1117"/>
                  <a:pt x="3861" y="1113"/>
                </a:cubicBezTo>
                <a:close/>
                <a:moveTo>
                  <a:pt x="3917" y="1081"/>
                </a:moveTo>
                <a:lnTo>
                  <a:pt x="3917" y="1081"/>
                </a:lnTo>
                <a:cubicBezTo>
                  <a:pt x="3924" y="1077"/>
                  <a:pt x="3927" y="1067"/>
                  <a:pt x="3923" y="1059"/>
                </a:cubicBezTo>
                <a:cubicBezTo>
                  <a:pt x="3918" y="1052"/>
                  <a:pt x="3909" y="1049"/>
                  <a:pt x="3901" y="1053"/>
                </a:cubicBezTo>
                <a:lnTo>
                  <a:pt x="3901" y="1053"/>
                </a:lnTo>
                <a:cubicBezTo>
                  <a:pt x="3893" y="1058"/>
                  <a:pt x="3891" y="1068"/>
                  <a:pt x="3895" y="1075"/>
                </a:cubicBezTo>
                <a:cubicBezTo>
                  <a:pt x="3899" y="1083"/>
                  <a:pt x="3909" y="1086"/>
                  <a:pt x="3917" y="1081"/>
                </a:cubicBezTo>
                <a:close/>
                <a:moveTo>
                  <a:pt x="3972" y="1049"/>
                </a:moveTo>
                <a:lnTo>
                  <a:pt x="3972" y="1049"/>
                </a:lnTo>
                <a:cubicBezTo>
                  <a:pt x="3980" y="1045"/>
                  <a:pt x="3983" y="1035"/>
                  <a:pt x="3978" y="1028"/>
                </a:cubicBezTo>
                <a:cubicBezTo>
                  <a:pt x="3974" y="1020"/>
                  <a:pt x="3964" y="1017"/>
                  <a:pt x="3957" y="1022"/>
                </a:cubicBezTo>
                <a:lnTo>
                  <a:pt x="3956" y="1022"/>
                </a:lnTo>
                <a:cubicBezTo>
                  <a:pt x="3949" y="1026"/>
                  <a:pt x="3946" y="1036"/>
                  <a:pt x="3950" y="1043"/>
                </a:cubicBezTo>
                <a:cubicBezTo>
                  <a:pt x="3955" y="1051"/>
                  <a:pt x="3965" y="1054"/>
                  <a:pt x="3972" y="1049"/>
                </a:cubicBezTo>
                <a:close/>
                <a:moveTo>
                  <a:pt x="4028" y="1018"/>
                </a:moveTo>
                <a:lnTo>
                  <a:pt x="4028" y="1018"/>
                </a:lnTo>
                <a:cubicBezTo>
                  <a:pt x="4036" y="1013"/>
                  <a:pt x="4038" y="1003"/>
                  <a:pt x="4034" y="996"/>
                </a:cubicBezTo>
                <a:cubicBezTo>
                  <a:pt x="4030" y="988"/>
                  <a:pt x="4020" y="985"/>
                  <a:pt x="4012" y="990"/>
                </a:cubicBezTo>
                <a:lnTo>
                  <a:pt x="4012" y="990"/>
                </a:lnTo>
                <a:cubicBezTo>
                  <a:pt x="4004" y="994"/>
                  <a:pt x="4002" y="1004"/>
                  <a:pt x="4006" y="1012"/>
                </a:cubicBezTo>
                <a:cubicBezTo>
                  <a:pt x="4010" y="1019"/>
                  <a:pt x="4020" y="1022"/>
                  <a:pt x="4028" y="1018"/>
                </a:cubicBezTo>
                <a:close/>
                <a:moveTo>
                  <a:pt x="4083" y="986"/>
                </a:moveTo>
                <a:lnTo>
                  <a:pt x="4083" y="986"/>
                </a:lnTo>
                <a:cubicBezTo>
                  <a:pt x="4091" y="981"/>
                  <a:pt x="4094" y="972"/>
                  <a:pt x="4089" y="964"/>
                </a:cubicBezTo>
                <a:cubicBezTo>
                  <a:pt x="4085" y="956"/>
                  <a:pt x="4075" y="954"/>
                  <a:pt x="4068" y="958"/>
                </a:cubicBezTo>
                <a:lnTo>
                  <a:pt x="4068" y="958"/>
                </a:lnTo>
                <a:cubicBezTo>
                  <a:pt x="4060" y="962"/>
                  <a:pt x="4057" y="972"/>
                  <a:pt x="4062" y="980"/>
                </a:cubicBezTo>
                <a:cubicBezTo>
                  <a:pt x="4066" y="988"/>
                  <a:pt x="4076" y="990"/>
                  <a:pt x="4083" y="986"/>
                </a:cubicBezTo>
                <a:close/>
                <a:moveTo>
                  <a:pt x="4139" y="954"/>
                </a:moveTo>
                <a:lnTo>
                  <a:pt x="4139" y="954"/>
                </a:lnTo>
                <a:cubicBezTo>
                  <a:pt x="4147" y="950"/>
                  <a:pt x="4149" y="940"/>
                  <a:pt x="4145" y="932"/>
                </a:cubicBezTo>
                <a:cubicBezTo>
                  <a:pt x="4141" y="925"/>
                  <a:pt x="4131" y="922"/>
                  <a:pt x="4123" y="926"/>
                </a:cubicBezTo>
                <a:lnTo>
                  <a:pt x="4123" y="926"/>
                </a:lnTo>
                <a:cubicBezTo>
                  <a:pt x="4116" y="931"/>
                  <a:pt x="4113" y="940"/>
                  <a:pt x="4117" y="948"/>
                </a:cubicBezTo>
                <a:cubicBezTo>
                  <a:pt x="4122" y="956"/>
                  <a:pt x="4131" y="958"/>
                  <a:pt x="4139" y="954"/>
                </a:cubicBezTo>
                <a:close/>
                <a:moveTo>
                  <a:pt x="4195" y="922"/>
                </a:moveTo>
                <a:lnTo>
                  <a:pt x="4195" y="922"/>
                </a:lnTo>
                <a:cubicBezTo>
                  <a:pt x="4202" y="918"/>
                  <a:pt x="4205" y="908"/>
                  <a:pt x="4201" y="900"/>
                </a:cubicBezTo>
                <a:cubicBezTo>
                  <a:pt x="4196" y="893"/>
                  <a:pt x="4187" y="890"/>
                  <a:pt x="4179" y="894"/>
                </a:cubicBezTo>
                <a:lnTo>
                  <a:pt x="4179" y="894"/>
                </a:lnTo>
                <a:cubicBezTo>
                  <a:pt x="4171" y="899"/>
                  <a:pt x="4168" y="909"/>
                  <a:pt x="4173" y="916"/>
                </a:cubicBezTo>
                <a:cubicBezTo>
                  <a:pt x="4177" y="924"/>
                  <a:pt x="4187" y="927"/>
                  <a:pt x="4195" y="922"/>
                </a:cubicBezTo>
                <a:close/>
                <a:moveTo>
                  <a:pt x="4250" y="890"/>
                </a:moveTo>
                <a:lnTo>
                  <a:pt x="4250" y="890"/>
                </a:lnTo>
                <a:cubicBezTo>
                  <a:pt x="4258" y="886"/>
                  <a:pt x="4261" y="876"/>
                  <a:pt x="4256" y="869"/>
                </a:cubicBezTo>
                <a:cubicBezTo>
                  <a:pt x="4252" y="861"/>
                  <a:pt x="4242" y="858"/>
                  <a:pt x="4234" y="863"/>
                </a:cubicBezTo>
                <a:lnTo>
                  <a:pt x="4234" y="863"/>
                </a:lnTo>
                <a:cubicBezTo>
                  <a:pt x="4227" y="867"/>
                  <a:pt x="4224" y="877"/>
                  <a:pt x="4228" y="884"/>
                </a:cubicBezTo>
                <a:cubicBezTo>
                  <a:pt x="4233" y="892"/>
                  <a:pt x="4242" y="895"/>
                  <a:pt x="4250" y="890"/>
                </a:cubicBezTo>
                <a:close/>
                <a:moveTo>
                  <a:pt x="4306" y="859"/>
                </a:moveTo>
                <a:lnTo>
                  <a:pt x="4306" y="859"/>
                </a:lnTo>
                <a:cubicBezTo>
                  <a:pt x="4313" y="854"/>
                  <a:pt x="4316" y="844"/>
                  <a:pt x="4312" y="837"/>
                </a:cubicBezTo>
                <a:cubicBezTo>
                  <a:pt x="4307" y="829"/>
                  <a:pt x="4298" y="826"/>
                  <a:pt x="4290" y="831"/>
                </a:cubicBezTo>
                <a:lnTo>
                  <a:pt x="4290" y="831"/>
                </a:lnTo>
                <a:cubicBezTo>
                  <a:pt x="4282" y="835"/>
                  <a:pt x="4280" y="845"/>
                  <a:pt x="4284" y="853"/>
                </a:cubicBezTo>
                <a:cubicBezTo>
                  <a:pt x="4288" y="860"/>
                  <a:pt x="4298" y="863"/>
                  <a:pt x="4306" y="859"/>
                </a:cubicBezTo>
                <a:close/>
                <a:moveTo>
                  <a:pt x="4361" y="827"/>
                </a:moveTo>
                <a:lnTo>
                  <a:pt x="4361" y="827"/>
                </a:lnTo>
                <a:cubicBezTo>
                  <a:pt x="4369" y="822"/>
                  <a:pt x="4372" y="813"/>
                  <a:pt x="4367" y="805"/>
                </a:cubicBezTo>
                <a:cubicBezTo>
                  <a:pt x="4363" y="797"/>
                  <a:pt x="4353" y="795"/>
                  <a:pt x="4346" y="799"/>
                </a:cubicBezTo>
                <a:lnTo>
                  <a:pt x="4346" y="799"/>
                </a:lnTo>
                <a:cubicBezTo>
                  <a:pt x="4338" y="803"/>
                  <a:pt x="4335" y="813"/>
                  <a:pt x="4340" y="821"/>
                </a:cubicBezTo>
                <a:cubicBezTo>
                  <a:pt x="4344" y="828"/>
                  <a:pt x="4354" y="831"/>
                  <a:pt x="4361" y="827"/>
                </a:cubicBezTo>
                <a:close/>
                <a:moveTo>
                  <a:pt x="4417" y="795"/>
                </a:moveTo>
                <a:lnTo>
                  <a:pt x="4417" y="795"/>
                </a:lnTo>
                <a:cubicBezTo>
                  <a:pt x="4425" y="791"/>
                  <a:pt x="4427" y="781"/>
                  <a:pt x="4423" y="773"/>
                </a:cubicBezTo>
                <a:cubicBezTo>
                  <a:pt x="4419" y="766"/>
                  <a:pt x="4409" y="763"/>
                  <a:pt x="4401" y="767"/>
                </a:cubicBezTo>
                <a:lnTo>
                  <a:pt x="4401" y="767"/>
                </a:lnTo>
                <a:cubicBezTo>
                  <a:pt x="4393" y="772"/>
                  <a:pt x="4391" y="781"/>
                  <a:pt x="4395" y="789"/>
                </a:cubicBezTo>
                <a:cubicBezTo>
                  <a:pt x="4399" y="797"/>
                  <a:pt x="4409" y="799"/>
                  <a:pt x="4417" y="795"/>
                </a:cubicBezTo>
                <a:close/>
                <a:moveTo>
                  <a:pt x="4472" y="763"/>
                </a:moveTo>
                <a:lnTo>
                  <a:pt x="4473" y="763"/>
                </a:lnTo>
                <a:cubicBezTo>
                  <a:pt x="4480" y="759"/>
                  <a:pt x="4483" y="749"/>
                  <a:pt x="4479" y="741"/>
                </a:cubicBezTo>
                <a:cubicBezTo>
                  <a:pt x="4474" y="734"/>
                  <a:pt x="4464" y="731"/>
                  <a:pt x="4457" y="735"/>
                </a:cubicBezTo>
                <a:lnTo>
                  <a:pt x="4457" y="735"/>
                </a:lnTo>
                <a:cubicBezTo>
                  <a:pt x="4449" y="740"/>
                  <a:pt x="4446" y="750"/>
                  <a:pt x="4451" y="757"/>
                </a:cubicBezTo>
                <a:cubicBezTo>
                  <a:pt x="4455" y="765"/>
                  <a:pt x="4465" y="768"/>
                  <a:pt x="4472" y="763"/>
                </a:cubicBezTo>
                <a:close/>
                <a:moveTo>
                  <a:pt x="4528" y="731"/>
                </a:moveTo>
                <a:lnTo>
                  <a:pt x="4528" y="731"/>
                </a:lnTo>
                <a:cubicBezTo>
                  <a:pt x="4536" y="727"/>
                  <a:pt x="4538" y="717"/>
                  <a:pt x="4534" y="710"/>
                </a:cubicBezTo>
                <a:cubicBezTo>
                  <a:pt x="4530" y="702"/>
                  <a:pt x="4520" y="699"/>
                  <a:pt x="4512" y="704"/>
                </a:cubicBezTo>
                <a:lnTo>
                  <a:pt x="4512" y="704"/>
                </a:lnTo>
                <a:cubicBezTo>
                  <a:pt x="4505" y="708"/>
                  <a:pt x="4502" y="718"/>
                  <a:pt x="4506" y="725"/>
                </a:cubicBezTo>
                <a:cubicBezTo>
                  <a:pt x="4511" y="733"/>
                  <a:pt x="4520" y="736"/>
                  <a:pt x="4528" y="731"/>
                </a:cubicBezTo>
                <a:close/>
                <a:moveTo>
                  <a:pt x="4584" y="700"/>
                </a:moveTo>
                <a:lnTo>
                  <a:pt x="4584" y="700"/>
                </a:lnTo>
                <a:cubicBezTo>
                  <a:pt x="4591" y="695"/>
                  <a:pt x="4594" y="685"/>
                  <a:pt x="4590" y="678"/>
                </a:cubicBezTo>
                <a:cubicBezTo>
                  <a:pt x="4585" y="670"/>
                  <a:pt x="4576" y="667"/>
                  <a:pt x="4568" y="672"/>
                </a:cubicBezTo>
                <a:lnTo>
                  <a:pt x="4568" y="672"/>
                </a:lnTo>
                <a:cubicBezTo>
                  <a:pt x="4560" y="676"/>
                  <a:pt x="4557" y="686"/>
                  <a:pt x="4562" y="694"/>
                </a:cubicBezTo>
                <a:cubicBezTo>
                  <a:pt x="4566" y="701"/>
                  <a:pt x="4576" y="704"/>
                  <a:pt x="4584" y="700"/>
                </a:cubicBezTo>
                <a:close/>
                <a:moveTo>
                  <a:pt x="4639" y="668"/>
                </a:moveTo>
                <a:lnTo>
                  <a:pt x="4639" y="668"/>
                </a:lnTo>
                <a:cubicBezTo>
                  <a:pt x="4647" y="663"/>
                  <a:pt x="4650" y="654"/>
                  <a:pt x="4645" y="646"/>
                </a:cubicBezTo>
                <a:cubicBezTo>
                  <a:pt x="4641" y="638"/>
                  <a:pt x="4631" y="636"/>
                  <a:pt x="4623" y="640"/>
                </a:cubicBezTo>
                <a:lnTo>
                  <a:pt x="4623" y="640"/>
                </a:lnTo>
                <a:cubicBezTo>
                  <a:pt x="4616" y="644"/>
                  <a:pt x="4613" y="654"/>
                  <a:pt x="4617" y="662"/>
                </a:cubicBezTo>
                <a:cubicBezTo>
                  <a:pt x="4622" y="669"/>
                  <a:pt x="4632" y="672"/>
                  <a:pt x="4639" y="668"/>
                </a:cubicBezTo>
                <a:close/>
                <a:moveTo>
                  <a:pt x="4695" y="636"/>
                </a:moveTo>
                <a:lnTo>
                  <a:pt x="4695" y="636"/>
                </a:lnTo>
                <a:cubicBezTo>
                  <a:pt x="4703" y="632"/>
                  <a:pt x="4705" y="622"/>
                  <a:pt x="4701" y="614"/>
                </a:cubicBezTo>
                <a:cubicBezTo>
                  <a:pt x="4696" y="606"/>
                  <a:pt x="4687" y="604"/>
                  <a:pt x="4679" y="608"/>
                </a:cubicBezTo>
                <a:lnTo>
                  <a:pt x="4679" y="608"/>
                </a:lnTo>
                <a:cubicBezTo>
                  <a:pt x="4671" y="613"/>
                  <a:pt x="4669" y="622"/>
                  <a:pt x="4673" y="630"/>
                </a:cubicBezTo>
                <a:cubicBezTo>
                  <a:pt x="4677" y="638"/>
                  <a:pt x="4687" y="640"/>
                  <a:pt x="4695" y="636"/>
                </a:cubicBezTo>
                <a:close/>
                <a:moveTo>
                  <a:pt x="4750" y="604"/>
                </a:moveTo>
                <a:lnTo>
                  <a:pt x="4750" y="604"/>
                </a:lnTo>
                <a:cubicBezTo>
                  <a:pt x="4758" y="600"/>
                  <a:pt x="4761" y="590"/>
                  <a:pt x="4756" y="582"/>
                </a:cubicBezTo>
                <a:cubicBezTo>
                  <a:pt x="4752" y="575"/>
                  <a:pt x="4742" y="572"/>
                  <a:pt x="4735" y="576"/>
                </a:cubicBezTo>
                <a:lnTo>
                  <a:pt x="4735" y="576"/>
                </a:lnTo>
                <a:cubicBezTo>
                  <a:pt x="4727" y="581"/>
                  <a:pt x="4724" y="591"/>
                  <a:pt x="4729" y="598"/>
                </a:cubicBezTo>
                <a:cubicBezTo>
                  <a:pt x="4733" y="606"/>
                  <a:pt x="4743" y="609"/>
                  <a:pt x="4750" y="604"/>
                </a:cubicBezTo>
                <a:close/>
                <a:moveTo>
                  <a:pt x="4806" y="572"/>
                </a:moveTo>
                <a:lnTo>
                  <a:pt x="4806" y="572"/>
                </a:lnTo>
                <a:cubicBezTo>
                  <a:pt x="4814" y="568"/>
                  <a:pt x="4816" y="558"/>
                  <a:pt x="4812" y="551"/>
                </a:cubicBezTo>
                <a:cubicBezTo>
                  <a:pt x="4808" y="543"/>
                  <a:pt x="4798" y="540"/>
                  <a:pt x="4790" y="545"/>
                </a:cubicBezTo>
                <a:lnTo>
                  <a:pt x="4790" y="545"/>
                </a:lnTo>
                <a:cubicBezTo>
                  <a:pt x="4782" y="549"/>
                  <a:pt x="4780" y="559"/>
                  <a:pt x="4784" y="566"/>
                </a:cubicBezTo>
                <a:cubicBezTo>
                  <a:pt x="4788" y="574"/>
                  <a:pt x="4798" y="577"/>
                  <a:pt x="4806" y="572"/>
                </a:cubicBezTo>
                <a:close/>
                <a:moveTo>
                  <a:pt x="4862" y="541"/>
                </a:moveTo>
                <a:lnTo>
                  <a:pt x="4862" y="541"/>
                </a:lnTo>
                <a:cubicBezTo>
                  <a:pt x="4869" y="536"/>
                  <a:pt x="4872" y="526"/>
                  <a:pt x="4868" y="519"/>
                </a:cubicBezTo>
                <a:cubicBezTo>
                  <a:pt x="4863" y="511"/>
                  <a:pt x="4853" y="508"/>
                  <a:pt x="4846" y="513"/>
                </a:cubicBezTo>
                <a:lnTo>
                  <a:pt x="4846" y="513"/>
                </a:lnTo>
                <a:cubicBezTo>
                  <a:pt x="4838" y="517"/>
                  <a:pt x="4835" y="527"/>
                  <a:pt x="4840" y="535"/>
                </a:cubicBezTo>
                <a:cubicBezTo>
                  <a:pt x="4844" y="542"/>
                  <a:pt x="4854" y="545"/>
                  <a:pt x="4862" y="541"/>
                </a:cubicBezTo>
                <a:close/>
                <a:moveTo>
                  <a:pt x="4917" y="509"/>
                </a:moveTo>
                <a:lnTo>
                  <a:pt x="4917" y="509"/>
                </a:lnTo>
                <a:cubicBezTo>
                  <a:pt x="4925" y="504"/>
                  <a:pt x="4927" y="495"/>
                  <a:pt x="4923" y="487"/>
                </a:cubicBezTo>
                <a:cubicBezTo>
                  <a:pt x="4919" y="479"/>
                  <a:pt x="4909" y="477"/>
                  <a:pt x="4901" y="481"/>
                </a:cubicBezTo>
                <a:lnTo>
                  <a:pt x="4901" y="481"/>
                </a:lnTo>
                <a:cubicBezTo>
                  <a:pt x="4894" y="485"/>
                  <a:pt x="4891" y="495"/>
                  <a:pt x="4895" y="503"/>
                </a:cubicBezTo>
                <a:cubicBezTo>
                  <a:pt x="4900" y="510"/>
                  <a:pt x="4909" y="513"/>
                  <a:pt x="4917" y="509"/>
                </a:cubicBezTo>
                <a:close/>
                <a:moveTo>
                  <a:pt x="4973" y="477"/>
                </a:moveTo>
                <a:lnTo>
                  <a:pt x="4973" y="477"/>
                </a:lnTo>
                <a:cubicBezTo>
                  <a:pt x="4980" y="473"/>
                  <a:pt x="4983" y="463"/>
                  <a:pt x="4979" y="455"/>
                </a:cubicBezTo>
                <a:cubicBezTo>
                  <a:pt x="4974" y="447"/>
                  <a:pt x="4965" y="445"/>
                  <a:pt x="4957" y="449"/>
                </a:cubicBezTo>
                <a:lnTo>
                  <a:pt x="4957" y="449"/>
                </a:lnTo>
                <a:cubicBezTo>
                  <a:pt x="4949" y="454"/>
                  <a:pt x="4946" y="463"/>
                  <a:pt x="4951" y="471"/>
                </a:cubicBezTo>
                <a:cubicBezTo>
                  <a:pt x="4955" y="479"/>
                  <a:pt x="4965" y="481"/>
                  <a:pt x="4973" y="477"/>
                </a:cubicBezTo>
                <a:close/>
                <a:moveTo>
                  <a:pt x="5028" y="445"/>
                </a:moveTo>
                <a:lnTo>
                  <a:pt x="5028" y="445"/>
                </a:lnTo>
                <a:cubicBezTo>
                  <a:pt x="5036" y="441"/>
                  <a:pt x="5039" y="431"/>
                  <a:pt x="5034" y="423"/>
                </a:cubicBezTo>
                <a:cubicBezTo>
                  <a:pt x="5030" y="416"/>
                  <a:pt x="5020" y="413"/>
                  <a:pt x="5012" y="417"/>
                </a:cubicBezTo>
                <a:lnTo>
                  <a:pt x="5012" y="417"/>
                </a:lnTo>
                <a:cubicBezTo>
                  <a:pt x="5005" y="422"/>
                  <a:pt x="5002" y="432"/>
                  <a:pt x="5006" y="439"/>
                </a:cubicBezTo>
                <a:cubicBezTo>
                  <a:pt x="5011" y="447"/>
                  <a:pt x="5021" y="450"/>
                  <a:pt x="5028" y="445"/>
                </a:cubicBezTo>
                <a:close/>
                <a:moveTo>
                  <a:pt x="5084" y="413"/>
                </a:moveTo>
                <a:lnTo>
                  <a:pt x="5084" y="413"/>
                </a:lnTo>
                <a:cubicBezTo>
                  <a:pt x="5092" y="409"/>
                  <a:pt x="5094" y="399"/>
                  <a:pt x="5090" y="392"/>
                </a:cubicBezTo>
                <a:cubicBezTo>
                  <a:pt x="5085" y="384"/>
                  <a:pt x="5076" y="381"/>
                  <a:pt x="5068" y="386"/>
                </a:cubicBezTo>
                <a:lnTo>
                  <a:pt x="5068" y="386"/>
                </a:lnTo>
                <a:cubicBezTo>
                  <a:pt x="5060" y="390"/>
                  <a:pt x="5058" y="400"/>
                  <a:pt x="5062" y="407"/>
                </a:cubicBezTo>
                <a:cubicBezTo>
                  <a:pt x="5066" y="415"/>
                  <a:pt x="5076" y="418"/>
                  <a:pt x="5084" y="413"/>
                </a:cubicBezTo>
                <a:close/>
                <a:moveTo>
                  <a:pt x="5139" y="382"/>
                </a:moveTo>
                <a:lnTo>
                  <a:pt x="5139" y="382"/>
                </a:lnTo>
                <a:cubicBezTo>
                  <a:pt x="5147" y="377"/>
                  <a:pt x="5150" y="367"/>
                  <a:pt x="5145" y="360"/>
                </a:cubicBezTo>
                <a:cubicBezTo>
                  <a:pt x="5141" y="352"/>
                  <a:pt x="5131" y="349"/>
                  <a:pt x="5124" y="354"/>
                </a:cubicBezTo>
                <a:lnTo>
                  <a:pt x="5124" y="354"/>
                </a:lnTo>
                <a:cubicBezTo>
                  <a:pt x="5116" y="358"/>
                  <a:pt x="5113" y="368"/>
                  <a:pt x="5118" y="376"/>
                </a:cubicBezTo>
                <a:cubicBezTo>
                  <a:pt x="5122" y="383"/>
                  <a:pt x="5132" y="386"/>
                  <a:pt x="5139" y="382"/>
                </a:cubicBezTo>
                <a:close/>
                <a:moveTo>
                  <a:pt x="5195" y="350"/>
                </a:moveTo>
                <a:lnTo>
                  <a:pt x="5195" y="350"/>
                </a:lnTo>
                <a:cubicBezTo>
                  <a:pt x="5203" y="345"/>
                  <a:pt x="5205" y="336"/>
                  <a:pt x="5201" y="328"/>
                </a:cubicBezTo>
                <a:cubicBezTo>
                  <a:pt x="5197" y="320"/>
                  <a:pt x="5187" y="318"/>
                  <a:pt x="5179" y="322"/>
                </a:cubicBezTo>
                <a:lnTo>
                  <a:pt x="5179" y="322"/>
                </a:lnTo>
                <a:cubicBezTo>
                  <a:pt x="5171" y="326"/>
                  <a:pt x="5169" y="336"/>
                  <a:pt x="5173" y="344"/>
                </a:cubicBezTo>
                <a:cubicBezTo>
                  <a:pt x="5178" y="351"/>
                  <a:pt x="5187" y="354"/>
                  <a:pt x="5195" y="350"/>
                </a:cubicBezTo>
                <a:close/>
                <a:moveTo>
                  <a:pt x="5251" y="318"/>
                </a:moveTo>
                <a:lnTo>
                  <a:pt x="5251" y="318"/>
                </a:lnTo>
                <a:cubicBezTo>
                  <a:pt x="5258" y="314"/>
                  <a:pt x="5261" y="304"/>
                  <a:pt x="5257" y="296"/>
                </a:cubicBezTo>
                <a:cubicBezTo>
                  <a:pt x="5252" y="288"/>
                  <a:pt x="5242" y="286"/>
                  <a:pt x="5235" y="290"/>
                </a:cubicBezTo>
                <a:lnTo>
                  <a:pt x="5235" y="290"/>
                </a:lnTo>
                <a:cubicBezTo>
                  <a:pt x="5227" y="295"/>
                  <a:pt x="5224" y="304"/>
                  <a:pt x="5229" y="312"/>
                </a:cubicBezTo>
                <a:cubicBezTo>
                  <a:pt x="5233" y="320"/>
                  <a:pt x="5243" y="322"/>
                  <a:pt x="5251" y="318"/>
                </a:cubicBezTo>
                <a:close/>
                <a:moveTo>
                  <a:pt x="5306" y="286"/>
                </a:moveTo>
                <a:lnTo>
                  <a:pt x="5306" y="286"/>
                </a:lnTo>
                <a:cubicBezTo>
                  <a:pt x="5314" y="282"/>
                  <a:pt x="5317" y="272"/>
                  <a:pt x="5312" y="264"/>
                </a:cubicBezTo>
                <a:cubicBezTo>
                  <a:pt x="5308" y="257"/>
                  <a:pt x="5298" y="254"/>
                  <a:pt x="5290" y="258"/>
                </a:cubicBezTo>
                <a:lnTo>
                  <a:pt x="5290" y="258"/>
                </a:lnTo>
                <a:cubicBezTo>
                  <a:pt x="5283" y="263"/>
                  <a:pt x="5280" y="272"/>
                  <a:pt x="5284" y="280"/>
                </a:cubicBezTo>
                <a:cubicBezTo>
                  <a:pt x="5289" y="288"/>
                  <a:pt x="5298" y="291"/>
                  <a:pt x="5306" y="286"/>
                </a:cubicBezTo>
                <a:close/>
                <a:moveTo>
                  <a:pt x="5362" y="254"/>
                </a:moveTo>
                <a:lnTo>
                  <a:pt x="5362" y="254"/>
                </a:lnTo>
                <a:cubicBezTo>
                  <a:pt x="5369" y="250"/>
                  <a:pt x="5372" y="240"/>
                  <a:pt x="5368" y="233"/>
                </a:cubicBezTo>
                <a:cubicBezTo>
                  <a:pt x="5363" y="225"/>
                  <a:pt x="5354" y="222"/>
                  <a:pt x="5346" y="227"/>
                </a:cubicBezTo>
                <a:lnTo>
                  <a:pt x="5346" y="227"/>
                </a:lnTo>
                <a:cubicBezTo>
                  <a:pt x="5338" y="231"/>
                  <a:pt x="5336" y="241"/>
                  <a:pt x="5340" y="248"/>
                </a:cubicBezTo>
                <a:cubicBezTo>
                  <a:pt x="5344" y="256"/>
                  <a:pt x="5354" y="259"/>
                  <a:pt x="5362" y="254"/>
                </a:cubicBezTo>
                <a:close/>
                <a:moveTo>
                  <a:pt x="5417" y="223"/>
                </a:moveTo>
                <a:lnTo>
                  <a:pt x="5417" y="223"/>
                </a:lnTo>
                <a:cubicBezTo>
                  <a:pt x="5425" y="218"/>
                  <a:pt x="5428" y="208"/>
                  <a:pt x="5423" y="201"/>
                </a:cubicBezTo>
                <a:cubicBezTo>
                  <a:pt x="5419" y="193"/>
                  <a:pt x="5409" y="190"/>
                  <a:pt x="5402" y="195"/>
                </a:cubicBezTo>
                <a:lnTo>
                  <a:pt x="5401" y="195"/>
                </a:lnTo>
                <a:cubicBezTo>
                  <a:pt x="5394" y="199"/>
                  <a:pt x="5391" y="209"/>
                  <a:pt x="5395" y="217"/>
                </a:cubicBezTo>
                <a:cubicBezTo>
                  <a:pt x="5400" y="224"/>
                  <a:pt x="5410" y="227"/>
                  <a:pt x="5417" y="223"/>
                </a:cubicBezTo>
                <a:close/>
                <a:moveTo>
                  <a:pt x="5473" y="191"/>
                </a:moveTo>
                <a:lnTo>
                  <a:pt x="5473" y="191"/>
                </a:lnTo>
                <a:cubicBezTo>
                  <a:pt x="5481" y="186"/>
                  <a:pt x="5483" y="177"/>
                  <a:pt x="5479" y="169"/>
                </a:cubicBezTo>
                <a:cubicBezTo>
                  <a:pt x="5475" y="161"/>
                  <a:pt x="5465" y="159"/>
                  <a:pt x="5457" y="163"/>
                </a:cubicBezTo>
                <a:lnTo>
                  <a:pt x="5457" y="163"/>
                </a:lnTo>
                <a:cubicBezTo>
                  <a:pt x="5449" y="167"/>
                  <a:pt x="5447" y="177"/>
                  <a:pt x="5451" y="185"/>
                </a:cubicBezTo>
                <a:cubicBezTo>
                  <a:pt x="5455" y="192"/>
                  <a:pt x="5465" y="195"/>
                  <a:pt x="5473" y="191"/>
                </a:cubicBezTo>
                <a:close/>
                <a:moveTo>
                  <a:pt x="5528" y="159"/>
                </a:moveTo>
                <a:lnTo>
                  <a:pt x="5528" y="159"/>
                </a:lnTo>
                <a:cubicBezTo>
                  <a:pt x="5536" y="155"/>
                  <a:pt x="5539" y="145"/>
                  <a:pt x="5534" y="137"/>
                </a:cubicBezTo>
                <a:cubicBezTo>
                  <a:pt x="5530" y="129"/>
                  <a:pt x="5520" y="127"/>
                  <a:pt x="5513" y="131"/>
                </a:cubicBezTo>
                <a:lnTo>
                  <a:pt x="5513" y="131"/>
                </a:lnTo>
                <a:cubicBezTo>
                  <a:pt x="5505" y="136"/>
                  <a:pt x="5502" y="145"/>
                  <a:pt x="5507" y="153"/>
                </a:cubicBezTo>
                <a:cubicBezTo>
                  <a:pt x="5511" y="161"/>
                  <a:pt x="5521" y="163"/>
                  <a:pt x="5528" y="159"/>
                </a:cubicBezTo>
                <a:close/>
                <a:moveTo>
                  <a:pt x="5584" y="127"/>
                </a:moveTo>
                <a:lnTo>
                  <a:pt x="5584" y="127"/>
                </a:lnTo>
                <a:cubicBezTo>
                  <a:pt x="5592" y="123"/>
                  <a:pt x="5594" y="113"/>
                  <a:pt x="5590" y="105"/>
                </a:cubicBezTo>
                <a:cubicBezTo>
                  <a:pt x="5586" y="98"/>
                  <a:pt x="5576" y="95"/>
                  <a:pt x="5568" y="99"/>
                </a:cubicBezTo>
                <a:lnTo>
                  <a:pt x="5568" y="99"/>
                </a:lnTo>
                <a:cubicBezTo>
                  <a:pt x="5561" y="104"/>
                  <a:pt x="5558" y="113"/>
                  <a:pt x="5562" y="121"/>
                </a:cubicBezTo>
                <a:cubicBezTo>
                  <a:pt x="5567" y="129"/>
                  <a:pt x="5576" y="132"/>
                  <a:pt x="5584" y="127"/>
                </a:cubicBezTo>
                <a:close/>
                <a:moveTo>
                  <a:pt x="5640" y="95"/>
                </a:moveTo>
                <a:lnTo>
                  <a:pt x="5640" y="95"/>
                </a:lnTo>
                <a:cubicBezTo>
                  <a:pt x="5647" y="91"/>
                  <a:pt x="5650" y="81"/>
                  <a:pt x="5646" y="74"/>
                </a:cubicBezTo>
                <a:cubicBezTo>
                  <a:pt x="5641" y="66"/>
                  <a:pt x="5631" y="63"/>
                  <a:pt x="5624" y="68"/>
                </a:cubicBezTo>
                <a:lnTo>
                  <a:pt x="5624" y="68"/>
                </a:lnTo>
                <a:cubicBezTo>
                  <a:pt x="5616" y="72"/>
                  <a:pt x="5613" y="82"/>
                  <a:pt x="5618" y="89"/>
                </a:cubicBezTo>
                <a:cubicBezTo>
                  <a:pt x="5622" y="97"/>
                  <a:pt x="5632" y="100"/>
                  <a:pt x="5640" y="95"/>
                </a:cubicBezTo>
                <a:close/>
                <a:moveTo>
                  <a:pt x="5695" y="64"/>
                </a:moveTo>
                <a:lnTo>
                  <a:pt x="5695" y="64"/>
                </a:lnTo>
                <a:cubicBezTo>
                  <a:pt x="5703" y="59"/>
                  <a:pt x="5706" y="49"/>
                  <a:pt x="5701" y="42"/>
                </a:cubicBezTo>
                <a:cubicBezTo>
                  <a:pt x="5697" y="34"/>
                  <a:pt x="5687" y="31"/>
                  <a:pt x="5679" y="36"/>
                </a:cubicBezTo>
                <a:lnTo>
                  <a:pt x="5679" y="36"/>
                </a:lnTo>
                <a:cubicBezTo>
                  <a:pt x="5672" y="40"/>
                  <a:pt x="5669" y="50"/>
                  <a:pt x="5673" y="58"/>
                </a:cubicBezTo>
                <a:cubicBezTo>
                  <a:pt x="5678" y="65"/>
                  <a:pt x="5687" y="68"/>
                  <a:pt x="5695" y="64"/>
                </a:cubicBezTo>
                <a:close/>
                <a:moveTo>
                  <a:pt x="5751" y="32"/>
                </a:moveTo>
                <a:lnTo>
                  <a:pt x="5751" y="32"/>
                </a:lnTo>
                <a:cubicBezTo>
                  <a:pt x="5758" y="27"/>
                  <a:pt x="5761" y="18"/>
                  <a:pt x="5757" y="10"/>
                </a:cubicBezTo>
                <a:cubicBezTo>
                  <a:pt x="5752" y="2"/>
                  <a:pt x="5743" y="0"/>
                  <a:pt x="5735" y="4"/>
                </a:cubicBezTo>
                <a:lnTo>
                  <a:pt x="5735" y="4"/>
                </a:lnTo>
                <a:cubicBezTo>
                  <a:pt x="5727" y="8"/>
                  <a:pt x="5725" y="18"/>
                  <a:pt x="5729" y="26"/>
                </a:cubicBezTo>
                <a:cubicBezTo>
                  <a:pt x="5733" y="33"/>
                  <a:pt x="5743" y="36"/>
                  <a:pt x="5751" y="32"/>
                </a:cubicBezTo>
                <a:close/>
              </a:path>
            </a:pathLst>
          </a:custGeom>
          <a:solidFill>
            <a:srgbClr val="C0504D"/>
          </a:solidFill>
          <a:ln w="1588" cap="flat">
            <a:solidFill>
              <a:srgbClr val="C0504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8" name="Freeform 116">
            <a:extLst>
              <a:ext uri="{FF2B5EF4-FFF2-40B4-BE49-F238E27FC236}">
                <a16:creationId xmlns:a16="http://schemas.microsoft.com/office/drawing/2014/main" id="{D5C20971-3F24-40FE-A63C-DB6A9810046E}"/>
              </a:ext>
            </a:extLst>
          </p:cNvPr>
          <p:cNvSpPr>
            <a:spLocks noEditPoints="1"/>
          </p:cNvSpPr>
          <p:nvPr/>
        </p:nvSpPr>
        <p:spPr bwMode="auto">
          <a:xfrm>
            <a:off x="1046300" y="2524853"/>
            <a:ext cx="5164138" cy="3335338"/>
          </a:xfrm>
          <a:custGeom>
            <a:avLst/>
            <a:gdLst>
              <a:gd name="T0" fmla="*/ 64 w 5585"/>
              <a:gd name="T1" fmla="*/ 3535 h 3602"/>
              <a:gd name="T2" fmla="*/ 189 w 5585"/>
              <a:gd name="T3" fmla="*/ 3493 h 3602"/>
              <a:gd name="T4" fmla="*/ 225 w 5585"/>
              <a:gd name="T5" fmla="*/ 3432 h 3602"/>
              <a:gd name="T6" fmla="*/ 355 w 5585"/>
              <a:gd name="T7" fmla="*/ 3367 h 3602"/>
              <a:gd name="T8" fmla="*/ 458 w 5585"/>
              <a:gd name="T9" fmla="*/ 3320 h 3602"/>
              <a:gd name="T10" fmla="*/ 490 w 5585"/>
              <a:gd name="T11" fmla="*/ 3281 h 3602"/>
              <a:gd name="T12" fmla="*/ 602 w 5585"/>
              <a:gd name="T13" fmla="*/ 3189 h 3602"/>
              <a:gd name="T14" fmla="*/ 727 w 5585"/>
              <a:gd name="T15" fmla="*/ 3147 h 3602"/>
              <a:gd name="T16" fmla="*/ 781 w 5585"/>
              <a:gd name="T17" fmla="*/ 3112 h 3602"/>
              <a:gd name="T18" fmla="*/ 872 w 5585"/>
              <a:gd name="T19" fmla="*/ 3016 h 3602"/>
              <a:gd name="T20" fmla="*/ 1002 w 5585"/>
              <a:gd name="T21" fmla="*/ 2952 h 3602"/>
              <a:gd name="T22" fmla="*/ 1104 w 5585"/>
              <a:gd name="T23" fmla="*/ 2905 h 3602"/>
              <a:gd name="T24" fmla="*/ 1136 w 5585"/>
              <a:gd name="T25" fmla="*/ 2865 h 3602"/>
              <a:gd name="T26" fmla="*/ 1249 w 5585"/>
              <a:gd name="T27" fmla="*/ 2774 h 3602"/>
              <a:gd name="T28" fmla="*/ 1374 w 5585"/>
              <a:gd name="T29" fmla="*/ 2731 h 3602"/>
              <a:gd name="T30" fmla="*/ 1428 w 5585"/>
              <a:gd name="T31" fmla="*/ 2697 h 3602"/>
              <a:gd name="T32" fmla="*/ 1518 w 5585"/>
              <a:gd name="T33" fmla="*/ 2601 h 3602"/>
              <a:gd name="T34" fmla="*/ 1648 w 5585"/>
              <a:gd name="T35" fmla="*/ 2536 h 3602"/>
              <a:gd name="T36" fmla="*/ 1751 w 5585"/>
              <a:gd name="T37" fmla="*/ 2489 h 3602"/>
              <a:gd name="T38" fmla="*/ 1783 w 5585"/>
              <a:gd name="T39" fmla="*/ 2450 h 3602"/>
              <a:gd name="T40" fmla="*/ 1895 w 5585"/>
              <a:gd name="T41" fmla="*/ 2358 h 3602"/>
              <a:gd name="T42" fmla="*/ 2020 w 5585"/>
              <a:gd name="T43" fmla="*/ 2316 h 3602"/>
              <a:gd name="T44" fmla="*/ 2074 w 5585"/>
              <a:gd name="T45" fmla="*/ 2281 h 3602"/>
              <a:gd name="T46" fmla="*/ 2165 w 5585"/>
              <a:gd name="T47" fmla="*/ 2185 h 3602"/>
              <a:gd name="T48" fmla="*/ 2294 w 5585"/>
              <a:gd name="T49" fmla="*/ 2121 h 3602"/>
              <a:gd name="T50" fmla="*/ 2397 w 5585"/>
              <a:gd name="T51" fmla="*/ 2074 h 3602"/>
              <a:gd name="T52" fmla="*/ 2429 w 5585"/>
              <a:gd name="T53" fmla="*/ 2034 h 3602"/>
              <a:gd name="T54" fmla="*/ 2542 w 5585"/>
              <a:gd name="T55" fmla="*/ 1943 h 3602"/>
              <a:gd name="T56" fmla="*/ 2667 w 5585"/>
              <a:gd name="T57" fmla="*/ 1901 h 3602"/>
              <a:gd name="T58" fmla="*/ 2720 w 5585"/>
              <a:gd name="T59" fmla="*/ 1866 h 3602"/>
              <a:gd name="T60" fmla="*/ 2811 w 5585"/>
              <a:gd name="T61" fmla="*/ 1770 h 3602"/>
              <a:gd name="T62" fmla="*/ 2941 w 5585"/>
              <a:gd name="T63" fmla="*/ 1705 h 3602"/>
              <a:gd name="T64" fmla="*/ 3044 w 5585"/>
              <a:gd name="T65" fmla="*/ 1658 h 3602"/>
              <a:gd name="T66" fmla="*/ 3075 w 5585"/>
              <a:gd name="T67" fmla="*/ 1619 h 3602"/>
              <a:gd name="T68" fmla="*/ 3188 w 5585"/>
              <a:gd name="T69" fmla="*/ 1528 h 3602"/>
              <a:gd name="T70" fmla="*/ 3313 w 5585"/>
              <a:gd name="T71" fmla="*/ 1485 h 3602"/>
              <a:gd name="T72" fmla="*/ 3367 w 5585"/>
              <a:gd name="T73" fmla="*/ 1451 h 3602"/>
              <a:gd name="T74" fmla="*/ 3457 w 5585"/>
              <a:gd name="T75" fmla="*/ 1354 h 3602"/>
              <a:gd name="T76" fmla="*/ 3587 w 5585"/>
              <a:gd name="T77" fmla="*/ 1290 h 3602"/>
              <a:gd name="T78" fmla="*/ 3690 w 5585"/>
              <a:gd name="T79" fmla="*/ 1243 h 3602"/>
              <a:gd name="T80" fmla="*/ 3722 w 5585"/>
              <a:gd name="T81" fmla="*/ 1203 h 3602"/>
              <a:gd name="T82" fmla="*/ 3834 w 5585"/>
              <a:gd name="T83" fmla="*/ 1112 h 3602"/>
              <a:gd name="T84" fmla="*/ 3959 w 5585"/>
              <a:gd name="T85" fmla="*/ 1070 h 3602"/>
              <a:gd name="T86" fmla="*/ 4013 w 5585"/>
              <a:gd name="T87" fmla="*/ 1035 h 3602"/>
              <a:gd name="T88" fmla="*/ 4104 w 5585"/>
              <a:gd name="T89" fmla="*/ 939 h 3602"/>
              <a:gd name="T90" fmla="*/ 4234 w 5585"/>
              <a:gd name="T91" fmla="*/ 875 h 3602"/>
              <a:gd name="T92" fmla="*/ 4336 w 5585"/>
              <a:gd name="T93" fmla="*/ 828 h 3602"/>
              <a:gd name="T94" fmla="*/ 4368 w 5585"/>
              <a:gd name="T95" fmla="*/ 788 h 3602"/>
              <a:gd name="T96" fmla="*/ 4481 w 5585"/>
              <a:gd name="T97" fmla="*/ 697 h 3602"/>
              <a:gd name="T98" fmla="*/ 4606 w 5585"/>
              <a:gd name="T99" fmla="*/ 654 h 3602"/>
              <a:gd name="T100" fmla="*/ 4660 w 5585"/>
              <a:gd name="T101" fmla="*/ 620 h 3602"/>
              <a:gd name="T102" fmla="*/ 4750 w 5585"/>
              <a:gd name="T103" fmla="*/ 524 h 3602"/>
              <a:gd name="T104" fmla="*/ 4880 w 5585"/>
              <a:gd name="T105" fmla="*/ 459 h 3602"/>
              <a:gd name="T106" fmla="*/ 4983 w 5585"/>
              <a:gd name="T107" fmla="*/ 412 h 3602"/>
              <a:gd name="T108" fmla="*/ 5015 w 5585"/>
              <a:gd name="T109" fmla="*/ 373 h 3602"/>
              <a:gd name="T110" fmla="*/ 5127 w 5585"/>
              <a:gd name="T111" fmla="*/ 281 h 3602"/>
              <a:gd name="T112" fmla="*/ 5252 w 5585"/>
              <a:gd name="T113" fmla="*/ 239 h 3602"/>
              <a:gd name="T114" fmla="*/ 5306 w 5585"/>
              <a:gd name="T115" fmla="*/ 204 h 3602"/>
              <a:gd name="T116" fmla="*/ 5397 w 5585"/>
              <a:gd name="T117" fmla="*/ 108 h 3602"/>
              <a:gd name="T118" fmla="*/ 5526 w 5585"/>
              <a:gd name="T119" fmla="*/ 44 h 3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5" h="3602">
                <a:moveTo>
                  <a:pt x="27" y="3597"/>
                </a:moveTo>
                <a:lnTo>
                  <a:pt x="27" y="3597"/>
                </a:lnTo>
                <a:cubicBezTo>
                  <a:pt x="35" y="3592"/>
                  <a:pt x="37" y="3582"/>
                  <a:pt x="32" y="3575"/>
                </a:cubicBezTo>
                <a:cubicBezTo>
                  <a:pt x="27" y="3567"/>
                  <a:pt x="17" y="3565"/>
                  <a:pt x="10" y="3570"/>
                </a:cubicBezTo>
                <a:lnTo>
                  <a:pt x="10" y="3570"/>
                </a:lnTo>
                <a:cubicBezTo>
                  <a:pt x="2" y="3575"/>
                  <a:pt x="0" y="3585"/>
                  <a:pt x="5" y="3592"/>
                </a:cubicBezTo>
                <a:cubicBezTo>
                  <a:pt x="10" y="3600"/>
                  <a:pt x="20" y="3602"/>
                  <a:pt x="27" y="3597"/>
                </a:cubicBezTo>
                <a:close/>
                <a:moveTo>
                  <a:pt x="81" y="3562"/>
                </a:moveTo>
                <a:lnTo>
                  <a:pt x="81" y="3562"/>
                </a:lnTo>
                <a:lnTo>
                  <a:pt x="81" y="3562"/>
                </a:lnTo>
                <a:cubicBezTo>
                  <a:pt x="88" y="3558"/>
                  <a:pt x="91" y="3548"/>
                  <a:pt x="86" y="3540"/>
                </a:cubicBezTo>
                <a:cubicBezTo>
                  <a:pt x="81" y="3533"/>
                  <a:pt x="71" y="3531"/>
                  <a:pt x="64" y="3535"/>
                </a:cubicBezTo>
                <a:lnTo>
                  <a:pt x="64" y="3535"/>
                </a:lnTo>
                <a:cubicBezTo>
                  <a:pt x="56" y="3540"/>
                  <a:pt x="54" y="3550"/>
                  <a:pt x="59" y="3558"/>
                </a:cubicBezTo>
                <a:cubicBezTo>
                  <a:pt x="64" y="3565"/>
                  <a:pt x="74" y="3567"/>
                  <a:pt x="81" y="3562"/>
                </a:cubicBezTo>
                <a:close/>
                <a:moveTo>
                  <a:pt x="135" y="3528"/>
                </a:moveTo>
                <a:lnTo>
                  <a:pt x="135" y="3528"/>
                </a:lnTo>
                <a:cubicBezTo>
                  <a:pt x="142" y="3523"/>
                  <a:pt x="144" y="3513"/>
                  <a:pt x="140" y="3506"/>
                </a:cubicBezTo>
                <a:cubicBezTo>
                  <a:pt x="135" y="3498"/>
                  <a:pt x="125" y="3496"/>
                  <a:pt x="118" y="3501"/>
                </a:cubicBezTo>
                <a:lnTo>
                  <a:pt x="118" y="3501"/>
                </a:lnTo>
                <a:lnTo>
                  <a:pt x="118" y="3501"/>
                </a:lnTo>
                <a:cubicBezTo>
                  <a:pt x="110" y="3506"/>
                  <a:pt x="108" y="3515"/>
                  <a:pt x="113" y="3523"/>
                </a:cubicBezTo>
                <a:cubicBezTo>
                  <a:pt x="118" y="3530"/>
                  <a:pt x="127" y="3532"/>
                  <a:pt x="135" y="3528"/>
                </a:cubicBezTo>
                <a:close/>
                <a:moveTo>
                  <a:pt x="189" y="3493"/>
                </a:moveTo>
                <a:lnTo>
                  <a:pt x="189" y="3493"/>
                </a:lnTo>
                <a:cubicBezTo>
                  <a:pt x="196" y="3488"/>
                  <a:pt x="198" y="3478"/>
                  <a:pt x="194" y="3471"/>
                </a:cubicBezTo>
                <a:cubicBezTo>
                  <a:pt x="189" y="3464"/>
                  <a:pt x="179" y="3461"/>
                  <a:pt x="171" y="3466"/>
                </a:cubicBezTo>
                <a:lnTo>
                  <a:pt x="171" y="3466"/>
                </a:lnTo>
                <a:lnTo>
                  <a:pt x="171" y="3466"/>
                </a:lnTo>
                <a:cubicBezTo>
                  <a:pt x="164" y="3471"/>
                  <a:pt x="162" y="3481"/>
                  <a:pt x="167" y="3488"/>
                </a:cubicBezTo>
                <a:cubicBezTo>
                  <a:pt x="171" y="3496"/>
                  <a:pt x="181" y="3498"/>
                  <a:pt x="189" y="3493"/>
                </a:cubicBezTo>
                <a:close/>
                <a:moveTo>
                  <a:pt x="243" y="3458"/>
                </a:moveTo>
                <a:lnTo>
                  <a:pt x="243" y="3458"/>
                </a:lnTo>
                <a:cubicBezTo>
                  <a:pt x="250" y="3454"/>
                  <a:pt x="252" y="3444"/>
                  <a:pt x="247" y="3436"/>
                </a:cubicBezTo>
                <a:cubicBezTo>
                  <a:pt x="243" y="3429"/>
                  <a:pt x="233" y="3427"/>
                  <a:pt x="225" y="3432"/>
                </a:cubicBezTo>
                <a:lnTo>
                  <a:pt x="225" y="3432"/>
                </a:lnTo>
                <a:cubicBezTo>
                  <a:pt x="218" y="3436"/>
                  <a:pt x="216" y="3446"/>
                  <a:pt x="220" y="3454"/>
                </a:cubicBezTo>
                <a:cubicBezTo>
                  <a:pt x="225" y="3461"/>
                  <a:pt x="235" y="3463"/>
                  <a:pt x="243" y="3458"/>
                </a:cubicBezTo>
                <a:close/>
                <a:moveTo>
                  <a:pt x="296" y="3424"/>
                </a:moveTo>
                <a:lnTo>
                  <a:pt x="296" y="3424"/>
                </a:lnTo>
                <a:cubicBezTo>
                  <a:pt x="304" y="3419"/>
                  <a:pt x="306" y="3409"/>
                  <a:pt x="301" y="3402"/>
                </a:cubicBezTo>
                <a:cubicBezTo>
                  <a:pt x="297" y="3394"/>
                  <a:pt x="287" y="3392"/>
                  <a:pt x="279" y="3397"/>
                </a:cubicBezTo>
                <a:lnTo>
                  <a:pt x="279" y="3397"/>
                </a:lnTo>
                <a:cubicBezTo>
                  <a:pt x="272" y="3402"/>
                  <a:pt x="270" y="3412"/>
                  <a:pt x="274" y="3419"/>
                </a:cubicBezTo>
                <a:cubicBezTo>
                  <a:pt x="279" y="3426"/>
                  <a:pt x="289" y="3429"/>
                  <a:pt x="296" y="3424"/>
                </a:cubicBezTo>
                <a:close/>
                <a:moveTo>
                  <a:pt x="350" y="3389"/>
                </a:moveTo>
                <a:lnTo>
                  <a:pt x="350" y="3389"/>
                </a:lnTo>
                <a:cubicBezTo>
                  <a:pt x="358" y="3384"/>
                  <a:pt x="360" y="3375"/>
                  <a:pt x="355" y="3367"/>
                </a:cubicBezTo>
                <a:cubicBezTo>
                  <a:pt x="350" y="3360"/>
                  <a:pt x="340" y="3358"/>
                  <a:pt x="333" y="3362"/>
                </a:cubicBezTo>
                <a:lnTo>
                  <a:pt x="333" y="3362"/>
                </a:lnTo>
                <a:cubicBezTo>
                  <a:pt x="326" y="3367"/>
                  <a:pt x="323" y="3377"/>
                  <a:pt x="328" y="3384"/>
                </a:cubicBezTo>
                <a:cubicBezTo>
                  <a:pt x="333" y="3392"/>
                  <a:pt x="343" y="3394"/>
                  <a:pt x="350" y="3389"/>
                </a:cubicBezTo>
                <a:close/>
                <a:moveTo>
                  <a:pt x="404" y="3355"/>
                </a:moveTo>
                <a:lnTo>
                  <a:pt x="404" y="3355"/>
                </a:lnTo>
                <a:cubicBezTo>
                  <a:pt x="412" y="3350"/>
                  <a:pt x="414" y="3340"/>
                  <a:pt x="409" y="3332"/>
                </a:cubicBezTo>
                <a:cubicBezTo>
                  <a:pt x="404" y="3325"/>
                  <a:pt x="394" y="3323"/>
                  <a:pt x="387" y="3328"/>
                </a:cubicBezTo>
                <a:lnTo>
                  <a:pt x="387" y="3328"/>
                </a:lnTo>
                <a:cubicBezTo>
                  <a:pt x="379" y="3332"/>
                  <a:pt x="377" y="3342"/>
                  <a:pt x="382" y="3350"/>
                </a:cubicBezTo>
                <a:cubicBezTo>
                  <a:pt x="387" y="3357"/>
                  <a:pt x="397" y="3359"/>
                  <a:pt x="404" y="3355"/>
                </a:cubicBezTo>
                <a:close/>
                <a:moveTo>
                  <a:pt x="458" y="3320"/>
                </a:moveTo>
                <a:lnTo>
                  <a:pt x="458" y="3320"/>
                </a:lnTo>
                <a:cubicBezTo>
                  <a:pt x="466" y="3315"/>
                  <a:pt x="468" y="3305"/>
                  <a:pt x="463" y="3298"/>
                </a:cubicBezTo>
                <a:cubicBezTo>
                  <a:pt x="458" y="3290"/>
                  <a:pt x="448" y="3288"/>
                  <a:pt x="441" y="3293"/>
                </a:cubicBezTo>
                <a:lnTo>
                  <a:pt x="441" y="3293"/>
                </a:lnTo>
                <a:cubicBezTo>
                  <a:pt x="433" y="3298"/>
                  <a:pt x="431" y="3308"/>
                  <a:pt x="436" y="3315"/>
                </a:cubicBezTo>
                <a:cubicBezTo>
                  <a:pt x="441" y="3323"/>
                  <a:pt x="451" y="3325"/>
                  <a:pt x="458" y="3320"/>
                </a:cubicBezTo>
                <a:close/>
                <a:moveTo>
                  <a:pt x="512" y="3285"/>
                </a:moveTo>
                <a:lnTo>
                  <a:pt x="512" y="3285"/>
                </a:lnTo>
                <a:cubicBezTo>
                  <a:pt x="519" y="3281"/>
                  <a:pt x="522" y="3271"/>
                  <a:pt x="517" y="3263"/>
                </a:cubicBezTo>
                <a:cubicBezTo>
                  <a:pt x="512" y="3256"/>
                  <a:pt x="502" y="3254"/>
                  <a:pt x="495" y="3258"/>
                </a:cubicBezTo>
                <a:lnTo>
                  <a:pt x="495" y="3258"/>
                </a:lnTo>
                <a:cubicBezTo>
                  <a:pt x="487" y="3263"/>
                  <a:pt x="485" y="3273"/>
                  <a:pt x="490" y="3281"/>
                </a:cubicBezTo>
                <a:cubicBezTo>
                  <a:pt x="495" y="3288"/>
                  <a:pt x="505" y="3290"/>
                  <a:pt x="512" y="3285"/>
                </a:cubicBezTo>
                <a:close/>
                <a:moveTo>
                  <a:pt x="566" y="3251"/>
                </a:moveTo>
                <a:lnTo>
                  <a:pt x="566" y="3251"/>
                </a:lnTo>
                <a:cubicBezTo>
                  <a:pt x="573" y="3246"/>
                  <a:pt x="575" y="3236"/>
                  <a:pt x="571" y="3229"/>
                </a:cubicBezTo>
                <a:cubicBezTo>
                  <a:pt x="566" y="3221"/>
                  <a:pt x="556" y="3219"/>
                  <a:pt x="549" y="3224"/>
                </a:cubicBezTo>
                <a:lnTo>
                  <a:pt x="548" y="3224"/>
                </a:lnTo>
                <a:cubicBezTo>
                  <a:pt x="541" y="3229"/>
                  <a:pt x="539" y="3239"/>
                  <a:pt x="544" y="3246"/>
                </a:cubicBezTo>
                <a:cubicBezTo>
                  <a:pt x="548" y="3253"/>
                  <a:pt x="558" y="3256"/>
                  <a:pt x="566" y="3251"/>
                </a:cubicBezTo>
                <a:close/>
                <a:moveTo>
                  <a:pt x="620" y="3216"/>
                </a:moveTo>
                <a:lnTo>
                  <a:pt x="620" y="3216"/>
                </a:lnTo>
                <a:cubicBezTo>
                  <a:pt x="627" y="3211"/>
                  <a:pt x="629" y="3201"/>
                  <a:pt x="624" y="3194"/>
                </a:cubicBezTo>
                <a:cubicBezTo>
                  <a:pt x="620" y="3187"/>
                  <a:pt x="610" y="3184"/>
                  <a:pt x="602" y="3189"/>
                </a:cubicBezTo>
                <a:lnTo>
                  <a:pt x="602" y="3189"/>
                </a:lnTo>
                <a:cubicBezTo>
                  <a:pt x="595" y="3194"/>
                  <a:pt x="593" y="3204"/>
                  <a:pt x="598" y="3211"/>
                </a:cubicBezTo>
                <a:cubicBezTo>
                  <a:pt x="602" y="3219"/>
                  <a:pt x="612" y="3221"/>
                  <a:pt x="620" y="3216"/>
                </a:cubicBezTo>
                <a:close/>
                <a:moveTo>
                  <a:pt x="674" y="3182"/>
                </a:moveTo>
                <a:lnTo>
                  <a:pt x="674" y="3181"/>
                </a:lnTo>
                <a:cubicBezTo>
                  <a:pt x="681" y="3177"/>
                  <a:pt x="683" y="3167"/>
                  <a:pt x="678" y="3159"/>
                </a:cubicBezTo>
                <a:cubicBezTo>
                  <a:pt x="674" y="3152"/>
                  <a:pt x="664" y="3150"/>
                  <a:pt x="656" y="3155"/>
                </a:cubicBezTo>
                <a:lnTo>
                  <a:pt x="656" y="3155"/>
                </a:lnTo>
                <a:cubicBezTo>
                  <a:pt x="649" y="3159"/>
                  <a:pt x="647" y="3169"/>
                  <a:pt x="651" y="3177"/>
                </a:cubicBezTo>
                <a:cubicBezTo>
                  <a:pt x="656" y="3184"/>
                  <a:pt x="666" y="3186"/>
                  <a:pt x="674" y="3182"/>
                </a:cubicBezTo>
                <a:close/>
                <a:moveTo>
                  <a:pt x="727" y="3147"/>
                </a:moveTo>
                <a:lnTo>
                  <a:pt x="727" y="3147"/>
                </a:lnTo>
                <a:cubicBezTo>
                  <a:pt x="735" y="3142"/>
                  <a:pt x="737" y="3132"/>
                  <a:pt x="732" y="3125"/>
                </a:cubicBezTo>
                <a:cubicBezTo>
                  <a:pt x="727" y="3117"/>
                  <a:pt x="718" y="3115"/>
                  <a:pt x="710" y="3120"/>
                </a:cubicBezTo>
                <a:lnTo>
                  <a:pt x="710" y="3120"/>
                </a:lnTo>
                <a:cubicBezTo>
                  <a:pt x="703" y="3125"/>
                  <a:pt x="701" y="3135"/>
                  <a:pt x="705" y="3142"/>
                </a:cubicBezTo>
                <a:cubicBezTo>
                  <a:pt x="710" y="3150"/>
                  <a:pt x="720" y="3152"/>
                  <a:pt x="727" y="3147"/>
                </a:cubicBezTo>
                <a:close/>
                <a:moveTo>
                  <a:pt x="781" y="3112"/>
                </a:moveTo>
                <a:lnTo>
                  <a:pt x="781" y="3112"/>
                </a:lnTo>
                <a:cubicBezTo>
                  <a:pt x="789" y="3107"/>
                  <a:pt x="791" y="3098"/>
                  <a:pt x="786" y="3090"/>
                </a:cubicBezTo>
                <a:cubicBezTo>
                  <a:pt x="781" y="3083"/>
                  <a:pt x="771" y="3081"/>
                  <a:pt x="764" y="3085"/>
                </a:cubicBezTo>
                <a:lnTo>
                  <a:pt x="764" y="3085"/>
                </a:lnTo>
                <a:cubicBezTo>
                  <a:pt x="757" y="3090"/>
                  <a:pt x="754" y="3100"/>
                  <a:pt x="759" y="3107"/>
                </a:cubicBezTo>
                <a:cubicBezTo>
                  <a:pt x="764" y="3115"/>
                  <a:pt x="774" y="3117"/>
                  <a:pt x="781" y="3112"/>
                </a:cubicBezTo>
                <a:close/>
                <a:moveTo>
                  <a:pt x="835" y="3078"/>
                </a:moveTo>
                <a:lnTo>
                  <a:pt x="835" y="3078"/>
                </a:lnTo>
                <a:cubicBezTo>
                  <a:pt x="843" y="3073"/>
                  <a:pt x="845" y="3063"/>
                  <a:pt x="840" y="3056"/>
                </a:cubicBezTo>
                <a:cubicBezTo>
                  <a:pt x="835" y="3048"/>
                  <a:pt x="825" y="3046"/>
                  <a:pt x="818" y="3051"/>
                </a:cubicBezTo>
                <a:lnTo>
                  <a:pt x="818" y="3051"/>
                </a:lnTo>
                <a:cubicBezTo>
                  <a:pt x="810" y="3056"/>
                  <a:pt x="808" y="3065"/>
                  <a:pt x="813" y="3073"/>
                </a:cubicBezTo>
                <a:cubicBezTo>
                  <a:pt x="818" y="3080"/>
                  <a:pt x="828" y="3082"/>
                  <a:pt x="835" y="3078"/>
                </a:cubicBezTo>
                <a:close/>
                <a:moveTo>
                  <a:pt x="889" y="3043"/>
                </a:moveTo>
                <a:lnTo>
                  <a:pt x="889" y="3043"/>
                </a:lnTo>
                <a:cubicBezTo>
                  <a:pt x="896" y="3038"/>
                  <a:pt x="899" y="3028"/>
                  <a:pt x="894" y="3021"/>
                </a:cubicBezTo>
                <a:cubicBezTo>
                  <a:pt x="889" y="3013"/>
                  <a:pt x="879" y="3011"/>
                  <a:pt x="872" y="3016"/>
                </a:cubicBezTo>
                <a:lnTo>
                  <a:pt x="872" y="3016"/>
                </a:lnTo>
                <a:cubicBezTo>
                  <a:pt x="864" y="3021"/>
                  <a:pt x="862" y="3031"/>
                  <a:pt x="867" y="3038"/>
                </a:cubicBezTo>
                <a:cubicBezTo>
                  <a:pt x="872" y="3046"/>
                  <a:pt x="882" y="3048"/>
                  <a:pt x="889" y="3043"/>
                </a:cubicBezTo>
                <a:close/>
                <a:moveTo>
                  <a:pt x="943" y="3008"/>
                </a:moveTo>
                <a:lnTo>
                  <a:pt x="943" y="3008"/>
                </a:lnTo>
                <a:cubicBezTo>
                  <a:pt x="950" y="3004"/>
                  <a:pt x="952" y="2994"/>
                  <a:pt x="948" y="2986"/>
                </a:cubicBezTo>
                <a:cubicBezTo>
                  <a:pt x="943" y="2979"/>
                  <a:pt x="933" y="2977"/>
                  <a:pt x="926" y="2981"/>
                </a:cubicBezTo>
                <a:lnTo>
                  <a:pt x="926" y="2982"/>
                </a:lnTo>
                <a:cubicBezTo>
                  <a:pt x="918" y="2986"/>
                  <a:pt x="916" y="2996"/>
                  <a:pt x="921" y="3004"/>
                </a:cubicBezTo>
                <a:cubicBezTo>
                  <a:pt x="926" y="3011"/>
                  <a:pt x="935" y="3013"/>
                  <a:pt x="943" y="3008"/>
                </a:cubicBezTo>
                <a:close/>
                <a:moveTo>
                  <a:pt x="997" y="2974"/>
                </a:moveTo>
                <a:lnTo>
                  <a:pt x="997" y="2974"/>
                </a:lnTo>
                <a:cubicBezTo>
                  <a:pt x="1004" y="2969"/>
                  <a:pt x="1006" y="2959"/>
                  <a:pt x="1002" y="2952"/>
                </a:cubicBezTo>
                <a:cubicBezTo>
                  <a:pt x="997" y="2944"/>
                  <a:pt x="987" y="2942"/>
                  <a:pt x="979" y="2947"/>
                </a:cubicBezTo>
                <a:lnTo>
                  <a:pt x="979" y="2947"/>
                </a:lnTo>
                <a:cubicBezTo>
                  <a:pt x="972" y="2952"/>
                  <a:pt x="970" y="2962"/>
                  <a:pt x="975" y="2969"/>
                </a:cubicBezTo>
                <a:cubicBezTo>
                  <a:pt x="979" y="2976"/>
                  <a:pt x="989" y="2979"/>
                  <a:pt x="997" y="2974"/>
                </a:cubicBezTo>
                <a:close/>
                <a:moveTo>
                  <a:pt x="1051" y="2939"/>
                </a:moveTo>
                <a:lnTo>
                  <a:pt x="1051" y="2939"/>
                </a:lnTo>
                <a:cubicBezTo>
                  <a:pt x="1058" y="2934"/>
                  <a:pt x="1060" y="2924"/>
                  <a:pt x="1055" y="2917"/>
                </a:cubicBezTo>
                <a:cubicBezTo>
                  <a:pt x="1051" y="2910"/>
                  <a:pt x="1041" y="2907"/>
                  <a:pt x="1033" y="2912"/>
                </a:cubicBezTo>
                <a:lnTo>
                  <a:pt x="1033" y="2912"/>
                </a:lnTo>
                <a:cubicBezTo>
                  <a:pt x="1026" y="2917"/>
                  <a:pt x="1024" y="2927"/>
                  <a:pt x="1028" y="2934"/>
                </a:cubicBezTo>
                <a:cubicBezTo>
                  <a:pt x="1033" y="2942"/>
                  <a:pt x="1043" y="2944"/>
                  <a:pt x="1051" y="2939"/>
                </a:cubicBezTo>
                <a:close/>
                <a:moveTo>
                  <a:pt x="1104" y="2905"/>
                </a:moveTo>
                <a:lnTo>
                  <a:pt x="1104" y="2905"/>
                </a:lnTo>
                <a:cubicBezTo>
                  <a:pt x="1112" y="2900"/>
                  <a:pt x="1114" y="2890"/>
                  <a:pt x="1109" y="2882"/>
                </a:cubicBezTo>
                <a:cubicBezTo>
                  <a:pt x="1105" y="2875"/>
                  <a:pt x="1095" y="2873"/>
                  <a:pt x="1087" y="2878"/>
                </a:cubicBezTo>
                <a:lnTo>
                  <a:pt x="1087" y="2878"/>
                </a:lnTo>
                <a:cubicBezTo>
                  <a:pt x="1080" y="2882"/>
                  <a:pt x="1078" y="2892"/>
                  <a:pt x="1082" y="2900"/>
                </a:cubicBezTo>
                <a:cubicBezTo>
                  <a:pt x="1087" y="2907"/>
                  <a:pt x="1097" y="2909"/>
                  <a:pt x="1104" y="2905"/>
                </a:cubicBezTo>
                <a:close/>
                <a:moveTo>
                  <a:pt x="1158" y="2870"/>
                </a:moveTo>
                <a:lnTo>
                  <a:pt x="1158" y="2870"/>
                </a:lnTo>
                <a:cubicBezTo>
                  <a:pt x="1166" y="2865"/>
                  <a:pt x="1168" y="2855"/>
                  <a:pt x="1163" y="2848"/>
                </a:cubicBezTo>
                <a:cubicBezTo>
                  <a:pt x="1158" y="2840"/>
                  <a:pt x="1148" y="2838"/>
                  <a:pt x="1141" y="2843"/>
                </a:cubicBezTo>
                <a:lnTo>
                  <a:pt x="1141" y="2843"/>
                </a:lnTo>
                <a:cubicBezTo>
                  <a:pt x="1134" y="2848"/>
                  <a:pt x="1131" y="2858"/>
                  <a:pt x="1136" y="2865"/>
                </a:cubicBezTo>
                <a:cubicBezTo>
                  <a:pt x="1141" y="2873"/>
                  <a:pt x="1151" y="2875"/>
                  <a:pt x="1158" y="2870"/>
                </a:cubicBezTo>
                <a:close/>
                <a:moveTo>
                  <a:pt x="1212" y="2835"/>
                </a:moveTo>
                <a:lnTo>
                  <a:pt x="1212" y="2835"/>
                </a:lnTo>
                <a:cubicBezTo>
                  <a:pt x="1220" y="2831"/>
                  <a:pt x="1222" y="2821"/>
                  <a:pt x="1217" y="2813"/>
                </a:cubicBezTo>
                <a:cubicBezTo>
                  <a:pt x="1212" y="2806"/>
                  <a:pt x="1202" y="2804"/>
                  <a:pt x="1195" y="2808"/>
                </a:cubicBezTo>
                <a:lnTo>
                  <a:pt x="1195" y="2808"/>
                </a:lnTo>
                <a:cubicBezTo>
                  <a:pt x="1187" y="2813"/>
                  <a:pt x="1185" y="2823"/>
                  <a:pt x="1190" y="2831"/>
                </a:cubicBezTo>
                <a:cubicBezTo>
                  <a:pt x="1195" y="2838"/>
                  <a:pt x="1205" y="2840"/>
                  <a:pt x="1212" y="2835"/>
                </a:cubicBezTo>
                <a:close/>
                <a:moveTo>
                  <a:pt x="1266" y="2801"/>
                </a:moveTo>
                <a:lnTo>
                  <a:pt x="1266" y="2801"/>
                </a:lnTo>
                <a:cubicBezTo>
                  <a:pt x="1274" y="2796"/>
                  <a:pt x="1276" y="2786"/>
                  <a:pt x="1271" y="2779"/>
                </a:cubicBezTo>
                <a:cubicBezTo>
                  <a:pt x="1266" y="2771"/>
                  <a:pt x="1256" y="2769"/>
                  <a:pt x="1249" y="2774"/>
                </a:cubicBezTo>
                <a:lnTo>
                  <a:pt x="1249" y="2774"/>
                </a:lnTo>
                <a:cubicBezTo>
                  <a:pt x="1241" y="2779"/>
                  <a:pt x="1239" y="2788"/>
                  <a:pt x="1244" y="2796"/>
                </a:cubicBezTo>
                <a:cubicBezTo>
                  <a:pt x="1249" y="2803"/>
                  <a:pt x="1259" y="2805"/>
                  <a:pt x="1266" y="2801"/>
                </a:cubicBezTo>
                <a:close/>
                <a:moveTo>
                  <a:pt x="1320" y="2766"/>
                </a:moveTo>
                <a:lnTo>
                  <a:pt x="1320" y="2766"/>
                </a:lnTo>
                <a:cubicBezTo>
                  <a:pt x="1327" y="2761"/>
                  <a:pt x="1330" y="2751"/>
                  <a:pt x="1325" y="2744"/>
                </a:cubicBezTo>
                <a:cubicBezTo>
                  <a:pt x="1320" y="2737"/>
                  <a:pt x="1310" y="2734"/>
                  <a:pt x="1303" y="2739"/>
                </a:cubicBezTo>
                <a:lnTo>
                  <a:pt x="1303" y="2739"/>
                </a:lnTo>
                <a:cubicBezTo>
                  <a:pt x="1295" y="2744"/>
                  <a:pt x="1293" y="2754"/>
                  <a:pt x="1298" y="2761"/>
                </a:cubicBezTo>
                <a:cubicBezTo>
                  <a:pt x="1303" y="2769"/>
                  <a:pt x="1313" y="2771"/>
                  <a:pt x="1320" y="2766"/>
                </a:cubicBezTo>
                <a:close/>
                <a:moveTo>
                  <a:pt x="1374" y="2731"/>
                </a:moveTo>
                <a:lnTo>
                  <a:pt x="1374" y="2731"/>
                </a:lnTo>
                <a:cubicBezTo>
                  <a:pt x="1381" y="2727"/>
                  <a:pt x="1383" y="2717"/>
                  <a:pt x="1379" y="2709"/>
                </a:cubicBezTo>
                <a:cubicBezTo>
                  <a:pt x="1374" y="2702"/>
                  <a:pt x="1364" y="2700"/>
                  <a:pt x="1357" y="2705"/>
                </a:cubicBezTo>
                <a:lnTo>
                  <a:pt x="1357" y="2705"/>
                </a:lnTo>
                <a:cubicBezTo>
                  <a:pt x="1349" y="2709"/>
                  <a:pt x="1347" y="2719"/>
                  <a:pt x="1352" y="2727"/>
                </a:cubicBezTo>
                <a:cubicBezTo>
                  <a:pt x="1356" y="2734"/>
                  <a:pt x="1366" y="2736"/>
                  <a:pt x="1374" y="2731"/>
                </a:cubicBezTo>
                <a:close/>
                <a:moveTo>
                  <a:pt x="1428" y="2697"/>
                </a:moveTo>
                <a:lnTo>
                  <a:pt x="1428" y="2697"/>
                </a:lnTo>
                <a:cubicBezTo>
                  <a:pt x="1435" y="2692"/>
                  <a:pt x="1437" y="2682"/>
                  <a:pt x="1433" y="2675"/>
                </a:cubicBezTo>
                <a:cubicBezTo>
                  <a:pt x="1428" y="2667"/>
                  <a:pt x="1418" y="2665"/>
                  <a:pt x="1410" y="2670"/>
                </a:cubicBezTo>
                <a:lnTo>
                  <a:pt x="1410" y="2670"/>
                </a:lnTo>
                <a:cubicBezTo>
                  <a:pt x="1403" y="2675"/>
                  <a:pt x="1401" y="2685"/>
                  <a:pt x="1406" y="2692"/>
                </a:cubicBezTo>
                <a:cubicBezTo>
                  <a:pt x="1410" y="2699"/>
                  <a:pt x="1420" y="2702"/>
                  <a:pt x="1428" y="2697"/>
                </a:cubicBezTo>
                <a:close/>
                <a:moveTo>
                  <a:pt x="1482" y="2662"/>
                </a:moveTo>
                <a:lnTo>
                  <a:pt x="1482" y="2662"/>
                </a:lnTo>
                <a:cubicBezTo>
                  <a:pt x="1489" y="2657"/>
                  <a:pt x="1491" y="2648"/>
                  <a:pt x="1486" y="2640"/>
                </a:cubicBezTo>
                <a:cubicBezTo>
                  <a:pt x="1482" y="2633"/>
                  <a:pt x="1472" y="2631"/>
                  <a:pt x="1464" y="2635"/>
                </a:cubicBezTo>
                <a:lnTo>
                  <a:pt x="1464" y="2635"/>
                </a:lnTo>
                <a:cubicBezTo>
                  <a:pt x="1457" y="2640"/>
                  <a:pt x="1455" y="2650"/>
                  <a:pt x="1459" y="2657"/>
                </a:cubicBezTo>
                <a:cubicBezTo>
                  <a:pt x="1464" y="2665"/>
                  <a:pt x="1474" y="2667"/>
                  <a:pt x="1482" y="2662"/>
                </a:cubicBezTo>
                <a:close/>
                <a:moveTo>
                  <a:pt x="1535" y="2628"/>
                </a:moveTo>
                <a:lnTo>
                  <a:pt x="1535" y="2628"/>
                </a:lnTo>
                <a:cubicBezTo>
                  <a:pt x="1543" y="2623"/>
                  <a:pt x="1545" y="2613"/>
                  <a:pt x="1540" y="2606"/>
                </a:cubicBezTo>
                <a:cubicBezTo>
                  <a:pt x="1535" y="2598"/>
                  <a:pt x="1526" y="2596"/>
                  <a:pt x="1518" y="2601"/>
                </a:cubicBezTo>
                <a:lnTo>
                  <a:pt x="1518" y="2601"/>
                </a:lnTo>
                <a:cubicBezTo>
                  <a:pt x="1511" y="2605"/>
                  <a:pt x="1509" y="2615"/>
                  <a:pt x="1513" y="2623"/>
                </a:cubicBezTo>
                <a:cubicBezTo>
                  <a:pt x="1518" y="2630"/>
                  <a:pt x="1528" y="2632"/>
                  <a:pt x="1535" y="2628"/>
                </a:cubicBezTo>
                <a:close/>
                <a:moveTo>
                  <a:pt x="1589" y="2593"/>
                </a:moveTo>
                <a:lnTo>
                  <a:pt x="1589" y="2593"/>
                </a:lnTo>
                <a:cubicBezTo>
                  <a:pt x="1597" y="2588"/>
                  <a:pt x="1599" y="2578"/>
                  <a:pt x="1594" y="2571"/>
                </a:cubicBezTo>
                <a:cubicBezTo>
                  <a:pt x="1589" y="2563"/>
                  <a:pt x="1579" y="2561"/>
                  <a:pt x="1572" y="2566"/>
                </a:cubicBezTo>
                <a:lnTo>
                  <a:pt x="1572" y="2566"/>
                </a:lnTo>
                <a:cubicBezTo>
                  <a:pt x="1565" y="2571"/>
                  <a:pt x="1562" y="2581"/>
                  <a:pt x="1567" y="2588"/>
                </a:cubicBezTo>
                <a:cubicBezTo>
                  <a:pt x="1572" y="2596"/>
                  <a:pt x="1582" y="2598"/>
                  <a:pt x="1589" y="2593"/>
                </a:cubicBezTo>
                <a:close/>
                <a:moveTo>
                  <a:pt x="1643" y="2558"/>
                </a:moveTo>
                <a:lnTo>
                  <a:pt x="1643" y="2558"/>
                </a:lnTo>
                <a:cubicBezTo>
                  <a:pt x="1651" y="2554"/>
                  <a:pt x="1653" y="2544"/>
                  <a:pt x="1648" y="2536"/>
                </a:cubicBezTo>
                <a:cubicBezTo>
                  <a:pt x="1643" y="2529"/>
                  <a:pt x="1633" y="2527"/>
                  <a:pt x="1626" y="2531"/>
                </a:cubicBezTo>
                <a:lnTo>
                  <a:pt x="1626" y="2531"/>
                </a:lnTo>
                <a:cubicBezTo>
                  <a:pt x="1618" y="2536"/>
                  <a:pt x="1616" y="2546"/>
                  <a:pt x="1621" y="2554"/>
                </a:cubicBezTo>
                <a:cubicBezTo>
                  <a:pt x="1626" y="2561"/>
                  <a:pt x="1636" y="2563"/>
                  <a:pt x="1643" y="2558"/>
                </a:cubicBezTo>
                <a:close/>
                <a:moveTo>
                  <a:pt x="1697" y="2524"/>
                </a:moveTo>
                <a:lnTo>
                  <a:pt x="1697" y="2524"/>
                </a:lnTo>
                <a:cubicBezTo>
                  <a:pt x="1704" y="2519"/>
                  <a:pt x="1707" y="2509"/>
                  <a:pt x="1702" y="2502"/>
                </a:cubicBezTo>
                <a:cubicBezTo>
                  <a:pt x="1697" y="2494"/>
                  <a:pt x="1687" y="2492"/>
                  <a:pt x="1680" y="2497"/>
                </a:cubicBezTo>
                <a:lnTo>
                  <a:pt x="1680" y="2497"/>
                </a:lnTo>
                <a:cubicBezTo>
                  <a:pt x="1672" y="2502"/>
                  <a:pt x="1670" y="2512"/>
                  <a:pt x="1675" y="2519"/>
                </a:cubicBezTo>
                <a:cubicBezTo>
                  <a:pt x="1680" y="2526"/>
                  <a:pt x="1690" y="2529"/>
                  <a:pt x="1697" y="2524"/>
                </a:cubicBezTo>
                <a:close/>
                <a:moveTo>
                  <a:pt x="1751" y="2489"/>
                </a:moveTo>
                <a:lnTo>
                  <a:pt x="1751" y="2489"/>
                </a:lnTo>
                <a:cubicBezTo>
                  <a:pt x="1758" y="2484"/>
                  <a:pt x="1760" y="2474"/>
                  <a:pt x="1756" y="2467"/>
                </a:cubicBezTo>
                <a:cubicBezTo>
                  <a:pt x="1751" y="2460"/>
                  <a:pt x="1741" y="2457"/>
                  <a:pt x="1734" y="2462"/>
                </a:cubicBezTo>
                <a:lnTo>
                  <a:pt x="1734" y="2462"/>
                </a:lnTo>
                <a:cubicBezTo>
                  <a:pt x="1726" y="2467"/>
                  <a:pt x="1724" y="2477"/>
                  <a:pt x="1729" y="2484"/>
                </a:cubicBezTo>
                <a:cubicBezTo>
                  <a:pt x="1734" y="2492"/>
                  <a:pt x="1743" y="2494"/>
                  <a:pt x="1751" y="2489"/>
                </a:cubicBezTo>
                <a:close/>
                <a:moveTo>
                  <a:pt x="1805" y="2455"/>
                </a:moveTo>
                <a:lnTo>
                  <a:pt x="1805" y="2455"/>
                </a:lnTo>
                <a:cubicBezTo>
                  <a:pt x="1812" y="2450"/>
                  <a:pt x="1814" y="2440"/>
                  <a:pt x="1810" y="2432"/>
                </a:cubicBezTo>
                <a:cubicBezTo>
                  <a:pt x="1805" y="2425"/>
                  <a:pt x="1795" y="2423"/>
                  <a:pt x="1787" y="2428"/>
                </a:cubicBezTo>
                <a:lnTo>
                  <a:pt x="1787" y="2428"/>
                </a:lnTo>
                <a:cubicBezTo>
                  <a:pt x="1780" y="2432"/>
                  <a:pt x="1778" y="2442"/>
                  <a:pt x="1783" y="2450"/>
                </a:cubicBezTo>
                <a:cubicBezTo>
                  <a:pt x="1787" y="2457"/>
                  <a:pt x="1797" y="2459"/>
                  <a:pt x="1805" y="2455"/>
                </a:cubicBezTo>
                <a:close/>
                <a:moveTo>
                  <a:pt x="1859" y="2420"/>
                </a:moveTo>
                <a:lnTo>
                  <a:pt x="1859" y="2420"/>
                </a:lnTo>
                <a:cubicBezTo>
                  <a:pt x="1866" y="2415"/>
                  <a:pt x="1868" y="2405"/>
                  <a:pt x="1863" y="2398"/>
                </a:cubicBezTo>
                <a:cubicBezTo>
                  <a:pt x="1859" y="2390"/>
                  <a:pt x="1849" y="2388"/>
                  <a:pt x="1841" y="2393"/>
                </a:cubicBezTo>
                <a:lnTo>
                  <a:pt x="1841" y="2393"/>
                </a:lnTo>
                <a:cubicBezTo>
                  <a:pt x="1834" y="2398"/>
                  <a:pt x="1832" y="2408"/>
                  <a:pt x="1836" y="2415"/>
                </a:cubicBezTo>
                <a:cubicBezTo>
                  <a:pt x="1841" y="2423"/>
                  <a:pt x="1851" y="2425"/>
                  <a:pt x="1859" y="2420"/>
                </a:cubicBezTo>
                <a:close/>
                <a:moveTo>
                  <a:pt x="1912" y="2385"/>
                </a:moveTo>
                <a:lnTo>
                  <a:pt x="1912" y="2385"/>
                </a:lnTo>
                <a:cubicBezTo>
                  <a:pt x="1920" y="2381"/>
                  <a:pt x="1922" y="2371"/>
                  <a:pt x="1917" y="2363"/>
                </a:cubicBezTo>
                <a:cubicBezTo>
                  <a:pt x="1913" y="2356"/>
                  <a:pt x="1903" y="2354"/>
                  <a:pt x="1895" y="2358"/>
                </a:cubicBezTo>
                <a:lnTo>
                  <a:pt x="1895" y="2358"/>
                </a:lnTo>
                <a:cubicBezTo>
                  <a:pt x="1888" y="2363"/>
                  <a:pt x="1886" y="2373"/>
                  <a:pt x="1890" y="2380"/>
                </a:cubicBezTo>
                <a:cubicBezTo>
                  <a:pt x="1895" y="2388"/>
                  <a:pt x="1905" y="2390"/>
                  <a:pt x="1912" y="2385"/>
                </a:cubicBezTo>
                <a:close/>
                <a:moveTo>
                  <a:pt x="1966" y="2351"/>
                </a:moveTo>
                <a:lnTo>
                  <a:pt x="1966" y="2351"/>
                </a:lnTo>
                <a:cubicBezTo>
                  <a:pt x="1974" y="2346"/>
                  <a:pt x="1976" y="2336"/>
                  <a:pt x="1971" y="2329"/>
                </a:cubicBezTo>
                <a:cubicBezTo>
                  <a:pt x="1966" y="2321"/>
                  <a:pt x="1957" y="2319"/>
                  <a:pt x="1949" y="2324"/>
                </a:cubicBezTo>
                <a:lnTo>
                  <a:pt x="1949" y="2324"/>
                </a:lnTo>
                <a:cubicBezTo>
                  <a:pt x="1942" y="2329"/>
                  <a:pt x="1939" y="2338"/>
                  <a:pt x="1944" y="2346"/>
                </a:cubicBezTo>
                <a:cubicBezTo>
                  <a:pt x="1949" y="2353"/>
                  <a:pt x="1959" y="2355"/>
                  <a:pt x="1966" y="2351"/>
                </a:cubicBezTo>
                <a:close/>
                <a:moveTo>
                  <a:pt x="2020" y="2316"/>
                </a:moveTo>
                <a:lnTo>
                  <a:pt x="2020" y="2316"/>
                </a:lnTo>
                <a:cubicBezTo>
                  <a:pt x="2028" y="2311"/>
                  <a:pt x="2030" y="2301"/>
                  <a:pt x="2025" y="2294"/>
                </a:cubicBezTo>
                <a:cubicBezTo>
                  <a:pt x="2020" y="2287"/>
                  <a:pt x="2010" y="2284"/>
                  <a:pt x="2003" y="2289"/>
                </a:cubicBezTo>
                <a:lnTo>
                  <a:pt x="2003" y="2289"/>
                </a:lnTo>
                <a:cubicBezTo>
                  <a:pt x="1995" y="2294"/>
                  <a:pt x="1993" y="2304"/>
                  <a:pt x="1998" y="2311"/>
                </a:cubicBezTo>
                <a:cubicBezTo>
                  <a:pt x="2003" y="2319"/>
                  <a:pt x="2013" y="2321"/>
                  <a:pt x="2020" y="2316"/>
                </a:cubicBezTo>
                <a:close/>
                <a:moveTo>
                  <a:pt x="2074" y="2281"/>
                </a:moveTo>
                <a:lnTo>
                  <a:pt x="2074" y="2281"/>
                </a:lnTo>
                <a:cubicBezTo>
                  <a:pt x="2082" y="2277"/>
                  <a:pt x="2084" y="2267"/>
                  <a:pt x="2079" y="2259"/>
                </a:cubicBezTo>
                <a:cubicBezTo>
                  <a:pt x="2074" y="2252"/>
                  <a:pt x="2064" y="2250"/>
                  <a:pt x="2057" y="2254"/>
                </a:cubicBezTo>
                <a:lnTo>
                  <a:pt x="2057" y="2255"/>
                </a:lnTo>
                <a:cubicBezTo>
                  <a:pt x="2049" y="2259"/>
                  <a:pt x="2047" y="2269"/>
                  <a:pt x="2052" y="2277"/>
                </a:cubicBezTo>
                <a:cubicBezTo>
                  <a:pt x="2057" y="2284"/>
                  <a:pt x="2067" y="2286"/>
                  <a:pt x="2074" y="2281"/>
                </a:cubicBezTo>
                <a:close/>
                <a:moveTo>
                  <a:pt x="2128" y="2247"/>
                </a:moveTo>
                <a:lnTo>
                  <a:pt x="2128" y="2247"/>
                </a:lnTo>
                <a:cubicBezTo>
                  <a:pt x="2135" y="2242"/>
                  <a:pt x="2138" y="2232"/>
                  <a:pt x="2133" y="2225"/>
                </a:cubicBezTo>
                <a:cubicBezTo>
                  <a:pt x="2128" y="2217"/>
                  <a:pt x="2118" y="2215"/>
                  <a:pt x="2111" y="2220"/>
                </a:cubicBezTo>
                <a:lnTo>
                  <a:pt x="2111" y="2220"/>
                </a:lnTo>
                <a:cubicBezTo>
                  <a:pt x="2103" y="2225"/>
                  <a:pt x="2101" y="2235"/>
                  <a:pt x="2106" y="2242"/>
                </a:cubicBezTo>
                <a:cubicBezTo>
                  <a:pt x="2111" y="2249"/>
                  <a:pt x="2120" y="2252"/>
                  <a:pt x="2128" y="2247"/>
                </a:cubicBezTo>
                <a:close/>
                <a:moveTo>
                  <a:pt x="2182" y="2212"/>
                </a:moveTo>
                <a:lnTo>
                  <a:pt x="2182" y="2212"/>
                </a:lnTo>
                <a:cubicBezTo>
                  <a:pt x="2189" y="2207"/>
                  <a:pt x="2191" y="2198"/>
                  <a:pt x="2187" y="2190"/>
                </a:cubicBezTo>
                <a:cubicBezTo>
                  <a:pt x="2182" y="2183"/>
                  <a:pt x="2172" y="2180"/>
                  <a:pt x="2165" y="2185"/>
                </a:cubicBezTo>
                <a:lnTo>
                  <a:pt x="2165" y="2185"/>
                </a:lnTo>
                <a:cubicBezTo>
                  <a:pt x="2157" y="2190"/>
                  <a:pt x="2155" y="2200"/>
                  <a:pt x="2160" y="2207"/>
                </a:cubicBezTo>
                <a:cubicBezTo>
                  <a:pt x="2164" y="2215"/>
                  <a:pt x="2174" y="2217"/>
                  <a:pt x="2182" y="2212"/>
                </a:cubicBezTo>
                <a:close/>
                <a:moveTo>
                  <a:pt x="2236" y="2178"/>
                </a:moveTo>
                <a:lnTo>
                  <a:pt x="2236" y="2178"/>
                </a:lnTo>
                <a:cubicBezTo>
                  <a:pt x="2243" y="2173"/>
                  <a:pt x="2245" y="2163"/>
                  <a:pt x="2241" y="2155"/>
                </a:cubicBezTo>
                <a:cubicBezTo>
                  <a:pt x="2236" y="2148"/>
                  <a:pt x="2226" y="2146"/>
                  <a:pt x="2218" y="2151"/>
                </a:cubicBezTo>
                <a:lnTo>
                  <a:pt x="2218" y="2151"/>
                </a:lnTo>
                <a:cubicBezTo>
                  <a:pt x="2211" y="2155"/>
                  <a:pt x="2209" y="2165"/>
                  <a:pt x="2214" y="2173"/>
                </a:cubicBezTo>
                <a:cubicBezTo>
                  <a:pt x="2218" y="2180"/>
                  <a:pt x="2228" y="2182"/>
                  <a:pt x="2236" y="2178"/>
                </a:cubicBezTo>
                <a:close/>
                <a:moveTo>
                  <a:pt x="2290" y="2143"/>
                </a:moveTo>
                <a:lnTo>
                  <a:pt x="2290" y="2143"/>
                </a:lnTo>
                <a:cubicBezTo>
                  <a:pt x="2297" y="2138"/>
                  <a:pt x="2299" y="2128"/>
                  <a:pt x="2294" y="2121"/>
                </a:cubicBezTo>
                <a:cubicBezTo>
                  <a:pt x="2290" y="2113"/>
                  <a:pt x="2280" y="2111"/>
                  <a:pt x="2272" y="2116"/>
                </a:cubicBezTo>
                <a:lnTo>
                  <a:pt x="2272" y="2116"/>
                </a:lnTo>
                <a:cubicBezTo>
                  <a:pt x="2265" y="2121"/>
                  <a:pt x="2263" y="2131"/>
                  <a:pt x="2267" y="2138"/>
                </a:cubicBezTo>
                <a:cubicBezTo>
                  <a:pt x="2272" y="2146"/>
                  <a:pt x="2282" y="2148"/>
                  <a:pt x="2290" y="2143"/>
                </a:cubicBezTo>
                <a:close/>
                <a:moveTo>
                  <a:pt x="2343" y="2108"/>
                </a:moveTo>
                <a:lnTo>
                  <a:pt x="2343" y="2108"/>
                </a:lnTo>
                <a:cubicBezTo>
                  <a:pt x="2351" y="2104"/>
                  <a:pt x="2353" y="2094"/>
                  <a:pt x="2348" y="2086"/>
                </a:cubicBezTo>
                <a:cubicBezTo>
                  <a:pt x="2343" y="2079"/>
                  <a:pt x="2334" y="2077"/>
                  <a:pt x="2326" y="2081"/>
                </a:cubicBezTo>
                <a:lnTo>
                  <a:pt x="2326" y="2081"/>
                </a:lnTo>
                <a:cubicBezTo>
                  <a:pt x="2319" y="2086"/>
                  <a:pt x="2317" y="2096"/>
                  <a:pt x="2321" y="2104"/>
                </a:cubicBezTo>
                <a:cubicBezTo>
                  <a:pt x="2326" y="2111"/>
                  <a:pt x="2336" y="2113"/>
                  <a:pt x="2343" y="2108"/>
                </a:cubicBezTo>
                <a:close/>
                <a:moveTo>
                  <a:pt x="2397" y="2074"/>
                </a:moveTo>
                <a:lnTo>
                  <a:pt x="2397" y="2074"/>
                </a:lnTo>
                <a:cubicBezTo>
                  <a:pt x="2405" y="2069"/>
                  <a:pt x="2407" y="2059"/>
                  <a:pt x="2402" y="2052"/>
                </a:cubicBezTo>
                <a:cubicBezTo>
                  <a:pt x="2397" y="2044"/>
                  <a:pt x="2387" y="2042"/>
                  <a:pt x="2380" y="2047"/>
                </a:cubicBezTo>
                <a:lnTo>
                  <a:pt x="2380" y="2047"/>
                </a:lnTo>
                <a:cubicBezTo>
                  <a:pt x="2373" y="2052"/>
                  <a:pt x="2370" y="2061"/>
                  <a:pt x="2375" y="2069"/>
                </a:cubicBezTo>
                <a:cubicBezTo>
                  <a:pt x="2380" y="2076"/>
                  <a:pt x="2390" y="2079"/>
                  <a:pt x="2397" y="2074"/>
                </a:cubicBezTo>
                <a:close/>
                <a:moveTo>
                  <a:pt x="2451" y="2039"/>
                </a:moveTo>
                <a:lnTo>
                  <a:pt x="2451" y="2039"/>
                </a:lnTo>
                <a:cubicBezTo>
                  <a:pt x="2459" y="2034"/>
                  <a:pt x="2461" y="2024"/>
                  <a:pt x="2456" y="2017"/>
                </a:cubicBezTo>
                <a:cubicBezTo>
                  <a:pt x="2451" y="2010"/>
                  <a:pt x="2441" y="2007"/>
                  <a:pt x="2434" y="2012"/>
                </a:cubicBezTo>
                <a:lnTo>
                  <a:pt x="2434" y="2012"/>
                </a:lnTo>
                <a:cubicBezTo>
                  <a:pt x="2426" y="2017"/>
                  <a:pt x="2424" y="2027"/>
                  <a:pt x="2429" y="2034"/>
                </a:cubicBezTo>
                <a:cubicBezTo>
                  <a:pt x="2434" y="2042"/>
                  <a:pt x="2444" y="2044"/>
                  <a:pt x="2451" y="2039"/>
                </a:cubicBezTo>
                <a:close/>
                <a:moveTo>
                  <a:pt x="2505" y="2005"/>
                </a:moveTo>
                <a:lnTo>
                  <a:pt x="2505" y="2005"/>
                </a:lnTo>
                <a:cubicBezTo>
                  <a:pt x="2512" y="2000"/>
                  <a:pt x="2515" y="1990"/>
                  <a:pt x="2510" y="1982"/>
                </a:cubicBezTo>
                <a:cubicBezTo>
                  <a:pt x="2505" y="1975"/>
                  <a:pt x="2495" y="1973"/>
                  <a:pt x="2488" y="1978"/>
                </a:cubicBezTo>
                <a:lnTo>
                  <a:pt x="2488" y="1978"/>
                </a:lnTo>
                <a:cubicBezTo>
                  <a:pt x="2480" y="1982"/>
                  <a:pt x="2478" y="1992"/>
                  <a:pt x="2483" y="2000"/>
                </a:cubicBezTo>
                <a:cubicBezTo>
                  <a:pt x="2488" y="2007"/>
                  <a:pt x="2498" y="2009"/>
                  <a:pt x="2505" y="2005"/>
                </a:cubicBezTo>
                <a:close/>
                <a:moveTo>
                  <a:pt x="2559" y="1970"/>
                </a:moveTo>
                <a:lnTo>
                  <a:pt x="2559" y="1970"/>
                </a:lnTo>
                <a:cubicBezTo>
                  <a:pt x="2566" y="1965"/>
                  <a:pt x="2569" y="1955"/>
                  <a:pt x="2564" y="1948"/>
                </a:cubicBezTo>
                <a:cubicBezTo>
                  <a:pt x="2559" y="1940"/>
                  <a:pt x="2549" y="1938"/>
                  <a:pt x="2542" y="1943"/>
                </a:cubicBezTo>
                <a:lnTo>
                  <a:pt x="2542" y="1943"/>
                </a:lnTo>
                <a:cubicBezTo>
                  <a:pt x="2534" y="1948"/>
                  <a:pt x="2532" y="1958"/>
                  <a:pt x="2537" y="1965"/>
                </a:cubicBezTo>
                <a:cubicBezTo>
                  <a:pt x="2542" y="1972"/>
                  <a:pt x="2551" y="1975"/>
                  <a:pt x="2559" y="1970"/>
                </a:cubicBezTo>
                <a:close/>
                <a:moveTo>
                  <a:pt x="2613" y="1935"/>
                </a:moveTo>
                <a:lnTo>
                  <a:pt x="2613" y="1935"/>
                </a:lnTo>
                <a:cubicBezTo>
                  <a:pt x="2620" y="1930"/>
                  <a:pt x="2622" y="1921"/>
                  <a:pt x="2618" y="1913"/>
                </a:cubicBezTo>
                <a:cubicBezTo>
                  <a:pt x="2613" y="1906"/>
                  <a:pt x="2603" y="1904"/>
                  <a:pt x="2595" y="1908"/>
                </a:cubicBezTo>
                <a:lnTo>
                  <a:pt x="2595" y="1908"/>
                </a:lnTo>
                <a:cubicBezTo>
                  <a:pt x="2588" y="1913"/>
                  <a:pt x="2586" y="1923"/>
                  <a:pt x="2591" y="1930"/>
                </a:cubicBezTo>
                <a:cubicBezTo>
                  <a:pt x="2595" y="1938"/>
                  <a:pt x="2605" y="1940"/>
                  <a:pt x="2613" y="1935"/>
                </a:cubicBezTo>
                <a:close/>
                <a:moveTo>
                  <a:pt x="2667" y="1901"/>
                </a:moveTo>
                <a:lnTo>
                  <a:pt x="2667" y="1901"/>
                </a:lnTo>
                <a:cubicBezTo>
                  <a:pt x="2674" y="1896"/>
                  <a:pt x="2676" y="1886"/>
                  <a:pt x="2671" y="1879"/>
                </a:cubicBezTo>
                <a:cubicBezTo>
                  <a:pt x="2667" y="1871"/>
                  <a:pt x="2657" y="1869"/>
                  <a:pt x="2649" y="1874"/>
                </a:cubicBezTo>
                <a:lnTo>
                  <a:pt x="2649" y="1874"/>
                </a:lnTo>
                <a:cubicBezTo>
                  <a:pt x="2642" y="1878"/>
                  <a:pt x="2640" y="1888"/>
                  <a:pt x="2644" y="1896"/>
                </a:cubicBezTo>
                <a:cubicBezTo>
                  <a:pt x="2649" y="1903"/>
                  <a:pt x="2659" y="1905"/>
                  <a:pt x="2667" y="1901"/>
                </a:cubicBezTo>
                <a:close/>
                <a:moveTo>
                  <a:pt x="2720" y="1866"/>
                </a:moveTo>
                <a:lnTo>
                  <a:pt x="2720" y="1866"/>
                </a:lnTo>
                <a:cubicBezTo>
                  <a:pt x="2728" y="1861"/>
                  <a:pt x="2730" y="1851"/>
                  <a:pt x="2725" y="1844"/>
                </a:cubicBezTo>
                <a:cubicBezTo>
                  <a:pt x="2721" y="1836"/>
                  <a:pt x="2711" y="1834"/>
                  <a:pt x="2703" y="1839"/>
                </a:cubicBezTo>
                <a:lnTo>
                  <a:pt x="2703" y="1839"/>
                </a:lnTo>
                <a:cubicBezTo>
                  <a:pt x="2696" y="1844"/>
                  <a:pt x="2694" y="1854"/>
                  <a:pt x="2698" y="1861"/>
                </a:cubicBezTo>
                <a:cubicBezTo>
                  <a:pt x="2703" y="1869"/>
                  <a:pt x="2713" y="1871"/>
                  <a:pt x="2720" y="1866"/>
                </a:cubicBezTo>
                <a:close/>
                <a:moveTo>
                  <a:pt x="2774" y="1831"/>
                </a:moveTo>
                <a:lnTo>
                  <a:pt x="2774" y="1831"/>
                </a:lnTo>
                <a:cubicBezTo>
                  <a:pt x="2782" y="1827"/>
                  <a:pt x="2784" y="1817"/>
                  <a:pt x="2779" y="1809"/>
                </a:cubicBezTo>
                <a:cubicBezTo>
                  <a:pt x="2774" y="1802"/>
                  <a:pt x="2765" y="1800"/>
                  <a:pt x="2757" y="1804"/>
                </a:cubicBezTo>
                <a:lnTo>
                  <a:pt x="2757" y="1804"/>
                </a:lnTo>
                <a:cubicBezTo>
                  <a:pt x="2750" y="1809"/>
                  <a:pt x="2747" y="1819"/>
                  <a:pt x="2752" y="1827"/>
                </a:cubicBezTo>
                <a:cubicBezTo>
                  <a:pt x="2757" y="1834"/>
                  <a:pt x="2767" y="1836"/>
                  <a:pt x="2774" y="1831"/>
                </a:cubicBezTo>
                <a:close/>
                <a:moveTo>
                  <a:pt x="2828" y="1797"/>
                </a:moveTo>
                <a:lnTo>
                  <a:pt x="2828" y="1797"/>
                </a:lnTo>
                <a:cubicBezTo>
                  <a:pt x="2836" y="1792"/>
                  <a:pt x="2838" y="1782"/>
                  <a:pt x="2833" y="1775"/>
                </a:cubicBezTo>
                <a:cubicBezTo>
                  <a:pt x="2828" y="1767"/>
                  <a:pt x="2818" y="1765"/>
                  <a:pt x="2811" y="1770"/>
                </a:cubicBezTo>
                <a:lnTo>
                  <a:pt x="2811" y="1770"/>
                </a:lnTo>
                <a:cubicBezTo>
                  <a:pt x="2804" y="1775"/>
                  <a:pt x="2801" y="1785"/>
                  <a:pt x="2806" y="1792"/>
                </a:cubicBezTo>
                <a:cubicBezTo>
                  <a:pt x="2811" y="1799"/>
                  <a:pt x="2821" y="1802"/>
                  <a:pt x="2828" y="1797"/>
                </a:cubicBezTo>
                <a:close/>
                <a:moveTo>
                  <a:pt x="2882" y="1762"/>
                </a:moveTo>
                <a:lnTo>
                  <a:pt x="2882" y="1762"/>
                </a:lnTo>
                <a:cubicBezTo>
                  <a:pt x="2890" y="1757"/>
                  <a:pt x="2892" y="1748"/>
                  <a:pt x="2887" y="1740"/>
                </a:cubicBezTo>
                <a:cubicBezTo>
                  <a:pt x="2882" y="1733"/>
                  <a:pt x="2872" y="1730"/>
                  <a:pt x="2865" y="1735"/>
                </a:cubicBezTo>
                <a:lnTo>
                  <a:pt x="2865" y="1735"/>
                </a:lnTo>
                <a:cubicBezTo>
                  <a:pt x="2857" y="1740"/>
                  <a:pt x="2855" y="1750"/>
                  <a:pt x="2860" y="1757"/>
                </a:cubicBezTo>
                <a:cubicBezTo>
                  <a:pt x="2865" y="1765"/>
                  <a:pt x="2875" y="1767"/>
                  <a:pt x="2882" y="1762"/>
                </a:cubicBezTo>
                <a:close/>
                <a:moveTo>
                  <a:pt x="2936" y="1728"/>
                </a:moveTo>
                <a:lnTo>
                  <a:pt x="2936" y="1728"/>
                </a:lnTo>
                <a:cubicBezTo>
                  <a:pt x="2943" y="1723"/>
                  <a:pt x="2946" y="1713"/>
                  <a:pt x="2941" y="1705"/>
                </a:cubicBezTo>
                <a:cubicBezTo>
                  <a:pt x="2936" y="1698"/>
                  <a:pt x="2926" y="1696"/>
                  <a:pt x="2919" y="1701"/>
                </a:cubicBezTo>
                <a:lnTo>
                  <a:pt x="2919" y="1701"/>
                </a:lnTo>
                <a:cubicBezTo>
                  <a:pt x="2911" y="1705"/>
                  <a:pt x="2909" y="1715"/>
                  <a:pt x="2914" y="1723"/>
                </a:cubicBezTo>
                <a:cubicBezTo>
                  <a:pt x="2919" y="1730"/>
                  <a:pt x="2928" y="1732"/>
                  <a:pt x="2936" y="1728"/>
                </a:cubicBezTo>
                <a:close/>
                <a:moveTo>
                  <a:pt x="2990" y="1693"/>
                </a:moveTo>
                <a:lnTo>
                  <a:pt x="2990" y="1693"/>
                </a:lnTo>
                <a:cubicBezTo>
                  <a:pt x="2997" y="1688"/>
                  <a:pt x="2999" y="1678"/>
                  <a:pt x="2995" y="1671"/>
                </a:cubicBezTo>
                <a:cubicBezTo>
                  <a:pt x="2990" y="1663"/>
                  <a:pt x="2980" y="1661"/>
                  <a:pt x="2973" y="1666"/>
                </a:cubicBezTo>
                <a:lnTo>
                  <a:pt x="2973" y="1666"/>
                </a:lnTo>
                <a:cubicBezTo>
                  <a:pt x="2965" y="1671"/>
                  <a:pt x="2963" y="1681"/>
                  <a:pt x="2968" y="1688"/>
                </a:cubicBezTo>
                <a:cubicBezTo>
                  <a:pt x="2972" y="1696"/>
                  <a:pt x="2982" y="1698"/>
                  <a:pt x="2990" y="1693"/>
                </a:cubicBezTo>
                <a:close/>
                <a:moveTo>
                  <a:pt x="3044" y="1658"/>
                </a:moveTo>
                <a:lnTo>
                  <a:pt x="3044" y="1658"/>
                </a:lnTo>
                <a:cubicBezTo>
                  <a:pt x="3051" y="1654"/>
                  <a:pt x="3053" y="1644"/>
                  <a:pt x="3049" y="1636"/>
                </a:cubicBezTo>
                <a:cubicBezTo>
                  <a:pt x="3044" y="1629"/>
                  <a:pt x="3034" y="1627"/>
                  <a:pt x="3026" y="1631"/>
                </a:cubicBezTo>
                <a:lnTo>
                  <a:pt x="3026" y="1631"/>
                </a:lnTo>
                <a:cubicBezTo>
                  <a:pt x="3019" y="1636"/>
                  <a:pt x="3017" y="1646"/>
                  <a:pt x="3022" y="1653"/>
                </a:cubicBezTo>
                <a:cubicBezTo>
                  <a:pt x="3026" y="1661"/>
                  <a:pt x="3036" y="1663"/>
                  <a:pt x="3044" y="1658"/>
                </a:cubicBezTo>
                <a:close/>
                <a:moveTo>
                  <a:pt x="3098" y="1624"/>
                </a:moveTo>
                <a:lnTo>
                  <a:pt x="3098" y="1624"/>
                </a:lnTo>
                <a:cubicBezTo>
                  <a:pt x="3105" y="1619"/>
                  <a:pt x="3107" y="1609"/>
                  <a:pt x="3102" y="1602"/>
                </a:cubicBezTo>
                <a:cubicBezTo>
                  <a:pt x="3098" y="1594"/>
                  <a:pt x="3088" y="1592"/>
                  <a:pt x="3080" y="1597"/>
                </a:cubicBezTo>
                <a:lnTo>
                  <a:pt x="3080" y="1597"/>
                </a:lnTo>
                <a:cubicBezTo>
                  <a:pt x="3073" y="1602"/>
                  <a:pt x="3071" y="1611"/>
                  <a:pt x="3075" y="1619"/>
                </a:cubicBezTo>
                <a:cubicBezTo>
                  <a:pt x="3080" y="1626"/>
                  <a:pt x="3090" y="1628"/>
                  <a:pt x="3098" y="1624"/>
                </a:cubicBezTo>
                <a:close/>
                <a:moveTo>
                  <a:pt x="3151" y="1589"/>
                </a:moveTo>
                <a:lnTo>
                  <a:pt x="3151" y="1589"/>
                </a:lnTo>
                <a:cubicBezTo>
                  <a:pt x="3159" y="1584"/>
                  <a:pt x="3161" y="1574"/>
                  <a:pt x="3156" y="1567"/>
                </a:cubicBezTo>
                <a:cubicBezTo>
                  <a:pt x="3152" y="1560"/>
                  <a:pt x="3142" y="1557"/>
                  <a:pt x="3134" y="1562"/>
                </a:cubicBezTo>
                <a:lnTo>
                  <a:pt x="3134" y="1562"/>
                </a:lnTo>
                <a:cubicBezTo>
                  <a:pt x="3127" y="1567"/>
                  <a:pt x="3125" y="1577"/>
                  <a:pt x="3129" y="1584"/>
                </a:cubicBezTo>
                <a:cubicBezTo>
                  <a:pt x="3134" y="1592"/>
                  <a:pt x="3144" y="1594"/>
                  <a:pt x="3151" y="1589"/>
                </a:cubicBezTo>
                <a:close/>
                <a:moveTo>
                  <a:pt x="3205" y="1554"/>
                </a:moveTo>
                <a:lnTo>
                  <a:pt x="3205" y="1554"/>
                </a:lnTo>
                <a:cubicBezTo>
                  <a:pt x="3213" y="1550"/>
                  <a:pt x="3215" y="1540"/>
                  <a:pt x="3210" y="1532"/>
                </a:cubicBezTo>
                <a:cubicBezTo>
                  <a:pt x="3205" y="1525"/>
                  <a:pt x="3195" y="1523"/>
                  <a:pt x="3188" y="1528"/>
                </a:cubicBezTo>
                <a:lnTo>
                  <a:pt x="3188" y="1528"/>
                </a:lnTo>
                <a:cubicBezTo>
                  <a:pt x="3181" y="1532"/>
                  <a:pt x="3178" y="1542"/>
                  <a:pt x="3183" y="1550"/>
                </a:cubicBezTo>
                <a:cubicBezTo>
                  <a:pt x="3188" y="1557"/>
                  <a:pt x="3198" y="1559"/>
                  <a:pt x="3205" y="1554"/>
                </a:cubicBezTo>
                <a:close/>
                <a:moveTo>
                  <a:pt x="3259" y="1520"/>
                </a:moveTo>
                <a:lnTo>
                  <a:pt x="3259" y="1520"/>
                </a:lnTo>
                <a:cubicBezTo>
                  <a:pt x="3267" y="1515"/>
                  <a:pt x="3269" y="1505"/>
                  <a:pt x="3264" y="1498"/>
                </a:cubicBezTo>
                <a:cubicBezTo>
                  <a:pt x="3259" y="1490"/>
                  <a:pt x="3249" y="1488"/>
                  <a:pt x="3242" y="1493"/>
                </a:cubicBezTo>
                <a:lnTo>
                  <a:pt x="3242" y="1493"/>
                </a:lnTo>
                <a:cubicBezTo>
                  <a:pt x="3234" y="1498"/>
                  <a:pt x="3232" y="1508"/>
                  <a:pt x="3237" y="1515"/>
                </a:cubicBezTo>
                <a:cubicBezTo>
                  <a:pt x="3242" y="1522"/>
                  <a:pt x="3252" y="1525"/>
                  <a:pt x="3259" y="1520"/>
                </a:cubicBezTo>
                <a:close/>
                <a:moveTo>
                  <a:pt x="3313" y="1485"/>
                </a:moveTo>
                <a:lnTo>
                  <a:pt x="3313" y="1485"/>
                </a:lnTo>
                <a:cubicBezTo>
                  <a:pt x="3320" y="1480"/>
                  <a:pt x="3323" y="1471"/>
                  <a:pt x="3318" y="1463"/>
                </a:cubicBezTo>
                <a:cubicBezTo>
                  <a:pt x="3313" y="1456"/>
                  <a:pt x="3303" y="1454"/>
                  <a:pt x="3296" y="1458"/>
                </a:cubicBezTo>
                <a:lnTo>
                  <a:pt x="3296" y="1458"/>
                </a:lnTo>
                <a:cubicBezTo>
                  <a:pt x="3288" y="1463"/>
                  <a:pt x="3286" y="1473"/>
                  <a:pt x="3291" y="1480"/>
                </a:cubicBezTo>
                <a:cubicBezTo>
                  <a:pt x="3296" y="1488"/>
                  <a:pt x="3306" y="1490"/>
                  <a:pt x="3313" y="1485"/>
                </a:cubicBezTo>
                <a:close/>
                <a:moveTo>
                  <a:pt x="3367" y="1451"/>
                </a:moveTo>
                <a:lnTo>
                  <a:pt x="3367" y="1451"/>
                </a:lnTo>
                <a:cubicBezTo>
                  <a:pt x="3374" y="1446"/>
                  <a:pt x="3377" y="1436"/>
                  <a:pt x="3372" y="1429"/>
                </a:cubicBezTo>
                <a:cubicBezTo>
                  <a:pt x="3367" y="1421"/>
                  <a:pt x="3357" y="1419"/>
                  <a:pt x="3350" y="1424"/>
                </a:cubicBezTo>
                <a:lnTo>
                  <a:pt x="3350" y="1424"/>
                </a:lnTo>
                <a:cubicBezTo>
                  <a:pt x="3342" y="1428"/>
                  <a:pt x="3340" y="1438"/>
                  <a:pt x="3345" y="1446"/>
                </a:cubicBezTo>
                <a:cubicBezTo>
                  <a:pt x="3350" y="1453"/>
                  <a:pt x="3359" y="1455"/>
                  <a:pt x="3367" y="1451"/>
                </a:cubicBezTo>
                <a:close/>
                <a:moveTo>
                  <a:pt x="3421" y="1416"/>
                </a:moveTo>
                <a:lnTo>
                  <a:pt x="3421" y="1416"/>
                </a:lnTo>
                <a:cubicBezTo>
                  <a:pt x="3428" y="1411"/>
                  <a:pt x="3430" y="1401"/>
                  <a:pt x="3426" y="1394"/>
                </a:cubicBezTo>
                <a:cubicBezTo>
                  <a:pt x="3421" y="1386"/>
                  <a:pt x="3411" y="1384"/>
                  <a:pt x="3404" y="1389"/>
                </a:cubicBezTo>
                <a:lnTo>
                  <a:pt x="3403" y="1389"/>
                </a:lnTo>
                <a:cubicBezTo>
                  <a:pt x="3396" y="1394"/>
                  <a:pt x="3394" y="1404"/>
                  <a:pt x="3399" y="1411"/>
                </a:cubicBezTo>
                <a:cubicBezTo>
                  <a:pt x="3403" y="1419"/>
                  <a:pt x="3413" y="1421"/>
                  <a:pt x="3421" y="1416"/>
                </a:cubicBezTo>
                <a:close/>
                <a:moveTo>
                  <a:pt x="3475" y="1381"/>
                </a:moveTo>
                <a:lnTo>
                  <a:pt x="3475" y="1381"/>
                </a:lnTo>
                <a:cubicBezTo>
                  <a:pt x="3482" y="1377"/>
                  <a:pt x="3484" y="1367"/>
                  <a:pt x="3479" y="1359"/>
                </a:cubicBezTo>
                <a:cubicBezTo>
                  <a:pt x="3475" y="1352"/>
                  <a:pt x="3465" y="1350"/>
                  <a:pt x="3457" y="1354"/>
                </a:cubicBezTo>
                <a:lnTo>
                  <a:pt x="3457" y="1354"/>
                </a:lnTo>
                <a:cubicBezTo>
                  <a:pt x="3450" y="1359"/>
                  <a:pt x="3448" y="1369"/>
                  <a:pt x="3453" y="1377"/>
                </a:cubicBezTo>
                <a:cubicBezTo>
                  <a:pt x="3457" y="1384"/>
                  <a:pt x="3467" y="1386"/>
                  <a:pt x="3475" y="1381"/>
                </a:cubicBezTo>
                <a:close/>
                <a:moveTo>
                  <a:pt x="3528" y="1347"/>
                </a:moveTo>
                <a:lnTo>
                  <a:pt x="3529" y="1347"/>
                </a:lnTo>
                <a:cubicBezTo>
                  <a:pt x="3536" y="1342"/>
                  <a:pt x="3538" y="1332"/>
                  <a:pt x="3533" y="1325"/>
                </a:cubicBezTo>
                <a:cubicBezTo>
                  <a:pt x="3529" y="1317"/>
                  <a:pt x="3519" y="1315"/>
                  <a:pt x="3511" y="1320"/>
                </a:cubicBezTo>
                <a:lnTo>
                  <a:pt x="3511" y="1320"/>
                </a:lnTo>
                <a:cubicBezTo>
                  <a:pt x="3504" y="1325"/>
                  <a:pt x="3502" y="1334"/>
                  <a:pt x="3506" y="1342"/>
                </a:cubicBezTo>
                <a:cubicBezTo>
                  <a:pt x="3511" y="1349"/>
                  <a:pt x="3521" y="1352"/>
                  <a:pt x="3528" y="1347"/>
                </a:cubicBezTo>
                <a:close/>
                <a:moveTo>
                  <a:pt x="3582" y="1312"/>
                </a:moveTo>
                <a:lnTo>
                  <a:pt x="3582" y="1312"/>
                </a:lnTo>
                <a:cubicBezTo>
                  <a:pt x="3590" y="1307"/>
                  <a:pt x="3592" y="1297"/>
                  <a:pt x="3587" y="1290"/>
                </a:cubicBezTo>
                <a:cubicBezTo>
                  <a:pt x="3582" y="1283"/>
                  <a:pt x="3573" y="1280"/>
                  <a:pt x="3565" y="1285"/>
                </a:cubicBezTo>
                <a:lnTo>
                  <a:pt x="3565" y="1285"/>
                </a:lnTo>
                <a:cubicBezTo>
                  <a:pt x="3558" y="1290"/>
                  <a:pt x="3555" y="1300"/>
                  <a:pt x="3560" y="1307"/>
                </a:cubicBezTo>
                <a:cubicBezTo>
                  <a:pt x="3565" y="1315"/>
                  <a:pt x="3575" y="1317"/>
                  <a:pt x="3582" y="1312"/>
                </a:cubicBezTo>
                <a:close/>
                <a:moveTo>
                  <a:pt x="3636" y="1278"/>
                </a:moveTo>
                <a:lnTo>
                  <a:pt x="3636" y="1278"/>
                </a:lnTo>
                <a:cubicBezTo>
                  <a:pt x="3644" y="1273"/>
                  <a:pt x="3646" y="1263"/>
                  <a:pt x="3641" y="1255"/>
                </a:cubicBezTo>
                <a:cubicBezTo>
                  <a:pt x="3636" y="1248"/>
                  <a:pt x="3626" y="1246"/>
                  <a:pt x="3619" y="1251"/>
                </a:cubicBezTo>
                <a:lnTo>
                  <a:pt x="3619" y="1251"/>
                </a:lnTo>
                <a:cubicBezTo>
                  <a:pt x="3612" y="1255"/>
                  <a:pt x="3609" y="1265"/>
                  <a:pt x="3614" y="1273"/>
                </a:cubicBezTo>
                <a:cubicBezTo>
                  <a:pt x="3619" y="1280"/>
                  <a:pt x="3629" y="1282"/>
                  <a:pt x="3636" y="1278"/>
                </a:cubicBezTo>
                <a:close/>
                <a:moveTo>
                  <a:pt x="3690" y="1243"/>
                </a:moveTo>
                <a:lnTo>
                  <a:pt x="3690" y="1243"/>
                </a:lnTo>
                <a:cubicBezTo>
                  <a:pt x="3698" y="1238"/>
                  <a:pt x="3700" y="1228"/>
                  <a:pt x="3695" y="1221"/>
                </a:cubicBezTo>
                <a:cubicBezTo>
                  <a:pt x="3690" y="1213"/>
                  <a:pt x="3680" y="1211"/>
                  <a:pt x="3673" y="1216"/>
                </a:cubicBezTo>
                <a:lnTo>
                  <a:pt x="3673" y="1216"/>
                </a:lnTo>
                <a:cubicBezTo>
                  <a:pt x="3665" y="1221"/>
                  <a:pt x="3663" y="1231"/>
                  <a:pt x="3668" y="1238"/>
                </a:cubicBezTo>
                <a:cubicBezTo>
                  <a:pt x="3673" y="1246"/>
                  <a:pt x="3683" y="1248"/>
                  <a:pt x="3690" y="1243"/>
                </a:cubicBezTo>
                <a:close/>
                <a:moveTo>
                  <a:pt x="3744" y="1208"/>
                </a:moveTo>
                <a:lnTo>
                  <a:pt x="3744" y="1208"/>
                </a:lnTo>
                <a:cubicBezTo>
                  <a:pt x="3751" y="1204"/>
                  <a:pt x="3754" y="1194"/>
                  <a:pt x="3749" y="1186"/>
                </a:cubicBezTo>
                <a:cubicBezTo>
                  <a:pt x="3744" y="1179"/>
                  <a:pt x="3734" y="1177"/>
                  <a:pt x="3727" y="1181"/>
                </a:cubicBezTo>
                <a:lnTo>
                  <a:pt x="3727" y="1181"/>
                </a:lnTo>
                <a:cubicBezTo>
                  <a:pt x="3719" y="1186"/>
                  <a:pt x="3717" y="1196"/>
                  <a:pt x="3722" y="1203"/>
                </a:cubicBezTo>
                <a:cubicBezTo>
                  <a:pt x="3727" y="1211"/>
                  <a:pt x="3737" y="1213"/>
                  <a:pt x="3744" y="1208"/>
                </a:cubicBezTo>
                <a:close/>
                <a:moveTo>
                  <a:pt x="3798" y="1174"/>
                </a:moveTo>
                <a:lnTo>
                  <a:pt x="3798" y="1174"/>
                </a:lnTo>
                <a:cubicBezTo>
                  <a:pt x="3805" y="1169"/>
                  <a:pt x="3807" y="1159"/>
                  <a:pt x="3803" y="1152"/>
                </a:cubicBezTo>
                <a:cubicBezTo>
                  <a:pt x="3798" y="1144"/>
                  <a:pt x="3788" y="1142"/>
                  <a:pt x="3781" y="1147"/>
                </a:cubicBezTo>
                <a:lnTo>
                  <a:pt x="3781" y="1147"/>
                </a:lnTo>
                <a:cubicBezTo>
                  <a:pt x="3773" y="1152"/>
                  <a:pt x="3771" y="1161"/>
                  <a:pt x="3776" y="1169"/>
                </a:cubicBezTo>
                <a:cubicBezTo>
                  <a:pt x="3780" y="1176"/>
                  <a:pt x="3790" y="1178"/>
                  <a:pt x="3798" y="1174"/>
                </a:cubicBezTo>
                <a:close/>
                <a:moveTo>
                  <a:pt x="3852" y="1139"/>
                </a:moveTo>
                <a:lnTo>
                  <a:pt x="3852" y="1139"/>
                </a:lnTo>
                <a:cubicBezTo>
                  <a:pt x="3859" y="1134"/>
                  <a:pt x="3861" y="1124"/>
                  <a:pt x="3857" y="1117"/>
                </a:cubicBezTo>
                <a:cubicBezTo>
                  <a:pt x="3852" y="1110"/>
                  <a:pt x="3842" y="1107"/>
                  <a:pt x="3834" y="1112"/>
                </a:cubicBezTo>
                <a:lnTo>
                  <a:pt x="3834" y="1112"/>
                </a:lnTo>
                <a:cubicBezTo>
                  <a:pt x="3827" y="1117"/>
                  <a:pt x="3825" y="1127"/>
                  <a:pt x="3830" y="1134"/>
                </a:cubicBezTo>
                <a:cubicBezTo>
                  <a:pt x="3834" y="1142"/>
                  <a:pt x="3844" y="1144"/>
                  <a:pt x="3852" y="1139"/>
                </a:cubicBezTo>
                <a:close/>
                <a:moveTo>
                  <a:pt x="3906" y="1104"/>
                </a:moveTo>
                <a:lnTo>
                  <a:pt x="3906" y="1104"/>
                </a:lnTo>
                <a:cubicBezTo>
                  <a:pt x="3913" y="1100"/>
                  <a:pt x="3915" y="1090"/>
                  <a:pt x="3910" y="1082"/>
                </a:cubicBezTo>
                <a:cubicBezTo>
                  <a:pt x="3906" y="1075"/>
                  <a:pt x="3896" y="1073"/>
                  <a:pt x="3888" y="1077"/>
                </a:cubicBezTo>
                <a:lnTo>
                  <a:pt x="3888" y="1078"/>
                </a:lnTo>
                <a:cubicBezTo>
                  <a:pt x="3881" y="1082"/>
                  <a:pt x="3879" y="1092"/>
                  <a:pt x="3883" y="1100"/>
                </a:cubicBezTo>
                <a:cubicBezTo>
                  <a:pt x="3888" y="1107"/>
                  <a:pt x="3898" y="1109"/>
                  <a:pt x="3906" y="1104"/>
                </a:cubicBezTo>
                <a:close/>
                <a:moveTo>
                  <a:pt x="3959" y="1070"/>
                </a:moveTo>
                <a:lnTo>
                  <a:pt x="3959" y="1070"/>
                </a:lnTo>
                <a:cubicBezTo>
                  <a:pt x="3967" y="1065"/>
                  <a:pt x="3969" y="1055"/>
                  <a:pt x="3964" y="1048"/>
                </a:cubicBezTo>
                <a:cubicBezTo>
                  <a:pt x="3960" y="1040"/>
                  <a:pt x="3950" y="1038"/>
                  <a:pt x="3942" y="1043"/>
                </a:cubicBezTo>
                <a:lnTo>
                  <a:pt x="3942" y="1043"/>
                </a:lnTo>
                <a:cubicBezTo>
                  <a:pt x="3935" y="1048"/>
                  <a:pt x="3933" y="1058"/>
                  <a:pt x="3937" y="1065"/>
                </a:cubicBezTo>
                <a:cubicBezTo>
                  <a:pt x="3942" y="1072"/>
                  <a:pt x="3952" y="1075"/>
                  <a:pt x="3959" y="1070"/>
                </a:cubicBezTo>
                <a:close/>
                <a:moveTo>
                  <a:pt x="4013" y="1035"/>
                </a:moveTo>
                <a:lnTo>
                  <a:pt x="4013" y="1035"/>
                </a:lnTo>
                <a:cubicBezTo>
                  <a:pt x="4021" y="1030"/>
                  <a:pt x="4023" y="1021"/>
                  <a:pt x="4018" y="1013"/>
                </a:cubicBezTo>
                <a:cubicBezTo>
                  <a:pt x="4013" y="1006"/>
                  <a:pt x="4003" y="1003"/>
                  <a:pt x="3996" y="1008"/>
                </a:cubicBezTo>
                <a:lnTo>
                  <a:pt x="3996" y="1008"/>
                </a:lnTo>
                <a:cubicBezTo>
                  <a:pt x="3989" y="1013"/>
                  <a:pt x="3986" y="1023"/>
                  <a:pt x="3991" y="1030"/>
                </a:cubicBezTo>
                <a:cubicBezTo>
                  <a:pt x="3996" y="1038"/>
                  <a:pt x="4006" y="1040"/>
                  <a:pt x="4013" y="1035"/>
                </a:cubicBezTo>
                <a:close/>
                <a:moveTo>
                  <a:pt x="4067" y="1001"/>
                </a:moveTo>
                <a:lnTo>
                  <a:pt x="4067" y="1001"/>
                </a:lnTo>
                <a:cubicBezTo>
                  <a:pt x="4075" y="996"/>
                  <a:pt x="4077" y="986"/>
                  <a:pt x="4072" y="978"/>
                </a:cubicBezTo>
                <a:cubicBezTo>
                  <a:pt x="4067" y="971"/>
                  <a:pt x="4057" y="969"/>
                  <a:pt x="4050" y="974"/>
                </a:cubicBezTo>
                <a:lnTo>
                  <a:pt x="4050" y="974"/>
                </a:lnTo>
                <a:cubicBezTo>
                  <a:pt x="4042" y="978"/>
                  <a:pt x="4040" y="988"/>
                  <a:pt x="4045" y="996"/>
                </a:cubicBezTo>
                <a:cubicBezTo>
                  <a:pt x="4050" y="1003"/>
                  <a:pt x="4060" y="1005"/>
                  <a:pt x="4067" y="1001"/>
                </a:cubicBezTo>
                <a:close/>
                <a:moveTo>
                  <a:pt x="4121" y="966"/>
                </a:moveTo>
                <a:lnTo>
                  <a:pt x="4121" y="966"/>
                </a:lnTo>
                <a:cubicBezTo>
                  <a:pt x="4128" y="961"/>
                  <a:pt x="4131" y="951"/>
                  <a:pt x="4126" y="944"/>
                </a:cubicBezTo>
                <a:cubicBezTo>
                  <a:pt x="4121" y="936"/>
                  <a:pt x="4111" y="934"/>
                  <a:pt x="4104" y="939"/>
                </a:cubicBezTo>
                <a:lnTo>
                  <a:pt x="4104" y="939"/>
                </a:lnTo>
                <a:cubicBezTo>
                  <a:pt x="4096" y="944"/>
                  <a:pt x="4094" y="954"/>
                  <a:pt x="4099" y="961"/>
                </a:cubicBezTo>
                <a:cubicBezTo>
                  <a:pt x="4104" y="969"/>
                  <a:pt x="4114" y="971"/>
                  <a:pt x="4121" y="966"/>
                </a:cubicBezTo>
                <a:close/>
                <a:moveTo>
                  <a:pt x="4175" y="931"/>
                </a:moveTo>
                <a:lnTo>
                  <a:pt x="4175" y="931"/>
                </a:lnTo>
                <a:cubicBezTo>
                  <a:pt x="4182" y="927"/>
                  <a:pt x="4185" y="917"/>
                  <a:pt x="4180" y="909"/>
                </a:cubicBezTo>
                <a:cubicBezTo>
                  <a:pt x="4175" y="902"/>
                  <a:pt x="4165" y="900"/>
                  <a:pt x="4158" y="904"/>
                </a:cubicBezTo>
                <a:lnTo>
                  <a:pt x="4158" y="904"/>
                </a:lnTo>
                <a:cubicBezTo>
                  <a:pt x="4150" y="909"/>
                  <a:pt x="4148" y="919"/>
                  <a:pt x="4153" y="927"/>
                </a:cubicBezTo>
                <a:cubicBezTo>
                  <a:pt x="4158" y="934"/>
                  <a:pt x="4167" y="936"/>
                  <a:pt x="4175" y="931"/>
                </a:cubicBezTo>
                <a:close/>
                <a:moveTo>
                  <a:pt x="4229" y="897"/>
                </a:moveTo>
                <a:lnTo>
                  <a:pt x="4229" y="897"/>
                </a:lnTo>
                <a:cubicBezTo>
                  <a:pt x="4236" y="892"/>
                  <a:pt x="4238" y="882"/>
                  <a:pt x="4234" y="875"/>
                </a:cubicBezTo>
                <a:cubicBezTo>
                  <a:pt x="4229" y="867"/>
                  <a:pt x="4219" y="865"/>
                  <a:pt x="4212" y="870"/>
                </a:cubicBezTo>
                <a:lnTo>
                  <a:pt x="4211" y="870"/>
                </a:lnTo>
                <a:cubicBezTo>
                  <a:pt x="4204" y="875"/>
                  <a:pt x="4202" y="884"/>
                  <a:pt x="4207" y="892"/>
                </a:cubicBezTo>
                <a:cubicBezTo>
                  <a:pt x="4211" y="899"/>
                  <a:pt x="4221" y="902"/>
                  <a:pt x="4229" y="897"/>
                </a:cubicBezTo>
                <a:close/>
                <a:moveTo>
                  <a:pt x="4283" y="862"/>
                </a:moveTo>
                <a:lnTo>
                  <a:pt x="4283" y="862"/>
                </a:lnTo>
                <a:cubicBezTo>
                  <a:pt x="4290" y="857"/>
                  <a:pt x="4292" y="847"/>
                  <a:pt x="4287" y="840"/>
                </a:cubicBezTo>
                <a:cubicBezTo>
                  <a:pt x="4283" y="833"/>
                  <a:pt x="4273" y="830"/>
                  <a:pt x="4265" y="835"/>
                </a:cubicBezTo>
                <a:lnTo>
                  <a:pt x="4265" y="835"/>
                </a:lnTo>
                <a:cubicBezTo>
                  <a:pt x="4258" y="840"/>
                  <a:pt x="4256" y="850"/>
                  <a:pt x="4261" y="857"/>
                </a:cubicBezTo>
                <a:cubicBezTo>
                  <a:pt x="4265" y="865"/>
                  <a:pt x="4275" y="867"/>
                  <a:pt x="4283" y="862"/>
                </a:cubicBezTo>
                <a:close/>
                <a:moveTo>
                  <a:pt x="4336" y="828"/>
                </a:moveTo>
                <a:lnTo>
                  <a:pt x="4337" y="827"/>
                </a:lnTo>
                <a:cubicBezTo>
                  <a:pt x="4344" y="823"/>
                  <a:pt x="4346" y="813"/>
                  <a:pt x="4341" y="805"/>
                </a:cubicBezTo>
                <a:cubicBezTo>
                  <a:pt x="4337" y="798"/>
                  <a:pt x="4327" y="796"/>
                  <a:pt x="4319" y="801"/>
                </a:cubicBezTo>
                <a:lnTo>
                  <a:pt x="4319" y="801"/>
                </a:lnTo>
                <a:cubicBezTo>
                  <a:pt x="4312" y="805"/>
                  <a:pt x="4310" y="815"/>
                  <a:pt x="4314" y="823"/>
                </a:cubicBezTo>
                <a:cubicBezTo>
                  <a:pt x="4319" y="830"/>
                  <a:pt x="4329" y="832"/>
                  <a:pt x="4336" y="828"/>
                </a:cubicBezTo>
                <a:close/>
                <a:moveTo>
                  <a:pt x="4390" y="793"/>
                </a:moveTo>
                <a:lnTo>
                  <a:pt x="4390" y="793"/>
                </a:lnTo>
                <a:cubicBezTo>
                  <a:pt x="4398" y="788"/>
                  <a:pt x="4400" y="778"/>
                  <a:pt x="4395" y="771"/>
                </a:cubicBezTo>
                <a:cubicBezTo>
                  <a:pt x="4390" y="763"/>
                  <a:pt x="4381" y="761"/>
                  <a:pt x="4373" y="766"/>
                </a:cubicBezTo>
                <a:lnTo>
                  <a:pt x="4373" y="766"/>
                </a:lnTo>
                <a:cubicBezTo>
                  <a:pt x="4366" y="771"/>
                  <a:pt x="4363" y="781"/>
                  <a:pt x="4368" y="788"/>
                </a:cubicBezTo>
                <a:cubicBezTo>
                  <a:pt x="4373" y="795"/>
                  <a:pt x="4383" y="798"/>
                  <a:pt x="4390" y="793"/>
                </a:cubicBezTo>
                <a:close/>
                <a:moveTo>
                  <a:pt x="4444" y="758"/>
                </a:moveTo>
                <a:lnTo>
                  <a:pt x="4444" y="758"/>
                </a:lnTo>
                <a:cubicBezTo>
                  <a:pt x="4452" y="753"/>
                  <a:pt x="4454" y="744"/>
                  <a:pt x="4449" y="736"/>
                </a:cubicBezTo>
                <a:cubicBezTo>
                  <a:pt x="4444" y="729"/>
                  <a:pt x="4434" y="727"/>
                  <a:pt x="4427" y="731"/>
                </a:cubicBezTo>
                <a:lnTo>
                  <a:pt x="4427" y="731"/>
                </a:lnTo>
                <a:cubicBezTo>
                  <a:pt x="4420" y="736"/>
                  <a:pt x="4417" y="746"/>
                  <a:pt x="4422" y="753"/>
                </a:cubicBezTo>
                <a:cubicBezTo>
                  <a:pt x="4427" y="761"/>
                  <a:pt x="4437" y="763"/>
                  <a:pt x="4444" y="758"/>
                </a:cubicBezTo>
                <a:close/>
                <a:moveTo>
                  <a:pt x="4498" y="724"/>
                </a:moveTo>
                <a:lnTo>
                  <a:pt x="4498" y="724"/>
                </a:lnTo>
                <a:cubicBezTo>
                  <a:pt x="4506" y="719"/>
                  <a:pt x="4508" y="709"/>
                  <a:pt x="4503" y="702"/>
                </a:cubicBezTo>
                <a:cubicBezTo>
                  <a:pt x="4498" y="694"/>
                  <a:pt x="4488" y="692"/>
                  <a:pt x="4481" y="697"/>
                </a:cubicBezTo>
                <a:lnTo>
                  <a:pt x="4481" y="697"/>
                </a:lnTo>
                <a:cubicBezTo>
                  <a:pt x="4473" y="701"/>
                  <a:pt x="4471" y="711"/>
                  <a:pt x="4476" y="719"/>
                </a:cubicBezTo>
                <a:cubicBezTo>
                  <a:pt x="4481" y="726"/>
                  <a:pt x="4491" y="728"/>
                  <a:pt x="4498" y="724"/>
                </a:cubicBezTo>
                <a:close/>
                <a:moveTo>
                  <a:pt x="4552" y="689"/>
                </a:moveTo>
                <a:lnTo>
                  <a:pt x="4552" y="689"/>
                </a:lnTo>
                <a:cubicBezTo>
                  <a:pt x="4559" y="684"/>
                  <a:pt x="4562" y="674"/>
                  <a:pt x="4557" y="667"/>
                </a:cubicBezTo>
                <a:cubicBezTo>
                  <a:pt x="4552" y="659"/>
                  <a:pt x="4542" y="657"/>
                  <a:pt x="4535" y="662"/>
                </a:cubicBezTo>
                <a:lnTo>
                  <a:pt x="4535" y="662"/>
                </a:lnTo>
                <a:cubicBezTo>
                  <a:pt x="4527" y="667"/>
                  <a:pt x="4525" y="677"/>
                  <a:pt x="4530" y="684"/>
                </a:cubicBezTo>
                <a:cubicBezTo>
                  <a:pt x="4535" y="692"/>
                  <a:pt x="4545" y="694"/>
                  <a:pt x="4552" y="689"/>
                </a:cubicBezTo>
                <a:close/>
                <a:moveTo>
                  <a:pt x="4606" y="654"/>
                </a:moveTo>
                <a:lnTo>
                  <a:pt x="4606" y="654"/>
                </a:lnTo>
                <a:cubicBezTo>
                  <a:pt x="4613" y="650"/>
                  <a:pt x="4615" y="640"/>
                  <a:pt x="4611" y="632"/>
                </a:cubicBezTo>
                <a:cubicBezTo>
                  <a:pt x="4606" y="625"/>
                  <a:pt x="4596" y="623"/>
                  <a:pt x="4589" y="627"/>
                </a:cubicBezTo>
                <a:lnTo>
                  <a:pt x="4589" y="627"/>
                </a:lnTo>
                <a:cubicBezTo>
                  <a:pt x="4581" y="632"/>
                  <a:pt x="4579" y="642"/>
                  <a:pt x="4584" y="650"/>
                </a:cubicBezTo>
                <a:cubicBezTo>
                  <a:pt x="4588" y="657"/>
                  <a:pt x="4598" y="659"/>
                  <a:pt x="4606" y="654"/>
                </a:cubicBezTo>
                <a:close/>
                <a:moveTo>
                  <a:pt x="4660" y="620"/>
                </a:moveTo>
                <a:lnTo>
                  <a:pt x="4660" y="620"/>
                </a:lnTo>
                <a:cubicBezTo>
                  <a:pt x="4667" y="615"/>
                  <a:pt x="4669" y="605"/>
                  <a:pt x="4665" y="598"/>
                </a:cubicBezTo>
                <a:cubicBezTo>
                  <a:pt x="4660" y="590"/>
                  <a:pt x="4650" y="588"/>
                  <a:pt x="4642" y="593"/>
                </a:cubicBezTo>
                <a:lnTo>
                  <a:pt x="4642" y="593"/>
                </a:lnTo>
                <a:cubicBezTo>
                  <a:pt x="4635" y="598"/>
                  <a:pt x="4633" y="608"/>
                  <a:pt x="4638" y="615"/>
                </a:cubicBezTo>
                <a:cubicBezTo>
                  <a:pt x="4642" y="622"/>
                  <a:pt x="4652" y="625"/>
                  <a:pt x="4660" y="620"/>
                </a:cubicBezTo>
                <a:close/>
                <a:moveTo>
                  <a:pt x="4714" y="585"/>
                </a:moveTo>
                <a:lnTo>
                  <a:pt x="4714" y="585"/>
                </a:lnTo>
                <a:cubicBezTo>
                  <a:pt x="4721" y="580"/>
                  <a:pt x="4723" y="570"/>
                  <a:pt x="4718" y="563"/>
                </a:cubicBezTo>
                <a:cubicBezTo>
                  <a:pt x="4714" y="556"/>
                  <a:pt x="4704" y="553"/>
                  <a:pt x="4696" y="558"/>
                </a:cubicBezTo>
                <a:lnTo>
                  <a:pt x="4696" y="558"/>
                </a:lnTo>
                <a:cubicBezTo>
                  <a:pt x="4689" y="563"/>
                  <a:pt x="4687" y="573"/>
                  <a:pt x="4691" y="580"/>
                </a:cubicBezTo>
                <a:cubicBezTo>
                  <a:pt x="4696" y="588"/>
                  <a:pt x="4706" y="590"/>
                  <a:pt x="4714" y="585"/>
                </a:cubicBezTo>
                <a:close/>
                <a:moveTo>
                  <a:pt x="4767" y="551"/>
                </a:moveTo>
                <a:lnTo>
                  <a:pt x="4767" y="551"/>
                </a:lnTo>
                <a:cubicBezTo>
                  <a:pt x="4775" y="546"/>
                  <a:pt x="4777" y="536"/>
                  <a:pt x="4772" y="528"/>
                </a:cubicBezTo>
                <a:cubicBezTo>
                  <a:pt x="4768" y="521"/>
                  <a:pt x="4758" y="519"/>
                  <a:pt x="4750" y="524"/>
                </a:cubicBezTo>
                <a:lnTo>
                  <a:pt x="4750" y="524"/>
                </a:lnTo>
                <a:cubicBezTo>
                  <a:pt x="4743" y="528"/>
                  <a:pt x="4741" y="538"/>
                  <a:pt x="4745" y="546"/>
                </a:cubicBezTo>
                <a:cubicBezTo>
                  <a:pt x="4750" y="553"/>
                  <a:pt x="4760" y="555"/>
                  <a:pt x="4767" y="551"/>
                </a:cubicBezTo>
                <a:close/>
                <a:moveTo>
                  <a:pt x="4821" y="516"/>
                </a:moveTo>
                <a:lnTo>
                  <a:pt x="4821" y="516"/>
                </a:lnTo>
                <a:cubicBezTo>
                  <a:pt x="4829" y="511"/>
                  <a:pt x="4831" y="501"/>
                  <a:pt x="4826" y="494"/>
                </a:cubicBezTo>
                <a:cubicBezTo>
                  <a:pt x="4821" y="486"/>
                  <a:pt x="4812" y="484"/>
                  <a:pt x="4804" y="489"/>
                </a:cubicBezTo>
                <a:lnTo>
                  <a:pt x="4804" y="489"/>
                </a:lnTo>
                <a:cubicBezTo>
                  <a:pt x="4797" y="494"/>
                  <a:pt x="4794" y="504"/>
                  <a:pt x="4799" y="511"/>
                </a:cubicBezTo>
                <a:cubicBezTo>
                  <a:pt x="4804" y="519"/>
                  <a:pt x="4814" y="521"/>
                  <a:pt x="4821" y="516"/>
                </a:cubicBezTo>
                <a:close/>
                <a:moveTo>
                  <a:pt x="4875" y="481"/>
                </a:moveTo>
                <a:lnTo>
                  <a:pt x="4875" y="481"/>
                </a:lnTo>
                <a:cubicBezTo>
                  <a:pt x="4883" y="477"/>
                  <a:pt x="4885" y="467"/>
                  <a:pt x="4880" y="459"/>
                </a:cubicBezTo>
                <a:cubicBezTo>
                  <a:pt x="4875" y="452"/>
                  <a:pt x="4865" y="450"/>
                  <a:pt x="4858" y="454"/>
                </a:cubicBezTo>
                <a:lnTo>
                  <a:pt x="4858" y="454"/>
                </a:lnTo>
                <a:cubicBezTo>
                  <a:pt x="4850" y="459"/>
                  <a:pt x="4848" y="469"/>
                  <a:pt x="4853" y="476"/>
                </a:cubicBezTo>
                <a:cubicBezTo>
                  <a:pt x="4858" y="484"/>
                  <a:pt x="4868" y="486"/>
                  <a:pt x="4875" y="481"/>
                </a:cubicBezTo>
                <a:close/>
                <a:moveTo>
                  <a:pt x="4929" y="447"/>
                </a:moveTo>
                <a:lnTo>
                  <a:pt x="4929" y="447"/>
                </a:lnTo>
                <a:cubicBezTo>
                  <a:pt x="4937" y="442"/>
                  <a:pt x="4939" y="432"/>
                  <a:pt x="4934" y="425"/>
                </a:cubicBezTo>
                <a:cubicBezTo>
                  <a:pt x="4929" y="417"/>
                  <a:pt x="4919" y="415"/>
                  <a:pt x="4912" y="420"/>
                </a:cubicBezTo>
                <a:lnTo>
                  <a:pt x="4912" y="420"/>
                </a:lnTo>
                <a:cubicBezTo>
                  <a:pt x="4904" y="425"/>
                  <a:pt x="4902" y="434"/>
                  <a:pt x="4907" y="442"/>
                </a:cubicBezTo>
                <a:cubicBezTo>
                  <a:pt x="4912" y="449"/>
                  <a:pt x="4922" y="451"/>
                  <a:pt x="4929" y="447"/>
                </a:cubicBezTo>
                <a:close/>
                <a:moveTo>
                  <a:pt x="4983" y="412"/>
                </a:moveTo>
                <a:lnTo>
                  <a:pt x="4983" y="412"/>
                </a:lnTo>
                <a:cubicBezTo>
                  <a:pt x="4990" y="407"/>
                  <a:pt x="4993" y="397"/>
                  <a:pt x="4988" y="390"/>
                </a:cubicBezTo>
                <a:cubicBezTo>
                  <a:pt x="4983" y="383"/>
                  <a:pt x="4973" y="380"/>
                  <a:pt x="4966" y="385"/>
                </a:cubicBezTo>
                <a:lnTo>
                  <a:pt x="4966" y="385"/>
                </a:lnTo>
                <a:cubicBezTo>
                  <a:pt x="4958" y="390"/>
                  <a:pt x="4956" y="400"/>
                  <a:pt x="4961" y="407"/>
                </a:cubicBezTo>
                <a:cubicBezTo>
                  <a:pt x="4966" y="415"/>
                  <a:pt x="4975" y="417"/>
                  <a:pt x="4983" y="412"/>
                </a:cubicBezTo>
                <a:close/>
                <a:moveTo>
                  <a:pt x="5037" y="377"/>
                </a:moveTo>
                <a:lnTo>
                  <a:pt x="5037" y="377"/>
                </a:lnTo>
                <a:cubicBezTo>
                  <a:pt x="5044" y="373"/>
                  <a:pt x="5046" y="363"/>
                  <a:pt x="5042" y="355"/>
                </a:cubicBezTo>
                <a:cubicBezTo>
                  <a:pt x="5037" y="348"/>
                  <a:pt x="5027" y="346"/>
                  <a:pt x="5020" y="351"/>
                </a:cubicBezTo>
                <a:lnTo>
                  <a:pt x="5020" y="351"/>
                </a:lnTo>
                <a:cubicBezTo>
                  <a:pt x="5012" y="355"/>
                  <a:pt x="5010" y="365"/>
                  <a:pt x="5015" y="373"/>
                </a:cubicBezTo>
                <a:cubicBezTo>
                  <a:pt x="5019" y="380"/>
                  <a:pt x="5029" y="382"/>
                  <a:pt x="5037" y="377"/>
                </a:cubicBezTo>
                <a:close/>
                <a:moveTo>
                  <a:pt x="5091" y="343"/>
                </a:moveTo>
                <a:lnTo>
                  <a:pt x="5091" y="343"/>
                </a:lnTo>
                <a:cubicBezTo>
                  <a:pt x="5098" y="338"/>
                  <a:pt x="5100" y="328"/>
                  <a:pt x="5096" y="321"/>
                </a:cubicBezTo>
                <a:cubicBezTo>
                  <a:pt x="5091" y="313"/>
                  <a:pt x="5081" y="311"/>
                  <a:pt x="5073" y="316"/>
                </a:cubicBezTo>
                <a:lnTo>
                  <a:pt x="5073" y="316"/>
                </a:lnTo>
                <a:cubicBezTo>
                  <a:pt x="5066" y="321"/>
                  <a:pt x="5064" y="331"/>
                  <a:pt x="5069" y="338"/>
                </a:cubicBezTo>
                <a:cubicBezTo>
                  <a:pt x="5073" y="345"/>
                  <a:pt x="5083" y="348"/>
                  <a:pt x="5091" y="343"/>
                </a:cubicBezTo>
                <a:close/>
                <a:moveTo>
                  <a:pt x="5145" y="308"/>
                </a:moveTo>
                <a:lnTo>
                  <a:pt x="5145" y="308"/>
                </a:lnTo>
                <a:cubicBezTo>
                  <a:pt x="5152" y="303"/>
                  <a:pt x="5154" y="294"/>
                  <a:pt x="5149" y="286"/>
                </a:cubicBezTo>
                <a:cubicBezTo>
                  <a:pt x="5145" y="279"/>
                  <a:pt x="5135" y="277"/>
                  <a:pt x="5127" y="281"/>
                </a:cubicBezTo>
                <a:lnTo>
                  <a:pt x="5127" y="281"/>
                </a:lnTo>
                <a:cubicBezTo>
                  <a:pt x="5120" y="286"/>
                  <a:pt x="5118" y="296"/>
                  <a:pt x="5122" y="303"/>
                </a:cubicBezTo>
                <a:cubicBezTo>
                  <a:pt x="5127" y="311"/>
                  <a:pt x="5137" y="313"/>
                  <a:pt x="5145" y="308"/>
                </a:cubicBezTo>
                <a:close/>
                <a:moveTo>
                  <a:pt x="5198" y="274"/>
                </a:moveTo>
                <a:lnTo>
                  <a:pt x="5198" y="274"/>
                </a:lnTo>
                <a:cubicBezTo>
                  <a:pt x="5206" y="269"/>
                  <a:pt x="5208" y="259"/>
                  <a:pt x="5203" y="251"/>
                </a:cubicBezTo>
                <a:cubicBezTo>
                  <a:pt x="5198" y="244"/>
                  <a:pt x="5189" y="242"/>
                  <a:pt x="5181" y="247"/>
                </a:cubicBezTo>
                <a:lnTo>
                  <a:pt x="5181" y="247"/>
                </a:lnTo>
                <a:cubicBezTo>
                  <a:pt x="5174" y="251"/>
                  <a:pt x="5172" y="261"/>
                  <a:pt x="5176" y="269"/>
                </a:cubicBezTo>
                <a:cubicBezTo>
                  <a:pt x="5181" y="276"/>
                  <a:pt x="5191" y="278"/>
                  <a:pt x="5198" y="274"/>
                </a:cubicBezTo>
                <a:close/>
                <a:moveTo>
                  <a:pt x="5252" y="239"/>
                </a:moveTo>
                <a:lnTo>
                  <a:pt x="5252" y="239"/>
                </a:lnTo>
                <a:cubicBezTo>
                  <a:pt x="5260" y="234"/>
                  <a:pt x="5262" y="224"/>
                  <a:pt x="5257" y="217"/>
                </a:cubicBezTo>
                <a:cubicBezTo>
                  <a:pt x="5252" y="209"/>
                  <a:pt x="5242" y="207"/>
                  <a:pt x="5235" y="212"/>
                </a:cubicBezTo>
                <a:lnTo>
                  <a:pt x="5235" y="212"/>
                </a:lnTo>
                <a:cubicBezTo>
                  <a:pt x="5228" y="217"/>
                  <a:pt x="5225" y="227"/>
                  <a:pt x="5230" y="234"/>
                </a:cubicBezTo>
                <a:cubicBezTo>
                  <a:pt x="5235" y="242"/>
                  <a:pt x="5245" y="244"/>
                  <a:pt x="5252" y="239"/>
                </a:cubicBezTo>
                <a:close/>
                <a:moveTo>
                  <a:pt x="5306" y="204"/>
                </a:moveTo>
                <a:lnTo>
                  <a:pt x="5306" y="204"/>
                </a:lnTo>
                <a:cubicBezTo>
                  <a:pt x="5314" y="200"/>
                  <a:pt x="5316" y="190"/>
                  <a:pt x="5311" y="182"/>
                </a:cubicBezTo>
                <a:cubicBezTo>
                  <a:pt x="5306" y="175"/>
                  <a:pt x="5296" y="173"/>
                  <a:pt x="5289" y="177"/>
                </a:cubicBezTo>
                <a:lnTo>
                  <a:pt x="5289" y="177"/>
                </a:lnTo>
                <a:cubicBezTo>
                  <a:pt x="5281" y="182"/>
                  <a:pt x="5279" y="192"/>
                  <a:pt x="5284" y="200"/>
                </a:cubicBezTo>
                <a:cubicBezTo>
                  <a:pt x="5289" y="207"/>
                  <a:pt x="5299" y="209"/>
                  <a:pt x="5306" y="204"/>
                </a:cubicBezTo>
                <a:close/>
                <a:moveTo>
                  <a:pt x="5360" y="170"/>
                </a:moveTo>
                <a:lnTo>
                  <a:pt x="5360" y="170"/>
                </a:lnTo>
                <a:cubicBezTo>
                  <a:pt x="5367" y="165"/>
                  <a:pt x="5370" y="155"/>
                  <a:pt x="5365" y="148"/>
                </a:cubicBezTo>
                <a:cubicBezTo>
                  <a:pt x="5360" y="140"/>
                  <a:pt x="5350" y="138"/>
                  <a:pt x="5343" y="143"/>
                </a:cubicBezTo>
                <a:lnTo>
                  <a:pt x="5343" y="143"/>
                </a:lnTo>
                <a:cubicBezTo>
                  <a:pt x="5335" y="148"/>
                  <a:pt x="5333" y="157"/>
                  <a:pt x="5338" y="165"/>
                </a:cubicBezTo>
                <a:cubicBezTo>
                  <a:pt x="5343" y="172"/>
                  <a:pt x="5353" y="175"/>
                  <a:pt x="5360" y="170"/>
                </a:cubicBezTo>
                <a:close/>
                <a:moveTo>
                  <a:pt x="5414" y="135"/>
                </a:moveTo>
                <a:lnTo>
                  <a:pt x="5414" y="135"/>
                </a:lnTo>
                <a:cubicBezTo>
                  <a:pt x="5421" y="130"/>
                  <a:pt x="5423" y="120"/>
                  <a:pt x="5419" y="113"/>
                </a:cubicBezTo>
                <a:cubicBezTo>
                  <a:pt x="5414" y="106"/>
                  <a:pt x="5404" y="103"/>
                  <a:pt x="5397" y="108"/>
                </a:cubicBezTo>
                <a:lnTo>
                  <a:pt x="5397" y="108"/>
                </a:lnTo>
                <a:cubicBezTo>
                  <a:pt x="5389" y="113"/>
                  <a:pt x="5387" y="123"/>
                  <a:pt x="5392" y="130"/>
                </a:cubicBezTo>
                <a:cubicBezTo>
                  <a:pt x="5397" y="138"/>
                  <a:pt x="5406" y="140"/>
                  <a:pt x="5414" y="135"/>
                </a:cubicBezTo>
                <a:close/>
                <a:moveTo>
                  <a:pt x="5468" y="101"/>
                </a:moveTo>
                <a:lnTo>
                  <a:pt x="5468" y="101"/>
                </a:lnTo>
                <a:cubicBezTo>
                  <a:pt x="5475" y="96"/>
                  <a:pt x="5477" y="86"/>
                  <a:pt x="5473" y="78"/>
                </a:cubicBezTo>
                <a:cubicBezTo>
                  <a:pt x="5468" y="71"/>
                  <a:pt x="5458" y="69"/>
                  <a:pt x="5450" y="74"/>
                </a:cubicBezTo>
                <a:lnTo>
                  <a:pt x="5450" y="74"/>
                </a:lnTo>
                <a:cubicBezTo>
                  <a:pt x="5443" y="78"/>
                  <a:pt x="5441" y="88"/>
                  <a:pt x="5446" y="96"/>
                </a:cubicBezTo>
                <a:cubicBezTo>
                  <a:pt x="5450" y="103"/>
                  <a:pt x="5460" y="105"/>
                  <a:pt x="5468" y="101"/>
                </a:cubicBezTo>
                <a:close/>
                <a:moveTo>
                  <a:pt x="5522" y="66"/>
                </a:moveTo>
                <a:lnTo>
                  <a:pt x="5522" y="66"/>
                </a:lnTo>
                <a:cubicBezTo>
                  <a:pt x="5529" y="61"/>
                  <a:pt x="5531" y="51"/>
                  <a:pt x="5526" y="44"/>
                </a:cubicBezTo>
                <a:cubicBezTo>
                  <a:pt x="5522" y="36"/>
                  <a:pt x="5512" y="34"/>
                  <a:pt x="5504" y="39"/>
                </a:cubicBezTo>
                <a:lnTo>
                  <a:pt x="5504" y="39"/>
                </a:lnTo>
                <a:cubicBezTo>
                  <a:pt x="5497" y="44"/>
                  <a:pt x="5495" y="54"/>
                  <a:pt x="5499" y="61"/>
                </a:cubicBezTo>
                <a:cubicBezTo>
                  <a:pt x="5504" y="69"/>
                  <a:pt x="5514" y="71"/>
                  <a:pt x="5522" y="66"/>
                </a:cubicBezTo>
                <a:close/>
                <a:moveTo>
                  <a:pt x="5575" y="31"/>
                </a:moveTo>
                <a:lnTo>
                  <a:pt x="5575" y="31"/>
                </a:lnTo>
                <a:cubicBezTo>
                  <a:pt x="5583" y="26"/>
                  <a:pt x="5585" y="17"/>
                  <a:pt x="5580" y="9"/>
                </a:cubicBezTo>
                <a:cubicBezTo>
                  <a:pt x="5576" y="2"/>
                  <a:pt x="5566" y="0"/>
                  <a:pt x="5558" y="4"/>
                </a:cubicBezTo>
                <a:lnTo>
                  <a:pt x="5558" y="4"/>
                </a:lnTo>
                <a:cubicBezTo>
                  <a:pt x="5551" y="9"/>
                  <a:pt x="5549" y="19"/>
                  <a:pt x="5553" y="26"/>
                </a:cubicBezTo>
                <a:cubicBezTo>
                  <a:pt x="5558" y="34"/>
                  <a:pt x="5568" y="36"/>
                  <a:pt x="5575" y="31"/>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 name="AutoShape 3">
            <a:extLst>
              <a:ext uri="{FF2B5EF4-FFF2-40B4-BE49-F238E27FC236}">
                <a16:creationId xmlns:a16="http://schemas.microsoft.com/office/drawing/2014/main" id="{04CFD15E-0BBB-4527-BDAB-640F913742D5}"/>
              </a:ext>
            </a:extLst>
          </p:cNvPr>
          <p:cNvSpPr>
            <a:spLocks noChangeAspect="1" noChangeArrowheads="1" noTextEdit="1"/>
          </p:cNvSpPr>
          <p:nvPr/>
        </p:nvSpPr>
        <p:spPr bwMode="auto">
          <a:xfrm>
            <a:off x="200163" y="2082373"/>
            <a:ext cx="708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nvGrpSpPr>
          <p:cNvPr id="3" name="Csoportba foglalás 2">
            <a:extLst>
              <a:ext uri="{FF2B5EF4-FFF2-40B4-BE49-F238E27FC236}">
                <a16:creationId xmlns:a16="http://schemas.microsoft.com/office/drawing/2014/main" id="{97D874F8-9CB6-4D78-AC06-51062F0025BD}"/>
              </a:ext>
            </a:extLst>
          </p:cNvPr>
          <p:cNvGrpSpPr/>
          <p:nvPr/>
        </p:nvGrpSpPr>
        <p:grpSpPr>
          <a:xfrm>
            <a:off x="984388" y="2304623"/>
            <a:ext cx="5768976" cy="3586163"/>
            <a:chOff x="4849813" y="1985963"/>
            <a:chExt cx="5768976" cy="3586163"/>
          </a:xfrm>
        </p:grpSpPr>
        <p:sp>
          <p:nvSpPr>
            <p:cNvPr id="8" name="Freeform 6">
              <a:extLst>
                <a:ext uri="{FF2B5EF4-FFF2-40B4-BE49-F238E27FC236}">
                  <a16:creationId xmlns:a16="http://schemas.microsoft.com/office/drawing/2014/main" id="{2807B9F0-73B6-4137-9B36-D9898F8EACB4}"/>
                </a:ext>
              </a:extLst>
            </p:cNvPr>
            <p:cNvSpPr>
              <a:spLocks noEditPoints="1"/>
            </p:cNvSpPr>
            <p:nvPr/>
          </p:nvSpPr>
          <p:spPr bwMode="auto">
            <a:xfrm>
              <a:off x="4849813" y="1985963"/>
              <a:ext cx="5768975" cy="3067050"/>
            </a:xfrm>
            <a:custGeom>
              <a:avLst/>
              <a:gdLst>
                <a:gd name="T0" fmla="*/ 0 w 3634"/>
                <a:gd name="T1" fmla="*/ 1932 h 1932"/>
                <a:gd name="T2" fmla="*/ 3634 w 3634"/>
                <a:gd name="T3" fmla="*/ 1932 h 1932"/>
                <a:gd name="T4" fmla="*/ 0 w 3634"/>
                <a:gd name="T5" fmla="*/ 1615 h 1932"/>
                <a:gd name="T6" fmla="*/ 3634 w 3634"/>
                <a:gd name="T7" fmla="*/ 1615 h 1932"/>
                <a:gd name="T8" fmla="*/ 0 w 3634"/>
                <a:gd name="T9" fmla="*/ 1288 h 1932"/>
                <a:gd name="T10" fmla="*/ 3634 w 3634"/>
                <a:gd name="T11" fmla="*/ 1288 h 1932"/>
                <a:gd name="T12" fmla="*/ 0 w 3634"/>
                <a:gd name="T13" fmla="*/ 971 h 1932"/>
                <a:gd name="T14" fmla="*/ 3634 w 3634"/>
                <a:gd name="T15" fmla="*/ 971 h 1932"/>
                <a:gd name="T16" fmla="*/ 0 w 3634"/>
                <a:gd name="T17" fmla="*/ 644 h 1932"/>
                <a:gd name="T18" fmla="*/ 3634 w 3634"/>
                <a:gd name="T19" fmla="*/ 644 h 1932"/>
                <a:gd name="T20" fmla="*/ 0 w 3634"/>
                <a:gd name="T21" fmla="*/ 317 h 1932"/>
                <a:gd name="T22" fmla="*/ 3634 w 3634"/>
                <a:gd name="T23" fmla="*/ 317 h 1932"/>
                <a:gd name="T24" fmla="*/ 0 w 3634"/>
                <a:gd name="T25" fmla="*/ 0 h 1932"/>
                <a:gd name="T26" fmla="*/ 3634 w 3634"/>
                <a:gd name="T27" fmla="*/ 0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4" h="1932">
                  <a:moveTo>
                    <a:pt x="0" y="1932"/>
                  </a:moveTo>
                  <a:lnTo>
                    <a:pt x="3634" y="1932"/>
                  </a:lnTo>
                  <a:moveTo>
                    <a:pt x="0" y="1615"/>
                  </a:moveTo>
                  <a:lnTo>
                    <a:pt x="3634" y="1615"/>
                  </a:lnTo>
                  <a:moveTo>
                    <a:pt x="0" y="1288"/>
                  </a:moveTo>
                  <a:lnTo>
                    <a:pt x="3634" y="1288"/>
                  </a:lnTo>
                  <a:moveTo>
                    <a:pt x="0" y="971"/>
                  </a:moveTo>
                  <a:lnTo>
                    <a:pt x="3634" y="971"/>
                  </a:lnTo>
                  <a:moveTo>
                    <a:pt x="0" y="644"/>
                  </a:moveTo>
                  <a:lnTo>
                    <a:pt x="3634" y="644"/>
                  </a:lnTo>
                  <a:moveTo>
                    <a:pt x="0" y="317"/>
                  </a:moveTo>
                  <a:lnTo>
                    <a:pt x="3634" y="317"/>
                  </a:lnTo>
                  <a:moveTo>
                    <a:pt x="0" y="0"/>
                  </a:moveTo>
                  <a:lnTo>
                    <a:pt x="3634" y="0"/>
                  </a:lnTo>
                </a:path>
              </a:pathLst>
            </a:cu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Freeform 7">
              <a:extLst>
                <a:ext uri="{FF2B5EF4-FFF2-40B4-BE49-F238E27FC236}">
                  <a16:creationId xmlns:a16="http://schemas.microsoft.com/office/drawing/2014/main" id="{BCA589AA-24AC-4C51-93C4-14D84CA0EE7B}"/>
                </a:ext>
              </a:extLst>
            </p:cNvPr>
            <p:cNvSpPr>
              <a:spLocks noEditPoints="1"/>
            </p:cNvSpPr>
            <p:nvPr/>
          </p:nvSpPr>
          <p:spPr bwMode="auto">
            <a:xfrm>
              <a:off x="5575301" y="1985963"/>
              <a:ext cx="5043488" cy="3586163"/>
            </a:xfrm>
            <a:custGeom>
              <a:avLst/>
              <a:gdLst>
                <a:gd name="T0" fmla="*/ 0 w 3177"/>
                <a:gd name="T1" fmla="*/ 0 h 2259"/>
                <a:gd name="T2" fmla="*/ 0 w 3177"/>
                <a:gd name="T3" fmla="*/ 2259 h 2259"/>
                <a:gd name="T4" fmla="*/ 447 w 3177"/>
                <a:gd name="T5" fmla="*/ 0 h 2259"/>
                <a:gd name="T6" fmla="*/ 447 w 3177"/>
                <a:gd name="T7" fmla="*/ 2259 h 2259"/>
                <a:gd name="T8" fmla="*/ 904 w 3177"/>
                <a:gd name="T9" fmla="*/ 0 h 2259"/>
                <a:gd name="T10" fmla="*/ 904 w 3177"/>
                <a:gd name="T11" fmla="*/ 2259 h 2259"/>
                <a:gd name="T12" fmla="*/ 1360 w 3177"/>
                <a:gd name="T13" fmla="*/ 0 h 2259"/>
                <a:gd name="T14" fmla="*/ 1360 w 3177"/>
                <a:gd name="T15" fmla="*/ 2259 h 2259"/>
                <a:gd name="T16" fmla="*/ 1817 w 3177"/>
                <a:gd name="T17" fmla="*/ 0 h 2259"/>
                <a:gd name="T18" fmla="*/ 1817 w 3177"/>
                <a:gd name="T19" fmla="*/ 2259 h 2259"/>
                <a:gd name="T20" fmla="*/ 2274 w 3177"/>
                <a:gd name="T21" fmla="*/ 0 h 2259"/>
                <a:gd name="T22" fmla="*/ 2274 w 3177"/>
                <a:gd name="T23" fmla="*/ 2259 h 2259"/>
                <a:gd name="T24" fmla="*/ 2730 w 3177"/>
                <a:gd name="T25" fmla="*/ 0 h 2259"/>
                <a:gd name="T26" fmla="*/ 2730 w 3177"/>
                <a:gd name="T27" fmla="*/ 2259 h 2259"/>
                <a:gd name="T28" fmla="*/ 3177 w 3177"/>
                <a:gd name="T29" fmla="*/ 0 h 2259"/>
                <a:gd name="T30" fmla="*/ 3177 w 3177"/>
                <a:gd name="T31" fmla="*/ 225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7" h="2259">
                  <a:moveTo>
                    <a:pt x="0" y="0"/>
                  </a:moveTo>
                  <a:lnTo>
                    <a:pt x="0" y="2259"/>
                  </a:lnTo>
                  <a:moveTo>
                    <a:pt x="447" y="0"/>
                  </a:moveTo>
                  <a:lnTo>
                    <a:pt x="447" y="2259"/>
                  </a:lnTo>
                  <a:moveTo>
                    <a:pt x="904" y="0"/>
                  </a:moveTo>
                  <a:lnTo>
                    <a:pt x="904" y="2259"/>
                  </a:lnTo>
                  <a:moveTo>
                    <a:pt x="1360" y="0"/>
                  </a:moveTo>
                  <a:lnTo>
                    <a:pt x="1360" y="2259"/>
                  </a:lnTo>
                  <a:moveTo>
                    <a:pt x="1817" y="0"/>
                  </a:moveTo>
                  <a:lnTo>
                    <a:pt x="1817" y="2259"/>
                  </a:lnTo>
                  <a:moveTo>
                    <a:pt x="2274" y="0"/>
                  </a:moveTo>
                  <a:lnTo>
                    <a:pt x="2274" y="2259"/>
                  </a:lnTo>
                  <a:moveTo>
                    <a:pt x="2730" y="0"/>
                  </a:moveTo>
                  <a:lnTo>
                    <a:pt x="2730" y="2259"/>
                  </a:lnTo>
                  <a:moveTo>
                    <a:pt x="3177" y="0"/>
                  </a:moveTo>
                  <a:lnTo>
                    <a:pt x="3177" y="2259"/>
                  </a:lnTo>
                </a:path>
              </a:pathLst>
            </a:cu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Line 8">
              <a:extLst>
                <a:ext uri="{FF2B5EF4-FFF2-40B4-BE49-F238E27FC236}">
                  <a16:creationId xmlns:a16="http://schemas.microsoft.com/office/drawing/2014/main" id="{42D5C168-E7E1-4BFF-97A9-5125B5A5FFB5}"/>
                </a:ext>
              </a:extLst>
            </p:cNvPr>
            <p:cNvSpPr>
              <a:spLocks noChangeShapeType="1"/>
            </p:cNvSpPr>
            <p:nvPr/>
          </p:nvSpPr>
          <p:spPr bwMode="auto">
            <a:xfrm flipV="1">
              <a:off x="4849813" y="1985963"/>
              <a:ext cx="0" cy="3586163"/>
            </a:xfrm>
            <a:prstGeom prst="line">
              <a:avLst/>
            </a:prstGeom>
            <a:noFill/>
            <a:ln w="14288"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 name="Line 9">
            <a:extLst>
              <a:ext uri="{FF2B5EF4-FFF2-40B4-BE49-F238E27FC236}">
                <a16:creationId xmlns:a16="http://schemas.microsoft.com/office/drawing/2014/main" id="{5EE5CA19-C10F-4061-9072-6B4FBE523C63}"/>
              </a:ext>
            </a:extLst>
          </p:cNvPr>
          <p:cNvSpPr>
            <a:spLocks noChangeShapeType="1"/>
          </p:cNvSpPr>
          <p:nvPr/>
        </p:nvSpPr>
        <p:spPr bwMode="auto">
          <a:xfrm>
            <a:off x="984388" y="5890786"/>
            <a:ext cx="5768975" cy="0"/>
          </a:xfrm>
          <a:prstGeom prst="line">
            <a:avLst/>
          </a:prstGeom>
          <a:noFill/>
          <a:ln w="14288"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4" name="Csoportba foglalás 3">
            <a:extLst>
              <a:ext uri="{FF2B5EF4-FFF2-40B4-BE49-F238E27FC236}">
                <a16:creationId xmlns:a16="http://schemas.microsoft.com/office/drawing/2014/main" id="{7CC7DA55-2B50-497A-9440-2F4B3084283F}"/>
              </a:ext>
            </a:extLst>
          </p:cNvPr>
          <p:cNvGrpSpPr/>
          <p:nvPr/>
        </p:nvGrpSpPr>
        <p:grpSpPr>
          <a:xfrm>
            <a:off x="4224476" y="2518936"/>
            <a:ext cx="1966912" cy="1304925"/>
            <a:chOff x="8089901" y="2200276"/>
            <a:chExt cx="1966912" cy="1304925"/>
          </a:xfrm>
        </p:grpSpPr>
        <p:sp>
          <p:nvSpPr>
            <p:cNvPr id="12" name="Oval 10">
              <a:extLst>
                <a:ext uri="{FF2B5EF4-FFF2-40B4-BE49-F238E27FC236}">
                  <a16:creationId xmlns:a16="http://schemas.microsoft.com/office/drawing/2014/main" id="{05E57B1C-B43F-4870-8A56-68F423EF42C7}"/>
                </a:ext>
              </a:extLst>
            </p:cNvPr>
            <p:cNvSpPr>
              <a:spLocks noChangeArrowheads="1"/>
            </p:cNvSpPr>
            <p:nvPr/>
          </p:nvSpPr>
          <p:spPr bwMode="auto">
            <a:xfrm>
              <a:off x="8089901" y="34163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4" name="Oval 12">
              <a:extLst>
                <a:ext uri="{FF2B5EF4-FFF2-40B4-BE49-F238E27FC236}">
                  <a16:creationId xmlns:a16="http://schemas.microsoft.com/office/drawing/2014/main" id="{CF685B87-3342-4E0E-A5E8-1F194D03BA8A}"/>
                </a:ext>
              </a:extLst>
            </p:cNvPr>
            <p:cNvSpPr>
              <a:spLocks noChangeArrowheads="1"/>
            </p:cNvSpPr>
            <p:nvPr/>
          </p:nvSpPr>
          <p:spPr bwMode="auto">
            <a:xfrm>
              <a:off x="8162926" y="337185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5">
              <a:extLst>
                <a:ext uri="{FF2B5EF4-FFF2-40B4-BE49-F238E27FC236}">
                  <a16:creationId xmlns:a16="http://schemas.microsoft.com/office/drawing/2014/main" id="{5853B95A-1755-4D3B-ADB8-C80EAA6CBAC4}"/>
                </a:ext>
              </a:extLst>
            </p:cNvPr>
            <p:cNvSpPr>
              <a:spLocks noChangeArrowheads="1"/>
            </p:cNvSpPr>
            <p:nvPr/>
          </p:nvSpPr>
          <p:spPr bwMode="auto">
            <a:xfrm>
              <a:off x="8237538" y="331152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9" name="Oval 17">
              <a:extLst>
                <a:ext uri="{FF2B5EF4-FFF2-40B4-BE49-F238E27FC236}">
                  <a16:creationId xmlns:a16="http://schemas.microsoft.com/office/drawing/2014/main" id="{FC7B0F78-B024-4F97-ACE0-885DCF717403}"/>
                </a:ext>
              </a:extLst>
            </p:cNvPr>
            <p:cNvSpPr>
              <a:spLocks noChangeArrowheads="1"/>
            </p:cNvSpPr>
            <p:nvPr/>
          </p:nvSpPr>
          <p:spPr bwMode="auto">
            <a:xfrm>
              <a:off x="8326438" y="326707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1" name="Oval 19">
              <a:extLst>
                <a:ext uri="{FF2B5EF4-FFF2-40B4-BE49-F238E27FC236}">
                  <a16:creationId xmlns:a16="http://schemas.microsoft.com/office/drawing/2014/main" id="{C49B3BAB-C516-41FA-A719-6E6EB7E61D5E}"/>
                </a:ext>
              </a:extLst>
            </p:cNvPr>
            <p:cNvSpPr>
              <a:spLocks noChangeArrowheads="1"/>
            </p:cNvSpPr>
            <p:nvPr/>
          </p:nvSpPr>
          <p:spPr bwMode="auto">
            <a:xfrm>
              <a:off x="8415338" y="3208338"/>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3" name="Oval 21">
              <a:extLst>
                <a:ext uri="{FF2B5EF4-FFF2-40B4-BE49-F238E27FC236}">
                  <a16:creationId xmlns:a16="http://schemas.microsoft.com/office/drawing/2014/main" id="{53F87D9A-8540-47CA-A044-AB1A49615440}"/>
                </a:ext>
              </a:extLst>
            </p:cNvPr>
            <p:cNvSpPr>
              <a:spLocks noChangeArrowheads="1"/>
            </p:cNvSpPr>
            <p:nvPr/>
          </p:nvSpPr>
          <p:spPr bwMode="auto">
            <a:xfrm>
              <a:off x="8504238" y="31496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5" name="Oval 23">
              <a:extLst>
                <a:ext uri="{FF2B5EF4-FFF2-40B4-BE49-F238E27FC236}">
                  <a16:creationId xmlns:a16="http://schemas.microsoft.com/office/drawing/2014/main" id="{D26E8A70-4D28-44D6-B68A-14DEA04E3130}"/>
                </a:ext>
              </a:extLst>
            </p:cNvPr>
            <p:cNvSpPr>
              <a:spLocks noChangeArrowheads="1"/>
            </p:cNvSpPr>
            <p:nvPr/>
          </p:nvSpPr>
          <p:spPr bwMode="auto">
            <a:xfrm>
              <a:off x="8607426" y="308927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7" name="Oval 25">
              <a:extLst>
                <a:ext uri="{FF2B5EF4-FFF2-40B4-BE49-F238E27FC236}">
                  <a16:creationId xmlns:a16="http://schemas.microsoft.com/office/drawing/2014/main" id="{0F5808F0-B3EF-419A-A42B-4D4C88C0D04D}"/>
                </a:ext>
              </a:extLst>
            </p:cNvPr>
            <p:cNvSpPr>
              <a:spLocks noChangeArrowheads="1"/>
            </p:cNvSpPr>
            <p:nvPr/>
          </p:nvSpPr>
          <p:spPr bwMode="auto">
            <a:xfrm>
              <a:off x="8710613" y="301625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9" name="Oval 27">
              <a:extLst>
                <a:ext uri="{FF2B5EF4-FFF2-40B4-BE49-F238E27FC236}">
                  <a16:creationId xmlns:a16="http://schemas.microsoft.com/office/drawing/2014/main" id="{CB120B7E-B422-4A8D-B401-44F395A5EB97}"/>
                </a:ext>
              </a:extLst>
            </p:cNvPr>
            <p:cNvSpPr>
              <a:spLocks noChangeArrowheads="1"/>
            </p:cNvSpPr>
            <p:nvPr/>
          </p:nvSpPr>
          <p:spPr bwMode="auto">
            <a:xfrm>
              <a:off x="8815388" y="2941638"/>
              <a:ext cx="87313"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1" name="Oval 29">
              <a:extLst>
                <a:ext uri="{FF2B5EF4-FFF2-40B4-BE49-F238E27FC236}">
                  <a16:creationId xmlns:a16="http://schemas.microsoft.com/office/drawing/2014/main" id="{2FDF8FC3-59BF-47D1-A6D6-9E45070CBE91}"/>
                </a:ext>
              </a:extLst>
            </p:cNvPr>
            <p:cNvSpPr>
              <a:spLocks noChangeArrowheads="1"/>
            </p:cNvSpPr>
            <p:nvPr/>
          </p:nvSpPr>
          <p:spPr bwMode="auto">
            <a:xfrm>
              <a:off x="8932863" y="286702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30">
              <a:extLst>
                <a:ext uri="{FF2B5EF4-FFF2-40B4-BE49-F238E27FC236}">
                  <a16:creationId xmlns:a16="http://schemas.microsoft.com/office/drawing/2014/main" id="{A15578E3-A2CE-4AC5-A6EB-34D977BF2B0C}"/>
                </a:ext>
              </a:extLst>
            </p:cNvPr>
            <p:cNvSpPr>
              <a:spLocks noChangeArrowheads="1"/>
            </p:cNvSpPr>
            <p:nvPr/>
          </p:nvSpPr>
          <p:spPr bwMode="auto">
            <a:xfrm>
              <a:off x="9051926" y="27940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 name="Oval 32">
              <a:extLst>
                <a:ext uri="{FF2B5EF4-FFF2-40B4-BE49-F238E27FC236}">
                  <a16:creationId xmlns:a16="http://schemas.microsoft.com/office/drawing/2014/main" id="{0AF69B78-AB49-40F3-BC1C-3E6A809EAE95}"/>
                </a:ext>
              </a:extLst>
            </p:cNvPr>
            <p:cNvSpPr>
              <a:spLocks noChangeArrowheads="1"/>
            </p:cNvSpPr>
            <p:nvPr/>
          </p:nvSpPr>
          <p:spPr bwMode="auto">
            <a:xfrm>
              <a:off x="9185276" y="2705101"/>
              <a:ext cx="87313"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5">
              <a:extLst>
                <a:ext uri="{FF2B5EF4-FFF2-40B4-BE49-F238E27FC236}">
                  <a16:creationId xmlns:a16="http://schemas.microsoft.com/office/drawing/2014/main" id="{9FFA1C3C-B244-4F81-91C4-7240B1F6AADC}"/>
                </a:ext>
              </a:extLst>
            </p:cNvPr>
            <p:cNvSpPr>
              <a:spLocks noChangeArrowheads="1"/>
            </p:cNvSpPr>
            <p:nvPr/>
          </p:nvSpPr>
          <p:spPr bwMode="auto">
            <a:xfrm>
              <a:off x="9317038" y="26162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8" name="Oval 36">
              <a:extLst>
                <a:ext uri="{FF2B5EF4-FFF2-40B4-BE49-F238E27FC236}">
                  <a16:creationId xmlns:a16="http://schemas.microsoft.com/office/drawing/2014/main" id="{797EADB9-7781-4E5B-923E-0748F77C193C}"/>
                </a:ext>
              </a:extLst>
            </p:cNvPr>
            <p:cNvSpPr>
              <a:spLocks noChangeArrowheads="1"/>
            </p:cNvSpPr>
            <p:nvPr/>
          </p:nvSpPr>
          <p:spPr bwMode="auto">
            <a:xfrm>
              <a:off x="9466263" y="2527301"/>
              <a:ext cx="87313"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9">
              <a:extLst>
                <a:ext uri="{FF2B5EF4-FFF2-40B4-BE49-F238E27FC236}">
                  <a16:creationId xmlns:a16="http://schemas.microsoft.com/office/drawing/2014/main" id="{9F635181-4B1E-4E55-851C-9142571029E3}"/>
                </a:ext>
              </a:extLst>
            </p:cNvPr>
            <p:cNvSpPr>
              <a:spLocks noChangeArrowheads="1"/>
            </p:cNvSpPr>
            <p:nvPr/>
          </p:nvSpPr>
          <p:spPr bwMode="auto">
            <a:xfrm>
              <a:off x="9613901" y="242252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3" name="Oval 41">
              <a:extLst>
                <a:ext uri="{FF2B5EF4-FFF2-40B4-BE49-F238E27FC236}">
                  <a16:creationId xmlns:a16="http://schemas.microsoft.com/office/drawing/2014/main" id="{8B1B05F8-D02E-49CF-A059-AA24413D9948}"/>
                </a:ext>
              </a:extLst>
            </p:cNvPr>
            <p:cNvSpPr>
              <a:spLocks noChangeArrowheads="1"/>
            </p:cNvSpPr>
            <p:nvPr/>
          </p:nvSpPr>
          <p:spPr bwMode="auto">
            <a:xfrm>
              <a:off x="9775826" y="2319338"/>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42">
              <a:extLst>
                <a:ext uri="{FF2B5EF4-FFF2-40B4-BE49-F238E27FC236}">
                  <a16:creationId xmlns:a16="http://schemas.microsoft.com/office/drawing/2014/main" id="{E22DF027-6FFF-4358-99C0-6F55479CBCF6}"/>
                </a:ext>
              </a:extLst>
            </p:cNvPr>
            <p:cNvSpPr>
              <a:spLocks noChangeArrowheads="1"/>
            </p:cNvSpPr>
            <p:nvPr/>
          </p:nvSpPr>
          <p:spPr bwMode="auto">
            <a:xfrm>
              <a:off x="9967913" y="220027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3" name="Oval 11">
              <a:extLst>
                <a:ext uri="{FF2B5EF4-FFF2-40B4-BE49-F238E27FC236}">
                  <a16:creationId xmlns:a16="http://schemas.microsoft.com/office/drawing/2014/main" id="{E779DEA5-E713-4B7F-BEAD-C1EE5A4F92B2}"/>
                </a:ext>
              </a:extLst>
            </p:cNvPr>
            <p:cNvSpPr>
              <a:spLocks noChangeArrowheads="1"/>
            </p:cNvSpPr>
            <p:nvPr/>
          </p:nvSpPr>
          <p:spPr bwMode="auto">
            <a:xfrm>
              <a:off x="8089901" y="34163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Oval 13">
              <a:extLst>
                <a:ext uri="{FF2B5EF4-FFF2-40B4-BE49-F238E27FC236}">
                  <a16:creationId xmlns:a16="http://schemas.microsoft.com/office/drawing/2014/main" id="{BE857707-441F-4C58-A864-B7E62C8B2A6A}"/>
                </a:ext>
              </a:extLst>
            </p:cNvPr>
            <p:cNvSpPr>
              <a:spLocks noChangeArrowheads="1"/>
            </p:cNvSpPr>
            <p:nvPr/>
          </p:nvSpPr>
          <p:spPr bwMode="auto">
            <a:xfrm>
              <a:off x="8162926" y="337185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4">
              <a:extLst>
                <a:ext uri="{FF2B5EF4-FFF2-40B4-BE49-F238E27FC236}">
                  <a16:creationId xmlns:a16="http://schemas.microsoft.com/office/drawing/2014/main" id="{19664464-3CAA-4D41-A79D-C84A0738FD32}"/>
                </a:ext>
              </a:extLst>
            </p:cNvPr>
            <p:cNvSpPr>
              <a:spLocks noChangeArrowheads="1"/>
            </p:cNvSpPr>
            <p:nvPr/>
          </p:nvSpPr>
          <p:spPr bwMode="auto">
            <a:xfrm>
              <a:off x="8237538" y="331152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8" name="Oval 16">
              <a:extLst>
                <a:ext uri="{FF2B5EF4-FFF2-40B4-BE49-F238E27FC236}">
                  <a16:creationId xmlns:a16="http://schemas.microsoft.com/office/drawing/2014/main" id="{4BD2132B-058C-4CE2-B751-35B8C3052B24}"/>
                </a:ext>
              </a:extLst>
            </p:cNvPr>
            <p:cNvSpPr>
              <a:spLocks noChangeArrowheads="1"/>
            </p:cNvSpPr>
            <p:nvPr/>
          </p:nvSpPr>
          <p:spPr bwMode="auto">
            <a:xfrm>
              <a:off x="8326438" y="326707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0" name="Oval 18">
              <a:extLst>
                <a:ext uri="{FF2B5EF4-FFF2-40B4-BE49-F238E27FC236}">
                  <a16:creationId xmlns:a16="http://schemas.microsoft.com/office/drawing/2014/main" id="{39C09FA6-7BE0-483C-9626-F3FB5FF2CE00}"/>
                </a:ext>
              </a:extLst>
            </p:cNvPr>
            <p:cNvSpPr>
              <a:spLocks noChangeArrowheads="1"/>
            </p:cNvSpPr>
            <p:nvPr/>
          </p:nvSpPr>
          <p:spPr bwMode="auto">
            <a:xfrm>
              <a:off x="8415338" y="3208338"/>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2" name="Oval 20">
              <a:extLst>
                <a:ext uri="{FF2B5EF4-FFF2-40B4-BE49-F238E27FC236}">
                  <a16:creationId xmlns:a16="http://schemas.microsoft.com/office/drawing/2014/main" id="{78BD21BF-D126-4188-AF7C-5C956F6ED3E8}"/>
                </a:ext>
              </a:extLst>
            </p:cNvPr>
            <p:cNvSpPr>
              <a:spLocks noChangeArrowheads="1"/>
            </p:cNvSpPr>
            <p:nvPr/>
          </p:nvSpPr>
          <p:spPr bwMode="auto">
            <a:xfrm>
              <a:off x="8504238" y="31496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4" name="Oval 22">
              <a:extLst>
                <a:ext uri="{FF2B5EF4-FFF2-40B4-BE49-F238E27FC236}">
                  <a16:creationId xmlns:a16="http://schemas.microsoft.com/office/drawing/2014/main" id="{58582123-ADA3-40E4-8D66-330C63797869}"/>
                </a:ext>
              </a:extLst>
            </p:cNvPr>
            <p:cNvSpPr>
              <a:spLocks noChangeArrowheads="1"/>
            </p:cNvSpPr>
            <p:nvPr/>
          </p:nvSpPr>
          <p:spPr bwMode="auto">
            <a:xfrm>
              <a:off x="8607426" y="308927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 name="Oval 24">
              <a:extLst>
                <a:ext uri="{FF2B5EF4-FFF2-40B4-BE49-F238E27FC236}">
                  <a16:creationId xmlns:a16="http://schemas.microsoft.com/office/drawing/2014/main" id="{1EDFDA0A-55CB-4F6D-B4C2-0A08EEFEEE74}"/>
                </a:ext>
              </a:extLst>
            </p:cNvPr>
            <p:cNvSpPr>
              <a:spLocks noChangeArrowheads="1"/>
            </p:cNvSpPr>
            <p:nvPr/>
          </p:nvSpPr>
          <p:spPr bwMode="auto">
            <a:xfrm>
              <a:off x="8710613" y="301625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 name="Oval 26">
              <a:extLst>
                <a:ext uri="{FF2B5EF4-FFF2-40B4-BE49-F238E27FC236}">
                  <a16:creationId xmlns:a16="http://schemas.microsoft.com/office/drawing/2014/main" id="{B75E4121-B9DA-4DAF-9E0C-5FC14AB26AA0}"/>
                </a:ext>
              </a:extLst>
            </p:cNvPr>
            <p:cNvSpPr>
              <a:spLocks noChangeArrowheads="1"/>
            </p:cNvSpPr>
            <p:nvPr/>
          </p:nvSpPr>
          <p:spPr bwMode="auto">
            <a:xfrm>
              <a:off x="8815388" y="2941638"/>
              <a:ext cx="87313"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 name="Oval 28">
              <a:extLst>
                <a:ext uri="{FF2B5EF4-FFF2-40B4-BE49-F238E27FC236}">
                  <a16:creationId xmlns:a16="http://schemas.microsoft.com/office/drawing/2014/main" id="{69EEA017-DB02-4A94-9887-4210ED96496C}"/>
                </a:ext>
              </a:extLst>
            </p:cNvPr>
            <p:cNvSpPr>
              <a:spLocks noChangeArrowheads="1"/>
            </p:cNvSpPr>
            <p:nvPr/>
          </p:nvSpPr>
          <p:spPr bwMode="auto">
            <a:xfrm>
              <a:off x="8932863" y="286702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31">
              <a:extLst>
                <a:ext uri="{FF2B5EF4-FFF2-40B4-BE49-F238E27FC236}">
                  <a16:creationId xmlns:a16="http://schemas.microsoft.com/office/drawing/2014/main" id="{E6547337-FDD2-4201-878F-7404BC4CBD7B}"/>
                </a:ext>
              </a:extLst>
            </p:cNvPr>
            <p:cNvSpPr>
              <a:spLocks noChangeArrowheads="1"/>
            </p:cNvSpPr>
            <p:nvPr/>
          </p:nvSpPr>
          <p:spPr bwMode="auto">
            <a:xfrm>
              <a:off x="9051926" y="27940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5" name="Oval 33">
              <a:extLst>
                <a:ext uri="{FF2B5EF4-FFF2-40B4-BE49-F238E27FC236}">
                  <a16:creationId xmlns:a16="http://schemas.microsoft.com/office/drawing/2014/main" id="{5448C185-52F4-42D2-87AE-09B75B83C589}"/>
                </a:ext>
              </a:extLst>
            </p:cNvPr>
            <p:cNvSpPr>
              <a:spLocks noChangeArrowheads="1"/>
            </p:cNvSpPr>
            <p:nvPr/>
          </p:nvSpPr>
          <p:spPr bwMode="auto">
            <a:xfrm>
              <a:off x="9185276" y="2705101"/>
              <a:ext cx="87313"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4">
              <a:extLst>
                <a:ext uri="{FF2B5EF4-FFF2-40B4-BE49-F238E27FC236}">
                  <a16:creationId xmlns:a16="http://schemas.microsoft.com/office/drawing/2014/main" id="{4E811890-3321-4729-8D72-DAA8B67095EF}"/>
                </a:ext>
              </a:extLst>
            </p:cNvPr>
            <p:cNvSpPr>
              <a:spLocks noChangeArrowheads="1"/>
            </p:cNvSpPr>
            <p:nvPr/>
          </p:nvSpPr>
          <p:spPr bwMode="auto">
            <a:xfrm>
              <a:off x="9317038" y="26162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7">
              <a:extLst>
                <a:ext uri="{FF2B5EF4-FFF2-40B4-BE49-F238E27FC236}">
                  <a16:creationId xmlns:a16="http://schemas.microsoft.com/office/drawing/2014/main" id="{9DB684B6-D2B3-435B-BBAD-80169E558606}"/>
                </a:ext>
              </a:extLst>
            </p:cNvPr>
            <p:cNvSpPr>
              <a:spLocks noChangeArrowheads="1"/>
            </p:cNvSpPr>
            <p:nvPr/>
          </p:nvSpPr>
          <p:spPr bwMode="auto">
            <a:xfrm>
              <a:off x="9466263" y="2527301"/>
              <a:ext cx="87313"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8">
              <a:extLst>
                <a:ext uri="{FF2B5EF4-FFF2-40B4-BE49-F238E27FC236}">
                  <a16:creationId xmlns:a16="http://schemas.microsoft.com/office/drawing/2014/main" id="{589296A0-AE37-4A32-A06D-46F547110863}"/>
                </a:ext>
              </a:extLst>
            </p:cNvPr>
            <p:cNvSpPr>
              <a:spLocks noChangeArrowheads="1"/>
            </p:cNvSpPr>
            <p:nvPr/>
          </p:nvSpPr>
          <p:spPr bwMode="auto">
            <a:xfrm>
              <a:off x="9613901" y="242252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2" name="Oval 40">
              <a:extLst>
                <a:ext uri="{FF2B5EF4-FFF2-40B4-BE49-F238E27FC236}">
                  <a16:creationId xmlns:a16="http://schemas.microsoft.com/office/drawing/2014/main" id="{7094ED93-8E17-43B8-9BCB-972C72B735F6}"/>
                </a:ext>
              </a:extLst>
            </p:cNvPr>
            <p:cNvSpPr>
              <a:spLocks noChangeArrowheads="1"/>
            </p:cNvSpPr>
            <p:nvPr/>
          </p:nvSpPr>
          <p:spPr bwMode="auto">
            <a:xfrm>
              <a:off x="9775826" y="2319338"/>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43">
              <a:extLst>
                <a:ext uri="{FF2B5EF4-FFF2-40B4-BE49-F238E27FC236}">
                  <a16:creationId xmlns:a16="http://schemas.microsoft.com/office/drawing/2014/main" id="{4648C78E-AA2D-479D-9711-BBDF6C6F7D33}"/>
                </a:ext>
              </a:extLst>
            </p:cNvPr>
            <p:cNvSpPr>
              <a:spLocks noChangeArrowheads="1"/>
            </p:cNvSpPr>
            <p:nvPr/>
          </p:nvSpPr>
          <p:spPr bwMode="auto">
            <a:xfrm>
              <a:off x="9967913" y="220027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5" name="Csoportba foglalás 4">
            <a:extLst>
              <a:ext uri="{FF2B5EF4-FFF2-40B4-BE49-F238E27FC236}">
                <a16:creationId xmlns:a16="http://schemas.microsoft.com/office/drawing/2014/main" id="{2C4623F5-A0D9-4EAE-BBCF-7A65B6D53F58}"/>
              </a:ext>
            </a:extLst>
          </p:cNvPr>
          <p:cNvGrpSpPr/>
          <p:nvPr/>
        </p:nvGrpSpPr>
        <p:grpSpPr>
          <a:xfrm>
            <a:off x="4224476" y="2785636"/>
            <a:ext cx="2144712" cy="1274762"/>
            <a:chOff x="8089901" y="2466976"/>
            <a:chExt cx="2144712" cy="1274762"/>
          </a:xfrm>
        </p:grpSpPr>
        <p:sp>
          <p:nvSpPr>
            <p:cNvPr id="46" name="Oval 44">
              <a:extLst>
                <a:ext uri="{FF2B5EF4-FFF2-40B4-BE49-F238E27FC236}">
                  <a16:creationId xmlns:a16="http://schemas.microsoft.com/office/drawing/2014/main" id="{A302F982-7440-4B8D-8496-751955AFED3A}"/>
                </a:ext>
              </a:extLst>
            </p:cNvPr>
            <p:cNvSpPr>
              <a:spLocks noChangeArrowheads="1"/>
            </p:cNvSpPr>
            <p:nvPr/>
          </p:nvSpPr>
          <p:spPr bwMode="auto">
            <a:xfrm>
              <a:off x="8089901" y="36528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8" name="Oval 46">
              <a:extLst>
                <a:ext uri="{FF2B5EF4-FFF2-40B4-BE49-F238E27FC236}">
                  <a16:creationId xmlns:a16="http://schemas.microsoft.com/office/drawing/2014/main" id="{126D47C9-46DC-4F21-A737-0D2D95064307}"/>
                </a:ext>
              </a:extLst>
            </p:cNvPr>
            <p:cNvSpPr>
              <a:spLocks noChangeArrowheads="1"/>
            </p:cNvSpPr>
            <p:nvPr/>
          </p:nvSpPr>
          <p:spPr bwMode="auto">
            <a:xfrm>
              <a:off x="8162926" y="360838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0" name="Oval 48">
              <a:extLst>
                <a:ext uri="{FF2B5EF4-FFF2-40B4-BE49-F238E27FC236}">
                  <a16:creationId xmlns:a16="http://schemas.microsoft.com/office/drawing/2014/main" id="{2802976D-5E74-4B42-9C73-A50DA70CB3C5}"/>
                </a:ext>
              </a:extLst>
            </p:cNvPr>
            <p:cNvSpPr>
              <a:spLocks noChangeArrowheads="1"/>
            </p:cNvSpPr>
            <p:nvPr/>
          </p:nvSpPr>
          <p:spPr bwMode="auto">
            <a:xfrm>
              <a:off x="8237538" y="35639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3" name="Oval 51">
              <a:extLst>
                <a:ext uri="{FF2B5EF4-FFF2-40B4-BE49-F238E27FC236}">
                  <a16:creationId xmlns:a16="http://schemas.microsoft.com/office/drawing/2014/main" id="{30AA653B-D00A-4E48-8297-750FEC6D9D64}"/>
                </a:ext>
              </a:extLst>
            </p:cNvPr>
            <p:cNvSpPr>
              <a:spLocks noChangeArrowheads="1"/>
            </p:cNvSpPr>
            <p:nvPr/>
          </p:nvSpPr>
          <p:spPr bwMode="auto">
            <a:xfrm>
              <a:off x="8326438" y="3505201"/>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Oval 53">
              <a:extLst>
                <a:ext uri="{FF2B5EF4-FFF2-40B4-BE49-F238E27FC236}">
                  <a16:creationId xmlns:a16="http://schemas.microsoft.com/office/drawing/2014/main" id="{1C8922C4-2752-4AB3-AA64-9E279D4C8D28}"/>
                </a:ext>
              </a:extLst>
            </p:cNvPr>
            <p:cNvSpPr>
              <a:spLocks noChangeArrowheads="1"/>
            </p:cNvSpPr>
            <p:nvPr/>
          </p:nvSpPr>
          <p:spPr bwMode="auto">
            <a:xfrm>
              <a:off x="8415338" y="3460751"/>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7" name="Oval 55">
              <a:extLst>
                <a:ext uri="{FF2B5EF4-FFF2-40B4-BE49-F238E27FC236}">
                  <a16:creationId xmlns:a16="http://schemas.microsoft.com/office/drawing/2014/main" id="{D39C73AA-CA62-40D9-BAC7-C4F28F289FF4}"/>
                </a:ext>
              </a:extLst>
            </p:cNvPr>
            <p:cNvSpPr>
              <a:spLocks noChangeArrowheads="1"/>
            </p:cNvSpPr>
            <p:nvPr/>
          </p:nvSpPr>
          <p:spPr bwMode="auto">
            <a:xfrm>
              <a:off x="8504238" y="340042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9" name="Oval 57">
              <a:extLst>
                <a:ext uri="{FF2B5EF4-FFF2-40B4-BE49-F238E27FC236}">
                  <a16:creationId xmlns:a16="http://schemas.microsoft.com/office/drawing/2014/main" id="{4191A5A4-CDB6-42EA-9C44-6A793315D7EF}"/>
                </a:ext>
              </a:extLst>
            </p:cNvPr>
            <p:cNvSpPr>
              <a:spLocks noChangeArrowheads="1"/>
            </p:cNvSpPr>
            <p:nvPr/>
          </p:nvSpPr>
          <p:spPr bwMode="auto">
            <a:xfrm>
              <a:off x="8607426" y="335597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1" name="Oval 59">
              <a:extLst>
                <a:ext uri="{FF2B5EF4-FFF2-40B4-BE49-F238E27FC236}">
                  <a16:creationId xmlns:a16="http://schemas.microsoft.com/office/drawing/2014/main" id="{D0AABBB8-B66B-42A2-902F-133578E987F2}"/>
                </a:ext>
              </a:extLst>
            </p:cNvPr>
            <p:cNvSpPr>
              <a:spLocks noChangeArrowheads="1"/>
            </p:cNvSpPr>
            <p:nvPr/>
          </p:nvSpPr>
          <p:spPr bwMode="auto">
            <a:xfrm>
              <a:off x="8710613" y="32972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3" name="Oval 61">
              <a:extLst>
                <a:ext uri="{FF2B5EF4-FFF2-40B4-BE49-F238E27FC236}">
                  <a16:creationId xmlns:a16="http://schemas.microsoft.com/office/drawing/2014/main" id="{255C0F5A-407F-4D5E-B3F3-9EA05DFC7107}"/>
                </a:ext>
              </a:extLst>
            </p:cNvPr>
            <p:cNvSpPr>
              <a:spLocks noChangeArrowheads="1"/>
            </p:cNvSpPr>
            <p:nvPr/>
          </p:nvSpPr>
          <p:spPr bwMode="auto">
            <a:xfrm>
              <a:off x="8815388" y="3238501"/>
              <a:ext cx="87313"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Oval 62">
              <a:extLst>
                <a:ext uri="{FF2B5EF4-FFF2-40B4-BE49-F238E27FC236}">
                  <a16:creationId xmlns:a16="http://schemas.microsoft.com/office/drawing/2014/main" id="{B24D95BC-19F7-49C8-A2ED-E7B2900D5DEF}"/>
                </a:ext>
              </a:extLst>
            </p:cNvPr>
            <p:cNvSpPr>
              <a:spLocks noChangeArrowheads="1"/>
            </p:cNvSpPr>
            <p:nvPr/>
          </p:nvSpPr>
          <p:spPr bwMode="auto">
            <a:xfrm>
              <a:off x="8932863" y="316388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6" name="Oval 64">
              <a:extLst>
                <a:ext uri="{FF2B5EF4-FFF2-40B4-BE49-F238E27FC236}">
                  <a16:creationId xmlns:a16="http://schemas.microsoft.com/office/drawing/2014/main" id="{C1328BEA-04CA-42FA-9707-42DA94B4C61A}"/>
                </a:ext>
              </a:extLst>
            </p:cNvPr>
            <p:cNvSpPr>
              <a:spLocks noChangeArrowheads="1"/>
            </p:cNvSpPr>
            <p:nvPr/>
          </p:nvSpPr>
          <p:spPr bwMode="auto">
            <a:xfrm>
              <a:off x="9051926" y="308927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9" name="Oval 67">
              <a:extLst>
                <a:ext uri="{FF2B5EF4-FFF2-40B4-BE49-F238E27FC236}">
                  <a16:creationId xmlns:a16="http://schemas.microsoft.com/office/drawing/2014/main" id="{18E28800-9808-45C0-9F24-54C31665EC6B}"/>
                </a:ext>
              </a:extLst>
            </p:cNvPr>
            <p:cNvSpPr>
              <a:spLocks noChangeArrowheads="1"/>
            </p:cNvSpPr>
            <p:nvPr/>
          </p:nvSpPr>
          <p:spPr bwMode="auto">
            <a:xfrm>
              <a:off x="9185276" y="3016251"/>
              <a:ext cx="87313"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1" name="Oval 69">
              <a:extLst>
                <a:ext uri="{FF2B5EF4-FFF2-40B4-BE49-F238E27FC236}">
                  <a16:creationId xmlns:a16="http://schemas.microsoft.com/office/drawing/2014/main" id="{187F2CE2-4288-4200-8B9B-09C289B365DF}"/>
                </a:ext>
              </a:extLst>
            </p:cNvPr>
            <p:cNvSpPr>
              <a:spLocks noChangeArrowheads="1"/>
            </p:cNvSpPr>
            <p:nvPr/>
          </p:nvSpPr>
          <p:spPr bwMode="auto">
            <a:xfrm>
              <a:off x="9317038" y="29416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2" name="Oval 70">
              <a:extLst>
                <a:ext uri="{FF2B5EF4-FFF2-40B4-BE49-F238E27FC236}">
                  <a16:creationId xmlns:a16="http://schemas.microsoft.com/office/drawing/2014/main" id="{779DEA74-F80A-4F11-9654-7170842FE598}"/>
                </a:ext>
              </a:extLst>
            </p:cNvPr>
            <p:cNvSpPr>
              <a:spLocks noChangeArrowheads="1"/>
            </p:cNvSpPr>
            <p:nvPr/>
          </p:nvSpPr>
          <p:spPr bwMode="auto">
            <a:xfrm>
              <a:off x="9466263" y="2852738"/>
              <a:ext cx="87313"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4" name="Oval 72">
              <a:extLst>
                <a:ext uri="{FF2B5EF4-FFF2-40B4-BE49-F238E27FC236}">
                  <a16:creationId xmlns:a16="http://schemas.microsoft.com/office/drawing/2014/main" id="{47D03A91-8302-49D3-93A0-F1C4525C5E07}"/>
                </a:ext>
              </a:extLst>
            </p:cNvPr>
            <p:cNvSpPr>
              <a:spLocks noChangeArrowheads="1"/>
            </p:cNvSpPr>
            <p:nvPr/>
          </p:nvSpPr>
          <p:spPr bwMode="auto">
            <a:xfrm>
              <a:off x="9613901" y="27638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6" name="Oval 74">
              <a:extLst>
                <a:ext uri="{FF2B5EF4-FFF2-40B4-BE49-F238E27FC236}">
                  <a16:creationId xmlns:a16="http://schemas.microsoft.com/office/drawing/2014/main" id="{22AE54D7-6B68-466C-A193-BBA36087235B}"/>
                </a:ext>
              </a:extLst>
            </p:cNvPr>
            <p:cNvSpPr>
              <a:spLocks noChangeArrowheads="1"/>
            </p:cNvSpPr>
            <p:nvPr/>
          </p:nvSpPr>
          <p:spPr bwMode="auto">
            <a:xfrm>
              <a:off x="9775826" y="26749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9" name="Oval 77">
              <a:extLst>
                <a:ext uri="{FF2B5EF4-FFF2-40B4-BE49-F238E27FC236}">
                  <a16:creationId xmlns:a16="http://schemas.microsoft.com/office/drawing/2014/main" id="{BBE764F7-D907-477B-991C-1C0664E10F0B}"/>
                </a:ext>
              </a:extLst>
            </p:cNvPr>
            <p:cNvSpPr>
              <a:spLocks noChangeArrowheads="1"/>
            </p:cNvSpPr>
            <p:nvPr/>
          </p:nvSpPr>
          <p:spPr bwMode="auto">
            <a:xfrm>
              <a:off x="9967913" y="2571751"/>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7" name="Oval 45">
              <a:extLst>
                <a:ext uri="{FF2B5EF4-FFF2-40B4-BE49-F238E27FC236}">
                  <a16:creationId xmlns:a16="http://schemas.microsoft.com/office/drawing/2014/main" id="{90B94688-4419-43D3-AE84-8BE83953A64D}"/>
                </a:ext>
              </a:extLst>
            </p:cNvPr>
            <p:cNvSpPr>
              <a:spLocks noChangeArrowheads="1"/>
            </p:cNvSpPr>
            <p:nvPr/>
          </p:nvSpPr>
          <p:spPr bwMode="auto">
            <a:xfrm>
              <a:off x="8089901" y="36528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9" name="Oval 47">
              <a:extLst>
                <a:ext uri="{FF2B5EF4-FFF2-40B4-BE49-F238E27FC236}">
                  <a16:creationId xmlns:a16="http://schemas.microsoft.com/office/drawing/2014/main" id="{E3744750-7244-4331-9B53-496310DD7A0C}"/>
                </a:ext>
              </a:extLst>
            </p:cNvPr>
            <p:cNvSpPr>
              <a:spLocks noChangeArrowheads="1"/>
            </p:cNvSpPr>
            <p:nvPr/>
          </p:nvSpPr>
          <p:spPr bwMode="auto">
            <a:xfrm>
              <a:off x="8162926" y="360838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1" name="Oval 49">
              <a:extLst>
                <a:ext uri="{FF2B5EF4-FFF2-40B4-BE49-F238E27FC236}">
                  <a16:creationId xmlns:a16="http://schemas.microsoft.com/office/drawing/2014/main" id="{3D75665F-15C4-4E69-9942-40ED0C36CD0C}"/>
                </a:ext>
              </a:extLst>
            </p:cNvPr>
            <p:cNvSpPr>
              <a:spLocks noChangeArrowheads="1"/>
            </p:cNvSpPr>
            <p:nvPr/>
          </p:nvSpPr>
          <p:spPr bwMode="auto">
            <a:xfrm>
              <a:off x="8237538" y="35639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Oval 50">
              <a:extLst>
                <a:ext uri="{FF2B5EF4-FFF2-40B4-BE49-F238E27FC236}">
                  <a16:creationId xmlns:a16="http://schemas.microsoft.com/office/drawing/2014/main" id="{530E695E-F8FE-4841-912C-E5BEB0213E90}"/>
                </a:ext>
              </a:extLst>
            </p:cNvPr>
            <p:cNvSpPr>
              <a:spLocks noChangeArrowheads="1"/>
            </p:cNvSpPr>
            <p:nvPr/>
          </p:nvSpPr>
          <p:spPr bwMode="auto">
            <a:xfrm>
              <a:off x="8326438" y="3505201"/>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4" name="Oval 52">
              <a:extLst>
                <a:ext uri="{FF2B5EF4-FFF2-40B4-BE49-F238E27FC236}">
                  <a16:creationId xmlns:a16="http://schemas.microsoft.com/office/drawing/2014/main" id="{BAE58643-15E0-4911-9772-03E8AD55025F}"/>
                </a:ext>
              </a:extLst>
            </p:cNvPr>
            <p:cNvSpPr>
              <a:spLocks noChangeArrowheads="1"/>
            </p:cNvSpPr>
            <p:nvPr/>
          </p:nvSpPr>
          <p:spPr bwMode="auto">
            <a:xfrm>
              <a:off x="8415338" y="3460751"/>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6" name="Oval 54">
              <a:extLst>
                <a:ext uri="{FF2B5EF4-FFF2-40B4-BE49-F238E27FC236}">
                  <a16:creationId xmlns:a16="http://schemas.microsoft.com/office/drawing/2014/main" id="{01581FC2-20D6-47B9-9F2A-E8EA5C29CCD4}"/>
                </a:ext>
              </a:extLst>
            </p:cNvPr>
            <p:cNvSpPr>
              <a:spLocks noChangeArrowheads="1"/>
            </p:cNvSpPr>
            <p:nvPr/>
          </p:nvSpPr>
          <p:spPr bwMode="auto">
            <a:xfrm>
              <a:off x="8504238" y="340042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8" name="Oval 56">
              <a:extLst>
                <a:ext uri="{FF2B5EF4-FFF2-40B4-BE49-F238E27FC236}">
                  <a16:creationId xmlns:a16="http://schemas.microsoft.com/office/drawing/2014/main" id="{7D59B5AF-3017-437A-A5D6-DE0843EF32A5}"/>
                </a:ext>
              </a:extLst>
            </p:cNvPr>
            <p:cNvSpPr>
              <a:spLocks noChangeArrowheads="1"/>
            </p:cNvSpPr>
            <p:nvPr/>
          </p:nvSpPr>
          <p:spPr bwMode="auto">
            <a:xfrm>
              <a:off x="8607426" y="335597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0" name="Oval 58">
              <a:extLst>
                <a:ext uri="{FF2B5EF4-FFF2-40B4-BE49-F238E27FC236}">
                  <a16:creationId xmlns:a16="http://schemas.microsoft.com/office/drawing/2014/main" id="{3BFD0811-547C-4DB9-A30C-5ABEF7A21EC0}"/>
                </a:ext>
              </a:extLst>
            </p:cNvPr>
            <p:cNvSpPr>
              <a:spLocks noChangeArrowheads="1"/>
            </p:cNvSpPr>
            <p:nvPr/>
          </p:nvSpPr>
          <p:spPr bwMode="auto">
            <a:xfrm>
              <a:off x="8710613" y="32972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2" name="Oval 60">
              <a:extLst>
                <a:ext uri="{FF2B5EF4-FFF2-40B4-BE49-F238E27FC236}">
                  <a16:creationId xmlns:a16="http://schemas.microsoft.com/office/drawing/2014/main" id="{4354E780-03B5-4125-9F6B-7D2EBE6C0FF9}"/>
                </a:ext>
              </a:extLst>
            </p:cNvPr>
            <p:cNvSpPr>
              <a:spLocks noChangeArrowheads="1"/>
            </p:cNvSpPr>
            <p:nvPr/>
          </p:nvSpPr>
          <p:spPr bwMode="auto">
            <a:xfrm>
              <a:off x="8815388" y="3238501"/>
              <a:ext cx="87313"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5" name="Oval 63">
              <a:extLst>
                <a:ext uri="{FF2B5EF4-FFF2-40B4-BE49-F238E27FC236}">
                  <a16:creationId xmlns:a16="http://schemas.microsoft.com/office/drawing/2014/main" id="{9FAF757D-A2D8-45DF-91D1-92ECE39E793F}"/>
                </a:ext>
              </a:extLst>
            </p:cNvPr>
            <p:cNvSpPr>
              <a:spLocks noChangeArrowheads="1"/>
            </p:cNvSpPr>
            <p:nvPr/>
          </p:nvSpPr>
          <p:spPr bwMode="auto">
            <a:xfrm>
              <a:off x="8932863" y="316388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7" name="Oval 65">
              <a:extLst>
                <a:ext uri="{FF2B5EF4-FFF2-40B4-BE49-F238E27FC236}">
                  <a16:creationId xmlns:a16="http://schemas.microsoft.com/office/drawing/2014/main" id="{A3DA4326-6317-4CF9-A9F2-DA139ECB3A7C}"/>
                </a:ext>
              </a:extLst>
            </p:cNvPr>
            <p:cNvSpPr>
              <a:spLocks noChangeArrowheads="1"/>
            </p:cNvSpPr>
            <p:nvPr/>
          </p:nvSpPr>
          <p:spPr bwMode="auto">
            <a:xfrm>
              <a:off x="9051926" y="308927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8" name="Oval 66">
              <a:extLst>
                <a:ext uri="{FF2B5EF4-FFF2-40B4-BE49-F238E27FC236}">
                  <a16:creationId xmlns:a16="http://schemas.microsoft.com/office/drawing/2014/main" id="{59ACF36C-0562-45D4-AC6C-B422271258E8}"/>
                </a:ext>
              </a:extLst>
            </p:cNvPr>
            <p:cNvSpPr>
              <a:spLocks noChangeArrowheads="1"/>
            </p:cNvSpPr>
            <p:nvPr/>
          </p:nvSpPr>
          <p:spPr bwMode="auto">
            <a:xfrm>
              <a:off x="9185276" y="3016251"/>
              <a:ext cx="87313"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0" name="Oval 68">
              <a:extLst>
                <a:ext uri="{FF2B5EF4-FFF2-40B4-BE49-F238E27FC236}">
                  <a16:creationId xmlns:a16="http://schemas.microsoft.com/office/drawing/2014/main" id="{9A64F1C4-976D-4DE8-BD8E-2C3DBF07F223}"/>
                </a:ext>
              </a:extLst>
            </p:cNvPr>
            <p:cNvSpPr>
              <a:spLocks noChangeArrowheads="1"/>
            </p:cNvSpPr>
            <p:nvPr/>
          </p:nvSpPr>
          <p:spPr bwMode="auto">
            <a:xfrm>
              <a:off x="9317038" y="29416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3" name="Oval 71">
              <a:extLst>
                <a:ext uri="{FF2B5EF4-FFF2-40B4-BE49-F238E27FC236}">
                  <a16:creationId xmlns:a16="http://schemas.microsoft.com/office/drawing/2014/main" id="{B034B03D-4344-46FE-9E58-CB5E3B917A08}"/>
                </a:ext>
              </a:extLst>
            </p:cNvPr>
            <p:cNvSpPr>
              <a:spLocks noChangeArrowheads="1"/>
            </p:cNvSpPr>
            <p:nvPr/>
          </p:nvSpPr>
          <p:spPr bwMode="auto">
            <a:xfrm>
              <a:off x="9466263" y="2852738"/>
              <a:ext cx="87313"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5" name="Oval 73">
              <a:extLst>
                <a:ext uri="{FF2B5EF4-FFF2-40B4-BE49-F238E27FC236}">
                  <a16:creationId xmlns:a16="http://schemas.microsoft.com/office/drawing/2014/main" id="{38E9BCA6-FCAD-4A97-83CF-E2B332D720E4}"/>
                </a:ext>
              </a:extLst>
            </p:cNvPr>
            <p:cNvSpPr>
              <a:spLocks noChangeArrowheads="1"/>
            </p:cNvSpPr>
            <p:nvPr/>
          </p:nvSpPr>
          <p:spPr bwMode="auto">
            <a:xfrm>
              <a:off x="9613901" y="27638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7" name="Oval 75">
              <a:extLst>
                <a:ext uri="{FF2B5EF4-FFF2-40B4-BE49-F238E27FC236}">
                  <a16:creationId xmlns:a16="http://schemas.microsoft.com/office/drawing/2014/main" id="{CDBDE484-AA71-4C1C-BACA-752F55411F2B}"/>
                </a:ext>
              </a:extLst>
            </p:cNvPr>
            <p:cNvSpPr>
              <a:spLocks noChangeArrowheads="1"/>
            </p:cNvSpPr>
            <p:nvPr/>
          </p:nvSpPr>
          <p:spPr bwMode="auto">
            <a:xfrm>
              <a:off x="9775826" y="26749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8" name="Oval 76">
              <a:extLst>
                <a:ext uri="{FF2B5EF4-FFF2-40B4-BE49-F238E27FC236}">
                  <a16:creationId xmlns:a16="http://schemas.microsoft.com/office/drawing/2014/main" id="{DA50741D-C673-4CDA-A2FD-F2FB110D87C1}"/>
                </a:ext>
              </a:extLst>
            </p:cNvPr>
            <p:cNvSpPr>
              <a:spLocks noChangeArrowheads="1"/>
            </p:cNvSpPr>
            <p:nvPr/>
          </p:nvSpPr>
          <p:spPr bwMode="auto">
            <a:xfrm>
              <a:off x="9967913" y="2571751"/>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0" name="Oval 78">
              <a:extLst>
                <a:ext uri="{FF2B5EF4-FFF2-40B4-BE49-F238E27FC236}">
                  <a16:creationId xmlns:a16="http://schemas.microsoft.com/office/drawing/2014/main" id="{1203D924-BA85-4254-AE1F-6B381CFC3C7B}"/>
                </a:ext>
              </a:extLst>
            </p:cNvPr>
            <p:cNvSpPr>
              <a:spLocks noChangeArrowheads="1"/>
            </p:cNvSpPr>
            <p:nvPr/>
          </p:nvSpPr>
          <p:spPr bwMode="auto">
            <a:xfrm>
              <a:off x="10145713" y="246697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1" name="Oval 79">
              <a:extLst>
                <a:ext uri="{FF2B5EF4-FFF2-40B4-BE49-F238E27FC236}">
                  <a16:creationId xmlns:a16="http://schemas.microsoft.com/office/drawing/2014/main" id="{873A6198-E928-40E1-AE5E-64350DF0AB1F}"/>
                </a:ext>
              </a:extLst>
            </p:cNvPr>
            <p:cNvSpPr>
              <a:spLocks noChangeArrowheads="1"/>
            </p:cNvSpPr>
            <p:nvPr/>
          </p:nvSpPr>
          <p:spPr bwMode="auto">
            <a:xfrm>
              <a:off x="10145713" y="246697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7" name="Csoportba foglalás 6">
            <a:extLst>
              <a:ext uri="{FF2B5EF4-FFF2-40B4-BE49-F238E27FC236}">
                <a16:creationId xmlns:a16="http://schemas.microsoft.com/office/drawing/2014/main" id="{42C77B86-B06D-428C-AD2C-53B0D59F0178}"/>
              </a:ext>
            </a:extLst>
          </p:cNvPr>
          <p:cNvGrpSpPr/>
          <p:nvPr/>
        </p:nvGrpSpPr>
        <p:grpSpPr>
          <a:xfrm>
            <a:off x="4224476" y="3201561"/>
            <a:ext cx="2144712" cy="1111250"/>
            <a:chOff x="8089901" y="2882901"/>
            <a:chExt cx="2144712" cy="1111250"/>
          </a:xfrm>
        </p:grpSpPr>
        <p:sp>
          <p:nvSpPr>
            <p:cNvPr id="82" name="Oval 80">
              <a:extLst>
                <a:ext uri="{FF2B5EF4-FFF2-40B4-BE49-F238E27FC236}">
                  <a16:creationId xmlns:a16="http://schemas.microsoft.com/office/drawing/2014/main" id="{495BF60D-BD9E-4A2F-8D95-1314BD8CA973}"/>
                </a:ext>
              </a:extLst>
            </p:cNvPr>
            <p:cNvSpPr>
              <a:spLocks noChangeArrowheads="1"/>
            </p:cNvSpPr>
            <p:nvPr/>
          </p:nvSpPr>
          <p:spPr bwMode="auto">
            <a:xfrm>
              <a:off x="8089901" y="390525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4" name="Oval 82">
              <a:extLst>
                <a:ext uri="{FF2B5EF4-FFF2-40B4-BE49-F238E27FC236}">
                  <a16:creationId xmlns:a16="http://schemas.microsoft.com/office/drawing/2014/main" id="{456F30C5-1027-473B-97FF-9032BD97AE73}"/>
                </a:ext>
              </a:extLst>
            </p:cNvPr>
            <p:cNvSpPr>
              <a:spLocks noChangeArrowheads="1"/>
            </p:cNvSpPr>
            <p:nvPr/>
          </p:nvSpPr>
          <p:spPr bwMode="auto">
            <a:xfrm>
              <a:off x="8162926" y="38750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7" name="Oval 85">
              <a:extLst>
                <a:ext uri="{FF2B5EF4-FFF2-40B4-BE49-F238E27FC236}">
                  <a16:creationId xmlns:a16="http://schemas.microsoft.com/office/drawing/2014/main" id="{1AA2B615-183F-4A67-82CF-11CE6B13F1DD}"/>
                </a:ext>
              </a:extLst>
            </p:cNvPr>
            <p:cNvSpPr>
              <a:spLocks noChangeArrowheads="1"/>
            </p:cNvSpPr>
            <p:nvPr/>
          </p:nvSpPr>
          <p:spPr bwMode="auto">
            <a:xfrm>
              <a:off x="8237538" y="38306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8" name="Oval 86">
              <a:extLst>
                <a:ext uri="{FF2B5EF4-FFF2-40B4-BE49-F238E27FC236}">
                  <a16:creationId xmlns:a16="http://schemas.microsoft.com/office/drawing/2014/main" id="{B713B7D1-0C11-48B9-B694-337F5878A63D}"/>
                </a:ext>
              </a:extLst>
            </p:cNvPr>
            <p:cNvSpPr>
              <a:spLocks noChangeArrowheads="1"/>
            </p:cNvSpPr>
            <p:nvPr/>
          </p:nvSpPr>
          <p:spPr bwMode="auto">
            <a:xfrm>
              <a:off x="8326438" y="37861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0" name="Oval 88">
              <a:extLst>
                <a:ext uri="{FF2B5EF4-FFF2-40B4-BE49-F238E27FC236}">
                  <a16:creationId xmlns:a16="http://schemas.microsoft.com/office/drawing/2014/main" id="{74741889-CBB8-4E49-BFD9-E8DF9639790E}"/>
                </a:ext>
              </a:extLst>
            </p:cNvPr>
            <p:cNvSpPr>
              <a:spLocks noChangeArrowheads="1"/>
            </p:cNvSpPr>
            <p:nvPr/>
          </p:nvSpPr>
          <p:spPr bwMode="auto">
            <a:xfrm>
              <a:off x="8415338" y="37417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3" name="Oval 91">
              <a:extLst>
                <a:ext uri="{FF2B5EF4-FFF2-40B4-BE49-F238E27FC236}">
                  <a16:creationId xmlns:a16="http://schemas.microsoft.com/office/drawing/2014/main" id="{8B984A06-60B9-4CDE-8C9A-34C6CB5A4AC0}"/>
                </a:ext>
              </a:extLst>
            </p:cNvPr>
            <p:cNvSpPr>
              <a:spLocks noChangeArrowheads="1"/>
            </p:cNvSpPr>
            <p:nvPr/>
          </p:nvSpPr>
          <p:spPr bwMode="auto">
            <a:xfrm>
              <a:off x="8504238" y="36972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5" name="Oval 93">
              <a:extLst>
                <a:ext uri="{FF2B5EF4-FFF2-40B4-BE49-F238E27FC236}">
                  <a16:creationId xmlns:a16="http://schemas.microsoft.com/office/drawing/2014/main" id="{8C15957C-642B-4C11-8727-093922100B2D}"/>
                </a:ext>
              </a:extLst>
            </p:cNvPr>
            <p:cNvSpPr>
              <a:spLocks noChangeArrowheads="1"/>
            </p:cNvSpPr>
            <p:nvPr/>
          </p:nvSpPr>
          <p:spPr bwMode="auto">
            <a:xfrm>
              <a:off x="8607426" y="36528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7" name="Oval 95">
              <a:extLst>
                <a:ext uri="{FF2B5EF4-FFF2-40B4-BE49-F238E27FC236}">
                  <a16:creationId xmlns:a16="http://schemas.microsoft.com/office/drawing/2014/main" id="{BCF6F033-A5B3-4C03-9383-9A40255DA59A}"/>
                </a:ext>
              </a:extLst>
            </p:cNvPr>
            <p:cNvSpPr>
              <a:spLocks noChangeArrowheads="1"/>
            </p:cNvSpPr>
            <p:nvPr/>
          </p:nvSpPr>
          <p:spPr bwMode="auto">
            <a:xfrm>
              <a:off x="8710613" y="35941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9" name="Oval 97">
              <a:extLst>
                <a:ext uri="{FF2B5EF4-FFF2-40B4-BE49-F238E27FC236}">
                  <a16:creationId xmlns:a16="http://schemas.microsoft.com/office/drawing/2014/main" id="{F5578998-8673-47D3-80D7-E21FFC5C895E}"/>
                </a:ext>
              </a:extLst>
            </p:cNvPr>
            <p:cNvSpPr>
              <a:spLocks noChangeArrowheads="1"/>
            </p:cNvSpPr>
            <p:nvPr/>
          </p:nvSpPr>
          <p:spPr bwMode="auto">
            <a:xfrm>
              <a:off x="8815388" y="3549651"/>
              <a:ext cx="87313"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1" name="Oval 99">
              <a:extLst>
                <a:ext uri="{FF2B5EF4-FFF2-40B4-BE49-F238E27FC236}">
                  <a16:creationId xmlns:a16="http://schemas.microsoft.com/office/drawing/2014/main" id="{4983DFE9-EE88-4941-957E-95B5476C5F6C}"/>
                </a:ext>
              </a:extLst>
            </p:cNvPr>
            <p:cNvSpPr>
              <a:spLocks noChangeArrowheads="1"/>
            </p:cNvSpPr>
            <p:nvPr/>
          </p:nvSpPr>
          <p:spPr bwMode="auto">
            <a:xfrm>
              <a:off x="8932863" y="3489326"/>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2" name="Oval 100">
              <a:extLst>
                <a:ext uri="{FF2B5EF4-FFF2-40B4-BE49-F238E27FC236}">
                  <a16:creationId xmlns:a16="http://schemas.microsoft.com/office/drawing/2014/main" id="{D9E1D26C-6952-4348-BC7F-86362B49D2F5}"/>
                </a:ext>
              </a:extLst>
            </p:cNvPr>
            <p:cNvSpPr>
              <a:spLocks noChangeArrowheads="1"/>
            </p:cNvSpPr>
            <p:nvPr/>
          </p:nvSpPr>
          <p:spPr bwMode="auto">
            <a:xfrm>
              <a:off x="9051926" y="34305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4" name="Oval 102">
              <a:extLst>
                <a:ext uri="{FF2B5EF4-FFF2-40B4-BE49-F238E27FC236}">
                  <a16:creationId xmlns:a16="http://schemas.microsoft.com/office/drawing/2014/main" id="{2CDF379F-D756-4A0E-B30B-4018380C086A}"/>
                </a:ext>
              </a:extLst>
            </p:cNvPr>
            <p:cNvSpPr>
              <a:spLocks noChangeArrowheads="1"/>
            </p:cNvSpPr>
            <p:nvPr/>
          </p:nvSpPr>
          <p:spPr bwMode="auto">
            <a:xfrm>
              <a:off x="9185276" y="3355976"/>
              <a:ext cx="87313"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7" name="Oval 105">
              <a:extLst>
                <a:ext uri="{FF2B5EF4-FFF2-40B4-BE49-F238E27FC236}">
                  <a16:creationId xmlns:a16="http://schemas.microsoft.com/office/drawing/2014/main" id="{26DD5B72-E204-4BD7-BC93-1403B0184399}"/>
                </a:ext>
              </a:extLst>
            </p:cNvPr>
            <p:cNvSpPr>
              <a:spLocks noChangeArrowheads="1"/>
            </p:cNvSpPr>
            <p:nvPr/>
          </p:nvSpPr>
          <p:spPr bwMode="auto">
            <a:xfrm>
              <a:off x="9317038" y="32972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9" name="Oval 107">
              <a:extLst>
                <a:ext uri="{FF2B5EF4-FFF2-40B4-BE49-F238E27FC236}">
                  <a16:creationId xmlns:a16="http://schemas.microsoft.com/office/drawing/2014/main" id="{F7124978-39A0-4055-8DE6-A2C3C63EB41D}"/>
                </a:ext>
              </a:extLst>
            </p:cNvPr>
            <p:cNvSpPr>
              <a:spLocks noChangeArrowheads="1"/>
            </p:cNvSpPr>
            <p:nvPr/>
          </p:nvSpPr>
          <p:spPr bwMode="auto">
            <a:xfrm>
              <a:off x="9466263" y="3222626"/>
              <a:ext cx="87313"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1" name="Oval 109">
              <a:extLst>
                <a:ext uri="{FF2B5EF4-FFF2-40B4-BE49-F238E27FC236}">
                  <a16:creationId xmlns:a16="http://schemas.microsoft.com/office/drawing/2014/main" id="{80C2481D-0ADF-4B20-81D3-53C83F313BA2}"/>
                </a:ext>
              </a:extLst>
            </p:cNvPr>
            <p:cNvSpPr>
              <a:spLocks noChangeArrowheads="1"/>
            </p:cNvSpPr>
            <p:nvPr/>
          </p:nvSpPr>
          <p:spPr bwMode="auto">
            <a:xfrm>
              <a:off x="9613901" y="31496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2" name="Oval 110">
              <a:extLst>
                <a:ext uri="{FF2B5EF4-FFF2-40B4-BE49-F238E27FC236}">
                  <a16:creationId xmlns:a16="http://schemas.microsoft.com/office/drawing/2014/main" id="{87655583-95B9-4B65-84DA-F0E4F246926E}"/>
                </a:ext>
              </a:extLst>
            </p:cNvPr>
            <p:cNvSpPr>
              <a:spLocks noChangeArrowheads="1"/>
            </p:cNvSpPr>
            <p:nvPr/>
          </p:nvSpPr>
          <p:spPr bwMode="auto">
            <a:xfrm>
              <a:off x="9775826" y="30607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5" name="Oval 113">
              <a:extLst>
                <a:ext uri="{FF2B5EF4-FFF2-40B4-BE49-F238E27FC236}">
                  <a16:creationId xmlns:a16="http://schemas.microsoft.com/office/drawing/2014/main" id="{E0BD9DDF-D942-4865-903A-1034F141CBF8}"/>
                </a:ext>
              </a:extLst>
            </p:cNvPr>
            <p:cNvSpPr>
              <a:spLocks noChangeArrowheads="1"/>
            </p:cNvSpPr>
            <p:nvPr/>
          </p:nvSpPr>
          <p:spPr bwMode="auto">
            <a:xfrm>
              <a:off x="9967913" y="29718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3" name="Oval 81">
              <a:extLst>
                <a:ext uri="{FF2B5EF4-FFF2-40B4-BE49-F238E27FC236}">
                  <a16:creationId xmlns:a16="http://schemas.microsoft.com/office/drawing/2014/main" id="{AFDEC981-8BF0-4620-ADCB-0F24AAA72843}"/>
                </a:ext>
              </a:extLst>
            </p:cNvPr>
            <p:cNvSpPr>
              <a:spLocks noChangeArrowheads="1"/>
            </p:cNvSpPr>
            <p:nvPr/>
          </p:nvSpPr>
          <p:spPr bwMode="auto">
            <a:xfrm>
              <a:off x="8089901" y="390525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5" name="Oval 83">
              <a:extLst>
                <a:ext uri="{FF2B5EF4-FFF2-40B4-BE49-F238E27FC236}">
                  <a16:creationId xmlns:a16="http://schemas.microsoft.com/office/drawing/2014/main" id="{029501BE-F59F-4ECA-865D-B51E6D8C4A5C}"/>
                </a:ext>
              </a:extLst>
            </p:cNvPr>
            <p:cNvSpPr>
              <a:spLocks noChangeArrowheads="1"/>
            </p:cNvSpPr>
            <p:nvPr/>
          </p:nvSpPr>
          <p:spPr bwMode="auto">
            <a:xfrm>
              <a:off x="8162926" y="38750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6" name="Oval 84">
              <a:extLst>
                <a:ext uri="{FF2B5EF4-FFF2-40B4-BE49-F238E27FC236}">
                  <a16:creationId xmlns:a16="http://schemas.microsoft.com/office/drawing/2014/main" id="{A4AEA479-283F-4511-8E15-AE4E31AFA18B}"/>
                </a:ext>
              </a:extLst>
            </p:cNvPr>
            <p:cNvSpPr>
              <a:spLocks noChangeArrowheads="1"/>
            </p:cNvSpPr>
            <p:nvPr/>
          </p:nvSpPr>
          <p:spPr bwMode="auto">
            <a:xfrm>
              <a:off x="8237538" y="38306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9" name="Oval 87">
              <a:extLst>
                <a:ext uri="{FF2B5EF4-FFF2-40B4-BE49-F238E27FC236}">
                  <a16:creationId xmlns:a16="http://schemas.microsoft.com/office/drawing/2014/main" id="{58A53D5D-1C74-42EA-B9F9-F86A42C37337}"/>
                </a:ext>
              </a:extLst>
            </p:cNvPr>
            <p:cNvSpPr>
              <a:spLocks noChangeArrowheads="1"/>
            </p:cNvSpPr>
            <p:nvPr/>
          </p:nvSpPr>
          <p:spPr bwMode="auto">
            <a:xfrm>
              <a:off x="8326438" y="37861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1" name="Oval 89">
              <a:extLst>
                <a:ext uri="{FF2B5EF4-FFF2-40B4-BE49-F238E27FC236}">
                  <a16:creationId xmlns:a16="http://schemas.microsoft.com/office/drawing/2014/main" id="{10B1259D-73A7-41C4-A1DB-B1FBEA99668E}"/>
                </a:ext>
              </a:extLst>
            </p:cNvPr>
            <p:cNvSpPr>
              <a:spLocks noChangeArrowheads="1"/>
            </p:cNvSpPr>
            <p:nvPr/>
          </p:nvSpPr>
          <p:spPr bwMode="auto">
            <a:xfrm>
              <a:off x="8415338" y="37417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2" name="Oval 90">
              <a:extLst>
                <a:ext uri="{FF2B5EF4-FFF2-40B4-BE49-F238E27FC236}">
                  <a16:creationId xmlns:a16="http://schemas.microsoft.com/office/drawing/2014/main" id="{26F6C9BF-40B8-424E-98F1-BEF5B29A1A55}"/>
                </a:ext>
              </a:extLst>
            </p:cNvPr>
            <p:cNvSpPr>
              <a:spLocks noChangeArrowheads="1"/>
            </p:cNvSpPr>
            <p:nvPr/>
          </p:nvSpPr>
          <p:spPr bwMode="auto">
            <a:xfrm>
              <a:off x="8504238" y="36972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4" name="Oval 92">
              <a:extLst>
                <a:ext uri="{FF2B5EF4-FFF2-40B4-BE49-F238E27FC236}">
                  <a16:creationId xmlns:a16="http://schemas.microsoft.com/office/drawing/2014/main" id="{E3ED259D-0799-4E67-8AEE-1B0ADBE4471D}"/>
                </a:ext>
              </a:extLst>
            </p:cNvPr>
            <p:cNvSpPr>
              <a:spLocks noChangeArrowheads="1"/>
            </p:cNvSpPr>
            <p:nvPr/>
          </p:nvSpPr>
          <p:spPr bwMode="auto">
            <a:xfrm>
              <a:off x="8607426" y="36528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6" name="Oval 94">
              <a:extLst>
                <a:ext uri="{FF2B5EF4-FFF2-40B4-BE49-F238E27FC236}">
                  <a16:creationId xmlns:a16="http://schemas.microsoft.com/office/drawing/2014/main" id="{F3DB4AD7-0254-4507-9C3F-3964A6E207D2}"/>
                </a:ext>
              </a:extLst>
            </p:cNvPr>
            <p:cNvSpPr>
              <a:spLocks noChangeArrowheads="1"/>
            </p:cNvSpPr>
            <p:nvPr/>
          </p:nvSpPr>
          <p:spPr bwMode="auto">
            <a:xfrm>
              <a:off x="8710613" y="35941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8" name="Oval 96">
              <a:extLst>
                <a:ext uri="{FF2B5EF4-FFF2-40B4-BE49-F238E27FC236}">
                  <a16:creationId xmlns:a16="http://schemas.microsoft.com/office/drawing/2014/main" id="{5ACF3E8F-1C6B-4A9C-A9C6-E8660E4A8571}"/>
                </a:ext>
              </a:extLst>
            </p:cNvPr>
            <p:cNvSpPr>
              <a:spLocks noChangeArrowheads="1"/>
            </p:cNvSpPr>
            <p:nvPr/>
          </p:nvSpPr>
          <p:spPr bwMode="auto">
            <a:xfrm>
              <a:off x="8815388" y="3549651"/>
              <a:ext cx="87313"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0" name="Oval 98">
              <a:extLst>
                <a:ext uri="{FF2B5EF4-FFF2-40B4-BE49-F238E27FC236}">
                  <a16:creationId xmlns:a16="http://schemas.microsoft.com/office/drawing/2014/main" id="{0D2B77A4-EDE9-4B41-B50F-46C8D0AA4844}"/>
                </a:ext>
              </a:extLst>
            </p:cNvPr>
            <p:cNvSpPr>
              <a:spLocks noChangeArrowheads="1"/>
            </p:cNvSpPr>
            <p:nvPr/>
          </p:nvSpPr>
          <p:spPr bwMode="auto">
            <a:xfrm>
              <a:off x="8932863" y="3489326"/>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3" name="Oval 101">
              <a:extLst>
                <a:ext uri="{FF2B5EF4-FFF2-40B4-BE49-F238E27FC236}">
                  <a16:creationId xmlns:a16="http://schemas.microsoft.com/office/drawing/2014/main" id="{FAF2891B-56B4-4860-B91E-53FD47535508}"/>
                </a:ext>
              </a:extLst>
            </p:cNvPr>
            <p:cNvSpPr>
              <a:spLocks noChangeArrowheads="1"/>
            </p:cNvSpPr>
            <p:nvPr/>
          </p:nvSpPr>
          <p:spPr bwMode="auto">
            <a:xfrm>
              <a:off x="9051926" y="34305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5" name="Oval 103">
              <a:extLst>
                <a:ext uri="{FF2B5EF4-FFF2-40B4-BE49-F238E27FC236}">
                  <a16:creationId xmlns:a16="http://schemas.microsoft.com/office/drawing/2014/main" id="{D200B04B-43AD-45AD-8E73-7C587C7C0172}"/>
                </a:ext>
              </a:extLst>
            </p:cNvPr>
            <p:cNvSpPr>
              <a:spLocks noChangeArrowheads="1"/>
            </p:cNvSpPr>
            <p:nvPr/>
          </p:nvSpPr>
          <p:spPr bwMode="auto">
            <a:xfrm>
              <a:off x="9185276" y="3355976"/>
              <a:ext cx="87313"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Oval 104">
              <a:extLst>
                <a:ext uri="{FF2B5EF4-FFF2-40B4-BE49-F238E27FC236}">
                  <a16:creationId xmlns:a16="http://schemas.microsoft.com/office/drawing/2014/main" id="{06DEC46C-6D60-4FC6-86CD-A1704BA43699}"/>
                </a:ext>
              </a:extLst>
            </p:cNvPr>
            <p:cNvSpPr>
              <a:spLocks noChangeArrowheads="1"/>
            </p:cNvSpPr>
            <p:nvPr/>
          </p:nvSpPr>
          <p:spPr bwMode="auto">
            <a:xfrm>
              <a:off x="9317038" y="32972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8" name="Oval 106">
              <a:extLst>
                <a:ext uri="{FF2B5EF4-FFF2-40B4-BE49-F238E27FC236}">
                  <a16:creationId xmlns:a16="http://schemas.microsoft.com/office/drawing/2014/main" id="{BC5CB869-442C-4531-86D2-5A39A45AF5BA}"/>
                </a:ext>
              </a:extLst>
            </p:cNvPr>
            <p:cNvSpPr>
              <a:spLocks noChangeArrowheads="1"/>
            </p:cNvSpPr>
            <p:nvPr/>
          </p:nvSpPr>
          <p:spPr bwMode="auto">
            <a:xfrm>
              <a:off x="9466263" y="3222626"/>
              <a:ext cx="87313"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0" name="Oval 108">
              <a:extLst>
                <a:ext uri="{FF2B5EF4-FFF2-40B4-BE49-F238E27FC236}">
                  <a16:creationId xmlns:a16="http://schemas.microsoft.com/office/drawing/2014/main" id="{466C6DC2-06A4-4F16-8E1D-B46563214486}"/>
                </a:ext>
              </a:extLst>
            </p:cNvPr>
            <p:cNvSpPr>
              <a:spLocks noChangeArrowheads="1"/>
            </p:cNvSpPr>
            <p:nvPr/>
          </p:nvSpPr>
          <p:spPr bwMode="auto">
            <a:xfrm>
              <a:off x="9613901" y="31496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3" name="Oval 111">
              <a:extLst>
                <a:ext uri="{FF2B5EF4-FFF2-40B4-BE49-F238E27FC236}">
                  <a16:creationId xmlns:a16="http://schemas.microsoft.com/office/drawing/2014/main" id="{935E96F8-3615-448B-8A90-054C00909B9D}"/>
                </a:ext>
              </a:extLst>
            </p:cNvPr>
            <p:cNvSpPr>
              <a:spLocks noChangeArrowheads="1"/>
            </p:cNvSpPr>
            <p:nvPr/>
          </p:nvSpPr>
          <p:spPr bwMode="auto">
            <a:xfrm>
              <a:off x="9775826" y="30607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4" name="Oval 112">
              <a:extLst>
                <a:ext uri="{FF2B5EF4-FFF2-40B4-BE49-F238E27FC236}">
                  <a16:creationId xmlns:a16="http://schemas.microsoft.com/office/drawing/2014/main" id="{D255E228-B23A-4572-8FB9-857E632F5DB7}"/>
                </a:ext>
              </a:extLst>
            </p:cNvPr>
            <p:cNvSpPr>
              <a:spLocks noChangeArrowheads="1"/>
            </p:cNvSpPr>
            <p:nvPr/>
          </p:nvSpPr>
          <p:spPr bwMode="auto">
            <a:xfrm>
              <a:off x="9967913" y="29718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6" name="Oval 114">
              <a:extLst>
                <a:ext uri="{FF2B5EF4-FFF2-40B4-BE49-F238E27FC236}">
                  <a16:creationId xmlns:a16="http://schemas.microsoft.com/office/drawing/2014/main" id="{5B0A9863-D1BC-4330-9FC4-B883BAC9BE16}"/>
                </a:ext>
              </a:extLst>
            </p:cNvPr>
            <p:cNvSpPr>
              <a:spLocks noChangeArrowheads="1"/>
            </p:cNvSpPr>
            <p:nvPr/>
          </p:nvSpPr>
          <p:spPr bwMode="auto">
            <a:xfrm>
              <a:off x="10145713" y="28829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7" name="Oval 115">
              <a:extLst>
                <a:ext uri="{FF2B5EF4-FFF2-40B4-BE49-F238E27FC236}">
                  <a16:creationId xmlns:a16="http://schemas.microsoft.com/office/drawing/2014/main" id="{B1E87972-19E1-4C5D-9052-A6D871E9200C}"/>
                </a:ext>
              </a:extLst>
            </p:cNvPr>
            <p:cNvSpPr>
              <a:spLocks noChangeArrowheads="1"/>
            </p:cNvSpPr>
            <p:nvPr/>
          </p:nvSpPr>
          <p:spPr bwMode="auto">
            <a:xfrm>
              <a:off x="10145713" y="28829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21" name="Rectangle 119">
            <a:extLst>
              <a:ext uri="{FF2B5EF4-FFF2-40B4-BE49-F238E27FC236}">
                <a16:creationId xmlns:a16="http://schemas.microsoft.com/office/drawing/2014/main" id="{DE476FBC-1C02-4799-AFB8-CBA69EFA44BE}"/>
              </a:ext>
            </a:extLst>
          </p:cNvPr>
          <p:cNvSpPr>
            <a:spLocks noChangeArrowheads="1"/>
          </p:cNvSpPr>
          <p:nvPr/>
        </p:nvSpPr>
        <p:spPr bwMode="auto">
          <a:xfrm>
            <a:off x="328751" y="5779661"/>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2" name="Rectangle 120">
            <a:extLst>
              <a:ext uri="{FF2B5EF4-FFF2-40B4-BE49-F238E27FC236}">
                <a16:creationId xmlns:a16="http://schemas.microsoft.com/office/drawing/2014/main" id="{2C13424B-FB45-42EE-AE82-3F5AA76CC8BF}"/>
              </a:ext>
            </a:extLst>
          </p:cNvPr>
          <p:cNvSpPr>
            <a:spLocks noChangeArrowheads="1"/>
          </p:cNvSpPr>
          <p:nvPr/>
        </p:nvSpPr>
        <p:spPr bwMode="auto">
          <a:xfrm>
            <a:off x="328751" y="5266898"/>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0.0050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3" name="Rectangle 121">
            <a:extLst>
              <a:ext uri="{FF2B5EF4-FFF2-40B4-BE49-F238E27FC236}">
                <a16:creationId xmlns:a16="http://schemas.microsoft.com/office/drawing/2014/main" id="{6CE2148B-E9CB-4F95-BFB0-FB34F5EE4DD0}"/>
              </a:ext>
            </a:extLst>
          </p:cNvPr>
          <p:cNvSpPr>
            <a:spLocks noChangeArrowheads="1"/>
          </p:cNvSpPr>
          <p:nvPr/>
        </p:nvSpPr>
        <p:spPr bwMode="auto">
          <a:xfrm>
            <a:off x="328751" y="4755723"/>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0.0100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4" name="Rectangle 122">
            <a:extLst>
              <a:ext uri="{FF2B5EF4-FFF2-40B4-BE49-F238E27FC236}">
                <a16:creationId xmlns:a16="http://schemas.microsoft.com/office/drawing/2014/main" id="{10EDC7DD-5620-42B5-A250-67DD690B8BE6}"/>
              </a:ext>
            </a:extLst>
          </p:cNvPr>
          <p:cNvSpPr>
            <a:spLocks noChangeArrowheads="1"/>
          </p:cNvSpPr>
          <p:nvPr/>
        </p:nvSpPr>
        <p:spPr bwMode="auto">
          <a:xfrm>
            <a:off x="328751" y="4239786"/>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0.0150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5" name="Rectangle 123">
            <a:extLst>
              <a:ext uri="{FF2B5EF4-FFF2-40B4-BE49-F238E27FC236}">
                <a16:creationId xmlns:a16="http://schemas.microsoft.com/office/drawing/2014/main" id="{151CD094-F9DB-4206-8E4C-ED4A74FB04C5}"/>
              </a:ext>
            </a:extLst>
          </p:cNvPr>
          <p:cNvSpPr>
            <a:spLocks noChangeArrowheads="1"/>
          </p:cNvSpPr>
          <p:nvPr/>
        </p:nvSpPr>
        <p:spPr bwMode="auto">
          <a:xfrm>
            <a:off x="328751" y="3727023"/>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6" name="Rectangle 124">
            <a:extLst>
              <a:ext uri="{FF2B5EF4-FFF2-40B4-BE49-F238E27FC236}">
                <a16:creationId xmlns:a16="http://schemas.microsoft.com/office/drawing/2014/main" id="{DD91434F-56F9-4616-81E4-09315D030E69}"/>
              </a:ext>
            </a:extLst>
          </p:cNvPr>
          <p:cNvSpPr>
            <a:spLocks noChangeArrowheads="1"/>
          </p:cNvSpPr>
          <p:nvPr/>
        </p:nvSpPr>
        <p:spPr bwMode="auto">
          <a:xfrm>
            <a:off x="328751" y="3214261"/>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0.0250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7" name="Rectangle 125">
            <a:extLst>
              <a:ext uri="{FF2B5EF4-FFF2-40B4-BE49-F238E27FC236}">
                <a16:creationId xmlns:a16="http://schemas.microsoft.com/office/drawing/2014/main" id="{9A03EBA1-87A6-4897-B367-0FB66978D30F}"/>
              </a:ext>
            </a:extLst>
          </p:cNvPr>
          <p:cNvSpPr>
            <a:spLocks noChangeArrowheads="1"/>
          </p:cNvSpPr>
          <p:nvPr/>
        </p:nvSpPr>
        <p:spPr bwMode="auto">
          <a:xfrm>
            <a:off x="328751" y="2701498"/>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8" name="Rectangle 126">
            <a:extLst>
              <a:ext uri="{FF2B5EF4-FFF2-40B4-BE49-F238E27FC236}">
                <a16:creationId xmlns:a16="http://schemas.microsoft.com/office/drawing/2014/main" id="{A0146DC3-225E-4F47-8D85-6F9AA780CC0A}"/>
              </a:ext>
            </a:extLst>
          </p:cNvPr>
          <p:cNvSpPr>
            <a:spLocks noChangeArrowheads="1"/>
          </p:cNvSpPr>
          <p:nvPr/>
        </p:nvSpPr>
        <p:spPr bwMode="auto">
          <a:xfrm>
            <a:off x="328751" y="2190323"/>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0.0350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9" name="Rectangle 127">
            <a:extLst>
              <a:ext uri="{FF2B5EF4-FFF2-40B4-BE49-F238E27FC236}">
                <a16:creationId xmlns:a16="http://schemas.microsoft.com/office/drawing/2014/main" id="{3E8CAD91-B14B-47A8-A7D7-8E72ACBA2A8E}"/>
              </a:ext>
            </a:extLst>
          </p:cNvPr>
          <p:cNvSpPr>
            <a:spLocks noChangeArrowheads="1"/>
          </p:cNvSpPr>
          <p:nvPr/>
        </p:nvSpPr>
        <p:spPr bwMode="auto">
          <a:xfrm>
            <a:off x="652601" y="601302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0" name="Rectangle 128">
            <a:extLst>
              <a:ext uri="{FF2B5EF4-FFF2-40B4-BE49-F238E27FC236}">
                <a16:creationId xmlns:a16="http://schemas.microsoft.com/office/drawing/2014/main" id="{F263C23B-73FC-4D4F-8222-05B76B847CEC}"/>
              </a:ext>
            </a:extLst>
          </p:cNvPr>
          <p:cNvSpPr>
            <a:spLocks noChangeArrowheads="1"/>
          </p:cNvSpPr>
          <p:nvPr/>
        </p:nvSpPr>
        <p:spPr bwMode="auto">
          <a:xfrm>
            <a:off x="1392376"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2.00E-06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1" name="Rectangle 129">
            <a:extLst>
              <a:ext uri="{FF2B5EF4-FFF2-40B4-BE49-F238E27FC236}">
                <a16:creationId xmlns:a16="http://schemas.microsoft.com/office/drawing/2014/main" id="{98C3BFB5-C0F7-4266-B87F-F0FEEEA04B31}"/>
              </a:ext>
            </a:extLst>
          </p:cNvPr>
          <p:cNvSpPr>
            <a:spLocks noChangeArrowheads="1"/>
          </p:cNvSpPr>
          <p:nvPr/>
        </p:nvSpPr>
        <p:spPr bwMode="auto">
          <a:xfrm>
            <a:off x="2114688"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4.00E-06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2" name="Rectangle 130">
            <a:extLst>
              <a:ext uri="{FF2B5EF4-FFF2-40B4-BE49-F238E27FC236}">
                <a16:creationId xmlns:a16="http://schemas.microsoft.com/office/drawing/2014/main" id="{B00801A5-EAD0-4B69-873F-27C97F5505C0}"/>
              </a:ext>
            </a:extLst>
          </p:cNvPr>
          <p:cNvSpPr>
            <a:spLocks noChangeArrowheads="1"/>
          </p:cNvSpPr>
          <p:nvPr/>
        </p:nvSpPr>
        <p:spPr bwMode="auto">
          <a:xfrm>
            <a:off x="2837001"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6.00E-06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3" name="Rectangle 131">
            <a:extLst>
              <a:ext uri="{FF2B5EF4-FFF2-40B4-BE49-F238E27FC236}">
                <a16:creationId xmlns:a16="http://schemas.microsoft.com/office/drawing/2014/main" id="{40630F8C-8602-4FEC-BFB9-E4D04FBF9B89}"/>
              </a:ext>
            </a:extLst>
          </p:cNvPr>
          <p:cNvSpPr>
            <a:spLocks noChangeArrowheads="1"/>
          </p:cNvSpPr>
          <p:nvPr/>
        </p:nvSpPr>
        <p:spPr bwMode="auto">
          <a:xfrm>
            <a:off x="3559313"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8.00E-06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4" name="Rectangle 132">
            <a:extLst>
              <a:ext uri="{FF2B5EF4-FFF2-40B4-BE49-F238E27FC236}">
                <a16:creationId xmlns:a16="http://schemas.microsoft.com/office/drawing/2014/main" id="{24F777ED-C2BE-4C13-BD52-D0D626530391}"/>
              </a:ext>
            </a:extLst>
          </p:cNvPr>
          <p:cNvSpPr>
            <a:spLocks noChangeArrowheads="1"/>
          </p:cNvSpPr>
          <p:nvPr/>
        </p:nvSpPr>
        <p:spPr bwMode="auto">
          <a:xfrm>
            <a:off x="4281626"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1.00E-05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5" name="Rectangle 133">
            <a:extLst>
              <a:ext uri="{FF2B5EF4-FFF2-40B4-BE49-F238E27FC236}">
                <a16:creationId xmlns:a16="http://schemas.microsoft.com/office/drawing/2014/main" id="{093967C6-30F8-406F-B44F-460E9FB5FA71}"/>
              </a:ext>
            </a:extLst>
          </p:cNvPr>
          <p:cNvSpPr>
            <a:spLocks noChangeArrowheads="1"/>
          </p:cNvSpPr>
          <p:nvPr/>
        </p:nvSpPr>
        <p:spPr bwMode="auto">
          <a:xfrm>
            <a:off x="5003938"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1.20E-05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6" name="Rectangle 134">
            <a:extLst>
              <a:ext uri="{FF2B5EF4-FFF2-40B4-BE49-F238E27FC236}">
                <a16:creationId xmlns:a16="http://schemas.microsoft.com/office/drawing/2014/main" id="{A44A18BD-D354-4FC6-8E08-8A81A8A09CD3}"/>
              </a:ext>
            </a:extLst>
          </p:cNvPr>
          <p:cNvSpPr>
            <a:spLocks noChangeArrowheads="1"/>
          </p:cNvSpPr>
          <p:nvPr/>
        </p:nvSpPr>
        <p:spPr bwMode="auto">
          <a:xfrm>
            <a:off x="5726251"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1.40E-05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7" name="Rectangle 135">
            <a:extLst>
              <a:ext uri="{FF2B5EF4-FFF2-40B4-BE49-F238E27FC236}">
                <a16:creationId xmlns:a16="http://schemas.microsoft.com/office/drawing/2014/main" id="{714BE3A5-310A-45B6-A530-9E2BE79B85E7}"/>
              </a:ext>
            </a:extLst>
          </p:cNvPr>
          <p:cNvSpPr>
            <a:spLocks noChangeArrowheads="1"/>
          </p:cNvSpPr>
          <p:nvPr/>
        </p:nvSpPr>
        <p:spPr bwMode="auto">
          <a:xfrm>
            <a:off x="6450151"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1.60E-05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42" name="Szövegdoboz 141">
            <a:extLst>
              <a:ext uri="{FF2B5EF4-FFF2-40B4-BE49-F238E27FC236}">
                <a16:creationId xmlns:a16="http://schemas.microsoft.com/office/drawing/2014/main" id="{FCEE049E-E5D5-4290-B0CF-6DB98CDC6EE3}"/>
              </a:ext>
            </a:extLst>
          </p:cNvPr>
          <p:cNvSpPr txBox="1"/>
          <p:nvPr/>
        </p:nvSpPr>
        <p:spPr>
          <a:xfrm>
            <a:off x="5679524" y="6347470"/>
            <a:ext cx="1175194" cy="369332"/>
          </a:xfrm>
          <a:prstGeom prst="rect">
            <a:avLst/>
          </a:prstGeom>
          <a:noFill/>
        </p:spPr>
        <p:txBody>
          <a:bodyPr wrap="none" rtlCol="0">
            <a:spAutoFit/>
          </a:bodyPr>
          <a:lstStyle/>
          <a:p>
            <a:r>
              <a:rPr lang="hu-HU" dirty="0"/>
              <a:t>1/p/(1/Pa)</a:t>
            </a:r>
          </a:p>
        </p:txBody>
      </p:sp>
      <p:sp>
        <p:nvSpPr>
          <p:cNvPr id="143" name="Szövegdoboz 142">
            <a:extLst>
              <a:ext uri="{FF2B5EF4-FFF2-40B4-BE49-F238E27FC236}">
                <a16:creationId xmlns:a16="http://schemas.microsoft.com/office/drawing/2014/main" id="{E7E5D142-C25C-4C75-B1AE-360DD23045CF}"/>
              </a:ext>
            </a:extLst>
          </p:cNvPr>
          <p:cNvSpPr txBox="1"/>
          <p:nvPr/>
        </p:nvSpPr>
        <p:spPr>
          <a:xfrm>
            <a:off x="246298" y="1807717"/>
            <a:ext cx="656846" cy="369332"/>
          </a:xfrm>
          <a:prstGeom prst="rect">
            <a:avLst/>
          </a:prstGeom>
          <a:noFill/>
        </p:spPr>
        <p:txBody>
          <a:bodyPr wrap="none" rtlCol="0">
            <a:spAutoFit/>
          </a:bodyPr>
          <a:lstStyle/>
          <a:p>
            <a:r>
              <a:rPr lang="hu-HU" dirty="0"/>
              <a:t>V/m</a:t>
            </a:r>
            <a:r>
              <a:rPr lang="hu-HU" baseline="30000" dirty="0"/>
              <a:t>3</a:t>
            </a:r>
          </a:p>
        </p:txBody>
      </p:sp>
      <mc:AlternateContent xmlns:mc="http://schemas.openxmlformats.org/markup-compatibility/2006" xmlns:a14="http://schemas.microsoft.com/office/drawing/2010/main">
        <mc:Choice Requires="a14">
          <p:sp>
            <p:nvSpPr>
              <p:cNvPr id="144" name="Szövegdoboz 143">
                <a:extLst>
                  <a:ext uri="{FF2B5EF4-FFF2-40B4-BE49-F238E27FC236}">
                    <a16:creationId xmlns:a16="http://schemas.microsoft.com/office/drawing/2014/main" id="{ADB7CBCB-DFDF-4224-AB63-C22D27E35F80}"/>
                  </a:ext>
                </a:extLst>
              </p:cNvPr>
              <p:cNvSpPr txBox="1"/>
              <p:nvPr/>
            </p:nvSpPr>
            <p:spPr>
              <a:xfrm>
                <a:off x="9067759" y="3572356"/>
                <a:ext cx="1134734" cy="1017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𝑉</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𝑘</m:t>
                          </m:r>
                        </m:num>
                        <m:den>
                          <m:r>
                            <a:rPr lang="hu-HU" sz="3200" b="0" i="1" smtClean="0">
                              <a:latin typeface="Cambria Math" panose="02040503050406030204" pitchFamily="18" charset="0"/>
                            </a:rPr>
                            <m:t>𝑝</m:t>
                          </m:r>
                        </m:den>
                      </m:f>
                    </m:oMath>
                  </m:oMathPara>
                </a14:m>
                <a:endParaRPr lang="hu-HU" sz="3200" dirty="0"/>
              </a:p>
            </p:txBody>
          </p:sp>
        </mc:Choice>
        <mc:Fallback xmlns="">
          <p:sp>
            <p:nvSpPr>
              <p:cNvPr id="144" name="Szövegdoboz 143">
                <a:extLst>
                  <a:ext uri="{FF2B5EF4-FFF2-40B4-BE49-F238E27FC236}">
                    <a16:creationId xmlns:a16="http://schemas.microsoft.com/office/drawing/2014/main" id="{ADB7CBCB-DFDF-4224-AB63-C22D27E35F80}"/>
                  </a:ext>
                </a:extLst>
              </p:cNvPr>
              <p:cNvSpPr txBox="1">
                <a:spLocks noRot="1" noChangeAspect="1" noMove="1" noResize="1" noEditPoints="1" noAdjustHandles="1" noChangeArrowheads="1" noChangeShapeType="1" noTextEdit="1"/>
              </p:cNvSpPr>
              <p:nvPr/>
            </p:nvSpPr>
            <p:spPr>
              <a:xfrm>
                <a:off x="9067759" y="3572356"/>
                <a:ext cx="1134734" cy="1017907"/>
              </a:xfrm>
              <a:prstGeom prst="rect">
                <a:avLst/>
              </a:prstGeom>
              <a:blipFill>
                <a:blip r:embed="rId3"/>
                <a:stretch>
                  <a:fillRect/>
                </a:stretch>
              </a:blipFill>
            </p:spPr>
            <p:txBody>
              <a:bodyPr/>
              <a:lstStyle/>
              <a:p>
                <a:r>
                  <a:rPr lang="hu-HU">
                    <a:noFill/>
                  </a:rPr>
                  <a:t> </a:t>
                </a:r>
              </a:p>
            </p:txBody>
          </p:sp>
        </mc:Fallback>
      </mc:AlternateContent>
      <p:sp>
        <p:nvSpPr>
          <p:cNvPr id="145" name="Szövegdoboz 144">
            <a:extLst>
              <a:ext uri="{FF2B5EF4-FFF2-40B4-BE49-F238E27FC236}">
                <a16:creationId xmlns:a16="http://schemas.microsoft.com/office/drawing/2014/main" id="{8DB4489B-8B51-48FD-AE58-5BF0B86DBE84}"/>
              </a:ext>
            </a:extLst>
          </p:cNvPr>
          <p:cNvSpPr txBox="1"/>
          <p:nvPr/>
        </p:nvSpPr>
        <p:spPr>
          <a:xfrm>
            <a:off x="1757049" y="2785636"/>
            <a:ext cx="1237839" cy="369332"/>
          </a:xfrm>
          <a:prstGeom prst="rect">
            <a:avLst/>
          </a:prstGeom>
          <a:noFill/>
        </p:spPr>
        <p:txBody>
          <a:bodyPr wrap="none" rtlCol="0">
            <a:spAutoFit/>
          </a:bodyPr>
          <a:lstStyle/>
          <a:p>
            <a:r>
              <a:rPr lang="hu-HU" dirty="0"/>
              <a:t>T</a:t>
            </a:r>
            <a:r>
              <a:rPr lang="hu-HU" baseline="-25000" dirty="0"/>
              <a:t>1</a:t>
            </a:r>
            <a:r>
              <a:rPr lang="hu-HU" dirty="0"/>
              <a:t> &gt; T</a:t>
            </a:r>
            <a:r>
              <a:rPr lang="hu-HU" baseline="-25000" dirty="0"/>
              <a:t>2</a:t>
            </a:r>
            <a:r>
              <a:rPr lang="hu-HU" dirty="0"/>
              <a:t> &gt; T</a:t>
            </a:r>
            <a:r>
              <a:rPr lang="hu-HU" baseline="-25000" dirty="0"/>
              <a:t>3</a:t>
            </a:r>
          </a:p>
        </p:txBody>
      </p:sp>
      <p:sp>
        <p:nvSpPr>
          <p:cNvPr id="146" name="Szövegdoboz 145">
            <a:extLst>
              <a:ext uri="{FF2B5EF4-FFF2-40B4-BE49-F238E27FC236}">
                <a16:creationId xmlns:a16="http://schemas.microsoft.com/office/drawing/2014/main" id="{21A2E305-2272-43BD-9AA0-803316781C7D}"/>
              </a:ext>
            </a:extLst>
          </p:cNvPr>
          <p:cNvSpPr txBox="1"/>
          <p:nvPr/>
        </p:nvSpPr>
        <p:spPr>
          <a:xfrm>
            <a:off x="6428065" y="2289218"/>
            <a:ext cx="428322" cy="1077218"/>
          </a:xfrm>
          <a:prstGeom prst="rect">
            <a:avLst/>
          </a:prstGeom>
          <a:noFill/>
        </p:spPr>
        <p:txBody>
          <a:bodyPr wrap="none" rtlCol="0">
            <a:spAutoFit/>
          </a:bodyPr>
          <a:lstStyle/>
          <a:p>
            <a:pPr>
              <a:spcAft>
                <a:spcPts val="600"/>
              </a:spcAft>
            </a:pPr>
            <a:r>
              <a:rPr lang="hu-HU" dirty="0"/>
              <a:t>T</a:t>
            </a:r>
            <a:r>
              <a:rPr lang="hu-HU" baseline="-25000" dirty="0"/>
              <a:t>1</a:t>
            </a:r>
            <a:r>
              <a:rPr lang="hu-HU" dirty="0"/>
              <a:t> </a:t>
            </a:r>
          </a:p>
          <a:p>
            <a:pPr>
              <a:spcAft>
                <a:spcPts val="600"/>
              </a:spcAft>
            </a:pPr>
            <a:r>
              <a:rPr lang="hu-HU" dirty="0"/>
              <a:t>T</a:t>
            </a:r>
            <a:r>
              <a:rPr lang="hu-HU" baseline="-25000" dirty="0"/>
              <a:t>2</a:t>
            </a:r>
            <a:r>
              <a:rPr lang="hu-HU" dirty="0"/>
              <a:t> </a:t>
            </a:r>
          </a:p>
          <a:p>
            <a:pPr>
              <a:spcAft>
                <a:spcPts val="600"/>
              </a:spcAft>
            </a:pPr>
            <a:r>
              <a:rPr lang="hu-HU" dirty="0"/>
              <a:t>T</a:t>
            </a:r>
            <a:r>
              <a:rPr lang="hu-HU" baseline="-25000" dirty="0"/>
              <a:t>3</a:t>
            </a:r>
          </a:p>
        </p:txBody>
      </p:sp>
      <p:sp>
        <p:nvSpPr>
          <p:cNvPr id="138" name="Szövegdoboz 137">
            <a:extLst>
              <a:ext uri="{FF2B5EF4-FFF2-40B4-BE49-F238E27FC236}">
                <a16:creationId xmlns:a16="http://schemas.microsoft.com/office/drawing/2014/main" id="{B481A42D-2C27-4484-A20D-6266BD8409C1}"/>
              </a:ext>
            </a:extLst>
          </p:cNvPr>
          <p:cNvSpPr txBox="1"/>
          <p:nvPr/>
        </p:nvSpPr>
        <p:spPr>
          <a:xfrm>
            <a:off x="7608271" y="1811489"/>
            <a:ext cx="4040804"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If </a:t>
            </a:r>
            <a:r>
              <a:rPr lang="hu-HU" sz="2400" dirty="0" smtClean="0">
                <a:latin typeface="Times New Roman" panose="02020603050405020304" pitchFamily="18" charset="0"/>
                <a:cs typeface="Times New Roman" panose="02020603050405020304" pitchFamily="18" charset="0"/>
              </a:rPr>
              <a:t>one</a:t>
            </a:r>
            <a:r>
              <a:rPr lang="en-US" sz="2400" dirty="0" smtClean="0">
                <a:latin typeface="Times New Roman" panose="02020603050405020304" pitchFamily="18" charset="0"/>
                <a:cs typeface="Times New Roman" panose="02020603050405020304" pitchFamily="18" charset="0"/>
              </a:rPr>
              <a:t> plot</a:t>
            </a: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original relation</a:t>
            </a: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then</a:t>
            </a:r>
            <a:r>
              <a:rPr lang="hu-HU" sz="2400" dirty="0" smtClean="0">
                <a:latin typeface="Times New Roman" panose="02020603050405020304" pitchFamily="18" charset="0"/>
                <a:cs typeface="Times New Roman" panose="02020603050405020304" pitchFamily="18" charset="0"/>
              </a:rPr>
              <a:t> linear plots with an intercept at the origin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0,0</a:t>
            </a: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 are obtained</a:t>
            </a:r>
            <a:r>
              <a:rPr lang="en-US"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147" name="Szövegdoboz 146">
            <a:extLst>
              <a:ext uri="{FF2B5EF4-FFF2-40B4-BE49-F238E27FC236}">
                <a16:creationId xmlns:a16="http://schemas.microsoft.com/office/drawing/2014/main" id="{B59D8094-F321-4510-B4EF-06B6DB8E8DA2}"/>
              </a:ext>
            </a:extLst>
          </p:cNvPr>
          <p:cNvSpPr txBox="1"/>
          <p:nvPr/>
        </p:nvSpPr>
        <p:spPr>
          <a:xfrm>
            <a:off x="7460987" y="4777810"/>
            <a:ext cx="4335175" cy="1938992"/>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Hence, </a:t>
            </a:r>
            <a:r>
              <a:rPr lang="en-US" sz="2400" dirty="0" smtClean="0">
                <a:latin typeface="Times New Roman" panose="02020603050405020304" pitchFamily="18" charset="0"/>
                <a:cs typeface="Times New Roman" panose="02020603050405020304" pitchFamily="18" charset="0"/>
              </a:rPr>
              <a:t>gases </a:t>
            </a:r>
            <a:r>
              <a:rPr lang="en-US" sz="2400" dirty="0">
                <a:latin typeface="Times New Roman" panose="02020603050405020304" pitchFamily="18" charset="0"/>
                <a:cs typeface="Times New Roman" panose="02020603050405020304" pitchFamily="18" charset="0"/>
              </a:rPr>
              <a:t>behave as </a:t>
            </a:r>
            <a:r>
              <a:rPr lang="en-US" sz="2400" dirty="0" smtClean="0">
                <a:latin typeface="Times New Roman" panose="02020603050405020304" pitchFamily="18" charset="0"/>
                <a:cs typeface="Times New Roman" panose="02020603050405020304" pitchFamily="18" charset="0"/>
              </a:rPr>
              <a:t>if</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would not have their own volume because </a:t>
            </a:r>
            <a:r>
              <a:rPr lang="en-US" sz="2400" dirty="0" smtClean="0">
                <a:latin typeface="Times New Roman" panose="02020603050405020304" pitchFamily="18" charset="0"/>
                <a:cs typeface="Times New Roman" panose="02020603050405020304" pitchFamily="18" charset="0"/>
              </a:rPr>
              <a:t>if</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pressure</a:t>
            </a:r>
            <a:r>
              <a:rPr lang="hu-HU" sz="2400" dirty="0" smtClean="0">
                <a:latin typeface="Times New Roman" panose="02020603050405020304" pitchFamily="18" charset="0"/>
                <a:cs typeface="Times New Roman" panose="02020603050405020304" pitchFamily="18" charset="0"/>
              </a:rPr>
              <a:t> increases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beyond all </a:t>
            </a:r>
            <a:r>
              <a:rPr lang="en-US" sz="2400" dirty="0" smtClean="0">
                <a:latin typeface="Times New Roman" panose="02020603050405020304" pitchFamily="18" charset="0"/>
                <a:cs typeface="Times New Roman" panose="02020603050405020304" pitchFamily="18" charset="0"/>
              </a:rPr>
              <a:t>limits,</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then </a:t>
            </a:r>
            <a:r>
              <a:rPr lang="en-US" sz="2400" dirty="0">
                <a:latin typeface="Times New Roman" panose="02020603050405020304" pitchFamily="18" charset="0"/>
                <a:cs typeface="Times New Roman" panose="02020603050405020304" pitchFamily="18" charset="0"/>
              </a:rPr>
              <a:t>both V and 1/p tend to </a:t>
            </a:r>
            <a:r>
              <a:rPr lang="en-US" sz="2400" dirty="0" smtClean="0">
                <a:latin typeface="Times New Roman" panose="02020603050405020304" pitchFamily="18" charset="0"/>
                <a:cs typeface="Times New Roman" panose="02020603050405020304" pitchFamily="18" charset="0"/>
              </a:rPr>
              <a:t>0</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148" name="Cím 3">
            <a:extLst>
              <a:ext uri="{FF2B5EF4-FFF2-40B4-BE49-F238E27FC236}">
                <a16:creationId xmlns:a16="http://schemas.microsoft.com/office/drawing/2014/main" id="{C4F170BA-6A60-4FCE-9427-C3ED2061D4FF}"/>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Boyle(-Mariotte)’s law</a:t>
            </a:r>
            <a:endParaRPr lang="hu-HU" dirty="0"/>
          </a:p>
        </p:txBody>
      </p:sp>
      <p:sp>
        <p:nvSpPr>
          <p:cNvPr id="2" name="Slide Number Placeholder 1"/>
          <p:cNvSpPr>
            <a:spLocks noGrp="1"/>
          </p:cNvSpPr>
          <p:nvPr>
            <p:ph type="sldNum" sz="quarter" idx="12"/>
          </p:nvPr>
        </p:nvSpPr>
        <p:spPr/>
        <p:txBody>
          <a:bodyPr/>
          <a:lstStyle/>
          <a:p>
            <a:fld id="{3C4C4ECE-28BA-4963-8103-0CE331711D51}" type="slidenum">
              <a:rPr lang="hu-HU" smtClean="0"/>
              <a:t>17</a:t>
            </a:fld>
            <a:endParaRPr lang="hu-HU"/>
          </a:p>
        </p:txBody>
      </p:sp>
    </p:spTree>
    <p:extLst>
      <p:ext uri="{BB962C8B-B14F-4D97-AF65-F5344CB8AC3E}">
        <p14:creationId xmlns:p14="http://schemas.microsoft.com/office/powerpoint/2010/main" val="16584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19"/>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additive="base">
                                        <p:cTn id="33" dur="500" fill="hold"/>
                                        <p:tgtEl>
                                          <p:spTgt spid="147"/>
                                        </p:tgtEl>
                                        <p:attrNameLst>
                                          <p:attrName>ppt_x</p:attrName>
                                        </p:attrNameLst>
                                      </p:cBhvr>
                                      <p:tavLst>
                                        <p:tav tm="0">
                                          <p:val>
                                            <p:strVal val="#ppt_x"/>
                                          </p:val>
                                        </p:tav>
                                        <p:tav tm="100000">
                                          <p:val>
                                            <p:strVal val="#ppt_x"/>
                                          </p:val>
                                        </p:tav>
                                      </p:tavLst>
                                    </p:anim>
                                    <p:anim calcmode="lin" valueType="num">
                                      <p:cBhvr additive="base">
                                        <p:cTn id="3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19" grpId="0" animBg="1"/>
      <p:bldP spid="118" grpId="0" animBg="1"/>
      <p:bldP spid="145" grpId="0"/>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106">
            <a:extLst>
              <a:ext uri="{FF2B5EF4-FFF2-40B4-BE49-F238E27FC236}">
                <a16:creationId xmlns:a16="http://schemas.microsoft.com/office/drawing/2014/main" id="{A6E78FBF-9BE8-4493-A8B5-2831D607FC61}"/>
              </a:ext>
            </a:extLst>
          </p:cNvPr>
          <p:cNvSpPr>
            <a:spLocks noEditPoints="1"/>
          </p:cNvSpPr>
          <p:nvPr/>
        </p:nvSpPr>
        <p:spPr bwMode="auto">
          <a:xfrm>
            <a:off x="598488" y="4289426"/>
            <a:ext cx="4991100" cy="1735138"/>
          </a:xfrm>
          <a:custGeom>
            <a:avLst/>
            <a:gdLst>
              <a:gd name="T0" fmla="*/ 84 w 6274"/>
              <a:gd name="T1" fmla="*/ 2155 h 2178"/>
              <a:gd name="T2" fmla="*/ 134 w 6274"/>
              <a:gd name="T3" fmla="*/ 2104 h 2178"/>
              <a:gd name="T4" fmla="*/ 266 w 6274"/>
              <a:gd name="T5" fmla="*/ 2092 h 2178"/>
              <a:gd name="T6" fmla="*/ 326 w 6274"/>
              <a:gd name="T7" fmla="*/ 2072 h 2178"/>
              <a:gd name="T8" fmla="*/ 437 w 6274"/>
              <a:gd name="T9" fmla="*/ 2000 h 2178"/>
              <a:gd name="T10" fmla="*/ 579 w 6274"/>
              <a:gd name="T11" fmla="*/ 1968 h 2178"/>
              <a:gd name="T12" fmla="*/ 690 w 6274"/>
              <a:gd name="T13" fmla="*/ 1947 h 2178"/>
              <a:gd name="T14" fmla="*/ 730 w 6274"/>
              <a:gd name="T15" fmla="*/ 1916 h 2178"/>
              <a:gd name="T16" fmla="*/ 861 w 6274"/>
              <a:gd name="T17" fmla="*/ 1854 h 2178"/>
              <a:gd name="T18" fmla="*/ 993 w 6274"/>
              <a:gd name="T19" fmla="*/ 1843 h 2178"/>
              <a:gd name="T20" fmla="*/ 1053 w 6274"/>
              <a:gd name="T21" fmla="*/ 1822 h 2178"/>
              <a:gd name="T22" fmla="*/ 1164 w 6274"/>
              <a:gd name="T23" fmla="*/ 1750 h 2178"/>
              <a:gd name="T24" fmla="*/ 1305 w 6274"/>
              <a:gd name="T25" fmla="*/ 1718 h 2178"/>
              <a:gd name="T26" fmla="*/ 1417 w 6274"/>
              <a:gd name="T27" fmla="*/ 1697 h 2178"/>
              <a:gd name="T28" fmla="*/ 1457 w 6274"/>
              <a:gd name="T29" fmla="*/ 1666 h 2178"/>
              <a:gd name="T30" fmla="*/ 1588 w 6274"/>
              <a:gd name="T31" fmla="*/ 1604 h 2178"/>
              <a:gd name="T32" fmla="*/ 1719 w 6274"/>
              <a:gd name="T33" fmla="*/ 1593 h 2178"/>
              <a:gd name="T34" fmla="*/ 1780 w 6274"/>
              <a:gd name="T35" fmla="*/ 1572 h 2178"/>
              <a:gd name="T36" fmla="*/ 1891 w 6274"/>
              <a:gd name="T37" fmla="*/ 1500 h 2178"/>
              <a:gd name="T38" fmla="*/ 2032 w 6274"/>
              <a:gd name="T39" fmla="*/ 1469 h 2178"/>
              <a:gd name="T40" fmla="*/ 2143 w 6274"/>
              <a:gd name="T41" fmla="*/ 1448 h 2178"/>
              <a:gd name="T42" fmla="*/ 2183 w 6274"/>
              <a:gd name="T43" fmla="*/ 1417 h 2178"/>
              <a:gd name="T44" fmla="*/ 2315 w 6274"/>
              <a:gd name="T45" fmla="*/ 1355 h 2178"/>
              <a:gd name="T46" fmla="*/ 2446 w 6274"/>
              <a:gd name="T47" fmla="*/ 1343 h 2178"/>
              <a:gd name="T48" fmla="*/ 2507 w 6274"/>
              <a:gd name="T49" fmla="*/ 1323 h 2178"/>
              <a:gd name="T50" fmla="*/ 2617 w 6274"/>
              <a:gd name="T51" fmla="*/ 1251 h 2178"/>
              <a:gd name="T52" fmla="*/ 2759 w 6274"/>
              <a:gd name="T53" fmla="*/ 1219 h 2178"/>
              <a:gd name="T54" fmla="*/ 2870 w 6274"/>
              <a:gd name="T55" fmla="*/ 1198 h 2178"/>
              <a:gd name="T56" fmla="*/ 2910 w 6274"/>
              <a:gd name="T57" fmla="*/ 1167 h 2178"/>
              <a:gd name="T58" fmla="*/ 3041 w 6274"/>
              <a:gd name="T59" fmla="*/ 1105 h 2178"/>
              <a:gd name="T60" fmla="*/ 3173 w 6274"/>
              <a:gd name="T61" fmla="*/ 1094 h 2178"/>
              <a:gd name="T62" fmla="*/ 3233 w 6274"/>
              <a:gd name="T63" fmla="*/ 1073 h 2178"/>
              <a:gd name="T64" fmla="*/ 3344 w 6274"/>
              <a:gd name="T65" fmla="*/ 1001 h 2178"/>
              <a:gd name="T66" fmla="*/ 3485 w 6274"/>
              <a:gd name="T67" fmla="*/ 970 h 2178"/>
              <a:gd name="T68" fmla="*/ 3597 w 6274"/>
              <a:gd name="T69" fmla="*/ 948 h 2178"/>
              <a:gd name="T70" fmla="*/ 3637 w 6274"/>
              <a:gd name="T71" fmla="*/ 918 h 2178"/>
              <a:gd name="T72" fmla="*/ 3768 w 6274"/>
              <a:gd name="T73" fmla="*/ 856 h 2178"/>
              <a:gd name="T74" fmla="*/ 3899 w 6274"/>
              <a:gd name="T75" fmla="*/ 844 h 2178"/>
              <a:gd name="T76" fmla="*/ 3960 w 6274"/>
              <a:gd name="T77" fmla="*/ 823 h 2178"/>
              <a:gd name="T78" fmla="*/ 4071 w 6274"/>
              <a:gd name="T79" fmla="*/ 752 h 2178"/>
              <a:gd name="T80" fmla="*/ 4212 w 6274"/>
              <a:gd name="T81" fmla="*/ 720 h 2178"/>
              <a:gd name="T82" fmla="*/ 4323 w 6274"/>
              <a:gd name="T83" fmla="*/ 699 h 2178"/>
              <a:gd name="T84" fmla="*/ 4364 w 6274"/>
              <a:gd name="T85" fmla="*/ 668 h 2178"/>
              <a:gd name="T86" fmla="*/ 4495 w 6274"/>
              <a:gd name="T87" fmla="*/ 606 h 2178"/>
              <a:gd name="T88" fmla="*/ 4626 w 6274"/>
              <a:gd name="T89" fmla="*/ 595 h 2178"/>
              <a:gd name="T90" fmla="*/ 4687 w 6274"/>
              <a:gd name="T91" fmla="*/ 574 h 2178"/>
              <a:gd name="T92" fmla="*/ 4797 w 6274"/>
              <a:gd name="T93" fmla="*/ 502 h 2178"/>
              <a:gd name="T94" fmla="*/ 4939 w 6274"/>
              <a:gd name="T95" fmla="*/ 470 h 2178"/>
              <a:gd name="T96" fmla="*/ 5050 w 6274"/>
              <a:gd name="T97" fmla="*/ 449 h 2178"/>
              <a:gd name="T98" fmla="*/ 5090 w 6274"/>
              <a:gd name="T99" fmla="*/ 418 h 2178"/>
              <a:gd name="T100" fmla="*/ 5221 w 6274"/>
              <a:gd name="T101" fmla="*/ 356 h 2178"/>
              <a:gd name="T102" fmla="*/ 5353 w 6274"/>
              <a:gd name="T103" fmla="*/ 345 h 2178"/>
              <a:gd name="T104" fmla="*/ 5413 w 6274"/>
              <a:gd name="T105" fmla="*/ 324 h 2178"/>
              <a:gd name="T106" fmla="*/ 5524 w 6274"/>
              <a:gd name="T107" fmla="*/ 252 h 2178"/>
              <a:gd name="T108" fmla="*/ 5666 w 6274"/>
              <a:gd name="T109" fmla="*/ 221 h 2178"/>
              <a:gd name="T110" fmla="*/ 5777 w 6274"/>
              <a:gd name="T111" fmla="*/ 199 h 2178"/>
              <a:gd name="T112" fmla="*/ 5817 w 6274"/>
              <a:gd name="T113" fmla="*/ 169 h 2178"/>
              <a:gd name="T114" fmla="*/ 5948 w 6274"/>
              <a:gd name="T115" fmla="*/ 107 h 2178"/>
              <a:gd name="T116" fmla="*/ 6080 w 6274"/>
              <a:gd name="T117" fmla="*/ 95 h 2178"/>
              <a:gd name="T118" fmla="*/ 6140 w 6274"/>
              <a:gd name="T119" fmla="*/ 75 h 2178"/>
              <a:gd name="T120" fmla="*/ 6251 w 6274"/>
              <a:gd name="T121" fmla="*/ 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4" h="2178">
                <a:moveTo>
                  <a:pt x="24" y="2176"/>
                </a:moveTo>
                <a:lnTo>
                  <a:pt x="24" y="2176"/>
                </a:lnTo>
                <a:lnTo>
                  <a:pt x="24" y="2176"/>
                </a:lnTo>
                <a:cubicBezTo>
                  <a:pt x="32" y="2173"/>
                  <a:pt x="37" y="2164"/>
                  <a:pt x="34" y="2155"/>
                </a:cubicBezTo>
                <a:cubicBezTo>
                  <a:pt x="31" y="2147"/>
                  <a:pt x="22" y="2142"/>
                  <a:pt x="13" y="2145"/>
                </a:cubicBezTo>
                <a:lnTo>
                  <a:pt x="13" y="2145"/>
                </a:lnTo>
                <a:lnTo>
                  <a:pt x="13" y="2145"/>
                </a:lnTo>
                <a:cubicBezTo>
                  <a:pt x="5" y="2148"/>
                  <a:pt x="0" y="2157"/>
                  <a:pt x="3" y="2166"/>
                </a:cubicBezTo>
                <a:cubicBezTo>
                  <a:pt x="6" y="2174"/>
                  <a:pt x="15" y="2178"/>
                  <a:pt x="24" y="2176"/>
                </a:cubicBezTo>
                <a:close/>
                <a:moveTo>
                  <a:pt x="84" y="2155"/>
                </a:moveTo>
                <a:lnTo>
                  <a:pt x="84" y="2155"/>
                </a:lnTo>
                <a:lnTo>
                  <a:pt x="84" y="2155"/>
                </a:lnTo>
                <a:cubicBezTo>
                  <a:pt x="93" y="2152"/>
                  <a:pt x="97" y="2143"/>
                  <a:pt x="94" y="2134"/>
                </a:cubicBezTo>
                <a:cubicBezTo>
                  <a:pt x="91" y="2126"/>
                  <a:pt x="82" y="2122"/>
                  <a:pt x="74" y="2125"/>
                </a:cubicBezTo>
                <a:lnTo>
                  <a:pt x="74" y="2125"/>
                </a:lnTo>
                <a:lnTo>
                  <a:pt x="74" y="2125"/>
                </a:lnTo>
                <a:cubicBezTo>
                  <a:pt x="65" y="2127"/>
                  <a:pt x="61" y="2137"/>
                  <a:pt x="64" y="2145"/>
                </a:cubicBezTo>
                <a:cubicBezTo>
                  <a:pt x="67" y="2153"/>
                  <a:pt x="76" y="2158"/>
                  <a:pt x="84" y="2155"/>
                </a:cubicBezTo>
                <a:close/>
                <a:moveTo>
                  <a:pt x="145" y="2134"/>
                </a:moveTo>
                <a:lnTo>
                  <a:pt x="145" y="2134"/>
                </a:lnTo>
                <a:lnTo>
                  <a:pt x="145" y="2134"/>
                </a:lnTo>
                <a:cubicBezTo>
                  <a:pt x="153" y="2131"/>
                  <a:pt x="158" y="2122"/>
                  <a:pt x="155" y="2114"/>
                </a:cubicBezTo>
                <a:cubicBezTo>
                  <a:pt x="152" y="2105"/>
                  <a:pt x="143" y="2101"/>
                  <a:pt x="134" y="2104"/>
                </a:cubicBezTo>
                <a:lnTo>
                  <a:pt x="134" y="2104"/>
                </a:lnTo>
                <a:lnTo>
                  <a:pt x="134" y="2104"/>
                </a:lnTo>
                <a:cubicBezTo>
                  <a:pt x="126" y="2107"/>
                  <a:pt x="122" y="2116"/>
                  <a:pt x="124" y="2124"/>
                </a:cubicBezTo>
                <a:cubicBezTo>
                  <a:pt x="127" y="2132"/>
                  <a:pt x="136" y="2137"/>
                  <a:pt x="145" y="2134"/>
                </a:cubicBezTo>
                <a:close/>
                <a:moveTo>
                  <a:pt x="205" y="2113"/>
                </a:moveTo>
                <a:lnTo>
                  <a:pt x="205" y="2113"/>
                </a:lnTo>
                <a:cubicBezTo>
                  <a:pt x="214" y="2110"/>
                  <a:pt x="218" y="2101"/>
                  <a:pt x="215" y="2093"/>
                </a:cubicBezTo>
                <a:cubicBezTo>
                  <a:pt x="212" y="2084"/>
                  <a:pt x="203" y="2080"/>
                  <a:pt x="195" y="2083"/>
                </a:cubicBezTo>
                <a:lnTo>
                  <a:pt x="195" y="2083"/>
                </a:lnTo>
                <a:cubicBezTo>
                  <a:pt x="187" y="2086"/>
                  <a:pt x="182" y="2095"/>
                  <a:pt x="185" y="2103"/>
                </a:cubicBezTo>
                <a:cubicBezTo>
                  <a:pt x="188" y="2112"/>
                  <a:pt x="197" y="2116"/>
                  <a:pt x="205" y="2113"/>
                </a:cubicBezTo>
                <a:close/>
                <a:moveTo>
                  <a:pt x="266" y="2092"/>
                </a:moveTo>
                <a:lnTo>
                  <a:pt x="266" y="2092"/>
                </a:lnTo>
                <a:cubicBezTo>
                  <a:pt x="274" y="2090"/>
                  <a:pt x="279" y="2080"/>
                  <a:pt x="276" y="2072"/>
                </a:cubicBezTo>
                <a:cubicBezTo>
                  <a:pt x="273" y="2064"/>
                  <a:pt x="264" y="2059"/>
                  <a:pt x="256" y="2062"/>
                </a:cubicBezTo>
                <a:lnTo>
                  <a:pt x="256" y="2062"/>
                </a:lnTo>
                <a:cubicBezTo>
                  <a:pt x="247" y="2065"/>
                  <a:pt x="243" y="2074"/>
                  <a:pt x="246" y="2082"/>
                </a:cubicBezTo>
                <a:cubicBezTo>
                  <a:pt x="248" y="2091"/>
                  <a:pt x="258" y="2095"/>
                  <a:pt x="266" y="2092"/>
                </a:cubicBezTo>
                <a:close/>
                <a:moveTo>
                  <a:pt x="326" y="2072"/>
                </a:moveTo>
                <a:lnTo>
                  <a:pt x="326" y="2072"/>
                </a:lnTo>
                <a:cubicBezTo>
                  <a:pt x="335" y="2069"/>
                  <a:pt x="339" y="2060"/>
                  <a:pt x="336" y="2051"/>
                </a:cubicBezTo>
                <a:cubicBezTo>
                  <a:pt x="334" y="2043"/>
                  <a:pt x="324" y="2038"/>
                  <a:pt x="316" y="2041"/>
                </a:cubicBezTo>
                <a:lnTo>
                  <a:pt x="316" y="2041"/>
                </a:lnTo>
                <a:cubicBezTo>
                  <a:pt x="308" y="2044"/>
                  <a:pt x="303" y="2053"/>
                  <a:pt x="306" y="2062"/>
                </a:cubicBezTo>
                <a:cubicBezTo>
                  <a:pt x="309" y="2070"/>
                  <a:pt x="318" y="2074"/>
                  <a:pt x="326" y="2072"/>
                </a:cubicBezTo>
                <a:close/>
                <a:moveTo>
                  <a:pt x="387" y="2051"/>
                </a:moveTo>
                <a:lnTo>
                  <a:pt x="387" y="2051"/>
                </a:lnTo>
                <a:cubicBezTo>
                  <a:pt x="395" y="2048"/>
                  <a:pt x="400" y="2039"/>
                  <a:pt x="397" y="2030"/>
                </a:cubicBezTo>
                <a:cubicBezTo>
                  <a:pt x="394" y="2022"/>
                  <a:pt x="385" y="2018"/>
                  <a:pt x="377" y="2021"/>
                </a:cubicBezTo>
                <a:lnTo>
                  <a:pt x="377" y="2021"/>
                </a:lnTo>
                <a:cubicBezTo>
                  <a:pt x="368" y="2023"/>
                  <a:pt x="364" y="2032"/>
                  <a:pt x="367" y="2041"/>
                </a:cubicBezTo>
                <a:cubicBezTo>
                  <a:pt x="370" y="2049"/>
                  <a:pt x="379" y="2054"/>
                  <a:pt x="387" y="2051"/>
                </a:cubicBezTo>
                <a:close/>
                <a:moveTo>
                  <a:pt x="448" y="2030"/>
                </a:moveTo>
                <a:lnTo>
                  <a:pt x="448" y="2030"/>
                </a:lnTo>
                <a:cubicBezTo>
                  <a:pt x="456" y="2027"/>
                  <a:pt x="460" y="2018"/>
                  <a:pt x="458" y="2010"/>
                </a:cubicBezTo>
                <a:cubicBezTo>
                  <a:pt x="455" y="2001"/>
                  <a:pt x="446" y="1997"/>
                  <a:pt x="437" y="2000"/>
                </a:cubicBezTo>
                <a:lnTo>
                  <a:pt x="437" y="2000"/>
                </a:lnTo>
                <a:cubicBezTo>
                  <a:pt x="429" y="2003"/>
                  <a:pt x="424" y="2012"/>
                  <a:pt x="427" y="2020"/>
                </a:cubicBezTo>
                <a:cubicBezTo>
                  <a:pt x="430" y="2028"/>
                  <a:pt x="439" y="2033"/>
                  <a:pt x="448" y="2030"/>
                </a:cubicBezTo>
                <a:close/>
                <a:moveTo>
                  <a:pt x="508" y="2009"/>
                </a:moveTo>
                <a:lnTo>
                  <a:pt x="508" y="2009"/>
                </a:lnTo>
                <a:cubicBezTo>
                  <a:pt x="517" y="2006"/>
                  <a:pt x="521" y="1997"/>
                  <a:pt x="518" y="1989"/>
                </a:cubicBezTo>
                <a:cubicBezTo>
                  <a:pt x="515" y="1980"/>
                  <a:pt x="506" y="1976"/>
                  <a:pt x="498" y="1979"/>
                </a:cubicBezTo>
                <a:lnTo>
                  <a:pt x="498" y="1979"/>
                </a:lnTo>
                <a:cubicBezTo>
                  <a:pt x="489" y="1982"/>
                  <a:pt x="485" y="1991"/>
                  <a:pt x="488" y="1999"/>
                </a:cubicBezTo>
                <a:cubicBezTo>
                  <a:pt x="491" y="2008"/>
                  <a:pt x="500" y="2012"/>
                  <a:pt x="508" y="2009"/>
                </a:cubicBezTo>
                <a:close/>
                <a:moveTo>
                  <a:pt x="569" y="1988"/>
                </a:moveTo>
                <a:lnTo>
                  <a:pt x="569" y="1988"/>
                </a:lnTo>
                <a:cubicBezTo>
                  <a:pt x="577" y="1985"/>
                  <a:pt x="582" y="1976"/>
                  <a:pt x="579" y="1968"/>
                </a:cubicBezTo>
                <a:cubicBezTo>
                  <a:pt x="576" y="1960"/>
                  <a:pt x="567" y="1955"/>
                  <a:pt x="558" y="1958"/>
                </a:cubicBezTo>
                <a:lnTo>
                  <a:pt x="558" y="1958"/>
                </a:lnTo>
                <a:cubicBezTo>
                  <a:pt x="550" y="1961"/>
                  <a:pt x="545" y="1970"/>
                  <a:pt x="548" y="1978"/>
                </a:cubicBezTo>
                <a:cubicBezTo>
                  <a:pt x="551" y="1987"/>
                  <a:pt x="560" y="1991"/>
                  <a:pt x="569" y="1988"/>
                </a:cubicBezTo>
                <a:close/>
                <a:moveTo>
                  <a:pt x="629" y="1968"/>
                </a:moveTo>
                <a:lnTo>
                  <a:pt x="629" y="1968"/>
                </a:lnTo>
                <a:cubicBezTo>
                  <a:pt x="638" y="1965"/>
                  <a:pt x="642" y="1956"/>
                  <a:pt x="639" y="1947"/>
                </a:cubicBezTo>
                <a:cubicBezTo>
                  <a:pt x="636" y="1939"/>
                  <a:pt x="627" y="1934"/>
                  <a:pt x="619" y="1937"/>
                </a:cubicBezTo>
                <a:lnTo>
                  <a:pt x="619" y="1937"/>
                </a:lnTo>
                <a:cubicBezTo>
                  <a:pt x="610" y="1940"/>
                  <a:pt x="606" y="1949"/>
                  <a:pt x="609" y="1958"/>
                </a:cubicBezTo>
                <a:cubicBezTo>
                  <a:pt x="612" y="1966"/>
                  <a:pt x="621" y="1970"/>
                  <a:pt x="629" y="1968"/>
                </a:cubicBezTo>
                <a:close/>
                <a:moveTo>
                  <a:pt x="690" y="1947"/>
                </a:moveTo>
                <a:lnTo>
                  <a:pt x="690" y="1947"/>
                </a:lnTo>
                <a:cubicBezTo>
                  <a:pt x="698" y="1944"/>
                  <a:pt x="703" y="1935"/>
                  <a:pt x="700" y="1926"/>
                </a:cubicBezTo>
                <a:cubicBezTo>
                  <a:pt x="697" y="1918"/>
                  <a:pt x="688" y="1914"/>
                  <a:pt x="679" y="1917"/>
                </a:cubicBezTo>
                <a:lnTo>
                  <a:pt x="679" y="1917"/>
                </a:lnTo>
                <a:cubicBezTo>
                  <a:pt x="671" y="1919"/>
                  <a:pt x="667" y="1928"/>
                  <a:pt x="669" y="1937"/>
                </a:cubicBezTo>
                <a:cubicBezTo>
                  <a:pt x="672" y="1945"/>
                  <a:pt x="681" y="1950"/>
                  <a:pt x="690" y="1947"/>
                </a:cubicBezTo>
                <a:close/>
                <a:moveTo>
                  <a:pt x="750" y="1926"/>
                </a:moveTo>
                <a:lnTo>
                  <a:pt x="750" y="1926"/>
                </a:lnTo>
                <a:cubicBezTo>
                  <a:pt x="759" y="1923"/>
                  <a:pt x="763" y="1914"/>
                  <a:pt x="760" y="1906"/>
                </a:cubicBezTo>
                <a:cubicBezTo>
                  <a:pt x="757" y="1897"/>
                  <a:pt x="748" y="1893"/>
                  <a:pt x="740" y="1896"/>
                </a:cubicBezTo>
                <a:lnTo>
                  <a:pt x="740" y="1896"/>
                </a:lnTo>
                <a:cubicBezTo>
                  <a:pt x="732" y="1899"/>
                  <a:pt x="727" y="1908"/>
                  <a:pt x="730" y="1916"/>
                </a:cubicBezTo>
                <a:cubicBezTo>
                  <a:pt x="733" y="1924"/>
                  <a:pt x="742" y="1929"/>
                  <a:pt x="750" y="1926"/>
                </a:cubicBezTo>
                <a:close/>
                <a:moveTo>
                  <a:pt x="811" y="1905"/>
                </a:moveTo>
                <a:lnTo>
                  <a:pt x="811" y="1905"/>
                </a:lnTo>
                <a:cubicBezTo>
                  <a:pt x="819" y="1902"/>
                  <a:pt x="824" y="1893"/>
                  <a:pt x="821" y="1885"/>
                </a:cubicBezTo>
                <a:cubicBezTo>
                  <a:pt x="818" y="1876"/>
                  <a:pt x="809" y="1872"/>
                  <a:pt x="801" y="1875"/>
                </a:cubicBezTo>
                <a:lnTo>
                  <a:pt x="801" y="1875"/>
                </a:lnTo>
                <a:cubicBezTo>
                  <a:pt x="792" y="1878"/>
                  <a:pt x="788" y="1887"/>
                  <a:pt x="791" y="1895"/>
                </a:cubicBezTo>
                <a:cubicBezTo>
                  <a:pt x="793" y="1904"/>
                  <a:pt x="803" y="1908"/>
                  <a:pt x="811" y="1905"/>
                </a:cubicBezTo>
                <a:close/>
                <a:moveTo>
                  <a:pt x="871" y="1884"/>
                </a:moveTo>
                <a:lnTo>
                  <a:pt x="872" y="1884"/>
                </a:lnTo>
                <a:cubicBezTo>
                  <a:pt x="880" y="1881"/>
                  <a:pt x="884" y="1872"/>
                  <a:pt x="881" y="1864"/>
                </a:cubicBezTo>
                <a:cubicBezTo>
                  <a:pt x="879" y="1856"/>
                  <a:pt x="869" y="1851"/>
                  <a:pt x="861" y="1854"/>
                </a:cubicBezTo>
                <a:lnTo>
                  <a:pt x="861" y="1854"/>
                </a:lnTo>
                <a:cubicBezTo>
                  <a:pt x="853" y="1857"/>
                  <a:pt x="848" y="1866"/>
                  <a:pt x="851" y="1874"/>
                </a:cubicBezTo>
                <a:cubicBezTo>
                  <a:pt x="854" y="1883"/>
                  <a:pt x="863" y="1887"/>
                  <a:pt x="871" y="1884"/>
                </a:cubicBezTo>
                <a:close/>
                <a:moveTo>
                  <a:pt x="932" y="1864"/>
                </a:moveTo>
                <a:lnTo>
                  <a:pt x="932" y="1864"/>
                </a:lnTo>
                <a:cubicBezTo>
                  <a:pt x="940" y="1861"/>
                  <a:pt x="945" y="1852"/>
                  <a:pt x="942" y="1843"/>
                </a:cubicBezTo>
                <a:cubicBezTo>
                  <a:pt x="939" y="1835"/>
                  <a:pt x="930" y="1830"/>
                  <a:pt x="922" y="1833"/>
                </a:cubicBezTo>
                <a:lnTo>
                  <a:pt x="922" y="1833"/>
                </a:lnTo>
                <a:cubicBezTo>
                  <a:pt x="913" y="1836"/>
                  <a:pt x="909" y="1845"/>
                  <a:pt x="912" y="1854"/>
                </a:cubicBezTo>
                <a:cubicBezTo>
                  <a:pt x="915" y="1862"/>
                  <a:pt x="924" y="1866"/>
                  <a:pt x="932" y="1864"/>
                </a:cubicBezTo>
                <a:close/>
                <a:moveTo>
                  <a:pt x="993" y="1843"/>
                </a:moveTo>
                <a:lnTo>
                  <a:pt x="993" y="1843"/>
                </a:lnTo>
                <a:cubicBezTo>
                  <a:pt x="1001" y="1840"/>
                  <a:pt x="1005" y="1831"/>
                  <a:pt x="1003" y="1822"/>
                </a:cubicBezTo>
                <a:cubicBezTo>
                  <a:pt x="1000" y="1814"/>
                  <a:pt x="991" y="1810"/>
                  <a:pt x="982" y="1812"/>
                </a:cubicBezTo>
                <a:lnTo>
                  <a:pt x="982" y="1812"/>
                </a:lnTo>
                <a:cubicBezTo>
                  <a:pt x="974" y="1815"/>
                  <a:pt x="969" y="1824"/>
                  <a:pt x="972" y="1833"/>
                </a:cubicBezTo>
                <a:cubicBezTo>
                  <a:pt x="975" y="1841"/>
                  <a:pt x="984" y="1846"/>
                  <a:pt x="993" y="1843"/>
                </a:cubicBezTo>
                <a:close/>
                <a:moveTo>
                  <a:pt x="1053" y="1822"/>
                </a:moveTo>
                <a:lnTo>
                  <a:pt x="1053" y="1822"/>
                </a:lnTo>
                <a:cubicBezTo>
                  <a:pt x="1062" y="1819"/>
                  <a:pt x="1066" y="1810"/>
                  <a:pt x="1063" y="1802"/>
                </a:cubicBezTo>
                <a:cubicBezTo>
                  <a:pt x="1060" y="1793"/>
                  <a:pt x="1051" y="1789"/>
                  <a:pt x="1043" y="1792"/>
                </a:cubicBezTo>
                <a:lnTo>
                  <a:pt x="1043" y="1792"/>
                </a:lnTo>
                <a:cubicBezTo>
                  <a:pt x="1034" y="1795"/>
                  <a:pt x="1030" y="1804"/>
                  <a:pt x="1033" y="1812"/>
                </a:cubicBezTo>
                <a:cubicBezTo>
                  <a:pt x="1036" y="1820"/>
                  <a:pt x="1045" y="1825"/>
                  <a:pt x="1053" y="1822"/>
                </a:cubicBezTo>
                <a:close/>
                <a:moveTo>
                  <a:pt x="1114" y="1801"/>
                </a:moveTo>
                <a:lnTo>
                  <a:pt x="1114" y="1801"/>
                </a:lnTo>
                <a:cubicBezTo>
                  <a:pt x="1122" y="1798"/>
                  <a:pt x="1127" y="1789"/>
                  <a:pt x="1124" y="1781"/>
                </a:cubicBezTo>
                <a:cubicBezTo>
                  <a:pt x="1121" y="1772"/>
                  <a:pt x="1112" y="1768"/>
                  <a:pt x="1103" y="1771"/>
                </a:cubicBezTo>
                <a:lnTo>
                  <a:pt x="1103" y="1771"/>
                </a:lnTo>
                <a:cubicBezTo>
                  <a:pt x="1095" y="1774"/>
                  <a:pt x="1091" y="1783"/>
                  <a:pt x="1093" y="1791"/>
                </a:cubicBezTo>
                <a:cubicBezTo>
                  <a:pt x="1096" y="1800"/>
                  <a:pt x="1105" y="1804"/>
                  <a:pt x="1114" y="1801"/>
                </a:cubicBezTo>
                <a:close/>
                <a:moveTo>
                  <a:pt x="1174" y="1780"/>
                </a:moveTo>
                <a:lnTo>
                  <a:pt x="1174" y="1780"/>
                </a:lnTo>
                <a:cubicBezTo>
                  <a:pt x="1183" y="1777"/>
                  <a:pt x="1187" y="1768"/>
                  <a:pt x="1184" y="1760"/>
                </a:cubicBezTo>
                <a:cubicBezTo>
                  <a:pt x="1181" y="1752"/>
                  <a:pt x="1172" y="1747"/>
                  <a:pt x="1164" y="1750"/>
                </a:cubicBezTo>
                <a:lnTo>
                  <a:pt x="1164" y="1750"/>
                </a:lnTo>
                <a:cubicBezTo>
                  <a:pt x="1156" y="1753"/>
                  <a:pt x="1151" y="1762"/>
                  <a:pt x="1154" y="1770"/>
                </a:cubicBezTo>
                <a:cubicBezTo>
                  <a:pt x="1157" y="1779"/>
                  <a:pt x="1166" y="1783"/>
                  <a:pt x="1174" y="1780"/>
                </a:cubicBezTo>
                <a:close/>
                <a:moveTo>
                  <a:pt x="1235" y="1760"/>
                </a:moveTo>
                <a:lnTo>
                  <a:pt x="1235" y="1760"/>
                </a:lnTo>
                <a:cubicBezTo>
                  <a:pt x="1243" y="1757"/>
                  <a:pt x="1248" y="1748"/>
                  <a:pt x="1245" y="1739"/>
                </a:cubicBezTo>
                <a:cubicBezTo>
                  <a:pt x="1242" y="1731"/>
                  <a:pt x="1233" y="1726"/>
                  <a:pt x="1224" y="1729"/>
                </a:cubicBezTo>
                <a:lnTo>
                  <a:pt x="1224" y="1729"/>
                </a:lnTo>
                <a:cubicBezTo>
                  <a:pt x="1216" y="1732"/>
                  <a:pt x="1212" y="1741"/>
                  <a:pt x="1215" y="1750"/>
                </a:cubicBezTo>
                <a:cubicBezTo>
                  <a:pt x="1217" y="1758"/>
                  <a:pt x="1226" y="1762"/>
                  <a:pt x="1235" y="1760"/>
                </a:cubicBezTo>
                <a:close/>
                <a:moveTo>
                  <a:pt x="1295" y="1739"/>
                </a:moveTo>
                <a:lnTo>
                  <a:pt x="1295" y="1739"/>
                </a:lnTo>
                <a:cubicBezTo>
                  <a:pt x="1304" y="1736"/>
                  <a:pt x="1308" y="1727"/>
                  <a:pt x="1305" y="1718"/>
                </a:cubicBezTo>
                <a:cubicBezTo>
                  <a:pt x="1302" y="1710"/>
                  <a:pt x="1293" y="1706"/>
                  <a:pt x="1285" y="1708"/>
                </a:cubicBezTo>
                <a:lnTo>
                  <a:pt x="1285" y="1708"/>
                </a:lnTo>
                <a:cubicBezTo>
                  <a:pt x="1277" y="1711"/>
                  <a:pt x="1272" y="1720"/>
                  <a:pt x="1275" y="1729"/>
                </a:cubicBezTo>
                <a:cubicBezTo>
                  <a:pt x="1278" y="1737"/>
                  <a:pt x="1287" y="1742"/>
                  <a:pt x="1295" y="1739"/>
                </a:cubicBezTo>
                <a:close/>
                <a:moveTo>
                  <a:pt x="1356" y="1718"/>
                </a:moveTo>
                <a:lnTo>
                  <a:pt x="1356" y="1718"/>
                </a:lnTo>
                <a:cubicBezTo>
                  <a:pt x="1364" y="1715"/>
                  <a:pt x="1369" y="1706"/>
                  <a:pt x="1366" y="1698"/>
                </a:cubicBezTo>
                <a:cubicBezTo>
                  <a:pt x="1363" y="1689"/>
                  <a:pt x="1354" y="1685"/>
                  <a:pt x="1346" y="1688"/>
                </a:cubicBezTo>
                <a:lnTo>
                  <a:pt x="1346" y="1688"/>
                </a:lnTo>
                <a:cubicBezTo>
                  <a:pt x="1337" y="1691"/>
                  <a:pt x="1333" y="1700"/>
                  <a:pt x="1336" y="1708"/>
                </a:cubicBezTo>
                <a:cubicBezTo>
                  <a:pt x="1338" y="1716"/>
                  <a:pt x="1348" y="1721"/>
                  <a:pt x="1356" y="1718"/>
                </a:cubicBezTo>
                <a:close/>
                <a:moveTo>
                  <a:pt x="1417" y="1697"/>
                </a:moveTo>
                <a:lnTo>
                  <a:pt x="1417" y="1697"/>
                </a:lnTo>
                <a:cubicBezTo>
                  <a:pt x="1425" y="1694"/>
                  <a:pt x="1429" y="1685"/>
                  <a:pt x="1426" y="1677"/>
                </a:cubicBezTo>
                <a:cubicBezTo>
                  <a:pt x="1424" y="1668"/>
                  <a:pt x="1415" y="1664"/>
                  <a:pt x="1406" y="1667"/>
                </a:cubicBezTo>
                <a:lnTo>
                  <a:pt x="1406" y="1667"/>
                </a:lnTo>
                <a:cubicBezTo>
                  <a:pt x="1398" y="1670"/>
                  <a:pt x="1393" y="1679"/>
                  <a:pt x="1396" y="1687"/>
                </a:cubicBezTo>
                <a:cubicBezTo>
                  <a:pt x="1399" y="1696"/>
                  <a:pt x="1408" y="1700"/>
                  <a:pt x="1417" y="1697"/>
                </a:cubicBezTo>
                <a:close/>
                <a:moveTo>
                  <a:pt x="1477" y="1676"/>
                </a:moveTo>
                <a:lnTo>
                  <a:pt x="1477" y="1676"/>
                </a:lnTo>
                <a:cubicBezTo>
                  <a:pt x="1485" y="1673"/>
                  <a:pt x="1490" y="1664"/>
                  <a:pt x="1487" y="1656"/>
                </a:cubicBezTo>
                <a:cubicBezTo>
                  <a:pt x="1484" y="1648"/>
                  <a:pt x="1475" y="1643"/>
                  <a:pt x="1467" y="1646"/>
                </a:cubicBezTo>
                <a:lnTo>
                  <a:pt x="1467" y="1646"/>
                </a:lnTo>
                <a:cubicBezTo>
                  <a:pt x="1458" y="1649"/>
                  <a:pt x="1454" y="1658"/>
                  <a:pt x="1457" y="1666"/>
                </a:cubicBezTo>
                <a:cubicBezTo>
                  <a:pt x="1460" y="1675"/>
                  <a:pt x="1469" y="1679"/>
                  <a:pt x="1477" y="1676"/>
                </a:cubicBezTo>
                <a:close/>
                <a:moveTo>
                  <a:pt x="1538" y="1656"/>
                </a:moveTo>
                <a:lnTo>
                  <a:pt x="1538" y="1656"/>
                </a:lnTo>
                <a:cubicBezTo>
                  <a:pt x="1546" y="1653"/>
                  <a:pt x="1550" y="1644"/>
                  <a:pt x="1548" y="1635"/>
                </a:cubicBezTo>
                <a:cubicBezTo>
                  <a:pt x="1545" y="1627"/>
                  <a:pt x="1536" y="1622"/>
                  <a:pt x="1527" y="1625"/>
                </a:cubicBezTo>
                <a:lnTo>
                  <a:pt x="1527" y="1625"/>
                </a:lnTo>
                <a:cubicBezTo>
                  <a:pt x="1519" y="1628"/>
                  <a:pt x="1514" y="1637"/>
                  <a:pt x="1517" y="1646"/>
                </a:cubicBezTo>
                <a:cubicBezTo>
                  <a:pt x="1520" y="1654"/>
                  <a:pt x="1529" y="1658"/>
                  <a:pt x="1538" y="1656"/>
                </a:cubicBezTo>
                <a:close/>
                <a:moveTo>
                  <a:pt x="1598" y="1635"/>
                </a:moveTo>
                <a:lnTo>
                  <a:pt x="1598" y="1635"/>
                </a:lnTo>
                <a:cubicBezTo>
                  <a:pt x="1607" y="1632"/>
                  <a:pt x="1611" y="1623"/>
                  <a:pt x="1608" y="1614"/>
                </a:cubicBezTo>
                <a:cubicBezTo>
                  <a:pt x="1605" y="1606"/>
                  <a:pt x="1596" y="1602"/>
                  <a:pt x="1588" y="1604"/>
                </a:cubicBezTo>
                <a:lnTo>
                  <a:pt x="1588" y="1604"/>
                </a:lnTo>
                <a:cubicBezTo>
                  <a:pt x="1579" y="1607"/>
                  <a:pt x="1575" y="1616"/>
                  <a:pt x="1578" y="1625"/>
                </a:cubicBezTo>
                <a:cubicBezTo>
                  <a:pt x="1581" y="1633"/>
                  <a:pt x="1590" y="1638"/>
                  <a:pt x="1598" y="1635"/>
                </a:cubicBezTo>
                <a:close/>
                <a:moveTo>
                  <a:pt x="1659" y="1614"/>
                </a:moveTo>
                <a:lnTo>
                  <a:pt x="1659" y="1614"/>
                </a:lnTo>
                <a:cubicBezTo>
                  <a:pt x="1667" y="1611"/>
                  <a:pt x="1672" y="1602"/>
                  <a:pt x="1669" y="1594"/>
                </a:cubicBezTo>
                <a:cubicBezTo>
                  <a:pt x="1666" y="1585"/>
                  <a:pt x="1657" y="1581"/>
                  <a:pt x="1648" y="1584"/>
                </a:cubicBezTo>
                <a:lnTo>
                  <a:pt x="1648" y="1584"/>
                </a:lnTo>
                <a:cubicBezTo>
                  <a:pt x="1640" y="1587"/>
                  <a:pt x="1636" y="1596"/>
                  <a:pt x="1638" y="1604"/>
                </a:cubicBezTo>
                <a:cubicBezTo>
                  <a:pt x="1641" y="1612"/>
                  <a:pt x="1650" y="1617"/>
                  <a:pt x="1659" y="1614"/>
                </a:cubicBezTo>
                <a:close/>
                <a:moveTo>
                  <a:pt x="1719" y="1593"/>
                </a:moveTo>
                <a:lnTo>
                  <a:pt x="1719" y="1593"/>
                </a:lnTo>
                <a:cubicBezTo>
                  <a:pt x="1728" y="1590"/>
                  <a:pt x="1732" y="1581"/>
                  <a:pt x="1729" y="1573"/>
                </a:cubicBezTo>
                <a:cubicBezTo>
                  <a:pt x="1726" y="1564"/>
                  <a:pt x="1717" y="1560"/>
                  <a:pt x="1709" y="1563"/>
                </a:cubicBezTo>
                <a:lnTo>
                  <a:pt x="1709" y="1563"/>
                </a:lnTo>
                <a:cubicBezTo>
                  <a:pt x="1701" y="1566"/>
                  <a:pt x="1696" y="1575"/>
                  <a:pt x="1699" y="1583"/>
                </a:cubicBezTo>
                <a:cubicBezTo>
                  <a:pt x="1702" y="1592"/>
                  <a:pt x="1711" y="1596"/>
                  <a:pt x="1719" y="1593"/>
                </a:cubicBezTo>
                <a:close/>
                <a:moveTo>
                  <a:pt x="1780" y="1572"/>
                </a:moveTo>
                <a:lnTo>
                  <a:pt x="1780" y="1572"/>
                </a:lnTo>
                <a:cubicBezTo>
                  <a:pt x="1788" y="1569"/>
                  <a:pt x="1793" y="1560"/>
                  <a:pt x="1790" y="1552"/>
                </a:cubicBezTo>
                <a:cubicBezTo>
                  <a:pt x="1787" y="1544"/>
                  <a:pt x="1778" y="1539"/>
                  <a:pt x="1769" y="1542"/>
                </a:cubicBezTo>
                <a:lnTo>
                  <a:pt x="1769" y="1542"/>
                </a:lnTo>
                <a:cubicBezTo>
                  <a:pt x="1761" y="1545"/>
                  <a:pt x="1757" y="1554"/>
                  <a:pt x="1760" y="1562"/>
                </a:cubicBezTo>
                <a:cubicBezTo>
                  <a:pt x="1762" y="1571"/>
                  <a:pt x="1772" y="1575"/>
                  <a:pt x="1780" y="1572"/>
                </a:cubicBezTo>
                <a:close/>
                <a:moveTo>
                  <a:pt x="1840" y="1552"/>
                </a:moveTo>
                <a:lnTo>
                  <a:pt x="1840" y="1552"/>
                </a:lnTo>
                <a:cubicBezTo>
                  <a:pt x="1849" y="1549"/>
                  <a:pt x="1853" y="1540"/>
                  <a:pt x="1850" y="1531"/>
                </a:cubicBezTo>
                <a:cubicBezTo>
                  <a:pt x="1848" y="1523"/>
                  <a:pt x="1838" y="1518"/>
                  <a:pt x="1830" y="1521"/>
                </a:cubicBezTo>
                <a:lnTo>
                  <a:pt x="1830" y="1521"/>
                </a:lnTo>
                <a:cubicBezTo>
                  <a:pt x="1822" y="1524"/>
                  <a:pt x="1817" y="1533"/>
                  <a:pt x="1820" y="1542"/>
                </a:cubicBezTo>
                <a:cubicBezTo>
                  <a:pt x="1823" y="1550"/>
                  <a:pt x="1832" y="1554"/>
                  <a:pt x="1840" y="1552"/>
                </a:cubicBezTo>
                <a:close/>
                <a:moveTo>
                  <a:pt x="1901" y="1531"/>
                </a:moveTo>
                <a:lnTo>
                  <a:pt x="1901" y="1531"/>
                </a:lnTo>
                <a:cubicBezTo>
                  <a:pt x="1909" y="1528"/>
                  <a:pt x="1914" y="1519"/>
                  <a:pt x="1911" y="1510"/>
                </a:cubicBezTo>
                <a:cubicBezTo>
                  <a:pt x="1908" y="1502"/>
                  <a:pt x="1899" y="1498"/>
                  <a:pt x="1891" y="1500"/>
                </a:cubicBezTo>
                <a:lnTo>
                  <a:pt x="1891" y="1500"/>
                </a:lnTo>
                <a:cubicBezTo>
                  <a:pt x="1882" y="1503"/>
                  <a:pt x="1878" y="1512"/>
                  <a:pt x="1881" y="1521"/>
                </a:cubicBezTo>
                <a:cubicBezTo>
                  <a:pt x="1884" y="1529"/>
                  <a:pt x="1893" y="1534"/>
                  <a:pt x="1901" y="1531"/>
                </a:cubicBezTo>
                <a:close/>
                <a:moveTo>
                  <a:pt x="1962" y="1510"/>
                </a:moveTo>
                <a:lnTo>
                  <a:pt x="1962" y="1510"/>
                </a:lnTo>
                <a:cubicBezTo>
                  <a:pt x="1970" y="1507"/>
                  <a:pt x="1974" y="1498"/>
                  <a:pt x="1972" y="1490"/>
                </a:cubicBezTo>
                <a:cubicBezTo>
                  <a:pt x="1969" y="1481"/>
                  <a:pt x="1960" y="1477"/>
                  <a:pt x="1951" y="1480"/>
                </a:cubicBezTo>
                <a:lnTo>
                  <a:pt x="1951" y="1480"/>
                </a:lnTo>
                <a:cubicBezTo>
                  <a:pt x="1943" y="1483"/>
                  <a:pt x="1938" y="1492"/>
                  <a:pt x="1941" y="1500"/>
                </a:cubicBezTo>
                <a:cubicBezTo>
                  <a:pt x="1944" y="1508"/>
                  <a:pt x="1953" y="1513"/>
                  <a:pt x="1962" y="1510"/>
                </a:cubicBezTo>
                <a:close/>
                <a:moveTo>
                  <a:pt x="2022" y="1489"/>
                </a:moveTo>
                <a:lnTo>
                  <a:pt x="2022" y="1489"/>
                </a:lnTo>
                <a:cubicBezTo>
                  <a:pt x="2030" y="1486"/>
                  <a:pt x="2035" y="1477"/>
                  <a:pt x="2032" y="1469"/>
                </a:cubicBezTo>
                <a:cubicBezTo>
                  <a:pt x="2029" y="1460"/>
                  <a:pt x="2020" y="1456"/>
                  <a:pt x="2012" y="1459"/>
                </a:cubicBezTo>
                <a:lnTo>
                  <a:pt x="2012" y="1459"/>
                </a:lnTo>
                <a:cubicBezTo>
                  <a:pt x="2003" y="1462"/>
                  <a:pt x="1999" y="1471"/>
                  <a:pt x="2002" y="1479"/>
                </a:cubicBezTo>
                <a:cubicBezTo>
                  <a:pt x="2005" y="1488"/>
                  <a:pt x="2014" y="1492"/>
                  <a:pt x="2022" y="1489"/>
                </a:cubicBezTo>
                <a:close/>
                <a:moveTo>
                  <a:pt x="2083" y="1468"/>
                </a:moveTo>
                <a:lnTo>
                  <a:pt x="2083" y="1468"/>
                </a:lnTo>
                <a:cubicBezTo>
                  <a:pt x="2091" y="1465"/>
                  <a:pt x="2095" y="1456"/>
                  <a:pt x="2093" y="1448"/>
                </a:cubicBezTo>
                <a:cubicBezTo>
                  <a:pt x="2090" y="1440"/>
                  <a:pt x="2081" y="1435"/>
                  <a:pt x="2072" y="1438"/>
                </a:cubicBezTo>
                <a:lnTo>
                  <a:pt x="2072" y="1438"/>
                </a:lnTo>
                <a:cubicBezTo>
                  <a:pt x="2064" y="1441"/>
                  <a:pt x="2059" y="1450"/>
                  <a:pt x="2062" y="1458"/>
                </a:cubicBezTo>
                <a:cubicBezTo>
                  <a:pt x="2065" y="1467"/>
                  <a:pt x="2074" y="1471"/>
                  <a:pt x="2083" y="1468"/>
                </a:cubicBezTo>
                <a:close/>
                <a:moveTo>
                  <a:pt x="2143" y="1448"/>
                </a:moveTo>
                <a:lnTo>
                  <a:pt x="2143" y="1447"/>
                </a:lnTo>
                <a:cubicBezTo>
                  <a:pt x="2152" y="1445"/>
                  <a:pt x="2156" y="1436"/>
                  <a:pt x="2153" y="1427"/>
                </a:cubicBezTo>
                <a:cubicBezTo>
                  <a:pt x="2150" y="1419"/>
                  <a:pt x="2141" y="1414"/>
                  <a:pt x="2133" y="1417"/>
                </a:cubicBezTo>
                <a:lnTo>
                  <a:pt x="2133" y="1417"/>
                </a:lnTo>
                <a:cubicBezTo>
                  <a:pt x="2124" y="1420"/>
                  <a:pt x="2120" y="1429"/>
                  <a:pt x="2123" y="1438"/>
                </a:cubicBezTo>
                <a:cubicBezTo>
                  <a:pt x="2126" y="1446"/>
                  <a:pt x="2135" y="1450"/>
                  <a:pt x="2143" y="1448"/>
                </a:cubicBezTo>
                <a:close/>
                <a:moveTo>
                  <a:pt x="2204" y="1427"/>
                </a:moveTo>
                <a:lnTo>
                  <a:pt x="2204" y="1427"/>
                </a:lnTo>
                <a:cubicBezTo>
                  <a:pt x="2212" y="1424"/>
                  <a:pt x="2217" y="1415"/>
                  <a:pt x="2214" y="1406"/>
                </a:cubicBezTo>
                <a:cubicBezTo>
                  <a:pt x="2211" y="1398"/>
                  <a:pt x="2202" y="1394"/>
                  <a:pt x="2193" y="1396"/>
                </a:cubicBezTo>
                <a:lnTo>
                  <a:pt x="2193" y="1396"/>
                </a:lnTo>
                <a:cubicBezTo>
                  <a:pt x="2185" y="1399"/>
                  <a:pt x="2181" y="1408"/>
                  <a:pt x="2183" y="1417"/>
                </a:cubicBezTo>
                <a:cubicBezTo>
                  <a:pt x="2186" y="1425"/>
                  <a:pt x="2195" y="1430"/>
                  <a:pt x="2204" y="1427"/>
                </a:cubicBezTo>
                <a:close/>
                <a:moveTo>
                  <a:pt x="2264" y="1406"/>
                </a:moveTo>
                <a:lnTo>
                  <a:pt x="2264" y="1406"/>
                </a:lnTo>
                <a:cubicBezTo>
                  <a:pt x="2273" y="1403"/>
                  <a:pt x="2277" y="1394"/>
                  <a:pt x="2274" y="1386"/>
                </a:cubicBezTo>
                <a:cubicBezTo>
                  <a:pt x="2271" y="1377"/>
                  <a:pt x="2262" y="1373"/>
                  <a:pt x="2254" y="1376"/>
                </a:cubicBezTo>
                <a:lnTo>
                  <a:pt x="2254" y="1376"/>
                </a:lnTo>
                <a:cubicBezTo>
                  <a:pt x="2246" y="1379"/>
                  <a:pt x="2241" y="1388"/>
                  <a:pt x="2244" y="1396"/>
                </a:cubicBezTo>
                <a:cubicBezTo>
                  <a:pt x="2247" y="1404"/>
                  <a:pt x="2256" y="1409"/>
                  <a:pt x="2264" y="1406"/>
                </a:cubicBezTo>
                <a:close/>
                <a:moveTo>
                  <a:pt x="2325" y="1385"/>
                </a:moveTo>
                <a:lnTo>
                  <a:pt x="2325" y="1385"/>
                </a:lnTo>
                <a:cubicBezTo>
                  <a:pt x="2333" y="1382"/>
                  <a:pt x="2338" y="1373"/>
                  <a:pt x="2335" y="1365"/>
                </a:cubicBezTo>
                <a:cubicBezTo>
                  <a:pt x="2332" y="1356"/>
                  <a:pt x="2323" y="1352"/>
                  <a:pt x="2315" y="1355"/>
                </a:cubicBezTo>
                <a:lnTo>
                  <a:pt x="2314" y="1355"/>
                </a:lnTo>
                <a:cubicBezTo>
                  <a:pt x="2306" y="1358"/>
                  <a:pt x="2302" y="1367"/>
                  <a:pt x="2305" y="1375"/>
                </a:cubicBezTo>
                <a:cubicBezTo>
                  <a:pt x="2307" y="1384"/>
                  <a:pt x="2317" y="1388"/>
                  <a:pt x="2325" y="1385"/>
                </a:cubicBezTo>
                <a:close/>
                <a:moveTo>
                  <a:pt x="2385" y="1364"/>
                </a:moveTo>
                <a:lnTo>
                  <a:pt x="2385" y="1364"/>
                </a:lnTo>
                <a:cubicBezTo>
                  <a:pt x="2394" y="1361"/>
                  <a:pt x="2398" y="1352"/>
                  <a:pt x="2395" y="1344"/>
                </a:cubicBezTo>
                <a:cubicBezTo>
                  <a:pt x="2393" y="1336"/>
                  <a:pt x="2383" y="1331"/>
                  <a:pt x="2375" y="1334"/>
                </a:cubicBezTo>
                <a:lnTo>
                  <a:pt x="2375" y="1334"/>
                </a:lnTo>
                <a:cubicBezTo>
                  <a:pt x="2367" y="1337"/>
                  <a:pt x="2362" y="1346"/>
                  <a:pt x="2365" y="1354"/>
                </a:cubicBezTo>
                <a:cubicBezTo>
                  <a:pt x="2368" y="1363"/>
                  <a:pt x="2377" y="1367"/>
                  <a:pt x="2385" y="1364"/>
                </a:cubicBezTo>
                <a:close/>
                <a:moveTo>
                  <a:pt x="2446" y="1343"/>
                </a:moveTo>
                <a:lnTo>
                  <a:pt x="2446" y="1343"/>
                </a:lnTo>
                <a:cubicBezTo>
                  <a:pt x="2454" y="1341"/>
                  <a:pt x="2459" y="1332"/>
                  <a:pt x="2456" y="1323"/>
                </a:cubicBezTo>
                <a:cubicBezTo>
                  <a:pt x="2453" y="1315"/>
                  <a:pt x="2444" y="1310"/>
                  <a:pt x="2436" y="1313"/>
                </a:cubicBezTo>
                <a:lnTo>
                  <a:pt x="2436" y="1313"/>
                </a:lnTo>
                <a:cubicBezTo>
                  <a:pt x="2427" y="1316"/>
                  <a:pt x="2423" y="1325"/>
                  <a:pt x="2426" y="1334"/>
                </a:cubicBezTo>
                <a:cubicBezTo>
                  <a:pt x="2429" y="1342"/>
                  <a:pt x="2438" y="1346"/>
                  <a:pt x="2446" y="1343"/>
                </a:cubicBezTo>
                <a:close/>
                <a:moveTo>
                  <a:pt x="2507" y="1323"/>
                </a:moveTo>
                <a:lnTo>
                  <a:pt x="2507" y="1323"/>
                </a:lnTo>
                <a:cubicBezTo>
                  <a:pt x="2515" y="1320"/>
                  <a:pt x="2519" y="1311"/>
                  <a:pt x="2517" y="1302"/>
                </a:cubicBezTo>
                <a:cubicBezTo>
                  <a:pt x="2514" y="1294"/>
                  <a:pt x="2505" y="1290"/>
                  <a:pt x="2496" y="1292"/>
                </a:cubicBezTo>
                <a:lnTo>
                  <a:pt x="2496" y="1292"/>
                </a:lnTo>
                <a:cubicBezTo>
                  <a:pt x="2488" y="1295"/>
                  <a:pt x="2483" y="1304"/>
                  <a:pt x="2486" y="1313"/>
                </a:cubicBezTo>
                <a:cubicBezTo>
                  <a:pt x="2489" y="1321"/>
                  <a:pt x="2498" y="1326"/>
                  <a:pt x="2507" y="1323"/>
                </a:cubicBezTo>
                <a:close/>
                <a:moveTo>
                  <a:pt x="2567" y="1302"/>
                </a:moveTo>
                <a:lnTo>
                  <a:pt x="2567" y="1302"/>
                </a:lnTo>
                <a:cubicBezTo>
                  <a:pt x="2576" y="1299"/>
                  <a:pt x="2580" y="1290"/>
                  <a:pt x="2577" y="1282"/>
                </a:cubicBezTo>
                <a:cubicBezTo>
                  <a:pt x="2574" y="1273"/>
                  <a:pt x="2565" y="1269"/>
                  <a:pt x="2557" y="1272"/>
                </a:cubicBezTo>
                <a:lnTo>
                  <a:pt x="2557" y="1272"/>
                </a:lnTo>
                <a:cubicBezTo>
                  <a:pt x="2548" y="1275"/>
                  <a:pt x="2544" y="1284"/>
                  <a:pt x="2547" y="1292"/>
                </a:cubicBezTo>
                <a:cubicBezTo>
                  <a:pt x="2550" y="1300"/>
                  <a:pt x="2559" y="1305"/>
                  <a:pt x="2567" y="1302"/>
                </a:cubicBezTo>
                <a:close/>
                <a:moveTo>
                  <a:pt x="2628" y="1281"/>
                </a:moveTo>
                <a:lnTo>
                  <a:pt x="2628" y="1281"/>
                </a:lnTo>
                <a:cubicBezTo>
                  <a:pt x="2636" y="1278"/>
                  <a:pt x="2641" y="1269"/>
                  <a:pt x="2638" y="1261"/>
                </a:cubicBezTo>
                <a:cubicBezTo>
                  <a:pt x="2635" y="1252"/>
                  <a:pt x="2626" y="1248"/>
                  <a:pt x="2617" y="1251"/>
                </a:cubicBezTo>
                <a:lnTo>
                  <a:pt x="2617" y="1251"/>
                </a:lnTo>
                <a:cubicBezTo>
                  <a:pt x="2609" y="1254"/>
                  <a:pt x="2604" y="1263"/>
                  <a:pt x="2607" y="1271"/>
                </a:cubicBezTo>
                <a:cubicBezTo>
                  <a:pt x="2610" y="1280"/>
                  <a:pt x="2619" y="1284"/>
                  <a:pt x="2628" y="1281"/>
                </a:cubicBezTo>
                <a:close/>
                <a:moveTo>
                  <a:pt x="2688" y="1260"/>
                </a:moveTo>
                <a:lnTo>
                  <a:pt x="2688" y="1260"/>
                </a:lnTo>
                <a:cubicBezTo>
                  <a:pt x="2697" y="1257"/>
                  <a:pt x="2701" y="1248"/>
                  <a:pt x="2698" y="1240"/>
                </a:cubicBezTo>
                <a:cubicBezTo>
                  <a:pt x="2695" y="1232"/>
                  <a:pt x="2686" y="1227"/>
                  <a:pt x="2678" y="1230"/>
                </a:cubicBezTo>
                <a:lnTo>
                  <a:pt x="2678" y="1230"/>
                </a:lnTo>
                <a:cubicBezTo>
                  <a:pt x="2669" y="1233"/>
                  <a:pt x="2665" y="1242"/>
                  <a:pt x="2668" y="1250"/>
                </a:cubicBezTo>
                <a:cubicBezTo>
                  <a:pt x="2671" y="1259"/>
                  <a:pt x="2680" y="1263"/>
                  <a:pt x="2688" y="1260"/>
                </a:cubicBezTo>
                <a:close/>
                <a:moveTo>
                  <a:pt x="2749" y="1239"/>
                </a:moveTo>
                <a:lnTo>
                  <a:pt x="2749" y="1239"/>
                </a:lnTo>
                <a:cubicBezTo>
                  <a:pt x="2757" y="1237"/>
                  <a:pt x="2762" y="1227"/>
                  <a:pt x="2759" y="1219"/>
                </a:cubicBezTo>
                <a:cubicBezTo>
                  <a:pt x="2756" y="1211"/>
                  <a:pt x="2747" y="1206"/>
                  <a:pt x="2738" y="1209"/>
                </a:cubicBezTo>
                <a:lnTo>
                  <a:pt x="2738" y="1209"/>
                </a:lnTo>
                <a:cubicBezTo>
                  <a:pt x="2730" y="1212"/>
                  <a:pt x="2726" y="1221"/>
                  <a:pt x="2728" y="1230"/>
                </a:cubicBezTo>
                <a:cubicBezTo>
                  <a:pt x="2731" y="1238"/>
                  <a:pt x="2740" y="1242"/>
                  <a:pt x="2749" y="1239"/>
                </a:cubicBezTo>
                <a:close/>
                <a:moveTo>
                  <a:pt x="2809" y="1219"/>
                </a:moveTo>
                <a:lnTo>
                  <a:pt x="2809" y="1219"/>
                </a:lnTo>
                <a:cubicBezTo>
                  <a:pt x="2818" y="1216"/>
                  <a:pt x="2822" y="1207"/>
                  <a:pt x="2819" y="1198"/>
                </a:cubicBezTo>
                <a:cubicBezTo>
                  <a:pt x="2816" y="1190"/>
                  <a:pt x="2807" y="1186"/>
                  <a:pt x="2799" y="1188"/>
                </a:cubicBezTo>
                <a:lnTo>
                  <a:pt x="2799" y="1188"/>
                </a:lnTo>
                <a:cubicBezTo>
                  <a:pt x="2791" y="1191"/>
                  <a:pt x="2786" y="1200"/>
                  <a:pt x="2789" y="1209"/>
                </a:cubicBezTo>
                <a:cubicBezTo>
                  <a:pt x="2792" y="1217"/>
                  <a:pt x="2801" y="1222"/>
                  <a:pt x="2809" y="1219"/>
                </a:cubicBezTo>
                <a:close/>
                <a:moveTo>
                  <a:pt x="2870" y="1198"/>
                </a:moveTo>
                <a:lnTo>
                  <a:pt x="2870" y="1198"/>
                </a:lnTo>
                <a:cubicBezTo>
                  <a:pt x="2878" y="1195"/>
                  <a:pt x="2883" y="1186"/>
                  <a:pt x="2880" y="1178"/>
                </a:cubicBezTo>
                <a:cubicBezTo>
                  <a:pt x="2877" y="1169"/>
                  <a:pt x="2868" y="1165"/>
                  <a:pt x="2860" y="1168"/>
                </a:cubicBezTo>
                <a:lnTo>
                  <a:pt x="2860" y="1168"/>
                </a:lnTo>
                <a:cubicBezTo>
                  <a:pt x="2851" y="1170"/>
                  <a:pt x="2847" y="1180"/>
                  <a:pt x="2850" y="1188"/>
                </a:cubicBezTo>
                <a:cubicBezTo>
                  <a:pt x="2852" y="1196"/>
                  <a:pt x="2862" y="1201"/>
                  <a:pt x="2870" y="1198"/>
                </a:cubicBezTo>
                <a:close/>
                <a:moveTo>
                  <a:pt x="2930" y="1177"/>
                </a:moveTo>
                <a:lnTo>
                  <a:pt x="2931" y="1177"/>
                </a:lnTo>
                <a:cubicBezTo>
                  <a:pt x="2939" y="1174"/>
                  <a:pt x="2943" y="1165"/>
                  <a:pt x="2940" y="1157"/>
                </a:cubicBezTo>
                <a:cubicBezTo>
                  <a:pt x="2938" y="1148"/>
                  <a:pt x="2928" y="1144"/>
                  <a:pt x="2920" y="1147"/>
                </a:cubicBezTo>
                <a:lnTo>
                  <a:pt x="2920" y="1147"/>
                </a:lnTo>
                <a:cubicBezTo>
                  <a:pt x="2912" y="1150"/>
                  <a:pt x="2907" y="1159"/>
                  <a:pt x="2910" y="1167"/>
                </a:cubicBezTo>
                <a:cubicBezTo>
                  <a:pt x="2913" y="1176"/>
                  <a:pt x="2922" y="1180"/>
                  <a:pt x="2930" y="1177"/>
                </a:cubicBezTo>
                <a:close/>
                <a:moveTo>
                  <a:pt x="2991" y="1156"/>
                </a:moveTo>
                <a:lnTo>
                  <a:pt x="2991" y="1156"/>
                </a:lnTo>
                <a:cubicBezTo>
                  <a:pt x="2999" y="1153"/>
                  <a:pt x="3004" y="1144"/>
                  <a:pt x="3001" y="1136"/>
                </a:cubicBezTo>
                <a:cubicBezTo>
                  <a:pt x="2998" y="1128"/>
                  <a:pt x="2989" y="1123"/>
                  <a:pt x="2981" y="1126"/>
                </a:cubicBezTo>
                <a:lnTo>
                  <a:pt x="2981" y="1126"/>
                </a:lnTo>
                <a:cubicBezTo>
                  <a:pt x="2972" y="1129"/>
                  <a:pt x="2968" y="1138"/>
                  <a:pt x="2971" y="1146"/>
                </a:cubicBezTo>
                <a:cubicBezTo>
                  <a:pt x="2974" y="1155"/>
                  <a:pt x="2983" y="1159"/>
                  <a:pt x="2991" y="1156"/>
                </a:cubicBezTo>
                <a:close/>
                <a:moveTo>
                  <a:pt x="3052" y="1135"/>
                </a:moveTo>
                <a:lnTo>
                  <a:pt x="3052" y="1135"/>
                </a:lnTo>
                <a:cubicBezTo>
                  <a:pt x="3060" y="1133"/>
                  <a:pt x="3064" y="1123"/>
                  <a:pt x="3062" y="1115"/>
                </a:cubicBezTo>
                <a:cubicBezTo>
                  <a:pt x="3059" y="1107"/>
                  <a:pt x="3050" y="1102"/>
                  <a:pt x="3041" y="1105"/>
                </a:cubicBezTo>
                <a:lnTo>
                  <a:pt x="3041" y="1105"/>
                </a:lnTo>
                <a:cubicBezTo>
                  <a:pt x="3033" y="1108"/>
                  <a:pt x="3028" y="1117"/>
                  <a:pt x="3031" y="1126"/>
                </a:cubicBezTo>
                <a:cubicBezTo>
                  <a:pt x="3034" y="1134"/>
                  <a:pt x="3043" y="1138"/>
                  <a:pt x="3052" y="1135"/>
                </a:cubicBezTo>
                <a:close/>
                <a:moveTo>
                  <a:pt x="3112" y="1115"/>
                </a:moveTo>
                <a:lnTo>
                  <a:pt x="3112" y="1115"/>
                </a:lnTo>
                <a:cubicBezTo>
                  <a:pt x="3121" y="1112"/>
                  <a:pt x="3125" y="1103"/>
                  <a:pt x="3122" y="1094"/>
                </a:cubicBezTo>
                <a:cubicBezTo>
                  <a:pt x="3119" y="1086"/>
                  <a:pt x="3110" y="1082"/>
                  <a:pt x="3102" y="1084"/>
                </a:cubicBezTo>
                <a:lnTo>
                  <a:pt x="3102" y="1084"/>
                </a:lnTo>
                <a:cubicBezTo>
                  <a:pt x="3093" y="1087"/>
                  <a:pt x="3089" y="1096"/>
                  <a:pt x="3092" y="1105"/>
                </a:cubicBezTo>
                <a:cubicBezTo>
                  <a:pt x="3095" y="1113"/>
                  <a:pt x="3104" y="1118"/>
                  <a:pt x="3112" y="1115"/>
                </a:cubicBezTo>
                <a:close/>
                <a:moveTo>
                  <a:pt x="3173" y="1094"/>
                </a:moveTo>
                <a:lnTo>
                  <a:pt x="3173" y="1094"/>
                </a:lnTo>
                <a:cubicBezTo>
                  <a:pt x="3181" y="1091"/>
                  <a:pt x="3186" y="1082"/>
                  <a:pt x="3183" y="1074"/>
                </a:cubicBezTo>
                <a:cubicBezTo>
                  <a:pt x="3180" y="1065"/>
                  <a:pt x="3171" y="1061"/>
                  <a:pt x="3162" y="1064"/>
                </a:cubicBezTo>
                <a:lnTo>
                  <a:pt x="3162" y="1064"/>
                </a:lnTo>
                <a:cubicBezTo>
                  <a:pt x="3154" y="1066"/>
                  <a:pt x="3150" y="1076"/>
                  <a:pt x="3152" y="1084"/>
                </a:cubicBezTo>
                <a:cubicBezTo>
                  <a:pt x="3155" y="1092"/>
                  <a:pt x="3164" y="1097"/>
                  <a:pt x="3173" y="1094"/>
                </a:cubicBezTo>
                <a:close/>
                <a:moveTo>
                  <a:pt x="3233" y="1073"/>
                </a:moveTo>
                <a:lnTo>
                  <a:pt x="3233" y="1073"/>
                </a:lnTo>
                <a:cubicBezTo>
                  <a:pt x="3242" y="1070"/>
                  <a:pt x="3246" y="1061"/>
                  <a:pt x="3243" y="1053"/>
                </a:cubicBezTo>
                <a:cubicBezTo>
                  <a:pt x="3240" y="1044"/>
                  <a:pt x="3231" y="1040"/>
                  <a:pt x="3223" y="1043"/>
                </a:cubicBezTo>
                <a:lnTo>
                  <a:pt x="3223" y="1043"/>
                </a:lnTo>
                <a:cubicBezTo>
                  <a:pt x="3215" y="1046"/>
                  <a:pt x="3210" y="1055"/>
                  <a:pt x="3213" y="1063"/>
                </a:cubicBezTo>
                <a:cubicBezTo>
                  <a:pt x="3216" y="1071"/>
                  <a:pt x="3225" y="1076"/>
                  <a:pt x="3233" y="1073"/>
                </a:cubicBezTo>
                <a:close/>
                <a:moveTo>
                  <a:pt x="3294" y="1052"/>
                </a:moveTo>
                <a:lnTo>
                  <a:pt x="3294" y="1052"/>
                </a:lnTo>
                <a:cubicBezTo>
                  <a:pt x="3302" y="1049"/>
                  <a:pt x="3307" y="1040"/>
                  <a:pt x="3304" y="1032"/>
                </a:cubicBezTo>
                <a:cubicBezTo>
                  <a:pt x="3301" y="1024"/>
                  <a:pt x="3292" y="1019"/>
                  <a:pt x="3283" y="1022"/>
                </a:cubicBezTo>
                <a:lnTo>
                  <a:pt x="3283" y="1022"/>
                </a:lnTo>
                <a:cubicBezTo>
                  <a:pt x="3275" y="1025"/>
                  <a:pt x="3271" y="1034"/>
                  <a:pt x="3274" y="1042"/>
                </a:cubicBezTo>
                <a:cubicBezTo>
                  <a:pt x="3276" y="1051"/>
                  <a:pt x="3285" y="1055"/>
                  <a:pt x="3294" y="1052"/>
                </a:cubicBezTo>
                <a:close/>
                <a:moveTo>
                  <a:pt x="3354" y="1031"/>
                </a:moveTo>
                <a:lnTo>
                  <a:pt x="3354" y="1031"/>
                </a:lnTo>
                <a:cubicBezTo>
                  <a:pt x="3363" y="1029"/>
                  <a:pt x="3367" y="1019"/>
                  <a:pt x="3364" y="1011"/>
                </a:cubicBezTo>
                <a:cubicBezTo>
                  <a:pt x="3361" y="1003"/>
                  <a:pt x="3352" y="998"/>
                  <a:pt x="3344" y="1001"/>
                </a:cubicBezTo>
                <a:lnTo>
                  <a:pt x="3344" y="1001"/>
                </a:lnTo>
                <a:cubicBezTo>
                  <a:pt x="3336" y="1004"/>
                  <a:pt x="3331" y="1013"/>
                  <a:pt x="3334" y="1022"/>
                </a:cubicBezTo>
                <a:cubicBezTo>
                  <a:pt x="3337" y="1030"/>
                  <a:pt x="3346" y="1034"/>
                  <a:pt x="3354" y="1031"/>
                </a:cubicBezTo>
                <a:close/>
                <a:moveTo>
                  <a:pt x="3415" y="1011"/>
                </a:moveTo>
                <a:lnTo>
                  <a:pt x="3415" y="1011"/>
                </a:lnTo>
                <a:cubicBezTo>
                  <a:pt x="3423" y="1008"/>
                  <a:pt x="3428" y="999"/>
                  <a:pt x="3425" y="990"/>
                </a:cubicBezTo>
                <a:cubicBezTo>
                  <a:pt x="3422" y="982"/>
                  <a:pt x="3413" y="978"/>
                  <a:pt x="3405" y="980"/>
                </a:cubicBezTo>
                <a:lnTo>
                  <a:pt x="3405" y="980"/>
                </a:lnTo>
                <a:cubicBezTo>
                  <a:pt x="3396" y="983"/>
                  <a:pt x="3392" y="992"/>
                  <a:pt x="3395" y="1001"/>
                </a:cubicBezTo>
                <a:cubicBezTo>
                  <a:pt x="3397" y="1009"/>
                  <a:pt x="3407" y="1014"/>
                  <a:pt x="3415" y="1011"/>
                </a:cubicBezTo>
                <a:close/>
                <a:moveTo>
                  <a:pt x="3476" y="990"/>
                </a:moveTo>
                <a:lnTo>
                  <a:pt x="3476" y="990"/>
                </a:lnTo>
                <a:cubicBezTo>
                  <a:pt x="3484" y="987"/>
                  <a:pt x="3488" y="978"/>
                  <a:pt x="3485" y="970"/>
                </a:cubicBezTo>
                <a:cubicBezTo>
                  <a:pt x="3483" y="961"/>
                  <a:pt x="3473" y="957"/>
                  <a:pt x="3465" y="960"/>
                </a:cubicBezTo>
                <a:lnTo>
                  <a:pt x="3465" y="960"/>
                </a:lnTo>
                <a:cubicBezTo>
                  <a:pt x="3457" y="962"/>
                  <a:pt x="3452" y="972"/>
                  <a:pt x="3455" y="980"/>
                </a:cubicBezTo>
                <a:cubicBezTo>
                  <a:pt x="3458" y="988"/>
                  <a:pt x="3467" y="993"/>
                  <a:pt x="3476" y="990"/>
                </a:cubicBezTo>
                <a:close/>
                <a:moveTo>
                  <a:pt x="3536" y="969"/>
                </a:moveTo>
                <a:lnTo>
                  <a:pt x="3536" y="969"/>
                </a:lnTo>
                <a:cubicBezTo>
                  <a:pt x="3544" y="966"/>
                  <a:pt x="3549" y="957"/>
                  <a:pt x="3546" y="949"/>
                </a:cubicBezTo>
                <a:cubicBezTo>
                  <a:pt x="3543" y="940"/>
                  <a:pt x="3534" y="936"/>
                  <a:pt x="3526" y="939"/>
                </a:cubicBezTo>
                <a:lnTo>
                  <a:pt x="3526" y="939"/>
                </a:lnTo>
                <a:cubicBezTo>
                  <a:pt x="3517" y="942"/>
                  <a:pt x="3513" y="951"/>
                  <a:pt x="3516" y="959"/>
                </a:cubicBezTo>
                <a:cubicBezTo>
                  <a:pt x="3519" y="967"/>
                  <a:pt x="3528" y="972"/>
                  <a:pt x="3536" y="969"/>
                </a:cubicBezTo>
                <a:close/>
                <a:moveTo>
                  <a:pt x="3597" y="948"/>
                </a:moveTo>
                <a:lnTo>
                  <a:pt x="3597" y="948"/>
                </a:lnTo>
                <a:cubicBezTo>
                  <a:pt x="3605" y="945"/>
                  <a:pt x="3609" y="936"/>
                  <a:pt x="3607" y="928"/>
                </a:cubicBezTo>
                <a:cubicBezTo>
                  <a:pt x="3604" y="920"/>
                  <a:pt x="3595" y="915"/>
                  <a:pt x="3586" y="918"/>
                </a:cubicBezTo>
                <a:lnTo>
                  <a:pt x="3586" y="918"/>
                </a:lnTo>
                <a:cubicBezTo>
                  <a:pt x="3578" y="921"/>
                  <a:pt x="3573" y="930"/>
                  <a:pt x="3576" y="938"/>
                </a:cubicBezTo>
                <a:cubicBezTo>
                  <a:pt x="3579" y="947"/>
                  <a:pt x="3588" y="951"/>
                  <a:pt x="3597" y="948"/>
                </a:cubicBezTo>
                <a:close/>
                <a:moveTo>
                  <a:pt x="3657" y="927"/>
                </a:moveTo>
                <a:lnTo>
                  <a:pt x="3657" y="927"/>
                </a:lnTo>
                <a:cubicBezTo>
                  <a:pt x="3666" y="925"/>
                  <a:pt x="3670" y="915"/>
                  <a:pt x="3667" y="907"/>
                </a:cubicBezTo>
                <a:cubicBezTo>
                  <a:pt x="3664" y="899"/>
                  <a:pt x="3655" y="894"/>
                  <a:pt x="3647" y="897"/>
                </a:cubicBezTo>
                <a:lnTo>
                  <a:pt x="3647" y="897"/>
                </a:lnTo>
                <a:cubicBezTo>
                  <a:pt x="3638" y="900"/>
                  <a:pt x="3634" y="909"/>
                  <a:pt x="3637" y="918"/>
                </a:cubicBezTo>
                <a:cubicBezTo>
                  <a:pt x="3640" y="926"/>
                  <a:pt x="3649" y="930"/>
                  <a:pt x="3657" y="927"/>
                </a:cubicBezTo>
                <a:close/>
                <a:moveTo>
                  <a:pt x="3718" y="907"/>
                </a:moveTo>
                <a:lnTo>
                  <a:pt x="3718" y="907"/>
                </a:lnTo>
                <a:cubicBezTo>
                  <a:pt x="3726" y="904"/>
                  <a:pt x="3731" y="895"/>
                  <a:pt x="3728" y="886"/>
                </a:cubicBezTo>
                <a:cubicBezTo>
                  <a:pt x="3725" y="878"/>
                  <a:pt x="3716" y="873"/>
                  <a:pt x="3707" y="876"/>
                </a:cubicBezTo>
                <a:lnTo>
                  <a:pt x="3707" y="876"/>
                </a:lnTo>
                <a:cubicBezTo>
                  <a:pt x="3699" y="879"/>
                  <a:pt x="3695" y="888"/>
                  <a:pt x="3697" y="897"/>
                </a:cubicBezTo>
                <a:cubicBezTo>
                  <a:pt x="3700" y="905"/>
                  <a:pt x="3709" y="910"/>
                  <a:pt x="3718" y="907"/>
                </a:cubicBezTo>
                <a:close/>
                <a:moveTo>
                  <a:pt x="3778" y="886"/>
                </a:moveTo>
                <a:lnTo>
                  <a:pt x="3778" y="886"/>
                </a:lnTo>
                <a:cubicBezTo>
                  <a:pt x="3787" y="883"/>
                  <a:pt x="3791" y="874"/>
                  <a:pt x="3788" y="865"/>
                </a:cubicBezTo>
                <a:cubicBezTo>
                  <a:pt x="3785" y="857"/>
                  <a:pt x="3776" y="853"/>
                  <a:pt x="3768" y="856"/>
                </a:cubicBezTo>
                <a:lnTo>
                  <a:pt x="3768" y="856"/>
                </a:lnTo>
                <a:cubicBezTo>
                  <a:pt x="3760" y="858"/>
                  <a:pt x="3755" y="868"/>
                  <a:pt x="3758" y="876"/>
                </a:cubicBezTo>
                <a:cubicBezTo>
                  <a:pt x="3761" y="884"/>
                  <a:pt x="3770" y="889"/>
                  <a:pt x="3778" y="886"/>
                </a:cubicBezTo>
                <a:close/>
                <a:moveTo>
                  <a:pt x="3839" y="865"/>
                </a:moveTo>
                <a:lnTo>
                  <a:pt x="3839" y="865"/>
                </a:lnTo>
                <a:cubicBezTo>
                  <a:pt x="3847" y="862"/>
                  <a:pt x="3852" y="853"/>
                  <a:pt x="3849" y="845"/>
                </a:cubicBezTo>
                <a:cubicBezTo>
                  <a:pt x="3846" y="836"/>
                  <a:pt x="3837" y="832"/>
                  <a:pt x="3828" y="835"/>
                </a:cubicBezTo>
                <a:lnTo>
                  <a:pt x="3828" y="835"/>
                </a:lnTo>
                <a:cubicBezTo>
                  <a:pt x="3820" y="838"/>
                  <a:pt x="3816" y="847"/>
                  <a:pt x="3819" y="855"/>
                </a:cubicBezTo>
                <a:cubicBezTo>
                  <a:pt x="3821" y="863"/>
                  <a:pt x="3831" y="868"/>
                  <a:pt x="3839" y="865"/>
                </a:cubicBezTo>
                <a:close/>
                <a:moveTo>
                  <a:pt x="3899" y="844"/>
                </a:moveTo>
                <a:lnTo>
                  <a:pt x="3899" y="844"/>
                </a:lnTo>
                <a:cubicBezTo>
                  <a:pt x="3908" y="841"/>
                  <a:pt x="3912" y="832"/>
                  <a:pt x="3909" y="824"/>
                </a:cubicBezTo>
                <a:cubicBezTo>
                  <a:pt x="3907" y="816"/>
                  <a:pt x="3897" y="811"/>
                  <a:pt x="3889" y="814"/>
                </a:cubicBezTo>
                <a:lnTo>
                  <a:pt x="3889" y="814"/>
                </a:lnTo>
                <a:cubicBezTo>
                  <a:pt x="3881" y="817"/>
                  <a:pt x="3876" y="826"/>
                  <a:pt x="3879" y="834"/>
                </a:cubicBezTo>
                <a:cubicBezTo>
                  <a:pt x="3882" y="843"/>
                  <a:pt x="3891" y="847"/>
                  <a:pt x="3899" y="844"/>
                </a:cubicBezTo>
                <a:close/>
                <a:moveTo>
                  <a:pt x="3960" y="823"/>
                </a:moveTo>
                <a:lnTo>
                  <a:pt x="3960" y="823"/>
                </a:lnTo>
                <a:cubicBezTo>
                  <a:pt x="3968" y="821"/>
                  <a:pt x="3973" y="811"/>
                  <a:pt x="3970" y="803"/>
                </a:cubicBezTo>
                <a:cubicBezTo>
                  <a:pt x="3967" y="795"/>
                  <a:pt x="3958" y="790"/>
                  <a:pt x="3950" y="793"/>
                </a:cubicBezTo>
                <a:lnTo>
                  <a:pt x="3950" y="793"/>
                </a:lnTo>
                <a:cubicBezTo>
                  <a:pt x="3941" y="796"/>
                  <a:pt x="3937" y="805"/>
                  <a:pt x="3940" y="814"/>
                </a:cubicBezTo>
                <a:cubicBezTo>
                  <a:pt x="3943" y="822"/>
                  <a:pt x="3952" y="826"/>
                  <a:pt x="3960" y="823"/>
                </a:cubicBezTo>
                <a:close/>
                <a:moveTo>
                  <a:pt x="4021" y="803"/>
                </a:moveTo>
                <a:lnTo>
                  <a:pt x="4021" y="803"/>
                </a:lnTo>
                <a:cubicBezTo>
                  <a:pt x="4029" y="800"/>
                  <a:pt x="4033" y="791"/>
                  <a:pt x="4031" y="782"/>
                </a:cubicBezTo>
                <a:cubicBezTo>
                  <a:pt x="4028" y="774"/>
                  <a:pt x="4019" y="769"/>
                  <a:pt x="4010" y="772"/>
                </a:cubicBezTo>
                <a:lnTo>
                  <a:pt x="4010" y="772"/>
                </a:lnTo>
                <a:cubicBezTo>
                  <a:pt x="4002" y="775"/>
                  <a:pt x="3997" y="784"/>
                  <a:pt x="4000" y="793"/>
                </a:cubicBezTo>
                <a:cubicBezTo>
                  <a:pt x="4003" y="801"/>
                  <a:pt x="4012" y="806"/>
                  <a:pt x="4021" y="803"/>
                </a:cubicBezTo>
                <a:close/>
                <a:moveTo>
                  <a:pt x="4081" y="782"/>
                </a:moveTo>
                <a:lnTo>
                  <a:pt x="4081" y="782"/>
                </a:lnTo>
                <a:cubicBezTo>
                  <a:pt x="4089" y="779"/>
                  <a:pt x="4094" y="770"/>
                  <a:pt x="4091" y="761"/>
                </a:cubicBezTo>
                <a:cubicBezTo>
                  <a:pt x="4088" y="753"/>
                  <a:pt x="4079" y="749"/>
                  <a:pt x="4071" y="752"/>
                </a:cubicBezTo>
                <a:lnTo>
                  <a:pt x="4071" y="752"/>
                </a:lnTo>
                <a:cubicBezTo>
                  <a:pt x="4062" y="754"/>
                  <a:pt x="4058" y="764"/>
                  <a:pt x="4061" y="772"/>
                </a:cubicBezTo>
                <a:cubicBezTo>
                  <a:pt x="4064" y="780"/>
                  <a:pt x="4073" y="785"/>
                  <a:pt x="4081" y="782"/>
                </a:cubicBezTo>
                <a:close/>
                <a:moveTo>
                  <a:pt x="4142" y="761"/>
                </a:moveTo>
                <a:lnTo>
                  <a:pt x="4142" y="761"/>
                </a:lnTo>
                <a:cubicBezTo>
                  <a:pt x="4150" y="758"/>
                  <a:pt x="4154" y="749"/>
                  <a:pt x="4152" y="741"/>
                </a:cubicBezTo>
                <a:cubicBezTo>
                  <a:pt x="4149" y="732"/>
                  <a:pt x="4140" y="728"/>
                  <a:pt x="4131" y="731"/>
                </a:cubicBezTo>
                <a:lnTo>
                  <a:pt x="4131" y="731"/>
                </a:lnTo>
                <a:cubicBezTo>
                  <a:pt x="4123" y="734"/>
                  <a:pt x="4118" y="743"/>
                  <a:pt x="4121" y="751"/>
                </a:cubicBezTo>
                <a:cubicBezTo>
                  <a:pt x="4124" y="759"/>
                  <a:pt x="4133" y="764"/>
                  <a:pt x="4142" y="761"/>
                </a:cubicBezTo>
                <a:close/>
                <a:moveTo>
                  <a:pt x="4202" y="740"/>
                </a:moveTo>
                <a:lnTo>
                  <a:pt x="4202" y="740"/>
                </a:lnTo>
                <a:cubicBezTo>
                  <a:pt x="4211" y="737"/>
                  <a:pt x="4215" y="728"/>
                  <a:pt x="4212" y="720"/>
                </a:cubicBezTo>
                <a:cubicBezTo>
                  <a:pt x="4209" y="712"/>
                  <a:pt x="4200" y="707"/>
                  <a:pt x="4192" y="710"/>
                </a:cubicBezTo>
                <a:lnTo>
                  <a:pt x="4192" y="710"/>
                </a:lnTo>
                <a:cubicBezTo>
                  <a:pt x="4183" y="713"/>
                  <a:pt x="4179" y="722"/>
                  <a:pt x="4182" y="730"/>
                </a:cubicBezTo>
                <a:cubicBezTo>
                  <a:pt x="4185" y="739"/>
                  <a:pt x="4194" y="743"/>
                  <a:pt x="4202" y="740"/>
                </a:cubicBezTo>
                <a:close/>
                <a:moveTo>
                  <a:pt x="4263" y="719"/>
                </a:moveTo>
                <a:lnTo>
                  <a:pt x="4263" y="719"/>
                </a:lnTo>
                <a:cubicBezTo>
                  <a:pt x="4271" y="717"/>
                  <a:pt x="4276" y="707"/>
                  <a:pt x="4273" y="699"/>
                </a:cubicBezTo>
                <a:cubicBezTo>
                  <a:pt x="4270" y="691"/>
                  <a:pt x="4261" y="686"/>
                  <a:pt x="4252" y="689"/>
                </a:cubicBezTo>
                <a:lnTo>
                  <a:pt x="4252" y="689"/>
                </a:lnTo>
                <a:cubicBezTo>
                  <a:pt x="4244" y="692"/>
                  <a:pt x="4240" y="701"/>
                  <a:pt x="4242" y="709"/>
                </a:cubicBezTo>
                <a:cubicBezTo>
                  <a:pt x="4245" y="718"/>
                  <a:pt x="4254" y="722"/>
                  <a:pt x="4263" y="719"/>
                </a:cubicBezTo>
                <a:close/>
                <a:moveTo>
                  <a:pt x="4323" y="699"/>
                </a:moveTo>
                <a:lnTo>
                  <a:pt x="4323" y="699"/>
                </a:lnTo>
                <a:cubicBezTo>
                  <a:pt x="4332" y="696"/>
                  <a:pt x="4336" y="687"/>
                  <a:pt x="4333" y="678"/>
                </a:cubicBezTo>
                <a:cubicBezTo>
                  <a:pt x="4330" y="670"/>
                  <a:pt x="4321" y="665"/>
                  <a:pt x="4313" y="668"/>
                </a:cubicBezTo>
                <a:lnTo>
                  <a:pt x="4313" y="668"/>
                </a:lnTo>
                <a:cubicBezTo>
                  <a:pt x="4305" y="671"/>
                  <a:pt x="4300" y="680"/>
                  <a:pt x="4303" y="689"/>
                </a:cubicBezTo>
                <a:cubicBezTo>
                  <a:pt x="4306" y="697"/>
                  <a:pt x="4315" y="701"/>
                  <a:pt x="4323" y="699"/>
                </a:cubicBezTo>
                <a:close/>
                <a:moveTo>
                  <a:pt x="4384" y="678"/>
                </a:moveTo>
                <a:lnTo>
                  <a:pt x="4384" y="678"/>
                </a:lnTo>
                <a:cubicBezTo>
                  <a:pt x="4392" y="675"/>
                  <a:pt x="4397" y="666"/>
                  <a:pt x="4394" y="657"/>
                </a:cubicBezTo>
                <a:cubicBezTo>
                  <a:pt x="4391" y="649"/>
                  <a:pt x="4382" y="645"/>
                  <a:pt x="4374" y="648"/>
                </a:cubicBezTo>
                <a:lnTo>
                  <a:pt x="4373" y="648"/>
                </a:lnTo>
                <a:cubicBezTo>
                  <a:pt x="4365" y="650"/>
                  <a:pt x="4361" y="660"/>
                  <a:pt x="4364" y="668"/>
                </a:cubicBezTo>
                <a:cubicBezTo>
                  <a:pt x="4366" y="676"/>
                  <a:pt x="4376" y="681"/>
                  <a:pt x="4384" y="678"/>
                </a:cubicBezTo>
                <a:close/>
                <a:moveTo>
                  <a:pt x="4444" y="657"/>
                </a:moveTo>
                <a:lnTo>
                  <a:pt x="4444" y="657"/>
                </a:lnTo>
                <a:cubicBezTo>
                  <a:pt x="4453" y="654"/>
                  <a:pt x="4457" y="645"/>
                  <a:pt x="4454" y="637"/>
                </a:cubicBezTo>
                <a:cubicBezTo>
                  <a:pt x="4452" y="628"/>
                  <a:pt x="4442" y="624"/>
                  <a:pt x="4434" y="627"/>
                </a:cubicBezTo>
                <a:lnTo>
                  <a:pt x="4434" y="627"/>
                </a:lnTo>
                <a:cubicBezTo>
                  <a:pt x="4426" y="630"/>
                  <a:pt x="4421" y="639"/>
                  <a:pt x="4424" y="647"/>
                </a:cubicBezTo>
                <a:cubicBezTo>
                  <a:pt x="4427" y="655"/>
                  <a:pt x="4436" y="660"/>
                  <a:pt x="4444" y="657"/>
                </a:cubicBezTo>
                <a:close/>
                <a:moveTo>
                  <a:pt x="4505" y="636"/>
                </a:moveTo>
                <a:lnTo>
                  <a:pt x="4505" y="636"/>
                </a:lnTo>
                <a:cubicBezTo>
                  <a:pt x="4513" y="633"/>
                  <a:pt x="4518" y="624"/>
                  <a:pt x="4515" y="616"/>
                </a:cubicBezTo>
                <a:cubicBezTo>
                  <a:pt x="4512" y="608"/>
                  <a:pt x="4503" y="603"/>
                  <a:pt x="4495" y="606"/>
                </a:cubicBezTo>
                <a:lnTo>
                  <a:pt x="4495" y="606"/>
                </a:lnTo>
                <a:cubicBezTo>
                  <a:pt x="4486" y="609"/>
                  <a:pt x="4482" y="618"/>
                  <a:pt x="4485" y="626"/>
                </a:cubicBezTo>
                <a:cubicBezTo>
                  <a:pt x="4488" y="635"/>
                  <a:pt x="4497" y="639"/>
                  <a:pt x="4505" y="636"/>
                </a:cubicBezTo>
                <a:close/>
                <a:moveTo>
                  <a:pt x="4566" y="615"/>
                </a:moveTo>
                <a:lnTo>
                  <a:pt x="4566" y="615"/>
                </a:lnTo>
                <a:cubicBezTo>
                  <a:pt x="4574" y="613"/>
                  <a:pt x="4578" y="603"/>
                  <a:pt x="4576" y="595"/>
                </a:cubicBezTo>
                <a:cubicBezTo>
                  <a:pt x="4573" y="587"/>
                  <a:pt x="4564" y="582"/>
                  <a:pt x="4555" y="585"/>
                </a:cubicBezTo>
                <a:lnTo>
                  <a:pt x="4555" y="585"/>
                </a:lnTo>
                <a:cubicBezTo>
                  <a:pt x="4547" y="588"/>
                  <a:pt x="4542" y="597"/>
                  <a:pt x="4545" y="605"/>
                </a:cubicBezTo>
                <a:cubicBezTo>
                  <a:pt x="4548" y="614"/>
                  <a:pt x="4557" y="618"/>
                  <a:pt x="4566" y="615"/>
                </a:cubicBezTo>
                <a:close/>
                <a:moveTo>
                  <a:pt x="4626" y="595"/>
                </a:moveTo>
                <a:lnTo>
                  <a:pt x="4626" y="595"/>
                </a:lnTo>
                <a:cubicBezTo>
                  <a:pt x="4635" y="592"/>
                  <a:pt x="4639" y="583"/>
                  <a:pt x="4636" y="574"/>
                </a:cubicBezTo>
                <a:cubicBezTo>
                  <a:pt x="4633" y="566"/>
                  <a:pt x="4624" y="561"/>
                  <a:pt x="4616" y="564"/>
                </a:cubicBezTo>
                <a:lnTo>
                  <a:pt x="4616" y="564"/>
                </a:lnTo>
                <a:cubicBezTo>
                  <a:pt x="4607" y="567"/>
                  <a:pt x="4603" y="576"/>
                  <a:pt x="4606" y="585"/>
                </a:cubicBezTo>
                <a:cubicBezTo>
                  <a:pt x="4609" y="593"/>
                  <a:pt x="4618" y="597"/>
                  <a:pt x="4626" y="595"/>
                </a:cubicBezTo>
                <a:close/>
                <a:moveTo>
                  <a:pt x="4687" y="574"/>
                </a:moveTo>
                <a:lnTo>
                  <a:pt x="4687" y="574"/>
                </a:lnTo>
                <a:cubicBezTo>
                  <a:pt x="4695" y="571"/>
                  <a:pt x="4700" y="562"/>
                  <a:pt x="4697" y="553"/>
                </a:cubicBezTo>
                <a:cubicBezTo>
                  <a:pt x="4694" y="545"/>
                  <a:pt x="4685" y="541"/>
                  <a:pt x="4676" y="544"/>
                </a:cubicBezTo>
                <a:lnTo>
                  <a:pt x="4676" y="544"/>
                </a:lnTo>
                <a:cubicBezTo>
                  <a:pt x="4668" y="546"/>
                  <a:pt x="4663" y="556"/>
                  <a:pt x="4666" y="564"/>
                </a:cubicBezTo>
                <a:cubicBezTo>
                  <a:pt x="4669" y="572"/>
                  <a:pt x="4678" y="577"/>
                  <a:pt x="4687" y="574"/>
                </a:cubicBezTo>
                <a:close/>
                <a:moveTo>
                  <a:pt x="4747" y="553"/>
                </a:moveTo>
                <a:lnTo>
                  <a:pt x="4747" y="553"/>
                </a:lnTo>
                <a:cubicBezTo>
                  <a:pt x="4756" y="550"/>
                  <a:pt x="4760" y="541"/>
                  <a:pt x="4757" y="533"/>
                </a:cubicBezTo>
                <a:cubicBezTo>
                  <a:pt x="4754" y="524"/>
                  <a:pt x="4745" y="520"/>
                  <a:pt x="4737" y="523"/>
                </a:cubicBezTo>
                <a:lnTo>
                  <a:pt x="4737" y="523"/>
                </a:lnTo>
                <a:cubicBezTo>
                  <a:pt x="4728" y="526"/>
                  <a:pt x="4724" y="535"/>
                  <a:pt x="4727" y="543"/>
                </a:cubicBezTo>
                <a:cubicBezTo>
                  <a:pt x="4730" y="551"/>
                  <a:pt x="4739" y="556"/>
                  <a:pt x="4747" y="553"/>
                </a:cubicBezTo>
                <a:close/>
                <a:moveTo>
                  <a:pt x="4808" y="532"/>
                </a:moveTo>
                <a:lnTo>
                  <a:pt x="4808" y="532"/>
                </a:lnTo>
                <a:cubicBezTo>
                  <a:pt x="4816" y="529"/>
                  <a:pt x="4821" y="520"/>
                  <a:pt x="4818" y="512"/>
                </a:cubicBezTo>
                <a:cubicBezTo>
                  <a:pt x="4815" y="503"/>
                  <a:pt x="4806" y="499"/>
                  <a:pt x="4797" y="502"/>
                </a:cubicBezTo>
                <a:lnTo>
                  <a:pt x="4797" y="502"/>
                </a:lnTo>
                <a:cubicBezTo>
                  <a:pt x="4789" y="505"/>
                  <a:pt x="4785" y="514"/>
                  <a:pt x="4787" y="522"/>
                </a:cubicBezTo>
                <a:cubicBezTo>
                  <a:pt x="4790" y="531"/>
                  <a:pt x="4799" y="535"/>
                  <a:pt x="4808" y="532"/>
                </a:cubicBezTo>
                <a:close/>
                <a:moveTo>
                  <a:pt x="4868" y="511"/>
                </a:moveTo>
                <a:lnTo>
                  <a:pt x="4868" y="511"/>
                </a:lnTo>
                <a:cubicBezTo>
                  <a:pt x="4877" y="509"/>
                  <a:pt x="4881" y="499"/>
                  <a:pt x="4878" y="491"/>
                </a:cubicBezTo>
                <a:cubicBezTo>
                  <a:pt x="4875" y="483"/>
                  <a:pt x="4866" y="478"/>
                  <a:pt x="4858" y="481"/>
                </a:cubicBezTo>
                <a:lnTo>
                  <a:pt x="4858" y="481"/>
                </a:lnTo>
                <a:cubicBezTo>
                  <a:pt x="4850" y="484"/>
                  <a:pt x="4845" y="493"/>
                  <a:pt x="4848" y="501"/>
                </a:cubicBezTo>
                <a:cubicBezTo>
                  <a:pt x="4851" y="510"/>
                  <a:pt x="4860" y="514"/>
                  <a:pt x="4868" y="511"/>
                </a:cubicBezTo>
                <a:close/>
                <a:moveTo>
                  <a:pt x="4929" y="491"/>
                </a:moveTo>
                <a:lnTo>
                  <a:pt x="4929" y="491"/>
                </a:lnTo>
                <a:cubicBezTo>
                  <a:pt x="4937" y="488"/>
                  <a:pt x="4942" y="479"/>
                  <a:pt x="4939" y="470"/>
                </a:cubicBezTo>
                <a:cubicBezTo>
                  <a:pt x="4936" y="462"/>
                  <a:pt x="4927" y="457"/>
                  <a:pt x="4919" y="460"/>
                </a:cubicBezTo>
                <a:lnTo>
                  <a:pt x="4919" y="460"/>
                </a:lnTo>
                <a:cubicBezTo>
                  <a:pt x="4910" y="463"/>
                  <a:pt x="4906" y="472"/>
                  <a:pt x="4909" y="481"/>
                </a:cubicBezTo>
                <a:cubicBezTo>
                  <a:pt x="4911" y="489"/>
                  <a:pt x="4921" y="493"/>
                  <a:pt x="4929" y="491"/>
                </a:cubicBezTo>
                <a:close/>
                <a:moveTo>
                  <a:pt x="4989" y="470"/>
                </a:moveTo>
                <a:lnTo>
                  <a:pt x="4990" y="470"/>
                </a:lnTo>
                <a:cubicBezTo>
                  <a:pt x="4998" y="467"/>
                  <a:pt x="5002" y="458"/>
                  <a:pt x="4999" y="449"/>
                </a:cubicBezTo>
                <a:cubicBezTo>
                  <a:pt x="4997" y="441"/>
                  <a:pt x="4987" y="437"/>
                  <a:pt x="4979" y="440"/>
                </a:cubicBezTo>
                <a:lnTo>
                  <a:pt x="4979" y="440"/>
                </a:lnTo>
                <a:cubicBezTo>
                  <a:pt x="4971" y="442"/>
                  <a:pt x="4966" y="451"/>
                  <a:pt x="4969" y="460"/>
                </a:cubicBezTo>
                <a:cubicBezTo>
                  <a:pt x="4972" y="468"/>
                  <a:pt x="4981" y="473"/>
                  <a:pt x="4989" y="470"/>
                </a:cubicBezTo>
                <a:close/>
                <a:moveTo>
                  <a:pt x="5050" y="449"/>
                </a:moveTo>
                <a:lnTo>
                  <a:pt x="5050" y="449"/>
                </a:lnTo>
                <a:cubicBezTo>
                  <a:pt x="5058" y="446"/>
                  <a:pt x="5063" y="437"/>
                  <a:pt x="5060" y="429"/>
                </a:cubicBezTo>
                <a:cubicBezTo>
                  <a:pt x="5057" y="420"/>
                  <a:pt x="5048" y="416"/>
                  <a:pt x="5040" y="419"/>
                </a:cubicBezTo>
                <a:lnTo>
                  <a:pt x="5040" y="419"/>
                </a:lnTo>
                <a:cubicBezTo>
                  <a:pt x="5031" y="422"/>
                  <a:pt x="5027" y="431"/>
                  <a:pt x="5030" y="439"/>
                </a:cubicBezTo>
                <a:cubicBezTo>
                  <a:pt x="5033" y="447"/>
                  <a:pt x="5042" y="452"/>
                  <a:pt x="5050" y="449"/>
                </a:cubicBezTo>
                <a:close/>
                <a:moveTo>
                  <a:pt x="5111" y="428"/>
                </a:moveTo>
                <a:lnTo>
                  <a:pt x="5111" y="428"/>
                </a:lnTo>
                <a:cubicBezTo>
                  <a:pt x="5119" y="425"/>
                  <a:pt x="5123" y="416"/>
                  <a:pt x="5121" y="408"/>
                </a:cubicBezTo>
                <a:cubicBezTo>
                  <a:pt x="5118" y="399"/>
                  <a:pt x="5109" y="395"/>
                  <a:pt x="5100" y="398"/>
                </a:cubicBezTo>
                <a:lnTo>
                  <a:pt x="5100" y="398"/>
                </a:lnTo>
                <a:cubicBezTo>
                  <a:pt x="5092" y="401"/>
                  <a:pt x="5087" y="410"/>
                  <a:pt x="5090" y="418"/>
                </a:cubicBezTo>
                <a:cubicBezTo>
                  <a:pt x="5093" y="427"/>
                  <a:pt x="5102" y="431"/>
                  <a:pt x="5111" y="428"/>
                </a:cubicBezTo>
                <a:close/>
                <a:moveTo>
                  <a:pt x="5171" y="407"/>
                </a:moveTo>
                <a:lnTo>
                  <a:pt x="5171" y="407"/>
                </a:lnTo>
                <a:cubicBezTo>
                  <a:pt x="5180" y="405"/>
                  <a:pt x="5184" y="395"/>
                  <a:pt x="5181" y="387"/>
                </a:cubicBezTo>
                <a:cubicBezTo>
                  <a:pt x="5178" y="379"/>
                  <a:pt x="5169" y="374"/>
                  <a:pt x="5161" y="377"/>
                </a:cubicBezTo>
                <a:lnTo>
                  <a:pt x="5161" y="377"/>
                </a:lnTo>
                <a:cubicBezTo>
                  <a:pt x="5152" y="380"/>
                  <a:pt x="5148" y="389"/>
                  <a:pt x="5151" y="397"/>
                </a:cubicBezTo>
                <a:cubicBezTo>
                  <a:pt x="5154" y="406"/>
                  <a:pt x="5163" y="410"/>
                  <a:pt x="5171" y="407"/>
                </a:cubicBezTo>
                <a:close/>
                <a:moveTo>
                  <a:pt x="5232" y="387"/>
                </a:moveTo>
                <a:lnTo>
                  <a:pt x="5232" y="387"/>
                </a:lnTo>
                <a:cubicBezTo>
                  <a:pt x="5240" y="384"/>
                  <a:pt x="5245" y="375"/>
                  <a:pt x="5242" y="366"/>
                </a:cubicBezTo>
                <a:cubicBezTo>
                  <a:pt x="5239" y="358"/>
                  <a:pt x="5230" y="353"/>
                  <a:pt x="5221" y="356"/>
                </a:cubicBezTo>
                <a:lnTo>
                  <a:pt x="5221" y="356"/>
                </a:lnTo>
                <a:cubicBezTo>
                  <a:pt x="5213" y="359"/>
                  <a:pt x="5209" y="368"/>
                  <a:pt x="5211" y="377"/>
                </a:cubicBezTo>
                <a:cubicBezTo>
                  <a:pt x="5214" y="385"/>
                  <a:pt x="5223" y="389"/>
                  <a:pt x="5232" y="387"/>
                </a:cubicBezTo>
                <a:close/>
                <a:moveTo>
                  <a:pt x="5292" y="366"/>
                </a:moveTo>
                <a:lnTo>
                  <a:pt x="5292" y="366"/>
                </a:lnTo>
                <a:cubicBezTo>
                  <a:pt x="5301" y="363"/>
                  <a:pt x="5305" y="354"/>
                  <a:pt x="5302" y="345"/>
                </a:cubicBezTo>
                <a:cubicBezTo>
                  <a:pt x="5299" y="337"/>
                  <a:pt x="5290" y="333"/>
                  <a:pt x="5282" y="335"/>
                </a:cubicBezTo>
                <a:lnTo>
                  <a:pt x="5282" y="335"/>
                </a:lnTo>
                <a:cubicBezTo>
                  <a:pt x="5274" y="338"/>
                  <a:pt x="5269" y="347"/>
                  <a:pt x="5272" y="356"/>
                </a:cubicBezTo>
                <a:cubicBezTo>
                  <a:pt x="5275" y="364"/>
                  <a:pt x="5284" y="369"/>
                  <a:pt x="5292" y="366"/>
                </a:cubicBezTo>
                <a:close/>
                <a:moveTo>
                  <a:pt x="5353" y="345"/>
                </a:moveTo>
                <a:lnTo>
                  <a:pt x="5353" y="345"/>
                </a:lnTo>
                <a:cubicBezTo>
                  <a:pt x="5361" y="342"/>
                  <a:pt x="5366" y="333"/>
                  <a:pt x="5363" y="325"/>
                </a:cubicBezTo>
                <a:cubicBezTo>
                  <a:pt x="5360" y="316"/>
                  <a:pt x="5351" y="312"/>
                  <a:pt x="5343" y="315"/>
                </a:cubicBezTo>
                <a:lnTo>
                  <a:pt x="5342" y="315"/>
                </a:lnTo>
                <a:cubicBezTo>
                  <a:pt x="5334" y="318"/>
                  <a:pt x="5330" y="327"/>
                  <a:pt x="5332" y="335"/>
                </a:cubicBezTo>
                <a:cubicBezTo>
                  <a:pt x="5335" y="343"/>
                  <a:pt x="5344" y="348"/>
                  <a:pt x="5353" y="345"/>
                </a:cubicBezTo>
                <a:close/>
                <a:moveTo>
                  <a:pt x="5413" y="324"/>
                </a:moveTo>
                <a:lnTo>
                  <a:pt x="5413" y="324"/>
                </a:lnTo>
                <a:cubicBezTo>
                  <a:pt x="5422" y="321"/>
                  <a:pt x="5426" y="312"/>
                  <a:pt x="5423" y="304"/>
                </a:cubicBezTo>
                <a:cubicBezTo>
                  <a:pt x="5421" y="296"/>
                  <a:pt x="5411" y="291"/>
                  <a:pt x="5403" y="294"/>
                </a:cubicBezTo>
                <a:lnTo>
                  <a:pt x="5403" y="294"/>
                </a:lnTo>
                <a:cubicBezTo>
                  <a:pt x="5395" y="297"/>
                  <a:pt x="5390" y="306"/>
                  <a:pt x="5393" y="314"/>
                </a:cubicBezTo>
                <a:cubicBezTo>
                  <a:pt x="5396" y="323"/>
                  <a:pt x="5405" y="327"/>
                  <a:pt x="5413" y="324"/>
                </a:cubicBezTo>
                <a:close/>
                <a:moveTo>
                  <a:pt x="5474" y="303"/>
                </a:moveTo>
                <a:lnTo>
                  <a:pt x="5474" y="303"/>
                </a:lnTo>
                <a:cubicBezTo>
                  <a:pt x="5482" y="301"/>
                  <a:pt x="5487" y="291"/>
                  <a:pt x="5484" y="283"/>
                </a:cubicBezTo>
                <a:cubicBezTo>
                  <a:pt x="5481" y="275"/>
                  <a:pt x="5472" y="270"/>
                  <a:pt x="5464" y="273"/>
                </a:cubicBezTo>
                <a:lnTo>
                  <a:pt x="5464" y="273"/>
                </a:lnTo>
                <a:cubicBezTo>
                  <a:pt x="5455" y="276"/>
                  <a:pt x="5451" y="285"/>
                  <a:pt x="5454" y="293"/>
                </a:cubicBezTo>
                <a:cubicBezTo>
                  <a:pt x="5456" y="302"/>
                  <a:pt x="5466" y="306"/>
                  <a:pt x="5474" y="303"/>
                </a:cubicBezTo>
                <a:close/>
                <a:moveTo>
                  <a:pt x="5534" y="283"/>
                </a:moveTo>
                <a:lnTo>
                  <a:pt x="5534" y="283"/>
                </a:lnTo>
                <a:cubicBezTo>
                  <a:pt x="5543" y="280"/>
                  <a:pt x="5547" y="271"/>
                  <a:pt x="5544" y="262"/>
                </a:cubicBezTo>
                <a:cubicBezTo>
                  <a:pt x="5542" y="254"/>
                  <a:pt x="5533" y="249"/>
                  <a:pt x="5524" y="252"/>
                </a:cubicBezTo>
                <a:lnTo>
                  <a:pt x="5524" y="252"/>
                </a:lnTo>
                <a:cubicBezTo>
                  <a:pt x="5516" y="255"/>
                  <a:pt x="5511" y="264"/>
                  <a:pt x="5514" y="273"/>
                </a:cubicBezTo>
                <a:cubicBezTo>
                  <a:pt x="5517" y="281"/>
                  <a:pt x="5526" y="285"/>
                  <a:pt x="5534" y="283"/>
                </a:cubicBezTo>
                <a:close/>
                <a:moveTo>
                  <a:pt x="5595" y="262"/>
                </a:moveTo>
                <a:lnTo>
                  <a:pt x="5595" y="262"/>
                </a:lnTo>
                <a:cubicBezTo>
                  <a:pt x="5603" y="259"/>
                  <a:pt x="5608" y="250"/>
                  <a:pt x="5605" y="241"/>
                </a:cubicBezTo>
                <a:cubicBezTo>
                  <a:pt x="5602" y="233"/>
                  <a:pt x="5593" y="229"/>
                  <a:pt x="5585" y="231"/>
                </a:cubicBezTo>
                <a:lnTo>
                  <a:pt x="5585" y="231"/>
                </a:lnTo>
                <a:cubicBezTo>
                  <a:pt x="5576" y="234"/>
                  <a:pt x="5572" y="243"/>
                  <a:pt x="5575" y="252"/>
                </a:cubicBezTo>
                <a:cubicBezTo>
                  <a:pt x="5578" y="260"/>
                  <a:pt x="5587" y="265"/>
                  <a:pt x="5595" y="262"/>
                </a:cubicBezTo>
                <a:close/>
                <a:moveTo>
                  <a:pt x="5656" y="241"/>
                </a:moveTo>
                <a:lnTo>
                  <a:pt x="5656" y="241"/>
                </a:lnTo>
                <a:cubicBezTo>
                  <a:pt x="5664" y="238"/>
                  <a:pt x="5668" y="229"/>
                  <a:pt x="5666" y="221"/>
                </a:cubicBezTo>
                <a:cubicBezTo>
                  <a:pt x="5663" y="212"/>
                  <a:pt x="5654" y="208"/>
                  <a:pt x="5645" y="211"/>
                </a:cubicBezTo>
                <a:lnTo>
                  <a:pt x="5645" y="211"/>
                </a:lnTo>
                <a:cubicBezTo>
                  <a:pt x="5637" y="214"/>
                  <a:pt x="5632" y="223"/>
                  <a:pt x="5635" y="231"/>
                </a:cubicBezTo>
                <a:cubicBezTo>
                  <a:pt x="5638" y="239"/>
                  <a:pt x="5647" y="244"/>
                  <a:pt x="5656" y="241"/>
                </a:cubicBezTo>
                <a:close/>
                <a:moveTo>
                  <a:pt x="5716" y="220"/>
                </a:moveTo>
                <a:lnTo>
                  <a:pt x="5716" y="220"/>
                </a:lnTo>
                <a:cubicBezTo>
                  <a:pt x="5725" y="217"/>
                  <a:pt x="5729" y="208"/>
                  <a:pt x="5726" y="200"/>
                </a:cubicBezTo>
                <a:cubicBezTo>
                  <a:pt x="5723" y="191"/>
                  <a:pt x="5714" y="187"/>
                  <a:pt x="5706" y="190"/>
                </a:cubicBezTo>
                <a:lnTo>
                  <a:pt x="5706" y="190"/>
                </a:lnTo>
                <a:cubicBezTo>
                  <a:pt x="5697" y="193"/>
                  <a:pt x="5693" y="202"/>
                  <a:pt x="5696" y="210"/>
                </a:cubicBezTo>
                <a:cubicBezTo>
                  <a:pt x="5699" y="219"/>
                  <a:pt x="5708" y="223"/>
                  <a:pt x="5716" y="220"/>
                </a:cubicBezTo>
                <a:close/>
                <a:moveTo>
                  <a:pt x="5777" y="199"/>
                </a:moveTo>
                <a:lnTo>
                  <a:pt x="5777" y="199"/>
                </a:lnTo>
                <a:cubicBezTo>
                  <a:pt x="5785" y="197"/>
                  <a:pt x="5790" y="187"/>
                  <a:pt x="5787" y="179"/>
                </a:cubicBezTo>
                <a:cubicBezTo>
                  <a:pt x="5784" y="171"/>
                  <a:pt x="5775" y="166"/>
                  <a:pt x="5766" y="169"/>
                </a:cubicBezTo>
                <a:lnTo>
                  <a:pt x="5766" y="169"/>
                </a:lnTo>
                <a:cubicBezTo>
                  <a:pt x="5758" y="172"/>
                  <a:pt x="5754" y="181"/>
                  <a:pt x="5756" y="189"/>
                </a:cubicBezTo>
                <a:cubicBezTo>
                  <a:pt x="5759" y="198"/>
                  <a:pt x="5768" y="202"/>
                  <a:pt x="5777" y="199"/>
                </a:cubicBezTo>
                <a:close/>
                <a:moveTo>
                  <a:pt x="5837" y="179"/>
                </a:moveTo>
                <a:lnTo>
                  <a:pt x="5837" y="179"/>
                </a:lnTo>
                <a:cubicBezTo>
                  <a:pt x="5846" y="176"/>
                  <a:pt x="5850" y="167"/>
                  <a:pt x="5847" y="158"/>
                </a:cubicBezTo>
                <a:cubicBezTo>
                  <a:pt x="5844" y="150"/>
                  <a:pt x="5835" y="145"/>
                  <a:pt x="5827" y="148"/>
                </a:cubicBezTo>
                <a:lnTo>
                  <a:pt x="5827" y="148"/>
                </a:lnTo>
                <a:cubicBezTo>
                  <a:pt x="5819" y="151"/>
                  <a:pt x="5814" y="160"/>
                  <a:pt x="5817" y="169"/>
                </a:cubicBezTo>
                <a:cubicBezTo>
                  <a:pt x="5820" y="177"/>
                  <a:pt x="5829" y="181"/>
                  <a:pt x="5837" y="179"/>
                </a:cubicBezTo>
                <a:close/>
                <a:moveTo>
                  <a:pt x="5898" y="158"/>
                </a:moveTo>
                <a:lnTo>
                  <a:pt x="5898" y="158"/>
                </a:lnTo>
                <a:cubicBezTo>
                  <a:pt x="5906" y="155"/>
                  <a:pt x="5911" y="146"/>
                  <a:pt x="5908" y="137"/>
                </a:cubicBezTo>
                <a:cubicBezTo>
                  <a:pt x="5905" y="129"/>
                  <a:pt x="5896" y="125"/>
                  <a:pt x="5888" y="127"/>
                </a:cubicBezTo>
                <a:lnTo>
                  <a:pt x="5888" y="127"/>
                </a:lnTo>
                <a:cubicBezTo>
                  <a:pt x="5879" y="130"/>
                  <a:pt x="5875" y="139"/>
                  <a:pt x="5878" y="148"/>
                </a:cubicBezTo>
                <a:cubicBezTo>
                  <a:pt x="5880" y="156"/>
                  <a:pt x="5889" y="161"/>
                  <a:pt x="5898" y="158"/>
                </a:cubicBezTo>
                <a:close/>
                <a:moveTo>
                  <a:pt x="5958" y="137"/>
                </a:moveTo>
                <a:lnTo>
                  <a:pt x="5958" y="137"/>
                </a:lnTo>
                <a:cubicBezTo>
                  <a:pt x="5967" y="134"/>
                  <a:pt x="5971" y="125"/>
                  <a:pt x="5968" y="117"/>
                </a:cubicBezTo>
                <a:cubicBezTo>
                  <a:pt x="5966" y="108"/>
                  <a:pt x="5956" y="104"/>
                  <a:pt x="5948" y="107"/>
                </a:cubicBezTo>
                <a:lnTo>
                  <a:pt x="5948" y="107"/>
                </a:lnTo>
                <a:cubicBezTo>
                  <a:pt x="5940" y="110"/>
                  <a:pt x="5935" y="119"/>
                  <a:pt x="5938" y="127"/>
                </a:cubicBezTo>
                <a:cubicBezTo>
                  <a:pt x="5941" y="135"/>
                  <a:pt x="5950" y="140"/>
                  <a:pt x="5958" y="137"/>
                </a:cubicBezTo>
                <a:close/>
                <a:moveTo>
                  <a:pt x="6019" y="116"/>
                </a:moveTo>
                <a:lnTo>
                  <a:pt x="6019" y="116"/>
                </a:lnTo>
                <a:cubicBezTo>
                  <a:pt x="6027" y="113"/>
                  <a:pt x="6032" y="104"/>
                  <a:pt x="6029" y="96"/>
                </a:cubicBezTo>
                <a:cubicBezTo>
                  <a:pt x="6026" y="87"/>
                  <a:pt x="6017" y="83"/>
                  <a:pt x="6009" y="86"/>
                </a:cubicBezTo>
                <a:lnTo>
                  <a:pt x="6009" y="86"/>
                </a:lnTo>
                <a:cubicBezTo>
                  <a:pt x="6000" y="89"/>
                  <a:pt x="5996" y="98"/>
                  <a:pt x="5999" y="106"/>
                </a:cubicBezTo>
                <a:cubicBezTo>
                  <a:pt x="6001" y="115"/>
                  <a:pt x="6011" y="119"/>
                  <a:pt x="6019" y="116"/>
                </a:cubicBezTo>
                <a:close/>
                <a:moveTo>
                  <a:pt x="6080" y="95"/>
                </a:moveTo>
                <a:lnTo>
                  <a:pt x="6080" y="95"/>
                </a:lnTo>
                <a:cubicBezTo>
                  <a:pt x="6088" y="92"/>
                  <a:pt x="6092" y="83"/>
                  <a:pt x="6090" y="75"/>
                </a:cubicBezTo>
                <a:cubicBezTo>
                  <a:pt x="6087" y="67"/>
                  <a:pt x="6078" y="62"/>
                  <a:pt x="6069" y="65"/>
                </a:cubicBezTo>
                <a:lnTo>
                  <a:pt x="6069" y="65"/>
                </a:lnTo>
                <a:cubicBezTo>
                  <a:pt x="6061" y="68"/>
                  <a:pt x="6056" y="77"/>
                  <a:pt x="6059" y="85"/>
                </a:cubicBezTo>
                <a:cubicBezTo>
                  <a:pt x="6062" y="94"/>
                  <a:pt x="6071" y="98"/>
                  <a:pt x="6080" y="95"/>
                </a:cubicBezTo>
                <a:close/>
                <a:moveTo>
                  <a:pt x="6140" y="75"/>
                </a:moveTo>
                <a:lnTo>
                  <a:pt x="6140" y="75"/>
                </a:lnTo>
                <a:cubicBezTo>
                  <a:pt x="6148" y="72"/>
                  <a:pt x="6153" y="63"/>
                  <a:pt x="6150" y="54"/>
                </a:cubicBezTo>
                <a:cubicBezTo>
                  <a:pt x="6147" y="46"/>
                  <a:pt x="6138" y="41"/>
                  <a:pt x="6130" y="44"/>
                </a:cubicBezTo>
                <a:lnTo>
                  <a:pt x="6130" y="44"/>
                </a:lnTo>
                <a:cubicBezTo>
                  <a:pt x="6121" y="47"/>
                  <a:pt x="6117" y="56"/>
                  <a:pt x="6120" y="65"/>
                </a:cubicBezTo>
                <a:cubicBezTo>
                  <a:pt x="6123" y="73"/>
                  <a:pt x="6132" y="77"/>
                  <a:pt x="6140" y="75"/>
                </a:cubicBezTo>
                <a:close/>
                <a:moveTo>
                  <a:pt x="6201" y="54"/>
                </a:moveTo>
                <a:lnTo>
                  <a:pt x="6201" y="54"/>
                </a:lnTo>
                <a:cubicBezTo>
                  <a:pt x="6209" y="51"/>
                  <a:pt x="6213" y="42"/>
                  <a:pt x="6211" y="33"/>
                </a:cubicBezTo>
                <a:cubicBezTo>
                  <a:pt x="6208" y="25"/>
                  <a:pt x="6199" y="21"/>
                  <a:pt x="6190" y="23"/>
                </a:cubicBezTo>
                <a:lnTo>
                  <a:pt x="6190" y="23"/>
                </a:lnTo>
                <a:cubicBezTo>
                  <a:pt x="6182" y="26"/>
                  <a:pt x="6177" y="35"/>
                  <a:pt x="6180" y="44"/>
                </a:cubicBezTo>
                <a:cubicBezTo>
                  <a:pt x="6183" y="52"/>
                  <a:pt x="6192" y="57"/>
                  <a:pt x="6201" y="54"/>
                </a:cubicBezTo>
                <a:close/>
                <a:moveTo>
                  <a:pt x="6261" y="33"/>
                </a:moveTo>
                <a:lnTo>
                  <a:pt x="6261" y="33"/>
                </a:lnTo>
                <a:cubicBezTo>
                  <a:pt x="6270" y="30"/>
                  <a:pt x="6274" y="21"/>
                  <a:pt x="6271" y="13"/>
                </a:cubicBezTo>
                <a:cubicBezTo>
                  <a:pt x="6268" y="4"/>
                  <a:pt x="6259" y="0"/>
                  <a:pt x="6251" y="3"/>
                </a:cubicBezTo>
                <a:lnTo>
                  <a:pt x="6251" y="3"/>
                </a:lnTo>
                <a:cubicBezTo>
                  <a:pt x="6243" y="5"/>
                  <a:pt x="6238" y="15"/>
                  <a:pt x="6241" y="23"/>
                </a:cubicBezTo>
                <a:cubicBezTo>
                  <a:pt x="6244" y="31"/>
                  <a:pt x="6253" y="36"/>
                  <a:pt x="6261" y="33"/>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grpSp>
        <p:nvGrpSpPr>
          <p:cNvPr id="137" name="Csoportba foglalás 136">
            <a:extLst>
              <a:ext uri="{FF2B5EF4-FFF2-40B4-BE49-F238E27FC236}">
                <a16:creationId xmlns:a16="http://schemas.microsoft.com/office/drawing/2014/main" id="{9B87D01E-7468-43F0-9F48-07AF753EF701}"/>
              </a:ext>
            </a:extLst>
          </p:cNvPr>
          <p:cNvGrpSpPr/>
          <p:nvPr/>
        </p:nvGrpSpPr>
        <p:grpSpPr>
          <a:xfrm>
            <a:off x="835025" y="2982913"/>
            <a:ext cx="5248378" cy="3302000"/>
            <a:chOff x="835025" y="2982913"/>
            <a:chExt cx="5248378" cy="3302000"/>
          </a:xfrm>
        </p:grpSpPr>
        <p:sp>
          <p:nvSpPr>
            <p:cNvPr id="11" name="Freeform 7">
              <a:extLst>
                <a:ext uri="{FF2B5EF4-FFF2-40B4-BE49-F238E27FC236}">
                  <a16:creationId xmlns:a16="http://schemas.microsoft.com/office/drawing/2014/main" id="{8B6B32B0-B4FD-44D8-A19E-D0414A85107C}"/>
                </a:ext>
              </a:extLst>
            </p:cNvPr>
            <p:cNvSpPr>
              <a:spLocks noEditPoints="1"/>
            </p:cNvSpPr>
            <p:nvPr/>
          </p:nvSpPr>
          <p:spPr bwMode="auto">
            <a:xfrm>
              <a:off x="1712913" y="2982913"/>
              <a:ext cx="4367212" cy="3302000"/>
            </a:xfrm>
            <a:custGeom>
              <a:avLst/>
              <a:gdLst>
                <a:gd name="T0" fmla="*/ 0 w 2751"/>
                <a:gd name="T1" fmla="*/ 0 h 2080"/>
                <a:gd name="T2" fmla="*/ 0 w 2751"/>
                <a:gd name="T3" fmla="*/ 2080 h 2080"/>
                <a:gd name="T4" fmla="*/ 545 w 2751"/>
                <a:gd name="T5" fmla="*/ 0 h 2080"/>
                <a:gd name="T6" fmla="*/ 545 w 2751"/>
                <a:gd name="T7" fmla="*/ 2080 h 2080"/>
                <a:gd name="T8" fmla="*/ 1099 w 2751"/>
                <a:gd name="T9" fmla="*/ 0 h 2080"/>
                <a:gd name="T10" fmla="*/ 1099 w 2751"/>
                <a:gd name="T11" fmla="*/ 2080 h 2080"/>
                <a:gd name="T12" fmla="*/ 1652 w 2751"/>
                <a:gd name="T13" fmla="*/ 0 h 2080"/>
                <a:gd name="T14" fmla="*/ 1652 w 2751"/>
                <a:gd name="T15" fmla="*/ 2080 h 2080"/>
                <a:gd name="T16" fmla="*/ 2197 w 2751"/>
                <a:gd name="T17" fmla="*/ 0 h 2080"/>
                <a:gd name="T18" fmla="*/ 2197 w 2751"/>
                <a:gd name="T19" fmla="*/ 2080 h 2080"/>
                <a:gd name="T20" fmla="*/ 2751 w 2751"/>
                <a:gd name="T21" fmla="*/ 0 h 2080"/>
                <a:gd name="T22" fmla="*/ 2751 w 2751"/>
                <a:gd name="T23" fmla="*/ 208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1" h="2080">
                  <a:moveTo>
                    <a:pt x="0" y="0"/>
                  </a:moveTo>
                  <a:lnTo>
                    <a:pt x="0" y="2080"/>
                  </a:lnTo>
                  <a:moveTo>
                    <a:pt x="545" y="0"/>
                  </a:moveTo>
                  <a:lnTo>
                    <a:pt x="545" y="2080"/>
                  </a:lnTo>
                  <a:moveTo>
                    <a:pt x="1099" y="0"/>
                  </a:moveTo>
                  <a:lnTo>
                    <a:pt x="1099" y="2080"/>
                  </a:lnTo>
                  <a:moveTo>
                    <a:pt x="1652" y="0"/>
                  </a:moveTo>
                  <a:lnTo>
                    <a:pt x="1652" y="2080"/>
                  </a:lnTo>
                  <a:moveTo>
                    <a:pt x="2197" y="0"/>
                  </a:moveTo>
                  <a:lnTo>
                    <a:pt x="2197" y="2080"/>
                  </a:lnTo>
                  <a:moveTo>
                    <a:pt x="2751" y="0"/>
                  </a:moveTo>
                  <a:lnTo>
                    <a:pt x="2751" y="208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Freeform 6">
              <a:extLst>
                <a:ext uri="{FF2B5EF4-FFF2-40B4-BE49-F238E27FC236}">
                  <a16:creationId xmlns:a16="http://schemas.microsoft.com/office/drawing/2014/main" id="{A87A463F-C52A-4048-923E-59ED25CD3AE7}"/>
                </a:ext>
              </a:extLst>
            </p:cNvPr>
            <p:cNvSpPr>
              <a:spLocks noEditPoints="1"/>
            </p:cNvSpPr>
            <p:nvPr/>
          </p:nvSpPr>
          <p:spPr bwMode="auto">
            <a:xfrm>
              <a:off x="835025" y="2982913"/>
              <a:ext cx="5245100" cy="3302000"/>
            </a:xfrm>
            <a:custGeom>
              <a:avLst/>
              <a:gdLst>
                <a:gd name="T0" fmla="*/ 0 w 3304"/>
                <a:gd name="T1" fmla="*/ 2080 h 2080"/>
                <a:gd name="T2" fmla="*/ 3304 w 3304"/>
                <a:gd name="T3" fmla="*/ 2080 h 2080"/>
                <a:gd name="T4" fmla="*/ 0 w 3304"/>
                <a:gd name="T5" fmla="*/ 1614 h 2080"/>
                <a:gd name="T6" fmla="*/ 3304 w 3304"/>
                <a:gd name="T7" fmla="*/ 1614 h 2080"/>
                <a:gd name="T8" fmla="*/ 0 w 3304"/>
                <a:gd name="T9" fmla="*/ 1389 h 2080"/>
                <a:gd name="T10" fmla="*/ 3304 w 3304"/>
                <a:gd name="T11" fmla="*/ 1389 h 2080"/>
                <a:gd name="T12" fmla="*/ 0 w 3304"/>
                <a:gd name="T13" fmla="*/ 1156 h 2080"/>
                <a:gd name="T14" fmla="*/ 3304 w 3304"/>
                <a:gd name="T15" fmla="*/ 1156 h 2080"/>
                <a:gd name="T16" fmla="*/ 0 w 3304"/>
                <a:gd name="T17" fmla="*/ 924 h 2080"/>
                <a:gd name="T18" fmla="*/ 3304 w 3304"/>
                <a:gd name="T19" fmla="*/ 924 h 2080"/>
                <a:gd name="T20" fmla="*/ 0 w 3304"/>
                <a:gd name="T21" fmla="*/ 691 h 2080"/>
                <a:gd name="T22" fmla="*/ 3304 w 3304"/>
                <a:gd name="T23" fmla="*/ 691 h 2080"/>
                <a:gd name="T24" fmla="*/ 0 w 3304"/>
                <a:gd name="T25" fmla="*/ 466 h 2080"/>
                <a:gd name="T26" fmla="*/ 3304 w 3304"/>
                <a:gd name="T27" fmla="*/ 466 h 2080"/>
                <a:gd name="T28" fmla="*/ 0 w 3304"/>
                <a:gd name="T29" fmla="*/ 233 h 2080"/>
                <a:gd name="T30" fmla="*/ 3304 w 3304"/>
                <a:gd name="T31" fmla="*/ 233 h 2080"/>
                <a:gd name="T32" fmla="*/ 0 w 3304"/>
                <a:gd name="T33" fmla="*/ 0 h 2080"/>
                <a:gd name="T34" fmla="*/ 3304 w 3304"/>
                <a:gd name="T35" fmla="*/ 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04" h="2080">
                  <a:moveTo>
                    <a:pt x="0" y="2080"/>
                  </a:moveTo>
                  <a:lnTo>
                    <a:pt x="3304" y="2080"/>
                  </a:lnTo>
                  <a:moveTo>
                    <a:pt x="0" y="1614"/>
                  </a:moveTo>
                  <a:lnTo>
                    <a:pt x="3304" y="1614"/>
                  </a:lnTo>
                  <a:moveTo>
                    <a:pt x="0" y="1389"/>
                  </a:moveTo>
                  <a:lnTo>
                    <a:pt x="3304" y="1389"/>
                  </a:lnTo>
                  <a:moveTo>
                    <a:pt x="0" y="1156"/>
                  </a:moveTo>
                  <a:lnTo>
                    <a:pt x="3304" y="1156"/>
                  </a:lnTo>
                  <a:moveTo>
                    <a:pt x="0" y="924"/>
                  </a:moveTo>
                  <a:lnTo>
                    <a:pt x="3304" y="924"/>
                  </a:lnTo>
                  <a:moveTo>
                    <a:pt x="0" y="691"/>
                  </a:moveTo>
                  <a:lnTo>
                    <a:pt x="3304" y="691"/>
                  </a:lnTo>
                  <a:moveTo>
                    <a:pt x="0" y="466"/>
                  </a:moveTo>
                  <a:lnTo>
                    <a:pt x="3304" y="466"/>
                  </a:lnTo>
                  <a:moveTo>
                    <a:pt x="0" y="233"/>
                  </a:moveTo>
                  <a:lnTo>
                    <a:pt x="3304" y="233"/>
                  </a:lnTo>
                  <a:moveTo>
                    <a:pt x="0" y="0"/>
                  </a:moveTo>
                  <a:lnTo>
                    <a:pt x="3304"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06EAF57F-4D9F-4487-A5E3-4FEFC896748E}"/>
                </a:ext>
              </a:extLst>
            </p:cNvPr>
            <p:cNvSpPr>
              <a:spLocks noChangeShapeType="1"/>
            </p:cNvSpPr>
            <p:nvPr/>
          </p:nvSpPr>
          <p:spPr bwMode="auto">
            <a:xfrm flipV="1">
              <a:off x="835025" y="2982913"/>
              <a:ext cx="0" cy="33020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F9B85D1F-7972-4CED-9483-96107FF446A1}"/>
                </a:ext>
              </a:extLst>
            </p:cNvPr>
            <p:cNvSpPr>
              <a:spLocks noChangeShapeType="1"/>
            </p:cNvSpPr>
            <p:nvPr/>
          </p:nvSpPr>
          <p:spPr bwMode="auto">
            <a:xfrm>
              <a:off x="838303" y="5921733"/>
              <a:ext cx="52451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6" name="Csoportba foglalás 135">
            <a:extLst>
              <a:ext uri="{FF2B5EF4-FFF2-40B4-BE49-F238E27FC236}">
                <a16:creationId xmlns:a16="http://schemas.microsoft.com/office/drawing/2014/main" id="{B4F6A0BB-701C-461D-8355-EB1190BDB37D}"/>
              </a:ext>
            </a:extLst>
          </p:cNvPr>
          <p:cNvGrpSpPr/>
          <p:nvPr/>
        </p:nvGrpSpPr>
        <p:grpSpPr>
          <a:xfrm>
            <a:off x="2960688" y="4257676"/>
            <a:ext cx="2686050" cy="968375"/>
            <a:chOff x="2960688" y="4257676"/>
            <a:chExt cx="2686050" cy="968375"/>
          </a:xfrm>
        </p:grpSpPr>
        <p:sp>
          <p:nvSpPr>
            <p:cNvPr id="14" name="Oval 10">
              <a:extLst>
                <a:ext uri="{FF2B5EF4-FFF2-40B4-BE49-F238E27FC236}">
                  <a16:creationId xmlns:a16="http://schemas.microsoft.com/office/drawing/2014/main" id="{9DA05954-2C96-489E-9A6C-5CE1D9B02692}"/>
                </a:ext>
              </a:extLst>
            </p:cNvPr>
            <p:cNvSpPr>
              <a:spLocks noChangeArrowheads="1"/>
            </p:cNvSpPr>
            <p:nvPr/>
          </p:nvSpPr>
          <p:spPr bwMode="auto">
            <a:xfrm>
              <a:off x="2960688" y="51498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5" name="Oval 11">
              <a:extLst>
                <a:ext uri="{FF2B5EF4-FFF2-40B4-BE49-F238E27FC236}">
                  <a16:creationId xmlns:a16="http://schemas.microsoft.com/office/drawing/2014/main" id="{39F32808-C28F-476B-83B2-F2425A125B71}"/>
                </a:ext>
              </a:extLst>
            </p:cNvPr>
            <p:cNvSpPr>
              <a:spLocks noChangeArrowheads="1"/>
            </p:cNvSpPr>
            <p:nvPr/>
          </p:nvSpPr>
          <p:spPr bwMode="auto">
            <a:xfrm>
              <a:off x="2960688" y="51498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2">
              <a:extLst>
                <a:ext uri="{FF2B5EF4-FFF2-40B4-BE49-F238E27FC236}">
                  <a16:creationId xmlns:a16="http://schemas.microsoft.com/office/drawing/2014/main" id="{31E41F1C-6D6E-4DC9-B2D9-FE504AE50D86}"/>
                </a:ext>
              </a:extLst>
            </p:cNvPr>
            <p:cNvSpPr>
              <a:spLocks noChangeArrowheads="1"/>
            </p:cNvSpPr>
            <p:nvPr/>
          </p:nvSpPr>
          <p:spPr bwMode="auto">
            <a:xfrm>
              <a:off x="3125788" y="50990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3">
              <a:extLst>
                <a:ext uri="{FF2B5EF4-FFF2-40B4-BE49-F238E27FC236}">
                  <a16:creationId xmlns:a16="http://schemas.microsoft.com/office/drawing/2014/main" id="{DE2ACA71-0DB3-49D3-85EC-1557D6FA332A}"/>
                </a:ext>
              </a:extLst>
            </p:cNvPr>
            <p:cNvSpPr>
              <a:spLocks noChangeArrowheads="1"/>
            </p:cNvSpPr>
            <p:nvPr/>
          </p:nvSpPr>
          <p:spPr bwMode="auto">
            <a:xfrm>
              <a:off x="3125788" y="50990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4">
              <a:extLst>
                <a:ext uri="{FF2B5EF4-FFF2-40B4-BE49-F238E27FC236}">
                  <a16:creationId xmlns:a16="http://schemas.microsoft.com/office/drawing/2014/main" id="{0CB447DC-AE1B-4D45-AC7F-40ECFED7B074}"/>
                </a:ext>
              </a:extLst>
            </p:cNvPr>
            <p:cNvSpPr>
              <a:spLocks noChangeArrowheads="1"/>
            </p:cNvSpPr>
            <p:nvPr/>
          </p:nvSpPr>
          <p:spPr bwMode="auto">
            <a:xfrm>
              <a:off x="3303588" y="5035551"/>
              <a:ext cx="77787"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5">
              <a:extLst>
                <a:ext uri="{FF2B5EF4-FFF2-40B4-BE49-F238E27FC236}">
                  <a16:creationId xmlns:a16="http://schemas.microsoft.com/office/drawing/2014/main" id="{62153E32-8220-4CBB-A4EA-BA01BD32C6D4}"/>
                </a:ext>
              </a:extLst>
            </p:cNvPr>
            <p:cNvSpPr>
              <a:spLocks noChangeArrowheads="1"/>
            </p:cNvSpPr>
            <p:nvPr/>
          </p:nvSpPr>
          <p:spPr bwMode="auto">
            <a:xfrm>
              <a:off x="3303588" y="5035551"/>
              <a:ext cx="77787"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Oval 16">
              <a:extLst>
                <a:ext uri="{FF2B5EF4-FFF2-40B4-BE49-F238E27FC236}">
                  <a16:creationId xmlns:a16="http://schemas.microsoft.com/office/drawing/2014/main" id="{CEC2DEE4-D268-4F00-9270-9E3D1CB14ACE}"/>
                </a:ext>
              </a:extLst>
            </p:cNvPr>
            <p:cNvSpPr>
              <a:spLocks noChangeArrowheads="1"/>
            </p:cNvSpPr>
            <p:nvPr/>
          </p:nvSpPr>
          <p:spPr bwMode="auto">
            <a:xfrm>
              <a:off x="3482975" y="49720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1" name="Oval 17">
              <a:extLst>
                <a:ext uri="{FF2B5EF4-FFF2-40B4-BE49-F238E27FC236}">
                  <a16:creationId xmlns:a16="http://schemas.microsoft.com/office/drawing/2014/main" id="{67FE14FB-B9DD-418A-9560-6C15387207A6}"/>
                </a:ext>
              </a:extLst>
            </p:cNvPr>
            <p:cNvSpPr>
              <a:spLocks noChangeArrowheads="1"/>
            </p:cNvSpPr>
            <p:nvPr/>
          </p:nvSpPr>
          <p:spPr bwMode="auto">
            <a:xfrm>
              <a:off x="3482975" y="49720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2" name="Oval 18">
              <a:extLst>
                <a:ext uri="{FF2B5EF4-FFF2-40B4-BE49-F238E27FC236}">
                  <a16:creationId xmlns:a16="http://schemas.microsoft.com/office/drawing/2014/main" id="{561F2ABC-67E4-4518-A738-BD9512E88FA0}"/>
                </a:ext>
              </a:extLst>
            </p:cNvPr>
            <p:cNvSpPr>
              <a:spLocks noChangeArrowheads="1"/>
            </p:cNvSpPr>
            <p:nvPr/>
          </p:nvSpPr>
          <p:spPr bwMode="auto">
            <a:xfrm>
              <a:off x="3648075" y="49212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3" name="Oval 19">
              <a:extLst>
                <a:ext uri="{FF2B5EF4-FFF2-40B4-BE49-F238E27FC236}">
                  <a16:creationId xmlns:a16="http://schemas.microsoft.com/office/drawing/2014/main" id="{D08C8931-E2BF-43C7-AFB1-82B2369ED665}"/>
                </a:ext>
              </a:extLst>
            </p:cNvPr>
            <p:cNvSpPr>
              <a:spLocks noChangeArrowheads="1"/>
            </p:cNvSpPr>
            <p:nvPr/>
          </p:nvSpPr>
          <p:spPr bwMode="auto">
            <a:xfrm>
              <a:off x="3648075" y="49212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Oval 20">
              <a:extLst>
                <a:ext uri="{FF2B5EF4-FFF2-40B4-BE49-F238E27FC236}">
                  <a16:creationId xmlns:a16="http://schemas.microsoft.com/office/drawing/2014/main" id="{FA1E9489-FA38-4319-8F3C-C91248281324}"/>
                </a:ext>
              </a:extLst>
            </p:cNvPr>
            <p:cNvSpPr>
              <a:spLocks noChangeArrowheads="1"/>
            </p:cNvSpPr>
            <p:nvPr/>
          </p:nvSpPr>
          <p:spPr bwMode="auto">
            <a:xfrm>
              <a:off x="3825875" y="48577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 name="Oval 21">
              <a:extLst>
                <a:ext uri="{FF2B5EF4-FFF2-40B4-BE49-F238E27FC236}">
                  <a16:creationId xmlns:a16="http://schemas.microsoft.com/office/drawing/2014/main" id="{7DB20A0D-6411-4C23-8E35-D33D1F899138}"/>
                </a:ext>
              </a:extLst>
            </p:cNvPr>
            <p:cNvSpPr>
              <a:spLocks noChangeArrowheads="1"/>
            </p:cNvSpPr>
            <p:nvPr/>
          </p:nvSpPr>
          <p:spPr bwMode="auto">
            <a:xfrm>
              <a:off x="3825875" y="48577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Oval 22">
              <a:extLst>
                <a:ext uri="{FF2B5EF4-FFF2-40B4-BE49-F238E27FC236}">
                  <a16:creationId xmlns:a16="http://schemas.microsoft.com/office/drawing/2014/main" id="{138B150A-3C6D-40A7-86E9-62E821534C25}"/>
                </a:ext>
              </a:extLst>
            </p:cNvPr>
            <p:cNvSpPr>
              <a:spLocks noChangeArrowheads="1"/>
            </p:cNvSpPr>
            <p:nvPr/>
          </p:nvSpPr>
          <p:spPr bwMode="auto">
            <a:xfrm>
              <a:off x="4005263" y="4792663"/>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 name="Oval 23">
              <a:extLst>
                <a:ext uri="{FF2B5EF4-FFF2-40B4-BE49-F238E27FC236}">
                  <a16:creationId xmlns:a16="http://schemas.microsoft.com/office/drawing/2014/main" id="{E9101DF5-75BE-496A-8279-C63F01AE5201}"/>
                </a:ext>
              </a:extLst>
            </p:cNvPr>
            <p:cNvSpPr>
              <a:spLocks noChangeArrowheads="1"/>
            </p:cNvSpPr>
            <p:nvPr/>
          </p:nvSpPr>
          <p:spPr bwMode="auto">
            <a:xfrm>
              <a:off x="4005263" y="4792663"/>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4">
              <a:extLst>
                <a:ext uri="{FF2B5EF4-FFF2-40B4-BE49-F238E27FC236}">
                  <a16:creationId xmlns:a16="http://schemas.microsoft.com/office/drawing/2014/main" id="{2BD87FCB-01C2-464A-8889-D318EE8F2AE9}"/>
                </a:ext>
              </a:extLst>
            </p:cNvPr>
            <p:cNvSpPr>
              <a:spLocks noChangeArrowheads="1"/>
            </p:cNvSpPr>
            <p:nvPr/>
          </p:nvSpPr>
          <p:spPr bwMode="auto">
            <a:xfrm>
              <a:off x="4183063" y="47291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5">
              <a:extLst>
                <a:ext uri="{FF2B5EF4-FFF2-40B4-BE49-F238E27FC236}">
                  <a16:creationId xmlns:a16="http://schemas.microsoft.com/office/drawing/2014/main" id="{BF5CA348-034D-44AD-BA50-4F70884B3E03}"/>
                </a:ext>
              </a:extLst>
            </p:cNvPr>
            <p:cNvSpPr>
              <a:spLocks noChangeArrowheads="1"/>
            </p:cNvSpPr>
            <p:nvPr/>
          </p:nvSpPr>
          <p:spPr bwMode="auto">
            <a:xfrm>
              <a:off x="4183063" y="47291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Oval 26">
              <a:extLst>
                <a:ext uri="{FF2B5EF4-FFF2-40B4-BE49-F238E27FC236}">
                  <a16:creationId xmlns:a16="http://schemas.microsoft.com/office/drawing/2014/main" id="{C5BE02FF-1219-4B54-8EF4-872CDFB94549}"/>
                </a:ext>
              </a:extLst>
            </p:cNvPr>
            <p:cNvSpPr>
              <a:spLocks noChangeArrowheads="1"/>
            </p:cNvSpPr>
            <p:nvPr/>
          </p:nvSpPr>
          <p:spPr bwMode="auto">
            <a:xfrm>
              <a:off x="4348163" y="46783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 name="Oval 27">
              <a:extLst>
                <a:ext uri="{FF2B5EF4-FFF2-40B4-BE49-F238E27FC236}">
                  <a16:creationId xmlns:a16="http://schemas.microsoft.com/office/drawing/2014/main" id="{6F1A4D16-6E45-4054-BAC7-9FCB6DAD5CF8}"/>
                </a:ext>
              </a:extLst>
            </p:cNvPr>
            <p:cNvSpPr>
              <a:spLocks noChangeArrowheads="1"/>
            </p:cNvSpPr>
            <p:nvPr/>
          </p:nvSpPr>
          <p:spPr bwMode="auto">
            <a:xfrm>
              <a:off x="4348163" y="46783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28">
              <a:extLst>
                <a:ext uri="{FF2B5EF4-FFF2-40B4-BE49-F238E27FC236}">
                  <a16:creationId xmlns:a16="http://schemas.microsoft.com/office/drawing/2014/main" id="{DD9FA1F3-F682-44DF-8C6E-027A8D81168E}"/>
                </a:ext>
              </a:extLst>
            </p:cNvPr>
            <p:cNvSpPr>
              <a:spLocks noChangeArrowheads="1"/>
            </p:cNvSpPr>
            <p:nvPr/>
          </p:nvSpPr>
          <p:spPr bwMode="auto">
            <a:xfrm>
              <a:off x="4525963" y="46148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29">
              <a:extLst>
                <a:ext uri="{FF2B5EF4-FFF2-40B4-BE49-F238E27FC236}">
                  <a16:creationId xmlns:a16="http://schemas.microsoft.com/office/drawing/2014/main" id="{D36398D5-852A-442D-A02F-DFC5642C46FF}"/>
                </a:ext>
              </a:extLst>
            </p:cNvPr>
            <p:cNvSpPr>
              <a:spLocks noChangeArrowheads="1"/>
            </p:cNvSpPr>
            <p:nvPr/>
          </p:nvSpPr>
          <p:spPr bwMode="auto">
            <a:xfrm>
              <a:off x="4525963" y="46148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30">
              <a:extLst>
                <a:ext uri="{FF2B5EF4-FFF2-40B4-BE49-F238E27FC236}">
                  <a16:creationId xmlns:a16="http://schemas.microsoft.com/office/drawing/2014/main" id="{F2AD0577-EBFF-4F1D-B752-C55552072D4D}"/>
                </a:ext>
              </a:extLst>
            </p:cNvPr>
            <p:cNvSpPr>
              <a:spLocks noChangeArrowheads="1"/>
            </p:cNvSpPr>
            <p:nvPr/>
          </p:nvSpPr>
          <p:spPr bwMode="auto">
            <a:xfrm>
              <a:off x="4705350" y="45513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31">
              <a:extLst>
                <a:ext uri="{FF2B5EF4-FFF2-40B4-BE49-F238E27FC236}">
                  <a16:creationId xmlns:a16="http://schemas.microsoft.com/office/drawing/2014/main" id="{A03BDF60-6429-4554-BEDE-392BE7353866}"/>
                </a:ext>
              </a:extLst>
            </p:cNvPr>
            <p:cNvSpPr>
              <a:spLocks noChangeArrowheads="1"/>
            </p:cNvSpPr>
            <p:nvPr/>
          </p:nvSpPr>
          <p:spPr bwMode="auto">
            <a:xfrm>
              <a:off x="4705350" y="45513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2">
              <a:extLst>
                <a:ext uri="{FF2B5EF4-FFF2-40B4-BE49-F238E27FC236}">
                  <a16:creationId xmlns:a16="http://schemas.microsoft.com/office/drawing/2014/main" id="{14413258-77C3-46D2-97FB-B69A377D170D}"/>
                </a:ext>
              </a:extLst>
            </p:cNvPr>
            <p:cNvSpPr>
              <a:spLocks noChangeArrowheads="1"/>
            </p:cNvSpPr>
            <p:nvPr/>
          </p:nvSpPr>
          <p:spPr bwMode="auto">
            <a:xfrm>
              <a:off x="4870450" y="45005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3">
              <a:extLst>
                <a:ext uri="{FF2B5EF4-FFF2-40B4-BE49-F238E27FC236}">
                  <a16:creationId xmlns:a16="http://schemas.microsoft.com/office/drawing/2014/main" id="{609C9923-067D-4C97-B155-8D291F92E34E}"/>
                </a:ext>
              </a:extLst>
            </p:cNvPr>
            <p:cNvSpPr>
              <a:spLocks noChangeArrowheads="1"/>
            </p:cNvSpPr>
            <p:nvPr/>
          </p:nvSpPr>
          <p:spPr bwMode="auto">
            <a:xfrm>
              <a:off x="4870450" y="45005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8" name="Oval 34">
              <a:extLst>
                <a:ext uri="{FF2B5EF4-FFF2-40B4-BE49-F238E27FC236}">
                  <a16:creationId xmlns:a16="http://schemas.microsoft.com/office/drawing/2014/main" id="{2F98AC82-F962-41D0-AC9F-72FFA662FBC8}"/>
                </a:ext>
              </a:extLst>
            </p:cNvPr>
            <p:cNvSpPr>
              <a:spLocks noChangeArrowheads="1"/>
            </p:cNvSpPr>
            <p:nvPr/>
          </p:nvSpPr>
          <p:spPr bwMode="auto">
            <a:xfrm>
              <a:off x="5048250" y="44370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5">
              <a:extLst>
                <a:ext uri="{FF2B5EF4-FFF2-40B4-BE49-F238E27FC236}">
                  <a16:creationId xmlns:a16="http://schemas.microsoft.com/office/drawing/2014/main" id="{99F2B8E0-F003-447E-8F97-70497846D08E}"/>
                </a:ext>
              </a:extLst>
            </p:cNvPr>
            <p:cNvSpPr>
              <a:spLocks noChangeArrowheads="1"/>
            </p:cNvSpPr>
            <p:nvPr/>
          </p:nvSpPr>
          <p:spPr bwMode="auto">
            <a:xfrm>
              <a:off x="5048250" y="44370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6">
              <a:extLst>
                <a:ext uri="{FF2B5EF4-FFF2-40B4-BE49-F238E27FC236}">
                  <a16:creationId xmlns:a16="http://schemas.microsoft.com/office/drawing/2014/main" id="{139B5259-C13B-4354-8109-202131178FBA}"/>
                </a:ext>
              </a:extLst>
            </p:cNvPr>
            <p:cNvSpPr>
              <a:spLocks noChangeArrowheads="1"/>
            </p:cNvSpPr>
            <p:nvPr/>
          </p:nvSpPr>
          <p:spPr bwMode="auto">
            <a:xfrm>
              <a:off x="5226050" y="4371976"/>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7">
              <a:extLst>
                <a:ext uri="{FF2B5EF4-FFF2-40B4-BE49-F238E27FC236}">
                  <a16:creationId xmlns:a16="http://schemas.microsoft.com/office/drawing/2014/main" id="{819009FA-B86D-4977-BCF0-54C2DB79EFE4}"/>
                </a:ext>
              </a:extLst>
            </p:cNvPr>
            <p:cNvSpPr>
              <a:spLocks noChangeArrowheads="1"/>
            </p:cNvSpPr>
            <p:nvPr/>
          </p:nvSpPr>
          <p:spPr bwMode="auto">
            <a:xfrm>
              <a:off x="5226050" y="4371976"/>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8">
              <a:extLst>
                <a:ext uri="{FF2B5EF4-FFF2-40B4-BE49-F238E27FC236}">
                  <a16:creationId xmlns:a16="http://schemas.microsoft.com/office/drawing/2014/main" id="{3081BE51-1D2D-4374-B5C4-438D132F39C1}"/>
                </a:ext>
              </a:extLst>
            </p:cNvPr>
            <p:cNvSpPr>
              <a:spLocks noChangeArrowheads="1"/>
            </p:cNvSpPr>
            <p:nvPr/>
          </p:nvSpPr>
          <p:spPr bwMode="auto">
            <a:xfrm>
              <a:off x="5405438" y="4308476"/>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9">
              <a:extLst>
                <a:ext uri="{FF2B5EF4-FFF2-40B4-BE49-F238E27FC236}">
                  <a16:creationId xmlns:a16="http://schemas.microsoft.com/office/drawing/2014/main" id="{0D439FA1-0B5F-4CED-8FB1-AC1654585D69}"/>
                </a:ext>
              </a:extLst>
            </p:cNvPr>
            <p:cNvSpPr>
              <a:spLocks noChangeArrowheads="1"/>
            </p:cNvSpPr>
            <p:nvPr/>
          </p:nvSpPr>
          <p:spPr bwMode="auto">
            <a:xfrm>
              <a:off x="5405438" y="4308476"/>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40">
              <a:extLst>
                <a:ext uri="{FF2B5EF4-FFF2-40B4-BE49-F238E27FC236}">
                  <a16:creationId xmlns:a16="http://schemas.microsoft.com/office/drawing/2014/main" id="{EF5E08E6-DF64-4C85-8765-464DD5E65821}"/>
                </a:ext>
              </a:extLst>
            </p:cNvPr>
            <p:cNvSpPr>
              <a:spLocks noChangeArrowheads="1"/>
            </p:cNvSpPr>
            <p:nvPr/>
          </p:nvSpPr>
          <p:spPr bwMode="auto">
            <a:xfrm>
              <a:off x="5570538" y="4257676"/>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41">
              <a:extLst>
                <a:ext uri="{FF2B5EF4-FFF2-40B4-BE49-F238E27FC236}">
                  <a16:creationId xmlns:a16="http://schemas.microsoft.com/office/drawing/2014/main" id="{276E6BF2-E283-487B-A00A-7DFDDB69A40C}"/>
                </a:ext>
              </a:extLst>
            </p:cNvPr>
            <p:cNvSpPr>
              <a:spLocks noChangeArrowheads="1"/>
            </p:cNvSpPr>
            <p:nvPr/>
          </p:nvSpPr>
          <p:spPr bwMode="auto">
            <a:xfrm>
              <a:off x="5570538" y="4257676"/>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2" name="Freeform 108">
            <a:extLst>
              <a:ext uri="{FF2B5EF4-FFF2-40B4-BE49-F238E27FC236}">
                <a16:creationId xmlns:a16="http://schemas.microsoft.com/office/drawing/2014/main" id="{C78DCB54-529C-4C01-819A-B4A33D33CF8B}"/>
              </a:ext>
            </a:extLst>
          </p:cNvPr>
          <p:cNvSpPr>
            <a:spLocks noEditPoints="1"/>
          </p:cNvSpPr>
          <p:nvPr/>
        </p:nvSpPr>
        <p:spPr bwMode="auto">
          <a:xfrm>
            <a:off x="571500" y="3168651"/>
            <a:ext cx="5054600" cy="2946400"/>
          </a:xfrm>
          <a:custGeom>
            <a:avLst/>
            <a:gdLst>
              <a:gd name="T0" fmla="*/ 66 w 6352"/>
              <a:gd name="T1" fmla="*/ 3633 h 3698"/>
              <a:gd name="T2" fmla="*/ 193 w 6352"/>
              <a:gd name="T3" fmla="*/ 3597 h 3698"/>
              <a:gd name="T4" fmla="*/ 226 w 6352"/>
              <a:gd name="T5" fmla="*/ 3559 h 3698"/>
              <a:gd name="T6" fmla="*/ 343 w 6352"/>
              <a:gd name="T7" fmla="*/ 3473 h 3698"/>
              <a:gd name="T8" fmla="*/ 454 w 6352"/>
              <a:gd name="T9" fmla="*/ 3409 h 3698"/>
              <a:gd name="T10" fmla="*/ 564 w 6352"/>
              <a:gd name="T11" fmla="*/ 3344 h 3698"/>
              <a:gd name="T12" fmla="*/ 675 w 6352"/>
              <a:gd name="T13" fmla="*/ 3280 h 3698"/>
              <a:gd name="T14" fmla="*/ 786 w 6352"/>
              <a:gd name="T15" fmla="*/ 3216 h 3698"/>
              <a:gd name="T16" fmla="*/ 897 w 6352"/>
              <a:gd name="T17" fmla="*/ 3152 h 3698"/>
              <a:gd name="T18" fmla="*/ 1008 w 6352"/>
              <a:gd name="T19" fmla="*/ 3088 h 3698"/>
              <a:gd name="T20" fmla="*/ 1118 w 6352"/>
              <a:gd name="T21" fmla="*/ 3023 h 3698"/>
              <a:gd name="T22" fmla="*/ 1229 w 6352"/>
              <a:gd name="T23" fmla="*/ 2959 h 3698"/>
              <a:gd name="T24" fmla="*/ 1340 w 6352"/>
              <a:gd name="T25" fmla="*/ 2895 h 3698"/>
              <a:gd name="T26" fmla="*/ 1451 w 6352"/>
              <a:gd name="T27" fmla="*/ 2831 h 3698"/>
              <a:gd name="T28" fmla="*/ 1562 w 6352"/>
              <a:gd name="T29" fmla="*/ 2766 h 3698"/>
              <a:gd name="T30" fmla="*/ 1672 w 6352"/>
              <a:gd name="T31" fmla="*/ 2702 h 3698"/>
              <a:gd name="T32" fmla="*/ 1805 w 6352"/>
              <a:gd name="T33" fmla="*/ 2644 h 3698"/>
              <a:gd name="T34" fmla="*/ 1910 w 6352"/>
              <a:gd name="T35" fmla="*/ 2601 h 3698"/>
              <a:gd name="T36" fmla="*/ 1965 w 6352"/>
              <a:gd name="T37" fmla="*/ 2569 h 3698"/>
              <a:gd name="T38" fmla="*/ 2060 w 6352"/>
              <a:gd name="T39" fmla="*/ 2477 h 3698"/>
              <a:gd name="T40" fmla="*/ 2193 w 6352"/>
              <a:gd name="T41" fmla="*/ 2419 h 3698"/>
              <a:gd name="T42" fmla="*/ 2298 w 6352"/>
              <a:gd name="T43" fmla="*/ 2377 h 3698"/>
              <a:gd name="T44" fmla="*/ 2353 w 6352"/>
              <a:gd name="T45" fmla="*/ 2344 h 3698"/>
              <a:gd name="T46" fmla="*/ 2448 w 6352"/>
              <a:gd name="T47" fmla="*/ 2253 h 3698"/>
              <a:gd name="T48" fmla="*/ 2581 w 6352"/>
              <a:gd name="T49" fmla="*/ 2194 h 3698"/>
              <a:gd name="T50" fmla="*/ 2686 w 6352"/>
              <a:gd name="T51" fmla="*/ 2152 h 3698"/>
              <a:gd name="T52" fmla="*/ 2741 w 6352"/>
              <a:gd name="T53" fmla="*/ 2120 h 3698"/>
              <a:gd name="T54" fmla="*/ 2836 w 6352"/>
              <a:gd name="T55" fmla="*/ 2028 h 3698"/>
              <a:gd name="T56" fmla="*/ 2968 w 6352"/>
              <a:gd name="T57" fmla="*/ 1969 h 3698"/>
              <a:gd name="T58" fmla="*/ 3073 w 6352"/>
              <a:gd name="T59" fmla="*/ 1927 h 3698"/>
              <a:gd name="T60" fmla="*/ 3129 w 6352"/>
              <a:gd name="T61" fmla="*/ 1895 h 3698"/>
              <a:gd name="T62" fmla="*/ 3223 w 6352"/>
              <a:gd name="T63" fmla="*/ 1803 h 3698"/>
              <a:gd name="T64" fmla="*/ 3356 w 6352"/>
              <a:gd name="T65" fmla="*/ 1744 h 3698"/>
              <a:gd name="T66" fmla="*/ 3461 w 6352"/>
              <a:gd name="T67" fmla="*/ 1702 h 3698"/>
              <a:gd name="T68" fmla="*/ 3516 w 6352"/>
              <a:gd name="T69" fmla="*/ 1670 h 3698"/>
              <a:gd name="T70" fmla="*/ 3627 w 6352"/>
              <a:gd name="T71" fmla="*/ 1606 h 3698"/>
              <a:gd name="T72" fmla="*/ 3738 w 6352"/>
              <a:gd name="T73" fmla="*/ 1542 h 3698"/>
              <a:gd name="T74" fmla="*/ 3849 w 6352"/>
              <a:gd name="T75" fmla="*/ 1477 h 3698"/>
              <a:gd name="T76" fmla="*/ 3960 w 6352"/>
              <a:gd name="T77" fmla="*/ 1413 h 3698"/>
              <a:gd name="T78" fmla="*/ 4070 w 6352"/>
              <a:gd name="T79" fmla="*/ 1349 h 3698"/>
              <a:gd name="T80" fmla="*/ 4181 w 6352"/>
              <a:gd name="T81" fmla="*/ 1285 h 3698"/>
              <a:gd name="T82" fmla="*/ 4292 w 6352"/>
              <a:gd name="T83" fmla="*/ 1220 h 3698"/>
              <a:gd name="T84" fmla="*/ 4403 w 6352"/>
              <a:gd name="T85" fmla="*/ 1156 h 3698"/>
              <a:gd name="T86" fmla="*/ 4514 w 6352"/>
              <a:gd name="T87" fmla="*/ 1092 h 3698"/>
              <a:gd name="T88" fmla="*/ 4624 w 6352"/>
              <a:gd name="T89" fmla="*/ 1028 h 3698"/>
              <a:gd name="T90" fmla="*/ 4735 w 6352"/>
              <a:gd name="T91" fmla="*/ 963 h 3698"/>
              <a:gd name="T92" fmla="*/ 4846 w 6352"/>
              <a:gd name="T93" fmla="*/ 899 h 3698"/>
              <a:gd name="T94" fmla="*/ 4957 w 6352"/>
              <a:gd name="T95" fmla="*/ 835 h 3698"/>
              <a:gd name="T96" fmla="*/ 5068 w 6352"/>
              <a:gd name="T97" fmla="*/ 771 h 3698"/>
              <a:gd name="T98" fmla="*/ 5178 w 6352"/>
              <a:gd name="T99" fmla="*/ 707 h 3698"/>
              <a:gd name="T100" fmla="*/ 5289 w 6352"/>
              <a:gd name="T101" fmla="*/ 642 h 3698"/>
              <a:gd name="T102" fmla="*/ 5400 w 6352"/>
              <a:gd name="T103" fmla="*/ 578 h 3698"/>
              <a:gd name="T104" fmla="*/ 5511 w 6352"/>
              <a:gd name="T105" fmla="*/ 514 h 3698"/>
              <a:gd name="T106" fmla="*/ 5622 w 6352"/>
              <a:gd name="T107" fmla="*/ 450 h 3698"/>
              <a:gd name="T108" fmla="*/ 5732 w 6352"/>
              <a:gd name="T109" fmla="*/ 385 h 3698"/>
              <a:gd name="T110" fmla="*/ 5843 w 6352"/>
              <a:gd name="T111" fmla="*/ 321 h 3698"/>
              <a:gd name="T112" fmla="*/ 5954 w 6352"/>
              <a:gd name="T113" fmla="*/ 257 h 3698"/>
              <a:gd name="T114" fmla="*/ 6065 w 6352"/>
              <a:gd name="T115" fmla="*/ 193 h 3698"/>
              <a:gd name="T116" fmla="*/ 6175 w 6352"/>
              <a:gd name="T117" fmla="*/ 128 h 3698"/>
              <a:gd name="T118" fmla="*/ 6286 w 6352"/>
              <a:gd name="T119" fmla="*/ 64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52" h="3698">
                <a:moveTo>
                  <a:pt x="26" y="3693"/>
                </a:moveTo>
                <a:lnTo>
                  <a:pt x="27" y="3693"/>
                </a:lnTo>
                <a:lnTo>
                  <a:pt x="27" y="3693"/>
                </a:lnTo>
                <a:cubicBezTo>
                  <a:pt x="34" y="3689"/>
                  <a:pt x="37" y="3679"/>
                  <a:pt x="32" y="3671"/>
                </a:cubicBezTo>
                <a:cubicBezTo>
                  <a:pt x="28" y="3664"/>
                  <a:pt x="18" y="3661"/>
                  <a:pt x="10" y="3666"/>
                </a:cubicBezTo>
                <a:lnTo>
                  <a:pt x="10" y="3666"/>
                </a:lnTo>
                <a:lnTo>
                  <a:pt x="10" y="3666"/>
                </a:lnTo>
                <a:cubicBezTo>
                  <a:pt x="3" y="3670"/>
                  <a:pt x="0" y="3680"/>
                  <a:pt x="5" y="3687"/>
                </a:cubicBezTo>
                <a:cubicBezTo>
                  <a:pt x="9" y="3695"/>
                  <a:pt x="19" y="3698"/>
                  <a:pt x="26" y="3693"/>
                </a:cubicBezTo>
                <a:close/>
                <a:moveTo>
                  <a:pt x="82" y="3661"/>
                </a:moveTo>
                <a:lnTo>
                  <a:pt x="82" y="3661"/>
                </a:lnTo>
                <a:lnTo>
                  <a:pt x="82" y="3661"/>
                </a:lnTo>
                <a:cubicBezTo>
                  <a:pt x="90" y="3657"/>
                  <a:pt x="92" y="3647"/>
                  <a:pt x="88" y="3639"/>
                </a:cubicBezTo>
                <a:cubicBezTo>
                  <a:pt x="83" y="3632"/>
                  <a:pt x="74" y="3629"/>
                  <a:pt x="66" y="3633"/>
                </a:cubicBezTo>
                <a:lnTo>
                  <a:pt x="66" y="3633"/>
                </a:lnTo>
                <a:lnTo>
                  <a:pt x="66" y="3634"/>
                </a:lnTo>
                <a:lnTo>
                  <a:pt x="66" y="3634"/>
                </a:lnTo>
                <a:cubicBezTo>
                  <a:pt x="58" y="3638"/>
                  <a:pt x="56" y="3648"/>
                  <a:pt x="60" y="3655"/>
                </a:cubicBezTo>
                <a:cubicBezTo>
                  <a:pt x="64" y="3663"/>
                  <a:pt x="74" y="3666"/>
                  <a:pt x="82" y="3661"/>
                </a:cubicBezTo>
                <a:close/>
                <a:moveTo>
                  <a:pt x="137" y="3629"/>
                </a:moveTo>
                <a:lnTo>
                  <a:pt x="137" y="3629"/>
                </a:lnTo>
                <a:cubicBezTo>
                  <a:pt x="145" y="3625"/>
                  <a:pt x="148" y="3615"/>
                  <a:pt x="143" y="3607"/>
                </a:cubicBezTo>
                <a:cubicBezTo>
                  <a:pt x="139" y="3600"/>
                  <a:pt x="129" y="3597"/>
                  <a:pt x="121" y="3601"/>
                </a:cubicBezTo>
                <a:lnTo>
                  <a:pt x="121" y="3601"/>
                </a:lnTo>
                <a:lnTo>
                  <a:pt x="121" y="3601"/>
                </a:lnTo>
                <a:cubicBezTo>
                  <a:pt x="114" y="3606"/>
                  <a:pt x="111" y="3616"/>
                  <a:pt x="115" y="3623"/>
                </a:cubicBezTo>
                <a:cubicBezTo>
                  <a:pt x="120" y="3631"/>
                  <a:pt x="130" y="3634"/>
                  <a:pt x="137" y="3629"/>
                </a:cubicBezTo>
                <a:close/>
                <a:moveTo>
                  <a:pt x="193" y="3597"/>
                </a:moveTo>
                <a:lnTo>
                  <a:pt x="193" y="3597"/>
                </a:lnTo>
                <a:cubicBezTo>
                  <a:pt x="200" y="3593"/>
                  <a:pt x="203" y="3583"/>
                  <a:pt x="199" y="3575"/>
                </a:cubicBezTo>
                <a:cubicBezTo>
                  <a:pt x="194" y="3567"/>
                  <a:pt x="184" y="3565"/>
                  <a:pt x="177" y="3569"/>
                </a:cubicBezTo>
                <a:lnTo>
                  <a:pt x="177" y="3569"/>
                </a:lnTo>
                <a:cubicBezTo>
                  <a:pt x="169" y="3574"/>
                  <a:pt x="166" y="3584"/>
                  <a:pt x="171" y="3591"/>
                </a:cubicBezTo>
                <a:cubicBezTo>
                  <a:pt x="175" y="3599"/>
                  <a:pt x="185" y="3601"/>
                  <a:pt x="193" y="3597"/>
                </a:cubicBezTo>
                <a:close/>
                <a:moveTo>
                  <a:pt x="248" y="3565"/>
                </a:moveTo>
                <a:lnTo>
                  <a:pt x="248" y="3565"/>
                </a:lnTo>
                <a:cubicBezTo>
                  <a:pt x="256" y="3560"/>
                  <a:pt x="258" y="3551"/>
                  <a:pt x="254" y="3543"/>
                </a:cubicBezTo>
                <a:cubicBezTo>
                  <a:pt x="249" y="3535"/>
                  <a:pt x="240" y="3533"/>
                  <a:pt x="232" y="3537"/>
                </a:cubicBezTo>
                <a:lnTo>
                  <a:pt x="232" y="3537"/>
                </a:lnTo>
                <a:lnTo>
                  <a:pt x="232" y="3537"/>
                </a:lnTo>
                <a:lnTo>
                  <a:pt x="232" y="3537"/>
                </a:lnTo>
                <a:cubicBezTo>
                  <a:pt x="224" y="3542"/>
                  <a:pt x="222" y="3551"/>
                  <a:pt x="226" y="3559"/>
                </a:cubicBezTo>
                <a:cubicBezTo>
                  <a:pt x="231" y="3567"/>
                  <a:pt x="240" y="3569"/>
                  <a:pt x="248" y="3565"/>
                </a:cubicBezTo>
                <a:close/>
                <a:moveTo>
                  <a:pt x="303" y="3533"/>
                </a:moveTo>
                <a:lnTo>
                  <a:pt x="303" y="3533"/>
                </a:lnTo>
                <a:cubicBezTo>
                  <a:pt x="311" y="3528"/>
                  <a:pt x="314" y="3518"/>
                  <a:pt x="309" y="3511"/>
                </a:cubicBezTo>
                <a:cubicBezTo>
                  <a:pt x="305" y="3503"/>
                  <a:pt x="295" y="3501"/>
                  <a:pt x="287" y="3505"/>
                </a:cubicBezTo>
                <a:lnTo>
                  <a:pt x="287" y="3505"/>
                </a:lnTo>
                <a:lnTo>
                  <a:pt x="287" y="3505"/>
                </a:lnTo>
                <a:cubicBezTo>
                  <a:pt x="280" y="3509"/>
                  <a:pt x="277" y="3519"/>
                  <a:pt x="282" y="3527"/>
                </a:cubicBezTo>
                <a:cubicBezTo>
                  <a:pt x="286" y="3535"/>
                  <a:pt x="296" y="3537"/>
                  <a:pt x="303" y="3533"/>
                </a:cubicBezTo>
                <a:close/>
                <a:moveTo>
                  <a:pt x="359" y="3501"/>
                </a:moveTo>
                <a:lnTo>
                  <a:pt x="359" y="3501"/>
                </a:lnTo>
                <a:cubicBezTo>
                  <a:pt x="367" y="3496"/>
                  <a:pt x="369" y="3486"/>
                  <a:pt x="365" y="3479"/>
                </a:cubicBezTo>
                <a:cubicBezTo>
                  <a:pt x="360" y="3471"/>
                  <a:pt x="350" y="3468"/>
                  <a:pt x="343" y="3473"/>
                </a:cubicBezTo>
                <a:lnTo>
                  <a:pt x="343" y="3473"/>
                </a:lnTo>
                <a:lnTo>
                  <a:pt x="343" y="3473"/>
                </a:lnTo>
                <a:cubicBezTo>
                  <a:pt x="335" y="3477"/>
                  <a:pt x="333" y="3487"/>
                  <a:pt x="337" y="3495"/>
                </a:cubicBezTo>
                <a:cubicBezTo>
                  <a:pt x="341" y="3502"/>
                  <a:pt x="351" y="3505"/>
                  <a:pt x="359" y="3501"/>
                </a:cubicBezTo>
                <a:close/>
                <a:moveTo>
                  <a:pt x="414" y="3469"/>
                </a:moveTo>
                <a:lnTo>
                  <a:pt x="414" y="3468"/>
                </a:lnTo>
                <a:cubicBezTo>
                  <a:pt x="422" y="3464"/>
                  <a:pt x="425" y="3454"/>
                  <a:pt x="420" y="3447"/>
                </a:cubicBezTo>
                <a:cubicBezTo>
                  <a:pt x="416" y="3439"/>
                  <a:pt x="406" y="3436"/>
                  <a:pt x="398" y="3441"/>
                </a:cubicBezTo>
                <a:lnTo>
                  <a:pt x="398" y="3441"/>
                </a:lnTo>
                <a:cubicBezTo>
                  <a:pt x="391" y="3445"/>
                  <a:pt x="388" y="3455"/>
                  <a:pt x="392" y="3463"/>
                </a:cubicBezTo>
                <a:cubicBezTo>
                  <a:pt x="397" y="3470"/>
                  <a:pt x="407" y="3473"/>
                  <a:pt x="414" y="3469"/>
                </a:cubicBezTo>
                <a:close/>
                <a:moveTo>
                  <a:pt x="470" y="3436"/>
                </a:moveTo>
                <a:lnTo>
                  <a:pt x="470" y="3436"/>
                </a:lnTo>
                <a:cubicBezTo>
                  <a:pt x="477" y="3432"/>
                  <a:pt x="480" y="3422"/>
                  <a:pt x="476" y="3415"/>
                </a:cubicBezTo>
                <a:cubicBezTo>
                  <a:pt x="471" y="3407"/>
                  <a:pt x="461" y="3404"/>
                  <a:pt x="454" y="3409"/>
                </a:cubicBezTo>
                <a:lnTo>
                  <a:pt x="454" y="3409"/>
                </a:lnTo>
                <a:cubicBezTo>
                  <a:pt x="446" y="3413"/>
                  <a:pt x="443" y="3423"/>
                  <a:pt x="448" y="3431"/>
                </a:cubicBezTo>
                <a:cubicBezTo>
                  <a:pt x="452" y="3438"/>
                  <a:pt x="462" y="3441"/>
                  <a:pt x="470" y="3436"/>
                </a:cubicBezTo>
                <a:close/>
                <a:moveTo>
                  <a:pt x="525" y="3404"/>
                </a:moveTo>
                <a:lnTo>
                  <a:pt x="525" y="3404"/>
                </a:lnTo>
                <a:cubicBezTo>
                  <a:pt x="533" y="3400"/>
                  <a:pt x="535" y="3390"/>
                  <a:pt x="531" y="3382"/>
                </a:cubicBezTo>
                <a:cubicBezTo>
                  <a:pt x="526" y="3375"/>
                  <a:pt x="517" y="3372"/>
                  <a:pt x="509" y="3377"/>
                </a:cubicBezTo>
                <a:lnTo>
                  <a:pt x="509" y="3377"/>
                </a:lnTo>
                <a:cubicBezTo>
                  <a:pt x="501" y="3381"/>
                  <a:pt x="499" y="3391"/>
                  <a:pt x="503" y="3398"/>
                </a:cubicBezTo>
                <a:cubicBezTo>
                  <a:pt x="508" y="3406"/>
                  <a:pt x="517" y="3409"/>
                  <a:pt x="525" y="3404"/>
                </a:cubicBezTo>
                <a:close/>
                <a:moveTo>
                  <a:pt x="580" y="3372"/>
                </a:moveTo>
                <a:lnTo>
                  <a:pt x="580" y="3372"/>
                </a:lnTo>
                <a:cubicBezTo>
                  <a:pt x="588" y="3368"/>
                  <a:pt x="591" y="3358"/>
                  <a:pt x="586" y="3350"/>
                </a:cubicBezTo>
                <a:cubicBezTo>
                  <a:pt x="582" y="3343"/>
                  <a:pt x="572" y="3340"/>
                  <a:pt x="564" y="3344"/>
                </a:cubicBezTo>
                <a:lnTo>
                  <a:pt x="564" y="3344"/>
                </a:lnTo>
                <a:cubicBezTo>
                  <a:pt x="557" y="3349"/>
                  <a:pt x="554" y="3359"/>
                  <a:pt x="559" y="3366"/>
                </a:cubicBezTo>
                <a:cubicBezTo>
                  <a:pt x="563" y="3374"/>
                  <a:pt x="573" y="3377"/>
                  <a:pt x="580" y="3372"/>
                </a:cubicBezTo>
                <a:close/>
                <a:moveTo>
                  <a:pt x="636" y="3340"/>
                </a:moveTo>
                <a:lnTo>
                  <a:pt x="636" y="3340"/>
                </a:lnTo>
                <a:cubicBezTo>
                  <a:pt x="644" y="3336"/>
                  <a:pt x="646" y="3326"/>
                  <a:pt x="642" y="3318"/>
                </a:cubicBezTo>
                <a:cubicBezTo>
                  <a:pt x="637" y="3311"/>
                  <a:pt x="627" y="3308"/>
                  <a:pt x="620" y="3312"/>
                </a:cubicBezTo>
                <a:lnTo>
                  <a:pt x="620" y="3312"/>
                </a:lnTo>
                <a:cubicBezTo>
                  <a:pt x="612" y="3317"/>
                  <a:pt x="610" y="3327"/>
                  <a:pt x="614" y="3334"/>
                </a:cubicBezTo>
                <a:cubicBezTo>
                  <a:pt x="618" y="3342"/>
                  <a:pt x="628" y="3344"/>
                  <a:pt x="636" y="3340"/>
                </a:cubicBezTo>
                <a:close/>
                <a:moveTo>
                  <a:pt x="691" y="3308"/>
                </a:moveTo>
                <a:lnTo>
                  <a:pt x="691" y="3308"/>
                </a:lnTo>
                <a:cubicBezTo>
                  <a:pt x="699" y="3303"/>
                  <a:pt x="702" y="3294"/>
                  <a:pt x="697" y="3286"/>
                </a:cubicBezTo>
                <a:cubicBezTo>
                  <a:pt x="693" y="3278"/>
                  <a:pt x="683" y="3276"/>
                  <a:pt x="675" y="3280"/>
                </a:cubicBezTo>
                <a:lnTo>
                  <a:pt x="675" y="3280"/>
                </a:lnTo>
                <a:cubicBezTo>
                  <a:pt x="668" y="3285"/>
                  <a:pt x="665" y="3294"/>
                  <a:pt x="669" y="3302"/>
                </a:cubicBezTo>
                <a:cubicBezTo>
                  <a:pt x="674" y="3310"/>
                  <a:pt x="684" y="3312"/>
                  <a:pt x="691" y="3308"/>
                </a:cubicBezTo>
                <a:close/>
                <a:moveTo>
                  <a:pt x="747" y="3276"/>
                </a:moveTo>
                <a:lnTo>
                  <a:pt x="747" y="3276"/>
                </a:lnTo>
                <a:cubicBezTo>
                  <a:pt x="754" y="3271"/>
                  <a:pt x="757" y="3262"/>
                  <a:pt x="752" y="3254"/>
                </a:cubicBezTo>
                <a:cubicBezTo>
                  <a:pt x="748" y="3246"/>
                  <a:pt x="738" y="3244"/>
                  <a:pt x="731" y="3248"/>
                </a:cubicBezTo>
                <a:lnTo>
                  <a:pt x="731" y="3248"/>
                </a:lnTo>
                <a:cubicBezTo>
                  <a:pt x="723" y="3253"/>
                  <a:pt x="720" y="3262"/>
                  <a:pt x="725" y="3270"/>
                </a:cubicBezTo>
                <a:cubicBezTo>
                  <a:pt x="729" y="3278"/>
                  <a:pt x="739" y="3280"/>
                  <a:pt x="747" y="3276"/>
                </a:cubicBezTo>
                <a:close/>
                <a:moveTo>
                  <a:pt x="802" y="3244"/>
                </a:moveTo>
                <a:lnTo>
                  <a:pt x="802" y="3244"/>
                </a:lnTo>
                <a:cubicBezTo>
                  <a:pt x="810" y="3239"/>
                  <a:pt x="812" y="3229"/>
                  <a:pt x="808" y="3222"/>
                </a:cubicBezTo>
                <a:cubicBezTo>
                  <a:pt x="803" y="3214"/>
                  <a:pt x="794" y="3212"/>
                  <a:pt x="786" y="3216"/>
                </a:cubicBezTo>
                <a:lnTo>
                  <a:pt x="786" y="3216"/>
                </a:lnTo>
                <a:cubicBezTo>
                  <a:pt x="778" y="3220"/>
                  <a:pt x="776" y="3230"/>
                  <a:pt x="780" y="3238"/>
                </a:cubicBezTo>
                <a:cubicBezTo>
                  <a:pt x="785" y="3246"/>
                  <a:pt x="794" y="3248"/>
                  <a:pt x="802" y="3244"/>
                </a:cubicBezTo>
                <a:close/>
                <a:moveTo>
                  <a:pt x="857" y="3212"/>
                </a:moveTo>
                <a:lnTo>
                  <a:pt x="857" y="3212"/>
                </a:lnTo>
                <a:cubicBezTo>
                  <a:pt x="865" y="3207"/>
                  <a:pt x="868" y="3197"/>
                  <a:pt x="863" y="3190"/>
                </a:cubicBezTo>
                <a:cubicBezTo>
                  <a:pt x="859" y="3182"/>
                  <a:pt x="849" y="3179"/>
                  <a:pt x="841" y="3184"/>
                </a:cubicBezTo>
                <a:lnTo>
                  <a:pt x="841" y="3184"/>
                </a:lnTo>
                <a:cubicBezTo>
                  <a:pt x="834" y="3188"/>
                  <a:pt x="831" y="3198"/>
                  <a:pt x="836" y="3206"/>
                </a:cubicBezTo>
                <a:cubicBezTo>
                  <a:pt x="840" y="3213"/>
                  <a:pt x="850" y="3216"/>
                  <a:pt x="857" y="3212"/>
                </a:cubicBezTo>
                <a:close/>
                <a:moveTo>
                  <a:pt x="913" y="3179"/>
                </a:moveTo>
                <a:lnTo>
                  <a:pt x="913" y="3179"/>
                </a:lnTo>
                <a:cubicBezTo>
                  <a:pt x="920" y="3175"/>
                  <a:pt x="923" y="3165"/>
                  <a:pt x="919" y="3158"/>
                </a:cubicBezTo>
                <a:cubicBezTo>
                  <a:pt x="914" y="3150"/>
                  <a:pt x="904" y="3147"/>
                  <a:pt x="897" y="3152"/>
                </a:cubicBezTo>
                <a:lnTo>
                  <a:pt x="897" y="3152"/>
                </a:lnTo>
                <a:cubicBezTo>
                  <a:pt x="889" y="3156"/>
                  <a:pt x="887" y="3166"/>
                  <a:pt x="891" y="3174"/>
                </a:cubicBezTo>
                <a:cubicBezTo>
                  <a:pt x="895" y="3181"/>
                  <a:pt x="905" y="3184"/>
                  <a:pt x="913" y="3179"/>
                </a:cubicBezTo>
                <a:close/>
                <a:moveTo>
                  <a:pt x="968" y="3147"/>
                </a:moveTo>
                <a:lnTo>
                  <a:pt x="968" y="3147"/>
                </a:lnTo>
                <a:cubicBezTo>
                  <a:pt x="976" y="3143"/>
                  <a:pt x="978" y="3133"/>
                  <a:pt x="974" y="3125"/>
                </a:cubicBezTo>
                <a:cubicBezTo>
                  <a:pt x="970" y="3118"/>
                  <a:pt x="960" y="3115"/>
                  <a:pt x="952" y="3120"/>
                </a:cubicBezTo>
                <a:lnTo>
                  <a:pt x="952" y="3120"/>
                </a:lnTo>
                <a:cubicBezTo>
                  <a:pt x="945" y="3124"/>
                  <a:pt x="942" y="3134"/>
                  <a:pt x="946" y="3142"/>
                </a:cubicBezTo>
                <a:cubicBezTo>
                  <a:pt x="951" y="3149"/>
                  <a:pt x="961" y="3152"/>
                  <a:pt x="968" y="3147"/>
                </a:cubicBezTo>
                <a:close/>
                <a:moveTo>
                  <a:pt x="1024" y="3115"/>
                </a:moveTo>
                <a:lnTo>
                  <a:pt x="1024" y="3115"/>
                </a:lnTo>
                <a:cubicBezTo>
                  <a:pt x="1031" y="3111"/>
                  <a:pt x="1034" y="3101"/>
                  <a:pt x="1029" y="3093"/>
                </a:cubicBezTo>
                <a:cubicBezTo>
                  <a:pt x="1025" y="3086"/>
                  <a:pt x="1015" y="3083"/>
                  <a:pt x="1008" y="3088"/>
                </a:cubicBezTo>
                <a:lnTo>
                  <a:pt x="1008" y="3088"/>
                </a:lnTo>
                <a:cubicBezTo>
                  <a:pt x="1000" y="3092"/>
                  <a:pt x="997" y="3102"/>
                  <a:pt x="1002" y="3109"/>
                </a:cubicBezTo>
                <a:cubicBezTo>
                  <a:pt x="1006" y="3117"/>
                  <a:pt x="1016" y="3120"/>
                  <a:pt x="1024" y="3115"/>
                </a:cubicBezTo>
                <a:close/>
                <a:moveTo>
                  <a:pt x="1079" y="3083"/>
                </a:moveTo>
                <a:lnTo>
                  <a:pt x="1079" y="3083"/>
                </a:lnTo>
                <a:cubicBezTo>
                  <a:pt x="1087" y="3079"/>
                  <a:pt x="1089" y="3069"/>
                  <a:pt x="1085" y="3061"/>
                </a:cubicBezTo>
                <a:cubicBezTo>
                  <a:pt x="1080" y="3054"/>
                  <a:pt x="1071" y="3051"/>
                  <a:pt x="1063" y="3055"/>
                </a:cubicBezTo>
                <a:lnTo>
                  <a:pt x="1063" y="3055"/>
                </a:lnTo>
                <a:cubicBezTo>
                  <a:pt x="1055" y="3060"/>
                  <a:pt x="1053" y="3070"/>
                  <a:pt x="1057" y="3077"/>
                </a:cubicBezTo>
                <a:cubicBezTo>
                  <a:pt x="1062" y="3085"/>
                  <a:pt x="1071" y="3088"/>
                  <a:pt x="1079" y="3083"/>
                </a:cubicBezTo>
                <a:close/>
                <a:moveTo>
                  <a:pt x="1134" y="3051"/>
                </a:moveTo>
                <a:lnTo>
                  <a:pt x="1134" y="3051"/>
                </a:lnTo>
                <a:cubicBezTo>
                  <a:pt x="1142" y="3047"/>
                  <a:pt x="1145" y="3037"/>
                  <a:pt x="1140" y="3029"/>
                </a:cubicBezTo>
                <a:cubicBezTo>
                  <a:pt x="1136" y="3021"/>
                  <a:pt x="1126" y="3019"/>
                  <a:pt x="1118" y="3023"/>
                </a:cubicBezTo>
                <a:lnTo>
                  <a:pt x="1118" y="3023"/>
                </a:lnTo>
                <a:cubicBezTo>
                  <a:pt x="1111" y="3028"/>
                  <a:pt x="1108" y="3038"/>
                  <a:pt x="1113" y="3045"/>
                </a:cubicBezTo>
                <a:cubicBezTo>
                  <a:pt x="1117" y="3053"/>
                  <a:pt x="1127" y="3055"/>
                  <a:pt x="1134" y="3051"/>
                </a:cubicBezTo>
                <a:close/>
                <a:moveTo>
                  <a:pt x="1190" y="3019"/>
                </a:moveTo>
                <a:lnTo>
                  <a:pt x="1190" y="3019"/>
                </a:lnTo>
                <a:cubicBezTo>
                  <a:pt x="1197" y="3014"/>
                  <a:pt x="1200" y="3005"/>
                  <a:pt x="1196" y="2997"/>
                </a:cubicBezTo>
                <a:cubicBezTo>
                  <a:pt x="1191" y="2989"/>
                  <a:pt x="1181" y="2987"/>
                  <a:pt x="1174" y="2991"/>
                </a:cubicBezTo>
                <a:lnTo>
                  <a:pt x="1174" y="2991"/>
                </a:lnTo>
                <a:cubicBezTo>
                  <a:pt x="1166" y="2996"/>
                  <a:pt x="1164" y="3005"/>
                  <a:pt x="1168" y="3013"/>
                </a:cubicBezTo>
                <a:cubicBezTo>
                  <a:pt x="1172" y="3021"/>
                  <a:pt x="1182" y="3023"/>
                  <a:pt x="1190" y="3019"/>
                </a:cubicBezTo>
                <a:close/>
                <a:moveTo>
                  <a:pt x="1245" y="2987"/>
                </a:moveTo>
                <a:lnTo>
                  <a:pt x="1245" y="2987"/>
                </a:lnTo>
                <a:cubicBezTo>
                  <a:pt x="1253" y="2982"/>
                  <a:pt x="1255" y="2973"/>
                  <a:pt x="1251" y="2965"/>
                </a:cubicBezTo>
                <a:cubicBezTo>
                  <a:pt x="1247" y="2957"/>
                  <a:pt x="1237" y="2955"/>
                  <a:pt x="1229" y="2959"/>
                </a:cubicBezTo>
                <a:lnTo>
                  <a:pt x="1229" y="2959"/>
                </a:lnTo>
                <a:cubicBezTo>
                  <a:pt x="1222" y="2964"/>
                  <a:pt x="1219" y="2973"/>
                  <a:pt x="1223" y="2981"/>
                </a:cubicBezTo>
                <a:cubicBezTo>
                  <a:pt x="1228" y="2989"/>
                  <a:pt x="1238" y="2991"/>
                  <a:pt x="1245" y="2987"/>
                </a:cubicBezTo>
                <a:close/>
                <a:moveTo>
                  <a:pt x="1301" y="2955"/>
                </a:moveTo>
                <a:lnTo>
                  <a:pt x="1301" y="2955"/>
                </a:lnTo>
                <a:cubicBezTo>
                  <a:pt x="1308" y="2950"/>
                  <a:pt x="1311" y="2940"/>
                  <a:pt x="1306" y="2933"/>
                </a:cubicBezTo>
                <a:cubicBezTo>
                  <a:pt x="1302" y="2925"/>
                  <a:pt x="1292" y="2923"/>
                  <a:pt x="1285" y="2927"/>
                </a:cubicBezTo>
                <a:lnTo>
                  <a:pt x="1285" y="2927"/>
                </a:lnTo>
                <a:cubicBezTo>
                  <a:pt x="1277" y="2931"/>
                  <a:pt x="1274" y="2941"/>
                  <a:pt x="1279" y="2949"/>
                </a:cubicBezTo>
                <a:cubicBezTo>
                  <a:pt x="1283" y="2956"/>
                  <a:pt x="1293" y="2959"/>
                  <a:pt x="1301" y="2955"/>
                </a:cubicBezTo>
                <a:close/>
                <a:moveTo>
                  <a:pt x="1356" y="2923"/>
                </a:moveTo>
                <a:lnTo>
                  <a:pt x="1356" y="2923"/>
                </a:lnTo>
                <a:cubicBezTo>
                  <a:pt x="1364" y="2918"/>
                  <a:pt x="1366" y="2908"/>
                  <a:pt x="1362" y="2901"/>
                </a:cubicBezTo>
                <a:cubicBezTo>
                  <a:pt x="1357" y="2893"/>
                  <a:pt x="1348" y="2890"/>
                  <a:pt x="1340" y="2895"/>
                </a:cubicBezTo>
                <a:lnTo>
                  <a:pt x="1340" y="2895"/>
                </a:lnTo>
                <a:cubicBezTo>
                  <a:pt x="1332" y="2899"/>
                  <a:pt x="1330" y="2909"/>
                  <a:pt x="1334" y="2917"/>
                </a:cubicBezTo>
                <a:cubicBezTo>
                  <a:pt x="1339" y="2924"/>
                  <a:pt x="1348" y="2927"/>
                  <a:pt x="1356" y="2923"/>
                </a:cubicBezTo>
                <a:close/>
                <a:moveTo>
                  <a:pt x="1411" y="2890"/>
                </a:moveTo>
                <a:lnTo>
                  <a:pt x="1411" y="2890"/>
                </a:lnTo>
                <a:cubicBezTo>
                  <a:pt x="1419" y="2886"/>
                  <a:pt x="1422" y="2876"/>
                  <a:pt x="1417" y="2869"/>
                </a:cubicBezTo>
                <a:cubicBezTo>
                  <a:pt x="1413" y="2861"/>
                  <a:pt x="1403" y="2858"/>
                  <a:pt x="1395" y="2863"/>
                </a:cubicBezTo>
                <a:lnTo>
                  <a:pt x="1395" y="2863"/>
                </a:lnTo>
                <a:cubicBezTo>
                  <a:pt x="1388" y="2867"/>
                  <a:pt x="1385" y="2877"/>
                  <a:pt x="1390" y="2885"/>
                </a:cubicBezTo>
                <a:cubicBezTo>
                  <a:pt x="1394" y="2892"/>
                  <a:pt x="1404" y="2895"/>
                  <a:pt x="1411" y="2890"/>
                </a:cubicBezTo>
                <a:close/>
                <a:moveTo>
                  <a:pt x="1467" y="2858"/>
                </a:moveTo>
                <a:lnTo>
                  <a:pt x="1467" y="2858"/>
                </a:lnTo>
                <a:cubicBezTo>
                  <a:pt x="1474" y="2854"/>
                  <a:pt x="1477" y="2844"/>
                  <a:pt x="1473" y="2836"/>
                </a:cubicBezTo>
                <a:cubicBezTo>
                  <a:pt x="1468" y="2829"/>
                  <a:pt x="1458" y="2826"/>
                  <a:pt x="1451" y="2831"/>
                </a:cubicBezTo>
                <a:lnTo>
                  <a:pt x="1451" y="2831"/>
                </a:lnTo>
                <a:cubicBezTo>
                  <a:pt x="1443" y="2835"/>
                  <a:pt x="1440" y="2845"/>
                  <a:pt x="1445" y="2852"/>
                </a:cubicBezTo>
                <a:cubicBezTo>
                  <a:pt x="1449" y="2860"/>
                  <a:pt x="1459" y="2863"/>
                  <a:pt x="1467" y="2858"/>
                </a:cubicBezTo>
                <a:close/>
                <a:moveTo>
                  <a:pt x="1522" y="2826"/>
                </a:moveTo>
                <a:lnTo>
                  <a:pt x="1522" y="2826"/>
                </a:lnTo>
                <a:cubicBezTo>
                  <a:pt x="1530" y="2822"/>
                  <a:pt x="1532" y="2812"/>
                  <a:pt x="1528" y="2804"/>
                </a:cubicBezTo>
                <a:cubicBezTo>
                  <a:pt x="1524" y="2797"/>
                  <a:pt x="1514" y="2794"/>
                  <a:pt x="1506" y="2798"/>
                </a:cubicBezTo>
                <a:lnTo>
                  <a:pt x="1506" y="2799"/>
                </a:lnTo>
                <a:cubicBezTo>
                  <a:pt x="1498" y="2803"/>
                  <a:pt x="1496" y="2813"/>
                  <a:pt x="1500" y="2820"/>
                </a:cubicBezTo>
                <a:cubicBezTo>
                  <a:pt x="1505" y="2828"/>
                  <a:pt x="1515" y="2831"/>
                  <a:pt x="1522" y="2826"/>
                </a:cubicBezTo>
                <a:close/>
                <a:moveTo>
                  <a:pt x="1578" y="2794"/>
                </a:moveTo>
                <a:lnTo>
                  <a:pt x="1578" y="2794"/>
                </a:lnTo>
                <a:cubicBezTo>
                  <a:pt x="1585" y="2790"/>
                  <a:pt x="1588" y="2780"/>
                  <a:pt x="1583" y="2772"/>
                </a:cubicBezTo>
                <a:cubicBezTo>
                  <a:pt x="1579" y="2765"/>
                  <a:pt x="1569" y="2762"/>
                  <a:pt x="1562" y="2766"/>
                </a:cubicBezTo>
                <a:lnTo>
                  <a:pt x="1562" y="2766"/>
                </a:lnTo>
                <a:cubicBezTo>
                  <a:pt x="1554" y="2771"/>
                  <a:pt x="1551" y="2781"/>
                  <a:pt x="1556" y="2788"/>
                </a:cubicBezTo>
                <a:cubicBezTo>
                  <a:pt x="1560" y="2796"/>
                  <a:pt x="1570" y="2799"/>
                  <a:pt x="1578" y="2794"/>
                </a:cubicBezTo>
                <a:close/>
                <a:moveTo>
                  <a:pt x="1633" y="2762"/>
                </a:moveTo>
                <a:lnTo>
                  <a:pt x="1633" y="2762"/>
                </a:lnTo>
                <a:cubicBezTo>
                  <a:pt x="1641" y="2758"/>
                  <a:pt x="1643" y="2748"/>
                  <a:pt x="1639" y="2740"/>
                </a:cubicBezTo>
                <a:cubicBezTo>
                  <a:pt x="1634" y="2732"/>
                  <a:pt x="1625" y="2730"/>
                  <a:pt x="1617" y="2734"/>
                </a:cubicBezTo>
                <a:lnTo>
                  <a:pt x="1617" y="2734"/>
                </a:lnTo>
                <a:cubicBezTo>
                  <a:pt x="1609" y="2739"/>
                  <a:pt x="1607" y="2748"/>
                  <a:pt x="1611" y="2756"/>
                </a:cubicBezTo>
                <a:cubicBezTo>
                  <a:pt x="1616" y="2764"/>
                  <a:pt x="1625" y="2766"/>
                  <a:pt x="1633" y="2762"/>
                </a:cubicBezTo>
                <a:close/>
                <a:moveTo>
                  <a:pt x="1688" y="2730"/>
                </a:moveTo>
                <a:lnTo>
                  <a:pt x="1688" y="2730"/>
                </a:lnTo>
                <a:cubicBezTo>
                  <a:pt x="1696" y="2725"/>
                  <a:pt x="1699" y="2716"/>
                  <a:pt x="1694" y="2708"/>
                </a:cubicBezTo>
                <a:cubicBezTo>
                  <a:pt x="1690" y="2700"/>
                  <a:pt x="1680" y="2698"/>
                  <a:pt x="1672" y="2702"/>
                </a:cubicBezTo>
                <a:lnTo>
                  <a:pt x="1672" y="2702"/>
                </a:lnTo>
                <a:cubicBezTo>
                  <a:pt x="1665" y="2707"/>
                  <a:pt x="1662" y="2716"/>
                  <a:pt x="1666" y="2724"/>
                </a:cubicBezTo>
                <a:cubicBezTo>
                  <a:pt x="1671" y="2732"/>
                  <a:pt x="1681" y="2734"/>
                  <a:pt x="1688" y="2730"/>
                </a:cubicBezTo>
                <a:close/>
                <a:moveTo>
                  <a:pt x="1744" y="2698"/>
                </a:moveTo>
                <a:lnTo>
                  <a:pt x="1744" y="2698"/>
                </a:lnTo>
                <a:cubicBezTo>
                  <a:pt x="1751" y="2693"/>
                  <a:pt x="1754" y="2684"/>
                  <a:pt x="1750" y="2676"/>
                </a:cubicBezTo>
                <a:cubicBezTo>
                  <a:pt x="1745" y="2668"/>
                  <a:pt x="1735" y="2666"/>
                  <a:pt x="1728" y="2670"/>
                </a:cubicBezTo>
                <a:lnTo>
                  <a:pt x="1728" y="2670"/>
                </a:lnTo>
                <a:cubicBezTo>
                  <a:pt x="1720" y="2674"/>
                  <a:pt x="1717" y="2684"/>
                  <a:pt x="1722" y="2692"/>
                </a:cubicBezTo>
                <a:cubicBezTo>
                  <a:pt x="1726" y="2700"/>
                  <a:pt x="1736" y="2702"/>
                  <a:pt x="1744" y="2698"/>
                </a:cubicBezTo>
                <a:close/>
                <a:moveTo>
                  <a:pt x="1799" y="2666"/>
                </a:moveTo>
                <a:lnTo>
                  <a:pt x="1799" y="2666"/>
                </a:lnTo>
                <a:lnTo>
                  <a:pt x="1799" y="2666"/>
                </a:lnTo>
                <a:cubicBezTo>
                  <a:pt x="1807" y="2661"/>
                  <a:pt x="1809" y="2651"/>
                  <a:pt x="1805" y="2644"/>
                </a:cubicBezTo>
                <a:cubicBezTo>
                  <a:pt x="1801" y="2636"/>
                  <a:pt x="1791" y="2633"/>
                  <a:pt x="1783" y="2638"/>
                </a:cubicBezTo>
                <a:lnTo>
                  <a:pt x="1783" y="2638"/>
                </a:lnTo>
                <a:cubicBezTo>
                  <a:pt x="1775" y="2642"/>
                  <a:pt x="1773" y="2652"/>
                  <a:pt x="1777" y="2660"/>
                </a:cubicBezTo>
                <a:cubicBezTo>
                  <a:pt x="1782" y="2667"/>
                  <a:pt x="1792" y="2670"/>
                  <a:pt x="1799" y="2666"/>
                </a:cubicBezTo>
                <a:close/>
                <a:moveTo>
                  <a:pt x="1855" y="2633"/>
                </a:moveTo>
                <a:lnTo>
                  <a:pt x="1855" y="2633"/>
                </a:lnTo>
                <a:lnTo>
                  <a:pt x="1855" y="2633"/>
                </a:lnTo>
                <a:cubicBezTo>
                  <a:pt x="1862" y="2629"/>
                  <a:pt x="1865" y="2619"/>
                  <a:pt x="1860" y="2612"/>
                </a:cubicBezTo>
                <a:cubicBezTo>
                  <a:pt x="1856" y="2604"/>
                  <a:pt x="1846" y="2601"/>
                  <a:pt x="1839" y="2606"/>
                </a:cubicBezTo>
                <a:lnTo>
                  <a:pt x="1838" y="2606"/>
                </a:lnTo>
                <a:cubicBezTo>
                  <a:pt x="1831" y="2610"/>
                  <a:pt x="1828" y="2620"/>
                  <a:pt x="1833" y="2628"/>
                </a:cubicBezTo>
                <a:cubicBezTo>
                  <a:pt x="1837" y="2635"/>
                  <a:pt x="1847" y="2638"/>
                  <a:pt x="1855" y="2633"/>
                </a:cubicBezTo>
                <a:close/>
                <a:moveTo>
                  <a:pt x="1910" y="2601"/>
                </a:moveTo>
                <a:lnTo>
                  <a:pt x="1910" y="2601"/>
                </a:lnTo>
                <a:lnTo>
                  <a:pt x="1910" y="2601"/>
                </a:lnTo>
                <a:cubicBezTo>
                  <a:pt x="1918" y="2597"/>
                  <a:pt x="1920" y="2587"/>
                  <a:pt x="1916" y="2579"/>
                </a:cubicBezTo>
                <a:cubicBezTo>
                  <a:pt x="1911" y="2572"/>
                  <a:pt x="1902" y="2569"/>
                  <a:pt x="1894" y="2574"/>
                </a:cubicBezTo>
                <a:lnTo>
                  <a:pt x="1894" y="2574"/>
                </a:lnTo>
                <a:cubicBezTo>
                  <a:pt x="1886" y="2578"/>
                  <a:pt x="1884" y="2588"/>
                  <a:pt x="1888" y="2596"/>
                </a:cubicBezTo>
                <a:cubicBezTo>
                  <a:pt x="1893" y="2603"/>
                  <a:pt x="1902" y="2606"/>
                  <a:pt x="1910" y="2601"/>
                </a:cubicBezTo>
                <a:close/>
                <a:moveTo>
                  <a:pt x="1965" y="2569"/>
                </a:moveTo>
                <a:lnTo>
                  <a:pt x="1965" y="2569"/>
                </a:lnTo>
                <a:lnTo>
                  <a:pt x="1965" y="2569"/>
                </a:lnTo>
                <a:cubicBezTo>
                  <a:pt x="1973" y="2565"/>
                  <a:pt x="1976" y="2555"/>
                  <a:pt x="1971" y="2547"/>
                </a:cubicBezTo>
                <a:cubicBezTo>
                  <a:pt x="1967" y="2540"/>
                  <a:pt x="1957" y="2537"/>
                  <a:pt x="1949" y="2542"/>
                </a:cubicBezTo>
                <a:lnTo>
                  <a:pt x="1949" y="2542"/>
                </a:lnTo>
                <a:cubicBezTo>
                  <a:pt x="1942" y="2546"/>
                  <a:pt x="1939" y="2556"/>
                  <a:pt x="1943" y="2563"/>
                </a:cubicBezTo>
                <a:cubicBezTo>
                  <a:pt x="1948" y="2571"/>
                  <a:pt x="1958" y="2574"/>
                  <a:pt x="1965" y="2569"/>
                </a:cubicBezTo>
                <a:close/>
                <a:moveTo>
                  <a:pt x="2021" y="2537"/>
                </a:moveTo>
                <a:lnTo>
                  <a:pt x="2021" y="2537"/>
                </a:lnTo>
                <a:lnTo>
                  <a:pt x="2021" y="2537"/>
                </a:lnTo>
                <a:cubicBezTo>
                  <a:pt x="2028" y="2533"/>
                  <a:pt x="2031" y="2523"/>
                  <a:pt x="2027" y="2515"/>
                </a:cubicBezTo>
                <a:cubicBezTo>
                  <a:pt x="2022" y="2508"/>
                  <a:pt x="2012" y="2505"/>
                  <a:pt x="2005" y="2509"/>
                </a:cubicBezTo>
                <a:lnTo>
                  <a:pt x="2005" y="2509"/>
                </a:lnTo>
                <a:cubicBezTo>
                  <a:pt x="1997" y="2514"/>
                  <a:pt x="1994" y="2524"/>
                  <a:pt x="1999" y="2531"/>
                </a:cubicBezTo>
                <a:cubicBezTo>
                  <a:pt x="2003" y="2539"/>
                  <a:pt x="2013" y="2542"/>
                  <a:pt x="2021" y="2537"/>
                </a:cubicBezTo>
                <a:close/>
                <a:moveTo>
                  <a:pt x="2076" y="2505"/>
                </a:moveTo>
                <a:lnTo>
                  <a:pt x="2076" y="2505"/>
                </a:lnTo>
                <a:lnTo>
                  <a:pt x="2076" y="2505"/>
                </a:lnTo>
                <a:cubicBezTo>
                  <a:pt x="2084" y="2501"/>
                  <a:pt x="2086" y="2491"/>
                  <a:pt x="2082" y="2483"/>
                </a:cubicBezTo>
                <a:cubicBezTo>
                  <a:pt x="2078" y="2476"/>
                  <a:pt x="2068" y="2473"/>
                  <a:pt x="2060" y="2477"/>
                </a:cubicBezTo>
                <a:lnTo>
                  <a:pt x="2060" y="2477"/>
                </a:lnTo>
                <a:cubicBezTo>
                  <a:pt x="2052" y="2482"/>
                  <a:pt x="2050" y="2492"/>
                  <a:pt x="2054" y="2499"/>
                </a:cubicBezTo>
                <a:cubicBezTo>
                  <a:pt x="2059" y="2507"/>
                  <a:pt x="2068" y="2509"/>
                  <a:pt x="2076" y="2505"/>
                </a:cubicBezTo>
                <a:close/>
                <a:moveTo>
                  <a:pt x="2132" y="2473"/>
                </a:moveTo>
                <a:lnTo>
                  <a:pt x="2132" y="2473"/>
                </a:lnTo>
                <a:lnTo>
                  <a:pt x="2132" y="2473"/>
                </a:lnTo>
                <a:cubicBezTo>
                  <a:pt x="2139" y="2468"/>
                  <a:pt x="2142" y="2459"/>
                  <a:pt x="2137" y="2451"/>
                </a:cubicBezTo>
                <a:cubicBezTo>
                  <a:pt x="2133" y="2443"/>
                  <a:pt x="2123" y="2441"/>
                  <a:pt x="2116" y="2445"/>
                </a:cubicBezTo>
                <a:lnTo>
                  <a:pt x="2115" y="2445"/>
                </a:lnTo>
                <a:cubicBezTo>
                  <a:pt x="2108" y="2450"/>
                  <a:pt x="2105" y="2459"/>
                  <a:pt x="2110" y="2467"/>
                </a:cubicBezTo>
                <a:cubicBezTo>
                  <a:pt x="2114" y="2475"/>
                  <a:pt x="2124" y="2477"/>
                  <a:pt x="2132" y="2473"/>
                </a:cubicBezTo>
                <a:close/>
                <a:moveTo>
                  <a:pt x="2187" y="2441"/>
                </a:moveTo>
                <a:lnTo>
                  <a:pt x="2187" y="2441"/>
                </a:lnTo>
                <a:lnTo>
                  <a:pt x="2187" y="2441"/>
                </a:lnTo>
                <a:cubicBezTo>
                  <a:pt x="2195" y="2436"/>
                  <a:pt x="2197" y="2427"/>
                  <a:pt x="2193" y="2419"/>
                </a:cubicBezTo>
                <a:cubicBezTo>
                  <a:pt x="2188" y="2411"/>
                  <a:pt x="2179" y="2409"/>
                  <a:pt x="2171" y="2413"/>
                </a:cubicBezTo>
                <a:lnTo>
                  <a:pt x="2171" y="2413"/>
                </a:lnTo>
                <a:cubicBezTo>
                  <a:pt x="2163" y="2418"/>
                  <a:pt x="2161" y="2427"/>
                  <a:pt x="2165" y="2435"/>
                </a:cubicBezTo>
                <a:cubicBezTo>
                  <a:pt x="2169" y="2443"/>
                  <a:pt x="2179" y="2445"/>
                  <a:pt x="2187" y="2441"/>
                </a:cubicBezTo>
                <a:close/>
                <a:moveTo>
                  <a:pt x="2242" y="2409"/>
                </a:moveTo>
                <a:lnTo>
                  <a:pt x="2242" y="2409"/>
                </a:lnTo>
                <a:lnTo>
                  <a:pt x="2242" y="2409"/>
                </a:lnTo>
                <a:cubicBezTo>
                  <a:pt x="2250" y="2404"/>
                  <a:pt x="2253" y="2394"/>
                  <a:pt x="2248" y="2387"/>
                </a:cubicBezTo>
                <a:cubicBezTo>
                  <a:pt x="2244" y="2379"/>
                  <a:pt x="2234" y="2377"/>
                  <a:pt x="2226" y="2381"/>
                </a:cubicBezTo>
                <a:lnTo>
                  <a:pt x="2226" y="2381"/>
                </a:lnTo>
                <a:cubicBezTo>
                  <a:pt x="2219" y="2385"/>
                  <a:pt x="2216" y="2395"/>
                  <a:pt x="2220" y="2403"/>
                </a:cubicBezTo>
                <a:cubicBezTo>
                  <a:pt x="2225" y="2411"/>
                  <a:pt x="2235" y="2413"/>
                  <a:pt x="2242" y="2409"/>
                </a:cubicBezTo>
                <a:close/>
                <a:moveTo>
                  <a:pt x="2298" y="2377"/>
                </a:moveTo>
                <a:lnTo>
                  <a:pt x="2298" y="2377"/>
                </a:lnTo>
                <a:lnTo>
                  <a:pt x="2298" y="2377"/>
                </a:lnTo>
                <a:cubicBezTo>
                  <a:pt x="2305" y="2372"/>
                  <a:pt x="2308" y="2362"/>
                  <a:pt x="2304" y="2355"/>
                </a:cubicBezTo>
                <a:cubicBezTo>
                  <a:pt x="2299" y="2347"/>
                  <a:pt x="2289" y="2344"/>
                  <a:pt x="2282" y="2349"/>
                </a:cubicBezTo>
                <a:lnTo>
                  <a:pt x="2282" y="2349"/>
                </a:lnTo>
                <a:cubicBezTo>
                  <a:pt x="2274" y="2353"/>
                  <a:pt x="2271" y="2363"/>
                  <a:pt x="2276" y="2371"/>
                </a:cubicBezTo>
                <a:cubicBezTo>
                  <a:pt x="2280" y="2378"/>
                  <a:pt x="2290" y="2381"/>
                  <a:pt x="2298" y="2377"/>
                </a:cubicBezTo>
                <a:close/>
                <a:moveTo>
                  <a:pt x="2353" y="2344"/>
                </a:moveTo>
                <a:lnTo>
                  <a:pt x="2353" y="2344"/>
                </a:lnTo>
                <a:lnTo>
                  <a:pt x="2353" y="2344"/>
                </a:lnTo>
                <a:cubicBezTo>
                  <a:pt x="2361" y="2340"/>
                  <a:pt x="2363" y="2330"/>
                  <a:pt x="2359" y="2323"/>
                </a:cubicBezTo>
                <a:cubicBezTo>
                  <a:pt x="2355" y="2315"/>
                  <a:pt x="2345" y="2312"/>
                  <a:pt x="2337" y="2317"/>
                </a:cubicBezTo>
                <a:lnTo>
                  <a:pt x="2337" y="2317"/>
                </a:lnTo>
                <a:cubicBezTo>
                  <a:pt x="2329" y="2321"/>
                  <a:pt x="2327" y="2331"/>
                  <a:pt x="2331" y="2339"/>
                </a:cubicBezTo>
                <a:cubicBezTo>
                  <a:pt x="2336" y="2346"/>
                  <a:pt x="2345" y="2349"/>
                  <a:pt x="2353" y="2344"/>
                </a:cubicBezTo>
                <a:close/>
                <a:moveTo>
                  <a:pt x="2409" y="2312"/>
                </a:moveTo>
                <a:lnTo>
                  <a:pt x="2409" y="2312"/>
                </a:lnTo>
                <a:lnTo>
                  <a:pt x="2409" y="2312"/>
                </a:lnTo>
                <a:cubicBezTo>
                  <a:pt x="2416" y="2308"/>
                  <a:pt x="2419" y="2298"/>
                  <a:pt x="2414" y="2290"/>
                </a:cubicBezTo>
                <a:cubicBezTo>
                  <a:pt x="2410" y="2283"/>
                  <a:pt x="2400" y="2280"/>
                  <a:pt x="2392" y="2285"/>
                </a:cubicBezTo>
                <a:lnTo>
                  <a:pt x="2392" y="2285"/>
                </a:lnTo>
                <a:cubicBezTo>
                  <a:pt x="2385" y="2289"/>
                  <a:pt x="2382" y="2299"/>
                  <a:pt x="2387" y="2307"/>
                </a:cubicBezTo>
                <a:cubicBezTo>
                  <a:pt x="2391" y="2314"/>
                  <a:pt x="2401" y="2317"/>
                  <a:pt x="2409" y="2312"/>
                </a:cubicBezTo>
                <a:close/>
                <a:moveTo>
                  <a:pt x="2464" y="2280"/>
                </a:moveTo>
                <a:lnTo>
                  <a:pt x="2464" y="2280"/>
                </a:lnTo>
                <a:lnTo>
                  <a:pt x="2464" y="2280"/>
                </a:lnTo>
                <a:cubicBezTo>
                  <a:pt x="2472" y="2276"/>
                  <a:pt x="2474" y="2266"/>
                  <a:pt x="2470" y="2258"/>
                </a:cubicBezTo>
                <a:cubicBezTo>
                  <a:pt x="2465" y="2251"/>
                  <a:pt x="2456" y="2248"/>
                  <a:pt x="2448" y="2253"/>
                </a:cubicBezTo>
                <a:lnTo>
                  <a:pt x="2448" y="2253"/>
                </a:lnTo>
                <a:cubicBezTo>
                  <a:pt x="2440" y="2257"/>
                  <a:pt x="2438" y="2267"/>
                  <a:pt x="2442" y="2274"/>
                </a:cubicBezTo>
                <a:cubicBezTo>
                  <a:pt x="2446" y="2282"/>
                  <a:pt x="2456" y="2285"/>
                  <a:pt x="2464" y="2280"/>
                </a:cubicBezTo>
                <a:close/>
                <a:moveTo>
                  <a:pt x="2519" y="2248"/>
                </a:moveTo>
                <a:lnTo>
                  <a:pt x="2519" y="2248"/>
                </a:lnTo>
                <a:lnTo>
                  <a:pt x="2519" y="2248"/>
                </a:lnTo>
                <a:cubicBezTo>
                  <a:pt x="2527" y="2244"/>
                  <a:pt x="2530" y="2234"/>
                  <a:pt x="2525" y="2226"/>
                </a:cubicBezTo>
                <a:cubicBezTo>
                  <a:pt x="2521" y="2219"/>
                  <a:pt x="2511" y="2216"/>
                  <a:pt x="2503" y="2220"/>
                </a:cubicBezTo>
                <a:lnTo>
                  <a:pt x="2503" y="2220"/>
                </a:lnTo>
                <a:cubicBezTo>
                  <a:pt x="2496" y="2225"/>
                  <a:pt x="2493" y="2235"/>
                  <a:pt x="2497" y="2242"/>
                </a:cubicBezTo>
                <a:cubicBezTo>
                  <a:pt x="2502" y="2250"/>
                  <a:pt x="2512" y="2253"/>
                  <a:pt x="2519" y="2248"/>
                </a:cubicBezTo>
                <a:close/>
                <a:moveTo>
                  <a:pt x="2575" y="2216"/>
                </a:moveTo>
                <a:lnTo>
                  <a:pt x="2575" y="2216"/>
                </a:lnTo>
                <a:lnTo>
                  <a:pt x="2575" y="2216"/>
                </a:lnTo>
                <a:cubicBezTo>
                  <a:pt x="2582" y="2212"/>
                  <a:pt x="2585" y="2202"/>
                  <a:pt x="2581" y="2194"/>
                </a:cubicBezTo>
                <a:cubicBezTo>
                  <a:pt x="2576" y="2186"/>
                  <a:pt x="2566" y="2184"/>
                  <a:pt x="2559" y="2188"/>
                </a:cubicBezTo>
                <a:lnTo>
                  <a:pt x="2559" y="2188"/>
                </a:lnTo>
                <a:cubicBezTo>
                  <a:pt x="2551" y="2193"/>
                  <a:pt x="2548" y="2203"/>
                  <a:pt x="2553" y="2210"/>
                </a:cubicBezTo>
                <a:cubicBezTo>
                  <a:pt x="2557" y="2218"/>
                  <a:pt x="2567" y="2220"/>
                  <a:pt x="2575" y="2216"/>
                </a:cubicBezTo>
                <a:close/>
                <a:moveTo>
                  <a:pt x="2630" y="2184"/>
                </a:moveTo>
                <a:lnTo>
                  <a:pt x="2630" y="2184"/>
                </a:lnTo>
                <a:lnTo>
                  <a:pt x="2630" y="2184"/>
                </a:lnTo>
                <a:cubicBezTo>
                  <a:pt x="2638" y="2179"/>
                  <a:pt x="2640" y="2170"/>
                  <a:pt x="2636" y="2162"/>
                </a:cubicBezTo>
                <a:cubicBezTo>
                  <a:pt x="2631" y="2154"/>
                  <a:pt x="2622" y="2152"/>
                  <a:pt x="2614" y="2156"/>
                </a:cubicBezTo>
                <a:lnTo>
                  <a:pt x="2614" y="2156"/>
                </a:lnTo>
                <a:cubicBezTo>
                  <a:pt x="2606" y="2161"/>
                  <a:pt x="2604" y="2170"/>
                  <a:pt x="2608" y="2178"/>
                </a:cubicBezTo>
                <a:cubicBezTo>
                  <a:pt x="2613" y="2186"/>
                  <a:pt x="2622" y="2188"/>
                  <a:pt x="2630" y="2184"/>
                </a:cubicBezTo>
                <a:close/>
                <a:moveTo>
                  <a:pt x="2685" y="2152"/>
                </a:moveTo>
                <a:lnTo>
                  <a:pt x="2686" y="2152"/>
                </a:lnTo>
                <a:lnTo>
                  <a:pt x="2686" y="2152"/>
                </a:lnTo>
                <a:cubicBezTo>
                  <a:pt x="2693" y="2147"/>
                  <a:pt x="2696" y="2138"/>
                  <a:pt x="2691" y="2130"/>
                </a:cubicBezTo>
                <a:cubicBezTo>
                  <a:pt x="2687" y="2122"/>
                  <a:pt x="2677" y="2120"/>
                  <a:pt x="2669" y="2124"/>
                </a:cubicBezTo>
                <a:lnTo>
                  <a:pt x="2669" y="2124"/>
                </a:lnTo>
                <a:cubicBezTo>
                  <a:pt x="2662" y="2129"/>
                  <a:pt x="2659" y="2138"/>
                  <a:pt x="2664" y="2146"/>
                </a:cubicBezTo>
                <a:cubicBezTo>
                  <a:pt x="2668" y="2154"/>
                  <a:pt x="2678" y="2156"/>
                  <a:pt x="2685" y="2152"/>
                </a:cubicBezTo>
                <a:close/>
                <a:moveTo>
                  <a:pt x="2741" y="2120"/>
                </a:moveTo>
                <a:lnTo>
                  <a:pt x="2741" y="2120"/>
                </a:lnTo>
                <a:lnTo>
                  <a:pt x="2741" y="2120"/>
                </a:lnTo>
                <a:cubicBezTo>
                  <a:pt x="2749" y="2115"/>
                  <a:pt x="2751" y="2105"/>
                  <a:pt x="2747" y="2098"/>
                </a:cubicBezTo>
                <a:cubicBezTo>
                  <a:pt x="2742" y="2090"/>
                  <a:pt x="2733" y="2088"/>
                  <a:pt x="2725" y="2092"/>
                </a:cubicBezTo>
                <a:lnTo>
                  <a:pt x="2725" y="2092"/>
                </a:lnTo>
                <a:cubicBezTo>
                  <a:pt x="2717" y="2096"/>
                  <a:pt x="2715" y="2106"/>
                  <a:pt x="2719" y="2114"/>
                </a:cubicBezTo>
                <a:cubicBezTo>
                  <a:pt x="2723" y="2121"/>
                  <a:pt x="2733" y="2124"/>
                  <a:pt x="2741" y="2120"/>
                </a:cubicBezTo>
                <a:close/>
                <a:moveTo>
                  <a:pt x="2796" y="2088"/>
                </a:moveTo>
                <a:lnTo>
                  <a:pt x="2796" y="2088"/>
                </a:lnTo>
                <a:lnTo>
                  <a:pt x="2796" y="2088"/>
                </a:lnTo>
                <a:cubicBezTo>
                  <a:pt x="2804" y="2083"/>
                  <a:pt x="2807" y="2073"/>
                  <a:pt x="2802" y="2066"/>
                </a:cubicBezTo>
                <a:cubicBezTo>
                  <a:pt x="2798" y="2058"/>
                  <a:pt x="2788" y="2055"/>
                  <a:pt x="2780" y="2060"/>
                </a:cubicBezTo>
                <a:lnTo>
                  <a:pt x="2780" y="2060"/>
                </a:lnTo>
                <a:cubicBezTo>
                  <a:pt x="2773" y="2064"/>
                  <a:pt x="2770" y="2074"/>
                  <a:pt x="2774" y="2082"/>
                </a:cubicBezTo>
                <a:cubicBezTo>
                  <a:pt x="2779" y="2089"/>
                  <a:pt x="2789" y="2092"/>
                  <a:pt x="2796" y="2088"/>
                </a:cubicBezTo>
                <a:close/>
                <a:moveTo>
                  <a:pt x="2852" y="2055"/>
                </a:moveTo>
                <a:lnTo>
                  <a:pt x="2852" y="2055"/>
                </a:lnTo>
                <a:lnTo>
                  <a:pt x="2852" y="2055"/>
                </a:lnTo>
                <a:cubicBezTo>
                  <a:pt x="2859" y="2051"/>
                  <a:pt x="2862" y="2041"/>
                  <a:pt x="2858" y="2034"/>
                </a:cubicBezTo>
                <a:cubicBezTo>
                  <a:pt x="2853" y="2026"/>
                  <a:pt x="2843" y="2023"/>
                  <a:pt x="2836" y="2028"/>
                </a:cubicBezTo>
                <a:lnTo>
                  <a:pt x="2836" y="2028"/>
                </a:lnTo>
                <a:cubicBezTo>
                  <a:pt x="2828" y="2032"/>
                  <a:pt x="2825" y="2042"/>
                  <a:pt x="2830" y="2050"/>
                </a:cubicBezTo>
                <a:cubicBezTo>
                  <a:pt x="2834" y="2057"/>
                  <a:pt x="2844" y="2060"/>
                  <a:pt x="2852" y="2055"/>
                </a:cubicBezTo>
                <a:close/>
                <a:moveTo>
                  <a:pt x="2907" y="2023"/>
                </a:moveTo>
                <a:lnTo>
                  <a:pt x="2907" y="2023"/>
                </a:lnTo>
                <a:lnTo>
                  <a:pt x="2907" y="2023"/>
                </a:lnTo>
                <a:cubicBezTo>
                  <a:pt x="2915" y="2019"/>
                  <a:pt x="2917" y="2009"/>
                  <a:pt x="2913" y="2001"/>
                </a:cubicBezTo>
                <a:cubicBezTo>
                  <a:pt x="2908" y="1994"/>
                  <a:pt x="2899" y="1991"/>
                  <a:pt x="2891" y="1996"/>
                </a:cubicBezTo>
                <a:lnTo>
                  <a:pt x="2891" y="1996"/>
                </a:lnTo>
                <a:cubicBezTo>
                  <a:pt x="2883" y="2000"/>
                  <a:pt x="2881" y="2010"/>
                  <a:pt x="2885" y="2017"/>
                </a:cubicBezTo>
                <a:cubicBezTo>
                  <a:pt x="2890" y="2025"/>
                  <a:pt x="2899" y="2028"/>
                  <a:pt x="2907" y="2023"/>
                </a:cubicBezTo>
                <a:close/>
                <a:moveTo>
                  <a:pt x="2962" y="1991"/>
                </a:moveTo>
                <a:lnTo>
                  <a:pt x="2962" y="1991"/>
                </a:lnTo>
                <a:lnTo>
                  <a:pt x="2962" y="1991"/>
                </a:lnTo>
                <a:cubicBezTo>
                  <a:pt x="2970" y="1987"/>
                  <a:pt x="2973" y="1977"/>
                  <a:pt x="2968" y="1969"/>
                </a:cubicBezTo>
                <a:cubicBezTo>
                  <a:pt x="2964" y="1962"/>
                  <a:pt x="2954" y="1959"/>
                  <a:pt x="2946" y="1963"/>
                </a:cubicBezTo>
                <a:lnTo>
                  <a:pt x="2946" y="1964"/>
                </a:lnTo>
                <a:cubicBezTo>
                  <a:pt x="2939" y="1968"/>
                  <a:pt x="2936" y="1978"/>
                  <a:pt x="2941" y="1985"/>
                </a:cubicBezTo>
                <a:cubicBezTo>
                  <a:pt x="2945" y="1993"/>
                  <a:pt x="2955" y="1996"/>
                  <a:pt x="2962" y="1991"/>
                </a:cubicBezTo>
                <a:close/>
                <a:moveTo>
                  <a:pt x="3018" y="1959"/>
                </a:moveTo>
                <a:lnTo>
                  <a:pt x="3018" y="1959"/>
                </a:lnTo>
                <a:lnTo>
                  <a:pt x="3018" y="1959"/>
                </a:lnTo>
                <a:cubicBezTo>
                  <a:pt x="3026" y="1955"/>
                  <a:pt x="3028" y="1945"/>
                  <a:pt x="3024" y="1937"/>
                </a:cubicBezTo>
                <a:cubicBezTo>
                  <a:pt x="3019" y="1930"/>
                  <a:pt x="3009" y="1927"/>
                  <a:pt x="3002" y="1931"/>
                </a:cubicBezTo>
                <a:lnTo>
                  <a:pt x="3002" y="1931"/>
                </a:lnTo>
                <a:cubicBezTo>
                  <a:pt x="2994" y="1936"/>
                  <a:pt x="2992" y="1946"/>
                  <a:pt x="2996" y="1953"/>
                </a:cubicBezTo>
                <a:cubicBezTo>
                  <a:pt x="3000" y="1961"/>
                  <a:pt x="3010" y="1964"/>
                  <a:pt x="3018" y="1959"/>
                </a:cubicBezTo>
                <a:close/>
                <a:moveTo>
                  <a:pt x="3073" y="1927"/>
                </a:moveTo>
                <a:lnTo>
                  <a:pt x="3073" y="1927"/>
                </a:lnTo>
                <a:lnTo>
                  <a:pt x="3073" y="1927"/>
                </a:lnTo>
                <a:cubicBezTo>
                  <a:pt x="3081" y="1923"/>
                  <a:pt x="3084" y="1913"/>
                  <a:pt x="3079" y="1905"/>
                </a:cubicBezTo>
                <a:cubicBezTo>
                  <a:pt x="3075" y="1897"/>
                  <a:pt x="3065" y="1895"/>
                  <a:pt x="3057" y="1899"/>
                </a:cubicBezTo>
                <a:lnTo>
                  <a:pt x="3057" y="1899"/>
                </a:lnTo>
                <a:cubicBezTo>
                  <a:pt x="3050" y="1904"/>
                  <a:pt x="3047" y="1914"/>
                  <a:pt x="3051" y="1921"/>
                </a:cubicBezTo>
                <a:cubicBezTo>
                  <a:pt x="3056" y="1929"/>
                  <a:pt x="3066" y="1931"/>
                  <a:pt x="3073" y="1927"/>
                </a:cubicBezTo>
                <a:close/>
                <a:moveTo>
                  <a:pt x="3129" y="1895"/>
                </a:moveTo>
                <a:lnTo>
                  <a:pt x="3129" y="1895"/>
                </a:lnTo>
                <a:lnTo>
                  <a:pt x="3129" y="1895"/>
                </a:lnTo>
                <a:cubicBezTo>
                  <a:pt x="3136" y="1890"/>
                  <a:pt x="3139" y="1881"/>
                  <a:pt x="3134" y="1873"/>
                </a:cubicBezTo>
                <a:cubicBezTo>
                  <a:pt x="3130" y="1865"/>
                  <a:pt x="3120" y="1863"/>
                  <a:pt x="3113" y="1867"/>
                </a:cubicBezTo>
                <a:lnTo>
                  <a:pt x="3113" y="1867"/>
                </a:lnTo>
                <a:cubicBezTo>
                  <a:pt x="3105" y="1872"/>
                  <a:pt x="3102" y="1881"/>
                  <a:pt x="3107" y="1889"/>
                </a:cubicBezTo>
                <a:cubicBezTo>
                  <a:pt x="3111" y="1897"/>
                  <a:pt x="3121" y="1899"/>
                  <a:pt x="3129" y="1895"/>
                </a:cubicBezTo>
                <a:close/>
                <a:moveTo>
                  <a:pt x="3184" y="1863"/>
                </a:moveTo>
                <a:lnTo>
                  <a:pt x="3184" y="1863"/>
                </a:lnTo>
                <a:lnTo>
                  <a:pt x="3184" y="1863"/>
                </a:lnTo>
                <a:cubicBezTo>
                  <a:pt x="3192" y="1858"/>
                  <a:pt x="3194" y="1848"/>
                  <a:pt x="3190" y="1841"/>
                </a:cubicBezTo>
                <a:cubicBezTo>
                  <a:pt x="3185" y="1833"/>
                  <a:pt x="3176" y="1831"/>
                  <a:pt x="3168" y="1835"/>
                </a:cubicBezTo>
                <a:lnTo>
                  <a:pt x="3168" y="1835"/>
                </a:lnTo>
                <a:cubicBezTo>
                  <a:pt x="3160" y="1839"/>
                  <a:pt x="3158" y="1849"/>
                  <a:pt x="3162" y="1857"/>
                </a:cubicBezTo>
                <a:cubicBezTo>
                  <a:pt x="3167" y="1865"/>
                  <a:pt x="3176" y="1867"/>
                  <a:pt x="3184" y="1863"/>
                </a:cubicBezTo>
                <a:close/>
                <a:moveTo>
                  <a:pt x="3239" y="1831"/>
                </a:moveTo>
                <a:lnTo>
                  <a:pt x="3239" y="1831"/>
                </a:lnTo>
                <a:lnTo>
                  <a:pt x="3239" y="1831"/>
                </a:lnTo>
                <a:cubicBezTo>
                  <a:pt x="3247" y="1826"/>
                  <a:pt x="3250" y="1816"/>
                  <a:pt x="3245" y="1809"/>
                </a:cubicBezTo>
                <a:cubicBezTo>
                  <a:pt x="3241" y="1801"/>
                  <a:pt x="3231" y="1798"/>
                  <a:pt x="3223" y="1803"/>
                </a:cubicBezTo>
                <a:lnTo>
                  <a:pt x="3223" y="1803"/>
                </a:lnTo>
                <a:cubicBezTo>
                  <a:pt x="3216" y="1807"/>
                  <a:pt x="3213" y="1817"/>
                  <a:pt x="3218" y="1825"/>
                </a:cubicBezTo>
                <a:cubicBezTo>
                  <a:pt x="3222" y="1832"/>
                  <a:pt x="3232" y="1835"/>
                  <a:pt x="3239" y="1831"/>
                </a:cubicBezTo>
                <a:close/>
                <a:moveTo>
                  <a:pt x="3295" y="1798"/>
                </a:moveTo>
                <a:lnTo>
                  <a:pt x="3295" y="1798"/>
                </a:lnTo>
                <a:lnTo>
                  <a:pt x="3295" y="1798"/>
                </a:lnTo>
                <a:cubicBezTo>
                  <a:pt x="3303" y="1794"/>
                  <a:pt x="3305" y="1784"/>
                  <a:pt x="3301" y="1777"/>
                </a:cubicBezTo>
                <a:cubicBezTo>
                  <a:pt x="3296" y="1769"/>
                  <a:pt x="3286" y="1766"/>
                  <a:pt x="3279" y="1771"/>
                </a:cubicBezTo>
                <a:lnTo>
                  <a:pt x="3279" y="1771"/>
                </a:lnTo>
                <a:cubicBezTo>
                  <a:pt x="3271" y="1775"/>
                  <a:pt x="3269" y="1785"/>
                  <a:pt x="3273" y="1793"/>
                </a:cubicBezTo>
                <a:cubicBezTo>
                  <a:pt x="3277" y="1800"/>
                  <a:pt x="3287" y="1803"/>
                  <a:pt x="3295" y="1798"/>
                </a:cubicBezTo>
                <a:close/>
                <a:moveTo>
                  <a:pt x="3350" y="1766"/>
                </a:moveTo>
                <a:lnTo>
                  <a:pt x="3350" y="1766"/>
                </a:lnTo>
                <a:lnTo>
                  <a:pt x="3350" y="1766"/>
                </a:lnTo>
                <a:cubicBezTo>
                  <a:pt x="3358" y="1762"/>
                  <a:pt x="3361" y="1752"/>
                  <a:pt x="3356" y="1744"/>
                </a:cubicBezTo>
                <a:cubicBezTo>
                  <a:pt x="3352" y="1737"/>
                  <a:pt x="3342" y="1734"/>
                  <a:pt x="3334" y="1739"/>
                </a:cubicBezTo>
                <a:lnTo>
                  <a:pt x="3334" y="1739"/>
                </a:lnTo>
                <a:cubicBezTo>
                  <a:pt x="3327" y="1743"/>
                  <a:pt x="3324" y="1753"/>
                  <a:pt x="3328" y="1761"/>
                </a:cubicBezTo>
                <a:cubicBezTo>
                  <a:pt x="3333" y="1768"/>
                  <a:pt x="3343" y="1771"/>
                  <a:pt x="3350" y="1766"/>
                </a:cubicBezTo>
                <a:close/>
                <a:moveTo>
                  <a:pt x="3406" y="1734"/>
                </a:moveTo>
                <a:lnTo>
                  <a:pt x="3406" y="1734"/>
                </a:lnTo>
                <a:lnTo>
                  <a:pt x="3406" y="1734"/>
                </a:lnTo>
                <a:cubicBezTo>
                  <a:pt x="3413" y="1730"/>
                  <a:pt x="3416" y="1720"/>
                  <a:pt x="3411" y="1712"/>
                </a:cubicBezTo>
                <a:cubicBezTo>
                  <a:pt x="3407" y="1705"/>
                  <a:pt x="3397" y="1702"/>
                  <a:pt x="3390" y="1707"/>
                </a:cubicBezTo>
                <a:lnTo>
                  <a:pt x="3390" y="1707"/>
                </a:lnTo>
                <a:cubicBezTo>
                  <a:pt x="3382" y="1711"/>
                  <a:pt x="3379" y="1721"/>
                  <a:pt x="3384" y="1728"/>
                </a:cubicBezTo>
                <a:cubicBezTo>
                  <a:pt x="3388" y="1736"/>
                  <a:pt x="3398" y="1739"/>
                  <a:pt x="3406" y="1734"/>
                </a:cubicBezTo>
                <a:close/>
                <a:moveTo>
                  <a:pt x="3461" y="1702"/>
                </a:moveTo>
                <a:lnTo>
                  <a:pt x="3461" y="1702"/>
                </a:lnTo>
                <a:lnTo>
                  <a:pt x="3461" y="1702"/>
                </a:lnTo>
                <a:cubicBezTo>
                  <a:pt x="3469" y="1698"/>
                  <a:pt x="3471" y="1688"/>
                  <a:pt x="3467" y="1680"/>
                </a:cubicBezTo>
                <a:cubicBezTo>
                  <a:pt x="3462" y="1673"/>
                  <a:pt x="3453" y="1670"/>
                  <a:pt x="3445" y="1674"/>
                </a:cubicBezTo>
                <a:lnTo>
                  <a:pt x="3445" y="1674"/>
                </a:lnTo>
                <a:cubicBezTo>
                  <a:pt x="3437" y="1679"/>
                  <a:pt x="3435" y="1689"/>
                  <a:pt x="3439" y="1696"/>
                </a:cubicBezTo>
                <a:cubicBezTo>
                  <a:pt x="3444" y="1704"/>
                  <a:pt x="3453" y="1707"/>
                  <a:pt x="3461" y="1702"/>
                </a:cubicBezTo>
                <a:close/>
                <a:moveTo>
                  <a:pt x="3516" y="1670"/>
                </a:moveTo>
                <a:lnTo>
                  <a:pt x="3516" y="1670"/>
                </a:lnTo>
                <a:lnTo>
                  <a:pt x="3516" y="1670"/>
                </a:lnTo>
                <a:cubicBezTo>
                  <a:pt x="3524" y="1666"/>
                  <a:pt x="3527" y="1656"/>
                  <a:pt x="3522" y="1648"/>
                </a:cubicBezTo>
                <a:cubicBezTo>
                  <a:pt x="3518" y="1641"/>
                  <a:pt x="3508" y="1638"/>
                  <a:pt x="3500" y="1642"/>
                </a:cubicBezTo>
                <a:lnTo>
                  <a:pt x="3500" y="1642"/>
                </a:lnTo>
                <a:cubicBezTo>
                  <a:pt x="3493" y="1647"/>
                  <a:pt x="3490" y="1657"/>
                  <a:pt x="3495" y="1664"/>
                </a:cubicBezTo>
                <a:cubicBezTo>
                  <a:pt x="3499" y="1672"/>
                  <a:pt x="3509" y="1674"/>
                  <a:pt x="3516" y="1670"/>
                </a:cubicBezTo>
                <a:close/>
                <a:moveTo>
                  <a:pt x="3572" y="1638"/>
                </a:moveTo>
                <a:lnTo>
                  <a:pt x="3572" y="1638"/>
                </a:lnTo>
                <a:cubicBezTo>
                  <a:pt x="3580" y="1633"/>
                  <a:pt x="3582" y="1624"/>
                  <a:pt x="3578" y="1616"/>
                </a:cubicBezTo>
                <a:cubicBezTo>
                  <a:pt x="3573" y="1608"/>
                  <a:pt x="3563" y="1606"/>
                  <a:pt x="3556" y="1610"/>
                </a:cubicBezTo>
                <a:lnTo>
                  <a:pt x="3556" y="1610"/>
                </a:lnTo>
                <a:cubicBezTo>
                  <a:pt x="3548" y="1615"/>
                  <a:pt x="3546" y="1625"/>
                  <a:pt x="3550" y="1632"/>
                </a:cubicBezTo>
                <a:cubicBezTo>
                  <a:pt x="3554" y="1640"/>
                  <a:pt x="3564" y="1642"/>
                  <a:pt x="3572" y="1638"/>
                </a:cubicBezTo>
                <a:close/>
                <a:moveTo>
                  <a:pt x="3627" y="1606"/>
                </a:moveTo>
                <a:lnTo>
                  <a:pt x="3627" y="1606"/>
                </a:lnTo>
                <a:cubicBezTo>
                  <a:pt x="3635" y="1601"/>
                  <a:pt x="3637" y="1592"/>
                  <a:pt x="3633" y="1584"/>
                </a:cubicBezTo>
                <a:cubicBezTo>
                  <a:pt x="3629" y="1576"/>
                  <a:pt x="3619" y="1574"/>
                  <a:pt x="3611" y="1578"/>
                </a:cubicBezTo>
                <a:lnTo>
                  <a:pt x="3611" y="1578"/>
                </a:lnTo>
                <a:cubicBezTo>
                  <a:pt x="3603" y="1583"/>
                  <a:pt x="3601" y="1592"/>
                  <a:pt x="3605" y="1600"/>
                </a:cubicBezTo>
                <a:cubicBezTo>
                  <a:pt x="3610" y="1608"/>
                  <a:pt x="3620" y="1610"/>
                  <a:pt x="3627" y="1606"/>
                </a:cubicBezTo>
                <a:close/>
                <a:moveTo>
                  <a:pt x="3683" y="1574"/>
                </a:moveTo>
                <a:lnTo>
                  <a:pt x="3683" y="1574"/>
                </a:lnTo>
                <a:cubicBezTo>
                  <a:pt x="3690" y="1569"/>
                  <a:pt x="3693" y="1559"/>
                  <a:pt x="3688" y="1552"/>
                </a:cubicBezTo>
                <a:cubicBezTo>
                  <a:pt x="3684" y="1544"/>
                  <a:pt x="3674" y="1542"/>
                  <a:pt x="3667" y="1546"/>
                </a:cubicBezTo>
                <a:lnTo>
                  <a:pt x="3667" y="1546"/>
                </a:lnTo>
                <a:cubicBezTo>
                  <a:pt x="3659" y="1550"/>
                  <a:pt x="3656" y="1560"/>
                  <a:pt x="3661" y="1568"/>
                </a:cubicBezTo>
                <a:cubicBezTo>
                  <a:pt x="3665" y="1576"/>
                  <a:pt x="3675" y="1578"/>
                  <a:pt x="3683" y="1574"/>
                </a:cubicBezTo>
                <a:close/>
                <a:moveTo>
                  <a:pt x="3738" y="1542"/>
                </a:moveTo>
                <a:lnTo>
                  <a:pt x="3738" y="1542"/>
                </a:lnTo>
                <a:cubicBezTo>
                  <a:pt x="3746" y="1537"/>
                  <a:pt x="3748" y="1527"/>
                  <a:pt x="3744" y="1520"/>
                </a:cubicBezTo>
                <a:cubicBezTo>
                  <a:pt x="3739" y="1512"/>
                  <a:pt x="3730" y="1509"/>
                  <a:pt x="3722" y="1514"/>
                </a:cubicBezTo>
                <a:lnTo>
                  <a:pt x="3722" y="1514"/>
                </a:lnTo>
                <a:cubicBezTo>
                  <a:pt x="3714" y="1518"/>
                  <a:pt x="3712" y="1528"/>
                  <a:pt x="3716" y="1536"/>
                </a:cubicBezTo>
                <a:cubicBezTo>
                  <a:pt x="3721" y="1543"/>
                  <a:pt x="3730" y="1546"/>
                  <a:pt x="3738" y="1542"/>
                </a:cubicBezTo>
                <a:close/>
                <a:moveTo>
                  <a:pt x="3793" y="1509"/>
                </a:moveTo>
                <a:lnTo>
                  <a:pt x="3793" y="1509"/>
                </a:lnTo>
                <a:cubicBezTo>
                  <a:pt x="3801" y="1505"/>
                  <a:pt x="3804" y="1495"/>
                  <a:pt x="3799" y="1488"/>
                </a:cubicBezTo>
                <a:cubicBezTo>
                  <a:pt x="3795" y="1480"/>
                  <a:pt x="3785" y="1477"/>
                  <a:pt x="3777" y="1482"/>
                </a:cubicBezTo>
                <a:lnTo>
                  <a:pt x="3777" y="1482"/>
                </a:lnTo>
                <a:cubicBezTo>
                  <a:pt x="3770" y="1486"/>
                  <a:pt x="3767" y="1496"/>
                  <a:pt x="3772" y="1504"/>
                </a:cubicBezTo>
                <a:cubicBezTo>
                  <a:pt x="3776" y="1511"/>
                  <a:pt x="3786" y="1514"/>
                  <a:pt x="3793" y="1509"/>
                </a:cubicBezTo>
                <a:close/>
                <a:moveTo>
                  <a:pt x="3849" y="1477"/>
                </a:moveTo>
                <a:lnTo>
                  <a:pt x="3849" y="1477"/>
                </a:lnTo>
                <a:cubicBezTo>
                  <a:pt x="3857" y="1473"/>
                  <a:pt x="3859" y="1463"/>
                  <a:pt x="3855" y="1455"/>
                </a:cubicBezTo>
                <a:cubicBezTo>
                  <a:pt x="3850" y="1448"/>
                  <a:pt x="3840" y="1445"/>
                  <a:pt x="3833" y="1450"/>
                </a:cubicBezTo>
                <a:lnTo>
                  <a:pt x="3833" y="1450"/>
                </a:lnTo>
                <a:cubicBezTo>
                  <a:pt x="3825" y="1454"/>
                  <a:pt x="3823" y="1464"/>
                  <a:pt x="3827" y="1472"/>
                </a:cubicBezTo>
                <a:cubicBezTo>
                  <a:pt x="3831" y="1479"/>
                  <a:pt x="3841" y="1482"/>
                  <a:pt x="3849" y="1477"/>
                </a:cubicBezTo>
                <a:close/>
                <a:moveTo>
                  <a:pt x="3904" y="1445"/>
                </a:moveTo>
                <a:lnTo>
                  <a:pt x="3904" y="1445"/>
                </a:lnTo>
                <a:cubicBezTo>
                  <a:pt x="3912" y="1441"/>
                  <a:pt x="3914" y="1431"/>
                  <a:pt x="3910" y="1423"/>
                </a:cubicBezTo>
                <a:cubicBezTo>
                  <a:pt x="3906" y="1416"/>
                  <a:pt x="3896" y="1413"/>
                  <a:pt x="3888" y="1418"/>
                </a:cubicBezTo>
                <a:lnTo>
                  <a:pt x="3888" y="1418"/>
                </a:lnTo>
                <a:cubicBezTo>
                  <a:pt x="3880" y="1422"/>
                  <a:pt x="3878" y="1432"/>
                  <a:pt x="3882" y="1439"/>
                </a:cubicBezTo>
                <a:cubicBezTo>
                  <a:pt x="3887" y="1447"/>
                  <a:pt x="3897" y="1450"/>
                  <a:pt x="3904" y="1445"/>
                </a:cubicBezTo>
                <a:close/>
                <a:moveTo>
                  <a:pt x="3960" y="1413"/>
                </a:moveTo>
                <a:lnTo>
                  <a:pt x="3960" y="1413"/>
                </a:lnTo>
                <a:cubicBezTo>
                  <a:pt x="3967" y="1409"/>
                  <a:pt x="3970" y="1399"/>
                  <a:pt x="3965" y="1391"/>
                </a:cubicBezTo>
                <a:cubicBezTo>
                  <a:pt x="3961" y="1384"/>
                  <a:pt x="3951" y="1381"/>
                  <a:pt x="3944" y="1385"/>
                </a:cubicBezTo>
                <a:lnTo>
                  <a:pt x="3943" y="1385"/>
                </a:lnTo>
                <a:cubicBezTo>
                  <a:pt x="3936" y="1390"/>
                  <a:pt x="3933" y="1400"/>
                  <a:pt x="3938" y="1407"/>
                </a:cubicBezTo>
                <a:cubicBezTo>
                  <a:pt x="3942" y="1415"/>
                  <a:pt x="3952" y="1418"/>
                  <a:pt x="3960" y="1413"/>
                </a:cubicBezTo>
                <a:close/>
                <a:moveTo>
                  <a:pt x="4015" y="1381"/>
                </a:moveTo>
                <a:lnTo>
                  <a:pt x="4015" y="1381"/>
                </a:lnTo>
                <a:cubicBezTo>
                  <a:pt x="4023" y="1376"/>
                  <a:pt x="4025" y="1367"/>
                  <a:pt x="4021" y="1359"/>
                </a:cubicBezTo>
                <a:cubicBezTo>
                  <a:pt x="4016" y="1351"/>
                  <a:pt x="4007" y="1349"/>
                  <a:pt x="3999" y="1353"/>
                </a:cubicBezTo>
                <a:lnTo>
                  <a:pt x="3999" y="1353"/>
                </a:lnTo>
                <a:cubicBezTo>
                  <a:pt x="3991" y="1358"/>
                  <a:pt x="3989" y="1368"/>
                  <a:pt x="3993" y="1375"/>
                </a:cubicBezTo>
                <a:cubicBezTo>
                  <a:pt x="3998" y="1383"/>
                  <a:pt x="4007" y="1385"/>
                  <a:pt x="4015" y="1381"/>
                </a:cubicBezTo>
                <a:close/>
                <a:moveTo>
                  <a:pt x="4070" y="1349"/>
                </a:moveTo>
                <a:lnTo>
                  <a:pt x="4070" y="1349"/>
                </a:lnTo>
                <a:cubicBezTo>
                  <a:pt x="4078" y="1344"/>
                  <a:pt x="4081" y="1335"/>
                  <a:pt x="4076" y="1327"/>
                </a:cubicBezTo>
                <a:cubicBezTo>
                  <a:pt x="4072" y="1319"/>
                  <a:pt x="4062" y="1317"/>
                  <a:pt x="4054" y="1321"/>
                </a:cubicBezTo>
                <a:lnTo>
                  <a:pt x="4054" y="1321"/>
                </a:lnTo>
                <a:cubicBezTo>
                  <a:pt x="4047" y="1326"/>
                  <a:pt x="4044" y="1335"/>
                  <a:pt x="4049" y="1343"/>
                </a:cubicBezTo>
                <a:cubicBezTo>
                  <a:pt x="4053" y="1351"/>
                  <a:pt x="4063" y="1353"/>
                  <a:pt x="4070" y="1349"/>
                </a:cubicBezTo>
                <a:close/>
                <a:moveTo>
                  <a:pt x="4126" y="1317"/>
                </a:moveTo>
                <a:lnTo>
                  <a:pt x="4126" y="1317"/>
                </a:lnTo>
                <a:cubicBezTo>
                  <a:pt x="4133" y="1312"/>
                  <a:pt x="4136" y="1302"/>
                  <a:pt x="4132" y="1295"/>
                </a:cubicBezTo>
                <a:cubicBezTo>
                  <a:pt x="4127" y="1287"/>
                  <a:pt x="4117" y="1285"/>
                  <a:pt x="4110" y="1289"/>
                </a:cubicBezTo>
                <a:lnTo>
                  <a:pt x="4110" y="1289"/>
                </a:lnTo>
                <a:cubicBezTo>
                  <a:pt x="4102" y="1294"/>
                  <a:pt x="4099" y="1303"/>
                  <a:pt x="4104" y="1311"/>
                </a:cubicBezTo>
                <a:cubicBezTo>
                  <a:pt x="4108" y="1319"/>
                  <a:pt x="4118" y="1321"/>
                  <a:pt x="4126" y="1317"/>
                </a:cubicBezTo>
                <a:close/>
                <a:moveTo>
                  <a:pt x="4181" y="1285"/>
                </a:moveTo>
                <a:lnTo>
                  <a:pt x="4181" y="1285"/>
                </a:lnTo>
                <a:cubicBezTo>
                  <a:pt x="4189" y="1280"/>
                  <a:pt x="4191" y="1270"/>
                  <a:pt x="4187" y="1263"/>
                </a:cubicBezTo>
                <a:cubicBezTo>
                  <a:pt x="4183" y="1255"/>
                  <a:pt x="4173" y="1253"/>
                  <a:pt x="4165" y="1257"/>
                </a:cubicBezTo>
                <a:lnTo>
                  <a:pt x="4165" y="1257"/>
                </a:lnTo>
                <a:cubicBezTo>
                  <a:pt x="4157" y="1261"/>
                  <a:pt x="4155" y="1271"/>
                  <a:pt x="4159" y="1279"/>
                </a:cubicBezTo>
                <a:cubicBezTo>
                  <a:pt x="4164" y="1287"/>
                  <a:pt x="4174" y="1289"/>
                  <a:pt x="4181" y="1285"/>
                </a:cubicBezTo>
                <a:close/>
                <a:moveTo>
                  <a:pt x="4237" y="1253"/>
                </a:moveTo>
                <a:lnTo>
                  <a:pt x="4237" y="1252"/>
                </a:lnTo>
                <a:cubicBezTo>
                  <a:pt x="4244" y="1248"/>
                  <a:pt x="4247" y="1238"/>
                  <a:pt x="4242" y="1231"/>
                </a:cubicBezTo>
                <a:cubicBezTo>
                  <a:pt x="4238" y="1223"/>
                  <a:pt x="4228" y="1220"/>
                  <a:pt x="4220" y="1225"/>
                </a:cubicBezTo>
                <a:lnTo>
                  <a:pt x="4220" y="1225"/>
                </a:lnTo>
                <a:cubicBezTo>
                  <a:pt x="4213" y="1229"/>
                  <a:pt x="4210" y="1239"/>
                  <a:pt x="4215" y="1247"/>
                </a:cubicBezTo>
                <a:cubicBezTo>
                  <a:pt x="4219" y="1254"/>
                  <a:pt x="4229" y="1257"/>
                  <a:pt x="4237" y="1253"/>
                </a:cubicBezTo>
                <a:close/>
                <a:moveTo>
                  <a:pt x="4292" y="1220"/>
                </a:moveTo>
                <a:lnTo>
                  <a:pt x="4292" y="1220"/>
                </a:lnTo>
                <a:cubicBezTo>
                  <a:pt x="4300" y="1216"/>
                  <a:pt x="4302" y="1206"/>
                  <a:pt x="4298" y="1198"/>
                </a:cubicBezTo>
                <a:cubicBezTo>
                  <a:pt x="4293" y="1191"/>
                  <a:pt x="4284" y="1188"/>
                  <a:pt x="4276" y="1193"/>
                </a:cubicBezTo>
                <a:lnTo>
                  <a:pt x="4276" y="1193"/>
                </a:lnTo>
                <a:cubicBezTo>
                  <a:pt x="4268" y="1197"/>
                  <a:pt x="4266" y="1207"/>
                  <a:pt x="4270" y="1215"/>
                </a:cubicBezTo>
                <a:cubicBezTo>
                  <a:pt x="4275" y="1222"/>
                  <a:pt x="4284" y="1225"/>
                  <a:pt x="4292" y="1220"/>
                </a:cubicBezTo>
                <a:close/>
                <a:moveTo>
                  <a:pt x="4347" y="1188"/>
                </a:moveTo>
                <a:lnTo>
                  <a:pt x="4347" y="1188"/>
                </a:lnTo>
                <a:cubicBezTo>
                  <a:pt x="4355" y="1184"/>
                  <a:pt x="4358" y="1174"/>
                  <a:pt x="4353" y="1166"/>
                </a:cubicBezTo>
                <a:cubicBezTo>
                  <a:pt x="4349" y="1159"/>
                  <a:pt x="4339" y="1156"/>
                  <a:pt x="4331" y="1161"/>
                </a:cubicBezTo>
                <a:lnTo>
                  <a:pt x="4331" y="1161"/>
                </a:lnTo>
                <a:cubicBezTo>
                  <a:pt x="4324" y="1165"/>
                  <a:pt x="4321" y="1175"/>
                  <a:pt x="4326" y="1183"/>
                </a:cubicBezTo>
                <a:cubicBezTo>
                  <a:pt x="4330" y="1190"/>
                  <a:pt x="4340" y="1193"/>
                  <a:pt x="4347" y="1188"/>
                </a:cubicBezTo>
                <a:close/>
                <a:moveTo>
                  <a:pt x="4403" y="1156"/>
                </a:moveTo>
                <a:lnTo>
                  <a:pt x="4403" y="1156"/>
                </a:lnTo>
                <a:cubicBezTo>
                  <a:pt x="4410" y="1152"/>
                  <a:pt x="4413" y="1142"/>
                  <a:pt x="4409" y="1134"/>
                </a:cubicBezTo>
                <a:cubicBezTo>
                  <a:pt x="4404" y="1127"/>
                  <a:pt x="4394" y="1124"/>
                  <a:pt x="4387" y="1129"/>
                </a:cubicBezTo>
                <a:lnTo>
                  <a:pt x="4387" y="1129"/>
                </a:lnTo>
                <a:cubicBezTo>
                  <a:pt x="4379" y="1133"/>
                  <a:pt x="4376" y="1143"/>
                  <a:pt x="4381" y="1150"/>
                </a:cubicBezTo>
                <a:cubicBezTo>
                  <a:pt x="4385" y="1158"/>
                  <a:pt x="4395" y="1161"/>
                  <a:pt x="4403" y="1156"/>
                </a:cubicBezTo>
                <a:close/>
                <a:moveTo>
                  <a:pt x="4458" y="1124"/>
                </a:moveTo>
                <a:lnTo>
                  <a:pt x="4458" y="1124"/>
                </a:lnTo>
                <a:cubicBezTo>
                  <a:pt x="4466" y="1120"/>
                  <a:pt x="4468" y="1110"/>
                  <a:pt x="4464" y="1102"/>
                </a:cubicBezTo>
                <a:cubicBezTo>
                  <a:pt x="4460" y="1095"/>
                  <a:pt x="4450" y="1092"/>
                  <a:pt x="4442" y="1096"/>
                </a:cubicBezTo>
                <a:lnTo>
                  <a:pt x="4442" y="1096"/>
                </a:lnTo>
                <a:cubicBezTo>
                  <a:pt x="4434" y="1101"/>
                  <a:pt x="4432" y="1111"/>
                  <a:pt x="4436" y="1118"/>
                </a:cubicBezTo>
                <a:cubicBezTo>
                  <a:pt x="4441" y="1126"/>
                  <a:pt x="4451" y="1129"/>
                  <a:pt x="4458" y="1124"/>
                </a:cubicBezTo>
                <a:close/>
                <a:moveTo>
                  <a:pt x="4514" y="1092"/>
                </a:moveTo>
                <a:lnTo>
                  <a:pt x="4514" y="1092"/>
                </a:lnTo>
                <a:cubicBezTo>
                  <a:pt x="4521" y="1087"/>
                  <a:pt x="4524" y="1078"/>
                  <a:pt x="4519" y="1070"/>
                </a:cubicBezTo>
                <a:cubicBezTo>
                  <a:pt x="4515" y="1062"/>
                  <a:pt x="4505" y="1060"/>
                  <a:pt x="4497" y="1064"/>
                </a:cubicBezTo>
                <a:lnTo>
                  <a:pt x="4497" y="1064"/>
                </a:lnTo>
                <a:cubicBezTo>
                  <a:pt x="4490" y="1069"/>
                  <a:pt x="4487" y="1079"/>
                  <a:pt x="4492" y="1086"/>
                </a:cubicBezTo>
                <a:cubicBezTo>
                  <a:pt x="4496" y="1094"/>
                  <a:pt x="4506" y="1096"/>
                  <a:pt x="4514" y="1092"/>
                </a:cubicBezTo>
                <a:close/>
                <a:moveTo>
                  <a:pt x="4569" y="1060"/>
                </a:moveTo>
                <a:lnTo>
                  <a:pt x="4569" y="1060"/>
                </a:lnTo>
                <a:cubicBezTo>
                  <a:pt x="4577" y="1055"/>
                  <a:pt x="4579" y="1046"/>
                  <a:pt x="4575" y="1038"/>
                </a:cubicBezTo>
                <a:cubicBezTo>
                  <a:pt x="4570" y="1030"/>
                  <a:pt x="4560" y="1028"/>
                  <a:pt x="4553" y="1032"/>
                </a:cubicBezTo>
                <a:lnTo>
                  <a:pt x="4553" y="1032"/>
                </a:lnTo>
                <a:cubicBezTo>
                  <a:pt x="4545" y="1037"/>
                  <a:pt x="4543" y="1046"/>
                  <a:pt x="4547" y="1054"/>
                </a:cubicBezTo>
                <a:cubicBezTo>
                  <a:pt x="4552" y="1062"/>
                  <a:pt x="4561" y="1064"/>
                  <a:pt x="4569" y="1060"/>
                </a:cubicBezTo>
                <a:close/>
                <a:moveTo>
                  <a:pt x="4624" y="1028"/>
                </a:moveTo>
                <a:lnTo>
                  <a:pt x="4624" y="1028"/>
                </a:lnTo>
                <a:cubicBezTo>
                  <a:pt x="4632" y="1023"/>
                  <a:pt x="4635" y="1013"/>
                  <a:pt x="4630" y="1006"/>
                </a:cubicBezTo>
                <a:cubicBezTo>
                  <a:pt x="4626" y="998"/>
                  <a:pt x="4616" y="996"/>
                  <a:pt x="4608" y="1000"/>
                </a:cubicBezTo>
                <a:lnTo>
                  <a:pt x="4608" y="1000"/>
                </a:lnTo>
                <a:cubicBezTo>
                  <a:pt x="4601" y="1005"/>
                  <a:pt x="4598" y="1014"/>
                  <a:pt x="4603" y="1022"/>
                </a:cubicBezTo>
                <a:cubicBezTo>
                  <a:pt x="4607" y="1030"/>
                  <a:pt x="4617" y="1032"/>
                  <a:pt x="4624" y="1028"/>
                </a:cubicBezTo>
                <a:close/>
                <a:moveTo>
                  <a:pt x="4680" y="996"/>
                </a:moveTo>
                <a:lnTo>
                  <a:pt x="4680" y="996"/>
                </a:lnTo>
                <a:cubicBezTo>
                  <a:pt x="4687" y="991"/>
                  <a:pt x="4690" y="981"/>
                  <a:pt x="4686" y="974"/>
                </a:cubicBezTo>
                <a:cubicBezTo>
                  <a:pt x="4681" y="966"/>
                  <a:pt x="4671" y="963"/>
                  <a:pt x="4664" y="968"/>
                </a:cubicBezTo>
                <a:lnTo>
                  <a:pt x="4664" y="968"/>
                </a:lnTo>
                <a:cubicBezTo>
                  <a:pt x="4656" y="972"/>
                  <a:pt x="4653" y="982"/>
                  <a:pt x="4658" y="990"/>
                </a:cubicBezTo>
                <a:cubicBezTo>
                  <a:pt x="4662" y="997"/>
                  <a:pt x="4672" y="1000"/>
                  <a:pt x="4680" y="996"/>
                </a:cubicBezTo>
                <a:close/>
                <a:moveTo>
                  <a:pt x="4735" y="963"/>
                </a:moveTo>
                <a:lnTo>
                  <a:pt x="4735" y="963"/>
                </a:lnTo>
                <a:cubicBezTo>
                  <a:pt x="4743" y="959"/>
                  <a:pt x="4745" y="949"/>
                  <a:pt x="4741" y="942"/>
                </a:cubicBezTo>
                <a:cubicBezTo>
                  <a:pt x="4736" y="934"/>
                  <a:pt x="4727" y="931"/>
                  <a:pt x="4719" y="936"/>
                </a:cubicBezTo>
                <a:lnTo>
                  <a:pt x="4719" y="936"/>
                </a:lnTo>
                <a:cubicBezTo>
                  <a:pt x="4711" y="940"/>
                  <a:pt x="4709" y="950"/>
                  <a:pt x="4713" y="958"/>
                </a:cubicBezTo>
                <a:cubicBezTo>
                  <a:pt x="4718" y="965"/>
                  <a:pt x="4728" y="968"/>
                  <a:pt x="4735" y="963"/>
                </a:cubicBezTo>
                <a:close/>
                <a:moveTo>
                  <a:pt x="4791" y="931"/>
                </a:moveTo>
                <a:lnTo>
                  <a:pt x="4791" y="931"/>
                </a:lnTo>
                <a:cubicBezTo>
                  <a:pt x="4798" y="927"/>
                  <a:pt x="4801" y="917"/>
                  <a:pt x="4796" y="909"/>
                </a:cubicBezTo>
                <a:cubicBezTo>
                  <a:pt x="4792" y="902"/>
                  <a:pt x="4782" y="899"/>
                  <a:pt x="4774" y="904"/>
                </a:cubicBezTo>
                <a:lnTo>
                  <a:pt x="4774" y="904"/>
                </a:lnTo>
                <a:cubicBezTo>
                  <a:pt x="4767" y="908"/>
                  <a:pt x="4764" y="918"/>
                  <a:pt x="4769" y="926"/>
                </a:cubicBezTo>
                <a:cubicBezTo>
                  <a:pt x="4773" y="933"/>
                  <a:pt x="4783" y="936"/>
                  <a:pt x="4791" y="931"/>
                </a:cubicBezTo>
                <a:close/>
                <a:moveTo>
                  <a:pt x="4846" y="899"/>
                </a:moveTo>
                <a:lnTo>
                  <a:pt x="4846" y="899"/>
                </a:lnTo>
                <a:cubicBezTo>
                  <a:pt x="4854" y="895"/>
                  <a:pt x="4856" y="885"/>
                  <a:pt x="4852" y="877"/>
                </a:cubicBezTo>
                <a:cubicBezTo>
                  <a:pt x="4847" y="870"/>
                  <a:pt x="4837" y="867"/>
                  <a:pt x="4830" y="872"/>
                </a:cubicBezTo>
                <a:lnTo>
                  <a:pt x="4830" y="872"/>
                </a:lnTo>
                <a:cubicBezTo>
                  <a:pt x="4822" y="876"/>
                  <a:pt x="4820" y="886"/>
                  <a:pt x="4824" y="893"/>
                </a:cubicBezTo>
                <a:cubicBezTo>
                  <a:pt x="4829" y="901"/>
                  <a:pt x="4838" y="904"/>
                  <a:pt x="4846" y="899"/>
                </a:cubicBezTo>
                <a:close/>
                <a:moveTo>
                  <a:pt x="4901" y="867"/>
                </a:moveTo>
                <a:lnTo>
                  <a:pt x="4901" y="867"/>
                </a:lnTo>
                <a:cubicBezTo>
                  <a:pt x="4909" y="863"/>
                  <a:pt x="4912" y="853"/>
                  <a:pt x="4907" y="845"/>
                </a:cubicBezTo>
                <a:cubicBezTo>
                  <a:pt x="4903" y="838"/>
                  <a:pt x="4893" y="835"/>
                  <a:pt x="4885" y="839"/>
                </a:cubicBezTo>
                <a:lnTo>
                  <a:pt x="4885" y="839"/>
                </a:lnTo>
                <a:cubicBezTo>
                  <a:pt x="4878" y="844"/>
                  <a:pt x="4875" y="854"/>
                  <a:pt x="4879" y="861"/>
                </a:cubicBezTo>
                <a:cubicBezTo>
                  <a:pt x="4884" y="869"/>
                  <a:pt x="4894" y="872"/>
                  <a:pt x="4901" y="867"/>
                </a:cubicBezTo>
                <a:close/>
                <a:moveTo>
                  <a:pt x="4957" y="835"/>
                </a:moveTo>
                <a:lnTo>
                  <a:pt x="4957" y="835"/>
                </a:lnTo>
                <a:cubicBezTo>
                  <a:pt x="4964" y="831"/>
                  <a:pt x="4967" y="821"/>
                  <a:pt x="4963" y="813"/>
                </a:cubicBezTo>
                <a:cubicBezTo>
                  <a:pt x="4958" y="805"/>
                  <a:pt x="4948" y="803"/>
                  <a:pt x="4941" y="807"/>
                </a:cubicBezTo>
                <a:lnTo>
                  <a:pt x="4941" y="807"/>
                </a:lnTo>
                <a:cubicBezTo>
                  <a:pt x="4933" y="812"/>
                  <a:pt x="4930" y="822"/>
                  <a:pt x="4935" y="829"/>
                </a:cubicBezTo>
                <a:cubicBezTo>
                  <a:pt x="4939" y="837"/>
                  <a:pt x="4949" y="839"/>
                  <a:pt x="4957" y="835"/>
                </a:cubicBezTo>
                <a:close/>
                <a:moveTo>
                  <a:pt x="5012" y="803"/>
                </a:moveTo>
                <a:lnTo>
                  <a:pt x="5012" y="803"/>
                </a:lnTo>
                <a:cubicBezTo>
                  <a:pt x="5020" y="798"/>
                  <a:pt x="5022" y="789"/>
                  <a:pt x="5018" y="781"/>
                </a:cubicBezTo>
                <a:cubicBezTo>
                  <a:pt x="5013" y="773"/>
                  <a:pt x="5004" y="771"/>
                  <a:pt x="4996" y="775"/>
                </a:cubicBezTo>
                <a:lnTo>
                  <a:pt x="4996" y="775"/>
                </a:lnTo>
                <a:cubicBezTo>
                  <a:pt x="4988" y="780"/>
                  <a:pt x="4986" y="790"/>
                  <a:pt x="4990" y="797"/>
                </a:cubicBezTo>
                <a:cubicBezTo>
                  <a:pt x="4995" y="805"/>
                  <a:pt x="5005" y="807"/>
                  <a:pt x="5012" y="803"/>
                </a:cubicBezTo>
                <a:close/>
                <a:moveTo>
                  <a:pt x="5068" y="771"/>
                </a:moveTo>
                <a:lnTo>
                  <a:pt x="5068" y="771"/>
                </a:lnTo>
                <a:cubicBezTo>
                  <a:pt x="5075" y="766"/>
                  <a:pt x="5078" y="756"/>
                  <a:pt x="5073" y="749"/>
                </a:cubicBezTo>
                <a:cubicBezTo>
                  <a:pt x="5069" y="741"/>
                  <a:pt x="5059" y="739"/>
                  <a:pt x="5051" y="743"/>
                </a:cubicBezTo>
                <a:lnTo>
                  <a:pt x="5051" y="743"/>
                </a:lnTo>
                <a:cubicBezTo>
                  <a:pt x="5044" y="748"/>
                  <a:pt x="5041" y="757"/>
                  <a:pt x="5046" y="765"/>
                </a:cubicBezTo>
                <a:cubicBezTo>
                  <a:pt x="5050" y="773"/>
                  <a:pt x="5060" y="775"/>
                  <a:pt x="5068" y="771"/>
                </a:cubicBezTo>
                <a:close/>
                <a:moveTo>
                  <a:pt x="5123" y="739"/>
                </a:moveTo>
                <a:lnTo>
                  <a:pt x="5123" y="739"/>
                </a:lnTo>
                <a:cubicBezTo>
                  <a:pt x="5131" y="734"/>
                  <a:pt x="5133" y="724"/>
                  <a:pt x="5129" y="717"/>
                </a:cubicBezTo>
                <a:cubicBezTo>
                  <a:pt x="5124" y="709"/>
                  <a:pt x="5114" y="707"/>
                  <a:pt x="5107" y="711"/>
                </a:cubicBezTo>
                <a:lnTo>
                  <a:pt x="5107" y="711"/>
                </a:lnTo>
                <a:cubicBezTo>
                  <a:pt x="5099" y="715"/>
                  <a:pt x="5097" y="725"/>
                  <a:pt x="5101" y="733"/>
                </a:cubicBezTo>
                <a:cubicBezTo>
                  <a:pt x="5106" y="741"/>
                  <a:pt x="5115" y="743"/>
                  <a:pt x="5123" y="739"/>
                </a:cubicBezTo>
                <a:close/>
                <a:moveTo>
                  <a:pt x="5178" y="707"/>
                </a:moveTo>
                <a:lnTo>
                  <a:pt x="5178" y="707"/>
                </a:lnTo>
                <a:cubicBezTo>
                  <a:pt x="5186" y="702"/>
                  <a:pt x="5189" y="692"/>
                  <a:pt x="5184" y="685"/>
                </a:cubicBezTo>
                <a:cubicBezTo>
                  <a:pt x="5180" y="677"/>
                  <a:pt x="5170" y="674"/>
                  <a:pt x="5162" y="679"/>
                </a:cubicBezTo>
                <a:lnTo>
                  <a:pt x="5162" y="679"/>
                </a:lnTo>
                <a:cubicBezTo>
                  <a:pt x="5155" y="683"/>
                  <a:pt x="5152" y="693"/>
                  <a:pt x="5156" y="701"/>
                </a:cubicBezTo>
                <a:cubicBezTo>
                  <a:pt x="5161" y="708"/>
                  <a:pt x="5171" y="711"/>
                  <a:pt x="5178" y="707"/>
                </a:cubicBezTo>
                <a:close/>
                <a:moveTo>
                  <a:pt x="5234" y="674"/>
                </a:moveTo>
                <a:lnTo>
                  <a:pt x="5234" y="674"/>
                </a:lnTo>
                <a:cubicBezTo>
                  <a:pt x="5241" y="670"/>
                  <a:pt x="5244" y="660"/>
                  <a:pt x="5240" y="653"/>
                </a:cubicBezTo>
                <a:cubicBezTo>
                  <a:pt x="5235" y="645"/>
                  <a:pt x="5225" y="642"/>
                  <a:pt x="5218" y="647"/>
                </a:cubicBezTo>
                <a:lnTo>
                  <a:pt x="5218" y="647"/>
                </a:lnTo>
                <a:cubicBezTo>
                  <a:pt x="5210" y="651"/>
                  <a:pt x="5207" y="661"/>
                  <a:pt x="5212" y="669"/>
                </a:cubicBezTo>
                <a:cubicBezTo>
                  <a:pt x="5216" y="676"/>
                  <a:pt x="5226" y="679"/>
                  <a:pt x="5234" y="674"/>
                </a:cubicBezTo>
                <a:close/>
                <a:moveTo>
                  <a:pt x="5289" y="642"/>
                </a:moveTo>
                <a:lnTo>
                  <a:pt x="5289" y="642"/>
                </a:lnTo>
                <a:cubicBezTo>
                  <a:pt x="5297" y="638"/>
                  <a:pt x="5299" y="628"/>
                  <a:pt x="5295" y="620"/>
                </a:cubicBezTo>
                <a:cubicBezTo>
                  <a:pt x="5290" y="613"/>
                  <a:pt x="5281" y="610"/>
                  <a:pt x="5273" y="615"/>
                </a:cubicBezTo>
                <a:lnTo>
                  <a:pt x="5273" y="615"/>
                </a:lnTo>
                <a:cubicBezTo>
                  <a:pt x="5265" y="619"/>
                  <a:pt x="5263" y="629"/>
                  <a:pt x="5267" y="637"/>
                </a:cubicBezTo>
                <a:cubicBezTo>
                  <a:pt x="5272" y="644"/>
                  <a:pt x="5282" y="647"/>
                  <a:pt x="5289" y="642"/>
                </a:cubicBezTo>
                <a:close/>
                <a:moveTo>
                  <a:pt x="5345" y="610"/>
                </a:moveTo>
                <a:lnTo>
                  <a:pt x="5345" y="610"/>
                </a:lnTo>
                <a:cubicBezTo>
                  <a:pt x="5352" y="606"/>
                  <a:pt x="5355" y="596"/>
                  <a:pt x="5350" y="588"/>
                </a:cubicBezTo>
                <a:cubicBezTo>
                  <a:pt x="5346" y="581"/>
                  <a:pt x="5336" y="578"/>
                  <a:pt x="5328" y="583"/>
                </a:cubicBezTo>
                <a:lnTo>
                  <a:pt x="5328" y="583"/>
                </a:lnTo>
                <a:cubicBezTo>
                  <a:pt x="5321" y="587"/>
                  <a:pt x="5318" y="597"/>
                  <a:pt x="5323" y="604"/>
                </a:cubicBezTo>
                <a:cubicBezTo>
                  <a:pt x="5327" y="612"/>
                  <a:pt x="5337" y="615"/>
                  <a:pt x="5345" y="610"/>
                </a:cubicBezTo>
                <a:close/>
                <a:moveTo>
                  <a:pt x="5400" y="578"/>
                </a:moveTo>
                <a:lnTo>
                  <a:pt x="5400" y="578"/>
                </a:lnTo>
                <a:cubicBezTo>
                  <a:pt x="5408" y="574"/>
                  <a:pt x="5410" y="564"/>
                  <a:pt x="5406" y="556"/>
                </a:cubicBezTo>
                <a:cubicBezTo>
                  <a:pt x="5401" y="549"/>
                  <a:pt x="5391" y="546"/>
                  <a:pt x="5384" y="550"/>
                </a:cubicBezTo>
                <a:lnTo>
                  <a:pt x="5384" y="550"/>
                </a:lnTo>
                <a:cubicBezTo>
                  <a:pt x="5376" y="555"/>
                  <a:pt x="5374" y="565"/>
                  <a:pt x="5378" y="572"/>
                </a:cubicBezTo>
                <a:cubicBezTo>
                  <a:pt x="5383" y="580"/>
                  <a:pt x="5392" y="583"/>
                  <a:pt x="5400" y="578"/>
                </a:cubicBezTo>
                <a:close/>
                <a:moveTo>
                  <a:pt x="5455" y="546"/>
                </a:moveTo>
                <a:lnTo>
                  <a:pt x="5455" y="546"/>
                </a:lnTo>
                <a:cubicBezTo>
                  <a:pt x="5463" y="541"/>
                  <a:pt x="5466" y="532"/>
                  <a:pt x="5461" y="524"/>
                </a:cubicBezTo>
                <a:cubicBezTo>
                  <a:pt x="5457" y="516"/>
                  <a:pt x="5447" y="514"/>
                  <a:pt x="5439" y="518"/>
                </a:cubicBezTo>
                <a:lnTo>
                  <a:pt x="5439" y="518"/>
                </a:lnTo>
                <a:cubicBezTo>
                  <a:pt x="5432" y="523"/>
                  <a:pt x="5429" y="533"/>
                  <a:pt x="5433" y="540"/>
                </a:cubicBezTo>
                <a:cubicBezTo>
                  <a:pt x="5438" y="548"/>
                  <a:pt x="5448" y="550"/>
                  <a:pt x="5455" y="546"/>
                </a:cubicBezTo>
                <a:close/>
                <a:moveTo>
                  <a:pt x="5511" y="514"/>
                </a:moveTo>
                <a:lnTo>
                  <a:pt x="5511" y="514"/>
                </a:lnTo>
                <a:cubicBezTo>
                  <a:pt x="5518" y="509"/>
                  <a:pt x="5521" y="500"/>
                  <a:pt x="5516" y="492"/>
                </a:cubicBezTo>
                <a:cubicBezTo>
                  <a:pt x="5512" y="484"/>
                  <a:pt x="5502" y="482"/>
                  <a:pt x="5495" y="486"/>
                </a:cubicBezTo>
                <a:lnTo>
                  <a:pt x="5495" y="486"/>
                </a:lnTo>
                <a:cubicBezTo>
                  <a:pt x="5487" y="491"/>
                  <a:pt x="5484" y="500"/>
                  <a:pt x="5489" y="508"/>
                </a:cubicBezTo>
                <a:cubicBezTo>
                  <a:pt x="5493" y="516"/>
                  <a:pt x="5503" y="518"/>
                  <a:pt x="5511" y="514"/>
                </a:cubicBezTo>
                <a:close/>
                <a:moveTo>
                  <a:pt x="5566" y="482"/>
                </a:moveTo>
                <a:lnTo>
                  <a:pt x="5566" y="482"/>
                </a:lnTo>
                <a:cubicBezTo>
                  <a:pt x="5574" y="477"/>
                  <a:pt x="5576" y="467"/>
                  <a:pt x="5572" y="460"/>
                </a:cubicBezTo>
                <a:cubicBezTo>
                  <a:pt x="5567" y="452"/>
                  <a:pt x="5558" y="450"/>
                  <a:pt x="5550" y="454"/>
                </a:cubicBezTo>
                <a:lnTo>
                  <a:pt x="5550" y="454"/>
                </a:lnTo>
                <a:cubicBezTo>
                  <a:pt x="5542" y="459"/>
                  <a:pt x="5540" y="468"/>
                  <a:pt x="5544" y="476"/>
                </a:cubicBezTo>
                <a:cubicBezTo>
                  <a:pt x="5549" y="484"/>
                  <a:pt x="5558" y="486"/>
                  <a:pt x="5566" y="482"/>
                </a:cubicBezTo>
                <a:close/>
                <a:moveTo>
                  <a:pt x="5622" y="450"/>
                </a:moveTo>
                <a:lnTo>
                  <a:pt x="5622" y="450"/>
                </a:lnTo>
                <a:cubicBezTo>
                  <a:pt x="5629" y="445"/>
                  <a:pt x="5632" y="435"/>
                  <a:pt x="5627" y="428"/>
                </a:cubicBezTo>
                <a:cubicBezTo>
                  <a:pt x="5623" y="420"/>
                  <a:pt x="5613" y="418"/>
                  <a:pt x="5605" y="422"/>
                </a:cubicBezTo>
                <a:lnTo>
                  <a:pt x="5605" y="422"/>
                </a:lnTo>
                <a:cubicBezTo>
                  <a:pt x="5598" y="426"/>
                  <a:pt x="5595" y="436"/>
                  <a:pt x="5600" y="444"/>
                </a:cubicBezTo>
                <a:cubicBezTo>
                  <a:pt x="5604" y="452"/>
                  <a:pt x="5614" y="454"/>
                  <a:pt x="5622" y="450"/>
                </a:cubicBezTo>
                <a:close/>
                <a:moveTo>
                  <a:pt x="5677" y="417"/>
                </a:moveTo>
                <a:lnTo>
                  <a:pt x="5677" y="417"/>
                </a:lnTo>
                <a:cubicBezTo>
                  <a:pt x="5685" y="413"/>
                  <a:pt x="5687" y="403"/>
                  <a:pt x="5683" y="396"/>
                </a:cubicBezTo>
                <a:cubicBezTo>
                  <a:pt x="5678" y="388"/>
                  <a:pt x="5668" y="385"/>
                  <a:pt x="5661" y="390"/>
                </a:cubicBezTo>
                <a:lnTo>
                  <a:pt x="5661" y="390"/>
                </a:lnTo>
                <a:cubicBezTo>
                  <a:pt x="5653" y="394"/>
                  <a:pt x="5651" y="404"/>
                  <a:pt x="5655" y="412"/>
                </a:cubicBezTo>
                <a:cubicBezTo>
                  <a:pt x="5659" y="419"/>
                  <a:pt x="5669" y="422"/>
                  <a:pt x="5677" y="417"/>
                </a:cubicBezTo>
                <a:close/>
                <a:moveTo>
                  <a:pt x="5732" y="385"/>
                </a:moveTo>
                <a:lnTo>
                  <a:pt x="5732" y="385"/>
                </a:lnTo>
                <a:cubicBezTo>
                  <a:pt x="5740" y="381"/>
                  <a:pt x="5743" y="371"/>
                  <a:pt x="5738" y="363"/>
                </a:cubicBezTo>
                <a:cubicBezTo>
                  <a:pt x="5734" y="356"/>
                  <a:pt x="5724" y="353"/>
                  <a:pt x="5716" y="358"/>
                </a:cubicBezTo>
                <a:lnTo>
                  <a:pt x="5716" y="358"/>
                </a:lnTo>
                <a:cubicBezTo>
                  <a:pt x="5709" y="362"/>
                  <a:pt x="5706" y="372"/>
                  <a:pt x="5710" y="380"/>
                </a:cubicBezTo>
                <a:cubicBezTo>
                  <a:pt x="5715" y="387"/>
                  <a:pt x="5725" y="390"/>
                  <a:pt x="5732" y="385"/>
                </a:cubicBezTo>
                <a:close/>
                <a:moveTo>
                  <a:pt x="5788" y="353"/>
                </a:moveTo>
                <a:lnTo>
                  <a:pt x="5788" y="353"/>
                </a:lnTo>
                <a:cubicBezTo>
                  <a:pt x="5795" y="349"/>
                  <a:pt x="5798" y="339"/>
                  <a:pt x="5793" y="331"/>
                </a:cubicBezTo>
                <a:cubicBezTo>
                  <a:pt x="5789" y="324"/>
                  <a:pt x="5779" y="321"/>
                  <a:pt x="5772" y="326"/>
                </a:cubicBezTo>
                <a:lnTo>
                  <a:pt x="5772" y="326"/>
                </a:lnTo>
                <a:cubicBezTo>
                  <a:pt x="5764" y="330"/>
                  <a:pt x="5761" y="340"/>
                  <a:pt x="5766" y="348"/>
                </a:cubicBezTo>
                <a:cubicBezTo>
                  <a:pt x="5770" y="355"/>
                  <a:pt x="5780" y="358"/>
                  <a:pt x="5788" y="353"/>
                </a:cubicBezTo>
                <a:close/>
                <a:moveTo>
                  <a:pt x="5843" y="321"/>
                </a:moveTo>
                <a:lnTo>
                  <a:pt x="5843" y="321"/>
                </a:lnTo>
                <a:cubicBezTo>
                  <a:pt x="5851" y="317"/>
                  <a:pt x="5853" y="307"/>
                  <a:pt x="5849" y="299"/>
                </a:cubicBezTo>
                <a:cubicBezTo>
                  <a:pt x="5844" y="292"/>
                  <a:pt x="5835" y="289"/>
                  <a:pt x="5827" y="294"/>
                </a:cubicBezTo>
                <a:lnTo>
                  <a:pt x="5827" y="294"/>
                </a:lnTo>
                <a:cubicBezTo>
                  <a:pt x="5819" y="298"/>
                  <a:pt x="5817" y="308"/>
                  <a:pt x="5821" y="315"/>
                </a:cubicBezTo>
                <a:cubicBezTo>
                  <a:pt x="5826" y="323"/>
                  <a:pt x="5835" y="326"/>
                  <a:pt x="5843" y="321"/>
                </a:cubicBezTo>
                <a:close/>
                <a:moveTo>
                  <a:pt x="5899" y="289"/>
                </a:moveTo>
                <a:lnTo>
                  <a:pt x="5899" y="289"/>
                </a:lnTo>
                <a:cubicBezTo>
                  <a:pt x="5906" y="285"/>
                  <a:pt x="5909" y="275"/>
                  <a:pt x="5904" y="267"/>
                </a:cubicBezTo>
                <a:cubicBezTo>
                  <a:pt x="5900" y="259"/>
                  <a:pt x="5890" y="257"/>
                  <a:pt x="5882" y="261"/>
                </a:cubicBezTo>
                <a:lnTo>
                  <a:pt x="5882" y="261"/>
                </a:lnTo>
                <a:cubicBezTo>
                  <a:pt x="5875" y="266"/>
                  <a:pt x="5872" y="276"/>
                  <a:pt x="5877" y="283"/>
                </a:cubicBezTo>
                <a:cubicBezTo>
                  <a:pt x="5881" y="291"/>
                  <a:pt x="5891" y="293"/>
                  <a:pt x="5899" y="289"/>
                </a:cubicBezTo>
                <a:close/>
                <a:moveTo>
                  <a:pt x="5954" y="257"/>
                </a:moveTo>
                <a:lnTo>
                  <a:pt x="5954" y="257"/>
                </a:lnTo>
                <a:cubicBezTo>
                  <a:pt x="5962" y="252"/>
                  <a:pt x="5964" y="243"/>
                  <a:pt x="5960" y="235"/>
                </a:cubicBezTo>
                <a:cubicBezTo>
                  <a:pt x="5955" y="227"/>
                  <a:pt x="5945" y="225"/>
                  <a:pt x="5938" y="229"/>
                </a:cubicBezTo>
                <a:lnTo>
                  <a:pt x="5938" y="229"/>
                </a:lnTo>
                <a:cubicBezTo>
                  <a:pt x="5930" y="234"/>
                  <a:pt x="5928" y="244"/>
                  <a:pt x="5932" y="251"/>
                </a:cubicBezTo>
                <a:cubicBezTo>
                  <a:pt x="5936" y="259"/>
                  <a:pt x="5946" y="261"/>
                  <a:pt x="5954" y="257"/>
                </a:cubicBezTo>
                <a:close/>
                <a:moveTo>
                  <a:pt x="6009" y="225"/>
                </a:moveTo>
                <a:lnTo>
                  <a:pt x="6009" y="225"/>
                </a:lnTo>
                <a:cubicBezTo>
                  <a:pt x="6017" y="220"/>
                  <a:pt x="6020" y="211"/>
                  <a:pt x="6015" y="203"/>
                </a:cubicBezTo>
                <a:cubicBezTo>
                  <a:pt x="6011" y="195"/>
                  <a:pt x="6001" y="193"/>
                  <a:pt x="5993" y="197"/>
                </a:cubicBezTo>
                <a:lnTo>
                  <a:pt x="5993" y="197"/>
                </a:lnTo>
                <a:cubicBezTo>
                  <a:pt x="5986" y="202"/>
                  <a:pt x="5983" y="211"/>
                  <a:pt x="5987" y="219"/>
                </a:cubicBezTo>
                <a:cubicBezTo>
                  <a:pt x="5992" y="227"/>
                  <a:pt x="6002" y="229"/>
                  <a:pt x="6009" y="225"/>
                </a:cubicBezTo>
                <a:close/>
                <a:moveTo>
                  <a:pt x="6065" y="193"/>
                </a:moveTo>
                <a:lnTo>
                  <a:pt x="6065" y="193"/>
                </a:lnTo>
                <a:cubicBezTo>
                  <a:pt x="6072" y="188"/>
                  <a:pt x="6075" y="178"/>
                  <a:pt x="6070" y="171"/>
                </a:cubicBezTo>
                <a:cubicBezTo>
                  <a:pt x="6066" y="163"/>
                  <a:pt x="6056" y="161"/>
                  <a:pt x="6049" y="165"/>
                </a:cubicBezTo>
                <a:lnTo>
                  <a:pt x="6049" y="165"/>
                </a:lnTo>
                <a:cubicBezTo>
                  <a:pt x="6041" y="170"/>
                  <a:pt x="6038" y="179"/>
                  <a:pt x="6043" y="187"/>
                </a:cubicBezTo>
                <a:cubicBezTo>
                  <a:pt x="6047" y="195"/>
                  <a:pt x="6057" y="197"/>
                  <a:pt x="6065" y="193"/>
                </a:cubicBezTo>
                <a:close/>
                <a:moveTo>
                  <a:pt x="6120" y="161"/>
                </a:moveTo>
                <a:lnTo>
                  <a:pt x="6120" y="161"/>
                </a:lnTo>
                <a:cubicBezTo>
                  <a:pt x="6128" y="156"/>
                  <a:pt x="6130" y="146"/>
                  <a:pt x="6126" y="139"/>
                </a:cubicBezTo>
                <a:cubicBezTo>
                  <a:pt x="6121" y="131"/>
                  <a:pt x="6112" y="128"/>
                  <a:pt x="6104" y="133"/>
                </a:cubicBezTo>
                <a:lnTo>
                  <a:pt x="6104" y="133"/>
                </a:lnTo>
                <a:cubicBezTo>
                  <a:pt x="6096" y="137"/>
                  <a:pt x="6094" y="147"/>
                  <a:pt x="6098" y="155"/>
                </a:cubicBezTo>
                <a:cubicBezTo>
                  <a:pt x="6103" y="162"/>
                  <a:pt x="6112" y="165"/>
                  <a:pt x="6120" y="161"/>
                </a:cubicBezTo>
                <a:close/>
                <a:moveTo>
                  <a:pt x="6175" y="128"/>
                </a:moveTo>
                <a:lnTo>
                  <a:pt x="6176" y="128"/>
                </a:lnTo>
                <a:cubicBezTo>
                  <a:pt x="6183" y="124"/>
                  <a:pt x="6186" y="114"/>
                  <a:pt x="6181" y="107"/>
                </a:cubicBezTo>
                <a:cubicBezTo>
                  <a:pt x="6177" y="99"/>
                  <a:pt x="6167" y="96"/>
                  <a:pt x="6159" y="101"/>
                </a:cubicBezTo>
                <a:lnTo>
                  <a:pt x="6159" y="101"/>
                </a:lnTo>
                <a:cubicBezTo>
                  <a:pt x="6152" y="105"/>
                  <a:pt x="6149" y="115"/>
                  <a:pt x="6154" y="123"/>
                </a:cubicBezTo>
                <a:cubicBezTo>
                  <a:pt x="6158" y="130"/>
                  <a:pt x="6168" y="133"/>
                  <a:pt x="6175" y="128"/>
                </a:cubicBezTo>
                <a:close/>
                <a:moveTo>
                  <a:pt x="6231" y="96"/>
                </a:moveTo>
                <a:lnTo>
                  <a:pt x="6231" y="96"/>
                </a:lnTo>
                <a:cubicBezTo>
                  <a:pt x="6239" y="92"/>
                  <a:pt x="6241" y="82"/>
                  <a:pt x="6237" y="74"/>
                </a:cubicBezTo>
                <a:cubicBezTo>
                  <a:pt x="6232" y="67"/>
                  <a:pt x="6222" y="64"/>
                  <a:pt x="6215" y="69"/>
                </a:cubicBezTo>
                <a:lnTo>
                  <a:pt x="6215" y="69"/>
                </a:lnTo>
                <a:cubicBezTo>
                  <a:pt x="6207" y="73"/>
                  <a:pt x="6205" y="83"/>
                  <a:pt x="6209" y="91"/>
                </a:cubicBezTo>
                <a:cubicBezTo>
                  <a:pt x="6213" y="98"/>
                  <a:pt x="6223" y="101"/>
                  <a:pt x="6231" y="96"/>
                </a:cubicBezTo>
                <a:close/>
                <a:moveTo>
                  <a:pt x="6286" y="64"/>
                </a:moveTo>
                <a:lnTo>
                  <a:pt x="6286" y="64"/>
                </a:lnTo>
                <a:cubicBezTo>
                  <a:pt x="6294" y="60"/>
                  <a:pt x="6297" y="50"/>
                  <a:pt x="6292" y="42"/>
                </a:cubicBezTo>
                <a:cubicBezTo>
                  <a:pt x="6288" y="35"/>
                  <a:pt x="6278" y="32"/>
                  <a:pt x="6270" y="37"/>
                </a:cubicBezTo>
                <a:lnTo>
                  <a:pt x="6270" y="37"/>
                </a:lnTo>
                <a:cubicBezTo>
                  <a:pt x="6263" y="41"/>
                  <a:pt x="6260" y="51"/>
                  <a:pt x="6264" y="58"/>
                </a:cubicBezTo>
                <a:cubicBezTo>
                  <a:pt x="6269" y="66"/>
                  <a:pt x="6279" y="69"/>
                  <a:pt x="6286" y="64"/>
                </a:cubicBezTo>
                <a:close/>
                <a:moveTo>
                  <a:pt x="6342" y="32"/>
                </a:moveTo>
                <a:lnTo>
                  <a:pt x="6342" y="32"/>
                </a:lnTo>
                <a:cubicBezTo>
                  <a:pt x="6349" y="28"/>
                  <a:pt x="6352" y="18"/>
                  <a:pt x="6347" y="10"/>
                </a:cubicBezTo>
                <a:cubicBezTo>
                  <a:pt x="6343" y="3"/>
                  <a:pt x="6333" y="0"/>
                  <a:pt x="6326" y="4"/>
                </a:cubicBezTo>
                <a:lnTo>
                  <a:pt x="6326" y="4"/>
                </a:lnTo>
                <a:cubicBezTo>
                  <a:pt x="6318" y="9"/>
                  <a:pt x="6315" y="19"/>
                  <a:pt x="6320" y="26"/>
                </a:cubicBezTo>
                <a:cubicBezTo>
                  <a:pt x="6324" y="34"/>
                  <a:pt x="6334" y="37"/>
                  <a:pt x="6342" y="32"/>
                </a:cubicBezTo>
                <a:close/>
              </a:path>
            </a:pathLst>
          </a:custGeom>
          <a:solidFill>
            <a:srgbClr val="9BBB59"/>
          </a:solidFill>
          <a:ln w="1588" cap="flat">
            <a:solidFill>
              <a:srgbClr val="9BBB59"/>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1" name="Freeform 107">
            <a:extLst>
              <a:ext uri="{FF2B5EF4-FFF2-40B4-BE49-F238E27FC236}">
                <a16:creationId xmlns:a16="http://schemas.microsoft.com/office/drawing/2014/main" id="{CDB776C1-A0A6-405D-8D04-834BC9942EBE}"/>
              </a:ext>
            </a:extLst>
          </p:cNvPr>
          <p:cNvSpPr>
            <a:spLocks noEditPoints="1"/>
          </p:cNvSpPr>
          <p:nvPr/>
        </p:nvSpPr>
        <p:spPr bwMode="auto">
          <a:xfrm>
            <a:off x="598488" y="3719513"/>
            <a:ext cx="5021262" cy="2344738"/>
          </a:xfrm>
          <a:custGeom>
            <a:avLst/>
            <a:gdLst>
              <a:gd name="T0" fmla="*/ 91 w 6312"/>
              <a:gd name="T1" fmla="*/ 2891 h 2943"/>
              <a:gd name="T2" fmla="*/ 141 w 6312"/>
              <a:gd name="T3" fmla="*/ 2885 h 2943"/>
              <a:gd name="T4" fmla="*/ 244 w 6312"/>
              <a:gd name="T5" fmla="*/ 2802 h 2943"/>
              <a:gd name="T6" fmla="*/ 382 w 6312"/>
              <a:gd name="T7" fmla="*/ 2756 h 2943"/>
              <a:gd name="T8" fmla="*/ 490 w 6312"/>
              <a:gd name="T9" fmla="*/ 2724 h 2943"/>
              <a:gd name="T10" fmla="*/ 606 w 6312"/>
              <a:gd name="T11" fmla="*/ 2670 h 2943"/>
              <a:gd name="T12" fmla="*/ 664 w 6312"/>
              <a:gd name="T13" fmla="*/ 2643 h 2943"/>
              <a:gd name="T14" fmla="*/ 759 w 6312"/>
              <a:gd name="T15" fmla="*/ 2581 h 2943"/>
              <a:gd name="T16" fmla="*/ 883 w 6312"/>
              <a:gd name="T17" fmla="*/ 2506 h 2943"/>
              <a:gd name="T18" fmla="*/ 1021 w 6312"/>
              <a:gd name="T19" fmla="*/ 2460 h 2943"/>
              <a:gd name="T20" fmla="*/ 1071 w 6312"/>
              <a:gd name="T21" fmla="*/ 2455 h 2943"/>
              <a:gd name="T22" fmla="*/ 1174 w 6312"/>
              <a:gd name="T23" fmla="*/ 2372 h 2943"/>
              <a:gd name="T24" fmla="*/ 1304 w 6312"/>
              <a:gd name="T25" fmla="*/ 2347 h 2943"/>
              <a:gd name="T26" fmla="*/ 1340 w 6312"/>
              <a:gd name="T27" fmla="*/ 2312 h 2943"/>
              <a:gd name="T28" fmla="*/ 1464 w 6312"/>
              <a:gd name="T29" fmla="*/ 2237 h 2943"/>
              <a:gd name="T30" fmla="*/ 1594 w 6312"/>
              <a:gd name="T31" fmla="*/ 2212 h 2943"/>
              <a:gd name="T32" fmla="*/ 1639 w 6312"/>
              <a:gd name="T33" fmla="*/ 2157 h 2943"/>
              <a:gd name="T34" fmla="*/ 1776 w 6312"/>
              <a:gd name="T35" fmla="*/ 2110 h 2943"/>
              <a:gd name="T36" fmla="*/ 1826 w 6312"/>
              <a:gd name="T37" fmla="*/ 2105 h 2943"/>
              <a:gd name="T38" fmla="*/ 1929 w 6312"/>
              <a:gd name="T39" fmla="*/ 2022 h 2943"/>
              <a:gd name="T40" fmla="*/ 2045 w 6312"/>
              <a:gd name="T41" fmla="*/ 1968 h 2943"/>
              <a:gd name="T42" fmla="*/ 2183 w 6312"/>
              <a:gd name="T43" fmla="*/ 1922 h 2943"/>
              <a:gd name="T44" fmla="*/ 2291 w 6312"/>
              <a:gd name="T45" fmla="*/ 1890 h 2943"/>
              <a:gd name="T46" fmla="*/ 2407 w 6312"/>
              <a:gd name="T47" fmla="*/ 1836 h 2943"/>
              <a:gd name="T48" fmla="*/ 2466 w 6312"/>
              <a:gd name="T49" fmla="*/ 1809 h 2943"/>
              <a:gd name="T50" fmla="*/ 2561 w 6312"/>
              <a:gd name="T51" fmla="*/ 1747 h 2943"/>
              <a:gd name="T52" fmla="*/ 2685 w 6312"/>
              <a:gd name="T53" fmla="*/ 1672 h 2943"/>
              <a:gd name="T54" fmla="*/ 2801 w 6312"/>
              <a:gd name="T55" fmla="*/ 1618 h 2943"/>
              <a:gd name="T56" fmla="*/ 2938 w 6312"/>
              <a:gd name="T57" fmla="*/ 1572 h 2943"/>
              <a:gd name="T58" fmla="*/ 3047 w 6312"/>
              <a:gd name="T59" fmla="*/ 1540 h 2943"/>
              <a:gd name="T60" fmla="*/ 3163 w 6312"/>
              <a:gd name="T61" fmla="*/ 1486 h 2943"/>
              <a:gd name="T62" fmla="*/ 3221 w 6312"/>
              <a:gd name="T63" fmla="*/ 1459 h 2943"/>
              <a:gd name="T64" fmla="*/ 3316 w 6312"/>
              <a:gd name="T65" fmla="*/ 1397 h 2943"/>
              <a:gd name="T66" fmla="*/ 3440 w 6312"/>
              <a:gd name="T67" fmla="*/ 1322 h 2943"/>
              <a:gd name="T68" fmla="*/ 3556 w 6312"/>
              <a:gd name="T69" fmla="*/ 1269 h 2943"/>
              <a:gd name="T70" fmla="*/ 3694 w 6312"/>
              <a:gd name="T71" fmla="*/ 1223 h 2943"/>
              <a:gd name="T72" fmla="*/ 3802 w 6312"/>
              <a:gd name="T73" fmla="*/ 1190 h 2943"/>
              <a:gd name="T74" fmla="*/ 3918 w 6312"/>
              <a:gd name="T75" fmla="*/ 1136 h 2943"/>
              <a:gd name="T76" fmla="*/ 3976 w 6312"/>
              <a:gd name="T77" fmla="*/ 1109 h 2943"/>
              <a:gd name="T78" fmla="*/ 4071 w 6312"/>
              <a:gd name="T79" fmla="*/ 1048 h 2943"/>
              <a:gd name="T80" fmla="*/ 4195 w 6312"/>
              <a:gd name="T81" fmla="*/ 973 h 2943"/>
              <a:gd name="T82" fmla="*/ 4311 w 6312"/>
              <a:gd name="T83" fmla="*/ 919 h 2943"/>
              <a:gd name="T84" fmla="*/ 4449 w 6312"/>
              <a:gd name="T85" fmla="*/ 873 h 2943"/>
              <a:gd name="T86" fmla="*/ 4557 w 6312"/>
              <a:gd name="T87" fmla="*/ 840 h 2943"/>
              <a:gd name="T88" fmla="*/ 4674 w 6312"/>
              <a:gd name="T89" fmla="*/ 786 h 2943"/>
              <a:gd name="T90" fmla="*/ 4732 w 6312"/>
              <a:gd name="T91" fmla="*/ 759 h 2943"/>
              <a:gd name="T92" fmla="*/ 4827 w 6312"/>
              <a:gd name="T93" fmla="*/ 698 h 2943"/>
              <a:gd name="T94" fmla="*/ 4951 w 6312"/>
              <a:gd name="T95" fmla="*/ 623 h 2943"/>
              <a:gd name="T96" fmla="*/ 5067 w 6312"/>
              <a:gd name="T97" fmla="*/ 569 h 2943"/>
              <a:gd name="T98" fmla="*/ 5204 w 6312"/>
              <a:gd name="T99" fmla="*/ 523 h 2943"/>
              <a:gd name="T100" fmla="*/ 5313 w 6312"/>
              <a:gd name="T101" fmla="*/ 490 h 2943"/>
              <a:gd name="T102" fmla="*/ 5429 w 6312"/>
              <a:gd name="T103" fmla="*/ 437 h 2943"/>
              <a:gd name="T104" fmla="*/ 5487 w 6312"/>
              <a:gd name="T105" fmla="*/ 410 h 2943"/>
              <a:gd name="T106" fmla="*/ 5582 w 6312"/>
              <a:gd name="T107" fmla="*/ 348 h 2943"/>
              <a:gd name="T108" fmla="*/ 5706 w 6312"/>
              <a:gd name="T109" fmla="*/ 273 h 2943"/>
              <a:gd name="T110" fmla="*/ 5822 w 6312"/>
              <a:gd name="T111" fmla="*/ 219 h 2943"/>
              <a:gd name="T112" fmla="*/ 5960 w 6312"/>
              <a:gd name="T113" fmla="*/ 173 h 2943"/>
              <a:gd name="T114" fmla="*/ 6068 w 6312"/>
              <a:gd name="T115" fmla="*/ 141 h 2943"/>
              <a:gd name="T116" fmla="*/ 6184 w 6312"/>
              <a:gd name="T117" fmla="*/ 87 h 2943"/>
              <a:gd name="T118" fmla="*/ 6242 w 6312"/>
              <a:gd name="T119" fmla="*/ 60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12" h="2943">
                <a:moveTo>
                  <a:pt x="25" y="2939"/>
                </a:moveTo>
                <a:lnTo>
                  <a:pt x="25" y="2939"/>
                </a:lnTo>
                <a:lnTo>
                  <a:pt x="25" y="2939"/>
                </a:lnTo>
                <a:cubicBezTo>
                  <a:pt x="33" y="2935"/>
                  <a:pt x="37" y="2926"/>
                  <a:pt x="33" y="2918"/>
                </a:cubicBezTo>
                <a:cubicBezTo>
                  <a:pt x="29" y="2910"/>
                  <a:pt x="20" y="2906"/>
                  <a:pt x="12" y="2910"/>
                </a:cubicBezTo>
                <a:lnTo>
                  <a:pt x="12" y="2910"/>
                </a:lnTo>
                <a:lnTo>
                  <a:pt x="12" y="2910"/>
                </a:lnTo>
                <a:cubicBezTo>
                  <a:pt x="4" y="2914"/>
                  <a:pt x="0" y="2923"/>
                  <a:pt x="4" y="2931"/>
                </a:cubicBezTo>
                <a:cubicBezTo>
                  <a:pt x="8" y="2939"/>
                  <a:pt x="17" y="2943"/>
                  <a:pt x="25" y="2939"/>
                </a:cubicBezTo>
                <a:close/>
                <a:moveTo>
                  <a:pt x="83" y="2912"/>
                </a:moveTo>
                <a:lnTo>
                  <a:pt x="83" y="2912"/>
                </a:lnTo>
                <a:lnTo>
                  <a:pt x="83" y="2912"/>
                </a:lnTo>
                <a:cubicBezTo>
                  <a:pt x="91" y="2908"/>
                  <a:pt x="95" y="2899"/>
                  <a:pt x="91" y="2891"/>
                </a:cubicBezTo>
                <a:cubicBezTo>
                  <a:pt x="87" y="2883"/>
                  <a:pt x="78" y="2879"/>
                  <a:pt x="70" y="2883"/>
                </a:cubicBezTo>
                <a:lnTo>
                  <a:pt x="70" y="2883"/>
                </a:lnTo>
                <a:lnTo>
                  <a:pt x="70" y="2883"/>
                </a:lnTo>
                <a:cubicBezTo>
                  <a:pt x="62" y="2887"/>
                  <a:pt x="58" y="2896"/>
                  <a:pt x="62" y="2904"/>
                </a:cubicBezTo>
                <a:cubicBezTo>
                  <a:pt x="66" y="2912"/>
                  <a:pt x="75" y="2916"/>
                  <a:pt x="83" y="2912"/>
                </a:cubicBezTo>
                <a:close/>
                <a:moveTo>
                  <a:pt x="141" y="2885"/>
                </a:moveTo>
                <a:lnTo>
                  <a:pt x="141" y="2885"/>
                </a:lnTo>
                <a:lnTo>
                  <a:pt x="141" y="2885"/>
                </a:lnTo>
                <a:cubicBezTo>
                  <a:pt x="149" y="2881"/>
                  <a:pt x="153" y="2872"/>
                  <a:pt x="149" y="2864"/>
                </a:cubicBezTo>
                <a:cubicBezTo>
                  <a:pt x="146" y="2856"/>
                  <a:pt x="136" y="2852"/>
                  <a:pt x="128" y="2856"/>
                </a:cubicBezTo>
                <a:lnTo>
                  <a:pt x="128" y="2856"/>
                </a:lnTo>
                <a:cubicBezTo>
                  <a:pt x="120" y="2860"/>
                  <a:pt x="116" y="2869"/>
                  <a:pt x="120" y="2877"/>
                </a:cubicBezTo>
                <a:cubicBezTo>
                  <a:pt x="124" y="2885"/>
                  <a:pt x="133" y="2889"/>
                  <a:pt x="141" y="2885"/>
                </a:cubicBezTo>
                <a:close/>
                <a:moveTo>
                  <a:pt x="200" y="2858"/>
                </a:moveTo>
                <a:lnTo>
                  <a:pt x="200" y="2858"/>
                </a:lnTo>
                <a:lnTo>
                  <a:pt x="200" y="2858"/>
                </a:lnTo>
                <a:cubicBezTo>
                  <a:pt x="208" y="2855"/>
                  <a:pt x="211" y="2845"/>
                  <a:pt x="207" y="2837"/>
                </a:cubicBezTo>
                <a:cubicBezTo>
                  <a:pt x="204" y="2829"/>
                  <a:pt x="194" y="2826"/>
                  <a:pt x="186" y="2829"/>
                </a:cubicBezTo>
                <a:lnTo>
                  <a:pt x="186" y="2829"/>
                </a:lnTo>
                <a:cubicBezTo>
                  <a:pt x="178" y="2833"/>
                  <a:pt x="175" y="2842"/>
                  <a:pt x="178" y="2850"/>
                </a:cubicBezTo>
                <a:cubicBezTo>
                  <a:pt x="182" y="2858"/>
                  <a:pt x="191" y="2862"/>
                  <a:pt x="200" y="2858"/>
                </a:cubicBezTo>
                <a:close/>
                <a:moveTo>
                  <a:pt x="258" y="2831"/>
                </a:moveTo>
                <a:lnTo>
                  <a:pt x="258" y="2831"/>
                </a:lnTo>
                <a:lnTo>
                  <a:pt x="258" y="2831"/>
                </a:lnTo>
                <a:cubicBezTo>
                  <a:pt x="266" y="2828"/>
                  <a:pt x="269" y="2818"/>
                  <a:pt x="265" y="2810"/>
                </a:cubicBezTo>
                <a:cubicBezTo>
                  <a:pt x="262" y="2802"/>
                  <a:pt x="252" y="2799"/>
                  <a:pt x="244" y="2802"/>
                </a:cubicBezTo>
                <a:lnTo>
                  <a:pt x="244" y="2802"/>
                </a:lnTo>
                <a:cubicBezTo>
                  <a:pt x="236" y="2806"/>
                  <a:pt x="233" y="2816"/>
                  <a:pt x="236" y="2824"/>
                </a:cubicBezTo>
                <a:cubicBezTo>
                  <a:pt x="240" y="2832"/>
                  <a:pt x="250" y="2835"/>
                  <a:pt x="258" y="2831"/>
                </a:cubicBezTo>
                <a:close/>
                <a:moveTo>
                  <a:pt x="316" y="2804"/>
                </a:moveTo>
                <a:lnTo>
                  <a:pt x="316" y="2804"/>
                </a:lnTo>
                <a:cubicBezTo>
                  <a:pt x="324" y="2801"/>
                  <a:pt x="327" y="2791"/>
                  <a:pt x="324" y="2783"/>
                </a:cubicBezTo>
                <a:cubicBezTo>
                  <a:pt x="320" y="2775"/>
                  <a:pt x="310" y="2772"/>
                  <a:pt x="302" y="2775"/>
                </a:cubicBezTo>
                <a:lnTo>
                  <a:pt x="302" y="2775"/>
                </a:lnTo>
                <a:cubicBezTo>
                  <a:pt x="294" y="2779"/>
                  <a:pt x="291" y="2789"/>
                  <a:pt x="294" y="2797"/>
                </a:cubicBezTo>
                <a:cubicBezTo>
                  <a:pt x="298" y="2805"/>
                  <a:pt x="308" y="2808"/>
                  <a:pt x="316" y="2804"/>
                </a:cubicBezTo>
                <a:close/>
                <a:moveTo>
                  <a:pt x="374" y="2778"/>
                </a:moveTo>
                <a:lnTo>
                  <a:pt x="374" y="2778"/>
                </a:lnTo>
                <a:cubicBezTo>
                  <a:pt x="382" y="2774"/>
                  <a:pt x="385" y="2764"/>
                  <a:pt x="382" y="2756"/>
                </a:cubicBezTo>
                <a:cubicBezTo>
                  <a:pt x="378" y="2748"/>
                  <a:pt x="368" y="2745"/>
                  <a:pt x="360" y="2748"/>
                </a:cubicBezTo>
                <a:lnTo>
                  <a:pt x="360" y="2749"/>
                </a:lnTo>
                <a:cubicBezTo>
                  <a:pt x="352" y="2752"/>
                  <a:pt x="349" y="2762"/>
                  <a:pt x="353" y="2770"/>
                </a:cubicBezTo>
                <a:cubicBezTo>
                  <a:pt x="356" y="2778"/>
                  <a:pt x="366" y="2781"/>
                  <a:pt x="374" y="2778"/>
                </a:cubicBezTo>
                <a:close/>
                <a:moveTo>
                  <a:pt x="432" y="2751"/>
                </a:moveTo>
                <a:lnTo>
                  <a:pt x="432" y="2751"/>
                </a:lnTo>
                <a:cubicBezTo>
                  <a:pt x="440" y="2747"/>
                  <a:pt x="443" y="2737"/>
                  <a:pt x="440" y="2729"/>
                </a:cubicBezTo>
                <a:cubicBezTo>
                  <a:pt x="436" y="2721"/>
                  <a:pt x="427" y="2718"/>
                  <a:pt x="419" y="2722"/>
                </a:cubicBezTo>
                <a:lnTo>
                  <a:pt x="418" y="2722"/>
                </a:lnTo>
                <a:cubicBezTo>
                  <a:pt x="410" y="2725"/>
                  <a:pt x="407" y="2735"/>
                  <a:pt x="411" y="2743"/>
                </a:cubicBezTo>
                <a:cubicBezTo>
                  <a:pt x="414" y="2751"/>
                  <a:pt x="424" y="2754"/>
                  <a:pt x="432" y="2751"/>
                </a:cubicBezTo>
                <a:close/>
                <a:moveTo>
                  <a:pt x="490" y="2724"/>
                </a:moveTo>
                <a:lnTo>
                  <a:pt x="490" y="2724"/>
                </a:lnTo>
                <a:cubicBezTo>
                  <a:pt x="498" y="2720"/>
                  <a:pt x="502" y="2710"/>
                  <a:pt x="498" y="2702"/>
                </a:cubicBezTo>
                <a:cubicBezTo>
                  <a:pt x="494" y="2694"/>
                  <a:pt x="485" y="2691"/>
                  <a:pt x="477" y="2695"/>
                </a:cubicBezTo>
                <a:lnTo>
                  <a:pt x="477" y="2695"/>
                </a:lnTo>
                <a:cubicBezTo>
                  <a:pt x="469" y="2698"/>
                  <a:pt x="465" y="2708"/>
                  <a:pt x="469" y="2716"/>
                </a:cubicBezTo>
                <a:cubicBezTo>
                  <a:pt x="472" y="2724"/>
                  <a:pt x="482" y="2727"/>
                  <a:pt x="490" y="2724"/>
                </a:cubicBezTo>
                <a:close/>
                <a:moveTo>
                  <a:pt x="548" y="2697"/>
                </a:moveTo>
                <a:lnTo>
                  <a:pt x="548" y="2697"/>
                </a:lnTo>
                <a:cubicBezTo>
                  <a:pt x="556" y="2693"/>
                  <a:pt x="560" y="2684"/>
                  <a:pt x="556" y="2676"/>
                </a:cubicBezTo>
                <a:cubicBezTo>
                  <a:pt x="552" y="2668"/>
                  <a:pt x="543" y="2664"/>
                  <a:pt x="535" y="2668"/>
                </a:cubicBezTo>
                <a:lnTo>
                  <a:pt x="535" y="2668"/>
                </a:lnTo>
                <a:cubicBezTo>
                  <a:pt x="527" y="2671"/>
                  <a:pt x="523" y="2681"/>
                  <a:pt x="527" y="2689"/>
                </a:cubicBezTo>
                <a:cubicBezTo>
                  <a:pt x="531" y="2697"/>
                  <a:pt x="540" y="2701"/>
                  <a:pt x="548" y="2697"/>
                </a:cubicBezTo>
                <a:close/>
                <a:moveTo>
                  <a:pt x="606" y="2670"/>
                </a:moveTo>
                <a:lnTo>
                  <a:pt x="606" y="2670"/>
                </a:lnTo>
                <a:cubicBezTo>
                  <a:pt x="614" y="2666"/>
                  <a:pt x="618" y="2657"/>
                  <a:pt x="614" y="2649"/>
                </a:cubicBezTo>
                <a:cubicBezTo>
                  <a:pt x="610" y="2641"/>
                  <a:pt x="601" y="2637"/>
                  <a:pt x="593" y="2641"/>
                </a:cubicBezTo>
                <a:lnTo>
                  <a:pt x="593" y="2641"/>
                </a:lnTo>
                <a:cubicBezTo>
                  <a:pt x="585" y="2645"/>
                  <a:pt x="581" y="2654"/>
                  <a:pt x="585" y="2662"/>
                </a:cubicBezTo>
                <a:cubicBezTo>
                  <a:pt x="589" y="2670"/>
                  <a:pt x="598" y="2674"/>
                  <a:pt x="606" y="2670"/>
                </a:cubicBezTo>
                <a:close/>
                <a:moveTo>
                  <a:pt x="664" y="2643"/>
                </a:moveTo>
                <a:lnTo>
                  <a:pt x="664" y="2643"/>
                </a:lnTo>
                <a:cubicBezTo>
                  <a:pt x="672" y="2639"/>
                  <a:pt x="676" y="2630"/>
                  <a:pt x="672" y="2622"/>
                </a:cubicBezTo>
                <a:cubicBezTo>
                  <a:pt x="668" y="2614"/>
                  <a:pt x="659" y="2610"/>
                  <a:pt x="651" y="2614"/>
                </a:cubicBezTo>
                <a:lnTo>
                  <a:pt x="651" y="2614"/>
                </a:lnTo>
                <a:cubicBezTo>
                  <a:pt x="643" y="2618"/>
                  <a:pt x="639" y="2627"/>
                  <a:pt x="643" y="2635"/>
                </a:cubicBezTo>
                <a:cubicBezTo>
                  <a:pt x="647" y="2643"/>
                  <a:pt x="656" y="2647"/>
                  <a:pt x="664" y="2643"/>
                </a:cubicBezTo>
                <a:close/>
                <a:moveTo>
                  <a:pt x="722" y="2616"/>
                </a:moveTo>
                <a:lnTo>
                  <a:pt x="722" y="2616"/>
                </a:lnTo>
                <a:cubicBezTo>
                  <a:pt x="730" y="2612"/>
                  <a:pt x="734" y="2603"/>
                  <a:pt x="730" y="2595"/>
                </a:cubicBezTo>
                <a:cubicBezTo>
                  <a:pt x="727" y="2587"/>
                  <a:pt x="717" y="2583"/>
                  <a:pt x="709" y="2587"/>
                </a:cubicBezTo>
                <a:lnTo>
                  <a:pt x="709" y="2587"/>
                </a:lnTo>
                <a:cubicBezTo>
                  <a:pt x="701" y="2591"/>
                  <a:pt x="697" y="2600"/>
                  <a:pt x="701" y="2608"/>
                </a:cubicBezTo>
                <a:cubicBezTo>
                  <a:pt x="705" y="2616"/>
                  <a:pt x="714" y="2620"/>
                  <a:pt x="722" y="2616"/>
                </a:cubicBezTo>
                <a:close/>
                <a:moveTo>
                  <a:pt x="781" y="2589"/>
                </a:moveTo>
                <a:lnTo>
                  <a:pt x="781" y="2589"/>
                </a:lnTo>
                <a:cubicBezTo>
                  <a:pt x="789" y="2585"/>
                  <a:pt x="792" y="2576"/>
                  <a:pt x="788" y="2568"/>
                </a:cubicBezTo>
                <a:cubicBezTo>
                  <a:pt x="785" y="2560"/>
                  <a:pt x="775" y="2556"/>
                  <a:pt x="767" y="2560"/>
                </a:cubicBezTo>
                <a:lnTo>
                  <a:pt x="767" y="2560"/>
                </a:lnTo>
                <a:cubicBezTo>
                  <a:pt x="759" y="2564"/>
                  <a:pt x="756" y="2573"/>
                  <a:pt x="759" y="2581"/>
                </a:cubicBezTo>
                <a:cubicBezTo>
                  <a:pt x="763" y="2589"/>
                  <a:pt x="773" y="2593"/>
                  <a:pt x="781" y="2589"/>
                </a:cubicBezTo>
                <a:close/>
                <a:moveTo>
                  <a:pt x="839" y="2562"/>
                </a:moveTo>
                <a:lnTo>
                  <a:pt x="839" y="2562"/>
                </a:lnTo>
                <a:cubicBezTo>
                  <a:pt x="847" y="2559"/>
                  <a:pt x="850" y="2549"/>
                  <a:pt x="846" y="2541"/>
                </a:cubicBezTo>
                <a:cubicBezTo>
                  <a:pt x="843" y="2533"/>
                  <a:pt x="833" y="2530"/>
                  <a:pt x="825" y="2533"/>
                </a:cubicBezTo>
                <a:lnTo>
                  <a:pt x="825" y="2533"/>
                </a:lnTo>
                <a:cubicBezTo>
                  <a:pt x="817" y="2537"/>
                  <a:pt x="814" y="2546"/>
                  <a:pt x="817" y="2554"/>
                </a:cubicBezTo>
                <a:cubicBezTo>
                  <a:pt x="821" y="2562"/>
                  <a:pt x="831" y="2566"/>
                  <a:pt x="839" y="2562"/>
                </a:cubicBezTo>
                <a:close/>
                <a:moveTo>
                  <a:pt x="897" y="2535"/>
                </a:moveTo>
                <a:lnTo>
                  <a:pt x="897" y="2535"/>
                </a:lnTo>
                <a:cubicBezTo>
                  <a:pt x="905" y="2532"/>
                  <a:pt x="908" y="2522"/>
                  <a:pt x="905" y="2514"/>
                </a:cubicBezTo>
                <a:cubicBezTo>
                  <a:pt x="901" y="2506"/>
                  <a:pt x="891" y="2503"/>
                  <a:pt x="883" y="2506"/>
                </a:cubicBezTo>
                <a:lnTo>
                  <a:pt x="883" y="2506"/>
                </a:lnTo>
                <a:cubicBezTo>
                  <a:pt x="875" y="2510"/>
                  <a:pt x="872" y="2520"/>
                  <a:pt x="876" y="2528"/>
                </a:cubicBezTo>
                <a:cubicBezTo>
                  <a:pt x="879" y="2536"/>
                  <a:pt x="889" y="2539"/>
                  <a:pt x="897" y="2535"/>
                </a:cubicBezTo>
                <a:close/>
                <a:moveTo>
                  <a:pt x="955" y="2508"/>
                </a:moveTo>
                <a:lnTo>
                  <a:pt x="955" y="2508"/>
                </a:lnTo>
                <a:cubicBezTo>
                  <a:pt x="963" y="2505"/>
                  <a:pt x="966" y="2495"/>
                  <a:pt x="963" y="2487"/>
                </a:cubicBezTo>
                <a:cubicBezTo>
                  <a:pt x="959" y="2479"/>
                  <a:pt x="949" y="2476"/>
                  <a:pt x="941" y="2479"/>
                </a:cubicBezTo>
                <a:lnTo>
                  <a:pt x="941" y="2479"/>
                </a:lnTo>
                <a:lnTo>
                  <a:pt x="941" y="2479"/>
                </a:lnTo>
                <a:cubicBezTo>
                  <a:pt x="933" y="2483"/>
                  <a:pt x="930" y="2493"/>
                  <a:pt x="934" y="2501"/>
                </a:cubicBezTo>
                <a:cubicBezTo>
                  <a:pt x="937" y="2509"/>
                  <a:pt x="947" y="2512"/>
                  <a:pt x="955" y="2508"/>
                </a:cubicBezTo>
                <a:close/>
                <a:moveTo>
                  <a:pt x="1013" y="2482"/>
                </a:moveTo>
                <a:lnTo>
                  <a:pt x="1013" y="2482"/>
                </a:lnTo>
                <a:cubicBezTo>
                  <a:pt x="1021" y="2478"/>
                  <a:pt x="1024" y="2468"/>
                  <a:pt x="1021" y="2460"/>
                </a:cubicBezTo>
                <a:cubicBezTo>
                  <a:pt x="1017" y="2452"/>
                  <a:pt x="1008" y="2449"/>
                  <a:pt x="1000" y="2453"/>
                </a:cubicBezTo>
                <a:lnTo>
                  <a:pt x="1000" y="2453"/>
                </a:lnTo>
                <a:lnTo>
                  <a:pt x="1000" y="2453"/>
                </a:lnTo>
                <a:cubicBezTo>
                  <a:pt x="991" y="2456"/>
                  <a:pt x="988" y="2466"/>
                  <a:pt x="992" y="2474"/>
                </a:cubicBezTo>
                <a:cubicBezTo>
                  <a:pt x="995" y="2482"/>
                  <a:pt x="1005" y="2485"/>
                  <a:pt x="1013" y="2482"/>
                </a:cubicBezTo>
                <a:close/>
                <a:moveTo>
                  <a:pt x="1071" y="2455"/>
                </a:moveTo>
                <a:lnTo>
                  <a:pt x="1071" y="2455"/>
                </a:lnTo>
                <a:cubicBezTo>
                  <a:pt x="1079" y="2451"/>
                  <a:pt x="1083" y="2441"/>
                  <a:pt x="1079" y="2433"/>
                </a:cubicBezTo>
                <a:cubicBezTo>
                  <a:pt x="1075" y="2425"/>
                  <a:pt x="1066" y="2422"/>
                  <a:pt x="1058" y="2426"/>
                </a:cubicBezTo>
                <a:lnTo>
                  <a:pt x="1058" y="2426"/>
                </a:lnTo>
                <a:lnTo>
                  <a:pt x="1058" y="2426"/>
                </a:lnTo>
                <a:cubicBezTo>
                  <a:pt x="1050" y="2429"/>
                  <a:pt x="1046" y="2439"/>
                  <a:pt x="1050" y="2447"/>
                </a:cubicBezTo>
                <a:cubicBezTo>
                  <a:pt x="1054" y="2455"/>
                  <a:pt x="1063" y="2458"/>
                  <a:pt x="1071" y="2455"/>
                </a:cubicBezTo>
                <a:close/>
                <a:moveTo>
                  <a:pt x="1129" y="2428"/>
                </a:moveTo>
                <a:lnTo>
                  <a:pt x="1129" y="2428"/>
                </a:lnTo>
                <a:cubicBezTo>
                  <a:pt x="1137" y="2424"/>
                  <a:pt x="1141" y="2414"/>
                  <a:pt x="1137" y="2406"/>
                </a:cubicBezTo>
                <a:cubicBezTo>
                  <a:pt x="1133" y="2398"/>
                  <a:pt x="1124" y="2395"/>
                  <a:pt x="1116" y="2399"/>
                </a:cubicBezTo>
                <a:lnTo>
                  <a:pt x="1116" y="2399"/>
                </a:lnTo>
                <a:lnTo>
                  <a:pt x="1116" y="2399"/>
                </a:lnTo>
                <a:cubicBezTo>
                  <a:pt x="1108" y="2402"/>
                  <a:pt x="1104" y="2412"/>
                  <a:pt x="1108" y="2420"/>
                </a:cubicBezTo>
                <a:cubicBezTo>
                  <a:pt x="1112" y="2428"/>
                  <a:pt x="1121" y="2431"/>
                  <a:pt x="1129" y="2428"/>
                </a:cubicBezTo>
                <a:close/>
                <a:moveTo>
                  <a:pt x="1187" y="2401"/>
                </a:moveTo>
                <a:lnTo>
                  <a:pt x="1187" y="2401"/>
                </a:lnTo>
                <a:cubicBezTo>
                  <a:pt x="1195" y="2397"/>
                  <a:pt x="1199" y="2388"/>
                  <a:pt x="1195" y="2380"/>
                </a:cubicBezTo>
                <a:cubicBezTo>
                  <a:pt x="1191" y="2372"/>
                  <a:pt x="1182" y="2368"/>
                  <a:pt x="1174" y="2372"/>
                </a:cubicBezTo>
                <a:lnTo>
                  <a:pt x="1174" y="2372"/>
                </a:lnTo>
                <a:lnTo>
                  <a:pt x="1174" y="2372"/>
                </a:lnTo>
                <a:cubicBezTo>
                  <a:pt x="1166" y="2376"/>
                  <a:pt x="1162" y="2385"/>
                  <a:pt x="1166" y="2393"/>
                </a:cubicBezTo>
                <a:cubicBezTo>
                  <a:pt x="1170" y="2401"/>
                  <a:pt x="1179" y="2405"/>
                  <a:pt x="1187" y="2401"/>
                </a:cubicBezTo>
                <a:close/>
                <a:moveTo>
                  <a:pt x="1245" y="2374"/>
                </a:moveTo>
                <a:lnTo>
                  <a:pt x="1245" y="2374"/>
                </a:lnTo>
                <a:cubicBezTo>
                  <a:pt x="1253" y="2370"/>
                  <a:pt x="1257" y="2361"/>
                  <a:pt x="1253" y="2353"/>
                </a:cubicBezTo>
                <a:cubicBezTo>
                  <a:pt x="1249" y="2345"/>
                  <a:pt x="1240" y="2341"/>
                  <a:pt x="1232" y="2345"/>
                </a:cubicBezTo>
                <a:lnTo>
                  <a:pt x="1232" y="2345"/>
                </a:lnTo>
                <a:lnTo>
                  <a:pt x="1232" y="2345"/>
                </a:lnTo>
                <a:cubicBezTo>
                  <a:pt x="1224" y="2349"/>
                  <a:pt x="1220" y="2358"/>
                  <a:pt x="1224" y="2366"/>
                </a:cubicBezTo>
                <a:cubicBezTo>
                  <a:pt x="1228" y="2374"/>
                  <a:pt x="1237" y="2378"/>
                  <a:pt x="1245" y="2374"/>
                </a:cubicBezTo>
                <a:close/>
                <a:moveTo>
                  <a:pt x="1303" y="2347"/>
                </a:moveTo>
                <a:lnTo>
                  <a:pt x="1304" y="2347"/>
                </a:lnTo>
                <a:cubicBezTo>
                  <a:pt x="1312" y="2343"/>
                  <a:pt x="1315" y="2334"/>
                  <a:pt x="1311" y="2326"/>
                </a:cubicBezTo>
                <a:cubicBezTo>
                  <a:pt x="1308" y="2318"/>
                  <a:pt x="1298" y="2314"/>
                  <a:pt x="1290" y="2318"/>
                </a:cubicBezTo>
                <a:lnTo>
                  <a:pt x="1290" y="2318"/>
                </a:lnTo>
                <a:lnTo>
                  <a:pt x="1290" y="2318"/>
                </a:lnTo>
                <a:cubicBezTo>
                  <a:pt x="1282" y="2322"/>
                  <a:pt x="1279" y="2331"/>
                  <a:pt x="1282" y="2339"/>
                </a:cubicBezTo>
                <a:cubicBezTo>
                  <a:pt x="1286" y="2347"/>
                  <a:pt x="1295" y="2351"/>
                  <a:pt x="1303" y="2347"/>
                </a:cubicBezTo>
                <a:close/>
                <a:moveTo>
                  <a:pt x="1362" y="2320"/>
                </a:moveTo>
                <a:lnTo>
                  <a:pt x="1362" y="2320"/>
                </a:lnTo>
                <a:cubicBezTo>
                  <a:pt x="1370" y="2316"/>
                  <a:pt x="1373" y="2307"/>
                  <a:pt x="1369" y="2299"/>
                </a:cubicBezTo>
                <a:cubicBezTo>
                  <a:pt x="1366" y="2291"/>
                  <a:pt x="1356" y="2287"/>
                  <a:pt x="1348" y="2291"/>
                </a:cubicBezTo>
                <a:lnTo>
                  <a:pt x="1348" y="2291"/>
                </a:lnTo>
                <a:lnTo>
                  <a:pt x="1348" y="2291"/>
                </a:lnTo>
                <a:cubicBezTo>
                  <a:pt x="1340" y="2295"/>
                  <a:pt x="1337" y="2304"/>
                  <a:pt x="1340" y="2312"/>
                </a:cubicBezTo>
                <a:cubicBezTo>
                  <a:pt x="1344" y="2320"/>
                  <a:pt x="1354" y="2324"/>
                  <a:pt x="1362" y="2320"/>
                </a:cubicBezTo>
                <a:close/>
                <a:moveTo>
                  <a:pt x="1420" y="2293"/>
                </a:moveTo>
                <a:lnTo>
                  <a:pt x="1420" y="2293"/>
                </a:lnTo>
                <a:cubicBezTo>
                  <a:pt x="1428" y="2289"/>
                  <a:pt x="1431" y="2280"/>
                  <a:pt x="1428" y="2272"/>
                </a:cubicBezTo>
                <a:cubicBezTo>
                  <a:pt x="1424" y="2264"/>
                  <a:pt x="1414" y="2260"/>
                  <a:pt x="1406" y="2264"/>
                </a:cubicBezTo>
                <a:lnTo>
                  <a:pt x="1406" y="2264"/>
                </a:lnTo>
                <a:lnTo>
                  <a:pt x="1406" y="2264"/>
                </a:lnTo>
                <a:cubicBezTo>
                  <a:pt x="1398" y="2268"/>
                  <a:pt x="1395" y="2277"/>
                  <a:pt x="1398" y="2285"/>
                </a:cubicBezTo>
                <a:cubicBezTo>
                  <a:pt x="1402" y="2293"/>
                  <a:pt x="1412" y="2297"/>
                  <a:pt x="1420" y="2293"/>
                </a:cubicBezTo>
                <a:close/>
                <a:moveTo>
                  <a:pt x="1478" y="2266"/>
                </a:moveTo>
                <a:lnTo>
                  <a:pt x="1478" y="2266"/>
                </a:lnTo>
                <a:cubicBezTo>
                  <a:pt x="1486" y="2263"/>
                  <a:pt x="1489" y="2253"/>
                  <a:pt x="1486" y="2245"/>
                </a:cubicBezTo>
                <a:cubicBezTo>
                  <a:pt x="1482" y="2237"/>
                  <a:pt x="1472" y="2234"/>
                  <a:pt x="1464" y="2237"/>
                </a:cubicBezTo>
                <a:lnTo>
                  <a:pt x="1464" y="2237"/>
                </a:lnTo>
                <a:lnTo>
                  <a:pt x="1464" y="2237"/>
                </a:lnTo>
                <a:cubicBezTo>
                  <a:pt x="1456" y="2241"/>
                  <a:pt x="1453" y="2250"/>
                  <a:pt x="1457" y="2258"/>
                </a:cubicBezTo>
                <a:cubicBezTo>
                  <a:pt x="1460" y="2267"/>
                  <a:pt x="1470" y="2270"/>
                  <a:pt x="1478" y="2266"/>
                </a:cubicBezTo>
                <a:close/>
                <a:moveTo>
                  <a:pt x="1536" y="2239"/>
                </a:moveTo>
                <a:lnTo>
                  <a:pt x="1536" y="2239"/>
                </a:lnTo>
                <a:cubicBezTo>
                  <a:pt x="1544" y="2236"/>
                  <a:pt x="1547" y="2226"/>
                  <a:pt x="1544" y="2218"/>
                </a:cubicBezTo>
                <a:cubicBezTo>
                  <a:pt x="1540" y="2210"/>
                  <a:pt x="1530" y="2207"/>
                  <a:pt x="1522" y="2210"/>
                </a:cubicBezTo>
                <a:lnTo>
                  <a:pt x="1522" y="2210"/>
                </a:lnTo>
                <a:lnTo>
                  <a:pt x="1522" y="2210"/>
                </a:lnTo>
                <a:cubicBezTo>
                  <a:pt x="1514" y="2214"/>
                  <a:pt x="1511" y="2224"/>
                  <a:pt x="1515" y="2232"/>
                </a:cubicBezTo>
                <a:cubicBezTo>
                  <a:pt x="1518" y="2240"/>
                  <a:pt x="1528" y="2243"/>
                  <a:pt x="1536" y="2239"/>
                </a:cubicBezTo>
                <a:close/>
                <a:moveTo>
                  <a:pt x="1594" y="2212"/>
                </a:moveTo>
                <a:lnTo>
                  <a:pt x="1594" y="2212"/>
                </a:lnTo>
                <a:cubicBezTo>
                  <a:pt x="1602" y="2209"/>
                  <a:pt x="1606" y="2199"/>
                  <a:pt x="1602" y="2191"/>
                </a:cubicBezTo>
                <a:cubicBezTo>
                  <a:pt x="1598" y="2183"/>
                  <a:pt x="1589" y="2180"/>
                  <a:pt x="1581" y="2183"/>
                </a:cubicBezTo>
                <a:lnTo>
                  <a:pt x="1581" y="2183"/>
                </a:lnTo>
                <a:lnTo>
                  <a:pt x="1581" y="2183"/>
                </a:lnTo>
                <a:cubicBezTo>
                  <a:pt x="1573" y="2187"/>
                  <a:pt x="1569" y="2197"/>
                  <a:pt x="1573" y="2205"/>
                </a:cubicBezTo>
                <a:cubicBezTo>
                  <a:pt x="1576" y="2213"/>
                  <a:pt x="1586" y="2216"/>
                  <a:pt x="1594" y="2212"/>
                </a:cubicBezTo>
                <a:close/>
                <a:moveTo>
                  <a:pt x="1652" y="2186"/>
                </a:moveTo>
                <a:lnTo>
                  <a:pt x="1652" y="2186"/>
                </a:lnTo>
                <a:cubicBezTo>
                  <a:pt x="1660" y="2182"/>
                  <a:pt x="1664" y="2172"/>
                  <a:pt x="1660" y="2164"/>
                </a:cubicBezTo>
                <a:cubicBezTo>
                  <a:pt x="1656" y="2156"/>
                  <a:pt x="1647" y="2153"/>
                  <a:pt x="1639" y="2157"/>
                </a:cubicBezTo>
                <a:lnTo>
                  <a:pt x="1639" y="2157"/>
                </a:lnTo>
                <a:lnTo>
                  <a:pt x="1639" y="2157"/>
                </a:lnTo>
                <a:cubicBezTo>
                  <a:pt x="1631" y="2160"/>
                  <a:pt x="1627" y="2170"/>
                  <a:pt x="1631" y="2178"/>
                </a:cubicBezTo>
                <a:cubicBezTo>
                  <a:pt x="1635" y="2186"/>
                  <a:pt x="1644" y="2189"/>
                  <a:pt x="1652" y="2186"/>
                </a:cubicBezTo>
                <a:close/>
                <a:moveTo>
                  <a:pt x="1710" y="2159"/>
                </a:moveTo>
                <a:lnTo>
                  <a:pt x="1710" y="2159"/>
                </a:lnTo>
                <a:cubicBezTo>
                  <a:pt x="1718" y="2155"/>
                  <a:pt x="1722" y="2145"/>
                  <a:pt x="1718" y="2137"/>
                </a:cubicBezTo>
                <a:cubicBezTo>
                  <a:pt x="1714" y="2129"/>
                  <a:pt x="1705" y="2126"/>
                  <a:pt x="1697" y="2130"/>
                </a:cubicBezTo>
                <a:lnTo>
                  <a:pt x="1697" y="2130"/>
                </a:lnTo>
                <a:lnTo>
                  <a:pt x="1697" y="2130"/>
                </a:lnTo>
                <a:cubicBezTo>
                  <a:pt x="1689" y="2133"/>
                  <a:pt x="1685" y="2143"/>
                  <a:pt x="1689" y="2151"/>
                </a:cubicBezTo>
                <a:cubicBezTo>
                  <a:pt x="1693" y="2159"/>
                  <a:pt x="1702" y="2162"/>
                  <a:pt x="1710" y="2159"/>
                </a:cubicBezTo>
                <a:close/>
                <a:moveTo>
                  <a:pt x="1768" y="2132"/>
                </a:moveTo>
                <a:lnTo>
                  <a:pt x="1768" y="2132"/>
                </a:lnTo>
                <a:cubicBezTo>
                  <a:pt x="1776" y="2128"/>
                  <a:pt x="1780" y="2118"/>
                  <a:pt x="1776" y="2110"/>
                </a:cubicBezTo>
                <a:cubicBezTo>
                  <a:pt x="1772" y="2102"/>
                  <a:pt x="1763" y="2099"/>
                  <a:pt x="1755" y="2103"/>
                </a:cubicBezTo>
                <a:lnTo>
                  <a:pt x="1755" y="2103"/>
                </a:lnTo>
                <a:lnTo>
                  <a:pt x="1755" y="2103"/>
                </a:lnTo>
                <a:cubicBezTo>
                  <a:pt x="1747" y="2106"/>
                  <a:pt x="1743" y="2116"/>
                  <a:pt x="1747" y="2124"/>
                </a:cubicBezTo>
                <a:cubicBezTo>
                  <a:pt x="1751" y="2132"/>
                  <a:pt x="1760" y="2135"/>
                  <a:pt x="1768" y="2132"/>
                </a:cubicBezTo>
                <a:close/>
                <a:moveTo>
                  <a:pt x="1826" y="2105"/>
                </a:moveTo>
                <a:lnTo>
                  <a:pt x="1826" y="2105"/>
                </a:lnTo>
                <a:cubicBezTo>
                  <a:pt x="1834" y="2101"/>
                  <a:pt x="1838" y="2092"/>
                  <a:pt x="1834" y="2084"/>
                </a:cubicBezTo>
                <a:cubicBezTo>
                  <a:pt x="1831" y="2076"/>
                  <a:pt x="1821" y="2072"/>
                  <a:pt x="1813" y="2076"/>
                </a:cubicBezTo>
                <a:lnTo>
                  <a:pt x="1813" y="2076"/>
                </a:lnTo>
                <a:lnTo>
                  <a:pt x="1813" y="2076"/>
                </a:lnTo>
                <a:cubicBezTo>
                  <a:pt x="1805" y="2080"/>
                  <a:pt x="1801" y="2089"/>
                  <a:pt x="1805" y="2097"/>
                </a:cubicBezTo>
                <a:cubicBezTo>
                  <a:pt x="1809" y="2105"/>
                  <a:pt x="1818" y="2109"/>
                  <a:pt x="1826" y="2105"/>
                </a:cubicBezTo>
                <a:close/>
                <a:moveTo>
                  <a:pt x="1885" y="2078"/>
                </a:moveTo>
                <a:lnTo>
                  <a:pt x="1885" y="2078"/>
                </a:lnTo>
                <a:cubicBezTo>
                  <a:pt x="1893" y="2074"/>
                  <a:pt x="1896" y="2065"/>
                  <a:pt x="1892" y="2057"/>
                </a:cubicBezTo>
                <a:cubicBezTo>
                  <a:pt x="1889" y="2049"/>
                  <a:pt x="1879" y="2045"/>
                  <a:pt x="1871" y="2049"/>
                </a:cubicBezTo>
                <a:lnTo>
                  <a:pt x="1871" y="2049"/>
                </a:lnTo>
                <a:lnTo>
                  <a:pt x="1871" y="2049"/>
                </a:lnTo>
                <a:cubicBezTo>
                  <a:pt x="1863" y="2053"/>
                  <a:pt x="1860" y="2062"/>
                  <a:pt x="1863" y="2070"/>
                </a:cubicBezTo>
                <a:cubicBezTo>
                  <a:pt x="1867" y="2078"/>
                  <a:pt x="1877" y="2082"/>
                  <a:pt x="1885" y="2078"/>
                </a:cubicBezTo>
                <a:close/>
                <a:moveTo>
                  <a:pt x="1943" y="2051"/>
                </a:moveTo>
                <a:lnTo>
                  <a:pt x="1943" y="2051"/>
                </a:lnTo>
                <a:cubicBezTo>
                  <a:pt x="1951" y="2047"/>
                  <a:pt x="1954" y="2038"/>
                  <a:pt x="1950" y="2030"/>
                </a:cubicBezTo>
                <a:cubicBezTo>
                  <a:pt x="1947" y="2022"/>
                  <a:pt x="1937" y="2018"/>
                  <a:pt x="1929" y="2022"/>
                </a:cubicBezTo>
                <a:lnTo>
                  <a:pt x="1929" y="2022"/>
                </a:lnTo>
                <a:cubicBezTo>
                  <a:pt x="1921" y="2026"/>
                  <a:pt x="1918" y="2035"/>
                  <a:pt x="1921" y="2043"/>
                </a:cubicBezTo>
                <a:cubicBezTo>
                  <a:pt x="1925" y="2051"/>
                  <a:pt x="1935" y="2055"/>
                  <a:pt x="1943" y="2051"/>
                </a:cubicBezTo>
                <a:close/>
                <a:moveTo>
                  <a:pt x="2001" y="2024"/>
                </a:moveTo>
                <a:lnTo>
                  <a:pt x="2001" y="2024"/>
                </a:lnTo>
                <a:cubicBezTo>
                  <a:pt x="2009" y="2020"/>
                  <a:pt x="2012" y="2011"/>
                  <a:pt x="2009" y="2003"/>
                </a:cubicBezTo>
                <a:cubicBezTo>
                  <a:pt x="2005" y="1995"/>
                  <a:pt x="1995" y="1991"/>
                  <a:pt x="1987" y="1995"/>
                </a:cubicBezTo>
                <a:lnTo>
                  <a:pt x="1987" y="1995"/>
                </a:lnTo>
                <a:cubicBezTo>
                  <a:pt x="1979" y="1999"/>
                  <a:pt x="1976" y="2008"/>
                  <a:pt x="1979" y="2016"/>
                </a:cubicBezTo>
                <a:cubicBezTo>
                  <a:pt x="1983" y="2024"/>
                  <a:pt x="1993" y="2028"/>
                  <a:pt x="2001" y="2024"/>
                </a:cubicBezTo>
                <a:close/>
                <a:moveTo>
                  <a:pt x="2059" y="1997"/>
                </a:moveTo>
                <a:lnTo>
                  <a:pt x="2059" y="1997"/>
                </a:lnTo>
                <a:cubicBezTo>
                  <a:pt x="2067" y="1993"/>
                  <a:pt x="2070" y="1984"/>
                  <a:pt x="2067" y="1976"/>
                </a:cubicBezTo>
                <a:cubicBezTo>
                  <a:pt x="2063" y="1968"/>
                  <a:pt x="2053" y="1964"/>
                  <a:pt x="2045" y="1968"/>
                </a:cubicBezTo>
                <a:lnTo>
                  <a:pt x="2045" y="1968"/>
                </a:lnTo>
                <a:cubicBezTo>
                  <a:pt x="2037" y="1972"/>
                  <a:pt x="2034" y="1981"/>
                  <a:pt x="2038" y="1989"/>
                </a:cubicBezTo>
                <a:cubicBezTo>
                  <a:pt x="2041" y="1997"/>
                  <a:pt x="2051" y="2001"/>
                  <a:pt x="2059" y="1997"/>
                </a:cubicBezTo>
                <a:close/>
                <a:moveTo>
                  <a:pt x="2117" y="1970"/>
                </a:moveTo>
                <a:lnTo>
                  <a:pt x="2117" y="1970"/>
                </a:lnTo>
                <a:cubicBezTo>
                  <a:pt x="2125" y="1967"/>
                  <a:pt x="2128" y="1957"/>
                  <a:pt x="2125" y="1949"/>
                </a:cubicBezTo>
                <a:cubicBezTo>
                  <a:pt x="2121" y="1941"/>
                  <a:pt x="2112" y="1938"/>
                  <a:pt x="2104" y="1941"/>
                </a:cubicBezTo>
                <a:lnTo>
                  <a:pt x="2103" y="1941"/>
                </a:lnTo>
                <a:cubicBezTo>
                  <a:pt x="2095" y="1945"/>
                  <a:pt x="2092" y="1954"/>
                  <a:pt x="2096" y="1963"/>
                </a:cubicBezTo>
                <a:cubicBezTo>
                  <a:pt x="2099" y="1971"/>
                  <a:pt x="2109" y="1974"/>
                  <a:pt x="2117" y="1970"/>
                </a:cubicBezTo>
                <a:close/>
                <a:moveTo>
                  <a:pt x="2175" y="1943"/>
                </a:moveTo>
                <a:lnTo>
                  <a:pt x="2175" y="1943"/>
                </a:lnTo>
                <a:cubicBezTo>
                  <a:pt x="2183" y="1940"/>
                  <a:pt x="2187" y="1930"/>
                  <a:pt x="2183" y="1922"/>
                </a:cubicBezTo>
                <a:cubicBezTo>
                  <a:pt x="2179" y="1914"/>
                  <a:pt x="2170" y="1911"/>
                  <a:pt x="2162" y="1914"/>
                </a:cubicBezTo>
                <a:lnTo>
                  <a:pt x="2162" y="1914"/>
                </a:lnTo>
                <a:cubicBezTo>
                  <a:pt x="2154" y="1918"/>
                  <a:pt x="2150" y="1928"/>
                  <a:pt x="2154" y="1936"/>
                </a:cubicBezTo>
                <a:cubicBezTo>
                  <a:pt x="2158" y="1944"/>
                  <a:pt x="2167" y="1947"/>
                  <a:pt x="2175" y="1943"/>
                </a:cubicBezTo>
                <a:close/>
                <a:moveTo>
                  <a:pt x="2233" y="1916"/>
                </a:moveTo>
                <a:lnTo>
                  <a:pt x="2233" y="1916"/>
                </a:lnTo>
                <a:cubicBezTo>
                  <a:pt x="2241" y="1913"/>
                  <a:pt x="2245" y="1903"/>
                  <a:pt x="2241" y="1895"/>
                </a:cubicBezTo>
                <a:cubicBezTo>
                  <a:pt x="2237" y="1887"/>
                  <a:pt x="2228" y="1884"/>
                  <a:pt x="2220" y="1887"/>
                </a:cubicBezTo>
                <a:lnTo>
                  <a:pt x="2220" y="1887"/>
                </a:lnTo>
                <a:cubicBezTo>
                  <a:pt x="2212" y="1891"/>
                  <a:pt x="2208" y="1901"/>
                  <a:pt x="2212" y="1909"/>
                </a:cubicBezTo>
                <a:cubicBezTo>
                  <a:pt x="2216" y="1917"/>
                  <a:pt x="2225" y="1920"/>
                  <a:pt x="2233" y="1916"/>
                </a:cubicBezTo>
                <a:close/>
                <a:moveTo>
                  <a:pt x="2291" y="1890"/>
                </a:moveTo>
                <a:lnTo>
                  <a:pt x="2291" y="1890"/>
                </a:lnTo>
                <a:cubicBezTo>
                  <a:pt x="2299" y="1886"/>
                  <a:pt x="2303" y="1876"/>
                  <a:pt x="2299" y="1868"/>
                </a:cubicBezTo>
                <a:cubicBezTo>
                  <a:pt x="2295" y="1860"/>
                  <a:pt x="2286" y="1857"/>
                  <a:pt x="2278" y="1861"/>
                </a:cubicBezTo>
                <a:lnTo>
                  <a:pt x="2278" y="1861"/>
                </a:lnTo>
                <a:cubicBezTo>
                  <a:pt x="2270" y="1864"/>
                  <a:pt x="2266" y="1874"/>
                  <a:pt x="2270" y="1882"/>
                </a:cubicBezTo>
                <a:cubicBezTo>
                  <a:pt x="2274" y="1890"/>
                  <a:pt x="2283" y="1893"/>
                  <a:pt x="2291" y="1890"/>
                </a:cubicBezTo>
                <a:close/>
                <a:moveTo>
                  <a:pt x="2349" y="1863"/>
                </a:moveTo>
                <a:lnTo>
                  <a:pt x="2349" y="1863"/>
                </a:lnTo>
                <a:cubicBezTo>
                  <a:pt x="2357" y="1859"/>
                  <a:pt x="2361" y="1849"/>
                  <a:pt x="2357" y="1841"/>
                </a:cubicBezTo>
                <a:cubicBezTo>
                  <a:pt x="2353" y="1833"/>
                  <a:pt x="2344" y="1830"/>
                  <a:pt x="2336" y="1834"/>
                </a:cubicBezTo>
                <a:lnTo>
                  <a:pt x="2336" y="1834"/>
                </a:lnTo>
                <a:cubicBezTo>
                  <a:pt x="2328" y="1837"/>
                  <a:pt x="2324" y="1847"/>
                  <a:pt x="2328" y="1855"/>
                </a:cubicBezTo>
                <a:cubicBezTo>
                  <a:pt x="2332" y="1863"/>
                  <a:pt x="2341" y="1866"/>
                  <a:pt x="2349" y="1863"/>
                </a:cubicBezTo>
                <a:close/>
                <a:moveTo>
                  <a:pt x="2407" y="1836"/>
                </a:moveTo>
                <a:lnTo>
                  <a:pt x="2407" y="1836"/>
                </a:lnTo>
                <a:cubicBezTo>
                  <a:pt x="2415" y="1832"/>
                  <a:pt x="2419" y="1823"/>
                  <a:pt x="2415" y="1814"/>
                </a:cubicBezTo>
                <a:cubicBezTo>
                  <a:pt x="2412" y="1806"/>
                  <a:pt x="2402" y="1803"/>
                  <a:pt x="2394" y="1807"/>
                </a:cubicBezTo>
                <a:lnTo>
                  <a:pt x="2394" y="1807"/>
                </a:lnTo>
                <a:cubicBezTo>
                  <a:pt x="2386" y="1810"/>
                  <a:pt x="2382" y="1820"/>
                  <a:pt x="2386" y="1828"/>
                </a:cubicBezTo>
                <a:cubicBezTo>
                  <a:pt x="2390" y="1836"/>
                  <a:pt x="2399" y="1839"/>
                  <a:pt x="2407" y="1836"/>
                </a:cubicBezTo>
                <a:close/>
                <a:moveTo>
                  <a:pt x="2466" y="1809"/>
                </a:moveTo>
                <a:lnTo>
                  <a:pt x="2466" y="1809"/>
                </a:lnTo>
                <a:cubicBezTo>
                  <a:pt x="2474" y="1805"/>
                  <a:pt x="2477" y="1796"/>
                  <a:pt x="2473" y="1788"/>
                </a:cubicBezTo>
                <a:cubicBezTo>
                  <a:pt x="2470" y="1780"/>
                  <a:pt x="2460" y="1776"/>
                  <a:pt x="2452" y="1780"/>
                </a:cubicBezTo>
                <a:lnTo>
                  <a:pt x="2452" y="1780"/>
                </a:lnTo>
                <a:cubicBezTo>
                  <a:pt x="2444" y="1784"/>
                  <a:pt x="2441" y="1793"/>
                  <a:pt x="2444" y="1801"/>
                </a:cubicBezTo>
                <a:cubicBezTo>
                  <a:pt x="2448" y="1809"/>
                  <a:pt x="2458" y="1813"/>
                  <a:pt x="2466" y="1809"/>
                </a:cubicBezTo>
                <a:close/>
                <a:moveTo>
                  <a:pt x="2524" y="1782"/>
                </a:moveTo>
                <a:lnTo>
                  <a:pt x="2524" y="1782"/>
                </a:lnTo>
                <a:cubicBezTo>
                  <a:pt x="2532" y="1778"/>
                  <a:pt x="2535" y="1769"/>
                  <a:pt x="2531" y="1761"/>
                </a:cubicBezTo>
                <a:cubicBezTo>
                  <a:pt x="2528" y="1753"/>
                  <a:pt x="2518" y="1749"/>
                  <a:pt x="2510" y="1753"/>
                </a:cubicBezTo>
                <a:lnTo>
                  <a:pt x="2510" y="1753"/>
                </a:lnTo>
                <a:cubicBezTo>
                  <a:pt x="2502" y="1757"/>
                  <a:pt x="2499" y="1766"/>
                  <a:pt x="2502" y="1774"/>
                </a:cubicBezTo>
                <a:cubicBezTo>
                  <a:pt x="2506" y="1782"/>
                  <a:pt x="2516" y="1786"/>
                  <a:pt x="2524" y="1782"/>
                </a:cubicBezTo>
                <a:close/>
                <a:moveTo>
                  <a:pt x="2582" y="1755"/>
                </a:moveTo>
                <a:lnTo>
                  <a:pt x="2582" y="1755"/>
                </a:lnTo>
                <a:cubicBezTo>
                  <a:pt x="2590" y="1751"/>
                  <a:pt x="2593" y="1742"/>
                  <a:pt x="2590" y="1734"/>
                </a:cubicBezTo>
                <a:cubicBezTo>
                  <a:pt x="2586" y="1726"/>
                  <a:pt x="2576" y="1722"/>
                  <a:pt x="2568" y="1726"/>
                </a:cubicBezTo>
                <a:lnTo>
                  <a:pt x="2568" y="1726"/>
                </a:lnTo>
                <a:cubicBezTo>
                  <a:pt x="2560" y="1730"/>
                  <a:pt x="2557" y="1739"/>
                  <a:pt x="2561" y="1747"/>
                </a:cubicBezTo>
                <a:cubicBezTo>
                  <a:pt x="2564" y="1755"/>
                  <a:pt x="2574" y="1759"/>
                  <a:pt x="2582" y="1755"/>
                </a:cubicBezTo>
                <a:close/>
                <a:moveTo>
                  <a:pt x="2640" y="1728"/>
                </a:moveTo>
                <a:lnTo>
                  <a:pt x="2640" y="1728"/>
                </a:lnTo>
                <a:cubicBezTo>
                  <a:pt x="2648" y="1724"/>
                  <a:pt x="2651" y="1715"/>
                  <a:pt x="2648" y="1707"/>
                </a:cubicBezTo>
                <a:cubicBezTo>
                  <a:pt x="2644" y="1699"/>
                  <a:pt x="2634" y="1695"/>
                  <a:pt x="2626" y="1699"/>
                </a:cubicBezTo>
                <a:lnTo>
                  <a:pt x="2626" y="1699"/>
                </a:lnTo>
                <a:cubicBezTo>
                  <a:pt x="2618" y="1703"/>
                  <a:pt x="2615" y="1712"/>
                  <a:pt x="2619" y="1720"/>
                </a:cubicBezTo>
                <a:cubicBezTo>
                  <a:pt x="2622" y="1728"/>
                  <a:pt x="2632" y="1732"/>
                  <a:pt x="2640" y="1728"/>
                </a:cubicBezTo>
                <a:close/>
                <a:moveTo>
                  <a:pt x="2698" y="1701"/>
                </a:moveTo>
                <a:lnTo>
                  <a:pt x="2698" y="1701"/>
                </a:lnTo>
                <a:cubicBezTo>
                  <a:pt x="2706" y="1697"/>
                  <a:pt x="2710" y="1688"/>
                  <a:pt x="2706" y="1680"/>
                </a:cubicBezTo>
                <a:cubicBezTo>
                  <a:pt x="2702" y="1672"/>
                  <a:pt x="2693" y="1668"/>
                  <a:pt x="2685" y="1672"/>
                </a:cubicBezTo>
                <a:lnTo>
                  <a:pt x="2685" y="1672"/>
                </a:lnTo>
                <a:cubicBezTo>
                  <a:pt x="2676" y="1676"/>
                  <a:pt x="2673" y="1685"/>
                  <a:pt x="2677" y="1693"/>
                </a:cubicBezTo>
                <a:cubicBezTo>
                  <a:pt x="2680" y="1701"/>
                  <a:pt x="2690" y="1705"/>
                  <a:pt x="2698" y="1701"/>
                </a:cubicBezTo>
                <a:close/>
                <a:moveTo>
                  <a:pt x="2756" y="1674"/>
                </a:moveTo>
                <a:lnTo>
                  <a:pt x="2756" y="1674"/>
                </a:lnTo>
                <a:cubicBezTo>
                  <a:pt x="2764" y="1671"/>
                  <a:pt x="2768" y="1661"/>
                  <a:pt x="2764" y="1653"/>
                </a:cubicBezTo>
                <a:cubicBezTo>
                  <a:pt x="2760" y="1645"/>
                  <a:pt x="2751" y="1642"/>
                  <a:pt x="2743" y="1645"/>
                </a:cubicBezTo>
                <a:lnTo>
                  <a:pt x="2743" y="1645"/>
                </a:lnTo>
                <a:cubicBezTo>
                  <a:pt x="2735" y="1649"/>
                  <a:pt x="2731" y="1659"/>
                  <a:pt x="2735" y="1667"/>
                </a:cubicBezTo>
                <a:cubicBezTo>
                  <a:pt x="2739" y="1675"/>
                  <a:pt x="2748" y="1678"/>
                  <a:pt x="2756" y="1674"/>
                </a:cubicBezTo>
                <a:close/>
                <a:moveTo>
                  <a:pt x="2814" y="1647"/>
                </a:moveTo>
                <a:lnTo>
                  <a:pt x="2814" y="1647"/>
                </a:lnTo>
                <a:cubicBezTo>
                  <a:pt x="2822" y="1644"/>
                  <a:pt x="2826" y="1634"/>
                  <a:pt x="2822" y="1626"/>
                </a:cubicBezTo>
                <a:cubicBezTo>
                  <a:pt x="2818" y="1618"/>
                  <a:pt x="2809" y="1615"/>
                  <a:pt x="2801" y="1618"/>
                </a:cubicBezTo>
                <a:lnTo>
                  <a:pt x="2801" y="1618"/>
                </a:lnTo>
                <a:cubicBezTo>
                  <a:pt x="2793" y="1622"/>
                  <a:pt x="2789" y="1632"/>
                  <a:pt x="2793" y="1640"/>
                </a:cubicBezTo>
                <a:cubicBezTo>
                  <a:pt x="2797" y="1648"/>
                  <a:pt x="2806" y="1651"/>
                  <a:pt x="2814" y="1647"/>
                </a:cubicBezTo>
                <a:close/>
                <a:moveTo>
                  <a:pt x="2872" y="1620"/>
                </a:moveTo>
                <a:lnTo>
                  <a:pt x="2872" y="1620"/>
                </a:lnTo>
                <a:cubicBezTo>
                  <a:pt x="2880" y="1617"/>
                  <a:pt x="2884" y="1607"/>
                  <a:pt x="2880" y="1599"/>
                </a:cubicBezTo>
                <a:cubicBezTo>
                  <a:pt x="2876" y="1591"/>
                  <a:pt x="2867" y="1588"/>
                  <a:pt x="2859" y="1591"/>
                </a:cubicBezTo>
                <a:lnTo>
                  <a:pt x="2859" y="1591"/>
                </a:lnTo>
                <a:cubicBezTo>
                  <a:pt x="2851" y="1595"/>
                  <a:pt x="2847" y="1605"/>
                  <a:pt x="2851" y="1613"/>
                </a:cubicBezTo>
                <a:cubicBezTo>
                  <a:pt x="2855" y="1621"/>
                  <a:pt x="2864" y="1624"/>
                  <a:pt x="2872" y="1620"/>
                </a:cubicBezTo>
                <a:close/>
                <a:moveTo>
                  <a:pt x="2930" y="1594"/>
                </a:moveTo>
                <a:lnTo>
                  <a:pt x="2930" y="1594"/>
                </a:lnTo>
                <a:cubicBezTo>
                  <a:pt x="2938" y="1590"/>
                  <a:pt x="2942" y="1580"/>
                  <a:pt x="2938" y="1572"/>
                </a:cubicBezTo>
                <a:cubicBezTo>
                  <a:pt x="2934" y="1564"/>
                  <a:pt x="2925" y="1561"/>
                  <a:pt x="2917" y="1565"/>
                </a:cubicBezTo>
                <a:lnTo>
                  <a:pt x="2917" y="1565"/>
                </a:lnTo>
                <a:cubicBezTo>
                  <a:pt x="2909" y="1568"/>
                  <a:pt x="2905" y="1578"/>
                  <a:pt x="2909" y="1586"/>
                </a:cubicBezTo>
                <a:cubicBezTo>
                  <a:pt x="2913" y="1594"/>
                  <a:pt x="2922" y="1597"/>
                  <a:pt x="2930" y="1594"/>
                </a:cubicBezTo>
                <a:close/>
                <a:moveTo>
                  <a:pt x="2988" y="1567"/>
                </a:moveTo>
                <a:lnTo>
                  <a:pt x="2989" y="1567"/>
                </a:lnTo>
                <a:cubicBezTo>
                  <a:pt x="2997" y="1563"/>
                  <a:pt x="3000" y="1553"/>
                  <a:pt x="2996" y="1545"/>
                </a:cubicBezTo>
                <a:cubicBezTo>
                  <a:pt x="2993" y="1537"/>
                  <a:pt x="2983" y="1534"/>
                  <a:pt x="2975" y="1538"/>
                </a:cubicBezTo>
                <a:lnTo>
                  <a:pt x="2975" y="1538"/>
                </a:lnTo>
                <a:cubicBezTo>
                  <a:pt x="2967" y="1541"/>
                  <a:pt x="2964" y="1551"/>
                  <a:pt x="2967" y="1559"/>
                </a:cubicBezTo>
                <a:cubicBezTo>
                  <a:pt x="2971" y="1567"/>
                  <a:pt x="2980" y="1570"/>
                  <a:pt x="2988" y="1567"/>
                </a:cubicBezTo>
                <a:close/>
                <a:moveTo>
                  <a:pt x="3047" y="1540"/>
                </a:moveTo>
                <a:lnTo>
                  <a:pt x="3047" y="1540"/>
                </a:lnTo>
                <a:cubicBezTo>
                  <a:pt x="3055" y="1536"/>
                  <a:pt x="3058" y="1527"/>
                  <a:pt x="3054" y="1519"/>
                </a:cubicBezTo>
                <a:cubicBezTo>
                  <a:pt x="3051" y="1510"/>
                  <a:pt x="3041" y="1507"/>
                  <a:pt x="3033" y="1511"/>
                </a:cubicBezTo>
                <a:lnTo>
                  <a:pt x="3033" y="1511"/>
                </a:lnTo>
                <a:cubicBezTo>
                  <a:pt x="3025" y="1514"/>
                  <a:pt x="3022" y="1524"/>
                  <a:pt x="3025" y="1532"/>
                </a:cubicBezTo>
                <a:cubicBezTo>
                  <a:pt x="3029" y="1540"/>
                  <a:pt x="3039" y="1543"/>
                  <a:pt x="3047" y="1540"/>
                </a:cubicBezTo>
                <a:close/>
                <a:moveTo>
                  <a:pt x="3105" y="1513"/>
                </a:moveTo>
                <a:lnTo>
                  <a:pt x="3105" y="1513"/>
                </a:lnTo>
                <a:cubicBezTo>
                  <a:pt x="3113" y="1509"/>
                  <a:pt x="3116" y="1500"/>
                  <a:pt x="3113" y="1492"/>
                </a:cubicBezTo>
                <a:cubicBezTo>
                  <a:pt x="3109" y="1484"/>
                  <a:pt x="3099" y="1480"/>
                  <a:pt x="3091" y="1484"/>
                </a:cubicBezTo>
                <a:lnTo>
                  <a:pt x="3091" y="1484"/>
                </a:lnTo>
                <a:cubicBezTo>
                  <a:pt x="3083" y="1488"/>
                  <a:pt x="3080" y="1497"/>
                  <a:pt x="3083" y="1505"/>
                </a:cubicBezTo>
                <a:cubicBezTo>
                  <a:pt x="3087" y="1513"/>
                  <a:pt x="3097" y="1517"/>
                  <a:pt x="3105" y="1513"/>
                </a:cubicBezTo>
                <a:close/>
                <a:moveTo>
                  <a:pt x="3163" y="1486"/>
                </a:moveTo>
                <a:lnTo>
                  <a:pt x="3163" y="1486"/>
                </a:lnTo>
                <a:cubicBezTo>
                  <a:pt x="3171" y="1482"/>
                  <a:pt x="3174" y="1473"/>
                  <a:pt x="3171" y="1465"/>
                </a:cubicBezTo>
                <a:cubicBezTo>
                  <a:pt x="3167" y="1457"/>
                  <a:pt x="3157" y="1453"/>
                  <a:pt x="3149" y="1457"/>
                </a:cubicBezTo>
                <a:lnTo>
                  <a:pt x="3149" y="1457"/>
                </a:lnTo>
                <a:cubicBezTo>
                  <a:pt x="3141" y="1461"/>
                  <a:pt x="3138" y="1470"/>
                  <a:pt x="3142" y="1478"/>
                </a:cubicBezTo>
                <a:cubicBezTo>
                  <a:pt x="3145" y="1486"/>
                  <a:pt x="3155" y="1490"/>
                  <a:pt x="3163" y="1486"/>
                </a:cubicBezTo>
                <a:close/>
                <a:moveTo>
                  <a:pt x="3221" y="1459"/>
                </a:moveTo>
                <a:lnTo>
                  <a:pt x="3221" y="1459"/>
                </a:lnTo>
                <a:cubicBezTo>
                  <a:pt x="3229" y="1455"/>
                  <a:pt x="3232" y="1446"/>
                  <a:pt x="3229" y="1438"/>
                </a:cubicBezTo>
                <a:cubicBezTo>
                  <a:pt x="3225" y="1430"/>
                  <a:pt x="3215" y="1426"/>
                  <a:pt x="3207" y="1430"/>
                </a:cubicBezTo>
                <a:lnTo>
                  <a:pt x="3207" y="1430"/>
                </a:lnTo>
                <a:cubicBezTo>
                  <a:pt x="3199" y="1434"/>
                  <a:pt x="3196" y="1443"/>
                  <a:pt x="3200" y="1451"/>
                </a:cubicBezTo>
                <a:cubicBezTo>
                  <a:pt x="3203" y="1459"/>
                  <a:pt x="3213" y="1463"/>
                  <a:pt x="3221" y="1459"/>
                </a:cubicBezTo>
                <a:close/>
                <a:moveTo>
                  <a:pt x="3279" y="1432"/>
                </a:moveTo>
                <a:lnTo>
                  <a:pt x="3279" y="1432"/>
                </a:lnTo>
                <a:cubicBezTo>
                  <a:pt x="3287" y="1428"/>
                  <a:pt x="3291" y="1419"/>
                  <a:pt x="3287" y="1411"/>
                </a:cubicBezTo>
                <a:cubicBezTo>
                  <a:pt x="3283" y="1403"/>
                  <a:pt x="3274" y="1399"/>
                  <a:pt x="3266" y="1403"/>
                </a:cubicBezTo>
                <a:lnTo>
                  <a:pt x="3266" y="1403"/>
                </a:lnTo>
                <a:cubicBezTo>
                  <a:pt x="3258" y="1407"/>
                  <a:pt x="3254" y="1416"/>
                  <a:pt x="3258" y="1424"/>
                </a:cubicBezTo>
                <a:cubicBezTo>
                  <a:pt x="3261" y="1432"/>
                  <a:pt x="3271" y="1436"/>
                  <a:pt x="3279" y="1432"/>
                </a:cubicBezTo>
                <a:close/>
                <a:moveTo>
                  <a:pt x="3337" y="1405"/>
                </a:moveTo>
                <a:lnTo>
                  <a:pt x="3337" y="1405"/>
                </a:lnTo>
                <a:cubicBezTo>
                  <a:pt x="3345" y="1401"/>
                  <a:pt x="3349" y="1392"/>
                  <a:pt x="3345" y="1384"/>
                </a:cubicBezTo>
                <a:cubicBezTo>
                  <a:pt x="3341" y="1376"/>
                  <a:pt x="3332" y="1372"/>
                  <a:pt x="3324" y="1376"/>
                </a:cubicBezTo>
                <a:lnTo>
                  <a:pt x="3324" y="1376"/>
                </a:lnTo>
                <a:cubicBezTo>
                  <a:pt x="3316" y="1380"/>
                  <a:pt x="3312" y="1389"/>
                  <a:pt x="3316" y="1397"/>
                </a:cubicBezTo>
                <a:cubicBezTo>
                  <a:pt x="3320" y="1405"/>
                  <a:pt x="3329" y="1409"/>
                  <a:pt x="3337" y="1405"/>
                </a:cubicBezTo>
                <a:close/>
                <a:moveTo>
                  <a:pt x="3395" y="1378"/>
                </a:moveTo>
                <a:lnTo>
                  <a:pt x="3395" y="1378"/>
                </a:lnTo>
                <a:cubicBezTo>
                  <a:pt x="3403" y="1375"/>
                  <a:pt x="3407" y="1365"/>
                  <a:pt x="3403" y="1357"/>
                </a:cubicBezTo>
                <a:cubicBezTo>
                  <a:pt x="3399" y="1349"/>
                  <a:pt x="3390" y="1346"/>
                  <a:pt x="3382" y="1349"/>
                </a:cubicBezTo>
                <a:lnTo>
                  <a:pt x="3382" y="1349"/>
                </a:lnTo>
                <a:cubicBezTo>
                  <a:pt x="3374" y="1353"/>
                  <a:pt x="3370" y="1363"/>
                  <a:pt x="3374" y="1371"/>
                </a:cubicBezTo>
                <a:cubicBezTo>
                  <a:pt x="3378" y="1379"/>
                  <a:pt x="3387" y="1382"/>
                  <a:pt x="3395" y="1378"/>
                </a:cubicBezTo>
                <a:close/>
                <a:moveTo>
                  <a:pt x="3453" y="1351"/>
                </a:moveTo>
                <a:lnTo>
                  <a:pt x="3453" y="1351"/>
                </a:lnTo>
                <a:cubicBezTo>
                  <a:pt x="3461" y="1348"/>
                  <a:pt x="3465" y="1338"/>
                  <a:pt x="3461" y="1330"/>
                </a:cubicBezTo>
                <a:cubicBezTo>
                  <a:pt x="3457" y="1322"/>
                  <a:pt x="3448" y="1319"/>
                  <a:pt x="3440" y="1322"/>
                </a:cubicBezTo>
                <a:lnTo>
                  <a:pt x="3440" y="1322"/>
                </a:lnTo>
                <a:cubicBezTo>
                  <a:pt x="3432" y="1326"/>
                  <a:pt x="3428" y="1336"/>
                  <a:pt x="3432" y="1344"/>
                </a:cubicBezTo>
                <a:cubicBezTo>
                  <a:pt x="3436" y="1352"/>
                  <a:pt x="3445" y="1355"/>
                  <a:pt x="3453" y="1351"/>
                </a:cubicBezTo>
                <a:close/>
                <a:moveTo>
                  <a:pt x="3511" y="1324"/>
                </a:moveTo>
                <a:lnTo>
                  <a:pt x="3511" y="1324"/>
                </a:lnTo>
                <a:cubicBezTo>
                  <a:pt x="3519" y="1321"/>
                  <a:pt x="3523" y="1311"/>
                  <a:pt x="3519" y="1303"/>
                </a:cubicBezTo>
                <a:cubicBezTo>
                  <a:pt x="3516" y="1295"/>
                  <a:pt x="3506" y="1292"/>
                  <a:pt x="3498" y="1295"/>
                </a:cubicBezTo>
                <a:lnTo>
                  <a:pt x="3498" y="1295"/>
                </a:lnTo>
                <a:cubicBezTo>
                  <a:pt x="3490" y="1299"/>
                  <a:pt x="3486" y="1309"/>
                  <a:pt x="3490" y="1317"/>
                </a:cubicBezTo>
                <a:cubicBezTo>
                  <a:pt x="3494" y="1325"/>
                  <a:pt x="3503" y="1328"/>
                  <a:pt x="3511" y="1324"/>
                </a:cubicBezTo>
                <a:close/>
                <a:moveTo>
                  <a:pt x="3570" y="1298"/>
                </a:moveTo>
                <a:lnTo>
                  <a:pt x="3570" y="1298"/>
                </a:lnTo>
                <a:cubicBezTo>
                  <a:pt x="3578" y="1294"/>
                  <a:pt x="3581" y="1284"/>
                  <a:pt x="3577" y="1276"/>
                </a:cubicBezTo>
                <a:cubicBezTo>
                  <a:pt x="3574" y="1268"/>
                  <a:pt x="3564" y="1265"/>
                  <a:pt x="3556" y="1269"/>
                </a:cubicBezTo>
                <a:lnTo>
                  <a:pt x="3556" y="1269"/>
                </a:lnTo>
                <a:cubicBezTo>
                  <a:pt x="3548" y="1272"/>
                  <a:pt x="3545" y="1282"/>
                  <a:pt x="3548" y="1290"/>
                </a:cubicBezTo>
                <a:cubicBezTo>
                  <a:pt x="3552" y="1298"/>
                  <a:pt x="3562" y="1301"/>
                  <a:pt x="3570" y="1298"/>
                </a:cubicBezTo>
                <a:close/>
                <a:moveTo>
                  <a:pt x="3628" y="1271"/>
                </a:moveTo>
                <a:lnTo>
                  <a:pt x="3628" y="1271"/>
                </a:lnTo>
                <a:cubicBezTo>
                  <a:pt x="3636" y="1267"/>
                  <a:pt x="3639" y="1257"/>
                  <a:pt x="3635" y="1249"/>
                </a:cubicBezTo>
                <a:cubicBezTo>
                  <a:pt x="3632" y="1241"/>
                  <a:pt x="3622" y="1238"/>
                  <a:pt x="3614" y="1242"/>
                </a:cubicBezTo>
                <a:lnTo>
                  <a:pt x="3614" y="1242"/>
                </a:lnTo>
                <a:cubicBezTo>
                  <a:pt x="3606" y="1245"/>
                  <a:pt x="3603" y="1255"/>
                  <a:pt x="3606" y="1263"/>
                </a:cubicBezTo>
                <a:cubicBezTo>
                  <a:pt x="3610" y="1271"/>
                  <a:pt x="3620" y="1274"/>
                  <a:pt x="3628" y="1271"/>
                </a:cubicBezTo>
                <a:close/>
                <a:moveTo>
                  <a:pt x="3686" y="1244"/>
                </a:moveTo>
                <a:lnTo>
                  <a:pt x="3686" y="1244"/>
                </a:lnTo>
                <a:cubicBezTo>
                  <a:pt x="3694" y="1240"/>
                  <a:pt x="3697" y="1231"/>
                  <a:pt x="3694" y="1223"/>
                </a:cubicBezTo>
                <a:cubicBezTo>
                  <a:pt x="3690" y="1214"/>
                  <a:pt x="3680" y="1211"/>
                  <a:pt x="3672" y="1215"/>
                </a:cubicBezTo>
                <a:lnTo>
                  <a:pt x="3672" y="1215"/>
                </a:lnTo>
                <a:cubicBezTo>
                  <a:pt x="3664" y="1218"/>
                  <a:pt x="3661" y="1228"/>
                  <a:pt x="3664" y="1236"/>
                </a:cubicBezTo>
                <a:cubicBezTo>
                  <a:pt x="3668" y="1244"/>
                  <a:pt x="3678" y="1247"/>
                  <a:pt x="3686" y="1244"/>
                </a:cubicBezTo>
                <a:close/>
                <a:moveTo>
                  <a:pt x="3744" y="1217"/>
                </a:moveTo>
                <a:lnTo>
                  <a:pt x="3744" y="1217"/>
                </a:lnTo>
                <a:cubicBezTo>
                  <a:pt x="3752" y="1213"/>
                  <a:pt x="3755" y="1204"/>
                  <a:pt x="3752" y="1196"/>
                </a:cubicBezTo>
                <a:cubicBezTo>
                  <a:pt x="3748" y="1188"/>
                  <a:pt x="3738" y="1184"/>
                  <a:pt x="3730" y="1188"/>
                </a:cubicBezTo>
                <a:lnTo>
                  <a:pt x="3730" y="1188"/>
                </a:lnTo>
                <a:cubicBezTo>
                  <a:pt x="3722" y="1192"/>
                  <a:pt x="3719" y="1201"/>
                  <a:pt x="3723" y="1209"/>
                </a:cubicBezTo>
                <a:cubicBezTo>
                  <a:pt x="3726" y="1217"/>
                  <a:pt x="3736" y="1221"/>
                  <a:pt x="3744" y="1217"/>
                </a:cubicBezTo>
                <a:close/>
                <a:moveTo>
                  <a:pt x="3802" y="1190"/>
                </a:moveTo>
                <a:lnTo>
                  <a:pt x="3802" y="1190"/>
                </a:lnTo>
                <a:cubicBezTo>
                  <a:pt x="3810" y="1186"/>
                  <a:pt x="3813" y="1177"/>
                  <a:pt x="3810" y="1169"/>
                </a:cubicBezTo>
                <a:cubicBezTo>
                  <a:pt x="3806" y="1161"/>
                  <a:pt x="3797" y="1157"/>
                  <a:pt x="3789" y="1161"/>
                </a:cubicBezTo>
                <a:lnTo>
                  <a:pt x="3788" y="1161"/>
                </a:lnTo>
                <a:cubicBezTo>
                  <a:pt x="3780" y="1165"/>
                  <a:pt x="3777" y="1174"/>
                  <a:pt x="3781" y="1182"/>
                </a:cubicBezTo>
                <a:cubicBezTo>
                  <a:pt x="3784" y="1190"/>
                  <a:pt x="3794" y="1194"/>
                  <a:pt x="3802" y="1190"/>
                </a:cubicBezTo>
                <a:close/>
                <a:moveTo>
                  <a:pt x="3860" y="1163"/>
                </a:moveTo>
                <a:lnTo>
                  <a:pt x="3860" y="1163"/>
                </a:lnTo>
                <a:cubicBezTo>
                  <a:pt x="3868" y="1159"/>
                  <a:pt x="3872" y="1150"/>
                  <a:pt x="3868" y="1142"/>
                </a:cubicBezTo>
                <a:cubicBezTo>
                  <a:pt x="3864" y="1134"/>
                  <a:pt x="3855" y="1130"/>
                  <a:pt x="3847" y="1134"/>
                </a:cubicBezTo>
                <a:lnTo>
                  <a:pt x="3847" y="1134"/>
                </a:lnTo>
                <a:cubicBezTo>
                  <a:pt x="3839" y="1138"/>
                  <a:pt x="3835" y="1147"/>
                  <a:pt x="3839" y="1155"/>
                </a:cubicBezTo>
                <a:cubicBezTo>
                  <a:pt x="3843" y="1163"/>
                  <a:pt x="3852" y="1167"/>
                  <a:pt x="3860" y="1163"/>
                </a:cubicBezTo>
                <a:close/>
                <a:moveTo>
                  <a:pt x="3918" y="1136"/>
                </a:moveTo>
                <a:lnTo>
                  <a:pt x="3918" y="1136"/>
                </a:lnTo>
                <a:cubicBezTo>
                  <a:pt x="3926" y="1132"/>
                  <a:pt x="3930" y="1123"/>
                  <a:pt x="3926" y="1115"/>
                </a:cubicBezTo>
                <a:cubicBezTo>
                  <a:pt x="3922" y="1107"/>
                  <a:pt x="3913" y="1103"/>
                  <a:pt x="3905" y="1107"/>
                </a:cubicBezTo>
                <a:lnTo>
                  <a:pt x="3905" y="1107"/>
                </a:lnTo>
                <a:cubicBezTo>
                  <a:pt x="3897" y="1111"/>
                  <a:pt x="3893" y="1120"/>
                  <a:pt x="3897" y="1128"/>
                </a:cubicBezTo>
                <a:cubicBezTo>
                  <a:pt x="3901" y="1136"/>
                  <a:pt x="3910" y="1140"/>
                  <a:pt x="3918" y="1136"/>
                </a:cubicBezTo>
                <a:close/>
                <a:moveTo>
                  <a:pt x="3976" y="1109"/>
                </a:moveTo>
                <a:lnTo>
                  <a:pt x="3976" y="1109"/>
                </a:lnTo>
                <a:cubicBezTo>
                  <a:pt x="3984" y="1105"/>
                  <a:pt x="3988" y="1096"/>
                  <a:pt x="3984" y="1088"/>
                </a:cubicBezTo>
                <a:cubicBezTo>
                  <a:pt x="3980" y="1080"/>
                  <a:pt x="3971" y="1076"/>
                  <a:pt x="3963" y="1080"/>
                </a:cubicBezTo>
                <a:lnTo>
                  <a:pt x="3963" y="1080"/>
                </a:lnTo>
                <a:cubicBezTo>
                  <a:pt x="3955" y="1084"/>
                  <a:pt x="3951" y="1093"/>
                  <a:pt x="3955" y="1101"/>
                </a:cubicBezTo>
                <a:cubicBezTo>
                  <a:pt x="3959" y="1109"/>
                  <a:pt x="3968" y="1113"/>
                  <a:pt x="3976" y="1109"/>
                </a:cubicBezTo>
                <a:close/>
                <a:moveTo>
                  <a:pt x="4034" y="1082"/>
                </a:moveTo>
                <a:lnTo>
                  <a:pt x="4034" y="1082"/>
                </a:lnTo>
                <a:cubicBezTo>
                  <a:pt x="4042" y="1079"/>
                  <a:pt x="4046" y="1069"/>
                  <a:pt x="4042" y="1061"/>
                </a:cubicBezTo>
                <a:cubicBezTo>
                  <a:pt x="4038" y="1053"/>
                  <a:pt x="4029" y="1050"/>
                  <a:pt x="4021" y="1053"/>
                </a:cubicBezTo>
                <a:lnTo>
                  <a:pt x="4021" y="1053"/>
                </a:lnTo>
                <a:cubicBezTo>
                  <a:pt x="4013" y="1057"/>
                  <a:pt x="4009" y="1067"/>
                  <a:pt x="4013" y="1075"/>
                </a:cubicBezTo>
                <a:cubicBezTo>
                  <a:pt x="4017" y="1083"/>
                  <a:pt x="4026" y="1086"/>
                  <a:pt x="4034" y="1082"/>
                </a:cubicBezTo>
                <a:close/>
                <a:moveTo>
                  <a:pt x="4092" y="1055"/>
                </a:moveTo>
                <a:lnTo>
                  <a:pt x="4092" y="1055"/>
                </a:lnTo>
                <a:cubicBezTo>
                  <a:pt x="4101" y="1052"/>
                  <a:pt x="4104" y="1042"/>
                  <a:pt x="4100" y="1034"/>
                </a:cubicBezTo>
                <a:cubicBezTo>
                  <a:pt x="4097" y="1026"/>
                  <a:pt x="4087" y="1023"/>
                  <a:pt x="4079" y="1026"/>
                </a:cubicBezTo>
                <a:lnTo>
                  <a:pt x="4079" y="1026"/>
                </a:lnTo>
                <a:cubicBezTo>
                  <a:pt x="4071" y="1030"/>
                  <a:pt x="4068" y="1040"/>
                  <a:pt x="4071" y="1048"/>
                </a:cubicBezTo>
                <a:cubicBezTo>
                  <a:pt x="4075" y="1056"/>
                  <a:pt x="4084" y="1059"/>
                  <a:pt x="4092" y="1055"/>
                </a:cubicBezTo>
                <a:close/>
                <a:moveTo>
                  <a:pt x="4151" y="1029"/>
                </a:moveTo>
                <a:lnTo>
                  <a:pt x="4151" y="1028"/>
                </a:lnTo>
                <a:cubicBezTo>
                  <a:pt x="4159" y="1025"/>
                  <a:pt x="4162" y="1015"/>
                  <a:pt x="4158" y="1007"/>
                </a:cubicBezTo>
                <a:cubicBezTo>
                  <a:pt x="4155" y="999"/>
                  <a:pt x="4145" y="996"/>
                  <a:pt x="4137" y="999"/>
                </a:cubicBezTo>
                <a:lnTo>
                  <a:pt x="4137" y="999"/>
                </a:lnTo>
                <a:cubicBezTo>
                  <a:pt x="4129" y="1003"/>
                  <a:pt x="4126" y="1013"/>
                  <a:pt x="4129" y="1021"/>
                </a:cubicBezTo>
                <a:cubicBezTo>
                  <a:pt x="4133" y="1029"/>
                  <a:pt x="4143" y="1032"/>
                  <a:pt x="4151" y="1029"/>
                </a:cubicBezTo>
                <a:close/>
                <a:moveTo>
                  <a:pt x="4209" y="1002"/>
                </a:moveTo>
                <a:lnTo>
                  <a:pt x="4209" y="1002"/>
                </a:lnTo>
                <a:cubicBezTo>
                  <a:pt x="4217" y="998"/>
                  <a:pt x="4220" y="988"/>
                  <a:pt x="4216" y="980"/>
                </a:cubicBezTo>
                <a:cubicBezTo>
                  <a:pt x="4213" y="972"/>
                  <a:pt x="4203" y="969"/>
                  <a:pt x="4195" y="973"/>
                </a:cubicBezTo>
                <a:lnTo>
                  <a:pt x="4195" y="973"/>
                </a:lnTo>
                <a:cubicBezTo>
                  <a:pt x="4187" y="976"/>
                  <a:pt x="4184" y="986"/>
                  <a:pt x="4187" y="994"/>
                </a:cubicBezTo>
                <a:cubicBezTo>
                  <a:pt x="4191" y="1002"/>
                  <a:pt x="4201" y="1005"/>
                  <a:pt x="4209" y="1002"/>
                </a:cubicBezTo>
                <a:close/>
                <a:moveTo>
                  <a:pt x="4267" y="975"/>
                </a:moveTo>
                <a:lnTo>
                  <a:pt x="4267" y="975"/>
                </a:lnTo>
                <a:cubicBezTo>
                  <a:pt x="4275" y="971"/>
                  <a:pt x="4278" y="961"/>
                  <a:pt x="4275" y="953"/>
                </a:cubicBezTo>
                <a:cubicBezTo>
                  <a:pt x="4271" y="945"/>
                  <a:pt x="4261" y="942"/>
                  <a:pt x="4253" y="946"/>
                </a:cubicBezTo>
                <a:lnTo>
                  <a:pt x="4253" y="946"/>
                </a:lnTo>
                <a:cubicBezTo>
                  <a:pt x="4245" y="949"/>
                  <a:pt x="4242" y="959"/>
                  <a:pt x="4246" y="967"/>
                </a:cubicBezTo>
                <a:cubicBezTo>
                  <a:pt x="4249" y="975"/>
                  <a:pt x="4259" y="978"/>
                  <a:pt x="4267" y="975"/>
                </a:cubicBezTo>
                <a:close/>
                <a:moveTo>
                  <a:pt x="4325" y="948"/>
                </a:moveTo>
                <a:lnTo>
                  <a:pt x="4325" y="948"/>
                </a:lnTo>
                <a:cubicBezTo>
                  <a:pt x="4333" y="944"/>
                  <a:pt x="4336" y="935"/>
                  <a:pt x="4333" y="927"/>
                </a:cubicBezTo>
                <a:cubicBezTo>
                  <a:pt x="4329" y="919"/>
                  <a:pt x="4319" y="915"/>
                  <a:pt x="4311" y="919"/>
                </a:cubicBezTo>
                <a:lnTo>
                  <a:pt x="4311" y="919"/>
                </a:lnTo>
                <a:cubicBezTo>
                  <a:pt x="4303" y="922"/>
                  <a:pt x="4300" y="932"/>
                  <a:pt x="4304" y="940"/>
                </a:cubicBezTo>
                <a:cubicBezTo>
                  <a:pt x="4307" y="948"/>
                  <a:pt x="4317" y="951"/>
                  <a:pt x="4325" y="948"/>
                </a:cubicBezTo>
                <a:close/>
                <a:moveTo>
                  <a:pt x="4383" y="921"/>
                </a:moveTo>
                <a:lnTo>
                  <a:pt x="4383" y="921"/>
                </a:lnTo>
                <a:cubicBezTo>
                  <a:pt x="4391" y="917"/>
                  <a:pt x="4395" y="908"/>
                  <a:pt x="4391" y="900"/>
                </a:cubicBezTo>
                <a:cubicBezTo>
                  <a:pt x="4387" y="892"/>
                  <a:pt x="4378" y="888"/>
                  <a:pt x="4370" y="892"/>
                </a:cubicBezTo>
                <a:lnTo>
                  <a:pt x="4370" y="892"/>
                </a:lnTo>
                <a:cubicBezTo>
                  <a:pt x="4362" y="896"/>
                  <a:pt x="4358" y="905"/>
                  <a:pt x="4362" y="913"/>
                </a:cubicBezTo>
                <a:cubicBezTo>
                  <a:pt x="4365" y="921"/>
                  <a:pt x="4375" y="925"/>
                  <a:pt x="4383" y="921"/>
                </a:cubicBezTo>
                <a:close/>
                <a:moveTo>
                  <a:pt x="4441" y="894"/>
                </a:moveTo>
                <a:lnTo>
                  <a:pt x="4441" y="894"/>
                </a:lnTo>
                <a:cubicBezTo>
                  <a:pt x="4449" y="890"/>
                  <a:pt x="4453" y="881"/>
                  <a:pt x="4449" y="873"/>
                </a:cubicBezTo>
                <a:cubicBezTo>
                  <a:pt x="4445" y="865"/>
                  <a:pt x="4436" y="861"/>
                  <a:pt x="4428" y="865"/>
                </a:cubicBezTo>
                <a:lnTo>
                  <a:pt x="4428" y="865"/>
                </a:lnTo>
                <a:cubicBezTo>
                  <a:pt x="4420" y="869"/>
                  <a:pt x="4416" y="878"/>
                  <a:pt x="4420" y="886"/>
                </a:cubicBezTo>
                <a:cubicBezTo>
                  <a:pt x="4424" y="894"/>
                  <a:pt x="4433" y="898"/>
                  <a:pt x="4441" y="894"/>
                </a:cubicBezTo>
                <a:close/>
                <a:moveTo>
                  <a:pt x="4499" y="867"/>
                </a:moveTo>
                <a:lnTo>
                  <a:pt x="4499" y="867"/>
                </a:lnTo>
                <a:cubicBezTo>
                  <a:pt x="4507" y="863"/>
                  <a:pt x="4511" y="854"/>
                  <a:pt x="4507" y="846"/>
                </a:cubicBezTo>
                <a:cubicBezTo>
                  <a:pt x="4503" y="838"/>
                  <a:pt x="4494" y="834"/>
                  <a:pt x="4486" y="838"/>
                </a:cubicBezTo>
                <a:lnTo>
                  <a:pt x="4486" y="838"/>
                </a:lnTo>
                <a:cubicBezTo>
                  <a:pt x="4478" y="842"/>
                  <a:pt x="4474" y="851"/>
                  <a:pt x="4478" y="859"/>
                </a:cubicBezTo>
                <a:cubicBezTo>
                  <a:pt x="4482" y="867"/>
                  <a:pt x="4491" y="871"/>
                  <a:pt x="4499" y="867"/>
                </a:cubicBezTo>
                <a:close/>
                <a:moveTo>
                  <a:pt x="4557" y="840"/>
                </a:moveTo>
                <a:lnTo>
                  <a:pt x="4557" y="840"/>
                </a:lnTo>
                <a:cubicBezTo>
                  <a:pt x="4565" y="836"/>
                  <a:pt x="4569" y="827"/>
                  <a:pt x="4565" y="819"/>
                </a:cubicBezTo>
                <a:cubicBezTo>
                  <a:pt x="4561" y="811"/>
                  <a:pt x="4552" y="807"/>
                  <a:pt x="4544" y="811"/>
                </a:cubicBezTo>
                <a:lnTo>
                  <a:pt x="4544" y="811"/>
                </a:lnTo>
                <a:cubicBezTo>
                  <a:pt x="4536" y="815"/>
                  <a:pt x="4532" y="824"/>
                  <a:pt x="4536" y="832"/>
                </a:cubicBezTo>
                <a:cubicBezTo>
                  <a:pt x="4540" y="840"/>
                  <a:pt x="4549" y="844"/>
                  <a:pt x="4557" y="840"/>
                </a:cubicBezTo>
                <a:close/>
                <a:moveTo>
                  <a:pt x="4615" y="813"/>
                </a:moveTo>
                <a:lnTo>
                  <a:pt x="4615" y="813"/>
                </a:lnTo>
                <a:cubicBezTo>
                  <a:pt x="4623" y="810"/>
                  <a:pt x="4627" y="800"/>
                  <a:pt x="4623" y="792"/>
                </a:cubicBezTo>
                <a:cubicBezTo>
                  <a:pt x="4619" y="784"/>
                  <a:pt x="4610" y="780"/>
                  <a:pt x="4602" y="784"/>
                </a:cubicBezTo>
                <a:lnTo>
                  <a:pt x="4602" y="784"/>
                </a:lnTo>
                <a:cubicBezTo>
                  <a:pt x="4594" y="788"/>
                  <a:pt x="4590" y="797"/>
                  <a:pt x="4594" y="805"/>
                </a:cubicBezTo>
                <a:cubicBezTo>
                  <a:pt x="4598" y="813"/>
                  <a:pt x="4607" y="817"/>
                  <a:pt x="4615" y="813"/>
                </a:cubicBezTo>
                <a:close/>
                <a:moveTo>
                  <a:pt x="4674" y="786"/>
                </a:moveTo>
                <a:lnTo>
                  <a:pt x="4674" y="786"/>
                </a:lnTo>
                <a:cubicBezTo>
                  <a:pt x="4682" y="783"/>
                  <a:pt x="4685" y="773"/>
                  <a:pt x="4681" y="765"/>
                </a:cubicBezTo>
                <a:cubicBezTo>
                  <a:pt x="4678" y="757"/>
                  <a:pt x="4668" y="754"/>
                  <a:pt x="4660" y="757"/>
                </a:cubicBezTo>
                <a:lnTo>
                  <a:pt x="4660" y="757"/>
                </a:lnTo>
                <a:cubicBezTo>
                  <a:pt x="4652" y="761"/>
                  <a:pt x="4649" y="771"/>
                  <a:pt x="4652" y="779"/>
                </a:cubicBezTo>
                <a:cubicBezTo>
                  <a:pt x="4656" y="787"/>
                  <a:pt x="4665" y="790"/>
                  <a:pt x="4674" y="786"/>
                </a:cubicBezTo>
                <a:close/>
                <a:moveTo>
                  <a:pt x="4732" y="759"/>
                </a:moveTo>
                <a:lnTo>
                  <a:pt x="4732" y="759"/>
                </a:lnTo>
                <a:cubicBezTo>
                  <a:pt x="4740" y="756"/>
                  <a:pt x="4743" y="746"/>
                  <a:pt x="4739" y="738"/>
                </a:cubicBezTo>
                <a:cubicBezTo>
                  <a:pt x="4736" y="730"/>
                  <a:pt x="4726" y="727"/>
                  <a:pt x="4718" y="730"/>
                </a:cubicBezTo>
                <a:lnTo>
                  <a:pt x="4718" y="730"/>
                </a:lnTo>
                <a:cubicBezTo>
                  <a:pt x="4710" y="734"/>
                  <a:pt x="4707" y="744"/>
                  <a:pt x="4710" y="752"/>
                </a:cubicBezTo>
                <a:cubicBezTo>
                  <a:pt x="4714" y="760"/>
                  <a:pt x="4724" y="763"/>
                  <a:pt x="4732" y="759"/>
                </a:cubicBezTo>
                <a:close/>
                <a:moveTo>
                  <a:pt x="4790" y="733"/>
                </a:moveTo>
                <a:lnTo>
                  <a:pt x="4790" y="733"/>
                </a:lnTo>
                <a:cubicBezTo>
                  <a:pt x="4798" y="729"/>
                  <a:pt x="4801" y="719"/>
                  <a:pt x="4798" y="711"/>
                </a:cubicBezTo>
                <a:cubicBezTo>
                  <a:pt x="4794" y="703"/>
                  <a:pt x="4784" y="700"/>
                  <a:pt x="4776" y="703"/>
                </a:cubicBezTo>
                <a:lnTo>
                  <a:pt x="4776" y="703"/>
                </a:lnTo>
                <a:cubicBezTo>
                  <a:pt x="4768" y="707"/>
                  <a:pt x="4765" y="717"/>
                  <a:pt x="4768" y="725"/>
                </a:cubicBezTo>
                <a:cubicBezTo>
                  <a:pt x="4772" y="733"/>
                  <a:pt x="4782" y="736"/>
                  <a:pt x="4790" y="733"/>
                </a:cubicBezTo>
                <a:close/>
                <a:moveTo>
                  <a:pt x="4848" y="706"/>
                </a:moveTo>
                <a:lnTo>
                  <a:pt x="4848" y="706"/>
                </a:lnTo>
                <a:cubicBezTo>
                  <a:pt x="4856" y="702"/>
                  <a:pt x="4859" y="692"/>
                  <a:pt x="4856" y="684"/>
                </a:cubicBezTo>
                <a:cubicBezTo>
                  <a:pt x="4852" y="676"/>
                  <a:pt x="4842" y="673"/>
                  <a:pt x="4834" y="677"/>
                </a:cubicBezTo>
                <a:lnTo>
                  <a:pt x="4834" y="677"/>
                </a:lnTo>
                <a:cubicBezTo>
                  <a:pt x="4826" y="680"/>
                  <a:pt x="4823" y="690"/>
                  <a:pt x="4827" y="698"/>
                </a:cubicBezTo>
                <a:cubicBezTo>
                  <a:pt x="4830" y="706"/>
                  <a:pt x="4840" y="709"/>
                  <a:pt x="4848" y="706"/>
                </a:cubicBezTo>
                <a:close/>
                <a:moveTo>
                  <a:pt x="4906" y="679"/>
                </a:moveTo>
                <a:lnTo>
                  <a:pt x="4906" y="679"/>
                </a:lnTo>
                <a:cubicBezTo>
                  <a:pt x="4914" y="675"/>
                  <a:pt x="4917" y="665"/>
                  <a:pt x="4914" y="657"/>
                </a:cubicBezTo>
                <a:cubicBezTo>
                  <a:pt x="4910" y="649"/>
                  <a:pt x="4901" y="646"/>
                  <a:pt x="4892" y="650"/>
                </a:cubicBezTo>
                <a:lnTo>
                  <a:pt x="4892" y="650"/>
                </a:lnTo>
                <a:cubicBezTo>
                  <a:pt x="4884" y="653"/>
                  <a:pt x="4881" y="663"/>
                  <a:pt x="4885" y="671"/>
                </a:cubicBezTo>
                <a:cubicBezTo>
                  <a:pt x="4888" y="679"/>
                  <a:pt x="4898" y="682"/>
                  <a:pt x="4906" y="679"/>
                </a:cubicBezTo>
                <a:close/>
                <a:moveTo>
                  <a:pt x="4964" y="652"/>
                </a:moveTo>
                <a:lnTo>
                  <a:pt x="4964" y="652"/>
                </a:lnTo>
                <a:cubicBezTo>
                  <a:pt x="4972" y="648"/>
                  <a:pt x="4976" y="639"/>
                  <a:pt x="4972" y="631"/>
                </a:cubicBezTo>
                <a:cubicBezTo>
                  <a:pt x="4968" y="623"/>
                  <a:pt x="4959" y="619"/>
                  <a:pt x="4951" y="623"/>
                </a:cubicBezTo>
                <a:lnTo>
                  <a:pt x="4951" y="623"/>
                </a:lnTo>
                <a:cubicBezTo>
                  <a:pt x="4943" y="626"/>
                  <a:pt x="4939" y="636"/>
                  <a:pt x="4943" y="644"/>
                </a:cubicBezTo>
                <a:cubicBezTo>
                  <a:pt x="4946" y="652"/>
                  <a:pt x="4956" y="656"/>
                  <a:pt x="4964" y="652"/>
                </a:cubicBezTo>
                <a:close/>
                <a:moveTo>
                  <a:pt x="5022" y="625"/>
                </a:moveTo>
                <a:lnTo>
                  <a:pt x="5022" y="625"/>
                </a:lnTo>
                <a:cubicBezTo>
                  <a:pt x="5030" y="621"/>
                  <a:pt x="5034" y="612"/>
                  <a:pt x="5030" y="604"/>
                </a:cubicBezTo>
                <a:cubicBezTo>
                  <a:pt x="5026" y="596"/>
                  <a:pt x="5017" y="592"/>
                  <a:pt x="5009" y="596"/>
                </a:cubicBezTo>
                <a:lnTo>
                  <a:pt x="5009" y="596"/>
                </a:lnTo>
                <a:cubicBezTo>
                  <a:pt x="5001" y="600"/>
                  <a:pt x="4997" y="609"/>
                  <a:pt x="5001" y="617"/>
                </a:cubicBezTo>
                <a:cubicBezTo>
                  <a:pt x="5005" y="625"/>
                  <a:pt x="5014" y="629"/>
                  <a:pt x="5022" y="625"/>
                </a:cubicBezTo>
                <a:close/>
                <a:moveTo>
                  <a:pt x="5080" y="598"/>
                </a:moveTo>
                <a:lnTo>
                  <a:pt x="5080" y="598"/>
                </a:lnTo>
                <a:cubicBezTo>
                  <a:pt x="5088" y="594"/>
                  <a:pt x="5092" y="585"/>
                  <a:pt x="5088" y="577"/>
                </a:cubicBezTo>
                <a:cubicBezTo>
                  <a:pt x="5084" y="569"/>
                  <a:pt x="5075" y="565"/>
                  <a:pt x="5067" y="569"/>
                </a:cubicBezTo>
                <a:lnTo>
                  <a:pt x="5067" y="569"/>
                </a:lnTo>
                <a:cubicBezTo>
                  <a:pt x="5059" y="573"/>
                  <a:pt x="5055" y="582"/>
                  <a:pt x="5059" y="590"/>
                </a:cubicBezTo>
                <a:cubicBezTo>
                  <a:pt x="5063" y="598"/>
                  <a:pt x="5072" y="602"/>
                  <a:pt x="5080" y="598"/>
                </a:cubicBezTo>
                <a:close/>
                <a:moveTo>
                  <a:pt x="5138" y="571"/>
                </a:moveTo>
                <a:lnTo>
                  <a:pt x="5138" y="571"/>
                </a:lnTo>
                <a:cubicBezTo>
                  <a:pt x="5146" y="567"/>
                  <a:pt x="5150" y="558"/>
                  <a:pt x="5146" y="550"/>
                </a:cubicBezTo>
                <a:cubicBezTo>
                  <a:pt x="5142" y="542"/>
                  <a:pt x="5133" y="538"/>
                  <a:pt x="5125" y="542"/>
                </a:cubicBezTo>
                <a:lnTo>
                  <a:pt x="5125" y="542"/>
                </a:lnTo>
                <a:cubicBezTo>
                  <a:pt x="5117" y="546"/>
                  <a:pt x="5113" y="555"/>
                  <a:pt x="5117" y="563"/>
                </a:cubicBezTo>
                <a:cubicBezTo>
                  <a:pt x="5121" y="571"/>
                  <a:pt x="5130" y="575"/>
                  <a:pt x="5138" y="571"/>
                </a:cubicBezTo>
                <a:close/>
                <a:moveTo>
                  <a:pt x="5196" y="544"/>
                </a:moveTo>
                <a:lnTo>
                  <a:pt x="5196" y="544"/>
                </a:lnTo>
                <a:cubicBezTo>
                  <a:pt x="5204" y="540"/>
                  <a:pt x="5208" y="531"/>
                  <a:pt x="5204" y="523"/>
                </a:cubicBezTo>
                <a:cubicBezTo>
                  <a:pt x="5201" y="515"/>
                  <a:pt x="5191" y="511"/>
                  <a:pt x="5183" y="515"/>
                </a:cubicBezTo>
                <a:lnTo>
                  <a:pt x="5183" y="515"/>
                </a:lnTo>
                <a:cubicBezTo>
                  <a:pt x="5175" y="519"/>
                  <a:pt x="5171" y="528"/>
                  <a:pt x="5175" y="536"/>
                </a:cubicBezTo>
                <a:cubicBezTo>
                  <a:pt x="5179" y="544"/>
                  <a:pt x="5188" y="548"/>
                  <a:pt x="5196" y="544"/>
                </a:cubicBezTo>
                <a:close/>
                <a:moveTo>
                  <a:pt x="5255" y="517"/>
                </a:moveTo>
                <a:lnTo>
                  <a:pt x="5255" y="517"/>
                </a:lnTo>
                <a:cubicBezTo>
                  <a:pt x="5263" y="514"/>
                  <a:pt x="5266" y="504"/>
                  <a:pt x="5262" y="496"/>
                </a:cubicBezTo>
                <a:cubicBezTo>
                  <a:pt x="5259" y="488"/>
                  <a:pt x="5249" y="484"/>
                  <a:pt x="5241" y="488"/>
                </a:cubicBezTo>
                <a:lnTo>
                  <a:pt x="5241" y="488"/>
                </a:lnTo>
                <a:cubicBezTo>
                  <a:pt x="5233" y="492"/>
                  <a:pt x="5230" y="501"/>
                  <a:pt x="5233" y="509"/>
                </a:cubicBezTo>
                <a:cubicBezTo>
                  <a:pt x="5237" y="517"/>
                  <a:pt x="5247" y="521"/>
                  <a:pt x="5255" y="517"/>
                </a:cubicBezTo>
                <a:close/>
                <a:moveTo>
                  <a:pt x="5313" y="490"/>
                </a:moveTo>
                <a:lnTo>
                  <a:pt x="5313" y="490"/>
                </a:lnTo>
                <a:cubicBezTo>
                  <a:pt x="5321" y="487"/>
                  <a:pt x="5324" y="477"/>
                  <a:pt x="5320" y="469"/>
                </a:cubicBezTo>
                <a:cubicBezTo>
                  <a:pt x="5317" y="461"/>
                  <a:pt x="5307" y="458"/>
                  <a:pt x="5299" y="461"/>
                </a:cubicBezTo>
                <a:lnTo>
                  <a:pt x="5299" y="461"/>
                </a:lnTo>
                <a:cubicBezTo>
                  <a:pt x="5291" y="465"/>
                  <a:pt x="5288" y="475"/>
                  <a:pt x="5291" y="483"/>
                </a:cubicBezTo>
                <a:cubicBezTo>
                  <a:pt x="5295" y="491"/>
                  <a:pt x="5305" y="494"/>
                  <a:pt x="5313" y="490"/>
                </a:cubicBezTo>
                <a:close/>
                <a:moveTo>
                  <a:pt x="5371" y="463"/>
                </a:moveTo>
                <a:lnTo>
                  <a:pt x="5371" y="463"/>
                </a:lnTo>
                <a:cubicBezTo>
                  <a:pt x="5379" y="460"/>
                  <a:pt x="5382" y="450"/>
                  <a:pt x="5379" y="442"/>
                </a:cubicBezTo>
                <a:cubicBezTo>
                  <a:pt x="5375" y="434"/>
                  <a:pt x="5365" y="431"/>
                  <a:pt x="5357" y="434"/>
                </a:cubicBezTo>
                <a:lnTo>
                  <a:pt x="5357" y="434"/>
                </a:lnTo>
                <a:cubicBezTo>
                  <a:pt x="5349" y="438"/>
                  <a:pt x="5346" y="448"/>
                  <a:pt x="5350" y="456"/>
                </a:cubicBezTo>
                <a:cubicBezTo>
                  <a:pt x="5353" y="464"/>
                  <a:pt x="5363" y="467"/>
                  <a:pt x="5371" y="463"/>
                </a:cubicBezTo>
                <a:close/>
                <a:moveTo>
                  <a:pt x="5429" y="437"/>
                </a:moveTo>
                <a:lnTo>
                  <a:pt x="5429" y="437"/>
                </a:lnTo>
                <a:cubicBezTo>
                  <a:pt x="5437" y="433"/>
                  <a:pt x="5440" y="423"/>
                  <a:pt x="5437" y="415"/>
                </a:cubicBezTo>
                <a:cubicBezTo>
                  <a:pt x="5433" y="407"/>
                  <a:pt x="5423" y="404"/>
                  <a:pt x="5415" y="407"/>
                </a:cubicBezTo>
                <a:lnTo>
                  <a:pt x="5415" y="407"/>
                </a:lnTo>
                <a:cubicBezTo>
                  <a:pt x="5407" y="411"/>
                  <a:pt x="5404" y="421"/>
                  <a:pt x="5408" y="429"/>
                </a:cubicBezTo>
                <a:cubicBezTo>
                  <a:pt x="5411" y="437"/>
                  <a:pt x="5421" y="440"/>
                  <a:pt x="5429" y="437"/>
                </a:cubicBezTo>
                <a:close/>
                <a:moveTo>
                  <a:pt x="5487" y="410"/>
                </a:moveTo>
                <a:lnTo>
                  <a:pt x="5487" y="410"/>
                </a:lnTo>
                <a:cubicBezTo>
                  <a:pt x="5495" y="406"/>
                  <a:pt x="5498" y="396"/>
                  <a:pt x="5495" y="388"/>
                </a:cubicBezTo>
                <a:cubicBezTo>
                  <a:pt x="5491" y="380"/>
                  <a:pt x="5482" y="377"/>
                  <a:pt x="5474" y="381"/>
                </a:cubicBezTo>
                <a:lnTo>
                  <a:pt x="5474" y="381"/>
                </a:lnTo>
                <a:cubicBezTo>
                  <a:pt x="5465" y="384"/>
                  <a:pt x="5462" y="394"/>
                  <a:pt x="5466" y="402"/>
                </a:cubicBezTo>
                <a:cubicBezTo>
                  <a:pt x="5469" y="410"/>
                  <a:pt x="5479" y="413"/>
                  <a:pt x="5487" y="410"/>
                </a:cubicBezTo>
                <a:close/>
                <a:moveTo>
                  <a:pt x="5545" y="383"/>
                </a:moveTo>
                <a:lnTo>
                  <a:pt x="5545" y="383"/>
                </a:lnTo>
                <a:cubicBezTo>
                  <a:pt x="5553" y="379"/>
                  <a:pt x="5557" y="369"/>
                  <a:pt x="5553" y="361"/>
                </a:cubicBezTo>
                <a:cubicBezTo>
                  <a:pt x="5549" y="353"/>
                  <a:pt x="5540" y="350"/>
                  <a:pt x="5532" y="354"/>
                </a:cubicBezTo>
                <a:lnTo>
                  <a:pt x="5532" y="354"/>
                </a:lnTo>
                <a:cubicBezTo>
                  <a:pt x="5524" y="357"/>
                  <a:pt x="5520" y="367"/>
                  <a:pt x="5524" y="375"/>
                </a:cubicBezTo>
                <a:cubicBezTo>
                  <a:pt x="5528" y="383"/>
                  <a:pt x="5537" y="386"/>
                  <a:pt x="5545" y="383"/>
                </a:cubicBezTo>
                <a:close/>
                <a:moveTo>
                  <a:pt x="5603" y="356"/>
                </a:moveTo>
                <a:lnTo>
                  <a:pt x="5603" y="356"/>
                </a:lnTo>
                <a:cubicBezTo>
                  <a:pt x="5611" y="352"/>
                  <a:pt x="5615" y="343"/>
                  <a:pt x="5611" y="335"/>
                </a:cubicBezTo>
                <a:cubicBezTo>
                  <a:pt x="5607" y="327"/>
                  <a:pt x="5598" y="323"/>
                  <a:pt x="5590" y="327"/>
                </a:cubicBezTo>
                <a:lnTo>
                  <a:pt x="5590" y="327"/>
                </a:lnTo>
                <a:cubicBezTo>
                  <a:pt x="5582" y="330"/>
                  <a:pt x="5578" y="340"/>
                  <a:pt x="5582" y="348"/>
                </a:cubicBezTo>
                <a:cubicBezTo>
                  <a:pt x="5586" y="356"/>
                  <a:pt x="5595" y="360"/>
                  <a:pt x="5603" y="356"/>
                </a:cubicBezTo>
                <a:close/>
                <a:moveTo>
                  <a:pt x="5661" y="329"/>
                </a:moveTo>
                <a:lnTo>
                  <a:pt x="5661" y="329"/>
                </a:lnTo>
                <a:cubicBezTo>
                  <a:pt x="5669" y="325"/>
                  <a:pt x="5673" y="316"/>
                  <a:pt x="5669" y="308"/>
                </a:cubicBezTo>
                <a:cubicBezTo>
                  <a:pt x="5665" y="300"/>
                  <a:pt x="5656" y="296"/>
                  <a:pt x="5648" y="300"/>
                </a:cubicBezTo>
                <a:lnTo>
                  <a:pt x="5648" y="300"/>
                </a:lnTo>
                <a:cubicBezTo>
                  <a:pt x="5640" y="304"/>
                  <a:pt x="5636" y="313"/>
                  <a:pt x="5640" y="321"/>
                </a:cubicBezTo>
                <a:cubicBezTo>
                  <a:pt x="5644" y="329"/>
                  <a:pt x="5653" y="333"/>
                  <a:pt x="5661" y="329"/>
                </a:cubicBezTo>
                <a:close/>
                <a:moveTo>
                  <a:pt x="5719" y="302"/>
                </a:moveTo>
                <a:lnTo>
                  <a:pt x="5719" y="302"/>
                </a:lnTo>
                <a:cubicBezTo>
                  <a:pt x="5727" y="298"/>
                  <a:pt x="5731" y="289"/>
                  <a:pt x="5727" y="281"/>
                </a:cubicBezTo>
                <a:cubicBezTo>
                  <a:pt x="5723" y="273"/>
                  <a:pt x="5714" y="269"/>
                  <a:pt x="5706" y="273"/>
                </a:cubicBezTo>
                <a:lnTo>
                  <a:pt x="5706" y="273"/>
                </a:lnTo>
                <a:cubicBezTo>
                  <a:pt x="5698" y="277"/>
                  <a:pt x="5694" y="286"/>
                  <a:pt x="5698" y="294"/>
                </a:cubicBezTo>
                <a:cubicBezTo>
                  <a:pt x="5702" y="302"/>
                  <a:pt x="5711" y="306"/>
                  <a:pt x="5719" y="302"/>
                </a:cubicBezTo>
                <a:close/>
                <a:moveTo>
                  <a:pt x="5777" y="275"/>
                </a:moveTo>
                <a:lnTo>
                  <a:pt x="5778" y="275"/>
                </a:lnTo>
                <a:cubicBezTo>
                  <a:pt x="5786" y="271"/>
                  <a:pt x="5789" y="262"/>
                  <a:pt x="5785" y="254"/>
                </a:cubicBezTo>
                <a:cubicBezTo>
                  <a:pt x="5782" y="246"/>
                  <a:pt x="5772" y="242"/>
                  <a:pt x="5764" y="246"/>
                </a:cubicBezTo>
                <a:lnTo>
                  <a:pt x="5764" y="246"/>
                </a:lnTo>
                <a:cubicBezTo>
                  <a:pt x="5756" y="250"/>
                  <a:pt x="5753" y="259"/>
                  <a:pt x="5756" y="267"/>
                </a:cubicBezTo>
                <a:cubicBezTo>
                  <a:pt x="5760" y="275"/>
                  <a:pt x="5769" y="279"/>
                  <a:pt x="5777" y="275"/>
                </a:cubicBezTo>
                <a:close/>
                <a:moveTo>
                  <a:pt x="5836" y="248"/>
                </a:moveTo>
                <a:lnTo>
                  <a:pt x="5836" y="248"/>
                </a:lnTo>
                <a:cubicBezTo>
                  <a:pt x="5844" y="244"/>
                  <a:pt x="5847" y="235"/>
                  <a:pt x="5843" y="227"/>
                </a:cubicBezTo>
                <a:cubicBezTo>
                  <a:pt x="5840" y="219"/>
                  <a:pt x="5830" y="215"/>
                  <a:pt x="5822" y="219"/>
                </a:cubicBezTo>
                <a:lnTo>
                  <a:pt x="5822" y="219"/>
                </a:lnTo>
                <a:cubicBezTo>
                  <a:pt x="5814" y="223"/>
                  <a:pt x="5811" y="232"/>
                  <a:pt x="5814" y="240"/>
                </a:cubicBezTo>
                <a:cubicBezTo>
                  <a:pt x="5818" y="248"/>
                  <a:pt x="5828" y="252"/>
                  <a:pt x="5836" y="248"/>
                </a:cubicBezTo>
                <a:close/>
                <a:moveTo>
                  <a:pt x="5894" y="221"/>
                </a:moveTo>
                <a:lnTo>
                  <a:pt x="5894" y="221"/>
                </a:lnTo>
                <a:cubicBezTo>
                  <a:pt x="5902" y="218"/>
                  <a:pt x="5905" y="208"/>
                  <a:pt x="5902" y="200"/>
                </a:cubicBezTo>
                <a:cubicBezTo>
                  <a:pt x="5898" y="192"/>
                  <a:pt x="5888" y="188"/>
                  <a:pt x="5880" y="192"/>
                </a:cubicBezTo>
                <a:lnTo>
                  <a:pt x="5880" y="192"/>
                </a:lnTo>
                <a:cubicBezTo>
                  <a:pt x="5872" y="196"/>
                  <a:pt x="5869" y="205"/>
                  <a:pt x="5872" y="213"/>
                </a:cubicBezTo>
                <a:cubicBezTo>
                  <a:pt x="5876" y="221"/>
                  <a:pt x="5886" y="225"/>
                  <a:pt x="5894" y="221"/>
                </a:cubicBezTo>
                <a:close/>
                <a:moveTo>
                  <a:pt x="5952" y="194"/>
                </a:moveTo>
                <a:lnTo>
                  <a:pt x="5952" y="194"/>
                </a:lnTo>
                <a:cubicBezTo>
                  <a:pt x="5960" y="191"/>
                  <a:pt x="5963" y="181"/>
                  <a:pt x="5960" y="173"/>
                </a:cubicBezTo>
                <a:cubicBezTo>
                  <a:pt x="5956" y="165"/>
                  <a:pt x="5946" y="162"/>
                  <a:pt x="5938" y="165"/>
                </a:cubicBezTo>
                <a:lnTo>
                  <a:pt x="5938" y="165"/>
                </a:lnTo>
                <a:cubicBezTo>
                  <a:pt x="5930" y="169"/>
                  <a:pt x="5927" y="179"/>
                  <a:pt x="5931" y="187"/>
                </a:cubicBezTo>
                <a:cubicBezTo>
                  <a:pt x="5934" y="195"/>
                  <a:pt x="5944" y="198"/>
                  <a:pt x="5952" y="194"/>
                </a:cubicBezTo>
                <a:close/>
                <a:moveTo>
                  <a:pt x="6010" y="167"/>
                </a:moveTo>
                <a:lnTo>
                  <a:pt x="6010" y="167"/>
                </a:lnTo>
                <a:cubicBezTo>
                  <a:pt x="6018" y="164"/>
                  <a:pt x="6021" y="154"/>
                  <a:pt x="6018" y="146"/>
                </a:cubicBezTo>
                <a:cubicBezTo>
                  <a:pt x="6014" y="138"/>
                  <a:pt x="6004" y="135"/>
                  <a:pt x="5996" y="138"/>
                </a:cubicBezTo>
                <a:lnTo>
                  <a:pt x="5996" y="138"/>
                </a:lnTo>
                <a:cubicBezTo>
                  <a:pt x="5988" y="142"/>
                  <a:pt x="5985" y="152"/>
                  <a:pt x="5989" y="160"/>
                </a:cubicBezTo>
                <a:cubicBezTo>
                  <a:pt x="5992" y="168"/>
                  <a:pt x="6002" y="171"/>
                  <a:pt x="6010" y="167"/>
                </a:cubicBezTo>
                <a:close/>
                <a:moveTo>
                  <a:pt x="6068" y="141"/>
                </a:moveTo>
                <a:lnTo>
                  <a:pt x="6068" y="141"/>
                </a:lnTo>
                <a:cubicBezTo>
                  <a:pt x="6076" y="137"/>
                  <a:pt x="6080" y="127"/>
                  <a:pt x="6076" y="119"/>
                </a:cubicBezTo>
                <a:cubicBezTo>
                  <a:pt x="6072" y="111"/>
                  <a:pt x="6063" y="108"/>
                  <a:pt x="6055" y="111"/>
                </a:cubicBezTo>
                <a:lnTo>
                  <a:pt x="6055" y="112"/>
                </a:lnTo>
                <a:cubicBezTo>
                  <a:pt x="6047" y="115"/>
                  <a:pt x="6043" y="125"/>
                  <a:pt x="6047" y="133"/>
                </a:cubicBezTo>
                <a:cubicBezTo>
                  <a:pt x="6050" y="141"/>
                  <a:pt x="6060" y="144"/>
                  <a:pt x="6068" y="141"/>
                </a:cubicBezTo>
                <a:close/>
                <a:moveTo>
                  <a:pt x="6126" y="114"/>
                </a:moveTo>
                <a:lnTo>
                  <a:pt x="6126" y="114"/>
                </a:lnTo>
                <a:cubicBezTo>
                  <a:pt x="6134" y="110"/>
                  <a:pt x="6138" y="100"/>
                  <a:pt x="6134" y="92"/>
                </a:cubicBezTo>
                <a:cubicBezTo>
                  <a:pt x="6130" y="84"/>
                  <a:pt x="6121" y="81"/>
                  <a:pt x="6113" y="85"/>
                </a:cubicBezTo>
                <a:lnTo>
                  <a:pt x="6113" y="85"/>
                </a:lnTo>
                <a:cubicBezTo>
                  <a:pt x="6105" y="88"/>
                  <a:pt x="6101" y="98"/>
                  <a:pt x="6105" y="106"/>
                </a:cubicBezTo>
                <a:cubicBezTo>
                  <a:pt x="6109" y="114"/>
                  <a:pt x="6118" y="117"/>
                  <a:pt x="6126" y="114"/>
                </a:cubicBezTo>
                <a:close/>
                <a:moveTo>
                  <a:pt x="6184" y="87"/>
                </a:moveTo>
                <a:lnTo>
                  <a:pt x="6184" y="87"/>
                </a:lnTo>
                <a:cubicBezTo>
                  <a:pt x="6192" y="83"/>
                  <a:pt x="6196" y="73"/>
                  <a:pt x="6192" y="65"/>
                </a:cubicBezTo>
                <a:cubicBezTo>
                  <a:pt x="6188" y="57"/>
                  <a:pt x="6179" y="54"/>
                  <a:pt x="6171" y="58"/>
                </a:cubicBezTo>
                <a:lnTo>
                  <a:pt x="6171" y="58"/>
                </a:lnTo>
                <a:cubicBezTo>
                  <a:pt x="6163" y="61"/>
                  <a:pt x="6159" y="71"/>
                  <a:pt x="6163" y="79"/>
                </a:cubicBezTo>
                <a:cubicBezTo>
                  <a:pt x="6167" y="87"/>
                  <a:pt x="6176" y="90"/>
                  <a:pt x="6184" y="87"/>
                </a:cubicBezTo>
                <a:close/>
                <a:moveTo>
                  <a:pt x="6242" y="60"/>
                </a:moveTo>
                <a:lnTo>
                  <a:pt x="6242" y="60"/>
                </a:lnTo>
                <a:cubicBezTo>
                  <a:pt x="6250" y="56"/>
                  <a:pt x="6254" y="47"/>
                  <a:pt x="6250" y="39"/>
                </a:cubicBezTo>
                <a:cubicBezTo>
                  <a:pt x="6246" y="31"/>
                  <a:pt x="6237" y="27"/>
                  <a:pt x="6229" y="31"/>
                </a:cubicBezTo>
                <a:lnTo>
                  <a:pt x="6229" y="31"/>
                </a:lnTo>
                <a:cubicBezTo>
                  <a:pt x="6221" y="34"/>
                  <a:pt x="6217" y="44"/>
                  <a:pt x="6221" y="52"/>
                </a:cubicBezTo>
                <a:cubicBezTo>
                  <a:pt x="6225" y="60"/>
                  <a:pt x="6234" y="64"/>
                  <a:pt x="6242" y="60"/>
                </a:cubicBezTo>
                <a:close/>
                <a:moveTo>
                  <a:pt x="6300" y="33"/>
                </a:moveTo>
                <a:lnTo>
                  <a:pt x="6300" y="33"/>
                </a:lnTo>
                <a:cubicBezTo>
                  <a:pt x="6308" y="29"/>
                  <a:pt x="6312" y="20"/>
                  <a:pt x="6308" y="12"/>
                </a:cubicBezTo>
                <a:cubicBezTo>
                  <a:pt x="6305" y="4"/>
                  <a:pt x="6295" y="0"/>
                  <a:pt x="6287" y="4"/>
                </a:cubicBezTo>
                <a:lnTo>
                  <a:pt x="6287" y="4"/>
                </a:lnTo>
                <a:cubicBezTo>
                  <a:pt x="6279" y="8"/>
                  <a:pt x="6275" y="17"/>
                  <a:pt x="6279" y="25"/>
                </a:cubicBezTo>
                <a:cubicBezTo>
                  <a:pt x="6283" y="33"/>
                  <a:pt x="6292" y="37"/>
                  <a:pt x="6300" y="33"/>
                </a:cubicBezTo>
                <a:close/>
              </a:path>
            </a:pathLst>
          </a:custGeom>
          <a:solidFill>
            <a:srgbClr val="C0504D"/>
          </a:solidFill>
          <a:ln w="1588" cap="flat">
            <a:solidFill>
              <a:srgbClr val="C0504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 (Charles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Szövegdoboz 4">
            <a:extLst>
              <a:ext uri="{FF2B5EF4-FFF2-40B4-BE49-F238E27FC236}">
                <a16:creationId xmlns:a16="http://schemas.microsoft.com/office/drawing/2014/main" id="{AA7011B6-6469-42BF-9646-209DF1DC1507}"/>
              </a:ext>
            </a:extLst>
          </p:cNvPr>
          <p:cNvSpPr txBox="1"/>
          <p:nvPr/>
        </p:nvSpPr>
        <p:spPr>
          <a:xfrm>
            <a:off x="5679524" y="6453800"/>
            <a:ext cx="553357" cy="369332"/>
          </a:xfrm>
          <a:prstGeom prst="rect">
            <a:avLst/>
          </a:prstGeom>
          <a:noFill/>
        </p:spPr>
        <p:txBody>
          <a:bodyPr wrap="none" rtlCol="0">
            <a:spAutoFit/>
          </a:bodyPr>
          <a:lstStyle/>
          <a:p>
            <a:r>
              <a:rPr lang="hu-HU" dirty="0"/>
              <a:t>t/</a:t>
            </a:r>
            <a:r>
              <a:rPr lang="hu-HU" dirty="0">
                <a:latin typeface="Calibri" panose="020F0502020204030204" pitchFamily="34" charset="0"/>
              </a:rPr>
              <a:t>°</a:t>
            </a:r>
            <a:r>
              <a:rPr lang="hu-HU" dirty="0" smtClean="0">
                <a:latin typeface="Calibri" panose="020F0502020204030204" pitchFamily="34" charset="0"/>
              </a:rPr>
              <a:t>C</a:t>
            </a:r>
            <a:endParaRPr lang="hu-HU" dirty="0"/>
          </a:p>
        </p:txBody>
      </p:sp>
      <p:sp>
        <p:nvSpPr>
          <p:cNvPr id="6" name="Szövegdoboz 5">
            <a:extLst>
              <a:ext uri="{FF2B5EF4-FFF2-40B4-BE49-F238E27FC236}">
                <a16:creationId xmlns:a16="http://schemas.microsoft.com/office/drawing/2014/main" id="{B9AB5276-9355-4E8C-BE7B-8D0DFA80BD36}"/>
              </a:ext>
            </a:extLst>
          </p:cNvPr>
          <p:cNvSpPr txBox="1"/>
          <p:nvPr/>
        </p:nvSpPr>
        <p:spPr>
          <a:xfrm>
            <a:off x="246298" y="2257657"/>
            <a:ext cx="656846" cy="369332"/>
          </a:xfrm>
          <a:prstGeom prst="rect">
            <a:avLst/>
          </a:prstGeom>
          <a:noFill/>
        </p:spPr>
        <p:txBody>
          <a:bodyPr wrap="none" rtlCol="0">
            <a:spAutoFit/>
          </a:bodyPr>
          <a:lstStyle/>
          <a:p>
            <a:r>
              <a:rPr lang="hu-HU" dirty="0"/>
              <a:t>V/m</a:t>
            </a:r>
            <a:r>
              <a:rPr lang="hu-HU" baseline="30000" dirty="0"/>
              <a:t>3</a:t>
            </a:r>
          </a:p>
        </p:txBody>
      </p:sp>
      <p:grpSp>
        <p:nvGrpSpPr>
          <p:cNvPr id="133" name="Csoportba foglalás 132">
            <a:extLst>
              <a:ext uri="{FF2B5EF4-FFF2-40B4-BE49-F238E27FC236}">
                <a16:creationId xmlns:a16="http://schemas.microsoft.com/office/drawing/2014/main" id="{562E6780-9F7D-4062-B27D-D21865726088}"/>
              </a:ext>
            </a:extLst>
          </p:cNvPr>
          <p:cNvGrpSpPr/>
          <p:nvPr/>
        </p:nvGrpSpPr>
        <p:grpSpPr>
          <a:xfrm>
            <a:off x="2960688" y="3684588"/>
            <a:ext cx="2686050" cy="1300163"/>
            <a:chOff x="2960688" y="3684588"/>
            <a:chExt cx="2686050" cy="1300163"/>
          </a:xfrm>
        </p:grpSpPr>
        <p:sp>
          <p:nvSpPr>
            <p:cNvPr id="46" name="Oval 42">
              <a:extLst>
                <a:ext uri="{FF2B5EF4-FFF2-40B4-BE49-F238E27FC236}">
                  <a16:creationId xmlns:a16="http://schemas.microsoft.com/office/drawing/2014/main" id="{2EBF4D0B-7DAA-43BE-88CF-EFF35CC1394C}"/>
                </a:ext>
              </a:extLst>
            </p:cNvPr>
            <p:cNvSpPr>
              <a:spLocks noChangeArrowheads="1"/>
            </p:cNvSpPr>
            <p:nvPr/>
          </p:nvSpPr>
          <p:spPr bwMode="auto">
            <a:xfrm>
              <a:off x="2960688" y="4908551"/>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7" name="Oval 43">
              <a:extLst>
                <a:ext uri="{FF2B5EF4-FFF2-40B4-BE49-F238E27FC236}">
                  <a16:creationId xmlns:a16="http://schemas.microsoft.com/office/drawing/2014/main" id="{1328D5A3-739C-4E7C-A56F-2BB07AF70180}"/>
                </a:ext>
              </a:extLst>
            </p:cNvPr>
            <p:cNvSpPr>
              <a:spLocks noChangeArrowheads="1"/>
            </p:cNvSpPr>
            <p:nvPr/>
          </p:nvSpPr>
          <p:spPr bwMode="auto">
            <a:xfrm>
              <a:off x="2960688" y="4908551"/>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8" name="Oval 44">
              <a:extLst>
                <a:ext uri="{FF2B5EF4-FFF2-40B4-BE49-F238E27FC236}">
                  <a16:creationId xmlns:a16="http://schemas.microsoft.com/office/drawing/2014/main" id="{5A916BD7-FD70-4279-8C29-94613D9D1D0C}"/>
                </a:ext>
              </a:extLst>
            </p:cNvPr>
            <p:cNvSpPr>
              <a:spLocks noChangeArrowheads="1"/>
            </p:cNvSpPr>
            <p:nvPr/>
          </p:nvSpPr>
          <p:spPr bwMode="auto">
            <a:xfrm>
              <a:off x="3125788" y="4818063"/>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9" name="Oval 45">
              <a:extLst>
                <a:ext uri="{FF2B5EF4-FFF2-40B4-BE49-F238E27FC236}">
                  <a16:creationId xmlns:a16="http://schemas.microsoft.com/office/drawing/2014/main" id="{2CE75F37-5A3D-42C8-A0EC-E8325D10E276}"/>
                </a:ext>
              </a:extLst>
            </p:cNvPr>
            <p:cNvSpPr>
              <a:spLocks noChangeArrowheads="1"/>
            </p:cNvSpPr>
            <p:nvPr/>
          </p:nvSpPr>
          <p:spPr bwMode="auto">
            <a:xfrm>
              <a:off x="3125788" y="4818063"/>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Oval 46">
              <a:extLst>
                <a:ext uri="{FF2B5EF4-FFF2-40B4-BE49-F238E27FC236}">
                  <a16:creationId xmlns:a16="http://schemas.microsoft.com/office/drawing/2014/main" id="{CA95A213-E4BB-46ED-B94A-70725C2FE95A}"/>
                </a:ext>
              </a:extLst>
            </p:cNvPr>
            <p:cNvSpPr>
              <a:spLocks noChangeArrowheads="1"/>
            </p:cNvSpPr>
            <p:nvPr/>
          </p:nvSpPr>
          <p:spPr bwMode="auto">
            <a:xfrm>
              <a:off x="3303588" y="4741863"/>
              <a:ext cx="77787"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1" name="Oval 47">
              <a:extLst>
                <a:ext uri="{FF2B5EF4-FFF2-40B4-BE49-F238E27FC236}">
                  <a16:creationId xmlns:a16="http://schemas.microsoft.com/office/drawing/2014/main" id="{8F8B92DB-5C78-481B-A101-D3285B1146D9}"/>
                </a:ext>
              </a:extLst>
            </p:cNvPr>
            <p:cNvSpPr>
              <a:spLocks noChangeArrowheads="1"/>
            </p:cNvSpPr>
            <p:nvPr/>
          </p:nvSpPr>
          <p:spPr bwMode="auto">
            <a:xfrm>
              <a:off x="3303588" y="4741863"/>
              <a:ext cx="77787"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Oval 48">
              <a:extLst>
                <a:ext uri="{FF2B5EF4-FFF2-40B4-BE49-F238E27FC236}">
                  <a16:creationId xmlns:a16="http://schemas.microsoft.com/office/drawing/2014/main" id="{F907DBBA-0529-4356-9D82-EAE35F7ADCCF}"/>
                </a:ext>
              </a:extLst>
            </p:cNvPr>
            <p:cNvSpPr>
              <a:spLocks noChangeArrowheads="1"/>
            </p:cNvSpPr>
            <p:nvPr/>
          </p:nvSpPr>
          <p:spPr bwMode="auto">
            <a:xfrm>
              <a:off x="3482975" y="46656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3" name="Oval 49">
              <a:extLst>
                <a:ext uri="{FF2B5EF4-FFF2-40B4-BE49-F238E27FC236}">
                  <a16:creationId xmlns:a16="http://schemas.microsoft.com/office/drawing/2014/main" id="{CA17EBB0-46C4-45AF-9BB5-2D2A5B939248}"/>
                </a:ext>
              </a:extLst>
            </p:cNvPr>
            <p:cNvSpPr>
              <a:spLocks noChangeArrowheads="1"/>
            </p:cNvSpPr>
            <p:nvPr/>
          </p:nvSpPr>
          <p:spPr bwMode="auto">
            <a:xfrm>
              <a:off x="3482975" y="46656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Oval 50">
              <a:extLst>
                <a:ext uri="{FF2B5EF4-FFF2-40B4-BE49-F238E27FC236}">
                  <a16:creationId xmlns:a16="http://schemas.microsoft.com/office/drawing/2014/main" id="{19561719-2F99-44EC-A8D9-B66E26162E6F}"/>
                </a:ext>
              </a:extLst>
            </p:cNvPr>
            <p:cNvSpPr>
              <a:spLocks noChangeArrowheads="1"/>
            </p:cNvSpPr>
            <p:nvPr/>
          </p:nvSpPr>
          <p:spPr bwMode="auto">
            <a:xfrm>
              <a:off x="3648075" y="45767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5" name="Oval 51">
              <a:extLst>
                <a:ext uri="{FF2B5EF4-FFF2-40B4-BE49-F238E27FC236}">
                  <a16:creationId xmlns:a16="http://schemas.microsoft.com/office/drawing/2014/main" id="{A37408DF-43F7-4198-858B-E64E201FA235}"/>
                </a:ext>
              </a:extLst>
            </p:cNvPr>
            <p:cNvSpPr>
              <a:spLocks noChangeArrowheads="1"/>
            </p:cNvSpPr>
            <p:nvPr/>
          </p:nvSpPr>
          <p:spPr bwMode="auto">
            <a:xfrm>
              <a:off x="3648075" y="45767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Oval 52">
              <a:extLst>
                <a:ext uri="{FF2B5EF4-FFF2-40B4-BE49-F238E27FC236}">
                  <a16:creationId xmlns:a16="http://schemas.microsoft.com/office/drawing/2014/main" id="{B798DC50-4A8D-41F4-A310-4B783283F8D9}"/>
                </a:ext>
              </a:extLst>
            </p:cNvPr>
            <p:cNvSpPr>
              <a:spLocks noChangeArrowheads="1"/>
            </p:cNvSpPr>
            <p:nvPr/>
          </p:nvSpPr>
          <p:spPr bwMode="auto">
            <a:xfrm>
              <a:off x="3825875" y="45005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7" name="Oval 53">
              <a:extLst>
                <a:ext uri="{FF2B5EF4-FFF2-40B4-BE49-F238E27FC236}">
                  <a16:creationId xmlns:a16="http://schemas.microsoft.com/office/drawing/2014/main" id="{75932695-D667-486A-A4BB-696E1F3186CA}"/>
                </a:ext>
              </a:extLst>
            </p:cNvPr>
            <p:cNvSpPr>
              <a:spLocks noChangeArrowheads="1"/>
            </p:cNvSpPr>
            <p:nvPr/>
          </p:nvSpPr>
          <p:spPr bwMode="auto">
            <a:xfrm>
              <a:off x="3825875" y="45005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Oval 54">
              <a:extLst>
                <a:ext uri="{FF2B5EF4-FFF2-40B4-BE49-F238E27FC236}">
                  <a16:creationId xmlns:a16="http://schemas.microsoft.com/office/drawing/2014/main" id="{57503CB4-6FBD-4EAC-B0A7-D8069EC8915F}"/>
                </a:ext>
              </a:extLst>
            </p:cNvPr>
            <p:cNvSpPr>
              <a:spLocks noChangeArrowheads="1"/>
            </p:cNvSpPr>
            <p:nvPr/>
          </p:nvSpPr>
          <p:spPr bwMode="auto">
            <a:xfrm>
              <a:off x="4005263" y="44116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9" name="Oval 55">
              <a:extLst>
                <a:ext uri="{FF2B5EF4-FFF2-40B4-BE49-F238E27FC236}">
                  <a16:creationId xmlns:a16="http://schemas.microsoft.com/office/drawing/2014/main" id="{65215112-E28E-4710-BEEF-29BC6379A207}"/>
                </a:ext>
              </a:extLst>
            </p:cNvPr>
            <p:cNvSpPr>
              <a:spLocks noChangeArrowheads="1"/>
            </p:cNvSpPr>
            <p:nvPr/>
          </p:nvSpPr>
          <p:spPr bwMode="auto">
            <a:xfrm>
              <a:off x="4005263" y="44116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Oval 56">
              <a:extLst>
                <a:ext uri="{FF2B5EF4-FFF2-40B4-BE49-F238E27FC236}">
                  <a16:creationId xmlns:a16="http://schemas.microsoft.com/office/drawing/2014/main" id="{A19B33F2-984E-47F2-AC8A-AD7868E8A25A}"/>
                </a:ext>
              </a:extLst>
            </p:cNvPr>
            <p:cNvSpPr>
              <a:spLocks noChangeArrowheads="1"/>
            </p:cNvSpPr>
            <p:nvPr/>
          </p:nvSpPr>
          <p:spPr bwMode="auto">
            <a:xfrm>
              <a:off x="4183063" y="4333876"/>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1" name="Oval 57">
              <a:extLst>
                <a:ext uri="{FF2B5EF4-FFF2-40B4-BE49-F238E27FC236}">
                  <a16:creationId xmlns:a16="http://schemas.microsoft.com/office/drawing/2014/main" id="{0FF2B42B-3C68-4448-93CA-19519EB86982}"/>
                </a:ext>
              </a:extLst>
            </p:cNvPr>
            <p:cNvSpPr>
              <a:spLocks noChangeArrowheads="1"/>
            </p:cNvSpPr>
            <p:nvPr/>
          </p:nvSpPr>
          <p:spPr bwMode="auto">
            <a:xfrm>
              <a:off x="4183063" y="4333876"/>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Oval 58">
              <a:extLst>
                <a:ext uri="{FF2B5EF4-FFF2-40B4-BE49-F238E27FC236}">
                  <a16:creationId xmlns:a16="http://schemas.microsoft.com/office/drawing/2014/main" id="{485658EC-5A8C-44B3-BEE2-60A17D3EA7F7}"/>
                </a:ext>
              </a:extLst>
            </p:cNvPr>
            <p:cNvSpPr>
              <a:spLocks noChangeArrowheads="1"/>
            </p:cNvSpPr>
            <p:nvPr/>
          </p:nvSpPr>
          <p:spPr bwMode="auto">
            <a:xfrm>
              <a:off x="4348163" y="42576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3" name="Oval 59">
              <a:extLst>
                <a:ext uri="{FF2B5EF4-FFF2-40B4-BE49-F238E27FC236}">
                  <a16:creationId xmlns:a16="http://schemas.microsoft.com/office/drawing/2014/main" id="{ACFECF18-3295-43FD-A86E-3B114B99A9EC}"/>
                </a:ext>
              </a:extLst>
            </p:cNvPr>
            <p:cNvSpPr>
              <a:spLocks noChangeArrowheads="1"/>
            </p:cNvSpPr>
            <p:nvPr/>
          </p:nvSpPr>
          <p:spPr bwMode="auto">
            <a:xfrm>
              <a:off x="4348163" y="42576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Oval 60">
              <a:extLst>
                <a:ext uri="{FF2B5EF4-FFF2-40B4-BE49-F238E27FC236}">
                  <a16:creationId xmlns:a16="http://schemas.microsoft.com/office/drawing/2014/main" id="{A3263448-D29C-47A3-B3D9-F137F0387BC7}"/>
                </a:ext>
              </a:extLst>
            </p:cNvPr>
            <p:cNvSpPr>
              <a:spLocks noChangeArrowheads="1"/>
            </p:cNvSpPr>
            <p:nvPr/>
          </p:nvSpPr>
          <p:spPr bwMode="auto">
            <a:xfrm>
              <a:off x="4525963" y="41687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5" name="Oval 61">
              <a:extLst>
                <a:ext uri="{FF2B5EF4-FFF2-40B4-BE49-F238E27FC236}">
                  <a16:creationId xmlns:a16="http://schemas.microsoft.com/office/drawing/2014/main" id="{A9FF0AB6-75F8-40DD-947D-EFE17B0B0E92}"/>
                </a:ext>
              </a:extLst>
            </p:cNvPr>
            <p:cNvSpPr>
              <a:spLocks noChangeArrowheads="1"/>
            </p:cNvSpPr>
            <p:nvPr/>
          </p:nvSpPr>
          <p:spPr bwMode="auto">
            <a:xfrm>
              <a:off x="4525963" y="41687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6" name="Oval 62">
              <a:extLst>
                <a:ext uri="{FF2B5EF4-FFF2-40B4-BE49-F238E27FC236}">
                  <a16:creationId xmlns:a16="http://schemas.microsoft.com/office/drawing/2014/main" id="{1C8A35CE-D46F-44D0-B5F3-38B819A7B003}"/>
                </a:ext>
              </a:extLst>
            </p:cNvPr>
            <p:cNvSpPr>
              <a:spLocks noChangeArrowheads="1"/>
            </p:cNvSpPr>
            <p:nvPr/>
          </p:nvSpPr>
          <p:spPr bwMode="auto">
            <a:xfrm>
              <a:off x="4705350" y="40925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7" name="Oval 63">
              <a:extLst>
                <a:ext uri="{FF2B5EF4-FFF2-40B4-BE49-F238E27FC236}">
                  <a16:creationId xmlns:a16="http://schemas.microsoft.com/office/drawing/2014/main" id="{55E47B00-DF99-42A7-A021-B32D9BC981EA}"/>
                </a:ext>
              </a:extLst>
            </p:cNvPr>
            <p:cNvSpPr>
              <a:spLocks noChangeArrowheads="1"/>
            </p:cNvSpPr>
            <p:nvPr/>
          </p:nvSpPr>
          <p:spPr bwMode="auto">
            <a:xfrm>
              <a:off x="4705350" y="40925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8" name="Oval 64">
              <a:extLst>
                <a:ext uri="{FF2B5EF4-FFF2-40B4-BE49-F238E27FC236}">
                  <a16:creationId xmlns:a16="http://schemas.microsoft.com/office/drawing/2014/main" id="{1690E54B-EAB0-4EF2-9E8B-F9F723631731}"/>
                </a:ext>
              </a:extLst>
            </p:cNvPr>
            <p:cNvSpPr>
              <a:spLocks noChangeArrowheads="1"/>
            </p:cNvSpPr>
            <p:nvPr/>
          </p:nvSpPr>
          <p:spPr bwMode="auto">
            <a:xfrm>
              <a:off x="4870450" y="40163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9" name="Oval 65">
              <a:extLst>
                <a:ext uri="{FF2B5EF4-FFF2-40B4-BE49-F238E27FC236}">
                  <a16:creationId xmlns:a16="http://schemas.microsoft.com/office/drawing/2014/main" id="{0ECEDEC4-BBAB-4BA8-B277-A0ED9654A023}"/>
                </a:ext>
              </a:extLst>
            </p:cNvPr>
            <p:cNvSpPr>
              <a:spLocks noChangeArrowheads="1"/>
            </p:cNvSpPr>
            <p:nvPr/>
          </p:nvSpPr>
          <p:spPr bwMode="auto">
            <a:xfrm>
              <a:off x="4870450" y="40163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0" name="Oval 66">
              <a:extLst>
                <a:ext uri="{FF2B5EF4-FFF2-40B4-BE49-F238E27FC236}">
                  <a16:creationId xmlns:a16="http://schemas.microsoft.com/office/drawing/2014/main" id="{987BD685-A81A-40E4-82CE-F41F956FA1D0}"/>
                </a:ext>
              </a:extLst>
            </p:cNvPr>
            <p:cNvSpPr>
              <a:spLocks noChangeArrowheads="1"/>
            </p:cNvSpPr>
            <p:nvPr/>
          </p:nvSpPr>
          <p:spPr bwMode="auto">
            <a:xfrm>
              <a:off x="5048250" y="3925888"/>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1" name="Oval 67">
              <a:extLst>
                <a:ext uri="{FF2B5EF4-FFF2-40B4-BE49-F238E27FC236}">
                  <a16:creationId xmlns:a16="http://schemas.microsoft.com/office/drawing/2014/main" id="{DEEEC52B-AB9A-4440-98F0-2E4B29B9F206}"/>
                </a:ext>
              </a:extLst>
            </p:cNvPr>
            <p:cNvSpPr>
              <a:spLocks noChangeArrowheads="1"/>
            </p:cNvSpPr>
            <p:nvPr/>
          </p:nvSpPr>
          <p:spPr bwMode="auto">
            <a:xfrm>
              <a:off x="5048250" y="3925888"/>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2" name="Oval 68">
              <a:extLst>
                <a:ext uri="{FF2B5EF4-FFF2-40B4-BE49-F238E27FC236}">
                  <a16:creationId xmlns:a16="http://schemas.microsoft.com/office/drawing/2014/main" id="{9FDD9B2C-1970-4B9A-B1D7-A657964E85EF}"/>
                </a:ext>
              </a:extLst>
            </p:cNvPr>
            <p:cNvSpPr>
              <a:spLocks noChangeArrowheads="1"/>
            </p:cNvSpPr>
            <p:nvPr/>
          </p:nvSpPr>
          <p:spPr bwMode="auto">
            <a:xfrm>
              <a:off x="5226050" y="38496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3" name="Oval 69">
              <a:extLst>
                <a:ext uri="{FF2B5EF4-FFF2-40B4-BE49-F238E27FC236}">
                  <a16:creationId xmlns:a16="http://schemas.microsoft.com/office/drawing/2014/main" id="{9CF09AA8-8B24-428B-8F3E-2908277FABA8}"/>
                </a:ext>
              </a:extLst>
            </p:cNvPr>
            <p:cNvSpPr>
              <a:spLocks noChangeArrowheads="1"/>
            </p:cNvSpPr>
            <p:nvPr/>
          </p:nvSpPr>
          <p:spPr bwMode="auto">
            <a:xfrm>
              <a:off x="5226050" y="38496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4" name="Oval 70">
              <a:extLst>
                <a:ext uri="{FF2B5EF4-FFF2-40B4-BE49-F238E27FC236}">
                  <a16:creationId xmlns:a16="http://schemas.microsoft.com/office/drawing/2014/main" id="{79D9E828-7052-4450-814E-CDB7085A8BEF}"/>
                </a:ext>
              </a:extLst>
            </p:cNvPr>
            <p:cNvSpPr>
              <a:spLocks noChangeArrowheads="1"/>
            </p:cNvSpPr>
            <p:nvPr/>
          </p:nvSpPr>
          <p:spPr bwMode="auto">
            <a:xfrm>
              <a:off x="5405438" y="37607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5" name="Oval 71">
              <a:extLst>
                <a:ext uri="{FF2B5EF4-FFF2-40B4-BE49-F238E27FC236}">
                  <a16:creationId xmlns:a16="http://schemas.microsoft.com/office/drawing/2014/main" id="{4F48D3C6-D53F-46A7-A898-7538B5E71F6F}"/>
                </a:ext>
              </a:extLst>
            </p:cNvPr>
            <p:cNvSpPr>
              <a:spLocks noChangeArrowheads="1"/>
            </p:cNvSpPr>
            <p:nvPr/>
          </p:nvSpPr>
          <p:spPr bwMode="auto">
            <a:xfrm>
              <a:off x="5405438" y="37607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6" name="Oval 72">
              <a:extLst>
                <a:ext uri="{FF2B5EF4-FFF2-40B4-BE49-F238E27FC236}">
                  <a16:creationId xmlns:a16="http://schemas.microsoft.com/office/drawing/2014/main" id="{FCFBC348-6A32-46E3-84D2-3C105C6386D1}"/>
                </a:ext>
              </a:extLst>
            </p:cNvPr>
            <p:cNvSpPr>
              <a:spLocks noChangeArrowheads="1"/>
            </p:cNvSpPr>
            <p:nvPr/>
          </p:nvSpPr>
          <p:spPr bwMode="auto">
            <a:xfrm>
              <a:off x="5570538" y="36845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7" name="Oval 73">
              <a:extLst>
                <a:ext uri="{FF2B5EF4-FFF2-40B4-BE49-F238E27FC236}">
                  <a16:creationId xmlns:a16="http://schemas.microsoft.com/office/drawing/2014/main" id="{B61AE331-955F-429F-8DC1-29690ABDC005}"/>
                </a:ext>
              </a:extLst>
            </p:cNvPr>
            <p:cNvSpPr>
              <a:spLocks noChangeArrowheads="1"/>
            </p:cNvSpPr>
            <p:nvPr/>
          </p:nvSpPr>
          <p:spPr bwMode="auto">
            <a:xfrm>
              <a:off x="5570538" y="36845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4" name="Csoportba foglalás 133">
            <a:extLst>
              <a:ext uri="{FF2B5EF4-FFF2-40B4-BE49-F238E27FC236}">
                <a16:creationId xmlns:a16="http://schemas.microsoft.com/office/drawing/2014/main" id="{D1322BB4-D69B-4855-B748-46D3EF85EF7B}"/>
              </a:ext>
            </a:extLst>
          </p:cNvPr>
          <p:cNvGrpSpPr/>
          <p:nvPr/>
        </p:nvGrpSpPr>
        <p:grpSpPr>
          <a:xfrm>
            <a:off x="2960688" y="3136901"/>
            <a:ext cx="2686050" cy="1604962"/>
            <a:chOff x="2960688" y="3136901"/>
            <a:chExt cx="2686050" cy="1604962"/>
          </a:xfrm>
        </p:grpSpPr>
        <p:sp>
          <p:nvSpPr>
            <p:cNvPr id="78" name="Oval 74">
              <a:extLst>
                <a:ext uri="{FF2B5EF4-FFF2-40B4-BE49-F238E27FC236}">
                  <a16:creationId xmlns:a16="http://schemas.microsoft.com/office/drawing/2014/main" id="{0E1C3761-1596-4F26-820A-44CEFDEDA3D9}"/>
                </a:ext>
              </a:extLst>
            </p:cNvPr>
            <p:cNvSpPr>
              <a:spLocks noChangeArrowheads="1"/>
            </p:cNvSpPr>
            <p:nvPr/>
          </p:nvSpPr>
          <p:spPr bwMode="auto">
            <a:xfrm>
              <a:off x="2960688" y="46656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9" name="Oval 75">
              <a:extLst>
                <a:ext uri="{FF2B5EF4-FFF2-40B4-BE49-F238E27FC236}">
                  <a16:creationId xmlns:a16="http://schemas.microsoft.com/office/drawing/2014/main" id="{97978EA2-D555-4A37-B86E-7B0ACB7792AF}"/>
                </a:ext>
              </a:extLst>
            </p:cNvPr>
            <p:cNvSpPr>
              <a:spLocks noChangeArrowheads="1"/>
            </p:cNvSpPr>
            <p:nvPr/>
          </p:nvSpPr>
          <p:spPr bwMode="auto">
            <a:xfrm>
              <a:off x="2960688" y="46656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0" name="Oval 76">
              <a:extLst>
                <a:ext uri="{FF2B5EF4-FFF2-40B4-BE49-F238E27FC236}">
                  <a16:creationId xmlns:a16="http://schemas.microsoft.com/office/drawing/2014/main" id="{6240EEDE-8CA0-4F24-B5B0-66350C025F74}"/>
                </a:ext>
              </a:extLst>
            </p:cNvPr>
            <p:cNvSpPr>
              <a:spLocks noChangeArrowheads="1"/>
            </p:cNvSpPr>
            <p:nvPr/>
          </p:nvSpPr>
          <p:spPr bwMode="auto">
            <a:xfrm>
              <a:off x="3125788" y="45640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1" name="Oval 77">
              <a:extLst>
                <a:ext uri="{FF2B5EF4-FFF2-40B4-BE49-F238E27FC236}">
                  <a16:creationId xmlns:a16="http://schemas.microsoft.com/office/drawing/2014/main" id="{5770F9EA-80DC-41E1-8E35-8FDAFA9E582C}"/>
                </a:ext>
              </a:extLst>
            </p:cNvPr>
            <p:cNvSpPr>
              <a:spLocks noChangeArrowheads="1"/>
            </p:cNvSpPr>
            <p:nvPr/>
          </p:nvSpPr>
          <p:spPr bwMode="auto">
            <a:xfrm>
              <a:off x="3125788" y="45640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2" name="Oval 78">
              <a:extLst>
                <a:ext uri="{FF2B5EF4-FFF2-40B4-BE49-F238E27FC236}">
                  <a16:creationId xmlns:a16="http://schemas.microsoft.com/office/drawing/2014/main" id="{FE694CFA-D2FE-4427-AEE2-73D2E56EA778}"/>
                </a:ext>
              </a:extLst>
            </p:cNvPr>
            <p:cNvSpPr>
              <a:spLocks noChangeArrowheads="1"/>
            </p:cNvSpPr>
            <p:nvPr/>
          </p:nvSpPr>
          <p:spPr bwMode="auto">
            <a:xfrm>
              <a:off x="3303588" y="4462463"/>
              <a:ext cx="77787"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3" name="Oval 79">
              <a:extLst>
                <a:ext uri="{FF2B5EF4-FFF2-40B4-BE49-F238E27FC236}">
                  <a16:creationId xmlns:a16="http://schemas.microsoft.com/office/drawing/2014/main" id="{00D384DF-683D-4351-B5AD-1329351B8747}"/>
                </a:ext>
              </a:extLst>
            </p:cNvPr>
            <p:cNvSpPr>
              <a:spLocks noChangeArrowheads="1"/>
            </p:cNvSpPr>
            <p:nvPr/>
          </p:nvSpPr>
          <p:spPr bwMode="auto">
            <a:xfrm>
              <a:off x="3303588" y="4462463"/>
              <a:ext cx="77787"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4" name="Oval 80">
              <a:extLst>
                <a:ext uri="{FF2B5EF4-FFF2-40B4-BE49-F238E27FC236}">
                  <a16:creationId xmlns:a16="http://schemas.microsoft.com/office/drawing/2014/main" id="{DDA72B59-BA16-4A20-8494-0FC9E5D5BA81}"/>
                </a:ext>
              </a:extLst>
            </p:cNvPr>
            <p:cNvSpPr>
              <a:spLocks noChangeArrowheads="1"/>
            </p:cNvSpPr>
            <p:nvPr/>
          </p:nvSpPr>
          <p:spPr bwMode="auto">
            <a:xfrm>
              <a:off x="3482975" y="4359276"/>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5" name="Oval 81">
              <a:extLst>
                <a:ext uri="{FF2B5EF4-FFF2-40B4-BE49-F238E27FC236}">
                  <a16:creationId xmlns:a16="http://schemas.microsoft.com/office/drawing/2014/main" id="{AC939909-57B2-409A-9260-366AC89905C0}"/>
                </a:ext>
              </a:extLst>
            </p:cNvPr>
            <p:cNvSpPr>
              <a:spLocks noChangeArrowheads="1"/>
            </p:cNvSpPr>
            <p:nvPr/>
          </p:nvSpPr>
          <p:spPr bwMode="auto">
            <a:xfrm>
              <a:off x="3482975" y="4359276"/>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6" name="Oval 82">
              <a:extLst>
                <a:ext uri="{FF2B5EF4-FFF2-40B4-BE49-F238E27FC236}">
                  <a16:creationId xmlns:a16="http://schemas.microsoft.com/office/drawing/2014/main" id="{103598CD-CD68-46C6-8439-F96687E59337}"/>
                </a:ext>
              </a:extLst>
            </p:cNvPr>
            <p:cNvSpPr>
              <a:spLocks noChangeArrowheads="1"/>
            </p:cNvSpPr>
            <p:nvPr/>
          </p:nvSpPr>
          <p:spPr bwMode="auto">
            <a:xfrm>
              <a:off x="3648075" y="42576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7" name="Oval 83">
              <a:extLst>
                <a:ext uri="{FF2B5EF4-FFF2-40B4-BE49-F238E27FC236}">
                  <a16:creationId xmlns:a16="http://schemas.microsoft.com/office/drawing/2014/main" id="{235DA62A-2257-436F-B44B-963012A1C105}"/>
                </a:ext>
              </a:extLst>
            </p:cNvPr>
            <p:cNvSpPr>
              <a:spLocks noChangeArrowheads="1"/>
            </p:cNvSpPr>
            <p:nvPr/>
          </p:nvSpPr>
          <p:spPr bwMode="auto">
            <a:xfrm>
              <a:off x="3648075" y="42576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8" name="Oval 84">
              <a:extLst>
                <a:ext uri="{FF2B5EF4-FFF2-40B4-BE49-F238E27FC236}">
                  <a16:creationId xmlns:a16="http://schemas.microsoft.com/office/drawing/2014/main" id="{A93B4438-A37D-4A3B-BE49-4B6DD2104CD2}"/>
                </a:ext>
              </a:extLst>
            </p:cNvPr>
            <p:cNvSpPr>
              <a:spLocks noChangeArrowheads="1"/>
            </p:cNvSpPr>
            <p:nvPr/>
          </p:nvSpPr>
          <p:spPr bwMode="auto">
            <a:xfrm>
              <a:off x="3825875" y="41560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9" name="Oval 85">
              <a:extLst>
                <a:ext uri="{FF2B5EF4-FFF2-40B4-BE49-F238E27FC236}">
                  <a16:creationId xmlns:a16="http://schemas.microsoft.com/office/drawing/2014/main" id="{0B22A908-66C0-4CE4-AD14-BA4CD790A0BD}"/>
                </a:ext>
              </a:extLst>
            </p:cNvPr>
            <p:cNvSpPr>
              <a:spLocks noChangeArrowheads="1"/>
            </p:cNvSpPr>
            <p:nvPr/>
          </p:nvSpPr>
          <p:spPr bwMode="auto">
            <a:xfrm>
              <a:off x="3825875" y="41560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0" name="Oval 86">
              <a:extLst>
                <a:ext uri="{FF2B5EF4-FFF2-40B4-BE49-F238E27FC236}">
                  <a16:creationId xmlns:a16="http://schemas.microsoft.com/office/drawing/2014/main" id="{D3DA2826-0028-4957-9392-952EAA460871}"/>
                </a:ext>
              </a:extLst>
            </p:cNvPr>
            <p:cNvSpPr>
              <a:spLocks noChangeArrowheads="1"/>
            </p:cNvSpPr>
            <p:nvPr/>
          </p:nvSpPr>
          <p:spPr bwMode="auto">
            <a:xfrm>
              <a:off x="4005263" y="40544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1" name="Oval 87">
              <a:extLst>
                <a:ext uri="{FF2B5EF4-FFF2-40B4-BE49-F238E27FC236}">
                  <a16:creationId xmlns:a16="http://schemas.microsoft.com/office/drawing/2014/main" id="{058A2622-A3D0-40E2-8231-D16F6A45CE81}"/>
                </a:ext>
              </a:extLst>
            </p:cNvPr>
            <p:cNvSpPr>
              <a:spLocks noChangeArrowheads="1"/>
            </p:cNvSpPr>
            <p:nvPr/>
          </p:nvSpPr>
          <p:spPr bwMode="auto">
            <a:xfrm>
              <a:off x="4005263" y="40544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2" name="Oval 88">
              <a:extLst>
                <a:ext uri="{FF2B5EF4-FFF2-40B4-BE49-F238E27FC236}">
                  <a16:creationId xmlns:a16="http://schemas.microsoft.com/office/drawing/2014/main" id="{39B091DD-AFB6-4AA3-9978-4A52B880444A}"/>
                </a:ext>
              </a:extLst>
            </p:cNvPr>
            <p:cNvSpPr>
              <a:spLocks noChangeArrowheads="1"/>
            </p:cNvSpPr>
            <p:nvPr/>
          </p:nvSpPr>
          <p:spPr bwMode="auto">
            <a:xfrm>
              <a:off x="4183063" y="39528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3" name="Oval 89">
              <a:extLst>
                <a:ext uri="{FF2B5EF4-FFF2-40B4-BE49-F238E27FC236}">
                  <a16:creationId xmlns:a16="http://schemas.microsoft.com/office/drawing/2014/main" id="{8FF82C33-3665-47BE-8785-D2A6A143390E}"/>
                </a:ext>
              </a:extLst>
            </p:cNvPr>
            <p:cNvSpPr>
              <a:spLocks noChangeArrowheads="1"/>
            </p:cNvSpPr>
            <p:nvPr/>
          </p:nvSpPr>
          <p:spPr bwMode="auto">
            <a:xfrm>
              <a:off x="4183063" y="39528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4" name="Oval 90">
              <a:extLst>
                <a:ext uri="{FF2B5EF4-FFF2-40B4-BE49-F238E27FC236}">
                  <a16:creationId xmlns:a16="http://schemas.microsoft.com/office/drawing/2014/main" id="{6C5DA9AC-DB9D-4950-A45A-B6C6C2EE5924}"/>
                </a:ext>
              </a:extLst>
            </p:cNvPr>
            <p:cNvSpPr>
              <a:spLocks noChangeArrowheads="1"/>
            </p:cNvSpPr>
            <p:nvPr/>
          </p:nvSpPr>
          <p:spPr bwMode="auto">
            <a:xfrm>
              <a:off x="4348163" y="38496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5" name="Oval 91">
              <a:extLst>
                <a:ext uri="{FF2B5EF4-FFF2-40B4-BE49-F238E27FC236}">
                  <a16:creationId xmlns:a16="http://schemas.microsoft.com/office/drawing/2014/main" id="{C8915C39-CEC1-4382-834A-434CB332E5B0}"/>
                </a:ext>
              </a:extLst>
            </p:cNvPr>
            <p:cNvSpPr>
              <a:spLocks noChangeArrowheads="1"/>
            </p:cNvSpPr>
            <p:nvPr/>
          </p:nvSpPr>
          <p:spPr bwMode="auto">
            <a:xfrm>
              <a:off x="4348163" y="38496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6" name="Oval 92">
              <a:extLst>
                <a:ext uri="{FF2B5EF4-FFF2-40B4-BE49-F238E27FC236}">
                  <a16:creationId xmlns:a16="http://schemas.microsoft.com/office/drawing/2014/main" id="{03856F15-7650-4C18-88FD-C72129A5D690}"/>
                </a:ext>
              </a:extLst>
            </p:cNvPr>
            <p:cNvSpPr>
              <a:spLocks noChangeArrowheads="1"/>
            </p:cNvSpPr>
            <p:nvPr/>
          </p:nvSpPr>
          <p:spPr bwMode="auto">
            <a:xfrm>
              <a:off x="4525963" y="37480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7" name="Oval 93">
              <a:extLst>
                <a:ext uri="{FF2B5EF4-FFF2-40B4-BE49-F238E27FC236}">
                  <a16:creationId xmlns:a16="http://schemas.microsoft.com/office/drawing/2014/main" id="{EE8B18DB-BA5E-420E-B044-201E5ABD783F}"/>
                </a:ext>
              </a:extLst>
            </p:cNvPr>
            <p:cNvSpPr>
              <a:spLocks noChangeArrowheads="1"/>
            </p:cNvSpPr>
            <p:nvPr/>
          </p:nvSpPr>
          <p:spPr bwMode="auto">
            <a:xfrm>
              <a:off x="4525963" y="37480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8" name="Oval 94">
              <a:extLst>
                <a:ext uri="{FF2B5EF4-FFF2-40B4-BE49-F238E27FC236}">
                  <a16:creationId xmlns:a16="http://schemas.microsoft.com/office/drawing/2014/main" id="{55CB3FC6-B2A8-48B0-9765-3E7A0FB00C9E}"/>
                </a:ext>
              </a:extLst>
            </p:cNvPr>
            <p:cNvSpPr>
              <a:spLocks noChangeArrowheads="1"/>
            </p:cNvSpPr>
            <p:nvPr/>
          </p:nvSpPr>
          <p:spPr bwMode="auto">
            <a:xfrm>
              <a:off x="4705350" y="36464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9" name="Oval 95">
              <a:extLst>
                <a:ext uri="{FF2B5EF4-FFF2-40B4-BE49-F238E27FC236}">
                  <a16:creationId xmlns:a16="http://schemas.microsoft.com/office/drawing/2014/main" id="{BE7395F7-5F1F-41CD-AD14-6B7F7012DD39}"/>
                </a:ext>
              </a:extLst>
            </p:cNvPr>
            <p:cNvSpPr>
              <a:spLocks noChangeArrowheads="1"/>
            </p:cNvSpPr>
            <p:nvPr/>
          </p:nvSpPr>
          <p:spPr bwMode="auto">
            <a:xfrm>
              <a:off x="4705350" y="36464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0" name="Oval 96">
              <a:extLst>
                <a:ext uri="{FF2B5EF4-FFF2-40B4-BE49-F238E27FC236}">
                  <a16:creationId xmlns:a16="http://schemas.microsoft.com/office/drawing/2014/main" id="{4746734B-8638-4931-A52F-2C32174C06D4}"/>
                </a:ext>
              </a:extLst>
            </p:cNvPr>
            <p:cNvSpPr>
              <a:spLocks noChangeArrowheads="1"/>
            </p:cNvSpPr>
            <p:nvPr/>
          </p:nvSpPr>
          <p:spPr bwMode="auto">
            <a:xfrm>
              <a:off x="4870450" y="35448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1" name="Oval 97">
              <a:extLst>
                <a:ext uri="{FF2B5EF4-FFF2-40B4-BE49-F238E27FC236}">
                  <a16:creationId xmlns:a16="http://schemas.microsoft.com/office/drawing/2014/main" id="{A70D4EBA-E01B-40BB-9A73-ECD4F835C045}"/>
                </a:ext>
              </a:extLst>
            </p:cNvPr>
            <p:cNvSpPr>
              <a:spLocks noChangeArrowheads="1"/>
            </p:cNvSpPr>
            <p:nvPr/>
          </p:nvSpPr>
          <p:spPr bwMode="auto">
            <a:xfrm>
              <a:off x="4870450" y="35448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2" name="Oval 98">
              <a:extLst>
                <a:ext uri="{FF2B5EF4-FFF2-40B4-BE49-F238E27FC236}">
                  <a16:creationId xmlns:a16="http://schemas.microsoft.com/office/drawing/2014/main" id="{26BE8398-9F01-428A-A1BB-F8BE0087D46D}"/>
                </a:ext>
              </a:extLst>
            </p:cNvPr>
            <p:cNvSpPr>
              <a:spLocks noChangeArrowheads="1"/>
            </p:cNvSpPr>
            <p:nvPr/>
          </p:nvSpPr>
          <p:spPr bwMode="auto">
            <a:xfrm>
              <a:off x="5048250" y="3441701"/>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3" name="Oval 99">
              <a:extLst>
                <a:ext uri="{FF2B5EF4-FFF2-40B4-BE49-F238E27FC236}">
                  <a16:creationId xmlns:a16="http://schemas.microsoft.com/office/drawing/2014/main" id="{A889FA9E-E77D-425C-A8B6-54929509C4F1}"/>
                </a:ext>
              </a:extLst>
            </p:cNvPr>
            <p:cNvSpPr>
              <a:spLocks noChangeArrowheads="1"/>
            </p:cNvSpPr>
            <p:nvPr/>
          </p:nvSpPr>
          <p:spPr bwMode="auto">
            <a:xfrm>
              <a:off x="5048250" y="3441701"/>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4" name="Oval 100">
              <a:extLst>
                <a:ext uri="{FF2B5EF4-FFF2-40B4-BE49-F238E27FC236}">
                  <a16:creationId xmlns:a16="http://schemas.microsoft.com/office/drawing/2014/main" id="{3ED5A8BB-EC49-4ACB-B39D-DA0BD54AAB1B}"/>
                </a:ext>
              </a:extLst>
            </p:cNvPr>
            <p:cNvSpPr>
              <a:spLocks noChangeArrowheads="1"/>
            </p:cNvSpPr>
            <p:nvPr/>
          </p:nvSpPr>
          <p:spPr bwMode="auto">
            <a:xfrm>
              <a:off x="5226050" y="3340101"/>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5" name="Oval 101">
              <a:extLst>
                <a:ext uri="{FF2B5EF4-FFF2-40B4-BE49-F238E27FC236}">
                  <a16:creationId xmlns:a16="http://schemas.microsoft.com/office/drawing/2014/main" id="{E1A41ECB-B4D3-477C-8702-A2950E594185}"/>
                </a:ext>
              </a:extLst>
            </p:cNvPr>
            <p:cNvSpPr>
              <a:spLocks noChangeArrowheads="1"/>
            </p:cNvSpPr>
            <p:nvPr/>
          </p:nvSpPr>
          <p:spPr bwMode="auto">
            <a:xfrm>
              <a:off x="5226050" y="3340101"/>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Oval 102">
              <a:extLst>
                <a:ext uri="{FF2B5EF4-FFF2-40B4-BE49-F238E27FC236}">
                  <a16:creationId xmlns:a16="http://schemas.microsoft.com/office/drawing/2014/main" id="{920A65DA-8025-416D-8FEB-E023A074C288}"/>
                </a:ext>
              </a:extLst>
            </p:cNvPr>
            <p:cNvSpPr>
              <a:spLocks noChangeArrowheads="1"/>
            </p:cNvSpPr>
            <p:nvPr/>
          </p:nvSpPr>
          <p:spPr bwMode="auto">
            <a:xfrm>
              <a:off x="5405438" y="3238501"/>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7" name="Oval 103">
              <a:extLst>
                <a:ext uri="{FF2B5EF4-FFF2-40B4-BE49-F238E27FC236}">
                  <a16:creationId xmlns:a16="http://schemas.microsoft.com/office/drawing/2014/main" id="{C9D7828B-52B8-4AE4-A809-400212FBEAEA}"/>
                </a:ext>
              </a:extLst>
            </p:cNvPr>
            <p:cNvSpPr>
              <a:spLocks noChangeArrowheads="1"/>
            </p:cNvSpPr>
            <p:nvPr/>
          </p:nvSpPr>
          <p:spPr bwMode="auto">
            <a:xfrm>
              <a:off x="5405438" y="3238501"/>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Oval 104">
              <a:extLst>
                <a:ext uri="{FF2B5EF4-FFF2-40B4-BE49-F238E27FC236}">
                  <a16:creationId xmlns:a16="http://schemas.microsoft.com/office/drawing/2014/main" id="{05054610-74A9-43CB-B52B-26CA4A6820DE}"/>
                </a:ext>
              </a:extLst>
            </p:cNvPr>
            <p:cNvSpPr>
              <a:spLocks noChangeArrowheads="1"/>
            </p:cNvSpPr>
            <p:nvPr/>
          </p:nvSpPr>
          <p:spPr bwMode="auto">
            <a:xfrm>
              <a:off x="5570538" y="3136901"/>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9" name="Oval 105">
              <a:extLst>
                <a:ext uri="{FF2B5EF4-FFF2-40B4-BE49-F238E27FC236}">
                  <a16:creationId xmlns:a16="http://schemas.microsoft.com/office/drawing/2014/main" id="{96E6787C-944F-4718-AF4A-8BCD6BB89DD3}"/>
                </a:ext>
              </a:extLst>
            </p:cNvPr>
            <p:cNvSpPr>
              <a:spLocks noChangeArrowheads="1"/>
            </p:cNvSpPr>
            <p:nvPr/>
          </p:nvSpPr>
          <p:spPr bwMode="auto">
            <a:xfrm>
              <a:off x="5570538" y="3136901"/>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3" name="Rectangle 109">
            <a:extLst>
              <a:ext uri="{FF2B5EF4-FFF2-40B4-BE49-F238E27FC236}">
                <a16:creationId xmlns:a16="http://schemas.microsoft.com/office/drawing/2014/main" id="{229AF507-CEDC-4CB2-964F-F009BBD004CD}"/>
              </a:ext>
            </a:extLst>
          </p:cNvPr>
          <p:cNvSpPr>
            <a:spLocks noChangeArrowheads="1"/>
          </p:cNvSpPr>
          <p:nvPr/>
        </p:nvSpPr>
        <p:spPr bwMode="auto">
          <a:xfrm>
            <a:off x="385763" y="6188076"/>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a:ln>
                  <a:noFill/>
                </a:ln>
                <a:solidFill>
                  <a:srgbClr val="595959"/>
                </a:solidFill>
                <a:effectLst/>
                <a:latin typeface="Calibri" panose="020F0502020204030204" pitchFamily="34" charset="0"/>
              </a:rPr>
              <a:t>-</a:t>
            </a:r>
            <a:r>
              <a:rPr kumimoji="0" lang="hu-HU" altLang="hu-HU" sz="1200" b="0" i="0" u="none" strike="noStrike" cap="none" normalizeH="0" baseline="0" dirty="0" smtClean="0">
                <a:ln>
                  <a:noFill/>
                </a:ln>
                <a:solidFill>
                  <a:srgbClr val="595959"/>
                </a:solidFill>
                <a:effectLst/>
                <a:latin typeface="Calibri" panose="020F0502020204030204" pitchFamily="34" charset="0"/>
              </a:rPr>
              <a:t>0.01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D6EBFF2B-0FAB-4251-937E-8C57061FE2C4}"/>
              </a:ext>
            </a:extLst>
          </p:cNvPr>
          <p:cNvSpPr>
            <a:spLocks noChangeArrowheads="1"/>
          </p:cNvSpPr>
          <p:nvPr/>
        </p:nvSpPr>
        <p:spPr bwMode="auto">
          <a:xfrm>
            <a:off x="623888" y="5821363"/>
            <a:ext cx="1539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31345E08-A4AC-4E56-9CD7-3721940D675A}"/>
              </a:ext>
            </a:extLst>
          </p:cNvPr>
          <p:cNvSpPr>
            <a:spLocks noChangeArrowheads="1"/>
          </p:cNvSpPr>
          <p:nvPr/>
        </p:nvSpPr>
        <p:spPr bwMode="auto">
          <a:xfrm>
            <a:off x="431800" y="545465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12B26C99-AE72-49AF-85A6-F7CD488F5756}"/>
              </a:ext>
            </a:extLst>
          </p:cNvPr>
          <p:cNvSpPr>
            <a:spLocks noChangeArrowheads="1"/>
          </p:cNvSpPr>
          <p:nvPr/>
        </p:nvSpPr>
        <p:spPr bwMode="auto">
          <a:xfrm>
            <a:off x="431800" y="508635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id="{8A1CE35A-60F8-4A61-AECE-EF43C410AE03}"/>
              </a:ext>
            </a:extLst>
          </p:cNvPr>
          <p:cNvSpPr>
            <a:spLocks noChangeArrowheads="1"/>
          </p:cNvSpPr>
          <p:nvPr/>
        </p:nvSpPr>
        <p:spPr bwMode="auto">
          <a:xfrm>
            <a:off x="431800" y="472281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7D21086F-B05E-41B4-95C5-8DD1B534B573}"/>
              </a:ext>
            </a:extLst>
          </p:cNvPr>
          <p:cNvSpPr>
            <a:spLocks noChangeArrowheads="1"/>
          </p:cNvSpPr>
          <p:nvPr/>
        </p:nvSpPr>
        <p:spPr bwMode="auto">
          <a:xfrm>
            <a:off x="431800" y="435610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0.04</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F50B65C2-0E66-4387-B9BE-C647B9460442}"/>
              </a:ext>
            </a:extLst>
          </p:cNvPr>
          <p:cNvSpPr>
            <a:spLocks noChangeArrowheads="1"/>
          </p:cNvSpPr>
          <p:nvPr/>
        </p:nvSpPr>
        <p:spPr bwMode="auto">
          <a:xfrm>
            <a:off x="431800" y="39893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773FF4A4-523C-43F6-83DC-501F1A70C679}"/>
              </a:ext>
            </a:extLst>
          </p:cNvPr>
          <p:cNvSpPr>
            <a:spLocks noChangeArrowheads="1"/>
          </p:cNvSpPr>
          <p:nvPr/>
        </p:nvSpPr>
        <p:spPr bwMode="auto">
          <a:xfrm>
            <a:off x="431800" y="36210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65218C21-29C8-479F-9421-9FA33DBDAF8E}"/>
              </a:ext>
            </a:extLst>
          </p:cNvPr>
          <p:cNvSpPr>
            <a:spLocks noChangeArrowheads="1"/>
          </p:cNvSpPr>
          <p:nvPr/>
        </p:nvSpPr>
        <p:spPr bwMode="auto">
          <a:xfrm>
            <a:off x="431800" y="325755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F60F02A2-04DF-4681-81BC-CF85B2F4998C}"/>
              </a:ext>
            </a:extLst>
          </p:cNvPr>
          <p:cNvSpPr>
            <a:spLocks noChangeArrowheads="1"/>
          </p:cNvSpPr>
          <p:nvPr/>
        </p:nvSpPr>
        <p:spPr bwMode="auto">
          <a:xfrm>
            <a:off x="431800" y="28908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0.08</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8D6ED931-1FE0-43C1-96DF-DDC6869198D3}"/>
              </a:ext>
            </a:extLst>
          </p:cNvPr>
          <p:cNvSpPr>
            <a:spLocks noChangeArrowheads="1"/>
          </p:cNvSpPr>
          <p:nvPr/>
        </p:nvSpPr>
        <p:spPr bwMode="auto">
          <a:xfrm>
            <a:off x="660606" y="6329517"/>
            <a:ext cx="355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a:ln>
                  <a:noFill/>
                </a:ln>
                <a:solidFill>
                  <a:srgbClr val="595959"/>
                </a:solidFill>
                <a:effectLst/>
                <a:latin typeface="Calibri" panose="020F0502020204030204" pitchFamily="34" charset="0"/>
              </a:rPr>
              <a:t>-280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ABBFCEF7-3371-445F-A8D7-27E230A9EF56}"/>
              </a:ext>
            </a:extLst>
          </p:cNvPr>
          <p:cNvSpPr>
            <a:spLocks noChangeArrowheads="1"/>
          </p:cNvSpPr>
          <p:nvPr/>
        </p:nvSpPr>
        <p:spPr bwMode="auto">
          <a:xfrm>
            <a:off x="1533731" y="6329517"/>
            <a:ext cx="355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5FD4DDB4-A5B5-4E8F-BB1D-90D2A2C432E9}"/>
              </a:ext>
            </a:extLst>
          </p:cNvPr>
          <p:cNvSpPr>
            <a:spLocks noChangeArrowheads="1"/>
          </p:cNvSpPr>
          <p:nvPr/>
        </p:nvSpPr>
        <p:spPr bwMode="auto">
          <a:xfrm>
            <a:off x="2444956" y="6329517"/>
            <a:ext cx="279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750C8BF5-AD92-461B-8EBF-48F40F9BE1B7}"/>
              </a:ext>
            </a:extLst>
          </p:cNvPr>
          <p:cNvSpPr>
            <a:spLocks noChangeArrowheads="1"/>
          </p:cNvSpPr>
          <p:nvPr/>
        </p:nvSpPr>
        <p:spPr bwMode="auto">
          <a:xfrm>
            <a:off x="3341894" y="6329517"/>
            <a:ext cx="228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85FCE4B0-5B7A-4039-B765-02607BFCA7C2}"/>
              </a:ext>
            </a:extLst>
          </p:cNvPr>
          <p:cNvSpPr>
            <a:spLocks noChangeArrowheads="1"/>
          </p:cNvSpPr>
          <p:nvPr/>
        </p:nvSpPr>
        <p:spPr bwMode="auto">
          <a:xfrm>
            <a:off x="4175331" y="6329517"/>
            <a:ext cx="306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EBD44451-8947-4695-BE20-1D116E8BA7E4}"/>
              </a:ext>
            </a:extLst>
          </p:cNvPr>
          <p:cNvSpPr>
            <a:spLocks noChangeArrowheads="1"/>
          </p:cNvSpPr>
          <p:nvPr/>
        </p:nvSpPr>
        <p:spPr bwMode="auto">
          <a:xfrm>
            <a:off x="5048456" y="6329517"/>
            <a:ext cx="306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75617C5F-2D78-4C37-B4BB-787AB5B4D8C1}"/>
              </a:ext>
            </a:extLst>
          </p:cNvPr>
          <p:cNvSpPr>
            <a:spLocks noChangeArrowheads="1"/>
          </p:cNvSpPr>
          <p:nvPr/>
        </p:nvSpPr>
        <p:spPr bwMode="auto">
          <a:xfrm>
            <a:off x="5921581" y="6329517"/>
            <a:ext cx="306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8" name="Szövegdoboz 137">
                <a:extLst>
                  <a:ext uri="{FF2B5EF4-FFF2-40B4-BE49-F238E27FC236}">
                    <a16:creationId xmlns:a16="http://schemas.microsoft.com/office/drawing/2014/main" id="{C5440640-19F9-41D1-9C76-D6518D977209}"/>
                  </a:ext>
                </a:extLst>
              </p:cNvPr>
              <p:cNvSpPr txBox="1"/>
              <p:nvPr/>
            </p:nvSpPr>
            <p:spPr>
              <a:xfrm>
                <a:off x="7466768" y="2427928"/>
                <a:ext cx="342568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600" b="0" i="1" smtClean="0">
                          <a:latin typeface="Cambria Math" panose="02040503050406030204" pitchFamily="18" charset="0"/>
                        </a:rPr>
                        <m:t>𝑉</m:t>
                      </m:r>
                      <m:r>
                        <a:rPr lang="hu-HU" sz="3600" b="0" i="1" smtClean="0">
                          <a:latin typeface="Cambria Math" panose="02040503050406030204" pitchFamily="18" charset="0"/>
                        </a:rPr>
                        <m:t>=</m:t>
                      </m:r>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𝑜</m:t>
                          </m:r>
                        </m:sub>
                      </m:sSub>
                      <m:d>
                        <m:dPr>
                          <m:ctrlPr>
                            <a:rPr lang="hu-HU" sz="3600" b="0" i="1" smtClean="0">
                              <a:latin typeface="Cambria Math" panose="02040503050406030204" pitchFamily="18" charset="0"/>
                            </a:rPr>
                          </m:ctrlPr>
                        </m:dPr>
                        <m:e>
                          <m:r>
                            <a:rPr lang="hu-HU" sz="3600" b="0" i="1" smtClean="0">
                              <a:latin typeface="Cambria Math" panose="02040503050406030204" pitchFamily="18" charset="0"/>
                            </a:rPr>
                            <m:t>1+</m:t>
                          </m:r>
                          <m:r>
                            <a:rPr lang="hu-HU" sz="3600" b="0" i="1" smtClean="0">
                              <a:latin typeface="Cambria Math" panose="02040503050406030204" pitchFamily="18" charset="0"/>
                              <a:ea typeface="Cambria Math" panose="02040503050406030204" pitchFamily="18" charset="0"/>
                            </a:rPr>
                            <m:t>𝛽</m:t>
                          </m:r>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𝑡</m:t>
                          </m:r>
                        </m:e>
                      </m:d>
                    </m:oMath>
                  </m:oMathPara>
                </a14:m>
                <a:endParaRPr lang="hu-HU" sz="3600" dirty="0"/>
              </a:p>
            </p:txBody>
          </p:sp>
        </mc:Choice>
        <mc:Fallback xmlns="">
          <p:sp>
            <p:nvSpPr>
              <p:cNvPr id="138" name="Szövegdoboz 137">
                <a:extLst>
                  <a:ext uri="{FF2B5EF4-FFF2-40B4-BE49-F238E27FC236}">
                    <a16:creationId xmlns:a16="http://schemas.microsoft.com/office/drawing/2014/main" id="{C5440640-19F9-41D1-9C76-D6518D977209}"/>
                  </a:ext>
                </a:extLst>
              </p:cNvPr>
              <p:cNvSpPr txBox="1">
                <a:spLocks noRot="1" noChangeAspect="1" noMove="1" noResize="1" noEditPoints="1" noAdjustHandles="1" noChangeArrowheads="1" noChangeShapeType="1" noTextEdit="1"/>
              </p:cNvSpPr>
              <p:nvPr/>
            </p:nvSpPr>
            <p:spPr>
              <a:xfrm>
                <a:off x="7466768" y="2427928"/>
                <a:ext cx="3425681" cy="553998"/>
              </a:xfrm>
              <a:prstGeom prst="rect">
                <a:avLst/>
              </a:prstGeom>
              <a:blipFill>
                <a:blip r:embed="rId4"/>
                <a:stretch>
                  <a:fillRect/>
                </a:stretch>
              </a:blipFill>
            </p:spPr>
            <p:txBody>
              <a:bodyPr/>
              <a:lstStyle/>
              <a:p>
                <a:r>
                  <a:rPr lang="hu-HU">
                    <a:noFill/>
                  </a:rPr>
                  <a:t> </a:t>
                </a:r>
              </a:p>
            </p:txBody>
          </p:sp>
        </mc:Fallback>
      </mc:AlternateContent>
      <p:sp>
        <p:nvSpPr>
          <p:cNvPr id="139" name="Szövegdoboz 138">
            <a:extLst>
              <a:ext uri="{FF2B5EF4-FFF2-40B4-BE49-F238E27FC236}">
                <a16:creationId xmlns:a16="http://schemas.microsoft.com/office/drawing/2014/main" id="{FA46215D-24F3-404E-B69F-0F7F7452D1C4}"/>
              </a:ext>
            </a:extLst>
          </p:cNvPr>
          <p:cNvSpPr txBox="1"/>
          <p:nvPr/>
        </p:nvSpPr>
        <p:spPr>
          <a:xfrm>
            <a:off x="1225313" y="3341530"/>
            <a:ext cx="1228221" cy="369332"/>
          </a:xfrm>
          <a:prstGeom prst="rect">
            <a:avLst/>
          </a:prstGeom>
          <a:noFill/>
        </p:spPr>
        <p:txBody>
          <a:bodyPr wrap="none" rtlCol="0">
            <a:spAutoFit/>
          </a:bodyPr>
          <a:lstStyle/>
          <a:p>
            <a:r>
              <a:rPr lang="hu-HU" dirty="0"/>
              <a:t>p</a:t>
            </a:r>
            <a:r>
              <a:rPr lang="hu-HU" baseline="-25000" dirty="0"/>
              <a:t>1</a:t>
            </a:r>
            <a:r>
              <a:rPr lang="hu-HU" dirty="0"/>
              <a:t> &gt; p</a:t>
            </a:r>
            <a:r>
              <a:rPr lang="hu-HU" baseline="-25000" dirty="0"/>
              <a:t>2</a:t>
            </a:r>
            <a:r>
              <a:rPr lang="hu-HU" dirty="0"/>
              <a:t> &gt; p</a:t>
            </a:r>
            <a:r>
              <a:rPr lang="hu-HU" baseline="-25000" dirty="0"/>
              <a:t>3</a:t>
            </a:r>
          </a:p>
        </p:txBody>
      </p:sp>
      <p:sp>
        <p:nvSpPr>
          <p:cNvPr id="140" name="Szövegdoboz 139">
            <a:extLst>
              <a:ext uri="{FF2B5EF4-FFF2-40B4-BE49-F238E27FC236}">
                <a16:creationId xmlns:a16="http://schemas.microsoft.com/office/drawing/2014/main" id="{1AD0E75B-1D0A-4536-B8FF-F6413C54794F}"/>
              </a:ext>
            </a:extLst>
          </p:cNvPr>
          <p:cNvSpPr txBox="1"/>
          <p:nvPr/>
        </p:nvSpPr>
        <p:spPr>
          <a:xfrm>
            <a:off x="5701040" y="2922048"/>
            <a:ext cx="437940" cy="1538883"/>
          </a:xfrm>
          <a:prstGeom prst="rect">
            <a:avLst/>
          </a:prstGeom>
          <a:noFill/>
        </p:spPr>
        <p:txBody>
          <a:bodyPr wrap="none" rtlCol="0">
            <a:spAutoFit/>
          </a:bodyPr>
          <a:lstStyle/>
          <a:p>
            <a:pPr>
              <a:spcAft>
                <a:spcPts val="2400"/>
              </a:spcAft>
            </a:pPr>
            <a:r>
              <a:rPr lang="hu-HU" dirty="0"/>
              <a:t>p</a:t>
            </a:r>
            <a:r>
              <a:rPr lang="hu-HU" baseline="-25000" dirty="0"/>
              <a:t>3</a:t>
            </a:r>
            <a:r>
              <a:rPr lang="hu-HU" dirty="0"/>
              <a:t> </a:t>
            </a:r>
          </a:p>
          <a:p>
            <a:pPr>
              <a:spcAft>
                <a:spcPts val="2400"/>
              </a:spcAft>
            </a:pPr>
            <a:r>
              <a:rPr lang="hu-HU" dirty="0"/>
              <a:t>p</a:t>
            </a:r>
            <a:r>
              <a:rPr lang="hu-HU" baseline="-25000" dirty="0"/>
              <a:t>2</a:t>
            </a:r>
            <a:r>
              <a:rPr lang="hu-HU" dirty="0"/>
              <a:t> </a:t>
            </a:r>
          </a:p>
          <a:p>
            <a:pPr>
              <a:spcAft>
                <a:spcPts val="2400"/>
              </a:spcAft>
            </a:pPr>
            <a:r>
              <a:rPr lang="hu-HU" dirty="0"/>
              <a:t>p</a:t>
            </a:r>
            <a:r>
              <a:rPr lang="hu-HU" baseline="-25000" dirty="0"/>
              <a:t>1</a:t>
            </a:r>
          </a:p>
        </p:txBody>
      </p:sp>
      <p:sp>
        <p:nvSpPr>
          <p:cNvPr id="141" name="Szövegdoboz 140">
            <a:extLst>
              <a:ext uri="{FF2B5EF4-FFF2-40B4-BE49-F238E27FC236}">
                <a16:creationId xmlns:a16="http://schemas.microsoft.com/office/drawing/2014/main" id="{C444518F-11B0-4074-BAA7-29E4B504A0A4}"/>
              </a:ext>
            </a:extLst>
          </p:cNvPr>
          <p:cNvSpPr txBox="1"/>
          <p:nvPr/>
        </p:nvSpPr>
        <p:spPr>
          <a:xfrm>
            <a:off x="6921318" y="3858537"/>
            <a:ext cx="4578497" cy="954107"/>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The common ground </a:t>
            </a:r>
            <a:r>
              <a:rPr lang="hu-HU" sz="2800" dirty="0" smtClean="0">
                <a:latin typeface="Times New Roman" panose="02020603050405020304" pitchFamily="18" charset="0"/>
                <a:cs typeface="Times New Roman" panose="02020603050405020304" pitchFamily="18" charset="0"/>
              </a:rPr>
              <a:t>zero is at</a:t>
            </a:r>
          </a:p>
          <a:p>
            <a:pPr algn="ctr"/>
            <a:r>
              <a:rPr lang="hu-HU" sz="2800" dirty="0" smtClean="0">
                <a:latin typeface="Times New Roman" panose="02020603050405020304" pitchFamily="18" charset="0"/>
                <a:cs typeface="Times New Roman" panose="02020603050405020304" pitchFamily="18" charset="0"/>
              </a:rPr>
              <a:t>-273.15 °C</a:t>
            </a:r>
            <a:endParaRPr lang="hu-HU" sz="2800" dirty="0">
              <a:latin typeface="Times New Roman" panose="02020603050405020304" pitchFamily="18" charset="0"/>
              <a:cs typeface="Times New Roman" panose="02020603050405020304" pitchFamily="18" charset="0"/>
            </a:endParaRPr>
          </a:p>
        </p:txBody>
      </p:sp>
      <p:sp>
        <p:nvSpPr>
          <p:cNvPr id="142" name="Szövegdoboz 141">
            <a:extLst>
              <a:ext uri="{FF2B5EF4-FFF2-40B4-BE49-F238E27FC236}">
                <a16:creationId xmlns:a16="http://schemas.microsoft.com/office/drawing/2014/main" id="{28532DD0-501D-455E-BC81-D66A6A28AE9C}"/>
              </a:ext>
            </a:extLst>
          </p:cNvPr>
          <p:cNvSpPr txBox="1"/>
          <p:nvPr/>
        </p:nvSpPr>
        <p:spPr>
          <a:xfrm>
            <a:off x="6464086" y="3188542"/>
            <a:ext cx="5463355" cy="461665"/>
          </a:xfrm>
          <a:prstGeom prst="rect">
            <a:avLst/>
          </a:prstGeom>
          <a:noFill/>
        </p:spPr>
        <p:txBody>
          <a:bodyPr wrap="none" rtlCol="0">
            <a:spAutoFit/>
          </a:bodyPr>
          <a:lstStyle/>
          <a:p>
            <a:pPr algn="ctr"/>
            <a:r>
              <a:rPr lang="hu-HU" sz="2400" dirty="0" smtClean="0">
                <a:latin typeface="Times New Roman" panose="02020603050405020304" pitchFamily="18" charset="0"/>
                <a:cs typeface="Times New Roman" panose="02020603050405020304" pitchFamily="18" charset="0"/>
              </a:rPr>
              <a:t>molar amount and pressure do not change!</a:t>
            </a:r>
            <a:endParaRPr lang="hu-HU" sz="2400" dirty="0">
              <a:latin typeface="Times New Roman" panose="02020603050405020304" pitchFamily="18" charset="0"/>
              <a:cs typeface="Times New Roman" panose="02020603050405020304" pitchFamily="18" charset="0"/>
            </a:endParaRPr>
          </a:p>
        </p:txBody>
      </p:sp>
      <p:sp>
        <p:nvSpPr>
          <p:cNvPr id="143" name="Szövegdoboz 142">
            <a:extLst>
              <a:ext uri="{FF2B5EF4-FFF2-40B4-BE49-F238E27FC236}">
                <a16:creationId xmlns:a16="http://schemas.microsoft.com/office/drawing/2014/main" id="{FE963FE5-9355-4669-86CA-E9CD5EF07275}"/>
              </a:ext>
            </a:extLst>
          </p:cNvPr>
          <p:cNvSpPr txBox="1"/>
          <p:nvPr/>
        </p:nvSpPr>
        <p:spPr>
          <a:xfrm>
            <a:off x="6372353" y="5193750"/>
            <a:ext cx="567642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Gases behave as if </a:t>
            </a:r>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volume would be </a:t>
            </a:r>
            <a:r>
              <a:rPr lang="en-US" sz="2400" dirty="0" smtClean="0">
                <a:latin typeface="Times New Roman" panose="02020603050405020304" pitchFamily="18" charset="0"/>
                <a:cs typeface="Times New Roman" panose="02020603050405020304" pitchFamily="18" charset="0"/>
              </a:rPr>
              <a:t>zero</a:t>
            </a:r>
            <a:r>
              <a:rPr lang="hu-HU" sz="2400" dirty="0" smtClean="0">
                <a:latin typeface="Times New Roman" panose="02020603050405020304" pitchFamily="18" charset="0"/>
                <a:cs typeface="Times New Roman" panose="02020603050405020304" pitchFamily="18" charset="0"/>
              </a:rPr>
              <a:t>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t>
            </a:r>
            <a:r>
              <a:rPr lang="en-US" sz="2400" dirty="0" smtClean="0">
                <a:latin typeface="Times New Roman" panose="02020603050405020304" pitchFamily="18" charset="0"/>
                <a:cs typeface="Times New Roman" panose="02020603050405020304" pitchFamily="18" charset="0"/>
              </a:rPr>
              <a:t>temperature</a:t>
            </a:r>
            <a:r>
              <a:rPr lang="hu-HU" sz="2400" dirty="0" smtClean="0">
                <a:latin typeface="Times New Roman" panose="02020603050405020304" pitchFamily="18" charset="0"/>
                <a:cs typeface="Times New Roman" panose="02020603050405020304" pitchFamily="18" charset="0"/>
              </a:rPr>
              <a:t>.</a:t>
            </a:r>
          </a:p>
          <a:p>
            <a:pPr algn="ct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o </a:t>
            </a:r>
            <a:r>
              <a:rPr lang="en-US" sz="2400" dirty="0">
                <a:latin typeface="Times New Roman" panose="02020603050405020304" pitchFamily="18" charset="0"/>
                <a:cs typeface="Times New Roman" panose="02020603050405020304" pitchFamily="18" charset="0"/>
              </a:rPr>
              <a:t>the temperature has a natural zero point!</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3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4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1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500" fill="hold"/>
                                        <p:tgtEl>
                                          <p:spTgt spid="138"/>
                                        </p:tgtEl>
                                        <p:attrNameLst>
                                          <p:attrName>ppt_x</p:attrName>
                                        </p:attrNameLst>
                                      </p:cBhvr>
                                      <p:tavLst>
                                        <p:tav tm="0">
                                          <p:val>
                                            <p:strVal val="1+#ppt_w/2"/>
                                          </p:val>
                                        </p:tav>
                                        <p:tav tm="100000">
                                          <p:val>
                                            <p:strVal val="#ppt_x"/>
                                          </p:val>
                                        </p:tav>
                                      </p:tavLst>
                                    </p:anim>
                                    <p:anim calcmode="lin" valueType="num">
                                      <p:cBhvr additive="base">
                                        <p:cTn id="34" dur="500" fill="hold"/>
                                        <p:tgtEl>
                                          <p:spTgt spid="13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42"/>
                                        </p:tgtEl>
                                        <p:attrNameLst>
                                          <p:attrName>style.visibility</p:attrName>
                                        </p:attrNameLst>
                                      </p:cBhvr>
                                      <p:to>
                                        <p:strVal val="visible"/>
                                      </p:to>
                                    </p:set>
                                    <p:anim calcmode="lin" valueType="num">
                                      <p:cBhvr additive="base">
                                        <p:cTn id="38" dur="500" fill="hold"/>
                                        <p:tgtEl>
                                          <p:spTgt spid="142"/>
                                        </p:tgtEl>
                                        <p:attrNameLst>
                                          <p:attrName>ppt_x</p:attrName>
                                        </p:attrNameLst>
                                      </p:cBhvr>
                                      <p:tavLst>
                                        <p:tav tm="0">
                                          <p:val>
                                            <p:strVal val="1+#ppt_w/2"/>
                                          </p:val>
                                        </p:tav>
                                        <p:tav tm="100000">
                                          <p:val>
                                            <p:strVal val="#ppt_x"/>
                                          </p:val>
                                        </p:tav>
                                      </p:tavLst>
                                    </p:anim>
                                    <p:anim calcmode="lin" valueType="num">
                                      <p:cBhvr additive="base">
                                        <p:cTn id="39"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1"/>
                                        </p:tgtEl>
                                        <p:attrNameLst>
                                          <p:attrName>style.visibility</p:attrName>
                                        </p:attrNameLst>
                                      </p:cBhvr>
                                      <p:to>
                                        <p:strVal val="visible"/>
                                      </p:to>
                                    </p:set>
                                    <p:anim calcmode="lin" valueType="num">
                                      <p:cBhvr additive="base">
                                        <p:cTn id="44" dur="500" fill="hold"/>
                                        <p:tgtEl>
                                          <p:spTgt spid="141"/>
                                        </p:tgtEl>
                                        <p:attrNameLst>
                                          <p:attrName>ppt_x</p:attrName>
                                        </p:attrNameLst>
                                      </p:cBhvr>
                                      <p:tavLst>
                                        <p:tav tm="0">
                                          <p:val>
                                            <p:strVal val="#ppt_x"/>
                                          </p:val>
                                        </p:tav>
                                        <p:tav tm="100000">
                                          <p:val>
                                            <p:strVal val="#ppt_x"/>
                                          </p:val>
                                        </p:tav>
                                      </p:tavLst>
                                    </p:anim>
                                    <p:anim calcmode="lin" valueType="num">
                                      <p:cBhvr additive="base">
                                        <p:cTn id="45" dur="500" fill="hold"/>
                                        <p:tgtEl>
                                          <p:spTgt spid="141"/>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1" presetClass="entr" presetSubtype="0" fill="hold" grpId="0" nodeType="afterEffect">
                                  <p:stCondLst>
                                    <p:cond delay="1000"/>
                                  </p:stCondLst>
                                  <p:childTnLst>
                                    <p:set>
                                      <p:cBhvr>
                                        <p:cTn id="4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P spid="111" grpId="0" animBg="1"/>
      <p:bldP spid="138" grpId="0"/>
      <p:bldP spid="139" grpId="0"/>
      <p:bldP spid="140" grpId="0"/>
      <p:bldP spid="141" grpId="0"/>
      <p:bldP spid="142" grpId="0"/>
      <p:bldP spid="1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5032375"/>
              </a:xfrm>
            </p:spPr>
            <p:txBody>
              <a:bodyPr>
                <a:normAutofit/>
              </a:bodyPr>
              <a:lstStyle/>
              <a:p>
                <a:pPr marL="0" indent="0" algn="ctr">
                  <a:buNone/>
                </a:pPr>
                <a:r>
                  <a:rPr lang="en-US" sz="3600" b="1" dirty="0" smtClean="0"/>
                  <a:t>Law of Gay-Lussac I. (Charles)</a:t>
                </a:r>
                <a:r>
                  <a:rPr lang="hu-HU" sz="3600" b="1" dirty="0" smtClean="0"/>
                  <a:t>:</a:t>
                </a:r>
                <a:r>
                  <a:rPr lang="hu-HU" sz="3600" dirty="0" smtClean="0"/>
                  <a:t> equation of state, which describes the state of ideal gases at constant pressure – isobar condition. It sates that</a:t>
                </a:r>
                <a:r>
                  <a:rPr lang="en-US" sz="3600" dirty="0" smtClean="0"/>
                  <a:t> </a:t>
                </a:r>
                <a:r>
                  <a:rPr lang="en-US" sz="3600" dirty="0"/>
                  <a:t>at constant pressure, the ratio of the volume of a given </a:t>
                </a:r>
                <a:r>
                  <a:rPr lang="hu-HU" sz="3600" dirty="0" smtClean="0"/>
                  <a:t>molar </a:t>
                </a:r>
                <a:r>
                  <a:rPr lang="en-US" sz="3600" dirty="0" smtClean="0"/>
                  <a:t>amount </a:t>
                </a:r>
                <a:r>
                  <a:rPr lang="en-US" sz="3600" dirty="0"/>
                  <a:t>of gas to its </a:t>
                </a:r>
                <a:r>
                  <a:rPr lang="en-US" sz="3600" dirty="0" smtClean="0"/>
                  <a:t>temperature</a:t>
                </a:r>
                <a:r>
                  <a:rPr lang="hu-HU" sz="3600" dirty="0" smtClean="0"/>
                  <a:t>,</a:t>
                </a:r>
                <a:r>
                  <a:rPr lang="en-US" sz="3600" dirty="0" smtClean="0"/>
                  <a:t> </a:t>
                </a:r>
                <a:r>
                  <a:rPr lang="en-US" sz="3600" dirty="0"/>
                  <a:t>measured on the absolute temperature </a:t>
                </a:r>
                <a:r>
                  <a:rPr lang="en-US" sz="3600" dirty="0" smtClean="0"/>
                  <a:t>scale</a:t>
                </a:r>
                <a:r>
                  <a:rPr lang="hu-HU" sz="3600" dirty="0" smtClean="0"/>
                  <a:t>,</a:t>
                </a:r>
                <a:r>
                  <a:rPr lang="en-US" sz="3600" dirty="0" smtClean="0"/>
                  <a:t> </a:t>
                </a:r>
                <a:r>
                  <a:rPr lang="en-US" sz="3600" dirty="0"/>
                  <a:t>is constant</a:t>
                </a:r>
                <a:r>
                  <a:rPr lang="hu-HU" sz="3600" dirty="0" smtClean="0"/>
                  <a:t>. </a:t>
                </a:r>
              </a:p>
              <a:p>
                <a:pPr marL="0" indent="0" algn="ctr">
                  <a:buNone/>
                </a:pPr>
                <a:endParaRPr lang="hu-HU" sz="3600" dirty="0"/>
              </a:p>
              <a:p>
                <a:pPr marL="0" indent="0" algn="ctr">
                  <a:buNone/>
                </a:pPr>
                <a14:m>
                  <m:oMathPara xmlns:m="http://schemas.openxmlformats.org/officeDocument/2006/math">
                    <m:oMathParaPr>
                      <m:jc m:val="centerGroup"/>
                    </m:oMathParaPr>
                    <m:oMath xmlns:m="http://schemas.openxmlformats.org/officeDocument/2006/math">
                      <m:f>
                        <m:fPr>
                          <m:ctrlPr>
                            <a:rPr lang="hu-HU" sz="3600" i="1">
                              <a:latin typeface="Cambria Math" panose="02040503050406030204" pitchFamily="18" charset="0"/>
                            </a:rPr>
                          </m:ctrlPr>
                        </m:fPr>
                        <m:num>
                          <m:r>
                            <a:rPr lang="hu-HU" sz="3600" i="1">
                              <a:latin typeface="Cambria Math" panose="02040503050406030204" pitchFamily="18" charset="0"/>
                            </a:rPr>
                            <m:t>𝑉</m:t>
                          </m:r>
                        </m:num>
                        <m:den>
                          <m:r>
                            <a:rPr lang="hu-HU" sz="3600" i="1">
                              <a:latin typeface="Cambria Math" panose="02040503050406030204" pitchFamily="18" charset="0"/>
                            </a:rPr>
                            <m:t>𝑇</m:t>
                          </m:r>
                        </m:den>
                      </m:f>
                      <m:r>
                        <a:rPr lang="hu-HU" sz="3600" i="1">
                          <a:latin typeface="Cambria Math" panose="02040503050406030204" pitchFamily="18" charset="0"/>
                        </a:rPr>
                        <m:t>=</m:t>
                      </m:r>
                      <m:r>
                        <a:rPr lang="hu-HU" sz="3600" b="0" i="1" smtClean="0">
                          <a:latin typeface="Cambria Math" panose="02040503050406030204" pitchFamily="18" charset="0"/>
                        </a:rPr>
                        <m:t>𝑐</m:t>
                      </m:r>
                      <m:r>
                        <a:rPr lang="hu-HU" sz="3600" i="1">
                          <a:latin typeface="Cambria Math" panose="02040503050406030204" pitchFamily="18" charset="0"/>
                        </a:rPr>
                        <m:t>𝑜𝑛𝑠𝑡</m:t>
                      </m:r>
                      <m:r>
                        <a:rPr lang="hu-HU" sz="3600" b="0" i="1" smtClean="0">
                          <a:latin typeface="Cambria Math" panose="02040503050406030204" pitchFamily="18" charset="0"/>
                        </a:rPr>
                        <m:t>𝑎𝑛𝑡</m:t>
                      </m:r>
                      <m:r>
                        <a:rPr lang="hu-HU" sz="3600" i="1">
                          <a:latin typeface="Cambria Math" panose="02040503050406030204" pitchFamily="18" charset="0"/>
                        </a:rPr>
                        <m:t> </m:t>
                      </m:r>
                      <m:r>
                        <a:rPr lang="hu-HU" sz="3600" b="0" i="1" smtClean="0">
                          <a:latin typeface="Cambria Math" panose="02040503050406030204" pitchFamily="18" charset="0"/>
                        </a:rPr>
                        <m:t>  </m:t>
                      </m:r>
                      <m:r>
                        <a:rPr lang="hu-HU" sz="3600" b="0" i="1" smtClean="0">
                          <a:latin typeface="Cambria Math" panose="02040503050406030204" pitchFamily="18" charset="0"/>
                        </a:rPr>
                        <m:t>𝑜𝑟</m:t>
                      </m:r>
                      <m:r>
                        <a:rPr lang="hu-HU" sz="3600" b="0" i="1" smtClean="0">
                          <a:latin typeface="Cambria Math" panose="02040503050406030204" pitchFamily="18" charset="0"/>
                        </a:rPr>
                        <m:t>   </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1</m:t>
                              </m:r>
                            </m:sub>
                          </m:sSub>
                        </m:den>
                      </m:f>
                      <m:r>
                        <a:rPr lang="hu-HU" sz="3600" i="1">
                          <a:latin typeface="Cambria Math" panose="02040503050406030204" pitchFamily="18" charset="0"/>
                        </a:rPr>
                        <m:t>=</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oMath>
                  </m:oMathPara>
                </a14:m>
                <a:endParaRPr lang="hu-HU" sz="3600"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3"/>
                <a:stretch>
                  <a:fillRect l="-1565" t="-2906" r="-2493"/>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 (Charles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19</a:t>
            </a:fld>
            <a:endParaRPr lang="hu-HU"/>
          </a:p>
        </p:txBody>
      </p:sp>
    </p:spTree>
    <p:extLst>
      <p:ext uri="{BB962C8B-B14F-4D97-AF65-F5344CB8AC3E}">
        <p14:creationId xmlns:p14="http://schemas.microsoft.com/office/powerpoint/2010/main" val="372455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system and its environment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fontScale="92500"/>
          </a:bodyPr>
          <a:lstStyle/>
          <a:p>
            <a:r>
              <a:rPr lang="en-US" sz="3000" dirty="0">
                <a:latin typeface="Times New Roman" panose="02020603050405020304" pitchFamily="18" charset="0"/>
                <a:cs typeface="Times New Roman" panose="02020603050405020304" pitchFamily="18" charset="0"/>
              </a:rPr>
              <a:t>In addition to using the </a:t>
            </a:r>
            <a:r>
              <a:rPr lang="hu-HU" sz="3000" dirty="0" smtClean="0">
                <a:latin typeface="Times New Roman" panose="02020603050405020304" pitchFamily="18" charset="0"/>
                <a:cs typeface="Times New Roman" panose="02020603050405020304" pitchFamily="18" charset="0"/>
              </a:rPr>
              <a:t>balance</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Lavoisier took another important step</a:t>
            </a:r>
            <a:r>
              <a:rPr lang="en-US" sz="3000" dirty="0" smtClean="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He </a:t>
            </a:r>
            <a:r>
              <a:rPr lang="en-US" sz="3000" dirty="0">
                <a:latin typeface="Times New Roman" panose="02020603050405020304" pitchFamily="18" charset="0"/>
                <a:cs typeface="Times New Roman" panose="02020603050405020304" pitchFamily="18" charset="0"/>
              </a:rPr>
              <a:t>studied the phenomena by isolating his experimental equipment from the rest of the </a:t>
            </a:r>
            <a:r>
              <a:rPr lang="hu-HU" sz="3000" dirty="0">
                <a:latin typeface="Times New Roman" panose="02020603050405020304" pitchFamily="18" charset="0"/>
                <a:cs typeface="Times New Roman" panose="02020603050405020304" pitchFamily="18" charset="0"/>
              </a:rPr>
              <a:t>surroundings.</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Today</a:t>
            </a:r>
            <a:r>
              <a:rPr lang="en-US" sz="3000" dirty="0">
                <a:latin typeface="Times New Roman" panose="02020603050405020304" pitchFamily="18" charset="0"/>
                <a:cs typeface="Times New Roman" panose="02020603050405020304" pitchFamily="18" charset="0"/>
              </a:rPr>
              <a:t>, </a:t>
            </a:r>
            <a:r>
              <a:rPr lang="hu-HU" sz="3000" dirty="0" smtClean="0">
                <a:latin typeface="Times New Roman" panose="02020603050405020304" pitchFamily="18" charset="0"/>
                <a:cs typeface="Times New Roman" panose="02020603050405020304" pitchFamily="18" charset="0"/>
              </a:rPr>
              <a:t>one can</a:t>
            </a:r>
            <a:r>
              <a:rPr lang="en-US" sz="3000" dirty="0" smtClean="0">
                <a:latin typeface="Times New Roman" panose="02020603050405020304" pitchFamily="18" charset="0"/>
                <a:cs typeface="Times New Roman" panose="02020603050405020304" pitchFamily="18" charset="0"/>
              </a:rPr>
              <a:t> say</a:t>
            </a:r>
            <a:r>
              <a:rPr lang="hu-HU" sz="3000" dirty="0" smtClean="0">
                <a:latin typeface="Times New Roman" panose="02020603050405020304" pitchFamily="18" charset="0"/>
                <a:cs typeface="Times New Roman" panose="02020603050405020304" pitchFamily="18" charset="0"/>
              </a:rPr>
              <a:t> that</a:t>
            </a:r>
            <a:r>
              <a:rPr lang="en-US" sz="3000" dirty="0" smtClean="0">
                <a:latin typeface="Times New Roman" panose="02020603050405020304" pitchFamily="18" charset="0"/>
                <a:cs typeface="Times New Roman" panose="02020603050405020304" pitchFamily="18" charset="0"/>
              </a:rPr>
              <a:t> </a:t>
            </a:r>
            <a:r>
              <a:rPr lang="hu-HU" sz="3000" dirty="0" smtClean="0">
                <a:latin typeface="Times New Roman" panose="02020603050405020304" pitchFamily="18" charset="0"/>
                <a:cs typeface="Times New Roman" panose="02020603050405020304" pitchFamily="18" charset="0"/>
              </a:rPr>
              <a:t>the</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observations and measurements </a:t>
            </a:r>
            <a:r>
              <a:rPr lang="hu-HU" sz="3000" dirty="0" smtClean="0">
                <a:latin typeface="Times New Roman" panose="02020603050405020304" pitchFamily="18" charset="0"/>
                <a:cs typeface="Times New Roman" panose="02020603050405020304" pitchFamily="18" charset="0"/>
              </a:rPr>
              <a:t>were performed </a:t>
            </a:r>
            <a:r>
              <a:rPr lang="en-US" sz="3000" dirty="0" smtClean="0">
                <a:latin typeface="Times New Roman" panose="02020603050405020304" pitchFamily="18" charset="0"/>
                <a:cs typeface="Times New Roman" panose="02020603050405020304" pitchFamily="18" charset="0"/>
              </a:rPr>
              <a:t>on </a:t>
            </a:r>
            <a:r>
              <a:rPr lang="en-US" sz="3000" dirty="0">
                <a:latin typeface="Times New Roman" panose="02020603050405020304" pitchFamily="18" charset="0"/>
                <a:cs typeface="Times New Roman" panose="02020603050405020304" pitchFamily="18" charset="0"/>
              </a:rPr>
              <a:t>the "system" to be studied</a:t>
            </a:r>
            <a:r>
              <a:rPr lang="en-US" sz="3000" dirty="0" smtClean="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system is therefore the finite part of the space </a:t>
            </a:r>
            <a:r>
              <a:rPr lang="hu-HU" sz="3000" dirty="0" smtClean="0">
                <a:latin typeface="Times New Roman" panose="02020603050405020304" pitchFamily="18" charset="0"/>
                <a:cs typeface="Times New Roman" panose="02020603050405020304" pitchFamily="18" charset="0"/>
              </a:rPr>
              <a:t>to be</a:t>
            </a:r>
            <a:r>
              <a:rPr lang="en-US" sz="3000" dirty="0" smtClean="0">
                <a:latin typeface="Times New Roman" panose="02020603050405020304" pitchFamily="18" charset="0"/>
                <a:cs typeface="Times New Roman" panose="02020603050405020304" pitchFamily="18" charset="0"/>
              </a:rPr>
              <a:t> examine</a:t>
            </a:r>
            <a:r>
              <a:rPr lang="hu-HU" sz="3000" dirty="0" smtClean="0">
                <a:latin typeface="Times New Roman" panose="02020603050405020304" pitchFamily="18" charset="0"/>
                <a:cs typeface="Times New Roman" panose="02020603050405020304" pitchFamily="18" charset="0"/>
              </a:rPr>
              <a:t>d</a:t>
            </a:r>
            <a:r>
              <a:rPr lang="en-US" sz="3000" dirty="0" smtClean="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Everything else</a:t>
            </a:r>
            <a:r>
              <a:rPr lang="hu-HU" sz="3000" dirty="0" smtClean="0">
                <a:latin typeface="Times New Roman" panose="02020603050405020304" pitchFamily="18" charset="0"/>
                <a:cs typeface="Times New Roman" panose="02020603050405020304" pitchFamily="18" charset="0"/>
              </a:rPr>
              <a:t> is</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the </a:t>
            </a:r>
            <a:r>
              <a:rPr lang="en-US" sz="3000" dirty="0" smtClean="0">
                <a:latin typeface="Times New Roman" panose="02020603050405020304" pitchFamily="18" charset="0"/>
                <a:cs typeface="Times New Roman" panose="02020603050405020304" pitchFamily="18" charset="0"/>
              </a:rPr>
              <a:t>environment</a:t>
            </a:r>
            <a:r>
              <a:rPr lang="hu-HU" sz="3000" dirty="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environment is </a:t>
            </a:r>
            <a:r>
              <a:rPr lang="hu-HU" sz="3000" dirty="0" err="1" smtClean="0">
                <a:latin typeface="Times New Roman" panose="02020603050405020304" pitchFamily="18" charset="0"/>
                <a:cs typeface="Times New Roman" panose="02020603050405020304" pitchFamily="18" charset="0"/>
              </a:rPr>
              <a:t>thus</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outside the system, the entire space surrounding it.</a:t>
            </a:r>
            <a:endParaRPr lang="hu-HU" sz="3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2</a:t>
            </a:fld>
            <a:endParaRPr lang="hu-HU" dirty="0"/>
          </a:p>
        </p:txBody>
      </p:sp>
    </p:spTree>
    <p:extLst>
      <p:ext uri="{BB962C8B-B14F-4D97-AF65-F5344CB8AC3E}">
        <p14:creationId xmlns:p14="http://schemas.microsoft.com/office/powerpoint/2010/main" val="238092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06">
            <a:extLst>
              <a:ext uri="{FF2B5EF4-FFF2-40B4-BE49-F238E27FC236}">
                <a16:creationId xmlns:a16="http://schemas.microsoft.com/office/drawing/2014/main" id="{0794E46B-8AE5-4068-A8C2-5C03532424F4}"/>
              </a:ext>
            </a:extLst>
          </p:cNvPr>
          <p:cNvSpPr>
            <a:spLocks noEditPoints="1"/>
          </p:cNvSpPr>
          <p:nvPr/>
        </p:nvSpPr>
        <p:spPr bwMode="auto">
          <a:xfrm>
            <a:off x="603250" y="4681538"/>
            <a:ext cx="4902200" cy="838200"/>
          </a:xfrm>
          <a:custGeom>
            <a:avLst/>
            <a:gdLst>
              <a:gd name="T0" fmla="*/ 83 w 6162"/>
              <a:gd name="T1" fmla="*/ 1041 h 1053"/>
              <a:gd name="T2" fmla="*/ 160 w 6162"/>
              <a:gd name="T3" fmla="*/ 1012 h 1053"/>
              <a:gd name="T4" fmla="*/ 204 w 6162"/>
              <a:gd name="T5" fmla="*/ 988 h 1053"/>
              <a:gd name="T6" fmla="*/ 273 w 6162"/>
              <a:gd name="T7" fmla="*/ 1009 h 1053"/>
              <a:gd name="T8" fmla="*/ 399 w 6162"/>
              <a:gd name="T9" fmla="*/ 988 h 1053"/>
              <a:gd name="T10" fmla="*/ 457 w 6162"/>
              <a:gd name="T11" fmla="*/ 946 h 1053"/>
              <a:gd name="T12" fmla="*/ 589 w 6162"/>
              <a:gd name="T13" fmla="*/ 957 h 1053"/>
              <a:gd name="T14" fmla="*/ 665 w 6162"/>
              <a:gd name="T15" fmla="*/ 928 h 1053"/>
              <a:gd name="T16" fmla="*/ 715 w 6162"/>
              <a:gd name="T17" fmla="*/ 936 h 1053"/>
              <a:gd name="T18" fmla="*/ 836 w 6162"/>
              <a:gd name="T19" fmla="*/ 883 h 1053"/>
              <a:gd name="T20" fmla="*/ 968 w 6162"/>
              <a:gd name="T21" fmla="*/ 894 h 1053"/>
              <a:gd name="T22" fmla="*/ 1025 w 6162"/>
              <a:gd name="T23" fmla="*/ 852 h 1053"/>
              <a:gd name="T24" fmla="*/ 1157 w 6162"/>
              <a:gd name="T25" fmla="*/ 862 h 1053"/>
              <a:gd name="T26" fmla="*/ 1202 w 6162"/>
              <a:gd name="T27" fmla="*/ 839 h 1053"/>
              <a:gd name="T28" fmla="*/ 1360 w 6162"/>
              <a:gd name="T29" fmla="*/ 812 h 1053"/>
              <a:gd name="T30" fmla="*/ 1410 w 6162"/>
              <a:gd name="T31" fmla="*/ 820 h 1053"/>
              <a:gd name="T32" fmla="*/ 1531 w 6162"/>
              <a:gd name="T33" fmla="*/ 768 h 1053"/>
              <a:gd name="T34" fmla="*/ 1662 w 6162"/>
              <a:gd name="T35" fmla="*/ 778 h 1053"/>
              <a:gd name="T36" fmla="*/ 1720 w 6162"/>
              <a:gd name="T37" fmla="*/ 736 h 1053"/>
              <a:gd name="T38" fmla="*/ 1852 w 6162"/>
              <a:gd name="T39" fmla="*/ 747 h 1053"/>
              <a:gd name="T40" fmla="*/ 1897 w 6162"/>
              <a:gd name="T41" fmla="*/ 723 h 1053"/>
              <a:gd name="T42" fmla="*/ 2055 w 6162"/>
              <a:gd name="T43" fmla="*/ 697 h 1053"/>
              <a:gd name="T44" fmla="*/ 2105 w 6162"/>
              <a:gd name="T45" fmla="*/ 705 h 1053"/>
              <a:gd name="T46" fmla="*/ 2226 w 6162"/>
              <a:gd name="T47" fmla="*/ 652 h 1053"/>
              <a:gd name="T48" fmla="*/ 2357 w 6162"/>
              <a:gd name="T49" fmla="*/ 663 h 1053"/>
              <a:gd name="T50" fmla="*/ 2415 w 6162"/>
              <a:gd name="T51" fmla="*/ 621 h 1053"/>
              <a:gd name="T52" fmla="*/ 2547 w 6162"/>
              <a:gd name="T53" fmla="*/ 631 h 1053"/>
              <a:gd name="T54" fmla="*/ 2591 w 6162"/>
              <a:gd name="T55" fmla="*/ 608 h 1053"/>
              <a:gd name="T56" fmla="*/ 2749 w 6162"/>
              <a:gd name="T57" fmla="*/ 581 h 1053"/>
              <a:gd name="T58" fmla="*/ 2799 w 6162"/>
              <a:gd name="T59" fmla="*/ 589 h 1053"/>
              <a:gd name="T60" fmla="*/ 2920 w 6162"/>
              <a:gd name="T61" fmla="*/ 537 h 1053"/>
              <a:gd name="T62" fmla="*/ 3052 w 6162"/>
              <a:gd name="T63" fmla="*/ 547 h 1053"/>
              <a:gd name="T64" fmla="*/ 3110 w 6162"/>
              <a:gd name="T65" fmla="*/ 505 h 1053"/>
              <a:gd name="T66" fmla="*/ 3242 w 6162"/>
              <a:gd name="T67" fmla="*/ 516 h 1053"/>
              <a:gd name="T68" fmla="*/ 3286 w 6162"/>
              <a:gd name="T69" fmla="*/ 492 h 1053"/>
              <a:gd name="T70" fmla="*/ 3444 w 6162"/>
              <a:gd name="T71" fmla="*/ 466 h 1053"/>
              <a:gd name="T72" fmla="*/ 3494 w 6162"/>
              <a:gd name="T73" fmla="*/ 474 h 1053"/>
              <a:gd name="T74" fmla="*/ 3615 w 6162"/>
              <a:gd name="T75" fmla="*/ 421 h 1053"/>
              <a:gd name="T76" fmla="*/ 3747 w 6162"/>
              <a:gd name="T77" fmla="*/ 432 h 1053"/>
              <a:gd name="T78" fmla="*/ 3805 w 6162"/>
              <a:gd name="T79" fmla="*/ 390 h 1053"/>
              <a:gd name="T80" fmla="*/ 3936 w 6162"/>
              <a:gd name="T81" fmla="*/ 400 h 1053"/>
              <a:gd name="T82" fmla="*/ 3981 w 6162"/>
              <a:gd name="T83" fmla="*/ 377 h 1053"/>
              <a:gd name="T84" fmla="*/ 4139 w 6162"/>
              <a:gd name="T85" fmla="*/ 350 h 1053"/>
              <a:gd name="T86" fmla="*/ 4189 w 6162"/>
              <a:gd name="T87" fmla="*/ 358 h 1053"/>
              <a:gd name="T88" fmla="*/ 4310 w 6162"/>
              <a:gd name="T89" fmla="*/ 306 h 1053"/>
              <a:gd name="T90" fmla="*/ 4442 w 6162"/>
              <a:gd name="T91" fmla="*/ 316 h 1053"/>
              <a:gd name="T92" fmla="*/ 4500 w 6162"/>
              <a:gd name="T93" fmla="*/ 274 h 1053"/>
              <a:gd name="T94" fmla="*/ 4631 w 6162"/>
              <a:gd name="T95" fmla="*/ 285 h 1053"/>
              <a:gd name="T96" fmla="*/ 4676 w 6162"/>
              <a:gd name="T97" fmla="*/ 261 h 1053"/>
              <a:gd name="T98" fmla="*/ 4834 w 6162"/>
              <a:gd name="T99" fmla="*/ 235 h 1053"/>
              <a:gd name="T100" fmla="*/ 4884 w 6162"/>
              <a:gd name="T101" fmla="*/ 243 h 1053"/>
              <a:gd name="T102" fmla="*/ 5005 w 6162"/>
              <a:gd name="T103" fmla="*/ 190 h 1053"/>
              <a:gd name="T104" fmla="*/ 5136 w 6162"/>
              <a:gd name="T105" fmla="*/ 201 h 1053"/>
              <a:gd name="T106" fmla="*/ 5194 w 6162"/>
              <a:gd name="T107" fmla="*/ 159 h 1053"/>
              <a:gd name="T108" fmla="*/ 5326 w 6162"/>
              <a:gd name="T109" fmla="*/ 169 h 1053"/>
              <a:gd name="T110" fmla="*/ 5371 w 6162"/>
              <a:gd name="T111" fmla="*/ 146 h 1053"/>
              <a:gd name="T112" fmla="*/ 5529 w 6162"/>
              <a:gd name="T113" fmla="*/ 119 h 1053"/>
              <a:gd name="T114" fmla="*/ 5579 w 6162"/>
              <a:gd name="T115" fmla="*/ 127 h 1053"/>
              <a:gd name="T116" fmla="*/ 5700 w 6162"/>
              <a:gd name="T117" fmla="*/ 75 h 1053"/>
              <a:gd name="T118" fmla="*/ 5831 w 6162"/>
              <a:gd name="T119" fmla="*/ 85 h 1053"/>
              <a:gd name="T120" fmla="*/ 5889 w 6162"/>
              <a:gd name="T121" fmla="*/ 43 h 1053"/>
              <a:gd name="T122" fmla="*/ 6021 w 6162"/>
              <a:gd name="T123" fmla="*/ 54 h 1053"/>
              <a:gd name="T124" fmla="*/ 6066 w 6162"/>
              <a:gd name="T125" fmla="*/ 3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2" h="1053">
                <a:moveTo>
                  <a:pt x="20" y="1051"/>
                </a:moveTo>
                <a:lnTo>
                  <a:pt x="20" y="1051"/>
                </a:lnTo>
                <a:lnTo>
                  <a:pt x="20" y="1051"/>
                </a:lnTo>
                <a:cubicBezTo>
                  <a:pt x="29" y="1050"/>
                  <a:pt x="35" y="1042"/>
                  <a:pt x="33" y="1033"/>
                </a:cubicBezTo>
                <a:cubicBezTo>
                  <a:pt x="32" y="1024"/>
                  <a:pt x="24" y="1018"/>
                  <a:pt x="15" y="1020"/>
                </a:cubicBezTo>
                <a:lnTo>
                  <a:pt x="15" y="1020"/>
                </a:lnTo>
                <a:lnTo>
                  <a:pt x="15" y="1020"/>
                </a:lnTo>
                <a:cubicBezTo>
                  <a:pt x="6" y="1021"/>
                  <a:pt x="0" y="1029"/>
                  <a:pt x="2" y="1038"/>
                </a:cubicBezTo>
                <a:cubicBezTo>
                  <a:pt x="3" y="1047"/>
                  <a:pt x="11" y="1053"/>
                  <a:pt x="20" y="1051"/>
                </a:cubicBezTo>
                <a:close/>
                <a:moveTo>
                  <a:pt x="83" y="1041"/>
                </a:moveTo>
                <a:lnTo>
                  <a:pt x="83" y="1041"/>
                </a:lnTo>
                <a:lnTo>
                  <a:pt x="83" y="1041"/>
                </a:lnTo>
                <a:cubicBezTo>
                  <a:pt x="92" y="1039"/>
                  <a:pt x="98" y="1031"/>
                  <a:pt x="96" y="1022"/>
                </a:cubicBezTo>
                <a:cubicBezTo>
                  <a:pt x="95" y="1014"/>
                  <a:pt x="87" y="1008"/>
                  <a:pt x="78" y="1009"/>
                </a:cubicBezTo>
                <a:lnTo>
                  <a:pt x="78" y="1009"/>
                </a:lnTo>
                <a:lnTo>
                  <a:pt x="78" y="1009"/>
                </a:lnTo>
                <a:cubicBezTo>
                  <a:pt x="69" y="1011"/>
                  <a:pt x="63" y="1019"/>
                  <a:pt x="65" y="1028"/>
                </a:cubicBezTo>
                <a:cubicBezTo>
                  <a:pt x="66" y="1036"/>
                  <a:pt x="75" y="1042"/>
                  <a:pt x="83" y="1041"/>
                </a:cubicBezTo>
                <a:close/>
                <a:moveTo>
                  <a:pt x="146" y="1030"/>
                </a:moveTo>
                <a:lnTo>
                  <a:pt x="146" y="1030"/>
                </a:lnTo>
                <a:lnTo>
                  <a:pt x="146" y="1030"/>
                </a:lnTo>
                <a:cubicBezTo>
                  <a:pt x="155" y="1029"/>
                  <a:pt x="161" y="1021"/>
                  <a:pt x="160" y="1012"/>
                </a:cubicBezTo>
                <a:cubicBezTo>
                  <a:pt x="158" y="1003"/>
                  <a:pt x="150" y="997"/>
                  <a:pt x="141" y="999"/>
                </a:cubicBezTo>
                <a:lnTo>
                  <a:pt x="141" y="999"/>
                </a:lnTo>
                <a:lnTo>
                  <a:pt x="141" y="999"/>
                </a:lnTo>
                <a:cubicBezTo>
                  <a:pt x="132" y="1000"/>
                  <a:pt x="127" y="1008"/>
                  <a:pt x="128" y="1017"/>
                </a:cubicBezTo>
                <a:cubicBezTo>
                  <a:pt x="129" y="1026"/>
                  <a:pt x="138" y="1032"/>
                  <a:pt x="146" y="1030"/>
                </a:cubicBezTo>
                <a:close/>
                <a:moveTo>
                  <a:pt x="210" y="1020"/>
                </a:moveTo>
                <a:lnTo>
                  <a:pt x="210" y="1020"/>
                </a:lnTo>
                <a:lnTo>
                  <a:pt x="210" y="1020"/>
                </a:lnTo>
                <a:cubicBezTo>
                  <a:pt x="218" y="1018"/>
                  <a:pt x="224" y="1010"/>
                  <a:pt x="223" y="1001"/>
                </a:cubicBezTo>
                <a:cubicBezTo>
                  <a:pt x="221" y="993"/>
                  <a:pt x="213" y="987"/>
                  <a:pt x="204" y="988"/>
                </a:cubicBezTo>
                <a:lnTo>
                  <a:pt x="204" y="988"/>
                </a:lnTo>
                <a:lnTo>
                  <a:pt x="204" y="988"/>
                </a:lnTo>
                <a:cubicBezTo>
                  <a:pt x="196" y="990"/>
                  <a:pt x="190" y="998"/>
                  <a:pt x="191" y="1007"/>
                </a:cubicBezTo>
                <a:cubicBezTo>
                  <a:pt x="193" y="1015"/>
                  <a:pt x="201" y="1021"/>
                  <a:pt x="210" y="1020"/>
                </a:cubicBezTo>
                <a:close/>
                <a:moveTo>
                  <a:pt x="273" y="1009"/>
                </a:moveTo>
                <a:lnTo>
                  <a:pt x="273" y="1009"/>
                </a:lnTo>
                <a:lnTo>
                  <a:pt x="273" y="1009"/>
                </a:lnTo>
                <a:cubicBezTo>
                  <a:pt x="282" y="1008"/>
                  <a:pt x="287" y="1000"/>
                  <a:pt x="286" y="991"/>
                </a:cubicBezTo>
                <a:cubicBezTo>
                  <a:pt x="284" y="982"/>
                  <a:pt x="276" y="976"/>
                  <a:pt x="268" y="978"/>
                </a:cubicBezTo>
                <a:lnTo>
                  <a:pt x="268" y="978"/>
                </a:lnTo>
                <a:cubicBezTo>
                  <a:pt x="259" y="979"/>
                  <a:pt x="253" y="987"/>
                  <a:pt x="254" y="996"/>
                </a:cubicBezTo>
                <a:cubicBezTo>
                  <a:pt x="256" y="1005"/>
                  <a:pt x="264" y="1011"/>
                  <a:pt x="273" y="1009"/>
                </a:cubicBezTo>
                <a:close/>
                <a:moveTo>
                  <a:pt x="336" y="999"/>
                </a:moveTo>
                <a:lnTo>
                  <a:pt x="336" y="999"/>
                </a:lnTo>
                <a:lnTo>
                  <a:pt x="336" y="999"/>
                </a:lnTo>
                <a:cubicBezTo>
                  <a:pt x="345" y="997"/>
                  <a:pt x="351" y="989"/>
                  <a:pt x="349" y="980"/>
                </a:cubicBezTo>
                <a:cubicBezTo>
                  <a:pt x="348" y="972"/>
                  <a:pt x="339" y="966"/>
                  <a:pt x="331" y="967"/>
                </a:cubicBezTo>
                <a:lnTo>
                  <a:pt x="331" y="967"/>
                </a:lnTo>
                <a:cubicBezTo>
                  <a:pt x="322" y="969"/>
                  <a:pt x="316" y="977"/>
                  <a:pt x="318" y="986"/>
                </a:cubicBezTo>
                <a:cubicBezTo>
                  <a:pt x="319" y="994"/>
                  <a:pt x="327" y="1000"/>
                  <a:pt x="336" y="999"/>
                </a:cubicBezTo>
                <a:close/>
                <a:moveTo>
                  <a:pt x="399" y="988"/>
                </a:moveTo>
                <a:lnTo>
                  <a:pt x="399" y="988"/>
                </a:lnTo>
                <a:lnTo>
                  <a:pt x="399" y="988"/>
                </a:lnTo>
                <a:cubicBezTo>
                  <a:pt x="408" y="987"/>
                  <a:pt x="414" y="979"/>
                  <a:pt x="412" y="970"/>
                </a:cubicBezTo>
                <a:cubicBezTo>
                  <a:pt x="411" y="961"/>
                  <a:pt x="403" y="955"/>
                  <a:pt x="394" y="957"/>
                </a:cubicBezTo>
                <a:lnTo>
                  <a:pt x="394" y="957"/>
                </a:lnTo>
                <a:cubicBezTo>
                  <a:pt x="385" y="958"/>
                  <a:pt x="379" y="966"/>
                  <a:pt x="381" y="975"/>
                </a:cubicBezTo>
                <a:cubicBezTo>
                  <a:pt x="382" y="984"/>
                  <a:pt x="390" y="990"/>
                  <a:pt x="399" y="988"/>
                </a:cubicBezTo>
                <a:close/>
                <a:moveTo>
                  <a:pt x="462" y="978"/>
                </a:moveTo>
                <a:lnTo>
                  <a:pt x="462" y="978"/>
                </a:lnTo>
                <a:lnTo>
                  <a:pt x="462" y="978"/>
                </a:lnTo>
                <a:cubicBezTo>
                  <a:pt x="471" y="976"/>
                  <a:pt x="477" y="968"/>
                  <a:pt x="475" y="959"/>
                </a:cubicBezTo>
                <a:cubicBezTo>
                  <a:pt x="474" y="951"/>
                  <a:pt x="466" y="945"/>
                  <a:pt x="457" y="946"/>
                </a:cubicBezTo>
                <a:lnTo>
                  <a:pt x="457" y="946"/>
                </a:lnTo>
                <a:cubicBezTo>
                  <a:pt x="448" y="948"/>
                  <a:pt x="442" y="956"/>
                  <a:pt x="444" y="965"/>
                </a:cubicBezTo>
                <a:cubicBezTo>
                  <a:pt x="445" y="973"/>
                  <a:pt x="454" y="979"/>
                  <a:pt x="462" y="978"/>
                </a:cubicBezTo>
                <a:close/>
                <a:moveTo>
                  <a:pt x="525" y="967"/>
                </a:moveTo>
                <a:lnTo>
                  <a:pt x="525" y="967"/>
                </a:lnTo>
                <a:lnTo>
                  <a:pt x="525" y="967"/>
                </a:lnTo>
                <a:cubicBezTo>
                  <a:pt x="534" y="966"/>
                  <a:pt x="540" y="958"/>
                  <a:pt x="539" y="949"/>
                </a:cubicBezTo>
                <a:cubicBezTo>
                  <a:pt x="537" y="940"/>
                  <a:pt x="529" y="934"/>
                  <a:pt x="520" y="936"/>
                </a:cubicBezTo>
                <a:lnTo>
                  <a:pt x="520" y="936"/>
                </a:lnTo>
                <a:cubicBezTo>
                  <a:pt x="511" y="937"/>
                  <a:pt x="506" y="945"/>
                  <a:pt x="507" y="954"/>
                </a:cubicBezTo>
                <a:cubicBezTo>
                  <a:pt x="508" y="963"/>
                  <a:pt x="517" y="969"/>
                  <a:pt x="525" y="967"/>
                </a:cubicBezTo>
                <a:close/>
                <a:moveTo>
                  <a:pt x="589" y="957"/>
                </a:moveTo>
                <a:lnTo>
                  <a:pt x="589" y="957"/>
                </a:lnTo>
                <a:lnTo>
                  <a:pt x="589" y="957"/>
                </a:lnTo>
                <a:cubicBezTo>
                  <a:pt x="597" y="955"/>
                  <a:pt x="603" y="947"/>
                  <a:pt x="602" y="938"/>
                </a:cubicBezTo>
                <a:cubicBezTo>
                  <a:pt x="600" y="930"/>
                  <a:pt x="592" y="924"/>
                  <a:pt x="583" y="925"/>
                </a:cubicBezTo>
                <a:lnTo>
                  <a:pt x="583" y="925"/>
                </a:lnTo>
                <a:cubicBezTo>
                  <a:pt x="575" y="927"/>
                  <a:pt x="569" y="935"/>
                  <a:pt x="570" y="944"/>
                </a:cubicBezTo>
                <a:cubicBezTo>
                  <a:pt x="572" y="952"/>
                  <a:pt x="580" y="958"/>
                  <a:pt x="589" y="957"/>
                </a:cubicBezTo>
                <a:close/>
                <a:moveTo>
                  <a:pt x="652" y="946"/>
                </a:moveTo>
                <a:lnTo>
                  <a:pt x="652" y="946"/>
                </a:lnTo>
                <a:lnTo>
                  <a:pt x="652" y="946"/>
                </a:lnTo>
                <a:cubicBezTo>
                  <a:pt x="660" y="945"/>
                  <a:pt x="666" y="937"/>
                  <a:pt x="665" y="928"/>
                </a:cubicBezTo>
                <a:cubicBezTo>
                  <a:pt x="663" y="919"/>
                  <a:pt x="655" y="913"/>
                  <a:pt x="647" y="915"/>
                </a:cubicBezTo>
                <a:lnTo>
                  <a:pt x="646" y="915"/>
                </a:lnTo>
                <a:cubicBezTo>
                  <a:pt x="638" y="916"/>
                  <a:pt x="632" y="924"/>
                  <a:pt x="633" y="933"/>
                </a:cubicBezTo>
                <a:cubicBezTo>
                  <a:pt x="635" y="942"/>
                  <a:pt x="643" y="948"/>
                  <a:pt x="652" y="946"/>
                </a:cubicBezTo>
                <a:close/>
                <a:moveTo>
                  <a:pt x="715" y="936"/>
                </a:moveTo>
                <a:lnTo>
                  <a:pt x="715" y="936"/>
                </a:lnTo>
                <a:cubicBezTo>
                  <a:pt x="724" y="934"/>
                  <a:pt x="730" y="926"/>
                  <a:pt x="728" y="917"/>
                </a:cubicBezTo>
                <a:cubicBezTo>
                  <a:pt x="727" y="909"/>
                  <a:pt x="718" y="903"/>
                  <a:pt x="710" y="904"/>
                </a:cubicBezTo>
                <a:lnTo>
                  <a:pt x="710" y="904"/>
                </a:lnTo>
                <a:cubicBezTo>
                  <a:pt x="701" y="906"/>
                  <a:pt x="695" y="914"/>
                  <a:pt x="697" y="923"/>
                </a:cubicBezTo>
                <a:cubicBezTo>
                  <a:pt x="698" y="931"/>
                  <a:pt x="706" y="937"/>
                  <a:pt x="715" y="936"/>
                </a:cubicBezTo>
                <a:close/>
                <a:moveTo>
                  <a:pt x="778" y="925"/>
                </a:moveTo>
                <a:lnTo>
                  <a:pt x="778" y="925"/>
                </a:lnTo>
                <a:cubicBezTo>
                  <a:pt x="787" y="924"/>
                  <a:pt x="793" y="916"/>
                  <a:pt x="791" y="907"/>
                </a:cubicBezTo>
                <a:cubicBezTo>
                  <a:pt x="790" y="898"/>
                  <a:pt x="782" y="892"/>
                  <a:pt x="773" y="894"/>
                </a:cubicBezTo>
                <a:lnTo>
                  <a:pt x="773" y="894"/>
                </a:lnTo>
                <a:cubicBezTo>
                  <a:pt x="764" y="895"/>
                  <a:pt x="758" y="903"/>
                  <a:pt x="760" y="912"/>
                </a:cubicBezTo>
                <a:cubicBezTo>
                  <a:pt x="761" y="921"/>
                  <a:pt x="769" y="927"/>
                  <a:pt x="778" y="925"/>
                </a:cubicBezTo>
                <a:close/>
                <a:moveTo>
                  <a:pt x="841" y="915"/>
                </a:moveTo>
                <a:lnTo>
                  <a:pt x="841" y="915"/>
                </a:lnTo>
                <a:cubicBezTo>
                  <a:pt x="850" y="913"/>
                  <a:pt x="856" y="905"/>
                  <a:pt x="854" y="896"/>
                </a:cubicBezTo>
                <a:cubicBezTo>
                  <a:pt x="853" y="888"/>
                  <a:pt x="845" y="882"/>
                  <a:pt x="836" y="883"/>
                </a:cubicBezTo>
                <a:lnTo>
                  <a:pt x="836" y="883"/>
                </a:lnTo>
                <a:cubicBezTo>
                  <a:pt x="827" y="885"/>
                  <a:pt x="821" y="893"/>
                  <a:pt x="823" y="902"/>
                </a:cubicBezTo>
                <a:cubicBezTo>
                  <a:pt x="824" y="910"/>
                  <a:pt x="833" y="916"/>
                  <a:pt x="841" y="915"/>
                </a:cubicBezTo>
                <a:close/>
                <a:moveTo>
                  <a:pt x="904" y="904"/>
                </a:moveTo>
                <a:lnTo>
                  <a:pt x="904" y="904"/>
                </a:lnTo>
                <a:cubicBezTo>
                  <a:pt x="913" y="903"/>
                  <a:pt x="919" y="895"/>
                  <a:pt x="918" y="886"/>
                </a:cubicBezTo>
                <a:cubicBezTo>
                  <a:pt x="916" y="877"/>
                  <a:pt x="908" y="871"/>
                  <a:pt x="899" y="873"/>
                </a:cubicBezTo>
                <a:lnTo>
                  <a:pt x="899" y="873"/>
                </a:lnTo>
                <a:cubicBezTo>
                  <a:pt x="890" y="874"/>
                  <a:pt x="885" y="882"/>
                  <a:pt x="886" y="891"/>
                </a:cubicBezTo>
                <a:cubicBezTo>
                  <a:pt x="887" y="900"/>
                  <a:pt x="896" y="906"/>
                  <a:pt x="904" y="904"/>
                </a:cubicBezTo>
                <a:close/>
                <a:moveTo>
                  <a:pt x="968" y="894"/>
                </a:moveTo>
                <a:lnTo>
                  <a:pt x="968" y="894"/>
                </a:lnTo>
                <a:cubicBezTo>
                  <a:pt x="976" y="892"/>
                  <a:pt x="982" y="884"/>
                  <a:pt x="981" y="875"/>
                </a:cubicBezTo>
                <a:cubicBezTo>
                  <a:pt x="979" y="867"/>
                  <a:pt x="971" y="861"/>
                  <a:pt x="962" y="862"/>
                </a:cubicBezTo>
                <a:lnTo>
                  <a:pt x="962" y="862"/>
                </a:lnTo>
                <a:cubicBezTo>
                  <a:pt x="954" y="864"/>
                  <a:pt x="948" y="872"/>
                  <a:pt x="949" y="881"/>
                </a:cubicBezTo>
                <a:cubicBezTo>
                  <a:pt x="951" y="889"/>
                  <a:pt x="959" y="895"/>
                  <a:pt x="968" y="894"/>
                </a:cubicBezTo>
                <a:close/>
                <a:moveTo>
                  <a:pt x="1031" y="883"/>
                </a:moveTo>
                <a:lnTo>
                  <a:pt x="1031" y="883"/>
                </a:lnTo>
                <a:cubicBezTo>
                  <a:pt x="1039" y="882"/>
                  <a:pt x="1045" y="874"/>
                  <a:pt x="1044" y="865"/>
                </a:cubicBezTo>
                <a:cubicBezTo>
                  <a:pt x="1042" y="856"/>
                  <a:pt x="1034" y="850"/>
                  <a:pt x="1026" y="852"/>
                </a:cubicBezTo>
                <a:lnTo>
                  <a:pt x="1025" y="852"/>
                </a:lnTo>
                <a:cubicBezTo>
                  <a:pt x="1017" y="853"/>
                  <a:pt x="1011" y="861"/>
                  <a:pt x="1012" y="870"/>
                </a:cubicBezTo>
                <a:cubicBezTo>
                  <a:pt x="1014" y="879"/>
                  <a:pt x="1022" y="885"/>
                  <a:pt x="1031" y="883"/>
                </a:cubicBezTo>
                <a:close/>
                <a:moveTo>
                  <a:pt x="1094" y="873"/>
                </a:moveTo>
                <a:lnTo>
                  <a:pt x="1094" y="873"/>
                </a:lnTo>
                <a:cubicBezTo>
                  <a:pt x="1103" y="871"/>
                  <a:pt x="1109" y="863"/>
                  <a:pt x="1107" y="854"/>
                </a:cubicBezTo>
                <a:cubicBezTo>
                  <a:pt x="1106" y="846"/>
                  <a:pt x="1097" y="840"/>
                  <a:pt x="1089" y="841"/>
                </a:cubicBezTo>
                <a:lnTo>
                  <a:pt x="1089" y="841"/>
                </a:lnTo>
                <a:cubicBezTo>
                  <a:pt x="1080" y="843"/>
                  <a:pt x="1074" y="851"/>
                  <a:pt x="1075" y="860"/>
                </a:cubicBezTo>
                <a:cubicBezTo>
                  <a:pt x="1077" y="868"/>
                  <a:pt x="1085" y="874"/>
                  <a:pt x="1094" y="873"/>
                </a:cubicBezTo>
                <a:close/>
                <a:moveTo>
                  <a:pt x="1157" y="862"/>
                </a:moveTo>
                <a:lnTo>
                  <a:pt x="1157" y="862"/>
                </a:lnTo>
                <a:cubicBezTo>
                  <a:pt x="1166" y="861"/>
                  <a:pt x="1172" y="853"/>
                  <a:pt x="1170" y="844"/>
                </a:cubicBezTo>
                <a:cubicBezTo>
                  <a:pt x="1169" y="835"/>
                  <a:pt x="1161" y="829"/>
                  <a:pt x="1152" y="831"/>
                </a:cubicBezTo>
                <a:lnTo>
                  <a:pt x="1152" y="831"/>
                </a:lnTo>
                <a:cubicBezTo>
                  <a:pt x="1143" y="832"/>
                  <a:pt x="1137" y="840"/>
                  <a:pt x="1139" y="849"/>
                </a:cubicBezTo>
                <a:cubicBezTo>
                  <a:pt x="1140" y="858"/>
                  <a:pt x="1148" y="864"/>
                  <a:pt x="1157" y="862"/>
                </a:cubicBezTo>
                <a:close/>
                <a:moveTo>
                  <a:pt x="1220" y="852"/>
                </a:moveTo>
                <a:lnTo>
                  <a:pt x="1220" y="852"/>
                </a:lnTo>
                <a:cubicBezTo>
                  <a:pt x="1229" y="850"/>
                  <a:pt x="1235" y="842"/>
                  <a:pt x="1233" y="833"/>
                </a:cubicBezTo>
                <a:cubicBezTo>
                  <a:pt x="1232" y="825"/>
                  <a:pt x="1224" y="819"/>
                  <a:pt x="1215" y="820"/>
                </a:cubicBezTo>
                <a:lnTo>
                  <a:pt x="1215" y="820"/>
                </a:lnTo>
                <a:cubicBezTo>
                  <a:pt x="1206" y="822"/>
                  <a:pt x="1200" y="830"/>
                  <a:pt x="1202" y="839"/>
                </a:cubicBezTo>
                <a:cubicBezTo>
                  <a:pt x="1203" y="847"/>
                  <a:pt x="1212" y="853"/>
                  <a:pt x="1220" y="852"/>
                </a:cubicBezTo>
                <a:close/>
                <a:moveTo>
                  <a:pt x="1283" y="841"/>
                </a:moveTo>
                <a:lnTo>
                  <a:pt x="1283" y="841"/>
                </a:lnTo>
                <a:cubicBezTo>
                  <a:pt x="1292" y="840"/>
                  <a:pt x="1298" y="832"/>
                  <a:pt x="1297" y="823"/>
                </a:cubicBezTo>
                <a:cubicBezTo>
                  <a:pt x="1295" y="814"/>
                  <a:pt x="1287" y="808"/>
                  <a:pt x="1278" y="810"/>
                </a:cubicBezTo>
                <a:lnTo>
                  <a:pt x="1278" y="810"/>
                </a:lnTo>
                <a:cubicBezTo>
                  <a:pt x="1269" y="811"/>
                  <a:pt x="1264" y="819"/>
                  <a:pt x="1265" y="828"/>
                </a:cubicBezTo>
                <a:cubicBezTo>
                  <a:pt x="1266" y="837"/>
                  <a:pt x="1275" y="843"/>
                  <a:pt x="1283" y="841"/>
                </a:cubicBezTo>
                <a:close/>
                <a:moveTo>
                  <a:pt x="1347" y="831"/>
                </a:moveTo>
                <a:lnTo>
                  <a:pt x="1347" y="831"/>
                </a:lnTo>
                <a:cubicBezTo>
                  <a:pt x="1355" y="829"/>
                  <a:pt x="1361" y="821"/>
                  <a:pt x="1360" y="812"/>
                </a:cubicBezTo>
                <a:cubicBezTo>
                  <a:pt x="1358" y="804"/>
                  <a:pt x="1350" y="798"/>
                  <a:pt x="1341" y="799"/>
                </a:cubicBezTo>
                <a:lnTo>
                  <a:pt x="1341" y="799"/>
                </a:lnTo>
                <a:cubicBezTo>
                  <a:pt x="1333" y="801"/>
                  <a:pt x="1327" y="809"/>
                  <a:pt x="1328" y="818"/>
                </a:cubicBezTo>
                <a:cubicBezTo>
                  <a:pt x="1330" y="826"/>
                  <a:pt x="1338" y="832"/>
                  <a:pt x="1347" y="831"/>
                </a:cubicBezTo>
                <a:close/>
                <a:moveTo>
                  <a:pt x="1410" y="820"/>
                </a:moveTo>
                <a:lnTo>
                  <a:pt x="1410" y="820"/>
                </a:lnTo>
                <a:cubicBezTo>
                  <a:pt x="1418" y="819"/>
                  <a:pt x="1424" y="811"/>
                  <a:pt x="1423" y="802"/>
                </a:cubicBezTo>
                <a:cubicBezTo>
                  <a:pt x="1421" y="793"/>
                  <a:pt x="1413" y="787"/>
                  <a:pt x="1405" y="789"/>
                </a:cubicBezTo>
                <a:lnTo>
                  <a:pt x="1404" y="789"/>
                </a:lnTo>
                <a:cubicBezTo>
                  <a:pt x="1396" y="790"/>
                  <a:pt x="1390" y="798"/>
                  <a:pt x="1391" y="807"/>
                </a:cubicBezTo>
                <a:cubicBezTo>
                  <a:pt x="1393" y="816"/>
                  <a:pt x="1401" y="822"/>
                  <a:pt x="1410" y="820"/>
                </a:cubicBezTo>
                <a:close/>
                <a:moveTo>
                  <a:pt x="1473" y="810"/>
                </a:moveTo>
                <a:lnTo>
                  <a:pt x="1473" y="810"/>
                </a:lnTo>
                <a:cubicBezTo>
                  <a:pt x="1482" y="808"/>
                  <a:pt x="1488" y="800"/>
                  <a:pt x="1486" y="791"/>
                </a:cubicBezTo>
                <a:cubicBezTo>
                  <a:pt x="1485" y="783"/>
                  <a:pt x="1476" y="777"/>
                  <a:pt x="1468" y="778"/>
                </a:cubicBezTo>
                <a:lnTo>
                  <a:pt x="1468" y="778"/>
                </a:lnTo>
                <a:cubicBezTo>
                  <a:pt x="1459" y="780"/>
                  <a:pt x="1453" y="788"/>
                  <a:pt x="1454" y="797"/>
                </a:cubicBezTo>
                <a:cubicBezTo>
                  <a:pt x="1456" y="805"/>
                  <a:pt x="1464" y="811"/>
                  <a:pt x="1473" y="810"/>
                </a:cubicBezTo>
                <a:close/>
                <a:moveTo>
                  <a:pt x="1536" y="799"/>
                </a:moveTo>
                <a:lnTo>
                  <a:pt x="1536" y="799"/>
                </a:lnTo>
                <a:cubicBezTo>
                  <a:pt x="1545" y="798"/>
                  <a:pt x="1551" y="790"/>
                  <a:pt x="1549" y="781"/>
                </a:cubicBezTo>
                <a:cubicBezTo>
                  <a:pt x="1548" y="772"/>
                  <a:pt x="1540" y="766"/>
                  <a:pt x="1531" y="768"/>
                </a:cubicBezTo>
                <a:lnTo>
                  <a:pt x="1531" y="768"/>
                </a:lnTo>
                <a:cubicBezTo>
                  <a:pt x="1522" y="769"/>
                  <a:pt x="1516" y="777"/>
                  <a:pt x="1518" y="786"/>
                </a:cubicBezTo>
                <a:cubicBezTo>
                  <a:pt x="1519" y="795"/>
                  <a:pt x="1527" y="801"/>
                  <a:pt x="1536" y="799"/>
                </a:cubicBezTo>
                <a:close/>
                <a:moveTo>
                  <a:pt x="1599" y="789"/>
                </a:moveTo>
                <a:lnTo>
                  <a:pt x="1599" y="789"/>
                </a:lnTo>
                <a:cubicBezTo>
                  <a:pt x="1608" y="787"/>
                  <a:pt x="1614" y="779"/>
                  <a:pt x="1612" y="770"/>
                </a:cubicBezTo>
                <a:cubicBezTo>
                  <a:pt x="1611" y="762"/>
                  <a:pt x="1603" y="756"/>
                  <a:pt x="1594" y="757"/>
                </a:cubicBezTo>
                <a:lnTo>
                  <a:pt x="1594" y="757"/>
                </a:lnTo>
                <a:cubicBezTo>
                  <a:pt x="1585" y="759"/>
                  <a:pt x="1579" y="767"/>
                  <a:pt x="1581" y="776"/>
                </a:cubicBezTo>
                <a:cubicBezTo>
                  <a:pt x="1582" y="784"/>
                  <a:pt x="1590" y="790"/>
                  <a:pt x="1599" y="789"/>
                </a:cubicBezTo>
                <a:close/>
                <a:moveTo>
                  <a:pt x="1662" y="778"/>
                </a:moveTo>
                <a:lnTo>
                  <a:pt x="1662" y="778"/>
                </a:lnTo>
                <a:cubicBezTo>
                  <a:pt x="1671" y="777"/>
                  <a:pt x="1677" y="769"/>
                  <a:pt x="1676" y="760"/>
                </a:cubicBezTo>
                <a:cubicBezTo>
                  <a:pt x="1674" y="751"/>
                  <a:pt x="1666" y="745"/>
                  <a:pt x="1657" y="747"/>
                </a:cubicBezTo>
                <a:lnTo>
                  <a:pt x="1657" y="747"/>
                </a:lnTo>
                <a:cubicBezTo>
                  <a:pt x="1648" y="748"/>
                  <a:pt x="1643" y="756"/>
                  <a:pt x="1644" y="765"/>
                </a:cubicBezTo>
                <a:cubicBezTo>
                  <a:pt x="1645" y="774"/>
                  <a:pt x="1654" y="780"/>
                  <a:pt x="1662" y="778"/>
                </a:cubicBezTo>
                <a:close/>
                <a:moveTo>
                  <a:pt x="1726" y="768"/>
                </a:moveTo>
                <a:lnTo>
                  <a:pt x="1726" y="768"/>
                </a:lnTo>
                <a:cubicBezTo>
                  <a:pt x="1734" y="766"/>
                  <a:pt x="1740" y="758"/>
                  <a:pt x="1739" y="749"/>
                </a:cubicBezTo>
                <a:cubicBezTo>
                  <a:pt x="1737" y="741"/>
                  <a:pt x="1729" y="735"/>
                  <a:pt x="1720" y="736"/>
                </a:cubicBezTo>
                <a:lnTo>
                  <a:pt x="1720" y="736"/>
                </a:lnTo>
                <a:cubicBezTo>
                  <a:pt x="1712" y="738"/>
                  <a:pt x="1706" y="746"/>
                  <a:pt x="1707" y="755"/>
                </a:cubicBezTo>
                <a:cubicBezTo>
                  <a:pt x="1709" y="763"/>
                  <a:pt x="1717" y="769"/>
                  <a:pt x="1726" y="768"/>
                </a:cubicBezTo>
                <a:close/>
                <a:moveTo>
                  <a:pt x="1789" y="757"/>
                </a:moveTo>
                <a:lnTo>
                  <a:pt x="1789" y="757"/>
                </a:lnTo>
                <a:cubicBezTo>
                  <a:pt x="1797" y="756"/>
                  <a:pt x="1803" y="748"/>
                  <a:pt x="1802" y="739"/>
                </a:cubicBezTo>
                <a:cubicBezTo>
                  <a:pt x="1800" y="730"/>
                  <a:pt x="1792" y="724"/>
                  <a:pt x="1784" y="726"/>
                </a:cubicBezTo>
                <a:lnTo>
                  <a:pt x="1783" y="726"/>
                </a:lnTo>
                <a:cubicBezTo>
                  <a:pt x="1775" y="727"/>
                  <a:pt x="1769" y="735"/>
                  <a:pt x="1770" y="744"/>
                </a:cubicBezTo>
                <a:cubicBezTo>
                  <a:pt x="1772" y="753"/>
                  <a:pt x="1780" y="759"/>
                  <a:pt x="1789" y="757"/>
                </a:cubicBezTo>
                <a:close/>
                <a:moveTo>
                  <a:pt x="1852" y="747"/>
                </a:moveTo>
                <a:lnTo>
                  <a:pt x="1852" y="747"/>
                </a:lnTo>
                <a:cubicBezTo>
                  <a:pt x="1861" y="745"/>
                  <a:pt x="1867" y="737"/>
                  <a:pt x="1865" y="728"/>
                </a:cubicBezTo>
                <a:cubicBezTo>
                  <a:pt x="1864" y="720"/>
                  <a:pt x="1855" y="714"/>
                  <a:pt x="1847" y="715"/>
                </a:cubicBezTo>
                <a:lnTo>
                  <a:pt x="1847" y="715"/>
                </a:lnTo>
                <a:cubicBezTo>
                  <a:pt x="1838" y="717"/>
                  <a:pt x="1832" y="725"/>
                  <a:pt x="1833" y="734"/>
                </a:cubicBezTo>
                <a:cubicBezTo>
                  <a:pt x="1835" y="742"/>
                  <a:pt x="1843" y="748"/>
                  <a:pt x="1852" y="747"/>
                </a:cubicBezTo>
                <a:close/>
                <a:moveTo>
                  <a:pt x="1915" y="736"/>
                </a:moveTo>
                <a:lnTo>
                  <a:pt x="1915" y="736"/>
                </a:lnTo>
                <a:cubicBezTo>
                  <a:pt x="1924" y="735"/>
                  <a:pt x="1930" y="727"/>
                  <a:pt x="1928" y="718"/>
                </a:cubicBezTo>
                <a:cubicBezTo>
                  <a:pt x="1927" y="709"/>
                  <a:pt x="1919" y="703"/>
                  <a:pt x="1910" y="705"/>
                </a:cubicBezTo>
                <a:lnTo>
                  <a:pt x="1910" y="705"/>
                </a:lnTo>
                <a:cubicBezTo>
                  <a:pt x="1901" y="706"/>
                  <a:pt x="1895" y="714"/>
                  <a:pt x="1897" y="723"/>
                </a:cubicBezTo>
                <a:cubicBezTo>
                  <a:pt x="1898" y="732"/>
                  <a:pt x="1906" y="738"/>
                  <a:pt x="1915" y="736"/>
                </a:cubicBezTo>
                <a:close/>
                <a:moveTo>
                  <a:pt x="1978" y="726"/>
                </a:moveTo>
                <a:lnTo>
                  <a:pt x="1978" y="726"/>
                </a:lnTo>
                <a:cubicBezTo>
                  <a:pt x="1987" y="724"/>
                  <a:pt x="1993" y="716"/>
                  <a:pt x="1991" y="707"/>
                </a:cubicBezTo>
                <a:cubicBezTo>
                  <a:pt x="1990" y="699"/>
                  <a:pt x="1982" y="693"/>
                  <a:pt x="1973" y="694"/>
                </a:cubicBezTo>
                <a:lnTo>
                  <a:pt x="1973" y="694"/>
                </a:lnTo>
                <a:cubicBezTo>
                  <a:pt x="1964" y="696"/>
                  <a:pt x="1958" y="704"/>
                  <a:pt x="1960" y="713"/>
                </a:cubicBezTo>
                <a:cubicBezTo>
                  <a:pt x="1961" y="721"/>
                  <a:pt x="1969" y="727"/>
                  <a:pt x="1978" y="726"/>
                </a:cubicBezTo>
                <a:close/>
                <a:moveTo>
                  <a:pt x="2041" y="715"/>
                </a:moveTo>
                <a:lnTo>
                  <a:pt x="2041" y="715"/>
                </a:lnTo>
                <a:cubicBezTo>
                  <a:pt x="2050" y="714"/>
                  <a:pt x="2056" y="706"/>
                  <a:pt x="2055" y="697"/>
                </a:cubicBezTo>
                <a:cubicBezTo>
                  <a:pt x="2053" y="688"/>
                  <a:pt x="2045" y="682"/>
                  <a:pt x="2036" y="684"/>
                </a:cubicBezTo>
                <a:lnTo>
                  <a:pt x="2036" y="684"/>
                </a:lnTo>
                <a:cubicBezTo>
                  <a:pt x="2027" y="685"/>
                  <a:pt x="2022" y="693"/>
                  <a:pt x="2023" y="702"/>
                </a:cubicBezTo>
                <a:cubicBezTo>
                  <a:pt x="2024" y="711"/>
                  <a:pt x="2033" y="717"/>
                  <a:pt x="2041" y="715"/>
                </a:cubicBezTo>
                <a:close/>
                <a:moveTo>
                  <a:pt x="2105" y="705"/>
                </a:moveTo>
                <a:lnTo>
                  <a:pt x="2105" y="705"/>
                </a:lnTo>
                <a:cubicBezTo>
                  <a:pt x="2113" y="703"/>
                  <a:pt x="2119" y="695"/>
                  <a:pt x="2118" y="686"/>
                </a:cubicBezTo>
                <a:cubicBezTo>
                  <a:pt x="2116" y="678"/>
                  <a:pt x="2108" y="672"/>
                  <a:pt x="2099" y="673"/>
                </a:cubicBezTo>
                <a:lnTo>
                  <a:pt x="2099" y="673"/>
                </a:lnTo>
                <a:cubicBezTo>
                  <a:pt x="2091" y="675"/>
                  <a:pt x="2085" y="683"/>
                  <a:pt x="2086" y="692"/>
                </a:cubicBezTo>
                <a:cubicBezTo>
                  <a:pt x="2088" y="700"/>
                  <a:pt x="2096" y="706"/>
                  <a:pt x="2105" y="705"/>
                </a:cubicBezTo>
                <a:close/>
                <a:moveTo>
                  <a:pt x="2168" y="694"/>
                </a:moveTo>
                <a:lnTo>
                  <a:pt x="2168" y="694"/>
                </a:lnTo>
                <a:cubicBezTo>
                  <a:pt x="2176" y="693"/>
                  <a:pt x="2182" y="685"/>
                  <a:pt x="2181" y="676"/>
                </a:cubicBezTo>
                <a:cubicBezTo>
                  <a:pt x="2179" y="667"/>
                  <a:pt x="2171" y="661"/>
                  <a:pt x="2162" y="663"/>
                </a:cubicBezTo>
                <a:lnTo>
                  <a:pt x="2162" y="663"/>
                </a:lnTo>
                <a:cubicBezTo>
                  <a:pt x="2154" y="664"/>
                  <a:pt x="2148" y="672"/>
                  <a:pt x="2149" y="681"/>
                </a:cubicBezTo>
                <a:cubicBezTo>
                  <a:pt x="2151" y="690"/>
                  <a:pt x="2159" y="696"/>
                  <a:pt x="2168" y="694"/>
                </a:cubicBezTo>
                <a:close/>
                <a:moveTo>
                  <a:pt x="2231" y="684"/>
                </a:moveTo>
                <a:lnTo>
                  <a:pt x="2231" y="684"/>
                </a:lnTo>
                <a:cubicBezTo>
                  <a:pt x="2240" y="682"/>
                  <a:pt x="2246" y="674"/>
                  <a:pt x="2244" y="665"/>
                </a:cubicBezTo>
                <a:cubicBezTo>
                  <a:pt x="2243" y="657"/>
                  <a:pt x="2234" y="651"/>
                  <a:pt x="2226" y="652"/>
                </a:cubicBezTo>
                <a:lnTo>
                  <a:pt x="2226" y="652"/>
                </a:lnTo>
                <a:cubicBezTo>
                  <a:pt x="2217" y="654"/>
                  <a:pt x="2211" y="662"/>
                  <a:pt x="2212" y="671"/>
                </a:cubicBezTo>
                <a:cubicBezTo>
                  <a:pt x="2214" y="679"/>
                  <a:pt x="2222" y="685"/>
                  <a:pt x="2231" y="684"/>
                </a:cubicBezTo>
                <a:close/>
                <a:moveTo>
                  <a:pt x="2294" y="673"/>
                </a:moveTo>
                <a:lnTo>
                  <a:pt x="2294" y="673"/>
                </a:lnTo>
                <a:cubicBezTo>
                  <a:pt x="2303" y="672"/>
                  <a:pt x="2309" y="664"/>
                  <a:pt x="2307" y="655"/>
                </a:cubicBezTo>
                <a:cubicBezTo>
                  <a:pt x="2306" y="646"/>
                  <a:pt x="2298" y="640"/>
                  <a:pt x="2289" y="642"/>
                </a:cubicBezTo>
                <a:lnTo>
                  <a:pt x="2289" y="642"/>
                </a:lnTo>
                <a:cubicBezTo>
                  <a:pt x="2280" y="643"/>
                  <a:pt x="2274" y="651"/>
                  <a:pt x="2276" y="660"/>
                </a:cubicBezTo>
                <a:cubicBezTo>
                  <a:pt x="2277" y="669"/>
                  <a:pt x="2285" y="675"/>
                  <a:pt x="2294" y="673"/>
                </a:cubicBezTo>
                <a:close/>
                <a:moveTo>
                  <a:pt x="2357" y="663"/>
                </a:moveTo>
                <a:lnTo>
                  <a:pt x="2357" y="663"/>
                </a:lnTo>
                <a:cubicBezTo>
                  <a:pt x="2366" y="661"/>
                  <a:pt x="2372" y="653"/>
                  <a:pt x="2370" y="644"/>
                </a:cubicBezTo>
                <a:cubicBezTo>
                  <a:pt x="2369" y="636"/>
                  <a:pt x="2361" y="630"/>
                  <a:pt x="2352" y="631"/>
                </a:cubicBezTo>
                <a:lnTo>
                  <a:pt x="2352" y="631"/>
                </a:lnTo>
                <a:cubicBezTo>
                  <a:pt x="2343" y="633"/>
                  <a:pt x="2337" y="641"/>
                  <a:pt x="2339" y="650"/>
                </a:cubicBezTo>
                <a:cubicBezTo>
                  <a:pt x="2340" y="658"/>
                  <a:pt x="2348" y="664"/>
                  <a:pt x="2357" y="663"/>
                </a:cubicBezTo>
                <a:close/>
                <a:moveTo>
                  <a:pt x="2420" y="652"/>
                </a:moveTo>
                <a:lnTo>
                  <a:pt x="2420" y="652"/>
                </a:lnTo>
                <a:cubicBezTo>
                  <a:pt x="2429" y="651"/>
                  <a:pt x="2435" y="643"/>
                  <a:pt x="2434" y="634"/>
                </a:cubicBezTo>
                <a:cubicBezTo>
                  <a:pt x="2432" y="625"/>
                  <a:pt x="2424" y="619"/>
                  <a:pt x="2415" y="621"/>
                </a:cubicBezTo>
                <a:lnTo>
                  <a:pt x="2415" y="621"/>
                </a:lnTo>
                <a:cubicBezTo>
                  <a:pt x="2406" y="622"/>
                  <a:pt x="2401" y="630"/>
                  <a:pt x="2402" y="639"/>
                </a:cubicBezTo>
                <a:cubicBezTo>
                  <a:pt x="2403" y="648"/>
                  <a:pt x="2412" y="654"/>
                  <a:pt x="2420" y="652"/>
                </a:cubicBezTo>
                <a:close/>
                <a:moveTo>
                  <a:pt x="2484" y="642"/>
                </a:moveTo>
                <a:lnTo>
                  <a:pt x="2484" y="642"/>
                </a:lnTo>
                <a:cubicBezTo>
                  <a:pt x="2492" y="640"/>
                  <a:pt x="2498" y="632"/>
                  <a:pt x="2497" y="623"/>
                </a:cubicBezTo>
                <a:cubicBezTo>
                  <a:pt x="2495" y="615"/>
                  <a:pt x="2487" y="609"/>
                  <a:pt x="2478" y="610"/>
                </a:cubicBezTo>
                <a:lnTo>
                  <a:pt x="2478" y="610"/>
                </a:lnTo>
                <a:cubicBezTo>
                  <a:pt x="2470" y="612"/>
                  <a:pt x="2464" y="620"/>
                  <a:pt x="2465" y="629"/>
                </a:cubicBezTo>
                <a:cubicBezTo>
                  <a:pt x="2467" y="637"/>
                  <a:pt x="2475" y="643"/>
                  <a:pt x="2484" y="642"/>
                </a:cubicBezTo>
                <a:close/>
                <a:moveTo>
                  <a:pt x="2547" y="631"/>
                </a:moveTo>
                <a:lnTo>
                  <a:pt x="2547" y="631"/>
                </a:lnTo>
                <a:cubicBezTo>
                  <a:pt x="2555" y="630"/>
                  <a:pt x="2561" y="622"/>
                  <a:pt x="2560" y="613"/>
                </a:cubicBezTo>
                <a:cubicBezTo>
                  <a:pt x="2558" y="604"/>
                  <a:pt x="2550" y="598"/>
                  <a:pt x="2541" y="600"/>
                </a:cubicBezTo>
                <a:lnTo>
                  <a:pt x="2541" y="600"/>
                </a:lnTo>
                <a:cubicBezTo>
                  <a:pt x="2533" y="601"/>
                  <a:pt x="2527" y="609"/>
                  <a:pt x="2528" y="618"/>
                </a:cubicBezTo>
                <a:cubicBezTo>
                  <a:pt x="2530" y="627"/>
                  <a:pt x="2538" y="633"/>
                  <a:pt x="2547" y="631"/>
                </a:cubicBezTo>
                <a:close/>
                <a:moveTo>
                  <a:pt x="2610" y="621"/>
                </a:moveTo>
                <a:lnTo>
                  <a:pt x="2610" y="621"/>
                </a:lnTo>
                <a:cubicBezTo>
                  <a:pt x="2619" y="619"/>
                  <a:pt x="2625" y="611"/>
                  <a:pt x="2623" y="602"/>
                </a:cubicBezTo>
                <a:cubicBezTo>
                  <a:pt x="2622" y="594"/>
                  <a:pt x="2613" y="588"/>
                  <a:pt x="2605" y="589"/>
                </a:cubicBezTo>
                <a:lnTo>
                  <a:pt x="2605" y="589"/>
                </a:lnTo>
                <a:cubicBezTo>
                  <a:pt x="2596" y="591"/>
                  <a:pt x="2590" y="599"/>
                  <a:pt x="2591" y="608"/>
                </a:cubicBezTo>
                <a:cubicBezTo>
                  <a:pt x="2593" y="616"/>
                  <a:pt x="2601" y="622"/>
                  <a:pt x="2610" y="621"/>
                </a:cubicBezTo>
                <a:close/>
                <a:moveTo>
                  <a:pt x="2673" y="610"/>
                </a:moveTo>
                <a:lnTo>
                  <a:pt x="2673" y="610"/>
                </a:lnTo>
                <a:cubicBezTo>
                  <a:pt x="2682" y="609"/>
                  <a:pt x="2688" y="601"/>
                  <a:pt x="2686" y="592"/>
                </a:cubicBezTo>
                <a:cubicBezTo>
                  <a:pt x="2685" y="583"/>
                  <a:pt x="2677" y="577"/>
                  <a:pt x="2668" y="579"/>
                </a:cubicBezTo>
                <a:lnTo>
                  <a:pt x="2668" y="579"/>
                </a:lnTo>
                <a:cubicBezTo>
                  <a:pt x="2659" y="580"/>
                  <a:pt x="2653" y="588"/>
                  <a:pt x="2655" y="597"/>
                </a:cubicBezTo>
                <a:cubicBezTo>
                  <a:pt x="2656" y="606"/>
                  <a:pt x="2664" y="612"/>
                  <a:pt x="2673" y="610"/>
                </a:cubicBezTo>
                <a:close/>
                <a:moveTo>
                  <a:pt x="2736" y="600"/>
                </a:moveTo>
                <a:lnTo>
                  <a:pt x="2736" y="600"/>
                </a:lnTo>
                <a:cubicBezTo>
                  <a:pt x="2745" y="598"/>
                  <a:pt x="2751" y="590"/>
                  <a:pt x="2749" y="581"/>
                </a:cubicBezTo>
                <a:cubicBezTo>
                  <a:pt x="2748" y="573"/>
                  <a:pt x="2740" y="567"/>
                  <a:pt x="2731" y="568"/>
                </a:cubicBezTo>
                <a:lnTo>
                  <a:pt x="2731" y="568"/>
                </a:lnTo>
                <a:cubicBezTo>
                  <a:pt x="2722" y="570"/>
                  <a:pt x="2716" y="578"/>
                  <a:pt x="2718" y="587"/>
                </a:cubicBezTo>
                <a:cubicBezTo>
                  <a:pt x="2719" y="595"/>
                  <a:pt x="2727" y="601"/>
                  <a:pt x="2736" y="600"/>
                </a:cubicBezTo>
                <a:close/>
                <a:moveTo>
                  <a:pt x="2799" y="589"/>
                </a:moveTo>
                <a:lnTo>
                  <a:pt x="2799" y="589"/>
                </a:lnTo>
                <a:cubicBezTo>
                  <a:pt x="2808" y="588"/>
                  <a:pt x="2814" y="580"/>
                  <a:pt x="2813" y="571"/>
                </a:cubicBezTo>
                <a:cubicBezTo>
                  <a:pt x="2811" y="562"/>
                  <a:pt x="2803" y="556"/>
                  <a:pt x="2794" y="558"/>
                </a:cubicBezTo>
                <a:lnTo>
                  <a:pt x="2794" y="558"/>
                </a:lnTo>
                <a:cubicBezTo>
                  <a:pt x="2785" y="559"/>
                  <a:pt x="2780" y="567"/>
                  <a:pt x="2781" y="576"/>
                </a:cubicBezTo>
                <a:cubicBezTo>
                  <a:pt x="2782" y="585"/>
                  <a:pt x="2791" y="591"/>
                  <a:pt x="2799" y="589"/>
                </a:cubicBezTo>
                <a:close/>
                <a:moveTo>
                  <a:pt x="2863" y="579"/>
                </a:moveTo>
                <a:lnTo>
                  <a:pt x="2863" y="579"/>
                </a:lnTo>
                <a:cubicBezTo>
                  <a:pt x="2871" y="577"/>
                  <a:pt x="2877" y="569"/>
                  <a:pt x="2876" y="560"/>
                </a:cubicBezTo>
                <a:cubicBezTo>
                  <a:pt x="2874" y="552"/>
                  <a:pt x="2866" y="546"/>
                  <a:pt x="2857" y="547"/>
                </a:cubicBezTo>
                <a:lnTo>
                  <a:pt x="2857" y="547"/>
                </a:lnTo>
                <a:cubicBezTo>
                  <a:pt x="2849" y="549"/>
                  <a:pt x="2843" y="557"/>
                  <a:pt x="2844" y="566"/>
                </a:cubicBezTo>
                <a:cubicBezTo>
                  <a:pt x="2846" y="574"/>
                  <a:pt x="2854" y="580"/>
                  <a:pt x="2863" y="579"/>
                </a:cubicBezTo>
                <a:close/>
                <a:moveTo>
                  <a:pt x="2926" y="568"/>
                </a:moveTo>
                <a:lnTo>
                  <a:pt x="2926" y="568"/>
                </a:lnTo>
                <a:cubicBezTo>
                  <a:pt x="2934" y="567"/>
                  <a:pt x="2940" y="559"/>
                  <a:pt x="2939" y="550"/>
                </a:cubicBezTo>
                <a:cubicBezTo>
                  <a:pt x="2937" y="541"/>
                  <a:pt x="2929" y="535"/>
                  <a:pt x="2920" y="537"/>
                </a:cubicBezTo>
                <a:lnTo>
                  <a:pt x="2920" y="537"/>
                </a:lnTo>
                <a:cubicBezTo>
                  <a:pt x="2912" y="538"/>
                  <a:pt x="2906" y="546"/>
                  <a:pt x="2907" y="555"/>
                </a:cubicBezTo>
                <a:cubicBezTo>
                  <a:pt x="2909" y="564"/>
                  <a:pt x="2917" y="570"/>
                  <a:pt x="2926" y="568"/>
                </a:cubicBezTo>
                <a:close/>
                <a:moveTo>
                  <a:pt x="2989" y="558"/>
                </a:moveTo>
                <a:lnTo>
                  <a:pt x="2989" y="558"/>
                </a:lnTo>
                <a:cubicBezTo>
                  <a:pt x="2998" y="556"/>
                  <a:pt x="3003" y="548"/>
                  <a:pt x="3002" y="539"/>
                </a:cubicBezTo>
                <a:cubicBezTo>
                  <a:pt x="3001" y="531"/>
                  <a:pt x="2992" y="525"/>
                  <a:pt x="2984" y="526"/>
                </a:cubicBezTo>
                <a:lnTo>
                  <a:pt x="2984" y="526"/>
                </a:lnTo>
                <a:cubicBezTo>
                  <a:pt x="2975" y="528"/>
                  <a:pt x="2969" y="536"/>
                  <a:pt x="2970" y="545"/>
                </a:cubicBezTo>
                <a:cubicBezTo>
                  <a:pt x="2972" y="553"/>
                  <a:pt x="2980" y="559"/>
                  <a:pt x="2989" y="558"/>
                </a:cubicBezTo>
                <a:close/>
                <a:moveTo>
                  <a:pt x="3052" y="547"/>
                </a:moveTo>
                <a:lnTo>
                  <a:pt x="3052" y="547"/>
                </a:lnTo>
                <a:cubicBezTo>
                  <a:pt x="3061" y="546"/>
                  <a:pt x="3067" y="538"/>
                  <a:pt x="3065" y="529"/>
                </a:cubicBezTo>
                <a:cubicBezTo>
                  <a:pt x="3064" y="520"/>
                  <a:pt x="3056" y="514"/>
                  <a:pt x="3047" y="516"/>
                </a:cubicBezTo>
                <a:lnTo>
                  <a:pt x="3047" y="516"/>
                </a:lnTo>
                <a:cubicBezTo>
                  <a:pt x="3038" y="517"/>
                  <a:pt x="3032" y="525"/>
                  <a:pt x="3034" y="534"/>
                </a:cubicBezTo>
                <a:cubicBezTo>
                  <a:pt x="3035" y="543"/>
                  <a:pt x="3043" y="549"/>
                  <a:pt x="3052" y="547"/>
                </a:cubicBezTo>
                <a:close/>
                <a:moveTo>
                  <a:pt x="3115" y="537"/>
                </a:moveTo>
                <a:lnTo>
                  <a:pt x="3115" y="537"/>
                </a:lnTo>
                <a:cubicBezTo>
                  <a:pt x="3124" y="535"/>
                  <a:pt x="3130" y="527"/>
                  <a:pt x="3128" y="518"/>
                </a:cubicBezTo>
                <a:cubicBezTo>
                  <a:pt x="3127" y="510"/>
                  <a:pt x="3119" y="504"/>
                  <a:pt x="3110" y="505"/>
                </a:cubicBezTo>
                <a:lnTo>
                  <a:pt x="3110" y="505"/>
                </a:lnTo>
                <a:cubicBezTo>
                  <a:pt x="3101" y="507"/>
                  <a:pt x="3095" y="515"/>
                  <a:pt x="3097" y="524"/>
                </a:cubicBezTo>
                <a:cubicBezTo>
                  <a:pt x="3098" y="532"/>
                  <a:pt x="3106" y="538"/>
                  <a:pt x="3115" y="537"/>
                </a:cubicBezTo>
                <a:close/>
                <a:moveTo>
                  <a:pt x="3178" y="526"/>
                </a:moveTo>
                <a:lnTo>
                  <a:pt x="3178" y="526"/>
                </a:lnTo>
                <a:cubicBezTo>
                  <a:pt x="3187" y="525"/>
                  <a:pt x="3193" y="517"/>
                  <a:pt x="3192" y="508"/>
                </a:cubicBezTo>
                <a:cubicBezTo>
                  <a:pt x="3190" y="499"/>
                  <a:pt x="3182" y="493"/>
                  <a:pt x="3173" y="495"/>
                </a:cubicBezTo>
                <a:lnTo>
                  <a:pt x="3173" y="495"/>
                </a:lnTo>
                <a:cubicBezTo>
                  <a:pt x="3164" y="496"/>
                  <a:pt x="3159" y="504"/>
                  <a:pt x="3160" y="513"/>
                </a:cubicBezTo>
                <a:cubicBezTo>
                  <a:pt x="3161" y="522"/>
                  <a:pt x="3170" y="528"/>
                  <a:pt x="3178" y="526"/>
                </a:cubicBezTo>
                <a:close/>
                <a:moveTo>
                  <a:pt x="3241" y="516"/>
                </a:moveTo>
                <a:lnTo>
                  <a:pt x="3242" y="516"/>
                </a:lnTo>
                <a:cubicBezTo>
                  <a:pt x="3250" y="514"/>
                  <a:pt x="3256" y="506"/>
                  <a:pt x="3255" y="497"/>
                </a:cubicBezTo>
                <a:cubicBezTo>
                  <a:pt x="3253" y="489"/>
                  <a:pt x="3245" y="483"/>
                  <a:pt x="3236" y="484"/>
                </a:cubicBezTo>
                <a:lnTo>
                  <a:pt x="3236" y="484"/>
                </a:lnTo>
                <a:cubicBezTo>
                  <a:pt x="3228" y="486"/>
                  <a:pt x="3222" y="494"/>
                  <a:pt x="3223" y="503"/>
                </a:cubicBezTo>
                <a:cubicBezTo>
                  <a:pt x="3225" y="511"/>
                  <a:pt x="3233" y="517"/>
                  <a:pt x="3241" y="516"/>
                </a:cubicBezTo>
                <a:close/>
                <a:moveTo>
                  <a:pt x="3305" y="505"/>
                </a:moveTo>
                <a:lnTo>
                  <a:pt x="3305" y="505"/>
                </a:lnTo>
                <a:cubicBezTo>
                  <a:pt x="3313" y="504"/>
                  <a:pt x="3319" y="496"/>
                  <a:pt x="3318" y="487"/>
                </a:cubicBezTo>
                <a:cubicBezTo>
                  <a:pt x="3316" y="478"/>
                  <a:pt x="3308" y="472"/>
                  <a:pt x="3299" y="474"/>
                </a:cubicBezTo>
                <a:lnTo>
                  <a:pt x="3299" y="474"/>
                </a:lnTo>
                <a:cubicBezTo>
                  <a:pt x="3291" y="475"/>
                  <a:pt x="3285" y="483"/>
                  <a:pt x="3286" y="492"/>
                </a:cubicBezTo>
                <a:cubicBezTo>
                  <a:pt x="3288" y="501"/>
                  <a:pt x="3296" y="507"/>
                  <a:pt x="3305" y="505"/>
                </a:cubicBezTo>
                <a:close/>
                <a:moveTo>
                  <a:pt x="3368" y="495"/>
                </a:moveTo>
                <a:lnTo>
                  <a:pt x="3368" y="495"/>
                </a:lnTo>
                <a:cubicBezTo>
                  <a:pt x="3377" y="493"/>
                  <a:pt x="3382" y="485"/>
                  <a:pt x="3381" y="476"/>
                </a:cubicBezTo>
                <a:cubicBezTo>
                  <a:pt x="3380" y="468"/>
                  <a:pt x="3371" y="462"/>
                  <a:pt x="3363" y="463"/>
                </a:cubicBezTo>
                <a:lnTo>
                  <a:pt x="3363" y="463"/>
                </a:lnTo>
                <a:cubicBezTo>
                  <a:pt x="3354" y="465"/>
                  <a:pt x="3348" y="473"/>
                  <a:pt x="3349" y="482"/>
                </a:cubicBezTo>
                <a:cubicBezTo>
                  <a:pt x="3351" y="490"/>
                  <a:pt x="3359" y="496"/>
                  <a:pt x="3368" y="495"/>
                </a:cubicBezTo>
                <a:close/>
                <a:moveTo>
                  <a:pt x="3431" y="484"/>
                </a:moveTo>
                <a:lnTo>
                  <a:pt x="3431" y="484"/>
                </a:lnTo>
                <a:cubicBezTo>
                  <a:pt x="3440" y="483"/>
                  <a:pt x="3446" y="475"/>
                  <a:pt x="3444" y="466"/>
                </a:cubicBezTo>
                <a:cubicBezTo>
                  <a:pt x="3443" y="457"/>
                  <a:pt x="3435" y="451"/>
                  <a:pt x="3426" y="453"/>
                </a:cubicBezTo>
                <a:lnTo>
                  <a:pt x="3426" y="453"/>
                </a:lnTo>
                <a:cubicBezTo>
                  <a:pt x="3417" y="454"/>
                  <a:pt x="3411" y="462"/>
                  <a:pt x="3413" y="471"/>
                </a:cubicBezTo>
                <a:cubicBezTo>
                  <a:pt x="3414" y="480"/>
                  <a:pt x="3422" y="486"/>
                  <a:pt x="3431" y="484"/>
                </a:cubicBezTo>
                <a:close/>
                <a:moveTo>
                  <a:pt x="3494" y="474"/>
                </a:moveTo>
                <a:lnTo>
                  <a:pt x="3494" y="474"/>
                </a:lnTo>
                <a:cubicBezTo>
                  <a:pt x="3503" y="472"/>
                  <a:pt x="3509" y="464"/>
                  <a:pt x="3507" y="455"/>
                </a:cubicBezTo>
                <a:cubicBezTo>
                  <a:pt x="3506" y="447"/>
                  <a:pt x="3498" y="441"/>
                  <a:pt x="3489" y="442"/>
                </a:cubicBezTo>
                <a:lnTo>
                  <a:pt x="3489" y="442"/>
                </a:lnTo>
                <a:cubicBezTo>
                  <a:pt x="3480" y="444"/>
                  <a:pt x="3474" y="452"/>
                  <a:pt x="3476" y="461"/>
                </a:cubicBezTo>
                <a:cubicBezTo>
                  <a:pt x="3477" y="469"/>
                  <a:pt x="3485" y="475"/>
                  <a:pt x="3494" y="474"/>
                </a:cubicBezTo>
                <a:close/>
                <a:moveTo>
                  <a:pt x="3557" y="463"/>
                </a:moveTo>
                <a:lnTo>
                  <a:pt x="3557" y="463"/>
                </a:lnTo>
                <a:cubicBezTo>
                  <a:pt x="3566" y="462"/>
                  <a:pt x="3572" y="454"/>
                  <a:pt x="3571" y="445"/>
                </a:cubicBezTo>
                <a:cubicBezTo>
                  <a:pt x="3569" y="436"/>
                  <a:pt x="3561" y="430"/>
                  <a:pt x="3552" y="432"/>
                </a:cubicBezTo>
                <a:lnTo>
                  <a:pt x="3552" y="432"/>
                </a:lnTo>
                <a:cubicBezTo>
                  <a:pt x="3543" y="433"/>
                  <a:pt x="3537" y="441"/>
                  <a:pt x="3539" y="450"/>
                </a:cubicBezTo>
                <a:cubicBezTo>
                  <a:pt x="3540" y="459"/>
                  <a:pt x="3549" y="465"/>
                  <a:pt x="3557" y="463"/>
                </a:cubicBezTo>
                <a:close/>
                <a:moveTo>
                  <a:pt x="3620" y="453"/>
                </a:moveTo>
                <a:lnTo>
                  <a:pt x="3621" y="453"/>
                </a:lnTo>
                <a:cubicBezTo>
                  <a:pt x="3629" y="451"/>
                  <a:pt x="3635" y="443"/>
                  <a:pt x="3634" y="434"/>
                </a:cubicBezTo>
                <a:cubicBezTo>
                  <a:pt x="3632" y="426"/>
                  <a:pt x="3624" y="420"/>
                  <a:pt x="3615" y="421"/>
                </a:cubicBezTo>
                <a:lnTo>
                  <a:pt x="3615" y="421"/>
                </a:lnTo>
                <a:cubicBezTo>
                  <a:pt x="3607" y="423"/>
                  <a:pt x="3601" y="431"/>
                  <a:pt x="3602" y="440"/>
                </a:cubicBezTo>
                <a:cubicBezTo>
                  <a:pt x="3604" y="448"/>
                  <a:pt x="3612" y="454"/>
                  <a:pt x="3620" y="453"/>
                </a:cubicBezTo>
                <a:close/>
                <a:moveTo>
                  <a:pt x="3684" y="442"/>
                </a:moveTo>
                <a:lnTo>
                  <a:pt x="3684" y="442"/>
                </a:lnTo>
                <a:cubicBezTo>
                  <a:pt x="3692" y="441"/>
                  <a:pt x="3698" y="433"/>
                  <a:pt x="3697" y="424"/>
                </a:cubicBezTo>
                <a:cubicBezTo>
                  <a:pt x="3695" y="415"/>
                  <a:pt x="3687" y="409"/>
                  <a:pt x="3678" y="411"/>
                </a:cubicBezTo>
                <a:lnTo>
                  <a:pt x="3678" y="411"/>
                </a:lnTo>
                <a:cubicBezTo>
                  <a:pt x="3670" y="412"/>
                  <a:pt x="3664" y="420"/>
                  <a:pt x="3665" y="429"/>
                </a:cubicBezTo>
                <a:cubicBezTo>
                  <a:pt x="3667" y="438"/>
                  <a:pt x="3675" y="444"/>
                  <a:pt x="3684" y="442"/>
                </a:cubicBezTo>
                <a:close/>
                <a:moveTo>
                  <a:pt x="3747" y="432"/>
                </a:moveTo>
                <a:lnTo>
                  <a:pt x="3747" y="432"/>
                </a:lnTo>
                <a:cubicBezTo>
                  <a:pt x="3756" y="430"/>
                  <a:pt x="3761" y="422"/>
                  <a:pt x="3760" y="413"/>
                </a:cubicBezTo>
                <a:cubicBezTo>
                  <a:pt x="3759" y="405"/>
                  <a:pt x="3750" y="399"/>
                  <a:pt x="3742" y="400"/>
                </a:cubicBezTo>
                <a:lnTo>
                  <a:pt x="3742" y="400"/>
                </a:lnTo>
                <a:cubicBezTo>
                  <a:pt x="3733" y="402"/>
                  <a:pt x="3727" y="410"/>
                  <a:pt x="3728" y="419"/>
                </a:cubicBezTo>
                <a:cubicBezTo>
                  <a:pt x="3730" y="427"/>
                  <a:pt x="3738" y="433"/>
                  <a:pt x="3747" y="432"/>
                </a:cubicBezTo>
                <a:close/>
                <a:moveTo>
                  <a:pt x="3810" y="421"/>
                </a:moveTo>
                <a:lnTo>
                  <a:pt x="3810" y="421"/>
                </a:lnTo>
                <a:cubicBezTo>
                  <a:pt x="3819" y="420"/>
                  <a:pt x="3825" y="412"/>
                  <a:pt x="3823" y="403"/>
                </a:cubicBezTo>
                <a:cubicBezTo>
                  <a:pt x="3822" y="394"/>
                  <a:pt x="3814" y="388"/>
                  <a:pt x="3805" y="390"/>
                </a:cubicBezTo>
                <a:lnTo>
                  <a:pt x="3805" y="390"/>
                </a:lnTo>
                <a:cubicBezTo>
                  <a:pt x="3796" y="391"/>
                  <a:pt x="3790" y="399"/>
                  <a:pt x="3792" y="408"/>
                </a:cubicBezTo>
                <a:cubicBezTo>
                  <a:pt x="3793" y="417"/>
                  <a:pt x="3801" y="423"/>
                  <a:pt x="3810" y="421"/>
                </a:cubicBezTo>
                <a:close/>
                <a:moveTo>
                  <a:pt x="3873" y="411"/>
                </a:moveTo>
                <a:lnTo>
                  <a:pt x="3873" y="411"/>
                </a:lnTo>
                <a:cubicBezTo>
                  <a:pt x="3882" y="409"/>
                  <a:pt x="3888" y="401"/>
                  <a:pt x="3886" y="392"/>
                </a:cubicBezTo>
                <a:cubicBezTo>
                  <a:pt x="3885" y="384"/>
                  <a:pt x="3877" y="378"/>
                  <a:pt x="3868" y="379"/>
                </a:cubicBezTo>
                <a:lnTo>
                  <a:pt x="3868" y="379"/>
                </a:lnTo>
                <a:cubicBezTo>
                  <a:pt x="3859" y="381"/>
                  <a:pt x="3853" y="389"/>
                  <a:pt x="3855" y="398"/>
                </a:cubicBezTo>
                <a:cubicBezTo>
                  <a:pt x="3856" y="406"/>
                  <a:pt x="3864" y="412"/>
                  <a:pt x="3873" y="411"/>
                </a:cubicBezTo>
                <a:close/>
                <a:moveTo>
                  <a:pt x="3936" y="400"/>
                </a:moveTo>
                <a:lnTo>
                  <a:pt x="3936" y="400"/>
                </a:lnTo>
                <a:cubicBezTo>
                  <a:pt x="3945" y="399"/>
                  <a:pt x="3951" y="391"/>
                  <a:pt x="3950" y="382"/>
                </a:cubicBezTo>
                <a:cubicBezTo>
                  <a:pt x="3948" y="373"/>
                  <a:pt x="3940" y="367"/>
                  <a:pt x="3931" y="369"/>
                </a:cubicBezTo>
                <a:lnTo>
                  <a:pt x="3931" y="369"/>
                </a:lnTo>
                <a:cubicBezTo>
                  <a:pt x="3922" y="370"/>
                  <a:pt x="3916" y="378"/>
                  <a:pt x="3918" y="387"/>
                </a:cubicBezTo>
                <a:cubicBezTo>
                  <a:pt x="3919" y="396"/>
                  <a:pt x="3928" y="402"/>
                  <a:pt x="3936" y="400"/>
                </a:cubicBezTo>
                <a:close/>
                <a:moveTo>
                  <a:pt x="3999" y="390"/>
                </a:moveTo>
                <a:lnTo>
                  <a:pt x="4000" y="390"/>
                </a:lnTo>
                <a:cubicBezTo>
                  <a:pt x="4008" y="388"/>
                  <a:pt x="4014" y="380"/>
                  <a:pt x="4013" y="371"/>
                </a:cubicBezTo>
                <a:cubicBezTo>
                  <a:pt x="4011" y="363"/>
                  <a:pt x="4003" y="357"/>
                  <a:pt x="3994" y="358"/>
                </a:cubicBezTo>
                <a:lnTo>
                  <a:pt x="3994" y="358"/>
                </a:lnTo>
                <a:cubicBezTo>
                  <a:pt x="3986" y="360"/>
                  <a:pt x="3980" y="368"/>
                  <a:pt x="3981" y="377"/>
                </a:cubicBezTo>
                <a:cubicBezTo>
                  <a:pt x="3983" y="385"/>
                  <a:pt x="3991" y="391"/>
                  <a:pt x="3999" y="390"/>
                </a:cubicBezTo>
                <a:close/>
                <a:moveTo>
                  <a:pt x="4063" y="379"/>
                </a:moveTo>
                <a:lnTo>
                  <a:pt x="4063" y="379"/>
                </a:lnTo>
                <a:cubicBezTo>
                  <a:pt x="4071" y="378"/>
                  <a:pt x="4077" y="370"/>
                  <a:pt x="4076" y="361"/>
                </a:cubicBezTo>
                <a:cubicBezTo>
                  <a:pt x="4074" y="352"/>
                  <a:pt x="4066" y="346"/>
                  <a:pt x="4057" y="348"/>
                </a:cubicBezTo>
                <a:lnTo>
                  <a:pt x="4057" y="348"/>
                </a:lnTo>
                <a:cubicBezTo>
                  <a:pt x="4049" y="349"/>
                  <a:pt x="4043" y="357"/>
                  <a:pt x="4044" y="366"/>
                </a:cubicBezTo>
                <a:cubicBezTo>
                  <a:pt x="4046" y="375"/>
                  <a:pt x="4054" y="381"/>
                  <a:pt x="4063" y="379"/>
                </a:cubicBezTo>
                <a:close/>
                <a:moveTo>
                  <a:pt x="4126" y="369"/>
                </a:moveTo>
                <a:lnTo>
                  <a:pt x="4126" y="369"/>
                </a:lnTo>
                <a:cubicBezTo>
                  <a:pt x="4135" y="367"/>
                  <a:pt x="4140" y="359"/>
                  <a:pt x="4139" y="350"/>
                </a:cubicBezTo>
                <a:cubicBezTo>
                  <a:pt x="4138" y="342"/>
                  <a:pt x="4129" y="336"/>
                  <a:pt x="4121" y="337"/>
                </a:cubicBezTo>
                <a:lnTo>
                  <a:pt x="4121" y="337"/>
                </a:lnTo>
                <a:cubicBezTo>
                  <a:pt x="4112" y="339"/>
                  <a:pt x="4106" y="347"/>
                  <a:pt x="4107" y="356"/>
                </a:cubicBezTo>
                <a:cubicBezTo>
                  <a:pt x="4109" y="364"/>
                  <a:pt x="4117" y="370"/>
                  <a:pt x="4126" y="369"/>
                </a:cubicBezTo>
                <a:close/>
                <a:moveTo>
                  <a:pt x="4189" y="358"/>
                </a:moveTo>
                <a:lnTo>
                  <a:pt x="4189" y="358"/>
                </a:lnTo>
                <a:cubicBezTo>
                  <a:pt x="4198" y="357"/>
                  <a:pt x="4204" y="349"/>
                  <a:pt x="4202" y="340"/>
                </a:cubicBezTo>
                <a:cubicBezTo>
                  <a:pt x="4201" y="331"/>
                  <a:pt x="4193" y="325"/>
                  <a:pt x="4184" y="327"/>
                </a:cubicBezTo>
                <a:lnTo>
                  <a:pt x="4184" y="327"/>
                </a:lnTo>
                <a:cubicBezTo>
                  <a:pt x="4175" y="328"/>
                  <a:pt x="4169" y="336"/>
                  <a:pt x="4171" y="345"/>
                </a:cubicBezTo>
                <a:cubicBezTo>
                  <a:pt x="4172" y="354"/>
                  <a:pt x="4180" y="360"/>
                  <a:pt x="4189" y="358"/>
                </a:cubicBezTo>
                <a:close/>
                <a:moveTo>
                  <a:pt x="4252" y="348"/>
                </a:moveTo>
                <a:lnTo>
                  <a:pt x="4252" y="348"/>
                </a:lnTo>
                <a:cubicBezTo>
                  <a:pt x="4261" y="346"/>
                  <a:pt x="4267" y="338"/>
                  <a:pt x="4265" y="329"/>
                </a:cubicBezTo>
                <a:cubicBezTo>
                  <a:pt x="4264" y="321"/>
                  <a:pt x="4256" y="315"/>
                  <a:pt x="4247" y="316"/>
                </a:cubicBezTo>
                <a:lnTo>
                  <a:pt x="4247" y="316"/>
                </a:lnTo>
                <a:cubicBezTo>
                  <a:pt x="4238" y="318"/>
                  <a:pt x="4232" y="326"/>
                  <a:pt x="4234" y="335"/>
                </a:cubicBezTo>
                <a:cubicBezTo>
                  <a:pt x="4235" y="343"/>
                  <a:pt x="4243" y="349"/>
                  <a:pt x="4252" y="348"/>
                </a:cubicBezTo>
                <a:close/>
                <a:moveTo>
                  <a:pt x="4315" y="337"/>
                </a:moveTo>
                <a:lnTo>
                  <a:pt x="4315" y="337"/>
                </a:lnTo>
                <a:cubicBezTo>
                  <a:pt x="4324" y="336"/>
                  <a:pt x="4330" y="328"/>
                  <a:pt x="4329" y="319"/>
                </a:cubicBezTo>
                <a:cubicBezTo>
                  <a:pt x="4327" y="310"/>
                  <a:pt x="4319" y="304"/>
                  <a:pt x="4310" y="306"/>
                </a:cubicBezTo>
                <a:lnTo>
                  <a:pt x="4310" y="306"/>
                </a:lnTo>
                <a:cubicBezTo>
                  <a:pt x="4301" y="307"/>
                  <a:pt x="4295" y="315"/>
                  <a:pt x="4297" y="324"/>
                </a:cubicBezTo>
                <a:cubicBezTo>
                  <a:pt x="4298" y="333"/>
                  <a:pt x="4307" y="339"/>
                  <a:pt x="4315" y="337"/>
                </a:cubicBezTo>
                <a:close/>
                <a:moveTo>
                  <a:pt x="4378" y="327"/>
                </a:moveTo>
                <a:lnTo>
                  <a:pt x="4379" y="327"/>
                </a:lnTo>
                <a:cubicBezTo>
                  <a:pt x="4387" y="325"/>
                  <a:pt x="4393" y="317"/>
                  <a:pt x="4392" y="308"/>
                </a:cubicBezTo>
                <a:cubicBezTo>
                  <a:pt x="4390" y="300"/>
                  <a:pt x="4382" y="294"/>
                  <a:pt x="4373" y="295"/>
                </a:cubicBezTo>
                <a:lnTo>
                  <a:pt x="4373" y="295"/>
                </a:lnTo>
                <a:cubicBezTo>
                  <a:pt x="4365" y="297"/>
                  <a:pt x="4359" y="305"/>
                  <a:pt x="4360" y="314"/>
                </a:cubicBezTo>
                <a:cubicBezTo>
                  <a:pt x="4362" y="322"/>
                  <a:pt x="4370" y="328"/>
                  <a:pt x="4378" y="327"/>
                </a:cubicBezTo>
                <a:close/>
                <a:moveTo>
                  <a:pt x="4442" y="316"/>
                </a:moveTo>
                <a:lnTo>
                  <a:pt x="4442" y="316"/>
                </a:lnTo>
                <a:cubicBezTo>
                  <a:pt x="4450" y="315"/>
                  <a:pt x="4456" y="307"/>
                  <a:pt x="4455" y="298"/>
                </a:cubicBezTo>
                <a:cubicBezTo>
                  <a:pt x="4453" y="289"/>
                  <a:pt x="4445" y="283"/>
                  <a:pt x="4436" y="285"/>
                </a:cubicBezTo>
                <a:lnTo>
                  <a:pt x="4436" y="285"/>
                </a:lnTo>
                <a:cubicBezTo>
                  <a:pt x="4428" y="286"/>
                  <a:pt x="4422" y="294"/>
                  <a:pt x="4423" y="303"/>
                </a:cubicBezTo>
                <a:cubicBezTo>
                  <a:pt x="4425" y="312"/>
                  <a:pt x="4433" y="318"/>
                  <a:pt x="4442" y="316"/>
                </a:cubicBezTo>
                <a:close/>
                <a:moveTo>
                  <a:pt x="4505" y="306"/>
                </a:moveTo>
                <a:lnTo>
                  <a:pt x="4505" y="306"/>
                </a:lnTo>
                <a:cubicBezTo>
                  <a:pt x="4514" y="304"/>
                  <a:pt x="4519" y="296"/>
                  <a:pt x="4518" y="287"/>
                </a:cubicBezTo>
                <a:cubicBezTo>
                  <a:pt x="4517" y="279"/>
                  <a:pt x="4508" y="273"/>
                  <a:pt x="4500" y="274"/>
                </a:cubicBezTo>
                <a:lnTo>
                  <a:pt x="4500" y="274"/>
                </a:lnTo>
                <a:cubicBezTo>
                  <a:pt x="4491" y="276"/>
                  <a:pt x="4485" y="284"/>
                  <a:pt x="4486" y="293"/>
                </a:cubicBezTo>
                <a:cubicBezTo>
                  <a:pt x="4488" y="301"/>
                  <a:pt x="4496" y="307"/>
                  <a:pt x="4505" y="306"/>
                </a:cubicBezTo>
                <a:close/>
                <a:moveTo>
                  <a:pt x="4568" y="295"/>
                </a:moveTo>
                <a:lnTo>
                  <a:pt x="4568" y="295"/>
                </a:lnTo>
                <a:cubicBezTo>
                  <a:pt x="4577" y="294"/>
                  <a:pt x="4583" y="286"/>
                  <a:pt x="4581" y="277"/>
                </a:cubicBezTo>
                <a:cubicBezTo>
                  <a:pt x="4580" y="268"/>
                  <a:pt x="4572" y="262"/>
                  <a:pt x="4563" y="264"/>
                </a:cubicBezTo>
                <a:lnTo>
                  <a:pt x="4563" y="264"/>
                </a:lnTo>
                <a:cubicBezTo>
                  <a:pt x="4554" y="265"/>
                  <a:pt x="4548" y="273"/>
                  <a:pt x="4550" y="282"/>
                </a:cubicBezTo>
                <a:cubicBezTo>
                  <a:pt x="4551" y="291"/>
                  <a:pt x="4559" y="297"/>
                  <a:pt x="4568" y="295"/>
                </a:cubicBezTo>
                <a:close/>
                <a:moveTo>
                  <a:pt x="4631" y="285"/>
                </a:moveTo>
                <a:lnTo>
                  <a:pt x="4631" y="285"/>
                </a:lnTo>
                <a:cubicBezTo>
                  <a:pt x="4640" y="283"/>
                  <a:pt x="4646" y="275"/>
                  <a:pt x="4644" y="266"/>
                </a:cubicBezTo>
                <a:cubicBezTo>
                  <a:pt x="4643" y="258"/>
                  <a:pt x="4635" y="252"/>
                  <a:pt x="4626" y="253"/>
                </a:cubicBezTo>
                <a:lnTo>
                  <a:pt x="4626" y="253"/>
                </a:lnTo>
                <a:cubicBezTo>
                  <a:pt x="4617" y="255"/>
                  <a:pt x="4611" y="263"/>
                  <a:pt x="4613" y="272"/>
                </a:cubicBezTo>
                <a:cubicBezTo>
                  <a:pt x="4614" y="280"/>
                  <a:pt x="4622" y="286"/>
                  <a:pt x="4631" y="285"/>
                </a:cubicBezTo>
                <a:close/>
                <a:moveTo>
                  <a:pt x="4694" y="274"/>
                </a:moveTo>
                <a:lnTo>
                  <a:pt x="4694" y="274"/>
                </a:lnTo>
                <a:cubicBezTo>
                  <a:pt x="4703" y="273"/>
                  <a:pt x="4709" y="265"/>
                  <a:pt x="4708" y="256"/>
                </a:cubicBezTo>
                <a:cubicBezTo>
                  <a:pt x="4706" y="247"/>
                  <a:pt x="4698" y="241"/>
                  <a:pt x="4689" y="243"/>
                </a:cubicBezTo>
                <a:lnTo>
                  <a:pt x="4689" y="243"/>
                </a:lnTo>
                <a:cubicBezTo>
                  <a:pt x="4680" y="244"/>
                  <a:pt x="4674" y="252"/>
                  <a:pt x="4676" y="261"/>
                </a:cubicBezTo>
                <a:cubicBezTo>
                  <a:pt x="4677" y="270"/>
                  <a:pt x="4686" y="276"/>
                  <a:pt x="4694" y="274"/>
                </a:cubicBezTo>
                <a:close/>
                <a:moveTo>
                  <a:pt x="4757" y="264"/>
                </a:moveTo>
                <a:lnTo>
                  <a:pt x="4757" y="264"/>
                </a:lnTo>
                <a:cubicBezTo>
                  <a:pt x="4766" y="262"/>
                  <a:pt x="4772" y="254"/>
                  <a:pt x="4771" y="245"/>
                </a:cubicBezTo>
                <a:cubicBezTo>
                  <a:pt x="4769" y="237"/>
                  <a:pt x="4761" y="231"/>
                  <a:pt x="4752" y="232"/>
                </a:cubicBezTo>
                <a:lnTo>
                  <a:pt x="4752" y="232"/>
                </a:lnTo>
                <a:cubicBezTo>
                  <a:pt x="4744" y="234"/>
                  <a:pt x="4738" y="242"/>
                  <a:pt x="4739" y="251"/>
                </a:cubicBezTo>
                <a:cubicBezTo>
                  <a:pt x="4741" y="259"/>
                  <a:pt x="4749" y="265"/>
                  <a:pt x="4757" y="264"/>
                </a:cubicBezTo>
                <a:close/>
                <a:moveTo>
                  <a:pt x="4821" y="253"/>
                </a:moveTo>
                <a:lnTo>
                  <a:pt x="4821" y="253"/>
                </a:lnTo>
                <a:cubicBezTo>
                  <a:pt x="4829" y="252"/>
                  <a:pt x="4835" y="244"/>
                  <a:pt x="4834" y="235"/>
                </a:cubicBezTo>
                <a:cubicBezTo>
                  <a:pt x="4832" y="226"/>
                  <a:pt x="4824" y="220"/>
                  <a:pt x="4815" y="222"/>
                </a:cubicBezTo>
                <a:lnTo>
                  <a:pt x="4815" y="222"/>
                </a:lnTo>
                <a:cubicBezTo>
                  <a:pt x="4807" y="223"/>
                  <a:pt x="4801" y="231"/>
                  <a:pt x="4802" y="240"/>
                </a:cubicBezTo>
                <a:cubicBezTo>
                  <a:pt x="4804" y="249"/>
                  <a:pt x="4812" y="255"/>
                  <a:pt x="4821" y="253"/>
                </a:cubicBezTo>
                <a:close/>
                <a:moveTo>
                  <a:pt x="4884" y="243"/>
                </a:moveTo>
                <a:lnTo>
                  <a:pt x="4884" y="243"/>
                </a:lnTo>
                <a:cubicBezTo>
                  <a:pt x="4893" y="241"/>
                  <a:pt x="4898" y="233"/>
                  <a:pt x="4897" y="224"/>
                </a:cubicBezTo>
                <a:cubicBezTo>
                  <a:pt x="4896" y="216"/>
                  <a:pt x="4887" y="210"/>
                  <a:pt x="4879" y="211"/>
                </a:cubicBezTo>
                <a:lnTo>
                  <a:pt x="4879" y="211"/>
                </a:lnTo>
                <a:cubicBezTo>
                  <a:pt x="4870" y="213"/>
                  <a:pt x="4864" y="221"/>
                  <a:pt x="4865" y="230"/>
                </a:cubicBezTo>
                <a:cubicBezTo>
                  <a:pt x="4867" y="238"/>
                  <a:pt x="4875" y="244"/>
                  <a:pt x="4884" y="243"/>
                </a:cubicBezTo>
                <a:close/>
                <a:moveTo>
                  <a:pt x="4947" y="232"/>
                </a:moveTo>
                <a:lnTo>
                  <a:pt x="4947" y="232"/>
                </a:lnTo>
                <a:cubicBezTo>
                  <a:pt x="4956" y="231"/>
                  <a:pt x="4962" y="223"/>
                  <a:pt x="4960" y="214"/>
                </a:cubicBezTo>
                <a:cubicBezTo>
                  <a:pt x="4959" y="205"/>
                  <a:pt x="4951" y="199"/>
                  <a:pt x="4942" y="201"/>
                </a:cubicBezTo>
                <a:lnTo>
                  <a:pt x="4942" y="201"/>
                </a:lnTo>
                <a:cubicBezTo>
                  <a:pt x="4933" y="202"/>
                  <a:pt x="4927" y="210"/>
                  <a:pt x="4929" y="219"/>
                </a:cubicBezTo>
                <a:cubicBezTo>
                  <a:pt x="4930" y="228"/>
                  <a:pt x="4938" y="234"/>
                  <a:pt x="4947" y="232"/>
                </a:cubicBezTo>
                <a:close/>
                <a:moveTo>
                  <a:pt x="5010" y="222"/>
                </a:moveTo>
                <a:lnTo>
                  <a:pt x="5010" y="222"/>
                </a:lnTo>
                <a:cubicBezTo>
                  <a:pt x="5019" y="220"/>
                  <a:pt x="5025" y="212"/>
                  <a:pt x="5023" y="203"/>
                </a:cubicBezTo>
                <a:cubicBezTo>
                  <a:pt x="5022" y="195"/>
                  <a:pt x="5014" y="189"/>
                  <a:pt x="5005" y="190"/>
                </a:cubicBezTo>
                <a:lnTo>
                  <a:pt x="5005" y="190"/>
                </a:lnTo>
                <a:cubicBezTo>
                  <a:pt x="4996" y="192"/>
                  <a:pt x="4990" y="200"/>
                  <a:pt x="4992" y="209"/>
                </a:cubicBezTo>
                <a:cubicBezTo>
                  <a:pt x="4993" y="217"/>
                  <a:pt x="5001" y="223"/>
                  <a:pt x="5010" y="222"/>
                </a:cubicBezTo>
                <a:close/>
                <a:moveTo>
                  <a:pt x="5073" y="211"/>
                </a:moveTo>
                <a:lnTo>
                  <a:pt x="5073" y="211"/>
                </a:lnTo>
                <a:cubicBezTo>
                  <a:pt x="5082" y="210"/>
                  <a:pt x="5088" y="202"/>
                  <a:pt x="5087" y="193"/>
                </a:cubicBezTo>
                <a:cubicBezTo>
                  <a:pt x="5085" y="184"/>
                  <a:pt x="5077" y="178"/>
                  <a:pt x="5068" y="180"/>
                </a:cubicBezTo>
                <a:lnTo>
                  <a:pt x="5068" y="180"/>
                </a:lnTo>
                <a:cubicBezTo>
                  <a:pt x="5059" y="181"/>
                  <a:pt x="5053" y="189"/>
                  <a:pt x="5055" y="198"/>
                </a:cubicBezTo>
                <a:cubicBezTo>
                  <a:pt x="5056" y="207"/>
                  <a:pt x="5065" y="213"/>
                  <a:pt x="5073" y="211"/>
                </a:cubicBezTo>
                <a:close/>
                <a:moveTo>
                  <a:pt x="5136" y="201"/>
                </a:moveTo>
                <a:lnTo>
                  <a:pt x="5136" y="201"/>
                </a:lnTo>
                <a:cubicBezTo>
                  <a:pt x="5145" y="199"/>
                  <a:pt x="5151" y="191"/>
                  <a:pt x="5150" y="182"/>
                </a:cubicBezTo>
                <a:cubicBezTo>
                  <a:pt x="5148" y="174"/>
                  <a:pt x="5140" y="168"/>
                  <a:pt x="5131" y="169"/>
                </a:cubicBezTo>
                <a:lnTo>
                  <a:pt x="5131" y="169"/>
                </a:lnTo>
                <a:cubicBezTo>
                  <a:pt x="5123" y="171"/>
                  <a:pt x="5117" y="179"/>
                  <a:pt x="5118" y="188"/>
                </a:cubicBezTo>
                <a:cubicBezTo>
                  <a:pt x="5120" y="196"/>
                  <a:pt x="5128" y="202"/>
                  <a:pt x="5136" y="201"/>
                </a:cubicBezTo>
                <a:close/>
                <a:moveTo>
                  <a:pt x="5200" y="190"/>
                </a:moveTo>
                <a:lnTo>
                  <a:pt x="5200" y="190"/>
                </a:lnTo>
                <a:cubicBezTo>
                  <a:pt x="5208" y="189"/>
                  <a:pt x="5214" y="181"/>
                  <a:pt x="5213" y="172"/>
                </a:cubicBezTo>
                <a:cubicBezTo>
                  <a:pt x="5211" y="163"/>
                  <a:pt x="5203" y="157"/>
                  <a:pt x="5194" y="159"/>
                </a:cubicBezTo>
                <a:lnTo>
                  <a:pt x="5194" y="159"/>
                </a:lnTo>
                <a:cubicBezTo>
                  <a:pt x="5186" y="160"/>
                  <a:pt x="5180" y="168"/>
                  <a:pt x="5181" y="177"/>
                </a:cubicBezTo>
                <a:cubicBezTo>
                  <a:pt x="5183" y="186"/>
                  <a:pt x="5191" y="192"/>
                  <a:pt x="5200" y="190"/>
                </a:cubicBezTo>
                <a:close/>
                <a:moveTo>
                  <a:pt x="5263" y="180"/>
                </a:moveTo>
                <a:lnTo>
                  <a:pt x="5263" y="180"/>
                </a:lnTo>
                <a:cubicBezTo>
                  <a:pt x="5272" y="178"/>
                  <a:pt x="5277" y="170"/>
                  <a:pt x="5276" y="161"/>
                </a:cubicBezTo>
                <a:cubicBezTo>
                  <a:pt x="5275" y="153"/>
                  <a:pt x="5266" y="147"/>
                  <a:pt x="5258" y="148"/>
                </a:cubicBezTo>
                <a:lnTo>
                  <a:pt x="5258" y="148"/>
                </a:lnTo>
                <a:cubicBezTo>
                  <a:pt x="5249" y="150"/>
                  <a:pt x="5243" y="158"/>
                  <a:pt x="5244" y="167"/>
                </a:cubicBezTo>
                <a:cubicBezTo>
                  <a:pt x="5246" y="175"/>
                  <a:pt x="5254" y="181"/>
                  <a:pt x="5263" y="180"/>
                </a:cubicBezTo>
                <a:close/>
                <a:moveTo>
                  <a:pt x="5326" y="169"/>
                </a:moveTo>
                <a:lnTo>
                  <a:pt x="5326" y="169"/>
                </a:lnTo>
                <a:cubicBezTo>
                  <a:pt x="5335" y="168"/>
                  <a:pt x="5341" y="160"/>
                  <a:pt x="5339" y="151"/>
                </a:cubicBezTo>
                <a:cubicBezTo>
                  <a:pt x="5338" y="142"/>
                  <a:pt x="5330" y="136"/>
                  <a:pt x="5321" y="138"/>
                </a:cubicBezTo>
                <a:lnTo>
                  <a:pt x="5321" y="138"/>
                </a:lnTo>
                <a:cubicBezTo>
                  <a:pt x="5312" y="139"/>
                  <a:pt x="5306" y="147"/>
                  <a:pt x="5308" y="156"/>
                </a:cubicBezTo>
                <a:cubicBezTo>
                  <a:pt x="5309" y="165"/>
                  <a:pt x="5317" y="171"/>
                  <a:pt x="5326" y="169"/>
                </a:cubicBezTo>
                <a:close/>
                <a:moveTo>
                  <a:pt x="5389" y="159"/>
                </a:moveTo>
                <a:lnTo>
                  <a:pt x="5389" y="159"/>
                </a:lnTo>
                <a:cubicBezTo>
                  <a:pt x="5398" y="157"/>
                  <a:pt x="5404" y="149"/>
                  <a:pt x="5402" y="140"/>
                </a:cubicBezTo>
                <a:cubicBezTo>
                  <a:pt x="5401" y="132"/>
                  <a:pt x="5393" y="126"/>
                  <a:pt x="5384" y="127"/>
                </a:cubicBezTo>
                <a:lnTo>
                  <a:pt x="5384" y="127"/>
                </a:lnTo>
                <a:cubicBezTo>
                  <a:pt x="5375" y="129"/>
                  <a:pt x="5369" y="137"/>
                  <a:pt x="5371" y="146"/>
                </a:cubicBezTo>
                <a:cubicBezTo>
                  <a:pt x="5372" y="154"/>
                  <a:pt x="5380" y="160"/>
                  <a:pt x="5389" y="159"/>
                </a:cubicBezTo>
                <a:close/>
                <a:moveTo>
                  <a:pt x="5452" y="148"/>
                </a:moveTo>
                <a:lnTo>
                  <a:pt x="5452" y="148"/>
                </a:lnTo>
                <a:cubicBezTo>
                  <a:pt x="5461" y="147"/>
                  <a:pt x="5467" y="139"/>
                  <a:pt x="5466" y="130"/>
                </a:cubicBezTo>
                <a:cubicBezTo>
                  <a:pt x="5464" y="121"/>
                  <a:pt x="5456" y="115"/>
                  <a:pt x="5447" y="117"/>
                </a:cubicBezTo>
                <a:lnTo>
                  <a:pt x="5447" y="117"/>
                </a:lnTo>
                <a:cubicBezTo>
                  <a:pt x="5438" y="118"/>
                  <a:pt x="5432" y="126"/>
                  <a:pt x="5434" y="135"/>
                </a:cubicBezTo>
                <a:cubicBezTo>
                  <a:pt x="5435" y="144"/>
                  <a:pt x="5444" y="150"/>
                  <a:pt x="5452" y="148"/>
                </a:cubicBezTo>
                <a:close/>
                <a:moveTo>
                  <a:pt x="5515" y="138"/>
                </a:moveTo>
                <a:lnTo>
                  <a:pt x="5515" y="138"/>
                </a:lnTo>
                <a:cubicBezTo>
                  <a:pt x="5524" y="136"/>
                  <a:pt x="5530" y="128"/>
                  <a:pt x="5529" y="119"/>
                </a:cubicBezTo>
                <a:cubicBezTo>
                  <a:pt x="5527" y="111"/>
                  <a:pt x="5519" y="105"/>
                  <a:pt x="5510" y="106"/>
                </a:cubicBezTo>
                <a:lnTo>
                  <a:pt x="5510" y="106"/>
                </a:lnTo>
                <a:cubicBezTo>
                  <a:pt x="5502" y="108"/>
                  <a:pt x="5496" y="116"/>
                  <a:pt x="5497" y="125"/>
                </a:cubicBezTo>
                <a:cubicBezTo>
                  <a:pt x="5498" y="133"/>
                  <a:pt x="5507" y="139"/>
                  <a:pt x="5515" y="138"/>
                </a:cubicBezTo>
                <a:close/>
                <a:moveTo>
                  <a:pt x="5579" y="127"/>
                </a:moveTo>
                <a:lnTo>
                  <a:pt x="5579" y="127"/>
                </a:lnTo>
                <a:cubicBezTo>
                  <a:pt x="5587" y="126"/>
                  <a:pt x="5593" y="118"/>
                  <a:pt x="5592" y="109"/>
                </a:cubicBezTo>
                <a:cubicBezTo>
                  <a:pt x="5590" y="100"/>
                  <a:pt x="5582" y="94"/>
                  <a:pt x="5573" y="96"/>
                </a:cubicBezTo>
                <a:lnTo>
                  <a:pt x="5573" y="96"/>
                </a:lnTo>
                <a:cubicBezTo>
                  <a:pt x="5565" y="97"/>
                  <a:pt x="5559" y="105"/>
                  <a:pt x="5560" y="114"/>
                </a:cubicBezTo>
                <a:cubicBezTo>
                  <a:pt x="5562" y="123"/>
                  <a:pt x="5570" y="129"/>
                  <a:pt x="5579" y="127"/>
                </a:cubicBezTo>
                <a:close/>
                <a:moveTo>
                  <a:pt x="5642" y="117"/>
                </a:moveTo>
                <a:lnTo>
                  <a:pt x="5642" y="117"/>
                </a:lnTo>
                <a:cubicBezTo>
                  <a:pt x="5651" y="115"/>
                  <a:pt x="5656" y="107"/>
                  <a:pt x="5655" y="98"/>
                </a:cubicBezTo>
                <a:cubicBezTo>
                  <a:pt x="5654" y="90"/>
                  <a:pt x="5645" y="84"/>
                  <a:pt x="5637" y="85"/>
                </a:cubicBezTo>
                <a:lnTo>
                  <a:pt x="5637" y="85"/>
                </a:lnTo>
                <a:cubicBezTo>
                  <a:pt x="5628" y="87"/>
                  <a:pt x="5622" y="95"/>
                  <a:pt x="5623" y="104"/>
                </a:cubicBezTo>
                <a:cubicBezTo>
                  <a:pt x="5625" y="112"/>
                  <a:pt x="5633" y="118"/>
                  <a:pt x="5642" y="117"/>
                </a:cubicBezTo>
                <a:close/>
                <a:moveTo>
                  <a:pt x="5705" y="106"/>
                </a:moveTo>
                <a:lnTo>
                  <a:pt x="5705" y="106"/>
                </a:lnTo>
                <a:cubicBezTo>
                  <a:pt x="5714" y="105"/>
                  <a:pt x="5720" y="97"/>
                  <a:pt x="5718" y="88"/>
                </a:cubicBezTo>
                <a:cubicBezTo>
                  <a:pt x="5717" y="79"/>
                  <a:pt x="5709" y="73"/>
                  <a:pt x="5700" y="75"/>
                </a:cubicBezTo>
                <a:lnTo>
                  <a:pt x="5700" y="75"/>
                </a:lnTo>
                <a:cubicBezTo>
                  <a:pt x="5691" y="76"/>
                  <a:pt x="5685" y="84"/>
                  <a:pt x="5687" y="93"/>
                </a:cubicBezTo>
                <a:cubicBezTo>
                  <a:pt x="5688" y="102"/>
                  <a:pt x="5696" y="108"/>
                  <a:pt x="5705" y="106"/>
                </a:cubicBezTo>
                <a:close/>
                <a:moveTo>
                  <a:pt x="5768" y="96"/>
                </a:moveTo>
                <a:lnTo>
                  <a:pt x="5768" y="96"/>
                </a:lnTo>
                <a:cubicBezTo>
                  <a:pt x="5777" y="94"/>
                  <a:pt x="5783" y="86"/>
                  <a:pt x="5781" y="77"/>
                </a:cubicBezTo>
                <a:cubicBezTo>
                  <a:pt x="5780" y="69"/>
                  <a:pt x="5772" y="63"/>
                  <a:pt x="5763" y="64"/>
                </a:cubicBezTo>
                <a:lnTo>
                  <a:pt x="5763" y="64"/>
                </a:lnTo>
                <a:cubicBezTo>
                  <a:pt x="5754" y="66"/>
                  <a:pt x="5748" y="74"/>
                  <a:pt x="5750" y="83"/>
                </a:cubicBezTo>
                <a:cubicBezTo>
                  <a:pt x="5751" y="91"/>
                  <a:pt x="5759" y="97"/>
                  <a:pt x="5768" y="96"/>
                </a:cubicBezTo>
                <a:close/>
                <a:moveTo>
                  <a:pt x="5831" y="85"/>
                </a:moveTo>
                <a:lnTo>
                  <a:pt x="5831" y="85"/>
                </a:lnTo>
                <a:cubicBezTo>
                  <a:pt x="5840" y="84"/>
                  <a:pt x="5846" y="76"/>
                  <a:pt x="5845" y="67"/>
                </a:cubicBezTo>
                <a:cubicBezTo>
                  <a:pt x="5843" y="58"/>
                  <a:pt x="5835" y="52"/>
                  <a:pt x="5826" y="54"/>
                </a:cubicBezTo>
                <a:lnTo>
                  <a:pt x="5826" y="54"/>
                </a:lnTo>
                <a:cubicBezTo>
                  <a:pt x="5817" y="55"/>
                  <a:pt x="5811" y="63"/>
                  <a:pt x="5813" y="72"/>
                </a:cubicBezTo>
                <a:cubicBezTo>
                  <a:pt x="5814" y="81"/>
                  <a:pt x="5823" y="87"/>
                  <a:pt x="5831" y="85"/>
                </a:cubicBezTo>
                <a:close/>
                <a:moveTo>
                  <a:pt x="5894" y="75"/>
                </a:moveTo>
                <a:lnTo>
                  <a:pt x="5894" y="75"/>
                </a:lnTo>
                <a:cubicBezTo>
                  <a:pt x="5903" y="73"/>
                  <a:pt x="5909" y="65"/>
                  <a:pt x="5908" y="56"/>
                </a:cubicBezTo>
                <a:cubicBezTo>
                  <a:pt x="5906" y="48"/>
                  <a:pt x="5898" y="42"/>
                  <a:pt x="5889" y="43"/>
                </a:cubicBezTo>
                <a:lnTo>
                  <a:pt x="5889" y="43"/>
                </a:lnTo>
                <a:cubicBezTo>
                  <a:pt x="5881" y="45"/>
                  <a:pt x="5875" y="53"/>
                  <a:pt x="5876" y="62"/>
                </a:cubicBezTo>
                <a:cubicBezTo>
                  <a:pt x="5877" y="70"/>
                  <a:pt x="5886" y="76"/>
                  <a:pt x="5894" y="75"/>
                </a:cubicBezTo>
                <a:close/>
                <a:moveTo>
                  <a:pt x="5958" y="64"/>
                </a:moveTo>
                <a:lnTo>
                  <a:pt x="5958" y="64"/>
                </a:lnTo>
                <a:cubicBezTo>
                  <a:pt x="5966" y="63"/>
                  <a:pt x="5972" y="55"/>
                  <a:pt x="5971" y="46"/>
                </a:cubicBezTo>
                <a:cubicBezTo>
                  <a:pt x="5969" y="37"/>
                  <a:pt x="5961" y="31"/>
                  <a:pt x="5952" y="33"/>
                </a:cubicBezTo>
                <a:lnTo>
                  <a:pt x="5952" y="33"/>
                </a:lnTo>
                <a:cubicBezTo>
                  <a:pt x="5944" y="34"/>
                  <a:pt x="5938" y="42"/>
                  <a:pt x="5939" y="51"/>
                </a:cubicBezTo>
                <a:cubicBezTo>
                  <a:pt x="5941" y="60"/>
                  <a:pt x="5949" y="66"/>
                  <a:pt x="5958" y="64"/>
                </a:cubicBezTo>
                <a:close/>
                <a:moveTo>
                  <a:pt x="6021" y="54"/>
                </a:moveTo>
                <a:lnTo>
                  <a:pt x="6021" y="54"/>
                </a:lnTo>
                <a:cubicBezTo>
                  <a:pt x="6030" y="52"/>
                  <a:pt x="6035" y="44"/>
                  <a:pt x="6034" y="35"/>
                </a:cubicBezTo>
                <a:cubicBezTo>
                  <a:pt x="6033" y="27"/>
                  <a:pt x="6024" y="21"/>
                  <a:pt x="6016" y="22"/>
                </a:cubicBezTo>
                <a:lnTo>
                  <a:pt x="6016" y="22"/>
                </a:lnTo>
                <a:cubicBezTo>
                  <a:pt x="6007" y="24"/>
                  <a:pt x="6001" y="32"/>
                  <a:pt x="6002" y="41"/>
                </a:cubicBezTo>
                <a:cubicBezTo>
                  <a:pt x="6004" y="49"/>
                  <a:pt x="6012" y="55"/>
                  <a:pt x="6021" y="54"/>
                </a:cubicBezTo>
                <a:close/>
                <a:moveTo>
                  <a:pt x="6084" y="43"/>
                </a:moveTo>
                <a:lnTo>
                  <a:pt x="6084" y="43"/>
                </a:lnTo>
                <a:cubicBezTo>
                  <a:pt x="6093" y="42"/>
                  <a:pt x="6099" y="34"/>
                  <a:pt x="6097" y="25"/>
                </a:cubicBezTo>
                <a:cubicBezTo>
                  <a:pt x="6096" y="16"/>
                  <a:pt x="6088" y="10"/>
                  <a:pt x="6079" y="12"/>
                </a:cubicBezTo>
                <a:lnTo>
                  <a:pt x="6079" y="12"/>
                </a:lnTo>
                <a:cubicBezTo>
                  <a:pt x="6070" y="13"/>
                  <a:pt x="6064" y="21"/>
                  <a:pt x="6066" y="30"/>
                </a:cubicBezTo>
                <a:cubicBezTo>
                  <a:pt x="6067" y="39"/>
                  <a:pt x="6075" y="45"/>
                  <a:pt x="6084" y="43"/>
                </a:cubicBezTo>
                <a:close/>
                <a:moveTo>
                  <a:pt x="6147" y="33"/>
                </a:moveTo>
                <a:lnTo>
                  <a:pt x="6147" y="33"/>
                </a:lnTo>
                <a:cubicBezTo>
                  <a:pt x="6156" y="31"/>
                  <a:pt x="6162" y="23"/>
                  <a:pt x="6160" y="14"/>
                </a:cubicBezTo>
                <a:cubicBezTo>
                  <a:pt x="6159" y="6"/>
                  <a:pt x="6151" y="0"/>
                  <a:pt x="6142" y="1"/>
                </a:cubicBezTo>
                <a:lnTo>
                  <a:pt x="6142" y="1"/>
                </a:lnTo>
                <a:cubicBezTo>
                  <a:pt x="6133" y="3"/>
                  <a:pt x="6127" y="11"/>
                  <a:pt x="6129" y="20"/>
                </a:cubicBezTo>
                <a:cubicBezTo>
                  <a:pt x="6130" y="28"/>
                  <a:pt x="6138" y="34"/>
                  <a:pt x="6147" y="33"/>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grpSp>
        <p:nvGrpSpPr>
          <p:cNvPr id="130" name="Csoportba foglalás 129">
            <a:extLst>
              <a:ext uri="{FF2B5EF4-FFF2-40B4-BE49-F238E27FC236}">
                <a16:creationId xmlns:a16="http://schemas.microsoft.com/office/drawing/2014/main" id="{6C68AB93-B8BF-4E89-AEF7-06F25D6C0032}"/>
              </a:ext>
            </a:extLst>
          </p:cNvPr>
          <p:cNvGrpSpPr/>
          <p:nvPr/>
        </p:nvGrpSpPr>
        <p:grpSpPr>
          <a:xfrm>
            <a:off x="839788" y="2886075"/>
            <a:ext cx="5130800" cy="3097213"/>
            <a:chOff x="839788" y="2886075"/>
            <a:chExt cx="5130800" cy="3097213"/>
          </a:xfrm>
        </p:grpSpPr>
        <p:sp>
          <p:nvSpPr>
            <p:cNvPr id="12" name="Freeform 6">
              <a:extLst>
                <a:ext uri="{FF2B5EF4-FFF2-40B4-BE49-F238E27FC236}">
                  <a16:creationId xmlns:a16="http://schemas.microsoft.com/office/drawing/2014/main" id="{AABF302D-C437-44DE-82ED-A6C135F4F211}"/>
                </a:ext>
              </a:extLst>
            </p:cNvPr>
            <p:cNvSpPr>
              <a:spLocks noEditPoints="1"/>
            </p:cNvSpPr>
            <p:nvPr/>
          </p:nvSpPr>
          <p:spPr bwMode="auto">
            <a:xfrm>
              <a:off x="839788" y="2886075"/>
              <a:ext cx="5130800" cy="2574925"/>
            </a:xfrm>
            <a:custGeom>
              <a:avLst/>
              <a:gdLst>
                <a:gd name="T0" fmla="*/ 0 w 3232"/>
                <a:gd name="T1" fmla="*/ 1622 h 1622"/>
                <a:gd name="T2" fmla="*/ 3232 w 3232"/>
                <a:gd name="T3" fmla="*/ 1622 h 1622"/>
                <a:gd name="T4" fmla="*/ 0 w 3232"/>
                <a:gd name="T5" fmla="*/ 1301 h 1622"/>
                <a:gd name="T6" fmla="*/ 3232 w 3232"/>
                <a:gd name="T7" fmla="*/ 1301 h 1622"/>
                <a:gd name="T8" fmla="*/ 0 w 3232"/>
                <a:gd name="T9" fmla="*/ 972 h 1622"/>
                <a:gd name="T10" fmla="*/ 3232 w 3232"/>
                <a:gd name="T11" fmla="*/ 972 h 1622"/>
                <a:gd name="T12" fmla="*/ 0 w 3232"/>
                <a:gd name="T13" fmla="*/ 651 h 1622"/>
                <a:gd name="T14" fmla="*/ 3232 w 3232"/>
                <a:gd name="T15" fmla="*/ 651 h 1622"/>
                <a:gd name="T16" fmla="*/ 0 w 3232"/>
                <a:gd name="T17" fmla="*/ 330 h 1622"/>
                <a:gd name="T18" fmla="*/ 3232 w 3232"/>
                <a:gd name="T19" fmla="*/ 330 h 1622"/>
                <a:gd name="T20" fmla="*/ 0 w 3232"/>
                <a:gd name="T21" fmla="*/ 0 h 1622"/>
                <a:gd name="T22" fmla="*/ 3232 w 3232"/>
                <a:gd name="T23"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2" h="1622">
                  <a:moveTo>
                    <a:pt x="0" y="1622"/>
                  </a:moveTo>
                  <a:lnTo>
                    <a:pt x="3232" y="1622"/>
                  </a:lnTo>
                  <a:moveTo>
                    <a:pt x="0" y="1301"/>
                  </a:moveTo>
                  <a:lnTo>
                    <a:pt x="3232" y="1301"/>
                  </a:lnTo>
                  <a:moveTo>
                    <a:pt x="0" y="972"/>
                  </a:moveTo>
                  <a:lnTo>
                    <a:pt x="3232" y="972"/>
                  </a:lnTo>
                  <a:moveTo>
                    <a:pt x="0" y="651"/>
                  </a:moveTo>
                  <a:lnTo>
                    <a:pt x="3232" y="651"/>
                  </a:lnTo>
                  <a:moveTo>
                    <a:pt x="0" y="330"/>
                  </a:moveTo>
                  <a:lnTo>
                    <a:pt x="3232" y="330"/>
                  </a:lnTo>
                  <a:moveTo>
                    <a:pt x="0" y="0"/>
                  </a:moveTo>
                  <a:lnTo>
                    <a:pt x="3232"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Freeform 7">
              <a:extLst>
                <a:ext uri="{FF2B5EF4-FFF2-40B4-BE49-F238E27FC236}">
                  <a16:creationId xmlns:a16="http://schemas.microsoft.com/office/drawing/2014/main" id="{8A381953-D1EB-43F1-9B2D-32438908A11E}"/>
                </a:ext>
              </a:extLst>
            </p:cNvPr>
            <p:cNvSpPr>
              <a:spLocks noEditPoints="1"/>
            </p:cNvSpPr>
            <p:nvPr/>
          </p:nvSpPr>
          <p:spPr bwMode="auto">
            <a:xfrm>
              <a:off x="1692275" y="2886075"/>
              <a:ext cx="4278313" cy="3097213"/>
            </a:xfrm>
            <a:custGeom>
              <a:avLst/>
              <a:gdLst>
                <a:gd name="T0" fmla="*/ 0 w 2695"/>
                <a:gd name="T1" fmla="*/ 0 h 1951"/>
                <a:gd name="T2" fmla="*/ 0 w 2695"/>
                <a:gd name="T3" fmla="*/ 1951 h 1951"/>
                <a:gd name="T4" fmla="*/ 538 w 2695"/>
                <a:gd name="T5" fmla="*/ 0 h 1951"/>
                <a:gd name="T6" fmla="*/ 538 w 2695"/>
                <a:gd name="T7" fmla="*/ 1951 h 1951"/>
                <a:gd name="T8" fmla="*/ 1083 w 2695"/>
                <a:gd name="T9" fmla="*/ 0 h 1951"/>
                <a:gd name="T10" fmla="*/ 1083 w 2695"/>
                <a:gd name="T11" fmla="*/ 1951 h 1951"/>
                <a:gd name="T12" fmla="*/ 1620 w 2695"/>
                <a:gd name="T13" fmla="*/ 0 h 1951"/>
                <a:gd name="T14" fmla="*/ 1620 w 2695"/>
                <a:gd name="T15" fmla="*/ 1951 h 1951"/>
                <a:gd name="T16" fmla="*/ 2157 w 2695"/>
                <a:gd name="T17" fmla="*/ 0 h 1951"/>
                <a:gd name="T18" fmla="*/ 2157 w 2695"/>
                <a:gd name="T19" fmla="*/ 1951 h 1951"/>
                <a:gd name="T20" fmla="*/ 2695 w 2695"/>
                <a:gd name="T21" fmla="*/ 0 h 1951"/>
                <a:gd name="T22" fmla="*/ 2695 w 2695"/>
                <a:gd name="T23" fmla="*/ 195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5" h="1951">
                  <a:moveTo>
                    <a:pt x="0" y="0"/>
                  </a:moveTo>
                  <a:lnTo>
                    <a:pt x="0" y="1951"/>
                  </a:lnTo>
                  <a:moveTo>
                    <a:pt x="538" y="0"/>
                  </a:moveTo>
                  <a:lnTo>
                    <a:pt x="538" y="1951"/>
                  </a:lnTo>
                  <a:moveTo>
                    <a:pt x="1083" y="0"/>
                  </a:moveTo>
                  <a:lnTo>
                    <a:pt x="1083" y="1951"/>
                  </a:lnTo>
                  <a:moveTo>
                    <a:pt x="1620" y="0"/>
                  </a:moveTo>
                  <a:lnTo>
                    <a:pt x="1620" y="1951"/>
                  </a:lnTo>
                  <a:moveTo>
                    <a:pt x="2157" y="0"/>
                  </a:moveTo>
                  <a:lnTo>
                    <a:pt x="2157" y="1951"/>
                  </a:lnTo>
                  <a:moveTo>
                    <a:pt x="2695" y="0"/>
                  </a:moveTo>
                  <a:lnTo>
                    <a:pt x="2695" y="1951"/>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Line 9">
              <a:extLst>
                <a:ext uri="{FF2B5EF4-FFF2-40B4-BE49-F238E27FC236}">
                  <a16:creationId xmlns:a16="http://schemas.microsoft.com/office/drawing/2014/main" id="{B382C46D-6FB5-4A45-84AC-4CE4320E94A9}"/>
                </a:ext>
              </a:extLst>
            </p:cNvPr>
            <p:cNvSpPr>
              <a:spLocks noChangeShapeType="1"/>
            </p:cNvSpPr>
            <p:nvPr/>
          </p:nvSpPr>
          <p:spPr bwMode="auto">
            <a:xfrm>
              <a:off x="839788" y="5983288"/>
              <a:ext cx="51308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3" name="Freeform 107">
            <a:extLst>
              <a:ext uri="{FF2B5EF4-FFF2-40B4-BE49-F238E27FC236}">
                <a16:creationId xmlns:a16="http://schemas.microsoft.com/office/drawing/2014/main" id="{A88C8EC1-8E58-48BB-93A0-6075E9CF4D0F}"/>
              </a:ext>
            </a:extLst>
          </p:cNvPr>
          <p:cNvSpPr>
            <a:spLocks noEditPoints="1"/>
          </p:cNvSpPr>
          <p:nvPr/>
        </p:nvSpPr>
        <p:spPr bwMode="auto">
          <a:xfrm>
            <a:off x="603250" y="3917950"/>
            <a:ext cx="4910138" cy="1652588"/>
          </a:xfrm>
          <a:custGeom>
            <a:avLst/>
            <a:gdLst>
              <a:gd name="T0" fmla="*/ 84 w 6173"/>
              <a:gd name="T1" fmla="*/ 2053 h 2076"/>
              <a:gd name="T2" fmla="*/ 135 w 6173"/>
              <a:gd name="T3" fmla="*/ 2003 h 2076"/>
              <a:gd name="T4" fmla="*/ 267 w 6173"/>
              <a:gd name="T5" fmla="*/ 1993 h 2076"/>
              <a:gd name="T6" fmla="*/ 317 w 6173"/>
              <a:gd name="T7" fmla="*/ 1942 h 2076"/>
              <a:gd name="T8" fmla="*/ 449 w 6173"/>
              <a:gd name="T9" fmla="*/ 1932 h 2076"/>
              <a:gd name="T10" fmla="*/ 510 w 6173"/>
              <a:gd name="T11" fmla="*/ 1912 h 2076"/>
              <a:gd name="T12" fmla="*/ 621 w 6173"/>
              <a:gd name="T13" fmla="*/ 1841 h 2076"/>
              <a:gd name="T14" fmla="*/ 763 w 6173"/>
              <a:gd name="T15" fmla="*/ 1811 h 2076"/>
              <a:gd name="T16" fmla="*/ 874 w 6173"/>
              <a:gd name="T17" fmla="*/ 1791 h 2076"/>
              <a:gd name="T18" fmla="*/ 915 w 6173"/>
              <a:gd name="T19" fmla="*/ 1760 h 2076"/>
              <a:gd name="T20" fmla="*/ 1046 w 6173"/>
              <a:gd name="T21" fmla="*/ 1700 h 2076"/>
              <a:gd name="T22" fmla="*/ 1178 w 6173"/>
              <a:gd name="T23" fmla="*/ 1690 h 2076"/>
              <a:gd name="T24" fmla="*/ 1239 w 6173"/>
              <a:gd name="T25" fmla="*/ 1670 h 2076"/>
              <a:gd name="T26" fmla="*/ 1350 w 6173"/>
              <a:gd name="T27" fmla="*/ 1599 h 2076"/>
              <a:gd name="T28" fmla="*/ 1492 w 6173"/>
              <a:gd name="T29" fmla="*/ 1569 h 2076"/>
              <a:gd name="T30" fmla="*/ 1603 w 6173"/>
              <a:gd name="T31" fmla="*/ 1548 h 2076"/>
              <a:gd name="T32" fmla="*/ 1644 w 6173"/>
              <a:gd name="T33" fmla="*/ 1518 h 2076"/>
              <a:gd name="T34" fmla="*/ 1776 w 6173"/>
              <a:gd name="T35" fmla="*/ 1457 h 2076"/>
              <a:gd name="T36" fmla="*/ 1907 w 6173"/>
              <a:gd name="T37" fmla="*/ 1447 h 2076"/>
              <a:gd name="T38" fmla="*/ 1968 w 6173"/>
              <a:gd name="T39" fmla="*/ 1427 h 2076"/>
              <a:gd name="T40" fmla="*/ 2079 w 6173"/>
              <a:gd name="T41" fmla="*/ 1356 h 2076"/>
              <a:gd name="T42" fmla="*/ 2221 w 6173"/>
              <a:gd name="T43" fmla="*/ 1326 h 2076"/>
              <a:gd name="T44" fmla="*/ 2332 w 6173"/>
              <a:gd name="T45" fmla="*/ 1306 h 2076"/>
              <a:gd name="T46" fmla="*/ 2373 w 6173"/>
              <a:gd name="T47" fmla="*/ 1276 h 2076"/>
              <a:gd name="T48" fmla="*/ 2505 w 6173"/>
              <a:gd name="T49" fmla="*/ 1215 h 2076"/>
              <a:gd name="T50" fmla="*/ 2636 w 6173"/>
              <a:gd name="T51" fmla="*/ 1205 h 2076"/>
              <a:gd name="T52" fmla="*/ 2697 w 6173"/>
              <a:gd name="T53" fmla="*/ 1185 h 2076"/>
              <a:gd name="T54" fmla="*/ 2808 w 6173"/>
              <a:gd name="T55" fmla="*/ 1114 h 2076"/>
              <a:gd name="T56" fmla="*/ 2950 w 6173"/>
              <a:gd name="T57" fmla="*/ 1084 h 2076"/>
              <a:gd name="T58" fmla="*/ 3062 w 6173"/>
              <a:gd name="T59" fmla="*/ 1064 h 2076"/>
              <a:gd name="T60" fmla="*/ 3102 w 6173"/>
              <a:gd name="T61" fmla="*/ 1033 h 2076"/>
              <a:gd name="T62" fmla="*/ 3234 w 6173"/>
              <a:gd name="T63" fmla="*/ 973 h 2076"/>
              <a:gd name="T64" fmla="*/ 3365 w 6173"/>
              <a:gd name="T65" fmla="*/ 963 h 2076"/>
              <a:gd name="T66" fmla="*/ 3426 w 6173"/>
              <a:gd name="T67" fmla="*/ 942 h 2076"/>
              <a:gd name="T68" fmla="*/ 3538 w 6173"/>
              <a:gd name="T69" fmla="*/ 872 h 2076"/>
              <a:gd name="T70" fmla="*/ 3679 w 6173"/>
              <a:gd name="T71" fmla="*/ 841 h 2076"/>
              <a:gd name="T72" fmla="*/ 3791 w 6173"/>
              <a:gd name="T73" fmla="*/ 821 h 2076"/>
              <a:gd name="T74" fmla="*/ 3831 w 6173"/>
              <a:gd name="T75" fmla="*/ 791 h 2076"/>
              <a:gd name="T76" fmla="*/ 3963 w 6173"/>
              <a:gd name="T77" fmla="*/ 730 h 2076"/>
              <a:gd name="T78" fmla="*/ 4095 w 6173"/>
              <a:gd name="T79" fmla="*/ 720 h 2076"/>
              <a:gd name="T80" fmla="*/ 4155 w 6173"/>
              <a:gd name="T81" fmla="*/ 700 h 2076"/>
              <a:gd name="T82" fmla="*/ 4267 w 6173"/>
              <a:gd name="T83" fmla="*/ 629 h 2076"/>
              <a:gd name="T84" fmla="*/ 4409 w 6173"/>
              <a:gd name="T85" fmla="*/ 599 h 2076"/>
              <a:gd name="T86" fmla="*/ 4520 w 6173"/>
              <a:gd name="T87" fmla="*/ 579 h 2076"/>
              <a:gd name="T88" fmla="*/ 4560 w 6173"/>
              <a:gd name="T89" fmla="*/ 548 h 2076"/>
              <a:gd name="T90" fmla="*/ 4692 w 6173"/>
              <a:gd name="T91" fmla="*/ 488 h 2076"/>
              <a:gd name="T92" fmla="*/ 4824 w 6173"/>
              <a:gd name="T93" fmla="*/ 478 h 2076"/>
              <a:gd name="T94" fmla="*/ 4884 w 6173"/>
              <a:gd name="T95" fmla="*/ 458 h 2076"/>
              <a:gd name="T96" fmla="*/ 4996 w 6173"/>
              <a:gd name="T97" fmla="*/ 387 h 2076"/>
              <a:gd name="T98" fmla="*/ 5138 w 6173"/>
              <a:gd name="T99" fmla="*/ 356 h 2076"/>
              <a:gd name="T100" fmla="*/ 5249 w 6173"/>
              <a:gd name="T101" fmla="*/ 336 h 2076"/>
              <a:gd name="T102" fmla="*/ 5290 w 6173"/>
              <a:gd name="T103" fmla="*/ 306 h 2076"/>
              <a:gd name="T104" fmla="*/ 5421 w 6173"/>
              <a:gd name="T105" fmla="*/ 245 h 2076"/>
              <a:gd name="T106" fmla="*/ 5553 w 6173"/>
              <a:gd name="T107" fmla="*/ 235 h 2076"/>
              <a:gd name="T108" fmla="*/ 5614 w 6173"/>
              <a:gd name="T109" fmla="*/ 215 h 2076"/>
              <a:gd name="T110" fmla="*/ 5725 w 6173"/>
              <a:gd name="T111" fmla="*/ 144 h 2076"/>
              <a:gd name="T112" fmla="*/ 5867 w 6173"/>
              <a:gd name="T113" fmla="*/ 114 h 2076"/>
              <a:gd name="T114" fmla="*/ 5978 w 6173"/>
              <a:gd name="T115" fmla="*/ 94 h 2076"/>
              <a:gd name="T116" fmla="*/ 6019 w 6173"/>
              <a:gd name="T117" fmla="*/ 64 h 2076"/>
              <a:gd name="T118" fmla="*/ 6150 w 6173"/>
              <a:gd name="T119" fmla="*/ 3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73" h="2076">
                <a:moveTo>
                  <a:pt x="24" y="2074"/>
                </a:moveTo>
                <a:lnTo>
                  <a:pt x="24" y="2074"/>
                </a:lnTo>
                <a:lnTo>
                  <a:pt x="24" y="2074"/>
                </a:lnTo>
                <a:cubicBezTo>
                  <a:pt x="32" y="2071"/>
                  <a:pt x="36" y="2062"/>
                  <a:pt x="34" y="2053"/>
                </a:cubicBezTo>
                <a:cubicBezTo>
                  <a:pt x="31" y="2045"/>
                  <a:pt x="22" y="2040"/>
                  <a:pt x="13" y="2043"/>
                </a:cubicBezTo>
                <a:lnTo>
                  <a:pt x="13" y="2043"/>
                </a:lnTo>
                <a:lnTo>
                  <a:pt x="13" y="2043"/>
                </a:lnTo>
                <a:cubicBezTo>
                  <a:pt x="5" y="2046"/>
                  <a:pt x="0" y="2055"/>
                  <a:pt x="3" y="2064"/>
                </a:cubicBezTo>
                <a:cubicBezTo>
                  <a:pt x="6" y="2072"/>
                  <a:pt x="15" y="2076"/>
                  <a:pt x="24" y="2074"/>
                </a:cubicBezTo>
                <a:close/>
                <a:moveTo>
                  <a:pt x="84" y="2053"/>
                </a:moveTo>
                <a:lnTo>
                  <a:pt x="84" y="2053"/>
                </a:lnTo>
                <a:lnTo>
                  <a:pt x="84" y="2053"/>
                </a:lnTo>
                <a:cubicBezTo>
                  <a:pt x="93" y="2051"/>
                  <a:pt x="97" y="2042"/>
                  <a:pt x="94" y="2033"/>
                </a:cubicBezTo>
                <a:cubicBezTo>
                  <a:pt x="92" y="2025"/>
                  <a:pt x="83" y="2020"/>
                  <a:pt x="74" y="2023"/>
                </a:cubicBezTo>
                <a:lnTo>
                  <a:pt x="74" y="2023"/>
                </a:lnTo>
                <a:lnTo>
                  <a:pt x="74" y="2023"/>
                </a:lnTo>
                <a:cubicBezTo>
                  <a:pt x="66" y="2026"/>
                  <a:pt x="61" y="2035"/>
                  <a:pt x="64" y="2043"/>
                </a:cubicBezTo>
                <a:cubicBezTo>
                  <a:pt x="67" y="2052"/>
                  <a:pt x="76" y="2056"/>
                  <a:pt x="84" y="2053"/>
                </a:cubicBezTo>
                <a:close/>
                <a:moveTo>
                  <a:pt x="145" y="2033"/>
                </a:moveTo>
                <a:lnTo>
                  <a:pt x="145" y="2033"/>
                </a:lnTo>
                <a:lnTo>
                  <a:pt x="145" y="2033"/>
                </a:lnTo>
                <a:cubicBezTo>
                  <a:pt x="153" y="2030"/>
                  <a:pt x="158" y="2021"/>
                  <a:pt x="155" y="2013"/>
                </a:cubicBezTo>
                <a:cubicBezTo>
                  <a:pt x="152" y="2005"/>
                  <a:pt x="143" y="2000"/>
                  <a:pt x="135" y="2003"/>
                </a:cubicBezTo>
                <a:lnTo>
                  <a:pt x="135" y="2003"/>
                </a:lnTo>
                <a:cubicBezTo>
                  <a:pt x="127" y="2006"/>
                  <a:pt x="122" y="2015"/>
                  <a:pt x="125" y="2023"/>
                </a:cubicBezTo>
                <a:cubicBezTo>
                  <a:pt x="128" y="2032"/>
                  <a:pt x="137" y="2036"/>
                  <a:pt x="145" y="2033"/>
                </a:cubicBezTo>
                <a:close/>
                <a:moveTo>
                  <a:pt x="206" y="2013"/>
                </a:moveTo>
                <a:lnTo>
                  <a:pt x="206" y="2013"/>
                </a:lnTo>
                <a:lnTo>
                  <a:pt x="206" y="2013"/>
                </a:lnTo>
                <a:cubicBezTo>
                  <a:pt x="214" y="2010"/>
                  <a:pt x="219" y="2001"/>
                  <a:pt x="216" y="1993"/>
                </a:cubicBezTo>
                <a:cubicBezTo>
                  <a:pt x="213" y="1984"/>
                  <a:pt x="204" y="1980"/>
                  <a:pt x="196" y="1983"/>
                </a:cubicBezTo>
                <a:lnTo>
                  <a:pt x="196" y="1983"/>
                </a:lnTo>
                <a:cubicBezTo>
                  <a:pt x="187" y="1985"/>
                  <a:pt x="183" y="1995"/>
                  <a:pt x="186" y="2003"/>
                </a:cubicBezTo>
                <a:cubicBezTo>
                  <a:pt x="188" y="2011"/>
                  <a:pt x="197" y="2016"/>
                  <a:pt x="206" y="2013"/>
                </a:cubicBezTo>
                <a:close/>
                <a:moveTo>
                  <a:pt x="267" y="1993"/>
                </a:moveTo>
                <a:lnTo>
                  <a:pt x="267" y="1993"/>
                </a:lnTo>
                <a:lnTo>
                  <a:pt x="267" y="1993"/>
                </a:lnTo>
                <a:cubicBezTo>
                  <a:pt x="275" y="1990"/>
                  <a:pt x="280" y="1981"/>
                  <a:pt x="277" y="1973"/>
                </a:cubicBezTo>
                <a:cubicBezTo>
                  <a:pt x="274" y="1964"/>
                  <a:pt x="265" y="1960"/>
                  <a:pt x="256" y="1962"/>
                </a:cubicBezTo>
                <a:lnTo>
                  <a:pt x="256" y="1962"/>
                </a:lnTo>
                <a:cubicBezTo>
                  <a:pt x="248" y="1965"/>
                  <a:pt x="244" y="1974"/>
                  <a:pt x="246" y="1983"/>
                </a:cubicBezTo>
                <a:cubicBezTo>
                  <a:pt x="249" y="1991"/>
                  <a:pt x="258" y="1996"/>
                  <a:pt x="267" y="1993"/>
                </a:cubicBezTo>
                <a:close/>
                <a:moveTo>
                  <a:pt x="327" y="1973"/>
                </a:moveTo>
                <a:lnTo>
                  <a:pt x="327" y="1973"/>
                </a:lnTo>
                <a:lnTo>
                  <a:pt x="327" y="1973"/>
                </a:lnTo>
                <a:cubicBezTo>
                  <a:pt x="336" y="1970"/>
                  <a:pt x="340" y="1961"/>
                  <a:pt x="337" y="1952"/>
                </a:cubicBezTo>
                <a:cubicBezTo>
                  <a:pt x="335" y="1944"/>
                  <a:pt x="326" y="1939"/>
                  <a:pt x="317" y="1942"/>
                </a:cubicBezTo>
                <a:lnTo>
                  <a:pt x="317" y="1942"/>
                </a:lnTo>
                <a:cubicBezTo>
                  <a:pt x="309" y="1945"/>
                  <a:pt x="304" y="1954"/>
                  <a:pt x="307" y="1963"/>
                </a:cubicBezTo>
                <a:cubicBezTo>
                  <a:pt x="310" y="1971"/>
                  <a:pt x="319" y="1975"/>
                  <a:pt x="327" y="1973"/>
                </a:cubicBezTo>
                <a:close/>
                <a:moveTo>
                  <a:pt x="388" y="1952"/>
                </a:moveTo>
                <a:lnTo>
                  <a:pt x="388" y="1952"/>
                </a:lnTo>
                <a:lnTo>
                  <a:pt x="388" y="1952"/>
                </a:lnTo>
                <a:cubicBezTo>
                  <a:pt x="397" y="1950"/>
                  <a:pt x="401" y="1941"/>
                  <a:pt x="398" y="1932"/>
                </a:cubicBezTo>
                <a:cubicBezTo>
                  <a:pt x="395" y="1924"/>
                  <a:pt x="386" y="1919"/>
                  <a:pt x="378" y="1922"/>
                </a:cubicBezTo>
                <a:lnTo>
                  <a:pt x="378" y="1922"/>
                </a:lnTo>
                <a:cubicBezTo>
                  <a:pt x="370" y="1925"/>
                  <a:pt x="365" y="1934"/>
                  <a:pt x="368" y="1942"/>
                </a:cubicBezTo>
                <a:cubicBezTo>
                  <a:pt x="371" y="1951"/>
                  <a:pt x="380" y="1955"/>
                  <a:pt x="388" y="1952"/>
                </a:cubicBezTo>
                <a:close/>
                <a:moveTo>
                  <a:pt x="449" y="1932"/>
                </a:moveTo>
                <a:lnTo>
                  <a:pt x="449" y="1932"/>
                </a:lnTo>
                <a:cubicBezTo>
                  <a:pt x="457" y="1929"/>
                  <a:pt x="462" y="1920"/>
                  <a:pt x="459" y="1912"/>
                </a:cubicBezTo>
                <a:cubicBezTo>
                  <a:pt x="456" y="1904"/>
                  <a:pt x="447" y="1899"/>
                  <a:pt x="439" y="1902"/>
                </a:cubicBezTo>
                <a:lnTo>
                  <a:pt x="439" y="1902"/>
                </a:lnTo>
                <a:cubicBezTo>
                  <a:pt x="430" y="1905"/>
                  <a:pt x="426" y="1914"/>
                  <a:pt x="429" y="1922"/>
                </a:cubicBezTo>
                <a:cubicBezTo>
                  <a:pt x="431" y="1930"/>
                  <a:pt x="440" y="1935"/>
                  <a:pt x="449" y="1932"/>
                </a:cubicBezTo>
                <a:close/>
                <a:moveTo>
                  <a:pt x="510" y="1912"/>
                </a:moveTo>
                <a:lnTo>
                  <a:pt x="510" y="1912"/>
                </a:lnTo>
                <a:cubicBezTo>
                  <a:pt x="518" y="1909"/>
                  <a:pt x="523" y="1900"/>
                  <a:pt x="520" y="1892"/>
                </a:cubicBezTo>
                <a:cubicBezTo>
                  <a:pt x="517" y="1883"/>
                  <a:pt x="508" y="1879"/>
                  <a:pt x="500" y="1882"/>
                </a:cubicBezTo>
                <a:lnTo>
                  <a:pt x="500" y="1882"/>
                </a:lnTo>
                <a:cubicBezTo>
                  <a:pt x="491" y="1884"/>
                  <a:pt x="487" y="1894"/>
                  <a:pt x="489" y="1902"/>
                </a:cubicBezTo>
                <a:cubicBezTo>
                  <a:pt x="492" y="1910"/>
                  <a:pt x="501" y="1915"/>
                  <a:pt x="510" y="1912"/>
                </a:cubicBezTo>
                <a:close/>
                <a:moveTo>
                  <a:pt x="570" y="1892"/>
                </a:moveTo>
                <a:lnTo>
                  <a:pt x="570" y="1892"/>
                </a:lnTo>
                <a:cubicBezTo>
                  <a:pt x="579" y="1889"/>
                  <a:pt x="583" y="1880"/>
                  <a:pt x="581" y="1872"/>
                </a:cubicBezTo>
                <a:cubicBezTo>
                  <a:pt x="578" y="1863"/>
                  <a:pt x="569" y="1859"/>
                  <a:pt x="560" y="1861"/>
                </a:cubicBezTo>
                <a:lnTo>
                  <a:pt x="560" y="1861"/>
                </a:lnTo>
                <a:cubicBezTo>
                  <a:pt x="552" y="1864"/>
                  <a:pt x="547" y="1873"/>
                  <a:pt x="550" y="1882"/>
                </a:cubicBezTo>
                <a:cubicBezTo>
                  <a:pt x="553" y="1890"/>
                  <a:pt x="562" y="1895"/>
                  <a:pt x="570" y="1892"/>
                </a:cubicBezTo>
                <a:close/>
                <a:moveTo>
                  <a:pt x="631" y="1872"/>
                </a:moveTo>
                <a:lnTo>
                  <a:pt x="631" y="1872"/>
                </a:lnTo>
                <a:cubicBezTo>
                  <a:pt x="640" y="1869"/>
                  <a:pt x="644" y="1860"/>
                  <a:pt x="641" y="1851"/>
                </a:cubicBezTo>
                <a:cubicBezTo>
                  <a:pt x="639" y="1843"/>
                  <a:pt x="629" y="1838"/>
                  <a:pt x="621" y="1841"/>
                </a:cubicBezTo>
                <a:lnTo>
                  <a:pt x="621" y="1841"/>
                </a:lnTo>
                <a:cubicBezTo>
                  <a:pt x="613" y="1844"/>
                  <a:pt x="608" y="1853"/>
                  <a:pt x="611" y="1862"/>
                </a:cubicBezTo>
                <a:cubicBezTo>
                  <a:pt x="614" y="1870"/>
                  <a:pt x="623" y="1874"/>
                  <a:pt x="631" y="1872"/>
                </a:cubicBezTo>
                <a:close/>
                <a:moveTo>
                  <a:pt x="692" y="1851"/>
                </a:moveTo>
                <a:lnTo>
                  <a:pt x="692" y="1851"/>
                </a:lnTo>
                <a:cubicBezTo>
                  <a:pt x="700" y="1849"/>
                  <a:pt x="705" y="1840"/>
                  <a:pt x="702" y="1831"/>
                </a:cubicBezTo>
                <a:cubicBezTo>
                  <a:pt x="699" y="1823"/>
                  <a:pt x="690" y="1818"/>
                  <a:pt x="682" y="1821"/>
                </a:cubicBezTo>
                <a:lnTo>
                  <a:pt x="682" y="1821"/>
                </a:lnTo>
                <a:cubicBezTo>
                  <a:pt x="673" y="1824"/>
                  <a:pt x="669" y="1833"/>
                  <a:pt x="672" y="1841"/>
                </a:cubicBezTo>
                <a:cubicBezTo>
                  <a:pt x="674" y="1850"/>
                  <a:pt x="684" y="1854"/>
                  <a:pt x="692" y="1851"/>
                </a:cubicBezTo>
                <a:close/>
                <a:moveTo>
                  <a:pt x="753" y="1831"/>
                </a:moveTo>
                <a:lnTo>
                  <a:pt x="753" y="1831"/>
                </a:lnTo>
                <a:cubicBezTo>
                  <a:pt x="761" y="1828"/>
                  <a:pt x="766" y="1819"/>
                  <a:pt x="763" y="1811"/>
                </a:cubicBezTo>
                <a:cubicBezTo>
                  <a:pt x="760" y="1803"/>
                  <a:pt x="751" y="1798"/>
                  <a:pt x="743" y="1801"/>
                </a:cubicBezTo>
                <a:lnTo>
                  <a:pt x="743" y="1801"/>
                </a:lnTo>
                <a:cubicBezTo>
                  <a:pt x="734" y="1804"/>
                  <a:pt x="730" y="1813"/>
                  <a:pt x="732" y="1821"/>
                </a:cubicBezTo>
                <a:cubicBezTo>
                  <a:pt x="735" y="1829"/>
                  <a:pt x="744" y="1834"/>
                  <a:pt x="753" y="1831"/>
                </a:cubicBezTo>
                <a:close/>
                <a:moveTo>
                  <a:pt x="813" y="1811"/>
                </a:moveTo>
                <a:lnTo>
                  <a:pt x="813" y="1811"/>
                </a:lnTo>
                <a:cubicBezTo>
                  <a:pt x="822" y="1808"/>
                  <a:pt x="826" y="1799"/>
                  <a:pt x="824" y="1791"/>
                </a:cubicBezTo>
                <a:cubicBezTo>
                  <a:pt x="821" y="1782"/>
                  <a:pt x="812" y="1778"/>
                  <a:pt x="803" y="1781"/>
                </a:cubicBezTo>
                <a:lnTo>
                  <a:pt x="803" y="1781"/>
                </a:lnTo>
                <a:cubicBezTo>
                  <a:pt x="795" y="1783"/>
                  <a:pt x="790" y="1793"/>
                  <a:pt x="793" y="1801"/>
                </a:cubicBezTo>
                <a:cubicBezTo>
                  <a:pt x="796" y="1809"/>
                  <a:pt x="805" y="1814"/>
                  <a:pt x="813" y="1811"/>
                </a:cubicBezTo>
                <a:close/>
                <a:moveTo>
                  <a:pt x="874" y="1791"/>
                </a:moveTo>
                <a:lnTo>
                  <a:pt x="874" y="1791"/>
                </a:lnTo>
                <a:cubicBezTo>
                  <a:pt x="883" y="1788"/>
                  <a:pt x="887" y="1779"/>
                  <a:pt x="884" y="1771"/>
                </a:cubicBezTo>
                <a:cubicBezTo>
                  <a:pt x="882" y="1762"/>
                  <a:pt x="873" y="1758"/>
                  <a:pt x="864" y="1760"/>
                </a:cubicBezTo>
                <a:lnTo>
                  <a:pt x="864" y="1760"/>
                </a:lnTo>
                <a:cubicBezTo>
                  <a:pt x="856" y="1763"/>
                  <a:pt x="851" y="1772"/>
                  <a:pt x="854" y="1781"/>
                </a:cubicBezTo>
                <a:cubicBezTo>
                  <a:pt x="857" y="1789"/>
                  <a:pt x="866" y="1794"/>
                  <a:pt x="874" y="1791"/>
                </a:cubicBezTo>
                <a:close/>
                <a:moveTo>
                  <a:pt x="935" y="1771"/>
                </a:moveTo>
                <a:lnTo>
                  <a:pt x="935" y="1771"/>
                </a:lnTo>
                <a:cubicBezTo>
                  <a:pt x="943" y="1768"/>
                  <a:pt x="948" y="1759"/>
                  <a:pt x="945" y="1750"/>
                </a:cubicBezTo>
                <a:cubicBezTo>
                  <a:pt x="942" y="1742"/>
                  <a:pt x="933" y="1737"/>
                  <a:pt x="925" y="1740"/>
                </a:cubicBezTo>
                <a:lnTo>
                  <a:pt x="925" y="1740"/>
                </a:lnTo>
                <a:cubicBezTo>
                  <a:pt x="916" y="1743"/>
                  <a:pt x="912" y="1752"/>
                  <a:pt x="915" y="1760"/>
                </a:cubicBezTo>
                <a:cubicBezTo>
                  <a:pt x="917" y="1769"/>
                  <a:pt x="927" y="1773"/>
                  <a:pt x="935" y="1771"/>
                </a:cubicBezTo>
                <a:close/>
                <a:moveTo>
                  <a:pt x="996" y="1750"/>
                </a:moveTo>
                <a:lnTo>
                  <a:pt x="996" y="1750"/>
                </a:lnTo>
                <a:cubicBezTo>
                  <a:pt x="1004" y="1748"/>
                  <a:pt x="1009" y="1739"/>
                  <a:pt x="1006" y="1730"/>
                </a:cubicBezTo>
                <a:cubicBezTo>
                  <a:pt x="1003" y="1722"/>
                  <a:pt x="994" y="1717"/>
                  <a:pt x="986" y="1720"/>
                </a:cubicBezTo>
                <a:lnTo>
                  <a:pt x="986" y="1720"/>
                </a:lnTo>
                <a:cubicBezTo>
                  <a:pt x="977" y="1723"/>
                  <a:pt x="973" y="1732"/>
                  <a:pt x="975" y="1740"/>
                </a:cubicBezTo>
                <a:cubicBezTo>
                  <a:pt x="978" y="1749"/>
                  <a:pt x="987" y="1753"/>
                  <a:pt x="996" y="1750"/>
                </a:cubicBezTo>
                <a:close/>
                <a:moveTo>
                  <a:pt x="1056" y="1730"/>
                </a:moveTo>
                <a:lnTo>
                  <a:pt x="1056" y="1730"/>
                </a:lnTo>
                <a:cubicBezTo>
                  <a:pt x="1065" y="1727"/>
                  <a:pt x="1069" y="1718"/>
                  <a:pt x="1067" y="1710"/>
                </a:cubicBezTo>
                <a:cubicBezTo>
                  <a:pt x="1064" y="1702"/>
                  <a:pt x="1055" y="1697"/>
                  <a:pt x="1046" y="1700"/>
                </a:cubicBezTo>
                <a:lnTo>
                  <a:pt x="1046" y="1700"/>
                </a:lnTo>
                <a:cubicBezTo>
                  <a:pt x="1038" y="1703"/>
                  <a:pt x="1033" y="1712"/>
                  <a:pt x="1036" y="1720"/>
                </a:cubicBezTo>
                <a:cubicBezTo>
                  <a:pt x="1039" y="1728"/>
                  <a:pt x="1048" y="1733"/>
                  <a:pt x="1056" y="1730"/>
                </a:cubicBezTo>
                <a:close/>
                <a:moveTo>
                  <a:pt x="1117" y="1710"/>
                </a:moveTo>
                <a:lnTo>
                  <a:pt x="1117" y="1710"/>
                </a:lnTo>
                <a:cubicBezTo>
                  <a:pt x="1126" y="1707"/>
                  <a:pt x="1130" y="1698"/>
                  <a:pt x="1127" y="1690"/>
                </a:cubicBezTo>
                <a:cubicBezTo>
                  <a:pt x="1125" y="1681"/>
                  <a:pt x="1116" y="1677"/>
                  <a:pt x="1107" y="1680"/>
                </a:cubicBezTo>
                <a:lnTo>
                  <a:pt x="1107" y="1680"/>
                </a:lnTo>
                <a:cubicBezTo>
                  <a:pt x="1099" y="1682"/>
                  <a:pt x="1094" y="1692"/>
                  <a:pt x="1097" y="1700"/>
                </a:cubicBezTo>
                <a:cubicBezTo>
                  <a:pt x="1100" y="1708"/>
                  <a:pt x="1109" y="1713"/>
                  <a:pt x="1117" y="1710"/>
                </a:cubicBezTo>
                <a:close/>
                <a:moveTo>
                  <a:pt x="1178" y="1690"/>
                </a:moveTo>
                <a:lnTo>
                  <a:pt x="1178" y="1690"/>
                </a:lnTo>
                <a:cubicBezTo>
                  <a:pt x="1186" y="1687"/>
                  <a:pt x="1191" y="1678"/>
                  <a:pt x="1188" y="1670"/>
                </a:cubicBezTo>
                <a:cubicBezTo>
                  <a:pt x="1185" y="1661"/>
                  <a:pt x="1176" y="1657"/>
                  <a:pt x="1168" y="1659"/>
                </a:cubicBezTo>
                <a:lnTo>
                  <a:pt x="1168" y="1659"/>
                </a:lnTo>
                <a:cubicBezTo>
                  <a:pt x="1160" y="1662"/>
                  <a:pt x="1155" y="1671"/>
                  <a:pt x="1158" y="1680"/>
                </a:cubicBezTo>
                <a:cubicBezTo>
                  <a:pt x="1161" y="1688"/>
                  <a:pt x="1170" y="1693"/>
                  <a:pt x="1178" y="1690"/>
                </a:cubicBezTo>
                <a:close/>
                <a:moveTo>
                  <a:pt x="1239" y="1670"/>
                </a:moveTo>
                <a:lnTo>
                  <a:pt x="1239" y="1670"/>
                </a:lnTo>
                <a:cubicBezTo>
                  <a:pt x="1247" y="1667"/>
                  <a:pt x="1252" y="1658"/>
                  <a:pt x="1249" y="1649"/>
                </a:cubicBezTo>
                <a:cubicBezTo>
                  <a:pt x="1246" y="1641"/>
                  <a:pt x="1237" y="1636"/>
                  <a:pt x="1229" y="1639"/>
                </a:cubicBezTo>
                <a:lnTo>
                  <a:pt x="1229" y="1639"/>
                </a:lnTo>
                <a:cubicBezTo>
                  <a:pt x="1220" y="1642"/>
                  <a:pt x="1216" y="1651"/>
                  <a:pt x="1219" y="1659"/>
                </a:cubicBezTo>
                <a:cubicBezTo>
                  <a:pt x="1221" y="1668"/>
                  <a:pt x="1230" y="1672"/>
                  <a:pt x="1239" y="1670"/>
                </a:cubicBezTo>
                <a:close/>
                <a:moveTo>
                  <a:pt x="1300" y="1649"/>
                </a:moveTo>
                <a:lnTo>
                  <a:pt x="1300" y="1649"/>
                </a:lnTo>
                <a:cubicBezTo>
                  <a:pt x="1308" y="1647"/>
                  <a:pt x="1312" y="1638"/>
                  <a:pt x="1310" y="1629"/>
                </a:cubicBezTo>
                <a:cubicBezTo>
                  <a:pt x="1307" y="1621"/>
                  <a:pt x="1298" y="1616"/>
                  <a:pt x="1289" y="1619"/>
                </a:cubicBezTo>
                <a:lnTo>
                  <a:pt x="1289" y="1619"/>
                </a:lnTo>
                <a:cubicBezTo>
                  <a:pt x="1281" y="1622"/>
                  <a:pt x="1276" y="1631"/>
                  <a:pt x="1279" y="1639"/>
                </a:cubicBezTo>
                <a:cubicBezTo>
                  <a:pt x="1282" y="1648"/>
                  <a:pt x="1291" y="1652"/>
                  <a:pt x="1300" y="1649"/>
                </a:cubicBezTo>
                <a:close/>
                <a:moveTo>
                  <a:pt x="1360" y="1629"/>
                </a:moveTo>
                <a:lnTo>
                  <a:pt x="1360" y="1629"/>
                </a:lnTo>
                <a:cubicBezTo>
                  <a:pt x="1369" y="1626"/>
                  <a:pt x="1373" y="1617"/>
                  <a:pt x="1370" y="1609"/>
                </a:cubicBezTo>
                <a:cubicBezTo>
                  <a:pt x="1368" y="1601"/>
                  <a:pt x="1359" y="1596"/>
                  <a:pt x="1350" y="1599"/>
                </a:cubicBezTo>
                <a:lnTo>
                  <a:pt x="1350" y="1599"/>
                </a:lnTo>
                <a:cubicBezTo>
                  <a:pt x="1342" y="1602"/>
                  <a:pt x="1337" y="1611"/>
                  <a:pt x="1340" y="1619"/>
                </a:cubicBezTo>
                <a:cubicBezTo>
                  <a:pt x="1343" y="1627"/>
                  <a:pt x="1352" y="1632"/>
                  <a:pt x="1360" y="1629"/>
                </a:cubicBezTo>
                <a:close/>
                <a:moveTo>
                  <a:pt x="1421" y="1609"/>
                </a:moveTo>
                <a:lnTo>
                  <a:pt x="1421" y="1609"/>
                </a:lnTo>
                <a:cubicBezTo>
                  <a:pt x="1429" y="1606"/>
                  <a:pt x="1434" y="1597"/>
                  <a:pt x="1431" y="1589"/>
                </a:cubicBezTo>
                <a:cubicBezTo>
                  <a:pt x="1428" y="1580"/>
                  <a:pt x="1419" y="1576"/>
                  <a:pt x="1411" y="1579"/>
                </a:cubicBezTo>
                <a:lnTo>
                  <a:pt x="1411" y="1579"/>
                </a:lnTo>
                <a:cubicBezTo>
                  <a:pt x="1403" y="1581"/>
                  <a:pt x="1398" y="1590"/>
                  <a:pt x="1401" y="1599"/>
                </a:cubicBezTo>
                <a:cubicBezTo>
                  <a:pt x="1404" y="1607"/>
                  <a:pt x="1413" y="1612"/>
                  <a:pt x="1421" y="1609"/>
                </a:cubicBezTo>
                <a:close/>
                <a:moveTo>
                  <a:pt x="1482" y="1589"/>
                </a:moveTo>
                <a:lnTo>
                  <a:pt x="1482" y="1589"/>
                </a:lnTo>
                <a:cubicBezTo>
                  <a:pt x="1490" y="1586"/>
                  <a:pt x="1495" y="1577"/>
                  <a:pt x="1492" y="1569"/>
                </a:cubicBezTo>
                <a:cubicBezTo>
                  <a:pt x="1489" y="1560"/>
                  <a:pt x="1480" y="1556"/>
                  <a:pt x="1472" y="1558"/>
                </a:cubicBezTo>
                <a:lnTo>
                  <a:pt x="1472" y="1558"/>
                </a:lnTo>
                <a:cubicBezTo>
                  <a:pt x="1463" y="1561"/>
                  <a:pt x="1459" y="1570"/>
                  <a:pt x="1462" y="1579"/>
                </a:cubicBezTo>
                <a:cubicBezTo>
                  <a:pt x="1464" y="1587"/>
                  <a:pt x="1473" y="1592"/>
                  <a:pt x="1482" y="1589"/>
                </a:cubicBezTo>
                <a:close/>
                <a:moveTo>
                  <a:pt x="1543" y="1569"/>
                </a:moveTo>
                <a:lnTo>
                  <a:pt x="1543" y="1569"/>
                </a:lnTo>
                <a:cubicBezTo>
                  <a:pt x="1551" y="1566"/>
                  <a:pt x="1556" y="1557"/>
                  <a:pt x="1553" y="1548"/>
                </a:cubicBezTo>
                <a:cubicBezTo>
                  <a:pt x="1550" y="1540"/>
                  <a:pt x="1541" y="1535"/>
                  <a:pt x="1533" y="1538"/>
                </a:cubicBezTo>
                <a:lnTo>
                  <a:pt x="1532" y="1538"/>
                </a:lnTo>
                <a:cubicBezTo>
                  <a:pt x="1524" y="1541"/>
                  <a:pt x="1520" y="1550"/>
                  <a:pt x="1522" y="1558"/>
                </a:cubicBezTo>
                <a:cubicBezTo>
                  <a:pt x="1525" y="1567"/>
                  <a:pt x="1534" y="1571"/>
                  <a:pt x="1543" y="1569"/>
                </a:cubicBezTo>
                <a:close/>
                <a:moveTo>
                  <a:pt x="1603" y="1548"/>
                </a:moveTo>
                <a:lnTo>
                  <a:pt x="1603" y="1548"/>
                </a:lnTo>
                <a:cubicBezTo>
                  <a:pt x="1612" y="1546"/>
                  <a:pt x="1616" y="1537"/>
                  <a:pt x="1613" y="1528"/>
                </a:cubicBezTo>
                <a:cubicBezTo>
                  <a:pt x="1611" y="1520"/>
                  <a:pt x="1602" y="1515"/>
                  <a:pt x="1593" y="1518"/>
                </a:cubicBezTo>
                <a:lnTo>
                  <a:pt x="1593" y="1518"/>
                </a:lnTo>
                <a:cubicBezTo>
                  <a:pt x="1585" y="1521"/>
                  <a:pt x="1580" y="1530"/>
                  <a:pt x="1583" y="1538"/>
                </a:cubicBezTo>
                <a:cubicBezTo>
                  <a:pt x="1586" y="1547"/>
                  <a:pt x="1595" y="1551"/>
                  <a:pt x="1603" y="1548"/>
                </a:cubicBezTo>
                <a:close/>
                <a:moveTo>
                  <a:pt x="1664" y="1528"/>
                </a:moveTo>
                <a:lnTo>
                  <a:pt x="1664" y="1528"/>
                </a:lnTo>
                <a:cubicBezTo>
                  <a:pt x="1672" y="1525"/>
                  <a:pt x="1677" y="1516"/>
                  <a:pt x="1674" y="1508"/>
                </a:cubicBezTo>
                <a:cubicBezTo>
                  <a:pt x="1671" y="1500"/>
                  <a:pt x="1662" y="1495"/>
                  <a:pt x="1654" y="1498"/>
                </a:cubicBezTo>
                <a:lnTo>
                  <a:pt x="1654" y="1498"/>
                </a:lnTo>
                <a:cubicBezTo>
                  <a:pt x="1646" y="1501"/>
                  <a:pt x="1641" y="1510"/>
                  <a:pt x="1644" y="1518"/>
                </a:cubicBezTo>
                <a:cubicBezTo>
                  <a:pt x="1647" y="1526"/>
                  <a:pt x="1656" y="1531"/>
                  <a:pt x="1664" y="1528"/>
                </a:cubicBezTo>
                <a:close/>
                <a:moveTo>
                  <a:pt x="1725" y="1508"/>
                </a:moveTo>
                <a:lnTo>
                  <a:pt x="1725" y="1508"/>
                </a:lnTo>
                <a:cubicBezTo>
                  <a:pt x="1733" y="1505"/>
                  <a:pt x="1738" y="1496"/>
                  <a:pt x="1735" y="1488"/>
                </a:cubicBezTo>
                <a:cubicBezTo>
                  <a:pt x="1732" y="1479"/>
                  <a:pt x="1723" y="1475"/>
                  <a:pt x="1715" y="1478"/>
                </a:cubicBezTo>
                <a:lnTo>
                  <a:pt x="1715" y="1478"/>
                </a:lnTo>
                <a:cubicBezTo>
                  <a:pt x="1706" y="1480"/>
                  <a:pt x="1702" y="1489"/>
                  <a:pt x="1705" y="1498"/>
                </a:cubicBezTo>
                <a:cubicBezTo>
                  <a:pt x="1707" y="1506"/>
                  <a:pt x="1716" y="1511"/>
                  <a:pt x="1725" y="1508"/>
                </a:cubicBezTo>
                <a:close/>
                <a:moveTo>
                  <a:pt x="1786" y="1488"/>
                </a:moveTo>
                <a:lnTo>
                  <a:pt x="1786" y="1488"/>
                </a:lnTo>
                <a:cubicBezTo>
                  <a:pt x="1794" y="1485"/>
                  <a:pt x="1799" y="1476"/>
                  <a:pt x="1796" y="1468"/>
                </a:cubicBezTo>
                <a:cubicBezTo>
                  <a:pt x="1793" y="1459"/>
                  <a:pt x="1784" y="1455"/>
                  <a:pt x="1776" y="1457"/>
                </a:cubicBezTo>
                <a:lnTo>
                  <a:pt x="1776" y="1457"/>
                </a:lnTo>
                <a:cubicBezTo>
                  <a:pt x="1767" y="1460"/>
                  <a:pt x="1763" y="1469"/>
                  <a:pt x="1765" y="1478"/>
                </a:cubicBezTo>
                <a:cubicBezTo>
                  <a:pt x="1768" y="1486"/>
                  <a:pt x="1777" y="1491"/>
                  <a:pt x="1786" y="1488"/>
                </a:cubicBezTo>
                <a:close/>
                <a:moveTo>
                  <a:pt x="1846" y="1468"/>
                </a:moveTo>
                <a:lnTo>
                  <a:pt x="1846" y="1468"/>
                </a:lnTo>
                <a:cubicBezTo>
                  <a:pt x="1855" y="1465"/>
                  <a:pt x="1859" y="1456"/>
                  <a:pt x="1857" y="1447"/>
                </a:cubicBezTo>
                <a:cubicBezTo>
                  <a:pt x="1854" y="1439"/>
                  <a:pt x="1845" y="1434"/>
                  <a:pt x="1836" y="1437"/>
                </a:cubicBezTo>
                <a:lnTo>
                  <a:pt x="1836" y="1437"/>
                </a:lnTo>
                <a:cubicBezTo>
                  <a:pt x="1828" y="1440"/>
                  <a:pt x="1823" y="1449"/>
                  <a:pt x="1826" y="1457"/>
                </a:cubicBezTo>
                <a:cubicBezTo>
                  <a:pt x="1829" y="1466"/>
                  <a:pt x="1838" y="1470"/>
                  <a:pt x="1846" y="1468"/>
                </a:cubicBezTo>
                <a:close/>
                <a:moveTo>
                  <a:pt x="1907" y="1447"/>
                </a:moveTo>
                <a:lnTo>
                  <a:pt x="1907" y="1447"/>
                </a:lnTo>
                <a:cubicBezTo>
                  <a:pt x="1916" y="1445"/>
                  <a:pt x="1920" y="1436"/>
                  <a:pt x="1917" y="1427"/>
                </a:cubicBezTo>
                <a:cubicBezTo>
                  <a:pt x="1914" y="1419"/>
                  <a:pt x="1905" y="1414"/>
                  <a:pt x="1897" y="1417"/>
                </a:cubicBezTo>
                <a:lnTo>
                  <a:pt x="1897" y="1417"/>
                </a:lnTo>
                <a:cubicBezTo>
                  <a:pt x="1889" y="1420"/>
                  <a:pt x="1884" y="1429"/>
                  <a:pt x="1887" y="1437"/>
                </a:cubicBezTo>
                <a:cubicBezTo>
                  <a:pt x="1890" y="1446"/>
                  <a:pt x="1899" y="1450"/>
                  <a:pt x="1907" y="1447"/>
                </a:cubicBezTo>
                <a:close/>
                <a:moveTo>
                  <a:pt x="1968" y="1427"/>
                </a:moveTo>
                <a:lnTo>
                  <a:pt x="1968" y="1427"/>
                </a:lnTo>
                <a:cubicBezTo>
                  <a:pt x="1976" y="1424"/>
                  <a:pt x="1981" y="1415"/>
                  <a:pt x="1978" y="1407"/>
                </a:cubicBezTo>
                <a:cubicBezTo>
                  <a:pt x="1975" y="1399"/>
                  <a:pt x="1966" y="1394"/>
                  <a:pt x="1958" y="1397"/>
                </a:cubicBezTo>
                <a:lnTo>
                  <a:pt x="1958" y="1397"/>
                </a:lnTo>
                <a:cubicBezTo>
                  <a:pt x="1949" y="1400"/>
                  <a:pt x="1945" y="1409"/>
                  <a:pt x="1948" y="1417"/>
                </a:cubicBezTo>
                <a:cubicBezTo>
                  <a:pt x="1950" y="1425"/>
                  <a:pt x="1960" y="1430"/>
                  <a:pt x="1968" y="1427"/>
                </a:cubicBezTo>
                <a:close/>
                <a:moveTo>
                  <a:pt x="2029" y="1407"/>
                </a:moveTo>
                <a:lnTo>
                  <a:pt x="2029" y="1407"/>
                </a:lnTo>
                <a:cubicBezTo>
                  <a:pt x="2037" y="1404"/>
                  <a:pt x="2042" y="1395"/>
                  <a:pt x="2039" y="1387"/>
                </a:cubicBezTo>
                <a:cubicBezTo>
                  <a:pt x="2036" y="1378"/>
                  <a:pt x="2027" y="1374"/>
                  <a:pt x="2019" y="1377"/>
                </a:cubicBezTo>
                <a:lnTo>
                  <a:pt x="2019" y="1377"/>
                </a:lnTo>
                <a:cubicBezTo>
                  <a:pt x="2010" y="1379"/>
                  <a:pt x="2006" y="1389"/>
                  <a:pt x="2008" y="1397"/>
                </a:cubicBezTo>
                <a:cubicBezTo>
                  <a:pt x="2011" y="1405"/>
                  <a:pt x="2020" y="1410"/>
                  <a:pt x="2029" y="1407"/>
                </a:cubicBezTo>
                <a:close/>
                <a:moveTo>
                  <a:pt x="2089" y="1387"/>
                </a:moveTo>
                <a:lnTo>
                  <a:pt x="2089" y="1387"/>
                </a:lnTo>
                <a:cubicBezTo>
                  <a:pt x="2098" y="1384"/>
                  <a:pt x="2102" y="1375"/>
                  <a:pt x="2100" y="1367"/>
                </a:cubicBezTo>
                <a:cubicBezTo>
                  <a:pt x="2097" y="1358"/>
                  <a:pt x="2088" y="1354"/>
                  <a:pt x="2079" y="1356"/>
                </a:cubicBezTo>
                <a:lnTo>
                  <a:pt x="2079" y="1356"/>
                </a:lnTo>
                <a:cubicBezTo>
                  <a:pt x="2071" y="1359"/>
                  <a:pt x="2066" y="1368"/>
                  <a:pt x="2069" y="1377"/>
                </a:cubicBezTo>
                <a:cubicBezTo>
                  <a:pt x="2072" y="1385"/>
                  <a:pt x="2081" y="1390"/>
                  <a:pt x="2089" y="1387"/>
                </a:cubicBezTo>
                <a:close/>
                <a:moveTo>
                  <a:pt x="2150" y="1367"/>
                </a:moveTo>
                <a:lnTo>
                  <a:pt x="2150" y="1367"/>
                </a:lnTo>
                <a:cubicBezTo>
                  <a:pt x="2159" y="1364"/>
                  <a:pt x="2163" y="1355"/>
                  <a:pt x="2160" y="1346"/>
                </a:cubicBezTo>
                <a:cubicBezTo>
                  <a:pt x="2158" y="1338"/>
                  <a:pt x="2148" y="1333"/>
                  <a:pt x="2140" y="1336"/>
                </a:cubicBezTo>
                <a:lnTo>
                  <a:pt x="2140" y="1336"/>
                </a:lnTo>
                <a:cubicBezTo>
                  <a:pt x="2132" y="1339"/>
                  <a:pt x="2127" y="1348"/>
                  <a:pt x="2130" y="1356"/>
                </a:cubicBezTo>
                <a:cubicBezTo>
                  <a:pt x="2133" y="1365"/>
                  <a:pt x="2142" y="1369"/>
                  <a:pt x="2150" y="1367"/>
                </a:cubicBezTo>
                <a:close/>
                <a:moveTo>
                  <a:pt x="2211" y="1346"/>
                </a:moveTo>
                <a:lnTo>
                  <a:pt x="2211" y="1346"/>
                </a:lnTo>
                <a:cubicBezTo>
                  <a:pt x="2219" y="1344"/>
                  <a:pt x="2224" y="1335"/>
                  <a:pt x="2221" y="1326"/>
                </a:cubicBezTo>
                <a:cubicBezTo>
                  <a:pt x="2218" y="1318"/>
                  <a:pt x="2209" y="1313"/>
                  <a:pt x="2201" y="1316"/>
                </a:cubicBezTo>
                <a:lnTo>
                  <a:pt x="2201" y="1316"/>
                </a:lnTo>
                <a:cubicBezTo>
                  <a:pt x="2192" y="1319"/>
                  <a:pt x="2188" y="1328"/>
                  <a:pt x="2191" y="1336"/>
                </a:cubicBezTo>
                <a:cubicBezTo>
                  <a:pt x="2194" y="1345"/>
                  <a:pt x="2203" y="1349"/>
                  <a:pt x="2211" y="1346"/>
                </a:cubicBezTo>
                <a:close/>
                <a:moveTo>
                  <a:pt x="2272" y="1326"/>
                </a:moveTo>
                <a:lnTo>
                  <a:pt x="2272" y="1326"/>
                </a:lnTo>
                <a:cubicBezTo>
                  <a:pt x="2280" y="1323"/>
                  <a:pt x="2285" y="1314"/>
                  <a:pt x="2282" y="1306"/>
                </a:cubicBezTo>
                <a:cubicBezTo>
                  <a:pt x="2279" y="1298"/>
                  <a:pt x="2270" y="1293"/>
                  <a:pt x="2262" y="1296"/>
                </a:cubicBezTo>
                <a:lnTo>
                  <a:pt x="2262" y="1296"/>
                </a:lnTo>
                <a:cubicBezTo>
                  <a:pt x="2253" y="1299"/>
                  <a:pt x="2249" y="1308"/>
                  <a:pt x="2251" y="1316"/>
                </a:cubicBezTo>
                <a:cubicBezTo>
                  <a:pt x="2254" y="1324"/>
                  <a:pt x="2263" y="1329"/>
                  <a:pt x="2272" y="1326"/>
                </a:cubicBezTo>
                <a:close/>
                <a:moveTo>
                  <a:pt x="2332" y="1306"/>
                </a:moveTo>
                <a:lnTo>
                  <a:pt x="2333" y="1306"/>
                </a:lnTo>
                <a:cubicBezTo>
                  <a:pt x="2341" y="1303"/>
                  <a:pt x="2345" y="1294"/>
                  <a:pt x="2343" y="1286"/>
                </a:cubicBezTo>
                <a:cubicBezTo>
                  <a:pt x="2340" y="1277"/>
                  <a:pt x="2331" y="1273"/>
                  <a:pt x="2322" y="1276"/>
                </a:cubicBezTo>
                <a:lnTo>
                  <a:pt x="2322" y="1276"/>
                </a:lnTo>
                <a:cubicBezTo>
                  <a:pt x="2314" y="1278"/>
                  <a:pt x="2309" y="1287"/>
                  <a:pt x="2312" y="1296"/>
                </a:cubicBezTo>
                <a:cubicBezTo>
                  <a:pt x="2315" y="1304"/>
                  <a:pt x="2324" y="1309"/>
                  <a:pt x="2332" y="1306"/>
                </a:cubicBezTo>
                <a:close/>
                <a:moveTo>
                  <a:pt x="2393" y="1286"/>
                </a:moveTo>
                <a:lnTo>
                  <a:pt x="2393" y="1286"/>
                </a:lnTo>
                <a:cubicBezTo>
                  <a:pt x="2402" y="1283"/>
                  <a:pt x="2406" y="1274"/>
                  <a:pt x="2403" y="1266"/>
                </a:cubicBezTo>
                <a:cubicBezTo>
                  <a:pt x="2401" y="1257"/>
                  <a:pt x="2392" y="1253"/>
                  <a:pt x="2383" y="1255"/>
                </a:cubicBezTo>
                <a:lnTo>
                  <a:pt x="2383" y="1255"/>
                </a:lnTo>
                <a:cubicBezTo>
                  <a:pt x="2375" y="1258"/>
                  <a:pt x="2370" y="1267"/>
                  <a:pt x="2373" y="1276"/>
                </a:cubicBezTo>
                <a:cubicBezTo>
                  <a:pt x="2376" y="1284"/>
                  <a:pt x="2385" y="1289"/>
                  <a:pt x="2393" y="1286"/>
                </a:cubicBezTo>
                <a:close/>
                <a:moveTo>
                  <a:pt x="2454" y="1266"/>
                </a:moveTo>
                <a:lnTo>
                  <a:pt x="2454" y="1266"/>
                </a:lnTo>
                <a:cubicBezTo>
                  <a:pt x="2462" y="1263"/>
                  <a:pt x="2467" y="1254"/>
                  <a:pt x="2464" y="1245"/>
                </a:cubicBezTo>
                <a:cubicBezTo>
                  <a:pt x="2461" y="1237"/>
                  <a:pt x="2452" y="1232"/>
                  <a:pt x="2444" y="1235"/>
                </a:cubicBezTo>
                <a:lnTo>
                  <a:pt x="2444" y="1235"/>
                </a:lnTo>
                <a:cubicBezTo>
                  <a:pt x="2435" y="1238"/>
                  <a:pt x="2431" y="1247"/>
                  <a:pt x="2434" y="1255"/>
                </a:cubicBezTo>
                <a:cubicBezTo>
                  <a:pt x="2437" y="1264"/>
                  <a:pt x="2446" y="1268"/>
                  <a:pt x="2454" y="1266"/>
                </a:cubicBezTo>
                <a:close/>
                <a:moveTo>
                  <a:pt x="2515" y="1245"/>
                </a:moveTo>
                <a:lnTo>
                  <a:pt x="2515" y="1245"/>
                </a:lnTo>
                <a:cubicBezTo>
                  <a:pt x="2523" y="1243"/>
                  <a:pt x="2528" y="1234"/>
                  <a:pt x="2525" y="1225"/>
                </a:cubicBezTo>
                <a:cubicBezTo>
                  <a:pt x="2522" y="1217"/>
                  <a:pt x="2513" y="1212"/>
                  <a:pt x="2505" y="1215"/>
                </a:cubicBezTo>
                <a:lnTo>
                  <a:pt x="2505" y="1215"/>
                </a:lnTo>
                <a:cubicBezTo>
                  <a:pt x="2496" y="1218"/>
                  <a:pt x="2492" y="1227"/>
                  <a:pt x="2495" y="1235"/>
                </a:cubicBezTo>
                <a:cubicBezTo>
                  <a:pt x="2497" y="1244"/>
                  <a:pt x="2506" y="1248"/>
                  <a:pt x="2515" y="1245"/>
                </a:cubicBezTo>
                <a:close/>
                <a:moveTo>
                  <a:pt x="2576" y="1225"/>
                </a:moveTo>
                <a:lnTo>
                  <a:pt x="2576" y="1225"/>
                </a:lnTo>
                <a:cubicBezTo>
                  <a:pt x="2584" y="1222"/>
                  <a:pt x="2588" y="1213"/>
                  <a:pt x="2586" y="1205"/>
                </a:cubicBezTo>
                <a:cubicBezTo>
                  <a:pt x="2583" y="1197"/>
                  <a:pt x="2574" y="1192"/>
                  <a:pt x="2565" y="1195"/>
                </a:cubicBezTo>
                <a:lnTo>
                  <a:pt x="2565" y="1195"/>
                </a:lnTo>
                <a:cubicBezTo>
                  <a:pt x="2557" y="1198"/>
                  <a:pt x="2552" y="1207"/>
                  <a:pt x="2555" y="1215"/>
                </a:cubicBezTo>
                <a:cubicBezTo>
                  <a:pt x="2558" y="1223"/>
                  <a:pt x="2567" y="1228"/>
                  <a:pt x="2576" y="1225"/>
                </a:cubicBezTo>
                <a:close/>
                <a:moveTo>
                  <a:pt x="2636" y="1205"/>
                </a:moveTo>
                <a:lnTo>
                  <a:pt x="2636" y="1205"/>
                </a:lnTo>
                <a:cubicBezTo>
                  <a:pt x="2645" y="1202"/>
                  <a:pt x="2649" y="1193"/>
                  <a:pt x="2646" y="1185"/>
                </a:cubicBezTo>
                <a:cubicBezTo>
                  <a:pt x="2644" y="1176"/>
                  <a:pt x="2635" y="1172"/>
                  <a:pt x="2626" y="1175"/>
                </a:cubicBezTo>
                <a:lnTo>
                  <a:pt x="2626" y="1175"/>
                </a:lnTo>
                <a:cubicBezTo>
                  <a:pt x="2618" y="1177"/>
                  <a:pt x="2613" y="1186"/>
                  <a:pt x="2616" y="1195"/>
                </a:cubicBezTo>
                <a:cubicBezTo>
                  <a:pt x="2619" y="1203"/>
                  <a:pt x="2628" y="1208"/>
                  <a:pt x="2636" y="1205"/>
                </a:cubicBezTo>
                <a:close/>
                <a:moveTo>
                  <a:pt x="2697" y="1185"/>
                </a:moveTo>
                <a:lnTo>
                  <a:pt x="2697" y="1185"/>
                </a:lnTo>
                <a:cubicBezTo>
                  <a:pt x="2705" y="1182"/>
                  <a:pt x="2710" y="1173"/>
                  <a:pt x="2707" y="1165"/>
                </a:cubicBezTo>
                <a:cubicBezTo>
                  <a:pt x="2704" y="1156"/>
                  <a:pt x="2695" y="1152"/>
                  <a:pt x="2687" y="1154"/>
                </a:cubicBezTo>
                <a:lnTo>
                  <a:pt x="2687" y="1154"/>
                </a:lnTo>
                <a:cubicBezTo>
                  <a:pt x="2679" y="1157"/>
                  <a:pt x="2674" y="1166"/>
                  <a:pt x="2677" y="1175"/>
                </a:cubicBezTo>
                <a:cubicBezTo>
                  <a:pt x="2680" y="1183"/>
                  <a:pt x="2689" y="1188"/>
                  <a:pt x="2697" y="1185"/>
                </a:cubicBezTo>
                <a:close/>
                <a:moveTo>
                  <a:pt x="2758" y="1165"/>
                </a:moveTo>
                <a:lnTo>
                  <a:pt x="2758" y="1165"/>
                </a:lnTo>
                <a:cubicBezTo>
                  <a:pt x="2766" y="1162"/>
                  <a:pt x="2771" y="1153"/>
                  <a:pt x="2768" y="1144"/>
                </a:cubicBezTo>
                <a:cubicBezTo>
                  <a:pt x="2765" y="1136"/>
                  <a:pt x="2756" y="1131"/>
                  <a:pt x="2748" y="1134"/>
                </a:cubicBezTo>
                <a:lnTo>
                  <a:pt x="2748" y="1134"/>
                </a:lnTo>
                <a:cubicBezTo>
                  <a:pt x="2739" y="1137"/>
                  <a:pt x="2735" y="1146"/>
                  <a:pt x="2738" y="1154"/>
                </a:cubicBezTo>
                <a:cubicBezTo>
                  <a:pt x="2740" y="1163"/>
                  <a:pt x="2749" y="1167"/>
                  <a:pt x="2758" y="1165"/>
                </a:cubicBezTo>
                <a:close/>
                <a:moveTo>
                  <a:pt x="2819" y="1144"/>
                </a:moveTo>
                <a:lnTo>
                  <a:pt x="2819" y="1144"/>
                </a:lnTo>
                <a:cubicBezTo>
                  <a:pt x="2827" y="1142"/>
                  <a:pt x="2832" y="1133"/>
                  <a:pt x="2829" y="1124"/>
                </a:cubicBezTo>
                <a:cubicBezTo>
                  <a:pt x="2826" y="1116"/>
                  <a:pt x="2817" y="1111"/>
                  <a:pt x="2808" y="1114"/>
                </a:cubicBezTo>
                <a:lnTo>
                  <a:pt x="2808" y="1114"/>
                </a:lnTo>
                <a:cubicBezTo>
                  <a:pt x="2800" y="1117"/>
                  <a:pt x="2796" y="1126"/>
                  <a:pt x="2798" y="1134"/>
                </a:cubicBezTo>
                <a:cubicBezTo>
                  <a:pt x="2801" y="1143"/>
                  <a:pt x="2810" y="1147"/>
                  <a:pt x="2819" y="1144"/>
                </a:cubicBezTo>
                <a:close/>
                <a:moveTo>
                  <a:pt x="2879" y="1124"/>
                </a:moveTo>
                <a:lnTo>
                  <a:pt x="2879" y="1124"/>
                </a:lnTo>
                <a:cubicBezTo>
                  <a:pt x="2888" y="1121"/>
                  <a:pt x="2892" y="1112"/>
                  <a:pt x="2889" y="1104"/>
                </a:cubicBezTo>
                <a:cubicBezTo>
                  <a:pt x="2887" y="1096"/>
                  <a:pt x="2878" y="1091"/>
                  <a:pt x="2869" y="1094"/>
                </a:cubicBezTo>
                <a:lnTo>
                  <a:pt x="2869" y="1094"/>
                </a:lnTo>
                <a:cubicBezTo>
                  <a:pt x="2861" y="1097"/>
                  <a:pt x="2856" y="1106"/>
                  <a:pt x="2859" y="1114"/>
                </a:cubicBezTo>
                <a:cubicBezTo>
                  <a:pt x="2862" y="1122"/>
                  <a:pt x="2871" y="1127"/>
                  <a:pt x="2879" y="1124"/>
                </a:cubicBezTo>
                <a:close/>
                <a:moveTo>
                  <a:pt x="2940" y="1104"/>
                </a:moveTo>
                <a:lnTo>
                  <a:pt x="2940" y="1104"/>
                </a:lnTo>
                <a:cubicBezTo>
                  <a:pt x="2949" y="1101"/>
                  <a:pt x="2953" y="1092"/>
                  <a:pt x="2950" y="1084"/>
                </a:cubicBezTo>
                <a:cubicBezTo>
                  <a:pt x="2947" y="1075"/>
                  <a:pt x="2938" y="1071"/>
                  <a:pt x="2930" y="1074"/>
                </a:cubicBezTo>
                <a:lnTo>
                  <a:pt x="2930" y="1074"/>
                </a:lnTo>
                <a:cubicBezTo>
                  <a:pt x="2922" y="1076"/>
                  <a:pt x="2917" y="1085"/>
                  <a:pt x="2920" y="1094"/>
                </a:cubicBezTo>
                <a:cubicBezTo>
                  <a:pt x="2923" y="1102"/>
                  <a:pt x="2932" y="1107"/>
                  <a:pt x="2940" y="1104"/>
                </a:cubicBezTo>
                <a:close/>
                <a:moveTo>
                  <a:pt x="3001" y="1084"/>
                </a:moveTo>
                <a:lnTo>
                  <a:pt x="3001" y="1084"/>
                </a:lnTo>
                <a:cubicBezTo>
                  <a:pt x="3009" y="1081"/>
                  <a:pt x="3014" y="1072"/>
                  <a:pt x="3011" y="1064"/>
                </a:cubicBezTo>
                <a:cubicBezTo>
                  <a:pt x="3008" y="1055"/>
                  <a:pt x="2999" y="1051"/>
                  <a:pt x="2991" y="1053"/>
                </a:cubicBezTo>
                <a:lnTo>
                  <a:pt x="2991" y="1053"/>
                </a:lnTo>
                <a:cubicBezTo>
                  <a:pt x="2982" y="1056"/>
                  <a:pt x="2978" y="1065"/>
                  <a:pt x="2981" y="1074"/>
                </a:cubicBezTo>
                <a:cubicBezTo>
                  <a:pt x="2983" y="1082"/>
                  <a:pt x="2992" y="1087"/>
                  <a:pt x="3001" y="1084"/>
                </a:cubicBezTo>
                <a:close/>
                <a:moveTo>
                  <a:pt x="3062" y="1064"/>
                </a:moveTo>
                <a:lnTo>
                  <a:pt x="3062" y="1064"/>
                </a:lnTo>
                <a:cubicBezTo>
                  <a:pt x="3070" y="1061"/>
                  <a:pt x="3075" y="1052"/>
                  <a:pt x="3072" y="1043"/>
                </a:cubicBezTo>
                <a:cubicBezTo>
                  <a:pt x="3069" y="1035"/>
                  <a:pt x="3060" y="1030"/>
                  <a:pt x="3052" y="1033"/>
                </a:cubicBezTo>
                <a:lnTo>
                  <a:pt x="3052" y="1033"/>
                </a:lnTo>
                <a:cubicBezTo>
                  <a:pt x="3043" y="1036"/>
                  <a:pt x="3039" y="1045"/>
                  <a:pt x="3041" y="1053"/>
                </a:cubicBezTo>
                <a:cubicBezTo>
                  <a:pt x="3044" y="1062"/>
                  <a:pt x="3053" y="1066"/>
                  <a:pt x="3062" y="1064"/>
                </a:cubicBezTo>
                <a:close/>
                <a:moveTo>
                  <a:pt x="3122" y="1043"/>
                </a:moveTo>
                <a:lnTo>
                  <a:pt x="3122" y="1043"/>
                </a:lnTo>
                <a:cubicBezTo>
                  <a:pt x="3131" y="1041"/>
                  <a:pt x="3135" y="1032"/>
                  <a:pt x="3133" y="1023"/>
                </a:cubicBezTo>
                <a:cubicBezTo>
                  <a:pt x="3130" y="1015"/>
                  <a:pt x="3121" y="1010"/>
                  <a:pt x="3112" y="1013"/>
                </a:cubicBezTo>
                <a:lnTo>
                  <a:pt x="3112" y="1013"/>
                </a:lnTo>
                <a:cubicBezTo>
                  <a:pt x="3104" y="1016"/>
                  <a:pt x="3099" y="1025"/>
                  <a:pt x="3102" y="1033"/>
                </a:cubicBezTo>
                <a:cubicBezTo>
                  <a:pt x="3105" y="1042"/>
                  <a:pt x="3114" y="1046"/>
                  <a:pt x="3122" y="1043"/>
                </a:cubicBezTo>
                <a:close/>
                <a:moveTo>
                  <a:pt x="3183" y="1023"/>
                </a:moveTo>
                <a:lnTo>
                  <a:pt x="3183" y="1023"/>
                </a:lnTo>
                <a:cubicBezTo>
                  <a:pt x="3192" y="1020"/>
                  <a:pt x="3196" y="1011"/>
                  <a:pt x="3193" y="1003"/>
                </a:cubicBezTo>
                <a:cubicBezTo>
                  <a:pt x="3190" y="995"/>
                  <a:pt x="3181" y="990"/>
                  <a:pt x="3173" y="993"/>
                </a:cubicBezTo>
                <a:lnTo>
                  <a:pt x="3173" y="993"/>
                </a:lnTo>
                <a:cubicBezTo>
                  <a:pt x="3165" y="996"/>
                  <a:pt x="3160" y="1005"/>
                  <a:pt x="3163" y="1013"/>
                </a:cubicBezTo>
                <a:cubicBezTo>
                  <a:pt x="3166" y="1021"/>
                  <a:pt x="3175" y="1026"/>
                  <a:pt x="3183" y="1023"/>
                </a:cubicBezTo>
                <a:close/>
                <a:moveTo>
                  <a:pt x="3244" y="1003"/>
                </a:moveTo>
                <a:lnTo>
                  <a:pt x="3244" y="1003"/>
                </a:lnTo>
                <a:cubicBezTo>
                  <a:pt x="3252" y="1000"/>
                  <a:pt x="3257" y="991"/>
                  <a:pt x="3254" y="983"/>
                </a:cubicBezTo>
                <a:cubicBezTo>
                  <a:pt x="3251" y="974"/>
                  <a:pt x="3242" y="970"/>
                  <a:pt x="3234" y="973"/>
                </a:cubicBezTo>
                <a:lnTo>
                  <a:pt x="3234" y="973"/>
                </a:lnTo>
                <a:cubicBezTo>
                  <a:pt x="3225" y="975"/>
                  <a:pt x="3221" y="984"/>
                  <a:pt x="3224" y="993"/>
                </a:cubicBezTo>
                <a:cubicBezTo>
                  <a:pt x="3226" y="1001"/>
                  <a:pt x="3236" y="1006"/>
                  <a:pt x="3244" y="1003"/>
                </a:cubicBezTo>
                <a:close/>
                <a:moveTo>
                  <a:pt x="3305" y="983"/>
                </a:moveTo>
                <a:lnTo>
                  <a:pt x="3305" y="983"/>
                </a:lnTo>
                <a:cubicBezTo>
                  <a:pt x="3313" y="980"/>
                  <a:pt x="3318" y="971"/>
                  <a:pt x="3315" y="963"/>
                </a:cubicBezTo>
                <a:cubicBezTo>
                  <a:pt x="3312" y="954"/>
                  <a:pt x="3303" y="950"/>
                  <a:pt x="3295" y="952"/>
                </a:cubicBezTo>
                <a:lnTo>
                  <a:pt x="3295" y="952"/>
                </a:lnTo>
                <a:cubicBezTo>
                  <a:pt x="3286" y="955"/>
                  <a:pt x="3282" y="964"/>
                  <a:pt x="3284" y="973"/>
                </a:cubicBezTo>
                <a:cubicBezTo>
                  <a:pt x="3287" y="981"/>
                  <a:pt x="3296" y="986"/>
                  <a:pt x="3305" y="983"/>
                </a:cubicBezTo>
                <a:close/>
                <a:moveTo>
                  <a:pt x="3365" y="963"/>
                </a:moveTo>
                <a:lnTo>
                  <a:pt x="3365" y="963"/>
                </a:lnTo>
                <a:cubicBezTo>
                  <a:pt x="3374" y="960"/>
                  <a:pt x="3378" y="951"/>
                  <a:pt x="3376" y="942"/>
                </a:cubicBezTo>
                <a:cubicBezTo>
                  <a:pt x="3373" y="934"/>
                  <a:pt x="3364" y="929"/>
                  <a:pt x="3355" y="932"/>
                </a:cubicBezTo>
                <a:lnTo>
                  <a:pt x="3355" y="932"/>
                </a:lnTo>
                <a:cubicBezTo>
                  <a:pt x="3347" y="935"/>
                  <a:pt x="3342" y="944"/>
                  <a:pt x="3345" y="952"/>
                </a:cubicBezTo>
                <a:cubicBezTo>
                  <a:pt x="3348" y="961"/>
                  <a:pt x="3357" y="965"/>
                  <a:pt x="3365" y="963"/>
                </a:cubicBezTo>
                <a:close/>
                <a:moveTo>
                  <a:pt x="3426" y="942"/>
                </a:moveTo>
                <a:lnTo>
                  <a:pt x="3426" y="942"/>
                </a:lnTo>
                <a:cubicBezTo>
                  <a:pt x="3435" y="940"/>
                  <a:pt x="3439" y="931"/>
                  <a:pt x="3436" y="922"/>
                </a:cubicBezTo>
                <a:cubicBezTo>
                  <a:pt x="3434" y="914"/>
                  <a:pt x="3424" y="909"/>
                  <a:pt x="3416" y="912"/>
                </a:cubicBezTo>
                <a:lnTo>
                  <a:pt x="3416" y="912"/>
                </a:lnTo>
                <a:cubicBezTo>
                  <a:pt x="3408" y="915"/>
                  <a:pt x="3403" y="924"/>
                  <a:pt x="3406" y="932"/>
                </a:cubicBezTo>
                <a:cubicBezTo>
                  <a:pt x="3409" y="941"/>
                  <a:pt x="3418" y="945"/>
                  <a:pt x="3426" y="942"/>
                </a:cubicBezTo>
                <a:close/>
                <a:moveTo>
                  <a:pt x="3487" y="922"/>
                </a:moveTo>
                <a:lnTo>
                  <a:pt x="3487" y="922"/>
                </a:lnTo>
                <a:cubicBezTo>
                  <a:pt x="3495" y="919"/>
                  <a:pt x="3500" y="910"/>
                  <a:pt x="3497" y="902"/>
                </a:cubicBezTo>
                <a:cubicBezTo>
                  <a:pt x="3494" y="894"/>
                  <a:pt x="3485" y="889"/>
                  <a:pt x="3477" y="892"/>
                </a:cubicBezTo>
                <a:lnTo>
                  <a:pt x="3477" y="892"/>
                </a:lnTo>
                <a:cubicBezTo>
                  <a:pt x="3468" y="895"/>
                  <a:pt x="3464" y="904"/>
                  <a:pt x="3467" y="912"/>
                </a:cubicBezTo>
                <a:cubicBezTo>
                  <a:pt x="3470" y="920"/>
                  <a:pt x="3479" y="925"/>
                  <a:pt x="3487" y="922"/>
                </a:cubicBezTo>
                <a:close/>
                <a:moveTo>
                  <a:pt x="3548" y="902"/>
                </a:moveTo>
                <a:lnTo>
                  <a:pt x="3548" y="902"/>
                </a:lnTo>
                <a:cubicBezTo>
                  <a:pt x="3556" y="899"/>
                  <a:pt x="3561" y="890"/>
                  <a:pt x="3558" y="882"/>
                </a:cubicBezTo>
                <a:cubicBezTo>
                  <a:pt x="3555" y="873"/>
                  <a:pt x="3546" y="869"/>
                  <a:pt x="3538" y="872"/>
                </a:cubicBezTo>
                <a:lnTo>
                  <a:pt x="3538" y="872"/>
                </a:lnTo>
                <a:cubicBezTo>
                  <a:pt x="3529" y="874"/>
                  <a:pt x="3525" y="883"/>
                  <a:pt x="3527" y="892"/>
                </a:cubicBezTo>
                <a:cubicBezTo>
                  <a:pt x="3530" y="900"/>
                  <a:pt x="3539" y="905"/>
                  <a:pt x="3548" y="902"/>
                </a:cubicBezTo>
                <a:close/>
                <a:moveTo>
                  <a:pt x="3608" y="882"/>
                </a:moveTo>
                <a:lnTo>
                  <a:pt x="3609" y="882"/>
                </a:lnTo>
                <a:cubicBezTo>
                  <a:pt x="3617" y="879"/>
                  <a:pt x="3621" y="870"/>
                  <a:pt x="3619" y="862"/>
                </a:cubicBezTo>
                <a:cubicBezTo>
                  <a:pt x="3616" y="853"/>
                  <a:pt x="3607" y="849"/>
                  <a:pt x="3598" y="851"/>
                </a:cubicBezTo>
                <a:lnTo>
                  <a:pt x="3598" y="851"/>
                </a:lnTo>
                <a:cubicBezTo>
                  <a:pt x="3590" y="854"/>
                  <a:pt x="3585" y="863"/>
                  <a:pt x="3588" y="872"/>
                </a:cubicBezTo>
                <a:cubicBezTo>
                  <a:pt x="3591" y="880"/>
                  <a:pt x="3600" y="885"/>
                  <a:pt x="3608" y="882"/>
                </a:cubicBezTo>
                <a:close/>
                <a:moveTo>
                  <a:pt x="3669" y="862"/>
                </a:moveTo>
                <a:lnTo>
                  <a:pt x="3669" y="862"/>
                </a:lnTo>
                <a:cubicBezTo>
                  <a:pt x="3678" y="859"/>
                  <a:pt x="3682" y="850"/>
                  <a:pt x="3679" y="841"/>
                </a:cubicBezTo>
                <a:cubicBezTo>
                  <a:pt x="3677" y="833"/>
                  <a:pt x="3668" y="828"/>
                  <a:pt x="3659" y="831"/>
                </a:cubicBezTo>
                <a:lnTo>
                  <a:pt x="3659" y="831"/>
                </a:lnTo>
                <a:cubicBezTo>
                  <a:pt x="3651" y="834"/>
                  <a:pt x="3646" y="843"/>
                  <a:pt x="3649" y="851"/>
                </a:cubicBezTo>
                <a:cubicBezTo>
                  <a:pt x="3652" y="860"/>
                  <a:pt x="3661" y="864"/>
                  <a:pt x="3669" y="862"/>
                </a:cubicBezTo>
                <a:close/>
                <a:moveTo>
                  <a:pt x="3730" y="841"/>
                </a:moveTo>
                <a:lnTo>
                  <a:pt x="3730" y="841"/>
                </a:lnTo>
                <a:cubicBezTo>
                  <a:pt x="3738" y="839"/>
                  <a:pt x="3743" y="830"/>
                  <a:pt x="3740" y="821"/>
                </a:cubicBezTo>
                <a:cubicBezTo>
                  <a:pt x="3737" y="813"/>
                  <a:pt x="3728" y="808"/>
                  <a:pt x="3720" y="811"/>
                </a:cubicBezTo>
                <a:lnTo>
                  <a:pt x="3720" y="811"/>
                </a:lnTo>
                <a:cubicBezTo>
                  <a:pt x="3711" y="814"/>
                  <a:pt x="3707" y="823"/>
                  <a:pt x="3710" y="831"/>
                </a:cubicBezTo>
                <a:cubicBezTo>
                  <a:pt x="3713" y="840"/>
                  <a:pt x="3722" y="844"/>
                  <a:pt x="3730" y="841"/>
                </a:cubicBezTo>
                <a:close/>
                <a:moveTo>
                  <a:pt x="3791" y="821"/>
                </a:moveTo>
                <a:lnTo>
                  <a:pt x="3791" y="821"/>
                </a:lnTo>
                <a:cubicBezTo>
                  <a:pt x="3799" y="818"/>
                  <a:pt x="3804" y="809"/>
                  <a:pt x="3801" y="801"/>
                </a:cubicBezTo>
                <a:cubicBezTo>
                  <a:pt x="3798" y="793"/>
                  <a:pt x="3789" y="788"/>
                  <a:pt x="3781" y="791"/>
                </a:cubicBezTo>
                <a:lnTo>
                  <a:pt x="3781" y="791"/>
                </a:lnTo>
                <a:cubicBezTo>
                  <a:pt x="3772" y="794"/>
                  <a:pt x="3768" y="803"/>
                  <a:pt x="3771" y="811"/>
                </a:cubicBezTo>
                <a:cubicBezTo>
                  <a:pt x="3773" y="819"/>
                  <a:pt x="3782" y="824"/>
                  <a:pt x="3791" y="821"/>
                </a:cubicBezTo>
                <a:close/>
                <a:moveTo>
                  <a:pt x="3852" y="801"/>
                </a:moveTo>
                <a:lnTo>
                  <a:pt x="3852" y="801"/>
                </a:lnTo>
                <a:cubicBezTo>
                  <a:pt x="3860" y="798"/>
                  <a:pt x="3864" y="789"/>
                  <a:pt x="3862" y="781"/>
                </a:cubicBezTo>
                <a:cubicBezTo>
                  <a:pt x="3859" y="772"/>
                  <a:pt x="3850" y="768"/>
                  <a:pt x="3841" y="771"/>
                </a:cubicBezTo>
                <a:lnTo>
                  <a:pt x="3841" y="771"/>
                </a:lnTo>
                <a:cubicBezTo>
                  <a:pt x="3833" y="773"/>
                  <a:pt x="3828" y="782"/>
                  <a:pt x="3831" y="791"/>
                </a:cubicBezTo>
                <a:cubicBezTo>
                  <a:pt x="3834" y="799"/>
                  <a:pt x="3843" y="804"/>
                  <a:pt x="3852" y="801"/>
                </a:cubicBezTo>
                <a:close/>
                <a:moveTo>
                  <a:pt x="3912" y="781"/>
                </a:moveTo>
                <a:lnTo>
                  <a:pt x="3912" y="781"/>
                </a:lnTo>
                <a:cubicBezTo>
                  <a:pt x="3921" y="778"/>
                  <a:pt x="3925" y="769"/>
                  <a:pt x="3922" y="761"/>
                </a:cubicBezTo>
                <a:cubicBezTo>
                  <a:pt x="3920" y="752"/>
                  <a:pt x="3911" y="748"/>
                  <a:pt x="3902" y="750"/>
                </a:cubicBezTo>
                <a:lnTo>
                  <a:pt x="3902" y="750"/>
                </a:lnTo>
                <a:cubicBezTo>
                  <a:pt x="3894" y="753"/>
                  <a:pt x="3889" y="762"/>
                  <a:pt x="3892" y="771"/>
                </a:cubicBezTo>
                <a:cubicBezTo>
                  <a:pt x="3895" y="779"/>
                  <a:pt x="3904" y="784"/>
                  <a:pt x="3912" y="781"/>
                </a:cubicBezTo>
                <a:close/>
                <a:moveTo>
                  <a:pt x="3973" y="761"/>
                </a:moveTo>
                <a:lnTo>
                  <a:pt x="3973" y="761"/>
                </a:lnTo>
                <a:cubicBezTo>
                  <a:pt x="3981" y="758"/>
                  <a:pt x="3986" y="749"/>
                  <a:pt x="3983" y="740"/>
                </a:cubicBezTo>
                <a:cubicBezTo>
                  <a:pt x="3980" y="732"/>
                  <a:pt x="3971" y="727"/>
                  <a:pt x="3963" y="730"/>
                </a:cubicBezTo>
                <a:lnTo>
                  <a:pt x="3963" y="730"/>
                </a:lnTo>
                <a:cubicBezTo>
                  <a:pt x="3955" y="733"/>
                  <a:pt x="3950" y="742"/>
                  <a:pt x="3953" y="750"/>
                </a:cubicBezTo>
                <a:cubicBezTo>
                  <a:pt x="3956" y="759"/>
                  <a:pt x="3965" y="763"/>
                  <a:pt x="3973" y="761"/>
                </a:cubicBezTo>
                <a:close/>
                <a:moveTo>
                  <a:pt x="4034" y="740"/>
                </a:moveTo>
                <a:lnTo>
                  <a:pt x="4034" y="740"/>
                </a:lnTo>
                <a:cubicBezTo>
                  <a:pt x="4042" y="738"/>
                  <a:pt x="4047" y="728"/>
                  <a:pt x="4044" y="720"/>
                </a:cubicBezTo>
                <a:cubicBezTo>
                  <a:pt x="4041" y="712"/>
                  <a:pt x="4032" y="707"/>
                  <a:pt x="4024" y="710"/>
                </a:cubicBezTo>
                <a:lnTo>
                  <a:pt x="4024" y="710"/>
                </a:lnTo>
                <a:cubicBezTo>
                  <a:pt x="4015" y="713"/>
                  <a:pt x="4011" y="722"/>
                  <a:pt x="4014" y="730"/>
                </a:cubicBezTo>
                <a:cubicBezTo>
                  <a:pt x="4016" y="739"/>
                  <a:pt x="4025" y="743"/>
                  <a:pt x="4034" y="740"/>
                </a:cubicBezTo>
                <a:close/>
                <a:moveTo>
                  <a:pt x="4095" y="720"/>
                </a:moveTo>
                <a:lnTo>
                  <a:pt x="4095" y="720"/>
                </a:lnTo>
                <a:cubicBezTo>
                  <a:pt x="4103" y="717"/>
                  <a:pt x="4108" y="708"/>
                  <a:pt x="4105" y="700"/>
                </a:cubicBezTo>
                <a:cubicBezTo>
                  <a:pt x="4102" y="692"/>
                  <a:pt x="4093" y="687"/>
                  <a:pt x="4084" y="690"/>
                </a:cubicBezTo>
                <a:lnTo>
                  <a:pt x="4084" y="690"/>
                </a:lnTo>
                <a:cubicBezTo>
                  <a:pt x="4076" y="693"/>
                  <a:pt x="4072" y="702"/>
                  <a:pt x="4074" y="710"/>
                </a:cubicBezTo>
                <a:cubicBezTo>
                  <a:pt x="4077" y="718"/>
                  <a:pt x="4086" y="723"/>
                  <a:pt x="4095" y="720"/>
                </a:cubicBezTo>
                <a:close/>
                <a:moveTo>
                  <a:pt x="4155" y="700"/>
                </a:moveTo>
                <a:lnTo>
                  <a:pt x="4155" y="700"/>
                </a:lnTo>
                <a:cubicBezTo>
                  <a:pt x="4164" y="697"/>
                  <a:pt x="4168" y="688"/>
                  <a:pt x="4165" y="680"/>
                </a:cubicBezTo>
                <a:cubicBezTo>
                  <a:pt x="4163" y="671"/>
                  <a:pt x="4154" y="667"/>
                  <a:pt x="4145" y="670"/>
                </a:cubicBezTo>
                <a:lnTo>
                  <a:pt x="4145" y="670"/>
                </a:lnTo>
                <a:cubicBezTo>
                  <a:pt x="4137" y="672"/>
                  <a:pt x="4132" y="681"/>
                  <a:pt x="4135" y="690"/>
                </a:cubicBezTo>
                <a:cubicBezTo>
                  <a:pt x="4138" y="698"/>
                  <a:pt x="4147" y="703"/>
                  <a:pt x="4155" y="700"/>
                </a:cubicBezTo>
                <a:close/>
                <a:moveTo>
                  <a:pt x="4216" y="680"/>
                </a:moveTo>
                <a:lnTo>
                  <a:pt x="4216" y="680"/>
                </a:lnTo>
                <a:cubicBezTo>
                  <a:pt x="4225" y="677"/>
                  <a:pt x="4229" y="668"/>
                  <a:pt x="4226" y="660"/>
                </a:cubicBezTo>
                <a:cubicBezTo>
                  <a:pt x="4223" y="651"/>
                  <a:pt x="4214" y="647"/>
                  <a:pt x="4206" y="649"/>
                </a:cubicBezTo>
                <a:lnTo>
                  <a:pt x="4206" y="649"/>
                </a:lnTo>
                <a:cubicBezTo>
                  <a:pt x="4198" y="652"/>
                  <a:pt x="4193" y="661"/>
                  <a:pt x="4196" y="670"/>
                </a:cubicBezTo>
                <a:cubicBezTo>
                  <a:pt x="4199" y="678"/>
                  <a:pt x="4208" y="683"/>
                  <a:pt x="4216" y="680"/>
                </a:cubicBezTo>
                <a:close/>
                <a:moveTo>
                  <a:pt x="4277" y="660"/>
                </a:moveTo>
                <a:lnTo>
                  <a:pt x="4277" y="660"/>
                </a:lnTo>
                <a:cubicBezTo>
                  <a:pt x="4285" y="657"/>
                  <a:pt x="4290" y="648"/>
                  <a:pt x="4287" y="639"/>
                </a:cubicBezTo>
                <a:cubicBezTo>
                  <a:pt x="4284" y="631"/>
                  <a:pt x="4275" y="626"/>
                  <a:pt x="4267" y="629"/>
                </a:cubicBezTo>
                <a:lnTo>
                  <a:pt x="4267" y="629"/>
                </a:lnTo>
                <a:cubicBezTo>
                  <a:pt x="4258" y="632"/>
                  <a:pt x="4254" y="641"/>
                  <a:pt x="4257" y="649"/>
                </a:cubicBezTo>
                <a:cubicBezTo>
                  <a:pt x="4259" y="658"/>
                  <a:pt x="4268" y="662"/>
                  <a:pt x="4277" y="660"/>
                </a:cubicBezTo>
                <a:close/>
                <a:moveTo>
                  <a:pt x="4338" y="639"/>
                </a:moveTo>
                <a:lnTo>
                  <a:pt x="4338" y="639"/>
                </a:lnTo>
                <a:cubicBezTo>
                  <a:pt x="4346" y="637"/>
                  <a:pt x="4351" y="627"/>
                  <a:pt x="4348" y="619"/>
                </a:cubicBezTo>
                <a:cubicBezTo>
                  <a:pt x="4345" y="611"/>
                  <a:pt x="4336" y="606"/>
                  <a:pt x="4328" y="609"/>
                </a:cubicBezTo>
                <a:lnTo>
                  <a:pt x="4328" y="609"/>
                </a:lnTo>
                <a:cubicBezTo>
                  <a:pt x="4319" y="612"/>
                  <a:pt x="4315" y="621"/>
                  <a:pt x="4317" y="629"/>
                </a:cubicBezTo>
                <a:cubicBezTo>
                  <a:pt x="4320" y="638"/>
                  <a:pt x="4329" y="642"/>
                  <a:pt x="4338" y="639"/>
                </a:cubicBezTo>
                <a:close/>
                <a:moveTo>
                  <a:pt x="4398" y="619"/>
                </a:moveTo>
                <a:lnTo>
                  <a:pt x="4398" y="619"/>
                </a:lnTo>
                <a:cubicBezTo>
                  <a:pt x="4407" y="616"/>
                  <a:pt x="4411" y="607"/>
                  <a:pt x="4409" y="599"/>
                </a:cubicBezTo>
                <a:cubicBezTo>
                  <a:pt x="4406" y="591"/>
                  <a:pt x="4397" y="586"/>
                  <a:pt x="4388" y="589"/>
                </a:cubicBezTo>
                <a:lnTo>
                  <a:pt x="4388" y="589"/>
                </a:lnTo>
                <a:cubicBezTo>
                  <a:pt x="4380" y="592"/>
                  <a:pt x="4375" y="601"/>
                  <a:pt x="4378" y="609"/>
                </a:cubicBezTo>
                <a:cubicBezTo>
                  <a:pt x="4381" y="617"/>
                  <a:pt x="4390" y="622"/>
                  <a:pt x="4398" y="619"/>
                </a:cubicBezTo>
                <a:close/>
                <a:moveTo>
                  <a:pt x="4459" y="599"/>
                </a:moveTo>
                <a:lnTo>
                  <a:pt x="4459" y="599"/>
                </a:lnTo>
                <a:cubicBezTo>
                  <a:pt x="4468" y="596"/>
                  <a:pt x="4472" y="587"/>
                  <a:pt x="4469" y="579"/>
                </a:cubicBezTo>
                <a:cubicBezTo>
                  <a:pt x="4466" y="570"/>
                  <a:pt x="4457" y="566"/>
                  <a:pt x="4449" y="569"/>
                </a:cubicBezTo>
                <a:lnTo>
                  <a:pt x="4449" y="569"/>
                </a:lnTo>
                <a:cubicBezTo>
                  <a:pt x="4441" y="571"/>
                  <a:pt x="4436" y="580"/>
                  <a:pt x="4439" y="589"/>
                </a:cubicBezTo>
                <a:cubicBezTo>
                  <a:pt x="4442" y="597"/>
                  <a:pt x="4451" y="602"/>
                  <a:pt x="4459" y="599"/>
                </a:cubicBezTo>
                <a:close/>
                <a:moveTo>
                  <a:pt x="4520" y="579"/>
                </a:moveTo>
                <a:lnTo>
                  <a:pt x="4520" y="579"/>
                </a:lnTo>
                <a:cubicBezTo>
                  <a:pt x="4528" y="576"/>
                  <a:pt x="4533" y="567"/>
                  <a:pt x="4530" y="558"/>
                </a:cubicBezTo>
                <a:cubicBezTo>
                  <a:pt x="4527" y="550"/>
                  <a:pt x="4518" y="546"/>
                  <a:pt x="4510" y="548"/>
                </a:cubicBezTo>
                <a:lnTo>
                  <a:pt x="4510" y="548"/>
                </a:lnTo>
                <a:cubicBezTo>
                  <a:pt x="4501" y="551"/>
                  <a:pt x="4497" y="560"/>
                  <a:pt x="4500" y="569"/>
                </a:cubicBezTo>
                <a:cubicBezTo>
                  <a:pt x="4502" y="577"/>
                  <a:pt x="4512" y="582"/>
                  <a:pt x="4520" y="579"/>
                </a:cubicBezTo>
                <a:close/>
                <a:moveTo>
                  <a:pt x="4581" y="559"/>
                </a:moveTo>
                <a:lnTo>
                  <a:pt x="4581" y="559"/>
                </a:lnTo>
                <a:cubicBezTo>
                  <a:pt x="4589" y="556"/>
                  <a:pt x="4594" y="547"/>
                  <a:pt x="4591" y="538"/>
                </a:cubicBezTo>
                <a:cubicBezTo>
                  <a:pt x="4588" y="530"/>
                  <a:pt x="4579" y="525"/>
                  <a:pt x="4571" y="528"/>
                </a:cubicBezTo>
                <a:lnTo>
                  <a:pt x="4571" y="528"/>
                </a:lnTo>
                <a:cubicBezTo>
                  <a:pt x="4562" y="531"/>
                  <a:pt x="4558" y="540"/>
                  <a:pt x="4560" y="548"/>
                </a:cubicBezTo>
                <a:cubicBezTo>
                  <a:pt x="4563" y="557"/>
                  <a:pt x="4572" y="561"/>
                  <a:pt x="4581" y="559"/>
                </a:cubicBezTo>
                <a:close/>
                <a:moveTo>
                  <a:pt x="4641" y="538"/>
                </a:moveTo>
                <a:lnTo>
                  <a:pt x="4641" y="538"/>
                </a:lnTo>
                <a:cubicBezTo>
                  <a:pt x="4650" y="536"/>
                  <a:pt x="4654" y="526"/>
                  <a:pt x="4652" y="518"/>
                </a:cubicBezTo>
                <a:cubicBezTo>
                  <a:pt x="4649" y="510"/>
                  <a:pt x="4640" y="505"/>
                  <a:pt x="4631" y="508"/>
                </a:cubicBezTo>
                <a:lnTo>
                  <a:pt x="4631" y="508"/>
                </a:lnTo>
                <a:cubicBezTo>
                  <a:pt x="4623" y="511"/>
                  <a:pt x="4618" y="520"/>
                  <a:pt x="4621" y="528"/>
                </a:cubicBezTo>
                <a:cubicBezTo>
                  <a:pt x="4624" y="537"/>
                  <a:pt x="4633" y="541"/>
                  <a:pt x="4641" y="538"/>
                </a:cubicBezTo>
                <a:close/>
                <a:moveTo>
                  <a:pt x="4702" y="518"/>
                </a:moveTo>
                <a:lnTo>
                  <a:pt x="4702" y="518"/>
                </a:lnTo>
                <a:cubicBezTo>
                  <a:pt x="4711" y="515"/>
                  <a:pt x="4715" y="506"/>
                  <a:pt x="4712" y="498"/>
                </a:cubicBezTo>
                <a:cubicBezTo>
                  <a:pt x="4710" y="490"/>
                  <a:pt x="4700" y="485"/>
                  <a:pt x="4692" y="488"/>
                </a:cubicBezTo>
                <a:lnTo>
                  <a:pt x="4692" y="488"/>
                </a:lnTo>
                <a:cubicBezTo>
                  <a:pt x="4684" y="491"/>
                  <a:pt x="4679" y="500"/>
                  <a:pt x="4682" y="508"/>
                </a:cubicBezTo>
                <a:cubicBezTo>
                  <a:pt x="4685" y="516"/>
                  <a:pt x="4694" y="521"/>
                  <a:pt x="4702" y="518"/>
                </a:cubicBezTo>
                <a:close/>
                <a:moveTo>
                  <a:pt x="4763" y="498"/>
                </a:moveTo>
                <a:lnTo>
                  <a:pt x="4763" y="498"/>
                </a:lnTo>
                <a:cubicBezTo>
                  <a:pt x="4771" y="495"/>
                  <a:pt x="4776" y="486"/>
                  <a:pt x="4773" y="478"/>
                </a:cubicBezTo>
                <a:cubicBezTo>
                  <a:pt x="4770" y="469"/>
                  <a:pt x="4761" y="465"/>
                  <a:pt x="4753" y="468"/>
                </a:cubicBezTo>
                <a:lnTo>
                  <a:pt x="4753" y="468"/>
                </a:lnTo>
                <a:cubicBezTo>
                  <a:pt x="4744" y="470"/>
                  <a:pt x="4740" y="479"/>
                  <a:pt x="4743" y="488"/>
                </a:cubicBezTo>
                <a:cubicBezTo>
                  <a:pt x="4746" y="496"/>
                  <a:pt x="4755" y="501"/>
                  <a:pt x="4763" y="498"/>
                </a:cubicBezTo>
                <a:close/>
                <a:moveTo>
                  <a:pt x="4824" y="478"/>
                </a:moveTo>
                <a:lnTo>
                  <a:pt x="4824" y="478"/>
                </a:lnTo>
                <a:cubicBezTo>
                  <a:pt x="4832" y="475"/>
                  <a:pt x="4837" y="466"/>
                  <a:pt x="4834" y="457"/>
                </a:cubicBezTo>
                <a:cubicBezTo>
                  <a:pt x="4831" y="449"/>
                  <a:pt x="4822" y="445"/>
                  <a:pt x="4814" y="447"/>
                </a:cubicBezTo>
                <a:lnTo>
                  <a:pt x="4814" y="447"/>
                </a:lnTo>
                <a:cubicBezTo>
                  <a:pt x="4805" y="450"/>
                  <a:pt x="4801" y="459"/>
                  <a:pt x="4803" y="468"/>
                </a:cubicBezTo>
                <a:cubicBezTo>
                  <a:pt x="4806" y="476"/>
                  <a:pt x="4815" y="481"/>
                  <a:pt x="4824" y="478"/>
                </a:cubicBezTo>
                <a:close/>
                <a:moveTo>
                  <a:pt x="4884" y="458"/>
                </a:moveTo>
                <a:lnTo>
                  <a:pt x="4885" y="458"/>
                </a:lnTo>
                <a:cubicBezTo>
                  <a:pt x="4893" y="455"/>
                  <a:pt x="4897" y="446"/>
                  <a:pt x="4895" y="437"/>
                </a:cubicBezTo>
                <a:cubicBezTo>
                  <a:pt x="4892" y="429"/>
                  <a:pt x="4883" y="424"/>
                  <a:pt x="4874" y="427"/>
                </a:cubicBezTo>
                <a:lnTo>
                  <a:pt x="4874" y="427"/>
                </a:lnTo>
                <a:cubicBezTo>
                  <a:pt x="4866" y="430"/>
                  <a:pt x="4861" y="439"/>
                  <a:pt x="4864" y="447"/>
                </a:cubicBezTo>
                <a:cubicBezTo>
                  <a:pt x="4867" y="456"/>
                  <a:pt x="4876" y="460"/>
                  <a:pt x="4884" y="458"/>
                </a:cubicBezTo>
                <a:close/>
                <a:moveTo>
                  <a:pt x="4945" y="437"/>
                </a:moveTo>
                <a:lnTo>
                  <a:pt x="4945" y="437"/>
                </a:lnTo>
                <a:cubicBezTo>
                  <a:pt x="4954" y="435"/>
                  <a:pt x="4958" y="425"/>
                  <a:pt x="4955" y="417"/>
                </a:cubicBezTo>
                <a:cubicBezTo>
                  <a:pt x="4953" y="409"/>
                  <a:pt x="4944" y="404"/>
                  <a:pt x="4935" y="407"/>
                </a:cubicBezTo>
                <a:lnTo>
                  <a:pt x="4935" y="407"/>
                </a:lnTo>
                <a:cubicBezTo>
                  <a:pt x="4927" y="410"/>
                  <a:pt x="4922" y="419"/>
                  <a:pt x="4925" y="427"/>
                </a:cubicBezTo>
                <a:cubicBezTo>
                  <a:pt x="4928" y="436"/>
                  <a:pt x="4937" y="440"/>
                  <a:pt x="4945" y="437"/>
                </a:cubicBezTo>
                <a:close/>
                <a:moveTo>
                  <a:pt x="5006" y="417"/>
                </a:moveTo>
                <a:lnTo>
                  <a:pt x="5006" y="417"/>
                </a:lnTo>
                <a:cubicBezTo>
                  <a:pt x="5014" y="414"/>
                  <a:pt x="5019" y="405"/>
                  <a:pt x="5016" y="397"/>
                </a:cubicBezTo>
                <a:cubicBezTo>
                  <a:pt x="5013" y="389"/>
                  <a:pt x="5004" y="384"/>
                  <a:pt x="4996" y="387"/>
                </a:cubicBezTo>
                <a:lnTo>
                  <a:pt x="4996" y="387"/>
                </a:lnTo>
                <a:cubicBezTo>
                  <a:pt x="4988" y="390"/>
                  <a:pt x="4983" y="399"/>
                  <a:pt x="4986" y="407"/>
                </a:cubicBezTo>
                <a:cubicBezTo>
                  <a:pt x="4989" y="415"/>
                  <a:pt x="4998" y="420"/>
                  <a:pt x="5006" y="417"/>
                </a:cubicBezTo>
                <a:close/>
                <a:moveTo>
                  <a:pt x="5067" y="397"/>
                </a:moveTo>
                <a:lnTo>
                  <a:pt x="5067" y="397"/>
                </a:lnTo>
                <a:cubicBezTo>
                  <a:pt x="5075" y="394"/>
                  <a:pt x="5080" y="385"/>
                  <a:pt x="5077" y="377"/>
                </a:cubicBezTo>
                <a:cubicBezTo>
                  <a:pt x="5074" y="368"/>
                  <a:pt x="5065" y="364"/>
                  <a:pt x="5057" y="367"/>
                </a:cubicBezTo>
                <a:lnTo>
                  <a:pt x="5057" y="367"/>
                </a:lnTo>
                <a:cubicBezTo>
                  <a:pt x="5048" y="369"/>
                  <a:pt x="5044" y="378"/>
                  <a:pt x="5047" y="387"/>
                </a:cubicBezTo>
                <a:cubicBezTo>
                  <a:pt x="5049" y="395"/>
                  <a:pt x="5058" y="400"/>
                  <a:pt x="5067" y="397"/>
                </a:cubicBezTo>
                <a:close/>
                <a:moveTo>
                  <a:pt x="5128" y="377"/>
                </a:moveTo>
                <a:lnTo>
                  <a:pt x="5128" y="377"/>
                </a:lnTo>
                <a:cubicBezTo>
                  <a:pt x="5136" y="374"/>
                  <a:pt x="5140" y="365"/>
                  <a:pt x="5138" y="356"/>
                </a:cubicBezTo>
                <a:cubicBezTo>
                  <a:pt x="5135" y="348"/>
                  <a:pt x="5126" y="344"/>
                  <a:pt x="5117" y="346"/>
                </a:cubicBezTo>
                <a:lnTo>
                  <a:pt x="5117" y="346"/>
                </a:lnTo>
                <a:cubicBezTo>
                  <a:pt x="5109" y="349"/>
                  <a:pt x="5104" y="358"/>
                  <a:pt x="5107" y="367"/>
                </a:cubicBezTo>
                <a:cubicBezTo>
                  <a:pt x="5110" y="375"/>
                  <a:pt x="5119" y="380"/>
                  <a:pt x="5128" y="377"/>
                </a:cubicBezTo>
                <a:close/>
                <a:moveTo>
                  <a:pt x="5188" y="357"/>
                </a:moveTo>
                <a:lnTo>
                  <a:pt x="5188" y="357"/>
                </a:lnTo>
                <a:cubicBezTo>
                  <a:pt x="5197" y="354"/>
                  <a:pt x="5201" y="345"/>
                  <a:pt x="5198" y="336"/>
                </a:cubicBezTo>
                <a:cubicBezTo>
                  <a:pt x="5196" y="328"/>
                  <a:pt x="5187" y="323"/>
                  <a:pt x="5178" y="326"/>
                </a:cubicBezTo>
                <a:lnTo>
                  <a:pt x="5178" y="326"/>
                </a:lnTo>
                <a:cubicBezTo>
                  <a:pt x="5170" y="329"/>
                  <a:pt x="5165" y="338"/>
                  <a:pt x="5168" y="346"/>
                </a:cubicBezTo>
                <a:cubicBezTo>
                  <a:pt x="5171" y="355"/>
                  <a:pt x="5180" y="359"/>
                  <a:pt x="5188" y="357"/>
                </a:cubicBezTo>
                <a:close/>
                <a:moveTo>
                  <a:pt x="5249" y="336"/>
                </a:moveTo>
                <a:lnTo>
                  <a:pt x="5249" y="336"/>
                </a:lnTo>
                <a:cubicBezTo>
                  <a:pt x="5257" y="334"/>
                  <a:pt x="5262" y="324"/>
                  <a:pt x="5259" y="316"/>
                </a:cubicBezTo>
                <a:cubicBezTo>
                  <a:pt x="5256" y="308"/>
                  <a:pt x="5247" y="303"/>
                  <a:pt x="5239" y="306"/>
                </a:cubicBezTo>
                <a:lnTo>
                  <a:pt x="5239" y="306"/>
                </a:lnTo>
                <a:cubicBezTo>
                  <a:pt x="5231" y="309"/>
                  <a:pt x="5226" y="318"/>
                  <a:pt x="5229" y="326"/>
                </a:cubicBezTo>
                <a:cubicBezTo>
                  <a:pt x="5232" y="335"/>
                  <a:pt x="5241" y="339"/>
                  <a:pt x="5249" y="336"/>
                </a:cubicBezTo>
                <a:close/>
                <a:moveTo>
                  <a:pt x="5310" y="316"/>
                </a:moveTo>
                <a:lnTo>
                  <a:pt x="5310" y="316"/>
                </a:lnTo>
                <a:cubicBezTo>
                  <a:pt x="5318" y="313"/>
                  <a:pt x="5323" y="304"/>
                  <a:pt x="5320" y="296"/>
                </a:cubicBezTo>
                <a:cubicBezTo>
                  <a:pt x="5317" y="287"/>
                  <a:pt x="5308" y="283"/>
                  <a:pt x="5300" y="286"/>
                </a:cubicBezTo>
                <a:lnTo>
                  <a:pt x="5300" y="286"/>
                </a:lnTo>
                <a:cubicBezTo>
                  <a:pt x="5291" y="289"/>
                  <a:pt x="5287" y="298"/>
                  <a:pt x="5290" y="306"/>
                </a:cubicBezTo>
                <a:cubicBezTo>
                  <a:pt x="5292" y="314"/>
                  <a:pt x="5301" y="319"/>
                  <a:pt x="5310" y="316"/>
                </a:cubicBezTo>
                <a:close/>
                <a:moveTo>
                  <a:pt x="5371" y="296"/>
                </a:moveTo>
                <a:lnTo>
                  <a:pt x="5371" y="296"/>
                </a:lnTo>
                <a:cubicBezTo>
                  <a:pt x="5379" y="293"/>
                  <a:pt x="5384" y="284"/>
                  <a:pt x="5381" y="276"/>
                </a:cubicBezTo>
                <a:cubicBezTo>
                  <a:pt x="5378" y="267"/>
                  <a:pt x="5369" y="263"/>
                  <a:pt x="5360" y="266"/>
                </a:cubicBezTo>
                <a:lnTo>
                  <a:pt x="5360" y="266"/>
                </a:lnTo>
                <a:cubicBezTo>
                  <a:pt x="5352" y="268"/>
                  <a:pt x="5348" y="277"/>
                  <a:pt x="5350" y="286"/>
                </a:cubicBezTo>
                <a:cubicBezTo>
                  <a:pt x="5353" y="294"/>
                  <a:pt x="5362" y="299"/>
                  <a:pt x="5371" y="296"/>
                </a:cubicBezTo>
                <a:close/>
                <a:moveTo>
                  <a:pt x="5431" y="276"/>
                </a:moveTo>
                <a:lnTo>
                  <a:pt x="5431" y="276"/>
                </a:lnTo>
                <a:cubicBezTo>
                  <a:pt x="5440" y="273"/>
                  <a:pt x="5444" y="264"/>
                  <a:pt x="5441" y="255"/>
                </a:cubicBezTo>
                <a:cubicBezTo>
                  <a:pt x="5439" y="247"/>
                  <a:pt x="5430" y="243"/>
                  <a:pt x="5421" y="245"/>
                </a:cubicBezTo>
                <a:lnTo>
                  <a:pt x="5421" y="245"/>
                </a:lnTo>
                <a:cubicBezTo>
                  <a:pt x="5413" y="248"/>
                  <a:pt x="5408" y="257"/>
                  <a:pt x="5411" y="266"/>
                </a:cubicBezTo>
                <a:cubicBezTo>
                  <a:pt x="5414" y="274"/>
                  <a:pt x="5423" y="279"/>
                  <a:pt x="5431" y="276"/>
                </a:cubicBezTo>
                <a:close/>
                <a:moveTo>
                  <a:pt x="5492" y="256"/>
                </a:moveTo>
                <a:lnTo>
                  <a:pt x="5492" y="256"/>
                </a:lnTo>
                <a:cubicBezTo>
                  <a:pt x="5501" y="253"/>
                  <a:pt x="5505" y="244"/>
                  <a:pt x="5502" y="235"/>
                </a:cubicBezTo>
                <a:cubicBezTo>
                  <a:pt x="5499" y="227"/>
                  <a:pt x="5490" y="222"/>
                  <a:pt x="5482" y="225"/>
                </a:cubicBezTo>
                <a:lnTo>
                  <a:pt x="5482" y="225"/>
                </a:lnTo>
                <a:cubicBezTo>
                  <a:pt x="5474" y="228"/>
                  <a:pt x="5469" y="237"/>
                  <a:pt x="5472" y="245"/>
                </a:cubicBezTo>
                <a:cubicBezTo>
                  <a:pt x="5475" y="254"/>
                  <a:pt x="5484" y="258"/>
                  <a:pt x="5492" y="256"/>
                </a:cubicBezTo>
                <a:close/>
                <a:moveTo>
                  <a:pt x="5553" y="235"/>
                </a:moveTo>
                <a:lnTo>
                  <a:pt x="5553" y="235"/>
                </a:lnTo>
                <a:cubicBezTo>
                  <a:pt x="5561" y="233"/>
                  <a:pt x="5566" y="223"/>
                  <a:pt x="5563" y="215"/>
                </a:cubicBezTo>
                <a:cubicBezTo>
                  <a:pt x="5560" y="207"/>
                  <a:pt x="5551" y="202"/>
                  <a:pt x="5543" y="205"/>
                </a:cubicBezTo>
                <a:lnTo>
                  <a:pt x="5543" y="205"/>
                </a:lnTo>
                <a:cubicBezTo>
                  <a:pt x="5534" y="208"/>
                  <a:pt x="5530" y="217"/>
                  <a:pt x="5533" y="225"/>
                </a:cubicBezTo>
                <a:cubicBezTo>
                  <a:pt x="5535" y="234"/>
                  <a:pt x="5544" y="238"/>
                  <a:pt x="5553" y="235"/>
                </a:cubicBezTo>
                <a:close/>
                <a:moveTo>
                  <a:pt x="5614" y="215"/>
                </a:moveTo>
                <a:lnTo>
                  <a:pt x="5614" y="215"/>
                </a:lnTo>
                <a:cubicBezTo>
                  <a:pt x="5622" y="212"/>
                  <a:pt x="5627" y="203"/>
                  <a:pt x="5624" y="195"/>
                </a:cubicBezTo>
                <a:cubicBezTo>
                  <a:pt x="5621" y="186"/>
                  <a:pt x="5612" y="182"/>
                  <a:pt x="5604" y="185"/>
                </a:cubicBezTo>
                <a:lnTo>
                  <a:pt x="5604" y="185"/>
                </a:lnTo>
                <a:cubicBezTo>
                  <a:pt x="5595" y="188"/>
                  <a:pt x="5591" y="197"/>
                  <a:pt x="5593" y="205"/>
                </a:cubicBezTo>
                <a:cubicBezTo>
                  <a:pt x="5596" y="213"/>
                  <a:pt x="5605" y="218"/>
                  <a:pt x="5614" y="215"/>
                </a:cubicBezTo>
                <a:close/>
                <a:moveTo>
                  <a:pt x="5674" y="195"/>
                </a:moveTo>
                <a:lnTo>
                  <a:pt x="5674" y="195"/>
                </a:lnTo>
                <a:cubicBezTo>
                  <a:pt x="5683" y="192"/>
                  <a:pt x="5687" y="183"/>
                  <a:pt x="5685" y="175"/>
                </a:cubicBezTo>
                <a:cubicBezTo>
                  <a:pt x="5682" y="166"/>
                  <a:pt x="5673" y="162"/>
                  <a:pt x="5664" y="165"/>
                </a:cubicBezTo>
                <a:lnTo>
                  <a:pt x="5664" y="165"/>
                </a:lnTo>
                <a:cubicBezTo>
                  <a:pt x="5656" y="167"/>
                  <a:pt x="5651" y="176"/>
                  <a:pt x="5654" y="185"/>
                </a:cubicBezTo>
                <a:cubicBezTo>
                  <a:pt x="5657" y="193"/>
                  <a:pt x="5666" y="198"/>
                  <a:pt x="5674" y="195"/>
                </a:cubicBezTo>
                <a:close/>
                <a:moveTo>
                  <a:pt x="5735" y="175"/>
                </a:moveTo>
                <a:lnTo>
                  <a:pt x="5735" y="175"/>
                </a:lnTo>
                <a:cubicBezTo>
                  <a:pt x="5744" y="172"/>
                  <a:pt x="5748" y="163"/>
                  <a:pt x="5745" y="154"/>
                </a:cubicBezTo>
                <a:cubicBezTo>
                  <a:pt x="5743" y="146"/>
                  <a:pt x="5733" y="142"/>
                  <a:pt x="5725" y="144"/>
                </a:cubicBezTo>
                <a:lnTo>
                  <a:pt x="5725" y="144"/>
                </a:lnTo>
                <a:cubicBezTo>
                  <a:pt x="5717" y="147"/>
                  <a:pt x="5712" y="156"/>
                  <a:pt x="5715" y="165"/>
                </a:cubicBezTo>
                <a:cubicBezTo>
                  <a:pt x="5718" y="173"/>
                  <a:pt x="5727" y="178"/>
                  <a:pt x="5735" y="175"/>
                </a:cubicBezTo>
                <a:close/>
                <a:moveTo>
                  <a:pt x="5796" y="155"/>
                </a:moveTo>
                <a:lnTo>
                  <a:pt x="5796" y="155"/>
                </a:lnTo>
                <a:cubicBezTo>
                  <a:pt x="5804" y="152"/>
                  <a:pt x="5809" y="143"/>
                  <a:pt x="5806" y="134"/>
                </a:cubicBezTo>
                <a:cubicBezTo>
                  <a:pt x="5803" y="126"/>
                  <a:pt x="5794" y="121"/>
                  <a:pt x="5786" y="124"/>
                </a:cubicBezTo>
                <a:lnTo>
                  <a:pt x="5786" y="124"/>
                </a:lnTo>
                <a:cubicBezTo>
                  <a:pt x="5777" y="127"/>
                  <a:pt x="5773" y="136"/>
                  <a:pt x="5776" y="144"/>
                </a:cubicBezTo>
                <a:cubicBezTo>
                  <a:pt x="5778" y="153"/>
                  <a:pt x="5788" y="157"/>
                  <a:pt x="5796" y="155"/>
                </a:cubicBezTo>
                <a:close/>
                <a:moveTo>
                  <a:pt x="5857" y="134"/>
                </a:moveTo>
                <a:lnTo>
                  <a:pt x="5857" y="134"/>
                </a:lnTo>
                <a:cubicBezTo>
                  <a:pt x="5865" y="132"/>
                  <a:pt x="5870" y="122"/>
                  <a:pt x="5867" y="114"/>
                </a:cubicBezTo>
                <a:cubicBezTo>
                  <a:pt x="5864" y="106"/>
                  <a:pt x="5855" y="101"/>
                  <a:pt x="5847" y="104"/>
                </a:cubicBezTo>
                <a:lnTo>
                  <a:pt x="5847" y="104"/>
                </a:lnTo>
                <a:cubicBezTo>
                  <a:pt x="5838" y="107"/>
                  <a:pt x="5834" y="116"/>
                  <a:pt x="5836" y="124"/>
                </a:cubicBezTo>
                <a:cubicBezTo>
                  <a:pt x="5839" y="133"/>
                  <a:pt x="5848" y="137"/>
                  <a:pt x="5857" y="134"/>
                </a:cubicBezTo>
                <a:close/>
                <a:moveTo>
                  <a:pt x="5917" y="114"/>
                </a:moveTo>
                <a:lnTo>
                  <a:pt x="5917" y="114"/>
                </a:lnTo>
                <a:cubicBezTo>
                  <a:pt x="5926" y="111"/>
                  <a:pt x="5930" y="102"/>
                  <a:pt x="5928" y="94"/>
                </a:cubicBezTo>
                <a:cubicBezTo>
                  <a:pt x="5925" y="85"/>
                  <a:pt x="5916" y="81"/>
                  <a:pt x="5907" y="84"/>
                </a:cubicBezTo>
                <a:lnTo>
                  <a:pt x="5907" y="84"/>
                </a:lnTo>
                <a:cubicBezTo>
                  <a:pt x="5899" y="87"/>
                  <a:pt x="5894" y="96"/>
                  <a:pt x="5897" y="104"/>
                </a:cubicBezTo>
                <a:cubicBezTo>
                  <a:pt x="5900" y="112"/>
                  <a:pt x="5909" y="117"/>
                  <a:pt x="5917" y="114"/>
                </a:cubicBezTo>
                <a:close/>
                <a:moveTo>
                  <a:pt x="5978" y="94"/>
                </a:moveTo>
                <a:lnTo>
                  <a:pt x="5978" y="94"/>
                </a:lnTo>
                <a:cubicBezTo>
                  <a:pt x="5987" y="91"/>
                  <a:pt x="5991" y="82"/>
                  <a:pt x="5988" y="74"/>
                </a:cubicBezTo>
                <a:cubicBezTo>
                  <a:pt x="5986" y="65"/>
                  <a:pt x="5976" y="61"/>
                  <a:pt x="5968" y="64"/>
                </a:cubicBezTo>
                <a:lnTo>
                  <a:pt x="5968" y="64"/>
                </a:lnTo>
                <a:cubicBezTo>
                  <a:pt x="5960" y="66"/>
                  <a:pt x="5955" y="75"/>
                  <a:pt x="5958" y="84"/>
                </a:cubicBezTo>
                <a:cubicBezTo>
                  <a:pt x="5961" y="92"/>
                  <a:pt x="5970" y="97"/>
                  <a:pt x="5978" y="94"/>
                </a:cubicBezTo>
                <a:close/>
                <a:moveTo>
                  <a:pt x="6039" y="74"/>
                </a:moveTo>
                <a:lnTo>
                  <a:pt x="6039" y="74"/>
                </a:lnTo>
                <a:cubicBezTo>
                  <a:pt x="6047" y="71"/>
                  <a:pt x="6052" y="62"/>
                  <a:pt x="6049" y="53"/>
                </a:cubicBezTo>
                <a:cubicBezTo>
                  <a:pt x="6046" y="45"/>
                  <a:pt x="6037" y="41"/>
                  <a:pt x="6029" y="43"/>
                </a:cubicBezTo>
                <a:lnTo>
                  <a:pt x="6029" y="43"/>
                </a:lnTo>
                <a:cubicBezTo>
                  <a:pt x="6020" y="46"/>
                  <a:pt x="6016" y="55"/>
                  <a:pt x="6019" y="64"/>
                </a:cubicBezTo>
                <a:cubicBezTo>
                  <a:pt x="6022" y="72"/>
                  <a:pt x="6031" y="77"/>
                  <a:pt x="6039" y="74"/>
                </a:cubicBezTo>
                <a:close/>
                <a:moveTo>
                  <a:pt x="6100" y="54"/>
                </a:moveTo>
                <a:lnTo>
                  <a:pt x="6100" y="53"/>
                </a:lnTo>
                <a:cubicBezTo>
                  <a:pt x="6108" y="51"/>
                  <a:pt x="6113" y="42"/>
                  <a:pt x="6110" y="33"/>
                </a:cubicBezTo>
                <a:cubicBezTo>
                  <a:pt x="6107" y="25"/>
                  <a:pt x="6098" y="20"/>
                  <a:pt x="6090" y="23"/>
                </a:cubicBezTo>
                <a:lnTo>
                  <a:pt x="6090" y="23"/>
                </a:lnTo>
                <a:cubicBezTo>
                  <a:pt x="6081" y="26"/>
                  <a:pt x="6077" y="35"/>
                  <a:pt x="6079" y="43"/>
                </a:cubicBezTo>
                <a:cubicBezTo>
                  <a:pt x="6082" y="52"/>
                  <a:pt x="6091" y="56"/>
                  <a:pt x="6100" y="54"/>
                </a:cubicBezTo>
                <a:close/>
                <a:moveTo>
                  <a:pt x="6160" y="33"/>
                </a:moveTo>
                <a:lnTo>
                  <a:pt x="6161" y="33"/>
                </a:lnTo>
                <a:cubicBezTo>
                  <a:pt x="6169" y="31"/>
                  <a:pt x="6173" y="21"/>
                  <a:pt x="6171" y="13"/>
                </a:cubicBezTo>
                <a:cubicBezTo>
                  <a:pt x="6168" y="5"/>
                  <a:pt x="6159" y="0"/>
                  <a:pt x="6150" y="3"/>
                </a:cubicBezTo>
                <a:lnTo>
                  <a:pt x="6150" y="3"/>
                </a:lnTo>
                <a:cubicBezTo>
                  <a:pt x="6142" y="6"/>
                  <a:pt x="6137" y="15"/>
                  <a:pt x="6140" y="23"/>
                </a:cubicBezTo>
                <a:cubicBezTo>
                  <a:pt x="6143" y="32"/>
                  <a:pt x="6152" y="36"/>
                  <a:pt x="6160" y="33"/>
                </a:cubicBezTo>
                <a:close/>
              </a:path>
            </a:pathLst>
          </a:custGeom>
          <a:solidFill>
            <a:srgbClr val="C0504D"/>
          </a:solidFill>
          <a:ln w="1588" cap="flat">
            <a:solidFill>
              <a:srgbClr val="C0504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4" name="Freeform 108">
            <a:extLst>
              <a:ext uri="{FF2B5EF4-FFF2-40B4-BE49-F238E27FC236}">
                <a16:creationId xmlns:a16="http://schemas.microsoft.com/office/drawing/2014/main" id="{F4B327D4-8337-4DDD-8200-CD8118E34758}"/>
              </a:ext>
            </a:extLst>
          </p:cNvPr>
          <p:cNvSpPr>
            <a:spLocks noEditPoints="1"/>
          </p:cNvSpPr>
          <p:nvPr/>
        </p:nvSpPr>
        <p:spPr bwMode="auto">
          <a:xfrm>
            <a:off x="603250" y="3148013"/>
            <a:ext cx="4902200" cy="2474913"/>
          </a:xfrm>
          <a:custGeom>
            <a:avLst/>
            <a:gdLst>
              <a:gd name="T0" fmla="*/ 83 w 6162"/>
              <a:gd name="T1" fmla="*/ 3074 h 3107"/>
              <a:gd name="T2" fmla="*/ 119 w 6162"/>
              <a:gd name="T3" fmla="*/ 3038 h 3107"/>
              <a:gd name="T4" fmla="*/ 240 w 6162"/>
              <a:gd name="T5" fmla="*/ 2959 h 3107"/>
              <a:gd name="T6" fmla="*/ 369 w 6162"/>
              <a:gd name="T7" fmla="*/ 2931 h 3107"/>
              <a:gd name="T8" fmla="*/ 426 w 6162"/>
              <a:gd name="T9" fmla="*/ 2902 h 3107"/>
              <a:gd name="T10" fmla="*/ 526 w 6162"/>
              <a:gd name="T11" fmla="*/ 2816 h 3107"/>
              <a:gd name="T12" fmla="*/ 662 w 6162"/>
              <a:gd name="T13" fmla="*/ 2766 h 3107"/>
              <a:gd name="T14" fmla="*/ 770 w 6162"/>
              <a:gd name="T15" fmla="*/ 2730 h 3107"/>
              <a:gd name="T16" fmla="*/ 806 w 6162"/>
              <a:gd name="T17" fmla="*/ 2694 h 3107"/>
              <a:gd name="T18" fmla="*/ 927 w 6162"/>
              <a:gd name="T19" fmla="*/ 2615 h 3107"/>
              <a:gd name="T20" fmla="*/ 1056 w 6162"/>
              <a:gd name="T21" fmla="*/ 2586 h 3107"/>
              <a:gd name="T22" fmla="*/ 1113 w 6162"/>
              <a:gd name="T23" fmla="*/ 2558 h 3107"/>
              <a:gd name="T24" fmla="*/ 1213 w 6162"/>
              <a:gd name="T25" fmla="*/ 2472 h 3107"/>
              <a:gd name="T26" fmla="*/ 1349 w 6162"/>
              <a:gd name="T27" fmla="*/ 2421 h 3107"/>
              <a:gd name="T28" fmla="*/ 1457 w 6162"/>
              <a:gd name="T29" fmla="*/ 2385 h 3107"/>
              <a:gd name="T30" fmla="*/ 1492 w 6162"/>
              <a:gd name="T31" fmla="*/ 2350 h 3107"/>
              <a:gd name="T32" fmla="*/ 1614 w 6162"/>
              <a:gd name="T33" fmla="*/ 2271 h 3107"/>
              <a:gd name="T34" fmla="*/ 1743 w 6162"/>
              <a:gd name="T35" fmla="*/ 2242 h 3107"/>
              <a:gd name="T36" fmla="*/ 1800 w 6162"/>
              <a:gd name="T37" fmla="*/ 2213 h 3107"/>
              <a:gd name="T38" fmla="*/ 1900 w 6162"/>
              <a:gd name="T39" fmla="*/ 2127 h 3107"/>
              <a:gd name="T40" fmla="*/ 2036 w 6162"/>
              <a:gd name="T41" fmla="*/ 2077 h 3107"/>
              <a:gd name="T42" fmla="*/ 2144 w 6162"/>
              <a:gd name="T43" fmla="*/ 2041 h 3107"/>
              <a:gd name="T44" fmla="*/ 2179 w 6162"/>
              <a:gd name="T45" fmla="*/ 2005 h 3107"/>
              <a:gd name="T46" fmla="*/ 2301 w 6162"/>
              <a:gd name="T47" fmla="*/ 1926 h 3107"/>
              <a:gd name="T48" fmla="*/ 2430 w 6162"/>
              <a:gd name="T49" fmla="*/ 1898 h 3107"/>
              <a:gd name="T50" fmla="*/ 2487 w 6162"/>
              <a:gd name="T51" fmla="*/ 1869 h 3107"/>
              <a:gd name="T52" fmla="*/ 2587 w 6162"/>
              <a:gd name="T53" fmla="*/ 1783 h 3107"/>
              <a:gd name="T54" fmla="*/ 2723 w 6162"/>
              <a:gd name="T55" fmla="*/ 1733 h 3107"/>
              <a:gd name="T56" fmla="*/ 2830 w 6162"/>
              <a:gd name="T57" fmla="*/ 1697 h 3107"/>
              <a:gd name="T58" fmla="*/ 2866 w 6162"/>
              <a:gd name="T59" fmla="*/ 1661 h 3107"/>
              <a:gd name="T60" fmla="*/ 2988 w 6162"/>
              <a:gd name="T61" fmla="*/ 1582 h 3107"/>
              <a:gd name="T62" fmla="*/ 3117 w 6162"/>
              <a:gd name="T63" fmla="*/ 1553 h 3107"/>
              <a:gd name="T64" fmla="*/ 3174 w 6162"/>
              <a:gd name="T65" fmla="*/ 1525 h 3107"/>
              <a:gd name="T66" fmla="*/ 3274 w 6162"/>
              <a:gd name="T67" fmla="*/ 1439 h 3107"/>
              <a:gd name="T68" fmla="*/ 3410 w 6162"/>
              <a:gd name="T69" fmla="*/ 1388 h 3107"/>
              <a:gd name="T70" fmla="*/ 3517 w 6162"/>
              <a:gd name="T71" fmla="*/ 1352 h 3107"/>
              <a:gd name="T72" fmla="*/ 3553 w 6162"/>
              <a:gd name="T73" fmla="*/ 1317 h 3107"/>
              <a:gd name="T74" fmla="*/ 3675 w 6162"/>
              <a:gd name="T75" fmla="*/ 1238 h 3107"/>
              <a:gd name="T76" fmla="*/ 3804 w 6162"/>
              <a:gd name="T77" fmla="*/ 1209 h 3107"/>
              <a:gd name="T78" fmla="*/ 3861 w 6162"/>
              <a:gd name="T79" fmla="*/ 1180 h 3107"/>
              <a:gd name="T80" fmla="*/ 3961 w 6162"/>
              <a:gd name="T81" fmla="*/ 1094 h 3107"/>
              <a:gd name="T82" fmla="*/ 4097 w 6162"/>
              <a:gd name="T83" fmla="*/ 1044 h 3107"/>
              <a:gd name="T84" fmla="*/ 4204 w 6162"/>
              <a:gd name="T85" fmla="*/ 1008 h 3107"/>
              <a:gd name="T86" fmla="*/ 4240 w 6162"/>
              <a:gd name="T87" fmla="*/ 972 h 3107"/>
              <a:gd name="T88" fmla="*/ 4362 w 6162"/>
              <a:gd name="T89" fmla="*/ 893 h 3107"/>
              <a:gd name="T90" fmla="*/ 4491 w 6162"/>
              <a:gd name="T91" fmla="*/ 865 h 3107"/>
              <a:gd name="T92" fmla="*/ 4548 w 6162"/>
              <a:gd name="T93" fmla="*/ 836 h 3107"/>
              <a:gd name="T94" fmla="*/ 4648 w 6162"/>
              <a:gd name="T95" fmla="*/ 750 h 3107"/>
              <a:gd name="T96" fmla="*/ 4784 w 6162"/>
              <a:gd name="T97" fmla="*/ 700 h 3107"/>
              <a:gd name="T98" fmla="*/ 4891 w 6162"/>
              <a:gd name="T99" fmla="*/ 664 h 3107"/>
              <a:gd name="T100" fmla="*/ 4927 w 6162"/>
              <a:gd name="T101" fmla="*/ 628 h 3107"/>
              <a:gd name="T102" fmla="*/ 5049 w 6162"/>
              <a:gd name="T103" fmla="*/ 549 h 3107"/>
              <a:gd name="T104" fmla="*/ 5177 w 6162"/>
              <a:gd name="T105" fmla="*/ 520 h 3107"/>
              <a:gd name="T106" fmla="*/ 5235 w 6162"/>
              <a:gd name="T107" fmla="*/ 491 h 3107"/>
              <a:gd name="T108" fmla="*/ 5335 w 6162"/>
              <a:gd name="T109" fmla="*/ 405 h 3107"/>
              <a:gd name="T110" fmla="*/ 5471 w 6162"/>
              <a:gd name="T111" fmla="*/ 355 h 3107"/>
              <a:gd name="T112" fmla="*/ 5578 w 6162"/>
              <a:gd name="T113" fmla="*/ 319 h 3107"/>
              <a:gd name="T114" fmla="*/ 5614 w 6162"/>
              <a:gd name="T115" fmla="*/ 283 h 3107"/>
              <a:gd name="T116" fmla="*/ 5736 w 6162"/>
              <a:gd name="T117" fmla="*/ 205 h 3107"/>
              <a:gd name="T118" fmla="*/ 5864 w 6162"/>
              <a:gd name="T119" fmla="*/ 176 h 3107"/>
              <a:gd name="T120" fmla="*/ 5922 w 6162"/>
              <a:gd name="T121" fmla="*/ 147 h 3107"/>
              <a:gd name="T122" fmla="*/ 6022 w 6162"/>
              <a:gd name="T123" fmla="*/ 61 h 3107"/>
              <a:gd name="T124" fmla="*/ 6158 w 6162"/>
              <a:gd name="T125" fmla="*/ 11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2" h="3107">
                <a:moveTo>
                  <a:pt x="26" y="3103"/>
                </a:moveTo>
                <a:lnTo>
                  <a:pt x="26" y="3103"/>
                </a:lnTo>
                <a:lnTo>
                  <a:pt x="26" y="3103"/>
                </a:lnTo>
                <a:cubicBezTo>
                  <a:pt x="34" y="3099"/>
                  <a:pt x="37" y="3089"/>
                  <a:pt x="33" y="3081"/>
                </a:cubicBezTo>
                <a:cubicBezTo>
                  <a:pt x="29" y="3073"/>
                  <a:pt x="19" y="3070"/>
                  <a:pt x="11" y="3074"/>
                </a:cubicBezTo>
                <a:lnTo>
                  <a:pt x="11" y="3074"/>
                </a:lnTo>
                <a:lnTo>
                  <a:pt x="11" y="3074"/>
                </a:lnTo>
                <a:cubicBezTo>
                  <a:pt x="3" y="3078"/>
                  <a:pt x="0" y="3088"/>
                  <a:pt x="4" y="3096"/>
                </a:cubicBezTo>
                <a:cubicBezTo>
                  <a:pt x="8" y="3104"/>
                  <a:pt x="18" y="3107"/>
                  <a:pt x="26" y="3103"/>
                </a:cubicBezTo>
                <a:close/>
                <a:moveTo>
                  <a:pt x="83" y="3074"/>
                </a:moveTo>
                <a:lnTo>
                  <a:pt x="83" y="3074"/>
                </a:lnTo>
                <a:lnTo>
                  <a:pt x="83" y="3074"/>
                </a:lnTo>
                <a:cubicBezTo>
                  <a:pt x="91" y="3070"/>
                  <a:pt x="94" y="3060"/>
                  <a:pt x="90" y="3053"/>
                </a:cubicBezTo>
                <a:cubicBezTo>
                  <a:pt x="86" y="3045"/>
                  <a:pt x="76" y="3041"/>
                  <a:pt x="69" y="3045"/>
                </a:cubicBezTo>
                <a:lnTo>
                  <a:pt x="69" y="3045"/>
                </a:lnTo>
                <a:cubicBezTo>
                  <a:pt x="61" y="3049"/>
                  <a:pt x="57" y="3059"/>
                  <a:pt x="61" y="3067"/>
                </a:cubicBezTo>
                <a:cubicBezTo>
                  <a:pt x="65" y="3075"/>
                  <a:pt x="75" y="3078"/>
                  <a:pt x="83" y="3074"/>
                </a:cubicBezTo>
                <a:close/>
                <a:moveTo>
                  <a:pt x="140" y="3045"/>
                </a:moveTo>
                <a:lnTo>
                  <a:pt x="140" y="3045"/>
                </a:lnTo>
                <a:lnTo>
                  <a:pt x="140" y="3045"/>
                </a:lnTo>
                <a:cubicBezTo>
                  <a:pt x="148" y="3041"/>
                  <a:pt x="151" y="3032"/>
                  <a:pt x="147" y="3024"/>
                </a:cubicBezTo>
                <a:cubicBezTo>
                  <a:pt x="143" y="3016"/>
                  <a:pt x="134" y="3013"/>
                  <a:pt x="126" y="3017"/>
                </a:cubicBezTo>
                <a:lnTo>
                  <a:pt x="126" y="3017"/>
                </a:lnTo>
                <a:cubicBezTo>
                  <a:pt x="118" y="3021"/>
                  <a:pt x="115" y="3030"/>
                  <a:pt x="119" y="3038"/>
                </a:cubicBezTo>
                <a:cubicBezTo>
                  <a:pt x="123" y="3046"/>
                  <a:pt x="132" y="3049"/>
                  <a:pt x="140" y="3045"/>
                </a:cubicBezTo>
                <a:close/>
                <a:moveTo>
                  <a:pt x="197" y="3017"/>
                </a:moveTo>
                <a:lnTo>
                  <a:pt x="197" y="3017"/>
                </a:lnTo>
                <a:cubicBezTo>
                  <a:pt x="205" y="3013"/>
                  <a:pt x="208" y="3003"/>
                  <a:pt x="205" y="2995"/>
                </a:cubicBezTo>
                <a:cubicBezTo>
                  <a:pt x="201" y="2987"/>
                  <a:pt x="191" y="2984"/>
                  <a:pt x="183" y="2988"/>
                </a:cubicBezTo>
                <a:lnTo>
                  <a:pt x="183" y="2988"/>
                </a:lnTo>
                <a:cubicBezTo>
                  <a:pt x="175" y="2992"/>
                  <a:pt x="172" y="3002"/>
                  <a:pt x="176" y="3010"/>
                </a:cubicBezTo>
                <a:cubicBezTo>
                  <a:pt x="180" y="3017"/>
                  <a:pt x="189" y="3021"/>
                  <a:pt x="197" y="3017"/>
                </a:cubicBezTo>
                <a:close/>
                <a:moveTo>
                  <a:pt x="255" y="2988"/>
                </a:moveTo>
                <a:lnTo>
                  <a:pt x="255" y="2988"/>
                </a:lnTo>
                <a:cubicBezTo>
                  <a:pt x="263" y="2984"/>
                  <a:pt x="266" y="2974"/>
                  <a:pt x="262" y="2967"/>
                </a:cubicBezTo>
                <a:cubicBezTo>
                  <a:pt x="258" y="2959"/>
                  <a:pt x="248" y="2955"/>
                  <a:pt x="240" y="2959"/>
                </a:cubicBezTo>
                <a:lnTo>
                  <a:pt x="240" y="2959"/>
                </a:lnTo>
                <a:cubicBezTo>
                  <a:pt x="232" y="2963"/>
                  <a:pt x="229" y="2973"/>
                  <a:pt x="233" y="2981"/>
                </a:cubicBezTo>
                <a:cubicBezTo>
                  <a:pt x="237" y="2989"/>
                  <a:pt x="247" y="2992"/>
                  <a:pt x="255" y="2988"/>
                </a:cubicBezTo>
                <a:close/>
                <a:moveTo>
                  <a:pt x="312" y="2959"/>
                </a:moveTo>
                <a:lnTo>
                  <a:pt x="312" y="2959"/>
                </a:lnTo>
                <a:cubicBezTo>
                  <a:pt x="320" y="2955"/>
                  <a:pt x="323" y="2946"/>
                  <a:pt x="319" y="2938"/>
                </a:cubicBezTo>
                <a:cubicBezTo>
                  <a:pt x="315" y="2930"/>
                  <a:pt x="305" y="2927"/>
                  <a:pt x="298" y="2931"/>
                </a:cubicBezTo>
                <a:lnTo>
                  <a:pt x="298" y="2931"/>
                </a:lnTo>
                <a:cubicBezTo>
                  <a:pt x="290" y="2935"/>
                  <a:pt x="286" y="2944"/>
                  <a:pt x="290" y="2952"/>
                </a:cubicBezTo>
                <a:cubicBezTo>
                  <a:pt x="294" y="2960"/>
                  <a:pt x="304" y="2963"/>
                  <a:pt x="312" y="2959"/>
                </a:cubicBezTo>
                <a:close/>
                <a:moveTo>
                  <a:pt x="369" y="2931"/>
                </a:moveTo>
                <a:lnTo>
                  <a:pt x="369" y="2931"/>
                </a:lnTo>
                <a:cubicBezTo>
                  <a:pt x="377" y="2927"/>
                  <a:pt x="380" y="2917"/>
                  <a:pt x="376" y="2909"/>
                </a:cubicBezTo>
                <a:cubicBezTo>
                  <a:pt x="372" y="2901"/>
                  <a:pt x="363" y="2898"/>
                  <a:pt x="355" y="2902"/>
                </a:cubicBezTo>
                <a:lnTo>
                  <a:pt x="355" y="2902"/>
                </a:lnTo>
                <a:cubicBezTo>
                  <a:pt x="347" y="2906"/>
                  <a:pt x="344" y="2916"/>
                  <a:pt x="348" y="2923"/>
                </a:cubicBezTo>
                <a:cubicBezTo>
                  <a:pt x="352" y="2931"/>
                  <a:pt x="361" y="2935"/>
                  <a:pt x="369" y="2931"/>
                </a:cubicBezTo>
                <a:close/>
                <a:moveTo>
                  <a:pt x="426" y="2902"/>
                </a:moveTo>
                <a:lnTo>
                  <a:pt x="426" y="2902"/>
                </a:lnTo>
                <a:cubicBezTo>
                  <a:pt x="434" y="2898"/>
                  <a:pt x="437" y="2888"/>
                  <a:pt x="433" y="2880"/>
                </a:cubicBezTo>
                <a:cubicBezTo>
                  <a:pt x="430" y="2873"/>
                  <a:pt x="420" y="2869"/>
                  <a:pt x="412" y="2873"/>
                </a:cubicBezTo>
                <a:lnTo>
                  <a:pt x="412" y="2873"/>
                </a:lnTo>
                <a:cubicBezTo>
                  <a:pt x="404" y="2877"/>
                  <a:pt x="401" y="2887"/>
                  <a:pt x="405" y="2895"/>
                </a:cubicBezTo>
                <a:cubicBezTo>
                  <a:pt x="409" y="2903"/>
                  <a:pt x="418" y="2906"/>
                  <a:pt x="426" y="2902"/>
                </a:cubicBezTo>
                <a:close/>
                <a:moveTo>
                  <a:pt x="484" y="2873"/>
                </a:moveTo>
                <a:lnTo>
                  <a:pt x="484" y="2873"/>
                </a:lnTo>
                <a:cubicBezTo>
                  <a:pt x="492" y="2869"/>
                  <a:pt x="495" y="2860"/>
                  <a:pt x="491" y="2852"/>
                </a:cubicBezTo>
                <a:cubicBezTo>
                  <a:pt x="487" y="2844"/>
                  <a:pt x="477" y="2841"/>
                  <a:pt x="469" y="2845"/>
                </a:cubicBezTo>
                <a:lnTo>
                  <a:pt x="469" y="2845"/>
                </a:lnTo>
                <a:cubicBezTo>
                  <a:pt x="461" y="2849"/>
                  <a:pt x="458" y="2858"/>
                  <a:pt x="462" y="2866"/>
                </a:cubicBezTo>
                <a:cubicBezTo>
                  <a:pt x="466" y="2874"/>
                  <a:pt x="476" y="2877"/>
                  <a:pt x="484" y="2873"/>
                </a:cubicBezTo>
                <a:close/>
                <a:moveTo>
                  <a:pt x="541" y="2845"/>
                </a:moveTo>
                <a:lnTo>
                  <a:pt x="541" y="2844"/>
                </a:lnTo>
                <a:cubicBezTo>
                  <a:pt x="549" y="2841"/>
                  <a:pt x="552" y="2831"/>
                  <a:pt x="548" y="2823"/>
                </a:cubicBezTo>
                <a:cubicBezTo>
                  <a:pt x="544" y="2815"/>
                  <a:pt x="534" y="2812"/>
                  <a:pt x="526" y="2816"/>
                </a:cubicBezTo>
                <a:lnTo>
                  <a:pt x="526" y="2816"/>
                </a:lnTo>
                <a:cubicBezTo>
                  <a:pt x="519" y="2820"/>
                  <a:pt x="515" y="2829"/>
                  <a:pt x="519" y="2837"/>
                </a:cubicBezTo>
                <a:cubicBezTo>
                  <a:pt x="523" y="2845"/>
                  <a:pt x="533" y="2848"/>
                  <a:pt x="541" y="2845"/>
                </a:cubicBezTo>
                <a:close/>
                <a:moveTo>
                  <a:pt x="598" y="2816"/>
                </a:moveTo>
                <a:lnTo>
                  <a:pt x="598" y="2816"/>
                </a:lnTo>
                <a:cubicBezTo>
                  <a:pt x="606" y="2812"/>
                  <a:pt x="609" y="2802"/>
                  <a:pt x="605" y="2794"/>
                </a:cubicBezTo>
                <a:cubicBezTo>
                  <a:pt x="601" y="2786"/>
                  <a:pt x="592" y="2783"/>
                  <a:pt x="584" y="2787"/>
                </a:cubicBezTo>
                <a:lnTo>
                  <a:pt x="584" y="2787"/>
                </a:lnTo>
                <a:cubicBezTo>
                  <a:pt x="576" y="2791"/>
                  <a:pt x="573" y="2801"/>
                  <a:pt x="577" y="2809"/>
                </a:cubicBezTo>
                <a:cubicBezTo>
                  <a:pt x="581" y="2817"/>
                  <a:pt x="590" y="2820"/>
                  <a:pt x="598" y="2816"/>
                </a:cubicBezTo>
                <a:close/>
                <a:moveTo>
                  <a:pt x="655" y="2787"/>
                </a:moveTo>
                <a:lnTo>
                  <a:pt x="655" y="2787"/>
                </a:lnTo>
                <a:cubicBezTo>
                  <a:pt x="663" y="2783"/>
                  <a:pt x="666" y="2774"/>
                  <a:pt x="662" y="2766"/>
                </a:cubicBezTo>
                <a:cubicBezTo>
                  <a:pt x="658" y="2758"/>
                  <a:pt x="649" y="2755"/>
                  <a:pt x="641" y="2759"/>
                </a:cubicBezTo>
                <a:lnTo>
                  <a:pt x="641" y="2759"/>
                </a:lnTo>
                <a:cubicBezTo>
                  <a:pt x="633" y="2762"/>
                  <a:pt x="630" y="2772"/>
                  <a:pt x="634" y="2780"/>
                </a:cubicBezTo>
                <a:cubicBezTo>
                  <a:pt x="638" y="2788"/>
                  <a:pt x="647" y="2791"/>
                  <a:pt x="655" y="2787"/>
                </a:cubicBezTo>
                <a:close/>
                <a:moveTo>
                  <a:pt x="713" y="2758"/>
                </a:moveTo>
                <a:lnTo>
                  <a:pt x="713" y="2758"/>
                </a:lnTo>
                <a:cubicBezTo>
                  <a:pt x="720" y="2754"/>
                  <a:pt x="724" y="2745"/>
                  <a:pt x="720" y="2737"/>
                </a:cubicBezTo>
                <a:cubicBezTo>
                  <a:pt x="716" y="2729"/>
                  <a:pt x="706" y="2726"/>
                  <a:pt x="698" y="2730"/>
                </a:cubicBezTo>
                <a:lnTo>
                  <a:pt x="698" y="2730"/>
                </a:lnTo>
                <a:cubicBezTo>
                  <a:pt x="690" y="2734"/>
                  <a:pt x="687" y="2743"/>
                  <a:pt x="691" y="2751"/>
                </a:cubicBezTo>
                <a:cubicBezTo>
                  <a:pt x="695" y="2759"/>
                  <a:pt x="705" y="2762"/>
                  <a:pt x="713" y="2758"/>
                </a:cubicBezTo>
                <a:close/>
                <a:moveTo>
                  <a:pt x="770" y="2730"/>
                </a:moveTo>
                <a:lnTo>
                  <a:pt x="770" y="2730"/>
                </a:lnTo>
                <a:cubicBezTo>
                  <a:pt x="778" y="2726"/>
                  <a:pt x="781" y="2716"/>
                  <a:pt x="777" y="2708"/>
                </a:cubicBezTo>
                <a:cubicBezTo>
                  <a:pt x="773" y="2700"/>
                  <a:pt x="763" y="2697"/>
                  <a:pt x="755" y="2701"/>
                </a:cubicBezTo>
                <a:lnTo>
                  <a:pt x="755" y="2701"/>
                </a:lnTo>
                <a:cubicBezTo>
                  <a:pt x="748" y="2705"/>
                  <a:pt x="744" y="2715"/>
                  <a:pt x="748" y="2723"/>
                </a:cubicBezTo>
                <a:cubicBezTo>
                  <a:pt x="752" y="2731"/>
                  <a:pt x="762" y="2734"/>
                  <a:pt x="770" y="2730"/>
                </a:cubicBezTo>
                <a:close/>
                <a:moveTo>
                  <a:pt x="827" y="2701"/>
                </a:moveTo>
                <a:lnTo>
                  <a:pt x="827" y="2701"/>
                </a:lnTo>
                <a:cubicBezTo>
                  <a:pt x="835" y="2697"/>
                  <a:pt x="838" y="2687"/>
                  <a:pt x="834" y="2680"/>
                </a:cubicBezTo>
                <a:cubicBezTo>
                  <a:pt x="830" y="2672"/>
                  <a:pt x="821" y="2668"/>
                  <a:pt x="813" y="2672"/>
                </a:cubicBezTo>
                <a:lnTo>
                  <a:pt x="813" y="2672"/>
                </a:lnTo>
                <a:cubicBezTo>
                  <a:pt x="805" y="2676"/>
                  <a:pt x="802" y="2686"/>
                  <a:pt x="806" y="2694"/>
                </a:cubicBezTo>
                <a:cubicBezTo>
                  <a:pt x="810" y="2702"/>
                  <a:pt x="819" y="2705"/>
                  <a:pt x="827" y="2701"/>
                </a:cubicBezTo>
                <a:close/>
                <a:moveTo>
                  <a:pt x="884" y="2672"/>
                </a:moveTo>
                <a:lnTo>
                  <a:pt x="884" y="2672"/>
                </a:lnTo>
                <a:cubicBezTo>
                  <a:pt x="892" y="2668"/>
                  <a:pt x="895" y="2659"/>
                  <a:pt x="891" y="2651"/>
                </a:cubicBezTo>
                <a:cubicBezTo>
                  <a:pt x="887" y="2643"/>
                  <a:pt x="878" y="2640"/>
                  <a:pt x="870" y="2644"/>
                </a:cubicBezTo>
                <a:lnTo>
                  <a:pt x="870" y="2644"/>
                </a:lnTo>
                <a:cubicBezTo>
                  <a:pt x="862" y="2648"/>
                  <a:pt x="859" y="2657"/>
                  <a:pt x="863" y="2665"/>
                </a:cubicBezTo>
                <a:cubicBezTo>
                  <a:pt x="867" y="2673"/>
                  <a:pt x="876" y="2676"/>
                  <a:pt x="884" y="2672"/>
                </a:cubicBezTo>
                <a:close/>
                <a:moveTo>
                  <a:pt x="942" y="2644"/>
                </a:moveTo>
                <a:lnTo>
                  <a:pt x="942" y="2644"/>
                </a:lnTo>
                <a:cubicBezTo>
                  <a:pt x="949" y="2640"/>
                  <a:pt x="953" y="2630"/>
                  <a:pt x="949" y="2622"/>
                </a:cubicBezTo>
                <a:cubicBezTo>
                  <a:pt x="945" y="2614"/>
                  <a:pt x="935" y="2611"/>
                  <a:pt x="927" y="2615"/>
                </a:cubicBezTo>
                <a:lnTo>
                  <a:pt x="927" y="2615"/>
                </a:lnTo>
                <a:cubicBezTo>
                  <a:pt x="919" y="2619"/>
                  <a:pt x="916" y="2629"/>
                  <a:pt x="920" y="2637"/>
                </a:cubicBezTo>
                <a:cubicBezTo>
                  <a:pt x="924" y="2644"/>
                  <a:pt x="934" y="2648"/>
                  <a:pt x="942" y="2644"/>
                </a:cubicBezTo>
                <a:close/>
                <a:moveTo>
                  <a:pt x="999" y="2615"/>
                </a:moveTo>
                <a:lnTo>
                  <a:pt x="999" y="2615"/>
                </a:lnTo>
                <a:cubicBezTo>
                  <a:pt x="1007" y="2611"/>
                  <a:pt x="1010" y="2601"/>
                  <a:pt x="1006" y="2593"/>
                </a:cubicBezTo>
                <a:cubicBezTo>
                  <a:pt x="1002" y="2586"/>
                  <a:pt x="992" y="2582"/>
                  <a:pt x="984" y="2586"/>
                </a:cubicBezTo>
                <a:lnTo>
                  <a:pt x="984" y="2586"/>
                </a:lnTo>
                <a:cubicBezTo>
                  <a:pt x="977" y="2590"/>
                  <a:pt x="973" y="2600"/>
                  <a:pt x="977" y="2608"/>
                </a:cubicBezTo>
                <a:cubicBezTo>
                  <a:pt x="981" y="2616"/>
                  <a:pt x="991" y="2619"/>
                  <a:pt x="999" y="2615"/>
                </a:cubicBezTo>
                <a:close/>
                <a:moveTo>
                  <a:pt x="1056" y="2586"/>
                </a:moveTo>
                <a:lnTo>
                  <a:pt x="1056" y="2586"/>
                </a:lnTo>
                <a:cubicBezTo>
                  <a:pt x="1064" y="2582"/>
                  <a:pt x="1067" y="2573"/>
                  <a:pt x="1063" y="2565"/>
                </a:cubicBezTo>
                <a:cubicBezTo>
                  <a:pt x="1059" y="2557"/>
                  <a:pt x="1050" y="2554"/>
                  <a:pt x="1042" y="2558"/>
                </a:cubicBezTo>
                <a:lnTo>
                  <a:pt x="1042" y="2558"/>
                </a:lnTo>
                <a:cubicBezTo>
                  <a:pt x="1034" y="2562"/>
                  <a:pt x="1031" y="2571"/>
                  <a:pt x="1035" y="2579"/>
                </a:cubicBezTo>
                <a:cubicBezTo>
                  <a:pt x="1038" y="2587"/>
                  <a:pt x="1048" y="2590"/>
                  <a:pt x="1056" y="2586"/>
                </a:cubicBezTo>
                <a:close/>
                <a:moveTo>
                  <a:pt x="1113" y="2558"/>
                </a:moveTo>
                <a:lnTo>
                  <a:pt x="1113" y="2558"/>
                </a:lnTo>
                <a:cubicBezTo>
                  <a:pt x="1121" y="2554"/>
                  <a:pt x="1124" y="2544"/>
                  <a:pt x="1120" y="2536"/>
                </a:cubicBezTo>
                <a:cubicBezTo>
                  <a:pt x="1116" y="2528"/>
                  <a:pt x="1107" y="2525"/>
                  <a:pt x="1099" y="2529"/>
                </a:cubicBezTo>
                <a:lnTo>
                  <a:pt x="1099" y="2529"/>
                </a:lnTo>
                <a:cubicBezTo>
                  <a:pt x="1091" y="2533"/>
                  <a:pt x="1088" y="2543"/>
                  <a:pt x="1092" y="2550"/>
                </a:cubicBezTo>
                <a:cubicBezTo>
                  <a:pt x="1096" y="2558"/>
                  <a:pt x="1105" y="2562"/>
                  <a:pt x="1113" y="2558"/>
                </a:cubicBezTo>
                <a:close/>
                <a:moveTo>
                  <a:pt x="1170" y="2529"/>
                </a:moveTo>
                <a:lnTo>
                  <a:pt x="1171" y="2529"/>
                </a:lnTo>
                <a:cubicBezTo>
                  <a:pt x="1178" y="2525"/>
                  <a:pt x="1182" y="2515"/>
                  <a:pt x="1178" y="2507"/>
                </a:cubicBezTo>
                <a:cubicBezTo>
                  <a:pt x="1174" y="2499"/>
                  <a:pt x="1164" y="2496"/>
                  <a:pt x="1156" y="2500"/>
                </a:cubicBezTo>
                <a:lnTo>
                  <a:pt x="1156" y="2500"/>
                </a:lnTo>
                <a:cubicBezTo>
                  <a:pt x="1148" y="2504"/>
                  <a:pt x="1145" y="2514"/>
                  <a:pt x="1149" y="2522"/>
                </a:cubicBezTo>
                <a:cubicBezTo>
                  <a:pt x="1153" y="2530"/>
                  <a:pt x="1163" y="2533"/>
                  <a:pt x="1170" y="2529"/>
                </a:cubicBezTo>
                <a:close/>
                <a:moveTo>
                  <a:pt x="1228" y="2500"/>
                </a:moveTo>
                <a:lnTo>
                  <a:pt x="1228" y="2500"/>
                </a:lnTo>
                <a:cubicBezTo>
                  <a:pt x="1236" y="2496"/>
                  <a:pt x="1239" y="2487"/>
                  <a:pt x="1235" y="2479"/>
                </a:cubicBezTo>
                <a:cubicBezTo>
                  <a:pt x="1231" y="2471"/>
                  <a:pt x="1221" y="2468"/>
                  <a:pt x="1213" y="2472"/>
                </a:cubicBezTo>
                <a:lnTo>
                  <a:pt x="1213" y="2472"/>
                </a:lnTo>
                <a:cubicBezTo>
                  <a:pt x="1205" y="2476"/>
                  <a:pt x="1202" y="2485"/>
                  <a:pt x="1206" y="2493"/>
                </a:cubicBezTo>
                <a:cubicBezTo>
                  <a:pt x="1210" y="2501"/>
                  <a:pt x="1220" y="2504"/>
                  <a:pt x="1228" y="2500"/>
                </a:cubicBezTo>
                <a:close/>
                <a:moveTo>
                  <a:pt x="1285" y="2471"/>
                </a:moveTo>
                <a:lnTo>
                  <a:pt x="1285" y="2471"/>
                </a:lnTo>
                <a:cubicBezTo>
                  <a:pt x="1293" y="2467"/>
                  <a:pt x="1296" y="2458"/>
                  <a:pt x="1292" y="2450"/>
                </a:cubicBezTo>
                <a:cubicBezTo>
                  <a:pt x="1288" y="2442"/>
                  <a:pt x="1279" y="2439"/>
                  <a:pt x="1271" y="2443"/>
                </a:cubicBezTo>
                <a:lnTo>
                  <a:pt x="1271" y="2443"/>
                </a:lnTo>
                <a:cubicBezTo>
                  <a:pt x="1263" y="2447"/>
                  <a:pt x="1260" y="2456"/>
                  <a:pt x="1263" y="2464"/>
                </a:cubicBezTo>
                <a:cubicBezTo>
                  <a:pt x="1267" y="2472"/>
                  <a:pt x="1277" y="2475"/>
                  <a:pt x="1285" y="2471"/>
                </a:cubicBezTo>
                <a:close/>
                <a:moveTo>
                  <a:pt x="1342" y="2443"/>
                </a:moveTo>
                <a:lnTo>
                  <a:pt x="1342" y="2443"/>
                </a:lnTo>
                <a:cubicBezTo>
                  <a:pt x="1350" y="2439"/>
                  <a:pt x="1353" y="2429"/>
                  <a:pt x="1349" y="2421"/>
                </a:cubicBezTo>
                <a:cubicBezTo>
                  <a:pt x="1345" y="2413"/>
                  <a:pt x="1336" y="2410"/>
                  <a:pt x="1328" y="2414"/>
                </a:cubicBezTo>
                <a:lnTo>
                  <a:pt x="1328" y="2414"/>
                </a:lnTo>
                <a:cubicBezTo>
                  <a:pt x="1320" y="2418"/>
                  <a:pt x="1317" y="2428"/>
                  <a:pt x="1321" y="2436"/>
                </a:cubicBezTo>
                <a:cubicBezTo>
                  <a:pt x="1325" y="2444"/>
                  <a:pt x="1334" y="2447"/>
                  <a:pt x="1342" y="2443"/>
                </a:cubicBezTo>
                <a:close/>
                <a:moveTo>
                  <a:pt x="1399" y="2414"/>
                </a:moveTo>
                <a:lnTo>
                  <a:pt x="1399" y="2414"/>
                </a:lnTo>
                <a:cubicBezTo>
                  <a:pt x="1407" y="2410"/>
                  <a:pt x="1411" y="2400"/>
                  <a:pt x="1407" y="2393"/>
                </a:cubicBezTo>
                <a:cubicBezTo>
                  <a:pt x="1403" y="2385"/>
                  <a:pt x="1393" y="2382"/>
                  <a:pt x="1385" y="2385"/>
                </a:cubicBezTo>
                <a:lnTo>
                  <a:pt x="1385" y="2385"/>
                </a:lnTo>
                <a:cubicBezTo>
                  <a:pt x="1377" y="2389"/>
                  <a:pt x="1374" y="2399"/>
                  <a:pt x="1378" y="2407"/>
                </a:cubicBezTo>
                <a:cubicBezTo>
                  <a:pt x="1382" y="2415"/>
                  <a:pt x="1392" y="2418"/>
                  <a:pt x="1399" y="2414"/>
                </a:cubicBezTo>
                <a:close/>
                <a:moveTo>
                  <a:pt x="1457" y="2385"/>
                </a:moveTo>
                <a:lnTo>
                  <a:pt x="1457" y="2385"/>
                </a:lnTo>
                <a:cubicBezTo>
                  <a:pt x="1465" y="2381"/>
                  <a:pt x="1468" y="2372"/>
                  <a:pt x="1464" y="2364"/>
                </a:cubicBezTo>
                <a:cubicBezTo>
                  <a:pt x="1460" y="2356"/>
                  <a:pt x="1450" y="2353"/>
                  <a:pt x="1442" y="2357"/>
                </a:cubicBezTo>
                <a:lnTo>
                  <a:pt x="1442" y="2357"/>
                </a:lnTo>
                <a:cubicBezTo>
                  <a:pt x="1434" y="2361"/>
                  <a:pt x="1431" y="2370"/>
                  <a:pt x="1435" y="2378"/>
                </a:cubicBezTo>
                <a:cubicBezTo>
                  <a:pt x="1439" y="2386"/>
                  <a:pt x="1449" y="2389"/>
                  <a:pt x="1457" y="2385"/>
                </a:cubicBezTo>
                <a:close/>
                <a:moveTo>
                  <a:pt x="1514" y="2357"/>
                </a:moveTo>
                <a:lnTo>
                  <a:pt x="1514" y="2357"/>
                </a:lnTo>
                <a:cubicBezTo>
                  <a:pt x="1522" y="2353"/>
                  <a:pt x="1525" y="2343"/>
                  <a:pt x="1521" y="2335"/>
                </a:cubicBezTo>
                <a:cubicBezTo>
                  <a:pt x="1517" y="2327"/>
                  <a:pt x="1508" y="2324"/>
                  <a:pt x="1500" y="2328"/>
                </a:cubicBezTo>
                <a:lnTo>
                  <a:pt x="1500" y="2328"/>
                </a:lnTo>
                <a:cubicBezTo>
                  <a:pt x="1492" y="2332"/>
                  <a:pt x="1489" y="2342"/>
                  <a:pt x="1492" y="2350"/>
                </a:cubicBezTo>
                <a:cubicBezTo>
                  <a:pt x="1496" y="2357"/>
                  <a:pt x="1506" y="2361"/>
                  <a:pt x="1514" y="2357"/>
                </a:cubicBezTo>
                <a:close/>
                <a:moveTo>
                  <a:pt x="1571" y="2328"/>
                </a:moveTo>
                <a:lnTo>
                  <a:pt x="1571" y="2328"/>
                </a:lnTo>
                <a:cubicBezTo>
                  <a:pt x="1579" y="2324"/>
                  <a:pt x="1582" y="2314"/>
                  <a:pt x="1578" y="2307"/>
                </a:cubicBezTo>
                <a:cubicBezTo>
                  <a:pt x="1574" y="2299"/>
                  <a:pt x="1565" y="2295"/>
                  <a:pt x="1557" y="2299"/>
                </a:cubicBezTo>
                <a:lnTo>
                  <a:pt x="1557" y="2299"/>
                </a:lnTo>
                <a:cubicBezTo>
                  <a:pt x="1549" y="2303"/>
                  <a:pt x="1546" y="2313"/>
                  <a:pt x="1550" y="2321"/>
                </a:cubicBezTo>
                <a:cubicBezTo>
                  <a:pt x="1554" y="2329"/>
                  <a:pt x="1563" y="2332"/>
                  <a:pt x="1571" y="2328"/>
                </a:cubicBezTo>
                <a:close/>
                <a:moveTo>
                  <a:pt x="1628" y="2299"/>
                </a:moveTo>
                <a:lnTo>
                  <a:pt x="1628" y="2299"/>
                </a:lnTo>
                <a:cubicBezTo>
                  <a:pt x="1636" y="2295"/>
                  <a:pt x="1640" y="2286"/>
                  <a:pt x="1636" y="2278"/>
                </a:cubicBezTo>
                <a:cubicBezTo>
                  <a:pt x="1632" y="2270"/>
                  <a:pt x="1622" y="2267"/>
                  <a:pt x="1614" y="2271"/>
                </a:cubicBezTo>
                <a:lnTo>
                  <a:pt x="1614" y="2271"/>
                </a:lnTo>
                <a:cubicBezTo>
                  <a:pt x="1606" y="2275"/>
                  <a:pt x="1603" y="2284"/>
                  <a:pt x="1607" y="2292"/>
                </a:cubicBezTo>
                <a:cubicBezTo>
                  <a:pt x="1611" y="2300"/>
                  <a:pt x="1621" y="2303"/>
                  <a:pt x="1628" y="2299"/>
                </a:cubicBezTo>
                <a:close/>
                <a:moveTo>
                  <a:pt x="1686" y="2271"/>
                </a:moveTo>
                <a:lnTo>
                  <a:pt x="1686" y="2271"/>
                </a:lnTo>
                <a:cubicBezTo>
                  <a:pt x="1694" y="2267"/>
                  <a:pt x="1697" y="2257"/>
                  <a:pt x="1693" y="2249"/>
                </a:cubicBezTo>
                <a:cubicBezTo>
                  <a:pt x="1689" y="2241"/>
                  <a:pt x="1679" y="2238"/>
                  <a:pt x="1671" y="2242"/>
                </a:cubicBezTo>
                <a:lnTo>
                  <a:pt x="1671" y="2242"/>
                </a:lnTo>
                <a:cubicBezTo>
                  <a:pt x="1663" y="2246"/>
                  <a:pt x="1660" y="2256"/>
                  <a:pt x="1664" y="2263"/>
                </a:cubicBezTo>
                <a:cubicBezTo>
                  <a:pt x="1668" y="2271"/>
                  <a:pt x="1678" y="2275"/>
                  <a:pt x="1686" y="2271"/>
                </a:cubicBezTo>
                <a:close/>
                <a:moveTo>
                  <a:pt x="1743" y="2242"/>
                </a:moveTo>
                <a:lnTo>
                  <a:pt x="1743" y="2242"/>
                </a:lnTo>
                <a:cubicBezTo>
                  <a:pt x="1751" y="2238"/>
                  <a:pt x="1754" y="2228"/>
                  <a:pt x="1750" y="2220"/>
                </a:cubicBezTo>
                <a:cubicBezTo>
                  <a:pt x="1746" y="2213"/>
                  <a:pt x="1736" y="2209"/>
                  <a:pt x="1729" y="2213"/>
                </a:cubicBezTo>
                <a:lnTo>
                  <a:pt x="1729" y="2213"/>
                </a:lnTo>
                <a:cubicBezTo>
                  <a:pt x="1721" y="2217"/>
                  <a:pt x="1717" y="2227"/>
                  <a:pt x="1721" y="2235"/>
                </a:cubicBezTo>
                <a:cubicBezTo>
                  <a:pt x="1725" y="2243"/>
                  <a:pt x="1735" y="2246"/>
                  <a:pt x="1743" y="2242"/>
                </a:cubicBezTo>
                <a:close/>
                <a:moveTo>
                  <a:pt x="1800" y="2213"/>
                </a:moveTo>
                <a:lnTo>
                  <a:pt x="1800" y="2213"/>
                </a:lnTo>
                <a:cubicBezTo>
                  <a:pt x="1808" y="2209"/>
                  <a:pt x="1811" y="2200"/>
                  <a:pt x="1807" y="2192"/>
                </a:cubicBezTo>
                <a:cubicBezTo>
                  <a:pt x="1803" y="2184"/>
                  <a:pt x="1794" y="2181"/>
                  <a:pt x="1786" y="2185"/>
                </a:cubicBezTo>
                <a:lnTo>
                  <a:pt x="1786" y="2185"/>
                </a:lnTo>
                <a:cubicBezTo>
                  <a:pt x="1778" y="2189"/>
                  <a:pt x="1775" y="2198"/>
                  <a:pt x="1779" y="2206"/>
                </a:cubicBezTo>
                <a:cubicBezTo>
                  <a:pt x="1783" y="2214"/>
                  <a:pt x="1792" y="2217"/>
                  <a:pt x="1800" y="2213"/>
                </a:cubicBezTo>
                <a:close/>
                <a:moveTo>
                  <a:pt x="1857" y="2185"/>
                </a:moveTo>
                <a:lnTo>
                  <a:pt x="1857" y="2185"/>
                </a:lnTo>
                <a:cubicBezTo>
                  <a:pt x="1865" y="2181"/>
                  <a:pt x="1869" y="2171"/>
                  <a:pt x="1865" y="2163"/>
                </a:cubicBezTo>
                <a:cubicBezTo>
                  <a:pt x="1861" y="2155"/>
                  <a:pt x="1851" y="2152"/>
                  <a:pt x="1843" y="2156"/>
                </a:cubicBezTo>
                <a:lnTo>
                  <a:pt x="1843" y="2156"/>
                </a:lnTo>
                <a:cubicBezTo>
                  <a:pt x="1835" y="2160"/>
                  <a:pt x="1832" y="2169"/>
                  <a:pt x="1836" y="2177"/>
                </a:cubicBezTo>
                <a:cubicBezTo>
                  <a:pt x="1840" y="2185"/>
                  <a:pt x="1849" y="2188"/>
                  <a:pt x="1857" y="2185"/>
                </a:cubicBezTo>
                <a:close/>
                <a:moveTo>
                  <a:pt x="1915" y="2156"/>
                </a:moveTo>
                <a:lnTo>
                  <a:pt x="1915" y="2156"/>
                </a:lnTo>
                <a:cubicBezTo>
                  <a:pt x="1923" y="2152"/>
                  <a:pt x="1926" y="2142"/>
                  <a:pt x="1922" y="2134"/>
                </a:cubicBezTo>
                <a:cubicBezTo>
                  <a:pt x="1918" y="2126"/>
                  <a:pt x="1908" y="2123"/>
                  <a:pt x="1900" y="2127"/>
                </a:cubicBezTo>
                <a:lnTo>
                  <a:pt x="1900" y="2127"/>
                </a:lnTo>
                <a:cubicBezTo>
                  <a:pt x="1892" y="2131"/>
                  <a:pt x="1889" y="2141"/>
                  <a:pt x="1893" y="2149"/>
                </a:cubicBezTo>
                <a:cubicBezTo>
                  <a:pt x="1897" y="2157"/>
                  <a:pt x="1907" y="2160"/>
                  <a:pt x="1915" y="2156"/>
                </a:cubicBezTo>
                <a:close/>
                <a:moveTo>
                  <a:pt x="1972" y="2127"/>
                </a:moveTo>
                <a:lnTo>
                  <a:pt x="1972" y="2127"/>
                </a:lnTo>
                <a:cubicBezTo>
                  <a:pt x="1980" y="2123"/>
                  <a:pt x="1983" y="2114"/>
                  <a:pt x="1979" y="2106"/>
                </a:cubicBezTo>
                <a:cubicBezTo>
                  <a:pt x="1975" y="2098"/>
                  <a:pt x="1965" y="2095"/>
                  <a:pt x="1958" y="2098"/>
                </a:cubicBezTo>
                <a:lnTo>
                  <a:pt x="1958" y="2099"/>
                </a:lnTo>
                <a:cubicBezTo>
                  <a:pt x="1950" y="2102"/>
                  <a:pt x="1946" y="2112"/>
                  <a:pt x="1950" y="2120"/>
                </a:cubicBezTo>
                <a:cubicBezTo>
                  <a:pt x="1954" y="2128"/>
                  <a:pt x="1964" y="2131"/>
                  <a:pt x="1972" y="2127"/>
                </a:cubicBezTo>
                <a:close/>
                <a:moveTo>
                  <a:pt x="2029" y="2098"/>
                </a:moveTo>
                <a:lnTo>
                  <a:pt x="2029" y="2098"/>
                </a:lnTo>
                <a:cubicBezTo>
                  <a:pt x="2037" y="2094"/>
                  <a:pt x="2040" y="2085"/>
                  <a:pt x="2036" y="2077"/>
                </a:cubicBezTo>
                <a:cubicBezTo>
                  <a:pt x="2032" y="2069"/>
                  <a:pt x="2023" y="2066"/>
                  <a:pt x="2015" y="2070"/>
                </a:cubicBezTo>
                <a:lnTo>
                  <a:pt x="2015" y="2070"/>
                </a:lnTo>
                <a:cubicBezTo>
                  <a:pt x="2007" y="2074"/>
                  <a:pt x="2004" y="2083"/>
                  <a:pt x="2008" y="2091"/>
                </a:cubicBezTo>
                <a:cubicBezTo>
                  <a:pt x="2012" y="2099"/>
                  <a:pt x="2021" y="2102"/>
                  <a:pt x="2029" y="2098"/>
                </a:cubicBezTo>
                <a:close/>
                <a:moveTo>
                  <a:pt x="2086" y="2070"/>
                </a:moveTo>
                <a:lnTo>
                  <a:pt x="2086" y="2070"/>
                </a:lnTo>
                <a:cubicBezTo>
                  <a:pt x="2094" y="2066"/>
                  <a:pt x="2097" y="2056"/>
                  <a:pt x="2094" y="2048"/>
                </a:cubicBezTo>
                <a:cubicBezTo>
                  <a:pt x="2090" y="2040"/>
                  <a:pt x="2080" y="2037"/>
                  <a:pt x="2072" y="2041"/>
                </a:cubicBezTo>
                <a:lnTo>
                  <a:pt x="2072" y="2041"/>
                </a:lnTo>
                <a:cubicBezTo>
                  <a:pt x="2064" y="2045"/>
                  <a:pt x="2061" y="2055"/>
                  <a:pt x="2065" y="2063"/>
                </a:cubicBezTo>
                <a:cubicBezTo>
                  <a:pt x="2069" y="2070"/>
                  <a:pt x="2078" y="2074"/>
                  <a:pt x="2086" y="2070"/>
                </a:cubicBezTo>
                <a:close/>
                <a:moveTo>
                  <a:pt x="2144" y="2041"/>
                </a:moveTo>
                <a:lnTo>
                  <a:pt x="2144" y="2041"/>
                </a:lnTo>
                <a:cubicBezTo>
                  <a:pt x="2152" y="2037"/>
                  <a:pt x="2155" y="2027"/>
                  <a:pt x="2151" y="2020"/>
                </a:cubicBezTo>
                <a:cubicBezTo>
                  <a:pt x="2147" y="2012"/>
                  <a:pt x="2137" y="2008"/>
                  <a:pt x="2129" y="2012"/>
                </a:cubicBezTo>
                <a:lnTo>
                  <a:pt x="2129" y="2012"/>
                </a:lnTo>
                <a:cubicBezTo>
                  <a:pt x="2121" y="2016"/>
                  <a:pt x="2118" y="2026"/>
                  <a:pt x="2122" y="2034"/>
                </a:cubicBezTo>
                <a:cubicBezTo>
                  <a:pt x="2126" y="2042"/>
                  <a:pt x="2136" y="2045"/>
                  <a:pt x="2144" y="2041"/>
                </a:cubicBezTo>
                <a:close/>
                <a:moveTo>
                  <a:pt x="2201" y="2012"/>
                </a:moveTo>
                <a:lnTo>
                  <a:pt x="2201" y="2012"/>
                </a:lnTo>
                <a:cubicBezTo>
                  <a:pt x="2209" y="2008"/>
                  <a:pt x="2212" y="1999"/>
                  <a:pt x="2208" y="1991"/>
                </a:cubicBezTo>
                <a:cubicBezTo>
                  <a:pt x="2204" y="1983"/>
                  <a:pt x="2194" y="1980"/>
                  <a:pt x="2187" y="1984"/>
                </a:cubicBezTo>
                <a:lnTo>
                  <a:pt x="2187" y="1984"/>
                </a:lnTo>
                <a:cubicBezTo>
                  <a:pt x="2179" y="1988"/>
                  <a:pt x="2175" y="1997"/>
                  <a:pt x="2179" y="2005"/>
                </a:cubicBezTo>
                <a:cubicBezTo>
                  <a:pt x="2183" y="2013"/>
                  <a:pt x="2193" y="2016"/>
                  <a:pt x="2201" y="2012"/>
                </a:cubicBezTo>
                <a:close/>
                <a:moveTo>
                  <a:pt x="2258" y="1984"/>
                </a:moveTo>
                <a:lnTo>
                  <a:pt x="2258" y="1984"/>
                </a:lnTo>
                <a:cubicBezTo>
                  <a:pt x="2266" y="1980"/>
                  <a:pt x="2269" y="1970"/>
                  <a:pt x="2265" y="1962"/>
                </a:cubicBezTo>
                <a:cubicBezTo>
                  <a:pt x="2261" y="1954"/>
                  <a:pt x="2252" y="1951"/>
                  <a:pt x="2244" y="1955"/>
                </a:cubicBezTo>
                <a:lnTo>
                  <a:pt x="2244" y="1955"/>
                </a:lnTo>
                <a:cubicBezTo>
                  <a:pt x="2236" y="1959"/>
                  <a:pt x="2233" y="1969"/>
                  <a:pt x="2237" y="1977"/>
                </a:cubicBezTo>
                <a:cubicBezTo>
                  <a:pt x="2241" y="1984"/>
                  <a:pt x="2250" y="1988"/>
                  <a:pt x="2258" y="1984"/>
                </a:cubicBezTo>
                <a:close/>
                <a:moveTo>
                  <a:pt x="2315" y="1955"/>
                </a:moveTo>
                <a:lnTo>
                  <a:pt x="2315" y="1955"/>
                </a:lnTo>
                <a:cubicBezTo>
                  <a:pt x="2323" y="1951"/>
                  <a:pt x="2326" y="1941"/>
                  <a:pt x="2322" y="1933"/>
                </a:cubicBezTo>
                <a:cubicBezTo>
                  <a:pt x="2319" y="1926"/>
                  <a:pt x="2309" y="1922"/>
                  <a:pt x="2301" y="1926"/>
                </a:cubicBezTo>
                <a:lnTo>
                  <a:pt x="2301" y="1926"/>
                </a:lnTo>
                <a:cubicBezTo>
                  <a:pt x="2293" y="1930"/>
                  <a:pt x="2290" y="1940"/>
                  <a:pt x="2294" y="1948"/>
                </a:cubicBezTo>
                <a:cubicBezTo>
                  <a:pt x="2298" y="1956"/>
                  <a:pt x="2307" y="1959"/>
                  <a:pt x="2315" y="1955"/>
                </a:cubicBezTo>
                <a:close/>
                <a:moveTo>
                  <a:pt x="2373" y="1926"/>
                </a:moveTo>
                <a:lnTo>
                  <a:pt x="2373" y="1926"/>
                </a:lnTo>
                <a:cubicBezTo>
                  <a:pt x="2380" y="1922"/>
                  <a:pt x="2384" y="1913"/>
                  <a:pt x="2380" y="1905"/>
                </a:cubicBezTo>
                <a:cubicBezTo>
                  <a:pt x="2376" y="1897"/>
                  <a:pt x="2366" y="1894"/>
                  <a:pt x="2358" y="1898"/>
                </a:cubicBezTo>
                <a:lnTo>
                  <a:pt x="2358" y="1898"/>
                </a:lnTo>
                <a:cubicBezTo>
                  <a:pt x="2350" y="1902"/>
                  <a:pt x="2347" y="1911"/>
                  <a:pt x="2351" y="1919"/>
                </a:cubicBezTo>
                <a:cubicBezTo>
                  <a:pt x="2355" y="1927"/>
                  <a:pt x="2365" y="1930"/>
                  <a:pt x="2373" y="1926"/>
                </a:cubicBezTo>
                <a:close/>
                <a:moveTo>
                  <a:pt x="2430" y="1898"/>
                </a:moveTo>
                <a:lnTo>
                  <a:pt x="2430" y="1898"/>
                </a:lnTo>
                <a:cubicBezTo>
                  <a:pt x="2438" y="1894"/>
                  <a:pt x="2441" y="1884"/>
                  <a:pt x="2437" y="1876"/>
                </a:cubicBezTo>
                <a:cubicBezTo>
                  <a:pt x="2433" y="1868"/>
                  <a:pt x="2423" y="1865"/>
                  <a:pt x="2416" y="1869"/>
                </a:cubicBezTo>
                <a:lnTo>
                  <a:pt x="2415" y="1869"/>
                </a:lnTo>
                <a:cubicBezTo>
                  <a:pt x="2408" y="1873"/>
                  <a:pt x="2404" y="1883"/>
                  <a:pt x="2408" y="1890"/>
                </a:cubicBezTo>
                <a:cubicBezTo>
                  <a:pt x="2412" y="1898"/>
                  <a:pt x="2422" y="1902"/>
                  <a:pt x="2430" y="1898"/>
                </a:cubicBezTo>
                <a:close/>
                <a:moveTo>
                  <a:pt x="2487" y="1869"/>
                </a:moveTo>
                <a:lnTo>
                  <a:pt x="2487" y="1869"/>
                </a:lnTo>
                <a:cubicBezTo>
                  <a:pt x="2495" y="1865"/>
                  <a:pt x="2498" y="1855"/>
                  <a:pt x="2494" y="1847"/>
                </a:cubicBezTo>
                <a:cubicBezTo>
                  <a:pt x="2490" y="1839"/>
                  <a:pt x="2481" y="1836"/>
                  <a:pt x="2473" y="1840"/>
                </a:cubicBezTo>
                <a:lnTo>
                  <a:pt x="2473" y="1840"/>
                </a:lnTo>
                <a:cubicBezTo>
                  <a:pt x="2465" y="1844"/>
                  <a:pt x="2462" y="1854"/>
                  <a:pt x="2466" y="1862"/>
                </a:cubicBezTo>
                <a:cubicBezTo>
                  <a:pt x="2470" y="1870"/>
                  <a:pt x="2479" y="1873"/>
                  <a:pt x="2487" y="1869"/>
                </a:cubicBezTo>
                <a:close/>
                <a:moveTo>
                  <a:pt x="2544" y="1840"/>
                </a:moveTo>
                <a:lnTo>
                  <a:pt x="2544" y="1840"/>
                </a:lnTo>
                <a:cubicBezTo>
                  <a:pt x="2552" y="1836"/>
                  <a:pt x="2555" y="1827"/>
                  <a:pt x="2551" y="1819"/>
                </a:cubicBezTo>
                <a:cubicBezTo>
                  <a:pt x="2548" y="1811"/>
                  <a:pt x="2538" y="1808"/>
                  <a:pt x="2530" y="1812"/>
                </a:cubicBezTo>
                <a:lnTo>
                  <a:pt x="2530" y="1812"/>
                </a:lnTo>
                <a:cubicBezTo>
                  <a:pt x="2522" y="1816"/>
                  <a:pt x="2519" y="1825"/>
                  <a:pt x="2523" y="1833"/>
                </a:cubicBezTo>
                <a:cubicBezTo>
                  <a:pt x="2527" y="1841"/>
                  <a:pt x="2536" y="1844"/>
                  <a:pt x="2544" y="1840"/>
                </a:cubicBezTo>
                <a:close/>
                <a:moveTo>
                  <a:pt x="2602" y="1811"/>
                </a:moveTo>
                <a:lnTo>
                  <a:pt x="2602" y="1811"/>
                </a:lnTo>
                <a:cubicBezTo>
                  <a:pt x="2609" y="1808"/>
                  <a:pt x="2613" y="1798"/>
                  <a:pt x="2609" y="1790"/>
                </a:cubicBezTo>
                <a:cubicBezTo>
                  <a:pt x="2605" y="1782"/>
                  <a:pt x="2595" y="1779"/>
                  <a:pt x="2587" y="1783"/>
                </a:cubicBezTo>
                <a:lnTo>
                  <a:pt x="2587" y="1783"/>
                </a:lnTo>
                <a:cubicBezTo>
                  <a:pt x="2579" y="1787"/>
                  <a:pt x="2576" y="1796"/>
                  <a:pt x="2580" y="1804"/>
                </a:cubicBezTo>
                <a:cubicBezTo>
                  <a:pt x="2584" y="1812"/>
                  <a:pt x="2594" y="1815"/>
                  <a:pt x="2602" y="1811"/>
                </a:cubicBezTo>
                <a:close/>
                <a:moveTo>
                  <a:pt x="2659" y="1783"/>
                </a:moveTo>
                <a:lnTo>
                  <a:pt x="2659" y="1783"/>
                </a:lnTo>
                <a:cubicBezTo>
                  <a:pt x="2667" y="1779"/>
                  <a:pt x="2670" y="1769"/>
                  <a:pt x="2666" y="1761"/>
                </a:cubicBezTo>
                <a:cubicBezTo>
                  <a:pt x="2662" y="1753"/>
                  <a:pt x="2652" y="1750"/>
                  <a:pt x="2644" y="1754"/>
                </a:cubicBezTo>
                <a:lnTo>
                  <a:pt x="2644" y="1754"/>
                </a:lnTo>
                <a:cubicBezTo>
                  <a:pt x="2637" y="1758"/>
                  <a:pt x="2633" y="1768"/>
                  <a:pt x="2637" y="1776"/>
                </a:cubicBezTo>
                <a:cubicBezTo>
                  <a:pt x="2641" y="1784"/>
                  <a:pt x="2651" y="1787"/>
                  <a:pt x="2659" y="1783"/>
                </a:cubicBezTo>
                <a:close/>
                <a:moveTo>
                  <a:pt x="2716" y="1754"/>
                </a:moveTo>
                <a:lnTo>
                  <a:pt x="2716" y="1754"/>
                </a:lnTo>
                <a:cubicBezTo>
                  <a:pt x="2724" y="1750"/>
                  <a:pt x="2727" y="1741"/>
                  <a:pt x="2723" y="1733"/>
                </a:cubicBezTo>
                <a:cubicBezTo>
                  <a:pt x="2719" y="1725"/>
                  <a:pt x="2710" y="1722"/>
                  <a:pt x="2702" y="1725"/>
                </a:cubicBezTo>
                <a:lnTo>
                  <a:pt x="2702" y="1725"/>
                </a:lnTo>
                <a:cubicBezTo>
                  <a:pt x="2694" y="1729"/>
                  <a:pt x="2691" y="1739"/>
                  <a:pt x="2695" y="1747"/>
                </a:cubicBezTo>
                <a:cubicBezTo>
                  <a:pt x="2698" y="1755"/>
                  <a:pt x="2708" y="1758"/>
                  <a:pt x="2716" y="1754"/>
                </a:cubicBezTo>
                <a:close/>
                <a:moveTo>
                  <a:pt x="2773" y="1725"/>
                </a:moveTo>
                <a:lnTo>
                  <a:pt x="2773" y="1725"/>
                </a:lnTo>
                <a:cubicBezTo>
                  <a:pt x="2781" y="1721"/>
                  <a:pt x="2784" y="1712"/>
                  <a:pt x="2780" y="1704"/>
                </a:cubicBezTo>
                <a:cubicBezTo>
                  <a:pt x="2776" y="1696"/>
                  <a:pt x="2767" y="1693"/>
                  <a:pt x="2759" y="1697"/>
                </a:cubicBezTo>
                <a:lnTo>
                  <a:pt x="2759" y="1697"/>
                </a:lnTo>
                <a:cubicBezTo>
                  <a:pt x="2751" y="1701"/>
                  <a:pt x="2748" y="1710"/>
                  <a:pt x="2752" y="1718"/>
                </a:cubicBezTo>
                <a:cubicBezTo>
                  <a:pt x="2756" y="1726"/>
                  <a:pt x="2765" y="1729"/>
                  <a:pt x="2773" y="1725"/>
                </a:cubicBezTo>
                <a:close/>
                <a:moveTo>
                  <a:pt x="2830" y="1697"/>
                </a:moveTo>
                <a:lnTo>
                  <a:pt x="2831" y="1697"/>
                </a:lnTo>
                <a:cubicBezTo>
                  <a:pt x="2838" y="1693"/>
                  <a:pt x="2842" y="1683"/>
                  <a:pt x="2838" y="1675"/>
                </a:cubicBezTo>
                <a:cubicBezTo>
                  <a:pt x="2834" y="1667"/>
                  <a:pt x="2824" y="1664"/>
                  <a:pt x="2816" y="1668"/>
                </a:cubicBezTo>
                <a:lnTo>
                  <a:pt x="2816" y="1668"/>
                </a:lnTo>
                <a:cubicBezTo>
                  <a:pt x="2808" y="1672"/>
                  <a:pt x="2805" y="1682"/>
                  <a:pt x="2809" y="1690"/>
                </a:cubicBezTo>
                <a:cubicBezTo>
                  <a:pt x="2813" y="1697"/>
                  <a:pt x="2823" y="1701"/>
                  <a:pt x="2830" y="1697"/>
                </a:cubicBezTo>
                <a:close/>
                <a:moveTo>
                  <a:pt x="2888" y="1668"/>
                </a:moveTo>
                <a:lnTo>
                  <a:pt x="2888" y="1668"/>
                </a:lnTo>
                <a:cubicBezTo>
                  <a:pt x="2896" y="1664"/>
                  <a:pt x="2899" y="1654"/>
                  <a:pt x="2895" y="1647"/>
                </a:cubicBezTo>
                <a:cubicBezTo>
                  <a:pt x="2891" y="1639"/>
                  <a:pt x="2881" y="1635"/>
                  <a:pt x="2873" y="1639"/>
                </a:cubicBezTo>
                <a:lnTo>
                  <a:pt x="2873" y="1639"/>
                </a:lnTo>
                <a:cubicBezTo>
                  <a:pt x="2866" y="1643"/>
                  <a:pt x="2862" y="1653"/>
                  <a:pt x="2866" y="1661"/>
                </a:cubicBezTo>
                <a:cubicBezTo>
                  <a:pt x="2870" y="1669"/>
                  <a:pt x="2880" y="1672"/>
                  <a:pt x="2888" y="1668"/>
                </a:cubicBezTo>
                <a:close/>
                <a:moveTo>
                  <a:pt x="2945" y="1639"/>
                </a:moveTo>
                <a:lnTo>
                  <a:pt x="2945" y="1639"/>
                </a:lnTo>
                <a:cubicBezTo>
                  <a:pt x="2953" y="1635"/>
                  <a:pt x="2956" y="1626"/>
                  <a:pt x="2952" y="1618"/>
                </a:cubicBezTo>
                <a:cubicBezTo>
                  <a:pt x="2948" y="1610"/>
                  <a:pt x="2939" y="1607"/>
                  <a:pt x="2931" y="1611"/>
                </a:cubicBezTo>
                <a:lnTo>
                  <a:pt x="2931" y="1611"/>
                </a:lnTo>
                <a:cubicBezTo>
                  <a:pt x="2923" y="1615"/>
                  <a:pt x="2920" y="1624"/>
                  <a:pt x="2924" y="1632"/>
                </a:cubicBezTo>
                <a:cubicBezTo>
                  <a:pt x="2927" y="1640"/>
                  <a:pt x="2937" y="1643"/>
                  <a:pt x="2945" y="1639"/>
                </a:cubicBezTo>
                <a:close/>
                <a:moveTo>
                  <a:pt x="3002" y="1611"/>
                </a:moveTo>
                <a:lnTo>
                  <a:pt x="3002" y="1611"/>
                </a:lnTo>
                <a:cubicBezTo>
                  <a:pt x="3010" y="1607"/>
                  <a:pt x="3013" y="1597"/>
                  <a:pt x="3009" y="1589"/>
                </a:cubicBezTo>
                <a:cubicBezTo>
                  <a:pt x="3005" y="1581"/>
                  <a:pt x="2996" y="1578"/>
                  <a:pt x="2988" y="1582"/>
                </a:cubicBezTo>
                <a:lnTo>
                  <a:pt x="2988" y="1582"/>
                </a:lnTo>
                <a:cubicBezTo>
                  <a:pt x="2980" y="1586"/>
                  <a:pt x="2977" y="1596"/>
                  <a:pt x="2981" y="1603"/>
                </a:cubicBezTo>
                <a:cubicBezTo>
                  <a:pt x="2985" y="1611"/>
                  <a:pt x="2994" y="1615"/>
                  <a:pt x="3002" y="1611"/>
                </a:cubicBezTo>
                <a:close/>
                <a:moveTo>
                  <a:pt x="3059" y="1582"/>
                </a:moveTo>
                <a:lnTo>
                  <a:pt x="3059" y="1582"/>
                </a:lnTo>
                <a:cubicBezTo>
                  <a:pt x="3067" y="1578"/>
                  <a:pt x="3071" y="1568"/>
                  <a:pt x="3067" y="1560"/>
                </a:cubicBezTo>
                <a:cubicBezTo>
                  <a:pt x="3063" y="1553"/>
                  <a:pt x="3053" y="1549"/>
                  <a:pt x="3045" y="1553"/>
                </a:cubicBezTo>
                <a:lnTo>
                  <a:pt x="3045" y="1553"/>
                </a:lnTo>
                <a:cubicBezTo>
                  <a:pt x="3037" y="1557"/>
                  <a:pt x="3034" y="1567"/>
                  <a:pt x="3038" y="1575"/>
                </a:cubicBezTo>
                <a:cubicBezTo>
                  <a:pt x="3042" y="1583"/>
                  <a:pt x="3052" y="1586"/>
                  <a:pt x="3059" y="1582"/>
                </a:cubicBezTo>
                <a:close/>
                <a:moveTo>
                  <a:pt x="3117" y="1553"/>
                </a:moveTo>
                <a:lnTo>
                  <a:pt x="3117" y="1553"/>
                </a:lnTo>
                <a:cubicBezTo>
                  <a:pt x="3125" y="1549"/>
                  <a:pt x="3128" y="1540"/>
                  <a:pt x="3124" y="1532"/>
                </a:cubicBezTo>
                <a:cubicBezTo>
                  <a:pt x="3120" y="1524"/>
                  <a:pt x="3110" y="1521"/>
                  <a:pt x="3102" y="1525"/>
                </a:cubicBezTo>
                <a:lnTo>
                  <a:pt x="3102" y="1525"/>
                </a:lnTo>
                <a:cubicBezTo>
                  <a:pt x="3094" y="1529"/>
                  <a:pt x="3091" y="1538"/>
                  <a:pt x="3095" y="1546"/>
                </a:cubicBezTo>
                <a:cubicBezTo>
                  <a:pt x="3099" y="1554"/>
                  <a:pt x="3109" y="1557"/>
                  <a:pt x="3117" y="1553"/>
                </a:cubicBezTo>
                <a:close/>
                <a:moveTo>
                  <a:pt x="3174" y="1525"/>
                </a:moveTo>
                <a:lnTo>
                  <a:pt x="3174" y="1525"/>
                </a:lnTo>
                <a:cubicBezTo>
                  <a:pt x="3182" y="1521"/>
                  <a:pt x="3185" y="1511"/>
                  <a:pt x="3181" y="1503"/>
                </a:cubicBezTo>
                <a:cubicBezTo>
                  <a:pt x="3177" y="1495"/>
                  <a:pt x="3168" y="1492"/>
                  <a:pt x="3160" y="1496"/>
                </a:cubicBezTo>
                <a:lnTo>
                  <a:pt x="3160" y="1496"/>
                </a:lnTo>
                <a:cubicBezTo>
                  <a:pt x="3152" y="1500"/>
                  <a:pt x="3149" y="1509"/>
                  <a:pt x="3152" y="1517"/>
                </a:cubicBezTo>
                <a:cubicBezTo>
                  <a:pt x="3156" y="1525"/>
                  <a:pt x="3166" y="1528"/>
                  <a:pt x="3174" y="1525"/>
                </a:cubicBezTo>
                <a:close/>
                <a:moveTo>
                  <a:pt x="3231" y="1496"/>
                </a:moveTo>
                <a:lnTo>
                  <a:pt x="3231" y="1496"/>
                </a:lnTo>
                <a:cubicBezTo>
                  <a:pt x="3239" y="1492"/>
                  <a:pt x="3242" y="1482"/>
                  <a:pt x="3238" y="1474"/>
                </a:cubicBezTo>
                <a:cubicBezTo>
                  <a:pt x="3234" y="1466"/>
                  <a:pt x="3225" y="1463"/>
                  <a:pt x="3217" y="1467"/>
                </a:cubicBezTo>
                <a:lnTo>
                  <a:pt x="3217" y="1467"/>
                </a:lnTo>
                <a:cubicBezTo>
                  <a:pt x="3209" y="1471"/>
                  <a:pt x="3206" y="1481"/>
                  <a:pt x="3210" y="1489"/>
                </a:cubicBezTo>
                <a:cubicBezTo>
                  <a:pt x="3214" y="1497"/>
                  <a:pt x="3223" y="1500"/>
                  <a:pt x="3231" y="1496"/>
                </a:cubicBezTo>
                <a:close/>
                <a:moveTo>
                  <a:pt x="3288" y="1467"/>
                </a:moveTo>
                <a:lnTo>
                  <a:pt x="3288" y="1467"/>
                </a:lnTo>
                <a:cubicBezTo>
                  <a:pt x="3296" y="1463"/>
                  <a:pt x="3300" y="1454"/>
                  <a:pt x="3296" y="1446"/>
                </a:cubicBezTo>
                <a:cubicBezTo>
                  <a:pt x="3292" y="1438"/>
                  <a:pt x="3282" y="1435"/>
                  <a:pt x="3274" y="1439"/>
                </a:cubicBezTo>
                <a:lnTo>
                  <a:pt x="3274" y="1439"/>
                </a:lnTo>
                <a:cubicBezTo>
                  <a:pt x="3266" y="1442"/>
                  <a:pt x="3263" y="1452"/>
                  <a:pt x="3267" y="1460"/>
                </a:cubicBezTo>
                <a:cubicBezTo>
                  <a:pt x="3271" y="1468"/>
                  <a:pt x="3281" y="1471"/>
                  <a:pt x="3288" y="1467"/>
                </a:cubicBezTo>
                <a:close/>
                <a:moveTo>
                  <a:pt x="3346" y="1438"/>
                </a:moveTo>
                <a:lnTo>
                  <a:pt x="3346" y="1438"/>
                </a:lnTo>
                <a:cubicBezTo>
                  <a:pt x="3354" y="1434"/>
                  <a:pt x="3357" y="1425"/>
                  <a:pt x="3353" y="1417"/>
                </a:cubicBezTo>
                <a:cubicBezTo>
                  <a:pt x="3349" y="1409"/>
                  <a:pt x="3339" y="1406"/>
                  <a:pt x="3331" y="1410"/>
                </a:cubicBezTo>
                <a:lnTo>
                  <a:pt x="3331" y="1410"/>
                </a:lnTo>
                <a:cubicBezTo>
                  <a:pt x="3323" y="1414"/>
                  <a:pt x="3320" y="1423"/>
                  <a:pt x="3324" y="1431"/>
                </a:cubicBezTo>
                <a:cubicBezTo>
                  <a:pt x="3328" y="1439"/>
                  <a:pt x="3338" y="1442"/>
                  <a:pt x="3346" y="1438"/>
                </a:cubicBezTo>
                <a:close/>
                <a:moveTo>
                  <a:pt x="3403" y="1410"/>
                </a:moveTo>
                <a:lnTo>
                  <a:pt x="3403" y="1410"/>
                </a:lnTo>
                <a:cubicBezTo>
                  <a:pt x="3411" y="1406"/>
                  <a:pt x="3414" y="1396"/>
                  <a:pt x="3410" y="1388"/>
                </a:cubicBezTo>
                <a:cubicBezTo>
                  <a:pt x="3406" y="1380"/>
                  <a:pt x="3397" y="1377"/>
                  <a:pt x="3389" y="1381"/>
                </a:cubicBezTo>
                <a:lnTo>
                  <a:pt x="3389" y="1381"/>
                </a:lnTo>
                <a:cubicBezTo>
                  <a:pt x="3381" y="1385"/>
                  <a:pt x="3377" y="1395"/>
                  <a:pt x="3381" y="1403"/>
                </a:cubicBezTo>
                <a:cubicBezTo>
                  <a:pt x="3385" y="1410"/>
                  <a:pt x="3395" y="1414"/>
                  <a:pt x="3403" y="1410"/>
                </a:cubicBezTo>
                <a:close/>
                <a:moveTo>
                  <a:pt x="3460" y="1381"/>
                </a:moveTo>
                <a:lnTo>
                  <a:pt x="3460" y="1381"/>
                </a:lnTo>
                <a:cubicBezTo>
                  <a:pt x="3468" y="1377"/>
                  <a:pt x="3471" y="1367"/>
                  <a:pt x="3467" y="1360"/>
                </a:cubicBezTo>
                <a:cubicBezTo>
                  <a:pt x="3463" y="1352"/>
                  <a:pt x="3454" y="1348"/>
                  <a:pt x="3446" y="1352"/>
                </a:cubicBezTo>
                <a:lnTo>
                  <a:pt x="3446" y="1352"/>
                </a:lnTo>
                <a:cubicBezTo>
                  <a:pt x="3438" y="1356"/>
                  <a:pt x="3435" y="1366"/>
                  <a:pt x="3439" y="1374"/>
                </a:cubicBezTo>
                <a:cubicBezTo>
                  <a:pt x="3443" y="1382"/>
                  <a:pt x="3452" y="1385"/>
                  <a:pt x="3460" y="1381"/>
                </a:cubicBezTo>
                <a:close/>
                <a:moveTo>
                  <a:pt x="3517" y="1352"/>
                </a:moveTo>
                <a:lnTo>
                  <a:pt x="3517" y="1352"/>
                </a:lnTo>
                <a:cubicBezTo>
                  <a:pt x="3525" y="1348"/>
                  <a:pt x="3529" y="1339"/>
                  <a:pt x="3525" y="1331"/>
                </a:cubicBezTo>
                <a:cubicBezTo>
                  <a:pt x="3521" y="1323"/>
                  <a:pt x="3511" y="1320"/>
                  <a:pt x="3503" y="1324"/>
                </a:cubicBezTo>
                <a:lnTo>
                  <a:pt x="3503" y="1324"/>
                </a:lnTo>
                <a:cubicBezTo>
                  <a:pt x="3495" y="1328"/>
                  <a:pt x="3492" y="1337"/>
                  <a:pt x="3496" y="1345"/>
                </a:cubicBezTo>
                <a:cubicBezTo>
                  <a:pt x="3500" y="1353"/>
                  <a:pt x="3509" y="1356"/>
                  <a:pt x="3517" y="1352"/>
                </a:cubicBezTo>
                <a:close/>
                <a:moveTo>
                  <a:pt x="3575" y="1324"/>
                </a:moveTo>
                <a:lnTo>
                  <a:pt x="3575" y="1324"/>
                </a:lnTo>
                <a:cubicBezTo>
                  <a:pt x="3583" y="1320"/>
                  <a:pt x="3586" y="1310"/>
                  <a:pt x="3582" y="1302"/>
                </a:cubicBezTo>
                <a:cubicBezTo>
                  <a:pt x="3578" y="1294"/>
                  <a:pt x="3568" y="1291"/>
                  <a:pt x="3560" y="1295"/>
                </a:cubicBezTo>
                <a:lnTo>
                  <a:pt x="3560" y="1295"/>
                </a:lnTo>
                <a:cubicBezTo>
                  <a:pt x="3552" y="1299"/>
                  <a:pt x="3549" y="1309"/>
                  <a:pt x="3553" y="1317"/>
                </a:cubicBezTo>
                <a:cubicBezTo>
                  <a:pt x="3557" y="1324"/>
                  <a:pt x="3567" y="1328"/>
                  <a:pt x="3575" y="1324"/>
                </a:cubicBezTo>
                <a:close/>
                <a:moveTo>
                  <a:pt x="3632" y="1295"/>
                </a:moveTo>
                <a:lnTo>
                  <a:pt x="3632" y="1295"/>
                </a:lnTo>
                <a:cubicBezTo>
                  <a:pt x="3640" y="1291"/>
                  <a:pt x="3643" y="1281"/>
                  <a:pt x="3639" y="1273"/>
                </a:cubicBezTo>
                <a:cubicBezTo>
                  <a:pt x="3635" y="1266"/>
                  <a:pt x="3626" y="1262"/>
                  <a:pt x="3618" y="1266"/>
                </a:cubicBezTo>
                <a:lnTo>
                  <a:pt x="3618" y="1266"/>
                </a:lnTo>
                <a:cubicBezTo>
                  <a:pt x="3610" y="1270"/>
                  <a:pt x="3606" y="1280"/>
                  <a:pt x="3610" y="1288"/>
                </a:cubicBezTo>
                <a:cubicBezTo>
                  <a:pt x="3614" y="1296"/>
                  <a:pt x="3624" y="1299"/>
                  <a:pt x="3632" y="1295"/>
                </a:cubicBezTo>
                <a:close/>
                <a:moveTo>
                  <a:pt x="3689" y="1266"/>
                </a:moveTo>
                <a:lnTo>
                  <a:pt x="3689" y="1266"/>
                </a:lnTo>
                <a:cubicBezTo>
                  <a:pt x="3697" y="1262"/>
                  <a:pt x="3700" y="1253"/>
                  <a:pt x="3696" y="1245"/>
                </a:cubicBezTo>
                <a:cubicBezTo>
                  <a:pt x="3692" y="1237"/>
                  <a:pt x="3683" y="1234"/>
                  <a:pt x="3675" y="1238"/>
                </a:cubicBezTo>
                <a:lnTo>
                  <a:pt x="3675" y="1238"/>
                </a:lnTo>
                <a:cubicBezTo>
                  <a:pt x="3667" y="1242"/>
                  <a:pt x="3664" y="1251"/>
                  <a:pt x="3668" y="1259"/>
                </a:cubicBezTo>
                <a:cubicBezTo>
                  <a:pt x="3672" y="1267"/>
                  <a:pt x="3681" y="1270"/>
                  <a:pt x="3689" y="1266"/>
                </a:cubicBezTo>
                <a:close/>
                <a:moveTo>
                  <a:pt x="3746" y="1238"/>
                </a:moveTo>
                <a:lnTo>
                  <a:pt x="3746" y="1238"/>
                </a:lnTo>
                <a:cubicBezTo>
                  <a:pt x="3754" y="1234"/>
                  <a:pt x="3758" y="1224"/>
                  <a:pt x="3754" y="1216"/>
                </a:cubicBezTo>
                <a:cubicBezTo>
                  <a:pt x="3750" y="1208"/>
                  <a:pt x="3740" y="1205"/>
                  <a:pt x="3732" y="1209"/>
                </a:cubicBezTo>
                <a:lnTo>
                  <a:pt x="3732" y="1209"/>
                </a:lnTo>
                <a:cubicBezTo>
                  <a:pt x="3724" y="1213"/>
                  <a:pt x="3721" y="1223"/>
                  <a:pt x="3725" y="1230"/>
                </a:cubicBezTo>
                <a:cubicBezTo>
                  <a:pt x="3729" y="1238"/>
                  <a:pt x="3738" y="1242"/>
                  <a:pt x="3746" y="1238"/>
                </a:cubicBezTo>
                <a:close/>
                <a:moveTo>
                  <a:pt x="3804" y="1209"/>
                </a:moveTo>
                <a:lnTo>
                  <a:pt x="3804" y="1209"/>
                </a:lnTo>
                <a:cubicBezTo>
                  <a:pt x="3812" y="1205"/>
                  <a:pt x="3815" y="1195"/>
                  <a:pt x="3811" y="1187"/>
                </a:cubicBezTo>
                <a:cubicBezTo>
                  <a:pt x="3807" y="1179"/>
                  <a:pt x="3797" y="1176"/>
                  <a:pt x="3789" y="1180"/>
                </a:cubicBezTo>
                <a:lnTo>
                  <a:pt x="3789" y="1180"/>
                </a:lnTo>
                <a:cubicBezTo>
                  <a:pt x="3781" y="1184"/>
                  <a:pt x="3778" y="1194"/>
                  <a:pt x="3782" y="1202"/>
                </a:cubicBezTo>
                <a:cubicBezTo>
                  <a:pt x="3786" y="1210"/>
                  <a:pt x="3796" y="1213"/>
                  <a:pt x="3804" y="1209"/>
                </a:cubicBezTo>
                <a:close/>
                <a:moveTo>
                  <a:pt x="3861" y="1180"/>
                </a:moveTo>
                <a:lnTo>
                  <a:pt x="3861" y="1180"/>
                </a:lnTo>
                <a:cubicBezTo>
                  <a:pt x="3869" y="1176"/>
                  <a:pt x="3872" y="1167"/>
                  <a:pt x="3868" y="1159"/>
                </a:cubicBezTo>
                <a:cubicBezTo>
                  <a:pt x="3864" y="1151"/>
                  <a:pt x="3854" y="1148"/>
                  <a:pt x="3847" y="1152"/>
                </a:cubicBezTo>
                <a:lnTo>
                  <a:pt x="3847" y="1152"/>
                </a:lnTo>
                <a:cubicBezTo>
                  <a:pt x="3839" y="1156"/>
                  <a:pt x="3835" y="1165"/>
                  <a:pt x="3839" y="1173"/>
                </a:cubicBezTo>
                <a:cubicBezTo>
                  <a:pt x="3843" y="1181"/>
                  <a:pt x="3853" y="1184"/>
                  <a:pt x="3861" y="1180"/>
                </a:cubicBezTo>
                <a:close/>
                <a:moveTo>
                  <a:pt x="3918" y="1151"/>
                </a:moveTo>
                <a:lnTo>
                  <a:pt x="3918" y="1151"/>
                </a:lnTo>
                <a:cubicBezTo>
                  <a:pt x="3926" y="1148"/>
                  <a:pt x="3929" y="1138"/>
                  <a:pt x="3925" y="1130"/>
                </a:cubicBezTo>
                <a:cubicBezTo>
                  <a:pt x="3921" y="1122"/>
                  <a:pt x="3912" y="1119"/>
                  <a:pt x="3904" y="1123"/>
                </a:cubicBezTo>
                <a:lnTo>
                  <a:pt x="3904" y="1123"/>
                </a:lnTo>
                <a:cubicBezTo>
                  <a:pt x="3896" y="1127"/>
                  <a:pt x="3893" y="1136"/>
                  <a:pt x="3897" y="1144"/>
                </a:cubicBezTo>
                <a:cubicBezTo>
                  <a:pt x="3901" y="1152"/>
                  <a:pt x="3910" y="1155"/>
                  <a:pt x="3918" y="1151"/>
                </a:cubicBezTo>
                <a:close/>
                <a:moveTo>
                  <a:pt x="3975" y="1123"/>
                </a:moveTo>
                <a:lnTo>
                  <a:pt x="3975" y="1123"/>
                </a:lnTo>
                <a:cubicBezTo>
                  <a:pt x="3983" y="1119"/>
                  <a:pt x="3986" y="1109"/>
                  <a:pt x="3983" y="1101"/>
                </a:cubicBezTo>
                <a:cubicBezTo>
                  <a:pt x="3979" y="1093"/>
                  <a:pt x="3969" y="1090"/>
                  <a:pt x="3961" y="1094"/>
                </a:cubicBezTo>
                <a:lnTo>
                  <a:pt x="3961" y="1094"/>
                </a:lnTo>
                <a:cubicBezTo>
                  <a:pt x="3953" y="1098"/>
                  <a:pt x="3950" y="1108"/>
                  <a:pt x="3954" y="1116"/>
                </a:cubicBezTo>
                <a:cubicBezTo>
                  <a:pt x="3958" y="1124"/>
                  <a:pt x="3967" y="1127"/>
                  <a:pt x="3975" y="1123"/>
                </a:cubicBezTo>
                <a:close/>
                <a:moveTo>
                  <a:pt x="4033" y="1094"/>
                </a:moveTo>
                <a:lnTo>
                  <a:pt x="4033" y="1094"/>
                </a:lnTo>
                <a:cubicBezTo>
                  <a:pt x="4041" y="1090"/>
                  <a:pt x="4044" y="1081"/>
                  <a:pt x="4040" y="1073"/>
                </a:cubicBezTo>
                <a:cubicBezTo>
                  <a:pt x="4036" y="1065"/>
                  <a:pt x="4026" y="1062"/>
                  <a:pt x="4018" y="1065"/>
                </a:cubicBezTo>
                <a:lnTo>
                  <a:pt x="4018" y="1065"/>
                </a:lnTo>
                <a:cubicBezTo>
                  <a:pt x="4010" y="1069"/>
                  <a:pt x="4007" y="1079"/>
                  <a:pt x="4011" y="1087"/>
                </a:cubicBezTo>
                <a:cubicBezTo>
                  <a:pt x="4015" y="1095"/>
                  <a:pt x="4025" y="1098"/>
                  <a:pt x="4033" y="1094"/>
                </a:cubicBezTo>
                <a:close/>
                <a:moveTo>
                  <a:pt x="4090" y="1065"/>
                </a:moveTo>
                <a:lnTo>
                  <a:pt x="4090" y="1065"/>
                </a:lnTo>
                <a:cubicBezTo>
                  <a:pt x="4098" y="1061"/>
                  <a:pt x="4101" y="1052"/>
                  <a:pt x="4097" y="1044"/>
                </a:cubicBezTo>
                <a:cubicBezTo>
                  <a:pt x="4093" y="1036"/>
                  <a:pt x="4083" y="1033"/>
                  <a:pt x="4076" y="1037"/>
                </a:cubicBezTo>
                <a:lnTo>
                  <a:pt x="4076" y="1037"/>
                </a:lnTo>
                <a:cubicBezTo>
                  <a:pt x="4068" y="1041"/>
                  <a:pt x="4064" y="1050"/>
                  <a:pt x="4068" y="1058"/>
                </a:cubicBezTo>
                <a:cubicBezTo>
                  <a:pt x="4072" y="1066"/>
                  <a:pt x="4082" y="1069"/>
                  <a:pt x="4090" y="1065"/>
                </a:cubicBezTo>
                <a:close/>
                <a:moveTo>
                  <a:pt x="4147" y="1037"/>
                </a:moveTo>
                <a:lnTo>
                  <a:pt x="4147" y="1037"/>
                </a:lnTo>
                <a:cubicBezTo>
                  <a:pt x="4155" y="1033"/>
                  <a:pt x="4158" y="1023"/>
                  <a:pt x="4154" y="1015"/>
                </a:cubicBezTo>
                <a:cubicBezTo>
                  <a:pt x="4150" y="1007"/>
                  <a:pt x="4141" y="1004"/>
                  <a:pt x="4133" y="1008"/>
                </a:cubicBezTo>
                <a:lnTo>
                  <a:pt x="4133" y="1008"/>
                </a:lnTo>
                <a:cubicBezTo>
                  <a:pt x="4125" y="1012"/>
                  <a:pt x="4122" y="1022"/>
                  <a:pt x="4126" y="1030"/>
                </a:cubicBezTo>
                <a:cubicBezTo>
                  <a:pt x="4130" y="1037"/>
                  <a:pt x="4139" y="1041"/>
                  <a:pt x="4147" y="1037"/>
                </a:cubicBezTo>
                <a:close/>
                <a:moveTo>
                  <a:pt x="4204" y="1008"/>
                </a:moveTo>
                <a:lnTo>
                  <a:pt x="4204" y="1008"/>
                </a:lnTo>
                <a:cubicBezTo>
                  <a:pt x="4212" y="1004"/>
                  <a:pt x="4215" y="994"/>
                  <a:pt x="4211" y="987"/>
                </a:cubicBezTo>
                <a:cubicBezTo>
                  <a:pt x="4208" y="979"/>
                  <a:pt x="4198" y="975"/>
                  <a:pt x="4190" y="979"/>
                </a:cubicBezTo>
                <a:lnTo>
                  <a:pt x="4190" y="979"/>
                </a:lnTo>
                <a:cubicBezTo>
                  <a:pt x="4182" y="983"/>
                  <a:pt x="4179" y="993"/>
                  <a:pt x="4183" y="1001"/>
                </a:cubicBezTo>
                <a:cubicBezTo>
                  <a:pt x="4187" y="1009"/>
                  <a:pt x="4196" y="1012"/>
                  <a:pt x="4204" y="1008"/>
                </a:cubicBezTo>
                <a:close/>
                <a:moveTo>
                  <a:pt x="4262" y="979"/>
                </a:moveTo>
                <a:lnTo>
                  <a:pt x="4262" y="979"/>
                </a:lnTo>
                <a:cubicBezTo>
                  <a:pt x="4269" y="975"/>
                  <a:pt x="4273" y="966"/>
                  <a:pt x="4269" y="958"/>
                </a:cubicBezTo>
                <a:cubicBezTo>
                  <a:pt x="4265" y="950"/>
                  <a:pt x="4255" y="947"/>
                  <a:pt x="4247" y="951"/>
                </a:cubicBezTo>
                <a:lnTo>
                  <a:pt x="4247" y="951"/>
                </a:lnTo>
                <a:cubicBezTo>
                  <a:pt x="4239" y="955"/>
                  <a:pt x="4236" y="964"/>
                  <a:pt x="4240" y="972"/>
                </a:cubicBezTo>
                <a:cubicBezTo>
                  <a:pt x="4244" y="980"/>
                  <a:pt x="4254" y="983"/>
                  <a:pt x="4262" y="979"/>
                </a:cubicBezTo>
                <a:close/>
                <a:moveTo>
                  <a:pt x="4319" y="951"/>
                </a:moveTo>
                <a:lnTo>
                  <a:pt x="4319" y="951"/>
                </a:lnTo>
                <a:cubicBezTo>
                  <a:pt x="4327" y="947"/>
                  <a:pt x="4330" y="937"/>
                  <a:pt x="4326" y="929"/>
                </a:cubicBezTo>
                <a:cubicBezTo>
                  <a:pt x="4322" y="921"/>
                  <a:pt x="4312" y="918"/>
                  <a:pt x="4305" y="922"/>
                </a:cubicBezTo>
                <a:lnTo>
                  <a:pt x="4304" y="922"/>
                </a:lnTo>
                <a:cubicBezTo>
                  <a:pt x="4297" y="926"/>
                  <a:pt x="4293" y="936"/>
                  <a:pt x="4297" y="943"/>
                </a:cubicBezTo>
                <a:cubicBezTo>
                  <a:pt x="4301" y="951"/>
                  <a:pt x="4311" y="955"/>
                  <a:pt x="4319" y="951"/>
                </a:cubicBezTo>
                <a:close/>
                <a:moveTo>
                  <a:pt x="4376" y="922"/>
                </a:moveTo>
                <a:lnTo>
                  <a:pt x="4376" y="922"/>
                </a:lnTo>
                <a:cubicBezTo>
                  <a:pt x="4384" y="918"/>
                  <a:pt x="4387" y="908"/>
                  <a:pt x="4383" y="900"/>
                </a:cubicBezTo>
                <a:cubicBezTo>
                  <a:pt x="4379" y="893"/>
                  <a:pt x="4370" y="889"/>
                  <a:pt x="4362" y="893"/>
                </a:cubicBezTo>
                <a:lnTo>
                  <a:pt x="4362" y="893"/>
                </a:lnTo>
                <a:cubicBezTo>
                  <a:pt x="4354" y="897"/>
                  <a:pt x="4351" y="907"/>
                  <a:pt x="4355" y="915"/>
                </a:cubicBezTo>
                <a:cubicBezTo>
                  <a:pt x="4359" y="923"/>
                  <a:pt x="4368" y="926"/>
                  <a:pt x="4376" y="922"/>
                </a:cubicBezTo>
                <a:close/>
                <a:moveTo>
                  <a:pt x="4433" y="893"/>
                </a:moveTo>
                <a:lnTo>
                  <a:pt x="4433" y="893"/>
                </a:lnTo>
                <a:cubicBezTo>
                  <a:pt x="4441" y="889"/>
                  <a:pt x="4444" y="880"/>
                  <a:pt x="4440" y="872"/>
                </a:cubicBezTo>
                <a:cubicBezTo>
                  <a:pt x="4437" y="864"/>
                  <a:pt x="4427" y="861"/>
                  <a:pt x="4419" y="865"/>
                </a:cubicBezTo>
                <a:lnTo>
                  <a:pt x="4419" y="865"/>
                </a:lnTo>
                <a:cubicBezTo>
                  <a:pt x="4411" y="869"/>
                  <a:pt x="4408" y="878"/>
                  <a:pt x="4412" y="886"/>
                </a:cubicBezTo>
                <a:cubicBezTo>
                  <a:pt x="4416" y="894"/>
                  <a:pt x="4425" y="897"/>
                  <a:pt x="4433" y="893"/>
                </a:cubicBezTo>
                <a:close/>
                <a:moveTo>
                  <a:pt x="4491" y="865"/>
                </a:moveTo>
                <a:lnTo>
                  <a:pt x="4491" y="865"/>
                </a:lnTo>
                <a:cubicBezTo>
                  <a:pt x="4498" y="861"/>
                  <a:pt x="4502" y="851"/>
                  <a:pt x="4498" y="843"/>
                </a:cubicBezTo>
                <a:cubicBezTo>
                  <a:pt x="4494" y="835"/>
                  <a:pt x="4484" y="832"/>
                  <a:pt x="4476" y="836"/>
                </a:cubicBezTo>
                <a:lnTo>
                  <a:pt x="4476" y="836"/>
                </a:lnTo>
                <a:cubicBezTo>
                  <a:pt x="4468" y="840"/>
                  <a:pt x="4465" y="849"/>
                  <a:pt x="4469" y="857"/>
                </a:cubicBezTo>
                <a:cubicBezTo>
                  <a:pt x="4473" y="865"/>
                  <a:pt x="4483" y="868"/>
                  <a:pt x="4491" y="865"/>
                </a:cubicBezTo>
                <a:close/>
                <a:moveTo>
                  <a:pt x="4548" y="836"/>
                </a:moveTo>
                <a:lnTo>
                  <a:pt x="4548" y="836"/>
                </a:lnTo>
                <a:cubicBezTo>
                  <a:pt x="4556" y="832"/>
                  <a:pt x="4559" y="822"/>
                  <a:pt x="4555" y="814"/>
                </a:cubicBezTo>
                <a:cubicBezTo>
                  <a:pt x="4551" y="806"/>
                  <a:pt x="4541" y="803"/>
                  <a:pt x="4533" y="807"/>
                </a:cubicBezTo>
                <a:lnTo>
                  <a:pt x="4533" y="807"/>
                </a:lnTo>
                <a:cubicBezTo>
                  <a:pt x="4526" y="811"/>
                  <a:pt x="4522" y="821"/>
                  <a:pt x="4526" y="829"/>
                </a:cubicBezTo>
                <a:cubicBezTo>
                  <a:pt x="4530" y="837"/>
                  <a:pt x="4540" y="840"/>
                  <a:pt x="4548" y="836"/>
                </a:cubicBezTo>
                <a:close/>
                <a:moveTo>
                  <a:pt x="4605" y="807"/>
                </a:moveTo>
                <a:lnTo>
                  <a:pt x="4605" y="807"/>
                </a:lnTo>
                <a:cubicBezTo>
                  <a:pt x="4613" y="803"/>
                  <a:pt x="4616" y="794"/>
                  <a:pt x="4612" y="786"/>
                </a:cubicBezTo>
                <a:cubicBezTo>
                  <a:pt x="4608" y="778"/>
                  <a:pt x="4599" y="775"/>
                  <a:pt x="4591" y="779"/>
                </a:cubicBezTo>
                <a:lnTo>
                  <a:pt x="4591" y="779"/>
                </a:lnTo>
                <a:cubicBezTo>
                  <a:pt x="4583" y="782"/>
                  <a:pt x="4580" y="792"/>
                  <a:pt x="4584" y="800"/>
                </a:cubicBezTo>
                <a:cubicBezTo>
                  <a:pt x="4587" y="808"/>
                  <a:pt x="4597" y="811"/>
                  <a:pt x="4605" y="807"/>
                </a:cubicBezTo>
                <a:close/>
                <a:moveTo>
                  <a:pt x="4662" y="778"/>
                </a:moveTo>
                <a:lnTo>
                  <a:pt x="4662" y="778"/>
                </a:lnTo>
                <a:cubicBezTo>
                  <a:pt x="4670" y="774"/>
                  <a:pt x="4673" y="765"/>
                  <a:pt x="4669" y="757"/>
                </a:cubicBezTo>
                <a:cubicBezTo>
                  <a:pt x="4665" y="749"/>
                  <a:pt x="4656" y="746"/>
                  <a:pt x="4648" y="750"/>
                </a:cubicBezTo>
                <a:lnTo>
                  <a:pt x="4648" y="750"/>
                </a:lnTo>
                <a:cubicBezTo>
                  <a:pt x="4640" y="754"/>
                  <a:pt x="4637" y="763"/>
                  <a:pt x="4641" y="771"/>
                </a:cubicBezTo>
                <a:cubicBezTo>
                  <a:pt x="4645" y="779"/>
                  <a:pt x="4654" y="782"/>
                  <a:pt x="4662" y="778"/>
                </a:cubicBezTo>
                <a:close/>
                <a:moveTo>
                  <a:pt x="4719" y="750"/>
                </a:moveTo>
                <a:lnTo>
                  <a:pt x="4720" y="750"/>
                </a:lnTo>
                <a:cubicBezTo>
                  <a:pt x="4727" y="746"/>
                  <a:pt x="4731" y="736"/>
                  <a:pt x="4727" y="728"/>
                </a:cubicBezTo>
                <a:cubicBezTo>
                  <a:pt x="4723" y="720"/>
                  <a:pt x="4713" y="717"/>
                  <a:pt x="4705" y="721"/>
                </a:cubicBezTo>
                <a:lnTo>
                  <a:pt x="4705" y="721"/>
                </a:lnTo>
                <a:cubicBezTo>
                  <a:pt x="4697" y="725"/>
                  <a:pt x="4694" y="735"/>
                  <a:pt x="4698" y="743"/>
                </a:cubicBezTo>
                <a:cubicBezTo>
                  <a:pt x="4702" y="751"/>
                  <a:pt x="4712" y="754"/>
                  <a:pt x="4719" y="750"/>
                </a:cubicBezTo>
                <a:close/>
                <a:moveTo>
                  <a:pt x="4777" y="721"/>
                </a:moveTo>
                <a:lnTo>
                  <a:pt x="4777" y="721"/>
                </a:lnTo>
                <a:cubicBezTo>
                  <a:pt x="4785" y="717"/>
                  <a:pt x="4788" y="707"/>
                  <a:pt x="4784" y="700"/>
                </a:cubicBezTo>
                <a:cubicBezTo>
                  <a:pt x="4780" y="692"/>
                  <a:pt x="4770" y="688"/>
                  <a:pt x="4762" y="692"/>
                </a:cubicBezTo>
                <a:lnTo>
                  <a:pt x="4762" y="692"/>
                </a:lnTo>
                <a:cubicBezTo>
                  <a:pt x="4755" y="696"/>
                  <a:pt x="4751" y="706"/>
                  <a:pt x="4755" y="714"/>
                </a:cubicBezTo>
                <a:cubicBezTo>
                  <a:pt x="4759" y="722"/>
                  <a:pt x="4769" y="725"/>
                  <a:pt x="4777" y="721"/>
                </a:cubicBezTo>
                <a:close/>
                <a:moveTo>
                  <a:pt x="4834" y="692"/>
                </a:moveTo>
                <a:lnTo>
                  <a:pt x="4834" y="692"/>
                </a:lnTo>
                <a:cubicBezTo>
                  <a:pt x="4842" y="688"/>
                  <a:pt x="4845" y="679"/>
                  <a:pt x="4841" y="671"/>
                </a:cubicBezTo>
                <a:cubicBezTo>
                  <a:pt x="4837" y="663"/>
                  <a:pt x="4828" y="660"/>
                  <a:pt x="4820" y="664"/>
                </a:cubicBezTo>
                <a:lnTo>
                  <a:pt x="4820" y="664"/>
                </a:lnTo>
                <a:cubicBezTo>
                  <a:pt x="4812" y="668"/>
                  <a:pt x="4809" y="677"/>
                  <a:pt x="4813" y="685"/>
                </a:cubicBezTo>
                <a:cubicBezTo>
                  <a:pt x="4816" y="693"/>
                  <a:pt x="4826" y="696"/>
                  <a:pt x="4834" y="692"/>
                </a:cubicBezTo>
                <a:close/>
                <a:moveTo>
                  <a:pt x="4891" y="664"/>
                </a:moveTo>
                <a:lnTo>
                  <a:pt x="4891" y="664"/>
                </a:lnTo>
                <a:cubicBezTo>
                  <a:pt x="4899" y="660"/>
                  <a:pt x="4902" y="650"/>
                  <a:pt x="4898" y="642"/>
                </a:cubicBezTo>
                <a:cubicBezTo>
                  <a:pt x="4894" y="634"/>
                  <a:pt x="4885" y="631"/>
                  <a:pt x="4877" y="635"/>
                </a:cubicBezTo>
                <a:lnTo>
                  <a:pt x="4877" y="635"/>
                </a:lnTo>
                <a:cubicBezTo>
                  <a:pt x="4869" y="639"/>
                  <a:pt x="4866" y="649"/>
                  <a:pt x="4870" y="657"/>
                </a:cubicBezTo>
                <a:cubicBezTo>
                  <a:pt x="4874" y="664"/>
                  <a:pt x="4883" y="668"/>
                  <a:pt x="4891" y="664"/>
                </a:cubicBezTo>
                <a:close/>
                <a:moveTo>
                  <a:pt x="4948" y="635"/>
                </a:moveTo>
                <a:lnTo>
                  <a:pt x="4948" y="635"/>
                </a:lnTo>
                <a:cubicBezTo>
                  <a:pt x="4956" y="631"/>
                  <a:pt x="4960" y="621"/>
                  <a:pt x="4956" y="613"/>
                </a:cubicBezTo>
                <a:cubicBezTo>
                  <a:pt x="4952" y="606"/>
                  <a:pt x="4942" y="602"/>
                  <a:pt x="4934" y="606"/>
                </a:cubicBezTo>
                <a:lnTo>
                  <a:pt x="4934" y="606"/>
                </a:lnTo>
                <a:cubicBezTo>
                  <a:pt x="4926" y="610"/>
                  <a:pt x="4923" y="620"/>
                  <a:pt x="4927" y="628"/>
                </a:cubicBezTo>
                <a:cubicBezTo>
                  <a:pt x="4931" y="636"/>
                  <a:pt x="4941" y="639"/>
                  <a:pt x="4948" y="635"/>
                </a:cubicBezTo>
                <a:close/>
                <a:moveTo>
                  <a:pt x="5006" y="606"/>
                </a:moveTo>
                <a:lnTo>
                  <a:pt x="5006" y="606"/>
                </a:lnTo>
                <a:cubicBezTo>
                  <a:pt x="5014" y="602"/>
                  <a:pt x="5017" y="593"/>
                  <a:pt x="5013" y="585"/>
                </a:cubicBezTo>
                <a:cubicBezTo>
                  <a:pt x="5009" y="577"/>
                  <a:pt x="4999" y="574"/>
                  <a:pt x="4991" y="578"/>
                </a:cubicBezTo>
                <a:lnTo>
                  <a:pt x="4991" y="578"/>
                </a:lnTo>
                <a:cubicBezTo>
                  <a:pt x="4983" y="582"/>
                  <a:pt x="4980" y="591"/>
                  <a:pt x="4984" y="599"/>
                </a:cubicBezTo>
                <a:cubicBezTo>
                  <a:pt x="4988" y="607"/>
                  <a:pt x="4998" y="610"/>
                  <a:pt x="5006" y="606"/>
                </a:cubicBezTo>
                <a:close/>
                <a:moveTo>
                  <a:pt x="5063" y="578"/>
                </a:moveTo>
                <a:lnTo>
                  <a:pt x="5063" y="578"/>
                </a:lnTo>
                <a:cubicBezTo>
                  <a:pt x="5071" y="574"/>
                  <a:pt x="5074" y="564"/>
                  <a:pt x="5070" y="556"/>
                </a:cubicBezTo>
                <a:cubicBezTo>
                  <a:pt x="5066" y="548"/>
                  <a:pt x="5057" y="545"/>
                  <a:pt x="5049" y="549"/>
                </a:cubicBezTo>
                <a:lnTo>
                  <a:pt x="5049" y="549"/>
                </a:lnTo>
                <a:cubicBezTo>
                  <a:pt x="5041" y="553"/>
                  <a:pt x="5038" y="563"/>
                  <a:pt x="5041" y="570"/>
                </a:cubicBezTo>
                <a:cubicBezTo>
                  <a:pt x="5045" y="578"/>
                  <a:pt x="5055" y="582"/>
                  <a:pt x="5063" y="578"/>
                </a:cubicBezTo>
                <a:close/>
                <a:moveTo>
                  <a:pt x="5120" y="549"/>
                </a:moveTo>
                <a:lnTo>
                  <a:pt x="5120" y="549"/>
                </a:lnTo>
                <a:cubicBezTo>
                  <a:pt x="5128" y="545"/>
                  <a:pt x="5131" y="535"/>
                  <a:pt x="5127" y="527"/>
                </a:cubicBezTo>
                <a:cubicBezTo>
                  <a:pt x="5123" y="519"/>
                  <a:pt x="5114" y="516"/>
                  <a:pt x="5106" y="520"/>
                </a:cubicBezTo>
                <a:lnTo>
                  <a:pt x="5106" y="520"/>
                </a:lnTo>
                <a:cubicBezTo>
                  <a:pt x="5098" y="524"/>
                  <a:pt x="5095" y="534"/>
                  <a:pt x="5099" y="542"/>
                </a:cubicBezTo>
                <a:cubicBezTo>
                  <a:pt x="5103" y="550"/>
                  <a:pt x="5112" y="553"/>
                  <a:pt x="5120" y="549"/>
                </a:cubicBezTo>
                <a:close/>
                <a:moveTo>
                  <a:pt x="5177" y="520"/>
                </a:moveTo>
                <a:lnTo>
                  <a:pt x="5177" y="520"/>
                </a:lnTo>
                <a:cubicBezTo>
                  <a:pt x="5185" y="516"/>
                  <a:pt x="5189" y="507"/>
                  <a:pt x="5185" y="499"/>
                </a:cubicBezTo>
                <a:cubicBezTo>
                  <a:pt x="5181" y="491"/>
                  <a:pt x="5171" y="488"/>
                  <a:pt x="5163" y="492"/>
                </a:cubicBezTo>
                <a:lnTo>
                  <a:pt x="5163" y="492"/>
                </a:lnTo>
                <a:cubicBezTo>
                  <a:pt x="5155" y="496"/>
                  <a:pt x="5152" y="505"/>
                  <a:pt x="5156" y="513"/>
                </a:cubicBezTo>
                <a:cubicBezTo>
                  <a:pt x="5160" y="521"/>
                  <a:pt x="5170" y="524"/>
                  <a:pt x="5177" y="520"/>
                </a:cubicBezTo>
                <a:close/>
                <a:moveTo>
                  <a:pt x="5235" y="491"/>
                </a:moveTo>
                <a:lnTo>
                  <a:pt x="5235" y="491"/>
                </a:lnTo>
                <a:cubicBezTo>
                  <a:pt x="5243" y="488"/>
                  <a:pt x="5246" y="478"/>
                  <a:pt x="5242" y="470"/>
                </a:cubicBezTo>
                <a:cubicBezTo>
                  <a:pt x="5238" y="462"/>
                  <a:pt x="5228" y="459"/>
                  <a:pt x="5220" y="463"/>
                </a:cubicBezTo>
                <a:lnTo>
                  <a:pt x="5220" y="463"/>
                </a:lnTo>
                <a:cubicBezTo>
                  <a:pt x="5212" y="467"/>
                  <a:pt x="5209" y="476"/>
                  <a:pt x="5213" y="484"/>
                </a:cubicBezTo>
                <a:cubicBezTo>
                  <a:pt x="5217" y="492"/>
                  <a:pt x="5227" y="495"/>
                  <a:pt x="5235" y="491"/>
                </a:cubicBezTo>
                <a:close/>
                <a:moveTo>
                  <a:pt x="5292" y="463"/>
                </a:moveTo>
                <a:lnTo>
                  <a:pt x="5292" y="463"/>
                </a:lnTo>
                <a:cubicBezTo>
                  <a:pt x="5300" y="459"/>
                  <a:pt x="5303" y="449"/>
                  <a:pt x="5299" y="441"/>
                </a:cubicBezTo>
                <a:cubicBezTo>
                  <a:pt x="5295" y="433"/>
                  <a:pt x="5286" y="430"/>
                  <a:pt x="5278" y="434"/>
                </a:cubicBezTo>
                <a:lnTo>
                  <a:pt x="5278" y="434"/>
                </a:lnTo>
                <a:cubicBezTo>
                  <a:pt x="5270" y="438"/>
                  <a:pt x="5266" y="448"/>
                  <a:pt x="5270" y="456"/>
                </a:cubicBezTo>
                <a:cubicBezTo>
                  <a:pt x="5274" y="464"/>
                  <a:pt x="5284" y="467"/>
                  <a:pt x="5292" y="463"/>
                </a:cubicBezTo>
                <a:close/>
                <a:moveTo>
                  <a:pt x="5349" y="434"/>
                </a:moveTo>
                <a:lnTo>
                  <a:pt x="5349" y="434"/>
                </a:lnTo>
                <a:cubicBezTo>
                  <a:pt x="5357" y="430"/>
                  <a:pt x="5360" y="421"/>
                  <a:pt x="5356" y="413"/>
                </a:cubicBezTo>
                <a:cubicBezTo>
                  <a:pt x="5352" y="405"/>
                  <a:pt x="5343" y="402"/>
                  <a:pt x="5335" y="405"/>
                </a:cubicBezTo>
                <a:lnTo>
                  <a:pt x="5335" y="405"/>
                </a:lnTo>
                <a:cubicBezTo>
                  <a:pt x="5327" y="409"/>
                  <a:pt x="5324" y="419"/>
                  <a:pt x="5328" y="427"/>
                </a:cubicBezTo>
                <a:cubicBezTo>
                  <a:pt x="5332" y="435"/>
                  <a:pt x="5341" y="438"/>
                  <a:pt x="5349" y="434"/>
                </a:cubicBezTo>
                <a:close/>
                <a:moveTo>
                  <a:pt x="5406" y="405"/>
                </a:moveTo>
                <a:lnTo>
                  <a:pt x="5406" y="405"/>
                </a:lnTo>
                <a:cubicBezTo>
                  <a:pt x="5414" y="401"/>
                  <a:pt x="5418" y="392"/>
                  <a:pt x="5414" y="384"/>
                </a:cubicBezTo>
                <a:cubicBezTo>
                  <a:pt x="5410" y="376"/>
                  <a:pt x="5400" y="373"/>
                  <a:pt x="5392" y="377"/>
                </a:cubicBezTo>
                <a:lnTo>
                  <a:pt x="5392" y="377"/>
                </a:lnTo>
                <a:cubicBezTo>
                  <a:pt x="5384" y="381"/>
                  <a:pt x="5381" y="390"/>
                  <a:pt x="5385" y="398"/>
                </a:cubicBezTo>
                <a:cubicBezTo>
                  <a:pt x="5389" y="406"/>
                  <a:pt x="5398" y="409"/>
                  <a:pt x="5406" y="405"/>
                </a:cubicBezTo>
                <a:close/>
                <a:moveTo>
                  <a:pt x="5464" y="377"/>
                </a:moveTo>
                <a:lnTo>
                  <a:pt x="5464" y="377"/>
                </a:lnTo>
                <a:cubicBezTo>
                  <a:pt x="5472" y="373"/>
                  <a:pt x="5475" y="363"/>
                  <a:pt x="5471" y="355"/>
                </a:cubicBezTo>
                <a:cubicBezTo>
                  <a:pt x="5467" y="347"/>
                  <a:pt x="5457" y="344"/>
                  <a:pt x="5449" y="348"/>
                </a:cubicBezTo>
                <a:lnTo>
                  <a:pt x="5449" y="348"/>
                </a:lnTo>
                <a:cubicBezTo>
                  <a:pt x="5441" y="352"/>
                  <a:pt x="5438" y="362"/>
                  <a:pt x="5442" y="370"/>
                </a:cubicBezTo>
                <a:cubicBezTo>
                  <a:pt x="5446" y="377"/>
                  <a:pt x="5456" y="381"/>
                  <a:pt x="5464" y="377"/>
                </a:cubicBezTo>
                <a:close/>
                <a:moveTo>
                  <a:pt x="5521" y="348"/>
                </a:moveTo>
                <a:lnTo>
                  <a:pt x="5521" y="348"/>
                </a:lnTo>
                <a:cubicBezTo>
                  <a:pt x="5529" y="344"/>
                  <a:pt x="5532" y="334"/>
                  <a:pt x="5528" y="327"/>
                </a:cubicBezTo>
                <a:cubicBezTo>
                  <a:pt x="5524" y="319"/>
                  <a:pt x="5515" y="315"/>
                  <a:pt x="5507" y="319"/>
                </a:cubicBezTo>
                <a:lnTo>
                  <a:pt x="5507" y="319"/>
                </a:lnTo>
                <a:cubicBezTo>
                  <a:pt x="5499" y="323"/>
                  <a:pt x="5495" y="333"/>
                  <a:pt x="5499" y="341"/>
                </a:cubicBezTo>
                <a:cubicBezTo>
                  <a:pt x="5503" y="349"/>
                  <a:pt x="5513" y="352"/>
                  <a:pt x="5521" y="348"/>
                </a:cubicBezTo>
                <a:close/>
                <a:moveTo>
                  <a:pt x="5578" y="319"/>
                </a:moveTo>
                <a:lnTo>
                  <a:pt x="5578" y="319"/>
                </a:lnTo>
                <a:cubicBezTo>
                  <a:pt x="5586" y="315"/>
                  <a:pt x="5589" y="306"/>
                  <a:pt x="5585" y="298"/>
                </a:cubicBezTo>
                <a:cubicBezTo>
                  <a:pt x="5581" y="290"/>
                  <a:pt x="5572" y="287"/>
                  <a:pt x="5564" y="291"/>
                </a:cubicBezTo>
                <a:lnTo>
                  <a:pt x="5564" y="291"/>
                </a:lnTo>
                <a:cubicBezTo>
                  <a:pt x="5556" y="295"/>
                  <a:pt x="5553" y="304"/>
                  <a:pt x="5557" y="312"/>
                </a:cubicBezTo>
                <a:cubicBezTo>
                  <a:pt x="5561" y="320"/>
                  <a:pt x="5570" y="323"/>
                  <a:pt x="5578" y="319"/>
                </a:cubicBezTo>
                <a:close/>
                <a:moveTo>
                  <a:pt x="5635" y="291"/>
                </a:moveTo>
                <a:lnTo>
                  <a:pt x="5635" y="291"/>
                </a:lnTo>
                <a:cubicBezTo>
                  <a:pt x="5643" y="287"/>
                  <a:pt x="5647" y="277"/>
                  <a:pt x="5643" y="269"/>
                </a:cubicBezTo>
                <a:cubicBezTo>
                  <a:pt x="5639" y="261"/>
                  <a:pt x="5629" y="258"/>
                  <a:pt x="5621" y="262"/>
                </a:cubicBezTo>
                <a:lnTo>
                  <a:pt x="5621" y="262"/>
                </a:lnTo>
                <a:cubicBezTo>
                  <a:pt x="5613" y="266"/>
                  <a:pt x="5610" y="276"/>
                  <a:pt x="5614" y="283"/>
                </a:cubicBezTo>
                <a:cubicBezTo>
                  <a:pt x="5618" y="291"/>
                  <a:pt x="5627" y="295"/>
                  <a:pt x="5635" y="291"/>
                </a:cubicBezTo>
                <a:close/>
                <a:moveTo>
                  <a:pt x="5693" y="262"/>
                </a:moveTo>
                <a:lnTo>
                  <a:pt x="5693" y="262"/>
                </a:lnTo>
                <a:cubicBezTo>
                  <a:pt x="5701" y="258"/>
                  <a:pt x="5704" y="248"/>
                  <a:pt x="5700" y="240"/>
                </a:cubicBezTo>
                <a:cubicBezTo>
                  <a:pt x="5696" y="233"/>
                  <a:pt x="5686" y="229"/>
                  <a:pt x="5678" y="233"/>
                </a:cubicBezTo>
                <a:lnTo>
                  <a:pt x="5678" y="233"/>
                </a:lnTo>
                <a:cubicBezTo>
                  <a:pt x="5670" y="237"/>
                  <a:pt x="5667" y="247"/>
                  <a:pt x="5671" y="255"/>
                </a:cubicBezTo>
                <a:cubicBezTo>
                  <a:pt x="5675" y="263"/>
                  <a:pt x="5685" y="266"/>
                  <a:pt x="5693" y="262"/>
                </a:cubicBezTo>
                <a:close/>
                <a:moveTo>
                  <a:pt x="5750" y="233"/>
                </a:moveTo>
                <a:lnTo>
                  <a:pt x="5750" y="233"/>
                </a:lnTo>
                <a:cubicBezTo>
                  <a:pt x="5758" y="229"/>
                  <a:pt x="5761" y="220"/>
                  <a:pt x="5757" y="212"/>
                </a:cubicBezTo>
                <a:cubicBezTo>
                  <a:pt x="5753" y="204"/>
                  <a:pt x="5743" y="201"/>
                  <a:pt x="5736" y="205"/>
                </a:cubicBezTo>
                <a:lnTo>
                  <a:pt x="5736" y="205"/>
                </a:lnTo>
                <a:cubicBezTo>
                  <a:pt x="5728" y="209"/>
                  <a:pt x="5724" y="218"/>
                  <a:pt x="5728" y="226"/>
                </a:cubicBezTo>
                <a:cubicBezTo>
                  <a:pt x="5732" y="234"/>
                  <a:pt x="5742" y="237"/>
                  <a:pt x="5750" y="233"/>
                </a:cubicBezTo>
                <a:close/>
                <a:moveTo>
                  <a:pt x="5807" y="205"/>
                </a:moveTo>
                <a:lnTo>
                  <a:pt x="5807" y="205"/>
                </a:lnTo>
                <a:cubicBezTo>
                  <a:pt x="5815" y="201"/>
                  <a:pt x="5818" y="191"/>
                  <a:pt x="5814" y="183"/>
                </a:cubicBezTo>
                <a:cubicBezTo>
                  <a:pt x="5810" y="175"/>
                  <a:pt x="5801" y="172"/>
                  <a:pt x="5793" y="176"/>
                </a:cubicBezTo>
                <a:lnTo>
                  <a:pt x="5793" y="176"/>
                </a:lnTo>
                <a:cubicBezTo>
                  <a:pt x="5785" y="180"/>
                  <a:pt x="5782" y="189"/>
                  <a:pt x="5786" y="197"/>
                </a:cubicBezTo>
                <a:cubicBezTo>
                  <a:pt x="5790" y="205"/>
                  <a:pt x="5799" y="208"/>
                  <a:pt x="5807" y="205"/>
                </a:cubicBezTo>
                <a:close/>
                <a:moveTo>
                  <a:pt x="5864" y="176"/>
                </a:moveTo>
                <a:lnTo>
                  <a:pt x="5864" y="176"/>
                </a:lnTo>
                <a:cubicBezTo>
                  <a:pt x="5872" y="172"/>
                  <a:pt x="5875" y="162"/>
                  <a:pt x="5872" y="154"/>
                </a:cubicBezTo>
                <a:cubicBezTo>
                  <a:pt x="5868" y="146"/>
                  <a:pt x="5858" y="143"/>
                  <a:pt x="5850" y="147"/>
                </a:cubicBezTo>
                <a:lnTo>
                  <a:pt x="5850" y="147"/>
                </a:lnTo>
                <a:cubicBezTo>
                  <a:pt x="5842" y="151"/>
                  <a:pt x="5839" y="161"/>
                  <a:pt x="5843" y="169"/>
                </a:cubicBezTo>
                <a:cubicBezTo>
                  <a:pt x="5847" y="177"/>
                  <a:pt x="5856" y="180"/>
                  <a:pt x="5864" y="176"/>
                </a:cubicBezTo>
                <a:close/>
                <a:moveTo>
                  <a:pt x="5922" y="147"/>
                </a:moveTo>
                <a:lnTo>
                  <a:pt x="5922" y="147"/>
                </a:lnTo>
                <a:cubicBezTo>
                  <a:pt x="5930" y="143"/>
                  <a:pt x="5933" y="134"/>
                  <a:pt x="5929" y="126"/>
                </a:cubicBezTo>
                <a:cubicBezTo>
                  <a:pt x="5925" y="118"/>
                  <a:pt x="5915" y="115"/>
                  <a:pt x="5907" y="119"/>
                </a:cubicBezTo>
                <a:lnTo>
                  <a:pt x="5907" y="119"/>
                </a:lnTo>
                <a:cubicBezTo>
                  <a:pt x="5899" y="122"/>
                  <a:pt x="5896" y="132"/>
                  <a:pt x="5900" y="140"/>
                </a:cubicBezTo>
                <a:cubicBezTo>
                  <a:pt x="5904" y="148"/>
                  <a:pt x="5914" y="151"/>
                  <a:pt x="5922" y="147"/>
                </a:cubicBezTo>
                <a:close/>
                <a:moveTo>
                  <a:pt x="5979" y="118"/>
                </a:moveTo>
                <a:lnTo>
                  <a:pt x="5979" y="118"/>
                </a:lnTo>
                <a:cubicBezTo>
                  <a:pt x="5987" y="114"/>
                  <a:pt x="5990" y="105"/>
                  <a:pt x="5986" y="97"/>
                </a:cubicBezTo>
                <a:cubicBezTo>
                  <a:pt x="5982" y="89"/>
                  <a:pt x="5972" y="86"/>
                  <a:pt x="5965" y="90"/>
                </a:cubicBezTo>
                <a:lnTo>
                  <a:pt x="5965" y="90"/>
                </a:lnTo>
                <a:cubicBezTo>
                  <a:pt x="5957" y="94"/>
                  <a:pt x="5953" y="103"/>
                  <a:pt x="5957" y="111"/>
                </a:cubicBezTo>
                <a:cubicBezTo>
                  <a:pt x="5961" y="119"/>
                  <a:pt x="5971" y="122"/>
                  <a:pt x="5979" y="118"/>
                </a:cubicBezTo>
                <a:close/>
                <a:moveTo>
                  <a:pt x="6036" y="90"/>
                </a:moveTo>
                <a:lnTo>
                  <a:pt x="6036" y="90"/>
                </a:lnTo>
                <a:cubicBezTo>
                  <a:pt x="6044" y="86"/>
                  <a:pt x="6047" y="76"/>
                  <a:pt x="6043" y="68"/>
                </a:cubicBezTo>
                <a:cubicBezTo>
                  <a:pt x="6039" y="60"/>
                  <a:pt x="6030" y="57"/>
                  <a:pt x="6022" y="61"/>
                </a:cubicBezTo>
                <a:lnTo>
                  <a:pt x="6022" y="61"/>
                </a:lnTo>
                <a:cubicBezTo>
                  <a:pt x="6014" y="65"/>
                  <a:pt x="6011" y="75"/>
                  <a:pt x="6015" y="83"/>
                </a:cubicBezTo>
                <a:cubicBezTo>
                  <a:pt x="6019" y="90"/>
                  <a:pt x="6028" y="94"/>
                  <a:pt x="6036" y="90"/>
                </a:cubicBezTo>
                <a:close/>
                <a:moveTo>
                  <a:pt x="6093" y="61"/>
                </a:moveTo>
                <a:lnTo>
                  <a:pt x="6093" y="61"/>
                </a:lnTo>
                <a:cubicBezTo>
                  <a:pt x="6101" y="57"/>
                  <a:pt x="6104" y="47"/>
                  <a:pt x="6100" y="40"/>
                </a:cubicBezTo>
                <a:cubicBezTo>
                  <a:pt x="6097" y="32"/>
                  <a:pt x="6087" y="28"/>
                  <a:pt x="6079" y="32"/>
                </a:cubicBezTo>
                <a:lnTo>
                  <a:pt x="6079" y="32"/>
                </a:lnTo>
                <a:cubicBezTo>
                  <a:pt x="6071" y="36"/>
                  <a:pt x="6068" y="46"/>
                  <a:pt x="6072" y="54"/>
                </a:cubicBezTo>
                <a:cubicBezTo>
                  <a:pt x="6076" y="62"/>
                  <a:pt x="6085" y="65"/>
                  <a:pt x="6093" y="61"/>
                </a:cubicBezTo>
                <a:close/>
                <a:moveTo>
                  <a:pt x="6151" y="32"/>
                </a:moveTo>
                <a:lnTo>
                  <a:pt x="6151" y="32"/>
                </a:lnTo>
                <a:cubicBezTo>
                  <a:pt x="6158" y="28"/>
                  <a:pt x="6162" y="19"/>
                  <a:pt x="6158" y="11"/>
                </a:cubicBezTo>
                <a:cubicBezTo>
                  <a:pt x="6154" y="3"/>
                  <a:pt x="6144" y="0"/>
                  <a:pt x="6136" y="4"/>
                </a:cubicBezTo>
                <a:lnTo>
                  <a:pt x="6136" y="4"/>
                </a:lnTo>
                <a:cubicBezTo>
                  <a:pt x="6128" y="8"/>
                  <a:pt x="6125" y="17"/>
                  <a:pt x="6129" y="25"/>
                </a:cubicBezTo>
                <a:cubicBezTo>
                  <a:pt x="6133" y="33"/>
                  <a:pt x="6143" y="36"/>
                  <a:pt x="6151" y="32"/>
                </a:cubicBezTo>
                <a:close/>
              </a:path>
            </a:pathLst>
          </a:custGeom>
          <a:solidFill>
            <a:srgbClr val="9BBB59"/>
          </a:solidFill>
          <a:ln w="1588" cap="flat">
            <a:solidFill>
              <a:srgbClr val="9BBB59"/>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II. (</a:t>
            </a:r>
            <a:r>
              <a:rPr lang="hu-HU" dirty="0" smtClean="0">
                <a:latin typeface="Times New Roman" panose="02020603050405020304" pitchFamily="18" charset="0"/>
                <a:cs typeface="Times New Roman" panose="02020603050405020304" pitchFamily="18" charset="0"/>
              </a:rPr>
              <a:t>Amontons</a:t>
            </a:r>
            <a:r>
              <a:rPr lang="hu-HU" dirty="0">
                <a:latin typeface="Times New Roman" panose="02020603050405020304" pitchFamily="18" charset="0"/>
                <a:cs typeface="Times New Roman" panose="02020603050405020304" pitchFamily="18" charset="0"/>
              </a:rPr>
              <a:t>)</a:t>
            </a:r>
          </a:p>
        </p:txBody>
      </p:sp>
      <p:sp>
        <p:nvSpPr>
          <p:cNvPr id="4" name="Szövegdoboz 3">
            <a:extLst>
              <a:ext uri="{FF2B5EF4-FFF2-40B4-BE49-F238E27FC236}">
                <a16:creationId xmlns:a16="http://schemas.microsoft.com/office/drawing/2014/main" id="{3A023798-FFBF-4186-BFC4-78E00396EB0C}"/>
              </a:ext>
            </a:extLst>
          </p:cNvPr>
          <p:cNvSpPr txBox="1"/>
          <p:nvPr/>
        </p:nvSpPr>
        <p:spPr>
          <a:xfrm>
            <a:off x="3570514" y="1843315"/>
            <a:ext cx="5031827" cy="369332"/>
          </a:xfrm>
          <a:prstGeom prst="rect">
            <a:avLst/>
          </a:prstGeom>
          <a:noFill/>
        </p:spPr>
        <p:txBody>
          <a:bodyPr wrap="none" rtlCol="0">
            <a:spAutoFit/>
          </a:bodyPr>
          <a:lstStyle/>
          <a:p>
            <a:r>
              <a:rPr lang="hu-HU" dirty="0">
                <a:hlinkClick r:id="rId3"/>
              </a:rPr>
              <a:t>https://www.youtube.com/watch?v=1pVVZGOBIVg</a:t>
            </a:r>
            <a:r>
              <a:rPr lang="hu-HU" dirty="0"/>
              <a:t> </a:t>
            </a:r>
          </a:p>
        </p:txBody>
      </p:sp>
      <p:sp>
        <p:nvSpPr>
          <p:cNvPr id="6" name="Szövegdoboz 5">
            <a:extLst>
              <a:ext uri="{FF2B5EF4-FFF2-40B4-BE49-F238E27FC236}">
                <a16:creationId xmlns:a16="http://schemas.microsoft.com/office/drawing/2014/main" id="{6986A4C2-D749-4DB2-9753-E8C1CB785FE2}"/>
              </a:ext>
            </a:extLst>
          </p:cNvPr>
          <p:cNvSpPr txBox="1"/>
          <p:nvPr/>
        </p:nvSpPr>
        <p:spPr>
          <a:xfrm>
            <a:off x="5638915" y="6366326"/>
            <a:ext cx="553357" cy="369332"/>
          </a:xfrm>
          <a:prstGeom prst="rect">
            <a:avLst/>
          </a:prstGeom>
          <a:noFill/>
        </p:spPr>
        <p:txBody>
          <a:bodyPr wrap="none" rtlCol="0">
            <a:spAutoFit/>
          </a:bodyPr>
          <a:lstStyle/>
          <a:p>
            <a:r>
              <a:rPr lang="hu-HU" dirty="0"/>
              <a:t>t/</a:t>
            </a:r>
            <a:r>
              <a:rPr lang="hu-HU" dirty="0">
                <a:latin typeface="Calibri" panose="020F0502020204030204" pitchFamily="34" charset="0"/>
              </a:rPr>
              <a:t>°</a:t>
            </a:r>
            <a:r>
              <a:rPr lang="hu-HU" dirty="0" smtClean="0">
                <a:latin typeface="Calibri" panose="020F0502020204030204" pitchFamily="34" charset="0"/>
              </a:rPr>
              <a:t>C</a:t>
            </a:r>
            <a:endParaRPr lang="hu-HU" dirty="0"/>
          </a:p>
        </p:txBody>
      </p:sp>
      <p:sp>
        <p:nvSpPr>
          <p:cNvPr id="7" name="Szövegdoboz 6">
            <a:extLst>
              <a:ext uri="{FF2B5EF4-FFF2-40B4-BE49-F238E27FC236}">
                <a16:creationId xmlns:a16="http://schemas.microsoft.com/office/drawing/2014/main" id="{00D3C815-57D2-48BF-AB20-D3971D114C8E}"/>
              </a:ext>
            </a:extLst>
          </p:cNvPr>
          <p:cNvSpPr txBox="1"/>
          <p:nvPr/>
        </p:nvSpPr>
        <p:spPr>
          <a:xfrm>
            <a:off x="246298" y="2257657"/>
            <a:ext cx="620554" cy="369332"/>
          </a:xfrm>
          <a:prstGeom prst="rect">
            <a:avLst/>
          </a:prstGeom>
          <a:noFill/>
        </p:spPr>
        <p:txBody>
          <a:bodyPr wrap="none" rtlCol="0">
            <a:spAutoFit/>
          </a:bodyPr>
          <a:lstStyle/>
          <a:p>
            <a:r>
              <a:rPr lang="hu-HU" dirty="0"/>
              <a:t>p/Pa</a:t>
            </a:r>
            <a:endParaRPr lang="hu-HU" baseline="30000" dirty="0"/>
          </a:p>
        </p:txBody>
      </p:sp>
      <p:sp>
        <p:nvSpPr>
          <p:cNvPr id="14" name="Line 8">
            <a:extLst>
              <a:ext uri="{FF2B5EF4-FFF2-40B4-BE49-F238E27FC236}">
                <a16:creationId xmlns:a16="http://schemas.microsoft.com/office/drawing/2014/main" id="{C5A859E0-7424-4BAB-B4CE-2604FCA79D08}"/>
              </a:ext>
            </a:extLst>
          </p:cNvPr>
          <p:cNvSpPr>
            <a:spLocks noChangeShapeType="1"/>
          </p:cNvSpPr>
          <p:nvPr/>
        </p:nvSpPr>
        <p:spPr bwMode="auto">
          <a:xfrm flipV="1">
            <a:off x="839788" y="2886075"/>
            <a:ext cx="0" cy="3097213"/>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131" name="Csoportba foglalás 130">
            <a:extLst>
              <a:ext uri="{FF2B5EF4-FFF2-40B4-BE49-F238E27FC236}">
                <a16:creationId xmlns:a16="http://schemas.microsoft.com/office/drawing/2014/main" id="{0E8CB3F3-6338-4918-BB01-55A6E3F45C25}"/>
              </a:ext>
            </a:extLst>
          </p:cNvPr>
          <p:cNvGrpSpPr/>
          <p:nvPr/>
        </p:nvGrpSpPr>
        <p:grpSpPr>
          <a:xfrm>
            <a:off x="2914650" y="4657725"/>
            <a:ext cx="2635250" cy="496888"/>
            <a:chOff x="2914650" y="4657725"/>
            <a:chExt cx="2635250" cy="496888"/>
          </a:xfrm>
        </p:grpSpPr>
        <p:sp>
          <p:nvSpPr>
            <p:cNvPr id="16" name="Oval 10">
              <a:extLst>
                <a:ext uri="{FF2B5EF4-FFF2-40B4-BE49-F238E27FC236}">
                  <a16:creationId xmlns:a16="http://schemas.microsoft.com/office/drawing/2014/main" id="{3EE8B8A0-0AC9-4428-85AF-8B253427D126}"/>
                </a:ext>
              </a:extLst>
            </p:cNvPr>
            <p:cNvSpPr>
              <a:spLocks noChangeArrowheads="1"/>
            </p:cNvSpPr>
            <p:nvPr/>
          </p:nvSpPr>
          <p:spPr bwMode="auto">
            <a:xfrm>
              <a:off x="2914650" y="50784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1">
              <a:extLst>
                <a:ext uri="{FF2B5EF4-FFF2-40B4-BE49-F238E27FC236}">
                  <a16:creationId xmlns:a16="http://schemas.microsoft.com/office/drawing/2014/main" id="{90C92E8A-0B14-4821-AFA8-4D45508C4E93}"/>
                </a:ext>
              </a:extLst>
            </p:cNvPr>
            <p:cNvSpPr>
              <a:spLocks noChangeArrowheads="1"/>
            </p:cNvSpPr>
            <p:nvPr/>
          </p:nvSpPr>
          <p:spPr bwMode="auto">
            <a:xfrm>
              <a:off x="2914650" y="50784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2">
              <a:extLst>
                <a:ext uri="{FF2B5EF4-FFF2-40B4-BE49-F238E27FC236}">
                  <a16:creationId xmlns:a16="http://schemas.microsoft.com/office/drawing/2014/main" id="{6EBD009F-7B7E-4E6F-9272-32756D54E206}"/>
                </a:ext>
              </a:extLst>
            </p:cNvPr>
            <p:cNvSpPr>
              <a:spLocks noChangeArrowheads="1"/>
            </p:cNvSpPr>
            <p:nvPr/>
          </p:nvSpPr>
          <p:spPr bwMode="auto">
            <a:xfrm>
              <a:off x="3079750" y="50530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3">
              <a:extLst>
                <a:ext uri="{FF2B5EF4-FFF2-40B4-BE49-F238E27FC236}">
                  <a16:creationId xmlns:a16="http://schemas.microsoft.com/office/drawing/2014/main" id="{3186C01E-0982-415E-94A2-88B70AFF374A}"/>
                </a:ext>
              </a:extLst>
            </p:cNvPr>
            <p:cNvSpPr>
              <a:spLocks noChangeArrowheads="1"/>
            </p:cNvSpPr>
            <p:nvPr/>
          </p:nvSpPr>
          <p:spPr bwMode="auto">
            <a:xfrm>
              <a:off x="3079750" y="50530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Oval 14">
              <a:extLst>
                <a:ext uri="{FF2B5EF4-FFF2-40B4-BE49-F238E27FC236}">
                  <a16:creationId xmlns:a16="http://schemas.microsoft.com/office/drawing/2014/main" id="{15EA2979-8F80-4D76-9F3A-7018A683085C}"/>
                </a:ext>
              </a:extLst>
            </p:cNvPr>
            <p:cNvSpPr>
              <a:spLocks noChangeArrowheads="1"/>
            </p:cNvSpPr>
            <p:nvPr/>
          </p:nvSpPr>
          <p:spPr bwMode="auto">
            <a:xfrm>
              <a:off x="3259138" y="50276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1" name="Oval 15">
              <a:extLst>
                <a:ext uri="{FF2B5EF4-FFF2-40B4-BE49-F238E27FC236}">
                  <a16:creationId xmlns:a16="http://schemas.microsoft.com/office/drawing/2014/main" id="{D60A3F3E-2793-46D0-B7A7-06EEA98DB39B}"/>
                </a:ext>
              </a:extLst>
            </p:cNvPr>
            <p:cNvSpPr>
              <a:spLocks noChangeArrowheads="1"/>
            </p:cNvSpPr>
            <p:nvPr/>
          </p:nvSpPr>
          <p:spPr bwMode="auto">
            <a:xfrm>
              <a:off x="3259138" y="50276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2" name="Oval 16">
              <a:extLst>
                <a:ext uri="{FF2B5EF4-FFF2-40B4-BE49-F238E27FC236}">
                  <a16:creationId xmlns:a16="http://schemas.microsoft.com/office/drawing/2014/main" id="{142CF1DF-CAD7-4DAE-9132-83C84B356878}"/>
                </a:ext>
              </a:extLst>
            </p:cNvPr>
            <p:cNvSpPr>
              <a:spLocks noChangeArrowheads="1"/>
            </p:cNvSpPr>
            <p:nvPr/>
          </p:nvSpPr>
          <p:spPr bwMode="auto">
            <a:xfrm>
              <a:off x="3424238" y="50022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3" name="Oval 17">
              <a:extLst>
                <a:ext uri="{FF2B5EF4-FFF2-40B4-BE49-F238E27FC236}">
                  <a16:creationId xmlns:a16="http://schemas.microsoft.com/office/drawing/2014/main" id="{86340653-3C61-4C50-9E3A-AA2059DC5C1D}"/>
                </a:ext>
              </a:extLst>
            </p:cNvPr>
            <p:cNvSpPr>
              <a:spLocks noChangeArrowheads="1"/>
            </p:cNvSpPr>
            <p:nvPr/>
          </p:nvSpPr>
          <p:spPr bwMode="auto">
            <a:xfrm>
              <a:off x="3424238" y="50022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Oval 18">
              <a:extLst>
                <a:ext uri="{FF2B5EF4-FFF2-40B4-BE49-F238E27FC236}">
                  <a16:creationId xmlns:a16="http://schemas.microsoft.com/office/drawing/2014/main" id="{DFE073D1-EC4A-4E03-A92C-F693FCCB34EF}"/>
                </a:ext>
              </a:extLst>
            </p:cNvPr>
            <p:cNvSpPr>
              <a:spLocks noChangeArrowheads="1"/>
            </p:cNvSpPr>
            <p:nvPr/>
          </p:nvSpPr>
          <p:spPr bwMode="auto">
            <a:xfrm>
              <a:off x="3602038" y="49641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 name="Oval 19">
              <a:extLst>
                <a:ext uri="{FF2B5EF4-FFF2-40B4-BE49-F238E27FC236}">
                  <a16:creationId xmlns:a16="http://schemas.microsoft.com/office/drawing/2014/main" id="{F32912DF-F98D-42A9-A3B9-88DA6CE42979}"/>
                </a:ext>
              </a:extLst>
            </p:cNvPr>
            <p:cNvSpPr>
              <a:spLocks noChangeArrowheads="1"/>
            </p:cNvSpPr>
            <p:nvPr/>
          </p:nvSpPr>
          <p:spPr bwMode="auto">
            <a:xfrm>
              <a:off x="3602038" y="49641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Oval 20">
              <a:extLst>
                <a:ext uri="{FF2B5EF4-FFF2-40B4-BE49-F238E27FC236}">
                  <a16:creationId xmlns:a16="http://schemas.microsoft.com/office/drawing/2014/main" id="{8725AF13-2626-4CCA-99C0-F0222F6388A4}"/>
                </a:ext>
              </a:extLst>
            </p:cNvPr>
            <p:cNvSpPr>
              <a:spLocks noChangeArrowheads="1"/>
            </p:cNvSpPr>
            <p:nvPr/>
          </p:nvSpPr>
          <p:spPr bwMode="auto">
            <a:xfrm>
              <a:off x="3767138" y="49387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 name="Oval 21">
              <a:extLst>
                <a:ext uri="{FF2B5EF4-FFF2-40B4-BE49-F238E27FC236}">
                  <a16:creationId xmlns:a16="http://schemas.microsoft.com/office/drawing/2014/main" id="{72985928-94ED-4B74-85FA-C96D026194C8}"/>
                </a:ext>
              </a:extLst>
            </p:cNvPr>
            <p:cNvSpPr>
              <a:spLocks noChangeArrowheads="1"/>
            </p:cNvSpPr>
            <p:nvPr/>
          </p:nvSpPr>
          <p:spPr bwMode="auto">
            <a:xfrm>
              <a:off x="3767138" y="49387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2">
              <a:extLst>
                <a:ext uri="{FF2B5EF4-FFF2-40B4-BE49-F238E27FC236}">
                  <a16:creationId xmlns:a16="http://schemas.microsoft.com/office/drawing/2014/main" id="{E6D12AD5-9F53-447B-831B-FBED72B93BDC}"/>
                </a:ext>
              </a:extLst>
            </p:cNvPr>
            <p:cNvSpPr>
              <a:spLocks noChangeArrowheads="1"/>
            </p:cNvSpPr>
            <p:nvPr/>
          </p:nvSpPr>
          <p:spPr bwMode="auto">
            <a:xfrm>
              <a:off x="3933825" y="49133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3">
              <a:extLst>
                <a:ext uri="{FF2B5EF4-FFF2-40B4-BE49-F238E27FC236}">
                  <a16:creationId xmlns:a16="http://schemas.microsoft.com/office/drawing/2014/main" id="{1C587C51-A973-4B7C-AF98-1319A57A42DF}"/>
                </a:ext>
              </a:extLst>
            </p:cNvPr>
            <p:cNvSpPr>
              <a:spLocks noChangeArrowheads="1"/>
            </p:cNvSpPr>
            <p:nvPr/>
          </p:nvSpPr>
          <p:spPr bwMode="auto">
            <a:xfrm>
              <a:off x="3933825" y="49133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Oval 24">
              <a:extLst>
                <a:ext uri="{FF2B5EF4-FFF2-40B4-BE49-F238E27FC236}">
                  <a16:creationId xmlns:a16="http://schemas.microsoft.com/office/drawing/2014/main" id="{7680EE5B-F915-4F34-BC16-CCC2DDBA6853}"/>
                </a:ext>
              </a:extLst>
            </p:cNvPr>
            <p:cNvSpPr>
              <a:spLocks noChangeArrowheads="1"/>
            </p:cNvSpPr>
            <p:nvPr/>
          </p:nvSpPr>
          <p:spPr bwMode="auto">
            <a:xfrm>
              <a:off x="4111625" y="48879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 name="Oval 25">
              <a:extLst>
                <a:ext uri="{FF2B5EF4-FFF2-40B4-BE49-F238E27FC236}">
                  <a16:creationId xmlns:a16="http://schemas.microsoft.com/office/drawing/2014/main" id="{2339B95E-A3CB-4820-9F79-A0BF7C29466E}"/>
                </a:ext>
              </a:extLst>
            </p:cNvPr>
            <p:cNvSpPr>
              <a:spLocks noChangeArrowheads="1"/>
            </p:cNvSpPr>
            <p:nvPr/>
          </p:nvSpPr>
          <p:spPr bwMode="auto">
            <a:xfrm>
              <a:off x="4111625" y="48879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26">
              <a:extLst>
                <a:ext uri="{FF2B5EF4-FFF2-40B4-BE49-F238E27FC236}">
                  <a16:creationId xmlns:a16="http://schemas.microsoft.com/office/drawing/2014/main" id="{55F8EBCC-E0C8-4992-B9B6-0C67AB602951}"/>
                </a:ext>
              </a:extLst>
            </p:cNvPr>
            <p:cNvSpPr>
              <a:spLocks noChangeArrowheads="1"/>
            </p:cNvSpPr>
            <p:nvPr/>
          </p:nvSpPr>
          <p:spPr bwMode="auto">
            <a:xfrm>
              <a:off x="4276725" y="48498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27">
              <a:extLst>
                <a:ext uri="{FF2B5EF4-FFF2-40B4-BE49-F238E27FC236}">
                  <a16:creationId xmlns:a16="http://schemas.microsoft.com/office/drawing/2014/main" id="{2A4E419F-8E5F-4112-A4E9-31275E6535B4}"/>
                </a:ext>
              </a:extLst>
            </p:cNvPr>
            <p:cNvSpPr>
              <a:spLocks noChangeArrowheads="1"/>
            </p:cNvSpPr>
            <p:nvPr/>
          </p:nvSpPr>
          <p:spPr bwMode="auto">
            <a:xfrm>
              <a:off x="4276725" y="48498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28">
              <a:extLst>
                <a:ext uri="{FF2B5EF4-FFF2-40B4-BE49-F238E27FC236}">
                  <a16:creationId xmlns:a16="http://schemas.microsoft.com/office/drawing/2014/main" id="{63A1845E-55BB-4D79-9F07-1E6CD5B31DC3}"/>
                </a:ext>
              </a:extLst>
            </p:cNvPr>
            <p:cNvSpPr>
              <a:spLocks noChangeArrowheads="1"/>
            </p:cNvSpPr>
            <p:nvPr/>
          </p:nvSpPr>
          <p:spPr bwMode="auto">
            <a:xfrm>
              <a:off x="4454525" y="48244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29">
              <a:extLst>
                <a:ext uri="{FF2B5EF4-FFF2-40B4-BE49-F238E27FC236}">
                  <a16:creationId xmlns:a16="http://schemas.microsoft.com/office/drawing/2014/main" id="{311F5669-FD4D-41BD-B7C2-9A756A3516D1}"/>
                </a:ext>
              </a:extLst>
            </p:cNvPr>
            <p:cNvSpPr>
              <a:spLocks noChangeArrowheads="1"/>
            </p:cNvSpPr>
            <p:nvPr/>
          </p:nvSpPr>
          <p:spPr bwMode="auto">
            <a:xfrm>
              <a:off x="4454525" y="48244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0">
              <a:extLst>
                <a:ext uri="{FF2B5EF4-FFF2-40B4-BE49-F238E27FC236}">
                  <a16:creationId xmlns:a16="http://schemas.microsoft.com/office/drawing/2014/main" id="{6EF60370-AE1D-4542-A203-2DF787F99C03}"/>
                </a:ext>
              </a:extLst>
            </p:cNvPr>
            <p:cNvSpPr>
              <a:spLocks noChangeArrowheads="1"/>
            </p:cNvSpPr>
            <p:nvPr/>
          </p:nvSpPr>
          <p:spPr bwMode="auto">
            <a:xfrm>
              <a:off x="4621213" y="47990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1">
              <a:extLst>
                <a:ext uri="{FF2B5EF4-FFF2-40B4-BE49-F238E27FC236}">
                  <a16:creationId xmlns:a16="http://schemas.microsoft.com/office/drawing/2014/main" id="{1F14CB2B-2DE4-4575-8451-CD751638C62D}"/>
                </a:ext>
              </a:extLst>
            </p:cNvPr>
            <p:cNvSpPr>
              <a:spLocks noChangeArrowheads="1"/>
            </p:cNvSpPr>
            <p:nvPr/>
          </p:nvSpPr>
          <p:spPr bwMode="auto">
            <a:xfrm>
              <a:off x="4621213" y="47990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8" name="Oval 32">
              <a:extLst>
                <a:ext uri="{FF2B5EF4-FFF2-40B4-BE49-F238E27FC236}">
                  <a16:creationId xmlns:a16="http://schemas.microsoft.com/office/drawing/2014/main" id="{68062910-7407-4851-82BB-19DBDD7EA7D8}"/>
                </a:ext>
              </a:extLst>
            </p:cNvPr>
            <p:cNvSpPr>
              <a:spLocks noChangeArrowheads="1"/>
            </p:cNvSpPr>
            <p:nvPr/>
          </p:nvSpPr>
          <p:spPr bwMode="auto">
            <a:xfrm>
              <a:off x="4786313" y="47736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3">
              <a:extLst>
                <a:ext uri="{FF2B5EF4-FFF2-40B4-BE49-F238E27FC236}">
                  <a16:creationId xmlns:a16="http://schemas.microsoft.com/office/drawing/2014/main" id="{78A77A7F-6F08-46C0-8607-BD882FF2F591}"/>
                </a:ext>
              </a:extLst>
            </p:cNvPr>
            <p:cNvSpPr>
              <a:spLocks noChangeArrowheads="1"/>
            </p:cNvSpPr>
            <p:nvPr/>
          </p:nvSpPr>
          <p:spPr bwMode="auto">
            <a:xfrm>
              <a:off x="4786313" y="47736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4">
              <a:extLst>
                <a:ext uri="{FF2B5EF4-FFF2-40B4-BE49-F238E27FC236}">
                  <a16:creationId xmlns:a16="http://schemas.microsoft.com/office/drawing/2014/main" id="{8C4F2030-72B9-45F2-8077-D970BCC97A1D}"/>
                </a:ext>
              </a:extLst>
            </p:cNvPr>
            <p:cNvSpPr>
              <a:spLocks noChangeArrowheads="1"/>
            </p:cNvSpPr>
            <p:nvPr/>
          </p:nvSpPr>
          <p:spPr bwMode="auto">
            <a:xfrm>
              <a:off x="4964113" y="4733925"/>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5">
              <a:extLst>
                <a:ext uri="{FF2B5EF4-FFF2-40B4-BE49-F238E27FC236}">
                  <a16:creationId xmlns:a16="http://schemas.microsoft.com/office/drawing/2014/main" id="{E19172E5-77F1-4FC7-BE44-77B4B91A2488}"/>
                </a:ext>
              </a:extLst>
            </p:cNvPr>
            <p:cNvSpPr>
              <a:spLocks noChangeArrowheads="1"/>
            </p:cNvSpPr>
            <p:nvPr/>
          </p:nvSpPr>
          <p:spPr bwMode="auto">
            <a:xfrm>
              <a:off x="4964113" y="4733925"/>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6">
              <a:extLst>
                <a:ext uri="{FF2B5EF4-FFF2-40B4-BE49-F238E27FC236}">
                  <a16:creationId xmlns:a16="http://schemas.microsoft.com/office/drawing/2014/main" id="{F22A99FB-D549-4768-BFFB-0E2EBC7548F7}"/>
                </a:ext>
              </a:extLst>
            </p:cNvPr>
            <p:cNvSpPr>
              <a:spLocks noChangeArrowheads="1"/>
            </p:cNvSpPr>
            <p:nvPr/>
          </p:nvSpPr>
          <p:spPr bwMode="auto">
            <a:xfrm>
              <a:off x="5129213" y="4708525"/>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7">
              <a:extLst>
                <a:ext uri="{FF2B5EF4-FFF2-40B4-BE49-F238E27FC236}">
                  <a16:creationId xmlns:a16="http://schemas.microsoft.com/office/drawing/2014/main" id="{20D98DC5-0F47-4CF3-928D-89D302DEAFB8}"/>
                </a:ext>
              </a:extLst>
            </p:cNvPr>
            <p:cNvSpPr>
              <a:spLocks noChangeArrowheads="1"/>
            </p:cNvSpPr>
            <p:nvPr/>
          </p:nvSpPr>
          <p:spPr bwMode="auto">
            <a:xfrm>
              <a:off x="5129213" y="4708525"/>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38">
              <a:extLst>
                <a:ext uri="{FF2B5EF4-FFF2-40B4-BE49-F238E27FC236}">
                  <a16:creationId xmlns:a16="http://schemas.microsoft.com/office/drawing/2014/main" id="{19BB628F-DA0F-4F0B-BDB7-7B04D8C5295F}"/>
                </a:ext>
              </a:extLst>
            </p:cNvPr>
            <p:cNvSpPr>
              <a:spLocks noChangeArrowheads="1"/>
            </p:cNvSpPr>
            <p:nvPr/>
          </p:nvSpPr>
          <p:spPr bwMode="auto">
            <a:xfrm>
              <a:off x="5308600" y="4683125"/>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39">
              <a:extLst>
                <a:ext uri="{FF2B5EF4-FFF2-40B4-BE49-F238E27FC236}">
                  <a16:creationId xmlns:a16="http://schemas.microsoft.com/office/drawing/2014/main" id="{2B46397C-C235-4A87-BE7E-F184B2843B3D}"/>
                </a:ext>
              </a:extLst>
            </p:cNvPr>
            <p:cNvSpPr>
              <a:spLocks noChangeArrowheads="1"/>
            </p:cNvSpPr>
            <p:nvPr/>
          </p:nvSpPr>
          <p:spPr bwMode="auto">
            <a:xfrm>
              <a:off x="5308600" y="4683125"/>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6" name="Oval 40">
              <a:extLst>
                <a:ext uri="{FF2B5EF4-FFF2-40B4-BE49-F238E27FC236}">
                  <a16:creationId xmlns:a16="http://schemas.microsoft.com/office/drawing/2014/main" id="{3B877BB8-C90D-4CDD-960A-876194FA5483}"/>
                </a:ext>
              </a:extLst>
            </p:cNvPr>
            <p:cNvSpPr>
              <a:spLocks noChangeArrowheads="1"/>
            </p:cNvSpPr>
            <p:nvPr/>
          </p:nvSpPr>
          <p:spPr bwMode="auto">
            <a:xfrm>
              <a:off x="5473700" y="46577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7" name="Oval 41">
              <a:extLst>
                <a:ext uri="{FF2B5EF4-FFF2-40B4-BE49-F238E27FC236}">
                  <a16:creationId xmlns:a16="http://schemas.microsoft.com/office/drawing/2014/main" id="{6D3605DA-64B5-42DA-B61B-C159B388C00A}"/>
                </a:ext>
              </a:extLst>
            </p:cNvPr>
            <p:cNvSpPr>
              <a:spLocks noChangeArrowheads="1"/>
            </p:cNvSpPr>
            <p:nvPr/>
          </p:nvSpPr>
          <p:spPr bwMode="auto">
            <a:xfrm>
              <a:off x="5473700" y="46577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2" name="Csoportba foglalás 131">
            <a:extLst>
              <a:ext uri="{FF2B5EF4-FFF2-40B4-BE49-F238E27FC236}">
                <a16:creationId xmlns:a16="http://schemas.microsoft.com/office/drawing/2014/main" id="{C278E7F5-E1F4-4296-81EA-703FFE75E688}"/>
              </a:ext>
            </a:extLst>
          </p:cNvPr>
          <p:cNvGrpSpPr/>
          <p:nvPr/>
        </p:nvGrpSpPr>
        <p:grpSpPr>
          <a:xfrm>
            <a:off x="2914650" y="3881438"/>
            <a:ext cx="2635250" cy="930275"/>
            <a:chOff x="2914650" y="3881438"/>
            <a:chExt cx="2635250" cy="930275"/>
          </a:xfrm>
        </p:grpSpPr>
        <p:sp>
          <p:nvSpPr>
            <p:cNvPr id="48" name="Oval 42">
              <a:extLst>
                <a:ext uri="{FF2B5EF4-FFF2-40B4-BE49-F238E27FC236}">
                  <a16:creationId xmlns:a16="http://schemas.microsoft.com/office/drawing/2014/main" id="{8CE90FF4-21C6-4BFF-A774-79D8E8DD1513}"/>
                </a:ext>
              </a:extLst>
            </p:cNvPr>
            <p:cNvSpPr>
              <a:spLocks noChangeArrowheads="1"/>
            </p:cNvSpPr>
            <p:nvPr/>
          </p:nvSpPr>
          <p:spPr bwMode="auto">
            <a:xfrm>
              <a:off x="2914650" y="4733925"/>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9" name="Oval 43">
              <a:extLst>
                <a:ext uri="{FF2B5EF4-FFF2-40B4-BE49-F238E27FC236}">
                  <a16:creationId xmlns:a16="http://schemas.microsoft.com/office/drawing/2014/main" id="{1584C851-AFD3-4672-8528-CAD031160CC1}"/>
                </a:ext>
              </a:extLst>
            </p:cNvPr>
            <p:cNvSpPr>
              <a:spLocks noChangeArrowheads="1"/>
            </p:cNvSpPr>
            <p:nvPr/>
          </p:nvSpPr>
          <p:spPr bwMode="auto">
            <a:xfrm>
              <a:off x="2914650" y="4733925"/>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Oval 44">
              <a:extLst>
                <a:ext uri="{FF2B5EF4-FFF2-40B4-BE49-F238E27FC236}">
                  <a16:creationId xmlns:a16="http://schemas.microsoft.com/office/drawing/2014/main" id="{5A9641FE-2BD3-4CBB-96C6-500600CA759C}"/>
                </a:ext>
              </a:extLst>
            </p:cNvPr>
            <p:cNvSpPr>
              <a:spLocks noChangeArrowheads="1"/>
            </p:cNvSpPr>
            <p:nvPr/>
          </p:nvSpPr>
          <p:spPr bwMode="auto">
            <a:xfrm>
              <a:off x="3079750" y="4683125"/>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1" name="Oval 45">
              <a:extLst>
                <a:ext uri="{FF2B5EF4-FFF2-40B4-BE49-F238E27FC236}">
                  <a16:creationId xmlns:a16="http://schemas.microsoft.com/office/drawing/2014/main" id="{53F7445E-8125-4F36-A4A3-53CBC18460B3}"/>
                </a:ext>
              </a:extLst>
            </p:cNvPr>
            <p:cNvSpPr>
              <a:spLocks noChangeArrowheads="1"/>
            </p:cNvSpPr>
            <p:nvPr/>
          </p:nvSpPr>
          <p:spPr bwMode="auto">
            <a:xfrm>
              <a:off x="3079750" y="4683125"/>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Oval 46">
              <a:extLst>
                <a:ext uri="{FF2B5EF4-FFF2-40B4-BE49-F238E27FC236}">
                  <a16:creationId xmlns:a16="http://schemas.microsoft.com/office/drawing/2014/main" id="{D98D947E-546F-4538-8A8A-B8E68EC0152D}"/>
                </a:ext>
              </a:extLst>
            </p:cNvPr>
            <p:cNvSpPr>
              <a:spLocks noChangeArrowheads="1"/>
            </p:cNvSpPr>
            <p:nvPr/>
          </p:nvSpPr>
          <p:spPr bwMode="auto">
            <a:xfrm>
              <a:off x="3259138" y="46196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3" name="Oval 47">
              <a:extLst>
                <a:ext uri="{FF2B5EF4-FFF2-40B4-BE49-F238E27FC236}">
                  <a16:creationId xmlns:a16="http://schemas.microsoft.com/office/drawing/2014/main" id="{6B27A388-6F92-4F7F-AE99-7D754AF5BEC9}"/>
                </a:ext>
              </a:extLst>
            </p:cNvPr>
            <p:cNvSpPr>
              <a:spLocks noChangeArrowheads="1"/>
            </p:cNvSpPr>
            <p:nvPr/>
          </p:nvSpPr>
          <p:spPr bwMode="auto">
            <a:xfrm>
              <a:off x="3259138" y="46196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Oval 48">
              <a:extLst>
                <a:ext uri="{FF2B5EF4-FFF2-40B4-BE49-F238E27FC236}">
                  <a16:creationId xmlns:a16="http://schemas.microsoft.com/office/drawing/2014/main" id="{C6E10C0E-653C-47DB-85C1-D2CB2F32ADA9}"/>
                </a:ext>
              </a:extLst>
            </p:cNvPr>
            <p:cNvSpPr>
              <a:spLocks noChangeArrowheads="1"/>
            </p:cNvSpPr>
            <p:nvPr/>
          </p:nvSpPr>
          <p:spPr bwMode="auto">
            <a:xfrm>
              <a:off x="3424238" y="45688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5" name="Oval 49">
              <a:extLst>
                <a:ext uri="{FF2B5EF4-FFF2-40B4-BE49-F238E27FC236}">
                  <a16:creationId xmlns:a16="http://schemas.microsoft.com/office/drawing/2014/main" id="{84DFCA47-275A-4B47-941D-F2DAEE48C6A8}"/>
                </a:ext>
              </a:extLst>
            </p:cNvPr>
            <p:cNvSpPr>
              <a:spLocks noChangeArrowheads="1"/>
            </p:cNvSpPr>
            <p:nvPr/>
          </p:nvSpPr>
          <p:spPr bwMode="auto">
            <a:xfrm>
              <a:off x="3424238" y="45688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Oval 50">
              <a:extLst>
                <a:ext uri="{FF2B5EF4-FFF2-40B4-BE49-F238E27FC236}">
                  <a16:creationId xmlns:a16="http://schemas.microsoft.com/office/drawing/2014/main" id="{E1143BB4-7735-49DE-AB75-E13BC75AC259}"/>
                </a:ext>
              </a:extLst>
            </p:cNvPr>
            <p:cNvSpPr>
              <a:spLocks noChangeArrowheads="1"/>
            </p:cNvSpPr>
            <p:nvPr/>
          </p:nvSpPr>
          <p:spPr bwMode="auto">
            <a:xfrm>
              <a:off x="3602038" y="45180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7" name="Oval 51">
              <a:extLst>
                <a:ext uri="{FF2B5EF4-FFF2-40B4-BE49-F238E27FC236}">
                  <a16:creationId xmlns:a16="http://schemas.microsoft.com/office/drawing/2014/main" id="{8E769935-A58D-4A8A-9A80-C0545BDA2ACA}"/>
                </a:ext>
              </a:extLst>
            </p:cNvPr>
            <p:cNvSpPr>
              <a:spLocks noChangeArrowheads="1"/>
            </p:cNvSpPr>
            <p:nvPr/>
          </p:nvSpPr>
          <p:spPr bwMode="auto">
            <a:xfrm>
              <a:off x="3602038" y="45180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Oval 52">
              <a:extLst>
                <a:ext uri="{FF2B5EF4-FFF2-40B4-BE49-F238E27FC236}">
                  <a16:creationId xmlns:a16="http://schemas.microsoft.com/office/drawing/2014/main" id="{1179FFDF-709B-436C-A9F0-605940AF5704}"/>
                </a:ext>
              </a:extLst>
            </p:cNvPr>
            <p:cNvSpPr>
              <a:spLocks noChangeArrowheads="1"/>
            </p:cNvSpPr>
            <p:nvPr/>
          </p:nvSpPr>
          <p:spPr bwMode="auto">
            <a:xfrm>
              <a:off x="3767138" y="44545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9" name="Oval 53">
              <a:extLst>
                <a:ext uri="{FF2B5EF4-FFF2-40B4-BE49-F238E27FC236}">
                  <a16:creationId xmlns:a16="http://schemas.microsoft.com/office/drawing/2014/main" id="{21AEBA6D-6805-45F0-80CD-585DD94C4D34}"/>
                </a:ext>
              </a:extLst>
            </p:cNvPr>
            <p:cNvSpPr>
              <a:spLocks noChangeArrowheads="1"/>
            </p:cNvSpPr>
            <p:nvPr/>
          </p:nvSpPr>
          <p:spPr bwMode="auto">
            <a:xfrm>
              <a:off x="3767138" y="44545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Oval 54">
              <a:extLst>
                <a:ext uri="{FF2B5EF4-FFF2-40B4-BE49-F238E27FC236}">
                  <a16:creationId xmlns:a16="http://schemas.microsoft.com/office/drawing/2014/main" id="{E863453F-DA86-450F-961A-08228C00A496}"/>
                </a:ext>
              </a:extLst>
            </p:cNvPr>
            <p:cNvSpPr>
              <a:spLocks noChangeArrowheads="1"/>
            </p:cNvSpPr>
            <p:nvPr/>
          </p:nvSpPr>
          <p:spPr bwMode="auto">
            <a:xfrm>
              <a:off x="3933825" y="44037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1" name="Oval 55">
              <a:extLst>
                <a:ext uri="{FF2B5EF4-FFF2-40B4-BE49-F238E27FC236}">
                  <a16:creationId xmlns:a16="http://schemas.microsoft.com/office/drawing/2014/main" id="{D5196112-F450-49FB-A877-7BD47279D37A}"/>
                </a:ext>
              </a:extLst>
            </p:cNvPr>
            <p:cNvSpPr>
              <a:spLocks noChangeArrowheads="1"/>
            </p:cNvSpPr>
            <p:nvPr/>
          </p:nvSpPr>
          <p:spPr bwMode="auto">
            <a:xfrm>
              <a:off x="3933825" y="44037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Oval 56">
              <a:extLst>
                <a:ext uri="{FF2B5EF4-FFF2-40B4-BE49-F238E27FC236}">
                  <a16:creationId xmlns:a16="http://schemas.microsoft.com/office/drawing/2014/main" id="{405F2A0A-6EDC-475B-B018-D8468F48B091}"/>
                </a:ext>
              </a:extLst>
            </p:cNvPr>
            <p:cNvSpPr>
              <a:spLocks noChangeArrowheads="1"/>
            </p:cNvSpPr>
            <p:nvPr/>
          </p:nvSpPr>
          <p:spPr bwMode="auto">
            <a:xfrm>
              <a:off x="4111625" y="43402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3" name="Oval 57">
              <a:extLst>
                <a:ext uri="{FF2B5EF4-FFF2-40B4-BE49-F238E27FC236}">
                  <a16:creationId xmlns:a16="http://schemas.microsoft.com/office/drawing/2014/main" id="{9D2183FD-3AEC-45BB-8271-47AEF98E7A48}"/>
                </a:ext>
              </a:extLst>
            </p:cNvPr>
            <p:cNvSpPr>
              <a:spLocks noChangeArrowheads="1"/>
            </p:cNvSpPr>
            <p:nvPr/>
          </p:nvSpPr>
          <p:spPr bwMode="auto">
            <a:xfrm>
              <a:off x="4111625" y="43402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Oval 58">
              <a:extLst>
                <a:ext uri="{FF2B5EF4-FFF2-40B4-BE49-F238E27FC236}">
                  <a16:creationId xmlns:a16="http://schemas.microsoft.com/office/drawing/2014/main" id="{8D2CFAF1-639F-4EE4-8714-6476D55C048A}"/>
                </a:ext>
              </a:extLst>
            </p:cNvPr>
            <p:cNvSpPr>
              <a:spLocks noChangeArrowheads="1"/>
            </p:cNvSpPr>
            <p:nvPr/>
          </p:nvSpPr>
          <p:spPr bwMode="auto">
            <a:xfrm>
              <a:off x="4276725" y="42894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5" name="Oval 59">
              <a:extLst>
                <a:ext uri="{FF2B5EF4-FFF2-40B4-BE49-F238E27FC236}">
                  <a16:creationId xmlns:a16="http://schemas.microsoft.com/office/drawing/2014/main" id="{EE45D5C0-063E-4FA8-911D-31013237CA17}"/>
                </a:ext>
              </a:extLst>
            </p:cNvPr>
            <p:cNvSpPr>
              <a:spLocks noChangeArrowheads="1"/>
            </p:cNvSpPr>
            <p:nvPr/>
          </p:nvSpPr>
          <p:spPr bwMode="auto">
            <a:xfrm>
              <a:off x="4276725" y="42894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6" name="Oval 60">
              <a:extLst>
                <a:ext uri="{FF2B5EF4-FFF2-40B4-BE49-F238E27FC236}">
                  <a16:creationId xmlns:a16="http://schemas.microsoft.com/office/drawing/2014/main" id="{3C3AFEFB-07DA-44A6-A750-5AA0C83A519A}"/>
                </a:ext>
              </a:extLst>
            </p:cNvPr>
            <p:cNvSpPr>
              <a:spLocks noChangeArrowheads="1"/>
            </p:cNvSpPr>
            <p:nvPr/>
          </p:nvSpPr>
          <p:spPr bwMode="auto">
            <a:xfrm>
              <a:off x="4454525" y="4224338"/>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7" name="Oval 61">
              <a:extLst>
                <a:ext uri="{FF2B5EF4-FFF2-40B4-BE49-F238E27FC236}">
                  <a16:creationId xmlns:a16="http://schemas.microsoft.com/office/drawing/2014/main" id="{752A8C53-E983-4AFF-8862-089F964C838E}"/>
                </a:ext>
              </a:extLst>
            </p:cNvPr>
            <p:cNvSpPr>
              <a:spLocks noChangeArrowheads="1"/>
            </p:cNvSpPr>
            <p:nvPr/>
          </p:nvSpPr>
          <p:spPr bwMode="auto">
            <a:xfrm>
              <a:off x="4454525" y="4224338"/>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8" name="Oval 62">
              <a:extLst>
                <a:ext uri="{FF2B5EF4-FFF2-40B4-BE49-F238E27FC236}">
                  <a16:creationId xmlns:a16="http://schemas.microsoft.com/office/drawing/2014/main" id="{25E4CD6E-2FD1-4BCA-9C50-87DE6369574A}"/>
                </a:ext>
              </a:extLst>
            </p:cNvPr>
            <p:cNvSpPr>
              <a:spLocks noChangeArrowheads="1"/>
            </p:cNvSpPr>
            <p:nvPr/>
          </p:nvSpPr>
          <p:spPr bwMode="auto">
            <a:xfrm>
              <a:off x="4621213" y="41735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9" name="Oval 63">
              <a:extLst>
                <a:ext uri="{FF2B5EF4-FFF2-40B4-BE49-F238E27FC236}">
                  <a16:creationId xmlns:a16="http://schemas.microsoft.com/office/drawing/2014/main" id="{B96FC5A2-16E7-4944-AE27-2E4AFA8637CF}"/>
                </a:ext>
              </a:extLst>
            </p:cNvPr>
            <p:cNvSpPr>
              <a:spLocks noChangeArrowheads="1"/>
            </p:cNvSpPr>
            <p:nvPr/>
          </p:nvSpPr>
          <p:spPr bwMode="auto">
            <a:xfrm>
              <a:off x="4621213" y="41735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0" name="Oval 64">
              <a:extLst>
                <a:ext uri="{FF2B5EF4-FFF2-40B4-BE49-F238E27FC236}">
                  <a16:creationId xmlns:a16="http://schemas.microsoft.com/office/drawing/2014/main" id="{25667E29-AF6E-40A8-8A5E-752734CD509A}"/>
                </a:ext>
              </a:extLst>
            </p:cNvPr>
            <p:cNvSpPr>
              <a:spLocks noChangeArrowheads="1"/>
            </p:cNvSpPr>
            <p:nvPr/>
          </p:nvSpPr>
          <p:spPr bwMode="auto">
            <a:xfrm>
              <a:off x="4786313" y="41100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1" name="Oval 65">
              <a:extLst>
                <a:ext uri="{FF2B5EF4-FFF2-40B4-BE49-F238E27FC236}">
                  <a16:creationId xmlns:a16="http://schemas.microsoft.com/office/drawing/2014/main" id="{61C0D2CA-E28B-4800-A677-D5A36BBA226C}"/>
                </a:ext>
              </a:extLst>
            </p:cNvPr>
            <p:cNvSpPr>
              <a:spLocks noChangeArrowheads="1"/>
            </p:cNvSpPr>
            <p:nvPr/>
          </p:nvSpPr>
          <p:spPr bwMode="auto">
            <a:xfrm>
              <a:off x="4786313" y="41100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2" name="Oval 66">
              <a:extLst>
                <a:ext uri="{FF2B5EF4-FFF2-40B4-BE49-F238E27FC236}">
                  <a16:creationId xmlns:a16="http://schemas.microsoft.com/office/drawing/2014/main" id="{09205298-A0FD-4BCA-A036-FB82D8F4E920}"/>
                </a:ext>
              </a:extLst>
            </p:cNvPr>
            <p:cNvSpPr>
              <a:spLocks noChangeArrowheads="1"/>
            </p:cNvSpPr>
            <p:nvPr/>
          </p:nvSpPr>
          <p:spPr bwMode="auto">
            <a:xfrm>
              <a:off x="4964113" y="40592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3" name="Oval 67">
              <a:extLst>
                <a:ext uri="{FF2B5EF4-FFF2-40B4-BE49-F238E27FC236}">
                  <a16:creationId xmlns:a16="http://schemas.microsoft.com/office/drawing/2014/main" id="{029DB1E1-62ED-416C-A5A6-40B7F121B51D}"/>
                </a:ext>
              </a:extLst>
            </p:cNvPr>
            <p:cNvSpPr>
              <a:spLocks noChangeArrowheads="1"/>
            </p:cNvSpPr>
            <p:nvPr/>
          </p:nvSpPr>
          <p:spPr bwMode="auto">
            <a:xfrm>
              <a:off x="4964113" y="40592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4" name="Oval 68">
              <a:extLst>
                <a:ext uri="{FF2B5EF4-FFF2-40B4-BE49-F238E27FC236}">
                  <a16:creationId xmlns:a16="http://schemas.microsoft.com/office/drawing/2014/main" id="{904B4023-F430-4E13-8119-648F52C0DD09}"/>
                </a:ext>
              </a:extLst>
            </p:cNvPr>
            <p:cNvSpPr>
              <a:spLocks noChangeArrowheads="1"/>
            </p:cNvSpPr>
            <p:nvPr/>
          </p:nvSpPr>
          <p:spPr bwMode="auto">
            <a:xfrm>
              <a:off x="5129213" y="39957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5" name="Oval 69">
              <a:extLst>
                <a:ext uri="{FF2B5EF4-FFF2-40B4-BE49-F238E27FC236}">
                  <a16:creationId xmlns:a16="http://schemas.microsoft.com/office/drawing/2014/main" id="{242C9C41-D1D3-4D79-BA49-A5A2D6FCEDDE}"/>
                </a:ext>
              </a:extLst>
            </p:cNvPr>
            <p:cNvSpPr>
              <a:spLocks noChangeArrowheads="1"/>
            </p:cNvSpPr>
            <p:nvPr/>
          </p:nvSpPr>
          <p:spPr bwMode="auto">
            <a:xfrm>
              <a:off x="5129213" y="39957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6" name="Oval 70">
              <a:extLst>
                <a:ext uri="{FF2B5EF4-FFF2-40B4-BE49-F238E27FC236}">
                  <a16:creationId xmlns:a16="http://schemas.microsoft.com/office/drawing/2014/main" id="{00BBB0F7-C58D-4BE6-A2AB-A0B883D93DFA}"/>
                </a:ext>
              </a:extLst>
            </p:cNvPr>
            <p:cNvSpPr>
              <a:spLocks noChangeArrowheads="1"/>
            </p:cNvSpPr>
            <p:nvPr/>
          </p:nvSpPr>
          <p:spPr bwMode="auto">
            <a:xfrm>
              <a:off x="5308600" y="39449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7" name="Oval 71">
              <a:extLst>
                <a:ext uri="{FF2B5EF4-FFF2-40B4-BE49-F238E27FC236}">
                  <a16:creationId xmlns:a16="http://schemas.microsoft.com/office/drawing/2014/main" id="{2A3045EB-43DE-4473-81DA-A9E5720B4BB3}"/>
                </a:ext>
              </a:extLst>
            </p:cNvPr>
            <p:cNvSpPr>
              <a:spLocks noChangeArrowheads="1"/>
            </p:cNvSpPr>
            <p:nvPr/>
          </p:nvSpPr>
          <p:spPr bwMode="auto">
            <a:xfrm>
              <a:off x="5308600" y="39449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8" name="Oval 72">
              <a:extLst>
                <a:ext uri="{FF2B5EF4-FFF2-40B4-BE49-F238E27FC236}">
                  <a16:creationId xmlns:a16="http://schemas.microsoft.com/office/drawing/2014/main" id="{483BD4B2-E04D-407E-9FC7-A86F13E8893D}"/>
                </a:ext>
              </a:extLst>
            </p:cNvPr>
            <p:cNvSpPr>
              <a:spLocks noChangeArrowheads="1"/>
            </p:cNvSpPr>
            <p:nvPr/>
          </p:nvSpPr>
          <p:spPr bwMode="auto">
            <a:xfrm>
              <a:off x="5473700" y="38814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9" name="Oval 73">
              <a:extLst>
                <a:ext uri="{FF2B5EF4-FFF2-40B4-BE49-F238E27FC236}">
                  <a16:creationId xmlns:a16="http://schemas.microsoft.com/office/drawing/2014/main" id="{BA92B0C8-71D1-4672-8DC6-9C820EF4B307}"/>
                </a:ext>
              </a:extLst>
            </p:cNvPr>
            <p:cNvSpPr>
              <a:spLocks noChangeArrowheads="1"/>
            </p:cNvSpPr>
            <p:nvPr/>
          </p:nvSpPr>
          <p:spPr bwMode="auto">
            <a:xfrm>
              <a:off x="5473700" y="38814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3" name="Csoportba foglalás 132">
            <a:extLst>
              <a:ext uri="{FF2B5EF4-FFF2-40B4-BE49-F238E27FC236}">
                <a16:creationId xmlns:a16="http://schemas.microsoft.com/office/drawing/2014/main" id="{9924AD0C-0D3E-4075-B30A-ADDDFB720431}"/>
              </a:ext>
            </a:extLst>
          </p:cNvPr>
          <p:cNvGrpSpPr/>
          <p:nvPr/>
        </p:nvGrpSpPr>
        <p:grpSpPr>
          <a:xfrm>
            <a:off x="2914650" y="3116263"/>
            <a:ext cx="2635250" cy="1363662"/>
            <a:chOff x="2914650" y="3116263"/>
            <a:chExt cx="2635250" cy="1363662"/>
          </a:xfrm>
        </p:grpSpPr>
        <p:sp>
          <p:nvSpPr>
            <p:cNvPr id="80" name="Oval 74">
              <a:extLst>
                <a:ext uri="{FF2B5EF4-FFF2-40B4-BE49-F238E27FC236}">
                  <a16:creationId xmlns:a16="http://schemas.microsoft.com/office/drawing/2014/main" id="{200060E7-30D6-4EB0-A9FA-8DF5D342B8AC}"/>
                </a:ext>
              </a:extLst>
            </p:cNvPr>
            <p:cNvSpPr>
              <a:spLocks noChangeArrowheads="1"/>
            </p:cNvSpPr>
            <p:nvPr/>
          </p:nvSpPr>
          <p:spPr bwMode="auto">
            <a:xfrm>
              <a:off x="2914650" y="44037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1" name="Oval 75">
              <a:extLst>
                <a:ext uri="{FF2B5EF4-FFF2-40B4-BE49-F238E27FC236}">
                  <a16:creationId xmlns:a16="http://schemas.microsoft.com/office/drawing/2014/main" id="{4BFE3ABE-768A-42B9-B4D0-A883DE938878}"/>
                </a:ext>
              </a:extLst>
            </p:cNvPr>
            <p:cNvSpPr>
              <a:spLocks noChangeArrowheads="1"/>
            </p:cNvSpPr>
            <p:nvPr/>
          </p:nvSpPr>
          <p:spPr bwMode="auto">
            <a:xfrm>
              <a:off x="2914650" y="44037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2" name="Oval 76">
              <a:extLst>
                <a:ext uri="{FF2B5EF4-FFF2-40B4-BE49-F238E27FC236}">
                  <a16:creationId xmlns:a16="http://schemas.microsoft.com/office/drawing/2014/main" id="{EEBB5EA6-3497-40E3-B48A-E7D665380A25}"/>
                </a:ext>
              </a:extLst>
            </p:cNvPr>
            <p:cNvSpPr>
              <a:spLocks noChangeArrowheads="1"/>
            </p:cNvSpPr>
            <p:nvPr/>
          </p:nvSpPr>
          <p:spPr bwMode="auto">
            <a:xfrm>
              <a:off x="3079750" y="43148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3" name="Oval 77">
              <a:extLst>
                <a:ext uri="{FF2B5EF4-FFF2-40B4-BE49-F238E27FC236}">
                  <a16:creationId xmlns:a16="http://schemas.microsoft.com/office/drawing/2014/main" id="{5977ABA5-6FEF-4F08-9B79-F04B70B264F1}"/>
                </a:ext>
              </a:extLst>
            </p:cNvPr>
            <p:cNvSpPr>
              <a:spLocks noChangeArrowheads="1"/>
            </p:cNvSpPr>
            <p:nvPr/>
          </p:nvSpPr>
          <p:spPr bwMode="auto">
            <a:xfrm>
              <a:off x="3079750" y="43148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4" name="Oval 78">
              <a:extLst>
                <a:ext uri="{FF2B5EF4-FFF2-40B4-BE49-F238E27FC236}">
                  <a16:creationId xmlns:a16="http://schemas.microsoft.com/office/drawing/2014/main" id="{F5C9B6D3-763C-4CC5-9472-950BE9886B50}"/>
                </a:ext>
              </a:extLst>
            </p:cNvPr>
            <p:cNvSpPr>
              <a:spLocks noChangeArrowheads="1"/>
            </p:cNvSpPr>
            <p:nvPr/>
          </p:nvSpPr>
          <p:spPr bwMode="auto">
            <a:xfrm>
              <a:off x="3259138" y="4224338"/>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5" name="Oval 79">
              <a:extLst>
                <a:ext uri="{FF2B5EF4-FFF2-40B4-BE49-F238E27FC236}">
                  <a16:creationId xmlns:a16="http://schemas.microsoft.com/office/drawing/2014/main" id="{DBAC1ACE-D8B2-46CB-83FB-3A34637A9D41}"/>
                </a:ext>
              </a:extLst>
            </p:cNvPr>
            <p:cNvSpPr>
              <a:spLocks noChangeArrowheads="1"/>
            </p:cNvSpPr>
            <p:nvPr/>
          </p:nvSpPr>
          <p:spPr bwMode="auto">
            <a:xfrm>
              <a:off x="3259138" y="4224338"/>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6" name="Oval 80">
              <a:extLst>
                <a:ext uri="{FF2B5EF4-FFF2-40B4-BE49-F238E27FC236}">
                  <a16:creationId xmlns:a16="http://schemas.microsoft.com/office/drawing/2014/main" id="{3FA7CAC6-6F6B-4BF1-B0DD-AA94E1E18826}"/>
                </a:ext>
              </a:extLst>
            </p:cNvPr>
            <p:cNvSpPr>
              <a:spLocks noChangeArrowheads="1"/>
            </p:cNvSpPr>
            <p:nvPr/>
          </p:nvSpPr>
          <p:spPr bwMode="auto">
            <a:xfrm>
              <a:off x="3424238" y="41354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7" name="Oval 81">
              <a:extLst>
                <a:ext uri="{FF2B5EF4-FFF2-40B4-BE49-F238E27FC236}">
                  <a16:creationId xmlns:a16="http://schemas.microsoft.com/office/drawing/2014/main" id="{C4CE70EE-6DEC-4AE1-942D-6D74A7A49C1A}"/>
                </a:ext>
              </a:extLst>
            </p:cNvPr>
            <p:cNvSpPr>
              <a:spLocks noChangeArrowheads="1"/>
            </p:cNvSpPr>
            <p:nvPr/>
          </p:nvSpPr>
          <p:spPr bwMode="auto">
            <a:xfrm>
              <a:off x="3424238" y="41354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8" name="Oval 82">
              <a:extLst>
                <a:ext uri="{FF2B5EF4-FFF2-40B4-BE49-F238E27FC236}">
                  <a16:creationId xmlns:a16="http://schemas.microsoft.com/office/drawing/2014/main" id="{CD2606DF-7028-4820-9FBB-1DBE6E6E0E5F}"/>
                </a:ext>
              </a:extLst>
            </p:cNvPr>
            <p:cNvSpPr>
              <a:spLocks noChangeArrowheads="1"/>
            </p:cNvSpPr>
            <p:nvPr/>
          </p:nvSpPr>
          <p:spPr bwMode="auto">
            <a:xfrm>
              <a:off x="3602038" y="40592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9" name="Oval 83">
              <a:extLst>
                <a:ext uri="{FF2B5EF4-FFF2-40B4-BE49-F238E27FC236}">
                  <a16:creationId xmlns:a16="http://schemas.microsoft.com/office/drawing/2014/main" id="{582F3FA7-CC35-4AD2-AB62-07DFC74211C8}"/>
                </a:ext>
              </a:extLst>
            </p:cNvPr>
            <p:cNvSpPr>
              <a:spLocks noChangeArrowheads="1"/>
            </p:cNvSpPr>
            <p:nvPr/>
          </p:nvSpPr>
          <p:spPr bwMode="auto">
            <a:xfrm>
              <a:off x="3602038" y="40592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0" name="Oval 84">
              <a:extLst>
                <a:ext uri="{FF2B5EF4-FFF2-40B4-BE49-F238E27FC236}">
                  <a16:creationId xmlns:a16="http://schemas.microsoft.com/office/drawing/2014/main" id="{DBF8A282-0399-4773-AD3B-DBA926124CF3}"/>
                </a:ext>
              </a:extLst>
            </p:cNvPr>
            <p:cNvSpPr>
              <a:spLocks noChangeArrowheads="1"/>
            </p:cNvSpPr>
            <p:nvPr/>
          </p:nvSpPr>
          <p:spPr bwMode="auto">
            <a:xfrm>
              <a:off x="3767138" y="39703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1" name="Oval 85">
              <a:extLst>
                <a:ext uri="{FF2B5EF4-FFF2-40B4-BE49-F238E27FC236}">
                  <a16:creationId xmlns:a16="http://schemas.microsoft.com/office/drawing/2014/main" id="{0DFBFBEB-BD19-4749-B214-57827511273B}"/>
                </a:ext>
              </a:extLst>
            </p:cNvPr>
            <p:cNvSpPr>
              <a:spLocks noChangeArrowheads="1"/>
            </p:cNvSpPr>
            <p:nvPr/>
          </p:nvSpPr>
          <p:spPr bwMode="auto">
            <a:xfrm>
              <a:off x="3767138" y="39703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2" name="Oval 86">
              <a:extLst>
                <a:ext uri="{FF2B5EF4-FFF2-40B4-BE49-F238E27FC236}">
                  <a16:creationId xmlns:a16="http://schemas.microsoft.com/office/drawing/2014/main" id="{8A35DF9F-EA63-4648-8967-2898F8CB1B87}"/>
                </a:ext>
              </a:extLst>
            </p:cNvPr>
            <p:cNvSpPr>
              <a:spLocks noChangeArrowheads="1"/>
            </p:cNvSpPr>
            <p:nvPr/>
          </p:nvSpPr>
          <p:spPr bwMode="auto">
            <a:xfrm>
              <a:off x="3933825" y="38814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3" name="Oval 87">
              <a:extLst>
                <a:ext uri="{FF2B5EF4-FFF2-40B4-BE49-F238E27FC236}">
                  <a16:creationId xmlns:a16="http://schemas.microsoft.com/office/drawing/2014/main" id="{9265C3EA-829C-4351-9BD0-ED3C7F510105}"/>
                </a:ext>
              </a:extLst>
            </p:cNvPr>
            <p:cNvSpPr>
              <a:spLocks noChangeArrowheads="1"/>
            </p:cNvSpPr>
            <p:nvPr/>
          </p:nvSpPr>
          <p:spPr bwMode="auto">
            <a:xfrm>
              <a:off x="3933825" y="38814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4" name="Oval 88">
              <a:extLst>
                <a:ext uri="{FF2B5EF4-FFF2-40B4-BE49-F238E27FC236}">
                  <a16:creationId xmlns:a16="http://schemas.microsoft.com/office/drawing/2014/main" id="{4F8EEA79-9AB0-44A8-92C1-F6CCDAD9DC4B}"/>
                </a:ext>
              </a:extLst>
            </p:cNvPr>
            <p:cNvSpPr>
              <a:spLocks noChangeArrowheads="1"/>
            </p:cNvSpPr>
            <p:nvPr/>
          </p:nvSpPr>
          <p:spPr bwMode="auto">
            <a:xfrm>
              <a:off x="4111625" y="3803650"/>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5" name="Oval 89">
              <a:extLst>
                <a:ext uri="{FF2B5EF4-FFF2-40B4-BE49-F238E27FC236}">
                  <a16:creationId xmlns:a16="http://schemas.microsoft.com/office/drawing/2014/main" id="{975BC6E7-83C5-404D-AAEF-99F0D0227ECF}"/>
                </a:ext>
              </a:extLst>
            </p:cNvPr>
            <p:cNvSpPr>
              <a:spLocks noChangeArrowheads="1"/>
            </p:cNvSpPr>
            <p:nvPr/>
          </p:nvSpPr>
          <p:spPr bwMode="auto">
            <a:xfrm>
              <a:off x="4111625" y="3803650"/>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6" name="Oval 90">
              <a:extLst>
                <a:ext uri="{FF2B5EF4-FFF2-40B4-BE49-F238E27FC236}">
                  <a16:creationId xmlns:a16="http://schemas.microsoft.com/office/drawing/2014/main" id="{AB97CA7F-B816-4158-84DF-0ABE137EBC75}"/>
                </a:ext>
              </a:extLst>
            </p:cNvPr>
            <p:cNvSpPr>
              <a:spLocks noChangeArrowheads="1"/>
            </p:cNvSpPr>
            <p:nvPr/>
          </p:nvSpPr>
          <p:spPr bwMode="auto">
            <a:xfrm>
              <a:off x="4276725" y="37147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7" name="Oval 91">
              <a:extLst>
                <a:ext uri="{FF2B5EF4-FFF2-40B4-BE49-F238E27FC236}">
                  <a16:creationId xmlns:a16="http://schemas.microsoft.com/office/drawing/2014/main" id="{9F148DD7-B73F-4D04-9FA2-918EDAF7B7C5}"/>
                </a:ext>
              </a:extLst>
            </p:cNvPr>
            <p:cNvSpPr>
              <a:spLocks noChangeArrowheads="1"/>
            </p:cNvSpPr>
            <p:nvPr/>
          </p:nvSpPr>
          <p:spPr bwMode="auto">
            <a:xfrm>
              <a:off x="4276725" y="37147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8" name="Oval 92">
              <a:extLst>
                <a:ext uri="{FF2B5EF4-FFF2-40B4-BE49-F238E27FC236}">
                  <a16:creationId xmlns:a16="http://schemas.microsoft.com/office/drawing/2014/main" id="{2AA9E5EA-893A-4A3C-8769-17F4E6A19629}"/>
                </a:ext>
              </a:extLst>
            </p:cNvPr>
            <p:cNvSpPr>
              <a:spLocks noChangeArrowheads="1"/>
            </p:cNvSpPr>
            <p:nvPr/>
          </p:nvSpPr>
          <p:spPr bwMode="auto">
            <a:xfrm>
              <a:off x="4454525" y="36258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9" name="Oval 93">
              <a:extLst>
                <a:ext uri="{FF2B5EF4-FFF2-40B4-BE49-F238E27FC236}">
                  <a16:creationId xmlns:a16="http://schemas.microsoft.com/office/drawing/2014/main" id="{014D2C34-8E66-4414-BA06-CA48F22BFA01}"/>
                </a:ext>
              </a:extLst>
            </p:cNvPr>
            <p:cNvSpPr>
              <a:spLocks noChangeArrowheads="1"/>
            </p:cNvSpPr>
            <p:nvPr/>
          </p:nvSpPr>
          <p:spPr bwMode="auto">
            <a:xfrm>
              <a:off x="4454525" y="36258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0" name="Oval 94">
              <a:extLst>
                <a:ext uri="{FF2B5EF4-FFF2-40B4-BE49-F238E27FC236}">
                  <a16:creationId xmlns:a16="http://schemas.microsoft.com/office/drawing/2014/main" id="{1095CA6E-3EA1-4702-8470-1B9F741545A0}"/>
                </a:ext>
              </a:extLst>
            </p:cNvPr>
            <p:cNvSpPr>
              <a:spLocks noChangeArrowheads="1"/>
            </p:cNvSpPr>
            <p:nvPr/>
          </p:nvSpPr>
          <p:spPr bwMode="auto">
            <a:xfrm>
              <a:off x="4621213" y="35369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1" name="Oval 95">
              <a:extLst>
                <a:ext uri="{FF2B5EF4-FFF2-40B4-BE49-F238E27FC236}">
                  <a16:creationId xmlns:a16="http://schemas.microsoft.com/office/drawing/2014/main" id="{91373011-F7EB-4FE0-96A7-64EE394BF4B7}"/>
                </a:ext>
              </a:extLst>
            </p:cNvPr>
            <p:cNvSpPr>
              <a:spLocks noChangeArrowheads="1"/>
            </p:cNvSpPr>
            <p:nvPr/>
          </p:nvSpPr>
          <p:spPr bwMode="auto">
            <a:xfrm>
              <a:off x="4621213" y="35369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2" name="Oval 96">
              <a:extLst>
                <a:ext uri="{FF2B5EF4-FFF2-40B4-BE49-F238E27FC236}">
                  <a16:creationId xmlns:a16="http://schemas.microsoft.com/office/drawing/2014/main" id="{A0A20875-EA78-465E-8F71-CEE37C81F6E5}"/>
                </a:ext>
              </a:extLst>
            </p:cNvPr>
            <p:cNvSpPr>
              <a:spLocks noChangeArrowheads="1"/>
            </p:cNvSpPr>
            <p:nvPr/>
          </p:nvSpPr>
          <p:spPr bwMode="auto">
            <a:xfrm>
              <a:off x="4786313" y="34607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3" name="Oval 97">
              <a:extLst>
                <a:ext uri="{FF2B5EF4-FFF2-40B4-BE49-F238E27FC236}">
                  <a16:creationId xmlns:a16="http://schemas.microsoft.com/office/drawing/2014/main" id="{2219EAF9-9E88-4E3B-8F11-E91D350B9E2B}"/>
                </a:ext>
              </a:extLst>
            </p:cNvPr>
            <p:cNvSpPr>
              <a:spLocks noChangeArrowheads="1"/>
            </p:cNvSpPr>
            <p:nvPr/>
          </p:nvSpPr>
          <p:spPr bwMode="auto">
            <a:xfrm>
              <a:off x="4786313" y="34607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4" name="Oval 98">
              <a:extLst>
                <a:ext uri="{FF2B5EF4-FFF2-40B4-BE49-F238E27FC236}">
                  <a16:creationId xmlns:a16="http://schemas.microsoft.com/office/drawing/2014/main" id="{E7053FAF-BB86-4E6F-9DAF-B4C97F50AE0D}"/>
                </a:ext>
              </a:extLst>
            </p:cNvPr>
            <p:cNvSpPr>
              <a:spLocks noChangeArrowheads="1"/>
            </p:cNvSpPr>
            <p:nvPr/>
          </p:nvSpPr>
          <p:spPr bwMode="auto">
            <a:xfrm>
              <a:off x="4964113" y="3370263"/>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5" name="Oval 99">
              <a:extLst>
                <a:ext uri="{FF2B5EF4-FFF2-40B4-BE49-F238E27FC236}">
                  <a16:creationId xmlns:a16="http://schemas.microsoft.com/office/drawing/2014/main" id="{6741D126-1A8D-41AE-A669-34685AAF08D4}"/>
                </a:ext>
              </a:extLst>
            </p:cNvPr>
            <p:cNvSpPr>
              <a:spLocks noChangeArrowheads="1"/>
            </p:cNvSpPr>
            <p:nvPr/>
          </p:nvSpPr>
          <p:spPr bwMode="auto">
            <a:xfrm>
              <a:off x="4964113" y="3370263"/>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Oval 100">
              <a:extLst>
                <a:ext uri="{FF2B5EF4-FFF2-40B4-BE49-F238E27FC236}">
                  <a16:creationId xmlns:a16="http://schemas.microsoft.com/office/drawing/2014/main" id="{3271A884-911D-40D9-B894-EF64E024494C}"/>
                </a:ext>
              </a:extLst>
            </p:cNvPr>
            <p:cNvSpPr>
              <a:spLocks noChangeArrowheads="1"/>
            </p:cNvSpPr>
            <p:nvPr/>
          </p:nvSpPr>
          <p:spPr bwMode="auto">
            <a:xfrm>
              <a:off x="5129213" y="32813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7" name="Oval 101">
              <a:extLst>
                <a:ext uri="{FF2B5EF4-FFF2-40B4-BE49-F238E27FC236}">
                  <a16:creationId xmlns:a16="http://schemas.microsoft.com/office/drawing/2014/main" id="{B13B1453-5CD9-439F-9E91-BE98DE5653B5}"/>
                </a:ext>
              </a:extLst>
            </p:cNvPr>
            <p:cNvSpPr>
              <a:spLocks noChangeArrowheads="1"/>
            </p:cNvSpPr>
            <p:nvPr/>
          </p:nvSpPr>
          <p:spPr bwMode="auto">
            <a:xfrm>
              <a:off x="5129213" y="32813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Oval 102">
              <a:extLst>
                <a:ext uri="{FF2B5EF4-FFF2-40B4-BE49-F238E27FC236}">
                  <a16:creationId xmlns:a16="http://schemas.microsoft.com/office/drawing/2014/main" id="{4CE21104-5A3B-4739-86F9-6567944CE507}"/>
                </a:ext>
              </a:extLst>
            </p:cNvPr>
            <p:cNvSpPr>
              <a:spLocks noChangeArrowheads="1"/>
            </p:cNvSpPr>
            <p:nvPr/>
          </p:nvSpPr>
          <p:spPr bwMode="auto">
            <a:xfrm>
              <a:off x="5308600" y="32051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9" name="Oval 103">
              <a:extLst>
                <a:ext uri="{FF2B5EF4-FFF2-40B4-BE49-F238E27FC236}">
                  <a16:creationId xmlns:a16="http://schemas.microsoft.com/office/drawing/2014/main" id="{05D8DEB9-689B-4C3F-9FE4-A28994F21AAC}"/>
                </a:ext>
              </a:extLst>
            </p:cNvPr>
            <p:cNvSpPr>
              <a:spLocks noChangeArrowheads="1"/>
            </p:cNvSpPr>
            <p:nvPr/>
          </p:nvSpPr>
          <p:spPr bwMode="auto">
            <a:xfrm>
              <a:off x="5308600" y="32051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0" name="Oval 104">
              <a:extLst>
                <a:ext uri="{FF2B5EF4-FFF2-40B4-BE49-F238E27FC236}">
                  <a16:creationId xmlns:a16="http://schemas.microsoft.com/office/drawing/2014/main" id="{A22BFD8B-4EAF-43B6-988F-D84447F05DB9}"/>
                </a:ext>
              </a:extLst>
            </p:cNvPr>
            <p:cNvSpPr>
              <a:spLocks noChangeArrowheads="1"/>
            </p:cNvSpPr>
            <p:nvPr/>
          </p:nvSpPr>
          <p:spPr bwMode="auto">
            <a:xfrm>
              <a:off x="5473700" y="31162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1" name="Oval 105">
              <a:extLst>
                <a:ext uri="{FF2B5EF4-FFF2-40B4-BE49-F238E27FC236}">
                  <a16:creationId xmlns:a16="http://schemas.microsoft.com/office/drawing/2014/main" id="{6606759B-F93B-4517-A5E5-ADE10AD6F88D}"/>
                </a:ext>
              </a:extLst>
            </p:cNvPr>
            <p:cNvSpPr>
              <a:spLocks noChangeArrowheads="1"/>
            </p:cNvSpPr>
            <p:nvPr/>
          </p:nvSpPr>
          <p:spPr bwMode="auto">
            <a:xfrm>
              <a:off x="5473700" y="31162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5" name="Rectangle 109">
            <a:extLst>
              <a:ext uri="{FF2B5EF4-FFF2-40B4-BE49-F238E27FC236}">
                <a16:creationId xmlns:a16="http://schemas.microsoft.com/office/drawing/2014/main" id="{9ED9E794-B89B-411D-BE7B-783786B14CAD}"/>
              </a:ext>
            </a:extLst>
          </p:cNvPr>
          <p:cNvSpPr>
            <a:spLocks noChangeArrowheads="1"/>
          </p:cNvSpPr>
          <p:nvPr/>
        </p:nvSpPr>
        <p:spPr bwMode="auto">
          <a:xfrm>
            <a:off x="276225" y="5883275"/>
            <a:ext cx="508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6" name="Rectangle 110">
            <a:extLst>
              <a:ext uri="{FF2B5EF4-FFF2-40B4-BE49-F238E27FC236}">
                <a16:creationId xmlns:a16="http://schemas.microsoft.com/office/drawing/2014/main" id="{19E952EE-A746-45EB-8280-2BAE3984AFA4}"/>
              </a:ext>
            </a:extLst>
          </p:cNvPr>
          <p:cNvSpPr>
            <a:spLocks noChangeArrowheads="1"/>
          </p:cNvSpPr>
          <p:nvPr/>
        </p:nvSpPr>
        <p:spPr bwMode="auto">
          <a:xfrm>
            <a:off x="631825" y="5368925"/>
            <a:ext cx="152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7" name="Rectangle 111">
            <a:extLst>
              <a:ext uri="{FF2B5EF4-FFF2-40B4-BE49-F238E27FC236}">
                <a16:creationId xmlns:a16="http://schemas.microsoft.com/office/drawing/2014/main" id="{B44EFD5A-7CCF-442B-8B36-97F412BC2DE4}"/>
              </a:ext>
            </a:extLst>
          </p:cNvPr>
          <p:cNvSpPr>
            <a:spLocks noChangeArrowheads="1"/>
          </p:cNvSpPr>
          <p:nvPr/>
        </p:nvSpPr>
        <p:spPr bwMode="auto">
          <a:xfrm>
            <a:off x="322263" y="4851400"/>
            <a:ext cx="509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8" name="Rectangle 112">
            <a:extLst>
              <a:ext uri="{FF2B5EF4-FFF2-40B4-BE49-F238E27FC236}">
                <a16:creationId xmlns:a16="http://schemas.microsoft.com/office/drawing/2014/main" id="{5F119935-7017-49C6-B2B8-64BFA7C76787}"/>
              </a:ext>
            </a:extLst>
          </p:cNvPr>
          <p:cNvSpPr>
            <a:spLocks noChangeArrowheads="1"/>
          </p:cNvSpPr>
          <p:nvPr/>
        </p:nvSpPr>
        <p:spPr bwMode="auto">
          <a:xfrm>
            <a:off x="322263" y="4338638"/>
            <a:ext cx="471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9" name="Rectangle 113">
            <a:extLst>
              <a:ext uri="{FF2B5EF4-FFF2-40B4-BE49-F238E27FC236}">
                <a16:creationId xmlns:a16="http://schemas.microsoft.com/office/drawing/2014/main" id="{D0A8B61E-0350-48FC-AF87-F5A17DA6A042}"/>
              </a:ext>
            </a:extLst>
          </p:cNvPr>
          <p:cNvSpPr>
            <a:spLocks noChangeArrowheads="1"/>
          </p:cNvSpPr>
          <p:nvPr/>
        </p:nvSpPr>
        <p:spPr bwMode="auto">
          <a:xfrm>
            <a:off x="322263" y="3824288"/>
            <a:ext cx="4714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0" name="Rectangle 114">
            <a:extLst>
              <a:ext uri="{FF2B5EF4-FFF2-40B4-BE49-F238E27FC236}">
                <a16:creationId xmlns:a16="http://schemas.microsoft.com/office/drawing/2014/main" id="{0E012E5F-0C5C-4FEE-98BB-B814C06A1A78}"/>
              </a:ext>
            </a:extLst>
          </p:cNvPr>
          <p:cNvSpPr>
            <a:spLocks noChangeArrowheads="1"/>
          </p:cNvSpPr>
          <p:nvPr/>
        </p:nvSpPr>
        <p:spPr bwMode="auto">
          <a:xfrm>
            <a:off x="322263" y="3306763"/>
            <a:ext cx="509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1" name="Rectangle 115">
            <a:extLst>
              <a:ext uri="{FF2B5EF4-FFF2-40B4-BE49-F238E27FC236}">
                <a16:creationId xmlns:a16="http://schemas.microsoft.com/office/drawing/2014/main" id="{D9756E4B-41F1-4729-9CCD-6C1E45B879C7}"/>
              </a:ext>
            </a:extLst>
          </p:cNvPr>
          <p:cNvSpPr>
            <a:spLocks noChangeArrowheads="1"/>
          </p:cNvSpPr>
          <p:nvPr/>
        </p:nvSpPr>
        <p:spPr bwMode="auto">
          <a:xfrm>
            <a:off x="322263" y="2794000"/>
            <a:ext cx="471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50000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2" name="Rectangle 116">
            <a:extLst>
              <a:ext uri="{FF2B5EF4-FFF2-40B4-BE49-F238E27FC236}">
                <a16:creationId xmlns:a16="http://schemas.microsoft.com/office/drawing/2014/main" id="{8B58114B-C2DC-47E1-BC8B-55E093EACCB9}"/>
              </a:ext>
            </a:extLst>
          </p:cNvPr>
          <p:cNvSpPr>
            <a:spLocks noChangeArrowheads="1"/>
          </p:cNvSpPr>
          <p:nvPr/>
        </p:nvSpPr>
        <p:spPr bwMode="auto">
          <a:xfrm>
            <a:off x="711200" y="6080125"/>
            <a:ext cx="3952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3" name="Rectangle 117">
            <a:extLst>
              <a:ext uri="{FF2B5EF4-FFF2-40B4-BE49-F238E27FC236}">
                <a16:creationId xmlns:a16="http://schemas.microsoft.com/office/drawing/2014/main" id="{271C78D7-DD28-44A3-9F6A-7E7104B2AE3C}"/>
              </a:ext>
            </a:extLst>
          </p:cNvPr>
          <p:cNvSpPr>
            <a:spLocks noChangeArrowheads="1"/>
          </p:cNvSpPr>
          <p:nvPr/>
        </p:nvSpPr>
        <p:spPr bwMode="auto">
          <a:xfrm>
            <a:off x="1565275" y="6080125"/>
            <a:ext cx="393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4" name="Rectangle 118">
            <a:extLst>
              <a:ext uri="{FF2B5EF4-FFF2-40B4-BE49-F238E27FC236}">
                <a16:creationId xmlns:a16="http://schemas.microsoft.com/office/drawing/2014/main" id="{AB7B5E86-D55F-42B5-B556-D42B56EF64BC}"/>
              </a:ext>
            </a:extLst>
          </p:cNvPr>
          <p:cNvSpPr>
            <a:spLocks noChangeArrowheads="1"/>
          </p:cNvSpPr>
          <p:nvPr/>
        </p:nvSpPr>
        <p:spPr bwMode="auto">
          <a:xfrm>
            <a:off x="2457450" y="6080125"/>
            <a:ext cx="304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5" name="Rectangle 119">
            <a:extLst>
              <a:ext uri="{FF2B5EF4-FFF2-40B4-BE49-F238E27FC236}">
                <a16:creationId xmlns:a16="http://schemas.microsoft.com/office/drawing/2014/main" id="{ECED27D4-4F60-47DF-A011-39586A801F29}"/>
              </a:ext>
            </a:extLst>
          </p:cNvPr>
          <p:cNvSpPr>
            <a:spLocks noChangeArrowheads="1"/>
          </p:cNvSpPr>
          <p:nvPr/>
        </p:nvSpPr>
        <p:spPr bwMode="auto">
          <a:xfrm>
            <a:off x="3333750" y="6080125"/>
            <a:ext cx="255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6" name="Rectangle 120">
            <a:extLst>
              <a:ext uri="{FF2B5EF4-FFF2-40B4-BE49-F238E27FC236}">
                <a16:creationId xmlns:a16="http://schemas.microsoft.com/office/drawing/2014/main" id="{1FAAD174-D5A0-44E2-A0B5-C6A3C41F5F94}"/>
              </a:ext>
            </a:extLst>
          </p:cNvPr>
          <p:cNvSpPr>
            <a:spLocks noChangeArrowheads="1"/>
          </p:cNvSpPr>
          <p:nvPr/>
        </p:nvSpPr>
        <p:spPr bwMode="auto">
          <a:xfrm>
            <a:off x="4149725" y="6080125"/>
            <a:ext cx="3429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7" name="Rectangle 121">
            <a:extLst>
              <a:ext uri="{FF2B5EF4-FFF2-40B4-BE49-F238E27FC236}">
                <a16:creationId xmlns:a16="http://schemas.microsoft.com/office/drawing/2014/main" id="{7E14BC7B-0C4E-4A6B-9DBD-E9ECD918ACB7}"/>
              </a:ext>
            </a:extLst>
          </p:cNvPr>
          <p:cNvSpPr>
            <a:spLocks noChangeArrowheads="1"/>
          </p:cNvSpPr>
          <p:nvPr/>
        </p:nvSpPr>
        <p:spPr bwMode="auto">
          <a:xfrm>
            <a:off x="5002213" y="6080125"/>
            <a:ext cx="344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8" name="Rectangle 122">
            <a:extLst>
              <a:ext uri="{FF2B5EF4-FFF2-40B4-BE49-F238E27FC236}">
                <a16:creationId xmlns:a16="http://schemas.microsoft.com/office/drawing/2014/main" id="{8F1A5401-471C-43E8-B429-76EA2347CB1C}"/>
              </a:ext>
            </a:extLst>
          </p:cNvPr>
          <p:cNvSpPr>
            <a:spLocks noChangeArrowheads="1"/>
          </p:cNvSpPr>
          <p:nvPr/>
        </p:nvSpPr>
        <p:spPr bwMode="auto">
          <a:xfrm>
            <a:off x="5856288" y="6080125"/>
            <a:ext cx="344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4" name="Szövegdoboz 133">
            <a:extLst>
              <a:ext uri="{FF2B5EF4-FFF2-40B4-BE49-F238E27FC236}">
                <a16:creationId xmlns:a16="http://schemas.microsoft.com/office/drawing/2014/main" id="{B4634C68-C6CE-4FCC-B930-497464760CC7}"/>
              </a:ext>
            </a:extLst>
          </p:cNvPr>
          <p:cNvSpPr txBox="1"/>
          <p:nvPr/>
        </p:nvSpPr>
        <p:spPr>
          <a:xfrm>
            <a:off x="1798326" y="3452007"/>
            <a:ext cx="1257075" cy="369332"/>
          </a:xfrm>
          <a:prstGeom prst="rect">
            <a:avLst/>
          </a:prstGeom>
          <a:noFill/>
        </p:spPr>
        <p:txBody>
          <a:bodyPr wrap="none" rtlCol="0">
            <a:spAutoFit/>
          </a:bodyPr>
          <a:lstStyle/>
          <a:p>
            <a:r>
              <a:rPr lang="hu-HU" dirty="0"/>
              <a:t>V</a:t>
            </a:r>
            <a:r>
              <a:rPr lang="hu-HU" baseline="-25000" dirty="0"/>
              <a:t>1</a:t>
            </a:r>
            <a:r>
              <a:rPr lang="hu-HU" dirty="0"/>
              <a:t> &gt; V</a:t>
            </a:r>
            <a:r>
              <a:rPr lang="hu-HU" baseline="-25000" dirty="0"/>
              <a:t>2</a:t>
            </a:r>
            <a:r>
              <a:rPr lang="hu-HU" dirty="0"/>
              <a:t> &gt; V</a:t>
            </a:r>
            <a:r>
              <a:rPr lang="hu-HU" baseline="-25000" dirty="0"/>
              <a:t>3</a:t>
            </a:r>
          </a:p>
        </p:txBody>
      </p:sp>
      <p:sp>
        <p:nvSpPr>
          <p:cNvPr id="135" name="Szövegdoboz 134">
            <a:extLst>
              <a:ext uri="{FF2B5EF4-FFF2-40B4-BE49-F238E27FC236}">
                <a16:creationId xmlns:a16="http://schemas.microsoft.com/office/drawing/2014/main" id="{0B128FAF-BE6D-4A6A-B18C-AC806E11379C}"/>
              </a:ext>
            </a:extLst>
          </p:cNvPr>
          <p:cNvSpPr txBox="1"/>
          <p:nvPr/>
        </p:nvSpPr>
        <p:spPr>
          <a:xfrm>
            <a:off x="5632509" y="2881164"/>
            <a:ext cx="447558" cy="2000548"/>
          </a:xfrm>
          <a:prstGeom prst="rect">
            <a:avLst/>
          </a:prstGeom>
          <a:noFill/>
        </p:spPr>
        <p:txBody>
          <a:bodyPr wrap="none" rtlCol="0">
            <a:spAutoFit/>
          </a:bodyPr>
          <a:lstStyle/>
          <a:p>
            <a:pPr>
              <a:spcAft>
                <a:spcPts val="4200"/>
              </a:spcAft>
            </a:pPr>
            <a:r>
              <a:rPr lang="hu-HU" dirty="0"/>
              <a:t>V</a:t>
            </a:r>
            <a:r>
              <a:rPr lang="hu-HU" baseline="-25000" dirty="0"/>
              <a:t>3</a:t>
            </a:r>
            <a:r>
              <a:rPr lang="hu-HU" dirty="0"/>
              <a:t> </a:t>
            </a:r>
          </a:p>
          <a:p>
            <a:pPr>
              <a:spcAft>
                <a:spcPts val="4200"/>
              </a:spcAft>
            </a:pPr>
            <a:r>
              <a:rPr lang="hu-HU" dirty="0"/>
              <a:t>V</a:t>
            </a:r>
            <a:r>
              <a:rPr lang="hu-HU" baseline="-25000" dirty="0"/>
              <a:t>2</a:t>
            </a:r>
            <a:r>
              <a:rPr lang="hu-HU" dirty="0"/>
              <a:t> </a:t>
            </a:r>
          </a:p>
          <a:p>
            <a:pPr>
              <a:spcAft>
                <a:spcPts val="4200"/>
              </a:spcAft>
            </a:pPr>
            <a:r>
              <a:rPr lang="hu-HU" dirty="0"/>
              <a:t>V</a:t>
            </a:r>
            <a:r>
              <a:rPr lang="hu-HU" baseline="-25000" dirty="0"/>
              <a:t>1</a:t>
            </a:r>
          </a:p>
        </p:txBody>
      </p:sp>
      <mc:AlternateContent xmlns:mc="http://schemas.openxmlformats.org/markup-compatibility/2006" xmlns:a14="http://schemas.microsoft.com/office/drawing/2010/main">
        <mc:Choice Requires="a14">
          <p:sp>
            <p:nvSpPr>
              <p:cNvPr id="136" name="Szövegdoboz 135">
                <a:extLst>
                  <a:ext uri="{FF2B5EF4-FFF2-40B4-BE49-F238E27FC236}">
                    <a16:creationId xmlns:a16="http://schemas.microsoft.com/office/drawing/2014/main" id="{F9B1C71E-8837-4CAC-A007-5D9E0BEAB8E4}"/>
                  </a:ext>
                </a:extLst>
              </p:cNvPr>
              <p:cNvSpPr txBox="1"/>
              <p:nvPr/>
            </p:nvSpPr>
            <p:spPr>
              <a:xfrm>
                <a:off x="7466768" y="2427928"/>
                <a:ext cx="3188565" cy="553998"/>
              </a:xfrm>
              <a:prstGeom prst="rect">
                <a:avLst/>
              </a:prstGeom>
              <a:noFill/>
            </p:spPr>
            <p:txBody>
              <a:bodyPr wrap="none" lIns="0" tIns="0" rIns="0" bIns="0" rtlCol="0">
                <a:spAutoFit/>
              </a:bodyPr>
              <a:lstStyle/>
              <a:p>
                <a:r>
                  <a:rPr lang="hu-HU" sz="3600" b="0" dirty="0"/>
                  <a:t>p</a:t>
                </a:r>
                <a14:m>
                  <m:oMath xmlns:m="http://schemas.openxmlformats.org/officeDocument/2006/math">
                    <m:r>
                      <a:rPr lang="hu-HU" sz="3600" b="0" i="1" smtClean="0">
                        <a:latin typeface="Cambria Math" panose="02040503050406030204" pitchFamily="18" charset="0"/>
                      </a:rPr>
                      <m:t>=</m:t>
                    </m:r>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𝑝</m:t>
                        </m:r>
                      </m:e>
                      <m:sub>
                        <m:r>
                          <a:rPr lang="hu-HU" sz="3600" b="0" i="1" smtClean="0">
                            <a:latin typeface="Cambria Math" panose="02040503050406030204" pitchFamily="18" charset="0"/>
                          </a:rPr>
                          <m:t>𝑜</m:t>
                        </m:r>
                      </m:sub>
                    </m:sSub>
                    <m:d>
                      <m:dPr>
                        <m:ctrlPr>
                          <a:rPr lang="hu-HU" sz="3600" b="0" i="1" smtClean="0">
                            <a:latin typeface="Cambria Math" panose="02040503050406030204" pitchFamily="18" charset="0"/>
                          </a:rPr>
                        </m:ctrlPr>
                      </m:dPr>
                      <m:e>
                        <m:r>
                          <a:rPr lang="hu-HU" sz="3600" b="0" i="1" smtClean="0">
                            <a:latin typeface="Cambria Math" panose="02040503050406030204" pitchFamily="18" charset="0"/>
                          </a:rPr>
                          <m:t>1+</m:t>
                        </m:r>
                        <m:r>
                          <a:rPr lang="hu-HU" sz="3600" b="0" i="1" smtClean="0">
                            <a:latin typeface="Cambria Math" panose="02040503050406030204" pitchFamily="18" charset="0"/>
                            <a:ea typeface="Cambria Math" panose="02040503050406030204" pitchFamily="18" charset="0"/>
                          </a:rPr>
                          <m:t>𝛼</m:t>
                        </m:r>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𝑡</m:t>
                        </m:r>
                      </m:e>
                    </m:d>
                  </m:oMath>
                </a14:m>
                <a:endParaRPr lang="hu-HU" sz="3600" dirty="0"/>
              </a:p>
            </p:txBody>
          </p:sp>
        </mc:Choice>
        <mc:Fallback xmlns="">
          <p:sp>
            <p:nvSpPr>
              <p:cNvPr id="136" name="Szövegdoboz 135">
                <a:extLst>
                  <a:ext uri="{FF2B5EF4-FFF2-40B4-BE49-F238E27FC236}">
                    <a16:creationId xmlns:a16="http://schemas.microsoft.com/office/drawing/2014/main" id="{F9B1C71E-8837-4CAC-A007-5D9E0BEAB8E4}"/>
                  </a:ext>
                </a:extLst>
              </p:cNvPr>
              <p:cNvSpPr txBox="1">
                <a:spLocks noRot="1" noChangeAspect="1" noMove="1" noResize="1" noEditPoints="1" noAdjustHandles="1" noChangeArrowheads="1" noChangeShapeType="1" noTextEdit="1"/>
              </p:cNvSpPr>
              <p:nvPr/>
            </p:nvSpPr>
            <p:spPr>
              <a:xfrm>
                <a:off x="7466768" y="2427928"/>
                <a:ext cx="3188565" cy="553998"/>
              </a:xfrm>
              <a:prstGeom prst="rect">
                <a:avLst/>
              </a:prstGeom>
              <a:blipFill>
                <a:blip r:embed="rId4"/>
                <a:stretch>
                  <a:fillRect l="-8795" t="-25275" b="-49451"/>
                </a:stretch>
              </a:blipFill>
            </p:spPr>
            <p:txBody>
              <a:bodyPr/>
              <a:lstStyle/>
              <a:p>
                <a:r>
                  <a:rPr lang="hu-HU">
                    <a:noFill/>
                  </a:rPr>
                  <a:t> </a:t>
                </a:r>
              </a:p>
            </p:txBody>
          </p:sp>
        </mc:Fallback>
      </mc:AlternateContent>
      <p:sp>
        <p:nvSpPr>
          <p:cNvPr id="137" name="Szövegdoboz 136">
            <a:extLst>
              <a:ext uri="{FF2B5EF4-FFF2-40B4-BE49-F238E27FC236}">
                <a16:creationId xmlns:a16="http://schemas.microsoft.com/office/drawing/2014/main" id="{09C27F51-CA1F-4AD8-8649-C81E953E5D96}"/>
              </a:ext>
            </a:extLst>
          </p:cNvPr>
          <p:cNvSpPr txBox="1"/>
          <p:nvPr/>
        </p:nvSpPr>
        <p:spPr>
          <a:xfrm>
            <a:off x="6719343" y="4163336"/>
            <a:ext cx="4982454" cy="523220"/>
          </a:xfrm>
          <a:prstGeom prst="rect">
            <a:avLst/>
          </a:prstGeom>
          <a:noFill/>
        </p:spPr>
        <p:txBody>
          <a:bodyPr wrap="none" rtlCol="0">
            <a:spAutoFit/>
          </a:bodyPr>
          <a:lstStyle/>
          <a:p>
            <a:pPr algn="ctr"/>
            <a:r>
              <a:rPr lang="hu-HU" sz="2800" dirty="0" smtClean="0">
                <a:latin typeface="Times New Roman" panose="02020603050405020304" pitchFamily="18" charset="0"/>
                <a:cs typeface="Times New Roman" panose="02020603050405020304" pitchFamily="18" charset="0"/>
              </a:rPr>
              <a:t>Common zero point at </a:t>
            </a:r>
            <a:r>
              <a:rPr lang="hu-HU" sz="2800" dirty="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273.15°C</a:t>
            </a:r>
            <a:endParaRPr lang="hu-HU" sz="2800" dirty="0">
              <a:latin typeface="Times New Roman" panose="02020603050405020304" pitchFamily="18" charset="0"/>
              <a:cs typeface="Times New Roman" panose="02020603050405020304" pitchFamily="18" charset="0"/>
            </a:endParaRPr>
          </a:p>
        </p:txBody>
      </p:sp>
      <p:sp>
        <p:nvSpPr>
          <p:cNvPr id="138" name="Szövegdoboz 137">
            <a:extLst>
              <a:ext uri="{FF2B5EF4-FFF2-40B4-BE49-F238E27FC236}">
                <a16:creationId xmlns:a16="http://schemas.microsoft.com/office/drawing/2014/main" id="{20906CCA-8AF4-4493-AF3B-79A6B4A8C4E2}"/>
              </a:ext>
            </a:extLst>
          </p:cNvPr>
          <p:cNvSpPr txBox="1"/>
          <p:nvPr/>
        </p:nvSpPr>
        <p:spPr>
          <a:xfrm>
            <a:off x="7329444" y="3240941"/>
            <a:ext cx="3463212" cy="830997"/>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molar amount and volume of the gas are constant</a:t>
            </a:r>
            <a:endParaRPr lang="hu-HU" sz="2400" dirty="0">
              <a:latin typeface="Times New Roman" panose="02020603050405020304" pitchFamily="18" charset="0"/>
              <a:cs typeface="Times New Roman" panose="02020603050405020304" pitchFamily="18" charset="0"/>
            </a:endParaRPr>
          </a:p>
        </p:txBody>
      </p:sp>
      <p:sp>
        <p:nvSpPr>
          <p:cNvPr id="139" name="Szövegdoboz 138">
            <a:extLst>
              <a:ext uri="{FF2B5EF4-FFF2-40B4-BE49-F238E27FC236}">
                <a16:creationId xmlns:a16="http://schemas.microsoft.com/office/drawing/2014/main" id="{38D8C71C-1D63-41E5-81E0-2903E72CB77E}"/>
              </a:ext>
            </a:extLst>
          </p:cNvPr>
          <p:cNvSpPr txBox="1"/>
          <p:nvPr/>
        </p:nvSpPr>
        <p:spPr>
          <a:xfrm>
            <a:off x="6343548" y="5106988"/>
            <a:ext cx="5565982"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Gases behave as if on </a:t>
            </a:r>
            <a:r>
              <a:rPr lang="en-US" sz="2400" dirty="0" smtClean="0">
                <a:latin typeface="Times New Roman" panose="02020603050405020304" pitchFamily="18" charset="0"/>
                <a:cs typeface="Times New Roman" panose="02020603050405020304" pitchFamily="18" charset="0"/>
              </a:rPr>
              <a:t>this</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temperature</a:t>
            </a:r>
            <a:r>
              <a:rPr lang="en-US" sz="2400" dirty="0">
                <a:latin typeface="Times New Roman" panose="02020603050405020304" pitchFamily="18" charset="0"/>
                <a:cs typeface="Times New Roman" panose="02020603050405020304" pitchFamily="18" charset="0"/>
              </a:rPr>
              <a:t>, their pressure would be </a:t>
            </a:r>
            <a:r>
              <a:rPr lang="en-US" sz="2400" dirty="0" smtClean="0">
                <a:latin typeface="Times New Roman" panose="02020603050405020304" pitchFamily="18" charset="0"/>
                <a:cs typeface="Times New Roman" panose="02020603050405020304" pitchFamily="18" charset="0"/>
              </a:rPr>
              <a:t>zero</a:t>
            </a:r>
            <a:r>
              <a:rPr lang="hu-HU" sz="2400" dirty="0">
                <a:latin typeface="Times New Roman" panose="02020603050405020304" pitchFamily="18" charset="0"/>
                <a:cs typeface="Times New Roman" panose="02020603050405020304" pitchFamily="18" charset="0"/>
              </a:rPr>
              <a:t>.</a:t>
            </a:r>
          </a:p>
          <a:p>
            <a:pPr algn="ctr"/>
            <a:r>
              <a:rPr lang="hu-HU"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o </a:t>
            </a:r>
            <a:r>
              <a:rPr lang="en-US" sz="2400" dirty="0">
                <a:latin typeface="Times New Roman" panose="02020603050405020304" pitchFamily="18" charset="0"/>
                <a:cs typeface="Times New Roman" panose="02020603050405020304" pitchFamily="18" charset="0"/>
              </a:rPr>
              <a:t>the temperature has a natural </a:t>
            </a:r>
            <a:r>
              <a:rPr lang="en-US" sz="2400" dirty="0" smtClean="0">
                <a:latin typeface="Times New Roman" panose="02020603050405020304" pitchFamily="18" charset="0"/>
                <a:cs typeface="Times New Roman" panose="02020603050405020304" pitchFamily="18" charset="0"/>
              </a:rPr>
              <a:t>zero</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point</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20</a:t>
            </a:fld>
            <a:endParaRPr lang="hu-HU"/>
          </a:p>
        </p:txBody>
      </p:sp>
    </p:spTree>
    <p:extLst>
      <p:ext uri="{BB962C8B-B14F-4D97-AF65-F5344CB8AC3E}">
        <p14:creationId xmlns:p14="http://schemas.microsoft.com/office/powerpoint/2010/main" val="408503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3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3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113"/>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1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6"/>
                                        </p:tgtEl>
                                        <p:attrNameLst>
                                          <p:attrName>style.visibility</p:attrName>
                                        </p:attrNameLst>
                                      </p:cBhvr>
                                      <p:to>
                                        <p:strVal val="visible"/>
                                      </p:to>
                                    </p:set>
                                    <p:anim calcmode="lin" valueType="num">
                                      <p:cBhvr additive="base">
                                        <p:cTn id="34" dur="500" fill="hold"/>
                                        <p:tgtEl>
                                          <p:spTgt spid="136"/>
                                        </p:tgtEl>
                                        <p:attrNameLst>
                                          <p:attrName>ppt_x</p:attrName>
                                        </p:attrNameLst>
                                      </p:cBhvr>
                                      <p:tavLst>
                                        <p:tav tm="0">
                                          <p:val>
                                            <p:strVal val="1+#ppt_w/2"/>
                                          </p:val>
                                        </p:tav>
                                        <p:tav tm="100000">
                                          <p:val>
                                            <p:strVal val="#ppt_x"/>
                                          </p:val>
                                        </p:tav>
                                      </p:tavLst>
                                    </p:anim>
                                    <p:anim calcmode="lin" valueType="num">
                                      <p:cBhvr additive="base">
                                        <p:cTn id="35" dur="500" fill="hold"/>
                                        <p:tgtEl>
                                          <p:spTgt spid="136"/>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additive="base">
                                        <p:cTn id="39" dur="500" fill="hold"/>
                                        <p:tgtEl>
                                          <p:spTgt spid="138"/>
                                        </p:tgtEl>
                                        <p:attrNameLst>
                                          <p:attrName>ppt_x</p:attrName>
                                        </p:attrNameLst>
                                      </p:cBhvr>
                                      <p:tavLst>
                                        <p:tav tm="0">
                                          <p:val>
                                            <p:strVal val="1+#ppt_w/2"/>
                                          </p:val>
                                        </p:tav>
                                        <p:tav tm="100000">
                                          <p:val>
                                            <p:strVal val="#ppt_x"/>
                                          </p:val>
                                        </p:tav>
                                      </p:tavLst>
                                    </p:anim>
                                    <p:anim calcmode="lin" valueType="num">
                                      <p:cBhvr additive="base">
                                        <p:cTn id="40"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7"/>
                                        </p:tgtEl>
                                        <p:attrNameLst>
                                          <p:attrName>style.visibility</p:attrName>
                                        </p:attrNameLst>
                                      </p:cBhvr>
                                      <p:to>
                                        <p:strVal val="visible"/>
                                      </p:to>
                                    </p:set>
                                    <p:anim calcmode="lin" valueType="num">
                                      <p:cBhvr additive="base">
                                        <p:cTn id="45" dur="500" fill="hold"/>
                                        <p:tgtEl>
                                          <p:spTgt spid="137"/>
                                        </p:tgtEl>
                                        <p:attrNameLst>
                                          <p:attrName>ppt_x</p:attrName>
                                        </p:attrNameLst>
                                      </p:cBhvr>
                                      <p:tavLst>
                                        <p:tav tm="0">
                                          <p:val>
                                            <p:strVal val="#ppt_x"/>
                                          </p:val>
                                        </p:tav>
                                        <p:tav tm="100000">
                                          <p:val>
                                            <p:strVal val="#ppt_x"/>
                                          </p:val>
                                        </p:tav>
                                      </p:tavLst>
                                    </p:anim>
                                    <p:anim calcmode="lin" valueType="num">
                                      <p:cBhvr additive="base">
                                        <p:cTn id="46"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34" grpId="0"/>
      <p:bldP spid="135" grpId="0"/>
      <p:bldP spid="136" grpId="0"/>
      <p:bldP spid="137" grpId="0"/>
      <p:bldP spid="138" grpId="0"/>
      <p:bldP spid="1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Autofit/>
              </a:bodyPr>
              <a:lstStyle/>
              <a:p>
                <a:pPr marL="0" indent="0" algn="ctr">
                  <a:buNone/>
                </a:pPr>
                <a:r>
                  <a:rPr lang="hu-HU" sz="3600" b="1" dirty="0" smtClean="0"/>
                  <a:t>Law of Gay-Lussac </a:t>
                </a:r>
                <a:r>
                  <a:rPr lang="hu-HU" sz="3600" b="1" dirty="0"/>
                  <a:t>II. (Amontons</a:t>
                </a:r>
                <a:r>
                  <a:rPr lang="hu-HU" sz="3600" b="1" dirty="0" smtClean="0"/>
                  <a:t>):</a:t>
                </a:r>
                <a:r>
                  <a:rPr lang="hu-HU" sz="3600" dirty="0" smtClean="0"/>
                  <a:t> describes the state of ideal gases at constant volume – isoster condition. It states that </a:t>
                </a:r>
                <a:r>
                  <a:rPr lang="en-US" sz="3600" dirty="0"/>
                  <a:t>at constant volume, the ratio of the pressure of a given amount of gas to its temperature measured on the absolute temperature scale is constant</a:t>
                </a:r>
                <a:r>
                  <a:rPr lang="hu-HU" sz="3600" dirty="0" smtClean="0"/>
                  <a:t>.</a:t>
                </a:r>
              </a:p>
              <a:p>
                <a:pPr marL="0" indent="0" algn="ctr">
                  <a:buNone/>
                </a:pPr>
                <a:endParaRPr lang="hu-HU" sz="3600" dirty="0"/>
              </a:p>
              <a:p>
                <a:pPr marL="0" indent="0" algn="ctr">
                  <a:buNone/>
                </a:pPr>
                <a14:m>
                  <m:oMathPara xmlns:m="http://schemas.openxmlformats.org/officeDocument/2006/math">
                    <m:oMathParaPr>
                      <m:jc m:val="centerGroup"/>
                    </m:oMathParaPr>
                    <m:oMath xmlns:m="http://schemas.openxmlformats.org/officeDocument/2006/math">
                      <m:f>
                        <m:fPr>
                          <m:ctrlPr>
                            <a:rPr lang="hu-HU" sz="3600" i="1">
                              <a:latin typeface="Cambria Math" panose="02040503050406030204" pitchFamily="18" charset="0"/>
                            </a:rPr>
                          </m:ctrlPr>
                        </m:fPr>
                        <m:num>
                          <m:r>
                            <a:rPr lang="hu-HU" sz="3600" i="1">
                              <a:latin typeface="Cambria Math" panose="02040503050406030204" pitchFamily="18" charset="0"/>
                            </a:rPr>
                            <m:t>𝑝</m:t>
                          </m:r>
                        </m:num>
                        <m:den>
                          <m:r>
                            <a:rPr lang="hu-HU" sz="3600" i="1">
                              <a:latin typeface="Cambria Math" panose="02040503050406030204" pitchFamily="18" charset="0"/>
                            </a:rPr>
                            <m:t>𝑇</m:t>
                          </m:r>
                        </m:den>
                      </m:f>
                      <m:r>
                        <a:rPr lang="hu-HU" sz="3600" i="1">
                          <a:latin typeface="Cambria Math" panose="02040503050406030204" pitchFamily="18" charset="0"/>
                        </a:rPr>
                        <m:t>=</m:t>
                      </m:r>
                      <m:r>
                        <a:rPr lang="hu-HU" sz="3600" b="0" i="1" smtClean="0">
                          <a:latin typeface="Cambria Math" panose="02040503050406030204" pitchFamily="18" charset="0"/>
                        </a:rPr>
                        <m:t>𝑐</m:t>
                      </m:r>
                      <m:r>
                        <a:rPr lang="hu-HU" sz="3600" i="1">
                          <a:latin typeface="Cambria Math" panose="02040503050406030204" pitchFamily="18" charset="0"/>
                        </a:rPr>
                        <m:t>𝑜𝑛𝑠𝑡</m:t>
                      </m:r>
                      <m:r>
                        <a:rPr lang="hu-HU" sz="3600" b="0" i="1" smtClean="0">
                          <a:latin typeface="Cambria Math" panose="02040503050406030204" pitchFamily="18" charset="0"/>
                        </a:rPr>
                        <m:t>𝑎𝑛𝑡</m:t>
                      </m:r>
                      <m:r>
                        <a:rPr lang="hu-HU" sz="3600" b="0" i="1" smtClean="0">
                          <a:latin typeface="Cambria Math" panose="02040503050406030204" pitchFamily="18" charset="0"/>
                        </a:rPr>
                        <m:t>   </m:t>
                      </m:r>
                      <m:r>
                        <m:rPr>
                          <m:sty m:val="p"/>
                        </m:rPr>
                        <a:rPr lang="hu-HU" sz="3600" b="0" i="0" smtClean="0">
                          <a:latin typeface="Cambria Math" panose="02040503050406030204" pitchFamily="18" charset="0"/>
                        </a:rPr>
                        <m:t>or</m:t>
                      </m:r>
                      <m:r>
                        <a:rPr lang="hu-HU" sz="3600" b="0" i="1" smtClean="0">
                          <a:latin typeface="Cambria Math" panose="02040503050406030204" pitchFamily="18" charset="0"/>
                        </a:rPr>
                        <m:t>   </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1</m:t>
                              </m:r>
                            </m:sub>
                          </m:sSub>
                        </m:den>
                      </m:f>
                      <m:r>
                        <a:rPr lang="hu-HU" sz="3600" i="1">
                          <a:latin typeface="Cambria Math" panose="02040503050406030204" pitchFamily="18" charset="0"/>
                        </a:rPr>
                        <m:t>=</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r>
                        <a:rPr lang="hu-HU" sz="3600" i="1">
                          <a:latin typeface="Cambria Math" panose="02040503050406030204" pitchFamily="18" charset="0"/>
                        </a:rPr>
                        <m:t> </m:t>
                      </m:r>
                    </m:oMath>
                  </m:oMathPara>
                </a14:m>
                <a:endParaRPr lang="hu-HU" sz="3600" dirty="0"/>
              </a:p>
              <a:p>
                <a:pPr marL="0" indent="0" algn="ctr">
                  <a:buNone/>
                </a:pPr>
                <a:endParaRPr lang="hu-HU" sz="3600"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681" t="-3133" r="-2667"/>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II. (</a:t>
            </a:r>
            <a:r>
              <a:rPr lang="hu-HU" dirty="0" smtClean="0">
                <a:latin typeface="Times New Roman" panose="02020603050405020304" pitchFamily="18" charset="0"/>
                <a:cs typeface="Times New Roman" panose="02020603050405020304" pitchFamily="18" charset="0"/>
              </a:rPr>
              <a:t>Amontons</a:t>
            </a:r>
            <a:r>
              <a:rPr lang="hu-HU"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3C4C4ECE-28BA-4963-8103-0CE331711D51}" type="slidenum">
              <a:rPr lang="hu-HU" smtClean="0"/>
              <a:t>21</a:t>
            </a:fld>
            <a:endParaRPr lang="hu-HU"/>
          </a:p>
        </p:txBody>
      </p:sp>
    </p:spTree>
    <p:extLst>
      <p:ext uri="{BB962C8B-B14F-4D97-AF65-F5344CB8AC3E}">
        <p14:creationId xmlns:p14="http://schemas.microsoft.com/office/powerpoint/2010/main" val="4729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Unified gas law</a:t>
            </a:r>
          </a:p>
        </p:txBody>
      </p:sp>
      <mc:AlternateContent xmlns:mc="http://schemas.openxmlformats.org/markup-compatibility/2006">
        <mc:Choice xmlns:a14="http://schemas.microsoft.com/office/drawing/2010/main"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79853"/>
                <a:ext cx="10515600" cy="4866120"/>
              </a:xfrm>
            </p:spPr>
            <p:txBody>
              <a:bodyPr>
                <a:noAutofit/>
              </a:bodyPr>
              <a:lstStyle/>
              <a:p>
                <a:pPr marL="0" indent="0" algn="ctr">
                  <a:buNone/>
                </a:pPr>
                <a:r>
                  <a:rPr lang="en-US" sz="3600" dirty="0" smtClean="0">
                    <a:latin typeface="Times New Roman" panose="02020603050405020304" pitchFamily="18" charset="0"/>
                    <a:cs typeface="Times New Roman" panose="02020603050405020304" pitchFamily="18" charset="0"/>
                  </a:rPr>
                  <a:t>By combining the three laws, it was no longer difficult to recognize the unified gas law </a:t>
                </a:r>
                <a:r>
                  <a:rPr lang="hu-HU" sz="3600" dirty="0" smtClean="0">
                    <a:latin typeface="Times New Roman" panose="02020603050405020304" pitchFamily="18" charset="0"/>
                    <a:cs typeface="Times New Roman" panose="02020603050405020304" pitchFamily="18" charset="0"/>
                  </a:rPr>
                  <a:t>:</a:t>
                </a:r>
                <a:endParaRPr lang="hu-HU" sz="3600" dirty="0">
                  <a:latin typeface="Times New Roman" panose="02020603050405020304" pitchFamily="18" charset="0"/>
                  <a:cs typeface="Times New Roman" panose="02020603050405020304" pitchFamily="18" charset="0"/>
                </a:endParaRPr>
              </a:p>
              <a:p>
                <a:pPr marL="0" indent="0" algn="ctr">
                  <a:buNone/>
                </a:pPr>
                <a:r>
                  <a:rPr lang="hu-HU" sz="3600" b="1" dirty="0" smtClean="0">
                    <a:latin typeface="Times New Roman" panose="02020603050405020304" pitchFamily="18" charset="0"/>
                    <a:cs typeface="Times New Roman" panose="02020603050405020304" pitchFamily="18" charset="0"/>
                  </a:rPr>
                  <a:t>Unified gas law:</a:t>
                </a:r>
                <a:r>
                  <a:rPr lang="hu-HU" sz="3600" dirty="0" smtClean="0">
                    <a:latin typeface="Times New Roman" panose="02020603050405020304" pitchFamily="18" charset="0"/>
                    <a:cs typeface="Times New Roman" panose="02020603050405020304" pitchFamily="18" charset="0"/>
                  </a:rPr>
                  <a:t> describes the </a:t>
                </a:r>
                <a:r>
                  <a:rPr lang="en-US" sz="3600" dirty="0">
                    <a:latin typeface="Times New Roman" panose="02020603050405020304" pitchFamily="18" charset="0"/>
                    <a:cs typeface="Times New Roman" panose="02020603050405020304" pitchFamily="18" charset="0"/>
                  </a:rPr>
                  <a:t>behavior of a given amount of gases with ideal </a:t>
                </a:r>
                <a:r>
                  <a:rPr lang="en-US" sz="3600" dirty="0" smtClean="0">
                    <a:latin typeface="Times New Roman" panose="02020603050405020304" pitchFamily="18" charset="0"/>
                    <a:cs typeface="Times New Roman" panose="02020603050405020304" pitchFamily="18" charset="0"/>
                  </a:rPr>
                  <a:t>behavior</a:t>
                </a:r>
                <a:r>
                  <a:rPr lang="hu-HU"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hu-HU" sz="3600" dirty="0" smtClean="0">
                    <a:latin typeface="Times New Roman" panose="02020603050405020304" pitchFamily="18" charset="0"/>
                    <a:cs typeface="Times New Roman" panose="02020603050405020304" pitchFamily="18" charset="0"/>
                  </a:rPr>
                  <a:t>T</a:t>
                </a:r>
                <a:r>
                  <a:rPr lang="en-US" sz="3600" dirty="0" smtClean="0">
                    <a:latin typeface="Times New Roman" panose="02020603050405020304" pitchFamily="18" charset="0"/>
                    <a:cs typeface="Times New Roman" panose="02020603050405020304" pitchFamily="18" charset="0"/>
                  </a:rPr>
                  <a:t>he </a:t>
                </a:r>
                <a:r>
                  <a:rPr lang="en-US" sz="3600" dirty="0">
                    <a:latin typeface="Times New Roman" panose="02020603050405020304" pitchFamily="18" charset="0"/>
                    <a:cs typeface="Times New Roman" panose="02020603050405020304" pitchFamily="18" charset="0"/>
                  </a:rPr>
                  <a:t>product of the pressure and volume of the gas and the ratio </a:t>
                </a:r>
                <a:r>
                  <a:rPr lang="hu-HU" sz="3600" dirty="0" err="1" smtClean="0">
                    <a:latin typeface="Times New Roman" panose="02020603050405020304" pitchFamily="18" charset="0"/>
                    <a:cs typeface="Times New Roman" panose="02020603050405020304" pitchFamily="18" charset="0"/>
                  </a:rPr>
                  <a:t>to</a:t>
                </a:r>
                <a:r>
                  <a:rPr lang="hu-HU" sz="3600" dirty="0" smtClean="0">
                    <a:latin typeface="Times New Roman" panose="02020603050405020304" pitchFamily="18" charset="0"/>
                    <a:cs typeface="Times New Roman" panose="02020603050405020304" pitchFamily="18" charset="0"/>
                  </a:rPr>
                  <a:t> </a:t>
                </a:r>
                <a:r>
                  <a:rPr lang="hu-HU" sz="3600" dirty="0" err="1" smtClean="0">
                    <a:latin typeface="Times New Roman" panose="02020603050405020304" pitchFamily="18" charset="0"/>
                    <a:cs typeface="Times New Roman" panose="02020603050405020304" pitchFamily="18" charset="0"/>
                  </a:rPr>
                  <a:t>the</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temperature measured on the absolute temperature scale is constant</a:t>
                </a:r>
                <a:r>
                  <a:rPr lang="hu-HU" sz="3600" dirty="0" smtClean="0">
                    <a:latin typeface="Times New Roman" panose="02020603050405020304" pitchFamily="18" charset="0"/>
                    <a:cs typeface="Times New Roman" panose="02020603050405020304" pitchFamily="18" charset="0"/>
                  </a:rPr>
                  <a:t>.</a:t>
                </a:r>
              </a:p>
              <a:p>
                <a:pPr marL="0" indent="0" algn="ctr">
                  <a:buNone/>
                </a:pPr>
                <a:endParaRPr lang="hu-HU" sz="1000"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f>
                        <m:fPr>
                          <m:ctrlPr>
                            <a:rPr lang="hu-HU" sz="3600" i="1">
                              <a:latin typeface="Cambria Math" panose="02040503050406030204" pitchFamily="18" charset="0"/>
                            </a:rPr>
                          </m:ctrlPr>
                        </m:fPr>
                        <m:num>
                          <m:r>
                            <a:rPr lang="hu-HU" sz="3600" i="1">
                              <a:latin typeface="Cambria Math" panose="02040503050406030204" pitchFamily="18" charset="0"/>
                            </a:rPr>
                            <m:t>𝑝𝑉</m:t>
                          </m:r>
                        </m:num>
                        <m:den>
                          <m:r>
                            <a:rPr lang="hu-HU" sz="3600" i="1">
                              <a:latin typeface="Cambria Math" panose="02040503050406030204" pitchFamily="18" charset="0"/>
                            </a:rPr>
                            <m:t>𝑇</m:t>
                          </m:r>
                        </m:den>
                      </m:f>
                      <m:r>
                        <a:rPr lang="hu-HU" sz="3600" i="1">
                          <a:latin typeface="Cambria Math" panose="02040503050406030204" pitchFamily="18" charset="0"/>
                        </a:rPr>
                        <m:t>=</m:t>
                      </m:r>
                      <m:r>
                        <a:rPr lang="hu-HU" sz="3600" b="0" i="1" smtClean="0">
                          <a:latin typeface="Cambria Math" panose="02040503050406030204" pitchFamily="18" charset="0"/>
                        </a:rPr>
                        <m:t>𝑐𝑜𝑛𝑠𝑡𝑎𝑛𝑡</m:t>
                      </m:r>
                      <m:r>
                        <a:rPr lang="hu-HU" sz="3600" b="0" i="1" smtClean="0">
                          <a:latin typeface="Cambria Math" panose="02040503050406030204" pitchFamily="18" charset="0"/>
                        </a:rPr>
                        <m:t>   </m:t>
                      </m:r>
                      <m:r>
                        <a:rPr lang="hu-HU" sz="3600" b="0" i="1" smtClean="0">
                          <a:latin typeface="Cambria Math" panose="02040503050406030204" pitchFamily="18" charset="0"/>
                        </a:rPr>
                        <m:t>𝑜𝑟</m:t>
                      </m:r>
                      <m:r>
                        <a:rPr lang="hu-HU" sz="3600" b="0" i="1" smtClean="0">
                          <a:latin typeface="Cambria Math" panose="02040503050406030204" pitchFamily="18" charset="0"/>
                        </a:rPr>
                        <m:t>   </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1</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1</m:t>
                              </m:r>
                            </m:sub>
                          </m:sSub>
                        </m:den>
                      </m:f>
                      <m:r>
                        <a:rPr lang="hu-HU" sz="3600" i="1">
                          <a:latin typeface="Cambria Math" panose="02040503050406030204" pitchFamily="18" charset="0"/>
                        </a:rPr>
                        <m:t>=</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2</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oMath>
                  </m:oMathPara>
                </a14:m>
                <a:endParaRPr lang="hu-HU" sz="3600" dirty="0">
                  <a:latin typeface="Times New Roman" panose="02020603050405020304" pitchFamily="18" charset="0"/>
                  <a:cs typeface="Times New Roman" panose="02020603050405020304" pitchFamily="18" charset="0"/>
                </a:endParaRPr>
              </a:p>
              <a:p>
                <a:pPr algn="ctr"/>
                <a:endParaRPr lang="hu-HU" sz="3600" dirty="0">
                  <a:latin typeface="Times New Roman" panose="02020603050405020304" pitchFamily="18" charset="0"/>
                  <a:cs typeface="Times New Roman" panose="02020603050405020304" pitchFamily="18" charset="0"/>
                </a:endParaRPr>
              </a:p>
            </p:txBody>
          </p:sp>
        </mc:Choice>
        <mc:Fallback>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679853"/>
                <a:ext cx="10515600" cy="4866120"/>
              </a:xfrm>
              <a:blipFill>
                <a:blip r:embed="rId3"/>
                <a:stretch>
                  <a:fillRect l="-1449" t="-3258" r="-2493" b="-12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22</a:t>
            </a:fld>
            <a:endParaRPr lang="hu-HU"/>
          </a:p>
        </p:txBody>
      </p:sp>
    </p:spTree>
    <p:extLst>
      <p:ext uri="{BB962C8B-B14F-4D97-AF65-F5344CB8AC3E}">
        <p14:creationId xmlns:p14="http://schemas.microsoft.com/office/powerpoint/2010/main" val="1971812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2">
            <a:extLst>
              <a:ext uri="{FF2B5EF4-FFF2-40B4-BE49-F238E27FC236}">
                <a16:creationId xmlns:a16="http://schemas.microsoft.com/office/drawing/2014/main" id="{E878904E-2B8E-4457-9E94-2BC26CC601C9}"/>
              </a:ext>
            </a:extLst>
          </p:cNvPr>
          <p:cNvSpPr>
            <a:spLocks noEditPoints="1"/>
          </p:cNvSpPr>
          <p:nvPr/>
        </p:nvSpPr>
        <p:spPr bwMode="auto">
          <a:xfrm>
            <a:off x="1839913" y="2302558"/>
            <a:ext cx="3360738" cy="2105025"/>
          </a:xfrm>
          <a:custGeom>
            <a:avLst/>
            <a:gdLst>
              <a:gd name="T0" fmla="*/ 81 w 4223"/>
              <a:gd name="T1" fmla="*/ 2602 h 2641"/>
              <a:gd name="T2" fmla="*/ 136 w 4223"/>
              <a:gd name="T3" fmla="*/ 2568 h 2641"/>
              <a:gd name="T4" fmla="*/ 173 w 4223"/>
              <a:gd name="T5" fmla="*/ 2507 h 2641"/>
              <a:gd name="T6" fmla="*/ 222 w 4223"/>
              <a:gd name="T7" fmla="*/ 2496 h 2641"/>
              <a:gd name="T8" fmla="*/ 353 w 4223"/>
              <a:gd name="T9" fmla="*/ 2433 h 2641"/>
              <a:gd name="T10" fmla="*/ 413 w 4223"/>
              <a:gd name="T11" fmla="*/ 2377 h 2641"/>
              <a:gd name="T12" fmla="*/ 445 w 4223"/>
              <a:gd name="T13" fmla="*/ 2338 h 2641"/>
              <a:gd name="T14" fmla="*/ 516 w 4223"/>
              <a:gd name="T15" fmla="*/ 2332 h 2641"/>
              <a:gd name="T16" fmla="*/ 625 w 4223"/>
              <a:gd name="T17" fmla="*/ 2264 h 2641"/>
              <a:gd name="T18" fmla="*/ 662 w 4223"/>
              <a:gd name="T19" fmla="*/ 2203 h 2641"/>
              <a:gd name="T20" fmla="*/ 712 w 4223"/>
              <a:gd name="T21" fmla="*/ 2191 h 2641"/>
              <a:gd name="T22" fmla="*/ 842 w 4223"/>
              <a:gd name="T23" fmla="*/ 2129 h 2641"/>
              <a:gd name="T24" fmla="*/ 902 w 4223"/>
              <a:gd name="T25" fmla="*/ 2073 h 2641"/>
              <a:gd name="T26" fmla="*/ 934 w 4223"/>
              <a:gd name="T27" fmla="*/ 2034 h 2641"/>
              <a:gd name="T28" fmla="*/ 1006 w 4223"/>
              <a:gd name="T29" fmla="*/ 2027 h 2641"/>
              <a:gd name="T30" fmla="*/ 1114 w 4223"/>
              <a:gd name="T31" fmla="*/ 1960 h 2641"/>
              <a:gd name="T32" fmla="*/ 1152 w 4223"/>
              <a:gd name="T33" fmla="*/ 1899 h 2641"/>
              <a:gd name="T34" fmla="*/ 1201 w 4223"/>
              <a:gd name="T35" fmla="*/ 1887 h 2641"/>
              <a:gd name="T36" fmla="*/ 1332 w 4223"/>
              <a:gd name="T37" fmla="*/ 1824 h 2641"/>
              <a:gd name="T38" fmla="*/ 1391 w 4223"/>
              <a:gd name="T39" fmla="*/ 1768 h 2641"/>
              <a:gd name="T40" fmla="*/ 1424 w 4223"/>
              <a:gd name="T41" fmla="*/ 1729 h 2641"/>
              <a:gd name="T42" fmla="*/ 1495 w 4223"/>
              <a:gd name="T43" fmla="*/ 1723 h 2641"/>
              <a:gd name="T44" fmla="*/ 1604 w 4223"/>
              <a:gd name="T45" fmla="*/ 1655 h 2641"/>
              <a:gd name="T46" fmla="*/ 1641 w 4223"/>
              <a:gd name="T47" fmla="*/ 1594 h 2641"/>
              <a:gd name="T48" fmla="*/ 1690 w 4223"/>
              <a:gd name="T49" fmla="*/ 1582 h 2641"/>
              <a:gd name="T50" fmla="*/ 1821 w 4223"/>
              <a:gd name="T51" fmla="*/ 1520 h 2641"/>
              <a:gd name="T52" fmla="*/ 1881 w 4223"/>
              <a:gd name="T53" fmla="*/ 1464 h 2641"/>
              <a:gd name="T54" fmla="*/ 1913 w 4223"/>
              <a:gd name="T55" fmla="*/ 1425 h 2641"/>
              <a:gd name="T56" fmla="*/ 1984 w 4223"/>
              <a:gd name="T57" fmla="*/ 1418 h 2641"/>
              <a:gd name="T58" fmla="*/ 2093 w 4223"/>
              <a:gd name="T59" fmla="*/ 1351 h 2641"/>
              <a:gd name="T60" fmla="*/ 2130 w 4223"/>
              <a:gd name="T61" fmla="*/ 1290 h 2641"/>
              <a:gd name="T62" fmla="*/ 2180 w 4223"/>
              <a:gd name="T63" fmla="*/ 1278 h 2641"/>
              <a:gd name="T64" fmla="*/ 2310 w 4223"/>
              <a:gd name="T65" fmla="*/ 1215 h 2641"/>
              <a:gd name="T66" fmla="*/ 2370 w 4223"/>
              <a:gd name="T67" fmla="*/ 1160 h 2641"/>
              <a:gd name="T68" fmla="*/ 2402 w 4223"/>
              <a:gd name="T69" fmla="*/ 1121 h 2641"/>
              <a:gd name="T70" fmla="*/ 2474 w 4223"/>
              <a:gd name="T71" fmla="*/ 1114 h 2641"/>
              <a:gd name="T72" fmla="*/ 2582 w 4223"/>
              <a:gd name="T73" fmla="*/ 1046 h 2641"/>
              <a:gd name="T74" fmla="*/ 2620 w 4223"/>
              <a:gd name="T75" fmla="*/ 985 h 2641"/>
              <a:gd name="T76" fmla="*/ 2669 w 4223"/>
              <a:gd name="T77" fmla="*/ 974 h 2641"/>
              <a:gd name="T78" fmla="*/ 2800 w 4223"/>
              <a:gd name="T79" fmla="*/ 911 h 2641"/>
              <a:gd name="T80" fmla="*/ 2859 w 4223"/>
              <a:gd name="T81" fmla="*/ 855 h 2641"/>
              <a:gd name="T82" fmla="*/ 2892 w 4223"/>
              <a:gd name="T83" fmla="*/ 816 h 2641"/>
              <a:gd name="T84" fmla="*/ 2963 w 4223"/>
              <a:gd name="T85" fmla="*/ 810 h 2641"/>
              <a:gd name="T86" fmla="*/ 3072 w 4223"/>
              <a:gd name="T87" fmla="*/ 742 h 2641"/>
              <a:gd name="T88" fmla="*/ 3109 w 4223"/>
              <a:gd name="T89" fmla="*/ 681 h 2641"/>
              <a:gd name="T90" fmla="*/ 3158 w 4223"/>
              <a:gd name="T91" fmla="*/ 669 h 2641"/>
              <a:gd name="T92" fmla="*/ 3289 w 4223"/>
              <a:gd name="T93" fmla="*/ 607 h 2641"/>
              <a:gd name="T94" fmla="*/ 3349 w 4223"/>
              <a:gd name="T95" fmla="*/ 551 h 2641"/>
              <a:gd name="T96" fmla="*/ 3381 w 4223"/>
              <a:gd name="T97" fmla="*/ 512 h 2641"/>
              <a:gd name="T98" fmla="*/ 3452 w 4223"/>
              <a:gd name="T99" fmla="*/ 505 h 2641"/>
              <a:gd name="T100" fmla="*/ 3561 w 4223"/>
              <a:gd name="T101" fmla="*/ 437 h 2641"/>
              <a:gd name="T102" fmla="*/ 3598 w 4223"/>
              <a:gd name="T103" fmla="*/ 376 h 2641"/>
              <a:gd name="T104" fmla="*/ 3648 w 4223"/>
              <a:gd name="T105" fmla="*/ 365 h 2641"/>
              <a:gd name="T106" fmla="*/ 3778 w 4223"/>
              <a:gd name="T107" fmla="*/ 302 h 2641"/>
              <a:gd name="T108" fmla="*/ 3838 w 4223"/>
              <a:gd name="T109" fmla="*/ 246 h 2641"/>
              <a:gd name="T110" fmla="*/ 3870 w 4223"/>
              <a:gd name="T111" fmla="*/ 207 h 2641"/>
              <a:gd name="T112" fmla="*/ 3942 w 4223"/>
              <a:gd name="T113" fmla="*/ 201 h 2641"/>
              <a:gd name="T114" fmla="*/ 4050 w 4223"/>
              <a:gd name="T115" fmla="*/ 133 h 2641"/>
              <a:gd name="T116" fmla="*/ 4088 w 4223"/>
              <a:gd name="T117" fmla="*/ 72 h 2641"/>
              <a:gd name="T118" fmla="*/ 4137 w 4223"/>
              <a:gd name="T119" fmla="*/ 60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23" h="2641">
                <a:moveTo>
                  <a:pt x="27" y="2636"/>
                </a:moveTo>
                <a:lnTo>
                  <a:pt x="27" y="2636"/>
                </a:lnTo>
                <a:cubicBezTo>
                  <a:pt x="34" y="2631"/>
                  <a:pt x="37" y="2622"/>
                  <a:pt x="32" y="2614"/>
                </a:cubicBezTo>
                <a:cubicBezTo>
                  <a:pt x="27" y="2606"/>
                  <a:pt x="18" y="2604"/>
                  <a:pt x="10" y="2609"/>
                </a:cubicBezTo>
                <a:lnTo>
                  <a:pt x="10" y="2609"/>
                </a:lnTo>
                <a:cubicBezTo>
                  <a:pt x="3" y="2614"/>
                  <a:pt x="0" y="2623"/>
                  <a:pt x="5" y="2631"/>
                </a:cubicBezTo>
                <a:cubicBezTo>
                  <a:pt x="10" y="2638"/>
                  <a:pt x="19" y="2641"/>
                  <a:pt x="27" y="2636"/>
                </a:cubicBezTo>
                <a:close/>
                <a:moveTo>
                  <a:pt x="81" y="2602"/>
                </a:moveTo>
                <a:lnTo>
                  <a:pt x="81" y="2602"/>
                </a:lnTo>
                <a:cubicBezTo>
                  <a:pt x="89" y="2598"/>
                  <a:pt x="91" y="2588"/>
                  <a:pt x="86" y="2580"/>
                </a:cubicBezTo>
                <a:cubicBezTo>
                  <a:pt x="82" y="2573"/>
                  <a:pt x="72" y="2570"/>
                  <a:pt x="64" y="2575"/>
                </a:cubicBezTo>
                <a:lnTo>
                  <a:pt x="64" y="2575"/>
                </a:lnTo>
                <a:lnTo>
                  <a:pt x="64" y="2575"/>
                </a:lnTo>
                <a:cubicBezTo>
                  <a:pt x="57" y="2580"/>
                  <a:pt x="55" y="2590"/>
                  <a:pt x="59" y="2597"/>
                </a:cubicBezTo>
                <a:cubicBezTo>
                  <a:pt x="64" y="2605"/>
                  <a:pt x="74" y="2607"/>
                  <a:pt x="81" y="2602"/>
                </a:cubicBezTo>
                <a:close/>
                <a:moveTo>
                  <a:pt x="136" y="2568"/>
                </a:moveTo>
                <a:lnTo>
                  <a:pt x="136" y="2568"/>
                </a:lnTo>
                <a:lnTo>
                  <a:pt x="136" y="2568"/>
                </a:lnTo>
                <a:cubicBezTo>
                  <a:pt x="143" y="2564"/>
                  <a:pt x="145" y="2554"/>
                  <a:pt x="141" y="2546"/>
                </a:cubicBezTo>
                <a:cubicBezTo>
                  <a:pt x="136" y="2539"/>
                  <a:pt x="126" y="2537"/>
                  <a:pt x="119" y="2541"/>
                </a:cubicBezTo>
                <a:lnTo>
                  <a:pt x="119" y="2541"/>
                </a:lnTo>
                <a:cubicBezTo>
                  <a:pt x="111" y="2546"/>
                  <a:pt x="109" y="2556"/>
                  <a:pt x="114" y="2563"/>
                </a:cubicBezTo>
                <a:cubicBezTo>
                  <a:pt x="118" y="2571"/>
                  <a:pt x="128" y="2573"/>
                  <a:pt x="136" y="2568"/>
                </a:cubicBezTo>
                <a:close/>
                <a:moveTo>
                  <a:pt x="190" y="2535"/>
                </a:moveTo>
                <a:lnTo>
                  <a:pt x="190" y="2535"/>
                </a:lnTo>
                <a:cubicBezTo>
                  <a:pt x="198" y="2530"/>
                  <a:pt x="200" y="2520"/>
                  <a:pt x="195" y="2513"/>
                </a:cubicBezTo>
                <a:cubicBezTo>
                  <a:pt x="191" y="2505"/>
                  <a:pt x="181" y="2503"/>
                  <a:pt x="173" y="2507"/>
                </a:cubicBezTo>
                <a:lnTo>
                  <a:pt x="173" y="2507"/>
                </a:lnTo>
                <a:cubicBezTo>
                  <a:pt x="166" y="2512"/>
                  <a:pt x="163" y="2522"/>
                  <a:pt x="168" y="2529"/>
                </a:cubicBezTo>
                <a:cubicBezTo>
                  <a:pt x="173" y="2537"/>
                  <a:pt x="183" y="2539"/>
                  <a:pt x="190" y="2535"/>
                </a:cubicBezTo>
                <a:close/>
                <a:moveTo>
                  <a:pt x="244" y="2501"/>
                </a:moveTo>
                <a:lnTo>
                  <a:pt x="244" y="2501"/>
                </a:lnTo>
                <a:cubicBezTo>
                  <a:pt x="252" y="2496"/>
                  <a:pt x="254" y="2486"/>
                  <a:pt x="250" y="2479"/>
                </a:cubicBezTo>
                <a:cubicBezTo>
                  <a:pt x="245" y="2471"/>
                  <a:pt x="235" y="2469"/>
                  <a:pt x="228" y="2474"/>
                </a:cubicBezTo>
                <a:lnTo>
                  <a:pt x="227" y="2474"/>
                </a:lnTo>
                <a:cubicBezTo>
                  <a:pt x="220" y="2478"/>
                  <a:pt x="218" y="2488"/>
                  <a:pt x="222" y="2496"/>
                </a:cubicBezTo>
                <a:cubicBezTo>
                  <a:pt x="227" y="2503"/>
                  <a:pt x="237" y="2505"/>
                  <a:pt x="244" y="2501"/>
                </a:cubicBezTo>
                <a:close/>
                <a:moveTo>
                  <a:pt x="299" y="2467"/>
                </a:moveTo>
                <a:lnTo>
                  <a:pt x="299" y="2467"/>
                </a:lnTo>
                <a:cubicBezTo>
                  <a:pt x="306" y="2462"/>
                  <a:pt x="309" y="2452"/>
                  <a:pt x="304" y="2445"/>
                </a:cubicBezTo>
                <a:cubicBezTo>
                  <a:pt x="299" y="2437"/>
                  <a:pt x="289" y="2435"/>
                  <a:pt x="282" y="2440"/>
                </a:cubicBezTo>
                <a:lnTo>
                  <a:pt x="282" y="2440"/>
                </a:lnTo>
                <a:cubicBezTo>
                  <a:pt x="274" y="2444"/>
                  <a:pt x="272" y="2454"/>
                  <a:pt x="277" y="2462"/>
                </a:cubicBezTo>
                <a:cubicBezTo>
                  <a:pt x="281" y="2469"/>
                  <a:pt x="291" y="2472"/>
                  <a:pt x="299" y="2467"/>
                </a:cubicBezTo>
                <a:close/>
                <a:moveTo>
                  <a:pt x="353" y="2433"/>
                </a:moveTo>
                <a:lnTo>
                  <a:pt x="353" y="2433"/>
                </a:lnTo>
                <a:cubicBezTo>
                  <a:pt x="361" y="2428"/>
                  <a:pt x="363" y="2419"/>
                  <a:pt x="358" y="2411"/>
                </a:cubicBezTo>
                <a:cubicBezTo>
                  <a:pt x="354" y="2404"/>
                  <a:pt x="344" y="2401"/>
                  <a:pt x="336" y="2406"/>
                </a:cubicBezTo>
                <a:lnTo>
                  <a:pt x="336" y="2406"/>
                </a:lnTo>
                <a:cubicBezTo>
                  <a:pt x="329" y="2411"/>
                  <a:pt x="326" y="2420"/>
                  <a:pt x="331" y="2428"/>
                </a:cubicBezTo>
                <a:cubicBezTo>
                  <a:pt x="336" y="2435"/>
                  <a:pt x="346" y="2438"/>
                  <a:pt x="353" y="2433"/>
                </a:cubicBezTo>
                <a:close/>
                <a:moveTo>
                  <a:pt x="408" y="2399"/>
                </a:moveTo>
                <a:lnTo>
                  <a:pt x="408" y="2399"/>
                </a:lnTo>
                <a:cubicBezTo>
                  <a:pt x="415" y="2395"/>
                  <a:pt x="417" y="2385"/>
                  <a:pt x="413" y="2377"/>
                </a:cubicBezTo>
                <a:cubicBezTo>
                  <a:pt x="408" y="2370"/>
                  <a:pt x="398" y="2367"/>
                  <a:pt x="391" y="2372"/>
                </a:cubicBezTo>
                <a:lnTo>
                  <a:pt x="391" y="2372"/>
                </a:lnTo>
                <a:cubicBezTo>
                  <a:pt x="383" y="2377"/>
                  <a:pt x="381" y="2387"/>
                  <a:pt x="385" y="2394"/>
                </a:cubicBezTo>
                <a:cubicBezTo>
                  <a:pt x="390" y="2402"/>
                  <a:pt x="400" y="2404"/>
                  <a:pt x="408" y="2399"/>
                </a:cubicBezTo>
                <a:close/>
                <a:moveTo>
                  <a:pt x="462" y="2365"/>
                </a:moveTo>
                <a:lnTo>
                  <a:pt x="462" y="2365"/>
                </a:lnTo>
                <a:cubicBezTo>
                  <a:pt x="469" y="2361"/>
                  <a:pt x="472" y="2351"/>
                  <a:pt x="467" y="2343"/>
                </a:cubicBezTo>
                <a:cubicBezTo>
                  <a:pt x="462" y="2336"/>
                  <a:pt x="452" y="2334"/>
                  <a:pt x="445" y="2338"/>
                </a:cubicBezTo>
                <a:lnTo>
                  <a:pt x="445" y="2338"/>
                </a:lnTo>
                <a:cubicBezTo>
                  <a:pt x="437" y="2343"/>
                  <a:pt x="435" y="2353"/>
                  <a:pt x="440" y="2360"/>
                </a:cubicBezTo>
                <a:cubicBezTo>
                  <a:pt x="445" y="2368"/>
                  <a:pt x="454" y="2370"/>
                  <a:pt x="462" y="2365"/>
                </a:cubicBezTo>
                <a:close/>
                <a:moveTo>
                  <a:pt x="516" y="2332"/>
                </a:moveTo>
                <a:lnTo>
                  <a:pt x="516" y="2332"/>
                </a:lnTo>
                <a:cubicBezTo>
                  <a:pt x="524" y="2327"/>
                  <a:pt x="526" y="2317"/>
                  <a:pt x="521" y="2310"/>
                </a:cubicBezTo>
                <a:cubicBezTo>
                  <a:pt x="517" y="2302"/>
                  <a:pt x="507" y="2300"/>
                  <a:pt x="499" y="2304"/>
                </a:cubicBezTo>
                <a:lnTo>
                  <a:pt x="499" y="2304"/>
                </a:lnTo>
                <a:cubicBezTo>
                  <a:pt x="492" y="2309"/>
                  <a:pt x="490" y="2319"/>
                  <a:pt x="494" y="2327"/>
                </a:cubicBezTo>
                <a:cubicBezTo>
                  <a:pt x="499" y="2334"/>
                  <a:pt x="509" y="2336"/>
                  <a:pt x="516" y="2332"/>
                </a:cubicBezTo>
                <a:close/>
                <a:moveTo>
                  <a:pt x="571" y="2298"/>
                </a:moveTo>
                <a:lnTo>
                  <a:pt x="571" y="2298"/>
                </a:lnTo>
                <a:cubicBezTo>
                  <a:pt x="578" y="2293"/>
                  <a:pt x="580" y="2283"/>
                  <a:pt x="576" y="2276"/>
                </a:cubicBezTo>
                <a:cubicBezTo>
                  <a:pt x="571" y="2268"/>
                  <a:pt x="561" y="2266"/>
                  <a:pt x="554" y="2271"/>
                </a:cubicBezTo>
                <a:lnTo>
                  <a:pt x="554" y="2271"/>
                </a:lnTo>
                <a:cubicBezTo>
                  <a:pt x="546" y="2275"/>
                  <a:pt x="544" y="2285"/>
                  <a:pt x="549" y="2293"/>
                </a:cubicBezTo>
                <a:cubicBezTo>
                  <a:pt x="553" y="2300"/>
                  <a:pt x="563" y="2302"/>
                  <a:pt x="571" y="2298"/>
                </a:cubicBezTo>
                <a:close/>
                <a:moveTo>
                  <a:pt x="625" y="2264"/>
                </a:moveTo>
                <a:lnTo>
                  <a:pt x="625" y="2264"/>
                </a:lnTo>
                <a:cubicBezTo>
                  <a:pt x="633" y="2259"/>
                  <a:pt x="635" y="2249"/>
                  <a:pt x="630" y="2242"/>
                </a:cubicBezTo>
                <a:cubicBezTo>
                  <a:pt x="625" y="2234"/>
                  <a:pt x="616" y="2232"/>
                  <a:pt x="608" y="2237"/>
                </a:cubicBezTo>
                <a:lnTo>
                  <a:pt x="608" y="2237"/>
                </a:lnTo>
                <a:cubicBezTo>
                  <a:pt x="601" y="2241"/>
                  <a:pt x="598" y="2251"/>
                  <a:pt x="603" y="2259"/>
                </a:cubicBezTo>
                <a:cubicBezTo>
                  <a:pt x="608" y="2266"/>
                  <a:pt x="617" y="2269"/>
                  <a:pt x="625" y="2264"/>
                </a:cubicBezTo>
                <a:close/>
                <a:moveTo>
                  <a:pt x="679" y="2230"/>
                </a:moveTo>
                <a:lnTo>
                  <a:pt x="679" y="2230"/>
                </a:lnTo>
                <a:cubicBezTo>
                  <a:pt x="687" y="2225"/>
                  <a:pt x="689" y="2216"/>
                  <a:pt x="685" y="2208"/>
                </a:cubicBezTo>
                <a:cubicBezTo>
                  <a:pt x="680" y="2201"/>
                  <a:pt x="670" y="2198"/>
                  <a:pt x="662" y="2203"/>
                </a:cubicBezTo>
                <a:lnTo>
                  <a:pt x="662" y="2203"/>
                </a:lnTo>
                <a:cubicBezTo>
                  <a:pt x="655" y="2208"/>
                  <a:pt x="653" y="2218"/>
                  <a:pt x="657" y="2225"/>
                </a:cubicBezTo>
                <a:cubicBezTo>
                  <a:pt x="662" y="2233"/>
                  <a:pt x="672" y="2235"/>
                  <a:pt x="679" y="2230"/>
                </a:cubicBezTo>
                <a:close/>
                <a:moveTo>
                  <a:pt x="734" y="2196"/>
                </a:moveTo>
                <a:lnTo>
                  <a:pt x="734" y="2196"/>
                </a:lnTo>
                <a:cubicBezTo>
                  <a:pt x="741" y="2192"/>
                  <a:pt x="744" y="2182"/>
                  <a:pt x="739" y="2174"/>
                </a:cubicBezTo>
                <a:cubicBezTo>
                  <a:pt x="734" y="2167"/>
                  <a:pt x="724" y="2164"/>
                  <a:pt x="717" y="2169"/>
                </a:cubicBezTo>
                <a:lnTo>
                  <a:pt x="717" y="2169"/>
                </a:lnTo>
                <a:cubicBezTo>
                  <a:pt x="709" y="2174"/>
                  <a:pt x="707" y="2184"/>
                  <a:pt x="712" y="2191"/>
                </a:cubicBezTo>
                <a:cubicBezTo>
                  <a:pt x="716" y="2199"/>
                  <a:pt x="726" y="2201"/>
                  <a:pt x="734" y="2196"/>
                </a:cubicBezTo>
                <a:close/>
                <a:moveTo>
                  <a:pt x="788" y="2163"/>
                </a:moveTo>
                <a:lnTo>
                  <a:pt x="788" y="2162"/>
                </a:lnTo>
                <a:cubicBezTo>
                  <a:pt x="796" y="2158"/>
                  <a:pt x="798" y="2148"/>
                  <a:pt x="793" y="2140"/>
                </a:cubicBezTo>
                <a:cubicBezTo>
                  <a:pt x="789" y="2133"/>
                  <a:pt x="779" y="2131"/>
                  <a:pt x="771" y="2135"/>
                </a:cubicBezTo>
                <a:lnTo>
                  <a:pt x="771" y="2135"/>
                </a:lnTo>
                <a:cubicBezTo>
                  <a:pt x="764" y="2140"/>
                  <a:pt x="761" y="2150"/>
                  <a:pt x="766" y="2157"/>
                </a:cubicBezTo>
                <a:cubicBezTo>
                  <a:pt x="771" y="2165"/>
                  <a:pt x="781" y="2167"/>
                  <a:pt x="788" y="2163"/>
                </a:cubicBezTo>
                <a:close/>
                <a:moveTo>
                  <a:pt x="842" y="2129"/>
                </a:moveTo>
                <a:lnTo>
                  <a:pt x="842" y="2129"/>
                </a:lnTo>
                <a:cubicBezTo>
                  <a:pt x="850" y="2124"/>
                  <a:pt x="852" y="2114"/>
                  <a:pt x="848" y="2107"/>
                </a:cubicBezTo>
                <a:cubicBezTo>
                  <a:pt x="843" y="2099"/>
                  <a:pt x="833" y="2097"/>
                  <a:pt x="826" y="2101"/>
                </a:cubicBezTo>
                <a:lnTo>
                  <a:pt x="826" y="2102"/>
                </a:lnTo>
                <a:cubicBezTo>
                  <a:pt x="818" y="2106"/>
                  <a:pt x="816" y="2116"/>
                  <a:pt x="820" y="2124"/>
                </a:cubicBezTo>
                <a:cubicBezTo>
                  <a:pt x="825" y="2131"/>
                  <a:pt x="835" y="2133"/>
                  <a:pt x="842" y="2129"/>
                </a:cubicBezTo>
                <a:close/>
                <a:moveTo>
                  <a:pt x="897" y="2095"/>
                </a:moveTo>
                <a:lnTo>
                  <a:pt x="897" y="2095"/>
                </a:lnTo>
                <a:cubicBezTo>
                  <a:pt x="904" y="2090"/>
                  <a:pt x="907" y="2080"/>
                  <a:pt x="902" y="2073"/>
                </a:cubicBezTo>
                <a:cubicBezTo>
                  <a:pt x="897" y="2065"/>
                  <a:pt x="887" y="2063"/>
                  <a:pt x="880" y="2068"/>
                </a:cubicBezTo>
                <a:lnTo>
                  <a:pt x="880" y="2068"/>
                </a:lnTo>
                <a:cubicBezTo>
                  <a:pt x="872" y="2072"/>
                  <a:pt x="870" y="2082"/>
                  <a:pt x="875" y="2090"/>
                </a:cubicBezTo>
                <a:cubicBezTo>
                  <a:pt x="879" y="2097"/>
                  <a:pt x="889" y="2100"/>
                  <a:pt x="897" y="2095"/>
                </a:cubicBezTo>
                <a:close/>
                <a:moveTo>
                  <a:pt x="951" y="2061"/>
                </a:moveTo>
                <a:lnTo>
                  <a:pt x="951" y="2061"/>
                </a:lnTo>
                <a:cubicBezTo>
                  <a:pt x="959" y="2056"/>
                  <a:pt x="961" y="2046"/>
                  <a:pt x="956" y="2039"/>
                </a:cubicBezTo>
                <a:cubicBezTo>
                  <a:pt x="952" y="2031"/>
                  <a:pt x="942" y="2029"/>
                  <a:pt x="934" y="2034"/>
                </a:cubicBezTo>
                <a:lnTo>
                  <a:pt x="934" y="2034"/>
                </a:lnTo>
                <a:cubicBezTo>
                  <a:pt x="927" y="2039"/>
                  <a:pt x="924" y="2048"/>
                  <a:pt x="929" y="2056"/>
                </a:cubicBezTo>
                <a:cubicBezTo>
                  <a:pt x="934" y="2063"/>
                  <a:pt x="944" y="2066"/>
                  <a:pt x="951" y="2061"/>
                </a:cubicBezTo>
                <a:close/>
                <a:moveTo>
                  <a:pt x="1006" y="2027"/>
                </a:moveTo>
                <a:lnTo>
                  <a:pt x="1006" y="2027"/>
                </a:lnTo>
                <a:cubicBezTo>
                  <a:pt x="1013" y="2023"/>
                  <a:pt x="1015" y="2013"/>
                  <a:pt x="1011" y="2005"/>
                </a:cubicBezTo>
                <a:cubicBezTo>
                  <a:pt x="1006" y="1998"/>
                  <a:pt x="996" y="1995"/>
                  <a:pt x="989" y="2000"/>
                </a:cubicBezTo>
                <a:lnTo>
                  <a:pt x="989" y="2000"/>
                </a:lnTo>
                <a:cubicBezTo>
                  <a:pt x="981" y="2005"/>
                  <a:pt x="979" y="2015"/>
                  <a:pt x="984" y="2022"/>
                </a:cubicBezTo>
                <a:cubicBezTo>
                  <a:pt x="988" y="2030"/>
                  <a:pt x="998" y="2032"/>
                  <a:pt x="1006" y="2027"/>
                </a:cubicBezTo>
                <a:close/>
                <a:moveTo>
                  <a:pt x="1060" y="1993"/>
                </a:moveTo>
                <a:lnTo>
                  <a:pt x="1060" y="1993"/>
                </a:lnTo>
                <a:cubicBezTo>
                  <a:pt x="1067" y="1989"/>
                  <a:pt x="1070" y="1979"/>
                  <a:pt x="1065" y="1971"/>
                </a:cubicBezTo>
                <a:cubicBezTo>
                  <a:pt x="1060" y="1964"/>
                  <a:pt x="1051" y="1962"/>
                  <a:pt x="1043" y="1966"/>
                </a:cubicBezTo>
                <a:lnTo>
                  <a:pt x="1043" y="1966"/>
                </a:lnTo>
                <a:cubicBezTo>
                  <a:pt x="1036" y="1971"/>
                  <a:pt x="1033" y="1981"/>
                  <a:pt x="1038" y="1988"/>
                </a:cubicBezTo>
                <a:cubicBezTo>
                  <a:pt x="1043" y="1996"/>
                  <a:pt x="1052" y="1998"/>
                  <a:pt x="1060" y="1993"/>
                </a:cubicBezTo>
                <a:close/>
                <a:moveTo>
                  <a:pt x="1114" y="1960"/>
                </a:moveTo>
                <a:lnTo>
                  <a:pt x="1114" y="1960"/>
                </a:lnTo>
                <a:cubicBezTo>
                  <a:pt x="1122" y="1955"/>
                  <a:pt x="1124" y="1945"/>
                  <a:pt x="1119" y="1937"/>
                </a:cubicBezTo>
                <a:cubicBezTo>
                  <a:pt x="1115" y="1930"/>
                  <a:pt x="1105" y="1928"/>
                  <a:pt x="1097" y="1932"/>
                </a:cubicBezTo>
                <a:lnTo>
                  <a:pt x="1097" y="1932"/>
                </a:lnTo>
                <a:cubicBezTo>
                  <a:pt x="1090" y="1937"/>
                  <a:pt x="1088" y="1947"/>
                  <a:pt x="1092" y="1954"/>
                </a:cubicBezTo>
                <a:cubicBezTo>
                  <a:pt x="1097" y="1962"/>
                  <a:pt x="1107" y="1964"/>
                  <a:pt x="1114" y="1960"/>
                </a:cubicBezTo>
                <a:close/>
                <a:moveTo>
                  <a:pt x="1169" y="1926"/>
                </a:moveTo>
                <a:lnTo>
                  <a:pt x="1169" y="1926"/>
                </a:lnTo>
                <a:cubicBezTo>
                  <a:pt x="1176" y="1921"/>
                  <a:pt x="1178" y="1911"/>
                  <a:pt x="1174" y="1904"/>
                </a:cubicBezTo>
                <a:cubicBezTo>
                  <a:pt x="1169" y="1896"/>
                  <a:pt x="1159" y="1894"/>
                  <a:pt x="1152" y="1899"/>
                </a:cubicBezTo>
                <a:lnTo>
                  <a:pt x="1152" y="1899"/>
                </a:lnTo>
                <a:cubicBezTo>
                  <a:pt x="1144" y="1903"/>
                  <a:pt x="1142" y="1913"/>
                  <a:pt x="1147" y="1921"/>
                </a:cubicBezTo>
                <a:cubicBezTo>
                  <a:pt x="1151" y="1928"/>
                  <a:pt x="1161" y="1930"/>
                  <a:pt x="1169" y="1926"/>
                </a:cubicBezTo>
                <a:close/>
                <a:moveTo>
                  <a:pt x="1223" y="1892"/>
                </a:moveTo>
                <a:lnTo>
                  <a:pt x="1223" y="1892"/>
                </a:lnTo>
                <a:cubicBezTo>
                  <a:pt x="1231" y="1887"/>
                  <a:pt x="1233" y="1877"/>
                  <a:pt x="1228" y="1870"/>
                </a:cubicBezTo>
                <a:cubicBezTo>
                  <a:pt x="1224" y="1862"/>
                  <a:pt x="1214" y="1860"/>
                  <a:pt x="1206" y="1865"/>
                </a:cubicBezTo>
                <a:lnTo>
                  <a:pt x="1206" y="1865"/>
                </a:lnTo>
                <a:cubicBezTo>
                  <a:pt x="1199" y="1869"/>
                  <a:pt x="1196" y="1879"/>
                  <a:pt x="1201" y="1887"/>
                </a:cubicBezTo>
                <a:cubicBezTo>
                  <a:pt x="1206" y="1894"/>
                  <a:pt x="1216" y="1897"/>
                  <a:pt x="1223" y="1892"/>
                </a:cubicBezTo>
                <a:close/>
                <a:moveTo>
                  <a:pt x="1277" y="1858"/>
                </a:moveTo>
                <a:lnTo>
                  <a:pt x="1277" y="1858"/>
                </a:lnTo>
                <a:cubicBezTo>
                  <a:pt x="1285" y="1853"/>
                  <a:pt x="1287" y="1844"/>
                  <a:pt x="1283" y="1836"/>
                </a:cubicBezTo>
                <a:cubicBezTo>
                  <a:pt x="1278" y="1829"/>
                  <a:pt x="1268" y="1826"/>
                  <a:pt x="1261" y="1831"/>
                </a:cubicBezTo>
                <a:lnTo>
                  <a:pt x="1260" y="1831"/>
                </a:lnTo>
                <a:cubicBezTo>
                  <a:pt x="1253" y="1836"/>
                  <a:pt x="1251" y="1845"/>
                  <a:pt x="1255" y="1853"/>
                </a:cubicBezTo>
                <a:cubicBezTo>
                  <a:pt x="1260" y="1860"/>
                  <a:pt x="1270" y="1863"/>
                  <a:pt x="1277" y="1858"/>
                </a:cubicBezTo>
                <a:close/>
                <a:moveTo>
                  <a:pt x="1332" y="1824"/>
                </a:moveTo>
                <a:lnTo>
                  <a:pt x="1332" y="1824"/>
                </a:lnTo>
                <a:cubicBezTo>
                  <a:pt x="1339" y="1820"/>
                  <a:pt x="1342" y="1810"/>
                  <a:pt x="1337" y="1802"/>
                </a:cubicBezTo>
                <a:cubicBezTo>
                  <a:pt x="1332" y="1795"/>
                  <a:pt x="1322" y="1792"/>
                  <a:pt x="1315" y="1797"/>
                </a:cubicBezTo>
                <a:lnTo>
                  <a:pt x="1315" y="1797"/>
                </a:lnTo>
                <a:cubicBezTo>
                  <a:pt x="1307" y="1802"/>
                  <a:pt x="1305" y="1812"/>
                  <a:pt x="1310" y="1819"/>
                </a:cubicBezTo>
                <a:cubicBezTo>
                  <a:pt x="1314" y="1827"/>
                  <a:pt x="1324" y="1829"/>
                  <a:pt x="1332" y="1824"/>
                </a:cubicBezTo>
                <a:close/>
                <a:moveTo>
                  <a:pt x="1386" y="1790"/>
                </a:moveTo>
                <a:lnTo>
                  <a:pt x="1386" y="1790"/>
                </a:lnTo>
                <a:cubicBezTo>
                  <a:pt x="1394" y="1786"/>
                  <a:pt x="1396" y="1776"/>
                  <a:pt x="1391" y="1768"/>
                </a:cubicBezTo>
                <a:cubicBezTo>
                  <a:pt x="1387" y="1761"/>
                  <a:pt x="1377" y="1759"/>
                  <a:pt x="1369" y="1763"/>
                </a:cubicBezTo>
                <a:lnTo>
                  <a:pt x="1369" y="1763"/>
                </a:lnTo>
                <a:cubicBezTo>
                  <a:pt x="1362" y="1768"/>
                  <a:pt x="1359" y="1778"/>
                  <a:pt x="1364" y="1785"/>
                </a:cubicBezTo>
                <a:cubicBezTo>
                  <a:pt x="1369" y="1793"/>
                  <a:pt x="1379" y="1795"/>
                  <a:pt x="1386" y="1790"/>
                </a:cubicBezTo>
                <a:close/>
                <a:moveTo>
                  <a:pt x="1441" y="1757"/>
                </a:moveTo>
                <a:lnTo>
                  <a:pt x="1441" y="1757"/>
                </a:lnTo>
                <a:cubicBezTo>
                  <a:pt x="1448" y="1752"/>
                  <a:pt x="1450" y="1742"/>
                  <a:pt x="1446" y="1735"/>
                </a:cubicBezTo>
                <a:cubicBezTo>
                  <a:pt x="1441" y="1727"/>
                  <a:pt x="1431" y="1725"/>
                  <a:pt x="1424" y="1729"/>
                </a:cubicBezTo>
                <a:lnTo>
                  <a:pt x="1424" y="1729"/>
                </a:lnTo>
                <a:cubicBezTo>
                  <a:pt x="1416" y="1734"/>
                  <a:pt x="1414" y="1744"/>
                  <a:pt x="1418" y="1751"/>
                </a:cubicBezTo>
                <a:cubicBezTo>
                  <a:pt x="1423" y="1759"/>
                  <a:pt x="1433" y="1761"/>
                  <a:pt x="1441" y="1757"/>
                </a:cubicBezTo>
                <a:close/>
                <a:moveTo>
                  <a:pt x="1495" y="1723"/>
                </a:moveTo>
                <a:lnTo>
                  <a:pt x="1495" y="1723"/>
                </a:lnTo>
                <a:cubicBezTo>
                  <a:pt x="1502" y="1718"/>
                  <a:pt x="1505" y="1708"/>
                  <a:pt x="1500" y="1701"/>
                </a:cubicBezTo>
                <a:cubicBezTo>
                  <a:pt x="1495" y="1693"/>
                  <a:pt x="1485" y="1691"/>
                  <a:pt x="1478" y="1696"/>
                </a:cubicBezTo>
                <a:lnTo>
                  <a:pt x="1478" y="1696"/>
                </a:lnTo>
                <a:cubicBezTo>
                  <a:pt x="1470" y="1700"/>
                  <a:pt x="1468" y="1710"/>
                  <a:pt x="1473" y="1718"/>
                </a:cubicBezTo>
                <a:cubicBezTo>
                  <a:pt x="1478" y="1725"/>
                  <a:pt x="1487" y="1727"/>
                  <a:pt x="1495" y="1723"/>
                </a:cubicBezTo>
                <a:close/>
                <a:moveTo>
                  <a:pt x="1549" y="1689"/>
                </a:moveTo>
                <a:lnTo>
                  <a:pt x="1549" y="1689"/>
                </a:lnTo>
                <a:cubicBezTo>
                  <a:pt x="1557" y="1684"/>
                  <a:pt x="1559" y="1674"/>
                  <a:pt x="1554" y="1667"/>
                </a:cubicBezTo>
                <a:cubicBezTo>
                  <a:pt x="1550" y="1659"/>
                  <a:pt x="1540" y="1657"/>
                  <a:pt x="1532" y="1662"/>
                </a:cubicBezTo>
                <a:lnTo>
                  <a:pt x="1532" y="1662"/>
                </a:lnTo>
                <a:cubicBezTo>
                  <a:pt x="1525" y="1666"/>
                  <a:pt x="1523" y="1676"/>
                  <a:pt x="1527" y="1684"/>
                </a:cubicBezTo>
                <a:cubicBezTo>
                  <a:pt x="1532" y="1691"/>
                  <a:pt x="1542" y="1694"/>
                  <a:pt x="1549" y="1689"/>
                </a:cubicBezTo>
                <a:close/>
                <a:moveTo>
                  <a:pt x="1604" y="1655"/>
                </a:moveTo>
                <a:lnTo>
                  <a:pt x="1604" y="1655"/>
                </a:lnTo>
                <a:cubicBezTo>
                  <a:pt x="1611" y="1650"/>
                  <a:pt x="1613" y="1641"/>
                  <a:pt x="1609" y="1633"/>
                </a:cubicBezTo>
                <a:cubicBezTo>
                  <a:pt x="1604" y="1626"/>
                  <a:pt x="1594" y="1623"/>
                  <a:pt x="1587" y="1628"/>
                </a:cubicBezTo>
                <a:lnTo>
                  <a:pt x="1587" y="1628"/>
                </a:lnTo>
                <a:cubicBezTo>
                  <a:pt x="1579" y="1633"/>
                  <a:pt x="1577" y="1643"/>
                  <a:pt x="1582" y="1650"/>
                </a:cubicBezTo>
                <a:cubicBezTo>
                  <a:pt x="1586" y="1658"/>
                  <a:pt x="1596" y="1660"/>
                  <a:pt x="1604" y="1655"/>
                </a:cubicBezTo>
                <a:close/>
                <a:moveTo>
                  <a:pt x="1658" y="1621"/>
                </a:moveTo>
                <a:lnTo>
                  <a:pt x="1658" y="1621"/>
                </a:lnTo>
                <a:cubicBezTo>
                  <a:pt x="1666" y="1617"/>
                  <a:pt x="1668" y="1607"/>
                  <a:pt x="1663" y="1599"/>
                </a:cubicBezTo>
                <a:cubicBezTo>
                  <a:pt x="1658" y="1592"/>
                  <a:pt x="1649" y="1589"/>
                  <a:pt x="1641" y="1594"/>
                </a:cubicBezTo>
                <a:lnTo>
                  <a:pt x="1641" y="1594"/>
                </a:lnTo>
                <a:cubicBezTo>
                  <a:pt x="1634" y="1599"/>
                  <a:pt x="1631" y="1609"/>
                  <a:pt x="1636" y="1616"/>
                </a:cubicBezTo>
                <a:cubicBezTo>
                  <a:pt x="1641" y="1624"/>
                  <a:pt x="1651" y="1626"/>
                  <a:pt x="1658" y="1621"/>
                </a:cubicBezTo>
                <a:close/>
                <a:moveTo>
                  <a:pt x="1712" y="1587"/>
                </a:moveTo>
                <a:lnTo>
                  <a:pt x="1712" y="1587"/>
                </a:lnTo>
                <a:cubicBezTo>
                  <a:pt x="1720" y="1583"/>
                  <a:pt x="1722" y="1573"/>
                  <a:pt x="1718" y="1565"/>
                </a:cubicBezTo>
                <a:cubicBezTo>
                  <a:pt x="1713" y="1558"/>
                  <a:pt x="1703" y="1556"/>
                  <a:pt x="1695" y="1560"/>
                </a:cubicBezTo>
                <a:lnTo>
                  <a:pt x="1695" y="1560"/>
                </a:lnTo>
                <a:cubicBezTo>
                  <a:pt x="1688" y="1565"/>
                  <a:pt x="1686" y="1575"/>
                  <a:pt x="1690" y="1582"/>
                </a:cubicBezTo>
                <a:cubicBezTo>
                  <a:pt x="1695" y="1590"/>
                  <a:pt x="1705" y="1592"/>
                  <a:pt x="1712" y="1587"/>
                </a:cubicBezTo>
                <a:close/>
                <a:moveTo>
                  <a:pt x="1767" y="1554"/>
                </a:moveTo>
                <a:lnTo>
                  <a:pt x="1767" y="1554"/>
                </a:lnTo>
                <a:cubicBezTo>
                  <a:pt x="1774" y="1549"/>
                  <a:pt x="1777" y="1539"/>
                  <a:pt x="1772" y="1532"/>
                </a:cubicBezTo>
                <a:cubicBezTo>
                  <a:pt x="1767" y="1524"/>
                  <a:pt x="1757" y="1522"/>
                  <a:pt x="1750" y="1526"/>
                </a:cubicBezTo>
                <a:lnTo>
                  <a:pt x="1750" y="1526"/>
                </a:lnTo>
                <a:cubicBezTo>
                  <a:pt x="1742" y="1531"/>
                  <a:pt x="1740" y="1541"/>
                  <a:pt x="1745" y="1549"/>
                </a:cubicBezTo>
                <a:cubicBezTo>
                  <a:pt x="1749" y="1556"/>
                  <a:pt x="1759" y="1558"/>
                  <a:pt x="1767" y="1554"/>
                </a:cubicBezTo>
                <a:close/>
                <a:moveTo>
                  <a:pt x="1821" y="1520"/>
                </a:moveTo>
                <a:lnTo>
                  <a:pt x="1821" y="1520"/>
                </a:lnTo>
                <a:cubicBezTo>
                  <a:pt x="1829" y="1515"/>
                  <a:pt x="1831" y="1505"/>
                  <a:pt x="1826" y="1498"/>
                </a:cubicBezTo>
                <a:cubicBezTo>
                  <a:pt x="1822" y="1490"/>
                  <a:pt x="1812" y="1488"/>
                  <a:pt x="1804" y="1493"/>
                </a:cubicBezTo>
                <a:lnTo>
                  <a:pt x="1804" y="1493"/>
                </a:lnTo>
                <a:cubicBezTo>
                  <a:pt x="1797" y="1497"/>
                  <a:pt x="1794" y="1507"/>
                  <a:pt x="1799" y="1515"/>
                </a:cubicBezTo>
                <a:cubicBezTo>
                  <a:pt x="1804" y="1522"/>
                  <a:pt x="1814" y="1524"/>
                  <a:pt x="1821" y="1520"/>
                </a:cubicBezTo>
                <a:close/>
                <a:moveTo>
                  <a:pt x="1875" y="1486"/>
                </a:moveTo>
                <a:lnTo>
                  <a:pt x="1876" y="1486"/>
                </a:lnTo>
                <a:cubicBezTo>
                  <a:pt x="1883" y="1481"/>
                  <a:pt x="1885" y="1471"/>
                  <a:pt x="1881" y="1464"/>
                </a:cubicBezTo>
                <a:cubicBezTo>
                  <a:pt x="1876" y="1456"/>
                  <a:pt x="1866" y="1454"/>
                  <a:pt x="1859" y="1459"/>
                </a:cubicBezTo>
                <a:lnTo>
                  <a:pt x="1859" y="1459"/>
                </a:lnTo>
                <a:cubicBezTo>
                  <a:pt x="1851" y="1464"/>
                  <a:pt x="1849" y="1473"/>
                  <a:pt x="1853" y="1481"/>
                </a:cubicBezTo>
                <a:cubicBezTo>
                  <a:pt x="1858" y="1488"/>
                  <a:pt x="1868" y="1491"/>
                  <a:pt x="1875" y="1486"/>
                </a:cubicBezTo>
                <a:close/>
                <a:moveTo>
                  <a:pt x="1930" y="1452"/>
                </a:moveTo>
                <a:lnTo>
                  <a:pt x="1930" y="1452"/>
                </a:lnTo>
                <a:cubicBezTo>
                  <a:pt x="1937" y="1447"/>
                  <a:pt x="1940" y="1438"/>
                  <a:pt x="1935" y="1430"/>
                </a:cubicBezTo>
                <a:cubicBezTo>
                  <a:pt x="1930" y="1423"/>
                  <a:pt x="1920" y="1420"/>
                  <a:pt x="1913" y="1425"/>
                </a:cubicBezTo>
                <a:lnTo>
                  <a:pt x="1913" y="1425"/>
                </a:lnTo>
                <a:cubicBezTo>
                  <a:pt x="1905" y="1430"/>
                  <a:pt x="1903" y="1440"/>
                  <a:pt x="1908" y="1447"/>
                </a:cubicBezTo>
                <a:cubicBezTo>
                  <a:pt x="1912" y="1455"/>
                  <a:pt x="1922" y="1457"/>
                  <a:pt x="1930" y="1452"/>
                </a:cubicBezTo>
                <a:close/>
                <a:moveTo>
                  <a:pt x="1984" y="1418"/>
                </a:moveTo>
                <a:lnTo>
                  <a:pt x="1984" y="1418"/>
                </a:lnTo>
                <a:cubicBezTo>
                  <a:pt x="1992" y="1414"/>
                  <a:pt x="1994" y="1404"/>
                  <a:pt x="1989" y="1396"/>
                </a:cubicBezTo>
                <a:cubicBezTo>
                  <a:pt x="1985" y="1389"/>
                  <a:pt x="1975" y="1387"/>
                  <a:pt x="1967" y="1391"/>
                </a:cubicBezTo>
                <a:lnTo>
                  <a:pt x="1967" y="1391"/>
                </a:lnTo>
                <a:cubicBezTo>
                  <a:pt x="1960" y="1396"/>
                  <a:pt x="1957" y="1406"/>
                  <a:pt x="1962" y="1413"/>
                </a:cubicBezTo>
                <a:cubicBezTo>
                  <a:pt x="1967" y="1421"/>
                  <a:pt x="1977" y="1423"/>
                  <a:pt x="1984" y="1418"/>
                </a:cubicBezTo>
                <a:close/>
                <a:moveTo>
                  <a:pt x="2039" y="1385"/>
                </a:moveTo>
                <a:lnTo>
                  <a:pt x="2039" y="1385"/>
                </a:lnTo>
                <a:cubicBezTo>
                  <a:pt x="2046" y="1380"/>
                  <a:pt x="2048" y="1370"/>
                  <a:pt x="2044" y="1362"/>
                </a:cubicBezTo>
                <a:cubicBezTo>
                  <a:pt x="2039" y="1355"/>
                  <a:pt x="2029" y="1353"/>
                  <a:pt x="2022" y="1357"/>
                </a:cubicBezTo>
                <a:lnTo>
                  <a:pt x="2022" y="1357"/>
                </a:lnTo>
                <a:cubicBezTo>
                  <a:pt x="2014" y="1362"/>
                  <a:pt x="2012" y="1372"/>
                  <a:pt x="2017" y="1379"/>
                </a:cubicBezTo>
                <a:cubicBezTo>
                  <a:pt x="2021" y="1387"/>
                  <a:pt x="2031" y="1389"/>
                  <a:pt x="2039" y="1385"/>
                </a:cubicBezTo>
                <a:close/>
                <a:moveTo>
                  <a:pt x="2093" y="1351"/>
                </a:moveTo>
                <a:lnTo>
                  <a:pt x="2093" y="1351"/>
                </a:lnTo>
                <a:cubicBezTo>
                  <a:pt x="2100" y="1346"/>
                  <a:pt x="2103" y="1336"/>
                  <a:pt x="2098" y="1329"/>
                </a:cubicBezTo>
                <a:cubicBezTo>
                  <a:pt x="2093" y="1321"/>
                  <a:pt x="2084" y="1319"/>
                  <a:pt x="2076" y="1324"/>
                </a:cubicBezTo>
                <a:lnTo>
                  <a:pt x="2076" y="1324"/>
                </a:lnTo>
                <a:cubicBezTo>
                  <a:pt x="2069" y="1328"/>
                  <a:pt x="2066" y="1338"/>
                  <a:pt x="2071" y="1346"/>
                </a:cubicBezTo>
                <a:cubicBezTo>
                  <a:pt x="2076" y="1353"/>
                  <a:pt x="2085" y="1355"/>
                  <a:pt x="2093" y="1351"/>
                </a:cubicBezTo>
                <a:close/>
                <a:moveTo>
                  <a:pt x="2147" y="1317"/>
                </a:moveTo>
                <a:lnTo>
                  <a:pt x="2147" y="1317"/>
                </a:lnTo>
                <a:cubicBezTo>
                  <a:pt x="2155" y="1312"/>
                  <a:pt x="2157" y="1302"/>
                  <a:pt x="2152" y="1295"/>
                </a:cubicBezTo>
                <a:cubicBezTo>
                  <a:pt x="2148" y="1287"/>
                  <a:pt x="2138" y="1285"/>
                  <a:pt x="2130" y="1290"/>
                </a:cubicBezTo>
                <a:lnTo>
                  <a:pt x="2130" y="1290"/>
                </a:lnTo>
                <a:cubicBezTo>
                  <a:pt x="2123" y="1294"/>
                  <a:pt x="2121" y="1304"/>
                  <a:pt x="2125" y="1312"/>
                </a:cubicBezTo>
                <a:cubicBezTo>
                  <a:pt x="2130" y="1319"/>
                  <a:pt x="2140" y="1322"/>
                  <a:pt x="2147" y="1317"/>
                </a:cubicBezTo>
                <a:close/>
                <a:moveTo>
                  <a:pt x="2202" y="1283"/>
                </a:moveTo>
                <a:lnTo>
                  <a:pt x="2202" y="1283"/>
                </a:lnTo>
                <a:cubicBezTo>
                  <a:pt x="2209" y="1278"/>
                  <a:pt x="2212" y="1268"/>
                  <a:pt x="2207" y="1261"/>
                </a:cubicBezTo>
                <a:cubicBezTo>
                  <a:pt x="2202" y="1253"/>
                  <a:pt x="2192" y="1251"/>
                  <a:pt x="2185" y="1256"/>
                </a:cubicBezTo>
                <a:lnTo>
                  <a:pt x="2185" y="1256"/>
                </a:lnTo>
                <a:cubicBezTo>
                  <a:pt x="2177" y="1261"/>
                  <a:pt x="2175" y="1270"/>
                  <a:pt x="2180" y="1278"/>
                </a:cubicBezTo>
                <a:cubicBezTo>
                  <a:pt x="2184" y="1285"/>
                  <a:pt x="2194" y="1288"/>
                  <a:pt x="2202" y="1283"/>
                </a:cubicBezTo>
                <a:close/>
                <a:moveTo>
                  <a:pt x="2256" y="1249"/>
                </a:moveTo>
                <a:lnTo>
                  <a:pt x="2256" y="1249"/>
                </a:lnTo>
                <a:cubicBezTo>
                  <a:pt x="2264" y="1245"/>
                  <a:pt x="2266" y="1235"/>
                  <a:pt x="2261" y="1227"/>
                </a:cubicBezTo>
                <a:cubicBezTo>
                  <a:pt x="2257" y="1220"/>
                  <a:pt x="2247" y="1217"/>
                  <a:pt x="2239" y="1222"/>
                </a:cubicBezTo>
                <a:lnTo>
                  <a:pt x="2239" y="1222"/>
                </a:lnTo>
                <a:cubicBezTo>
                  <a:pt x="2232" y="1227"/>
                  <a:pt x="2229" y="1237"/>
                  <a:pt x="2234" y="1244"/>
                </a:cubicBezTo>
                <a:cubicBezTo>
                  <a:pt x="2239" y="1252"/>
                  <a:pt x="2249" y="1254"/>
                  <a:pt x="2256" y="1249"/>
                </a:cubicBezTo>
                <a:close/>
                <a:moveTo>
                  <a:pt x="2310" y="1215"/>
                </a:moveTo>
                <a:lnTo>
                  <a:pt x="2310" y="1215"/>
                </a:lnTo>
                <a:cubicBezTo>
                  <a:pt x="2318" y="1211"/>
                  <a:pt x="2320" y="1201"/>
                  <a:pt x="2316" y="1193"/>
                </a:cubicBezTo>
                <a:cubicBezTo>
                  <a:pt x="2311" y="1186"/>
                  <a:pt x="2301" y="1184"/>
                  <a:pt x="2294" y="1188"/>
                </a:cubicBezTo>
                <a:lnTo>
                  <a:pt x="2293" y="1188"/>
                </a:lnTo>
                <a:cubicBezTo>
                  <a:pt x="2286" y="1193"/>
                  <a:pt x="2284" y="1203"/>
                  <a:pt x="2288" y="1210"/>
                </a:cubicBezTo>
                <a:cubicBezTo>
                  <a:pt x="2293" y="1218"/>
                  <a:pt x="2303" y="1220"/>
                  <a:pt x="2310" y="1215"/>
                </a:cubicBezTo>
                <a:close/>
                <a:moveTo>
                  <a:pt x="2365" y="1182"/>
                </a:moveTo>
                <a:lnTo>
                  <a:pt x="2365" y="1182"/>
                </a:lnTo>
                <a:cubicBezTo>
                  <a:pt x="2372" y="1177"/>
                  <a:pt x="2375" y="1167"/>
                  <a:pt x="2370" y="1160"/>
                </a:cubicBezTo>
                <a:cubicBezTo>
                  <a:pt x="2365" y="1152"/>
                  <a:pt x="2355" y="1150"/>
                  <a:pt x="2348" y="1154"/>
                </a:cubicBezTo>
                <a:lnTo>
                  <a:pt x="2348" y="1154"/>
                </a:lnTo>
                <a:cubicBezTo>
                  <a:pt x="2340" y="1159"/>
                  <a:pt x="2338" y="1169"/>
                  <a:pt x="2343" y="1176"/>
                </a:cubicBezTo>
                <a:cubicBezTo>
                  <a:pt x="2347" y="1184"/>
                  <a:pt x="2357" y="1186"/>
                  <a:pt x="2365" y="1182"/>
                </a:cubicBezTo>
                <a:close/>
                <a:moveTo>
                  <a:pt x="2419" y="1148"/>
                </a:moveTo>
                <a:lnTo>
                  <a:pt x="2419" y="1148"/>
                </a:lnTo>
                <a:cubicBezTo>
                  <a:pt x="2427" y="1143"/>
                  <a:pt x="2429" y="1133"/>
                  <a:pt x="2424" y="1126"/>
                </a:cubicBezTo>
                <a:cubicBezTo>
                  <a:pt x="2420" y="1118"/>
                  <a:pt x="2410" y="1116"/>
                  <a:pt x="2402" y="1121"/>
                </a:cubicBezTo>
                <a:lnTo>
                  <a:pt x="2402" y="1121"/>
                </a:lnTo>
                <a:cubicBezTo>
                  <a:pt x="2395" y="1125"/>
                  <a:pt x="2392" y="1135"/>
                  <a:pt x="2397" y="1143"/>
                </a:cubicBezTo>
                <a:cubicBezTo>
                  <a:pt x="2402" y="1150"/>
                  <a:pt x="2412" y="1152"/>
                  <a:pt x="2419" y="1148"/>
                </a:cubicBezTo>
                <a:close/>
                <a:moveTo>
                  <a:pt x="2474" y="1114"/>
                </a:moveTo>
                <a:lnTo>
                  <a:pt x="2474" y="1114"/>
                </a:lnTo>
                <a:cubicBezTo>
                  <a:pt x="2481" y="1109"/>
                  <a:pt x="2483" y="1099"/>
                  <a:pt x="2479" y="1092"/>
                </a:cubicBezTo>
                <a:cubicBezTo>
                  <a:pt x="2474" y="1084"/>
                  <a:pt x="2464" y="1082"/>
                  <a:pt x="2457" y="1087"/>
                </a:cubicBezTo>
                <a:lnTo>
                  <a:pt x="2457" y="1087"/>
                </a:lnTo>
                <a:cubicBezTo>
                  <a:pt x="2449" y="1091"/>
                  <a:pt x="2447" y="1101"/>
                  <a:pt x="2451" y="1109"/>
                </a:cubicBezTo>
                <a:cubicBezTo>
                  <a:pt x="2456" y="1116"/>
                  <a:pt x="2466" y="1119"/>
                  <a:pt x="2474" y="1114"/>
                </a:cubicBezTo>
                <a:close/>
                <a:moveTo>
                  <a:pt x="2528" y="1080"/>
                </a:moveTo>
                <a:lnTo>
                  <a:pt x="2528" y="1080"/>
                </a:lnTo>
                <a:cubicBezTo>
                  <a:pt x="2535" y="1075"/>
                  <a:pt x="2538" y="1066"/>
                  <a:pt x="2533" y="1058"/>
                </a:cubicBezTo>
                <a:cubicBezTo>
                  <a:pt x="2528" y="1051"/>
                  <a:pt x="2518" y="1048"/>
                  <a:pt x="2511" y="1053"/>
                </a:cubicBezTo>
                <a:lnTo>
                  <a:pt x="2511" y="1053"/>
                </a:lnTo>
                <a:cubicBezTo>
                  <a:pt x="2503" y="1058"/>
                  <a:pt x="2501" y="1067"/>
                  <a:pt x="2506" y="1075"/>
                </a:cubicBezTo>
                <a:cubicBezTo>
                  <a:pt x="2511" y="1082"/>
                  <a:pt x="2520" y="1085"/>
                  <a:pt x="2528" y="1080"/>
                </a:cubicBezTo>
                <a:close/>
                <a:moveTo>
                  <a:pt x="2582" y="1046"/>
                </a:moveTo>
                <a:lnTo>
                  <a:pt x="2582" y="1046"/>
                </a:lnTo>
                <a:cubicBezTo>
                  <a:pt x="2590" y="1042"/>
                  <a:pt x="2592" y="1032"/>
                  <a:pt x="2587" y="1024"/>
                </a:cubicBezTo>
                <a:cubicBezTo>
                  <a:pt x="2583" y="1017"/>
                  <a:pt x="2573" y="1014"/>
                  <a:pt x="2565" y="1019"/>
                </a:cubicBezTo>
                <a:lnTo>
                  <a:pt x="2565" y="1019"/>
                </a:lnTo>
                <a:cubicBezTo>
                  <a:pt x="2558" y="1024"/>
                  <a:pt x="2556" y="1034"/>
                  <a:pt x="2560" y="1041"/>
                </a:cubicBezTo>
                <a:cubicBezTo>
                  <a:pt x="2565" y="1049"/>
                  <a:pt x="2575" y="1051"/>
                  <a:pt x="2582" y="1046"/>
                </a:cubicBezTo>
                <a:close/>
                <a:moveTo>
                  <a:pt x="2637" y="1012"/>
                </a:moveTo>
                <a:lnTo>
                  <a:pt x="2637" y="1012"/>
                </a:lnTo>
                <a:cubicBezTo>
                  <a:pt x="2644" y="1008"/>
                  <a:pt x="2646" y="998"/>
                  <a:pt x="2642" y="990"/>
                </a:cubicBezTo>
                <a:cubicBezTo>
                  <a:pt x="2637" y="983"/>
                  <a:pt x="2627" y="981"/>
                  <a:pt x="2620" y="985"/>
                </a:cubicBezTo>
                <a:lnTo>
                  <a:pt x="2620" y="985"/>
                </a:lnTo>
                <a:cubicBezTo>
                  <a:pt x="2612" y="990"/>
                  <a:pt x="2610" y="1000"/>
                  <a:pt x="2615" y="1007"/>
                </a:cubicBezTo>
                <a:cubicBezTo>
                  <a:pt x="2619" y="1015"/>
                  <a:pt x="2629" y="1017"/>
                  <a:pt x="2637" y="1012"/>
                </a:cubicBezTo>
                <a:close/>
                <a:moveTo>
                  <a:pt x="2691" y="979"/>
                </a:moveTo>
                <a:lnTo>
                  <a:pt x="2691" y="979"/>
                </a:lnTo>
                <a:cubicBezTo>
                  <a:pt x="2699" y="974"/>
                  <a:pt x="2701" y="964"/>
                  <a:pt x="2696" y="957"/>
                </a:cubicBezTo>
                <a:cubicBezTo>
                  <a:pt x="2691" y="949"/>
                  <a:pt x="2682" y="947"/>
                  <a:pt x="2674" y="951"/>
                </a:cubicBezTo>
                <a:lnTo>
                  <a:pt x="2674" y="951"/>
                </a:lnTo>
                <a:cubicBezTo>
                  <a:pt x="2667" y="956"/>
                  <a:pt x="2664" y="966"/>
                  <a:pt x="2669" y="974"/>
                </a:cubicBezTo>
                <a:cubicBezTo>
                  <a:pt x="2674" y="981"/>
                  <a:pt x="2684" y="983"/>
                  <a:pt x="2691" y="979"/>
                </a:cubicBezTo>
                <a:close/>
                <a:moveTo>
                  <a:pt x="2745" y="945"/>
                </a:moveTo>
                <a:lnTo>
                  <a:pt x="2745" y="945"/>
                </a:lnTo>
                <a:cubicBezTo>
                  <a:pt x="2753" y="940"/>
                  <a:pt x="2755" y="930"/>
                  <a:pt x="2751" y="923"/>
                </a:cubicBezTo>
                <a:cubicBezTo>
                  <a:pt x="2746" y="915"/>
                  <a:pt x="2736" y="913"/>
                  <a:pt x="2728" y="918"/>
                </a:cubicBezTo>
                <a:lnTo>
                  <a:pt x="2728" y="918"/>
                </a:lnTo>
                <a:cubicBezTo>
                  <a:pt x="2721" y="922"/>
                  <a:pt x="2719" y="932"/>
                  <a:pt x="2723" y="940"/>
                </a:cubicBezTo>
                <a:cubicBezTo>
                  <a:pt x="2728" y="947"/>
                  <a:pt x="2738" y="949"/>
                  <a:pt x="2745" y="945"/>
                </a:cubicBezTo>
                <a:close/>
                <a:moveTo>
                  <a:pt x="2800" y="911"/>
                </a:moveTo>
                <a:lnTo>
                  <a:pt x="2800" y="911"/>
                </a:lnTo>
                <a:cubicBezTo>
                  <a:pt x="2807" y="906"/>
                  <a:pt x="2810" y="896"/>
                  <a:pt x="2805" y="889"/>
                </a:cubicBezTo>
                <a:cubicBezTo>
                  <a:pt x="2800" y="881"/>
                  <a:pt x="2790" y="879"/>
                  <a:pt x="2783" y="884"/>
                </a:cubicBezTo>
                <a:lnTo>
                  <a:pt x="2783" y="884"/>
                </a:lnTo>
                <a:cubicBezTo>
                  <a:pt x="2775" y="889"/>
                  <a:pt x="2773" y="898"/>
                  <a:pt x="2778" y="906"/>
                </a:cubicBezTo>
                <a:cubicBezTo>
                  <a:pt x="2782" y="913"/>
                  <a:pt x="2792" y="916"/>
                  <a:pt x="2800" y="911"/>
                </a:cubicBezTo>
                <a:close/>
                <a:moveTo>
                  <a:pt x="2854" y="877"/>
                </a:moveTo>
                <a:lnTo>
                  <a:pt x="2854" y="877"/>
                </a:lnTo>
                <a:cubicBezTo>
                  <a:pt x="2862" y="872"/>
                  <a:pt x="2864" y="863"/>
                  <a:pt x="2859" y="855"/>
                </a:cubicBezTo>
                <a:cubicBezTo>
                  <a:pt x="2855" y="848"/>
                  <a:pt x="2845" y="845"/>
                  <a:pt x="2837" y="850"/>
                </a:cubicBezTo>
                <a:lnTo>
                  <a:pt x="2837" y="850"/>
                </a:lnTo>
                <a:cubicBezTo>
                  <a:pt x="2830" y="855"/>
                  <a:pt x="2827" y="865"/>
                  <a:pt x="2832" y="872"/>
                </a:cubicBezTo>
                <a:cubicBezTo>
                  <a:pt x="2837" y="880"/>
                  <a:pt x="2847" y="882"/>
                  <a:pt x="2854" y="877"/>
                </a:cubicBezTo>
                <a:close/>
                <a:moveTo>
                  <a:pt x="2908" y="843"/>
                </a:moveTo>
                <a:lnTo>
                  <a:pt x="2908" y="843"/>
                </a:lnTo>
                <a:cubicBezTo>
                  <a:pt x="2916" y="839"/>
                  <a:pt x="2918" y="829"/>
                  <a:pt x="2914" y="821"/>
                </a:cubicBezTo>
                <a:cubicBezTo>
                  <a:pt x="2909" y="814"/>
                  <a:pt x="2899" y="811"/>
                  <a:pt x="2892" y="816"/>
                </a:cubicBezTo>
                <a:lnTo>
                  <a:pt x="2892" y="816"/>
                </a:lnTo>
                <a:cubicBezTo>
                  <a:pt x="2884" y="821"/>
                  <a:pt x="2882" y="831"/>
                  <a:pt x="2886" y="838"/>
                </a:cubicBezTo>
                <a:cubicBezTo>
                  <a:pt x="2891" y="846"/>
                  <a:pt x="2901" y="848"/>
                  <a:pt x="2908" y="843"/>
                </a:cubicBezTo>
                <a:close/>
                <a:moveTo>
                  <a:pt x="2963" y="810"/>
                </a:moveTo>
                <a:lnTo>
                  <a:pt x="2963" y="810"/>
                </a:lnTo>
                <a:cubicBezTo>
                  <a:pt x="2970" y="805"/>
                  <a:pt x="2973" y="795"/>
                  <a:pt x="2968" y="787"/>
                </a:cubicBezTo>
                <a:cubicBezTo>
                  <a:pt x="2963" y="780"/>
                  <a:pt x="2953" y="778"/>
                  <a:pt x="2946" y="782"/>
                </a:cubicBezTo>
                <a:lnTo>
                  <a:pt x="2946" y="782"/>
                </a:lnTo>
                <a:cubicBezTo>
                  <a:pt x="2938" y="787"/>
                  <a:pt x="2936" y="797"/>
                  <a:pt x="2941" y="804"/>
                </a:cubicBezTo>
                <a:cubicBezTo>
                  <a:pt x="2945" y="812"/>
                  <a:pt x="2955" y="814"/>
                  <a:pt x="2963" y="810"/>
                </a:cubicBezTo>
                <a:close/>
                <a:moveTo>
                  <a:pt x="3017" y="776"/>
                </a:moveTo>
                <a:lnTo>
                  <a:pt x="3017" y="776"/>
                </a:lnTo>
                <a:cubicBezTo>
                  <a:pt x="3025" y="771"/>
                  <a:pt x="3027" y="761"/>
                  <a:pt x="3022" y="754"/>
                </a:cubicBezTo>
                <a:cubicBezTo>
                  <a:pt x="3018" y="746"/>
                  <a:pt x="3008" y="744"/>
                  <a:pt x="3000" y="748"/>
                </a:cubicBezTo>
                <a:lnTo>
                  <a:pt x="3000" y="749"/>
                </a:lnTo>
                <a:cubicBezTo>
                  <a:pt x="2993" y="753"/>
                  <a:pt x="2991" y="763"/>
                  <a:pt x="2995" y="771"/>
                </a:cubicBezTo>
                <a:cubicBezTo>
                  <a:pt x="3000" y="778"/>
                  <a:pt x="3010" y="780"/>
                  <a:pt x="3017" y="776"/>
                </a:cubicBezTo>
                <a:close/>
                <a:moveTo>
                  <a:pt x="3072" y="742"/>
                </a:moveTo>
                <a:lnTo>
                  <a:pt x="3072" y="742"/>
                </a:lnTo>
                <a:cubicBezTo>
                  <a:pt x="3079" y="737"/>
                  <a:pt x="3081" y="727"/>
                  <a:pt x="3077" y="720"/>
                </a:cubicBezTo>
                <a:cubicBezTo>
                  <a:pt x="3072" y="712"/>
                  <a:pt x="3062" y="710"/>
                  <a:pt x="3055" y="715"/>
                </a:cubicBezTo>
                <a:lnTo>
                  <a:pt x="3055" y="715"/>
                </a:lnTo>
                <a:cubicBezTo>
                  <a:pt x="3047" y="719"/>
                  <a:pt x="3045" y="729"/>
                  <a:pt x="3050" y="737"/>
                </a:cubicBezTo>
                <a:cubicBezTo>
                  <a:pt x="3054" y="744"/>
                  <a:pt x="3064" y="747"/>
                  <a:pt x="3072" y="742"/>
                </a:cubicBezTo>
                <a:close/>
                <a:moveTo>
                  <a:pt x="3126" y="708"/>
                </a:moveTo>
                <a:lnTo>
                  <a:pt x="3126" y="708"/>
                </a:lnTo>
                <a:cubicBezTo>
                  <a:pt x="3133" y="703"/>
                  <a:pt x="3136" y="694"/>
                  <a:pt x="3131" y="686"/>
                </a:cubicBezTo>
                <a:cubicBezTo>
                  <a:pt x="3126" y="678"/>
                  <a:pt x="3117" y="676"/>
                  <a:pt x="3109" y="681"/>
                </a:cubicBezTo>
                <a:lnTo>
                  <a:pt x="3109" y="681"/>
                </a:lnTo>
                <a:cubicBezTo>
                  <a:pt x="3102" y="686"/>
                  <a:pt x="3099" y="695"/>
                  <a:pt x="3104" y="703"/>
                </a:cubicBezTo>
                <a:cubicBezTo>
                  <a:pt x="3109" y="710"/>
                  <a:pt x="3118" y="713"/>
                  <a:pt x="3126" y="708"/>
                </a:cubicBezTo>
                <a:close/>
                <a:moveTo>
                  <a:pt x="3180" y="674"/>
                </a:moveTo>
                <a:lnTo>
                  <a:pt x="3180" y="674"/>
                </a:lnTo>
                <a:cubicBezTo>
                  <a:pt x="3188" y="670"/>
                  <a:pt x="3190" y="660"/>
                  <a:pt x="3185" y="652"/>
                </a:cubicBezTo>
                <a:cubicBezTo>
                  <a:pt x="3181" y="645"/>
                  <a:pt x="3171" y="642"/>
                  <a:pt x="3163" y="647"/>
                </a:cubicBezTo>
                <a:lnTo>
                  <a:pt x="3163" y="647"/>
                </a:lnTo>
                <a:cubicBezTo>
                  <a:pt x="3156" y="652"/>
                  <a:pt x="3154" y="662"/>
                  <a:pt x="3158" y="669"/>
                </a:cubicBezTo>
                <a:cubicBezTo>
                  <a:pt x="3163" y="677"/>
                  <a:pt x="3173" y="679"/>
                  <a:pt x="3180" y="674"/>
                </a:cubicBezTo>
                <a:close/>
                <a:moveTo>
                  <a:pt x="3235" y="640"/>
                </a:moveTo>
                <a:lnTo>
                  <a:pt x="3235" y="640"/>
                </a:lnTo>
                <a:cubicBezTo>
                  <a:pt x="3242" y="636"/>
                  <a:pt x="3245" y="626"/>
                  <a:pt x="3240" y="618"/>
                </a:cubicBezTo>
                <a:cubicBezTo>
                  <a:pt x="3235" y="611"/>
                  <a:pt x="3225" y="609"/>
                  <a:pt x="3218" y="613"/>
                </a:cubicBezTo>
                <a:lnTo>
                  <a:pt x="3218" y="613"/>
                </a:lnTo>
                <a:cubicBezTo>
                  <a:pt x="3210" y="618"/>
                  <a:pt x="3208" y="628"/>
                  <a:pt x="3213" y="635"/>
                </a:cubicBezTo>
                <a:cubicBezTo>
                  <a:pt x="3217" y="643"/>
                  <a:pt x="3227" y="645"/>
                  <a:pt x="3235" y="640"/>
                </a:cubicBezTo>
                <a:close/>
                <a:moveTo>
                  <a:pt x="3289" y="607"/>
                </a:moveTo>
                <a:lnTo>
                  <a:pt x="3289" y="607"/>
                </a:lnTo>
                <a:cubicBezTo>
                  <a:pt x="3297" y="602"/>
                  <a:pt x="3299" y="592"/>
                  <a:pt x="3294" y="585"/>
                </a:cubicBezTo>
                <a:cubicBezTo>
                  <a:pt x="3290" y="577"/>
                  <a:pt x="3280" y="575"/>
                  <a:pt x="3272" y="579"/>
                </a:cubicBezTo>
                <a:lnTo>
                  <a:pt x="3272" y="579"/>
                </a:lnTo>
                <a:cubicBezTo>
                  <a:pt x="3265" y="584"/>
                  <a:pt x="3262" y="594"/>
                  <a:pt x="3267" y="601"/>
                </a:cubicBezTo>
                <a:cubicBezTo>
                  <a:pt x="3272" y="609"/>
                  <a:pt x="3282" y="611"/>
                  <a:pt x="3289" y="607"/>
                </a:cubicBezTo>
                <a:close/>
                <a:moveTo>
                  <a:pt x="3343" y="573"/>
                </a:moveTo>
                <a:lnTo>
                  <a:pt x="3343" y="573"/>
                </a:lnTo>
                <a:cubicBezTo>
                  <a:pt x="3351" y="568"/>
                  <a:pt x="3353" y="558"/>
                  <a:pt x="3349" y="551"/>
                </a:cubicBezTo>
                <a:cubicBezTo>
                  <a:pt x="3344" y="543"/>
                  <a:pt x="3334" y="541"/>
                  <a:pt x="3327" y="546"/>
                </a:cubicBezTo>
                <a:lnTo>
                  <a:pt x="3327" y="546"/>
                </a:lnTo>
                <a:cubicBezTo>
                  <a:pt x="3319" y="550"/>
                  <a:pt x="3317" y="560"/>
                  <a:pt x="3321" y="568"/>
                </a:cubicBezTo>
                <a:cubicBezTo>
                  <a:pt x="3326" y="575"/>
                  <a:pt x="3336" y="577"/>
                  <a:pt x="3343" y="573"/>
                </a:cubicBezTo>
                <a:close/>
                <a:moveTo>
                  <a:pt x="3398" y="539"/>
                </a:moveTo>
                <a:lnTo>
                  <a:pt x="3398" y="539"/>
                </a:lnTo>
                <a:cubicBezTo>
                  <a:pt x="3405" y="534"/>
                  <a:pt x="3408" y="524"/>
                  <a:pt x="3403" y="517"/>
                </a:cubicBezTo>
                <a:cubicBezTo>
                  <a:pt x="3398" y="509"/>
                  <a:pt x="3388" y="507"/>
                  <a:pt x="3381" y="512"/>
                </a:cubicBezTo>
                <a:lnTo>
                  <a:pt x="3381" y="512"/>
                </a:lnTo>
                <a:cubicBezTo>
                  <a:pt x="3373" y="516"/>
                  <a:pt x="3371" y="526"/>
                  <a:pt x="3376" y="534"/>
                </a:cubicBezTo>
                <a:cubicBezTo>
                  <a:pt x="3380" y="541"/>
                  <a:pt x="3390" y="544"/>
                  <a:pt x="3398" y="539"/>
                </a:cubicBezTo>
                <a:close/>
                <a:moveTo>
                  <a:pt x="3452" y="505"/>
                </a:moveTo>
                <a:lnTo>
                  <a:pt x="3452" y="505"/>
                </a:lnTo>
                <a:cubicBezTo>
                  <a:pt x="3460" y="500"/>
                  <a:pt x="3462" y="491"/>
                  <a:pt x="3457" y="483"/>
                </a:cubicBezTo>
                <a:cubicBezTo>
                  <a:pt x="3453" y="476"/>
                  <a:pt x="3443" y="473"/>
                  <a:pt x="3435" y="478"/>
                </a:cubicBezTo>
                <a:lnTo>
                  <a:pt x="3435" y="478"/>
                </a:lnTo>
                <a:cubicBezTo>
                  <a:pt x="3428" y="483"/>
                  <a:pt x="3425" y="492"/>
                  <a:pt x="3430" y="500"/>
                </a:cubicBezTo>
                <a:cubicBezTo>
                  <a:pt x="3435" y="507"/>
                  <a:pt x="3445" y="510"/>
                  <a:pt x="3452" y="505"/>
                </a:cubicBezTo>
                <a:close/>
                <a:moveTo>
                  <a:pt x="3507" y="471"/>
                </a:moveTo>
                <a:lnTo>
                  <a:pt x="3507" y="471"/>
                </a:lnTo>
                <a:cubicBezTo>
                  <a:pt x="3514" y="467"/>
                  <a:pt x="3516" y="457"/>
                  <a:pt x="3512" y="449"/>
                </a:cubicBezTo>
                <a:cubicBezTo>
                  <a:pt x="3507" y="442"/>
                  <a:pt x="3497" y="439"/>
                  <a:pt x="3490" y="444"/>
                </a:cubicBezTo>
                <a:lnTo>
                  <a:pt x="3490" y="444"/>
                </a:lnTo>
                <a:cubicBezTo>
                  <a:pt x="3482" y="449"/>
                  <a:pt x="3480" y="459"/>
                  <a:pt x="3484" y="466"/>
                </a:cubicBezTo>
                <a:cubicBezTo>
                  <a:pt x="3489" y="474"/>
                  <a:pt x="3499" y="476"/>
                  <a:pt x="3507" y="471"/>
                </a:cubicBezTo>
                <a:close/>
                <a:moveTo>
                  <a:pt x="3561" y="437"/>
                </a:moveTo>
                <a:lnTo>
                  <a:pt x="3561" y="437"/>
                </a:lnTo>
                <a:cubicBezTo>
                  <a:pt x="3568" y="433"/>
                  <a:pt x="3571" y="423"/>
                  <a:pt x="3566" y="415"/>
                </a:cubicBezTo>
                <a:cubicBezTo>
                  <a:pt x="3561" y="408"/>
                  <a:pt x="3551" y="406"/>
                  <a:pt x="3544" y="410"/>
                </a:cubicBezTo>
                <a:lnTo>
                  <a:pt x="3544" y="410"/>
                </a:lnTo>
                <a:cubicBezTo>
                  <a:pt x="3536" y="415"/>
                  <a:pt x="3534" y="425"/>
                  <a:pt x="3539" y="432"/>
                </a:cubicBezTo>
                <a:cubicBezTo>
                  <a:pt x="3544" y="440"/>
                  <a:pt x="3553" y="442"/>
                  <a:pt x="3561" y="437"/>
                </a:cubicBezTo>
                <a:close/>
                <a:moveTo>
                  <a:pt x="3615" y="404"/>
                </a:moveTo>
                <a:lnTo>
                  <a:pt x="3615" y="404"/>
                </a:lnTo>
                <a:cubicBezTo>
                  <a:pt x="3623" y="399"/>
                  <a:pt x="3625" y="389"/>
                  <a:pt x="3620" y="382"/>
                </a:cubicBezTo>
                <a:cubicBezTo>
                  <a:pt x="3616" y="374"/>
                  <a:pt x="3606" y="372"/>
                  <a:pt x="3598" y="376"/>
                </a:cubicBezTo>
                <a:lnTo>
                  <a:pt x="3598" y="376"/>
                </a:lnTo>
                <a:cubicBezTo>
                  <a:pt x="3591" y="381"/>
                  <a:pt x="3589" y="391"/>
                  <a:pt x="3593" y="399"/>
                </a:cubicBezTo>
                <a:cubicBezTo>
                  <a:pt x="3598" y="406"/>
                  <a:pt x="3608" y="408"/>
                  <a:pt x="3615" y="404"/>
                </a:cubicBezTo>
                <a:close/>
                <a:moveTo>
                  <a:pt x="3670" y="370"/>
                </a:moveTo>
                <a:lnTo>
                  <a:pt x="3670" y="370"/>
                </a:lnTo>
                <a:cubicBezTo>
                  <a:pt x="3677" y="365"/>
                  <a:pt x="3679" y="355"/>
                  <a:pt x="3675" y="348"/>
                </a:cubicBezTo>
                <a:cubicBezTo>
                  <a:pt x="3670" y="340"/>
                  <a:pt x="3660" y="338"/>
                  <a:pt x="3653" y="343"/>
                </a:cubicBezTo>
                <a:lnTo>
                  <a:pt x="3653" y="343"/>
                </a:lnTo>
                <a:cubicBezTo>
                  <a:pt x="3645" y="347"/>
                  <a:pt x="3643" y="357"/>
                  <a:pt x="3648" y="365"/>
                </a:cubicBezTo>
                <a:cubicBezTo>
                  <a:pt x="3652" y="372"/>
                  <a:pt x="3662" y="374"/>
                  <a:pt x="3670" y="370"/>
                </a:cubicBezTo>
                <a:close/>
                <a:moveTo>
                  <a:pt x="3724" y="336"/>
                </a:moveTo>
                <a:lnTo>
                  <a:pt x="3724" y="336"/>
                </a:lnTo>
                <a:cubicBezTo>
                  <a:pt x="3732" y="331"/>
                  <a:pt x="3734" y="321"/>
                  <a:pt x="3729" y="314"/>
                </a:cubicBezTo>
                <a:cubicBezTo>
                  <a:pt x="3724" y="306"/>
                  <a:pt x="3715" y="304"/>
                  <a:pt x="3707" y="309"/>
                </a:cubicBezTo>
                <a:lnTo>
                  <a:pt x="3707" y="309"/>
                </a:lnTo>
                <a:cubicBezTo>
                  <a:pt x="3700" y="313"/>
                  <a:pt x="3697" y="323"/>
                  <a:pt x="3702" y="331"/>
                </a:cubicBezTo>
                <a:cubicBezTo>
                  <a:pt x="3707" y="338"/>
                  <a:pt x="3717" y="341"/>
                  <a:pt x="3724" y="336"/>
                </a:cubicBezTo>
                <a:close/>
                <a:moveTo>
                  <a:pt x="3778" y="302"/>
                </a:moveTo>
                <a:lnTo>
                  <a:pt x="3778" y="302"/>
                </a:lnTo>
                <a:cubicBezTo>
                  <a:pt x="3786" y="297"/>
                  <a:pt x="3788" y="288"/>
                  <a:pt x="3784" y="280"/>
                </a:cubicBezTo>
                <a:cubicBezTo>
                  <a:pt x="3779" y="273"/>
                  <a:pt x="3769" y="270"/>
                  <a:pt x="3761" y="275"/>
                </a:cubicBezTo>
                <a:lnTo>
                  <a:pt x="3761" y="275"/>
                </a:lnTo>
                <a:cubicBezTo>
                  <a:pt x="3754" y="280"/>
                  <a:pt x="3752" y="290"/>
                  <a:pt x="3756" y="297"/>
                </a:cubicBezTo>
                <a:cubicBezTo>
                  <a:pt x="3761" y="305"/>
                  <a:pt x="3771" y="307"/>
                  <a:pt x="3778" y="302"/>
                </a:cubicBezTo>
                <a:close/>
                <a:moveTo>
                  <a:pt x="3833" y="268"/>
                </a:moveTo>
                <a:lnTo>
                  <a:pt x="3833" y="268"/>
                </a:lnTo>
                <a:cubicBezTo>
                  <a:pt x="3840" y="264"/>
                  <a:pt x="3843" y="254"/>
                  <a:pt x="3838" y="246"/>
                </a:cubicBezTo>
                <a:cubicBezTo>
                  <a:pt x="3833" y="239"/>
                  <a:pt x="3823" y="236"/>
                  <a:pt x="3816" y="241"/>
                </a:cubicBezTo>
                <a:lnTo>
                  <a:pt x="3816" y="241"/>
                </a:lnTo>
                <a:cubicBezTo>
                  <a:pt x="3808" y="246"/>
                  <a:pt x="3806" y="256"/>
                  <a:pt x="3811" y="263"/>
                </a:cubicBezTo>
                <a:cubicBezTo>
                  <a:pt x="3815" y="271"/>
                  <a:pt x="3825" y="273"/>
                  <a:pt x="3833" y="268"/>
                </a:cubicBezTo>
                <a:close/>
                <a:moveTo>
                  <a:pt x="3887" y="234"/>
                </a:moveTo>
                <a:lnTo>
                  <a:pt x="3887" y="234"/>
                </a:lnTo>
                <a:cubicBezTo>
                  <a:pt x="3895" y="230"/>
                  <a:pt x="3897" y="220"/>
                  <a:pt x="3892" y="212"/>
                </a:cubicBezTo>
                <a:cubicBezTo>
                  <a:pt x="3888" y="205"/>
                  <a:pt x="3878" y="203"/>
                  <a:pt x="3870" y="207"/>
                </a:cubicBezTo>
                <a:lnTo>
                  <a:pt x="3870" y="207"/>
                </a:lnTo>
                <a:cubicBezTo>
                  <a:pt x="3863" y="212"/>
                  <a:pt x="3860" y="222"/>
                  <a:pt x="3865" y="229"/>
                </a:cubicBezTo>
                <a:cubicBezTo>
                  <a:pt x="3870" y="237"/>
                  <a:pt x="3880" y="239"/>
                  <a:pt x="3887" y="234"/>
                </a:cubicBezTo>
                <a:close/>
                <a:moveTo>
                  <a:pt x="3942" y="201"/>
                </a:moveTo>
                <a:lnTo>
                  <a:pt x="3942" y="201"/>
                </a:lnTo>
                <a:cubicBezTo>
                  <a:pt x="3949" y="196"/>
                  <a:pt x="3951" y="186"/>
                  <a:pt x="3947" y="179"/>
                </a:cubicBezTo>
                <a:cubicBezTo>
                  <a:pt x="3942" y="171"/>
                  <a:pt x="3932" y="169"/>
                  <a:pt x="3925" y="173"/>
                </a:cubicBezTo>
                <a:lnTo>
                  <a:pt x="3925" y="174"/>
                </a:lnTo>
                <a:cubicBezTo>
                  <a:pt x="3917" y="178"/>
                  <a:pt x="3915" y="188"/>
                  <a:pt x="3919" y="196"/>
                </a:cubicBezTo>
                <a:cubicBezTo>
                  <a:pt x="3924" y="203"/>
                  <a:pt x="3934" y="205"/>
                  <a:pt x="3942" y="201"/>
                </a:cubicBezTo>
                <a:close/>
                <a:moveTo>
                  <a:pt x="3996" y="167"/>
                </a:moveTo>
                <a:lnTo>
                  <a:pt x="3996" y="167"/>
                </a:lnTo>
                <a:cubicBezTo>
                  <a:pt x="4003" y="162"/>
                  <a:pt x="4006" y="152"/>
                  <a:pt x="4001" y="145"/>
                </a:cubicBezTo>
                <a:cubicBezTo>
                  <a:pt x="3996" y="137"/>
                  <a:pt x="3986" y="135"/>
                  <a:pt x="3979" y="140"/>
                </a:cubicBezTo>
                <a:lnTo>
                  <a:pt x="3979" y="140"/>
                </a:lnTo>
                <a:cubicBezTo>
                  <a:pt x="3971" y="144"/>
                  <a:pt x="3969" y="154"/>
                  <a:pt x="3974" y="162"/>
                </a:cubicBezTo>
                <a:cubicBezTo>
                  <a:pt x="3979" y="169"/>
                  <a:pt x="3988" y="171"/>
                  <a:pt x="3996" y="167"/>
                </a:cubicBezTo>
                <a:close/>
                <a:moveTo>
                  <a:pt x="4050" y="133"/>
                </a:moveTo>
                <a:lnTo>
                  <a:pt x="4050" y="133"/>
                </a:lnTo>
                <a:cubicBezTo>
                  <a:pt x="4058" y="128"/>
                  <a:pt x="4060" y="118"/>
                  <a:pt x="4055" y="111"/>
                </a:cubicBezTo>
                <a:cubicBezTo>
                  <a:pt x="4051" y="103"/>
                  <a:pt x="4041" y="101"/>
                  <a:pt x="4033" y="106"/>
                </a:cubicBezTo>
                <a:lnTo>
                  <a:pt x="4033" y="106"/>
                </a:lnTo>
                <a:cubicBezTo>
                  <a:pt x="4026" y="111"/>
                  <a:pt x="4024" y="120"/>
                  <a:pt x="4028" y="128"/>
                </a:cubicBezTo>
                <a:cubicBezTo>
                  <a:pt x="4033" y="135"/>
                  <a:pt x="4043" y="138"/>
                  <a:pt x="4050" y="133"/>
                </a:cubicBezTo>
                <a:close/>
                <a:moveTo>
                  <a:pt x="4105" y="99"/>
                </a:moveTo>
                <a:lnTo>
                  <a:pt x="4105" y="99"/>
                </a:lnTo>
                <a:cubicBezTo>
                  <a:pt x="4112" y="94"/>
                  <a:pt x="4114" y="85"/>
                  <a:pt x="4110" y="77"/>
                </a:cubicBezTo>
                <a:cubicBezTo>
                  <a:pt x="4105" y="70"/>
                  <a:pt x="4095" y="67"/>
                  <a:pt x="4088" y="72"/>
                </a:cubicBezTo>
                <a:lnTo>
                  <a:pt x="4088" y="72"/>
                </a:lnTo>
                <a:cubicBezTo>
                  <a:pt x="4080" y="77"/>
                  <a:pt x="4078" y="87"/>
                  <a:pt x="4083" y="94"/>
                </a:cubicBezTo>
                <a:cubicBezTo>
                  <a:pt x="4087" y="102"/>
                  <a:pt x="4097" y="104"/>
                  <a:pt x="4105" y="99"/>
                </a:cubicBezTo>
                <a:close/>
                <a:moveTo>
                  <a:pt x="4159" y="65"/>
                </a:moveTo>
                <a:lnTo>
                  <a:pt x="4159" y="65"/>
                </a:lnTo>
                <a:cubicBezTo>
                  <a:pt x="4167" y="61"/>
                  <a:pt x="4169" y="51"/>
                  <a:pt x="4164" y="43"/>
                </a:cubicBezTo>
                <a:cubicBezTo>
                  <a:pt x="4159" y="36"/>
                  <a:pt x="4150" y="34"/>
                  <a:pt x="4142" y="38"/>
                </a:cubicBezTo>
                <a:lnTo>
                  <a:pt x="4142" y="38"/>
                </a:lnTo>
                <a:cubicBezTo>
                  <a:pt x="4135" y="43"/>
                  <a:pt x="4132" y="53"/>
                  <a:pt x="4137" y="60"/>
                </a:cubicBezTo>
                <a:cubicBezTo>
                  <a:pt x="4142" y="68"/>
                  <a:pt x="4151" y="70"/>
                  <a:pt x="4159" y="65"/>
                </a:cubicBezTo>
                <a:close/>
                <a:moveTo>
                  <a:pt x="4213" y="32"/>
                </a:moveTo>
                <a:lnTo>
                  <a:pt x="4213" y="31"/>
                </a:lnTo>
                <a:cubicBezTo>
                  <a:pt x="4221" y="27"/>
                  <a:pt x="4223" y="17"/>
                  <a:pt x="4218" y="9"/>
                </a:cubicBezTo>
                <a:cubicBezTo>
                  <a:pt x="4214" y="2"/>
                  <a:pt x="4204" y="0"/>
                  <a:pt x="4196" y="4"/>
                </a:cubicBezTo>
                <a:lnTo>
                  <a:pt x="4196" y="4"/>
                </a:lnTo>
                <a:cubicBezTo>
                  <a:pt x="4189" y="9"/>
                  <a:pt x="4187" y="19"/>
                  <a:pt x="4191" y="26"/>
                </a:cubicBezTo>
                <a:cubicBezTo>
                  <a:pt x="4196" y="34"/>
                  <a:pt x="4206" y="36"/>
                  <a:pt x="4213" y="32"/>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Avogadro’s law</a:t>
            </a:r>
            <a:endParaRPr lang="hu-HU" dirty="0">
              <a:latin typeface="Times New Roman" panose="02020603050405020304" pitchFamily="18" charset="0"/>
              <a:cs typeface="Times New Roman" panose="02020603050405020304" pitchFamily="18" charset="0"/>
            </a:endParaRPr>
          </a:p>
        </p:txBody>
      </p:sp>
      <p:sp>
        <p:nvSpPr>
          <p:cNvPr id="10" name="Freeform 6">
            <a:extLst>
              <a:ext uri="{FF2B5EF4-FFF2-40B4-BE49-F238E27FC236}">
                <a16:creationId xmlns:a16="http://schemas.microsoft.com/office/drawing/2014/main" id="{D0681CC3-2429-4472-A6C3-CEC539B68BBF}"/>
              </a:ext>
            </a:extLst>
          </p:cNvPr>
          <p:cNvSpPr>
            <a:spLocks noEditPoints="1"/>
          </p:cNvSpPr>
          <p:nvPr/>
        </p:nvSpPr>
        <p:spPr bwMode="auto">
          <a:xfrm>
            <a:off x="754063" y="2000933"/>
            <a:ext cx="5321300" cy="2473325"/>
          </a:xfrm>
          <a:custGeom>
            <a:avLst/>
            <a:gdLst>
              <a:gd name="T0" fmla="*/ 0 w 3352"/>
              <a:gd name="T1" fmla="*/ 1558 h 1558"/>
              <a:gd name="T2" fmla="*/ 3352 w 3352"/>
              <a:gd name="T3" fmla="*/ 1558 h 1558"/>
              <a:gd name="T4" fmla="*/ 0 w 3352"/>
              <a:gd name="T5" fmla="*/ 1165 h 1558"/>
              <a:gd name="T6" fmla="*/ 3352 w 3352"/>
              <a:gd name="T7" fmla="*/ 1165 h 1558"/>
              <a:gd name="T8" fmla="*/ 0 w 3352"/>
              <a:gd name="T9" fmla="*/ 779 h 1558"/>
              <a:gd name="T10" fmla="*/ 3352 w 3352"/>
              <a:gd name="T11" fmla="*/ 779 h 1558"/>
              <a:gd name="T12" fmla="*/ 0 w 3352"/>
              <a:gd name="T13" fmla="*/ 386 h 1558"/>
              <a:gd name="T14" fmla="*/ 3352 w 3352"/>
              <a:gd name="T15" fmla="*/ 386 h 1558"/>
              <a:gd name="T16" fmla="*/ 0 w 3352"/>
              <a:gd name="T17" fmla="*/ 0 h 1558"/>
              <a:gd name="T18" fmla="*/ 3352 w 3352"/>
              <a:gd name="T1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2" h="1558">
                <a:moveTo>
                  <a:pt x="0" y="1558"/>
                </a:moveTo>
                <a:lnTo>
                  <a:pt x="3352" y="1558"/>
                </a:lnTo>
                <a:moveTo>
                  <a:pt x="0" y="1165"/>
                </a:moveTo>
                <a:lnTo>
                  <a:pt x="3352" y="1165"/>
                </a:lnTo>
                <a:moveTo>
                  <a:pt x="0" y="779"/>
                </a:moveTo>
                <a:lnTo>
                  <a:pt x="3352" y="779"/>
                </a:lnTo>
                <a:moveTo>
                  <a:pt x="0" y="386"/>
                </a:moveTo>
                <a:lnTo>
                  <a:pt x="3352" y="386"/>
                </a:lnTo>
                <a:moveTo>
                  <a:pt x="0" y="0"/>
                </a:moveTo>
                <a:lnTo>
                  <a:pt x="3352"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7">
            <a:extLst>
              <a:ext uri="{FF2B5EF4-FFF2-40B4-BE49-F238E27FC236}">
                <a16:creationId xmlns:a16="http://schemas.microsoft.com/office/drawing/2014/main" id="{BD5BCE90-0179-448F-8AF7-73D29167EC5F}"/>
              </a:ext>
            </a:extLst>
          </p:cNvPr>
          <p:cNvSpPr>
            <a:spLocks noEditPoints="1"/>
          </p:cNvSpPr>
          <p:nvPr/>
        </p:nvSpPr>
        <p:spPr bwMode="auto">
          <a:xfrm>
            <a:off x="1631950" y="2000933"/>
            <a:ext cx="4443413" cy="3086100"/>
          </a:xfrm>
          <a:custGeom>
            <a:avLst/>
            <a:gdLst>
              <a:gd name="T0" fmla="*/ 0 w 2799"/>
              <a:gd name="T1" fmla="*/ 0 h 1944"/>
              <a:gd name="T2" fmla="*/ 0 w 2799"/>
              <a:gd name="T3" fmla="*/ 1944 h 1944"/>
              <a:gd name="T4" fmla="*/ 561 w 2799"/>
              <a:gd name="T5" fmla="*/ 0 h 1944"/>
              <a:gd name="T6" fmla="*/ 561 w 2799"/>
              <a:gd name="T7" fmla="*/ 1944 h 1944"/>
              <a:gd name="T8" fmla="*/ 1123 w 2799"/>
              <a:gd name="T9" fmla="*/ 0 h 1944"/>
              <a:gd name="T10" fmla="*/ 1123 w 2799"/>
              <a:gd name="T11" fmla="*/ 1944 h 1944"/>
              <a:gd name="T12" fmla="*/ 1676 w 2799"/>
              <a:gd name="T13" fmla="*/ 0 h 1944"/>
              <a:gd name="T14" fmla="*/ 1676 w 2799"/>
              <a:gd name="T15" fmla="*/ 1944 h 1944"/>
              <a:gd name="T16" fmla="*/ 2237 w 2799"/>
              <a:gd name="T17" fmla="*/ 0 h 1944"/>
              <a:gd name="T18" fmla="*/ 2237 w 2799"/>
              <a:gd name="T19" fmla="*/ 1944 h 1944"/>
              <a:gd name="T20" fmla="*/ 2799 w 2799"/>
              <a:gd name="T21" fmla="*/ 0 h 1944"/>
              <a:gd name="T22" fmla="*/ 2799 w 2799"/>
              <a:gd name="T23"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9" h="1944">
                <a:moveTo>
                  <a:pt x="0" y="0"/>
                </a:moveTo>
                <a:lnTo>
                  <a:pt x="0" y="1944"/>
                </a:lnTo>
                <a:moveTo>
                  <a:pt x="561" y="0"/>
                </a:moveTo>
                <a:lnTo>
                  <a:pt x="561" y="1944"/>
                </a:lnTo>
                <a:moveTo>
                  <a:pt x="1123" y="0"/>
                </a:moveTo>
                <a:lnTo>
                  <a:pt x="1123" y="1944"/>
                </a:lnTo>
                <a:moveTo>
                  <a:pt x="1676" y="0"/>
                </a:moveTo>
                <a:lnTo>
                  <a:pt x="1676" y="1944"/>
                </a:lnTo>
                <a:moveTo>
                  <a:pt x="2237" y="0"/>
                </a:moveTo>
                <a:lnTo>
                  <a:pt x="2237" y="1944"/>
                </a:lnTo>
                <a:moveTo>
                  <a:pt x="2799" y="0"/>
                </a:moveTo>
                <a:lnTo>
                  <a:pt x="2799"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48A4F92C-1901-4E58-AFCF-48AF6C3724D7}"/>
              </a:ext>
            </a:extLst>
          </p:cNvPr>
          <p:cNvSpPr>
            <a:spLocks noChangeShapeType="1"/>
          </p:cNvSpPr>
          <p:nvPr/>
        </p:nvSpPr>
        <p:spPr bwMode="auto">
          <a:xfrm flipV="1">
            <a:off x="754063" y="2000933"/>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4BCB390B-8741-4F41-9FE5-A33C5E6C301A}"/>
              </a:ext>
            </a:extLst>
          </p:cNvPr>
          <p:cNvSpPr>
            <a:spLocks noChangeShapeType="1"/>
          </p:cNvSpPr>
          <p:nvPr/>
        </p:nvSpPr>
        <p:spPr bwMode="auto">
          <a:xfrm>
            <a:off x="754063" y="5087033"/>
            <a:ext cx="53213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8" name="Csoportba foglalás 7">
            <a:extLst>
              <a:ext uri="{FF2B5EF4-FFF2-40B4-BE49-F238E27FC236}">
                <a16:creationId xmlns:a16="http://schemas.microsoft.com/office/drawing/2014/main" id="{F7D1B5AF-1696-456A-A108-1796A1DBB880}"/>
              </a:ext>
            </a:extLst>
          </p:cNvPr>
          <p:cNvGrpSpPr/>
          <p:nvPr/>
        </p:nvGrpSpPr>
        <p:grpSpPr>
          <a:xfrm>
            <a:off x="1822450" y="2288270"/>
            <a:ext cx="3398838" cy="2154238"/>
            <a:chOff x="1822450" y="2288270"/>
            <a:chExt cx="3398838" cy="2154238"/>
          </a:xfrm>
        </p:grpSpPr>
        <p:sp>
          <p:nvSpPr>
            <p:cNvPr id="38" name="Oval 34">
              <a:extLst>
                <a:ext uri="{FF2B5EF4-FFF2-40B4-BE49-F238E27FC236}">
                  <a16:creationId xmlns:a16="http://schemas.microsoft.com/office/drawing/2014/main" id="{FFF9106B-FADD-489E-88EA-EC23CA6D68CF}"/>
                </a:ext>
              </a:extLst>
            </p:cNvPr>
            <p:cNvSpPr>
              <a:spLocks noChangeArrowheads="1"/>
            </p:cNvSpPr>
            <p:nvPr/>
          </p:nvSpPr>
          <p:spPr bwMode="auto">
            <a:xfrm>
              <a:off x="2484438" y="394562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5">
              <a:extLst>
                <a:ext uri="{FF2B5EF4-FFF2-40B4-BE49-F238E27FC236}">
                  <a16:creationId xmlns:a16="http://schemas.microsoft.com/office/drawing/2014/main" id="{04ABB88D-DD62-419E-BF7B-0A18FF6F8B1D}"/>
                </a:ext>
              </a:extLst>
            </p:cNvPr>
            <p:cNvSpPr>
              <a:spLocks noChangeArrowheads="1"/>
            </p:cNvSpPr>
            <p:nvPr/>
          </p:nvSpPr>
          <p:spPr bwMode="auto">
            <a:xfrm>
              <a:off x="2484438" y="394562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Oval 10">
              <a:extLst>
                <a:ext uri="{FF2B5EF4-FFF2-40B4-BE49-F238E27FC236}">
                  <a16:creationId xmlns:a16="http://schemas.microsoft.com/office/drawing/2014/main" id="{81E52C18-8ED1-4109-A340-D5584389F39B}"/>
                </a:ext>
              </a:extLst>
            </p:cNvPr>
            <p:cNvSpPr>
              <a:spLocks noChangeArrowheads="1"/>
            </p:cNvSpPr>
            <p:nvPr/>
          </p:nvSpPr>
          <p:spPr bwMode="auto">
            <a:xfrm>
              <a:off x="5145088" y="228827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4" name="Oval 40">
              <a:extLst>
                <a:ext uri="{FF2B5EF4-FFF2-40B4-BE49-F238E27FC236}">
                  <a16:creationId xmlns:a16="http://schemas.microsoft.com/office/drawing/2014/main" id="{929E9A56-1A57-47F2-B1AD-2DD3336778D0}"/>
                </a:ext>
              </a:extLst>
            </p:cNvPr>
            <p:cNvSpPr>
              <a:spLocks noChangeArrowheads="1"/>
            </p:cNvSpPr>
            <p:nvPr/>
          </p:nvSpPr>
          <p:spPr bwMode="auto">
            <a:xfrm>
              <a:off x="1822450" y="436630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5" name="Oval 11">
              <a:extLst>
                <a:ext uri="{FF2B5EF4-FFF2-40B4-BE49-F238E27FC236}">
                  <a16:creationId xmlns:a16="http://schemas.microsoft.com/office/drawing/2014/main" id="{E4156FDA-4F93-408E-917C-8A39719CAA3C}"/>
                </a:ext>
              </a:extLst>
            </p:cNvPr>
            <p:cNvSpPr>
              <a:spLocks noChangeArrowheads="1"/>
            </p:cNvSpPr>
            <p:nvPr/>
          </p:nvSpPr>
          <p:spPr bwMode="auto">
            <a:xfrm>
              <a:off x="5145088" y="228827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2">
              <a:extLst>
                <a:ext uri="{FF2B5EF4-FFF2-40B4-BE49-F238E27FC236}">
                  <a16:creationId xmlns:a16="http://schemas.microsoft.com/office/drawing/2014/main" id="{D0E6730C-0840-4457-86FA-FB8A11C53B23}"/>
                </a:ext>
              </a:extLst>
            </p:cNvPr>
            <p:cNvSpPr>
              <a:spLocks noChangeArrowheads="1"/>
            </p:cNvSpPr>
            <p:nvPr/>
          </p:nvSpPr>
          <p:spPr bwMode="auto">
            <a:xfrm>
              <a:off x="4929188" y="242955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3">
              <a:extLst>
                <a:ext uri="{FF2B5EF4-FFF2-40B4-BE49-F238E27FC236}">
                  <a16:creationId xmlns:a16="http://schemas.microsoft.com/office/drawing/2014/main" id="{B0B8C5F6-9388-4B1A-99AF-4D821E747E63}"/>
                </a:ext>
              </a:extLst>
            </p:cNvPr>
            <p:cNvSpPr>
              <a:spLocks noChangeArrowheads="1"/>
            </p:cNvSpPr>
            <p:nvPr/>
          </p:nvSpPr>
          <p:spPr bwMode="auto">
            <a:xfrm>
              <a:off x="4929188" y="242955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4">
              <a:extLst>
                <a:ext uri="{FF2B5EF4-FFF2-40B4-BE49-F238E27FC236}">
                  <a16:creationId xmlns:a16="http://schemas.microsoft.com/office/drawing/2014/main" id="{67D99235-5542-4A82-8E92-DC1FAFD56B73}"/>
                </a:ext>
              </a:extLst>
            </p:cNvPr>
            <p:cNvSpPr>
              <a:spLocks noChangeArrowheads="1"/>
            </p:cNvSpPr>
            <p:nvPr/>
          </p:nvSpPr>
          <p:spPr bwMode="auto">
            <a:xfrm>
              <a:off x="4700588" y="255655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5">
              <a:extLst>
                <a:ext uri="{FF2B5EF4-FFF2-40B4-BE49-F238E27FC236}">
                  <a16:creationId xmlns:a16="http://schemas.microsoft.com/office/drawing/2014/main" id="{BE53DDB5-E458-4F24-8680-AA9E546B8B4B}"/>
                </a:ext>
              </a:extLst>
            </p:cNvPr>
            <p:cNvSpPr>
              <a:spLocks noChangeArrowheads="1"/>
            </p:cNvSpPr>
            <p:nvPr/>
          </p:nvSpPr>
          <p:spPr bwMode="auto">
            <a:xfrm>
              <a:off x="4700588" y="255655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Oval 16">
              <a:extLst>
                <a:ext uri="{FF2B5EF4-FFF2-40B4-BE49-F238E27FC236}">
                  <a16:creationId xmlns:a16="http://schemas.microsoft.com/office/drawing/2014/main" id="{54EDD4E9-731D-4EF1-95AA-81997CED2EE7}"/>
                </a:ext>
              </a:extLst>
            </p:cNvPr>
            <p:cNvSpPr>
              <a:spLocks noChangeArrowheads="1"/>
            </p:cNvSpPr>
            <p:nvPr/>
          </p:nvSpPr>
          <p:spPr bwMode="auto">
            <a:xfrm>
              <a:off x="4483100" y="269625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1" name="Oval 17">
              <a:extLst>
                <a:ext uri="{FF2B5EF4-FFF2-40B4-BE49-F238E27FC236}">
                  <a16:creationId xmlns:a16="http://schemas.microsoft.com/office/drawing/2014/main" id="{CA42EF45-0704-414D-9E0B-F414EE0721CF}"/>
                </a:ext>
              </a:extLst>
            </p:cNvPr>
            <p:cNvSpPr>
              <a:spLocks noChangeArrowheads="1"/>
            </p:cNvSpPr>
            <p:nvPr/>
          </p:nvSpPr>
          <p:spPr bwMode="auto">
            <a:xfrm>
              <a:off x="4483100" y="269625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2" name="Oval 18">
              <a:extLst>
                <a:ext uri="{FF2B5EF4-FFF2-40B4-BE49-F238E27FC236}">
                  <a16:creationId xmlns:a16="http://schemas.microsoft.com/office/drawing/2014/main" id="{8268B9D7-DF40-4E36-B40B-56CE3910B8F5}"/>
                </a:ext>
              </a:extLst>
            </p:cNvPr>
            <p:cNvSpPr>
              <a:spLocks noChangeArrowheads="1"/>
            </p:cNvSpPr>
            <p:nvPr/>
          </p:nvSpPr>
          <p:spPr bwMode="auto">
            <a:xfrm>
              <a:off x="4254500" y="283754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3" name="Oval 19">
              <a:extLst>
                <a:ext uri="{FF2B5EF4-FFF2-40B4-BE49-F238E27FC236}">
                  <a16:creationId xmlns:a16="http://schemas.microsoft.com/office/drawing/2014/main" id="{1975F05F-DA1D-4C00-9E3F-87644A41B790}"/>
                </a:ext>
              </a:extLst>
            </p:cNvPr>
            <p:cNvSpPr>
              <a:spLocks noChangeArrowheads="1"/>
            </p:cNvSpPr>
            <p:nvPr/>
          </p:nvSpPr>
          <p:spPr bwMode="auto">
            <a:xfrm>
              <a:off x="4254500" y="283754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Oval 20">
              <a:extLst>
                <a:ext uri="{FF2B5EF4-FFF2-40B4-BE49-F238E27FC236}">
                  <a16:creationId xmlns:a16="http://schemas.microsoft.com/office/drawing/2014/main" id="{390C7313-F04F-4014-8EB1-78758AC36A58}"/>
                </a:ext>
              </a:extLst>
            </p:cNvPr>
            <p:cNvSpPr>
              <a:spLocks noChangeArrowheads="1"/>
            </p:cNvSpPr>
            <p:nvPr/>
          </p:nvSpPr>
          <p:spPr bwMode="auto">
            <a:xfrm>
              <a:off x="4038600" y="297724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 name="Oval 21">
              <a:extLst>
                <a:ext uri="{FF2B5EF4-FFF2-40B4-BE49-F238E27FC236}">
                  <a16:creationId xmlns:a16="http://schemas.microsoft.com/office/drawing/2014/main" id="{0A1EF2C5-9DB3-4676-B6A9-9BAE6E855054}"/>
                </a:ext>
              </a:extLst>
            </p:cNvPr>
            <p:cNvSpPr>
              <a:spLocks noChangeArrowheads="1"/>
            </p:cNvSpPr>
            <p:nvPr/>
          </p:nvSpPr>
          <p:spPr bwMode="auto">
            <a:xfrm>
              <a:off x="4038600" y="297724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Oval 22">
              <a:extLst>
                <a:ext uri="{FF2B5EF4-FFF2-40B4-BE49-F238E27FC236}">
                  <a16:creationId xmlns:a16="http://schemas.microsoft.com/office/drawing/2014/main" id="{E51AFA2A-C1B7-44C5-9A62-6BC0452FD5E7}"/>
                </a:ext>
              </a:extLst>
            </p:cNvPr>
            <p:cNvSpPr>
              <a:spLocks noChangeArrowheads="1"/>
            </p:cNvSpPr>
            <p:nvPr/>
          </p:nvSpPr>
          <p:spPr bwMode="auto">
            <a:xfrm>
              <a:off x="3808413" y="311694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 name="Oval 23">
              <a:extLst>
                <a:ext uri="{FF2B5EF4-FFF2-40B4-BE49-F238E27FC236}">
                  <a16:creationId xmlns:a16="http://schemas.microsoft.com/office/drawing/2014/main" id="{7A68F187-0786-49DF-9190-99F422A6C182}"/>
                </a:ext>
              </a:extLst>
            </p:cNvPr>
            <p:cNvSpPr>
              <a:spLocks noChangeArrowheads="1"/>
            </p:cNvSpPr>
            <p:nvPr/>
          </p:nvSpPr>
          <p:spPr bwMode="auto">
            <a:xfrm>
              <a:off x="3808413" y="311694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4">
              <a:extLst>
                <a:ext uri="{FF2B5EF4-FFF2-40B4-BE49-F238E27FC236}">
                  <a16:creationId xmlns:a16="http://schemas.microsoft.com/office/drawing/2014/main" id="{DB500A86-0D79-495D-8F00-89B7F362E6B4}"/>
                </a:ext>
              </a:extLst>
            </p:cNvPr>
            <p:cNvSpPr>
              <a:spLocks noChangeArrowheads="1"/>
            </p:cNvSpPr>
            <p:nvPr/>
          </p:nvSpPr>
          <p:spPr bwMode="auto">
            <a:xfrm>
              <a:off x="3592513" y="325823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5">
              <a:extLst>
                <a:ext uri="{FF2B5EF4-FFF2-40B4-BE49-F238E27FC236}">
                  <a16:creationId xmlns:a16="http://schemas.microsoft.com/office/drawing/2014/main" id="{DEAB02B5-9BB3-4BC5-B978-0013A40A7A4C}"/>
                </a:ext>
              </a:extLst>
            </p:cNvPr>
            <p:cNvSpPr>
              <a:spLocks noChangeArrowheads="1"/>
            </p:cNvSpPr>
            <p:nvPr/>
          </p:nvSpPr>
          <p:spPr bwMode="auto">
            <a:xfrm>
              <a:off x="3592513" y="325823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Oval 26">
              <a:extLst>
                <a:ext uri="{FF2B5EF4-FFF2-40B4-BE49-F238E27FC236}">
                  <a16:creationId xmlns:a16="http://schemas.microsoft.com/office/drawing/2014/main" id="{9062EDB3-8F70-4535-8140-D0DD1C8EEA86}"/>
                </a:ext>
              </a:extLst>
            </p:cNvPr>
            <p:cNvSpPr>
              <a:spLocks noChangeArrowheads="1"/>
            </p:cNvSpPr>
            <p:nvPr/>
          </p:nvSpPr>
          <p:spPr bwMode="auto">
            <a:xfrm>
              <a:off x="3376613" y="339793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 name="Oval 27">
              <a:extLst>
                <a:ext uri="{FF2B5EF4-FFF2-40B4-BE49-F238E27FC236}">
                  <a16:creationId xmlns:a16="http://schemas.microsoft.com/office/drawing/2014/main" id="{12425FD3-38CF-405E-870A-750CBD372571}"/>
                </a:ext>
              </a:extLst>
            </p:cNvPr>
            <p:cNvSpPr>
              <a:spLocks noChangeArrowheads="1"/>
            </p:cNvSpPr>
            <p:nvPr/>
          </p:nvSpPr>
          <p:spPr bwMode="auto">
            <a:xfrm>
              <a:off x="3376613" y="339793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28">
              <a:extLst>
                <a:ext uri="{FF2B5EF4-FFF2-40B4-BE49-F238E27FC236}">
                  <a16:creationId xmlns:a16="http://schemas.microsoft.com/office/drawing/2014/main" id="{2F22988A-4D21-48AE-A192-29C76E851D1A}"/>
                </a:ext>
              </a:extLst>
            </p:cNvPr>
            <p:cNvSpPr>
              <a:spLocks noChangeArrowheads="1"/>
            </p:cNvSpPr>
            <p:nvPr/>
          </p:nvSpPr>
          <p:spPr bwMode="auto">
            <a:xfrm>
              <a:off x="3146425" y="353763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29">
              <a:extLst>
                <a:ext uri="{FF2B5EF4-FFF2-40B4-BE49-F238E27FC236}">
                  <a16:creationId xmlns:a16="http://schemas.microsoft.com/office/drawing/2014/main" id="{259198E1-FC81-459B-A016-DA3549E77E59}"/>
                </a:ext>
              </a:extLst>
            </p:cNvPr>
            <p:cNvSpPr>
              <a:spLocks noChangeArrowheads="1"/>
            </p:cNvSpPr>
            <p:nvPr/>
          </p:nvSpPr>
          <p:spPr bwMode="auto">
            <a:xfrm>
              <a:off x="3146425" y="353763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30">
              <a:extLst>
                <a:ext uri="{FF2B5EF4-FFF2-40B4-BE49-F238E27FC236}">
                  <a16:creationId xmlns:a16="http://schemas.microsoft.com/office/drawing/2014/main" id="{029B1FA4-1AFD-4659-AA53-CD36A85327DA}"/>
                </a:ext>
              </a:extLst>
            </p:cNvPr>
            <p:cNvSpPr>
              <a:spLocks noChangeArrowheads="1"/>
            </p:cNvSpPr>
            <p:nvPr/>
          </p:nvSpPr>
          <p:spPr bwMode="auto">
            <a:xfrm>
              <a:off x="2930525" y="366622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31">
              <a:extLst>
                <a:ext uri="{FF2B5EF4-FFF2-40B4-BE49-F238E27FC236}">
                  <a16:creationId xmlns:a16="http://schemas.microsoft.com/office/drawing/2014/main" id="{28DA2348-6AC9-4191-AB59-B58A19FA9D22}"/>
                </a:ext>
              </a:extLst>
            </p:cNvPr>
            <p:cNvSpPr>
              <a:spLocks noChangeArrowheads="1"/>
            </p:cNvSpPr>
            <p:nvPr/>
          </p:nvSpPr>
          <p:spPr bwMode="auto">
            <a:xfrm>
              <a:off x="2930525" y="366622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2">
              <a:extLst>
                <a:ext uri="{FF2B5EF4-FFF2-40B4-BE49-F238E27FC236}">
                  <a16:creationId xmlns:a16="http://schemas.microsoft.com/office/drawing/2014/main" id="{E4ED8856-E394-4B63-84A4-B7643FB497F3}"/>
                </a:ext>
              </a:extLst>
            </p:cNvPr>
            <p:cNvSpPr>
              <a:spLocks noChangeArrowheads="1"/>
            </p:cNvSpPr>
            <p:nvPr/>
          </p:nvSpPr>
          <p:spPr bwMode="auto">
            <a:xfrm>
              <a:off x="2701925" y="380592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3">
              <a:extLst>
                <a:ext uri="{FF2B5EF4-FFF2-40B4-BE49-F238E27FC236}">
                  <a16:creationId xmlns:a16="http://schemas.microsoft.com/office/drawing/2014/main" id="{2325C470-4BCF-42F2-A288-04EE7B7EC0B3}"/>
                </a:ext>
              </a:extLst>
            </p:cNvPr>
            <p:cNvSpPr>
              <a:spLocks noChangeArrowheads="1"/>
            </p:cNvSpPr>
            <p:nvPr/>
          </p:nvSpPr>
          <p:spPr bwMode="auto">
            <a:xfrm>
              <a:off x="2701925" y="380592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6">
              <a:extLst>
                <a:ext uri="{FF2B5EF4-FFF2-40B4-BE49-F238E27FC236}">
                  <a16:creationId xmlns:a16="http://schemas.microsoft.com/office/drawing/2014/main" id="{D9DACAC5-5EA5-4EA5-8336-A53D30A2190C}"/>
                </a:ext>
              </a:extLst>
            </p:cNvPr>
            <p:cNvSpPr>
              <a:spLocks noChangeArrowheads="1"/>
            </p:cNvSpPr>
            <p:nvPr/>
          </p:nvSpPr>
          <p:spPr bwMode="auto">
            <a:xfrm>
              <a:off x="2268538" y="408690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7">
              <a:extLst>
                <a:ext uri="{FF2B5EF4-FFF2-40B4-BE49-F238E27FC236}">
                  <a16:creationId xmlns:a16="http://schemas.microsoft.com/office/drawing/2014/main" id="{0EAB14C8-6588-4FA9-8958-689EFDF81880}"/>
                </a:ext>
              </a:extLst>
            </p:cNvPr>
            <p:cNvSpPr>
              <a:spLocks noChangeArrowheads="1"/>
            </p:cNvSpPr>
            <p:nvPr/>
          </p:nvSpPr>
          <p:spPr bwMode="auto">
            <a:xfrm>
              <a:off x="2268538" y="408690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8">
              <a:extLst>
                <a:ext uri="{FF2B5EF4-FFF2-40B4-BE49-F238E27FC236}">
                  <a16:creationId xmlns:a16="http://schemas.microsoft.com/office/drawing/2014/main" id="{52591EA6-26B9-4A97-95D4-19C40259A7A0}"/>
                </a:ext>
              </a:extLst>
            </p:cNvPr>
            <p:cNvSpPr>
              <a:spLocks noChangeArrowheads="1"/>
            </p:cNvSpPr>
            <p:nvPr/>
          </p:nvSpPr>
          <p:spPr bwMode="auto">
            <a:xfrm>
              <a:off x="2039938" y="422660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9">
              <a:extLst>
                <a:ext uri="{FF2B5EF4-FFF2-40B4-BE49-F238E27FC236}">
                  <a16:creationId xmlns:a16="http://schemas.microsoft.com/office/drawing/2014/main" id="{2476239A-2738-4870-9924-33BA81F9DBD8}"/>
                </a:ext>
              </a:extLst>
            </p:cNvPr>
            <p:cNvSpPr>
              <a:spLocks noChangeArrowheads="1"/>
            </p:cNvSpPr>
            <p:nvPr/>
          </p:nvSpPr>
          <p:spPr bwMode="auto">
            <a:xfrm>
              <a:off x="2039938" y="422660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5" name="Oval 41">
              <a:extLst>
                <a:ext uri="{FF2B5EF4-FFF2-40B4-BE49-F238E27FC236}">
                  <a16:creationId xmlns:a16="http://schemas.microsoft.com/office/drawing/2014/main" id="{B7192B5E-1987-4AC6-ABFE-095F42730D65}"/>
                </a:ext>
              </a:extLst>
            </p:cNvPr>
            <p:cNvSpPr>
              <a:spLocks noChangeArrowheads="1"/>
            </p:cNvSpPr>
            <p:nvPr/>
          </p:nvSpPr>
          <p:spPr bwMode="auto">
            <a:xfrm>
              <a:off x="1822450" y="436630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47" name="Rectangle 43">
            <a:extLst>
              <a:ext uri="{FF2B5EF4-FFF2-40B4-BE49-F238E27FC236}">
                <a16:creationId xmlns:a16="http://schemas.microsoft.com/office/drawing/2014/main" id="{EB67AF97-2B10-45FC-B9F5-32540AFC66C1}"/>
              </a:ext>
            </a:extLst>
          </p:cNvPr>
          <p:cNvSpPr>
            <a:spLocks noChangeArrowheads="1"/>
          </p:cNvSpPr>
          <p:nvPr/>
        </p:nvSpPr>
        <p:spPr bwMode="auto">
          <a:xfrm>
            <a:off x="534988" y="4993370"/>
            <a:ext cx="152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3B7B45DA-21CE-46DA-849D-A7F597489592}"/>
              </a:ext>
            </a:extLst>
          </p:cNvPr>
          <p:cNvSpPr>
            <a:spLocks noChangeArrowheads="1"/>
          </p:cNvSpPr>
          <p:nvPr/>
        </p:nvSpPr>
        <p:spPr bwMode="auto">
          <a:xfrm>
            <a:off x="342900" y="437265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211B52FD-0506-41A7-9B79-70940EC854D4}"/>
              </a:ext>
            </a:extLst>
          </p:cNvPr>
          <p:cNvSpPr>
            <a:spLocks noChangeArrowheads="1"/>
          </p:cNvSpPr>
          <p:nvPr/>
        </p:nvSpPr>
        <p:spPr bwMode="auto">
          <a:xfrm>
            <a:off x="419100" y="3756708"/>
            <a:ext cx="2682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FC1E1D93-1FB7-4924-ADE8-278EEFA98905}"/>
              </a:ext>
            </a:extLst>
          </p:cNvPr>
          <p:cNvSpPr>
            <a:spLocks noChangeArrowheads="1"/>
          </p:cNvSpPr>
          <p:nvPr/>
        </p:nvSpPr>
        <p:spPr bwMode="auto">
          <a:xfrm>
            <a:off x="342900" y="3139170"/>
            <a:ext cx="34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A9F6B919-FF12-467A-A384-E37613EA9511}"/>
              </a:ext>
            </a:extLst>
          </p:cNvPr>
          <p:cNvSpPr>
            <a:spLocks noChangeArrowheads="1"/>
          </p:cNvSpPr>
          <p:nvPr/>
        </p:nvSpPr>
        <p:spPr bwMode="auto">
          <a:xfrm>
            <a:off x="419100" y="2518458"/>
            <a:ext cx="2936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E068F836-DD9E-47A3-BDE2-C9A81DCA61EA}"/>
              </a:ext>
            </a:extLst>
          </p:cNvPr>
          <p:cNvSpPr>
            <a:spLocks noChangeArrowheads="1"/>
          </p:cNvSpPr>
          <p:nvPr/>
        </p:nvSpPr>
        <p:spPr bwMode="auto">
          <a:xfrm>
            <a:off x="342900" y="190250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13DB6C54-5627-40B2-9BC2-1A43D5A7555D}"/>
              </a:ext>
            </a:extLst>
          </p:cNvPr>
          <p:cNvSpPr>
            <a:spLocks noChangeArrowheads="1"/>
          </p:cNvSpPr>
          <p:nvPr/>
        </p:nvSpPr>
        <p:spPr bwMode="auto">
          <a:xfrm>
            <a:off x="715963" y="5191808"/>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FAFF182A-FE0C-49F0-9282-62FD182561C2}"/>
              </a:ext>
            </a:extLst>
          </p:cNvPr>
          <p:cNvSpPr>
            <a:spLocks noChangeArrowheads="1"/>
          </p:cNvSpPr>
          <p:nvPr/>
        </p:nvSpPr>
        <p:spPr bwMode="auto">
          <a:xfrm>
            <a:off x="1603375" y="5191808"/>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CB5E1BE7-FD26-4597-BEFC-0A76284F4E58}"/>
              </a:ext>
            </a:extLst>
          </p:cNvPr>
          <p:cNvSpPr>
            <a:spLocks noChangeArrowheads="1"/>
          </p:cNvSpPr>
          <p:nvPr/>
        </p:nvSpPr>
        <p:spPr bwMode="auto">
          <a:xfrm>
            <a:off x="2490788" y="5191808"/>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638575E2-AA28-433E-86E5-23C70E1B2137}"/>
              </a:ext>
            </a:extLst>
          </p:cNvPr>
          <p:cNvSpPr>
            <a:spLocks noChangeArrowheads="1"/>
          </p:cNvSpPr>
          <p:nvPr/>
        </p:nvSpPr>
        <p:spPr bwMode="auto">
          <a:xfrm>
            <a:off x="3376613" y="5191808"/>
            <a:ext cx="1539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DF647315-77BD-46B7-9DB1-E98AA328792F}"/>
              </a:ext>
            </a:extLst>
          </p:cNvPr>
          <p:cNvSpPr>
            <a:spLocks noChangeArrowheads="1"/>
          </p:cNvSpPr>
          <p:nvPr/>
        </p:nvSpPr>
        <p:spPr bwMode="auto">
          <a:xfrm>
            <a:off x="4264025" y="5191808"/>
            <a:ext cx="1539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5FFC09F2-BA2A-488E-9FC0-27049887B8C7}"/>
              </a:ext>
            </a:extLst>
          </p:cNvPr>
          <p:cNvSpPr>
            <a:spLocks noChangeArrowheads="1"/>
          </p:cNvSpPr>
          <p:nvPr/>
        </p:nvSpPr>
        <p:spPr bwMode="auto">
          <a:xfrm>
            <a:off x="5113338" y="5191808"/>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76A768E-EF9A-4151-ACE6-5E948D8F120E}"/>
              </a:ext>
            </a:extLst>
          </p:cNvPr>
          <p:cNvSpPr>
            <a:spLocks noChangeArrowheads="1"/>
          </p:cNvSpPr>
          <p:nvPr/>
        </p:nvSpPr>
        <p:spPr bwMode="auto">
          <a:xfrm>
            <a:off x="6000750" y="5191808"/>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61" name="Szövegdoboz 60">
            <a:extLst>
              <a:ext uri="{FF2B5EF4-FFF2-40B4-BE49-F238E27FC236}">
                <a16:creationId xmlns:a16="http://schemas.microsoft.com/office/drawing/2014/main" id="{8FDB2AEC-3526-429C-808D-2202AEF3E2CA}"/>
              </a:ext>
            </a:extLst>
          </p:cNvPr>
          <p:cNvSpPr txBox="1"/>
          <p:nvPr/>
        </p:nvSpPr>
        <p:spPr>
          <a:xfrm>
            <a:off x="5519782" y="5338432"/>
            <a:ext cx="755335" cy="369332"/>
          </a:xfrm>
          <a:prstGeom prst="rect">
            <a:avLst/>
          </a:prstGeom>
          <a:noFill/>
        </p:spPr>
        <p:txBody>
          <a:bodyPr wrap="none" rtlCol="0">
            <a:spAutoFit/>
          </a:bodyPr>
          <a:lstStyle/>
          <a:p>
            <a:r>
              <a:rPr lang="hu-HU" dirty="0"/>
              <a:t>n/mol</a:t>
            </a:r>
          </a:p>
        </p:txBody>
      </p:sp>
      <p:sp>
        <p:nvSpPr>
          <p:cNvPr id="62" name="Szövegdoboz 61">
            <a:extLst>
              <a:ext uri="{FF2B5EF4-FFF2-40B4-BE49-F238E27FC236}">
                <a16:creationId xmlns:a16="http://schemas.microsoft.com/office/drawing/2014/main" id="{70551789-B33A-482D-A7D4-5A6365B2B0A6}"/>
              </a:ext>
            </a:extLst>
          </p:cNvPr>
          <p:cNvSpPr txBox="1"/>
          <p:nvPr/>
        </p:nvSpPr>
        <p:spPr>
          <a:xfrm>
            <a:off x="146018" y="1425068"/>
            <a:ext cx="656846" cy="369332"/>
          </a:xfrm>
          <a:prstGeom prst="rect">
            <a:avLst/>
          </a:prstGeom>
          <a:noFill/>
        </p:spPr>
        <p:txBody>
          <a:bodyPr wrap="none" rtlCol="0">
            <a:spAutoFit/>
          </a:bodyPr>
          <a:lstStyle/>
          <a:p>
            <a:r>
              <a:rPr lang="hu-HU" dirty="0"/>
              <a:t>V/m</a:t>
            </a:r>
            <a:r>
              <a:rPr lang="hu-HU" baseline="30000" dirty="0"/>
              <a:t>3</a:t>
            </a:r>
          </a:p>
        </p:txBody>
      </p:sp>
      <mc:AlternateContent xmlns:mc="http://schemas.openxmlformats.org/markup-compatibility/2006" xmlns:a14="http://schemas.microsoft.com/office/drawing/2010/main">
        <mc:Choice Requires="a14">
          <p:sp>
            <p:nvSpPr>
              <p:cNvPr id="63" name="Szövegdoboz 62">
                <a:extLst>
                  <a:ext uri="{FF2B5EF4-FFF2-40B4-BE49-F238E27FC236}">
                    <a16:creationId xmlns:a16="http://schemas.microsoft.com/office/drawing/2014/main" id="{F63984B9-B7DE-4E6C-AADC-C501E92F0419}"/>
                  </a:ext>
                </a:extLst>
              </p:cNvPr>
              <p:cNvSpPr txBox="1"/>
              <p:nvPr/>
            </p:nvSpPr>
            <p:spPr>
              <a:xfrm>
                <a:off x="8061326" y="2000933"/>
                <a:ext cx="22073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b="0" i="1" smtClean="0">
                          <a:latin typeface="Cambria Math" panose="02040503050406030204" pitchFamily="18" charset="0"/>
                        </a:rPr>
                        <m:t>𝑉</m:t>
                      </m:r>
                      <m:r>
                        <a:rPr lang="hu-HU" sz="4000" b="0" i="1" smtClean="0">
                          <a:latin typeface="Cambria Math" panose="02040503050406030204" pitchFamily="18" charset="0"/>
                        </a:rPr>
                        <m:t>=</m:t>
                      </m:r>
                      <m:r>
                        <a:rPr lang="hu-HU" sz="4000" b="0" i="1" smtClean="0">
                          <a:latin typeface="Cambria Math" panose="02040503050406030204" pitchFamily="18" charset="0"/>
                        </a:rPr>
                        <m:t>𝑘</m:t>
                      </m:r>
                      <m:r>
                        <a:rPr lang="hu-HU" sz="4000" b="0" i="1" smtClean="0">
                          <a:latin typeface="Cambria Math" panose="02040503050406030204" pitchFamily="18" charset="0"/>
                          <a:ea typeface="Cambria Math" panose="02040503050406030204" pitchFamily="18" charset="0"/>
                        </a:rPr>
                        <m:t>∙</m:t>
                      </m:r>
                      <m:r>
                        <a:rPr lang="hu-HU" sz="4000" b="0" i="1" smtClean="0">
                          <a:latin typeface="Cambria Math" panose="02040503050406030204" pitchFamily="18" charset="0"/>
                          <a:ea typeface="Cambria Math" panose="02040503050406030204" pitchFamily="18" charset="0"/>
                        </a:rPr>
                        <m:t>𝑛</m:t>
                      </m:r>
                      <m:r>
                        <a:rPr lang="hu-HU" sz="4000" b="0" i="1" smtClean="0">
                          <a:latin typeface="Cambria Math" panose="02040503050406030204" pitchFamily="18" charset="0"/>
                          <a:ea typeface="Cambria Math" panose="02040503050406030204" pitchFamily="18" charset="0"/>
                        </a:rPr>
                        <m:t> </m:t>
                      </m:r>
                    </m:oMath>
                  </m:oMathPara>
                </a14:m>
                <a:endParaRPr lang="hu-HU" sz="4000" dirty="0"/>
              </a:p>
            </p:txBody>
          </p:sp>
        </mc:Choice>
        <mc:Fallback xmlns="">
          <p:sp>
            <p:nvSpPr>
              <p:cNvPr id="63" name="Szövegdoboz 62">
                <a:extLst>
                  <a:ext uri="{FF2B5EF4-FFF2-40B4-BE49-F238E27FC236}">
                    <a16:creationId xmlns:a16="http://schemas.microsoft.com/office/drawing/2014/main" id="{F63984B9-B7DE-4E6C-AADC-C501E92F0419}"/>
                  </a:ext>
                </a:extLst>
              </p:cNvPr>
              <p:cNvSpPr txBox="1">
                <a:spLocks noRot="1" noChangeAspect="1" noMove="1" noResize="1" noEditPoints="1" noAdjustHandles="1" noChangeArrowheads="1" noChangeShapeType="1" noTextEdit="1"/>
              </p:cNvSpPr>
              <p:nvPr/>
            </p:nvSpPr>
            <p:spPr>
              <a:xfrm>
                <a:off x="8061326" y="2000933"/>
                <a:ext cx="2207335" cy="615553"/>
              </a:xfrm>
              <a:prstGeom prst="rect">
                <a:avLst/>
              </a:prstGeom>
              <a:blipFill>
                <a:blip r:embed="rId3"/>
                <a:stretch>
                  <a:fillRect/>
                </a:stretch>
              </a:blipFill>
            </p:spPr>
            <p:txBody>
              <a:bodyPr/>
              <a:lstStyle/>
              <a:p>
                <a:r>
                  <a:rPr lang="hu-HU">
                    <a:noFill/>
                  </a:rPr>
                  <a:t> </a:t>
                </a:r>
              </a:p>
            </p:txBody>
          </p:sp>
        </mc:Fallback>
      </mc:AlternateContent>
      <p:sp>
        <p:nvSpPr>
          <p:cNvPr id="64" name="Szövegdoboz 63">
            <a:extLst>
              <a:ext uri="{FF2B5EF4-FFF2-40B4-BE49-F238E27FC236}">
                <a16:creationId xmlns:a16="http://schemas.microsoft.com/office/drawing/2014/main" id="{6929F6BE-99F6-42F4-8952-7988920C754E}"/>
              </a:ext>
            </a:extLst>
          </p:cNvPr>
          <p:cNvSpPr txBox="1"/>
          <p:nvPr/>
        </p:nvSpPr>
        <p:spPr>
          <a:xfrm>
            <a:off x="6867310" y="2723671"/>
            <a:ext cx="4700020" cy="830997"/>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if pressure and temperature of the gas do not change</a:t>
            </a:r>
            <a:endParaRPr lang="hu-HU" sz="2400" dirty="0">
              <a:latin typeface="Times New Roman" panose="02020603050405020304" pitchFamily="18" charset="0"/>
              <a:cs typeface="Times New Roman" panose="02020603050405020304" pitchFamily="18" charset="0"/>
            </a:endParaRPr>
          </a:p>
        </p:txBody>
      </p:sp>
      <p:sp>
        <p:nvSpPr>
          <p:cNvPr id="65" name="Szövegdoboz 64">
            <a:extLst>
              <a:ext uri="{FF2B5EF4-FFF2-40B4-BE49-F238E27FC236}">
                <a16:creationId xmlns:a16="http://schemas.microsoft.com/office/drawing/2014/main" id="{6BC4BA29-1B0C-42E5-AD07-EB2624DDFE86}"/>
              </a:ext>
            </a:extLst>
          </p:cNvPr>
          <p:cNvSpPr txBox="1"/>
          <p:nvPr/>
        </p:nvSpPr>
        <p:spPr>
          <a:xfrm>
            <a:off x="6589127" y="3661853"/>
            <a:ext cx="5256385"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real </a:t>
            </a:r>
            <a:r>
              <a:rPr lang="hu-HU" sz="2400" dirty="0" smtClean="0">
                <a:latin typeface="Times New Roman" panose="02020603050405020304" pitchFamily="18" charset="0"/>
                <a:cs typeface="Times New Roman" panose="02020603050405020304" pitchFamily="18" charset="0"/>
              </a:rPr>
              <a:t>novelty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a:t>
            </a:r>
            <a:r>
              <a:rPr lang="en-US" sz="2400" dirty="0" smtClean="0">
                <a:latin typeface="Times New Roman" panose="02020603050405020304" pitchFamily="18" charset="0"/>
                <a:cs typeface="Times New Roman" panose="02020603050405020304" pitchFamily="18" charset="0"/>
              </a:rPr>
              <a:t>that</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proportionality was independent of the gas </a:t>
            </a:r>
            <a:r>
              <a:rPr lang="hu-HU" sz="2400" dirty="0" smtClean="0">
                <a:latin typeface="Times New Roman" panose="02020603050405020304" pitchFamily="18" charset="0"/>
                <a:cs typeface="Times New Roman" panose="02020603050405020304" pitchFamily="18" charset="0"/>
              </a:rPr>
              <a:t>chemical composition once the amount of gas was changed </a:t>
            </a:r>
            <a:r>
              <a:rPr lang="hu-HU" sz="2400" dirty="0">
                <a:latin typeface="Times New Roman" panose="02020603050405020304" pitchFamily="18" charset="0"/>
                <a:cs typeface="Times New Roman" panose="02020603050405020304" pitchFamily="18" charset="0"/>
              </a:rPr>
              <a:t>at</a:t>
            </a:r>
            <a:r>
              <a:rPr lang="en-US" sz="2400" dirty="0">
                <a:latin typeface="Times New Roman" panose="02020603050405020304" pitchFamily="18" charset="0"/>
                <a:cs typeface="Times New Roman" panose="02020603050405020304" pitchFamily="18" charset="0"/>
              </a:rPr>
              <a:t> the same p, </a:t>
            </a:r>
            <a:r>
              <a:rPr lang="en-US" sz="2400" dirty="0" smtClean="0">
                <a:latin typeface="Times New Roman" panose="02020603050405020304" pitchFamily="18" charset="0"/>
                <a:cs typeface="Times New Roman" panose="02020603050405020304" pitchFamily="18" charset="0"/>
              </a:rPr>
              <a:t>V</a:t>
            </a:r>
            <a:r>
              <a:rPr lang="hu-HU" sz="2400" dirty="0" smtClean="0">
                <a:latin typeface="Times New Roman" panose="02020603050405020304" pitchFamily="18" charset="0"/>
                <a:cs typeface="Times New Roman" panose="02020603050405020304" pitchFamily="18" charset="0"/>
              </a:rPr>
              <a:t> and</a:t>
            </a:r>
            <a:r>
              <a:rPr lang="en-US" sz="2400" dirty="0" smtClean="0">
                <a:latin typeface="Times New Roman" panose="02020603050405020304" pitchFamily="18" charset="0"/>
                <a:cs typeface="Times New Roman" panose="02020603050405020304" pitchFamily="18" charset="0"/>
              </a:rPr>
              <a:t> T</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66" name="Szövegdoboz 65">
            <a:extLst>
              <a:ext uri="{FF2B5EF4-FFF2-40B4-BE49-F238E27FC236}">
                <a16:creationId xmlns:a16="http://schemas.microsoft.com/office/drawing/2014/main" id="{1736D4A9-CAAA-4B20-A212-152600DB91EC}"/>
              </a:ext>
            </a:extLst>
          </p:cNvPr>
          <p:cNvSpPr txBox="1"/>
          <p:nvPr/>
        </p:nvSpPr>
        <p:spPr>
          <a:xfrm>
            <a:off x="534988" y="5744176"/>
            <a:ext cx="11140178" cy="830997"/>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So,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gases of different </a:t>
            </a:r>
            <a:r>
              <a:rPr lang="hu-HU" sz="2400" dirty="0" smtClean="0">
                <a:latin typeface="Times New Roman" panose="02020603050405020304" pitchFamily="18" charset="0"/>
                <a:cs typeface="Times New Roman" panose="02020603050405020304" pitchFamily="18" charset="0"/>
              </a:rPr>
              <a:t>composition </a:t>
            </a:r>
            <a:r>
              <a:rPr lang="en-US" sz="2400" dirty="0" smtClean="0">
                <a:latin typeface="Times New Roman" panose="02020603050405020304" pitchFamily="18" charset="0"/>
                <a:cs typeface="Times New Roman" panose="02020603050405020304" pitchFamily="18" charset="0"/>
              </a:rPr>
              <a:t>behave </a:t>
            </a:r>
            <a:r>
              <a:rPr lang="hu-HU" sz="2400" dirty="0" smtClean="0">
                <a:latin typeface="Times New Roman" panose="02020603050405020304" pitchFamily="18" charset="0"/>
                <a:cs typeface="Times New Roman" panose="02020603050405020304" pitchFamily="18" charset="0"/>
              </a:rPr>
              <a:t>independently of their mass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only the number of particles </a:t>
            </a:r>
            <a:r>
              <a:rPr lang="hu-HU" sz="2400" dirty="0" smtClean="0">
                <a:latin typeface="Times New Roman" panose="02020603050405020304" pitchFamily="18" charset="0"/>
                <a:cs typeface="Times New Roman" panose="02020603050405020304" pitchFamily="18" charset="0"/>
              </a:rPr>
              <a:t>matters.</a:t>
            </a:r>
            <a:endParaRPr lang="hu-HU"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23</a:t>
            </a:fld>
            <a:endParaRPr lang="hu-HU"/>
          </a:p>
        </p:txBody>
      </p:sp>
    </p:spTree>
    <p:extLst>
      <p:ext uri="{BB962C8B-B14F-4D97-AF65-F5344CB8AC3E}">
        <p14:creationId xmlns:p14="http://schemas.microsoft.com/office/powerpoint/2010/main" val="516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1+#ppt_w/2"/>
                                          </p:val>
                                        </p:tav>
                                        <p:tav tm="100000">
                                          <p:val>
                                            <p:strVal val="#ppt_x"/>
                                          </p:val>
                                        </p:tav>
                                      </p:tavLst>
                                    </p:anim>
                                    <p:anim calcmode="lin" valueType="num">
                                      <p:cBhvr additive="base">
                                        <p:cTn id="21"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ppt_x"/>
                                          </p:val>
                                        </p:tav>
                                        <p:tav tm="100000">
                                          <p:val>
                                            <p:strVal val="#ppt_x"/>
                                          </p:val>
                                        </p:tav>
                                      </p:tavLst>
                                    </p:anim>
                                    <p:anim calcmode="lin" valueType="num">
                                      <p:cBhvr additive="base">
                                        <p:cTn id="3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3" grpId="0"/>
      <p:bldP spid="64"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Universal gas law</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5233537C-1E5D-47D4-AB78-5F4B65192E27}"/>
                  </a:ext>
                </a:extLst>
              </p:cNvPr>
              <p:cNvSpPr txBox="1"/>
              <p:nvPr/>
            </p:nvSpPr>
            <p:spPr>
              <a:xfrm>
                <a:off x="1081314" y="1770747"/>
                <a:ext cx="3021212" cy="1127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3600" i="1" smtClean="0">
                              <a:latin typeface="Cambria Math" panose="02040503050406030204" pitchFamily="18" charset="0"/>
                            </a:rPr>
                          </m:ctrlPr>
                        </m:fPr>
                        <m:num>
                          <m:sSub>
                            <m:sSubPr>
                              <m:ctrlPr>
                                <a:rPr lang="hu-HU" sz="360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1</m:t>
                              </m:r>
                            </m:sub>
                          </m:sSub>
                        </m:num>
                        <m:den>
                          <m:sSub>
                            <m:sSubPr>
                              <m:ctrlPr>
                                <a:rPr lang="hu-HU" sz="3600" i="1" smtClean="0">
                                  <a:latin typeface="Cambria Math" panose="02040503050406030204" pitchFamily="18" charset="0"/>
                                </a:rPr>
                              </m:ctrlPr>
                            </m:sSubPr>
                            <m:e>
                              <m:r>
                                <a:rPr lang="hu-HU" sz="3600" b="0" i="1" smtClean="0">
                                  <a:latin typeface="Cambria Math" panose="02040503050406030204" pitchFamily="18" charset="0"/>
                                </a:rPr>
                                <m:t>𝑛</m:t>
                              </m:r>
                            </m:e>
                            <m:sub>
                              <m:r>
                                <a:rPr lang="hu-HU" sz="3600" b="0" i="1" smtClean="0">
                                  <a:latin typeface="Cambria Math" panose="02040503050406030204" pitchFamily="18" charset="0"/>
                                </a:rPr>
                                <m:t>1</m:t>
                              </m:r>
                            </m:sub>
                          </m:sSub>
                        </m:den>
                      </m:f>
                      <m:r>
                        <a:rPr lang="hu-HU" sz="3600" b="0" i="1" smtClean="0">
                          <a:latin typeface="Cambria Math" panose="02040503050406030204" pitchFamily="18" charset="0"/>
                          <a:ea typeface="Cambria Math" panose="02040503050406030204" pitchFamily="18" charset="0"/>
                        </a:rPr>
                        <m:t>≠</m:t>
                      </m:r>
                      <m:f>
                        <m:fPr>
                          <m:ctrlPr>
                            <a:rPr lang="hu-HU" sz="3600" b="0" i="1" smtClean="0">
                              <a:latin typeface="Cambria Math" panose="02040503050406030204" pitchFamily="18" charset="0"/>
                            </a:rPr>
                          </m:ctrlPr>
                        </m:fPr>
                        <m:num>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2</m:t>
                              </m:r>
                            </m:sub>
                          </m:sSub>
                        </m:num>
                        <m:den>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𝑛</m:t>
                              </m:r>
                            </m:e>
                            <m:sub>
                              <m:r>
                                <a:rPr lang="hu-HU" sz="3600" b="0" i="1" smtClean="0">
                                  <a:latin typeface="Cambria Math" panose="02040503050406030204" pitchFamily="18" charset="0"/>
                                </a:rPr>
                                <m:t>2</m:t>
                              </m:r>
                            </m:sub>
                          </m:sSub>
                        </m:den>
                      </m:f>
                      <m:r>
                        <a:rPr lang="hu-HU" sz="3600" b="0" i="1" smtClean="0">
                          <a:latin typeface="Cambria Math" panose="02040503050406030204" pitchFamily="18" charset="0"/>
                        </a:rPr>
                        <m:t>=</m:t>
                      </m:r>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𝑚</m:t>
                          </m:r>
                          <m:r>
                            <a:rPr lang="hu-HU" sz="3600" b="0" i="1" smtClean="0">
                              <a:latin typeface="Cambria Math" panose="02040503050406030204" pitchFamily="18" charset="0"/>
                            </a:rPr>
                            <m:t>,</m:t>
                          </m:r>
                          <m:r>
                            <a:rPr lang="hu-HU" sz="3600" b="0" i="1" smtClean="0">
                              <a:latin typeface="Cambria Math" panose="02040503050406030204" pitchFamily="18" charset="0"/>
                            </a:rPr>
                            <m:t>𝑖</m:t>
                          </m:r>
                        </m:sub>
                      </m:sSub>
                    </m:oMath>
                  </m:oMathPara>
                </a14:m>
                <a:endParaRPr lang="hu-HU" sz="3600" dirty="0"/>
              </a:p>
            </p:txBody>
          </p:sp>
        </mc:Choice>
        <mc:Fallback xmlns="">
          <p:sp>
            <p:nvSpPr>
              <p:cNvPr id="4" name="Szövegdoboz 3">
                <a:extLst>
                  <a:ext uri="{FF2B5EF4-FFF2-40B4-BE49-F238E27FC236}">
                    <a16:creationId xmlns:a16="http://schemas.microsoft.com/office/drawing/2014/main" id="{5233537C-1E5D-47D4-AB78-5F4B65192E27}"/>
                  </a:ext>
                </a:extLst>
              </p:cNvPr>
              <p:cNvSpPr txBox="1">
                <a:spLocks noRot="1" noChangeAspect="1" noMove="1" noResize="1" noEditPoints="1" noAdjustHandles="1" noChangeArrowheads="1" noChangeShapeType="1" noTextEdit="1"/>
              </p:cNvSpPr>
              <p:nvPr/>
            </p:nvSpPr>
            <p:spPr>
              <a:xfrm>
                <a:off x="1081314" y="1770747"/>
                <a:ext cx="3021212" cy="1127809"/>
              </a:xfrm>
              <a:prstGeom prst="rect">
                <a:avLst/>
              </a:prstGeom>
              <a:blipFill>
                <a:blip r:embed="rId3"/>
                <a:stretch>
                  <a:fillRect/>
                </a:stretch>
              </a:blipFill>
            </p:spPr>
            <p:txBody>
              <a:bodyPr/>
              <a:lstStyle/>
              <a:p>
                <a:r>
                  <a:rPr lang="hu-HU">
                    <a:noFill/>
                  </a:rPr>
                  <a:t> </a:t>
                </a:r>
              </a:p>
            </p:txBody>
          </p:sp>
        </mc:Fallback>
      </mc:AlternateContent>
      <p:sp>
        <p:nvSpPr>
          <p:cNvPr id="5" name="Szövegdoboz 4">
            <a:extLst>
              <a:ext uri="{FF2B5EF4-FFF2-40B4-BE49-F238E27FC236}">
                <a16:creationId xmlns:a16="http://schemas.microsoft.com/office/drawing/2014/main" id="{3DBE64AF-509D-43CA-A14D-6592DA20784F}"/>
              </a:ext>
            </a:extLst>
          </p:cNvPr>
          <p:cNvSpPr txBox="1"/>
          <p:nvPr/>
        </p:nvSpPr>
        <p:spPr>
          <a:xfrm>
            <a:off x="5194852" y="1869844"/>
            <a:ext cx="6565859" cy="954107"/>
          </a:xfrm>
          <a:prstGeom prst="rect">
            <a:avLst/>
          </a:prstGeom>
          <a:noFill/>
        </p:spPr>
        <p:txBody>
          <a:bodyPr wrap="square" rtlCol="0">
            <a:spAutoFit/>
          </a:bodyPr>
          <a:lstStyle/>
          <a:p>
            <a:pPr algn="ctr"/>
            <a:r>
              <a:rPr lang="hu-HU" sz="2800" dirty="0" smtClean="0">
                <a:latin typeface="Times New Roman" panose="02020603050405020304" pitchFamily="18" charset="0"/>
                <a:cs typeface="Times New Roman" panose="02020603050405020304" pitchFamily="18" charset="0"/>
              </a:rPr>
              <a:t>molar volume of a gas at a given pressure and temperature</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86513110-0207-4A6E-B863-C273B34C88C2}"/>
                  </a:ext>
                </a:extLst>
              </p:cNvPr>
              <p:cNvSpPr txBox="1"/>
              <p:nvPr/>
            </p:nvSpPr>
            <p:spPr>
              <a:xfrm>
                <a:off x="1188923" y="3905011"/>
                <a:ext cx="9818329" cy="110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3200" i="1" smtClean="0">
                              <a:latin typeface="Cambria Math" panose="02040503050406030204" pitchFamily="18" charset="0"/>
                            </a:rPr>
                          </m:ctrlPr>
                        </m:fPr>
                        <m:num>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1</m:t>
                              </m:r>
                            </m:sub>
                          </m:sSub>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𝑉</m:t>
                              </m:r>
                            </m:e>
                            <m:sub>
                              <m:r>
                                <a:rPr lang="hu-HU" sz="3200" b="0" i="1" smtClean="0">
                                  <a:latin typeface="Cambria Math" panose="02040503050406030204" pitchFamily="18" charset="0"/>
                                </a:rPr>
                                <m:t>1</m:t>
                              </m:r>
                            </m:sub>
                          </m:sSub>
                        </m:num>
                        <m:den>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𝑇</m:t>
                              </m:r>
                            </m:e>
                            <m:sub>
                              <m:r>
                                <a:rPr lang="hu-HU" sz="3200" b="0" i="1" smtClean="0">
                                  <a:latin typeface="Cambria Math" panose="02040503050406030204" pitchFamily="18" charset="0"/>
                                </a:rPr>
                                <m:t>1</m:t>
                              </m:r>
                            </m:sub>
                          </m:sSub>
                        </m:den>
                      </m:f>
                      <m:r>
                        <a:rPr lang="hu-HU" sz="3200" b="0" i="1" smtClean="0">
                          <a:latin typeface="Cambria Math" panose="02040503050406030204" pitchFamily="18" charset="0"/>
                        </a:rPr>
                        <m:t>= </m:t>
                      </m:r>
                      <m:f>
                        <m:fPr>
                          <m:ctrlPr>
                            <a:rPr lang="hu-HU" sz="3200" b="0" i="1" smtClean="0">
                              <a:latin typeface="Cambria Math" panose="02040503050406030204" pitchFamily="18" charset="0"/>
                            </a:rPr>
                          </m:ctrlPr>
                        </m:fPr>
                        <m:num>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1</m:t>
                              </m:r>
                            </m:sub>
                          </m:sSub>
                          <m:r>
                            <a:rPr lang="hu-HU" sz="3200" b="0" i="1" smtClean="0">
                              <a:latin typeface="Cambria Math" panose="02040503050406030204" pitchFamily="18" charset="0"/>
                            </a:rPr>
                            <m:t>𝑛</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𝑉</m:t>
                              </m:r>
                            </m:e>
                            <m:sub>
                              <m:r>
                                <a:rPr lang="hu-HU" sz="3200" b="0" i="1" smtClean="0">
                                  <a:latin typeface="Cambria Math" panose="02040503050406030204" pitchFamily="18" charset="0"/>
                                </a:rPr>
                                <m:t>𝑚</m:t>
                              </m:r>
                              <m:r>
                                <a:rPr lang="hu-HU" sz="3200" b="0" i="1" smtClean="0">
                                  <a:latin typeface="Cambria Math" panose="02040503050406030204" pitchFamily="18" charset="0"/>
                                </a:rPr>
                                <m:t>,1</m:t>
                              </m:r>
                            </m:sub>
                          </m:sSub>
                        </m:num>
                        <m:den>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𝑇</m:t>
                              </m:r>
                            </m:e>
                            <m:sub>
                              <m:r>
                                <a:rPr lang="hu-HU" sz="3200" b="0" i="1" smtClean="0">
                                  <a:latin typeface="Cambria Math" panose="02040503050406030204" pitchFamily="18" charset="0"/>
                                </a:rPr>
                                <m:t>1</m:t>
                              </m:r>
                            </m:sub>
                          </m:sSub>
                        </m:den>
                      </m:f>
                      <m:r>
                        <a:rPr lang="hu-HU" sz="3200" b="0" i="1" smtClean="0">
                          <a:latin typeface="Cambria Math" panose="02040503050406030204" pitchFamily="18" charset="0"/>
                        </a:rPr>
                        <m:t>=</m:t>
                      </m:r>
                      <m:r>
                        <a:rPr lang="hu-HU" sz="3200" b="0" i="1" smtClean="0">
                          <a:latin typeface="Cambria Math" panose="02040503050406030204" pitchFamily="18" charset="0"/>
                        </a:rPr>
                        <m:t>𝑛</m:t>
                      </m:r>
                      <m:d>
                        <m:dPr>
                          <m:ctrlPr>
                            <a:rPr lang="hu-HU" sz="3200" b="0" i="1" smtClean="0">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𝑝</m:t>
                                  </m:r>
                                </m:e>
                                <m:sub>
                                  <m:r>
                                    <a:rPr lang="hu-HU" sz="3200" b="0" i="1" smtClean="0">
                                      <a:latin typeface="Cambria Math" panose="02040503050406030204" pitchFamily="18" charset="0"/>
                                    </a:rPr>
                                    <m:t>1</m:t>
                                  </m:r>
                                </m:sub>
                              </m:sSub>
                              <m:sSub>
                                <m:sSubPr>
                                  <m:ctrlPr>
                                    <a:rPr lang="hu-HU" sz="3200" i="1">
                                      <a:latin typeface="Cambria Math" panose="02040503050406030204" pitchFamily="18" charset="0"/>
                                    </a:rPr>
                                  </m:ctrlPr>
                                </m:sSubPr>
                                <m:e>
                                  <m:r>
                                    <a:rPr lang="hu-HU" sz="3200" i="1">
                                      <a:latin typeface="Cambria Math" panose="02040503050406030204" pitchFamily="18" charset="0"/>
                                    </a:rPr>
                                    <m:t>𝑉</m:t>
                                  </m:r>
                                </m:e>
                                <m:sub>
                                  <m:r>
                                    <a:rPr lang="hu-HU" sz="3200" i="1">
                                      <a:latin typeface="Cambria Math" panose="02040503050406030204" pitchFamily="18" charset="0"/>
                                    </a:rPr>
                                    <m:t>𝑚</m:t>
                                  </m:r>
                                  <m:r>
                                    <a:rPr lang="hu-HU" sz="3200" i="1">
                                      <a:latin typeface="Cambria Math" panose="02040503050406030204" pitchFamily="18" charset="0"/>
                                    </a:rPr>
                                    <m:t>,1</m:t>
                                  </m:r>
                                </m:sub>
                              </m:sSub>
                            </m:num>
                            <m:den>
                              <m:sSub>
                                <m:sSubPr>
                                  <m:ctrlPr>
                                    <a:rPr lang="hu-HU" sz="3200" i="1">
                                      <a:latin typeface="Cambria Math" panose="02040503050406030204" pitchFamily="18" charset="0"/>
                                    </a:rPr>
                                  </m:ctrlPr>
                                </m:sSubPr>
                                <m:e>
                                  <m:r>
                                    <a:rPr lang="hu-HU" sz="3200" i="1">
                                      <a:latin typeface="Cambria Math" panose="02040503050406030204" pitchFamily="18" charset="0"/>
                                    </a:rPr>
                                    <m:t>𝑇</m:t>
                                  </m:r>
                                </m:e>
                                <m:sub>
                                  <m:r>
                                    <a:rPr lang="hu-HU" sz="3200" b="0" i="1" smtClean="0">
                                      <a:latin typeface="Cambria Math" panose="02040503050406030204" pitchFamily="18" charset="0"/>
                                    </a:rPr>
                                    <m:t>1</m:t>
                                  </m:r>
                                </m:sub>
                              </m:sSub>
                            </m:den>
                          </m:f>
                        </m:e>
                      </m:d>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2</m:t>
                              </m:r>
                            </m:sub>
                          </m:sSub>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𝑛𝑉</m:t>
                              </m:r>
                            </m:e>
                            <m:sub>
                              <m:r>
                                <a:rPr lang="hu-HU" sz="3200" b="0" i="1" smtClean="0">
                                  <a:latin typeface="Cambria Math" panose="02040503050406030204" pitchFamily="18" charset="0"/>
                                </a:rPr>
                                <m:t>𝑚</m:t>
                              </m:r>
                              <m:r>
                                <a:rPr lang="hu-HU" sz="3200" b="0" i="1" smtClean="0">
                                  <a:latin typeface="Cambria Math" panose="02040503050406030204" pitchFamily="18" charset="0"/>
                                </a:rPr>
                                <m:t>,2</m:t>
                              </m:r>
                            </m:sub>
                          </m:sSub>
                        </m:num>
                        <m:den>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𝑇</m:t>
                              </m:r>
                            </m:e>
                            <m:sub>
                              <m:r>
                                <a:rPr lang="hu-HU" sz="3200" b="0" i="1" smtClean="0">
                                  <a:latin typeface="Cambria Math" panose="02040503050406030204" pitchFamily="18" charset="0"/>
                                </a:rPr>
                                <m:t>2</m:t>
                              </m:r>
                            </m:sub>
                          </m:sSub>
                        </m:den>
                      </m:f>
                      <m:r>
                        <a:rPr lang="hu-HU" sz="3200" b="0" i="1" smtClean="0">
                          <a:latin typeface="Cambria Math" panose="02040503050406030204" pitchFamily="18" charset="0"/>
                        </a:rPr>
                        <m:t>=</m:t>
                      </m:r>
                      <m:r>
                        <a:rPr lang="hu-HU" sz="3200" i="1">
                          <a:latin typeface="Cambria Math" panose="02040503050406030204" pitchFamily="18" charset="0"/>
                        </a:rPr>
                        <m:t>𝑛</m:t>
                      </m:r>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𝑝</m:t>
                                  </m:r>
                                </m:e>
                                <m:sub>
                                  <m:r>
                                    <a:rPr lang="hu-HU" sz="3200" b="0" i="1" smtClean="0">
                                      <a:latin typeface="Cambria Math" panose="02040503050406030204" pitchFamily="18" charset="0"/>
                                    </a:rPr>
                                    <m:t>2</m:t>
                                  </m:r>
                                </m:sub>
                              </m:sSub>
                              <m:sSub>
                                <m:sSubPr>
                                  <m:ctrlPr>
                                    <a:rPr lang="hu-HU" sz="3200" i="1">
                                      <a:latin typeface="Cambria Math" panose="02040503050406030204" pitchFamily="18" charset="0"/>
                                    </a:rPr>
                                  </m:ctrlPr>
                                </m:sSubPr>
                                <m:e>
                                  <m:r>
                                    <a:rPr lang="hu-HU" sz="3200" i="1">
                                      <a:latin typeface="Cambria Math" panose="02040503050406030204" pitchFamily="18" charset="0"/>
                                    </a:rPr>
                                    <m:t>𝑉</m:t>
                                  </m:r>
                                </m:e>
                                <m:sub>
                                  <m:r>
                                    <a:rPr lang="hu-HU" sz="3200" i="1">
                                      <a:latin typeface="Cambria Math" panose="02040503050406030204" pitchFamily="18" charset="0"/>
                                    </a:rPr>
                                    <m:t>𝑚</m:t>
                                  </m:r>
                                  <m:r>
                                    <a:rPr lang="hu-HU" sz="3200" i="1">
                                      <a:latin typeface="Cambria Math" panose="02040503050406030204" pitchFamily="18" charset="0"/>
                                    </a:rPr>
                                    <m:t>,2</m:t>
                                  </m:r>
                                </m:sub>
                              </m:sSub>
                            </m:num>
                            <m:den>
                              <m:sSub>
                                <m:sSubPr>
                                  <m:ctrlPr>
                                    <a:rPr lang="hu-HU" sz="3200" i="1">
                                      <a:latin typeface="Cambria Math" panose="02040503050406030204" pitchFamily="18" charset="0"/>
                                    </a:rPr>
                                  </m:ctrlPr>
                                </m:sSubPr>
                                <m:e>
                                  <m:r>
                                    <a:rPr lang="hu-HU" sz="3200" i="1">
                                      <a:latin typeface="Cambria Math" panose="02040503050406030204" pitchFamily="18" charset="0"/>
                                    </a:rPr>
                                    <m:t>𝑇</m:t>
                                  </m:r>
                                </m:e>
                                <m:sub>
                                  <m:r>
                                    <a:rPr lang="hu-HU" sz="3200" b="0" i="1" smtClean="0">
                                      <a:latin typeface="Cambria Math" panose="02040503050406030204" pitchFamily="18" charset="0"/>
                                    </a:rPr>
                                    <m:t>2</m:t>
                                  </m:r>
                                </m:sub>
                              </m:sSub>
                            </m:den>
                          </m:f>
                        </m:e>
                      </m:d>
                    </m:oMath>
                  </m:oMathPara>
                </a14:m>
                <a:endParaRPr lang="hu-HU" sz="3200" dirty="0"/>
              </a:p>
            </p:txBody>
          </p:sp>
        </mc:Choice>
        <mc:Fallback xmlns="">
          <p:sp>
            <p:nvSpPr>
              <p:cNvPr id="6" name="Szövegdoboz 5">
                <a:extLst>
                  <a:ext uri="{FF2B5EF4-FFF2-40B4-BE49-F238E27FC236}">
                    <a16:creationId xmlns:a16="http://schemas.microsoft.com/office/drawing/2014/main" id="{86513110-0207-4A6E-B863-C273B34C88C2}"/>
                  </a:ext>
                </a:extLst>
              </p:cNvPr>
              <p:cNvSpPr txBox="1">
                <a:spLocks noRot="1" noChangeAspect="1" noMove="1" noResize="1" noEditPoints="1" noAdjustHandles="1" noChangeArrowheads="1" noChangeShapeType="1" noTextEdit="1"/>
              </p:cNvSpPr>
              <p:nvPr/>
            </p:nvSpPr>
            <p:spPr>
              <a:xfrm>
                <a:off x="1188923" y="3905011"/>
                <a:ext cx="9818329" cy="1106521"/>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FF2E0B4-C651-4618-B54D-A26F7A81BCDC}"/>
                  </a:ext>
                </a:extLst>
              </p:cNvPr>
              <p:cNvSpPr txBox="1"/>
              <p:nvPr/>
            </p:nvSpPr>
            <p:spPr>
              <a:xfrm>
                <a:off x="8088754" y="5567303"/>
                <a:ext cx="278358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rPr>
                        <m:t>𝑝𝑉</m:t>
                      </m:r>
                      <m:r>
                        <a:rPr lang="hu-HU" sz="3600" b="0" i="1" smtClean="0">
                          <a:latin typeface="Cambria Math" panose="02040503050406030204" pitchFamily="18" charset="0"/>
                        </a:rPr>
                        <m:t>=</m:t>
                      </m:r>
                      <m:r>
                        <a:rPr lang="hu-HU" sz="3600" b="0" i="1" smtClean="0">
                          <a:latin typeface="Cambria Math" panose="02040503050406030204" pitchFamily="18" charset="0"/>
                        </a:rPr>
                        <m:t>𝑛𝑅𝑇</m:t>
                      </m:r>
                    </m:oMath>
                  </m:oMathPara>
                </a14:m>
                <a:endParaRPr lang="hu-HU" sz="3600" dirty="0"/>
              </a:p>
            </p:txBody>
          </p:sp>
        </mc:Choice>
        <mc:Fallback xmlns="">
          <p:sp>
            <p:nvSpPr>
              <p:cNvPr id="7" name="Szövegdoboz 6">
                <a:extLst>
                  <a:ext uri="{FF2B5EF4-FFF2-40B4-BE49-F238E27FC236}">
                    <a16:creationId xmlns:a16="http://schemas.microsoft.com/office/drawing/2014/main" id="{5FF2E0B4-C651-4618-B54D-A26F7A81BCDC}"/>
                  </a:ext>
                </a:extLst>
              </p:cNvPr>
              <p:cNvSpPr txBox="1">
                <a:spLocks noRot="1" noChangeAspect="1" noMove="1" noResize="1" noEditPoints="1" noAdjustHandles="1" noChangeArrowheads="1" noChangeShapeType="1" noTextEdit="1"/>
              </p:cNvSpPr>
              <p:nvPr/>
            </p:nvSpPr>
            <p:spPr>
              <a:xfrm>
                <a:off x="8088754" y="5567303"/>
                <a:ext cx="2783583" cy="553998"/>
              </a:xfrm>
              <a:prstGeom prst="rect">
                <a:avLst/>
              </a:prstGeom>
              <a:blipFill>
                <a:blip r:embed="rId5"/>
                <a:stretch>
                  <a:fillRect/>
                </a:stretch>
              </a:blipFill>
            </p:spPr>
            <p:txBody>
              <a:bodyPr/>
              <a:lstStyle/>
              <a:p>
                <a:r>
                  <a:rPr lang="hu-HU">
                    <a:noFill/>
                  </a:rPr>
                  <a:t> </a:t>
                </a:r>
              </a:p>
            </p:txBody>
          </p:sp>
        </mc:Fallback>
      </mc:AlternateContent>
      <p:sp>
        <p:nvSpPr>
          <p:cNvPr id="9" name="Szövegdoboz 8">
            <a:extLst>
              <a:ext uri="{FF2B5EF4-FFF2-40B4-BE49-F238E27FC236}">
                <a16:creationId xmlns:a16="http://schemas.microsoft.com/office/drawing/2014/main" id="{9E4419FC-0A28-49EF-A19C-AA60396AB5F2}"/>
              </a:ext>
            </a:extLst>
          </p:cNvPr>
          <p:cNvSpPr txBox="1"/>
          <p:nvPr/>
        </p:nvSpPr>
        <p:spPr>
          <a:xfrm>
            <a:off x="3804693" y="3106021"/>
            <a:ext cx="4607352" cy="461665"/>
          </a:xfrm>
          <a:prstGeom prst="rect">
            <a:avLst/>
          </a:prstGeom>
          <a:noFill/>
        </p:spPr>
        <p:txBody>
          <a:bodyPr wrap="none" rtlCol="0">
            <a:spAutoFit/>
          </a:bodyPr>
          <a:lstStyle/>
          <a:p>
            <a:pPr algn="ctr"/>
            <a:r>
              <a:rPr lang="hu-HU" sz="2400" dirty="0">
                <a:latin typeface="Times New Roman" panose="02020603050405020304" pitchFamily="18" charset="0"/>
                <a:cs typeface="Times New Roman" panose="02020603050405020304" pitchFamily="18" charset="0"/>
              </a:rPr>
              <a:t>i</a:t>
            </a:r>
            <a:r>
              <a:rPr lang="hu-HU" sz="2400" dirty="0" smtClean="0">
                <a:latin typeface="Times New Roman" panose="02020603050405020304" pitchFamily="18" charset="0"/>
                <a:cs typeface="Times New Roman" panose="02020603050405020304" pitchFamily="18" charset="0"/>
              </a:rPr>
              <a:t>nserting this to the unified gas law:</a:t>
            </a:r>
            <a:endParaRPr lang="hu-H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1C9CE4F-98A9-46D7-9502-886EE1B7E1B3}"/>
                  </a:ext>
                </a:extLst>
              </p:cNvPr>
              <p:cNvSpPr txBox="1"/>
              <p:nvPr/>
            </p:nvSpPr>
            <p:spPr>
              <a:xfrm>
                <a:off x="186829" y="5424381"/>
                <a:ext cx="7562519" cy="881203"/>
              </a:xfrm>
              <a:prstGeom prst="rect">
                <a:avLst/>
              </a:prstGeom>
              <a:noFill/>
            </p:spPr>
            <p:txBody>
              <a:bodyPr wrap="none" lIns="0" tIns="0" rIns="0" bIns="0" rtlCol="0">
                <a:spAutoFit/>
              </a:bodyPr>
              <a:lstStyle/>
              <a:p>
                <a14:m>
                  <m:oMath xmlns:m="http://schemas.openxmlformats.org/officeDocument/2006/math">
                    <m:r>
                      <a:rPr lang="hu-HU" sz="3600" i="1" smtClean="0">
                        <a:latin typeface="Cambria Math" panose="02040503050406030204" pitchFamily="18" charset="0"/>
                        <a:ea typeface="Cambria Math" panose="02040503050406030204" pitchFamily="18" charset="0"/>
                      </a:rPr>
                      <m:t>⇒</m:t>
                    </m:r>
                    <m:d>
                      <m:dPr>
                        <m:ctrlPr>
                          <a:rPr lang="hu-HU" sz="3600" i="1" smtClean="0">
                            <a:latin typeface="Cambria Math" panose="02040503050406030204" pitchFamily="18" charset="0"/>
                          </a:rPr>
                        </m:ctrlPr>
                      </m:dPr>
                      <m:e>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b="0" i="1" smtClean="0">
                                    <a:latin typeface="Cambria Math" panose="02040503050406030204" pitchFamily="18" charset="0"/>
                                  </a:rPr>
                                  <m:t>1</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𝑚</m:t>
                                </m:r>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b="0" i="1" smtClean="0">
                                    <a:latin typeface="Cambria Math" panose="02040503050406030204" pitchFamily="18" charset="0"/>
                                  </a:rPr>
                                  <m:t>1</m:t>
                                </m:r>
                              </m:sub>
                            </m:sSub>
                          </m:den>
                        </m:f>
                      </m:e>
                    </m:d>
                  </m:oMath>
                </a14:m>
                <a:r>
                  <a:rPr lang="hu-HU" sz="3600" dirty="0"/>
                  <a:t>= </a:t>
                </a:r>
                <a14:m>
                  <m:oMath xmlns:m="http://schemas.openxmlformats.org/officeDocument/2006/math">
                    <m:d>
                      <m:dPr>
                        <m:ctrlPr>
                          <a:rPr lang="hu-HU" sz="3600" i="1">
                            <a:latin typeface="Cambria Math" panose="02040503050406030204" pitchFamily="18" charset="0"/>
                          </a:rPr>
                        </m:ctrlPr>
                      </m:dPr>
                      <m:e>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2</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𝑚</m:t>
                                </m:r>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e>
                    </m:d>
                    <m:r>
                      <a:rPr lang="hu-HU" sz="3600" b="0" i="1" smtClean="0">
                        <a:latin typeface="Cambria Math" panose="02040503050406030204" pitchFamily="18" charset="0"/>
                      </a:rPr>
                      <m:t>=</m:t>
                    </m:r>
                    <m:r>
                      <a:rPr lang="hu-HU" sz="3600" b="0" i="1" smtClean="0">
                        <a:latin typeface="Cambria Math" panose="02040503050406030204" pitchFamily="18" charset="0"/>
                      </a:rPr>
                      <m:t>𝑅</m:t>
                    </m:r>
                    <m:r>
                      <a:rPr lang="hu-HU" sz="3600" b="0" i="1" smtClean="0">
                        <a:latin typeface="Cambria Math" panose="02040503050406030204" pitchFamily="18" charset="0"/>
                      </a:rPr>
                      <m:t>=8.314</m:t>
                    </m:r>
                    <m:f>
                      <m:fPr>
                        <m:ctrlPr>
                          <a:rPr lang="hu-HU" sz="3600" b="0" i="1" smtClean="0">
                            <a:latin typeface="Cambria Math" panose="02040503050406030204" pitchFamily="18" charset="0"/>
                          </a:rPr>
                        </m:ctrlPr>
                      </m:fPr>
                      <m:num>
                        <m:r>
                          <a:rPr lang="hu-HU" sz="3600" b="0" i="1" smtClean="0">
                            <a:latin typeface="Cambria Math" panose="02040503050406030204" pitchFamily="18" charset="0"/>
                          </a:rPr>
                          <m:t>𝐽</m:t>
                        </m:r>
                      </m:num>
                      <m:den>
                        <m:r>
                          <a:rPr lang="hu-HU" sz="3600" b="0" i="1" smtClean="0">
                            <a:latin typeface="Cambria Math" panose="02040503050406030204" pitchFamily="18" charset="0"/>
                          </a:rPr>
                          <m:t>𝑚𝑜𝑙</m:t>
                        </m:r>
                        <m:r>
                          <a:rPr lang="hu-HU" sz="3600" b="0" i="1" smtClean="0">
                            <a:latin typeface="Cambria Math" panose="02040503050406030204" pitchFamily="18" charset="0"/>
                          </a:rPr>
                          <m:t> </m:t>
                        </m:r>
                        <m:r>
                          <a:rPr lang="hu-HU" sz="3600" b="0" i="1" smtClean="0">
                            <a:latin typeface="Cambria Math" panose="02040503050406030204" pitchFamily="18" charset="0"/>
                          </a:rPr>
                          <m:t>𝐾</m:t>
                        </m:r>
                      </m:den>
                    </m:f>
                  </m:oMath>
                </a14:m>
                <a:endParaRPr lang="hu-HU" sz="3600" dirty="0"/>
              </a:p>
            </p:txBody>
          </p:sp>
        </mc:Choice>
        <mc:Fallback xmlns="">
          <p:sp>
            <p:nvSpPr>
              <p:cNvPr id="10" name="Szövegdoboz 9">
                <a:extLst>
                  <a:ext uri="{FF2B5EF4-FFF2-40B4-BE49-F238E27FC236}">
                    <a16:creationId xmlns:a16="http://schemas.microsoft.com/office/drawing/2014/main" id="{11C9CE4F-98A9-46D7-9502-886EE1B7E1B3}"/>
                  </a:ext>
                </a:extLst>
              </p:cNvPr>
              <p:cNvSpPr txBox="1">
                <a:spLocks noRot="1" noChangeAspect="1" noMove="1" noResize="1" noEditPoints="1" noAdjustHandles="1" noChangeArrowheads="1" noChangeShapeType="1" noTextEdit="1"/>
              </p:cNvSpPr>
              <p:nvPr/>
            </p:nvSpPr>
            <p:spPr>
              <a:xfrm>
                <a:off x="186829" y="5424381"/>
                <a:ext cx="7562519" cy="881203"/>
              </a:xfrm>
              <a:prstGeom prst="rect">
                <a:avLst/>
              </a:prstGeom>
              <a:blipFill>
                <a:blip r:embed="rId6"/>
                <a:stretch>
                  <a:fillRect b="-10417"/>
                </a:stretch>
              </a:blipFill>
            </p:spPr>
            <p:txBody>
              <a:bodyPr/>
              <a:lstStyle/>
              <a:p>
                <a:r>
                  <a:rPr lang="en-US">
                    <a:noFill/>
                  </a:rPr>
                  <a:t> </a:t>
                </a:r>
              </a:p>
            </p:txBody>
          </p:sp>
        </mc:Fallback>
      </mc:AlternateContent>
      <p:sp>
        <p:nvSpPr>
          <p:cNvPr id="11" name="Szövegdoboz 10">
            <a:extLst>
              <a:ext uri="{FF2B5EF4-FFF2-40B4-BE49-F238E27FC236}">
                <a16:creationId xmlns:a16="http://schemas.microsoft.com/office/drawing/2014/main" id="{F285FE73-0642-47B4-A363-BE4539AFA9B8}"/>
              </a:ext>
            </a:extLst>
          </p:cNvPr>
          <p:cNvSpPr txBox="1"/>
          <p:nvPr/>
        </p:nvSpPr>
        <p:spPr>
          <a:xfrm>
            <a:off x="1413431" y="6305584"/>
            <a:ext cx="5881739" cy="461665"/>
          </a:xfrm>
          <a:prstGeom prst="rect">
            <a:avLst/>
          </a:prstGeom>
          <a:noFill/>
        </p:spPr>
        <p:txBody>
          <a:bodyPr wrap="none" rtlCol="0">
            <a:spAutoFit/>
          </a:bodyPr>
          <a:lstStyle/>
          <a:p>
            <a:pPr algn="ctr"/>
            <a:r>
              <a:rPr lang="hu-HU" sz="2400" dirty="0" smtClean="0">
                <a:latin typeface="Times New Roman" panose="02020603050405020304" pitchFamily="18" charset="0"/>
                <a:cs typeface="Times New Roman" panose="02020603050405020304" pitchFamily="18" charset="0"/>
              </a:rPr>
              <a:t>...any types of gas, temperature and pressure...</a:t>
            </a:r>
            <a:endParaRPr lang="hu-HU"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24</a:t>
            </a:fld>
            <a:endParaRPr lang="hu-HU"/>
          </a:p>
        </p:txBody>
      </p:sp>
    </p:spTree>
    <p:extLst>
      <p:ext uri="{BB962C8B-B14F-4D97-AF65-F5344CB8AC3E}">
        <p14:creationId xmlns:p14="http://schemas.microsoft.com/office/powerpoint/2010/main" val="26092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2" fill="hold" grpId="0" nodeType="after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0F71277-CE89-0BD7-70FB-ACFFD1E3215C}"/>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Analysis of dimension/unit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2D9B04-A7F3-5EC8-BE59-83694B9DDE38}"/>
                  </a:ext>
                </a:extLst>
              </p:cNvPr>
              <p:cNvSpPr txBox="1"/>
              <p:nvPr/>
            </p:nvSpPr>
            <p:spPr>
              <a:xfrm>
                <a:off x="3512809" y="2327459"/>
                <a:ext cx="5166382" cy="9681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2800" i="1" smtClean="0">
                              <a:latin typeface="Cambria Math" panose="02040503050406030204" pitchFamily="18" charset="0"/>
                            </a:rPr>
                          </m:ctrlPr>
                        </m:dPr>
                        <m:e>
                          <m:f>
                            <m:fPr>
                              <m:ctrlPr>
                                <a:rPr lang="hu-HU" sz="2800" i="1">
                                  <a:latin typeface="Cambria Math" panose="02040503050406030204" pitchFamily="18" charset="0"/>
                                </a:rPr>
                              </m:ctrlPr>
                            </m:fPr>
                            <m:num>
                              <m:r>
                                <a:rPr lang="en-US" sz="2800" b="0" i="1" smtClean="0">
                                  <a:solidFill>
                                    <a:srgbClr val="0070C0"/>
                                  </a:solidFill>
                                  <a:latin typeface="Cambria Math" panose="02040503050406030204" pitchFamily="18" charset="0"/>
                                </a:rPr>
                                <m:t>𝑝</m:t>
                              </m:r>
                              <m:sSub>
                                <m:sSubPr>
                                  <m:ctrlPr>
                                    <a:rPr lang="hu-HU" sz="2800" i="1" smtClean="0">
                                      <a:solidFill>
                                        <a:srgbClr val="FF0000"/>
                                      </a:solidFill>
                                      <a:latin typeface="Cambria Math" panose="02040503050406030204" pitchFamily="18" charset="0"/>
                                    </a:rPr>
                                  </m:ctrlPr>
                                </m:sSubPr>
                                <m:e>
                                  <m:r>
                                    <a:rPr lang="hu-HU" sz="2800" i="1">
                                      <a:solidFill>
                                        <a:srgbClr val="FF0000"/>
                                      </a:solidFill>
                                      <a:latin typeface="Cambria Math" panose="02040503050406030204" pitchFamily="18" charset="0"/>
                                    </a:rPr>
                                    <m:t>𝑉</m:t>
                                  </m:r>
                                </m:e>
                                <m:sub>
                                  <m:r>
                                    <a:rPr lang="hu-HU" sz="2800" i="1">
                                      <a:solidFill>
                                        <a:srgbClr val="FF0000"/>
                                      </a:solidFill>
                                      <a:latin typeface="Cambria Math" panose="02040503050406030204" pitchFamily="18" charset="0"/>
                                    </a:rPr>
                                    <m:t>𝑚</m:t>
                                  </m:r>
                                </m:sub>
                              </m:sSub>
                            </m:num>
                            <m:den>
                              <m:r>
                                <a:rPr lang="en-US" sz="2800" b="0" i="1" smtClean="0">
                                  <a:solidFill>
                                    <a:schemeClr val="accent6">
                                      <a:lumMod val="75000"/>
                                    </a:schemeClr>
                                  </a:solidFill>
                                  <a:latin typeface="Cambria Math" panose="02040503050406030204" pitchFamily="18" charset="0"/>
                                </a:rPr>
                                <m:t>𝑇</m:t>
                              </m:r>
                            </m:den>
                          </m:f>
                        </m:e>
                      </m:d>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i="1" smtClean="0">
                          <a:latin typeface="Cambria Math" panose="02040503050406030204" pitchFamily="18" charset="0"/>
                        </a:rPr>
                        <m:t>=</m:t>
                      </m:r>
                      <m:r>
                        <a:rPr lang="en-US" sz="2800" b="0" i="1" smtClean="0">
                          <a:latin typeface="Cambria Math" panose="02040503050406030204" pitchFamily="18" charset="0"/>
                        </a:rPr>
                        <m:t>8.314 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𝐽</m:t>
                          </m:r>
                        </m:num>
                        <m:den>
                          <m:r>
                            <a:rPr lang="en-US" sz="2800" b="0" i="1" smtClean="0">
                              <a:latin typeface="Cambria Math" panose="02040503050406030204" pitchFamily="18" charset="0"/>
                            </a:rPr>
                            <m:t>𝑚𝑜𝑙𝐾</m:t>
                          </m:r>
                        </m:den>
                      </m:f>
                    </m:oMath>
                  </m:oMathPara>
                </a14:m>
                <a:endParaRPr lang="en-US" sz="2800" dirty="0"/>
              </a:p>
            </p:txBody>
          </p:sp>
        </mc:Choice>
        <mc:Fallback xmlns="">
          <p:sp>
            <p:nvSpPr>
              <p:cNvPr id="8" name="TextBox 7">
                <a:extLst>
                  <a:ext uri="{FF2B5EF4-FFF2-40B4-BE49-F238E27FC236}">
                    <a16:creationId xmlns:a16="http://schemas.microsoft.com/office/drawing/2014/main" id="{7C2D9B04-A7F3-5EC8-BE59-83694B9DDE38}"/>
                  </a:ext>
                </a:extLst>
              </p:cNvPr>
              <p:cNvSpPr txBox="1">
                <a:spLocks noRot="1" noChangeAspect="1" noMove="1" noResize="1" noEditPoints="1" noAdjustHandles="1" noChangeArrowheads="1" noChangeShapeType="1" noTextEdit="1"/>
              </p:cNvSpPr>
              <p:nvPr/>
            </p:nvSpPr>
            <p:spPr>
              <a:xfrm>
                <a:off x="3512809" y="2327459"/>
                <a:ext cx="5166382" cy="9681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CB1867-2717-80F1-C010-33A57022E8FF}"/>
                  </a:ext>
                </a:extLst>
              </p:cNvPr>
              <p:cNvSpPr txBox="1"/>
              <p:nvPr/>
            </p:nvSpPr>
            <p:spPr>
              <a:xfrm>
                <a:off x="3512809" y="4230961"/>
                <a:ext cx="5166382" cy="890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solidFill>
                                <a:srgbClr val="0070C0"/>
                              </a:solidFill>
                              <a:latin typeface="Cambria Math" panose="02040503050406030204" pitchFamily="18" charset="0"/>
                            </a:rPr>
                            <m:t>𝑁</m:t>
                          </m:r>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𝑚</m:t>
                              </m:r>
                            </m:e>
                            <m:sup>
                              <m:r>
                                <a:rPr lang="en-US" sz="2800" b="0" i="1" smtClean="0">
                                  <a:solidFill>
                                    <a:srgbClr val="FF0000"/>
                                  </a:solidFill>
                                  <a:latin typeface="Cambria Math" panose="02040503050406030204" pitchFamily="18" charset="0"/>
                                </a:rPr>
                                <m:t>3</m:t>
                              </m:r>
                            </m:sup>
                          </m:sSup>
                        </m:num>
                        <m:den>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𝑚</m:t>
                              </m:r>
                            </m:e>
                            <m:sup>
                              <m:r>
                                <a:rPr lang="en-US" sz="2800" b="0" i="1" smtClean="0">
                                  <a:solidFill>
                                    <a:srgbClr val="0070C0"/>
                                  </a:solidFill>
                                  <a:latin typeface="Cambria Math" panose="02040503050406030204" pitchFamily="18" charset="0"/>
                                </a:rPr>
                                <m:t>2</m:t>
                              </m:r>
                            </m:sup>
                          </m:sSup>
                          <m:r>
                            <a:rPr lang="en-US" sz="2800" b="0" i="1" smtClean="0">
                              <a:solidFill>
                                <a:srgbClr val="FF0000"/>
                              </a:solidFill>
                              <a:latin typeface="Cambria Math" panose="02040503050406030204" pitchFamily="18" charset="0"/>
                            </a:rPr>
                            <m:t>𝑚𝑜𝑙</m:t>
                          </m:r>
                          <m:r>
                            <a:rPr lang="en-US" sz="2800" b="0" i="1" smtClean="0">
                              <a:solidFill>
                                <a:schemeClr val="accent6">
                                  <a:lumMod val="75000"/>
                                </a:schemeClr>
                              </a:solidFill>
                              <a:latin typeface="Cambria Math" panose="02040503050406030204" pitchFamily="18" charset="0"/>
                            </a:rPr>
                            <m:t>𝐾</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𝑁𝑚</m:t>
                          </m:r>
                        </m:num>
                        <m:den>
                          <m:r>
                            <a:rPr lang="en-US" sz="2800" b="0" i="1" smtClean="0">
                              <a:latin typeface="Cambria Math" panose="02040503050406030204" pitchFamily="18" charset="0"/>
                            </a:rPr>
                            <m:t>𝑚𝑜𝑙𝐾</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𝐽</m:t>
                          </m:r>
                        </m:num>
                        <m:den>
                          <m:r>
                            <a:rPr lang="en-US" sz="2800" b="0" i="1" smtClean="0">
                              <a:latin typeface="Cambria Math" panose="02040503050406030204" pitchFamily="18" charset="0"/>
                            </a:rPr>
                            <m:t>𝑚𝑜𝑙𝐾</m:t>
                          </m:r>
                        </m:den>
                      </m:f>
                    </m:oMath>
                  </m:oMathPara>
                </a14:m>
                <a:endParaRPr lang="en-US" sz="2800" dirty="0"/>
              </a:p>
            </p:txBody>
          </p:sp>
        </mc:Choice>
        <mc:Fallback xmlns="">
          <p:sp>
            <p:nvSpPr>
              <p:cNvPr id="12" name="TextBox 11">
                <a:extLst>
                  <a:ext uri="{FF2B5EF4-FFF2-40B4-BE49-F238E27FC236}">
                    <a16:creationId xmlns:a16="http://schemas.microsoft.com/office/drawing/2014/main" id="{1BCB1867-2717-80F1-C010-33A57022E8FF}"/>
                  </a:ext>
                </a:extLst>
              </p:cNvPr>
              <p:cNvSpPr txBox="1">
                <a:spLocks noRot="1" noChangeAspect="1" noMove="1" noResize="1" noEditPoints="1" noAdjustHandles="1" noChangeArrowheads="1" noChangeShapeType="1" noTextEdit="1"/>
              </p:cNvSpPr>
              <p:nvPr/>
            </p:nvSpPr>
            <p:spPr>
              <a:xfrm>
                <a:off x="3512809" y="4230961"/>
                <a:ext cx="5166382" cy="890950"/>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C4C4ECE-28BA-4963-8103-0CE331711D51}" type="slidenum">
              <a:rPr lang="hu-HU" smtClean="0"/>
              <a:t>25</a:t>
            </a:fld>
            <a:endParaRPr lang="hu-HU"/>
          </a:p>
        </p:txBody>
      </p:sp>
    </p:spTree>
    <p:extLst>
      <p:ext uri="{BB962C8B-B14F-4D97-AF65-F5344CB8AC3E}">
        <p14:creationId xmlns:p14="http://schemas.microsoft.com/office/powerpoint/2010/main" val="2290056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Universal/ideal gas law</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artalom helye 7">
                <a:extLst>
                  <a:ext uri="{FF2B5EF4-FFF2-40B4-BE49-F238E27FC236}">
                    <a16:creationId xmlns:a16="http://schemas.microsoft.com/office/drawing/2014/main" id="{A342A262-296A-4D45-980C-079B39798775}"/>
                  </a:ext>
                </a:extLst>
              </p:cNvPr>
              <p:cNvSpPr>
                <a:spLocks noGrp="1"/>
              </p:cNvSpPr>
              <p:nvPr>
                <p:ph idx="1"/>
              </p:nvPr>
            </p:nvSpPr>
            <p:spPr>
              <a:xfrm>
                <a:off x="838200" y="2101397"/>
                <a:ext cx="10515600" cy="4241346"/>
              </a:xfrm>
            </p:spPr>
            <p:txBody>
              <a:bodyPr/>
              <a:lstStyle/>
              <a:p>
                <a:pPr marL="0" indent="0" algn="ctr">
                  <a:spcAft>
                    <a:spcPts val="1000"/>
                  </a:spcAft>
                  <a:buNone/>
                </a:pPr>
                <a:r>
                  <a:rPr lang="hu-HU" b="1" dirty="0" smtClean="0">
                    <a:latin typeface="Times New Roman" panose="02020603050405020304" pitchFamily="18" charset="0"/>
                    <a:cs typeface="Times New Roman" panose="02020603050405020304" pitchFamily="18" charset="0"/>
                  </a:rPr>
                  <a:t>Universal/ideal gas law: </a:t>
                </a:r>
                <a:r>
                  <a:rPr lang="hu-HU" dirty="0" smtClean="0">
                    <a:latin typeface="Times New Roman" panose="02020603050405020304" pitchFamily="18" charset="0"/>
                    <a:cs typeface="Times New Roman" panose="02020603050405020304" pitchFamily="18" charset="0"/>
                  </a:rPr>
                  <a:t>state </a:t>
                </a:r>
                <a:r>
                  <a:rPr lang="en-US" dirty="0" smtClean="0">
                    <a:latin typeface="Times New Roman" panose="02020603050405020304" pitchFamily="18" charset="0"/>
                    <a:cs typeface="Times New Roman" panose="02020603050405020304" pitchFamily="18" charset="0"/>
                  </a:rPr>
                  <a:t>equation for </a:t>
                </a:r>
                <a:r>
                  <a:rPr lang="en-US" dirty="0">
                    <a:latin typeface="Times New Roman" panose="02020603050405020304" pitchFamily="18" charset="0"/>
                    <a:cs typeface="Times New Roman" panose="02020603050405020304" pitchFamily="18" charset="0"/>
                  </a:rPr>
                  <a:t>ideally behaving </a:t>
                </a:r>
                <a:r>
                  <a:rPr lang="en-US" dirty="0" smtClean="0">
                    <a:latin typeface="Times New Roman" panose="02020603050405020304" pitchFamily="18" charset="0"/>
                    <a:cs typeface="Times New Roman" panose="02020603050405020304" pitchFamily="18" charset="0"/>
                  </a:rPr>
                  <a:t>gases</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product of the pressure and volume of the gas is equal to the product of the </a:t>
                </a:r>
                <a:r>
                  <a:rPr lang="hu-HU" dirty="0" smtClean="0">
                    <a:latin typeface="Times New Roman" panose="02020603050405020304" pitchFamily="18" charset="0"/>
                    <a:cs typeface="Times New Roman" panose="02020603050405020304" pitchFamily="18" charset="0"/>
                  </a:rPr>
                  <a:t>molar amount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universal gas constant, and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absolute </a:t>
                </a:r>
                <a:r>
                  <a:rPr lang="en-US" dirty="0" smtClean="0">
                    <a:latin typeface="Times New Roman" panose="02020603050405020304" pitchFamily="18" charset="0"/>
                    <a:cs typeface="Times New Roman" panose="02020603050405020304" pitchFamily="18" charset="0"/>
                  </a:rPr>
                  <a:t>temperature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0" indent="0" algn="ctr">
                  <a:spcAft>
                    <a:spcPts val="1000"/>
                  </a:spcAft>
                  <a:buNone/>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𝑝𝑉</m:t>
                      </m:r>
                      <m:r>
                        <a:rPr lang="hu-HU" i="1">
                          <a:latin typeface="Cambria Math" panose="02040503050406030204" pitchFamily="18" charset="0"/>
                        </a:rPr>
                        <m:t>=</m:t>
                      </m:r>
                      <m:r>
                        <a:rPr lang="hu-HU" i="1">
                          <a:latin typeface="Cambria Math" panose="02040503050406030204" pitchFamily="18" charset="0"/>
                        </a:rPr>
                        <m:t>𝑛𝑅𝑇</m:t>
                      </m:r>
                      <m:r>
                        <a:rPr lang="hu-HU" b="0" i="1" smtClean="0">
                          <a:latin typeface="Cambria Math" panose="02040503050406030204" pitchFamily="18" charset="0"/>
                        </a:rPr>
                        <m:t>  </m:t>
                      </m:r>
                      <m:r>
                        <a:rPr lang="hu-HU" i="1">
                          <a:latin typeface="Cambria Math" panose="02040503050406030204" pitchFamily="18" charset="0"/>
                        </a:rPr>
                        <m:t> </m:t>
                      </m:r>
                      <m:r>
                        <m:rPr>
                          <m:sty m:val="p"/>
                        </m:rPr>
                        <a:rPr lang="hu-HU" b="0" i="0" smtClean="0">
                          <a:latin typeface="Cambria Math" panose="02040503050406030204" pitchFamily="18" charset="0"/>
                        </a:rPr>
                        <m:t>where</m:t>
                      </m:r>
                      <m:r>
                        <a:rPr lang="hu-HU" b="0" i="1" smtClean="0">
                          <a:latin typeface="Cambria Math" panose="02040503050406030204" pitchFamily="18" charset="0"/>
                        </a:rPr>
                        <m:t>   </m:t>
                      </m:r>
                      <m:r>
                        <a:rPr lang="hu-HU" i="1">
                          <a:latin typeface="Cambria Math" panose="02040503050406030204" pitchFamily="18" charset="0"/>
                        </a:rPr>
                        <m:t>𝑅</m:t>
                      </m:r>
                      <m:r>
                        <a:rPr lang="hu-HU" i="1">
                          <a:latin typeface="Cambria Math" panose="02040503050406030204" pitchFamily="18" charset="0"/>
                        </a:rPr>
                        <m:t>=8.314 </m:t>
                      </m:r>
                      <m:f>
                        <m:fPr>
                          <m:type m:val="lin"/>
                          <m:ctrlPr>
                            <a:rPr lang="hu-HU" i="1">
                              <a:latin typeface="Cambria Math" panose="02040503050406030204" pitchFamily="18" charset="0"/>
                            </a:rPr>
                          </m:ctrlPr>
                        </m:fPr>
                        <m:num>
                          <m:r>
                            <a:rPr lang="hu-HU" i="1">
                              <a:latin typeface="Cambria Math" panose="02040503050406030204" pitchFamily="18" charset="0"/>
                            </a:rPr>
                            <m:t>𝐽</m:t>
                          </m:r>
                        </m:num>
                        <m:den>
                          <m:d>
                            <m:dPr>
                              <m:ctrlPr>
                                <a:rPr lang="hu-HU" i="1">
                                  <a:latin typeface="Cambria Math" panose="02040503050406030204" pitchFamily="18" charset="0"/>
                                </a:rPr>
                              </m:ctrlPr>
                            </m:dPr>
                            <m:e>
                              <m:r>
                                <a:rPr lang="hu-HU" i="1">
                                  <a:latin typeface="Cambria Math" panose="02040503050406030204" pitchFamily="18" charset="0"/>
                                </a:rPr>
                                <m:t>𝑚𝑜𝑙</m:t>
                              </m:r>
                              <m:r>
                                <a:rPr lang="hu-HU" i="1">
                                  <a:latin typeface="Cambria Math" panose="02040503050406030204" pitchFamily="18" charset="0"/>
                                </a:rPr>
                                <m:t> </m:t>
                              </m:r>
                              <m:r>
                                <a:rPr lang="hu-HU" i="1">
                                  <a:latin typeface="Cambria Math" panose="02040503050406030204" pitchFamily="18" charset="0"/>
                                </a:rPr>
                                <m:t>𝐾</m:t>
                              </m:r>
                            </m:e>
                          </m:d>
                        </m:den>
                      </m:f>
                    </m:oMath>
                  </m:oMathPara>
                </a14:m>
                <a:endParaRPr lang="hu-HU" dirty="0">
                  <a:latin typeface="Times New Roman" panose="02020603050405020304" pitchFamily="18" charset="0"/>
                  <a:cs typeface="Times New Roman" panose="02020603050405020304" pitchFamily="18" charset="0"/>
                </a:endParaRPr>
              </a:p>
              <a:p>
                <a:pPr marL="0" indent="0" algn="ctr">
                  <a:spcAft>
                    <a:spcPts val="1000"/>
                  </a:spcAft>
                  <a:buNone/>
                </a:pPr>
                <a:r>
                  <a:rPr lang="en-US" dirty="0">
                    <a:latin typeface="Times New Roman" panose="02020603050405020304" pitchFamily="18" charset="0"/>
                    <a:cs typeface="Times New Roman" panose="02020603050405020304" pitchFamily="18" charset="0"/>
                  </a:rPr>
                  <a:t>Why does the definition of every gas law include the term </a:t>
                </a:r>
                <a:r>
                  <a:rPr lang="en-US" dirty="0" smtClean="0">
                    <a:latin typeface="Times New Roman" panose="02020603050405020304" pitchFamily="18" charset="0"/>
                    <a:cs typeface="Times New Roman" panose="02020603050405020304" pitchFamily="18" charset="0"/>
                  </a:rPr>
                  <a:t>ideally</a:t>
                </a:r>
                <a:r>
                  <a:rPr lang="hu-HU"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behav</a:t>
                </a:r>
                <a:r>
                  <a:rPr lang="hu-HU" dirty="0"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ideal gas?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0" indent="0" algn="ctr">
                  <a:spcAft>
                    <a:spcPts val="1000"/>
                  </a:spcAft>
                  <a:buNone/>
                </a:pPr>
                <a:r>
                  <a:rPr lang="hu-HU" dirty="0" smtClean="0">
                    <a:latin typeface="Times New Roman" panose="02020603050405020304" pitchFamily="18" charset="0"/>
                    <a:cs typeface="Times New Roman" panose="02020603050405020304" pitchFamily="18" charset="0"/>
                  </a:rPr>
                  <a:t>What are ideal gases?</a:t>
                </a:r>
                <a:endParaRPr lang="hu-HU" dirty="0">
                  <a:latin typeface="Times New Roman" panose="02020603050405020304" pitchFamily="18" charset="0"/>
                  <a:cs typeface="Times New Roman" panose="02020603050405020304" pitchFamily="18" charset="0"/>
                </a:endParaRPr>
              </a:p>
              <a:p>
                <a:pPr marL="0" indent="0" algn="ctr">
                  <a:spcAft>
                    <a:spcPts val="1000"/>
                  </a:spcAft>
                  <a:buNone/>
                </a:pPr>
                <a:endParaRPr lang="hu-HU" dirty="0">
                  <a:latin typeface="Times New Roman" panose="02020603050405020304" pitchFamily="18" charset="0"/>
                  <a:cs typeface="Times New Roman" panose="02020603050405020304" pitchFamily="18" charset="0"/>
                </a:endParaRPr>
              </a:p>
            </p:txBody>
          </p:sp>
        </mc:Choice>
        <mc:Fallback xmlns="">
          <p:sp>
            <p:nvSpPr>
              <p:cNvPr id="8" name="Tartalom helye 7">
                <a:extLst>
                  <a:ext uri="{FF2B5EF4-FFF2-40B4-BE49-F238E27FC236}">
                    <a16:creationId xmlns:a16="http://schemas.microsoft.com/office/drawing/2014/main" id="{A342A262-296A-4D45-980C-079B39798775}"/>
                  </a:ext>
                </a:extLst>
              </p:cNvPr>
              <p:cNvSpPr>
                <a:spLocks noGrp="1" noRot="1" noChangeAspect="1" noMove="1" noResize="1" noEditPoints="1" noAdjustHandles="1" noChangeArrowheads="1" noChangeShapeType="1" noTextEdit="1"/>
              </p:cNvSpPr>
              <p:nvPr>
                <p:ph idx="1"/>
              </p:nvPr>
            </p:nvSpPr>
            <p:spPr>
              <a:xfrm>
                <a:off x="838200" y="2101397"/>
                <a:ext cx="10515600" cy="4241346"/>
              </a:xfrm>
              <a:blipFill>
                <a:blip r:embed="rId3"/>
                <a:stretch>
                  <a:fillRect l="-522" t="-2590" r="-139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C4C4ECE-28BA-4963-8103-0CE331711D51}" type="slidenum">
              <a:rPr lang="hu-HU" smtClean="0"/>
              <a:t>26</a:t>
            </a:fld>
            <a:endParaRPr lang="hu-HU"/>
          </a:p>
        </p:txBody>
      </p:sp>
    </p:spTree>
    <p:extLst>
      <p:ext uri="{BB962C8B-B14F-4D97-AF65-F5344CB8AC3E}">
        <p14:creationId xmlns:p14="http://schemas.microsoft.com/office/powerpoint/2010/main" val="3371754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Ideal/perfect gas model</a:t>
            </a:r>
          </a:p>
        </p:txBody>
      </p:sp>
      <p:sp>
        <p:nvSpPr>
          <p:cNvPr id="5" name="Tartalom helye 4">
            <a:extLst>
              <a:ext uri="{FF2B5EF4-FFF2-40B4-BE49-F238E27FC236}">
                <a16:creationId xmlns:a16="http://schemas.microsoft.com/office/drawing/2014/main" id="{A9B977F4-738C-4686-BD6B-148890A0D700}"/>
              </a:ext>
            </a:extLst>
          </p:cNvPr>
          <p:cNvSpPr>
            <a:spLocks noGrp="1"/>
          </p:cNvSpPr>
          <p:nvPr>
            <p:ph idx="1"/>
          </p:nvPr>
        </p:nvSpPr>
        <p:spPr>
          <a:xfrm>
            <a:off x="838200" y="1825625"/>
            <a:ext cx="10515600" cy="2514146"/>
          </a:xfrm>
        </p:spPr>
        <p:txBody>
          <a:bodyPr/>
          <a:lstStyle/>
          <a:p>
            <a:r>
              <a:rPr lang="en-US" dirty="0">
                <a:latin typeface="Times New Roman" panose="02020603050405020304" pitchFamily="18" charset="0"/>
                <a:cs typeface="Times New Roman" panose="02020603050405020304" pitchFamily="18" charset="0"/>
              </a:rPr>
              <a:t>Gases consist of particles with no internal structure, they do not move in any other way than a random straight-line </a:t>
            </a:r>
            <a:r>
              <a:rPr lang="en-US" dirty="0" smtClean="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They have no </a:t>
            </a:r>
            <a:r>
              <a:rPr lang="hu-HU" dirty="0" smtClean="0">
                <a:latin typeface="Times New Roman" panose="02020603050405020304" pitchFamily="18" charset="0"/>
                <a:cs typeface="Times New Roman" panose="02020603050405020304" pitchFamily="18" charset="0"/>
              </a:rPr>
              <a:t>own </a:t>
            </a:r>
            <a:r>
              <a:rPr lang="en-US" dirty="0" smtClean="0">
                <a:latin typeface="Times New Roman" panose="02020603050405020304" pitchFamily="18" charset="0"/>
                <a:cs typeface="Times New Roman" panose="02020603050405020304" pitchFamily="18" charset="0"/>
              </a:rPr>
              <a:t>volume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they meet each other, they collide </a:t>
            </a:r>
            <a:r>
              <a:rPr lang="hu-HU" dirty="0" smtClean="0">
                <a:latin typeface="Times New Roman" panose="02020603050405020304" pitchFamily="18" charset="0"/>
                <a:cs typeface="Times New Roman" panose="02020603050405020304" pitchFamily="18" charset="0"/>
              </a:rPr>
              <a:t>solely elastically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there are no attractive or repulsive </a:t>
            </a:r>
            <a:r>
              <a:rPr lang="hu-HU" dirty="0" smtClean="0">
                <a:latin typeface="Times New Roman" panose="02020603050405020304" pitchFamily="18" charset="0"/>
                <a:cs typeface="Times New Roman" panose="02020603050405020304" pitchFamily="18" charset="0"/>
              </a:rPr>
              <a:t>forces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between them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14" name="Szövegdoboz 13">
            <a:extLst>
              <a:ext uri="{FF2B5EF4-FFF2-40B4-BE49-F238E27FC236}">
                <a16:creationId xmlns:a16="http://schemas.microsoft.com/office/drawing/2014/main" id="{E06F51B6-C48D-4CF7-A0B4-935B9E66D1FE}"/>
              </a:ext>
            </a:extLst>
          </p:cNvPr>
          <p:cNvSpPr txBox="1"/>
          <p:nvPr/>
        </p:nvSpPr>
        <p:spPr>
          <a:xfrm>
            <a:off x="3599546" y="6030367"/>
            <a:ext cx="5007205" cy="369332"/>
          </a:xfrm>
          <a:prstGeom prst="rect">
            <a:avLst/>
          </a:prstGeom>
          <a:noFill/>
        </p:spPr>
        <p:txBody>
          <a:bodyPr wrap="none" rtlCol="0">
            <a:spAutoFit/>
          </a:bodyPr>
          <a:lstStyle/>
          <a:p>
            <a:r>
              <a:rPr lang="hu-HU" dirty="0">
                <a:hlinkClick r:id="rId3"/>
              </a:rPr>
              <a:t>https://www.youtube.com/watch?v=ImbZfzuYHwo</a:t>
            </a:r>
            <a:r>
              <a:rPr lang="hu-HU" dirty="0"/>
              <a:t> </a:t>
            </a:r>
          </a:p>
        </p:txBody>
      </p:sp>
      <p:sp>
        <p:nvSpPr>
          <p:cNvPr id="15" name="Szövegdoboz 14">
            <a:extLst>
              <a:ext uri="{FF2B5EF4-FFF2-40B4-BE49-F238E27FC236}">
                <a16:creationId xmlns:a16="http://schemas.microsoft.com/office/drawing/2014/main" id="{D796BDC0-557A-44CE-89E4-F491ECAFAE73}"/>
              </a:ext>
            </a:extLst>
          </p:cNvPr>
          <p:cNvSpPr txBox="1"/>
          <p:nvPr/>
        </p:nvSpPr>
        <p:spPr>
          <a:xfrm>
            <a:off x="477078" y="4249809"/>
            <a:ext cx="11237844"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Based on the assumptions of the model, </a:t>
            </a:r>
            <a:r>
              <a:rPr lang="hu-HU" sz="2800" dirty="0" smtClean="0">
                <a:latin typeface="Times New Roman" panose="02020603050405020304" pitchFamily="18" charset="0"/>
                <a:cs typeface="Times New Roman" panose="02020603050405020304" pitchFamily="18" charset="0"/>
              </a:rPr>
              <a:t>using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so-called </a:t>
            </a:r>
            <a:r>
              <a:rPr lang="en-US" sz="2800" dirty="0" smtClean="0">
                <a:latin typeface="Times New Roman" panose="02020603050405020304" pitchFamily="18" charset="0"/>
                <a:cs typeface="Times New Roman" panose="02020603050405020304" pitchFamily="18" charset="0"/>
              </a:rPr>
              <a:t>method </a:t>
            </a:r>
            <a:r>
              <a:rPr lang="en-US" sz="2800" dirty="0">
                <a:latin typeface="Times New Roman" panose="02020603050405020304" pitchFamily="18" charset="0"/>
                <a:cs typeface="Times New Roman" panose="02020603050405020304" pitchFamily="18" charset="0"/>
              </a:rPr>
              <a:t>of statistical </a:t>
            </a:r>
            <a:r>
              <a:rPr lang="en-US" sz="2800" dirty="0" smtClean="0">
                <a:latin typeface="Times New Roman" panose="02020603050405020304" pitchFamily="18" charset="0"/>
                <a:cs typeface="Times New Roman" panose="02020603050405020304" pitchFamily="18" charset="0"/>
              </a:rPr>
              <a:t>thermodynamics</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theoretical explanation of the behavior of ideal </a:t>
            </a:r>
            <a:r>
              <a:rPr lang="en-US" sz="2800" dirty="0" smtClean="0">
                <a:latin typeface="Times New Roman" panose="02020603050405020304" pitchFamily="18" charset="0"/>
                <a:cs typeface="Times New Roman" panose="02020603050405020304" pitchFamily="18" charset="0"/>
              </a:rPr>
              <a:t>gases</a:t>
            </a:r>
            <a:r>
              <a:rPr lang="hu-HU" sz="2800" dirty="0" smtClean="0">
                <a:latin typeface="Times New Roman" panose="02020603050405020304" pitchFamily="18" charset="0"/>
                <a:cs typeface="Times New Roman" panose="02020603050405020304" pitchFamily="18" charset="0"/>
              </a:rPr>
              <a:t> can be derived.</a:t>
            </a:r>
            <a:endParaRPr lang="hu-HU"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27</a:t>
            </a:fld>
            <a:endParaRPr lang="hu-HU"/>
          </a:p>
        </p:txBody>
      </p:sp>
    </p:spTree>
    <p:extLst>
      <p:ext uri="{BB962C8B-B14F-4D97-AF65-F5344CB8AC3E}">
        <p14:creationId xmlns:p14="http://schemas.microsoft.com/office/powerpoint/2010/main" val="7177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Real gases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When the laws of ideal gases were discovered, the testable temperature and pressure range and the accuracy of the measurements were also limited, so no deviations from the universal gas law were </a:t>
                </a:r>
                <a:r>
                  <a:rPr lang="en-US" dirty="0" smtClean="0">
                    <a:latin typeface="Times New Roman" panose="02020603050405020304" pitchFamily="18" charset="0"/>
                    <a:cs typeface="Times New Roman" panose="02020603050405020304" pitchFamily="18" charset="0"/>
                  </a:rPr>
                  <a:t>observed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Note that the ideal gas model is not completely valid.</a:t>
                </a:r>
                <a:endParaRPr lang="hu-HU"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gas particles have an internal structure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their own volume is not zero, just small </a:t>
                </a:r>
                <a:r>
                  <a:rPr lang="hu-HU" dirty="0" smtClean="0">
                    <a:latin typeface="Times New Roman" panose="02020603050405020304" pitchFamily="18" charset="0"/>
                    <a:cs typeface="Times New Roman" panose="02020603050405020304" pitchFamily="18" charset="0"/>
                  </a:rPr>
                  <a:t>compared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total </a:t>
                </a:r>
                <a:r>
                  <a:rPr lang="en-US" dirty="0" smtClean="0">
                    <a:latin typeface="Times New Roman" panose="02020603050405020304" pitchFamily="18" charset="0"/>
                    <a:cs typeface="Times New Roman" panose="02020603050405020304" pitchFamily="18" charset="0"/>
                  </a:rPr>
                  <a:t>volume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there are attractive and repulsive interactions between the particles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their collision can </a:t>
                </a:r>
                <a:r>
                  <a:rPr lang="hu-HU" dirty="0" smtClean="0">
                    <a:latin typeface="Times New Roman" panose="02020603050405020304" pitchFamily="18" charset="0"/>
                    <a:cs typeface="Times New Roman" panose="02020603050405020304" pitchFamily="18" charset="0"/>
                  </a:rPr>
                  <a:t>also </a:t>
                </a:r>
                <a:r>
                  <a:rPr lang="en-US" dirty="0" smtClean="0">
                    <a:latin typeface="Times New Roman" panose="02020603050405020304" pitchFamily="18" charset="0"/>
                    <a:cs typeface="Times New Roman" panose="02020603050405020304" pitchFamily="18" charset="0"/>
                  </a:rPr>
                  <a:t>be </a:t>
                </a:r>
                <a:r>
                  <a:rPr lang="en-US" dirty="0">
                    <a:latin typeface="Times New Roman" panose="02020603050405020304" pitchFamily="18" charset="0"/>
                    <a:cs typeface="Times New Roman" panose="02020603050405020304" pitchFamily="18" charset="0"/>
                  </a:rPr>
                  <a:t>inelastic</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Let's examine the so-called compressibility </a:t>
                </a:r>
                <a:r>
                  <a:rPr lang="en-US" dirty="0" smtClean="0">
                    <a:latin typeface="Times New Roman" panose="02020603050405020304" pitchFamily="18" charset="0"/>
                    <a:cs typeface="Times New Roman" panose="02020603050405020304" pitchFamily="18" charset="0"/>
                  </a:rPr>
                  <a:t>factor</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r>
                      <a:rPr lang="hu-HU" b="0" i="1" smtClean="0">
                        <a:latin typeface="Cambria Math" panose="02040503050406030204" pitchFamily="18" charset="0"/>
                        <a:cs typeface="Times New Roman" panose="02020603050405020304" pitchFamily="18" charset="0"/>
                      </a:rPr>
                      <m:t>𝑍</m:t>
                    </m:r>
                    <m:r>
                      <a:rPr lang="hu-HU" b="0" i="1" smtClean="0">
                        <a:latin typeface="Cambria Math" panose="02040503050406030204" pitchFamily="18" charset="0"/>
                        <a:cs typeface="Times New Roman" panose="02020603050405020304" pitchFamily="18" charset="0"/>
                      </a:rPr>
                      <m:t>=</m:t>
                    </m:r>
                    <m:f>
                      <m:fPr>
                        <m:ctrlPr>
                          <a:rPr lang="hu-HU" b="0" i="1" smtClean="0">
                            <a:latin typeface="Cambria Math" panose="02040503050406030204" pitchFamily="18" charset="0"/>
                            <a:cs typeface="Times New Roman" panose="02020603050405020304" pitchFamily="18" charset="0"/>
                          </a:rPr>
                        </m:ctrlPr>
                      </m:fPr>
                      <m:num>
                        <m:r>
                          <a:rPr lang="hu-HU" b="0" i="1" smtClean="0">
                            <a:latin typeface="Cambria Math" panose="02040503050406030204" pitchFamily="18" charset="0"/>
                            <a:cs typeface="Times New Roman" panose="02020603050405020304" pitchFamily="18" charset="0"/>
                          </a:rPr>
                          <m:t>𝑝</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𝑚</m:t>
                            </m:r>
                          </m:sub>
                        </m:sSub>
                      </m:num>
                      <m:den>
                        <m:r>
                          <a:rPr lang="hu-HU" b="0" i="1" smtClean="0">
                            <a:latin typeface="Cambria Math" panose="02040503050406030204" pitchFamily="18" charset="0"/>
                            <a:cs typeface="Times New Roman" panose="02020603050405020304" pitchFamily="18" charset="0"/>
                          </a:rPr>
                          <m:t>𝑅𝑇</m:t>
                        </m:r>
                      </m:den>
                    </m:f>
                  </m:oMath>
                </a14:m>
                <a:r>
                  <a:rPr lang="hu-HU" dirty="0" smtClean="0">
                    <a:latin typeface="Times New Roman" panose="02020603050405020304" pitchFamily="18" charset="0"/>
                    <a:cs typeface="Times New Roman" panose="02020603050405020304" pitchFamily="18" charset="0"/>
                  </a:rPr>
                  <a:t>, in a wide range of temperature and pressure. </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blipFill>
                <a:blip r:embed="rId3"/>
                <a:stretch>
                  <a:fillRect l="-1043" t="-3361" r="-580" b="-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28</a:t>
            </a:fld>
            <a:endParaRPr lang="hu-HU"/>
          </a:p>
        </p:txBody>
      </p:sp>
    </p:spTree>
    <p:extLst>
      <p:ext uri="{BB962C8B-B14F-4D97-AF65-F5344CB8AC3E}">
        <p14:creationId xmlns:p14="http://schemas.microsoft.com/office/powerpoint/2010/main" val="32416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Real gases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BF37438-219E-47E4-A780-063C708428C9}"/>
              </a:ext>
            </a:extLst>
          </p:cNvPr>
          <p:cNvSpPr>
            <a:spLocks noGrp="1"/>
          </p:cNvSpPr>
          <p:nvPr>
            <p:ph idx="1"/>
          </p:nvPr>
        </p:nvSpPr>
        <p:spPr>
          <a:xfrm>
            <a:off x="333829" y="1956250"/>
            <a:ext cx="5689601" cy="4536623"/>
          </a:xfrm>
        </p:spPr>
        <p:txBody>
          <a:bodyPr>
            <a:normAutofit lnSpcReduction="10000"/>
          </a:bodyPr>
          <a:lstStyle/>
          <a:p>
            <a:r>
              <a:rPr lang="hu-HU" dirty="0" smtClean="0">
                <a:latin typeface="Times New Roman" panose="02020603050405020304" pitchFamily="18" charset="0"/>
                <a:cs typeface="Times New Roman" panose="02020603050405020304" pitchFamily="18" charset="0"/>
              </a:rPr>
              <a:t>Minima can be observed, e.g., for </a:t>
            </a:r>
            <a:r>
              <a:rPr lang="hu-HU" dirty="0">
                <a:latin typeface="Times New Roman" panose="02020603050405020304" pitchFamily="18" charset="0"/>
                <a:cs typeface="Times New Roman" panose="02020603050405020304" pitchFamily="18" charset="0"/>
              </a:rPr>
              <a:t>CO</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CH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a:t>
            </a:r>
            <a:r>
              <a:rPr lang="hu-HU" dirty="0" smtClean="0">
                <a:latin typeface="Times New Roman" panose="02020603050405020304" pitchFamily="18" charset="0"/>
                <a:cs typeface="Times New Roman" panose="02020603050405020304" pitchFamily="18" charset="0"/>
              </a:rPr>
              <a:t>N</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In certain pressure ranges Z&lt;1</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i.e., pV</a:t>
            </a:r>
            <a:r>
              <a:rPr lang="hu-HU" baseline="-25000" dirty="0" smtClean="0">
                <a:latin typeface="Times New Roman" panose="02020603050405020304" pitchFamily="18" charset="0"/>
                <a:cs typeface="Times New Roman" panose="02020603050405020304" pitchFamily="18" charset="0"/>
              </a:rPr>
              <a:t>m,real</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&lt; </a:t>
            </a:r>
            <a:r>
              <a:rPr lang="hu-HU" dirty="0" smtClean="0">
                <a:latin typeface="Times New Roman" panose="02020603050405020304" pitchFamily="18" charset="0"/>
                <a:cs typeface="Times New Roman" panose="02020603050405020304" pitchFamily="18" charset="0"/>
              </a:rPr>
              <a:t>pV</a:t>
            </a:r>
            <a:r>
              <a:rPr lang="hu-HU" baseline="-25000" dirty="0" smtClean="0">
                <a:latin typeface="Times New Roman" panose="02020603050405020304" pitchFamily="18" charset="0"/>
                <a:cs typeface="Times New Roman" panose="02020603050405020304" pitchFamily="18" charset="0"/>
              </a:rPr>
              <a:t>m,ideal</a:t>
            </a:r>
            <a:r>
              <a:rPr lang="hu-HU" dirty="0" smtClean="0">
                <a:latin typeface="Times New Roman" panose="02020603050405020304" pitchFamily="18" charset="0"/>
                <a:cs typeface="Times New Roman" panose="02020603050405020304" pitchFamily="18" charset="0"/>
              </a:rPr>
              <a:t>, so the particles are attracted by each other resulting in gas compression.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At high pressure, where Z&gt;1</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repulsive forces dominate and thus, pV</a:t>
            </a:r>
            <a:r>
              <a:rPr lang="hu-HU" baseline="-25000" dirty="0" smtClean="0">
                <a:latin typeface="Times New Roman" panose="02020603050405020304" pitchFamily="18" charset="0"/>
                <a:cs typeface="Times New Roman" panose="02020603050405020304" pitchFamily="18" charset="0"/>
              </a:rPr>
              <a:t>m,real</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&gt; </a:t>
            </a:r>
            <a:r>
              <a:rPr lang="hu-HU" dirty="0" smtClean="0">
                <a:latin typeface="Times New Roman" panose="02020603050405020304" pitchFamily="18" charset="0"/>
                <a:cs typeface="Times New Roman" panose="02020603050405020304" pitchFamily="18" charset="0"/>
              </a:rPr>
              <a:t>pV</a:t>
            </a:r>
            <a:r>
              <a:rPr lang="hu-HU" baseline="-25000" dirty="0" smtClean="0">
                <a:latin typeface="Times New Roman" panose="02020603050405020304" pitchFamily="18" charset="0"/>
                <a:cs typeface="Times New Roman" panose="02020603050405020304" pitchFamily="18" charset="0"/>
              </a:rPr>
              <a:t>m,ideal</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For instance, H</a:t>
            </a:r>
            <a:r>
              <a:rPr lang="hu-HU" baseline="-25000" dirty="0" smtClean="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a:t>
            </a:r>
            <a:r>
              <a:rPr lang="hu-HU" dirty="0">
                <a:latin typeface="Times New Roman" panose="02020603050405020304" pitchFamily="18" charset="0"/>
                <a:cs typeface="Times New Roman" panose="02020603050405020304" pitchFamily="18" charset="0"/>
              </a:rPr>
              <a:t>He </a:t>
            </a:r>
            <a:r>
              <a:rPr lang="hu-HU" dirty="0" smtClean="0">
                <a:latin typeface="Times New Roman" panose="02020603050405020304" pitchFamily="18" charset="0"/>
                <a:cs typeface="Times New Roman" panose="02020603050405020304" pitchFamily="18" charset="0"/>
              </a:rPr>
              <a:t>shows </a:t>
            </a:r>
            <a:r>
              <a:rPr lang="hu-HU" dirty="0">
                <a:latin typeface="Times New Roman" panose="02020603050405020304" pitchFamily="18" charset="0"/>
                <a:cs typeface="Times New Roman" panose="02020603050405020304" pitchFamily="18" charset="0"/>
              </a:rPr>
              <a:t>only </a:t>
            </a:r>
            <a:r>
              <a:rPr lang="hu-HU" dirty="0" smtClean="0">
                <a:latin typeface="Times New Roman" panose="02020603050405020304" pitchFamily="18" charset="0"/>
                <a:cs typeface="Times New Roman" panose="02020603050405020304" pitchFamily="18" charset="0"/>
              </a:rPr>
              <a:t>Z&gt;1</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no minima on the plot. </a:t>
            </a:r>
            <a:endParaRPr lang="hu-HU" dirty="0">
              <a:latin typeface="Times New Roman" panose="02020603050405020304" pitchFamily="18" charset="0"/>
              <a:cs typeface="Times New Roman" panose="02020603050405020304" pitchFamily="18" charset="0"/>
            </a:endParaRPr>
          </a:p>
        </p:txBody>
      </p:sp>
      <p:grpSp>
        <p:nvGrpSpPr>
          <p:cNvPr id="68" name="Csoportba foglalás 67">
            <a:extLst>
              <a:ext uri="{FF2B5EF4-FFF2-40B4-BE49-F238E27FC236}">
                <a16:creationId xmlns:a16="http://schemas.microsoft.com/office/drawing/2014/main" id="{1CB287F5-4101-4082-B184-DE9FE34BA9EC}"/>
              </a:ext>
            </a:extLst>
          </p:cNvPr>
          <p:cNvGrpSpPr/>
          <p:nvPr/>
        </p:nvGrpSpPr>
        <p:grpSpPr>
          <a:xfrm>
            <a:off x="6973294" y="4039898"/>
            <a:ext cx="4801925" cy="529319"/>
            <a:chOff x="6973294" y="4039898"/>
            <a:chExt cx="4801925" cy="529319"/>
          </a:xfrm>
        </p:grpSpPr>
        <p:cxnSp>
          <p:nvCxnSpPr>
            <p:cNvPr id="23" name="Egyenes összekötő 22">
              <a:extLst>
                <a:ext uri="{FF2B5EF4-FFF2-40B4-BE49-F238E27FC236}">
                  <a16:creationId xmlns:a16="http://schemas.microsoft.com/office/drawing/2014/main" id="{1F96D55E-4442-4AC8-A412-B1A37A2196CD}"/>
                </a:ext>
              </a:extLst>
            </p:cNvPr>
            <p:cNvCxnSpPr>
              <a:cxnSpLocks/>
            </p:cNvCxnSpPr>
            <p:nvPr/>
          </p:nvCxnSpPr>
          <p:spPr>
            <a:xfrm>
              <a:off x="6973294" y="4039898"/>
              <a:ext cx="480192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Szövegdoboz 54">
              <a:extLst>
                <a:ext uri="{FF2B5EF4-FFF2-40B4-BE49-F238E27FC236}">
                  <a16:creationId xmlns:a16="http://schemas.microsoft.com/office/drawing/2014/main" id="{4B226CED-BC6C-447C-B846-37F3513EBCBC}"/>
                </a:ext>
              </a:extLst>
            </p:cNvPr>
            <p:cNvSpPr txBox="1"/>
            <p:nvPr/>
          </p:nvSpPr>
          <p:spPr>
            <a:xfrm>
              <a:off x="9794621" y="4045997"/>
              <a:ext cx="1447832"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i</a:t>
              </a:r>
              <a:r>
                <a:rPr lang="hu-HU" sz="2800" dirty="0" smtClean="0">
                  <a:latin typeface="Times New Roman" panose="02020603050405020304" pitchFamily="18" charset="0"/>
                  <a:cs typeface="Times New Roman" panose="02020603050405020304" pitchFamily="18" charset="0"/>
                </a:rPr>
                <a:t>deal gas</a:t>
              </a:r>
              <a:endParaRPr lang="hu-HU" sz="2800" dirty="0">
                <a:latin typeface="Times New Roman" panose="02020603050405020304" pitchFamily="18" charset="0"/>
                <a:cs typeface="Times New Roman" panose="02020603050405020304" pitchFamily="18" charset="0"/>
              </a:endParaRPr>
            </a:p>
          </p:txBody>
        </p:sp>
      </p:grpSp>
      <p:grpSp>
        <p:nvGrpSpPr>
          <p:cNvPr id="69" name="Csoportba foglalás 68">
            <a:extLst>
              <a:ext uri="{FF2B5EF4-FFF2-40B4-BE49-F238E27FC236}">
                <a16:creationId xmlns:a16="http://schemas.microsoft.com/office/drawing/2014/main" id="{BF353AEF-024B-4BE3-88F5-16F367E38E26}"/>
              </a:ext>
            </a:extLst>
          </p:cNvPr>
          <p:cNvGrpSpPr/>
          <p:nvPr/>
        </p:nvGrpSpPr>
        <p:grpSpPr>
          <a:xfrm>
            <a:off x="6971608" y="2622509"/>
            <a:ext cx="4745592" cy="1409525"/>
            <a:chOff x="6971608" y="2622509"/>
            <a:chExt cx="4745592" cy="1409525"/>
          </a:xfrm>
        </p:grpSpPr>
        <p:cxnSp>
          <p:nvCxnSpPr>
            <p:cNvPr id="5" name="Egyenes összekötő 4">
              <a:extLst>
                <a:ext uri="{FF2B5EF4-FFF2-40B4-BE49-F238E27FC236}">
                  <a16:creationId xmlns:a16="http://schemas.microsoft.com/office/drawing/2014/main" id="{63446AF8-ED64-43E9-BA53-37274F36BBAD}"/>
                </a:ext>
              </a:extLst>
            </p:cNvPr>
            <p:cNvCxnSpPr>
              <a:cxnSpLocks/>
            </p:cNvCxnSpPr>
            <p:nvPr/>
          </p:nvCxnSpPr>
          <p:spPr>
            <a:xfrm flipV="1">
              <a:off x="6971608" y="2622509"/>
              <a:ext cx="4745592" cy="140952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Szövegdoboz 59">
              <a:extLst>
                <a:ext uri="{FF2B5EF4-FFF2-40B4-BE49-F238E27FC236}">
                  <a16:creationId xmlns:a16="http://schemas.microsoft.com/office/drawing/2014/main" id="{228B72AF-32D7-4866-9025-04AB65106FAA}"/>
                </a:ext>
              </a:extLst>
            </p:cNvPr>
            <p:cNvSpPr txBox="1"/>
            <p:nvPr/>
          </p:nvSpPr>
          <p:spPr>
            <a:xfrm>
              <a:off x="7321178" y="3148025"/>
              <a:ext cx="564578"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H</a:t>
              </a:r>
              <a:r>
                <a:rPr lang="hu-HU" sz="2800" baseline="-25000" dirty="0">
                  <a:latin typeface="Times New Roman" panose="02020603050405020304" pitchFamily="18" charset="0"/>
                  <a:cs typeface="Times New Roman" panose="02020603050405020304" pitchFamily="18" charset="0"/>
                </a:rPr>
                <a:t>2</a:t>
              </a:r>
            </a:p>
          </p:txBody>
        </p:sp>
      </p:grpSp>
      <p:grpSp>
        <p:nvGrpSpPr>
          <p:cNvPr id="70" name="Csoportba foglalás 69">
            <a:extLst>
              <a:ext uri="{FF2B5EF4-FFF2-40B4-BE49-F238E27FC236}">
                <a16:creationId xmlns:a16="http://schemas.microsoft.com/office/drawing/2014/main" id="{3670B77B-BECC-4153-9EDD-86AEB4C40618}"/>
              </a:ext>
            </a:extLst>
          </p:cNvPr>
          <p:cNvGrpSpPr/>
          <p:nvPr/>
        </p:nvGrpSpPr>
        <p:grpSpPr>
          <a:xfrm>
            <a:off x="6973294" y="1966035"/>
            <a:ext cx="4023360" cy="2234823"/>
            <a:chOff x="6973294" y="1966035"/>
            <a:chExt cx="4023360" cy="2234823"/>
          </a:xfrm>
        </p:grpSpPr>
        <p:grpSp>
          <p:nvGrpSpPr>
            <p:cNvPr id="13" name="Csoportba foglalás 12">
              <a:extLst>
                <a:ext uri="{FF2B5EF4-FFF2-40B4-BE49-F238E27FC236}">
                  <a16:creationId xmlns:a16="http://schemas.microsoft.com/office/drawing/2014/main" id="{7429DAA0-C3E4-49CD-896C-4FDC39B32353}"/>
                </a:ext>
              </a:extLst>
            </p:cNvPr>
            <p:cNvGrpSpPr/>
            <p:nvPr/>
          </p:nvGrpSpPr>
          <p:grpSpPr>
            <a:xfrm>
              <a:off x="6973294" y="2164326"/>
              <a:ext cx="4023360" cy="2036532"/>
              <a:chOff x="6973294" y="2115047"/>
              <a:chExt cx="4023360" cy="2036532"/>
            </a:xfrm>
          </p:grpSpPr>
          <p:sp>
            <p:nvSpPr>
              <p:cNvPr id="9" name="Szabadkézi sokszög: alakzat 8">
                <a:extLst>
                  <a:ext uri="{FF2B5EF4-FFF2-40B4-BE49-F238E27FC236}">
                    <a16:creationId xmlns:a16="http://schemas.microsoft.com/office/drawing/2014/main" id="{FE1994AF-49F0-427E-8398-4F0C46C75A23}"/>
                  </a:ext>
                </a:extLst>
              </p:cNvPr>
              <p:cNvSpPr/>
              <p:nvPr/>
            </p:nvSpPr>
            <p:spPr>
              <a:xfrm>
                <a:off x="6973294" y="3673503"/>
                <a:ext cx="1590261" cy="478076"/>
              </a:xfrm>
              <a:custGeom>
                <a:avLst/>
                <a:gdLst>
                  <a:gd name="connsiteX0" fmla="*/ 0 w 1590261"/>
                  <a:gd name="connsiteY0" fmla="*/ 318052 h 478076"/>
                  <a:gd name="connsiteX1" fmla="*/ 453224 w 1590261"/>
                  <a:gd name="connsiteY1" fmla="*/ 477078 h 478076"/>
                  <a:gd name="connsiteX2" fmla="*/ 970059 w 1590261"/>
                  <a:gd name="connsiteY2" fmla="*/ 365760 h 478076"/>
                  <a:gd name="connsiteX3" fmla="*/ 1590261 w 1590261"/>
                  <a:gd name="connsiteY3" fmla="*/ 0 h 478076"/>
                </a:gdLst>
                <a:ahLst/>
                <a:cxnLst>
                  <a:cxn ang="0">
                    <a:pos x="connsiteX0" y="connsiteY0"/>
                  </a:cxn>
                  <a:cxn ang="0">
                    <a:pos x="connsiteX1" y="connsiteY1"/>
                  </a:cxn>
                  <a:cxn ang="0">
                    <a:pos x="connsiteX2" y="connsiteY2"/>
                  </a:cxn>
                  <a:cxn ang="0">
                    <a:pos x="connsiteX3" y="connsiteY3"/>
                  </a:cxn>
                </a:cxnLst>
                <a:rect l="l" t="t" r="r" b="b"/>
                <a:pathLst>
                  <a:path w="1590261" h="478076">
                    <a:moveTo>
                      <a:pt x="0" y="318052"/>
                    </a:moveTo>
                    <a:cubicBezTo>
                      <a:pt x="145774" y="393589"/>
                      <a:pt x="291548" y="469127"/>
                      <a:pt x="453224" y="477078"/>
                    </a:cubicBezTo>
                    <a:cubicBezTo>
                      <a:pt x="614900" y="485029"/>
                      <a:pt x="780553" y="445273"/>
                      <a:pt x="970059" y="365760"/>
                    </a:cubicBezTo>
                    <a:cubicBezTo>
                      <a:pt x="1159565" y="286247"/>
                      <a:pt x="1374913" y="143123"/>
                      <a:pt x="1590261" y="0"/>
                    </a:cubicBezTo>
                  </a:path>
                </a:pathLst>
              </a:cu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901692AA-8BF0-4B6A-93B0-1385A55790A5}"/>
                  </a:ext>
                </a:extLst>
              </p:cNvPr>
              <p:cNvCxnSpPr>
                <a:cxnSpLocks/>
              </p:cNvCxnSpPr>
              <p:nvPr/>
            </p:nvCxnSpPr>
            <p:spPr>
              <a:xfrm flipV="1">
                <a:off x="8563555" y="2115047"/>
                <a:ext cx="2433099" cy="1558456"/>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62" name="Szövegdoboz 61">
              <a:extLst>
                <a:ext uri="{FF2B5EF4-FFF2-40B4-BE49-F238E27FC236}">
                  <a16:creationId xmlns:a16="http://schemas.microsoft.com/office/drawing/2014/main" id="{9C6040B7-FD8D-4DB9-9A6A-B9DD91359C4F}"/>
                </a:ext>
              </a:extLst>
            </p:cNvPr>
            <p:cNvSpPr txBox="1"/>
            <p:nvPr/>
          </p:nvSpPr>
          <p:spPr>
            <a:xfrm>
              <a:off x="9780104" y="1966035"/>
              <a:ext cx="564578"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N</a:t>
              </a:r>
              <a:r>
                <a:rPr lang="hu-HU" sz="2800" baseline="-25000" dirty="0">
                  <a:latin typeface="Times New Roman" panose="02020603050405020304" pitchFamily="18" charset="0"/>
                  <a:cs typeface="Times New Roman" panose="02020603050405020304" pitchFamily="18" charset="0"/>
                </a:rPr>
                <a:t>2</a:t>
              </a:r>
            </a:p>
          </p:txBody>
        </p:sp>
      </p:grpSp>
      <p:grpSp>
        <p:nvGrpSpPr>
          <p:cNvPr id="71" name="Csoportba foglalás 70">
            <a:extLst>
              <a:ext uri="{FF2B5EF4-FFF2-40B4-BE49-F238E27FC236}">
                <a16:creationId xmlns:a16="http://schemas.microsoft.com/office/drawing/2014/main" id="{DC135324-39EA-452A-A8D5-F03F9DF845DD}"/>
              </a:ext>
            </a:extLst>
          </p:cNvPr>
          <p:cNvGrpSpPr/>
          <p:nvPr/>
        </p:nvGrpSpPr>
        <p:grpSpPr>
          <a:xfrm>
            <a:off x="6958058" y="2183450"/>
            <a:ext cx="4404360" cy="2580929"/>
            <a:chOff x="6958058" y="2183450"/>
            <a:chExt cx="4404360" cy="2580929"/>
          </a:xfrm>
        </p:grpSpPr>
        <p:grpSp>
          <p:nvGrpSpPr>
            <p:cNvPr id="46" name="Csoportba foglalás 45">
              <a:extLst>
                <a:ext uri="{FF2B5EF4-FFF2-40B4-BE49-F238E27FC236}">
                  <a16:creationId xmlns:a16="http://schemas.microsoft.com/office/drawing/2014/main" id="{076811D7-6FF6-410D-8001-420E7B0C953D}"/>
                </a:ext>
              </a:extLst>
            </p:cNvPr>
            <p:cNvGrpSpPr/>
            <p:nvPr/>
          </p:nvGrpSpPr>
          <p:grpSpPr>
            <a:xfrm>
              <a:off x="6958058" y="2183450"/>
              <a:ext cx="4404360" cy="2580929"/>
              <a:chOff x="6958058" y="2183450"/>
              <a:chExt cx="4404360" cy="2580929"/>
            </a:xfrm>
          </p:grpSpPr>
          <p:sp>
            <p:nvSpPr>
              <p:cNvPr id="16" name="Szabadkézi sokszög: alakzat 15">
                <a:extLst>
                  <a:ext uri="{FF2B5EF4-FFF2-40B4-BE49-F238E27FC236}">
                    <a16:creationId xmlns:a16="http://schemas.microsoft.com/office/drawing/2014/main" id="{37F85A86-103F-4E1C-9FA1-54EB1ED7CFB3}"/>
                  </a:ext>
                </a:extLst>
              </p:cNvPr>
              <p:cNvSpPr/>
              <p:nvPr/>
            </p:nvSpPr>
            <p:spPr>
              <a:xfrm>
                <a:off x="6958058" y="3905612"/>
                <a:ext cx="2170706" cy="858767"/>
              </a:xfrm>
              <a:custGeom>
                <a:avLst/>
                <a:gdLst>
                  <a:gd name="connsiteX0" fmla="*/ 0 w 2170706"/>
                  <a:gd name="connsiteY0" fmla="*/ 111319 h 858767"/>
                  <a:gd name="connsiteX1" fmla="*/ 190831 w 2170706"/>
                  <a:gd name="connsiteY1" fmla="*/ 389614 h 858767"/>
                  <a:gd name="connsiteX2" fmla="*/ 461176 w 2170706"/>
                  <a:gd name="connsiteY2" fmla="*/ 659959 h 858767"/>
                  <a:gd name="connsiteX3" fmla="*/ 803082 w 2170706"/>
                  <a:gd name="connsiteY3" fmla="*/ 858741 h 858767"/>
                  <a:gd name="connsiteX4" fmla="*/ 1264257 w 2170706"/>
                  <a:gd name="connsiteY4" fmla="*/ 667910 h 858767"/>
                  <a:gd name="connsiteX5" fmla="*/ 2170706 w 2170706"/>
                  <a:gd name="connsiteY5" fmla="*/ 0 h 85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0706" h="858767">
                    <a:moveTo>
                      <a:pt x="0" y="111319"/>
                    </a:moveTo>
                    <a:cubicBezTo>
                      <a:pt x="56984" y="204746"/>
                      <a:pt x="113968" y="298174"/>
                      <a:pt x="190831" y="389614"/>
                    </a:cubicBezTo>
                    <a:cubicBezTo>
                      <a:pt x="267694" y="481054"/>
                      <a:pt x="359134" y="581771"/>
                      <a:pt x="461176" y="659959"/>
                    </a:cubicBezTo>
                    <a:cubicBezTo>
                      <a:pt x="563218" y="738147"/>
                      <a:pt x="669235" y="857416"/>
                      <a:pt x="803082" y="858741"/>
                    </a:cubicBezTo>
                    <a:cubicBezTo>
                      <a:pt x="936929" y="860066"/>
                      <a:pt x="1036320" y="811033"/>
                      <a:pt x="1264257" y="667910"/>
                    </a:cubicBezTo>
                    <a:cubicBezTo>
                      <a:pt x="1492194" y="524787"/>
                      <a:pt x="1831450" y="262393"/>
                      <a:pt x="2170706" y="0"/>
                    </a:cubicBezTo>
                  </a:path>
                </a:pathLst>
              </a:cu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7" name="Egyenes összekötő 16">
                <a:extLst>
                  <a:ext uri="{FF2B5EF4-FFF2-40B4-BE49-F238E27FC236}">
                    <a16:creationId xmlns:a16="http://schemas.microsoft.com/office/drawing/2014/main" id="{4DC5FE28-F53D-40B4-AB96-8F70C6427625}"/>
                  </a:ext>
                </a:extLst>
              </p:cNvPr>
              <p:cNvCxnSpPr>
                <a:cxnSpLocks/>
                <a:stCxn id="16" idx="5"/>
              </p:cNvCxnSpPr>
              <p:nvPr/>
            </p:nvCxnSpPr>
            <p:spPr>
              <a:xfrm flipV="1">
                <a:off x="9128764" y="2183450"/>
                <a:ext cx="2233654" cy="172216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3" name="Szövegdoboz 62">
              <a:extLst>
                <a:ext uri="{FF2B5EF4-FFF2-40B4-BE49-F238E27FC236}">
                  <a16:creationId xmlns:a16="http://schemas.microsoft.com/office/drawing/2014/main" id="{758CE95D-563D-49DD-A2D6-722A4AFDE95A}"/>
                </a:ext>
              </a:extLst>
            </p:cNvPr>
            <p:cNvSpPr txBox="1"/>
            <p:nvPr/>
          </p:nvSpPr>
          <p:spPr>
            <a:xfrm>
              <a:off x="7363947" y="4176873"/>
              <a:ext cx="80342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CH</a:t>
              </a:r>
              <a:r>
                <a:rPr lang="hu-HU" sz="2800" baseline="-25000" dirty="0">
                  <a:latin typeface="Times New Roman" panose="02020603050405020304" pitchFamily="18" charset="0"/>
                  <a:cs typeface="Times New Roman" panose="02020603050405020304" pitchFamily="18" charset="0"/>
                </a:rPr>
                <a:t>4</a:t>
              </a:r>
            </a:p>
          </p:txBody>
        </p:sp>
      </p:grpSp>
      <p:grpSp>
        <p:nvGrpSpPr>
          <p:cNvPr id="72" name="Csoportba foglalás 71">
            <a:extLst>
              <a:ext uri="{FF2B5EF4-FFF2-40B4-BE49-F238E27FC236}">
                <a16:creationId xmlns:a16="http://schemas.microsoft.com/office/drawing/2014/main" id="{416EE205-B8F4-423A-BA2F-62AA9227B30F}"/>
              </a:ext>
            </a:extLst>
          </p:cNvPr>
          <p:cNvGrpSpPr/>
          <p:nvPr/>
        </p:nvGrpSpPr>
        <p:grpSpPr>
          <a:xfrm>
            <a:off x="6983518" y="2796586"/>
            <a:ext cx="4452731" cy="2797921"/>
            <a:chOff x="6983518" y="2796586"/>
            <a:chExt cx="4452731" cy="2797921"/>
          </a:xfrm>
        </p:grpSpPr>
        <p:sp>
          <p:nvSpPr>
            <p:cNvPr id="21" name="Szabadkézi sokszög: alakzat 20">
              <a:extLst>
                <a:ext uri="{FF2B5EF4-FFF2-40B4-BE49-F238E27FC236}">
                  <a16:creationId xmlns:a16="http://schemas.microsoft.com/office/drawing/2014/main" id="{E762D998-955E-4F78-8199-A9D526347F5C}"/>
                </a:ext>
              </a:extLst>
            </p:cNvPr>
            <p:cNvSpPr/>
            <p:nvPr/>
          </p:nvSpPr>
          <p:spPr>
            <a:xfrm>
              <a:off x="6983518" y="2796586"/>
              <a:ext cx="4452731" cy="2501752"/>
            </a:xfrm>
            <a:custGeom>
              <a:avLst/>
              <a:gdLst>
                <a:gd name="connsiteX0" fmla="*/ 0 w 4452731"/>
                <a:gd name="connsiteY0" fmla="*/ 1264257 h 2501752"/>
                <a:gd name="connsiteX1" fmla="*/ 270345 w 4452731"/>
                <a:gd name="connsiteY1" fmla="*/ 2289976 h 2501752"/>
                <a:gd name="connsiteX2" fmla="*/ 341906 w 4452731"/>
                <a:gd name="connsiteY2" fmla="*/ 2472856 h 2501752"/>
                <a:gd name="connsiteX3" fmla="*/ 413468 w 4452731"/>
                <a:gd name="connsiteY3" fmla="*/ 2496710 h 2501752"/>
                <a:gd name="connsiteX4" fmla="*/ 580446 w 4452731"/>
                <a:gd name="connsiteY4" fmla="*/ 2425148 h 2501752"/>
                <a:gd name="connsiteX5" fmla="*/ 4452731 w 4452731"/>
                <a:gd name="connsiteY5" fmla="*/ 0 h 25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2731" h="2501752">
                  <a:moveTo>
                    <a:pt x="0" y="1264257"/>
                  </a:moveTo>
                  <a:cubicBezTo>
                    <a:pt x="106680" y="1676400"/>
                    <a:pt x="213361" y="2088543"/>
                    <a:pt x="270345" y="2289976"/>
                  </a:cubicBezTo>
                  <a:cubicBezTo>
                    <a:pt x="327329" y="2491409"/>
                    <a:pt x="318052" y="2438400"/>
                    <a:pt x="341906" y="2472856"/>
                  </a:cubicBezTo>
                  <a:cubicBezTo>
                    <a:pt x="365760" y="2507312"/>
                    <a:pt x="373711" y="2504661"/>
                    <a:pt x="413468" y="2496710"/>
                  </a:cubicBezTo>
                  <a:cubicBezTo>
                    <a:pt x="453225" y="2488759"/>
                    <a:pt x="580446" y="2425148"/>
                    <a:pt x="580446" y="2425148"/>
                  </a:cubicBezTo>
                  <a:lnTo>
                    <a:pt x="4452731"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övegdoboz 63">
              <a:extLst>
                <a:ext uri="{FF2B5EF4-FFF2-40B4-BE49-F238E27FC236}">
                  <a16:creationId xmlns:a16="http://schemas.microsoft.com/office/drawing/2014/main" id="{BC2F112F-506F-4A62-94D1-902D23AA4A25}"/>
                </a:ext>
              </a:extLst>
            </p:cNvPr>
            <p:cNvSpPr txBox="1"/>
            <p:nvPr/>
          </p:nvSpPr>
          <p:spPr>
            <a:xfrm>
              <a:off x="7577480" y="5071287"/>
              <a:ext cx="80342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CO</a:t>
              </a:r>
              <a:r>
                <a:rPr lang="hu-HU" sz="2800" baseline="-25000" dirty="0">
                  <a:latin typeface="Times New Roman" panose="02020603050405020304" pitchFamily="18" charset="0"/>
                  <a:cs typeface="Times New Roman" panose="02020603050405020304" pitchFamily="18" charset="0"/>
                </a:rPr>
                <a:t>2</a:t>
              </a:r>
            </a:p>
          </p:txBody>
        </p:sp>
      </p:grpSp>
      <p:grpSp>
        <p:nvGrpSpPr>
          <p:cNvPr id="73" name="Csoportba foglalás 72">
            <a:extLst>
              <a:ext uri="{FF2B5EF4-FFF2-40B4-BE49-F238E27FC236}">
                <a16:creationId xmlns:a16="http://schemas.microsoft.com/office/drawing/2014/main" id="{F2693130-C8DF-49AA-AF7C-B79F69AD5192}"/>
              </a:ext>
            </a:extLst>
          </p:cNvPr>
          <p:cNvGrpSpPr/>
          <p:nvPr/>
        </p:nvGrpSpPr>
        <p:grpSpPr>
          <a:xfrm>
            <a:off x="5864422" y="1722889"/>
            <a:ext cx="6270110" cy="4738330"/>
            <a:chOff x="5864422" y="1722889"/>
            <a:chExt cx="6270110" cy="4738330"/>
          </a:xfrm>
        </p:grpSpPr>
        <p:cxnSp>
          <p:nvCxnSpPr>
            <p:cNvPr id="26" name="Egyenes összekötő nyíllal 25">
              <a:extLst>
                <a:ext uri="{FF2B5EF4-FFF2-40B4-BE49-F238E27FC236}">
                  <a16:creationId xmlns:a16="http://schemas.microsoft.com/office/drawing/2014/main" id="{91BE61C7-A919-4B49-944E-7C74DDC96E28}"/>
                </a:ext>
              </a:extLst>
            </p:cNvPr>
            <p:cNvCxnSpPr>
              <a:cxnSpLocks/>
            </p:cNvCxnSpPr>
            <p:nvPr/>
          </p:nvCxnSpPr>
          <p:spPr>
            <a:xfrm flipV="1">
              <a:off x="6973294" y="1777771"/>
              <a:ext cx="0" cy="430952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Egyenes összekötő nyíllal 28">
              <a:extLst>
                <a:ext uri="{FF2B5EF4-FFF2-40B4-BE49-F238E27FC236}">
                  <a16:creationId xmlns:a16="http://schemas.microsoft.com/office/drawing/2014/main" id="{7CB83243-7246-4D29-AA3F-EDE7A7B8585F}"/>
                </a:ext>
              </a:extLst>
            </p:cNvPr>
            <p:cNvCxnSpPr>
              <a:cxnSpLocks/>
            </p:cNvCxnSpPr>
            <p:nvPr/>
          </p:nvCxnSpPr>
          <p:spPr>
            <a:xfrm>
              <a:off x="6957391" y="5982789"/>
              <a:ext cx="5069146"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Egyenes összekötő 34">
              <a:extLst>
                <a:ext uri="{FF2B5EF4-FFF2-40B4-BE49-F238E27FC236}">
                  <a16:creationId xmlns:a16="http://schemas.microsoft.com/office/drawing/2014/main" id="{EDBA64AA-322A-4D0D-BD63-C1FACBC97436}"/>
                </a:ext>
              </a:extLst>
            </p:cNvPr>
            <p:cNvCxnSpPr/>
            <p:nvPr/>
          </p:nvCxnSpPr>
          <p:spPr>
            <a:xfrm>
              <a:off x="7933509"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a:extLst>
                <a:ext uri="{FF2B5EF4-FFF2-40B4-BE49-F238E27FC236}">
                  <a16:creationId xmlns:a16="http://schemas.microsoft.com/office/drawing/2014/main" id="{6B81C30A-A9C2-40CF-AA95-9866C653463F}"/>
                </a:ext>
              </a:extLst>
            </p:cNvPr>
            <p:cNvCxnSpPr/>
            <p:nvPr/>
          </p:nvCxnSpPr>
          <p:spPr>
            <a:xfrm>
              <a:off x="8895805" y="5986836"/>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a:extLst>
                <a:ext uri="{FF2B5EF4-FFF2-40B4-BE49-F238E27FC236}">
                  <a16:creationId xmlns:a16="http://schemas.microsoft.com/office/drawing/2014/main" id="{073A485C-1FB8-46EE-8C65-695DC180073B}"/>
                </a:ext>
              </a:extLst>
            </p:cNvPr>
            <p:cNvCxnSpPr/>
            <p:nvPr/>
          </p:nvCxnSpPr>
          <p:spPr>
            <a:xfrm>
              <a:off x="9875520"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a:extLst>
                <a:ext uri="{FF2B5EF4-FFF2-40B4-BE49-F238E27FC236}">
                  <a16:creationId xmlns:a16="http://schemas.microsoft.com/office/drawing/2014/main" id="{C8B33FAB-6273-4E0B-BEA7-A85D11B5B09E}"/>
                </a:ext>
              </a:extLst>
            </p:cNvPr>
            <p:cNvCxnSpPr/>
            <p:nvPr/>
          </p:nvCxnSpPr>
          <p:spPr>
            <a:xfrm>
              <a:off x="10837817"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a:extLst>
                <a:ext uri="{FF2B5EF4-FFF2-40B4-BE49-F238E27FC236}">
                  <a16:creationId xmlns:a16="http://schemas.microsoft.com/office/drawing/2014/main" id="{EE502A0B-EF3B-4555-B9ED-460C5C854891}"/>
                </a:ext>
              </a:extLst>
            </p:cNvPr>
            <p:cNvCxnSpPr/>
            <p:nvPr/>
          </p:nvCxnSpPr>
          <p:spPr>
            <a:xfrm>
              <a:off x="11810055" y="5986836"/>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C7C7DFA2-46A4-460D-B28C-1DDEB1392958}"/>
                </a:ext>
              </a:extLst>
            </p:cNvPr>
            <p:cNvCxnSpPr>
              <a:cxnSpLocks/>
            </p:cNvCxnSpPr>
            <p:nvPr/>
          </p:nvCxnSpPr>
          <p:spPr>
            <a:xfrm rot="5400000">
              <a:off x="6901294" y="397022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a:extLst>
                <a:ext uri="{FF2B5EF4-FFF2-40B4-BE49-F238E27FC236}">
                  <a16:creationId xmlns:a16="http://schemas.microsoft.com/office/drawing/2014/main" id="{01AAFE69-3D5C-482D-AFDC-787AE7ADDC26}"/>
                </a:ext>
              </a:extLst>
            </p:cNvPr>
            <p:cNvCxnSpPr>
              <a:cxnSpLocks/>
            </p:cNvCxnSpPr>
            <p:nvPr/>
          </p:nvCxnSpPr>
          <p:spPr>
            <a:xfrm rot="5400000">
              <a:off x="6909492" y="2959211"/>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a:extLst>
                <a:ext uri="{FF2B5EF4-FFF2-40B4-BE49-F238E27FC236}">
                  <a16:creationId xmlns:a16="http://schemas.microsoft.com/office/drawing/2014/main" id="{ED2A1C37-6D8A-41BD-B551-1942F276519A}"/>
                </a:ext>
              </a:extLst>
            </p:cNvPr>
            <p:cNvCxnSpPr>
              <a:cxnSpLocks/>
            </p:cNvCxnSpPr>
            <p:nvPr/>
          </p:nvCxnSpPr>
          <p:spPr>
            <a:xfrm rot="5400000">
              <a:off x="6890899" y="1968129"/>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a:extLst>
                <a:ext uri="{FF2B5EF4-FFF2-40B4-BE49-F238E27FC236}">
                  <a16:creationId xmlns:a16="http://schemas.microsoft.com/office/drawing/2014/main" id="{0FF72B49-BE9E-45D9-BCEE-C3CD973FEEEF}"/>
                </a:ext>
              </a:extLst>
            </p:cNvPr>
            <p:cNvCxnSpPr>
              <a:cxnSpLocks/>
            </p:cNvCxnSpPr>
            <p:nvPr/>
          </p:nvCxnSpPr>
          <p:spPr>
            <a:xfrm rot="5400000">
              <a:off x="6901294" y="4933404"/>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Szövegdoboz 48">
              <a:extLst>
                <a:ext uri="{FF2B5EF4-FFF2-40B4-BE49-F238E27FC236}">
                  <a16:creationId xmlns:a16="http://schemas.microsoft.com/office/drawing/2014/main" id="{13941A91-F90F-4BE0-BF68-0643E5F20FF0}"/>
                </a:ext>
              </a:extLst>
            </p:cNvPr>
            <p:cNvSpPr txBox="1"/>
            <p:nvPr/>
          </p:nvSpPr>
          <p:spPr>
            <a:xfrm>
              <a:off x="6827604" y="6085117"/>
              <a:ext cx="285582" cy="369332"/>
            </a:xfrm>
            <a:prstGeom prst="rect">
              <a:avLst/>
            </a:prstGeom>
            <a:noFill/>
          </p:spPr>
          <p:txBody>
            <a:bodyPr wrap="square" rtlCol="0">
              <a:spAutoFit/>
            </a:bodyPr>
            <a:lstStyle/>
            <a:p>
              <a:r>
                <a:rPr lang="hu-HU" dirty="0"/>
                <a:t>0</a:t>
              </a:r>
            </a:p>
          </p:txBody>
        </p:sp>
        <p:sp>
          <p:nvSpPr>
            <p:cNvPr id="50" name="Szövegdoboz 49">
              <a:extLst>
                <a:ext uri="{FF2B5EF4-FFF2-40B4-BE49-F238E27FC236}">
                  <a16:creationId xmlns:a16="http://schemas.microsoft.com/office/drawing/2014/main" id="{2DBCE997-ADC6-4A94-B1C3-AF86879C8796}"/>
                </a:ext>
              </a:extLst>
            </p:cNvPr>
            <p:cNvSpPr txBox="1"/>
            <p:nvPr/>
          </p:nvSpPr>
          <p:spPr>
            <a:xfrm>
              <a:off x="7671162" y="6091887"/>
              <a:ext cx="535724" cy="369332"/>
            </a:xfrm>
            <a:prstGeom prst="rect">
              <a:avLst/>
            </a:prstGeom>
            <a:noFill/>
          </p:spPr>
          <p:txBody>
            <a:bodyPr wrap="none" rtlCol="0">
              <a:spAutoFit/>
            </a:bodyPr>
            <a:lstStyle/>
            <a:p>
              <a:r>
                <a:rPr lang="hu-HU" dirty="0"/>
                <a:t>200</a:t>
              </a:r>
            </a:p>
          </p:txBody>
        </p:sp>
        <p:sp>
          <p:nvSpPr>
            <p:cNvPr id="51" name="Szövegdoboz 50">
              <a:extLst>
                <a:ext uri="{FF2B5EF4-FFF2-40B4-BE49-F238E27FC236}">
                  <a16:creationId xmlns:a16="http://schemas.microsoft.com/office/drawing/2014/main" id="{DB20CE6C-94FD-4EFD-9C47-47BDF9E19EC8}"/>
                </a:ext>
              </a:extLst>
            </p:cNvPr>
            <p:cNvSpPr txBox="1"/>
            <p:nvPr/>
          </p:nvSpPr>
          <p:spPr>
            <a:xfrm>
              <a:off x="8628954" y="6090331"/>
              <a:ext cx="535724" cy="369332"/>
            </a:xfrm>
            <a:prstGeom prst="rect">
              <a:avLst/>
            </a:prstGeom>
            <a:noFill/>
          </p:spPr>
          <p:txBody>
            <a:bodyPr wrap="none" rtlCol="0">
              <a:spAutoFit/>
            </a:bodyPr>
            <a:lstStyle/>
            <a:p>
              <a:r>
                <a:rPr lang="hu-HU" dirty="0"/>
                <a:t>400</a:t>
              </a:r>
            </a:p>
          </p:txBody>
        </p:sp>
        <p:sp>
          <p:nvSpPr>
            <p:cNvPr id="52" name="Szövegdoboz 51">
              <a:extLst>
                <a:ext uri="{FF2B5EF4-FFF2-40B4-BE49-F238E27FC236}">
                  <a16:creationId xmlns:a16="http://schemas.microsoft.com/office/drawing/2014/main" id="{B34AA60A-3E33-4ABC-B7B6-DC3AF8607286}"/>
                </a:ext>
              </a:extLst>
            </p:cNvPr>
            <p:cNvSpPr txBox="1"/>
            <p:nvPr/>
          </p:nvSpPr>
          <p:spPr>
            <a:xfrm>
              <a:off x="9601191" y="6087083"/>
              <a:ext cx="535724" cy="369332"/>
            </a:xfrm>
            <a:prstGeom prst="rect">
              <a:avLst/>
            </a:prstGeom>
            <a:noFill/>
          </p:spPr>
          <p:txBody>
            <a:bodyPr wrap="none" rtlCol="0">
              <a:spAutoFit/>
            </a:bodyPr>
            <a:lstStyle/>
            <a:p>
              <a:r>
                <a:rPr lang="hu-HU" dirty="0"/>
                <a:t>600</a:t>
              </a:r>
            </a:p>
          </p:txBody>
        </p:sp>
        <p:sp>
          <p:nvSpPr>
            <p:cNvPr id="53" name="Szövegdoboz 52">
              <a:extLst>
                <a:ext uri="{FF2B5EF4-FFF2-40B4-BE49-F238E27FC236}">
                  <a16:creationId xmlns:a16="http://schemas.microsoft.com/office/drawing/2014/main" id="{7FD14B72-453F-40D5-B358-836BB351D1DB}"/>
                </a:ext>
              </a:extLst>
            </p:cNvPr>
            <p:cNvSpPr txBox="1"/>
            <p:nvPr/>
          </p:nvSpPr>
          <p:spPr>
            <a:xfrm>
              <a:off x="10566901" y="6088921"/>
              <a:ext cx="535724" cy="369332"/>
            </a:xfrm>
            <a:prstGeom prst="rect">
              <a:avLst/>
            </a:prstGeom>
            <a:noFill/>
          </p:spPr>
          <p:txBody>
            <a:bodyPr wrap="none" rtlCol="0">
              <a:spAutoFit/>
            </a:bodyPr>
            <a:lstStyle/>
            <a:p>
              <a:r>
                <a:rPr lang="hu-HU" dirty="0"/>
                <a:t>800</a:t>
              </a:r>
            </a:p>
          </p:txBody>
        </p:sp>
        <p:sp>
          <p:nvSpPr>
            <p:cNvPr id="54" name="Szövegdoboz 53">
              <a:extLst>
                <a:ext uri="{FF2B5EF4-FFF2-40B4-BE49-F238E27FC236}">
                  <a16:creationId xmlns:a16="http://schemas.microsoft.com/office/drawing/2014/main" id="{82900FF5-20CF-4DF2-B051-A4FC0DA5449C}"/>
                </a:ext>
              </a:extLst>
            </p:cNvPr>
            <p:cNvSpPr txBox="1"/>
            <p:nvPr/>
          </p:nvSpPr>
          <p:spPr>
            <a:xfrm>
              <a:off x="11481789" y="6089767"/>
              <a:ext cx="652743" cy="369332"/>
            </a:xfrm>
            <a:prstGeom prst="rect">
              <a:avLst/>
            </a:prstGeom>
            <a:noFill/>
          </p:spPr>
          <p:txBody>
            <a:bodyPr wrap="none" rtlCol="0">
              <a:spAutoFit/>
            </a:bodyPr>
            <a:lstStyle/>
            <a:p>
              <a:r>
                <a:rPr lang="hu-HU" dirty="0"/>
                <a:t>1000</a:t>
              </a:r>
            </a:p>
          </p:txBody>
        </p:sp>
        <p:sp>
          <p:nvSpPr>
            <p:cNvPr id="56" name="Szövegdoboz 55">
              <a:extLst>
                <a:ext uri="{FF2B5EF4-FFF2-40B4-BE49-F238E27FC236}">
                  <a16:creationId xmlns:a16="http://schemas.microsoft.com/office/drawing/2014/main" id="{3040D3B4-39D1-4582-B341-C555F0569A5D}"/>
                </a:ext>
              </a:extLst>
            </p:cNvPr>
            <p:cNvSpPr txBox="1"/>
            <p:nvPr/>
          </p:nvSpPr>
          <p:spPr>
            <a:xfrm>
              <a:off x="6343911" y="4829087"/>
              <a:ext cx="476412" cy="369332"/>
            </a:xfrm>
            <a:prstGeom prst="rect">
              <a:avLst/>
            </a:prstGeom>
            <a:noFill/>
          </p:spPr>
          <p:txBody>
            <a:bodyPr wrap="none" rtlCol="0">
              <a:spAutoFit/>
            </a:bodyPr>
            <a:lstStyle/>
            <a:p>
              <a:r>
                <a:rPr lang="hu-HU" dirty="0" smtClean="0"/>
                <a:t>0.5</a:t>
              </a:r>
              <a:endParaRPr lang="hu-HU" dirty="0"/>
            </a:p>
          </p:txBody>
        </p:sp>
        <p:sp>
          <p:nvSpPr>
            <p:cNvPr id="57" name="Szövegdoboz 56">
              <a:extLst>
                <a:ext uri="{FF2B5EF4-FFF2-40B4-BE49-F238E27FC236}">
                  <a16:creationId xmlns:a16="http://schemas.microsoft.com/office/drawing/2014/main" id="{60E77AE2-6216-4002-A174-D92DADF1C2DD}"/>
                </a:ext>
              </a:extLst>
            </p:cNvPr>
            <p:cNvSpPr txBox="1"/>
            <p:nvPr/>
          </p:nvSpPr>
          <p:spPr>
            <a:xfrm>
              <a:off x="6339384" y="3866284"/>
              <a:ext cx="476412" cy="369332"/>
            </a:xfrm>
            <a:prstGeom prst="rect">
              <a:avLst/>
            </a:prstGeom>
            <a:noFill/>
          </p:spPr>
          <p:txBody>
            <a:bodyPr wrap="none" rtlCol="0">
              <a:spAutoFit/>
            </a:bodyPr>
            <a:lstStyle/>
            <a:p>
              <a:r>
                <a:rPr lang="hu-HU" dirty="0" smtClean="0"/>
                <a:t>1.0</a:t>
              </a:r>
              <a:endParaRPr lang="hu-HU" dirty="0"/>
            </a:p>
          </p:txBody>
        </p:sp>
        <p:sp>
          <p:nvSpPr>
            <p:cNvPr id="58" name="Szövegdoboz 57">
              <a:extLst>
                <a:ext uri="{FF2B5EF4-FFF2-40B4-BE49-F238E27FC236}">
                  <a16:creationId xmlns:a16="http://schemas.microsoft.com/office/drawing/2014/main" id="{B3CBAAA3-CDFF-4B35-B1E1-643470BC3E8C}"/>
                </a:ext>
              </a:extLst>
            </p:cNvPr>
            <p:cNvSpPr txBox="1"/>
            <p:nvPr/>
          </p:nvSpPr>
          <p:spPr>
            <a:xfrm>
              <a:off x="6340196" y="2840139"/>
              <a:ext cx="476412" cy="369332"/>
            </a:xfrm>
            <a:prstGeom prst="rect">
              <a:avLst/>
            </a:prstGeom>
            <a:noFill/>
          </p:spPr>
          <p:txBody>
            <a:bodyPr wrap="none" rtlCol="0">
              <a:spAutoFit/>
            </a:bodyPr>
            <a:lstStyle/>
            <a:p>
              <a:r>
                <a:rPr lang="hu-HU" dirty="0" smtClean="0"/>
                <a:t>1.5</a:t>
              </a:r>
              <a:endParaRPr lang="hu-HU" dirty="0"/>
            </a:p>
          </p:txBody>
        </p:sp>
        <p:sp>
          <p:nvSpPr>
            <p:cNvPr id="59" name="Szövegdoboz 58">
              <a:extLst>
                <a:ext uri="{FF2B5EF4-FFF2-40B4-BE49-F238E27FC236}">
                  <a16:creationId xmlns:a16="http://schemas.microsoft.com/office/drawing/2014/main" id="{B84A501B-6E09-4880-8E65-20EB921739D3}"/>
                </a:ext>
              </a:extLst>
            </p:cNvPr>
            <p:cNvSpPr txBox="1"/>
            <p:nvPr/>
          </p:nvSpPr>
          <p:spPr>
            <a:xfrm>
              <a:off x="6341201" y="1858313"/>
              <a:ext cx="476412" cy="369332"/>
            </a:xfrm>
            <a:prstGeom prst="rect">
              <a:avLst/>
            </a:prstGeom>
            <a:noFill/>
          </p:spPr>
          <p:txBody>
            <a:bodyPr wrap="none" rtlCol="0">
              <a:spAutoFit/>
            </a:bodyPr>
            <a:lstStyle/>
            <a:p>
              <a:r>
                <a:rPr lang="hu-HU" dirty="0" smtClean="0"/>
                <a:t>2.0</a:t>
              </a:r>
              <a:endParaRPr lang="hu-HU" dirty="0"/>
            </a:p>
          </p:txBody>
        </p:sp>
        <mc:AlternateContent xmlns:mc="http://schemas.openxmlformats.org/markup-compatibility/2006" xmlns:a14="http://schemas.microsoft.com/office/drawing/2010/main">
          <mc:Choice Requires="a14">
            <p:sp>
              <p:nvSpPr>
                <p:cNvPr id="66" name="Szövegdoboz 65">
                  <a:extLst>
                    <a:ext uri="{FF2B5EF4-FFF2-40B4-BE49-F238E27FC236}">
                      <a16:creationId xmlns:a16="http://schemas.microsoft.com/office/drawing/2014/main" id="{B613C61F-F76A-478B-971F-51474749CE89}"/>
                    </a:ext>
                  </a:extLst>
                </p:cNvPr>
                <p:cNvSpPr txBox="1"/>
                <p:nvPr/>
              </p:nvSpPr>
              <p:spPr>
                <a:xfrm>
                  <a:off x="5864422" y="1722889"/>
                  <a:ext cx="492314"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000" i="1" smtClean="0">
                                <a:latin typeface="Cambria Math" panose="02040503050406030204" pitchFamily="18" charset="0"/>
                              </a:rPr>
                            </m:ctrlPr>
                          </m:fPr>
                          <m:num>
                            <m:r>
                              <a:rPr lang="hu-HU" sz="2000" b="0" i="1" smtClean="0">
                                <a:latin typeface="Cambria Math" panose="02040503050406030204" pitchFamily="18" charset="0"/>
                              </a:rPr>
                              <m:t>𝑝</m:t>
                            </m:r>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𝑉</m:t>
                                </m:r>
                              </m:e>
                              <m:sub>
                                <m:r>
                                  <a:rPr lang="hu-HU" sz="2000" b="0" i="1" smtClean="0">
                                    <a:latin typeface="Cambria Math" panose="02040503050406030204" pitchFamily="18" charset="0"/>
                                  </a:rPr>
                                  <m:t>𝑚</m:t>
                                </m:r>
                              </m:sub>
                            </m:sSub>
                          </m:num>
                          <m:den>
                            <m:r>
                              <a:rPr lang="hu-HU" sz="2000" b="0" i="1" smtClean="0">
                                <a:latin typeface="Cambria Math" panose="02040503050406030204" pitchFamily="18" charset="0"/>
                              </a:rPr>
                              <m:t>𝑅𝑇</m:t>
                            </m:r>
                          </m:den>
                        </m:f>
                      </m:oMath>
                    </m:oMathPara>
                  </a14:m>
                  <a:endParaRPr lang="hu-HU" sz="2000" dirty="0"/>
                </a:p>
              </p:txBody>
            </p:sp>
          </mc:Choice>
          <mc:Fallback xmlns="">
            <p:sp>
              <p:nvSpPr>
                <p:cNvPr id="66" name="Szövegdoboz 65">
                  <a:extLst>
                    <a:ext uri="{FF2B5EF4-FFF2-40B4-BE49-F238E27FC236}">
                      <a16:creationId xmlns:a16="http://schemas.microsoft.com/office/drawing/2014/main" id="{B613C61F-F76A-478B-971F-51474749CE89}"/>
                    </a:ext>
                  </a:extLst>
                </p:cNvPr>
                <p:cNvSpPr txBox="1">
                  <a:spLocks noRot="1" noChangeAspect="1" noMove="1" noResize="1" noEditPoints="1" noAdjustHandles="1" noChangeArrowheads="1" noChangeShapeType="1" noTextEdit="1"/>
                </p:cNvSpPr>
                <p:nvPr/>
              </p:nvSpPr>
              <p:spPr>
                <a:xfrm>
                  <a:off x="5864422" y="1722889"/>
                  <a:ext cx="492314" cy="574196"/>
                </a:xfrm>
                <a:prstGeom prst="rect">
                  <a:avLst/>
                </a:prstGeom>
                <a:blipFill>
                  <a:blip r:embed="rId3"/>
                  <a:stretch>
                    <a:fillRect/>
                  </a:stretch>
                </a:blipFill>
              </p:spPr>
              <p:txBody>
                <a:bodyPr/>
                <a:lstStyle/>
                <a:p>
                  <a:r>
                    <a:rPr lang="hu-HU">
                      <a:noFill/>
                    </a:rPr>
                    <a:t> </a:t>
                  </a:r>
                </a:p>
              </p:txBody>
            </p:sp>
          </mc:Fallback>
        </mc:AlternateContent>
      </p:grpSp>
      <mc:AlternateContent xmlns:mc="http://schemas.openxmlformats.org/markup-compatibility/2006" xmlns:a14="http://schemas.microsoft.com/office/drawing/2010/main">
        <mc:Choice Requires="a14">
          <p:sp>
            <p:nvSpPr>
              <p:cNvPr id="67" name="Szövegdoboz 66">
                <a:extLst>
                  <a:ext uri="{FF2B5EF4-FFF2-40B4-BE49-F238E27FC236}">
                    <a16:creationId xmlns:a16="http://schemas.microsoft.com/office/drawing/2014/main" id="{EFBA31D0-B294-4335-BD66-B7F8EE0CBFCC}"/>
                  </a:ext>
                </a:extLst>
              </p:cNvPr>
              <p:cNvSpPr txBox="1"/>
              <p:nvPr/>
            </p:nvSpPr>
            <p:spPr>
              <a:xfrm>
                <a:off x="11278264" y="6408141"/>
                <a:ext cx="8542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𝑝</m:t>
                      </m:r>
                      <m:r>
                        <a:rPr lang="hu-HU" sz="2000" b="0" i="1" smtClean="0">
                          <a:latin typeface="Cambria Math" panose="02040503050406030204" pitchFamily="18" charset="0"/>
                        </a:rPr>
                        <m:t>/</m:t>
                      </m:r>
                      <m:r>
                        <a:rPr lang="hu-HU" sz="2000" b="0" i="1" smtClean="0">
                          <a:latin typeface="Cambria Math" panose="02040503050406030204" pitchFamily="18" charset="0"/>
                        </a:rPr>
                        <m:t>𝑀𝑃𝑎</m:t>
                      </m:r>
                    </m:oMath>
                  </m:oMathPara>
                </a14:m>
                <a:endParaRPr lang="hu-HU" sz="2000" dirty="0"/>
              </a:p>
            </p:txBody>
          </p:sp>
        </mc:Choice>
        <mc:Fallback xmlns="">
          <p:sp>
            <p:nvSpPr>
              <p:cNvPr id="67" name="Szövegdoboz 66">
                <a:extLst>
                  <a:ext uri="{FF2B5EF4-FFF2-40B4-BE49-F238E27FC236}">
                    <a16:creationId xmlns:a16="http://schemas.microsoft.com/office/drawing/2014/main" id="{EFBA31D0-B294-4335-BD66-B7F8EE0CBFCC}"/>
                  </a:ext>
                </a:extLst>
              </p:cNvPr>
              <p:cNvSpPr txBox="1">
                <a:spLocks noRot="1" noChangeAspect="1" noMove="1" noResize="1" noEditPoints="1" noAdjustHandles="1" noChangeArrowheads="1" noChangeShapeType="1" noTextEdit="1"/>
              </p:cNvSpPr>
              <p:nvPr/>
            </p:nvSpPr>
            <p:spPr>
              <a:xfrm>
                <a:off x="11278264" y="6408141"/>
                <a:ext cx="854208" cy="307777"/>
              </a:xfrm>
              <a:prstGeom prst="rect">
                <a:avLst/>
              </a:prstGeom>
              <a:blipFill>
                <a:blip r:embed="rId4"/>
                <a:stretch>
                  <a:fillRect l="-7143" r="-7143" b="-33333"/>
                </a:stretch>
              </a:blipFill>
            </p:spPr>
            <p:txBody>
              <a:bodyPr/>
              <a:lstStyle/>
              <a:p>
                <a:r>
                  <a:rPr lang="hu-HU">
                    <a:noFill/>
                  </a:rPr>
                  <a:t> </a:t>
                </a:r>
              </a:p>
            </p:txBody>
          </p:sp>
        </mc:Fallback>
      </mc:AlternateContent>
    </p:spTree>
    <p:extLst>
      <p:ext uri="{BB962C8B-B14F-4D97-AF65-F5344CB8AC3E}">
        <p14:creationId xmlns:p14="http://schemas.microsoft.com/office/powerpoint/2010/main" val="10525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7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7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entr" presetSubtype="0" fill="hold" nodeType="afterEffect">
                                  <p:stCondLst>
                                    <p:cond delay="50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Types and properties of the system</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35685"/>
            <a:ext cx="10515600" cy="1887394"/>
          </a:xfrm>
        </p:spPr>
        <p:txBody>
          <a:bodyPr>
            <a:normAutofit/>
          </a:bodyPr>
          <a:lstStyle/>
          <a:p>
            <a:r>
              <a:rPr lang="en-US" dirty="0">
                <a:latin typeface="Times New Roman" panose="02020603050405020304" pitchFamily="18" charset="0"/>
                <a:cs typeface="Times New Roman" panose="02020603050405020304" pitchFamily="18" charset="0"/>
              </a:rPr>
              <a:t>Do we always have to </a:t>
            </a:r>
            <a:r>
              <a:rPr lang="hu-HU" dirty="0" smtClean="0">
                <a:latin typeface="Times New Roman" panose="02020603050405020304" pitchFamily="18" charset="0"/>
                <a:cs typeface="Times New Roman" panose="02020603050405020304" pitchFamily="18" charset="0"/>
              </a:rPr>
              <a:t>isolate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system from its environment</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It depends on the subject of the investigation.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is </a:t>
            </a:r>
            <a:r>
              <a:rPr lang="hu-HU" dirty="0" smtClean="0">
                <a:latin typeface="Times New Roman" panose="02020603050405020304" pitchFamily="18" charset="0"/>
                <a:cs typeface="Times New Roman" panose="02020603050405020304" pitchFamily="18" charset="0"/>
              </a:rPr>
              <a:t>also very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important that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pay attention 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limits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validity </a:t>
            </a:r>
            <a:r>
              <a:rPr lang="hu-HU" dirty="0" smtClean="0">
                <a:latin typeface="Times New Roman" panose="02020603050405020304" pitchFamily="18" charset="0"/>
                <a:cs typeface="Times New Roman" panose="02020603050405020304" pitchFamily="18" charset="0"/>
              </a:rPr>
              <a:t>of the observations taken during an experiment.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8E97384A-CF9C-4BE3-A9CB-5D1C9801CE69}"/>
              </a:ext>
            </a:extLst>
          </p:cNvPr>
          <p:cNvSpPr txBox="1"/>
          <p:nvPr/>
        </p:nvSpPr>
        <p:spPr>
          <a:xfrm>
            <a:off x="733270" y="3728036"/>
            <a:ext cx="6171113"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example, </a:t>
            </a:r>
            <a:r>
              <a:rPr lang="hu-HU" sz="2400" dirty="0" smtClean="0">
                <a:latin typeface="Times New Roman" panose="02020603050405020304" pitchFamily="18" charset="0"/>
                <a:cs typeface="Times New Roman" panose="02020603050405020304" pitchFamily="18" charset="0"/>
              </a:rPr>
              <a:t>one</a:t>
            </a:r>
            <a:r>
              <a:rPr lang="en-US" sz="2400" dirty="0" smtClean="0">
                <a:latin typeface="Times New Roman" panose="02020603050405020304" pitchFamily="18" charset="0"/>
                <a:cs typeface="Times New Roman" panose="02020603050405020304" pitchFamily="18" charset="0"/>
              </a:rPr>
              <a:t> stud</a:t>
            </a:r>
            <a:r>
              <a:rPr lang="hu-HU" sz="2400" dirty="0" smtClean="0">
                <a:latin typeface="Times New Roman" panose="02020603050405020304" pitchFamily="18" charset="0"/>
                <a:cs typeface="Times New Roman" panose="02020603050405020304" pitchFamily="18" charset="0"/>
              </a:rPr>
              <a:t>ies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insect</a:t>
            </a: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of </a:t>
            </a:r>
            <a:r>
              <a:rPr lang="en-US" sz="2400" dirty="0">
                <a:latin typeface="Times New Roman" panose="02020603050405020304" pitchFamily="18" charset="0"/>
                <a:cs typeface="Times New Roman" panose="02020603050405020304" pitchFamily="18" charset="0"/>
              </a:rPr>
              <a:t>a </a:t>
            </a:r>
            <a:r>
              <a:rPr lang="hu-HU" sz="2400" dirty="0" smtClean="0">
                <a:latin typeface="Times New Roman" panose="02020603050405020304" pitchFamily="18" charset="0"/>
                <a:cs typeface="Times New Roman" panose="02020603050405020304" pitchFamily="18" charset="0"/>
              </a:rPr>
              <a:t>grass </a:t>
            </a:r>
            <a:r>
              <a:rPr lang="en-US" sz="2400" dirty="0" smtClean="0">
                <a:latin typeface="Times New Roman" panose="02020603050405020304" pitchFamily="18" charset="0"/>
                <a:cs typeface="Times New Roman" panose="02020603050405020304" pitchFamily="18" charset="0"/>
              </a:rPr>
              <a:t>meadow</a:t>
            </a:r>
            <a:r>
              <a:rPr lang="hu-HU" sz="2400" dirty="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 Can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 </a:t>
            </a:r>
            <a:r>
              <a:rPr lang="en-US" sz="2400" dirty="0" smtClean="0">
                <a:latin typeface="Times New Roman" panose="02020603050405020304" pitchFamily="18" charset="0"/>
                <a:cs typeface="Times New Roman" panose="02020603050405020304" pitchFamily="18" charset="0"/>
              </a:rPr>
              <a:t>close</a:t>
            </a:r>
            <a:r>
              <a:rPr lang="hu-HU" sz="2400" dirty="0" smtClean="0">
                <a:latin typeface="Times New Roman" panose="02020603050405020304" pitchFamily="18" charset="0"/>
                <a:cs typeface="Times New Roman" panose="02020603050405020304" pitchFamily="18" charset="0"/>
              </a:rPr>
              <a:t> it</a:t>
            </a:r>
            <a:r>
              <a:rPr lang="en-US" sz="2400" dirty="0" smtClean="0">
                <a:latin typeface="Times New Roman" panose="02020603050405020304" pitchFamily="18" charset="0"/>
                <a:cs typeface="Times New Roman" panose="02020603050405020304" pitchFamily="18" charset="0"/>
              </a:rPr>
              <a:t>? No!</a:t>
            </a:r>
            <a:r>
              <a:rPr lang="hu-HU"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tools to study: </a:t>
            </a:r>
            <a:r>
              <a:rPr lang="en-US" sz="2400" dirty="0" smtClean="0">
                <a:latin typeface="Times New Roman" panose="02020603050405020304" pitchFamily="18" charset="0"/>
                <a:cs typeface="Times New Roman" panose="02020603050405020304" pitchFamily="18" charset="0"/>
              </a:rPr>
              <a:t>square </a:t>
            </a:r>
            <a:r>
              <a:rPr lang="en-US" sz="2400" dirty="0">
                <a:latin typeface="Times New Roman" panose="02020603050405020304" pitchFamily="18" charset="0"/>
                <a:cs typeface="Times New Roman" panose="02020603050405020304" pitchFamily="18" charset="0"/>
              </a:rPr>
              <a:t>net, insect </a:t>
            </a:r>
            <a:r>
              <a:rPr lang="en-US" sz="2400" dirty="0" smtClean="0">
                <a:latin typeface="Times New Roman" panose="02020603050405020304" pitchFamily="18" charset="0"/>
                <a:cs typeface="Times New Roman" panose="02020603050405020304" pitchFamily="18" charset="0"/>
              </a:rPr>
              <a:t>net)</a:t>
            </a:r>
            <a:r>
              <a:rPr lang="hu-HU" sz="2400" dirty="0" smtClean="0">
                <a:latin typeface="Times New Roman" panose="02020603050405020304" pitchFamily="18" charset="0"/>
                <a:cs typeface="Times New Roman" panose="02020603050405020304" pitchFamily="18" charset="0"/>
              </a:rPr>
              <a:t>. Then, a system can be: </a:t>
            </a:r>
            <a:endParaRPr lang="hu-HU" sz="2400" dirty="0">
              <a:latin typeface="Times New Roman" panose="02020603050405020304" pitchFamily="18" charset="0"/>
              <a:cs typeface="Times New Roman" panose="02020603050405020304" pitchFamily="18" charset="0"/>
            </a:endParaRPr>
          </a:p>
          <a:p>
            <a:r>
              <a:rPr lang="hu-HU" sz="2400" b="1" dirty="0" smtClean="0">
                <a:latin typeface="Times New Roman" panose="02020603050405020304" pitchFamily="18" charset="0"/>
                <a:cs typeface="Times New Roman" panose="02020603050405020304" pitchFamily="18" charset="0"/>
              </a:rPr>
              <a:t>- open</a:t>
            </a:r>
            <a:r>
              <a:rPr lang="hu-H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material flow is possible between the system and its environment (wind blows, animals come and go) and energy exchange (heats up, cools down, depending on the weather)!</a:t>
            </a:r>
            <a:endParaRPr lang="hu-HU" sz="2400" dirty="0">
              <a:latin typeface="Times New Roman" panose="02020603050405020304" pitchFamily="18" charset="0"/>
              <a:cs typeface="Times New Roman" panose="02020603050405020304" pitchFamily="18" charset="0"/>
            </a:endParaRPr>
          </a:p>
        </p:txBody>
      </p:sp>
      <p:pic>
        <p:nvPicPr>
          <p:cNvPr id="6" name="Kép 5">
            <a:extLst>
              <a:ext uri="{FF2B5EF4-FFF2-40B4-BE49-F238E27FC236}">
                <a16:creationId xmlns:a16="http://schemas.microsoft.com/office/drawing/2014/main" id="{D019587A-F904-47AF-94F4-2FB78FA9E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272" y="3799388"/>
            <a:ext cx="4355388" cy="2880000"/>
          </a:xfrm>
          <a:prstGeom prst="rect">
            <a:avLst/>
          </a:prstGeom>
        </p:spPr>
      </p:pic>
    </p:spTree>
    <p:extLst>
      <p:ext uri="{BB962C8B-B14F-4D97-AF65-F5344CB8AC3E}">
        <p14:creationId xmlns:p14="http://schemas.microsoft.com/office/powerpoint/2010/main" val="35074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100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Real gases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BF37438-219E-47E4-A780-063C708428C9}"/>
              </a:ext>
            </a:extLst>
          </p:cNvPr>
          <p:cNvSpPr>
            <a:spLocks noGrp="1"/>
          </p:cNvSpPr>
          <p:nvPr>
            <p:ph idx="1"/>
          </p:nvPr>
        </p:nvSpPr>
        <p:spPr>
          <a:xfrm>
            <a:off x="348343" y="2036891"/>
            <a:ext cx="6430477" cy="4596136"/>
          </a:xfrm>
        </p:spPr>
        <p:txBody>
          <a:bodyPr>
            <a:normAutofit/>
          </a:bodyPr>
          <a:lstStyle/>
          <a:p>
            <a:r>
              <a:rPr lang="hu-HU" dirty="0" smtClean="0">
                <a:latin typeface="Times New Roman" panose="02020603050405020304" pitchFamily="18" charset="0"/>
                <a:cs typeface="Times New Roman" panose="02020603050405020304" pitchFamily="18" charset="0"/>
              </a:rPr>
              <a:t>Investigating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compressibility factor at different temperatures</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however,</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the minima observed around room temperature disappears at higher temperature.</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other hand, there is a low temperature range where the curve of a gas characterized by a curve without a minimum at </a:t>
            </a:r>
            <a:r>
              <a:rPr lang="hu-HU" dirty="0" err="1" smtClean="0">
                <a:latin typeface="Times New Roman" panose="02020603050405020304" pitchFamily="18" charset="0"/>
                <a:cs typeface="Times New Roman" panose="02020603050405020304" pitchFamily="18" charset="0"/>
              </a:rPr>
              <a:t>high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temperature shows a </a:t>
            </a:r>
            <a:r>
              <a:rPr lang="en-US" dirty="0" smtClean="0">
                <a:latin typeface="Times New Roman" panose="02020603050405020304" pitchFamily="18" charset="0"/>
                <a:cs typeface="Times New Roman" panose="02020603050405020304" pitchFamily="18" charset="0"/>
              </a:rPr>
              <a:t>minimum</a:t>
            </a:r>
            <a:r>
              <a:rPr lang="hu-HU" dirty="0">
                <a:latin typeface="Times New Roman" panose="02020603050405020304" pitchFamily="18" charset="0"/>
                <a:cs typeface="Times New Roman" panose="02020603050405020304" pitchFamily="18" charset="0"/>
              </a:rPr>
              <a:t>.</a:t>
            </a:r>
          </a:p>
        </p:txBody>
      </p:sp>
      <p:grpSp>
        <p:nvGrpSpPr>
          <p:cNvPr id="46" name="Csoportba foglalás 45">
            <a:extLst>
              <a:ext uri="{FF2B5EF4-FFF2-40B4-BE49-F238E27FC236}">
                <a16:creationId xmlns:a16="http://schemas.microsoft.com/office/drawing/2014/main" id="{9E04A455-624E-4FF8-882E-485CC54C03BE}"/>
              </a:ext>
            </a:extLst>
          </p:cNvPr>
          <p:cNvGrpSpPr/>
          <p:nvPr/>
        </p:nvGrpSpPr>
        <p:grpSpPr>
          <a:xfrm>
            <a:off x="7887693" y="3910973"/>
            <a:ext cx="3670800" cy="523220"/>
            <a:chOff x="7887693" y="3855553"/>
            <a:chExt cx="3670800" cy="523220"/>
          </a:xfrm>
        </p:grpSpPr>
        <p:cxnSp>
          <p:nvCxnSpPr>
            <p:cNvPr id="6" name="Egyenes összekötő 5">
              <a:extLst>
                <a:ext uri="{FF2B5EF4-FFF2-40B4-BE49-F238E27FC236}">
                  <a16:creationId xmlns:a16="http://schemas.microsoft.com/office/drawing/2014/main" id="{AFB01A16-4C7E-426A-90D0-3B7D35C7FEA2}"/>
                </a:ext>
              </a:extLst>
            </p:cNvPr>
            <p:cNvCxnSpPr>
              <a:cxnSpLocks/>
            </p:cNvCxnSpPr>
            <p:nvPr/>
          </p:nvCxnSpPr>
          <p:spPr>
            <a:xfrm flipV="1">
              <a:off x="7887693" y="3908416"/>
              <a:ext cx="3670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9C0385FA-0D9E-4B50-87A2-3FB65EB3B3DE}"/>
                </a:ext>
              </a:extLst>
            </p:cNvPr>
            <p:cNvSpPr txBox="1"/>
            <p:nvPr/>
          </p:nvSpPr>
          <p:spPr>
            <a:xfrm>
              <a:off x="9852577" y="3855553"/>
              <a:ext cx="1447832"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i</a:t>
              </a:r>
              <a:r>
                <a:rPr lang="hu-HU" sz="2800" dirty="0" smtClean="0">
                  <a:latin typeface="Times New Roman" panose="02020603050405020304" pitchFamily="18" charset="0"/>
                  <a:cs typeface="Times New Roman" panose="02020603050405020304" pitchFamily="18" charset="0"/>
                </a:rPr>
                <a:t>deal gas</a:t>
              </a:r>
              <a:endParaRPr lang="hu-HU" sz="2800" dirty="0">
                <a:latin typeface="Times New Roman" panose="02020603050405020304" pitchFamily="18" charset="0"/>
                <a:cs typeface="Times New Roman" panose="02020603050405020304" pitchFamily="18" charset="0"/>
              </a:endParaRPr>
            </a:p>
          </p:txBody>
        </p:sp>
      </p:grpSp>
      <p:grpSp>
        <p:nvGrpSpPr>
          <p:cNvPr id="41" name="Csoportba foglalás 40">
            <a:extLst>
              <a:ext uri="{FF2B5EF4-FFF2-40B4-BE49-F238E27FC236}">
                <a16:creationId xmlns:a16="http://schemas.microsoft.com/office/drawing/2014/main" id="{CC16DCB4-4656-4D54-BF21-D529F5664DCC}"/>
              </a:ext>
            </a:extLst>
          </p:cNvPr>
          <p:cNvGrpSpPr/>
          <p:nvPr/>
        </p:nvGrpSpPr>
        <p:grpSpPr>
          <a:xfrm>
            <a:off x="6778821" y="1662929"/>
            <a:ext cx="5038859" cy="4993029"/>
            <a:chOff x="5864422" y="1722889"/>
            <a:chExt cx="5038859" cy="4993029"/>
          </a:xfrm>
        </p:grpSpPr>
        <p:cxnSp>
          <p:nvCxnSpPr>
            <p:cNvPr id="10" name="Egyenes összekötő nyíllal 9">
              <a:extLst>
                <a:ext uri="{FF2B5EF4-FFF2-40B4-BE49-F238E27FC236}">
                  <a16:creationId xmlns:a16="http://schemas.microsoft.com/office/drawing/2014/main" id="{1B865743-F4A2-4F65-947A-6BCDA47F37D1}"/>
                </a:ext>
              </a:extLst>
            </p:cNvPr>
            <p:cNvCxnSpPr>
              <a:cxnSpLocks/>
            </p:cNvCxnSpPr>
            <p:nvPr/>
          </p:nvCxnSpPr>
          <p:spPr>
            <a:xfrm flipV="1">
              <a:off x="6973294" y="1777771"/>
              <a:ext cx="0" cy="430952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Egyenes összekötő nyíllal 10">
              <a:extLst>
                <a:ext uri="{FF2B5EF4-FFF2-40B4-BE49-F238E27FC236}">
                  <a16:creationId xmlns:a16="http://schemas.microsoft.com/office/drawing/2014/main" id="{ED0844DA-E5E4-4BDA-AB3D-3191337266E9}"/>
                </a:ext>
              </a:extLst>
            </p:cNvPr>
            <p:cNvCxnSpPr>
              <a:cxnSpLocks/>
            </p:cNvCxnSpPr>
            <p:nvPr/>
          </p:nvCxnSpPr>
          <p:spPr>
            <a:xfrm>
              <a:off x="6957391" y="5982789"/>
              <a:ext cx="3816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Egyenes összekötő 11">
              <a:extLst>
                <a:ext uri="{FF2B5EF4-FFF2-40B4-BE49-F238E27FC236}">
                  <a16:creationId xmlns:a16="http://schemas.microsoft.com/office/drawing/2014/main" id="{77A07AB3-A600-4F88-A8DD-31B47EBA9AA8}"/>
                </a:ext>
              </a:extLst>
            </p:cNvPr>
            <p:cNvCxnSpPr/>
            <p:nvPr/>
          </p:nvCxnSpPr>
          <p:spPr>
            <a:xfrm>
              <a:off x="8172557"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a:extLst>
                <a:ext uri="{FF2B5EF4-FFF2-40B4-BE49-F238E27FC236}">
                  <a16:creationId xmlns:a16="http://schemas.microsoft.com/office/drawing/2014/main" id="{CF344100-3569-4F77-87D6-2B98C58DD938}"/>
                </a:ext>
              </a:extLst>
            </p:cNvPr>
            <p:cNvCxnSpPr/>
            <p:nvPr/>
          </p:nvCxnSpPr>
          <p:spPr>
            <a:xfrm>
              <a:off x="9367942" y="5986836"/>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a:extLst>
                <a:ext uri="{FF2B5EF4-FFF2-40B4-BE49-F238E27FC236}">
                  <a16:creationId xmlns:a16="http://schemas.microsoft.com/office/drawing/2014/main" id="{9D2B1B3A-A845-4C49-969E-5F775567364B}"/>
                </a:ext>
              </a:extLst>
            </p:cNvPr>
            <p:cNvCxnSpPr/>
            <p:nvPr/>
          </p:nvCxnSpPr>
          <p:spPr>
            <a:xfrm>
              <a:off x="10562812"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a:extLst>
                <a:ext uri="{FF2B5EF4-FFF2-40B4-BE49-F238E27FC236}">
                  <a16:creationId xmlns:a16="http://schemas.microsoft.com/office/drawing/2014/main" id="{5C00C442-1E5E-4B12-AD03-0BFF29996875}"/>
                </a:ext>
              </a:extLst>
            </p:cNvPr>
            <p:cNvCxnSpPr>
              <a:cxnSpLocks/>
            </p:cNvCxnSpPr>
            <p:nvPr/>
          </p:nvCxnSpPr>
          <p:spPr>
            <a:xfrm rot="5400000">
              <a:off x="6901294" y="397022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gyenes összekötő 17">
              <a:extLst>
                <a:ext uri="{FF2B5EF4-FFF2-40B4-BE49-F238E27FC236}">
                  <a16:creationId xmlns:a16="http://schemas.microsoft.com/office/drawing/2014/main" id="{B20C360D-CF57-4E0A-85B9-9D686D5C5DCD}"/>
                </a:ext>
              </a:extLst>
            </p:cNvPr>
            <p:cNvCxnSpPr>
              <a:cxnSpLocks/>
            </p:cNvCxnSpPr>
            <p:nvPr/>
          </p:nvCxnSpPr>
          <p:spPr>
            <a:xfrm rot="5400000">
              <a:off x="6909492" y="2959211"/>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id="{2DBDFF3F-56D8-4790-AB4C-B22E04E1CF1F}"/>
                </a:ext>
              </a:extLst>
            </p:cNvPr>
            <p:cNvCxnSpPr>
              <a:cxnSpLocks/>
            </p:cNvCxnSpPr>
            <p:nvPr/>
          </p:nvCxnSpPr>
          <p:spPr>
            <a:xfrm rot="5400000">
              <a:off x="6890899" y="1968129"/>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83715900-25BF-4163-8560-D845AF423C23}"/>
                </a:ext>
              </a:extLst>
            </p:cNvPr>
            <p:cNvCxnSpPr>
              <a:cxnSpLocks/>
            </p:cNvCxnSpPr>
            <p:nvPr/>
          </p:nvCxnSpPr>
          <p:spPr>
            <a:xfrm rot="5400000">
              <a:off x="6901294" y="4933404"/>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doboz 20">
              <a:extLst>
                <a:ext uri="{FF2B5EF4-FFF2-40B4-BE49-F238E27FC236}">
                  <a16:creationId xmlns:a16="http://schemas.microsoft.com/office/drawing/2014/main" id="{304168C2-F263-43C7-B0FA-09D539FDF6AE}"/>
                </a:ext>
              </a:extLst>
            </p:cNvPr>
            <p:cNvSpPr txBox="1"/>
            <p:nvPr/>
          </p:nvSpPr>
          <p:spPr>
            <a:xfrm>
              <a:off x="6827604" y="6085117"/>
              <a:ext cx="285582" cy="369332"/>
            </a:xfrm>
            <a:prstGeom prst="rect">
              <a:avLst/>
            </a:prstGeom>
            <a:noFill/>
          </p:spPr>
          <p:txBody>
            <a:bodyPr wrap="square" rtlCol="0">
              <a:spAutoFit/>
            </a:bodyPr>
            <a:lstStyle/>
            <a:p>
              <a:r>
                <a:rPr lang="hu-HU" dirty="0"/>
                <a:t>0</a:t>
              </a:r>
            </a:p>
          </p:txBody>
        </p:sp>
        <p:sp>
          <p:nvSpPr>
            <p:cNvPr id="22" name="Szövegdoboz 21">
              <a:extLst>
                <a:ext uri="{FF2B5EF4-FFF2-40B4-BE49-F238E27FC236}">
                  <a16:creationId xmlns:a16="http://schemas.microsoft.com/office/drawing/2014/main" id="{539574A3-D7E0-41F5-8AFB-6D15684373FE}"/>
                </a:ext>
              </a:extLst>
            </p:cNvPr>
            <p:cNvSpPr txBox="1"/>
            <p:nvPr/>
          </p:nvSpPr>
          <p:spPr>
            <a:xfrm>
              <a:off x="7964004" y="6091887"/>
              <a:ext cx="418704" cy="369332"/>
            </a:xfrm>
            <a:prstGeom prst="rect">
              <a:avLst/>
            </a:prstGeom>
            <a:noFill/>
          </p:spPr>
          <p:txBody>
            <a:bodyPr wrap="none" rtlCol="0">
              <a:spAutoFit/>
            </a:bodyPr>
            <a:lstStyle/>
            <a:p>
              <a:r>
                <a:rPr lang="hu-HU" dirty="0"/>
                <a:t>30</a:t>
              </a:r>
            </a:p>
          </p:txBody>
        </p:sp>
        <p:sp>
          <p:nvSpPr>
            <p:cNvPr id="23" name="Szövegdoboz 22">
              <a:extLst>
                <a:ext uri="{FF2B5EF4-FFF2-40B4-BE49-F238E27FC236}">
                  <a16:creationId xmlns:a16="http://schemas.microsoft.com/office/drawing/2014/main" id="{FABB4413-DBDD-4799-8FC5-3999C001F521}"/>
                </a:ext>
              </a:extLst>
            </p:cNvPr>
            <p:cNvSpPr txBox="1"/>
            <p:nvPr/>
          </p:nvSpPr>
          <p:spPr>
            <a:xfrm>
              <a:off x="9160858" y="6090331"/>
              <a:ext cx="418704" cy="369332"/>
            </a:xfrm>
            <a:prstGeom prst="rect">
              <a:avLst/>
            </a:prstGeom>
            <a:noFill/>
          </p:spPr>
          <p:txBody>
            <a:bodyPr wrap="none" rtlCol="0">
              <a:spAutoFit/>
            </a:bodyPr>
            <a:lstStyle/>
            <a:p>
              <a:r>
                <a:rPr lang="hu-HU" dirty="0"/>
                <a:t>60</a:t>
              </a:r>
            </a:p>
          </p:txBody>
        </p:sp>
        <p:sp>
          <p:nvSpPr>
            <p:cNvPr id="24" name="Szövegdoboz 23">
              <a:extLst>
                <a:ext uri="{FF2B5EF4-FFF2-40B4-BE49-F238E27FC236}">
                  <a16:creationId xmlns:a16="http://schemas.microsoft.com/office/drawing/2014/main" id="{48B06487-E300-4864-A370-D6B95E7017C9}"/>
                </a:ext>
              </a:extLst>
            </p:cNvPr>
            <p:cNvSpPr txBox="1"/>
            <p:nvPr/>
          </p:nvSpPr>
          <p:spPr>
            <a:xfrm>
              <a:off x="10354215" y="6087083"/>
              <a:ext cx="418704" cy="369332"/>
            </a:xfrm>
            <a:prstGeom prst="rect">
              <a:avLst/>
            </a:prstGeom>
            <a:noFill/>
          </p:spPr>
          <p:txBody>
            <a:bodyPr wrap="none" rtlCol="0">
              <a:spAutoFit/>
            </a:bodyPr>
            <a:lstStyle/>
            <a:p>
              <a:r>
                <a:rPr lang="hu-HU" dirty="0"/>
                <a:t>90</a:t>
              </a:r>
            </a:p>
          </p:txBody>
        </p:sp>
        <p:sp>
          <p:nvSpPr>
            <p:cNvPr id="27" name="Szövegdoboz 26">
              <a:extLst>
                <a:ext uri="{FF2B5EF4-FFF2-40B4-BE49-F238E27FC236}">
                  <a16:creationId xmlns:a16="http://schemas.microsoft.com/office/drawing/2014/main" id="{3B1A763C-15DD-4B95-A354-AEC61000E3F5}"/>
                </a:ext>
              </a:extLst>
            </p:cNvPr>
            <p:cNvSpPr txBox="1"/>
            <p:nvPr/>
          </p:nvSpPr>
          <p:spPr>
            <a:xfrm>
              <a:off x="6343911" y="4829087"/>
              <a:ext cx="476412" cy="369332"/>
            </a:xfrm>
            <a:prstGeom prst="rect">
              <a:avLst/>
            </a:prstGeom>
            <a:noFill/>
          </p:spPr>
          <p:txBody>
            <a:bodyPr wrap="none" rtlCol="0">
              <a:spAutoFit/>
            </a:bodyPr>
            <a:lstStyle/>
            <a:p>
              <a:r>
                <a:rPr lang="hu-HU" dirty="0" smtClean="0"/>
                <a:t>0.5</a:t>
              </a:r>
              <a:endParaRPr lang="hu-HU" dirty="0"/>
            </a:p>
          </p:txBody>
        </p:sp>
        <p:sp>
          <p:nvSpPr>
            <p:cNvPr id="28" name="Szövegdoboz 27">
              <a:extLst>
                <a:ext uri="{FF2B5EF4-FFF2-40B4-BE49-F238E27FC236}">
                  <a16:creationId xmlns:a16="http://schemas.microsoft.com/office/drawing/2014/main" id="{4D92CE0A-E89C-4097-B16F-60DAA1238F17}"/>
                </a:ext>
              </a:extLst>
            </p:cNvPr>
            <p:cNvSpPr txBox="1"/>
            <p:nvPr/>
          </p:nvSpPr>
          <p:spPr>
            <a:xfrm>
              <a:off x="6339384" y="3866284"/>
              <a:ext cx="476412" cy="369332"/>
            </a:xfrm>
            <a:prstGeom prst="rect">
              <a:avLst/>
            </a:prstGeom>
            <a:noFill/>
          </p:spPr>
          <p:txBody>
            <a:bodyPr wrap="none" rtlCol="0">
              <a:spAutoFit/>
            </a:bodyPr>
            <a:lstStyle/>
            <a:p>
              <a:r>
                <a:rPr lang="hu-HU" dirty="0" smtClean="0"/>
                <a:t>1.0</a:t>
              </a:r>
              <a:endParaRPr lang="hu-HU" dirty="0"/>
            </a:p>
          </p:txBody>
        </p:sp>
        <p:sp>
          <p:nvSpPr>
            <p:cNvPr id="29" name="Szövegdoboz 28">
              <a:extLst>
                <a:ext uri="{FF2B5EF4-FFF2-40B4-BE49-F238E27FC236}">
                  <a16:creationId xmlns:a16="http://schemas.microsoft.com/office/drawing/2014/main" id="{F732B12B-532A-474E-AEAA-53C1279094FF}"/>
                </a:ext>
              </a:extLst>
            </p:cNvPr>
            <p:cNvSpPr txBox="1"/>
            <p:nvPr/>
          </p:nvSpPr>
          <p:spPr>
            <a:xfrm>
              <a:off x="6340196" y="2840139"/>
              <a:ext cx="476412" cy="369332"/>
            </a:xfrm>
            <a:prstGeom prst="rect">
              <a:avLst/>
            </a:prstGeom>
            <a:noFill/>
          </p:spPr>
          <p:txBody>
            <a:bodyPr wrap="none" rtlCol="0">
              <a:spAutoFit/>
            </a:bodyPr>
            <a:lstStyle/>
            <a:p>
              <a:r>
                <a:rPr lang="hu-HU" dirty="0" smtClean="0"/>
                <a:t>1.5</a:t>
              </a:r>
              <a:endParaRPr lang="hu-HU" dirty="0"/>
            </a:p>
          </p:txBody>
        </p:sp>
        <p:sp>
          <p:nvSpPr>
            <p:cNvPr id="30" name="Szövegdoboz 29">
              <a:extLst>
                <a:ext uri="{FF2B5EF4-FFF2-40B4-BE49-F238E27FC236}">
                  <a16:creationId xmlns:a16="http://schemas.microsoft.com/office/drawing/2014/main" id="{CB02F152-9059-44F1-9EF4-791D2AC8D873}"/>
                </a:ext>
              </a:extLst>
            </p:cNvPr>
            <p:cNvSpPr txBox="1"/>
            <p:nvPr/>
          </p:nvSpPr>
          <p:spPr>
            <a:xfrm>
              <a:off x="6341201" y="1858313"/>
              <a:ext cx="476412" cy="369332"/>
            </a:xfrm>
            <a:prstGeom prst="rect">
              <a:avLst/>
            </a:prstGeom>
            <a:noFill/>
          </p:spPr>
          <p:txBody>
            <a:bodyPr wrap="none" rtlCol="0">
              <a:spAutoFit/>
            </a:bodyPr>
            <a:lstStyle/>
            <a:p>
              <a:r>
                <a:rPr lang="hu-HU" dirty="0" smtClean="0"/>
                <a:t>2.0</a:t>
              </a:r>
              <a:endParaRPr lang="hu-HU" dirty="0"/>
            </a:p>
          </p:txBody>
        </p:sp>
        <mc:AlternateContent xmlns:mc="http://schemas.openxmlformats.org/markup-compatibility/2006" xmlns:a14="http://schemas.microsoft.com/office/drawing/2010/main">
          <mc:Choice Requires="a14">
            <p:sp>
              <p:nvSpPr>
                <p:cNvPr id="31" name="Szövegdoboz 30">
                  <a:extLst>
                    <a:ext uri="{FF2B5EF4-FFF2-40B4-BE49-F238E27FC236}">
                      <a16:creationId xmlns:a16="http://schemas.microsoft.com/office/drawing/2014/main" id="{C6C82710-F8A2-464A-9275-ADB251FD58B6}"/>
                    </a:ext>
                  </a:extLst>
                </p:cNvPr>
                <p:cNvSpPr txBox="1"/>
                <p:nvPr/>
              </p:nvSpPr>
              <p:spPr>
                <a:xfrm>
                  <a:off x="5864422" y="1722889"/>
                  <a:ext cx="492314"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000" i="1" smtClean="0">
                                <a:latin typeface="Cambria Math" panose="02040503050406030204" pitchFamily="18" charset="0"/>
                              </a:rPr>
                            </m:ctrlPr>
                          </m:fPr>
                          <m:num>
                            <m:r>
                              <a:rPr lang="hu-HU" sz="2000" b="0" i="1" smtClean="0">
                                <a:latin typeface="Cambria Math" panose="02040503050406030204" pitchFamily="18" charset="0"/>
                              </a:rPr>
                              <m:t>𝑝</m:t>
                            </m:r>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𝑉</m:t>
                                </m:r>
                              </m:e>
                              <m:sub>
                                <m:r>
                                  <a:rPr lang="hu-HU" sz="2000" b="0" i="1" smtClean="0">
                                    <a:latin typeface="Cambria Math" panose="02040503050406030204" pitchFamily="18" charset="0"/>
                                  </a:rPr>
                                  <m:t>𝑚</m:t>
                                </m:r>
                              </m:sub>
                            </m:sSub>
                          </m:num>
                          <m:den>
                            <m:r>
                              <a:rPr lang="hu-HU" sz="2000" b="0" i="1" smtClean="0">
                                <a:latin typeface="Cambria Math" panose="02040503050406030204" pitchFamily="18" charset="0"/>
                              </a:rPr>
                              <m:t>𝑅𝑇</m:t>
                            </m:r>
                          </m:den>
                        </m:f>
                      </m:oMath>
                    </m:oMathPara>
                  </a14:m>
                  <a:endParaRPr lang="hu-HU" sz="2000" dirty="0"/>
                </a:p>
              </p:txBody>
            </p:sp>
          </mc:Choice>
          <mc:Fallback xmlns="">
            <p:sp>
              <p:nvSpPr>
                <p:cNvPr id="31" name="Szövegdoboz 30">
                  <a:extLst>
                    <a:ext uri="{FF2B5EF4-FFF2-40B4-BE49-F238E27FC236}">
                      <a16:creationId xmlns:a16="http://schemas.microsoft.com/office/drawing/2014/main" id="{C6C82710-F8A2-464A-9275-ADB251FD58B6}"/>
                    </a:ext>
                  </a:extLst>
                </p:cNvPr>
                <p:cNvSpPr txBox="1">
                  <a:spLocks noRot="1" noChangeAspect="1" noMove="1" noResize="1" noEditPoints="1" noAdjustHandles="1" noChangeArrowheads="1" noChangeShapeType="1" noTextEdit="1"/>
                </p:cNvSpPr>
                <p:nvPr/>
              </p:nvSpPr>
              <p:spPr>
                <a:xfrm>
                  <a:off x="5864422" y="1722889"/>
                  <a:ext cx="492314" cy="57419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Szövegdoboz 37">
                  <a:extLst>
                    <a:ext uri="{FF2B5EF4-FFF2-40B4-BE49-F238E27FC236}">
                      <a16:creationId xmlns:a16="http://schemas.microsoft.com/office/drawing/2014/main" id="{E216BC14-B6C8-4779-B86C-63CDD99588B8}"/>
                    </a:ext>
                  </a:extLst>
                </p:cNvPr>
                <p:cNvSpPr txBox="1"/>
                <p:nvPr/>
              </p:nvSpPr>
              <p:spPr>
                <a:xfrm>
                  <a:off x="10049073" y="6408141"/>
                  <a:ext cx="8542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𝑝</m:t>
                        </m:r>
                        <m:r>
                          <a:rPr lang="hu-HU" sz="2000" b="0" i="1" smtClean="0">
                            <a:latin typeface="Cambria Math" panose="02040503050406030204" pitchFamily="18" charset="0"/>
                          </a:rPr>
                          <m:t>/</m:t>
                        </m:r>
                        <m:r>
                          <a:rPr lang="hu-HU" sz="2000" b="0" i="1" smtClean="0">
                            <a:latin typeface="Cambria Math" panose="02040503050406030204" pitchFamily="18" charset="0"/>
                          </a:rPr>
                          <m:t>𝑀𝑃𝑎</m:t>
                        </m:r>
                      </m:oMath>
                    </m:oMathPara>
                  </a14:m>
                  <a:endParaRPr lang="hu-HU" sz="2000" dirty="0"/>
                </a:p>
              </p:txBody>
            </p:sp>
          </mc:Choice>
          <mc:Fallback xmlns="">
            <p:sp>
              <p:nvSpPr>
                <p:cNvPr id="38" name="Szövegdoboz 37">
                  <a:extLst>
                    <a:ext uri="{FF2B5EF4-FFF2-40B4-BE49-F238E27FC236}">
                      <a16:creationId xmlns:a16="http://schemas.microsoft.com/office/drawing/2014/main" id="{E216BC14-B6C8-4779-B86C-63CDD99588B8}"/>
                    </a:ext>
                  </a:extLst>
                </p:cNvPr>
                <p:cNvSpPr txBox="1">
                  <a:spLocks noRot="1" noChangeAspect="1" noMove="1" noResize="1" noEditPoints="1" noAdjustHandles="1" noChangeArrowheads="1" noChangeShapeType="1" noTextEdit="1"/>
                </p:cNvSpPr>
                <p:nvPr/>
              </p:nvSpPr>
              <p:spPr>
                <a:xfrm>
                  <a:off x="10049073" y="6408141"/>
                  <a:ext cx="854208" cy="307777"/>
                </a:xfrm>
                <a:prstGeom prst="rect">
                  <a:avLst/>
                </a:prstGeom>
                <a:blipFill>
                  <a:blip r:embed="rId4"/>
                  <a:stretch>
                    <a:fillRect l="-7092" r="-6383" b="-33333"/>
                  </a:stretch>
                </a:blipFill>
              </p:spPr>
              <p:txBody>
                <a:bodyPr/>
                <a:lstStyle/>
                <a:p>
                  <a:r>
                    <a:rPr lang="hu-HU">
                      <a:noFill/>
                    </a:rPr>
                    <a:t> </a:t>
                  </a:r>
                </a:p>
              </p:txBody>
            </p:sp>
          </mc:Fallback>
        </mc:AlternateContent>
      </p:grpSp>
      <p:grpSp>
        <p:nvGrpSpPr>
          <p:cNvPr id="48" name="Csoportba foglalás 47">
            <a:extLst>
              <a:ext uri="{FF2B5EF4-FFF2-40B4-BE49-F238E27FC236}">
                <a16:creationId xmlns:a16="http://schemas.microsoft.com/office/drawing/2014/main" id="{E8EEEEB5-182E-45A9-83E8-02BBA2BD3F49}"/>
              </a:ext>
            </a:extLst>
          </p:cNvPr>
          <p:cNvGrpSpPr/>
          <p:nvPr/>
        </p:nvGrpSpPr>
        <p:grpSpPr>
          <a:xfrm>
            <a:off x="7895891" y="2862154"/>
            <a:ext cx="3522181" cy="1120114"/>
            <a:chOff x="7895891" y="2862154"/>
            <a:chExt cx="3522181" cy="1120114"/>
          </a:xfrm>
        </p:grpSpPr>
        <p:cxnSp>
          <p:nvCxnSpPr>
            <p:cNvPr id="33" name="Egyenes összekötő 32">
              <a:extLst>
                <a:ext uri="{FF2B5EF4-FFF2-40B4-BE49-F238E27FC236}">
                  <a16:creationId xmlns:a16="http://schemas.microsoft.com/office/drawing/2014/main" id="{A535A254-CA58-4B5F-9F54-1899E2A9A454}"/>
                </a:ext>
              </a:extLst>
            </p:cNvPr>
            <p:cNvCxnSpPr>
              <a:cxnSpLocks/>
            </p:cNvCxnSpPr>
            <p:nvPr/>
          </p:nvCxnSpPr>
          <p:spPr>
            <a:xfrm flipV="1">
              <a:off x="7895891" y="2862154"/>
              <a:ext cx="3522181" cy="11201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Szövegdoboz 41">
              <a:extLst>
                <a:ext uri="{FF2B5EF4-FFF2-40B4-BE49-F238E27FC236}">
                  <a16:creationId xmlns:a16="http://schemas.microsoft.com/office/drawing/2014/main" id="{07694BC7-C838-43CC-97E1-5B4553DFCEA1}"/>
                </a:ext>
              </a:extLst>
            </p:cNvPr>
            <p:cNvSpPr txBox="1"/>
            <p:nvPr/>
          </p:nvSpPr>
          <p:spPr>
            <a:xfrm rot="20592288">
              <a:off x="10253819" y="3075007"/>
              <a:ext cx="1099981"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1000 K</a:t>
              </a:r>
            </a:p>
          </p:txBody>
        </p:sp>
      </p:grpSp>
      <p:grpSp>
        <p:nvGrpSpPr>
          <p:cNvPr id="47" name="Csoportba foglalás 46">
            <a:extLst>
              <a:ext uri="{FF2B5EF4-FFF2-40B4-BE49-F238E27FC236}">
                <a16:creationId xmlns:a16="http://schemas.microsoft.com/office/drawing/2014/main" id="{D99B4554-A16A-4D1D-BC78-BA70D4DE904E}"/>
              </a:ext>
            </a:extLst>
          </p:cNvPr>
          <p:cNvGrpSpPr/>
          <p:nvPr/>
        </p:nvGrpSpPr>
        <p:grpSpPr>
          <a:xfrm>
            <a:off x="7887693" y="1911967"/>
            <a:ext cx="3503727" cy="2313009"/>
            <a:chOff x="7887693" y="1911967"/>
            <a:chExt cx="3503727" cy="2313009"/>
          </a:xfrm>
        </p:grpSpPr>
        <p:sp>
          <p:nvSpPr>
            <p:cNvPr id="36" name="Szabadkézi sokszög: alakzat 35">
              <a:extLst>
                <a:ext uri="{FF2B5EF4-FFF2-40B4-BE49-F238E27FC236}">
                  <a16:creationId xmlns:a16="http://schemas.microsoft.com/office/drawing/2014/main" id="{79B41798-128C-4CC4-961E-434E8312F5D5}"/>
                </a:ext>
              </a:extLst>
            </p:cNvPr>
            <p:cNvSpPr/>
            <p:nvPr/>
          </p:nvSpPr>
          <p:spPr>
            <a:xfrm>
              <a:off x="7887693" y="1911967"/>
              <a:ext cx="3267986" cy="2313009"/>
            </a:xfrm>
            <a:custGeom>
              <a:avLst/>
              <a:gdLst>
                <a:gd name="connsiteX0" fmla="*/ 0 w 3267986"/>
                <a:gd name="connsiteY0" fmla="*/ 2075290 h 2313009"/>
                <a:gd name="connsiteX1" fmla="*/ 294198 w 3267986"/>
                <a:gd name="connsiteY1" fmla="*/ 2274073 h 2313009"/>
                <a:gd name="connsiteX2" fmla="*/ 580445 w 3267986"/>
                <a:gd name="connsiteY2" fmla="*/ 2297927 h 2313009"/>
                <a:gd name="connsiteX3" fmla="*/ 993913 w 3267986"/>
                <a:gd name="connsiteY3" fmla="*/ 2099144 h 2313009"/>
                <a:gd name="connsiteX4" fmla="*/ 1383527 w 3267986"/>
                <a:gd name="connsiteY4" fmla="*/ 1765189 h 2313009"/>
                <a:gd name="connsiteX5" fmla="*/ 3267986 w 3267986"/>
                <a:gd name="connsiteY5" fmla="*/ 0 h 231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986" h="2313009">
                  <a:moveTo>
                    <a:pt x="0" y="2075290"/>
                  </a:moveTo>
                  <a:cubicBezTo>
                    <a:pt x="98728" y="2156128"/>
                    <a:pt x="197457" y="2236967"/>
                    <a:pt x="294198" y="2274073"/>
                  </a:cubicBezTo>
                  <a:cubicBezTo>
                    <a:pt x="390939" y="2311179"/>
                    <a:pt x="463826" y="2327082"/>
                    <a:pt x="580445" y="2297927"/>
                  </a:cubicBezTo>
                  <a:cubicBezTo>
                    <a:pt x="697064" y="2268772"/>
                    <a:pt x="860066" y="2187934"/>
                    <a:pt x="993913" y="2099144"/>
                  </a:cubicBezTo>
                  <a:cubicBezTo>
                    <a:pt x="1127760" y="2010354"/>
                    <a:pt x="1004515" y="2115046"/>
                    <a:pt x="1383527" y="1765189"/>
                  </a:cubicBezTo>
                  <a:cubicBezTo>
                    <a:pt x="1762539" y="1415332"/>
                    <a:pt x="2515262" y="707666"/>
                    <a:pt x="3267986" y="0"/>
                  </a:cubicBezTo>
                </a:path>
              </a:pathLst>
            </a:custGeom>
            <a:noFill/>
            <a:ln w="254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Szövegdoboz 42">
              <a:extLst>
                <a:ext uri="{FF2B5EF4-FFF2-40B4-BE49-F238E27FC236}">
                  <a16:creationId xmlns:a16="http://schemas.microsoft.com/office/drawing/2014/main" id="{FCC204D3-3F12-4C35-A1D1-2B685EA141F2}"/>
                </a:ext>
              </a:extLst>
            </p:cNvPr>
            <p:cNvSpPr txBox="1"/>
            <p:nvPr/>
          </p:nvSpPr>
          <p:spPr>
            <a:xfrm rot="18988796">
              <a:off x="10445327" y="2250079"/>
              <a:ext cx="946093"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500 K</a:t>
              </a:r>
            </a:p>
          </p:txBody>
        </p:sp>
      </p:grpSp>
      <p:grpSp>
        <p:nvGrpSpPr>
          <p:cNvPr id="45" name="Csoportba foglalás 44">
            <a:extLst>
              <a:ext uri="{FF2B5EF4-FFF2-40B4-BE49-F238E27FC236}">
                <a16:creationId xmlns:a16="http://schemas.microsoft.com/office/drawing/2014/main" id="{A7D17348-56BD-4EB6-A90B-8B716F580685}"/>
              </a:ext>
            </a:extLst>
          </p:cNvPr>
          <p:cNvGrpSpPr/>
          <p:nvPr/>
        </p:nvGrpSpPr>
        <p:grpSpPr>
          <a:xfrm>
            <a:off x="7895644" y="1752940"/>
            <a:ext cx="2608028" cy="3236529"/>
            <a:chOff x="7895644" y="1752940"/>
            <a:chExt cx="2608028" cy="3236529"/>
          </a:xfrm>
        </p:grpSpPr>
        <p:sp>
          <p:nvSpPr>
            <p:cNvPr id="37" name="Szabadkézi sokszög: alakzat 36">
              <a:extLst>
                <a:ext uri="{FF2B5EF4-FFF2-40B4-BE49-F238E27FC236}">
                  <a16:creationId xmlns:a16="http://schemas.microsoft.com/office/drawing/2014/main" id="{02D5987F-C557-429C-B3A2-9354DE95E083}"/>
                </a:ext>
              </a:extLst>
            </p:cNvPr>
            <p:cNvSpPr/>
            <p:nvPr/>
          </p:nvSpPr>
          <p:spPr>
            <a:xfrm>
              <a:off x="7895644" y="1907922"/>
              <a:ext cx="2608028" cy="3081547"/>
            </a:xfrm>
            <a:custGeom>
              <a:avLst/>
              <a:gdLst>
                <a:gd name="connsiteX0" fmla="*/ 0 w 2608028"/>
                <a:gd name="connsiteY0" fmla="*/ 2305878 h 3323991"/>
                <a:gd name="connsiteX1" fmla="*/ 119270 w 2608028"/>
                <a:gd name="connsiteY1" fmla="*/ 2719346 h 3323991"/>
                <a:gd name="connsiteX2" fmla="*/ 294198 w 2608028"/>
                <a:gd name="connsiteY2" fmla="*/ 3132814 h 3323991"/>
                <a:gd name="connsiteX3" fmla="*/ 588397 w 2608028"/>
                <a:gd name="connsiteY3" fmla="*/ 3323645 h 3323991"/>
                <a:gd name="connsiteX4" fmla="*/ 970059 w 2608028"/>
                <a:gd name="connsiteY4" fmla="*/ 3164619 h 3323991"/>
                <a:gd name="connsiteX5" fmla="*/ 1351722 w 2608028"/>
                <a:gd name="connsiteY5" fmla="*/ 2671638 h 3323991"/>
                <a:gd name="connsiteX6" fmla="*/ 1606164 w 2608028"/>
                <a:gd name="connsiteY6" fmla="*/ 2218414 h 3323991"/>
                <a:gd name="connsiteX7" fmla="*/ 1908313 w 2608028"/>
                <a:gd name="connsiteY7" fmla="*/ 1574358 h 3323991"/>
                <a:gd name="connsiteX8" fmla="*/ 2608028 w 2608028"/>
                <a:gd name="connsiteY8" fmla="*/ 0 h 332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028" h="3323991">
                  <a:moveTo>
                    <a:pt x="0" y="2305878"/>
                  </a:moveTo>
                  <a:cubicBezTo>
                    <a:pt x="35118" y="2443700"/>
                    <a:pt x="70237" y="2581523"/>
                    <a:pt x="119270" y="2719346"/>
                  </a:cubicBezTo>
                  <a:cubicBezTo>
                    <a:pt x="168303" y="2857169"/>
                    <a:pt x="216010" y="3032098"/>
                    <a:pt x="294198" y="3132814"/>
                  </a:cubicBezTo>
                  <a:cubicBezTo>
                    <a:pt x="372386" y="3233531"/>
                    <a:pt x="475754" y="3318344"/>
                    <a:pt x="588397" y="3323645"/>
                  </a:cubicBezTo>
                  <a:cubicBezTo>
                    <a:pt x="701040" y="3328946"/>
                    <a:pt x="842838" y="3273287"/>
                    <a:pt x="970059" y="3164619"/>
                  </a:cubicBezTo>
                  <a:cubicBezTo>
                    <a:pt x="1097280" y="3055951"/>
                    <a:pt x="1245705" y="2829339"/>
                    <a:pt x="1351722" y="2671638"/>
                  </a:cubicBezTo>
                  <a:cubicBezTo>
                    <a:pt x="1457739" y="2513937"/>
                    <a:pt x="1513399" y="2401294"/>
                    <a:pt x="1606164" y="2218414"/>
                  </a:cubicBezTo>
                  <a:cubicBezTo>
                    <a:pt x="1698929" y="2035534"/>
                    <a:pt x="1741336" y="1944094"/>
                    <a:pt x="1908313" y="1574358"/>
                  </a:cubicBezTo>
                  <a:cubicBezTo>
                    <a:pt x="2075290" y="1204622"/>
                    <a:pt x="2341659" y="602311"/>
                    <a:pt x="2608028" y="0"/>
                  </a:cubicBezTo>
                </a:path>
              </a:pathLst>
            </a:cu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Szövegdoboz 43">
              <a:extLst>
                <a:ext uri="{FF2B5EF4-FFF2-40B4-BE49-F238E27FC236}">
                  <a16:creationId xmlns:a16="http://schemas.microsoft.com/office/drawing/2014/main" id="{2FD09979-39B0-404A-8AE8-B40AD3A5CE1A}"/>
                </a:ext>
              </a:extLst>
            </p:cNvPr>
            <p:cNvSpPr txBox="1"/>
            <p:nvPr/>
          </p:nvSpPr>
          <p:spPr>
            <a:xfrm rot="17724916">
              <a:off x="9628041" y="1995154"/>
              <a:ext cx="946093"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200 K</a:t>
              </a:r>
            </a:p>
          </p:txBody>
        </p:sp>
      </p:grpSp>
      <p:sp>
        <p:nvSpPr>
          <p:cNvPr id="49" name="Szövegdoboz 48">
            <a:extLst>
              <a:ext uri="{FF2B5EF4-FFF2-40B4-BE49-F238E27FC236}">
                <a16:creationId xmlns:a16="http://schemas.microsoft.com/office/drawing/2014/main" id="{6E61E198-D91A-4CB5-A8E1-417811BFCD2C}"/>
              </a:ext>
            </a:extLst>
          </p:cNvPr>
          <p:cNvSpPr txBox="1"/>
          <p:nvPr/>
        </p:nvSpPr>
        <p:spPr>
          <a:xfrm>
            <a:off x="10750730" y="4697350"/>
            <a:ext cx="726481" cy="707886"/>
          </a:xfrm>
          <a:prstGeom prst="rect">
            <a:avLst/>
          </a:prstGeom>
          <a:noFill/>
        </p:spPr>
        <p:txBody>
          <a:bodyPr wrap="none" rtlCol="0">
            <a:spAutoFit/>
          </a:bodyPr>
          <a:lstStyle/>
          <a:p>
            <a:r>
              <a:rPr lang="hu-HU" sz="4000" dirty="0">
                <a:latin typeface="Times New Roman" panose="02020603050405020304" pitchFamily="18" charset="0"/>
                <a:cs typeface="Times New Roman" panose="02020603050405020304" pitchFamily="18" charset="0"/>
              </a:rPr>
              <a:t>N</a:t>
            </a:r>
            <a:r>
              <a:rPr lang="hu-HU" sz="4000" baseline="-250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792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000"/>
                                  </p:stCondLst>
                                  <p:childTnLst>
                                    <p:set>
                                      <p:cBhvr>
                                        <p:cTn id="11" dur="1" fill="hold">
                                          <p:stCondLst>
                                            <p:cond delay="0"/>
                                          </p:stCondLst>
                                        </p:cTn>
                                        <p:tgtEl>
                                          <p:spTgt spid="49"/>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nodeType="afterEffect">
                                  <p:stCondLst>
                                    <p:cond delay="1000"/>
                                  </p:stCondLst>
                                  <p:childTnLst>
                                    <p:set>
                                      <p:cBhvr>
                                        <p:cTn id="14" dur="1" fill="hold">
                                          <p:stCondLst>
                                            <p:cond delay="0"/>
                                          </p:stCondLst>
                                        </p:cTn>
                                        <p:tgtEl>
                                          <p:spTgt spid="45"/>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cTn>
                              </p:par>
                            </p:childTnLst>
                          </p:cTn>
                        </p:par>
                        <p:par>
                          <p:cTn id="18" fill="hold">
                            <p:stCondLst>
                              <p:cond delay="4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228599" y="365125"/>
            <a:ext cx="10515600" cy="1325563"/>
          </a:xfrm>
        </p:spPr>
        <p:txBody>
          <a:bodyPr/>
          <a:lstStyle/>
          <a:p>
            <a:pPr algn="ctr"/>
            <a:r>
              <a:rPr lang="hu-HU" dirty="0">
                <a:latin typeface="Times New Roman" panose="02020603050405020304" pitchFamily="18" charset="0"/>
                <a:cs typeface="Times New Roman" panose="02020603050405020304" pitchFamily="18" charset="0"/>
              </a:rPr>
              <a:t>van der Waals </a:t>
            </a:r>
            <a:r>
              <a:rPr lang="hu-HU" dirty="0" smtClean="0">
                <a:latin typeface="Times New Roman" panose="02020603050405020304" pitchFamily="18" charset="0"/>
                <a:cs typeface="Times New Roman" panose="02020603050405020304" pitchFamily="18" charset="0"/>
              </a:rPr>
              <a:t>equation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2828" y="1666598"/>
            <a:ext cx="7121536" cy="5032376"/>
          </a:xfrm>
        </p:spPr>
        <p:txBody>
          <a:bodyPr>
            <a:normAutofit lnSpcReduction="10000"/>
          </a:bodyPr>
          <a:lstStyle/>
          <a:p>
            <a:r>
              <a:rPr lang="en-US" dirty="0">
                <a:latin typeface="Times New Roman" panose="02020603050405020304" pitchFamily="18" charset="0"/>
                <a:cs typeface="Times New Roman" panose="02020603050405020304" pitchFamily="18" charset="0"/>
              </a:rPr>
              <a:t>J. D. van der </a:t>
            </a:r>
            <a:r>
              <a:rPr lang="en-US" dirty="0" smtClean="0">
                <a:latin typeface="Times New Roman" panose="02020603050405020304" pitchFamily="18" charset="0"/>
                <a:cs typeface="Times New Roman" panose="02020603050405020304" pitchFamily="18" charset="0"/>
              </a:rPr>
              <a:t>Waals </a:t>
            </a:r>
            <a:r>
              <a:rPr lang="en-US" dirty="0">
                <a:latin typeface="Times New Roman" panose="02020603050405020304" pitchFamily="18" charset="0"/>
                <a:cs typeface="Times New Roman" panose="02020603050405020304" pitchFamily="18" charset="0"/>
              </a:rPr>
              <a:t>tried to describe the deviations from the </a:t>
            </a:r>
            <a:r>
              <a:rPr lang="en-US" dirty="0" smtClean="0">
                <a:latin typeface="Times New Roman" panose="02020603050405020304" pitchFamily="18" charset="0"/>
                <a:cs typeface="Times New Roman" panose="02020603050405020304" pitchFamily="18" charset="0"/>
              </a:rPr>
              <a:t>ideal</a:t>
            </a:r>
            <a:r>
              <a:rPr lang="hu-HU" dirty="0" smtClean="0">
                <a:latin typeface="Times New Roman" panose="02020603050405020304" pitchFamily="18" charset="0"/>
                <a:cs typeface="Times New Roman" panose="02020603050405020304" pitchFamily="18" charset="0"/>
              </a:rPr>
              <a:t> gases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modifying the universal gas law</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spcBef>
                <a:spcPts val="600"/>
              </a:spcBef>
              <a:spcAft>
                <a:spcPts val="1200"/>
              </a:spcAft>
            </a:pPr>
            <a:r>
              <a:rPr lang="hu-HU" dirty="0" smtClean="0">
                <a:latin typeface="Times New Roman" panose="02020603050405020304" pitchFamily="18" charset="0"/>
                <a:cs typeface="Times New Roman" panose="02020603050405020304" pitchFamily="18" charset="0"/>
              </a:rPr>
              <a:t>The own volume was subtracted from the total volume </a:t>
            </a:r>
            <a:r>
              <a:rPr lang="hu-HU" i="1" dirty="0" smtClean="0">
                <a:latin typeface="Times New Roman" panose="02020603050405020304" pitchFamily="18" charset="0"/>
                <a:cs typeface="Times New Roman" panose="02020603050405020304" pitchFamily="18" charset="0"/>
              </a:rPr>
              <a:t>(V-nb)</a:t>
            </a:r>
            <a:r>
              <a:rPr lang="hu-HU" dirty="0" smtClean="0">
                <a:latin typeface="Times New Roman" panose="02020603050405020304" pitchFamily="18" charset="0"/>
                <a:cs typeface="Times New Roman" panose="02020603050405020304" pitchFamily="18" charset="0"/>
              </a:rPr>
              <a:t>, where </a:t>
            </a:r>
            <a:r>
              <a:rPr lang="hu-HU" dirty="0">
                <a:latin typeface="Times New Roman" panose="02020603050405020304" pitchFamily="18" charset="0"/>
                <a:cs typeface="Times New Roman" panose="02020603050405020304" pitchFamily="18" charset="0"/>
              </a:rPr>
              <a:t>„b” </a:t>
            </a:r>
            <a:r>
              <a:rPr lang="hu-HU" dirty="0" smtClean="0">
                <a:latin typeface="Times New Roman" panose="02020603050405020304" pitchFamily="18" charset="0"/>
                <a:cs typeface="Times New Roman" panose="02020603050405020304" pitchFamily="18" charset="0"/>
              </a:rPr>
              <a:t>is a constant of the own volume.</a:t>
            </a:r>
            <a:endParaRPr lang="hu-HU" dirty="0">
              <a:latin typeface="Times New Roman" panose="02020603050405020304" pitchFamily="18" charset="0"/>
              <a:cs typeface="Times New Roman" panose="02020603050405020304" pitchFamily="18" charset="0"/>
            </a:endParaRPr>
          </a:p>
          <a:p>
            <a:pPr lvl="1">
              <a:spcBef>
                <a:spcPts val="600"/>
              </a:spcBef>
              <a:spcAft>
                <a:spcPts val="1200"/>
              </a:spcAft>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attractive force between the particles reduces the frequency of collisions with the wall, as well as the energy of the collisions</a:t>
            </a:r>
            <a:r>
              <a:rPr lang="hu-HU" dirty="0" smtClean="0">
                <a:latin typeface="Times New Roman" panose="02020603050405020304" pitchFamily="18" charset="0"/>
                <a:cs typeface="Times New Roman" panose="02020603050405020304" pitchFamily="18" charset="0"/>
              </a:rPr>
              <a:t>. Both are proportional to the spacial distribution of the particles </a:t>
            </a:r>
            <a:r>
              <a:rPr lang="hu-HU" i="1" dirty="0" smtClean="0">
                <a:latin typeface="Times New Roman" panose="02020603050405020304" pitchFamily="18" charset="0"/>
                <a:cs typeface="Times New Roman" panose="02020603050405020304" pitchFamily="18" charset="0"/>
              </a:rPr>
              <a:t>(n/V)</a:t>
            </a:r>
            <a:r>
              <a:rPr lang="hu-HU" i="1" baseline="30000" dirty="0" smtClean="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The „a</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proportional to the constant describing the nature of interactions.</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Reorganized into a form similar to the universal gas </a:t>
            </a:r>
            <a:r>
              <a:rPr lang="en-US" dirty="0" smtClean="0">
                <a:latin typeface="Times New Roman" panose="02020603050405020304" pitchFamily="18" charset="0"/>
                <a:cs typeface="Times New Roman" panose="02020603050405020304" pitchFamily="18" charset="0"/>
              </a:rPr>
              <a:t>law</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2101F0AD-4642-46B3-BE72-754F2B9C431B}"/>
                  </a:ext>
                </a:extLst>
              </p:cNvPr>
              <p:cNvSpPr txBox="1"/>
              <p:nvPr/>
            </p:nvSpPr>
            <p:spPr>
              <a:xfrm>
                <a:off x="7656129" y="5762807"/>
                <a:ext cx="4360040"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2800" i="1" smtClean="0">
                              <a:latin typeface="Cambria Math" panose="02040503050406030204" pitchFamily="18" charset="0"/>
                            </a:rPr>
                          </m:ctrlPr>
                        </m:dPr>
                        <m:e>
                          <m:r>
                            <a:rPr lang="hu-HU" sz="2800" b="0" i="1" smtClean="0">
                              <a:latin typeface="Cambria Math" panose="02040503050406030204" pitchFamily="18" charset="0"/>
                            </a:rPr>
                            <m:t>𝑝</m:t>
                          </m:r>
                          <m:r>
                            <a:rPr lang="hu-HU" sz="2800" b="0" i="1" smtClean="0">
                              <a:latin typeface="Cambria Math" panose="02040503050406030204" pitchFamily="18" charset="0"/>
                            </a:rPr>
                            <m:t>+</m:t>
                          </m:r>
                          <m:r>
                            <a:rPr lang="hu-HU" sz="2800" b="0" i="1" smtClean="0">
                              <a:latin typeface="Cambria Math" panose="02040503050406030204" pitchFamily="18" charset="0"/>
                            </a:rPr>
                            <m:t>𝑎</m:t>
                          </m:r>
                          <m:f>
                            <m:fPr>
                              <m:ctrlPr>
                                <a:rPr lang="hu-HU" sz="2800" b="0" i="1" smtClean="0">
                                  <a:latin typeface="Cambria Math" panose="02040503050406030204" pitchFamily="18" charset="0"/>
                                </a:rPr>
                              </m:ctrlPr>
                            </m:fPr>
                            <m:num>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𝑛</m:t>
                                  </m:r>
                                </m:e>
                                <m:sup>
                                  <m:r>
                                    <a:rPr lang="hu-HU" sz="2800" b="0" i="1" smtClean="0">
                                      <a:latin typeface="Cambria Math" panose="02040503050406030204" pitchFamily="18" charset="0"/>
                                    </a:rPr>
                                    <m:t>2</m:t>
                                  </m:r>
                                </m:sup>
                              </m:sSup>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𝑉</m:t>
                                  </m:r>
                                </m:e>
                                <m:sup>
                                  <m:r>
                                    <a:rPr lang="hu-HU" sz="2800" b="0" i="1" smtClean="0">
                                      <a:latin typeface="Cambria Math" panose="02040503050406030204" pitchFamily="18" charset="0"/>
                                    </a:rPr>
                                    <m:t>2</m:t>
                                  </m:r>
                                </m:sup>
                              </m:sSup>
                            </m:den>
                          </m:f>
                        </m:e>
                      </m:d>
                      <m:d>
                        <m:dPr>
                          <m:ctrlPr>
                            <a:rPr lang="hu-HU" sz="2800" i="1" smtClean="0">
                              <a:latin typeface="Cambria Math" panose="02040503050406030204" pitchFamily="18" charset="0"/>
                            </a:rPr>
                          </m:ctrlPr>
                        </m:dPr>
                        <m:e>
                          <m:r>
                            <a:rPr lang="hu-HU" sz="2800" b="0" i="1" smtClean="0">
                              <a:latin typeface="Cambria Math" panose="02040503050406030204" pitchFamily="18" charset="0"/>
                            </a:rPr>
                            <m:t>𝑉</m:t>
                          </m:r>
                          <m:r>
                            <a:rPr lang="hu-HU" sz="2800" b="0" i="1" smtClean="0">
                              <a:latin typeface="Cambria Math" panose="02040503050406030204" pitchFamily="18" charset="0"/>
                            </a:rPr>
                            <m:t>−</m:t>
                          </m:r>
                          <m:r>
                            <a:rPr lang="hu-HU" sz="2800" b="0" i="1" smtClean="0">
                              <a:latin typeface="Cambria Math" panose="02040503050406030204" pitchFamily="18" charset="0"/>
                            </a:rPr>
                            <m:t>𝑛𝑏</m:t>
                          </m:r>
                        </m:e>
                      </m:d>
                      <m:r>
                        <a:rPr lang="hu-HU" sz="2800" b="0" i="1" smtClean="0">
                          <a:latin typeface="Cambria Math" panose="02040503050406030204" pitchFamily="18" charset="0"/>
                        </a:rPr>
                        <m:t>=</m:t>
                      </m:r>
                      <m:r>
                        <a:rPr lang="hu-HU" sz="2800" b="0" i="1" smtClean="0">
                          <a:latin typeface="Cambria Math" panose="02040503050406030204" pitchFamily="18" charset="0"/>
                        </a:rPr>
                        <m:t>𝑛𝑅𝑇</m:t>
                      </m:r>
                    </m:oMath>
                  </m:oMathPara>
                </a14:m>
                <a:endParaRPr lang="hu-HU" sz="2800" dirty="0"/>
              </a:p>
            </p:txBody>
          </p:sp>
        </mc:Choice>
        <mc:Fallback xmlns="">
          <p:sp>
            <p:nvSpPr>
              <p:cNvPr id="4" name="Szövegdoboz 3">
                <a:extLst>
                  <a:ext uri="{FF2B5EF4-FFF2-40B4-BE49-F238E27FC236}">
                    <a16:creationId xmlns:a16="http://schemas.microsoft.com/office/drawing/2014/main" id="{2101F0AD-4642-46B3-BE72-754F2B9C431B}"/>
                  </a:ext>
                </a:extLst>
              </p:cNvPr>
              <p:cNvSpPr txBox="1">
                <a:spLocks noRot="1" noChangeAspect="1" noMove="1" noResize="1" noEditPoints="1" noAdjustHandles="1" noChangeArrowheads="1" noChangeShapeType="1" noTextEdit="1"/>
              </p:cNvSpPr>
              <p:nvPr/>
            </p:nvSpPr>
            <p:spPr>
              <a:xfrm>
                <a:off x="7656129" y="5762807"/>
                <a:ext cx="4360040" cy="976806"/>
              </a:xfrm>
              <a:prstGeom prst="rect">
                <a:avLst/>
              </a:prstGeom>
              <a:blipFill>
                <a:blip r:embed="rId3"/>
                <a:stretch>
                  <a:fillRect/>
                </a:stretch>
              </a:blipFill>
            </p:spPr>
            <p:txBody>
              <a:bodyPr/>
              <a:lstStyle/>
              <a:p>
                <a:r>
                  <a:rPr lang="hu-HU">
                    <a:noFill/>
                  </a:rPr>
                  <a:t> </a:t>
                </a:r>
              </a:p>
            </p:txBody>
          </p:sp>
        </mc:Fallback>
      </mc:AlternateContent>
      <p:pic>
        <p:nvPicPr>
          <p:cNvPr id="6" name="Kép 5">
            <a:extLst>
              <a:ext uri="{FF2B5EF4-FFF2-40B4-BE49-F238E27FC236}">
                <a16:creationId xmlns:a16="http://schemas.microsoft.com/office/drawing/2014/main" id="{66A2E962-853B-470B-BF9B-1E2CB1D9CA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02582" y="228476"/>
            <a:ext cx="2468447" cy="2791815"/>
          </a:xfrm>
          <a:prstGeom prst="rect">
            <a:avLst/>
          </a:prstGeom>
        </p:spPr>
      </p:pic>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9ED267A2-AF89-4EF6-BBCB-5B57B0FF7C84}"/>
                  </a:ext>
                </a:extLst>
              </p:cNvPr>
              <p:cNvSpPr txBox="1"/>
              <p:nvPr/>
            </p:nvSpPr>
            <p:spPr>
              <a:xfrm>
                <a:off x="8782756" y="3288147"/>
                <a:ext cx="2123466"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𝑛𝑅𝑇</m:t>
                          </m:r>
                        </m:num>
                        <m:den>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𝑉</m:t>
                              </m:r>
                              <m:r>
                                <a:rPr lang="hu-HU" sz="2800" b="0" i="1" smtClean="0">
                                  <a:latin typeface="Cambria Math" panose="02040503050406030204" pitchFamily="18" charset="0"/>
                                </a:rPr>
                                <m:t>−</m:t>
                              </m:r>
                              <m:r>
                                <a:rPr lang="hu-HU" sz="2800" b="0" i="1" smtClean="0">
                                  <a:latin typeface="Cambria Math" panose="02040503050406030204" pitchFamily="18" charset="0"/>
                                </a:rPr>
                                <m:t>𝑛𝑏</m:t>
                              </m:r>
                            </m:e>
                          </m:d>
                        </m:den>
                      </m:f>
                    </m:oMath>
                  </m:oMathPara>
                </a14:m>
                <a:endParaRPr lang="hu-HU" sz="2800" dirty="0"/>
              </a:p>
            </p:txBody>
          </p:sp>
        </mc:Choice>
        <mc:Fallback xmlns="">
          <p:sp>
            <p:nvSpPr>
              <p:cNvPr id="7" name="Szövegdoboz 6">
                <a:extLst>
                  <a:ext uri="{FF2B5EF4-FFF2-40B4-BE49-F238E27FC236}">
                    <a16:creationId xmlns:a16="http://schemas.microsoft.com/office/drawing/2014/main" id="{9ED267A2-AF89-4EF6-BBCB-5B57B0FF7C84}"/>
                  </a:ext>
                </a:extLst>
              </p:cNvPr>
              <p:cNvSpPr txBox="1">
                <a:spLocks noRot="1" noChangeAspect="1" noMove="1" noResize="1" noEditPoints="1" noAdjustHandles="1" noChangeArrowheads="1" noChangeShapeType="1" noTextEdit="1"/>
              </p:cNvSpPr>
              <p:nvPr/>
            </p:nvSpPr>
            <p:spPr>
              <a:xfrm>
                <a:off x="8782756" y="3288147"/>
                <a:ext cx="2123466" cy="86754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B07D444E-030B-4DAF-9184-78F23771B902}"/>
                  </a:ext>
                </a:extLst>
              </p:cNvPr>
              <p:cNvSpPr txBox="1"/>
              <p:nvPr/>
            </p:nvSpPr>
            <p:spPr>
              <a:xfrm>
                <a:off x="8053220" y="4467965"/>
                <a:ext cx="3574697" cy="883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𝑛𝑅𝑇</m:t>
                          </m:r>
                        </m:num>
                        <m:den>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𝑉</m:t>
                              </m:r>
                              <m:r>
                                <a:rPr lang="hu-HU" sz="2800" b="0" i="1" smtClean="0">
                                  <a:latin typeface="Cambria Math" panose="02040503050406030204" pitchFamily="18" charset="0"/>
                                </a:rPr>
                                <m:t>−</m:t>
                              </m:r>
                              <m:r>
                                <a:rPr lang="hu-HU" sz="2800" b="0" i="1" smtClean="0">
                                  <a:latin typeface="Cambria Math" panose="02040503050406030204" pitchFamily="18" charset="0"/>
                                </a:rPr>
                                <m:t>𝑛𝑏</m:t>
                              </m:r>
                            </m:e>
                          </m:d>
                        </m:den>
                      </m:f>
                      <m:r>
                        <a:rPr lang="hu-HU" sz="2800" b="0" i="1" smtClean="0">
                          <a:latin typeface="Cambria Math" panose="02040503050406030204" pitchFamily="18" charset="0"/>
                        </a:rPr>
                        <m:t>−</m:t>
                      </m:r>
                      <m:r>
                        <a:rPr lang="hu-HU" sz="2800" b="0" i="1" smtClean="0">
                          <a:latin typeface="Cambria Math" panose="02040503050406030204" pitchFamily="18" charset="0"/>
                        </a:rPr>
                        <m:t>𝑎</m:t>
                      </m:r>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r>
                                    <a:rPr lang="hu-HU" sz="2800" i="1">
                                      <a:latin typeface="Cambria Math" panose="02040503050406030204" pitchFamily="18" charset="0"/>
                                    </a:rPr>
                                    <m:t>𝑛</m:t>
                                  </m:r>
                                </m:num>
                                <m:den>
                                  <m:r>
                                    <a:rPr lang="hu-HU" sz="2800" i="1">
                                      <a:latin typeface="Cambria Math" panose="02040503050406030204" pitchFamily="18" charset="0"/>
                                    </a:rPr>
                                    <m:t>𝑉</m:t>
                                  </m:r>
                                </m:den>
                              </m:f>
                            </m:e>
                          </m:d>
                        </m:e>
                        <m:sup>
                          <m:r>
                            <a:rPr lang="hu-HU" sz="2800" b="0" i="1" smtClean="0">
                              <a:latin typeface="Cambria Math" panose="02040503050406030204" pitchFamily="18" charset="0"/>
                            </a:rPr>
                            <m:t>2</m:t>
                          </m:r>
                        </m:sup>
                      </m:sSup>
                    </m:oMath>
                  </m:oMathPara>
                </a14:m>
                <a:endParaRPr lang="hu-HU" sz="2800" dirty="0"/>
              </a:p>
            </p:txBody>
          </p:sp>
        </mc:Choice>
        <mc:Fallback xmlns="">
          <p:sp>
            <p:nvSpPr>
              <p:cNvPr id="8" name="Szövegdoboz 7">
                <a:extLst>
                  <a:ext uri="{FF2B5EF4-FFF2-40B4-BE49-F238E27FC236}">
                    <a16:creationId xmlns:a16="http://schemas.microsoft.com/office/drawing/2014/main" id="{B07D444E-030B-4DAF-9184-78F23771B902}"/>
                  </a:ext>
                </a:extLst>
              </p:cNvPr>
              <p:cNvSpPr txBox="1">
                <a:spLocks noRot="1" noChangeAspect="1" noMove="1" noResize="1" noEditPoints="1" noAdjustHandles="1" noChangeArrowheads="1" noChangeShapeType="1" noTextEdit="1"/>
              </p:cNvSpPr>
              <p:nvPr/>
            </p:nvSpPr>
            <p:spPr>
              <a:xfrm>
                <a:off x="8053220" y="4467965"/>
                <a:ext cx="3574697" cy="88396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5581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5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Critical state of gases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0203" y="1741716"/>
            <a:ext cx="3912742" cy="5116284"/>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The van der Waals equation is not perfect because there is a section where three molar volumes belong to the same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 (see e.g., T</a:t>
            </a:r>
            <a:r>
              <a:rPr lang="hu-HU" baseline="-25000" dirty="0" smtClean="0">
                <a:latin typeface="Times New Roman" panose="02020603050405020304" pitchFamily="18" charset="0"/>
                <a:cs typeface="Times New Roman" panose="02020603050405020304" pitchFamily="18" charset="0"/>
              </a:rPr>
              <a:t>1</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However, as the temperature increases, the length of </a:t>
            </a:r>
            <a:r>
              <a:rPr lang="hu-HU" dirty="0" smtClean="0">
                <a:latin typeface="Times New Roman" panose="02020603050405020304" pitchFamily="18" charset="0"/>
                <a:cs typeface="Times New Roman" panose="02020603050405020304" pitchFamily="18" charset="0"/>
              </a:rPr>
              <a:t>such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section decreases, and at a given temperature it shrinks to an inflection point with a zero </a:t>
            </a:r>
            <a:r>
              <a:rPr lang="en-US" dirty="0" smtClean="0">
                <a:latin typeface="Times New Roman" panose="02020603050405020304" pitchFamily="18" charset="0"/>
                <a:cs typeface="Times New Roman" panose="02020603050405020304" pitchFamily="18" charset="0"/>
              </a:rPr>
              <a:t>slope</a:t>
            </a:r>
            <a:r>
              <a:rPr lang="hu-HU" dirty="0" smtClean="0">
                <a:latin typeface="Times New Roman" panose="02020603050405020304" pitchFamily="18" charset="0"/>
                <a:cs typeface="Times New Roman" panose="02020603050405020304" pitchFamily="18" charset="0"/>
              </a:rPr>
              <a:t> (T</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temperature, pressure and molar volume correspond </a:t>
            </a:r>
            <a:r>
              <a:rPr lang="en-US" dirty="0" smtClean="0">
                <a:latin typeface="Times New Roman" panose="02020603050405020304" pitchFamily="18" charset="0"/>
                <a:cs typeface="Times New Roman" panose="02020603050405020304" pitchFamily="18" charset="0"/>
              </a:rPr>
              <a:t>well to </a:t>
            </a:r>
            <a:r>
              <a:rPr lang="en-US" dirty="0">
                <a:latin typeface="Times New Roman" panose="02020603050405020304" pitchFamily="18" charset="0"/>
                <a:cs typeface="Times New Roman" panose="02020603050405020304" pitchFamily="18" charset="0"/>
              </a:rPr>
              <a:t>the so-called with critical </a:t>
            </a:r>
            <a:r>
              <a:rPr lang="hu-HU" dirty="0" smtClean="0">
                <a:latin typeface="Times New Roman" panose="02020603050405020304" pitchFamily="18" charset="0"/>
                <a:cs typeface="Times New Roman" panose="02020603050405020304" pitchFamily="18" charset="0"/>
              </a:rPr>
              <a:t>state parameters.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Below their critical temperature, gases can be </a:t>
            </a:r>
            <a:r>
              <a:rPr lang="en-US" dirty="0" err="1" smtClean="0">
                <a:latin typeface="Times New Roman" panose="02020603050405020304" pitchFamily="18" charset="0"/>
                <a:cs typeface="Times New Roman" panose="02020603050405020304" pitchFamily="18" charset="0"/>
              </a:rPr>
              <a:t>liqu</a:t>
            </a:r>
            <a:r>
              <a:rPr lang="hu-HU"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fied</a:t>
            </a:r>
            <a:r>
              <a:rPr lang="hu-HU" dirty="0" smtClean="0">
                <a:latin typeface="Times New Roman" panose="02020603050405020304" pitchFamily="18" charset="0"/>
                <a:cs typeface="Times New Roman" panose="02020603050405020304" pitchFamily="18" charset="0"/>
              </a:rPr>
              <a:t>/condensed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pressure, but not above </a:t>
            </a:r>
            <a:r>
              <a:rPr lang="en-US" dirty="0" smtClean="0">
                <a:latin typeface="Times New Roman" panose="02020603050405020304" pitchFamily="18" charset="0"/>
                <a:cs typeface="Times New Roman" panose="02020603050405020304" pitchFamily="18" charset="0"/>
              </a:rPr>
              <a:t>it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8" name="Freeform 6">
            <a:extLst>
              <a:ext uri="{FF2B5EF4-FFF2-40B4-BE49-F238E27FC236}">
                <a16:creationId xmlns:a16="http://schemas.microsoft.com/office/drawing/2014/main" id="{921ECAE1-7F44-4457-8B89-6F4177D2EA43}"/>
              </a:ext>
            </a:extLst>
          </p:cNvPr>
          <p:cNvSpPr>
            <a:spLocks noEditPoints="1"/>
          </p:cNvSpPr>
          <p:nvPr/>
        </p:nvSpPr>
        <p:spPr bwMode="auto">
          <a:xfrm>
            <a:off x="5784850" y="1830388"/>
            <a:ext cx="5562600" cy="3567112"/>
          </a:xfrm>
          <a:custGeom>
            <a:avLst/>
            <a:gdLst>
              <a:gd name="T0" fmla="*/ 0 w 3504"/>
              <a:gd name="T1" fmla="*/ 2247 h 2247"/>
              <a:gd name="T2" fmla="*/ 3504 w 3504"/>
              <a:gd name="T3" fmla="*/ 2247 h 2247"/>
              <a:gd name="T4" fmla="*/ 0 w 3504"/>
              <a:gd name="T5" fmla="*/ 1798 h 2247"/>
              <a:gd name="T6" fmla="*/ 3504 w 3504"/>
              <a:gd name="T7" fmla="*/ 1798 h 2247"/>
              <a:gd name="T8" fmla="*/ 0 w 3504"/>
              <a:gd name="T9" fmla="*/ 1348 h 2247"/>
              <a:gd name="T10" fmla="*/ 3504 w 3504"/>
              <a:gd name="T11" fmla="*/ 1348 h 2247"/>
              <a:gd name="T12" fmla="*/ 0 w 3504"/>
              <a:gd name="T13" fmla="*/ 899 h 2247"/>
              <a:gd name="T14" fmla="*/ 3504 w 3504"/>
              <a:gd name="T15" fmla="*/ 899 h 2247"/>
              <a:gd name="T16" fmla="*/ 0 w 3504"/>
              <a:gd name="T17" fmla="*/ 450 h 2247"/>
              <a:gd name="T18" fmla="*/ 3504 w 3504"/>
              <a:gd name="T19" fmla="*/ 450 h 2247"/>
              <a:gd name="T20" fmla="*/ 0 w 3504"/>
              <a:gd name="T21" fmla="*/ 0 h 2247"/>
              <a:gd name="T22" fmla="*/ 3504 w 3504"/>
              <a:gd name="T23" fmla="*/ 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4" h="2247">
                <a:moveTo>
                  <a:pt x="0" y="2247"/>
                </a:moveTo>
                <a:lnTo>
                  <a:pt x="3504" y="2247"/>
                </a:lnTo>
                <a:moveTo>
                  <a:pt x="0" y="1798"/>
                </a:moveTo>
                <a:lnTo>
                  <a:pt x="3504" y="1798"/>
                </a:lnTo>
                <a:moveTo>
                  <a:pt x="0" y="1348"/>
                </a:moveTo>
                <a:lnTo>
                  <a:pt x="3504" y="1348"/>
                </a:lnTo>
                <a:moveTo>
                  <a:pt x="0" y="899"/>
                </a:moveTo>
                <a:lnTo>
                  <a:pt x="3504" y="899"/>
                </a:lnTo>
                <a:moveTo>
                  <a:pt x="0" y="450"/>
                </a:moveTo>
                <a:lnTo>
                  <a:pt x="3504" y="450"/>
                </a:lnTo>
                <a:moveTo>
                  <a:pt x="0" y="0"/>
                </a:moveTo>
                <a:lnTo>
                  <a:pt x="3504"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Freeform 7">
            <a:extLst>
              <a:ext uri="{FF2B5EF4-FFF2-40B4-BE49-F238E27FC236}">
                <a16:creationId xmlns:a16="http://schemas.microsoft.com/office/drawing/2014/main" id="{38D5E1FE-7D8D-4A41-9CE9-8E85715D251F}"/>
              </a:ext>
            </a:extLst>
          </p:cNvPr>
          <p:cNvSpPr>
            <a:spLocks noEditPoints="1"/>
          </p:cNvSpPr>
          <p:nvPr/>
        </p:nvSpPr>
        <p:spPr bwMode="auto">
          <a:xfrm>
            <a:off x="6713538" y="1830388"/>
            <a:ext cx="4633912" cy="4279900"/>
          </a:xfrm>
          <a:custGeom>
            <a:avLst/>
            <a:gdLst>
              <a:gd name="T0" fmla="*/ 0 w 2919"/>
              <a:gd name="T1" fmla="*/ 0 h 2696"/>
              <a:gd name="T2" fmla="*/ 0 w 2919"/>
              <a:gd name="T3" fmla="*/ 2696 h 2696"/>
              <a:gd name="T4" fmla="*/ 578 w 2919"/>
              <a:gd name="T5" fmla="*/ 0 h 2696"/>
              <a:gd name="T6" fmla="*/ 578 w 2919"/>
              <a:gd name="T7" fmla="*/ 2696 h 2696"/>
              <a:gd name="T8" fmla="*/ 1163 w 2919"/>
              <a:gd name="T9" fmla="*/ 0 h 2696"/>
              <a:gd name="T10" fmla="*/ 1163 w 2919"/>
              <a:gd name="T11" fmla="*/ 2696 h 2696"/>
              <a:gd name="T12" fmla="*/ 1748 w 2919"/>
              <a:gd name="T13" fmla="*/ 0 h 2696"/>
              <a:gd name="T14" fmla="*/ 1748 w 2919"/>
              <a:gd name="T15" fmla="*/ 2696 h 2696"/>
              <a:gd name="T16" fmla="*/ 2333 w 2919"/>
              <a:gd name="T17" fmla="*/ 0 h 2696"/>
              <a:gd name="T18" fmla="*/ 2333 w 2919"/>
              <a:gd name="T19" fmla="*/ 2696 h 2696"/>
              <a:gd name="T20" fmla="*/ 2919 w 2919"/>
              <a:gd name="T21" fmla="*/ 0 h 2696"/>
              <a:gd name="T22" fmla="*/ 2919 w 2919"/>
              <a:gd name="T23" fmla="*/ 2696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9" h="2696">
                <a:moveTo>
                  <a:pt x="0" y="0"/>
                </a:moveTo>
                <a:lnTo>
                  <a:pt x="0" y="2696"/>
                </a:lnTo>
                <a:moveTo>
                  <a:pt x="578" y="0"/>
                </a:moveTo>
                <a:lnTo>
                  <a:pt x="578" y="2696"/>
                </a:lnTo>
                <a:moveTo>
                  <a:pt x="1163" y="0"/>
                </a:moveTo>
                <a:lnTo>
                  <a:pt x="1163" y="2696"/>
                </a:lnTo>
                <a:moveTo>
                  <a:pt x="1748" y="0"/>
                </a:moveTo>
                <a:lnTo>
                  <a:pt x="1748" y="2696"/>
                </a:lnTo>
                <a:moveTo>
                  <a:pt x="2333" y="0"/>
                </a:moveTo>
                <a:lnTo>
                  <a:pt x="2333" y="2696"/>
                </a:lnTo>
                <a:moveTo>
                  <a:pt x="2919" y="0"/>
                </a:moveTo>
                <a:lnTo>
                  <a:pt x="2919" y="2696"/>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Line 8">
            <a:extLst>
              <a:ext uri="{FF2B5EF4-FFF2-40B4-BE49-F238E27FC236}">
                <a16:creationId xmlns:a16="http://schemas.microsoft.com/office/drawing/2014/main" id="{954ED7CC-E09F-4D34-9DAE-77397BED8C53}"/>
              </a:ext>
            </a:extLst>
          </p:cNvPr>
          <p:cNvSpPr>
            <a:spLocks noChangeShapeType="1"/>
          </p:cNvSpPr>
          <p:nvPr/>
        </p:nvSpPr>
        <p:spPr bwMode="auto">
          <a:xfrm flipV="1">
            <a:off x="5784850" y="1830388"/>
            <a:ext cx="0" cy="42799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Line 9">
            <a:extLst>
              <a:ext uri="{FF2B5EF4-FFF2-40B4-BE49-F238E27FC236}">
                <a16:creationId xmlns:a16="http://schemas.microsoft.com/office/drawing/2014/main" id="{C09D1FC3-E768-4E0C-BEFF-EB07A0EB6A61}"/>
              </a:ext>
            </a:extLst>
          </p:cNvPr>
          <p:cNvSpPr>
            <a:spLocks noChangeShapeType="1"/>
          </p:cNvSpPr>
          <p:nvPr/>
        </p:nvSpPr>
        <p:spPr bwMode="auto">
          <a:xfrm>
            <a:off x="5784850" y="6110288"/>
            <a:ext cx="55626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Rectangle 16">
            <a:extLst>
              <a:ext uri="{FF2B5EF4-FFF2-40B4-BE49-F238E27FC236}">
                <a16:creationId xmlns:a16="http://schemas.microsoft.com/office/drawing/2014/main" id="{B83B4371-B83D-4FAF-986F-CFC4C1875597}"/>
              </a:ext>
            </a:extLst>
          </p:cNvPr>
          <p:cNvSpPr>
            <a:spLocks noChangeArrowheads="1"/>
          </p:cNvSpPr>
          <p:nvPr/>
        </p:nvSpPr>
        <p:spPr bwMode="auto">
          <a:xfrm>
            <a:off x="4992688" y="6010275"/>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3301E26A-3593-4E72-B102-60EC0ED96831}"/>
              </a:ext>
            </a:extLst>
          </p:cNvPr>
          <p:cNvSpPr>
            <a:spLocks noChangeArrowheads="1"/>
          </p:cNvSpPr>
          <p:nvPr/>
        </p:nvSpPr>
        <p:spPr bwMode="auto">
          <a:xfrm>
            <a:off x="4992688" y="5297488"/>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1EB921B3-0D01-4613-BEB3-C6A92CE55D64}"/>
              </a:ext>
            </a:extLst>
          </p:cNvPr>
          <p:cNvSpPr>
            <a:spLocks noChangeArrowheads="1"/>
          </p:cNvSpPr>
          <p:nvPr/>
        </p:nvSpPr>
        <p:spPr bwMode="auto">
          <a:xfrm>
            <a:off x="4992688" y="4584700"/>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BEA63D0F-5924-4B07-BA29-7BA32E5789B5}"/>
              </a:ext>
            </a:extLst>
          </p:cNvPr>
          <p:cNvSpPr>
            <a:spLocks noChangeArrowheads="1"/>
          </p:cNvSpPr>
          <p:nvPr/>
        </p:nvSpPr>
        <p:spPr bwMode="auto">
          <a:xfrm>
            <a:off x="4992688" y="3871913"/>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76B885AE-73A5-4C3F-9C73-1E6479D71CBA}"/>
              </a:ext>
            </a:extLst>
          </p:cNvPr>
          <p:cNvSpPr>
            <a:spLocks noChangeArrowheads="1"/>
          </p:cNvSpPr>
          <p:nvPr/>
        </p:nvSpPr>
        <p:spPr bwMode="auto">
          <a:xfrm>
            <a:off x="4992688" y="3155950"/>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1.050E+07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53E54E25-0029-491B-99C1-434E7676BD72}"/>
              </a:ext>
            </a:extLst>
          </p:cNvPr>
          <p:cNvSpPr>
            <a:spLocks noChangeArrowheads="1"/>
          </p:cNvSpPr>
          <p:nvPr/>
        </p:nvSpPr>
        <p:spPr bwMode="auto">
          <a:xfrm>
            <a:off x="4992688" y="2444750"/>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1.250E+07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03E1BA1A-FB54-4C6B-B8AC-EDB99908C068}"/>
              </a:ext>
            </a:extLst>
          </p:cNvPr>
          <p:cNvSpPr>
            <a:spLocks noChangeArrowheads="1"/>
          </p:cNvSpPr>
          <p:nvPr/>
        </p:nvSpPr>
        <p:spPr bwMode="auto">
          <a:xfrm>
            <a:off x="4992688" y="1731963"/>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1.450E+07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42B8604C-7D8A-42BF-9456-89D76842CB5B}"/>
              </a:ext>
            </a:extLst>
          </p:cNvPr>
          <p:cNvSpPr>
            <a:spLocks noChangeArrowheads="1"/>
          </p:cNvSpPr>
          <p:nvPr/>
        </p:nvSpPr>
        <p:spPr bwMode="auto">
          <a:xfrm>
            <a:off x="5651500" y="6207125"/>
            <a:ext cx="3810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0,06</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4E971840-5759-4766-8CA3-73BE15E01114}"/>
              </a:ext>
            </a:extLst>
          </p:cNvPr>
          <p:cNvSpPr>
            <a:spLocks noChangeArrowheads="1"/>
          </p:cNvSpPr>
          <p:nvPr/>
        </p:nvSpPr>
        <p:spPr bwMode="auto">
          <a:xfrm>
            <a:off x="6580188"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93F0E669-546A-469C-81A4-C1CC01ECA709}"/>
              </a:ext>
            </a:extLst>
          </p:cNvPr>
          <p:cNvSpPr>
            <a:spLocks noChangeArrowheads="1"/>
          </p:cNvSpPr>
          <p:nvPr/>
        </p:nvSpPr>
        <p:spPr bwMode="auto">
          <a:xfrm>
            <a:off x="7507288"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FD9FA71A-B61D-4638-A0CE-E9644069AF3E}"/>
              </a:ext>
            </a:extLst>
          </p:cNvPr>
          <p:cNvSpPr>
            <a:spLocks noChangeArrowheads="1"/>
          </p:cNvSpPr>
          <p:nvPr/>
        </p:nvSpPr>
        <p:spPr bwMode="auto">
          <a:xfrm>
            <a:off x="8435975"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B545F124-980F-42D0-A100-E1C8E94CA8ED}"/>
              </a:ext>
            </a:extLst>
          </p:cNvPr>
          <p:cNvSpPr>
            <a:spLocks noChangeArrowheads="1"/>
          </p:cNvSpPr>
          <p:nvPr/>
        </p:nvSpPr>
        <p:spPr bwMode="auto">
          <a:xfrm>
            <a:off x="9364663"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3C379625-F117-4FEC-B4D2-803BB093FD58}"/>
              </a:ext>
            </a:extLst>
          </p:cNvPr>
          <p:cNvSpPr>
            <a:spLocks noChangeArrowheads="1"/>
          </p:cNvSpPr>
          <p:nvPr/>
        </p:nvSpPr>
        <p:spPr bwMode="auto">
          <a:xfrm>
            <a:off x="10293350"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0.31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9EFA27B6-84D0-410E-A601-695D90CBEFF1}"/>
              </a:ext>
            </a:extLst>
          </p:cNvPr>
          <p:cNvSpPr>
            <a:spLocks noChangeArrowheads="1"/>
          </p:cNvSpPr>
          <p:nvPr/>
        </p:nvSpPr>
        <p:spPr bwMode="auto">
          <a:xfrm>
            <a:off x="11220450"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0.36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5" name="Szövegdoboz 34">
                <a:extLst>
                  <a:ext uri="{FF2B5EF4-FFF2-40B4-BE49-F238E27FC236}">
                    <a16:creationId xmlns:a16="http://schemas.microsoft.com/office/drawing/2014/main" id="{4266AA85-A108-4ABE-8C34-973A1C4A7C24}"/>
                  </a:ext>
                </a:extLst>
              </p:cNvPr>
              <p:cNvSpPr txBox="1"/>
              <p:nvPr/>
            </p:nvSpPr>
            <p:spPr>
              <a:xfrm>
                <a:off x="4242946" y="1654994"/>
                <a:ext cx="5743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𝑝</m:t>
                      </m:r>
                      <m:r>
                        <a:rPr lang="hu-HU" b="0" i="1" smtClean="0">
                          <a:latin typeface="Cambria Math" panose="02040503050406030204" pitchFamily="18" charset="0"/>
                        </a:rPr>
                        <m:t>/</m:t>
                      </m:r>
                      <m:r>
                        <a:rPr lang="hu-HU" b="0" i="1" smtClean="0">
                          <a:latin typeface="Cambria Math" panose="02040503050406030204" pitchFamily="18" charset="0"/>
                        </a:rPr>
                        <m:t>𝑃𝑎</m:t>
                      </m:r>
                    </m:oMath>
                  </m:oMathPara>
                </a14:m>
                <a:endParaRPr lang="hu-HU" dirty="0"/>
              </a:p>
            </p:txBody>
          </p:sp>
        </mc:Choice>
        <mc:Fallback xmlns="">
          <p:sp>
            <p:nvSpPr>
              <p:cNvPr id="35" name="Szövegdoboz 34">
                <a:extLst>
                  <a:ext uri="{FF2B5EF4-FFF2-40B4-BE49-F238E27FC236}">
                    <a16:creationId xmlns:a16="http://schemas.microsoft.com/office/drawing/2014/main" id="{4266AA85-A108-4ABE-8C34-973A1C4A7C24}"/>
                  </a:ext>
                </a:extLst>
              </p:cNvPr>
              <p:cNvSpPr txBox="1">
                <a:spLocks noRot="1" noChangeAspect="1" noMove="1" noResize="1" noEditPoints="1" noAdjustHandles="1" noChangeArrowheads="1" noChangeShapeType="1" noTextEdit="1"/>
              </p:cNvSpPr>
              <p:nvPr/>
            </p:nvSpPr>
            <p:spPr>
              <a:xfrm>
                <a:off x="4242946" y="1654994"/>
                <a:ext cx="574324" cy="276999"/>
              </a:xfrm>
              <a:prstGeom prst="rect">
                <a:avLst/>
              </a:prstGeom>
              <a:blipFill>
                <a:blip r:embed="rId3"/>
                <a:stretch>
                  <a:fillRect l="-9574" t="-2174" r="-9574" b="-3260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Szövegdoboz 35">
                <a:extLst>
                  <a:ext uri="{FF2B5EF4-FFF2-40B4-BE49-F238E27FC236}">
                    <a16:creationId xmlns:a16="http://schemas.microsoft.com/office/drawing/2014/main" id="{82D01B2C-D75C-4948-8720-488B6C9C2E94}"/>
                  </a:ext>
                </a:extLst>
              </p:cNvPr>
              <p:cNvSpPr txBox="1"/>
              <p:nvPr/>
            </p:nvSpPr>
            <p:spPr>
              <a:xfrm>
                <a:off x="10996396" y="6416067"/>
                <a:ext cx="8647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i="1" smtClean="0">
                              <a:latin typeface="Cambria Math" panose="02040503050406030204" pitchFamily="18" charset="0"/>
                            </a:rPr>
                          </m:ctrlPr>
                        </m:sSubPr>
                        <m:e>
                          <m:r>
                            <a:rPr lang="hu-HU" b="0" i="1" smtClean="0">
                              <a:latin typeface="Cambria Math" panose="02040503050406030204" pitchFamily="18" charset="0"/>
                            </a:rPr>
                            <m:t>𝑉</m:t>
                          </m:r>
                        </m:e>
                        <m:sub>
                          <m:r>
                            <a:rPr lang="hu-HU" b="0" i="1" smtClean="0">
                              <a:latin typeface="Cambria Math" panose="02040503050406030204" pitchFamily="18" charset="0"/>
                            </a:rPr>
                            <m:t>𝑚</m:t>
                          </m:r>
                        </m:sub>
                      </m:sSub>
                      <m:r>
                        <a:rPr lang="hu-HU" b="0" i="1" smtClean="0">
                          <a:latin typeface="Cambria Math" panose="02040503050406030204" pitchFamily="18" charset="0"/>
                        </a:rPr>
                        <m:t>/</m:t>
                      </m:r>
                      <m:sSup>
                        <m:sSupPr>
                          <m:ctrlPr>
                            <a:rPr lang="hu-HU" b="0" i="1" smtClean="0">
                              <a:latin typeface="Cambria Math" panose="02040503050406030204" pitchFamily="18" charset="0"/>
                            </a:rPr>
                          </m:ctrlPr>
                        </m:sSupPr>
                        <m:e>
                          <m:r>
                            <a:rPr lang="hu-HU" b="0" i="1" smtClean="0">
                              <a:latin typeface="Cambria Math" panose="02040503050406030204" pitchFamily="18" charset="0"/>
                            </a:rPr>
                            <m:t>𝑑𝑚</m:t>
                          </m:r>
                        </m:e>
                        <m:sup>
                          <m:r>
                            <a:rPr lang="hu-HU" b="0" i="1" smtClean="0">
                              <a:latin typeface="Cambria Math" panose="02040503050406030204" pitchFamily="18" charset="0"/>
                            </a:rPr>
                            <m:t>3</m:t>
                          </m:r>
                        </m:sup>
                      </m:sSup>
                    </m:oMath>
                  </m:oMathPara>
                </a14:m>
                <a:endParaRPr lang="hu-HU" dirty="0"/>
              </a:p>
            </p:txBody>
          </p:sp>
        </mc:Choice>
        <mc:Fallback xmlns="">
          <p:sp>
            <p:nvSpPr>
              <p:cNvPr id="36" name="Szövegdoboz 35">
                <a:extLst>
                  <a:ext uri="{FF2B5EF4-FFF2-40B4-BE49-F238E27FC236}">
                    <a16:creationId xmlns:a16="http://schemas.microsoft.com/office/drawing/2014/main" id="{82D01B2C-D75C-4948-8720-488B6C9C2E94}"/>
                  </a:ext>
                </a:extLst>
              </p:cNvPr>
              <p:cNvSpPr txBox="1">
                <a:spLocks noRot="1" noChangeAspect="1" noMove="1" noResize="1" noEditPoints="1" noAdjustHandles="1" noChangeArrowheads="1" noChangeShapeType="1" noTextEdit="1"/>
              </p:cNvSpPr>
              <p:nvPr/>
            </p:nvSpPr>
            <p:spPr>
              <a:xfrm>
                <a:off x="10996396" y="6416067"/>
                <a:ext cx="864724" cy="276999"/>
              </a:xfrm>
              <a:prstGeom prst="rect">
                <a:avLst/>
              </a:prstGeom>
              <a:blipFill>
                <a:blip r:embed="rId4"/>
                <a:stretch>
                  <a:fillRect l="-6338" t="-4444" r="-2113" b="-35556"/>
                </a:stretch>
              </a:blipFill>
            </p:spPr>
            <p:txBody>
              <a:bodyPr/>
              <a:lstStyle/>
              <a:p>
                <a:r>
                  <a:rPr lang="hu-HU">
                    <a:noFill/>
                  </a:rPr>
                  <a:t> </a:t>
                </a:r>
              </a:p>
            </p:txBody>
          </p:sp>
        </mc:Fallback>
      </mc:AlternateContent>
      <p:cxnSp>
        <p:nvCxnSpPr>
          <p:cNvPr id="37" name="Egyenes összekötő 36">
            <a:extLst>
              <a:ext uri="{FF2B5EF4-FFF2-40B4-BE49-F238E27FC236}">
                <a16:creationId xmlns:a16="http://schemas.microsoft.com/office/drawing/2014/main" id="{129776D6-559A-4CBC-845D-5D6F4CEA0E48}"/>
              </a:ext>
            </a:extLst>
          </p:cNvPr>
          <p:cNvCxnSpPr>
            <a:cxnSpLocks/>
          </p:cNvCxnSpPr>
          <p:nvPr/>
        </p:nvCxnSpPr>
        <p:spPr>
          <a:xfrm>
            <a:off x="6125028" y="5284106"/>
            <a:ext cx="4104822"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Egyenes összekötő 38">
            <a:extLst>
              <a:ext uri="{FF2B5EF4-FFF2-40B4-BE49-F238E27FC236}">
                <a16:creationId xmlns:a16="http://schemas.microsoft.com/office/drawing/2014/main" id="{81011D04-7536-4719-8D7E-F1181EC59A3A}"/>
              </a:ext>
            </a:extLst>
          </p:cNvPr>
          <p:cNvCxnSpPr>
            <a:cxnSpLocks/>
          </p:cNvCxnSpPr>
          <p:nvPr/>
        </p:nvCxnSpPr>
        <p:spPr>
          <a:xfrm>
            <a:off x="6175600" y="5045755"/>
            <a:ext cx="3312000"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Egyenes összekötő 39">
            <a:extLst>
              <a:ext uri="{FF2B5EF4-FFF2-40B4-BE49-F238E27FC236}">
                <a16:creationId xmlns:a16="http://schemas.microsoft.com/office/drawing/2014/main" id="{1F56ED94-D41A-4C7E-B23A-D25CF6382806}"/>
              </a:ext>
            </a:extLst>
          </p:cNvPr>
          <p:cNvCxnSpPr>
            <a:cxnSpLocks/>
          </p:cNvCxnSpPr>
          <p:nvPr/>
        </p:nvCxnSpPr>
        <p:spPr>
          <a:xfrm>
            <a:off x="6335486" y="4727348"/>
            <a:ext cx="2131560"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Szövegdoboz 49">
                <a:extLst>
                  <a:ext uri="{FF2B5EF4-FFF2-40B4-BE49-F238E27FC236}">
                    <a16:creationId xmlns:a16="http://schemas.microsoft.com/office/drawing/2014/main" id="{1E77CE6F-AC25-4CE9-828D-F8ADF8257024}"/>
                  </a:ext>
                </a:extLst>
              </p:cNvPr>
              <p:cNvSpPr txBox="1"/>
              <p:nvPr/>
            </p:nvSpPr>
            <p:spPr>
              <a:xfrm>
                <a:off x="7591397" y="2512311"/>
                <a:ext cx="364811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b="0" i="1" smtClean="0">
                              <a:latin typeface="Cambria Math" panose="02040503050406030204" pitchFamily="18" charset="0"/>
                            </a:rPr>
                          </m:ctrlPr>
                        </m:sSubPr>
                        <m:e>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𝑇</m:t>
                              </m:r>
                            </m:e>
                            <m:sub>
                              <m:r>
                                <a:rPr lang="hu-HU" sz="2000" b="0" i="1" smtClean="0">
                                  <a:latin typeface="Cambria Math" panose="02040503050406030204" pitchFamily="18" charset="0"/>
                                </a:rPr>
                                <m:t>4</m:t>
                              </m:r>
                            </m:sub>
                          </m:sSub>
                          <m:r>
                            <a:rPr lang="hu-HU" sz="2000" b="0" i="1" smtClean="0">
                              <a:latin typeface="Cambria Math" panose="02040503050406030204" pitchFamily="18" charset="0"/>
                            </a:rPr>
                            <m:t>=</m:t>
                          </m:r>
                          <m:r>
                            <a:rPr lang="hu-HU" sz="2000" b="0" i="1" smtClean="0">
                              <a:latin typeface="Cambria Math" panose="02040503050406030204" pitchFamily="18" charset="0"/>
                            </a:rPr>
                            <m:t>𝑇</m:t>
                          </m:r>
                        </m:e>
                        <m:sub>
                          <m:r>
                            <a:rPr lang="hu-HU" sz="2000" b="0" i="1" smtClean="0">
                              <a:latin typeface="Cambria Math" panose="02040503050406030204" pitchFamily="18" charset="0"/>
                            </a:rPr>
                            <m:t>𝑐𝑟𝑖𝑡</m:t>
                          </m:r>
                          <m:r>
                            <a:rPr lang="hu-HU" sz="2000" b="0" i="1" smtClean="0">
                              <a:latin typeface="Cambria Math" panose="02040503050406030204" pitchFamily="18" charset="0"/>
                            </a:rPr>
                            <m:t>.</m:t>
                          </m:r>
                        </m:sub>
                      </m:sSub>
                      <m:r>
                        <a:rPr lang="hu-HU" sz="2000" b="0" i="1" smtClean="0">
                          <a:latin typeface="Cambria Math" panose="02040503050406030204" pitchFamily="18" charset="0"/>
                        </a:rPr>
                        <m:t>=304.21</m:t>
                      </m:r>
                      <m:r>
                        <a:rPr lang="hu-HU" sz="2000" b="0" i="1" smtClean="0">
                          <a:latin typeface="Cambria Math" panose="02040503050406030204" pitchFamily="18" charset="0"/>
                        </a:rPr>
                        <m:t>𝐾</m:t>
                      </m:r>
                      <m:r>
                        <a:rPr lang="hu-HU" sz="2000" b="0" i="1" smtClean="0">
                          <a:latin typeface="Cambria Math" panose="02040503050406030204" pitchFamily="18" charset="0"/>
                        </a:rPr>
                        <m:t>=31.06℃</m:t>
                      </m:r>
                    </m:oMath>
                  </m:oMathPara>
                </a14:m>
                <a:endParaRPr lang="hu-HU" sz="2000" dirty="0"/>
              </a:p>
            </p:txBody>
          </p:sp>
        </mc:Choice>
        <mc:Fallback xmlns="">
          <p:sp>
            <p:nvSpPr>
              <p:cNvPr id="50" name="Szövegdoboz 49">
                <a:extLst>
                  <a:ext uri="{FF2B5EF4-FFF2-40B4-BE49-F238E27FC236}">
                    <a16:creationId xmlns:a16="http://schemas.microsoft.com/office/drawing/2014/main" id="{1E77CE6F-AC25-4CE9-828D-F8ADF8257024}"/>
                  </a:ext>
                </a:extLst>
              </p:cNvPr>
              <p:cNvSpPr txBox="1">
                <a:spLocks noRot="1" noChangeAspect="1" noMove="1" noResize="1" noEditPoints="1" noAdjustHandles="1" noChangeArrowheads="1" noChangeShapeType="1" noTextEdit="1"/>
              </p:cNvSpPr>
              <p:nvPr/>
            </p:nvSpPr>
            <p:spPr>
              <a:xfrm>
                <a:off x="7591397" y="2512311"/>
                <a:ext cx="3648114" cy="307777"/>
              </a:xfrm>
              <a:prstGeom prst="rect">
                <a:avLst/>
              </a:prstGeom>
              <a:blipFill>
                <a:blip r:embed="rId5"/>
                <a:stretch>
                  <a:fillRect l="-835" r="-1002" b="-15686"/>
                </a:stretch>
              </a:blipFill>
            </p:spPr>
            <p:txBody>
              <a:bodyPr/>
              <a:lstStyle/>
              <a:p>
                <a:r>
                  <a:rPr lang="en-US">
                    <a:noFill/>
                  </a:rPr>
                  <a:t> </a:t>
                </a:r>
              </a:p>
            </p:txBody>
          </p:sp>
        </mc:Fallback>
      </mc:AlternateContent>
      <p:grpSp>
        <p:nvGrpSpPr>
          <p:cNvPr id="62" name="Csoportba foglalás 61">
            <a:extLst>
              <a:ext uri="{FF2B5EF4-FFF2-40B4-BE49-F238E27FC236}">
                <a16:creationId xmlns:a16="http://schemas.microsoft.com/office/drawing/2014/main" id="{D9F8C3CA-C76C-40EC-B4A4-90BC2F622DE9}"/>
              </a:ext>
            </a:extLst>
          </p:cNvPr>
          <p:cNvGrpSpPr/>
          <p:nvPr/>
        </p:nvGrpSpPr>
        <p:grpSpPr>
          <a:xfrm>
            <a:off x="6059488" y="4856163"/>
            <a:ext cx="5051425" cy="955675"/>
            <a:chOff x="6059488" y="4856163"/>
            <a:chExt cx="5051425" cy="955675"/>
          </a:xfrm>
        </p:grpSpPr>
        <p:sp>
          <p:nvSpPr>
            <p:cNvPr id="12" name="Freeform 10">
              <a:extLst>
                <a:ext uri="{FF2B5EF4-FFF2-40B4-BE49-F238E27FC236}">
                  <a16:creationId xmlns:a16="http://schemas.microsoft.com/office/drawing/2014/main" id="{19297914-7AF7-4421-A2DE-4C518857EDC2}"/>
                </a:ext>
              </a:extLst>
            </p:cNvPr>
            <p:cNvSpPr>
              <a:spLocks/>
            </p:cNvSpPr>
            <p:nvPr/>
          </p:nvSpPr>
          <p:spPr bwMode="auto">
            <a:xfrm>
              <a:off x="6059488" y="4856163"/>
              <a:ext cx="5051425" cy="955675"/>
            </a:xfrm>
            <a:custGeom>
              <a:avLst/>
              <a:gdLst>
                <a:gd name="T0" fmla="*/ 47 w 3182"/>
                <a:gd name="T1" fmla="*/ 315 h 602"/>
                <a:gd name="T2" fmla="*/ 140 w 3182"/>
                <a:gd name="T3" fmla="*/ 568 h 602"/>
                <a:gd name="T4" fmla="*/ 234 w 3182"/>
                <a:gd name="T5" fmla="*/ 595 h 602"/>
                <a:gd name="T6" fmla="*/ 327 w 3182"/>
                <a:gd name="T7" fmla="*/ 544 h 602"/>
                <a:gd name="T8" fmla="*/ 421 w 3182"/>
                <a:gd name="T9" fmla="*/ 469 h 602"/>
                <a:gd name="T10" fmla="*/ 515 w 3182"/>
                <a:gd name="T11" fmla="*/ 394 h 602"/>
                <a:gd name="T12" fmla="*/ 608 w 3182"/>
                <a:gd name="T13" fmla="*/ 327 h 602"/>
                <a:gd name="T14" fmla="*/ 702 w 3182"/>
                <a:gd name="T15" fmla="*/ 272 h 602"/>
                <a:gd name="T16" fmla="*/ 795 w 3182"/>
                <a:gd name="T17" fmla="*/ 227 h 602"/>
                <a:gd name="T18" fmla="*/ 889 w 3182"/>
                <a:gd name="T19" fmla="*/ 193 h 602"/>
                <a:gd name="T20" fmla="*/ 983 w 3182"/>
                <a:gd name="T21" fmla="*/ 167 h 602"/>
                <a:gd name="T22" fmla="*/ 1076 w 3182"/>
                <a:gd name="T23" fmla="*/ 148 h 602"/>
                <a:gd name="T24" fmla="*/ 1170 w 3182"/>
                <a:gd name="T25" fmla="*/ 136 h 602"/>
                <a:gd name="T26" fmla="*/ 1264 w 3182"/>
                <a:gd name="T27" fmla="*/ 128 h 602"/>
                <a:gd name="T28" fmla="*/ 1357 w 3182"/>
                <a:gd name="T29" fmla="*/ 125 h 602"/>
                <a:gd name="T30" fmla="*/ 1451 w 3182"/>
                <a:gd name="T31" fmla="*/ 126 h 602"/>
                <a:gd name="T32" fmla="*/ 1544 w 3182"/>
                <a:gd name="T33" fmla="*/ 129 h 602"/>
                <a:gd name="T34" fmla="*/ 1638 w 3182"/>
                <a:gd name="T35" fmla="*/ 135 h 602"/>
                <a:gd name="T36" fmla="*/ 1732 w 3182"/>
                <a:gd name="T37" fmla="*/ 143 h 602"/>
                <a:gd name="T38" fmla="*/ 1825 w 3182"/>
                <a:gd name="T39" fmla="*/ 152 h 602"/>
                <a:gd name="T40" fmla="*/ 1919 w 3182"/>
                <a:gd name="T41" fmla="*/ 162 h 602"/>
                <a:gd name="T42" fmla="*/ 2012 w 3182"/>
                <a:gd name="T43" fmla="*/ 174 h 602"/>
                <a:gd name="T44" fmla="*/ 2106 w 3182"/>
                <a:gd name="T45" fmla="*/ 185 h 602"/>
                <a:gd name="T46" fmla="*/ 2200 w 3182"/>
                <a:gd name="T47" fmla="*/ 198 h 602"/>
                <a:gd name="T48" fmla="*/ 2293 w 3182"/>
                <a:gd name="T49" fmla="*/ 211 h 602"/>
                <a:gd name="T50" fmla="*/ 2387 w 3182"/>
                <a:gd name="T51" fmla="*/ 224 h 602"/>
                <a:gd name="T52" fmla="*/ 2480 w 3182"/>
                <a:gd name="T53" fmla="*/ 237 h 602"/>
                <a:gd name="T54" fmla="*/ 2574 w 3182"/>
                <a:gd name="T55" fmla="*/ 251 h 602"/>
                <a:gd name="T56" fmla="*/ 2668 w 3182"/>
                <a:gd name="T57" fmla="*/ 264 h 602"/>
                <a:gd name="T58" fmla="*/ 2761 w 3182"/>
                <a:gd name="T59" fmla="*/ 278 h 602"/>
                <a:gd name="T60" fmla="*/ 2855 w 3182"/>
                <a:gd name="T61" fmla="*/ 292 h 602"/>
                <a:gd name="T62" fmla="*/ 2948 w 3182"/>
                <a:gd name="T63" fmla="*/ 305 h 602"/>
                <a:gd name="T64" fmla="*/ 3042 w 3182"/>
                <a:gd name="T65" fmla="*/ 318 h 602"/>
                <a:gd name="T66" fmla="*/ 3136 w 3182"/>
                <a:gd name="T67" fmla="*/ 33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602">
                  <a:moveTo>
                    <a:pt x="0" y="0"/>
                  </a:moveTo>
                  <a:cubicBezTo>
                    <a:pt x="16" y="105"/>
                    <a:pt x="31" y="234"/>
                    <a:pt x="47" y="315"/>
                  </a:cubicBezTo>
                  <a:cubicBezTo>
                    <a:pt x="62" y="396"/>
                    <a:pt x="78" y="443"/>
                    <a:pt x="93" y="485"/>
                  </a:cubicBezTo>
                  <a:cubicBezTo>
                    <a:pt x="109" y="527"/>
                    <a:pt x="125" y="549"/>
                    <a:pt x="140" y="568"/>
                  </a:cubicBezTo>
                  <a:cubicBezTo>
                    <a:pt x="156" y="586"/>
                    <a:pt x="171" y="593"/>
                    <a:pt x="187" y="597"/>
                  </a:cubicBezTo>
                  <a:cubicBezTo>
                    <a:pt x="203" y="602"/>
                    <a:pt x="218" y="599"/>
                    <a:pt x="234" y="595"/>
                  </a:cubicBezTo>
                  <a:cubicBezTo>
                    <a:pt x="250" y="592"/>
                    <a:pt x="265" y="583"/>
                    <a:pt x="281" y="575"/>
                  </a:cubicBezTo>
                  <a:cubicBezTo>
                    <a:pt x="296" y="566"/>
                    <a:pt x="312" y="555"/>
                    <a:pt x="327" y="544"/>
                  </a:cubicBezTo>
                  <a:cubicBezTo>
                    <a:pt x="343" y="533"/>
                    <a:pt x="359" y="520"/>
                    <a:pt x="374" y="507"/>
                  </a:cubicBezTo>
                  <a:cubicBezTo>
                    <a:pt x="390" y="495"/>
                    <a:pt x="405" y="481"/>
                    <a:pt x="421" y="469"/>
                  </a:cubicBezTo>
                  <a:cubicBezTo>
                    <a:pt x="437" y="456"/>
                    <a:pt x="452" y="443"/>
                    <a:pt x="468" y="431"/>
                  </a:cubicBezTo>
                  <a:cubicBezTo>
                    <a:pt x="484" y="418"/>
                    <a:pt x="499" y="406"/>
                    <a:pt x="515" y="394"/>
                  </a:cubicBezTo>
                  <a:cubicBezTo>
                    <a:pt x="530" y="382"/>
                    <a:pt x="546" y="371"/>
                    <a:pt x="561" y="360"/>
                  </a:cubicBezTo>
                  <a:cubicBezTo>
                    <a:pt x="577" y="348"/>
                    <a:pt x="593" y="338"/>
                    <a:pt x="608" y="327"/>
                  </a:cubicBezTo>
                  <a:cubicBezTo>
                    <a:pt x="624" y="317"/>
                    <a:pt x="639" y="307"/>
                    <a:pt x="655" y="298"/>
                  </a:cubicBezTo>
                  <a:cubicBezTo>
                    <a:pt x="671" y="289"/>
                    <a:pt x="687" y="280"/>
                    <a:pt x="702" y="272"/>
                  </a:cubicBezTo>
                  <a:cubicBezTo>
                    <a:pt x="718" y="263"/>
                    <a:pt x="733" y="255"/>
                    <a:pt x="749" y="248"/>
                  </a:cubicBezTo>
                  <a:cubicBezTo>
                    <a:pt x="764" y="241"/>
                    <a:pt x="780" y="234"/>
                    <a:pt x="795" y="227"/>
                  </a:cubicBezTo>
                  <a:cubicBezTo>
                    <a:pt x="811" y="221"/>
                    <a:pt x="827" y="214"/>
                    <a:pt x="842" y="209"/>
                  </a:cubicBezTo>
                  <a:cubicBezTo>
                    <a:pt x="858" y="203"/>
                    <a:pt x="873" y="198"/>
                    <a:pt x="889" y="193"/>
                  </a:cubicBezTo>
                  <a:cubicBezTo>
                    <a:pt x="905" y="188"/>
                    <a:pt x="921" y="183"/>
                    <a:pt x="936" y="179"/>
                  </a:cubicBezTo>
                  <a:cubicBezTo>
                    <a:pt x="952" y="174"/>
                    <a:pt x="967" y="170"/>
                    <a:pt x="983" y="167"/>
                  </a:cubicBezTo>
                  <a:cubicBezTo>
                    <a:pt x="998" y="163"/>
                    <a:pt x="1014" y="159"/>
                    <a:pt x="1030" y="156"/>
                  </a:cubicBezTo>
                  <a:cubicBezTo>
                    <a:pt x="1045" y="153"/>
                    <a:pt x="1061" y="150"/>
                    <a:pt x="1076" y="148"/>
                  </a:cubicBezTo>
                  <a:cubicBezTo>
                    <a:pt x="1092" y="145"/>
                    <a:pt x="1107" y="143"/>
                    <a:pt x="1123" y="141"/>
                  </a:cubicBezTo>
                  <a:cubicBezTo>
                    <a:pt x="1139" y="139"/>
                    <a:pt x="1155" y="137"/>
                    <a:pt x="1170" y="136"/>
                  </a:cubicBezTo>
                  <a:cubicBezTo>
                    <a:pt x="1186" y="134"/>
                    <a:pt x="1201" y="133"/>
                    <a:pt x="1217" y="131"/>
                  </a:cubicBezTo>
                  <a:cubicBezTo>
                    <a:pt x="1232" y="130"/>
                    <a:pt x="1248" y="129"/>
                    <a:pt x="1264" y="128"/>
                  </a:cubicBezTo>
                  <a:cubicBezTo>
                    <a:pt x="1279" y="128"/>
                    <a:pt x="1295" y="127"/>
                    <a:pt x="1310" y="126"/>
                  </a:cubicBezTo>
                  <a:cubicBezTo>
                    <a:pt x="1326" y="126"/>
                    <a:pt x="1341" y="126"/>
                    <a:pt x="1357" y="125"/>
                  </a:cubicBezTo>
                  <a:cubicBezTo>
                    <a:pt x="1373" y="125"/>
                    <a:pt x="1389" y="125"/>
                    <a:pt x="1404" y="125"/>
                  </a:cubicBezTo>
                  <a:cubicBezTo>
                    <a:pt x="1420" y="125"/>
                    <a:pt x="1435" y="126"/>
                    <a:pt x="1451" y="126"/>
                  </a:cubicBezTo>
                  <a:cubicBezTo>
                    <a:pt x="1466" y="126"/>
                    <a:pt x="1482" y="127"/>
                    <a:pt x="1498" y="127"/>
                  </a:cubicBezTo>
                  <a:cubicBezTo>
                    <a:pt x="1513" y="128"/>
                    <a:pt x="1529" y="129"/>
                    <a:pt x="1544" y="129"/>
                  </a:cubicBezTo>
                  <a:cubicBezTo>
                    <a:pt x="1560" y="130"/>
                    <a:pt x="1575" y="131"/>
                    <a:pt x="1591" y="132"/>
                  </a:cubicBezTo>
                  <a:cubicBezTo>
                    <a:pt x="1607" y="133"/>
                    <a:pt x="1623" y="134"/>
                    <a:pt x="1638" y="135"/>
                  </a:cubicBezTo>
                  <a:cubicBezTo>
                    <a:pt x="1654" y="136"/>
                    <a:pt x="1669" y="137"/>
                    <a:pt x="1685" y="139"/>
                  </a:cubicBezTo>
                  <a:cubicBezTo>
                    <a:pt x="1700" y="140"/>
                    <a:pt x="1716" y="141"/>
                    <a:pt x="1732" y="143"/>
                  </a:cubicBezTo>
                  <a:cubicBezTo>
                    <a:pt x="1747" y="144"/>
                    <a:pt x="1763" y="145"/>
                    <a:pt x="1778" y="147"/>
                  </a:cubicBezTo>
                  <a:cubicBezTo>
                    <a:pt x="1794" y="148"/>
                    <a:pt x="1809" y="150"/>
                    <a:pt x="1825" y="152"/>
                  </a:cubicBezTo>
                  <a:cubicBezTo>
                    <a:pt x="1841" y="153"/>
                    <a:pt x="1857" y="155"/>
                    <a:pt x="1872" y="157"/>
                  </a:cubicBezTo>
                  <a:cubicBezTo>
                    <a:pt x="1888" y="158"/>
                    <a:pt x="1903" y="160"/>
                    <a:pt x="1919" y="162"/>
                  </a:cubicBezTo>
                  <a:cubicBezTo>
                    <a:pt x="1934" y="164"/>
                    <a:pt x="1950" y="166"/>
                    <a:pt x="1966" y="168"/>
                  </a:cubicBezTo>
                  <a:cubicBezTo>
                    <a:pt x="1981" y="170"/>
                    <a:pt x="1997" y="172"/>
                    <a:pt x="2012" y="174"/>
                  </a:cubicBezTo>
                  <a:cubicBezTo>
                    <a:pt x="2028" y="175"/>
                    <a:pt x="2043" y="177"/>
                    <a:pt x="2059" y="179"/>
                  </a:cubicBezTo>
                  <a:cubicBezTo>
                    <a:pt x="2075" y="181"/>
                    <a:pt x="2091" y="183"/>
                    <a:pt x="2106" y="185"/>
                  </a:cubicBezTo>
                  <a:cubicBezTo>
                    <a:pt x="2122" y="187"/>
                    <a:pt x="2137" y="190"/>
                    <a:pt x="2153" y="192"/>
                  </a:cubicBezTo>
                  <a:cubicBezTo>
                    <a:pt x="2169" y="194"/>
                    <a:pt x="2184" y="196"/>
                    <a:pt x="2200" y="198"/>
                  </a:cubicBezTo>
                  <a:cubicBezTo>
                    <a:pt x="2215" y="200"/>
                    <a:pt x="2231" y="202"/>
                    <a:pt x="2246" y="204"/>
                  </a:cubicBezTo>
                  <a:cubicBezTo>
                    <a:pt x="2262" y="206"/>
                    <a:pt x="2278" y="209"/>
                    <a:pt x="2293" y="211"/>
                  </a:cubicBezTo>
                  <a:cubicBezTo>
                    <a:pt x="2309" y="213"/>
                    <a:pt x="2325" y="215"/>
                    <a:pt x="2340" y="217"/>
                  </a:cubicBezTo>
                  <a:cubicBezTo>
                    <a:pt x="2356" y="220"/>
                    <a:pt x="2371" y="222"/>
                    <a:pt x="2387" y="224"/>
                  </a:cubicBezTo>
                  <a:cubicBezTo>
                    <a:pt x="2403" y="226"/>
                    <a:pt x="2418" y="228"/>
                    <a:pt x="2434" y="231"/>
                  </a:cubicBezTo>
                  <a:cubicBezTo>
                    <a:pt x="2449" y="233"/>
                    <a:pt x="2465" y="235"/>
                    <a:pt x="2480" y="237"/>
                  </a:cubicBezTo>
                  <a:cubicBezTo>
                    <a:pt x="2496" y="240"/>
                    <a:pt x="2512" y="242"/>
                    <a:pt x="2527" y="244"/>
                  </a:cubicBezTo>
                  <a:cubicBezTo>
                    <a:pt x="2543" y="246"/>
                    <a:pt x="2559" y="249"/>
                    <a:pt x="2574" y="251"/>
                  </a:cubicBezTo>
                  <a:cubicBezTo>
                    <a:pt x="2590" y="253"/>
                    <a:pt x="2605" y="255"/>
                    <a:pt x="2621" y="258"/>
                  </a:cubicBezTo>
                  <a:cubicBezTo>
                    <a:pt x="2637" y="260"/>
                    <a:pt x="2652" y="262"/>
                    <a:pt x="2668" y="264"/>
                  </a:cubicBezTo>
                  <a:cubicBezTo>
                    <a:pt x="2683" y="267"/>
                    <a:pt x="2699" y="269"/>
                    <a:pt x="2714" y="271"/>
                  </a:cubicBezTo>
                  <a:cubicBezTo>
                    <a:pt x="2730" y="274"/>
                    <a:pt x="2746" y="276"/>
                    <a:pt x="2761" y="278"/>
                  </a:cubicBezTo>
                  <a:cubicBezTo>
                    <a:pt x="2777" y="280"/>
                    <a:pt x="2793" y="283"/>
                    <a:pt x="2808" y="285"/>
                  </a:cubicBezTo>
                  <a:cubicBezTo>
                    <a:pt x="2824" y="287"/>
                    <a:pt x="2839" y="289"/>
                    <a:pt x="2855" y="292"/>
                  </a:cubicBezTo>
                  <a:cubicBezTo>
                    <a:pt x="2871" y="294"/>
                    <a:pt x="2886" y="296"/>
                    <a:pt x="2902" y="298"/>
                  </a:cubicBezTo>
                  <a:cubicBezTo>
                    <a:pt x="2917" y="301"/>
                    <a:pt x="2933" y="303"/>
                    <a:pt x="2948" y="305"/>
                  </a:cubicBezTo>
                  <a:cubicBezTo>
                    <a:pt x="2964" y="307"/>
                    <a:pt x="2980" y="309"/>
                    <a:pt x="2995" y="312"/>
                  </a:cubicBezTo>
                  <a:cubicBezTo>
                    <a:pt x="3011" y="314"/>
                    <a:pt x="3027" y="316"/>
                    <a:pt x="3042" y="318"/>
                  </a:cubicBezTo>
                  <a:cubicBezTo>
                    <a:pt x="3058" y="321"/>
                    <a:pt x="3074" y="323"/>
                    <a:pt x="3089" y="325"/>
                  </a:cubicBezTo>
                  <a:cubicBezTo>
                    <a:pt x="3105" y="327"/>
                    <a:pt x="3120" y="329"/>
                    <a:pt x="3136" y="332"/>
                  </a:cubicBezTo>
                  <a:cubicBezTo>
                    <a:pt x="3151" y="334"/>
                    <a:pt x="3167" y="336"/>
                    <a:pt x="3182" y="339"/>
                  </a:cubicBezTo>
                </a:path>
              </a:pathLst>
            </a:custGeom>
            <a:noFill/>
            <a:ln w="25400"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1" name="Szövegdoboz 50">
                  <a:extLst>
                    <a:ext uri="{FF2B5EF4-FFF2-40B4-BE49-F238E27FC236}">
                      <a16:creationId xmlns:a16="http://schemas.microsoft.com/office/drawing/2014/main" id="{43791E6C-F520-4BF3-82D2-C29429FFE39B}"/>
                    </a:ext>
                  </a:extLst>
                </p:cNvPr>
                <p:cNvSpPr txBox="1"/>
                <p:nvPr/>
              </p:nvSpPr>
              <p:spPr>
                <a:xfrm>
                  <a:off x="6297892" y="5420405"/>
                  <a:ext cx="2679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1</m:t>
                            </m:r>
                          </m:sub>
                        </m:sSub>
                      </m:oMath>
                    </m:oMathPara>
                  </a14:m>
                  <a:endParaRPr lang="hu-HU" dirty="0"/>
                </a:p>
              </p:txBody>
            </p:sp>
          </mc:Choice>
          <mc:Fallback xmlns="">
            <p:sp>
              <p:nvSpPr>
                <p:cNvPr id="51" name="Szövegdoboz 50">
                  <a:extLst>
                    <a:ext uri="{FF2B5EF4-FFF2-40B4-BE49-F238E27FC236}">
                      <a16:creationId xmlns:a16="http://schemas.microsoft.com/office/drawing/2014/main" id="{43791E6C-F520-4BF3-82D2-C29429FFE39B}"/>
                    </a:ext>
                  </a:extLst>
                </p:cNvPr>
                <p:cNvSpPr txBox="1">
                  <a:spLocks noRot="1" noChangeAspect="1" noMove="1" noResize="1" noEditPoints="1" noAdjustHandles="1" noChangeArrowheads="1" noChangeShapeType="1" noTextEdit="1"/>
                </p:cNvSpPr>
                <p:nvPr/>
              </p:nvSpPr>
              <p:spPr>
                <a:xfrm>
                  <a:off x="6297892" y="5420405"/>
                  <a:ext cx="267957" cy="276999"/>
                </a:xfrm>
                <a:prstGeom prst="rect">
                  <a:avLst/>
                </a:prstGeom>
                <a:blipFill>
                  <a:blip r:embed="rId6"/>
                  <a:stretch>
                    <a:fillRect l="-20455" r="-9091" b="-15217"/>
                  </a:stretch>
                </a:blipFill>
              </p:spPr>
              <p:txBody>
                <a:bodyPr/>
                <a:lstStyle/>
                <a:p>
                  <a:r>
                    <a:rPr lang="hu-HU">
                      <a:noFill/>
                    </a:rPr>
                    <a:t> </a:t>
                  </a:r>
                </a:p>
              </p:txBody>
            </p:sp>
          </mc:Fallback>
        </mc:AlternateContent>
      </p:grpSp>
      <p:grpSp>
        <p:nvGrpSpPr>
          <p:cNvPr id="63" name="Csoportba foglalás 62">
            <a:extLst>
              <a:ext uri="{FF2B5EF4-FFF2-40B4-BE49-F238E27FC236}">
                <a16:creationId xmlns:a16="http://schemas.microsoft.com/office/drawing/2014/main" id="{5C4493B0-58B3-4988-ADDF-BE1423EAE027}"/>
              </a:ext>
            </a:extLst>
          </p:cNvPr>
          <p:cNvGrpSpPr/>
          <p:nvPr/>
        </p:nvGrpSpPr>
        <p:grpSpPr>
          <a:xfrm>
            <a:off x="6059488" y="4130675"/>
            <a:ext cx="5051425" cy="1222375"/>
            <a:chOff x="6059488" y="4130675"/>
            <a:chExt cx="5051425" cy="1222375"/>
          </a:xfrm>
        </p:grpSpPr>
        <p:sp>
          <p:nvSpPr>
            <p:cNvPr id="13" name="Freeform 11">
              <a:extLst>
                <a:ext uri="{FF2B5EF4-FFF2-40B4-BE49-F238E27FC236}">
                  <a16:creationId xmlns:a16="http://schemas.microsoft.com/office/drawing/2014/main" id="{50CDAEFA-D8E3-4544-B03B-C3BD9E73C825}"/>
                </a:ext>
              </a:extLst>
            </p:cNvPr>
            <p:cNvSpPr>
              <a:spLocks/>
            </p:cNvSpPr>
            <p:nvPr/>
          </p:nvSpPr>
          <p:spPr bwMode="auto">
            <a:xfrm>
              <a:off x="6059488" y="4130675"/>
              <a:ext cx="5051425" cy="1222375"/>
            </a:xfrm>
            <a:custGeom>
              <a:avLst/>
              <a:gdLst>
                <a:gd name="T0" fmla="*/ 47 w 3182"/>
                <a:gd name="T1" fmla="*/ 363 h 770"/>
                <a:gd name="T2" fmla="*/ 140 w 3182"/>
                <a:gd name="T3" fmla="*/ 688 h 770"/>
                <a:gd name="T4" fmla="*/ 234 w 3182"/>
                <a:gd name="T5" fmla="*/ 766 h 770"/>
                <a:gd name="T6" fmla="*/ 327 w 3182"/>
                <a:gd name="T7" fmla="*/ 753 h 770"/>
                <a:gd name="T8" fmla="*/ 421 w 3182"/>
                <a:gd name="T9" fmla="*/ 708 h 770"/>
                <a:gd name="T10" fmla="*/ 515 w 3182"/>
                <a:gd name="T11" fmla="*/ 656 h 770"/>
                <a:gd name="T12" fmla="*/ 608 w 3182"/>
                <a:gd name="T13" fmla="*/ 608 h 770"/>
                <a:gd name="T14" fmla="*/ 702 w 3182"/>
                <a:gd name="T15" fmla="*/ 568 h 770"/>
                <a:gd name="T16" fmla="*/ 795 w 3182"/>
                <a:gd name="T17" fmla="*/ 537 h 770"/>
                <a:gd name="T18" fmla="*/ 889 w 3182"/>
                <a:gd name="T19" fmla="*/ 513 h 770"/>
                <a:gd name="T20" fmla="*/ 983 w 3182"/>
                <a:gd name="T21" fmla="*/ 497 h 770"/>
                <a:gd name="T22" fmla="*/ 1076 w 3182"/>
                <a:gd name="T23" fmla="*/ 487 h 770"/>
                <a:gd name="T24" fmla="*/ 1170 w 3182"/>
                <a:gd name="T25" fmla="*/ 482 h 770"/>
                <a:gd name="T26" fmla="*/ 1264 w 3182"/>
                <a:gd name="T27" fmla="*/ 481 h 770"/>
                <a:gd name="T28" fmla="*/ 1357 w 3182"/>
                <a:gd name="T29" fmla="*/ 484 h 770"/>
                <a:gd name="T30" fmla="*/ 1451 w 3182"/>
                <a:gd name="T31" fmla="*/ 490 h 770"/>
                <a:gd name="T32" fmla="*/ 1544 w 3182"/>
                <a:gd name="T33" fmla="*/ 498 h 770"/>
                <a:gd name="T34" fmla="*/ 1638 w 3182"/>
                <a:gd name="T35" fmla="*/ 508 h 770"/>
                <a:gd name="T36" fmla="*/ 1732 w 3182"/>
                <a:gd name="T37" fmla="*/ 519 h 770"/>
                <a:gd name="T38" fmla="*/ 1825 w 3182"/>
                <a:gd name="T39" fmla="*/ 531 h 770"/>
                <a:gd name="T40" fmla="*/ 1919 w 3182"/>
                <a:gd name="T41" fmla="*/ 545 h 770"/>
                <a:gd name="T42" fmla="*/ 2012 w 3182"/>
                <a:gd name="T43" fmla="*/ 559 h 770"/>
                <a:gd name="T44" fmla="*/ 2106 w 3182"/>
                <a:gd name="T45" fmla="*/ 573 h 770"/>
                <a:gd name="T46" fmla="*/ 2200 w 3182"/>
                <a:gd name="T47" fmla="*/ 588 h 770"/>
                <a:gd name="T48" fmla="*/ 2293 w 3182"/>
                <a:gd name="T49" fmla="*/ 603 h 770"/>
                <a:gd name="T50" fmla="*/ 2387 w 3182"/>
                <a:gd name="T51" fmla="*/ 619 h 770"/>
                <a:gd name="T52" fmla="*/ 2480 w 3182"/>
                <a:gd name="T53" fmla="*/ 635 h 770"/>
                <a:gd name="T54" fmla="*/ 2574 w 3182"/>
                <a:gd name="T55" fmla="*/ 650 h 770"/>
                <a:gd name="T56" fmla="*/ 2668 w 3182"/>
                <a:gd name="T57" fmla="*/ 665 h 770"/>
                <a:gd name="T58" fmla="*/ 2761 w 3182"/>
                <a:gd name="T59" fmla="*/ 680 h 770"/>
                <a:gd name="T60" fmla="*/ 2855 w 3182"/>
                <a:gd name="T61" fmla="*/ 695 h 770"/>
                <a:gd name="T62" fmla="*/ 2948 w 3182"/>
                <a:gd name="T63" fmla="*/ 710 h 770"/>
                <a:gd name="T64" fmla="*/ 3042 w 3182"/>
                <a:gd name="T65" fmla="*/ 725 h 770"/>
                <a:gd name="T66" fmla="*/ 3136 w 3182"/>
                <a:gd name="T67" fmla="*/ 73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770">
                  <a:moveTo>
                    <a:pt x="0" y="0"/>
                  </a:moveTo>
                  <a:cubicBezTo>
                    <a:pt x="16" y="121"/>
                    <a:pt x="31" y="267"/>
                    <a:pt x="47" y="363"/>
                  </a:cubicBezTo>
                  <a:cubicBezTo>
                    <a:pt x="62" y="459"/>
                    <a:pt x="78" y="518"/>
                    <a:pt x="93" y="572"/>
                  </a:cubicBezTo>
                  <a:cubicBezTo>
                    <a:pt x="109" y="627"/>
                    <a:pt x="125" y="659"/>
                    <a:pt x="140" y="688"/>
                  </a:cubicBezTo>
                  <a:cubicBezTo>
                    <a:pt x="156" y="716"/>
                    <a:pt x="171" y="732"/>
                    <a:pt x="187" y="745"/>
                  </a:cubicBezTo>
                  <a:cubicBezTo>
                    <a:pt x="203" y="758"/>
                    <a:pt x="218" y="763"/>
                    <a:pt x="234" y="766"/>
                  </a:cubicBezTo>
                  <a:cubicBezTo>
                    <a:pt x="250" y="770"/>
                    <a:pt x="265" y="768"/>
                    <a:pt x="281" y="766"/>
                  </a:cubicBezTo>
                  <a:cubicBezTo>
                    <a:pt x="296" y="764"/>
                    <a:pt x="312" y="758"/>
                    <a:pt x="327" y="753"/>
                  </a:cubicBezTo>
                  <a:cubicBezTo>
                    <a:pt x="343" y="747"/>
                    <a:pt x="359" y="740"/>
                    <a:pt x="374" y="732"/>
                  </a:cubicBezTo>
                  <a:cubicBezTo>
                    <a:pt x="390" y="724"/>
                    <a:pt x="405" y="716"/>
                    <a:pt x="421" y="708"/>
                  </a:cubicBezTo>
                  <a:cubicBezTo>
                    <a:pt x="437" y="699"/>
                    <a:pt x="452" y="690"/>
                    <a:pt x="468" y="682"/>
                  </a:cubicBezTo>
                  <a:cubicBezTo>
                    <a:pt x="484" y="673"/>
                    <a:pt x="499" y="664"/>
                    <a:pt x="515" y="656"/>
                  </a:cubicBezTo>
                  <a:cubicBezTo>
                    <a:pt x="530" y="648"/>
                    <a:pt x="546" y="639"/>
                    <a:pt x="561" y="631"/>
                  </a:cubicBezTo>
                  <a:cubicBezTo>
                    <a:pt x="577" y="624"/>
                    <a:pt x="593" y="615"/>
                    <a:pt x="608" y="608"/>
                  </a:cubicBezTo>
                  <a:cubicBezTo>
                    <a:pt x="624" y="601"/>
                    <a:pt x="639" y="594"/>
                    <a:pt x="655" y="587"/>
                  </a:cubicBezTo>
                  <a:cubicBezTo>
                    <a:pt x="671" y="580"/>
                    <a:pt x="687" y="574"/>
                    <a:pt x="702" y="568"/>
                  </a:cubicBezTo>
                  <a:cubicBezTo>
                    <a:pt x="718" y="562"/>
                    <a:pt x="733" y="557"/>
                    <a:pt x="749" y="551"/>
                  </a:cubicBezTo>
                  <a:cubicBezTo>
                    <a:pt x="764" y="546"/>
                    <a:pt x="780" y="541"/>
                    <a:pt x="795" y="537"/>
                  </a:cubicBezTo>
                  <a:cubicBezTo>
                    <a:pt x="811" y="532"/>
                    <a:pt x="827" y="528"/>
                    <a:pt x="842" y="524"/>
                  </a:cubicBezTo>
                  <a:cubicBezTo>
                    <a:pt x="858" y="520"/>
                    <a:pt x="873" y="517"/>
                    <a:pt x="889" y="513"/>
                  </a:cubicBezTo>
                  <a:cubicBezTo>
                    <a:pt x="905" y="510"/>
                    <a:pt x="921" y="507"/>
                    <a:pt x="936" y="504"/>
                  </a:cubicBezTo>
                  <a:cubicBezTo>
                    <a:pt x="952" y="502"/>
                    <a:pt x="967" y="499"/>
                    <a:pt x="983" y="497"/>
                  </a:cubicBezTo>
                  <a:cubicBezTo>
                    <a:pt x="998" y="495"/>
                    <a:pt x="1014" y="493"/>
                    <a:pt x="1030" y="491"/>
                  </a:cubicBezTo>
                  <a:cubicBezTo>
                    <a:pt x="1045" y="490"/>
                    <a:pt x="1061" y="488"/>
                    <a:pt x="1076" y="487"/>
                  </a:cubicBezTo>
                  <a:cubicBezTo>
                    <a:pt x="1092" y="486"/>
                    <a:pt x="1107" y="485"/>
                    <a:pt x="1123" y="484"/>
                  </a:cubicBezTo>
                  <a:cubicBezTo>
                    <a:pt x="1139" y="483"/>
                    <a:pt x="1155" y="482"/>
                    <a:pt x="1170" y="482"/>
                  </a:cubicBezTo>
                  <a:cubicBezTo>
                    <a:pt x="1186" y="482"/>
                    <a:pt x="1201" y="481"/>
                    <a:pt x="1217" y="481"/>
                  </a:cubicBezTo>
                  <a:cubicBezTo>
                    <a:pt x="1232" y="481"/>
                    <a:pt x="1248" y="481"/>
                    <a:pt x="1264" y="481"/>
                  </a:cubicBezTo>
                  <a:cubicBezTo>
                    <a:pt x="1279" y="482"/>
                    <a:pt x="1295" y="482"/>
                    <a:pt x="1310" y="482"/>
                  </a:cubicBezTo>
                  <a:cubicBezTo>
                    <a:pt x="1326" y="483"/>
                    <a:pt x="1341" y="483"/>
                    <a:pt x="1357" y="484"/>
                  </a:cubicBezTo>
                  <a:cubicBezTo>
                    <a:pt x="1373" y="485"/>
                    <a:pt x="1389" y="486"/>
                    <a:pt x="1404" y="487"/>
                  </a:cubicBezTo>
                  <a:cubicBezTo>
                    <a:pt x="1420" y="488"/>
                    <a:pt x="1435" y="489"/>
                    <a:pt x="1451" y="490"/>
                  </a:cubicBezTo>
                  <a:cubicBezTo>
                    <a:pt x="1466" y="491"/>
                    <a:pt x="1482" y="492"/>
                    <a:pt x="1498" y="494"/>
                  </a:cubicBezTo>
                  <a:cubicBezTo>
                    <a:pt x="1513" y="495"/>
                    <a:pt x="1529" y="496"/>
                    <a:pt x="1544" y="498"/>
                  </a:cubicBezTo>
                  <a:cubicBezTo>
                    <a:pt x="1560" y="499"/>
                    <a:pt x="1575" y="501"/>
                    <a:pt x="1591" y="502"/>
                  </a:cubicBezTo>
                  <a:cubicBezTo>
                    <a:pt x="1607" y="504"/>
                    <a:pt x="1623" y="506"/>
                    <a:pt x="1638" y="508"/>
                  </a:cubicBezTo>
                  <a:cubicBezTo>
                    <a:pt x="1654" y="509"/>
                    <a:pt x="1669" y="511"/>
                    <a:pt x="1685" y="513"/>
                  </a:cubicBezTo>
                  <a:cubicBezTo>
                    <a:pt x="1700" y="515"/>
                    <a:pt x="1716" y="517"/>
                    <a:pt x="1732" y="519"/>
                  </a:cubicBezTo>
                  <a:cubicBezTo>
                    <a:pt x="1747" y="521"/>
                    <a:pt x="1763" y="523"/>
                    <a:pt x="1778" y="525"/>
                  </a:cubicBezTo>
                  <a:cubicBezTo>
                    <a:pt x="1794" y="527"/>
                    <a:pt x="1809" y="529"/>
                    <a:pt x="1825" y="531"/>
                  </a:cubicBezTo>
                  <a:cubicBezTo>
                    <a:pt x="1841" y="534"/>
                    <a:pt x="1857" y="536"/>
                    <a:pt x="1872" y="538"/>
                  </a:cubicBezTo>
                  <a:cubicBezTo>
                    <a:pt x="1888" y="540"/>
                    <a:pt x="1903" y="542"/>
                    <a:pt x="1919" y="545"/>
                  </a:cubicBezTo>
                  <a:cubicBezTo>
                    <a:pt x="1934" y="547"/>
                    <a:pt x="1950" y="549"/>
                    <a:pt x="1966" y="552"/>
                  </a:cubicBezTo>
                  <a:cubicBezTo>
                    <a:pt x="1981" y="554"/>
                    <a:pt x="1997" y="556"/>
                    <a:pt x="2012" y="559"/>
                  </a:cubicBezTo>
                  <a:cubicBezTo>
                    <a:pt x="2028" y="561"/>
                    <a:pt x="2043" y="564"/>
                    <a:pt x="2059" y="566"/>
                  </a:cubicBezTo>
                  <a:cubicBezTo>
                    <a:pt x="2075" y="568"/>
                    <a:pt x="2091" y="571"/>
                    <a:pt x="2106" y="573"/>
                  </a:cubicBezTo>
                  <a:cubicBezTo>
                    <a:pt x="2122" y="576"/>
                    <a:pt x="2137" y="578"/>
                    <a:pt x="2153" y="581"/>
                  </a:cubicBezTo>
                  <a:cubicBezTo>
                    <a:pt x="2169" y="583"/>
                    <a:pt x="2184" y="586"/>
                    <a:pt x="2200" y="588"/>
                  </a:cubicBezTo>
                  <a:cubicBezTo>
                    <a:pt x="2215" y="591"/>
                    <a:pt x="2231" y="593"/>
                    <a:pt x="2246" y="596"/>
                  </a:cubicBezTo>
                  <a:cubicBezTo>
                    <a:pt x="2262" y="598"/>
                    <a:pt x="2278" y="601"/>
                    <a:pt x="2293" y="603"/>
                  </a:cubicBezTo>
                  <a:cubicBezTo>
                    <a:pt x="2309" y="606"/>
                    <a:pt x="2325" y="608"/>
                    <a:pt x="2340" y="611"/>
                  </a:cubicBezTo>
                  <a:cubicBezTo>
                    <a:pt x="2356" y="614"/>
                    <a:pt x="2371" y="616"/>
                    <a:pt x="2387" y="619"/>
                  </a:cubicBezTo>
                  <a:cubicBezTo>
                    <a:pt x="2403" y="622"/>
                    <a:pt x="2418" y="624"/>
                    <a:pt x="2434" y="627"/>
                  </a:cubicBezTo>
                  <a:cubicBezTo>
                    <a:pt x="2449" y="629"/>
                    <a:pt x="2465" y="632"/>
                    <a:pt x="2480" y="635"/>
                  </a:cubicBezTo>
                  <a:cubicBezTo>
                    <a:pt x="2496" y="637"/>
                    <a:pt x="2512" y="640"/>
                    <a:pt x="2527" y="642"/>
                  </a:cubicBezTo>
                  <a:cubicBezTo>
                    <a:pt x="2543" y="645"/>
                    <a:pt x="2559" y="647"/>
                    <a:pt x="2574" y="650"/>
                  </a:cubicBezTo>
                  <a:cubicBezTo>
                    <a:pt x="2590" y="652"/>
                    <a:pt x="2605" y="655"/>
                    <a:pt x="2621" y="658"/>
                  </a:cubicBezTo>
                  <a:cubicBezTo>
                    <a:pt x="2637" y="660"/>
                    <a:pt x="2652" y="663"/>
                    <a:pt x="2668" y="665"/>
                  </a:cubicBezTo>
                  <a:cubicBezTo>
                    <a:pt x="2683" y="668"/>
                    <a:pt x="2699" y="670"/>
                    <a:pt x="2714" y="673"/>
                  </a:cubicBezTo>
                  <a:cubicBezTo>
                    <a:pt x="2730" y="675"/>
                    <a:pt x="2746" y="678"/>
                    <a:pt x="2761" y="680"/>
                  </a:cubicBezTo>
                  <a:cubicBezTo>
                    <a:pt x="2777" y="683"/>
                    <a:pt x="2793" y="685"/>
                    <a:pt x="2808" y="688"/>
                  </a:cubicBezTo>
                  <a:cubicBezTo>
                    <a:pt x="2824" y="690"/>
                    <a:pt x="2839" y="693"/>
                    <a:pt x="2855" y="695"/>
                  </a:cubicBezTo>
                  <a:cubicBezTo>
                    <a:pt x="2871" y="698"/>
                    <a:pt x="2886" y="700"/>
                    <a:pt x="2902" y="703"/>
                  </a:cubicBezTo>
                  <a:cubicBezTo>
                    <a:pt x="2917" y="705"/>
                    <a:pt x="2933" y="708"/>
                    <a:pt x="2948" y="710"/>
                  </a:cubicBezTo>
                  <a:cubicBezTo>
                    <a:pt x="2964" y="713"/>
                    <a:pt x="2980" y="715"/>
                    <a:pt x="2995" y="718"/>
                  </a:cubicBezTo>
                  <a:cubicBezTo>
                    <a:pt x="3011" y="720"/>
                    <a:pt x="3027" y="722"/>
                    <a:pt x="3042" y="725"/>
                  </a:cubicBezTo>
                  <a:cubicBezTo>
                    <a:pt x="3058" y="727"/>
                    <a:pt x="3074" y="730"/>
                    <a:pt x="3089" y="732"/>
                  </a:cubicBezTo>
                  <a:cubicBezTo>
                    <a:pt x="3105" y="735"/>
                    <a:pt x="3120" y="737"/>
                    <a:pt x="3136" y="739"/>
                  </a:cubicBezTo>
                  <a:cubicBezTo>
                    <a:pt x="3151" y="742"/>
                    <a:pt x="3167" y="744"/>
                    <a:pt x="3182" y="746"/>
                  </a:cubicBezTo>
                </a:path>
              </a:pathLst>
            </a:custGeom>
            <a:noFill/>
            <a:ln w="25400" cap="rnd">
              <a:solidFill>
                <a:srgbClr val="ED7D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2" name="Szövegdoboz 51">
                  <a:extLst>
                    <a:ext uri="{FF2B5EF4-FFF2-40B4-BE49-F238E27FC236}">
                      <a16:creationId xmlns:a16="http://schemas.microsoft.com/office/drawing/2014/main" id="{E1BEECF0-24B5-40B5-9579-D8CC561661FC}"/>
                    </a:ext>
                  </a:extLst>
                </p:cNvPr>
                <p:cNvSpPr txBox="1"/>
                <p:nvPr/>
              </p:nvSpPr>
              <p:spPr>
                <a:xfrm>
                  <a:off x="6409643" y="4991525"/>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2</m:t>
                            </m:r>
                          </m:sub>
                        </m:sSub>
                      </m:oMath>
                    </m:oMathPara>
                  </a14:m>
                  <a:endParaRPr lang="hu-HU" dirty="0"/>
                </a:p>
              </p:txBody>
            </p:sp>
          </mc:Choice>
          <mc:Fallback xmlns="">
            <p:sp>
              <p:nvSpPr>
                <p:cNvPr id="52" name="Szövegdoboz 51">
                  <a:extLst>
                    <a:ext uri="{FF2B5EF4-FFF2-40B4-BE49-F238E27FC236}">
                      <a16:creationId xmlns:a16="http://schemas.microsoft.com/office/drawing/2014/main" id="{E1BEECF0-24B5-40B5-9579-D8CC561661FC}"/>
                    </a:ext>
                  </a:extLst>
                </p:cNvPr>
                <p:cNvSpPr txBox="1">
                  <a:spLocks noRot="1" noChangeAspect="1" noMove="1" noResize="1" noEditPoints="1" noAdjustHandles="1" noChangeArrowheads="1" noChangeShapeType="1" noTextEdit="1"/>
                </p:cNvSpPr>
                <p:nvPr/>
              </p:nvSpPr>
              <p:spPr>
                <a:xfrm>
                  <a:off x="6409643" y="4991525"/>
                  <a:ext cx="273280" cy="276999"/>
                </a:xfrm>
                <a:prstGeom prst="rect">
                  <a:avLst/>
                </a:prstGeom>
                <a:blipFill>
                  <a:blip r:embed="rId7"/>
                  <a:stretch>
                    <a:fillRect l="-20000" r="-8889" b="-15556"/>
                  </a:stretch>
                </a:blipFill>
              </p:spPr>
              <p:txBody>
                <a:bodyPr/>
                <a:lstStyle/>
                <a:p>
                  <a:r>
                    <a:rPr lang="hu-HU">
                      <a:noFill/>
                    </a:rPr>
                    <a:t> </a:t>
                  </a:r>
                </a:p>
              </p:txBody>
            </p:sp>
          </mc:Fallback>
        </mc:AlternateContent>
      </p:grpSp>
      <p:grpSp>
        <p:nvGrpSpPr>
          <p:cNvPr id="67" name="Csoportba foglalás 66">
            <a:extLst>
              <a:ext uri="{FF2B5EF4-FFF2-40B4-BE49-F238E27FC236}">
                <a16:creationId xmlns:a16="http://schemas.microsoft.com/office/drawing/2014/main" id="{05693D97-0BC3-475E-A1FD-64FE227DC542}"/>
              </a:ext>
            </a:extLst>
          </p:cNvPr>
          <p:cNvGrpSpPr/>
          <p:nvPr/>
        </p:nvGrpSpPr>
        <p:grpSpPr>
          <a:xfrm>
            <a:off x="6059488" y="3213100"/>
            <a:ext cx="5051425" cy="2012950"/>
            <a:chOff x="6059488" y="3213100"/>
            <a:chExt cx="5051425" cy="2012950"/>
          </a:xfrm>
        </p:grpSpPr>
        <p:sp>
          <p:nvSpPr>
            <p:cNvPr id="14" name="Freeform 12">
              <a:extLst>
                <a:ext uri="{FF2B5EF4-FFF2-40B4-BE49-F238E27FC236}">
                  <a16:creationId xmlns:a16="http://schemas.microsoft.com/office/drawing/2014/main" id="{44C76764-F1E7-4478-9F73-ACCA0513CA9B}"/>
                </a:ext>
              </a:extLst>
            </p:cNvPr>
            <p:cNvSpPr>
              <a:spLocks/>
            </p:cNvSpPr>
            <p:nvPr/>
          </p:nvSpPr>
          <p:spPr bwMode="auto">
            <a:xfrm>
              <a:off x="6059488" y="3213100"/>
              <a:ext cx="5051425" cy="2012950"/>
            </a:xfrm>
            <a:custGeom>
              <a:avLst/>
              <a:gdLst>
                <a:gd name="T0" fmla="*/ 47 w 3182"/>
                <a:gd name="T1" fmla="*/ 429 h 1268"/>
                <a:gd name="T2" fmla="*/ 140 w 3182"/>
                <a:gd name="T3" fmla="*/ 848 h 1268"/>
                <a:gd name="T4" fmla="*/ 234 w 3182"/>
                <a:gd name="T5" fmla="*/ 992 h 1268"/>
                <a:gd name="T6" fmla="*/ 327 w 3182"/>
                <a:gd name="T7" fmla="*/ 1026 h 1268"/>
                <a:gd name="T8" fmla="*/ 421 w 3182"/>
                <a:gd name="T9" fmla="*/ 1016 h 1268"/>
                <a:gd name="T10" fmla="*/ 515 w 3182"/>
                <a:gd name="T11" fmla="*/ 993 h 1268"/>
                <a:gd name="T12" fmla="*/ 608 w 3182"/>
                <a:gd name="T13" fmla="*/ 969 h 1268"/>
                <a:gd name="T14" fmla="*/ 702 w 3182"/>
                <a:gd name="T15" fmla="*/ 948 h 1268"/>
                <a:gd name="T16" fmla="*/ 795 w 3182"/>
                <a:gd name="T17" fmla="*/ 932 h 1268"/>
                <a:gd name="T18" fmla="*/ 889 w 3182"/>
                <a:gd name="T19" fmla="*/ 922 h 1268"/>
                <a:gd name="T20" fmla="*/ 983 w 3182"/>
                <a:gd name="T21" fmla="*/ 918 h 1268"/>
                <a:gd name="T22" fmla="*/ 1076 w 3182"/>
                <a:gd name="T23" fmla="*/ 918 h 1268"/>
                <a:gd name="T24" fmla="*/ 1170 w 3182"/>
                <a:gd name="T25" fmla="*/ 922 h 1268"/>
                <a:gd name="T26" fmla="*/ 1264 w 3182"/>
                <a:gd name="T27" fmla="*/ 929 h 1268"/>
                <a:gd name="T28" fmla="*/ 1357 w 3182"/>
                <a:gd name="T29" fmla="*/ 939 h 1268"/>
                <a:gd name="T30" fmla="*/ 1451 w 3182"/>
                <a:gd name="T31" fmla="*/ 951 h 1268"/>
                <a:gd name="T32" fmla="*/ 1544 w 3182"/>
                <a:gd name="T33" fmla="*/ 965 h 1268"/>
                <a:gd name="T34" fmla="*/ 1638 w 3182"/>
                <a:gd name="T35" fmla="*/ 980 h 1268"/>
                <a:gd name="T36" fmla="*/ 1732 w 3182"/>
                <a:gd name="T37" fmla="*/ 996 h 1268"/>
                <a:gd name="T38" fmla="*/ 1825 w 3182"/>
                <a:gd name="T39" fmla="*/ 1013 h 1268"/>
                <a:gd name="T40" fmla="*/ 1919 w 3182"/>
                <a:gd name="T41" fmla="*/ 1031 h 1268"/>
                <a:gd name="T42" fmla="*/ 2012 w 3182"/>
                <a:gd name="T43" fmla="*/ 1049 h 1268"/>
                <a:gd name="T44" fmla="*/ 2106 w 3182"/>
                <a:gd name="T45" fmla="*/ 1067 h 1268"/>
                <a:gd name="T46" fmla="*/ 2200 w 3182"/>
                <a:gd name="T47" fmla="*/ 1085 h 1268"/>
                <a:gd name="T48" fmla="*/ 2293 w 3182"/>
                <a:gd name="T49" fmla="*/ 1104 h 1268"/>
                <a:gd name="T50" fmla="*/ 2387 w 3182"/>
                <a:gd name="T51" fmla="*/ 1122 h 1268"/>
                <a:gd name="T52" fmla="*/ 2480 w 3182"/>
                <a:gd name="T53" fmla="*/ 1140 h 1268"/>
                <a:gd name="T54" fmla="*/ 2574 w 3182"/>
                <a:gd name="T55" fmla="*/ 1158 h 1268"/>
                <a:gd name="T56" fmla="*/ 2668 w 3182"/>
                <a:gd name="T57" fmla="*/ 1175 h 1268"/>
                <a:gd name="T58" fmla="*/ 2761 w 3182"/>
                <a:gd name="T59" fmla="*/ 1193 h 1268"/>
                <a:gd name="T60" fmla="*/ 2855 w 3182"/>
                <a:gd name="T61" fmla="*/ 1210 h 1268"/>
                <a:gd name="T62" fmla="*/ 2948 w 3182"/>
                <a:gd name="T63" fmla="*/ 1227 h 1268"/>
                <a:gd name="T64" fmla="*/ 3042 w 3182"/>
                <a:gd name="T65" fmla="*/ 1244 h 1268"/>
                <a:gd name="T66" fmla="*/ 3136 w 3182"/>
                <a:gd name="T67" fmla="*/ 1260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1268">
                  <a:moveTo>
                    <a:pt x="0" y="0"/>
                  </a:moveTo>
                  <a:cubicBezTo>
                    <a:pt x="16" y="143"/>
                    <a:pt x="31" y="314"/>
                    <a:pt x="47" y="429"/>
                  </a:cubicBezTo>
                  <a:cubicBezTo>
                    <a:pt x="62" y="544"/>
                    <a:pt x="78" y="621"/>
                    <a:pt x="93" y="690"/>
                  </a:cubicBezTo>
                  <a:cubicBezTo>
                    <a:pt x="109" y="761"/>
                    <a:pt x="125" y="807"/>
                    <a:pt x="140" y="848"/>
                  </a:cubicBezTo>
                  <a:cubicBezTo>
                    <a:pt x="156" y="890"/>
                    <a:pt x="171" y="917"/>
                    <a:pt x="187" y="941"/>
                  </a:cubicBezTo>
                  <a:cubicBezTo>
                    <a:pt x="203" y="965"/>
                    <a:pt x="218" y="980"/>
                    <a:pt x="234" y="992"/>
                  </a:cubicBezTo>
                  <a:cubicBezTo>
                    <a:pt x="250" y="1005"/>
                    <a:pt x="265" y="1012"/>
                    <a:pt x="281" y="1017"/>
                  </a:cubicBezTo>
                  <a:cubicBezTo>
                    <a:pt x="296" y="1023"/>
                    <a:pt x="312" y="1024"/>
                    <a:pt x="327" y="1026"/>
                  </a:cubicBezTo>
                  <a:cubicBezTo>
                    <a:pt x="343" y="1027"/>
                    <a:pt x="359" y="1026"/>
                    <a:pt x="374" y="1024"/>
                  </a:cubicBezTo>
                  <a:cubicBezTo>
                    <a:pt x="390" y="1022"/>
                    <a:pt x="405" y="1019"/>
                    <a:pt x="421" y="1016"/>
                  </a:cubicBezTo>
                  <a:cubicBezTo>
                    <a:pt x="437" y="1013"/>
                    <a:pt x="452" y="1009"/>
                    <a:pt x="468" y="1005"/>
                  </a:cubicBezTo>
                  <a:cubicBezTo>
                    <a:pt x="484" y="1002"/>
                    <a:pt x="499" y="997"/>
                    <a:pt x="515" y="993"/>
                  </a:cubicBezTo>
                  <a:cubicBezTo>
                    <a:pt x="530" y="989"/>
                    <a:pt x="546" y="985"/>
                    <a:pt x="561" y="981"/>
                  </a:cubicBezTo>
                  <a:cubicBezTo>
                    <a:pt x="577" y="976"/>
                    <a:pt x="593" y="972"/>
                    <a:pt x="608" y="969"/>
                  </a:cubicBezTo>
                  <a:cubicBezTo>
                    <a:pt x="624" y="965"/>
                    <a:pt x="639" y="961"/>
                    <a:pt x="655" y="957"/>
                  </a:cubicBezTo>
                  <a:cubicBezTo>
                    <a:pt x="671" y="954"/>
                    <a:pt x="687" y="951"/>
                    <a:pt x="702" y="948"/>
                  </a:cubicBezTo>
                  <a:cubicBezTo>
                    <a:pt x="718" y="945"/>
                    <a:pt x="733" y="942"/>
                    <a:pt x="749" y="939"/>
                  </a:cubicBezTo>
                  <a:cubicBezTo>
                    <a:pt x="764" y="937"/>
                    <a:pt x="780" y="934"/>
                    <a:pt x="795" y="932"/>
                  </a:cubicBezTo>
                  <a:cubicBezTo>
                    <a:pt x="811" y="930"/>
                    <a:pt x="827" y="928"/>
                    <a:pt x="842" y="926"/>
                  </a:cubicBezTo>
                  <a:cubicBezTo>
                    <a:pt x="858" y="925"/>
                    <a:pt x="873" y="923"/>
                    <a:pt x="889" y="922"/>
                  </a:cubicBezTo>
                  <a:cubicBezTo>
                    <a:pt x="905" y="921"/>
                    <a:pt x="921" y="920"/>
                    <a:pt x="936" y="919"/>
                  </a:cubicBezTo>
                  <a:cubicBezTo>
                    <a:pt x="952" y="919"/>
                    <a:pt x="967" y="918"/>
                    <a:pt x="983" y="918"/>
                  </a:cubicBezTo>
                  <a:cubicBezTo>
                    <a:pt x="998" y="917"/>
                    <a:pt x="1014" y="917"/>
                    <a:pt x="1030" y="917"/>
                  </a:cubicBezTo>
                  <a:cubicBezTo>
                    <a:pt x="1045" y="917"/>
                    <a:pt x="1061" y="918"/>
                    <a:pt x="1076" y="918"/>
                  </a:cubicBezTo>
                  <a:cubicBezTo>
                    <a:pt x="1092" y="918"/>
                    <a:pt x="1107" y="919"/>
                    <a:pt x="1123" y="919"/>
                  </a:cubicBezTo>
                  <a:cubicBezTo>
                    <a:pt x="1139" y="920"/>
                    <a:pt x="1155" y="921"/>
                    <a:pt x="1170" y="922"/>
                  </a:cubicBezTo>
                  <a:cubicBezTo>
                    <a:pt x="1186" y="923"/>
                    <a:pt x="1201" y="924"/>
                    <a:pt x="1217" y="925"/>
                  </a:cubicBezTo>
                  <a:cubicBezTo>
                    <a:pt x="1232" y="926"/>
                    <a:pt x="1248" y="928"/>
                    <a:pt x="1264" y="929"/>
                  </a:cubicBezTo>
                  <a:cubicBezTo>
                    <a:pt x="1279" y="931"/>
                    <a:pt x="1295" y="932"/>
                    <a:pt x="1310" y="934"/>
                  </a:cubicBezTo>
                  <a:cubicBezTo>
                    <a:pt x="1326" y="936"/>
                    <a:pt x="1341" y="937"/>
                    <a:pt x="1357" y="939"/>
                  </a:cubicBezTo>
                  <a:cubicBezTo>
                    <a:pt x="1373" y="941"/>
                    <a:pt x="1389" y="943"/>
                    <a:pt x="1404" y="945"/>
                  </a:cubicBezTo>
                  <a:cubicBezTo>
                    <a:pt x="1420" y="947"/>
                    <a:pt x="1435" y="949"/>
                    <a:pt x="1451" y="951"/>
                  </a:cubicBezTo>
                  <a:cubicBezTo>
                    <a:pt x="1466" y="954"/>
                    <a:pt x="1482" y="956"/>
                    <a:pt x="1498" y="958"/>
                  </a:cubicBezTo>
                  <a:cubicBezTo>
                    <a:pt x="1513" y="960"/>
                    <a:pt x="1529" y="963"/>
                    <a:pt x="1544" y="965"/>
                  </a:cubicBezTo>
                  <a:cubicBezTo>
                    <a:pt x="1560" y="968"/>
                    <a:pt x="1575" y="970"/>
                    <a:pt x="1591" y="973"/>
                  </a:cubicBezTo>
                  <a:cubicBezTo>
                    <a:pt x="1607" y="975"/>
                    <a:pt x="1623" y="978"/>
                    <a:pt x="1638" y="980"/>
                  </a:cubicBezTo>
                  <a:cubicBezTo>
                    <a:pt x="1654" y="983"/>
                    <a:pt x="1669" y="986"/>
                    <a:pt x="1685" y="988"/>
                  </a:cubicBezTo>
                  <a:cubicBezTo>
                    <a:pt x="1700" y="991"/>
                    <a:pt x="1716" y="994"/>
                    <a:pt x="1732" y="996"/>
                  </a:cubicBezTo>
                  <a:cubicBezTo>
                    <a:pt x="1747" y="999"/>
                    <a:pt x="1763" y="1002"/>
                    <a:pt x="1778" y="1005"/>
                  </a:cubicBezTo>
                  <a:cubicBezTo>
                    <a:pt x="1794" y="1008"/>
                    <a:pt x="1809" y="1011"/>
                    <a:pt x="1825" y="1013"/>
                  </a:cubicBezTo>
                  <a:cubicBezTo>
                    <a:pt x="1841" y="1016"/>
                    <a:pt x="1857" y="1019"/>
                    <a:pt x="1872" y="1022"/>
                  </a:cubicBezTo>
                  <a:cubicBezTo>
                    <a:pt x="1888" y="1025"/>
                    <a:pt x="1903" y="1028"/>
                    <a:pt x="1919" y="1031"/>
                  </a:cubicBezTo>
                  <a:cubicBezTo>
                    <a:pt x="1934" y="1034"/>
                    <a:pt x="1950" y="1037"/>
                    <a:pt x="1966" y="1040"/>
                  </a:cubicBezTo>
                  <a:cubicBezTo>
                    <a:pt x="1981" y="1043"/>
                    <a:pt x="1997" y="1046"/>
                    <a:pt x="2012" y="1049"/>
                  </a:cubicBezTo>
                  <a:cubicBezTo>
                    <a:pt x="2028" y="1052"/>
                    <a:pt x="2043" y="1055"/>
                    <a:pt x="2059" y="1058"/>
                  </a:cubicBezTo>
                  <a:cubicBezTo>
                    <a:pt x="2075" y="1061"/>
                    <a:pt x="2091" y="1064"/>
                    <a:pt x="2106" y="1067"/>
                  </a:cubicBezTo>
                  <a:cubicBezTo>
                    <a:pt x="2122" y="1070"/>
                    <a:pt x="2137" y="1073"/>
                    <a:pt x="2153" y="1076"/>
                  </a:cubicBezTo>
                  <a:cubicBezTo>
                    <a:pt x="2169" y="1079"/>
                    <a:pt x="2184" y="1082"/>
                    <a:pt x="2200" y="1085"/>
                  </a:cubicBezTo>
                  <a:cubicBezTo>
                    <a:pt x="2215" y="1089"/>
                    <a:pt x="2231" y="1092"/>
                    <a:pt x="2246" y="1095"/>
                  </a:cubicBezTo>
                  <a:cubicBezTo>
                    <a:pt x="2262" y="1098"/>
                    <a:pt x="2278" y="1101"/>
                    <a:pt x="2293" y="1104"/>
                  </a:cubicBezTo>
                  <a:cubicBezTo>
                    <a:pt x="2309" y="1107"/>
                    <a:pt x="2325" y="1110"/>
                    <a:pt x="2340" y="1113"/>
                  </a:cubicBezTo>
                  <a:cubicBezTo>
                    <a:pt x="2356" y="1116"/>
                    <a:pt x="2371" y="1119"/>
                    <a:pt x="2387" y="1122"/>
                  </a:cubicBezTo>
                  <a:cubicBezTo>
                    <a:pt x="2403" y="1125"/>
                    <a:pt x="2418" y="1128"/>
                    <a:pt x="2434" y="1131"/>
                  </a:cubicBezTo>
                  <a:cubicBezTo>
                    <a:pt x="2449" y="1134"/>
                    <a:pt x="2465" y="1137"/>
                    <a:pt x="2480" y="1140"/>
                  </a:cubicBezTo>
                  <a:cubicBezTo>
                    <a:pt x="2496" y="1143"/>
                    <a:pt x="2512" y="1146"/>
                    <a:pt x="2527" y="1149"/>
                  </a:cubicBezTo>
                  <a:cubicBezTo>
                    <a:pt x="2543" y="1152"/>
                    <a:pt x="2559" y="1155"/>
                    <a:pt x="2574" y="1158"/>
                  </a:cubicBezTo>
                  <a:cubicBezTo>
                    <a:pt x="2590" y="1161"/>
                    <a:pt x="2605" y="1164"/>
                    <a:pt x="2621" y="1167"/>
                  </a:cubicBezTo>
                  <a:cubicBezTo>
                    <a:pt x="2637" y="1169"/>
                    <a:pt x="2652" y="1172"/>
                    <a:pt x="2668" y="1175"/>
                  </a:cubicBezTo>
                  <a:cubicBezTo>
                    <a:pt x="2683" y="1178"/>
                    <a:pt x="2699" y="1181"/>
                    <a:pt x="2714" y="1184"/>
                  </a:cubicBezTo>
                  <a:cubicBezTo>
                    <a:pt x="2730" y="1187"/>
                    <a:pt x="2746" y="1190"/>
                    <a:pt x="2761" y="1193"/>
                  </a:cubicBezTo>
                  <a:cubicBezTo>
                    <a:pt x="2777" y="1196"/>
                    <a:pt x="2793" y="1199"/>
                    <a:pt x="2808" y="1202"/>
                  </a:cubicBezTo>
                  <a:cubicBezTo>
                    <a:pt x="2824" y="1205"/>
                    <a:pt x="2839" y="1208"/>
                    <a:pt x="2855" y="1210"/>
                  </a:cubicBezTo>
                  <a:cubicBezTo>
                    <a:pt x="2871" y="1213"/>
                    <a:pt x="2886" y="1216"/>
                    <a:pt x="2902" y="1219"/>
                  </a:cubicBezTo>
                  <a:cubicBezTo>
                    <a:pt x="2917" y="1222"/>
                    <a:pt x="2933" y="1224"/>
                    <a:pt x="2948" y="1227"/>
                  </a:cubicBezTo>
                  <a:cubicBezTo>
                    <a:pt x="2964" y="1230"/>
                    <a:pt x="2980" y="1233"/>
                    <a:pt x="2995" y="1236"/>
                  </a:cubicBezTo>
                  <a:cubicBezTo>
                    <a:pt x="3011" y="1238"/>
                    <a:pt x="3027" y="1241"/>
                    <a:pt x="3042" y="1244"/>
                  </a:cubicBezTo>
                  <a:cubicBezTo>
                    <a:pt x="3058" y="1246"/>
                    <a:pt x="3074" y="1249"/>
                    <a:pt x="3089" y="1252"/>
                  </a:cubicBezTo>
                  <a:cubicBezTo>
                    <a:pt x="3105" y="1255"/>
                    <a:pt x="3120" y="1257"/>
                    <a:pt x="3136" y="1260"/>
                  </a:cubicBezTo>
                  <a:cubicBezTo>
                    <a:pt x="3151" y="1263"/>
                    <a:pt x="3167" y="1265"/>
                    <a:pt x="3182" y="1268"/>
                  </a:cubicBezTo>
                </a:path>
              </a:pathLst>
            </a:custGeom>
            <a:noFill/>
            <a:ln w="25400" cap="rnd">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3" name="Szövegdoboz 52">
                  <a:extLst>
                    <a:ext uri="{FF2B5EF4-FFF2-40B4-BE49-F238E27FC236}">
                      <a16:creationId xmlns:a16="http://schemas.microsoft.com/office/drawing/2014/main" id="{2FD930E7-15D5-4C8E-AE4B-663FB2D1FD8D}"/>
                    </a:ext>
                  </a:extLst>
                </p:cNvPr>
                <p:cNvSpPr txBox="1"/>
                <p:nvPr/>
              </p:nvSpPr>
              <p:spPr>
                <a:xfrm>
                  <a:off x="6520050" y="4446721"/>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3</m:t>
                            </m:r>
                          </m:sub>
                        </m:sSub>
                      </m:oMath>
                    </m:oMathPara>
                  </a14:m>
                  <a:endParaRPr lang="hu-HU" dirty="0"/>
                </a:p>
              </p:txBody>
            </p:sp>
          </mc:Choice>
          <mc:Fallback xmlns="">
            <p:sp>
              <p:nvSpPr>
                <p:cNvPr id="53" name="Szövegdoboz 52">
                  <a:extLst>
                    <a:ext uri="{FF2B5EF4-FFF2-40B4-BE49-F238E27FC236}">
                      <a16:creationId xmlns:a16="http://schemas.microsoft.com/office/drawing/2014/main" id="{2FD930E7-15D5-4C8E-AE4B-663FB2D1FD8D}"/>
                    </a:ext>
                  </a:extLst>
                </p:cNvPr>
                <p:cNvSpPr txBox="1">
                  <a:spLocks noRot="1" noChangeAspect="1" noMove="1" noResize="1" noEditPoints="1" noAdjustHandles="1" noChangeArrowheads="1" noChangeShapeType="1" noTextEdit="1"/>
                </p:cNvSpPr>
                <p:nvPr/>
              </p:nvSpPr>
              <p:spPr>
                <a:xfrm>
                  <a:off x="6520050" y="4446721"/>
                  <a:ext cx="273280" cy="276999"/>
                </a:xfrm>
                <a:prstGeom prst="rect">
                  <a:avLst/>
                </a:prstGeom>
                <a:blipFill>
                  <a:blip r:embed="rId8"/>
                  <a:stretch>
                    <a:fillRect l="-22727" r="-9091" b="-15217"/>
                  </a:stretch>
                </a:blipFill>
              </p:spPr>
              <p:txBody>
                <a:bodyPr/>
                <a:lstStyle/>
                <a:p>
                  <a:r>
                    <a:rPr lang="hu-HU">
                      <a:noFill/>
                    </a:rPr>
                    <a:t> </a:t>
                  </a:r>
                </a:p>
              </p:txBody>
            </p:sp>
          </mc:Fallback>
        </mc:AlternateContent>
      </p:grpSp>
      <p:grpSp>
        <p:nvGrpSpPr>
          <p:cNvPr id="66" name="Csoportba foglalás 65">
            <a:extLst>
              <a:ext uri="{FF2B5EF4-FFF2-40B4-BE49-F238E27FC236}">
                <a16:creationId xmlns:a16="http://schemas.microsoft.com/office/drawing/2014/main" id="{FE6906AC-5990-4453-AA8D-693B0B1C1125}"/>
              </a:ext>
            </a:extLst>
          </p:cNvPr>
          <p:cNvGrpSpPr/>
          <p:nvPr/>
        </p:nvGrpSpPr>
        <p:grpSpPr>
          <a:xfrm>
            <a:off x="6059488" y="2193925"/>
            <a:ext cx="5051425" cy="2916237"/>
            <a:chOff x="6059488" y="2193925"/>
            <a:chExt cx="5051425" cy="2916237"/>
          </a:xfrm>
        </p:grpSpPr>
        <p:sp>
          <p:nvSpPr>
            <p:cNvPr id="15" name="Freeform 13">
              <a:extLst>
                <a:ext uri="{FF2B5EF4-FFF2-40B4-BE49-F238E27FC236}">
                  <a16:creationId xmlns:a16="http://schemas.microsoft.com/office/drawing/2014/main" id="{559BDAF1-2469-4017-BE12-5EFAB52C4EF3}"/>
                </a:ext>
              </a:extLst>
            </p:cNvPr>
            <p:cNvSpPr>
              <a:spLocks/>
            </p:cNvSpPr>
            <p:nvPr/>
          </p:nvSpPr>
          <p:spPr bwMode="auto">
            <a:xfrm>
              <a:off x="6059488" y="2193925"/>
              <a:ext cx="5051425" cy="2916237"/>
            </a:xfrm>
            <a:custGeom>
              <a:avLst/>
              <a:gdLst>
                <a:gd name="T0" fmla="*/ 47 w 3182"/>
                <a:gd name="T1" fmla="*/ 499 h 1837"/>
                <a:gd name="T2" fmla="*/ 140 w 3182"/>
                <a:gd name="T3" fmla="*/ 1021 h 1837"/>
                <a:gd name="T4" fmla="*/ 234 w 3182"/>
                <a:gd name="T5" fmla="*/ 1236 h 1837"/>
                <a:gd name="T6" fmla="*/ 327 w 3182"/>
                <a:gd name="T7" fmla="*/ 1321 h 1837"/>
                <a:gd name="T8" fmla="*/ 421 w 3182"/>
                <a:gd name="T9" fmla="*/ 1352 h 1837"/>
                <a:gd name="T10" fmla="*/ 515 w 3182"/>
                <a:gd name="T11" fmla="*/ 1361 h 1837"/>
                <a:gd name="T12" fmla="*/ 608 w 3182"/>
                <a:gd name="T13" fmla="*/ 1362 h 1837"/>
                <a:gd name="T14" fmla="*/ 702 w 3182"/>
                <a:gd name="T15" fmla="*/ 1362 h 1837"/>
                <a:gd name="T16" fmla="*/ 795 w 3182"/>
                <a:gd name="T17" fmla="*/ 1364 h 1837"/>
                <a:gd name="T18" fmla="*/ 889 w 3182"/>
                <a:gd name="T19" fmla="*/ 1370 h 1837"/>
                <a:gd name="T20" fmla="*/ 983 w 3182"/>
                <a:gd name="T21" fmla="*/ 1378 h 1837"/>
                <a:gd name="T22" fmla="*/ 1076 w 3182"/>
                <a:gd name="T23" fmla="*/ 1390 h 1837"/>
                <a:gd name="T24" fmla="*/ 1170 w 3182"/>
                <a:gd name="T25" fmla="*/ 1404 h 1837"/>
                <a:gd name="T26" fmla="*/ 1264 w 3182"/>
                <a:gd name="T27" fmla="*/ 1420 h 1837"/>
                <a:gd name="T28" fmla="*/ 1357 w 3182"/>
                <a:gd name="T29" fmla="*/ 1438 h 1837"/>
                <a:gd name="T30" fmla="*/ 1451 w 3182"/>
                <a:gd name="T31" fmla="*/ 1457 h 1837"/>
                <a:gd name="T32" fmla="*/ 1544 w 3182"/>
                <a:gd name="T33" fmla="*/ 1477 h 1837"/>
                <a:gd name="T34" fmla="*/ 1638 w 3182"/>
                <a:gd name="T35" fmla="*/ 1498 h 1837"/>
                <a:gd name="T36" fmla="*/ 1732 w 3182"/>
                <a:gd name="T37" fmla="*/ 1520 h 1837"/>
                <a:gd name="T38" fmla="*/ 1825 w 3182"/>
                <a:gd name="T39" fmla="*/ 1542 h 1837"/>
                <a:gd name="T40" fmla="*/ 1919 w 3182"/>
                <a:gd name="T41" fmla="*/ 1564 h 1837"/>
                <a:gd name="T42" fmla="*/ 2012 w 3182"/>
                <a:gd name="T43" fmla="*/ 1586 h 1837"/>
                <a:gd name="T44" fmla="*/ 2106 w 3182"/>
                <a:gd name="T45" fmla="*/ 1608 h 1837"/>
                <a:gd name="T46" fmla="*/ 2200 w 3182"/>
                <a:gd name="T47" fmla="*/ 1629 h 1837"/>
                <a:gd name="T48" fmla="*/ 2293 w 3182"/>
                <a:gd name="T49" fmla="*/ 1651 h 1837"/>
                <a:gd name="T50" fmla="*/ 2387 w 3182"/>
                <a:gd name="T51" fmla="*/ 1673 h 1837"/>
                <a:gd name="T52" fmla="*/ 2480 w 3182"/>
                <a:gd name="T53" fmla="*/ 1693 h 1837"/>
                <a:gd name="T54" fmla="*/ 2574 w 3182"/>
                <a:gd name="T55" fmla="*/ 1714 h 1837"/>
                <a:gd name="T56" fmla="*/ 2668 w 3182"/>
                <a:gd name="T57" fmla="*/ 1734 h 1837"/>
                <a:gd name="T58" fmla="*/ 2761 w 3182"/>
                <a:gd name="T59" fmla="*/ 1754 h 1837"/>
                <a:gd name="T60" fmla="*/ 2855 w 3182"/>
                <a:gd name="T61" fmla="*/ 1773 h 1837"/>
                <a:gd name="T62" fmla="*/ 2948 w 3182"/>
                <a:gd name="T63" fmla="*/ 1792 h 1837"/>
                <a:gd name="T64" fmla="*/ 3042 w 3182"/>
                <a:gd name="T65" fmla="*/ 1810 h 1837"/>
                <a:gd name="T66" fmla="*/ 3136 w 3182"/>
                <a:gd name="T67" fmla="*/ 1829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1837">
                  <a:moveTo>
                    <a:pt x="0" y="0"/>
                  </a:moveTo>
                  <a:cubicBezTo>
                    <a:pt x="16" y="167"/>
                    <a:pt x="31" y="363"/>
                    <a:pt x="47" y="499"/>
                  </a:cubicBezTo>
                  <a:cubicBezTo>
                    <a:pt x="62" y="635"/>
                    <a:pt x="78" y="730"/>
                    <a:pt x="93" y="816"/>
                  </a:cubicBezTo>
                  <a:cubicBezTo>
                    <a:pt x="109" y="904"/>
                    <a:pt x="125" y="965"/>
                    <a:pt x="140" y="1021"/>
                  </a:cubicBezTo>
                  <a:cubicBezTo>
                    <a:pt x="156" y="1076"/>
                    <a:pt x="171" y="1116"/>
                    <a:pt x="187" y="1152"/>
                  </a:cubicBezTo>
                  <a:cubicBezTo>
                    <a:pt x="203" y="1188"/>
                    <a:pt x="218" y="1213"/>
                    <a:pt x="234" y="1236"/>
                  </a:cubicBezTo>
                  <a:cubicBezTo>
                    <a:pt x="250" y="1258"/>
                    <a:pt x="265" y="1274"/>
                    <a:pt x="281" y="1289"/>
                  </a:cubicBezTo>
                  <a:cubicBezTo>
                    <a:pt x="296" y="1303"/>
                    <a:pt x="312" y="1313"/>
                    <a:pt x="327" y="1321"/>
                  </a:cubicBezTo>
                  <a:cubicBezTo>
                    <a:pt x="343" y="1330"/>
                    <a:pt x="359" y="1336"/>
                    <a:pt x="374" y="1341"/>
                  </a:cubicBezTo>
                  <a:cubicBezTo>
                    <a:pt x="390" y="1346"/>
                    <a:pt x="405" y="1350"/>
                    <a:pt x="421" y="1352"/>
                  </a:cubicBezTo>
                  <a:cubicBezTo>
                    <a:pt x="437" y="1355"/>
                    <a:pt x="452" y="1357"/>
                    <a:pt x="468" y="1358"/>
                  </a:cubicBezTo>
                  <a:cubicBezTo>
                    <a:pt x="484" y="1360"/>
                    <a:pt x="499" y="1360"/>
                    <a:pt x="515" y="1361"/>
                  </a:cubicBezTo>
                  <a:cubicBezTo>
                    <a:pt x="530" y="1361"/>
                    <a:pt x="546" y="1362"/>
                    <a:pt x="561" y="1362"/>
                  </a:cubicBezTo>
                  <a:cubicBezTo>
                    <a:pt x="577" y="1362"/>
                    <a:pt x="593" y="1362"/>
                    <a:pt x="608" y="1362"/>
                  </a:cubicBezTo>
                  <a:cubicBezTo>
                    <a:pt x="624" y="1362"/>
                    <a:pt x="639" y="1362"/>
                    <a:pt x="655" y="1362"/>
                  </a:cubicBezTo>
                  <a:cubicBezTo>
                    <a:pt x="671" y="1362"/>
                    <a:pt x="687" y="1362"/>
                    <a:pt x="702" y="1362"/>
                  </a:cubicBezTo>
                  <a:cubicBezTo>
                    <a:pt x="718" y="1362"/>
                    <a:pt x="733" y="1362"/>
                    <a:pt x="749" y="1363"/>
                  </a:cubicBezTo>
                  <a:cubicBezTo>
                    <a:pt x="764" y="1363"/>
                    <a:pt x="780" y="1364"/>
                    <a:pt x="795" y="1364"/>
                  </a:cubicBezTo>
                  <a:cubicBezTo>
                    <a:pt x="811" y="1365"/>
                    <a:pt x="827" y="1366"/>
                    <a:pt x="842" y="1367"/>
                  </a:cubicBezTo>
                  <a:cubicBezTo>
                    <a:pt x="858" y="1367"/>
                    <a:pt x="873" y="1369"/>
                    <a:pt x="889" y="1370"/>
                  </a:cubicBezTo>
                  <a:cubicBezTo>
                    <a:pt x="905" y="1371"/>
                    <a:pt x="921" y="1372"/>
                    <a:pt x="936" y="1374"/>
                  </a:cubicBezTo>
                  <a:cubicBezTo>
                    <a:pt x="952" y="1375"/>
                    <a:pt x="967" y="1377"/>
                    <a:pt x="983" y="1378"/>
                  </a:cubicBezTo>
                  <a:cubicBezTo>
                    <a:pt x="998" y="1380"/>
                    <a:pt x="1014" y="1382"/>
                    <a:pt x="1030" y="1384"/>
                  </a:cubicBezTo>
                  <a:cubicBezTo>
                    <a:pt x="1045" y="1386"/>
                    <a:pt x="1061" y="1388"/>
                    <a:pt x="1076" y="1390"/>
                  </a:cubicBezTo>
                  <a:cubicBezTo>
                    <a:pt x="1092" y="1392"/>
                    <a:pt x="1107" y="1394"/>
                    <a:pt x="1123" y="1396"/>
                  </a:cubicBezTo>
                  <a:cubicBezTo>
                    <a:pt x="1139" y="1399"/>
                    <a:pt x="1155" y="1401"/>
                    <a:pt x="1170" y="1404"/>
                  </a:cubicBezTo>
                  <a:cubicBezTo>
                    <a:pt x="1186" y="1406"/>
                    <a:pt x="1201" y="1409"/>
                    <a:pt x="1217" y="1412"/>
                  </a:cubicBezTo>
                  <a:cubicBezTo>
                    <a:pt x="1232" y="1414"/>
                    <a:pt x="1248" y="1417"/>
                    <a:pt x="1264" y="1420"/>
                  </a:cubicBezTo>
                  <a:cubicBezTo>
                    <a:pt x="1279" y="1423"/>
                    <a:pt x="1295" y="1426"/>
                    <a:pt x="1310" y="1429"/>
                  </a:cubicBezTo>
                  <a:cubicBezTo>
                    <a:pt x="1326" y="1432"/>
                    <a:pt x="1341" y="1435"/>
                    <a:pt x="1357" y="1438"/>
                  </a:cubicBezTo>
                  <a:cubicBezTo>
                    <a:pt x="1373" y="1441"/>
                    <a:pt x="1389" y="1444"/>
                    <a:pt x="1404" y="1447"/>
                  </a:cubicBezTo>
                  <a:cubicBezTo>
                    <a:pt x="1420" y="1451"/>
                    <a:pt x="1435" y="1454"/>
                    <a:pt x="1451" y="1457"/>
                  </a:cubicBezTo>
                  <a:cubicBezTo>
                    <a:pt x="1466" y="1460"/>
                    <a:pt x="1482" y="1464"/>
                    <a:pt x="1498" y="1467"/>
                  </a:cubicBezTo>
                  <a:cubicBezTo>
                    <a:pt x="1513" y="1470"/>
                    <a:pt x="1529" y="1474"/>
                    <a:pt x="1544" y="1477"/>
                  </a:cubicBezTo>
                  <a:cubicBezTo>
                    <a:pt x="1560" y="1481"/>
                    <a:pt x="1575" y="1484"/>
                    <a:pt x="1591" y="1488"/>
                  </a:cubicBezTo>
                  <a:cubicBezTo>
                    <a:pt x="1607" y="1491"/>
                    <a:pt x="1623" y="1495"/>
                    <a:pt x="1638" y="1498"/>
                  </a:cubicBezTo>
                  <a:cubicBezTo>
                    <a:pt x="1654" y="1502"/>
                    <a:pt x="1669" y="1506"/>
                    <a:pt x="1685" y="1509"/>
                  </a:cubicBezTo>
                  <a:cubicBezTo>
                    <a:pt x="1700" y="1513"/>
                    <a:pt x="1716" y="1517"/>
                    <a:pt x="1732" y="1520"/>
                  </a:cubicBezTo>
                  <a:cubicBezTo>
                    <a:pt x="1747" y="1524"/>
                    <a:pt x="1763" y="1527"/>
                    <a:pt x="1778" y="1531"/>
                  </a:cubicBezTo>
                  <a:cubicBezTo>
                    <a:pt x="1794" y="1535"/>
                    <a:pt x="1809" y="1538"/>
                    <a:pt x="1825" y="1542"/>
                  </a:cubicBezTo>
                  <a:cubicBezTo>
                    <a:pt x="1841" y="1546"/>
                    <a:pt x="1857" y="1549"/>
                    <a:pt x="1872" y="1553"/>
                  </a:cubicBezTo>
                  <a:cubicBezTo>
                    <a:pt x="1888" y="1557"/>
                    <a:pt x="1903" y="1560"/>
                    <a:pt x="1919" y="1564"/>
                  </a:cubicBezTo>
                  <a:cubicBezTo>
                    <a:pt x="1934" y="1568"/>
                    <a:pt x="1950" y="1571"/>
                    <a:pt x="1966" y="1575"/>
                  </a:cubicBezTo>
                  <a:cubicBezTo>
                    <a:pt x="1981" y="1579"/>
                    <a:pt x="1997" y="1582"/>
                    <a:pt x="2012" y="1586"/>
                  </a:cubicBezTo>
                  <a:cubicBezTo>
                    <a:pt x="2028" y="1589"/>
                    <a:pt x="2043" y="1593"/>
                    <a:pt x="2059" y="1597"/>
                  </a:cubicBezTo>
                  <a:cubicBezTo>
                    <a:pt x="2075" y="1600"/>
                    <a:pt x="2091" y="1604"/>
                    <a:pt x="2106" y="1608"/>
                  </a:cubicBezTo>
                  <a:cubicBezTo>
                    <a:pt x="2122" y="1611"/>
                    <a:pt x="2137" y="1615"/>
                    <a:pt x="2153" y="1619"/>
                  </a:cubicBezTo>
                  <a:cubicBezTo>
                    <a:pt x="2169" y="1622"/>
                    <a:pt x="2184" y="1626"/>
                    <a:pt x="2200" y="1629"/>
                  </a:cubicBezTo>
                  <a:cubicBezTo>
                    <a:pt x="2215" y="1633"/>
                    <a:pt x="2231" y="1637"/>
                    <a:pt x="2246" y="1640"/>
                  </a:cubicBezTo>
                  <a:cubicBezTo>
                    <a:pt x="2262" y="1644"/>
                    <a:pt x="2278" y="1647"/>
                    <a:pt x="2293" y="1651"/>
                  </a:cubicBezTo>
                  <a:cubicBezTo>
                    <a:pt x="2309" y="1654"/>
                    <a:pt x="2325" y="1658"/>
                    <a:pt x="2340" y="1661"/>
                  </a:cubicBezTo>
                  <a:cubicBezTo>
                    <a:pt x="2356" y="1665"/>
                    <a:pt x="2371" y="1669"/>
                    <a:pt x="2387" y="1673"/>
                  </a:cubicBezTo>
                  <a:cubicBezTo>
                    <a:pt x="2403" y="1676"/>
                    <a:pt x="2418" y="1680"/>
                    <a:pt x="2434" y="1683"/>
                  </a:cubicBezTo>
                  <a:cubicBezTo>
                    <a:pt x="2449" y="1686"/>
                    <a:pt x="2465" y="1690"/>
                    <a:pt x="2480" y="1693"/>
                  </a:cubicBezTo>
                  <a:cubicBezTo>
                    <a:pt x="2496" y="1697"/>
                    <a:pt x="2512" y="1700"/>
                    <a:pt x="2527" y="1704"/>
                  </a:cubicBezTo>
                  <a:cubicBezTo>
                    <a:pt x="2543" y="1707"/>
                    <a:pt x="2559" y="1710"/>
                    <a:pt x="2574" y="1714"/>
                  </a:cubicBezTo>
                  <a:cubicBezTo>
                    <a:pt x="2590" y="1717"/>
                    <a:pt x="2605" y="1721"/>
                    <a:pt x="2621" y="1724"/>
                  </a:cubicBezTo>
                  <a:cubicBezTo>
                    <a:pt x="2637" y="1727"/>
                    <a:pt x="2652" y="1731"/>
                    <a:pt x="2668" y="1734"/>
                  </a:cubicBezTo>
                  <a:cubicBezTo>
                    <a:pt x="2683" y="1737"/>
                    <a:pt x="2699" y="1741"/>
                    <a:pt x="2714" y="1744"/>
                  </a:cubicBezTo>
                  <a:cubicBezTo>
                    <a:pt x="2730" y="1747"/>
                    <a:pt x="2746" y="1750"/>
                    <a:pt x="2761" y="1754"/>
                  </a:cubicBezTo>
                  <a:cubicBezTo>
                    <a:pt x="2777" y="1757"/>
                    <a:pt x="2793" y="1760"/>
                    <a:pt x="2808" y="1763"/>
                  </a:cubicBezTo>
                  <a:cubicBezTo>
                    <a:pt x="2824" y="1767"/>
                    <a:pt x="2839" y="1770"/>
                    <a:pt x="2855" y="1773"/>
                  </a:cubicBezTo>
                  <a:cubicBezTo>
                    <a:pt x="2871" y="1776"/>
                    <a:pt x="2886" y="1779"/>
                    <a:pt x="2902" y="1783"/>
                  </a:cubicBezTo>
                  <a:cubicBezTo>
                    <a:pt x="2917" y="1786"/>
                    <a:pt x="2933" y="1789"/>
                    <a:pt x="2948" y="1792"/>
                  </a:cubicBezTo>
                  <a:cubicBezTo>
                    <a:pt x="2964" y="1795"/>
                    <a:pt x="2980" y="1798"/>
                    <a:pt x="2995" y="1801"/>
                  </a:cubicBezTo>
                  <a:cubicBezTo>
                    <a:pt x="3011" y="1804"/>
                    <a:pt x="3027" y="1807"/>
                    <a:pt x="3042" y="1810"/>
                  </a:cubicBezTo>
                  <a:cubicBezTo>
                    <a:pt x="3058" y="1814"/>
                    <a:pt x="3074" y="1817"/>
                    <a:pt x="3089" y="1820"/>
                  </a:cubicBezTo>
                  <a:cubicBezTo>
                    <a:pt x="3105" y="1823"/>
                    <a:pt x="3120" y="1826"/>
                    <a:pt x="3136" y="1829"/>
                  </a:cubicBezTo>
                  <a:cubicBezTo>
                    <a:pt x="3151" y="1832"/>
                    <a:pt x="3167" y="1835"/>
                    <a:pt x="3182" y="1837"/>
                  </a:cubicBezTo>
                </a:path>
              </a:pathLst>
            </a:custGeom>
            <a:noFill/>
            <a:ln w="25400"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4" name="Szövegdoboz 53">
                  <a:extLst>
                    <a:ext uri="{FF2B5EF4-FFF2-40B4-BE49-F238E27FC236}">
                      <a16:creationId xmlns:a16="http://schemas.microsoft.com/office/drawing/2014/main" id="{42AEBBE5-E493-461B-9EA1-864A0BDF96B1}"/>
                    </a:ext>
                  </a:extLst>
                </p:cNvPr>
                <p:cNvSpPr txBox="1"/>
                <p:nvPr/>
              </p:nvSpPr>
              <p:spPr>
                <a:xfrm>
                  <a:off x="6608787" y="3967882"/>
                  <a:ext cx="2665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4</m:t>
                            </m:r>
                          </m:sub>
                        </m:sSub>
                      </m:oMath>
                    </m:oMathPara>
                  </a14:m>
                  <a:endParaRPr lang="hu-HU" dirty="0"/>
                </a:p>
              </p:txBody>
            </p:sp>
          </mc:Choice>
          <mc:Fallback xmlns="">
            <p:sp>
              <p:nvSpPr>
                <p:cNvPr id="54" name="Szövegdoboz 53">
                  <a:extLst>
                    <a:ext uri="{FF2B5EF4-FFF2-40B4-BE49-F238E27FC236}">
                      <a16:creationId xmlns:a16="http://schemas.microsoft.com/office/drawing/2014/main" id="{42AEBBE5-E493-461B-9EA1-864A0BDF96B1}"/>
                    </a:ext>
                  </a:extLst>
                </p:cNvPr>
                <p:cNvSpPr txBox="1">
                  <a:spLocks noRot="1" noChangeAspect="1" noMove="1" noResize="1" noEditPoints="1" noAdjustHandles="1" noChangeArrowheads="1" noChangeShapeType="1" noTextEdit="1"/>
                </p:cNvSpPr>
                <p:nvPr/>
              </p:nvSpPr>
              <p:spPr>
                <a:xfrm>
                  <a:off x="6608787" y="3967882"/>
                  <a:ext cx="266548" cy="276999"/>
                </a:xfrm>
                <a:prstGeom prst="rect">
                  <a:avLst/>
                </a:prstGeom>
                <a:blipFill>
                  <a:blip r:embed="rId9"/>
                  <a:stretch>
                    <a:fillRect l="-20455" r="-9091" b="-15556"/>
                  </a:stretch>
                </a:blipFill>
              </p:spPr>
              <p:txBody>
                <a:bodyPr/>
                <a:lstStyle/>
                <a:p>
                  <a:r>
                    <a:rPr lang="hu-HU">
                      <a:noFill/>
                    </a:rPr>
                    <a:t> </a:t>
                  </a:r>
                </a:p>
              </p:txBody>
            </p:sp>
          </mc:Fallback>
        </mc:AlternateContent>
      </p:grpSp>
      <p:grpSp>
        <p:nvGrpSpPr>
          <p:cNvPr id="64" name="Csoportba foglalás 63">
            <a:extLst>
              <a:ext uri="{FF2B5EF4-FFF2-40B4-BE49-F238E27FC236}">
                <a16:creationId xmlns:a16="http://schemas.microsoft.com/office/drawing/2014/main" id="{2AC116DA-4398-4409-9AAF-3C249B474070}"/>
              </a:ext>
            </a:extLst>
          </p:cNvPr>
          <p:cNvGrpSpPr/>
          <p:nvPr/>
        </p:nvGrpSpPr>
        <p:grpSpPr>
          <a:xfrm>
            <a:off x="6503988" y="1927225"/>
            <a:ext cx="4606925" cy="2751137"/>
            <a:chOff x="6503988" y="1927225"/>
            <a:chExt cx="4606925" cy="2751137"/>
          </a:xfrm>
        </p:grpSpPr>
        <p:sp>
          <p:nvSpPr>
            <p:cNvPr id="17" name="Freeform 15">
              <a:extLst>
                <a:ext uri="{FF2B5EF4-FFF2-40B4-BE49-F238E27FC236}">
                  <a16:creationId xmlns:a16="http://schemas.microsoft.com/office/drawing/2014/main" id="{2846E8F2-DEF8-4125-95EB-81C536C6F204}"/>
                </a:ext>
              </a:extLst>
            </p:cNvPr>
            <p:cNvSpPr>
              <a:spLocks/>
            </p:cNvSpPr>
            <p:nvPr/>
          </p:nvSpPr>
          <p:spPr bwMode="auto">
            <a:xfrm>
              <a:off x="6503988" y="1927225"/>
              <a:ext cx="4606925" cy="2751137"/>
            </a:xfrm>
            <a:custGeom>
              <a:avLst/>
              <a:gdLst>
                <a:gd name="T0" fmla="*/ 0 w 2902"/>
                <a:gd name="T1" fmla="*/ 0 h 1733"/>
                <a:gd name="T2" fmla="*/ 47 w 2902"/>
                <a:gd name="T3" fmla="*/ 129 h 1733"/>
                <a:gd name="T4" fmla="*/ 94 w 2902"/>
                <a:gd name="T5" fmla="*/ 233 h 1733"/>
                <a:gd name="T6" fmla="*/ 141 w 2902"/>
                <a:gd name="T7" fmla="*/ 319 h 1733"/>
                <a:gd name="T8" fmla="*/ 188 w 2902"/>
                <a:gd name="T9" fmla="*/ 391 h 1733"/>
                <a:gd name="T10" fmla="*/ 235 w 2902"/>
                <a:gd name="T11" fmla="*/ 453 h 1733"/>
                <a:gd name="T12" fmla="*/ 281 w 2902"/>
                <a:gd name="T13" fmla="*/ 507 h 1733"/>
                <a:gd name="T14" fmla="*/ 328 w 2902"/>
                <a:gd name="T15" fmla="*/ 556 h 1733"/>
                <a:gd name="T16" fmla="*/ 375 w 2902"/>
                <a:gd name="T17" fmla="*/ 599 h 1733"/>
                <a:gd name="T18" fmla="*/ 422 w 2902"/>
                <a:gd name="T19" fmla="*/ 640 h 1733"/>
                <a:gd name="T20" fmla="*/ 469 w 2902"/>
                <a:gd name="T21" fmla="*/ 678 h 1733"/>
                <a:gd name="T22" fmla="*/ 515 w 2902"/>
                <a:gd name="T23" fmla="*/ 713 h 1733"/>
                <a:gd name="T24" fmla="*/ 562 w 2902"/>
                <a:gd name="T25" fmla="*/ 746 h 1733"/>
                <a:gd name="T26" fmla="*/ 609 w 2902"/>
                <a:gd name="T27" fmla="*/ 778 h 1733"/>
                <a:gd name="T28" fmla="*/ 656 w 2902"/>
                <a:gd name="T29" fmla="*/ 809 h 1733"/>
                <a:gd name="T30" fmla="*/ 703 w 2902"/>
                <a:gd name="T31" fmla="*/ 839 h 1733"/>
                <a:gd name="T32" fmla="*/ 749 w 2902"/>
                <a:gd name="T33" fmla="*/ 868 h 1733"/>
                <a:gd name="T34" fmla="*/ 796 w 2902"/>
                <a:gd name="T35" fmla="*/ 896 h 1733"/>
                <a:gd name="T36" fmla="*/ 843 w 2902"/>
                <a:gd name="T37" fmla="*/ 923 h 1733"/>
                <a:gd name="T38" fmla="*/ 890 w 2902"/>
                <a:gd name="T39" fmla="*/ 950 h 1733"/>
                <a:gd name="T40" fmla="*/ 937 w 2902"/>
                <a:gd name="T41" fmla="*/ 976 h 1733"/>
                <a:gd name="T42" fmla="*/ 983 w 2902"/>
                <a:gd name="T43" fmla="*/ 1002 h 1733"/>
                <a:gd name="T44" fmla="*/ 1030 w 2902"/>
                <a:gd name="T45" fmla="*/ 1027 h 1733"/>
                <a:gd name="T46" fmla="*/ 1077 w 2902"/>
                <a:gd name="T47" fmla="*/ 1051 h 1733"/>
                <a:gd name="T48" fmla="*/ 1124 w 2902"/>
                <a:gd name="T49" fmla="*/ 1075 h 1733"/>
                <a:gd name="T50" fmla="*/ 1171 w 2902"/>
                <a:gd name="T51" fmla="*/ 1098 h 1733"/>
                <a:gd name="T52" fmla="*/ 1217 w 2902"/>
                <a:gd name="T53" fmla="*/ 1121 h 1733"/>
                <a:gd name="T54" fmla="*/ 1264 w 2902"/>
                <a:gd name="T55" fmla="*/ 1144 h 1733"/>
                <a:gd name="T56" fmla="*/ 1311 w 2902"/>
                <a:gd name="T57" fmla="*/ 1167 h 1733"/>
                <a:gd name="T58" fmla="*/ 1358 w 2902"/>
                <a:gd name="T59" fmla="*/ 1188 h 1733"/>
                <a:gd name="T60" fmla="*/ 1405 w 2902"/>
                <a:gd name="T61" fmla="*/ 1210 h 1733"/>
                <a:gd name="T62" fmla="*/ 1451 w 2902"/>
                <a:gd name="T63" fmla="*/ 1231 h 1733"/>
                <a:gd name="T64" fmla="*/ 1498 w 2902"/>
                <a:gd name="T65" fmla="*/ 1251 h 1733"/>
                <a:gd name="T66" fmla="*/ 1545 w 2902"/>
                <a:gd name="T67" fmla="*/ 1272 h 1733"/>
                <a:gd name="T68" fmla="*/ 1592 w 2902"/>
                <a:gd name="T69" fmla="*/ 1292 h 1733"/>
                <a:gd name="T70" fmla="*/ 1639 w 2902"/>
                <a:gd name="T71" fmla="*/ 1311 h 1733"/>
                <a:gd name="T72" fmla="*/ 1686 w 2902"/>
                <a:gd name="T73" fmla="*/ 1331 h 1733"/>
                <a:gd name="T74" fmla="*/ 1732 w 2902"/>
                <a:gd name="T75" fmla="*/ 1350 h 1733"/>
                <a:gd name="T76" fmla="*/ 1779 w 2902"/>
                <a:gd name="T77" fmla="*/ 1369 h 1733"/>
                <a:gd name="T78" fmla="*/ 1826 w 2902"/>
                <a:gd name="T79" fmla="*/ 1387 h 1733"/>
                <a:gd name="T80" fmla="*/ 1873 w 2902"/>
                <a:gd name="T81" fmla="*/ 1405 h 1733"/>
                <a:gd name="T82" fmla="*/ 1920 w 2902"/>
                <a:gd name="T83" fmla="*/ 1422 h 1733"/>
                <a:gd name="T84" fmla="*/ 1966 w 2902"/>
                <a:gd name="T85" fmla="*/ 1440 h 1733"/>
                <a:gd name="T86" fmla="*/ 2013 w 2902"/>
                <a:gd name="T87" fmla="*/ 1457 h 1733"/>
                <a:gd name="T88" fmla="*/ 2060 w 2902"/>
                <a:gd name="T89" fmla="*/ 1474 h 1733"/>
                <a:gd name="T90" fmla="*/ 2107 w 2902"/>
                <a:gd name="T91" fmla="*/ 1490 h 1733"/>
                <a:gd name="T92" fmla="*/ 2154 w 2902"/>
                <a:gd name="T93" fmla="*/ 1507 h 1733"/>
                <a:gd name="T94" fmla="*/ 2200 w 2902"/>
                <a:gd name="T95" fmla="*/ 1523 h 1733"/>
                <a:gd name="T96" fmla="*/ 2247 w 2902"/>
                <a:gd name="T97" fmla="*/ 1538 h 1733"/>
                <a:gd name="T98" fmla="*/ 2294 w 2902"/>
                <a:gd name="T99" fmla="*/ 1554 h 1733"/>
                <a:gd name="T100" fmla="*/ 2341 w 2902"/>
                <a:gd name="T101" fmla="*/ 1569 h 1733"/>
                <a:gd name="T102" fmla="*/ 2388 w 2902"/>
                <a:gd name="T103" fmla="*/ 1584 h 1733"/>
                <a:gd name="T104" fmla="*/ 2434 w 2902"/>
                <a:gd name="T105" fmla="*/ 1598 h 1733"/>
                <a:gd name="T106" fmla="*/ 2481 w 2902"/>
                <a:gd name="T107" fmla="*/ 1613 h 1733"/>
                <a:gd name="T108" fmla="*/ 2528 w 2902"/>
                <a:gd name="T109" fmla="*/ 1627 h 1733"/>
                <a:gd name="T110" fmla="*/ 2575 w 2902"/>
                <a:gd name="T111" fmla="*/ 1641 h 1733"/>
                <a:gd name="T112" fmla="*/ 2622 w 2902"/>
                <a:gd name="T113" fmla="*/ 1655 h 1733"/>
                <a:gd name="T114" fmla="*/ 2668 w 2902"/>
                <a:gd name="T115" fmla="*/ 1668 h 1733"/>
                <a:gd name="T116" fmla="*/ 2715 w 2902"/>
                <a:gd name="T117" fmla="*/ 1682 h 1733"/>
                <a:gd name="T118" fmla="*/ 2762 w 2902"/>
                <a:gd name="T119" fmla="*/ 1695 h 1733"/>
                <a:gd name="T120" fmla="*/ 2809 w 2902"/>
                <a:gd name="T121" fmla="*/ 1708 h 1733"/>
                <a:gd name="T122" fmla="*/ 2856 w 2902"/>
                <a:gd name="T123" fmla="*/ 1721 h 1733"/>
                <a:gd name="T124" fmla="*/ 2902 w 2902"/>
                <a:gd name="T125" fmla="*/ 1733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2" h="1733">
                  <a:moveTo>
                    <a:pt x="0" y="0"/>
                  </a:moveTo>
                  <a:cubicBezTo>
                    <a:pt x="16" y="43"/>
                    <a:pt x="32" y="90"/>
                    <a:pt x="47" y="129"/>
                  </a:cubicBezTo>
                  <a:cubicBezTo>
                    <a:pt x="63" y="168"/>
                    <a:pt x="78" y="201"/>
                    <a:pt x="94" y="233"/>
                  </a:cubicBezTo>
                  <a:cubicBezTo>
                    <a:pt x="109" y="264"/>
                    <a:pt x="125" y="292"/>
                    <a:pt x="141" y="319"/>
                  </a:cubicBezTo>
                  <a:cubicBezTo>
                    <a:pt x="157" y="345"/>
                    <a:pt x="172" y="368"/>
                    <a:pt x="188" y="391"/>
                  </a:cubicBezTo>
                  <a:cubicBezTo>
                    <a:pt x="203" y="413"/>
                    <a:pt x="219" y="433"/>
                    <a:pt x="235" y="453"/>
                  </a:cubicBezTo>
                  <a:cubicBezTo>
                    <a:pt x="250" y="472"/>
                    <a:pt x="266" y="490"/>
                    <a:pt x="281" y="507"/>
                  </a:cubicBezTo>
                  <a:cubicBezTo>
                    <a:pt x="297" y="524"/>
                    <a:pt x="312" y="540"/>
                    <a:pt x="328" y="556"/>
                  </a:cubicBezTo>
                  <a:cubicBezTo>
                    <a:pt x="344" y="571"/>
                    <a:pt x="359" y="585"/>
                    <a:pt x="375" y="599"/>
                  </a:cubicBezTo>
                  <a:cubicBezTo>
                    <a:pt x="391" y="613"/>
                    <a:pt x="406" y="627"/>
                    <a:pt x="422" y="640"/>
                  </a:cubicBezTo>
                  <a:cubicBezTo>
                    <a:pt x="437" y="653"/>
                    <a:pt x="453" y="666"/>
                    <a:pt x="469" y="678"/>
                  </a:cubicBezTo>
                  <a:cubicBezTo>
                    <a:pt x="484" y="690"/>
                    <a:pt x="500" y="702"/>
                    <a:pt x="515" y="713"/>
                  </a:cubicBezTo>
                  <a:cubicBezTo>
                    <a:pt x="531" y="724"/>
                    <a:pt x="546" y="736"/>
                    <a:pt x="562" y="746"/>
                  </a:cubicBezTo>
                  <a:cubicBezTo>
                    <a:pt x="578" y="757"/>
                    <a:pt x="593" y="768"/>
                    <a:pt x="609" y="778"/>
                  </a:cubicBezTo>
                  <a:cubicBezTo>
                    <a:pt x="625" y="789"/>
                    <a:pt x="640" y="799"/>
                    <a:pt x="656" y="809"/>
                  </a:cubicBezTo>
                  <a:cubicBezTo>
                    <a:pt x="671" y="819"/>
                    <a:pt x="687" y="830"/>
                    <a:pt x="703" y="839"/>
                  </a:cubicBezTo>
                  <a:cubicBezTo>
                    <a:pt x="718" y="849"/>
                    <a:pt x="734" y="859"/>
                    <a:pt x="749" y="868"/>
                  </a:cubicBezTo>
                  <a:cubicBezTo>
                    <a:pt x="765" y="878"/>
                    <a:pt x="780" y="887"/>
                    <a:pt x="796" y="896"/>
                  </a:cubicBezTo>
                  <a:cubicBezTo>
                    <a:pt x="812" y="905"/>
                    <a:pt x="827" y="914"/>
                    <a:pt x="843" y="923"/>
                  </a:cubicBezTo>
                  <a:cubicBezTo>
                    <a:pt x="859" y="932"/>
                    <a:pt x="874" y="941"/>
                    <a:pt x="890" y="950"/>
                  </a:cubicBezTo>
                  <a:cubicBezTo>
                    <a:pt x="906" y="959"/>
                    <a:pt x="921" y="967"/>
                    <a:pt x="937" y="976"/>
                  </a:cubicBezTo>
                  <a:cubicBezTo>
                    <a:pt x="952" y="984"/>
                    <a:pt x="968" y="993"/>
                    <a:pt x="983" y="1002"/>
                  </a:cubicBezTo>
                  <a:cubicBezTo>
                    <a:pt x="999" y="1010"/>
                    <a:pt x="1015" y="1018"/>
                    <a:pt x="1030" y="1027"/>
                  </a:cubicBezTo>
                  <a:cubicBezTo>
                    <a:pt x="1046" y="1035"/>
                    <a:pt x="1061" y="1043"/>
                    <a:pt x="1077" y="1051"/>
                  </a:cubicBezTo>
                  <a:cubicBezTo>
                    <a:pt x="1093" y="1059"/>
                    <a:pt x="1108" y="1067"/>
                    <a:pt x="1124" y="1075"/>
                  </a:cubicBezTo>
                  <a:cubicBezTo>
                    <a:pt x="1140" y="1083"/>
                    <a:pt x="1155" y="1090"/>
                    <a:pt x="1171" y="1098"/>
                  </a:cubicBezTo>
                  <a:cubicBezTo>
                    <a:pt x="1186" y="1106"/>
                    <a:pt x="1202" y="1114"/>
                    <a:pt x="1217" y="1121"/>
                  </a:cubicBezTo>
                  <a:cubicBezTo>
                    <a:pt x="1233" y="1129"/>
                    <a:pt x="1249" y="1136"/>
                    <a:pt x="1264" y="1144"/>
                  </a:cubicBezTo>
                  <a:cubicBezTo>
                    <a:pt x="1280" y="1151"/>
                    <a:pt x="1295" y="1159"/>
                    <a:pt x="1311" y="1167"/>
                  </a:cubicBezTo>
                  <a:cubicBezTo>
                    <a:pt x="1326" y="1174"/>
                    <a:pt x="1342" y="1181"/>
                    <a:pt x="1358" y="1188"/>
                  </a:cubicBezTo>
                  <a:cubicBezTo>
                    <a:pt x="1374" y="1196"/>
                    <a:pt x="1389" y="1203"/>
                    <a:pt x="1405" y="1210"/>
                  </a:cubicBezTo>
                  <a:cubicBezTo>
                    <a:pt x="1420" y="1217"/>
                    <a:pt x="1436" y="1224"/>
                    <a:pt x="1451" y="1231"/>
                  </a:cubicBezTo>
                  <a:cubicBezTo>
                    <a:pt x="1467" y="1238"/>
                    <a:pt x="1483" y="1245"/>
                    <a:pt x="1498" y="1251"/>
                  </a:cubicBezTo>
                  <a:cubicBezTo>
                    <a:pt x="1514" y="1258"/>
                    <a:pt x="1529" y="1265"/>
                    <a:pt x="1545" y="1272"/>
                  </a:cubicBezTo>
                  <a:cubicBezTo>
                    <a:pt x="1560" y="1278"/>
                    <a:pt x="1577" y="1285"/>
                    <a:pt x="1592" y="1292"/>
                  </a:cubicBezTo>
                  <a:cubicBezTo>
                    <a:pt x="1608" y="1298"/>
                    <a:pt x="1623" y="1305"/>
                    <a:pt x="1639" y="1311"/>
                  </a:cubicBezTo>
                  <a:cubicBezTo>
                    <a:pt x="1654" y="1318"/>
                    <a:pt x="1670" y="1324"/>
                    <a:pt x="1686" y="1331"/>
                  </a:cubicBezTo>
                  <a:cubicBezTo>
                    <a:pt x="1701" y="1337"/>
                    <a:pt x="1717" y="1344"/>
                    <a:pt x="1732" y="1350"/>
                  </a:cubicBezTo>
                  <a:cubicBezTo>
                    <a:pt x="1748" y="1356"/>
                    <a:pt x="1763" y="1362"/>
                    <a:pt x="1779" y="1369"/>
                  </a:cubicBezTo>
                  <a:cubicBezTo>
                    <a:pt x="1795" y="1375"/>
                    <a:pt x="1811" y="1381"/>
                    <a:pt x="1826" y="1387"/>
                  </a:cubicBezTo>
                  <a:cubicBezTo>
                    <a:pt x="1842" y="1393"/>
                    <a:pt x="1857" y="1399"/>
                    <a:pt x="1873" y="1405"/>
                  </a:cubicBezTo>
                  <a:cubicBezTo>
                    <a:pt x="1888" y="1411"/>
                    <a:pt x="1904" y="1417"/>
                    <a:pt x="1920" y="1422"/>
                  </a:cubicBezTo>
                  <a:cubicBezTo>
                    <a:pt x="1935" y="1428"/>
                    <a:pt x="1951" y="1434"/>
                    <a:pt x="1966" y="1440"/>
                  </a:cubicBezTo>
                  <a:cubicBezTo>
                    <a:pt x="1982" y="1446"/>
                    <a:pt x="1997" y="1451"/>
                    <a:pt x="2013" y="1457"/>
                  </a:cubicBezTo>
                  <a:cubicBezTo>
                    <a:pt x="2029" y="1462"/>
                    <a:pt x="2045" y="1468"/>
                    <a:pt x="2060" y="1474"/>
                  </a:cubicBezTo>
                  <a:cubicBezTo>
                    <a:pt x="2076" y="1479"/>
                    <a:pt x="2091" y="1485"/>
                    <a:pt x="2107" y="1490"/>
                  </a:cubicBezTo>
                  <a:cubicBezTo>
                    <a:pt x="2122" y="1496"/>
                    <a:pt x="2138" y="1501"/>
                    <a:pt x="2154" y="1507"/>
                  </a:cubicBezTo>
                  <a:cubicBezTo>
                    <a:pt x="2169" y="1512"/>
                    <a:pt x="2185" y="1517"/>
                    <a:pt x="2200" y="1523"/>
                  </a:cubicBezTo>
                  <a:cubicBezTo>
                    <a:pt x="2216" y="1528"/>
                    <a:pt x="2231" y="1533"/>
                    <a:pt x="2247" y="1538"/>
                  </a:cubicBezTo>
                  <a:cubicBezTo>
                    <a:pt x="2263" y="1544"/>
                    <a:pt x="2279" y="1549"/>
                    <a:pt x="2294" y="1554"/>
                  </a:cubicBezTo>
                  <a:cubicBezTo>
                    <a:pt x="2310" y="1559"/>
                    <a:pt x="2325" y="1564"/>
                    <a:pt x="2341" y="1569"/>
                  </a:cubicBezTo>
                  <a:cubicBezTo>
                    <a:pt x="2357" y="1574"/>
                    <a:pt x="2372" y="1579"/>
                    <a:pt x="2388" y="1584"/>
                  </a:cubicBezTo>
                  <a:cubicBezTo>
                    <a:pt x="2403" y="1589"/>
                    <a:pt x="2419" y="1594"/>
                    <a:pt x="2434" y="1598"/>
                  </a:cubicBezTo>
                  <a:cubicBezTo>
                    <a:pt x="2450" y="1603"/>
                    <a:pt x="2466" y="1608"/>
                    <a:pt x="2481" y="1613"/>
                  </a:cubicBezTo>
                  <a:cubicBezTo>
                    <a:pt x="2497" y="1618"/>
                    <a:pt x="2513" y="1622"/>
                    <a:pt x="2528" y="1627"/>
                  </a:cubicBezTo>
                  <a:cubicBezTo>
                    <a:pt x="2544" y="1632"/>
                    <a:pt x="2559" y="1636"/>
                    <a:pt x="2575" y="1641"/>
                  </a:cubicBezTo>
                  <a:cubicBezTo>
                    <a:pt x="2591" y="1646"/>
                    <a:pt x="2606" y="1650"/>
                    <a:pt x="2622" y="1655"/>
                  </a:cubicBezTo>
                  <a:cubicBezTo>
                    <a:pt x="2637" y="1659"/>
                    <a:pt x="2653" y="1664"/>
                    <a:pt x="2668" y="1668"/>
                  </a:cubicBezTo>
                  <a:cubicBezTo>
                    <a:pt x="2684" y="1673"/>
                    <a:pt x="2700" y="1678"/>
                    <a:pt x="2715" y="1682"/>
                  </a:cubicBezTo>
                  <a:cubicBezTo>
                    <a:pt x="2731" y="1686"/>
                    <a:pt x="2747" y="1691"/>
                    <a:pt x="2762" y="1695"/>
                  </a:cubicBezTo>
                  <a:cubicBezTo>
                    <a:pt x="2778" y="1699"/>
                    <a:pt x="2793" y="1704"/>
                    <a:pt x="2809" y="1708"/>
                  </a:cubicBezTo>
                  <a:cubicBezTo>
                    <a:pt x="2825" y="1712"/>
                    <a:pt x="2840" y="1716"/>
                    <a:pt x="2856" y="1721"/>
                  </a:cubicBezTo>
                  <a:cubicBezTo>
                    <a:pt x="2871" y="1725"/>
                    <a:pt x="2887" y="1729"/>
                    <a:pt x="2902" y="1733"/>
                  </a:cubicBezTo>
                </a:path>
              </a:pathLst>
            </a:custGeom>
            <a:noFill/>
            <a:ln w="25400" cap="rnd">
              <a:solidFill>
                <a:srgbClr val="70AD4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5" name="Szövegdoboz 54">
                  <a:extLst>
                    <a:ext uri="{FF2B5EF4-FFF2-40B4-BE49-F238E27FC236}">
                      <a16:creationId xmlns:a16="http://schemas.microsoft.com/office/drawing/2014/main" id="{DE20B1F9-6C97-4EF2-9C14-CDF79CF1681B}"/>
                    </a:ext>
                  </a:extLst>
                </p:cNvPr>
                <p:cNvSpPr txBox="1"/>
                <p:nvPr/>
              </p:nvSpPr>
              <p:spPr>
                <a:xfrm>
                  <a:off x="6992501" y="2504008"/>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6</m:t>
                            </m:r>
                          </m:sub>
                        </m:sSub>
                      </m:oMath>
                    </m:oMathPara>
                  </a14:m>
                  <a:endParaRPr lang="hu-HU" dirty="0"/>
                </a:p>
              </p:txBody>
            </p:sp>
          </mc:Choice>
          <mc:Fallback xmlns="">
            <p:sp>
              <p:nvSpPr>
                <p:cNvPr id="55" name="Szövegdoboz 54">
                  <a:extLst>
                    <a:ext uri="{FF2B5EF4-FFF2-40B4-BE49-F238E27FC236}">
                      <a16:creationId xmlns:a16="http://schemas.microsoft.com/office/drawing/2014/main" id="{DE20B1F9-6C97-4EF2-9C14-CDF79CF1681B}"/>
                    </a:ext>
                  </a:extLst>
                </p:cNvPr>
                <p:cNvSpPr txBox="1">
                  <a:spLocks noRot="1" noChangeAspect="1" noMove="1" noResize="1" noEditPoints="1" noAdjustHandles="1" noChangeArrowheads="1" noChangeShapeType="1" noTextEdit="1"/>
                </p:cNvSpPr>
                <p:nvPr/>
              </p:nvSpPr>
              <p:spPr>
                <a:xfrm>
                  <a:off x="6992501" y="2504008"/>
                  <a:ext cx="273280" cy="276999"/>
                </a:xfrm>
                <a:prstGeom prst="rect">
                  <a:avLst/>
                </a:prstGeom>
                <a:blipFill>
                  <a:blip r:embed="rId10"/>
                  <a:stretch>
                    <a:fillRect l="-20000" r="-8889" b="-15556"/>
                  </a:stretch>
                </a:blipFill>
              </p:spPr>
              <p:txBody>
                <a:bodyPr/>
                <a:lstStyle/>
                <a:p>
                  <a:r>
                    <a:rPr lang="hu-HU">
                      <a:noFill/>
                    </a:rPr>
                    <a:t> </a:t>
                  </a:r>
                </a:p>
              </p:txBody>
            </p:sp>
          </mc:Fallback>
        </mc:AlternateContent>
      </p:grpSp>
      <p:grpSp>
        <p:nvGrpSpPr>
          <p:cNvPr id="65" name="Csoportba foglalás 64">
            <a:extLst>
              <a:ext uri="{FF2B5EF4-FFF2-40B4-BE49-F238E27FC236}">
                <a16:creationId xmlns:a16="http://schemas.microsoft.com/office/drawing/2014/main" id="{669ED96E-58AF-4643-A093-EE49B11565D3}"/>
              </a:ext>
            </a:extLst>
          </p:cNvPr>
          <p:cNvGrpSpPr/>
          <p:nvPr/>
        </p:nvGrpSpPr>
        <p:grpSpPr>
          <a:xfrm>
            <a:off x="6135688" y="1849438"/>
            <a:ext cx="4975225" cy="3121025"/>
            <a:chOff x="6135688" y="1849438"/>
            <a:chExt cx="4975225" cy="3121025"/>
          </a:xfrm>
        </p:grpSpPr>
        <p:sp>
          <p:nvSpPr>
            <p:cNvPr id="16" name="Freeform 14">
              <a:extLst>
                <a:ext uri="{FF2B5EF4-FFF2-40B4-BE49-F238E27FC236}">
                  <a16:creationId xmlns:a16="http://schemas.microsoft.com/office/drawing/2014/main" id="{C246EF8D-1A4E-477E-8CD6-DC736E11AF1C}"/>
                </a:ext>
              </a:extLst>
            </p:cNvPr>
            <p:cNvSpPr>
              <a:spLocks/>
            </p:cNvSpPr>
            <p:nvPr/>
          </p:nvSpPr>
          <p:spPr bwMode="auto">
            <a:xfrm>
              <a:off x="6135688" y="1849438"/>
              <a:ext cx="4975225" cy="3121025"/>
            </a:xfrm>
            <a:custGeom>
              <a:avLst/>
              <a:gdLst>
                <a:gd name="T0" fmla="*/ 47 w 3134"/>
                <a:gd name="T1" fmla="*/ 389 h 1966"/>
                <a:gd name="T2" fmla="*/ 140 w 3134"/>
                <a:gd name="T3" fmla="*/ 829 h 1966"/>
                <a:gd name="T4" fmla="*/ 234 w 3134"/>
                <a:gd name="T5" fmla="*/ 1043 h 1966"/>
                <a:gd name="T6" fmla="*/ 327 w 3134"/>
                <a:gd name="T7" fmla="*/ 1152 h 1966"/>
                <a:gd name="T8" fmla="*/ 421 w 3134"/>
                <a:gd name="T9" fmla="*/ 1214 h 1966"/>
                <a:gd name="T10" fmla="*/ 515 w 3134"/>
                <a:gd name="T11" fmla="*/ 1253 h 1966"/>
                <a:gd name="T12" fmla="*/ 608 w 3134"/>
                <a:gd name="T13" fmla="*/ 1283 h 1966"/>
                <a:gd name="T14" fmla="*/ 702 w 3134"/>
                <a:gd name="T15" fmla="*/ 1308 h 1966"/>
                <a:gd name="T16" fmla="*/ 795 w 3134"/>
                <a:gd name="T17" fmla="*/ 1332 h 1966"/>
                <a:gd name="T18" fmla="*/ 889 w 3134"/>
                <a:gd name="T19" fmla="*/ 1357 h 1966"/>
                <a:gd name="T20" fmla="*/ 982 w 3134"/>
                <a:gd name="T21" fmla="*/ 1383 h 1966"/>
                <a:gd name="T22" fmla="*/ 1076 w 3134"/>
                <a:gd name="T23" fmla="*/ 1409 h 1966"/>
                <a:gd name="T24" fmla="*/ 1170 w 3134"/>
                <a:gd name="T25" fmla="*/ 1436 h 1966"/>
                <a:gd name="T26" fmla="*/ 1263 w 3134"/>
                <a:gd name="T27" fmla="*/ 1464 h 1966"/>
                <a:gd name="T28" fmla="*/ 1357 w 3134"/>
                <a:gd name="T29" fmla="*/ 1492 h 1966"/>
                <a:gd name="T30" fmla="*/ 1450 w 3134"/>
                <a:gd name="T31" fmla="*/ 1520 h 1966"/>
                <a:gd name="T32" fmla="*/ 1544 w 3134"/>
                <a:gd name="T33" fmla="*/ 1548 h 1966"/>
                <a:gd name="T34" fmla="*/ 1638 w 3134"/>
                <a:gd name="T35" fmla="*/ 1577 h 1966"/>
                <a:gd name="T36" fmla="*/ 1731 w 3134"/>
                <a:gd name="T37" fmla="*/ 1605 h 1966"/>
                <a:gd name="T38" fmla="*/ 1825 w 3134"/>
                <a:gd name="T39" fmla="*/ 1632 h 1966"/>
                <a:gd name="T40" fmla="*/ 1918 w 3134"/>
                <a:gd name="T41" fmla="*/ 1660 h 1966"/>
                <a:gd name="T42" fmla="*/ 2012 w 3134"/>
                <a:gd name="T43" fmla="*/ 1687 h 1966"/>
                <a:gd name="T44" fmla="*/ 2105 w 3134"/>
                <a:gd name="T45" fmla="*/ 1713 h 1966"/>
                <a:gd name="T46" fmla="*/ 2199 w 3134"/>
                <a:gd name="T47" fmla="*/ 1739 h 1966"/>
                <a:gd name="T48" fmla="*/ 2293 w 3134"/>
                <a:gd name="T49" fmla="*/ 1764 h 1966"/>
                <a:gd name="T50" fmla="*/ 2386 w 3134"/>
                <a:gd name="T51" fmla="*/ 1789 h 1966"/>
                <a:gd name="T52" fmla="*/ 2479 w 3134"/>
                <a:gd name="T53" fmla="*/ 1813 h 1966"/>
                <a:gd name="T54" fmla="*/ 2573 w 3134"/>
                <a:gd name="T55" fmla="*/ 1837 h 1966"/>
                <a:gd name="T56" fmla="*/ 2667 w 3134"/>
                <a:gd name="T57" fmla="*/ 1860 h 1966"/>
                <a:gd name="T58" fmla="*/ 2760 w 3134"/>
                <a:gd name="T59" fmla="*/ 1882 h 1966"/>
                <a:gd name="T60" fmla="*/ 2854 w 3134"/>
                <a:gd name="T61" fmla="*/ 1904 h 1966"/>
                <a:gd name="T62" fmla="*/ 2947 w 3134"/>
                <a:gd name="T63" fmla="*/ 1926 h 1966"/>
                <a:gd name="T64" fmla="*/ 3041 w 3134"/>
                <a:gd name="T65" fmla="*/ 1946 h 1966"/>
                <a:gd name="T66" fmla="*/ 3134 w 3134"/>
                <a:gd name="T67" fmla="*/ 1966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4" h="1966">
                  <a:moveTo>
                    <a:pt x="0" y="0"/>
                  </a:moveTo>
                  <a:cubicBezTo>
                    <a:pt x="16" y="130"/>
                    <a:pt x="31" y="280"/>
                    <a:pt x="47" y="389"/>
                  </a:cubicBezTo>
                  <a:cubicBezTo>
                    <a:pt x="62" y="497"/>
                    <a:pt x="78" y="577"/>
                    <a:pt x="93" y="650"/>
                  </a:cubicBezTo>
                  <a:cubicBezTo>
                    <a:pt x="109" y="724"/>
                    <a:pt x="124" y="779"/>
                    <a:pt x="140" y="829"/>
                  </a:cubicBezTo>
                  <a:cubicBezTo>
                    <a:pt x="156" y="881"/>
                    <a:pt x="172" y="919"/>
                    <a:pt x="187" y="954"/>
                  </a:cubicBezTo>
                  <a:cubicBezTo>
                    <a:pt x="203" y="990"/>
                    <a:pt x="218" y="1017"/>
                    <a:pt x="234" y="1043"/>
                  </a:cubicBezTo>
                  <a:cubicBezTo>
                    <a:pt x="249" y="1068"/>
                    <a:pt x="265" y="1088"/>
                    <a:pt x="281" y="1106"/>
                  </a:cubicBezTo>
                  <a:cubicBezTo>
                    <a:pt x="296" y="1124"/>
                    <a:pt x="312" y="1139"/>
                    <a:pt x="327" y="1152"/>
                  </a:cubicBezTo>
                  <a:cubicBezTo>
                    <a:pt x="343" y="1166"/>
                    <a:pt x="358" y="1177"/>
                    <a:pt x="374" y="1187"/>
                  </a:cubicBezTo>
                  <a:cubicBezTo>
                    <a:pt x="390" y="1197"/>
                    <a:pt x="406" y="1206"/>
                    <a:pt x="421" y="1214"/>
                  </a:cubicBezTo>
                  <a:cubicBezTo>
                    <a:pt x="437" y="1222"/>
                    <a:pt x="452" y="1229"/>
                    <a:pt x="468" y="1235"/>
                  </a:cubicBezTo>
                  <a:cubicBezTo>
                    <a:pt x="483" y="1242"/>
                    <a:pt x="499" y="1248"/>
                    <a:pt x="515" y="1253"/>
                  </a:cubicBezTo>
                  <a:cubicBezTo>
                    <a:pt x="530" y="1259"/>
                    <a:pt x="546" y="1264"/>
                    <a:pt x="561" y="1269"/>
                  </a:cubicBezTo>
                  <a:cubicBezTo>
                    <a:pt x="577" y="1274"/>
                    <a:pt x="592" y="1278"/>
                    <a:pt x="608" y="1283"/>
                  </a:cubicBezTo>
                  <a:cubicBezTo>
                    <a:pt x="624" y="1287"/>
                    <a:pt x="640" y="1291"/>
                    <a:pt x="655" y="1295"/>
                  </a:cubicBezTo>
                  <a:cubicBezTo>
                    <a:pt x="671" y="1300"/>
                    <a:pt x="686" y="1304"/>
                    <a:pt x="702" y="1308"/>
                  </a:cubicBezTo>
                  <a:cubicBezTo>
                    <a:pt x="717" y="1312"/>
                    <a:pt x="733" y="1316"/>
                    <a:pt x="748" y="1320"/>
                  </a:cubicBezTo>
                  <a:cubicBezTo>
                    <a:pt x="764" y="1324"/>
                    <a:pt x="780" y="1328"/>
                    <a:pt x="795" y="1332"/>
                  </a:cubicBezTo>
                  <a:cubicBezTo>
                    <a:pt x="811" y="1336"/>
                    <a:pt x="826" y="1340"/>
                    <a:pt x="842" y="1345"/>
                  </a:cubicBezTo>
                  <a:cubicBezTo>
                    <a:pt x="858" y="1349"/>
                    <a:pt x="873" y="1353"/>
                    <a:pt x="889" y="1357"/>
                  </a:cubicBezTo>
                  <a:cubicBezTo>
                    <a:pt x="905" y="1361"/>
                    <a:pt x="920" y="1365"/>
                    <a:pt x="936" y="1370"/>
                  </a:cubicBezTo>
                  <a:cubicBezTo>
                    <a:pt x="951" y="1374"/>
                    <a:pt x="967" y="1378"/>
                    <a:pt x="982" y="1383"/>
                  </a:cubicBezTo>
                  <a:cubicBezTo>
                    <a:pt x="998" y="1387"/>
                    <a:pt x="1014" y="1392"/>
                    <a:pt x="1029" y="1396"/>
                  </a:cubicBezTo>
                  <a:cubicBezTo>
                    <a:pt x="1045" y="1400"/>
                    <a:pt x="1060" y="1405"/>
                    <a:pt x="1076" y="1409"/>
                  </a:cubicBezTo>
                  <a:cubicBezTo>
                    <a:pt x="1092" y="1414"/>
                    <a:pt x="1107" y="1418"/>
                    <a:pt x="1123" y="1423"/>
                  </a:cubicBezTo>
                  <a:cubicBezTo>
                    <a:pt x="1139" y="1427"/>
                    <a:pt x="1154" y="1432"/>
                    <a:pt x="1170" y="1436"/>
                  </a:cubicBezTo>
                  <a:cubicBezTo>
                    <a:pt x="1185" y="1441"/>
                    <a:pt x="1201" y="1445"/>
                    <a:pt x="1216" y="1450"/>
                  </a:cubicBezTo>
                  <a:cubicBezTo>
                    <a:pt x="1232" y="1454"/>
                    <a:pt x="1247" y="1459"/>
                    <a:pt x="1263" y="1464"/>
                  </a:cubicBezTo>
                  <a:cubicBezTo>
                    <a:pt x="1279" y="1468"/>
                    <a:pt x="1294" y="1473"/>
                    <a:pt x="1310" y="1478"/>
                  </a:cubicBezTo>
                  <a:cubicBezTo>
                    <a:pt x="1326" y="1482"/>
                    <a:pt x="1341" y="1487"/>
                    <a:pt x="1357" y="1492"/>
                  </a:cubicBezTo>
                  <a:cubicBezTo>
                    <a:pt x="1372" y="1496"/>
                    <a:pt x="1388" y="1501"/>
                    <a:pt x="1404" y="1506"/>
                  </a:cubicBezTo>
                  <a:cubicBezTo>
                    <a:pt x="1419" y="1510"/>
                    <a:pt x="1435" y="1515"/>
                    <a:pt x="1450" y="1520"/>
                  </a:cubicBezTo>
                  <a:cubicBezTo>
                    <a:pt x="1466" y="1525"/>
                    <a:pt x="1481" y="1529"/>
                    <a:pt x="1497" y="1534"/>
                  </a:cubicBezTo>
                  <a:cubicBezTo>
                    <a:pt x="1513" y="1539"/>
                    <a:pt x="1528" y="1543"/>
                    <a:pt x="1544" y="1548"/>
                  </a:cubicBezTo>
                  <a:cubicBezTo>
                    <a:pt x="1560" y="1553"/>
                    <a:pt x="1575" y="1558"/>
                    <a:pt x="1591" y="1563"/>
                  </a:cubicBezTo>
                  <a:cubicBezTo>
                    <a:pt x="1606" y="1567"/>
                    <a:pt x="1622" y="1572"/>
                    <a:pt x="1638" y="1577"/>
                  </a:cubicBezTo>
                  <a:cubicBezTo>
                    <a:pt x="1653" y="1581"/>
                    <a:pt x="1669" y="1586"/>
                    <a:pt x="1684" y="1591"/>
                  </a:cubicBezTo>
                  <a:cubicBezTo>
                    <a:pt x="1700" y="1595"/>
                    <a:pt x="1715" y="1600"/>
                    <a:pt x="1731" y="1605"/>
                  </a:cubicBezTo>
                  <a:cubicBezTo>
                    <a:pt x="1746" y="1609"/>
                    <a:pt x="1762" y="1614"/>
                    <a:pt x="1778" y="1619"/>
                  </a:cubicBezTo>
                  <a:cubicBezTo>
                    <a:pt x="1793" y="1623"/>
                    <a:pt x="1809" y="1628"/>
                    <a:pt x="1825" y="1632"/>
                  </a:cubicBezTo>
                  <a:cubicBezTo>
                    <a:pt x="1840" y="1637"/>
                    <a:pt x="1856" y="1642"/>
                    <a:pt x="1871" y="1646"/>
                  </a:cubicBezTo>
                  <a:cubicBezTo>
                    <a:pt x="1887" y="1651"/>
                    <a:pt x="1903" y="1655"/>
                    <a:pt x="1918" y="1660"/>
                  </a:cubicBezTo>
                  <a:cubicBezTo>
                    <a:pt x="1934" y="1664"/>
                    <a:pt x="1949" y="1669"/>
                    <a:pt x="1965" y="1673"/>
                  </a:cubicBezTo>
                  <a:cubicBezTo>
                    <a:pt x="1980" y="1678"/>
                    <a:pt x="1996" y="1682"/>
                    <a:pt x="2012" y="1687"/>
                  </a:cubicBezTo>
                  <a:cubicBezTo>
                    <a:pt x="2027" y="1691"/>
                    <a:pt x="2043" y="1695"/>
                    <a:pt x="2059" y="1700"/>
                  </a:cubicBezTo>
                  <a:cubicBezTo>
                    <a:pt x="2074" y="1704"/>
                    <a:pt x="2090" y="1708"/>
                    <a:pt x="2105" y="1713"/>
                  </a:cubicBezTo>
                  <a:cubicBezTo>
                    <a:pt x="2121" y="1717"/>
                    <a:pt x="2137" y="1722"/>
                    <a:pt x="2152" y="1726"/>
                  </a:cubicBezTo>
                  <a:cubicBezTo>
                    <a:pt x="2168" y="1731"/>
                    <a:pt x="2183" y="1735"/>
                    <a:pt x="2199" y="1739"/>
                  </a:cubicBezTo>
                  <a:cubicBezTo>
                    <a:pt x="2214" y="1743"/>
                    <a:pt x="2230" y="1748"/>
                    <a:pt x="2245" y="1752"/>
                  </a:cubicBezTo>
                  <a:cubicBezTo>
                    <a:pt x="2261" y="1756"/>
                    <a:pt x="2277" y="1760"/>
                    <a:pt x="2293" y="1764"/>
                  </a:cubicBezTo>
                  <a:cubicBezTo>
                    <a:pt x="2308" y="1769"/>
                    <a:pt x="2324" y="1773"/>
                    <a:pt x="2339" y="1777"/>
                  </a:cubicBezTo>
                  <a:cubicBezTo>
                    <a:pt x="2355" y="1781"/>
                    <a:pt x="2370" y="1785"/>
                    <a:pt x="2386" y="1789"/>
                  </a:cubicBezTo>
                  <a:cubicBezTo>
                    <a:pt x="2402" y="1793"/>
                    <a:pt x="2417" y="1797"/>
                    <a:pt x="2433" y="1801"/>
                  </a:cubicBezTo>
                  <a:cubicBezTo>
                    <a:pt x="2448" y="1805"/>
                    <a:pt x="2464" y="1809"/>
                    <a:pt x="2479" y="1813"/>
                  </a:cubicBezTo>
                  <a:cubicBezTo>
                    <a:pt x="2495" y="1817"/>
                    <a:pt x="2511" y="1821"/>
                    <a:pt x="2527" y="1825"/>
                  </a:cubicBezTo>
                  <a:cubicBezTo>
                    <a:pt x="2542" y="1829"/>
                    <a:pt x="2558" y="1833"/>
                    <a:pt x="2573" y="1837"/>
                  </a:cubicBezTo>
                  <a:cubicBezTo>
                    <a:pt x="2589" y="1841"/>
                    <a:pt x="2604" y="1844"/>
                    <a:pt x="2620" y="1848"/>
                  </a:cubicBezTo>
                  <a:cubicBezTo>
                    <a:pt x="2635" y="1852"/>
                    <a:pt x="2651" y="1856"/>
                    <a:pt x="2667" y="1860"/>
                  </a:cubicBezTo>
                  <a:cubicBezTo>
                    <a:pt x="2682" y="1863"/>
                    <a:pt x="2698" y="1867"/>
                    <a:pt x="2713" y="1871"/>
                  </a:cubicBezTo>
                  <a:cubicBezTo>
                    <a:pt x="2729" y="1875"/>
                    <a:pt x="2745" y="1878"/>
                    <a:pt x="2760" y="1882"/>
                  </a:cubicBezTo>
                  <a:cubicBezTo>
                    <a:pt x="2776" y="1886"/>
                    <a:pt x="2792" y="1890"/>
                    <a:pt x="2807" y="1894"/>
                  </a:cubicBezTo>
                  <a:cubicBezTo>
                    <a:pt x="2823" y="1897"/>
                    <a:pt x="2838" y="1901"/>
                    <a:pt x="2854" y="1904"/>
                  </a:cubicBezTo>
                  <a:cubicBezTo>
                    <a:pt x="2869" y="1908"/>
                    <a:pt x="2885" y="1912"/>
                    <a:pt x="2901" y="1915"/>
                  </a:cubicBezTo>
                  <a:cubicBezTo>
                    <a:pt x="2916" y="1919"/>
                    <a:pt x="2932" y="1922"/>
                    <a:pt x="2947" y="1926"/>
                  </a:cubicBezTo>
                  <a:cubicBezTo>
                    <a:pt x="2963" y="1929"/>
                    <a:pt x="2979" y="1933"/>
                    <a:pt x="2994" y="1936"/>
                  </a:cubicBezTo>
                  <a:cubicBezTo>
                    <a:pt x="3010" y="1940"/>
                    <a:pt x="3026" y="1943"/>
                    <a:pt x="3041" y="1946"/>
                  </a:cubicBezTo>
                  <a:cubicBezTo>
                    <a:pt x="3057" y="1950"/>
                    <a:pt x="3072" y="1953"/>
                    <a:pt x="3088" y="1956"/>
                  </a:cubicBezTo>
                  <a:cubicBezTo>
                    <a:pt x="3103" y="1960"/>
                    <a:pt x="3119" y="1963"/>
                    <a:pt x="3134" y="1966"/>
                  </a:cubicBezTo>
                </a:path>
              </a:pathLst>
            </a:custGeom>
            <a:noFill/>
            <a:ln w="25400"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6" name="Szövegdoboz 55">
                  <a:extLst>
                    <a:ext uri="{FF2B5EF4-FFF2-40B4-BE49-F238E27FC236}">
                      <a16:creationId xmlns:a16="http://schemas.microsoft.com/office/drawing/2014/main" id="{C18AC021-BA33-4F93-A50C-EF150E2A7B3A}"/>
                    </a:ext>
                  </a:extLst>
                </p:cNvPr>
                <p:cNvSpPr txBox="1"/>
                <p:nvPr/>
              </p:nvSpPr>
              <p:spPr>
                <a:xfrm>
                  <a:off x="6749180" y="3348303"/>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5</m:t>
                            </m:r>
                          </m:sub>
                        </m:sSub>
                      </m:oMath>
                    </m:oMathPara>
                  </a14:m>
                  <a:endParaRPr lang="hu-HU" dirty="0"/>
                </a:p>
              </p:txBody>
            </p:sp>
          </mc:Choice>
          <mc:Fallback xmlns="">
            <p:sp>
              <p:nvSpPr>
                <p:cNvPr id="56" name="Szövegdoboz 55">
                  <a:extLst>
                    <a:ext uri="{FF2B5EF4-FFF2-40B4-BE49-F238E27FC236}">
                      <a16:creationId xmlns:a16="http://schemas.microsoft.com/office/drawing/2014/main" id="{C18AC021-BA33-4F93-A50C-EF150E2A7B3A}"/>
                    </a:ext>
                  </a:extLst>
                </p:cNvPr>
                <p:cNvSpPr txBox="1">
                  <a:spLocks noRot="1" noChangeAspect="1" noMove="1" noResize="1" noEditPoints="1" noAdjustHandles="1" noChangeArrowheads="1" noChangeShapeType="1" noTextEdit="1"/>
                </p:cNvSpPr>
                <p:nvPr/>
              </p:nvSpPr>
              <p:spPr>
                <a:xfrm>
                  <a:off x="6749180" y="3348303"/>
                  <a:ext cx="273280" cy="276999"/>
                </a:xfrm>
                <a:prstGeom prst="rect">
                  <a:avLst/>
                </a:prstGeom>
                <a:blipFill>
                  <a:blip r:embed="rId11"/>
                  <a:stretch>
                    <a:fillRect l="-20000" r="-8889" b="-15217"/>
                  </a:stretch>
                </a:blipFill>
              </p:spPr>
              <p:txBody>
                <a:bodyPr/>
                <a:lstStyle/>
                <a:p>
                  <a:r>
                    <a:rPr lang="hu-HU">
                      <a:noFill/>
                    </a:rPr>
                    <a:t> </a:t>
                  </a:r>
                </a:p>
              </p:txBody>
            </p:sp>
          </mc:Fallback>
        </mc:AlternateContent>
      </p:grpSp>
      <p:sp>
        <p:nvSpPr>
          <p:cNvPr id="57" name="Szövegdoboz 56">
            <a:extLst>
              <a:ext uri="{FF2B5EF4-FFF2-40B4-BE49-F238E27FC236}">
                <a16:creationId xmlns:a16="http://schemas.microsoft.com/office/drawing/2014/main" id="{6A8E8DED-2583-4AAA-916E-3D06BBC18D06}"/>
              </a:ext>
            </a:extLst>
          </p:cNvPr>
          <p:cNvSpPr txBox="1"/>
          <p:nvPr/>
        </p:nvSpPr>
        <p:spPr>
          <a:xfrm>
            <a:off x="10320435" y="5441951"/>
            <a:ext cx="1067921" cy="707886"/>
          </a:xfrm>
          <a:prstGeom prst="rect">
            <a:avLst/>
          </a:prstGeom>
          <a:noFill/>
        </p:spPr>
        <p:txBody>
          <a:bodyPr wrap="none" rtlCol="0">
            <a:spAutoFit/>
          </a:bodyPr>
          <a:lstStyle/>
          <a:p>
            <a:r>
              <a:rPr lang="hu-HU" sz="4000" dirty="0">
                <a:latin typeface="Times New Roman" panose="02020603050405020304" pitchFamily="18" charset="0"/>
                <a:cs typeface="Times New Roman" panose="02020603050405020304" pitchFamily="18" charset="0"/>
              </a:rPr>
              <a:t>CO</a:t>
            </a:r>
            <a:r>
              <a:rPr lang="hu-HU" sz="4000" baseline="-25000" dirty="0">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58" name="Szövegdoboz 57">
                <a:extLst>
                  <a:ext uri="{FF2B5EF4-FFF2-40B4-BE49-F238E27FC236}">
                    <a16:creationId xmlns:a16="http://schemas.microsoft.com/office/drawing/2014/main" id="{CF9EDC46-C35F-44DA-AFC1-91D87D4D6C77}"/>
                  </a:ext>
                </a:extLst>
              </p:cNvPr>
              <p:cNvSpPr txBox="1"/>
              <p:nvPr/>
            </p:nvSpPr>
            <p:spPr>
              <a:xfrm>
                <a:off x="7422911" y="1961409"/>
                <a:ext cx="3696718" cy="369332"/>
              </a:xfrm>
              <a:prstGeom prst="rect">
                <a:avLst/>
              </a:prstGeom>
              <a:noFill/>
            </p:spPr>
            <p:txBody>
              <a:bodyPr wrap="none" lIns="0" tIns="0" rIns="0" bIns="0" rtlCol="0">
                <a:spAutoFit/>
              </a:bodyPr>
              <a:lstStyle/>
              <a:p>
                <a14:m>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1</m:t>
                        </m:r>
                      </m:sub>
                    </m:sSub>
                    <m:r>
                      <a:rPr lang="hu-HU" sz="2400" b="0" i="1" smtClean="0">
                        <a:latin typeface="Cambria Math" panose="02040503050406030204" pitchFamily="18" charset="0"/>
                        <a:ea typeface="Cambria Math" panose="02040503050406030204" pitchFamily="18" charset="0"/>
                      </a:rPr>
                      <m:t>&lt;</m:t>
                    </m:r>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2</m:t>
                        </m:r>
                      </m:sub>
                    </m:sSub>
                    <m:r>
                      <a:rPr lang="hu-HU" sz="2400" i="1">
                        <a:latin typeface="Cambria Math" panose="02040503050406030204" pitchFamily="18" charset="0"/>
                        <a:ea typeface="Cambria Math" panose="02040503050406030204" pitchFamily="18" charset="0"/>
                      </a:rPr>
                      <m:t>&lt;</m:t>
                    </m:r>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3</m:t>
                        </m:r>
                      </m:sub>
                    </m:sSub>
                    <m:r>
                      <a:rPr lang="hu-HU" sz="2400" i="1">
                        <a:latin typeface="Cambria Math" panose="02040503050406030204" pitchFamily="18" charset="0"/>
                        <a:ea typeface="Cambria Math" panose="02040503050406030204" pitchFamily="18" charset="0"/>
                      </a:rPr>
                      <m:t>&lt;</m:t>
                    </m:r>
                  </m:oMath>
                </a14:m>
                <a:r>
                  <a:rPr lang="hu-HU" sz="2400" dirty="0"/>
                  <a:t> </a:t>
                </a:r>
                <a14:m>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4</m:t>
                        </m:r>
                      </m:sub>
                    </m:sSub>
                    <m:r>
                      <a:rPr lang="hu-HU" sz="2400" i="1">
                        <a:latin typeface="Cambria Math" panose="02040503050406030204" pitchFamily="18" charset="0"/>
                        <a:ea typeface="Cambria Math" panose="02040503050406030204" pitchFamily="18" charset="0"/>
                      </a:rPr>
                      <m:t>&lt;</m:t>
                    </m:r>
                  </m:oMath>
                </a14:m>
                <a:r>
                  <a:rPr lang="hu-HU" sz="2400" dirty="0"/>
                  <a:t> </a:t>
                </a:r>
                <a14:m>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5</m:t>
                        </m:r>
                      </m:sub>
                    </m:sSub>
                    <m:r>
                      <a:rPr lang="hu-HU" sz="2400" i="1">
                        <a:latin typeface="Cambria Math" panose="02040503050406030204" pitchFamily="18" charset="0"/>
                        <a:ea typeface="Cambria Math" panose="02040503050406030204" pitchFamily="18" charset="0"/>
                      </a:rPr>
                      <m:t>&lt;</m:t>
                    </m:r>
                  </m:oMath>
                </a14:m>
                <a:r>
                  <a:rPr lang="hu-HU" sz="2400" dirty="0"/>
                  <a:t> </a:t>
                </a:r>
                <a14:m>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6</m:t>
                        </m:r>
                      </m:sub>
                    </m:sSub>
                  </m:oMath>
                </a14:m>
                <a:endParaRPr lang="hu-HU" sz="2400" dirty="0"/>
              </a:p>
            </p:txBody>
          </p:sp>
        </mc:Choice>
        <mc:Fallback xmlns="">
          <p:sp>
            <p:nvSpPr>
              <p:cNvPr id="58" name="Szövegdoboz 57">
                <a:extLst>
                  <a:ext uri="{FF2B5EF4-FFF2-40B4-BE49-F238E27FC236}">
                    <a16:creationId xmlns:a16="http://schemas.microsoft.com/office/drawing/2014/main" id="{CF9EDC46-C35F-44DA-AFC1-91D87D4D6C77}"/>
                  </a:ext>
                </a:extLst>
              </p:cNvPr>
              <p:cNvSpPr txBox="1">
                <a:spLocks noRot="1" noChangeAspect="1" noMove="1" noResize="1" noEditPoints="1" noAdjustHandles="1" noChangeArrowheads="1" noChangeShapeType="1" noTextEdit="1"/>
              </p:cNvSpPr>
              <p:nvPr/>
            </p:nvSpPr>
            <p:spPr>
              <a:xfrm>
                <a:off x="7422911" y="1961409"/>
                <a:ext cx="3696718" cy="369332"/>
              </a:xfrm>
              <a:prstGeom prst="rect">
                <a:avLst/>
              </a:prstGeom>
              <a:blipFill>
                <a:blip r:embed="rId12"/>
                <a:stretch>
                  <a:fillRect l="-2970" r="-825"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0" name="Szövegdoboz 59">
                <a:extLst>
                  <a:ext uri="{FF2B5EF4-FFF2-40B4-BE49-F238E27FC236}">
                    <a16:creationId xmlns:a16="http://schemas.microsoft.com/office/drawing/2014/main" id="{DFBB7A99-F830-4144-A5EB-958B6D446221}"/>
                  </a:ext>
                </a:extLst>
              </p:cNvPr>
              <p:cNvSpPr txBox="1"/>
              <p:nvPr/>
            </p:nvSpPr>
            <p:spPr>
              <a:xfrm>
                <a:off x="7591397" y="2914854"/>
                <a:ext cx="37431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𝑝</m:t>
                          </m:r>
                        </m:e>
                        <m:sub>
                          <m:r>
                            <a:rPr lang="hu-HU" sz="2000" b="0" i="1" smtClean="0">
                              <a:latin typeface="Cambria Math" panose="02040503050406030204" pitchFamily="18" charset="0"/>
                            </a:rPr>
                            <m:t>𝑐𝑟𝑖𝑡</m:t>
                          </m:r>
                        </m:sub>
                      </m:sSub>
                      <m:r>
                        <a:rPr lang="hu-HU" sz="2000" b="0" i="1" smtClean="0">
                          <a:latin typeface="Cambria Math" panose="02040503050406030204" pitchFamily="18" charset="0"/>
                        </a:rPr>
                        <m:t>=7380000 </m:t>
                      </m:r>
                      <m:r>
                        <a:rPr lang="hu-HU" sz="2000" b="0" i="1" smtClean="0">
                          <a:latin typeface="Cambria Math" panose="02040503050406030204" pitchFamily="18" charset="0"/>
                        </a:rPr>
                        <m:t>𝑃𝑎</m:t>
                      </m:r>
                      <m:r>
                        <a:rPr lang="hu-HU" sz="2000" b="0" i="1" smtClean="0">
                          <a:latin typeface="Cambria Math" panose="02040503050406030204" pitchFamily="18" charset="0"/>
                        </a:rPr>
                        <m:t>=72.83 </m:t>
                      </m:r>
                      <m:r>
                        <a:rPr lang="hu-HU" sz="2000" b="0" i="1" smtClean="0">
                          <a:latin typeface="Cambria Math" panose="02040503050406030204" pitchFamily="18" charset="0"/>
                        </a:rPr>
                        <m:t>𝑎𝑡𝑚</m:t>
                      </m:r>
                    </m:oMath>
                  </m:oMathPara>
                </a14:m>
                <a:endParaRPr lang="hu-HU" sz="2000" dirty="0"/>
              </a:p>
            </p:txBody>
          </p:sp>
        </mc:Choice>
        <mc:Fallback xmlns="">
          <p:sp>
            <p:nvSpPr>
              <p:cNvPr id="60" name="Szövegdoboz 59">
                <a:extLst>
                  <a:ext uri="{FF2B5EF4-FFF2-40B4-BE49-F238E27FC236}">
                    <a16:creationId xmlns:a16="http://schemas.microsoft.com/office/drawing/2014/main" id="{DFBB7A99-F830-4144-A5EB-958B6D446221}"/>
                  </a:ext>
                </a:extLst>
              </p:cNvPr>
              <p:cNvSpPr txBox="1">
                <a:spLocks noRot="1" noChangeAspect="1" noMove="1" noResize="1" noEditPoints="1" noAdjustHandles="1" noChangeArrowheads="1" noChangeShapeType="1" noTextEdit="1"/>
              </p:cNvSpPr>
              <p:nvPr/>
            </p:nvSpPr>
            <p:spPr>
              <a:xfrm>
                <a:off x="7591397" y="2914854"/>
                <a:ext cx="3743141" cy="307777"/>
              </a:xfrm>
              <a:prstGeom prst="rect">
                <a:avLst/>
              </a:prstGeom>
              <a:blipFill>
                <a:blip r:embed="rId13"/>
                <a:stretch>
                  <a:fillRect l="-977" r="-651"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Szövegdoboz 60">
                <a:extLst>
                  <a:ext uri="{FF2B5EF4-FFF2-40B4-BE49-F238E27FC236}">
                    <a16:creationId xmlns:a16="http://schemas.microsoft.com/office/drawing/2014/main" id="{D62D248F-9D5B-47FA-B3B3-A5593F279A19}"/>
                  </a:ext>
                </a:extLst>
              </p:cNvPr>
              <p:cNvSpPr txBox="1"/>
              <p:nvPr/>
            </p:nvSpPr>
            <p:spPr>
              <a:xfrm>
                <a:off x="8563327" y="3295524"/>
                <a:ext cx="2317558" cy="327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𝑉</m:t>
                          </m:r>
                        </m:e>
                        <m:sub>
                          <m:r>
                            <a:rPr lang="hu-HU" sz="2000" b="0" i="1" smtClean="0">
                              <a:latin typeface="Cambria Math" panose="02040503050406030204" pitchFamily="18" charset="0"/>
                            </a:rPr>
                            <m:t>𝑚</m:t>
                          </m:r>
                          <m:r>
                            <a:rPr lang="hu-HU" sz="2000" b="0" i="1" smtClean="0">
                              <a:latin typeface="Cambria Math" panose="02040503050406030204" pitchFamily="18" charset="0"/>
                            </a:rPr>
                            <m:t>,</m:t>
                          </m:r>
                          <m:r>
                            <a:rPr lang="hu-HU" sz="2000" b="0" i="1" smtClean="0">
                              <a:latin typeface="Cambria Math" panose="02040503050406030204" pitchFamily="18" charset="0"/>
                            </a:rPr>
                            <m:t>𝑐𝑟𝑖𝑡</m:t>
                          </m:r>
                          <m:r>
                            <a:rPr lang="hu-HU" sz="2000" b="0" i="1" smtClean="0">
                              <a:latin typeface="Cambria Math" panose="02040503050406030204" pitchFamily="18" charset="0"/>
                            </a:rPr>
                            <m:t>.</m:t>
                          </m:r>
                        </m:sub>
                      </m:sSub>
                      <m:r>
                        <a:rPr lang="hu-HU" sz="2000" b="0" i="0" smtClean="0">
                          <a:latin typeface="Cambria Math" panose="02040503050406030204" pitchFamily="18" charset="0"/>
                        </a:rPr>
                        <m:t>=0.128 </m:t>
                      </m:r>
                      <m:sSup>
                        <m:sSupPr>
                          <m:ctrlPr>
                            <a:rPr lang="hu-HU" sz="2000" b="0" i="1" smtClean="0">
                              <a:latin typeface="Cambria Math" panose="02040503050406030204" pitchFamily="18" charset="0"/>
                            </a:rPr>
                          </m:ctrlPr>
                        </m:sSupPr>
                        <m:e>
                          <m:r>
                            <a:rPr lang="hu-HU" sz="2000" b="0" i="1" smtClean="0">
                              <a:latin typeface="Cambria Math" panose="02040503050406030204" pitchFamily="18" charset="0"/>
                            </a:rPr>
                            <m:t>𝑑𝑚</m:t>
                          </m:r>
                        </m:e>
                        <m:sup>
                          <m:r>
                            <a:rPr lang="hu-HU" sz="2000" b="0" i="1" smtClean="0">
                              <a:latin typeface="Cambria Math" panose="02040503050406030204" pitchFamily="18" charset="0"/>
                            </a:rPr>
                            <m:t>3</m:t>
                          </m:r>
                        </m:sup>
                      </m:sSup>
                    </m:oMath>
                  </m:oMathPara>
                </a14:m>
                <a:endParaRPr lang="hu-HU" sz="2000" dirty="0"/>
              </a:p>
            </p:txBody>
          </p:sp>
        </mc:Choice>
        <mc:Fallback xmlns="">
          <p:sp>
            <p:nvSpPr>
              <p:cNvPr id="61" name="Szövegdoboz 60">
                <a:extLst>
                  <a:ext uri="{FF2B5EF4-FFF2-40B4-BE49-F238E27FC236}">
                    <a16:creationId xmlns:a16="http://schemas.microsoft.com/office/drawing/2014/main" id="{D62D248F-9D5B-47FA-B3B3-A5593F279A19}"/>
                  </a:ext>
                </a:extLst>
              </p:cNvPr>
              <p:cNvSpPr txBox="1">
                <a:spLocks noRot="1" noChangeAspect="1" noMove="1" noResize="1" noEditPoints="1" noAdjustHandles="1" noChangeArrowheads="1" noChangeShapeType="1" noTextEdit="1"/>
              </p:cNvSpPr>
              <p:nvPr/>
            </p:nvSpPr>
            <p:spPr>
              <a:xfrm>
                <a:off x="8563327" y="3295524"/>
                <a:ext cx="2317558" cy="327397"/>
              </a:xfrm>
              <a:prstGeom prst="rect">
                <a:avLst/>
              </a:prstGeom>
              <a:blipFill>
                <a:blip r:embed="rId14"/>
                <a:stretch>
                  <a:fillRect l="-1842" r="-263" b="-15094"/>
                </a:stretch>
              </a:blipFill>
            </p:spPr>
            <p:txBody>
              <a:bodyPr/>
              <a:lstStyle/>
              <a:p>
                <a:r>
                  <a:rPr lang="en-US">
                    <a:noFill/>
                  </a:rPr>
                  <a:t> </a:t>
                </a:r>
              </a:p>
            </p:txBody>
          </p:sp>
        </mc:Fallback>
      </mc:AlternateContent>
      <p:grpSp>
        <p:nvGrpSpPr>
          <p:cNvPr id="68" name="Csoportba foglalás 67">
            <a:extLst>
              <a:ext uri="{FF2B5EF4-FFF2-40B4-BE49-F238E27FC236}">
                <a16:creationId xmlns:a16="http://schemas.microsoft.com/office/drawing/2014/main" id="{0D3B74C5-52E9-4B33-BEF3-73DFEA7ACD3F}"/>
              </a:ext>
            </a:extLst>
          </p:cNvPr>
          <p:cNvGrpSpPr/>
          <p:nvPr/>
        </p:nvGrpSpPr>
        <p:grpSpPr>
          <a:xfrm>
            <a:off x="4716537" y="4153062"/>
            <a:ext cx="2888277" cy="2501692"/>
            <a:chOff x="4716537" y="4153062"/>
            <a:chExt cx="2888277" cy="2501692"/>
          </a:xfrm>
        </p:grpSpPr>
        <mc:AlternateContent xmlns:mc="http://schemas.openxmlformats.org/markup-compatibility/2006" xmlns:a14="http://schemas.microsoft.com/office/drawing/2010/main">
          <mc:Choice Requires="a14">
            <p:sp>
              <p:nvSpPr>
                <p:cNvPr id="44" name="Szövegdoboz 43">
                  <a:extLst>
                    <a:ext uri="{FF2B5EF4-FFF2-40B4-BE49-F238E27FC236}">
                      <a16:creationId xmlns:a16="http://schemas.microsoft.com/office/drawing/2014/main" id="{5477F9AF-4B62-431E-8728-C3DD5E8EEB9F}"/>
                    </a:ext>
                  </a:extLst>
                </p:cNvPr>
                <p:cNvSpPr txBox="1"/>
                <p:nvPr/>
              </p:nvSpPr>
              <p:spPr>
                <a:xfrm>
                  <a:off x="4716537" y="4188731"/>
                  <a:ext cx="5309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𝑝</m:t>
                            </m:r>
                          </m:e>
                          <m:sub>
                            <m:r>
                              <a:rPr lang="hu-HU" b="0" i="1" smtClean="0">
                                <a:latin typeface="Cambria Math" panose="02040503050406030204" pitchFamily="18" charset="0"/>
                              </a:rPr>
                              <m:t>𝑐𝑟𝑖𝑡</m:t>
                            </m:r>
                            <m:r>
                              <a:rPr lang="hu-HU" b="0" i="1" smtClean="0">
                                <a:latin typeface="Cambria Math" panose="02040503050406030204" pitchFamily="18" charset="0"/>
                              </a:rPr>
                              <m:t>.</m:t>
                            </m:r>
                          </m:sub>
                        </m:sSub>
                      </m:oMath>
                    </m:oMathPara>
                  </a14:m>
                  <a:endParaRPr lang="hu-HU" dirty="0"/>
                </a:p>
              </p:txBody>
            </p:sp>
          </mc:Choice>
          <mc:Fallback xmlns="">
            <p:sp>
              <p:nvSpPr>
                <p:cNvPr id="44" name="Szövegdoboz 43">
                  <a:extLst>
                    <a:ext uri="{FF2B5EF4-FFF2-40B4-BE49-F238E27FC236}">
                      <a16:creationId xmlns:a16="http://schemas.microsoft.com/office/drawing/2014/main" id="{5477F9AF-4B62-431E-8728-C3DD5E8EEB9F}"/>
                    </a:ext>
                  </a:extLst>
                </p:cNvPr>
                <p:cNvSpPr txBox="1">
                  <a:spLocks noRot="1" noChangeAspect="1" noMove="1" noResize="1" noEditPoints="1" noAdjustHandles="1" noChangeArrowheads="1" noChangeShapeType="1" noTextEdit="1"/>
                </p:cNvSpPr>
                <p:nvPr/>
              </p:nvSpPr>
              <p:spPr>
                <a:xfrm>
                  <a:off x="4716537" y="4188731"/>
                  <a:ext cx="530915" cy="276999"/>
                </a:xfrm>
                <a:prstGeom prst="rect">
                  <a:avLst/>
                </a:prstGeom>
                <a:blipFill>
                  <a:blip r:embed="rId15"/>
                  <a:stretch>
                    <a:fillRect l="-10345"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Szövegdoboz 48">
                  <a:extLst>
                    <a:ext uri="{FF2B5EF4-FFF2-40B4-BE49-F238E27FC236}">
                      <a16:creationId xmlns:a16="http://schemas.microsoft.com/office/drawing/2014/main" id="{0D3AF08C-D1C1-402C-831C-F051229C045E}"/>
                    </a:ext>
                  </a:extLst>
                </p:cNvPr>
                <p:cNvSpPr txBox="1"/>
                <p:nvPr/>
              </p:nvSpPr>
              <p:spPr>
                <a:xfrm>
                  <a:off x="6885963" y="6365572"/>
                  <a:ext cx="71885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𝑉</m:t>
                            </m:r>
                          </m:e>
                          <m:sub>
                            <m:r>
                              <a:rPr lang="hu-HU" b="0" i="1" smtClean="0">
                                <a:latin typeface="Cambria Math" panose="02040503050406030204" pitchFamily="18" charset="0"/>
                              </a:rPr>
                              <m:t>𝑚</m:t>
                            </m:r>
                            <m:r>
                              <a:rPr lang="hu-HU" b="0" i="1" smtClean="0">
                                <a:latin typeface="Cambria Math" panose="02040503050406030204" pitchFamily="18" charset="0"/>
                              </a:rPr>
                              <m:t>,</m:t>
                            </m:r>
                            <m:r>
                              <a:rPr lang="hu-HU" b="0" i="1" smtClean="0">
                                <a:latin typeface="Cambria Math" panose="02040503050406030204" pitchFamily="18" charset="0"/>
                              </a:rPr>
                              <m:t>𝑐𝑟𝑖𝑡</m:t>
                            </m:r>
                            <m:r>
                              <a:rPr lang="hu-HU" b="0" i="1" smtClean="0">
                                <a:latin typeface="Cambria Math" panose="02040503050406030204" pitchFamily="18" charset="0"/>
                              </a:rPr>
                              <m:t>.</m:t>
                            </m:r>
                          </m:sub>
                        </m:sSub>
                      </m:oMath>
                    </m:oMathPara>
                  </a14:m>
                  <a:endParaRPr lang="hu-HU" dirty="0"/>
                </a:p>
              </p:txBody>
            </p:sp>
          </mc:Choice>
          <mc:Fallback xmlns="">
            <p:sp>
              <p:nvSpPr>
                <p:cNvPr id="49" name="Szövegdoboz 48">
                  <a:extLst>
                    <a:ext uri="{FF2B5EF4-FFF2-40B4-BE49-F238E27FC236}">
                      <a16:creationId xmlns:a16="http://schemas.microsoft.com/office/drawing/2014/main" id="{0D3AF08C-D1C1-402C-831C-F051229C045E}"/>
                    </a:ext>
                  </a:extLst>
                </p:cNvPr>
                <p:cNvSpPr txBox="1">
                  <a:spLocks noRot="1" noChangeAspect="1" noMove="1" noResize="1" noEditPoints="1" noAdjustHandles="1" noChangeArrowheads="1" noChangeShapeType="1" noTextEdit="1"/>
                </p:cNvSpPr>
                <p:nvPr/>
              </p:nvSpPr>
              <p:spPr>
                <a:xfrm>
                  <a:off x="6885963" y="6365572"/>
                  <a:ext cx="718851" cy="289182"/>
                </a:xfrm>
                <a:prstGeom prst="rect">
                  <a:avLst/>
                </a:prstGeom>
                <a:blipFill>
                  <a:blip r:embed="rId16"/>
                  <a:stretch>
                    <a:fillRect l="-7627" b="-14583"/>
                  </a:stretch>
                </a:blipFill>
              </p:spPr>
              <p:txBody>
                <a:bodyPr/>
                <a:lstStyle/>
                <a:p>
                  <a:r>
                    <a:rPr lang="en-US">
                      <a:noFill/>
                    </a:rPr>
                    <a:t> </a:t>
                  </a:r>
                </a:p>
              </p:txBody>
            </p:sp>
          </mc:Fallback>
        </mc:AlternateContent>
        <p:cxnSp>
          <p:nvCxnSpPr>
            <p:cNvPr id="34" name="Egyenes összekötő 33">
              <a:extLst>
                <a:ext uri="{FF2B5EF4-FFF2-40B4-BE49-F238E27FC236}">
                  <a16:creationId xmlns:a16="http://schemas.microsoft.com/office/drawing/2014/main" id="{8A918480-1A5E-4089-8560-8BCC6B4B50C3}"/>
                </a:ext>
              </a:extLst>
            </p:cNvPr>
            <p:cNvCxnSpPr>
              <a:cxnSpLocks/>
            </p:cNvCxnSpPr>
            <p:nvPr/>
          </p:nvCxnSpPr>
          <p:spPr>
            <a:xfrm>
              <a:off x="5271857" y="4365399"/>
              <a:ext cx="2160000"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Egyenes összekötő 44">
              <a:extLst>
                <a:ext uri="{FF2B5EF4-FFF2-40B4-BE49-F238E27FC236}">
                  <a16:creationId xmlns:a16="http://schemas.microsoft.com/office/drawing/2014/main" id="{D1628622-DCB7-4577-986F-376F51BA264D}"/>
                </a:ext>
              </a:extLst>
            </p:cNvPr>
            <p:cNvCxnSpPr>
              <a:cxnSpLocks/>
            </p:cNvCxnSpPr>
            <p:nvPr/>
          </p:nvCxnSpPr>
          <p:spPr>
            <a:xfrm flipV="1">
              <a:off x="7114627" y="4153062"/>
              <a:ext cx="0" cy="219600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7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par>
                          <p:cTn id="9" fill="hold">
                            <p:stCondLst>
                              <p:cond delay="0"/>
                            </p:stCondLst>
                            <p:childTnLst>
                              <p:par>
                                <p:cTn id="10" presetID="2" presetClass="entr" presetSubtype="2" fill="hold" nodeType="after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1+#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par>
                          <p:cTn id="18" fill="hold">
                            <p:stCondLst>
                              <p:cond delay="0"/>
                            </p:stCondLst>
                            <p:childTnLst>
                              <p:par>
                                <p:cTn id="19" presetID="2" presetClass="entr" presetSubtype="2" fill="hold" nodeType="afterEffect">
                                  <p:stCondLst>
                                    <p:cond delay="5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1+#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par>
                          <p:cTn id="27" fill="hold">
                            <p:stCondLst>
                              <p:cond delay="0"/>
                            </p:stCondLst>
                            <p:childTnLst>
                              <p:par>
                                <p:cTn id="28" presetID="2" presetClass="entr" presetSubtype="2" fill="hold" nodeType="afterEffect">
                                  <p:stCondLst>
                                    <p:cond delay="50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 presetClass="entr" presetSubtype="0" fill="hold" nodeType="afterEffect">
                                  <p:stCondLst>
                                    <p:cond delay="500"/>
                                  </p:stCondLst>
                                  <p:childTnLst>
                                    <p:set>
                                      <p:cBhvr>
                                        <p:cTn id="34" dur="1" fill="hold">
                                          <p:stCondLst>
                                            <p:cond delay="0"/>
                                          </p:stCondLst>
                                        </p:cTn>
                                        <p:tgtEl>
                                          <p:spTgt spid="66"/>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0"/>
                                        </p:tgtEl>
                                        <p:attrNameLst>
                                          <p:attrName>style.visibility</p:attrName>
                                        </p:attrNameLst>
                                      </p:cBhvr>
                                      <p:to>
                                        <p:strVal val="hidden"/>
                                      </p:to>
                                    </p:set>
                                  </p:childTnLst>
                                </p:cTn>
                              </p:par>
                            </p:childTnLst>
                          </p:cTn>
                        </p:par>
                        <p:par>
                          <p:cTn id="44" fill="hold">
                            <p:stCondLst>
                              <p:cond delay="1500"/>
                            </p:stCondLst>
                            <p:childTnLst>
                              <p:par>
                                <p:cTn id="45" presetID="1" presetClass="entr" presetSubtype="0" fill="hold" nodeType="afterEffect">
                                  <p:stCondLst>
                                    <p:cond delay="100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 presetClass="entr" presetSubtype="0" fill="hold" nodeType="afterEffect">
                                  <p:stCondLst>
                                    <p:cond delay="1000"/>
                                  </p:stCondLst>
                                  <p:childTnLst>
                                    <p:set>
                                      <p:cBhvr>
                                        <p:cTn id="55" dur="1" fill="hold">
                                          <p:stCondLst>
                                            <p:cond delay="0"/>
                                          </p:stCondLst>
                                        </p:cTn>
                                        <p:tgtEl>
                                          <p:spTgt spid="68"/>
                                        </p:tgtEl>
                                        <p:attrNameLst>
                                          <p:attrName>style.visibility</p:attrName>
                                        </p:attrNameLst>
                                      </p:cBhvr>
                                      <p:to>
                                        <p:strVal val="visible"/>
                                      </p:to>
                                    </p:set>
                                  </p:childTnLst>
                                </p:cTn>
                              </p:par>
                            </p:childTnLst>
                          </p:cTn>
                        </p:par>
                        <p:par>
                          <p:cTn id="56" fill="hold">
                            <p:stCondLst>
                              <p:cond delay="1500"/>
                            </p:stCondLst>
                            <p:childTnLst>
                              <p:par>
                                <p:cTn id="57" presetID="2" presetClass="entr" presetSubtype="4" fill="hold" nodeType="afterEffect">
                                  <p:stCondLst>
                                    <p:cond delay="150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additive="base">
                                        <p:cTn id="5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 presetClass="entr" presetSubtype="2" fill="hold" grpId="0" nodeType="afterEffect">
                                  <p:stCondLst>
                                    <p:cond delay="5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1+#ppt_w/2"/>
                                          </p:val>
                                        </p:tav>
                                        <p:tav tm="100000">
                                          <p:val>
                                            <p:strVal val="#ppt_x"/>
                                          </p:val>
                                        </p:tav>
                                      </p:tavLst>
                                    </p:anim>
                                    <p:anim calcmode="lin" valueType="num">
                                      <p:cBhvr additive="base">
                                        <p:cTn id="65" dur="500" fill="hold"/>
                                        <p:tgtEl>
                                          <p:spTgt spid="50"/>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2" fill="hold" grpId="0" nodeType="afterEffect">
                                  <p:stCondLst>
                                    <p:cond delay="50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1+#ppt_w/2"/>
                                          </p:val>
                                        </p:tav>
                                        <p:tav tm="100000">
                                          <p:val>
                                            <p:strVal val="#ppt_x"/>
                                          </p:val>
                                        </p:tav>
                                      </p:tavLst>
                                    </p:anim>
                                    <p:anim calcmode="lin" valueType="num">
                                      <p:cBhvr additive="base">
                                        <p:cTn id="70" dur="500" fill="hold"/>
                                        <p:tgtEl>
                                          <p:spTgt spid="60"/>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grpId="0" nodeType="afterEffect">
                                  <p:stCondLst>
                                    <p:cond delay="500"/>
                                  </p:stCondLst>
                                  <p:childTnLst>
                                    <p:set>
                                      <p:cBhvr>
                                        <p:cTn id="73" dur="1" fill="hold">
                                          <p:stCondLst>
                                            <p:cond delay="0"/>
                                          </p:stCondLst>
                                        </p:cTn>
                                        <p:tgtEl>
                                          <p:spTgt spid="61"/>
                                        </p:tgtEl>
                                        <p:attrNameLst>
                                          <p:attrName>style.visibility</p:attrName>
                                        </p:attrNameLst>
                                      </p:cBhvr>
                                      <p:to>
                                        <p:strVal val="visible"/>
                                      </p:to>
                                    </p:set>
                                    <p:anim calcmode="lin" valueType="num">
                                      <p:cBhvr additive="base">
                                        <p:cTn id="74" dur="500" fill="hold"/>
                                        <p:tgtEl>
                                          <p:spTgt spid="61"/>
                                        </p:tgtEl>
                                        <p:attrNameLst>
                                          <p:attrName>ppt_x</p:attrName>
                                        </p:attrNameLst>
                                      </p:cBhvr>
                                      <p:tavLst>
                                        <p:tav tm="0">
                                          <p:val>
                                            <p:strVal val="1+#ppt_w/2"/>
                                          </p:val>
                                        </p:tav>
                                        <p:tav tm="100000">
                                          <p:val>
                                            <p:strVal val="#ppt_x"/>
                                          </p:val>
                                        </p:tav>
                                      </p:tavLst>
                                    </p:anim>
                                    <p:anim calcmode="lin" valueType="num">
                                      <p:cBhvr additive="base">
                                        <p:cTn id="75" dur="500" fill="hold"/>
                                        <p:tgtEl>
                                          <p:spTgt spid="61"/>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2" presetClass="entr" presetSubtype="4" fill="hold" nodeType="afterEffect">
                                  <p:stCondLst>
                                    <p:cond delay="1000"/>
                                  </p:stCondLst>
                                  <p:childTnLst>
                                    <p:set>
                                      <p:cBhvr>
                                        <p:cTn id="78" dur="1" fill="hold">
                                          <p:stCondLst>
                                            <p:cond delay="0"/>
                                          </p:stCondLst>
                                        </p:cTn>
                                        <p:tgtEl>
                                          <p:spTgt spid="3">
                                            <p:txEl>
                                              <p:pRg st="3" end="3"/>
                                            </p:txEl>
                                          </p:spTgt>
                                        </p:tgtEl>
                                        <p:attrNameLst>
                                          <p:attrName>style.visibility</p:attrName>
                                        </p:attrNameLst>
                                      </p:cBhvr>
                                      <p:to>
                                        <p:strVal val="visible"/>
                                      </p:to>
                                    </p:set>
                                    <p:anim calcmode="lin" valueType="num">
                                      <p:cBhvr additive="base">
                                        <p:cTn id="7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p:bldP spid="60" grpId="0"/>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State and properties of liquids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667251"/>
          </a:xfrm>
        </p:spPr>
        <p:txBody>
          <a:bodyPr>
            <a:normAutofit/>
          </a:bodyPr>
          <a:lstStyle/>
          <a:p>
            <a:r>
              <a:rPr lang="hu-HU" dirty="0" smtClean="0">
                <a:latin typeface="Times New Roman" panose="02020603050405020304" pitchFamily="18" charset="0"/>
                <a:cs typeface="Times New Roman" panose="02020603050405020304" pitchFamily="18" charset="0"/>
              </a:rPr>
              <a:t>One can note that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ideal gas model works very well at pressures and temperatures close to </a:t>
            </a:r>
            <a:r>
              <a:rPr lang="en-US" dirty="0" smtClean="0">
                <a:latin typeface="Times New Roman" panose="02020603050405020304" pitchFamily="18" charset="0"/>
                <a:cs typeface="Times New Roman" panose="02020603050405020304" pitchFamily="18" charset="0"/>
              </a:rPr>
              <a:t>normal</a:t>
            </a:r>
            <a:r>
              <a:rPr lang="hu-HU" dirty="0" smtClean="0">
                <a:latin typeface="Times New Roman" panose="02020603050405020304" pitchFamily="18" charset="0"/>
                <a:cs typeface="Times New Roman" panose="02020603050405020304" pitchFamily="18" charset="0"/>
              </a:rPr>
              <a:t> conditions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there are still attractive and repulsive interactions between the </a:t>
            </a:r>
            <a:r>
              <a:rPr lang="en-US" dirty="0" smtClean="0">
                <a:latin typeface="Times New Roman" panose="02020603050405020304" pitchFamily="18" charset="0"/>
                <a:cs typeface="Times New Roman" panose="02020603050405020304" pitchFamily="18" charset="0"/>
              </a:rPr>
              <a:t>particles</a:t>
            </a:r>
            <a:r>
              <a:rPr lang="hu-HU" dirty="0" smtClean="0">
                <a:latin typeface="Times New Roman" panose="02020603050405020304" pitchFamily="18" charset="0"/>
                <a:cs typeface="Times New Roman" panose="02020603050405020304" pitchFamily="18" charset="0"/>
              </a:rPr>
              <a:t>/gas molecules.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the reason why,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certain lower temperature and higher pressure ranges, materials do not exist as gases, but in a liquid state, as a </a:t>
            </a:r>
            <a:r>
              <a:rPr lang="en-US" dirty="0" smtClean="0">
                <a:latin typeface="Times New Roman" panose="02020603050405020304" pitchFamily="18" charset="0"/>
                <a:cs typeface="Times New Roman" panose="02020603050405020304" pitchFamily="18" charset="0"/>
              </a:rPr>
              <a:t>liquid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description of the liquid state is even more difficult than that of the </a:t>
            </a:r>
            <a:r>
              <a:rPr lang="en-US" dirty="0" smtClean="0">
                <a:latin typeface="Times New Roman" panose="02020603050405020304" pitchFamily="18" charset="0"/>
                <a:cs typeface="Times New Roman" panose="02020603050405020304" pitchFamily="18" charset="0"/>
              </a:rPr>
              <a:t>gas, </a:t>
            </a:r>
            <a:r>
              <a:rPr lang="en-US" dirty="0">
                <a:latin typeface="Times New Roman" panose="02020603050405020304" pitchFamily="18" charset="0"/>
                <a:cs typeface="Times New Roman" panose="02020603050405020304" pitchFamily="18" charset="0"/>
              </a:rPr>
              <a:t>there is no </a:t>
            </a:r>
            <a:r>
              <a:rPr lang="en-US" dirty="0" smtClean="0">
                <a:latin typeface="Times New Roman" panose="02020603050405020304" pitchFamily="18" charset="0"/>
                <a:cs typeface="Times New Roman" panose="02020603050405020304" pitchFamily="18" charset="0"/>
              </a:rPr>
              <a:t>widely </a:t>
            </a:r>
            <a:r>
              <a:rPr lang="en-US" dirty="0">
                <a:latin typeface="Times New Roman" panose="02020603050405020304" pitchFamily="18" charset="0"/>
                <a:cs typeface="Times New Roman" panose="02020603050405020304" pitchFamily="18" charset="0"/>
              </a:rPr>
              <a:t>valid model, so </a:t>
            </a:r>
            <a:r>
              <a:rPr lang="en-US" dirty="0" smtClean="0">
                <a:latin typeface="Times New Roman" panose="02020603050405020304" pitchFamily="18" charset="0"/>
                <a:cs typeface="Times New Roman" panose="02020603050405020304" pitchFamily="18" charset="0"/>
              </a:rPr>
              <a:t>search</a:t>
            </a:r>
            <a:r>
              <a:rPr lang="hu-HU" dirty="0"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a:t>
            </a:r>
            <a:r>
              <a:rPr lang="hu-HU" dirty="0" smtClean="0">
                <a:latin typeface="Times New Roman" panose="02020603050405020304" pitchFamily="18" charset="0"/>
                <a:cs typeface="Times New Roman" panose="02020603050405020304" pitchFamily="18" charset="0"/>
              </a:rPr>
              <a:t>state</a:t>
            </a:r>
            <a:r>
              <a:rPr lang="en-US" dirty="0" smtClean="0">
                <a:latin typeface="Times New Roman" panose="02020603050405020304" pitchFamily="18" charset="0"/>
                <a:cs typeface="Times New Roman" panose="02020603050405020304" pitchFamily="18" charset="0"/>
              </a:rPr>
              <a:t> equation</a:t>
            </a:r>
            <a:r>
              <a:rPr lang="hu-HU" dirty="0" smtClean="0">
                <a:latin typeface="Times New Roman" panose="02020603050405020304" pitchFamily="18" charset="0"/>
                <a:cs typeface="Times New Roman" panose="02020603050405020304" pitchFamily="18" charset="0"/>
              </a:rPr>
              <a:t>s is useless.</a:t>
            </a:r>
          </a:p>
          <a:p>
            <a:r>
              <a:rPr lang="hu-HU" dirty="0" smtClean="0">
                <a:latin typeface="Times New Roman" panose="02020603050405020304" pitchFamily="18" charset="0"/>
                <a:cs typeface="Times New Roman" panose="02020603050405020304" pitchFamily="18" charset="0"/>
              </a:rPr>
              <a:t>One needs s</a:t>
            </a:r>
            <a:r>
              <a:rPr lang="en-US" dirty="0" smtClean="0">
                <a:latin typeface="Times New Roman" panose="02020603050405020304" pitchFamily="18" charset="0"/>
                <a:cs typeface="Times New Roman" panose="02020603050405020304" pitchFamily="18" charset="0"/>
              </a:rPr>
              <a:t>pec</a:t>
            </a:r>
            <a:r>
              <a:rPr lang="hu-HU" dirty="0" smtClean="0">
                <a:latin typeface="Times New Roman" panose="02020603050405020304" pitchFamily="18" charset="0"/>
                <a:cs typeface="Times New Roman" panose="02020603050405020304" pitchFamily="18" charset="0"/>
              </a:rPr>
              <a:t>ific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properties </a:t>
            </a:r>
            <a:r>
              <a:rPr lang="hu-HU" dirty="0" smtClean="0">
                <a:latin typeface="Times New Roman" panose="02020603050405020304" pitchFamily="18" charset="0"/>
                <a:cs typeface="Times New Roman" panose="02020603050405020304" pitchFamily="18" charset="0"/>
              </a:rPr>
              <a:t>to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characterize the </a:t>
            </a:r>
            <a:r>
              <a:rPr lang="hu-HU" dirty="0" smtClean="0">
                <a:latin typeface="Times New Roman" panose="02020603050405020304" pitchFamily="18" charset="0"/>
                <a:cs typeface="Times New Roman" panose="02020603050405020304" pitchFamily="18" charset="0"/>
              </a:rPr>
              <a:t>liquid </a:t>
            </a:r>
            <a:r>
              <a:rPr lang="en-US" dirty="0" smtClean="0">
                <a:latin typeface="Times New Roman" panose="02020603050405020304" pitchFamily="18" charset="0"/>
                <a:cs typeface="Times New Roman" panose="02020603050405020304" pitchFamily="18" charset="0"/>
              </a:rPr>
              <a:t>state</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33</a:t>
            </a:fld>
            <a:endParaRPr lang="hu-HU"/>
          </a:p>
        </p:txBody>
      </p:sp>
    </p:spTree>
    <p:extLst>
      <p:ext uri="{BB962C8B-B14F-4D97-AF65-F5344CB8AC3E}">
        <p14:creationId xmlns:p14="http://schemas.microsoft.com/office/powerpoint/2010/main" val="88296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Csoportba foglalás 155">
            <a:extLst>
              <a:ext uri="{FF2B5EF4-FFF2-40B4-BE49-F238E27FC236}">
                <a16:creationId xmlns:a16="http://schemas.microsoft.com/office/drawing/2014/main" id="{ED05275B-8001-4524-A5DD-AA026E520224}"/>
              </a:ext>
            </a:extLst>
          </p:cNvPr>
          <p:cNvGrpSpPr/>
          <p:nvPr/>
        </p:nvGrpSpPr>
        <p:grpSpPr>
          <a:xfrm>
            <a:off x="1454563" y="3883168"/>
            <a:ext cx="9652096" cy="2980947"/>
            <a:chOff x="1454563" y="3883168"/>
            <a:chExt cx="9652096" cy="2980947"/>
          </a:xfrm>
        </p:grpSpPr>
        <p:grpSp>
          <p:nvGrpSpPr>
            <p:cNvPr id="20" name="Csoportba foglalás 19">
              <a:extLst>
                <a:ext uri="{FF2B5EF4-FFF2-40B4-BE49-F238E27FC236}">
                  <a16:creationId xmlns:a16="http://schemas.microsoft.com/office/drawing/2014/main" id="{CFC90510-14F5-4391-ACC6-B2757A85D95E}"/>
                </a:ext>
              </a:extLst>
            </p:cNvPr>
            <p:cNvGrpSpPr/>
            <p:nvPr/>
          </p:nvGrpSpPr>
          <p:grpSpPr>
            <a:xfrm>
              <a:off x="1468406" y="3883168"/>
              <a:ext cx="9307354" cy="668432"/>
              <a:chOff x="1856329" y="3959197"/>
              <a:chExt cx="9307354" cy="668432"/>
            </a:xfrm>
          </p:grpSpPr>
          <p:sp>
            <p:nvSpPr>
              <p:cNvPr id="6" name="Ellipszis 5">
                <a:extLst>
                  <a:ext uri="{FF2B5EF4-FFF2-40B4-BE49-F238E27FC236}">
                    <a16:creationId xmlns:a16="http://schemas.microsoft.com/office/drawing/2014/main" id="{3711A1A8-383D-4F42-B73A-60041BF64296}"/>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AA3F1470-F053-4999-806D-D400C28C19F9}"/>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3812BA87-2AE9-4024-B619-FF2862AE2FEF}"/>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7360445B-F2E4-465E-B817-4C336CA4C575}"/>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a:extLst>
                  <a:ext uri="{FF2B5EF4-FFF2-40B4-BE49-F238E27FC236}">
                    <a16:creationId xmlns:a16="http://schemas.microsoft.com/office/drawing/2014/main" id="{2F14B328-2DB1-4D3C-87E2-1EE16C1FBD3E}"/>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8B656970-B241-4552-8006-AEE14D255C86}"/>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1DBFA69A-1880-4159-B9C2-B81EFFE86E0B}"/>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a:extLst>
                  <a:ext uri="{FF2B5EF4-FFF2-40B4-BE49-F238E27FC236}">
                    <a16:creationId xmlns:a16="http://schemas.microsoft.com/office/drawing/2014/main" id="{DB5ED758-3177-4428-A6DC-34E3C3AA65AE}"/>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C9DCDF2E-4276-4433-A245-49C80CECEF3E}"/>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DD5320E1-BDDC-43AA-ABB1-41BC9BA1474B}"/>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C5BAAED3-A3FA-4EF9-8C5B-B35A4C2EB1A0}"/>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B4677F3F-158B-4F6A-9695-12258313239F}"/>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C76E75FB-F9EC-4418-A393-C74AE00E6E1E}"/>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5DD67114-527B-46F7-AA50-A0C5798F309B}"/>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 name="Csoportba foglalás 20">
              <a:extLst>
                <a:ext uri="{FF2B5EF4-FFF2-40B4-BE49-F238E27FC236}">
                  <a16:creationId xmlns:a16="http://schemas.microsoft.com/office/drawing/2014/main" id="{26235F27-0A64-436F-A559-19FE253A0F77}"/>
                </a:ext>
              </a:extLst>
            </p:cNvPr>
            <p:cNvGrpSpPr/>
            <p:nvPr/>
          </p:nvGrpSpPr>
          <p:grpSpPr>
            <a:xfrm>
              <a:off x="1799305" y="4453841"/>
              <a:ext cx="9307354" cy="668432"/>
              <a:chOff x="1856329" y="3959197"/>
              <a:chExt cx="9307354" cy="668432"/>
            </a:xfrm>
          </p:grpSpPr>
          <p:sp>
            <p:nvSpPr>
              <p:cNvPr id="22" name="Ellipszis 21">
                <a:extLst>
                  <a:ext uri="{FF2B5EF4-FFF2-40B4-BE49-F238E27FC236}">
                    <a16:creationId xmlns:a16="http://schemas.microsoft.com/office/drawing/2014/main" id="{A79E31EE-E292-4E69-AA3C-AEF34B792880}"/>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A381F893-E81E-48C9-915E-CEE8393C5FF5}"/>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44969537-812F-4339-907C-CFE97BF934C1}"/>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333A7E3F-3EB4-4246-8703-C9C8E0E09D32}"/>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37F4C593-FBE1-4166-8395-DFA45CC048EA}"/>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B151677C-6A9D-43E1-921C-F65476CE301E}"/>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D7D3959C-099D-461B-896D-B30E5400360C}"/>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E049BFB7-A6B0-45E5-9313-61A319FB2404}"/>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2DDD979B-B480-458A-AEA0-C17D521AC702}"/>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AB1B9E6-4C39-4931-99AC-234DAFC9337F}"/>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15FC25FD-6301-4E9E-80DA-C868EC059312}"/>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CB307883-51E8-4F47-B02B-3401F2C439AF}"/>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B8595FC6-14C4-45D1-A45B-55C1D37F43BD}"/>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C0814E43-DB8B-41EE-A3E1-AAC1D17DF4B6}"/>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1" name="Csoportba foglalás 80">
              <a:extLst>
                <a:ext uri="{FF2B5EF4-FFF2-40B4-BE49-F238E27FC236}">
                  <a16:creationId xmlns:a16="http://schemas.microsoft.com/office/drawing/2014/main" id="{1E599D07-F96A-4B5B-8F5E-5866939FC27A}"/>
                </a:ext>
              </a:extLst>
            </p:cNvPr>
            <p:cNvGrpSpPr/>
            <p:nvPr/>
          </p:nvGrpSpPr>
          <p:grpSpPr>
            <a:xfrm>
              <a:off x="1773216" y="5619594"/>
              <a:ext cx="9307354" cy="668432"/>
              <a:chOff x="1856329" y="3959197"/>
              <a:chExt cx="9307354" cy="668432"/>
            </a:xfrm>
          </p:grpSpPr>
          <p:sp>
            <p:nvSpPr>
              <p:cNvPr id="82" name="Ellipszis 81">
                <a:extLst>
                  <a:ext uri="{FF2B5EF4-FFF2-40B4-BE49-F238E27FC236}">
                    <a16:creationId xmlns:a16="http://schemas.microsoft.com/office/drawing/2014/main" id="{EDA865EF-65C6-42A9-8ED1-79BFB7AF886E}"/>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A7E87744-CB9D-40EE-94FA-5D9A23AF4D33}"/>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FDA73DC2-3480-4F24-B6A2-8D1AD671A965}"/>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E794125F-30A1-4656-973B-0B9A2D593466}"/>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7DA6C7F2-915E-4BD8-88DC-30874DCAF504}"/>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CC1997C7-100B-4096-8919-FCE44832E53F}"/>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816D3CDE-84DB-4D1C-BC50-4C480011A7EA}"/>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6BEE9A74-7B77-4E54-A4A7-D5FEE105E61D}"/>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0" name="Ellipszis 89">
                <a:extLst>
                  <a:ext uri="{FF2B5EF4-FFF2-40B4-BE49-F238E27FC236}">
                    <a16:creationId xmlns:a16="http://schemas.microsoft.com/office/drawing/2014/main" id="{D30AB9A2-B4A5-4A94-8D26-67FA2F67A45F}"/>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1105C94D-B113-4286-9B46-15FCE07B5178}"/>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799E6E18-0041-423B-90E0-9D48962C98E7}"/>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0F756051-963F-4D27-A023-19E9F9ED00DB}"/>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E446D31B-CCCA-4B35-90FE-9EA602F3E175}"/>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383A6ABA-DE75-4A0E-B32C-ED472E2B208D}"/>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a:extLst>
                <a:ext uri="{FF2B5EF4-FFF2-40B4-BE49-F238E27FC236}">
                  <a16:creationId xmlns:a16="http://schemas.microsoft.com/office/drawing/2014/main" id="{17B07DF5-6E25-41CD-BC73-E294FCEF180C}"/>
                </a:ext>
              </a:extLst>
            </p:cNvPr>
            <p:cNvGrpSpPr/>
            <p:nvPr/>
          </p:nvGrpSpPr>
          <p:grpSpPr>
            <a:xfrm>
              <a:off x="1455420" y="5035470"/>
              <a:ext cx="9307354" cy="668432"/>
              <a:chOff x="1856329" y="3959197"/>
              <a:chExt cx="9307354" cy="668432"/>
            </a:xfrm>
          </p:grpSpPr>
          <p:sp>
            <p:nvSpPr>
              <p:cNvPr id="112" name="Ellipszis 111">
                <a:extLst>
                  <a:ext uri="{FF2B5EF4-FFF2-40B4-BE49-F238E27FC236}">
                    <a16:creationId xmlns:a16="http://schemas.microsoft.com/office/drawing/2014/main" id="{01AC284B-15C3-4DD1-B8E2-093C1A4D0436}"/>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ED4CD35-B4B8-4F56-91CA-59BDF8EEC018}"/>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4D8F6C08-3E1C-4F9C-8433-B5FC639E9AEA}"/>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61D69563-70FB-4ACC-AD24-DCDE9B1F5F9D}"/>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BB8BA418-7FDE-47FF-8BE9-BA3CF79DB1F7}"/>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AF8B04DB-AB45-4993-BD0E-5ACB8A26B088}"/>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7D81A013-0AFB-4339-9344-27EE20C02483}"/>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86D71E6E-1893-4603-9E04-A63865AB6442}"/>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5D16E750-3C24-424C-B070-388488DE866F}"/>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80BFABDE-7087-4951-AF10-C4C80C588403}"/>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FFBB8B0A-3ACD-43F8-ACA0-EB6997EF545A}"/>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83E8B24B-736C-4166-B358-1CED3A8C5E5C}"/>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30174EC6-3DE0-4BFC-AAB8-190204B36CAB}"/>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ECABB01D-45AA-4447-B5BB-292200F630E9}"/>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1" name="Csoportba foglalás 140">
              <a:extLst>
                <a:ext uri="{FF2B5EF4-FFF2-40B4-BE49-F238E27FC236}">
                  <a16:creationId xmlns:a16="http://schemas.microsoft.com/office/drawing/2014/main" id="{00AC9612-0CD6-4DD4-A622-086A44765834}"/>
                </a:ext>
              </a:extLst>
            </p:cNvPr>
            <p:cNvGrpSpPr/>
            <p:nvPr/>
          </p:nvGrpSpPr>
          <p:grpSpPr>
            <a:xfrm>
              <a:off x="1454563" y="6195683"/>
              <a:ext cx="9307354" cy="668432"/>
              <a:chOff x="1856329" y="3959197"/>
              <a:chExt cx="9307354" cy="668432"/>
            </a:xfrm>
          </p:grpSpPr>
          <p:sp>
            <p:nvSpPr>
              <p:cNvPr id="142" name="Ellipszis 141">
                <a:extLst>
                  <a:ext uri="{FF2B5EF4-FFF2-40B4-BE49-F238E27FC236}">
                    <a16:creationId xmlns:a16="http://schemas.microsoft.com/office/drawing/2014/main" id="{C4A8C16C-97D3-45DD-BB30-60EDCDA1E292}"/>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7E30BDE6-35E5-4081-90FA-2262F0894C2B}"/>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58D9E831-9F87-4769-A66B-3D351F3688D4}"/>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300A6AF8-DFEE-430F-A262-222F0C41F2C9}"/>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1534DC3B-8069-41CC-BA29-50CA63A72694}"/>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5854F00B-B1E9-46EC-ACEF-6FF77A1B82DE}"/>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2F8B713C-84E1-425F-847E-E2E940C844E7}"/>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09A9D65-9FB5-4749-8343-6471AAC8F4A8}"/>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Ellipszis 149">
                <a:extLst>
                  <a:ext uri="{FF2B5EF4-FFF2-40B4-BE49-F238E27FC236}">
                    <a16:creationId xmlns:a16="http://schemas.microsoft.com/office/drawing/2014/main" id="{F802536C-D0BE-4B0F-B7F4-4DCE9962E541}"/>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Ellipszis 150">
                <a:extLst>
                  <a:ext uri="{FF2B5EF4-FFF2-40B4-BE49-F238E27FC236}">
                    <a16:creationId xmlns:a16="http://schemas.microsoft.com/office/drawing/2014/main" id="{EAA9C8D3-B9F4-4667-AF61-3F705C7142DF}"/>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23D893EE-95EF-44F6-BFCE-F1DD8F967162}"/>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2EC1EEA0-3514-48E6-9020-D57198DCCB56}"/>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6287777C-E5B3-4EF1-8533-CECE793A01DA}"/>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9BCDEE72-DD1E-465C-9EA8-B79993B020BB}"/>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52052" y="1727922"/>
            <a:ext cx="10515600" cy="1915823"/>
          </a:xfrm>
        </p:spPr>
        <p:txBody>
          <a:bodyPr/>
          <a:lstStyle/>
          <a:p>
            <a:r>
              <a:rPr lang="en-US" dirty="0">
                <a:latin typeface="Times New Roman" panose="02020603050405020304" pitchFamily="18" charset="0"/>
                <a:cs typeface="Times New Roman" panose="02020603050405020304" pitchFamily="18" charset="0"/>
              </a:rPr>
              <a:t>The first property, </a:t>
            </a:r>
            <a:r>
              <a:rPr lang="hu-HU" dirty="0" smtClean="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result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stronger interactions between </a:t>
            </a:r>
            <a:r>
              <a:rPr lang="hu-HU" dirty="0" smtClean="0">
                <a:latin typeface="Times New Roman" panose="02020603050405020304" pitchFamily="18" charset="0"/>
                <a:cs typeface="Times New Roman" panose="02020603050405020304" pitchFamily="18" charset="0"/>
              </a:rPr>
              <a:t>molecules is the surface tension.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Consequences? See this video:</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it comes from the interaction between particles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Intefacial/surface tension</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84234E7E-E754-4501-9852-1918D249FDDA}"/>
              </a:ext>
            </a:extLst>
          </p:cNvPr>
          <p:cNvSpPr txBox="1"/>
          <p:nvPr/>
        </p:nvSpPr>
        <p:spPr>
          <a:xfrm>
            <a:off x="1357745" y="1967345"/>
            <a:ext cx="184731" cy="369332"/>
          </a:xfrm>
          <a:prstGeom prst="rect">
            <a:avLst/>
          </a:prstGeom>
          <a:noFill/>
        </p:spPr>
        <p:txBody>
          <a:bodyPr wrap="none" rtlCol="0">
            <a:spAutoFit/>
          </a:bodyPr>
          <a:lstStyle/>
          <a:p>
            <a:endParaRPr lang="hu-HU"/>
          </a:p>
        </p:txBody>
      </p:sp>
      <p:sp>
        <p:nvSpPr>
          <p:cNvPr id="5" name="Szövegdoboz 4">
            <a:extLst>
              <a:ext uri="{FF2B5EF4-FFF2-40B4-BE49-F238E27FC236}">
                <a16:creationId xmlns:a16="http://schemas.microsoft.com/office/drawing/2014/main" id="{E337B9F2-D607-462F-AD8D-9BFA13CED490}"/>
              </a:ext>
            </a:extLst>
          </p:cNvPr>
          <p:cNvSpPr txBox="1"/>
          <p:nvPr/>
        </p:nvSpPr>
        <p:spPr>
          <a:xfrm>
            <a:off x="5527963" y="2687782"/>
            <a:ext cx="4939878" cy="369332"/>
          </a:xfrm>
          <a:prstGeom prst="rect">
            <a:avLst/>
          </a:prstGeom>
          <a:noFill/>
        </p:spPr>
        <p:txBody>
          <a:bodyPr wrap="none" rtlCol="0">
            <a:spAutoFit/>
          </a:bodyPr>
          <a:lstStyle/>
          <a:p>
            <a:r>
              <a:rPr lang="hu-HU" dirty="0">
                <a:hlinkClick r:id="rId3"/>
              </a:rPr>
              <a:t>https://www.youtube.com/watch?v=EzahpSqGbVg</a:t>
            </a:r>
            <a:endParaRPr lang="hu-HU" dirty="0"/>
          </a:p>
        </p:txBody>
      </p:sp>
      <p:sp>
        <p:nvSpPr>
          <p:cNvPr id="127" name="Ellipszis 126">
            <a:extLst>
              <a:ext uri="{FF2B5EF4-FFF2-40B4-BE49-F238E27FC236}">
                <a16:creationId xmlns:a16="http://schemas.microsoft.com/office/drawing/2014/main" id="{41896106-1081-4174-964F-AAA46CB5BE43}"/>
              </a:ext>
            </a:extLst>
          </p:cNvPr>
          <p:cNvSpPr/>
          <p:nvPr/>
        </p:nvSpPr>
        <p:spPr>
          <a:xfrm>
            <a:off x="3449300" y="5042385"/>
            <a:ext cx="660397" cy="660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1BD2DFDB-F740-40B8-9D28-7A6F45A0CA5D}"/>
              </a:ext>
            </a:extLst>
          </p:cNvPr>
          <p:cNvSpPr/>
          <p:nvPr/>
        </p:nvSpPr>
        <p:spPr>
          <a:xfrm>
            <a:off x="6792857" y="3883286"/>
            <a:ext cx="660397" cy="660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70" name="Csoportba foglalás 169">
            <a:extLst>
              <a:ext uri="{FF2B5EF4-FFF2-40B4-BE49-F238E27FC236}">
                <a16:creationId xmlns:a16="http://schemas.microsoft.com/office/drawing/2014/main" id="{E639F287-FB70-4525-9BD9-E7CC1ECBB2B6}"/>
              </a:ext>
            </a:extLst>
          </p:cNvPr>
          <p:cNvGrpSpPr/>
          <p:nvPr/>
        </p:nvGrpSpPr>
        <p:grpSpPr>
          <a:xfrm>
            <a:off x="3129221" y="4757832"/>
            <a:ext cx="1323443" cy="1233823"/>
            <a:chOff x="3773799" y="4757832"/>
            <a:chExt cx="1323443" cy="1233823"/>
          </a:xfrm>
        </p:grpSpPr>
        <p:cxnSp>
          <p:nvCxnSpPr>
            <p:cNvPr id="158" name="Egyenes összekötő nyíllal 157">
              <a:extLst>
                <a:ext uri="{FF2B5EF4-FFF2-40B4-BE49-F238E27FC236}">
                  <a16:creationId xmlns:a16="http://schemas.microsoft.com/office/drawing/2014/main" id="{DE79918C-EC1B-4D9A-BC66-2C54B93DB6E7}"/>
                </a:ext>
              </a:extLst>
            </p:cNvPr>
            <p:cNvCxnSpPr>
              <a:cxnSpLocks/>
            </p:cNvCxnSpPr>
            <p:nvPr/>
          </p:nvCxnSpPr>
          <p:spPr>
            <a:xfrm rot="1800000" flipV="1">
              <a:off x="4599835" y="476212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0" name="Egyenes összekötő nyíllal 159">
              <a:extLst>
                <a:ext uri="{FF2B5EF4-FFF2-40B4-BE49-F238E27FC236}">
                  <a16:creationId xmlns:a16="http://schemas.microsoft.com/office/drawing/2014/main" id="{54A84091-7FC9-416C-8CA5-8834D93D0F5C}"/>
                </a:ext>
              </a:extLst>
            </p:cNvPr>
            <p:cNvCxnSpPr>
              <a:cxnSpLocks/>
            </p:cNvCxnSpPr>
            <p:nvPr/>
          </p:nvCxnSpPr>
          <p:spPr>
            <a:xfrm rot="5400000" flipV="1">
              <a:off x="4762281" y="505017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1" name="Egyenes összekötő nyíllal 160">
              <a:extLst>
                <a:ext uri="{FF2B5EF4-FFF2-40B4-BE49-F238E27FC236}">
                  <a16:creationId xmlns:a16="http://schemas.microsoft.com/office/drawing/2014/main" id="{6241752B-EDAA-4F30-BD8B-E94500CD0B49}"/>
                </a:ext>
              </a:extLst>
            </p:cNvPr>
            <p:cNvCxnSpPr>
              <a:cxnSpLocks/>
            </p:cNvCxnSpPr>
            <p:nvPr/>
          </p:nvCxnSpPr>
          <p:spPr>
            <a:xfrm rot="-1800000" flipV="1">
              <a:off x="4271734" y="475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2" name="Egyenes összekötő nyíllal 161">
              <a:extLst>
                <a:ext uri="{FF2B5EF4-FFF2-40B4-BE49-F238E27FC236}">
                  <a16:creationId xmlns:a16="http://schemas.microsoft.com/office/drawing/2014/main" id="{5CFF0C55-29C4-4045-BDE8-49FC0DA1934A}"/>
                </a:ext>
              </a:extLst>
            </p:cNvPr>
            <p:cNvCxnSpPr>
              <a:cxnSpLocks/>
            </p:cNvCxnSpPr>
            <p:nvPr/>
          </p:nvCxnSpPr>
          <p:spPr>
            <a:xfrm rot="-5400000" flipV="1">
              <a:off x="4097638" y="504568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3" name="Egyenes összekötő nyíllal 162">
              <a:extLst>
                <a:ext uri="{FF2B5EF4-FFF2-40B4-BE49-F238E27FC236}">
                  <a16:creationId xmlns:a16="http://schemas.microsoft.com/office/drawing/2014/main" id="{115FF687-4766-4232-9C89-F993B63C4829}"/>
                </a:ext>
              </a:extLst>
            </p:cNvPr>
            <p:cNvCxnSpPr>
              <a:cxnSpLocks/>
            </p:cNvCxnSpPr>
            <p:nvPr/>
          </p:nvCxnSpPr>
          <p:spPr>
            <a:xfrm rot="9000000" flipV="1">
              <a:off x="4597546" y="533285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4" name="Egyenes összekötő nyíllal 163">
              <a:extLst>
                <a:ext uri="{FF2B5EF4-FFF2-40B4-BE49-F238E27FC236}">
                  <a16:creationId xmlns:a16="http://schemas.microsoft.com/office/drawing/2014/main" id="{157194FD-446B-461A-AF37-C6C8BB4B88B1}"/>
                </a:ext>
              </a:extLst>
            </p:cNvPr>
            <p:cNvCxnSpPr>
              <a:cxnSpLocks/>
            </p:cNvCxnSpPr>
            <p:nvPr/>
          </p:nvCxnSpPr>
          <p:spPr>
            <a:xfrm rot="12600000" flipV="1">
              <a:off x="4262609" y="532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71" name="Csoportba foglalás 170">
            <a:extLst>
              <a:ext uri="{FF2B5EF4-FFF2-40B4-BE49-F238E27FC236}">
                <a16:creationId xmlns:a16="http://schemas.microsoft.com/office/drawing/2014/main" id="{BB91FE67-9018-4FDC-B267-47FBEAEBB0E9}"/>
              </a:ext>
            </a:extLst>
          </p:cNvPr>
          <p:cNvGrpSpPr/>
          <p:nvPr/>
        </p:nvGrpSpPr>
        <p:grpSpPr>
          <a:xfrm>
            <a:off x="6460047" y="4145751"/>
            <a:ext cx="1323443" cy="663823"/>
            <a:chOff x="6460047" y="4145751"/>
            <a:chExt cx="1323443" cy="663823"/>
          </a:xfrm>
        </p:grpSpPr>
        <p:cxnSp>
          <p:nvCxnSpPr>
            <p:cNvPr id="166" name="Egyenes összekötő nyíllal 165">
              <a:extLst>
                <a:ext uri="{FF2B5EF4-FFF2-40B4-BE49-F238E27FC236}">
                  <a16:creationId xmlns:a16="http://schemas.microsoft.com/office/drawing/2014/main" id="{040CD9C6-BB7E-44AD-9CEB-E16F0C67391E}"/>
                </a:ext>
              </a:extLst>
            </p:cNvPr>
            <p:cNvCxnSpPr>
              <a:cxnSpLocks/>
            </p:cNvCxnSpPr>
            <p:nvPr/>
          </p:nvCxnSpPr>
          <p:spPr>
            <a:xfrm rot="5400000" flipV="1">
              <a:off x="7448529" y="386809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7" name="Egyenes összekötő nyíllal 166">
              <a:extLst>
                <a:ext uri="{FF2B5EF4-FFF2-40B4-BE49-F238E27FC236}">
                  <a16:creationId xmlns:a16="http://schemas.microsoft.com/office/drawing/2014/main" id="{304833BB-B8E1-4A61-BD39-87DB3FC4F70B}"/>
                </a:ext>
              </a:extLst>
            </p:cNvPr>
            <p:cNvCxnSpPr>
              <a:cxnSpLocks/>
            </p:cNvCxnSpPr>
            <p:nvPr/>
          </p:nvCxnSpPr>
          <p:spPr>
            <a:xfrm rot="-5400000" flipV="1">
              <a:off x="6783886" y="3863603"/>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8" name="Egyenes összekötő nyíllal 167">
              <a:extLst>
                <a:ext uri="{FF2B5EF4-FFF2-40B4-BE49-F238E27FC236}">
                  <a16:creationId xmlns:a16="http://schemas.microsoft.com/office/drawing/2014/main" id="{5951F613-1B58-4D35-A558-D01B106DA520}"/>
                </a:ext>
              </a:extLst>
            </p:cNvPr>
            <p:cNvCxnSpPr>
              <a:cxnSpLocks/>
            </p:cNvCxnSpPr>
            <p:nvPr/>
          </p:nvCxnSpPr>
          <p:spPr>
            <a:xfrm rot="9000000" flipV="1">
              <a:off x="7283794" y="415077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9" name="Egyenes összekötő nyíllal 168">
              <a:extLst>
                <a:ext uri="{FF2B5EF4-FFF2-40B4-BE49-F238E27FC236}">
                  <a16:creationId xmlns:a16="http://schemas.microsoft.com/office/drawing/2014/main" id="{F1CC7AD0-2B17-4667-8A0F-F6059128B92E}"/>
                </a:ext>
              </a:extLst>
            </p:cNvPr>
            <p:cNvCxnSpPr>
              <a:cxnSpLocks/>
            </p:cNvCxnSpPr>
            <p:nvPr/>
          </p:nvCxnSpPr>
          <p:spPr>
            <a:xfrm rot="-9000000" flipV="1">
              <a:off x="6948857" y="4145751"/>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72" name="Szövegdoboz 171">
            <a:extLst>
              <a:ext uri="{FF2B5EF4-FFF2-40B4-BE49-F238E27FC236}">
                <a16:creationId xmlns:a16="http://schemas.microsoft.com/office/drawing/2014/main" id="{C2EFDBCB-7E88-4F2B-9385-9A5AD666E0BB}"/>
              </a:ext>
            </a:extLst>
          </p:cNvPr>
          <p:cNvSpPr txBox="1"/>
          <p:nvPr/>
        </p:nvSpPr>
        <p:spPr>
          <a:xfrm>
            <a:off x="5022574" y="4928082"/>
            <a:ext cx="5327373" cy="1815882"/>
          </a:xfrm>
          <a:prstGeom prst="rect">
            <a:avLst/>
          </a:prstGeom>
          <a:solidFill>
            <a:schemeClr val="bg1"/>
          </a:solidFill>
        </p:spPr>
        <p:txBody>
          <a:bodyPr wrap="square" rtlCol="0">
            <a:spAutoFit/>
          </a:bodyPr>
          <a:lstStyle/>
          <a:p>
            <a:r>
              <a:rPr lang="en-US" sz="2800" dirty="0">
                <a:latin typeface="Times New Roman" panose="02020603050405020304" pitchFamily="18" charset="0"/>
              </a:rPr>
              <a:t>The </a:t>
            </a:r>
            <a:r>
              <a:rPr lang="hu-HU" sz="2800" dirty="0" smtClean="0">
                <a:latin typeface="Times New Roman" panose="02020603050405020304" pitchFamily="18" charset="0"/>
              </a:rPr>
              <a:t>molecules on the surface</a:t>
            </a:r>
            <a:r>
              <a:rPr lang="en-US" sz="2800" dirty="0" smtClean="0">
                <a:latin typeface="Times New Roman" panose="02020603050405020304" pitchFamily="18" charset="0"/>
              </a:rPr>
              <a:t> </a:t>
            </a:r>
            <a:r>
              <a:rPr lang="hu-HU" sz="2800" dirty="0" smtClean="0">
                <a:latin typeface="Times New Roman" panose="02020603050405020304" pitchFamily="18" charset="0"/>
              </a:rPr>
              <a:t>are</a:t>
            </a:r>
            <a:r>
              <a:rPr lang="en-US" sz="2800" dirty="0" smtClean="0">
                <a:latin typeface="Times New Roman" panose="02020603050405020304" pitchFamily="18" charset="0"/>
              </a:rPr>
              <a:t> </a:t>
            </a:r>
            <a:r>
              <a:rPr lang="en-US" sz="2800" dirty="0">
                <a:latin typeface="Times New Roman" panose="02020603050405020304" pitchFamily="18" charset="0"/>
              </a:rPr>
              <a:t>pulled together by the </a:t>
            </a:r>
            <a:r>
              <a:rPr lang="hu-HU" sz="2800" dirty="0" smtClean="0">
                <a:latin typeface="Times New Roman" panose="02020603050405020304" pitchFamily="18" charset="0"/>
              </a:rPr>
              <a:t>assymetric force</a:t>
            </a:r>
            <a:r>
              <a:rPr lang="en-US" sz="2800" dirty="0" smtClean="0">
                <a:latin typeface="Times New Roman" panose="02020603050405020304" pitchFamily="18" charset="0"/>
              </a:rPr>
              <a:t>. </a:t>
            </a:r>
            <a:r>
              <a:rPr lang="en-US" sz="2800" dirty="0">
                <a:latin typeface="Times New Roman" panose="02020603050405020304" pitchFamily="18" charset="0"/>
              </a:rPr>
              <a:t>This results in the spherical shape of </a:t>
            </a:r>
            <a:r>
              <a:rPr lang="hu-HU" sz="2800" dirty="0" smtClean="0">
                <a:latin typeface="Times New Roman" panose="02020603050405020304" pitchFamily="18" charset="0"/>
              </a:rPr>
              <a:t>a liquid</a:t>
            </a:r>
            <a:r>
              <a:rPr lang="en-US" sz="2800" dirty="0" smtClean="0">
                <a:latin typeface="Times New Roman" panose="02020603050405020304" pitchFamily="18" charset="0"/>
              </a:rPr>
              <a:t> drop</a:t>
            </a:r>
            <a:r>
              <a:rPr lang="hu-HU" sz="2800" dirty="0" smtClean="0">
                <a:latin typeface="Times New Roman" panose="02020603050405020304" pitchFamily="18" charset="0"/>
              </a:rPr>
              <a:t>, for instance.</a:t>
            </a:r>
            <a:endParaRPr lang="hu-HU" sz="2800" dirty="0">
              <a:latin typeface="Times New Roman" panose="02020603050405020304" pitchFamily="18" charset="0"/>
            </a:endParaRPr>
          </a:p>
        </p:txBody>
      </p:sp>
      <p:sp>
        <p:nvSpPr>
          <p:cNvPr id="36" name="Slide Number Placeholder 35"/>
          <p:cNvSpPr>
            <a:spLocks noGrp="1"/>
          </p:cNvSpPr>
          <p:nvPr>
            <p:ph type="sldNum" sz="quarter" idx="12"/>
          </p:nvPr>
        </p:nvSpPr>
        <p:spPr/>
        <p:txBody>
          <a:bodyPr/>
          <a:lstStyle/>
          <a:p>
            <a:fld id="{3C4C4ECE-28BA-4963-8103-0CE331711D51}" type="slidenum">
              <a:rPr lang="hu-HU" smtClean="0"/>
              <a:t>34</a:t>
            </a:fld>
            <a:endParaRPr lang="hu-HU"/>
          </a:p>
        </p:txBody>
      </p:sp>
    </p:spTree>
    <p:extLst>
      <p:ext uri="{BB962C8B-B14F-4D97-AF65-F5344CB8AC3E}">
        <p14:creationId xmlns:p14="http://schemas.microsoft.com/office/powerpoint/2010/main" val="21207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127"/>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1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barn(inVertical)">
                                      <p:cBhvr>
                                        <p:cTn id="38"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7" grpId="0" animBg="1"/>
      <p:bldP spid="128" grpId="0" animBg="1"/>
      <p:bldP spid="1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Ã©ptalÃ¡lat a kÃ¶vetkezÅre: âgod made the bulk surfaces was invented by devilâ">
            <a:extLst>
              <a:ext uri="{FF2B5EF4-FFF2-40B4-BE49-F238E27FC236}">
                <a16:creationId xmlns:a16="http://schemas.microsoft.com/office/drawing/2014/main" id="{46DECBBA-7E51-7326-AB40-B97B8435F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63" y="1913589"/>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BB12A5F-D717-495F-9B4E-637499955D17}"/>
              </a:ext>
            </a:extLst>
          </p:cNvPr>
          <p:cNvSpPr txBox="1"/>
          <p:nvPr/>
        </p:nvSpPr>
        <p:spPr>
          <a:xfrm>
            <a:off x="4873689" y="4253703"/>
            <a:ext cx="5267324" cy="707886"/>
          </a:xfrm>
          <a:prstGeom prst="rect">
            <a:avLst/>
          </a:prstGeom>
          <a:noFill/>
        </p:spPr>
        <p:txBody>
          <a:bodyPr wrap="square" rtlCol="0" anchor="ctr" anchorCtr="0">
            <a:spAutoFit/>
          </a:bodyPr>
          <a:lstStyle/>
          <a:p>
            <a:pPr algn="ctr"/>
            <a:r>
              <a:rPr lang="hu-HU" sz="2000" dirty="0">
                <a:solidFill>
                  <a:schemeClr val="bg1"/>
                </a:solidFill>
                <a:latin typeface="Arial" panose="020B0604020202020204" pitchFamily="34" charset="0"/>
                <a:cs typeface="Arial" panose="020B0604020202020204" pitchFamily="34" charset="0"/>
              </a:rPr>
              <a:t> </a:t>
            </a:r>
            <a:r>
              <a:rPr lang="hu-HU" sz="2000" dirty="0" smtClean="0">
                <a:solidFill>
                  <a:schemeClr val="bg1"/>
                </a:solidFill>
                <a:latin typeface="Arial" panose="020B0604020202020204" pitchFamily="34" charset="0"/>
                <a:cs typeface="Arial" panose="020B0604020202020204" pitchFamily="34" charset="0"/>
              </a:rPr>
              <a:t>Nobel Prize in Physics </a:t>
            </a:r>
            <a:r>
              <a:rPr lang="hu-HU" sz="2000" dirty="0">
                <a:solidFill>
                  <a:schemeClr val="bg1"/>
                </a:solidFill>
                <a:latin typeface="Arial" panose="020B0604020202020204" pitchFamily="34" charset="0"/>
                <a:cs typeface="Arial" panose="020B0604020202020204" pitchFamily="34" charset="0"/>
              </a:rPr>
              <a:t>1945</a:t>
            </a:r>
            <a:r>
              <a:rPr lang="en-GB" sz="2000" dirty="0">
                <a:solidFill>
                  <a:schemeClr val="bg1"/>
                </a:solidFill>
                <a:latin typeface="Arial" panose="020B0604020202020204" pitchFamily="34" charset="0"/>
                <a:cs typeface="Arial" panose="020B0604020202020204" pitchFamily="34" charset="0"/>
              </a:rPr>
              <a:t>:</a:t>
            </a:r>
            <a:endParaRPr lang="hu-HU" sz="2000" dirty="0">
              <a:solidFill>
                <a:schemeClr val="bg1"/>
              </a:solidFill>
              <a:latin typeface="Arial" panose="020B0604020202020204" pitchFamily="34" charset="0"/>
              <a:cs typeface="Arial" panose="020B0604020202020204" pitchFamily="34" charset="0"/>
            </a:endParaRPr>
          </a:p>
          <a:p>
            <a:pPr algn="ctr"/>
            <a:r>
              <a:rPr lang="hu-HU" sz="2000" dirty="0" smtClean="0">
                <a:solidFill>
                  <a:schemeClr val="bg1"/>
                </a:solidFill>
                <a:latin typeface="Arial" panose="020B0604020202020204" pitchFamily="34" charset="0"/>
                <a:cs typeface="Arial" panose="020B0604020202020204" pitchFamily="34" charset="0"/>
              </a:rPr>
              <a:t>Pauli’s exclusion principle</a:t>
            </a:r>
            <a:endParaRPr lang="en-US" sz="2000" dirty="0">
              <a:solidFill>
                <a:schemeClr val="bg1"/>
              </a:solidFill>
              <a:latin typeface="Arial" panose="020B0604020202020204" pitchFamily="34" charset="0"/>
              <a:cs typeface="Arial" panose="020B0604020202020204" pitchFamily="34" charset="0"/>
            </a:endParaRPr>
          </a:p>
        </p:txBody>
      </p:sp>
      <p:sp>
        <p:nvSpPr>
          <p:cNvPr id="12" name="Cím 1">
            <a:extLst>
              <a:ext uri="{FF2B5EF4-FFF2-40B4-BE49-F238E27FC236}">
                <a16:creationId xmlns:a16="http://schemas.microsoft.com/office/drawing/2014/main" id="{94EDAA4F-7442-0DBE-C121-FD2BA334BDE0}"/>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Interface</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35</a:t>
            </a:fld>
            <a:endParaRPr lang="hu-HU"/>
          </a:p>
        </p:txBody>
      </p:sp>
    </p:spTree>
    <p:extLst>
      <p:ext uri="{BB962C8B-B14F-4D97-AF65-F5344CB8AC3E}">
        <p14:creationId xmlns:p14="http://schemas.microsoft.com/office/powerpoint/2010/main" val="2004629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Csoportba foglalás 37">
            <a:extLst>
              <a:ext uri="{FF2B5EF4-FFF2-40B4-BE49-F238E27FC236}">
                <a16:creationId xmlns:a16="http://schemas.microsoft.com/office/drawing/2014/main" id="{8A3CC921-DF92-49FB-A1A1-166AA147D640}"/>
              </a:ext>
            </a:extLst>
          </p:cNvPr>
          <p:cNvGrpSpPr/>
          <p:nvPr/>
        </p:nvGrpSpPr>
        <p:grpSpPr>
          <a:xfrm>
            <a:off x="1468406" y="3556598"/>
            <a:ext cx="4639831" cy="667465"/>
            <a:chOff x="1468406" y="3883168"/>
            <a:chExt cx="4639831" cy="667465"/>
          </a:xfrm>
        </p:grpSpPr>
        <p:sp>
          <p:nvSpPr>
            <p:cNvPr id="6" name="Ellipszis 5">
              <a:extLst>
                <a:ext uri="{FF2B5EF4-FFF2-40B4-BE49-F238E27FC236}">
                  <a16:creationId xmlns:a16="http://schemas.microsoft.com/office/drawing/2014/main" id="{3711A1A8-383D-4F42-B73A-60041BF64296}"/>
                </a:ext>
              </a:extLst>
            </p:cNvPr>
            <p:cNvSpPr/>
            <p:nvPr/>
          </p:nvSpPr>
          <p:spPr>
            <a:xfrm>
              <a:off x="2129585" y="389023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AA3F1470-F053-4999-806D-D400C28C19F9}"/>
                </a:ext>
              </a:extLst>
            </p:cNvPr>
            <p:cNvSpPr/>
            <p:nvPr/>
          </p:nvSpPr>
          <p:spPr>
            <a:xfrm>
              <a:off x="1468406" y="388793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7360445B-F2E4-465E-B817-4C336CA4C575}"/>
                </a:ext>
              </a:extLst>
            </p:cNvPr>
            <p:cNvSpPr/>
            <p:nvPr/>
          </p:nvSpPr>
          <p:spPr>
            <a:xfrm>
              <a:off x="2794713" y="388316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a:extLst>
                <a:ext uri="{FF2B5EF4-FFF2-40B4-BE49-F238E27FC236}">
                  <a16:creationId xmlns:a16="http://schemas.microsoft.com/office/drawing/2014/main" id="{2F14B328-2DB1-4D3C-87E2-1EE16C1FBD3E}"/>
                </a:ext>
              </a:extLst>
            </p:cNvPr>
            <p:cNvSpPr/>
            <p:nvPr/>
          </p:nvSpPr>
          <p:spPr>
            <a:xfrm>
              <a:off x="3458886" y="388637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8B656970-B241-4552-8006-AEE14D255C86}"/>
                </a:ext>
              </a:extLst>
            </p:cNvPr>
            <p:cNvSpPr/>
            <p:nvPr/>
          </p:nvSpPr>
          <p:spPr>
            <a:xfrm>
              <a:off x="4119353" y="38893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1DBFA69A-1880-4159-B9C2-B81EFFE86E0B}"/>
                </a:ext>
              </a:extLst>
            </p:cNvPr>
            <p:cNvSpPr/>
            <p:nvPr/>
          </p:nvSpPr>
          <p:spPr>
            <a:xfrm>
              <a:off x="4784411" y="388756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a:extLst>
                <a:ext uri="{FF2B5EF4-FFF2-40B4-BE49-F238E27FC236}">
                  <a16:creationId xmlns:a16="http://schemas.microsoft.com/office/drawing/2014/main" id="{DB5ED758-3177-4428-A6DC-34E3C3AA65AE}"/>
                </a:ext>
              </a:extLst>
            </p:cNvPr>
            <p:cNvSpPr/>
            <p:nvPr/>
          </p:nvSpPr>
          <p:spPr>
            <a:xfrm>
              <a:off x="5447840" y="388316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9" name="Csoportba foglalás 38">
            <a:extLst>
              <a:ext uri="{FF2B5EF4-FFF2-40B4-BE49-F238E27FC236}">
                <a16:creationId xmlns:a16="http://schemas.microsoft.com/office/drawing/2014/main" id="{A4F70DAF-A4F1-4285-8E70-37227EA08625}"/>
              </a:ext>
            </a:extLst>
          </p:cNvPr>
          <p:cNvGrpSpPr/>
          <p:nvPr/>
        </p:nvGrpSpPr>
        <p:grpSpPr>
          <a:xfrm>
            <a:off x="6114667" y="3557211"/>
            <a:ext cx="4661093" cy="667819"/>
            <a:chOff x="6114667" y="3883781"/>
            <a:chExt cx="4661093" cy="667819"/>
          </a:xfrm>
        </p:grpSpPr>
        <p:sp>
          <p:nvSpPr>
            <p:cNvPr id="8" name="Ellipszis 7">
              <a:extLst>
                <a:ext uri="{FF2B5EF4-FFF2-40B4-BE49-F238E27FC236}">
                  <a16:creationId xmlns:a16="http://schemas.microsoft.com/office/drawing/2014/main" id="{3812BA87-2AE9-4024-B619-FF2862AE2FEF}"/>
                </a:ext>
              </a:extLst>
            </p:cNvPr>
            <p:cNvSpPr/>
            <p:nvPr/>
          </p:nvSpPr>
          <p:spPr>
            <a:xfrm>
              <a:off x="10115363" y="389023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C9DCDF2E-4276-4433-A245-49C80CECEF3E}"/>
                </a:ext>
              </a:extLst>
            </p:cNvPr>
            <p:cNvSpPr/>
            <p:nvPr/>
          </p:nvSpPr>
          <p:spPr>
            <a:xfrm>
              <a:off x="6114667" y="388749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DD5320E1-BDDC-43AA-ABB1-41BC9BA1474B}"/>
                </a:ext>
              </a:extLst>
            </p:cNvPr>
            <p:cNvSpPr/>
            <p:nvPr/>
          </p:nvSpPr>
          <p:spPr>
            <a:xfrm>
              <a:off x="6784801" y="38838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C5BAAED3-A3FA-4EF9-8C5B-B35A4C2EB1A0}"/>
                </a:ext>
              </a:extLst>
            </p:cNvPr>
            <p:cNvSpPr/>
            <p:nvPr/>
          </p:nvSpPr>
          <p:spPr>
            <a:xfrm>
              <a:off x="7449749" y="38837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B4677F3F-158B-4F6A-9695-12258313239F}"/>
                </a:ext>
              </a:extLst>
            </p:cNvPr>
            <p:cNvSpPr/>
            <p:nvPr/>
          </p:nvSpPr>
          <p:spPr>
            <a:xfrm>
              <a:off x="8114111" y="389023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C76E75FB-F9EC-4418-A393-C74AE00E6E1E}"/>
                </a:ext>
              </a:extLst>
            </p:cNvPr>
            <p:cNvSpPr/>
            <p:nvPr/>
          </p:nvSpPr>
          <p:spPr>
            <a:xfrm>
              <a:off x="8776652" y="389120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5DD67114-527B-46F7-AA50-A0C5798F309B}"/>
                </a:ext>
              </a:extLst>
            </p:cNvPr>
            <p:cNvSpPr/>
            <p:nvPr/>
          </p:nvSpPr>
          <p:spPr>
            <a:xfrm>
              <a:off x="9447230" y="388837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 name="Csoportba foglalás 36">
            <a:extLst>
              <a:ext uri="{FF2B5EF4-FFF2-40B4-BE49-F238E27FC236}">
                <a16:creationId xmlns:a16="http://schemas.microsoft.com/office/drawing/2014/main" id="{A39D38BC-077C-4837-B668-00C36E3C9B06}"/>
              </a:ext>
            </a:extLst>
          </p:cNvPr>
          <p:cNvGrpSpPr/>
          <p:nvPr/>
        </p:nvGrpSpPr>
        <p:grpSpPr>
          <a:xfrm>
            <a:off x="1454563" y="4127271"/>
            <a:ext cx="9652096" cy="2410274"/>
            <a:chOff x="1454563" y="4453841"/>
            <a:chExt cx="9652096" cy="2410274"/>
          </a:xfrm>
        </p:grpSpPr>
        <p:sp>
          <p:nvSpPr>
            <p:cNvPr id="22" name="Ellipszis 21">
              <a:extLst>
                <a:ext uri="{FF2B5EF4-FFF2-40B4-BE49-F238E27FC236}">
                  <a16:creationId xmlns:a16="http://schemas.microsoft.com/office/drawing/2014/main" id="{A79E31EE-E292-4E69-AA3C-AEF34B792880}"/>
                </a:ext>
              </a:extLst>
            </p:cNvPr>
            <p:cNvSpPr/>
            <p:nvPr/>
          </p:nvSpPr>
          <p:spPr>
            <a:xfrm>
              <a:off x="2460484" y="446090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A381F893-E81E-48C9-915E-CEE8393C5FF5}"/>
                </a:ext>
              </a:extLst>
            </p:cNvPr>
            <p:cNvSpPr/>
            <p:nvPr/>
          </p:nvSpPr>
          <p:spPr>
            <a:xfrm>
              <a:off x="1799305" y="445860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44969537-812F-4339-907C-CFE97BF934C1}"/>
                </a:ext>
              </a:extLst>
            </p:cNvPr>
            <p:cNvSpPr/>
            <p:nvPr/>
          </p:nvSpPr>
          <p:spPr>
            <a:xfrm>
              <a:off x="10446262" y="446090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333A7E3F-3EB4-4246-8703-C9C8E0E09D32}"/>
                </a:ext>
              </a:extLst>
            </p:cNvPr>
            <p:cNvSpPr/>
            <p:nvPr/>
          </p:nvSpPr>
          <p:spPr>
            <a:xfrm>
              <a:off x="3125612" y="445384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37F4C593-FBE1-4166-8395-DFA45CC048EA}"/>
                </a:ext>
              </a:extLst>
            </p:cNvPr>
            <p:cNvSpPr/>
            <p:nvPr/>
          </p:nvSpPr>
          <p:spPr>
            <a:xfrm>
              <a:off x="3789785" y="445704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B151677C-6A9D-43E1-921C-F65476CE301E}"/>
                </a:ext>
              </a:extLst>
            </p:cNvPr>
            <p:cNvSpPr/>
            <p:nvPr/>
          </p:nvSpPr>
          <p:spPr>
            <a:xfrm>
              <a:off x="4450252" y="445998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D7D3959C-099D-461B-896D-B30E5400360C}"/>
                </a:ext>
              </a:extLst>
            </p:cNvPr>
            <p:cNvSpPr/>
            <p:nvPr/>
          </p:nvSpPr>
          <p:spPr>
            <a:xfrm>
              <a:off x="5115310" y="44582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E049BFB7-A6B0-45E5-9313-61A319FB2404}"/>
                </a:ext>
              </a:extLst>
            </p:cNvPr>
            <p:cNvSpPr/>
            <p:nvPr/>
          </p:nvSpPr>
          <p:spPr>
            <a:xfrm>
              <a:off x="5778739" y="4453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2DDD979B-B480-458A-AEA0-C17D521AC702}"/>
                </a:ext>
              </a:extLst>
            </p:cNvPr>
            <p:cNvSpPr/>
            <p:nvPr/>
          </p:nvSpPr>
          <p:spPr>
            <a:xfrm>
              <a:off x="6445566" y="445816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AB1B9E6-4C39-4931-99AC-234DAFC9337F}"/>
                </a:ext>
              </a:extLst>
            </p:cNvPr>
            <p:cNvSpPr/>
            <p:nvPr/>
          </p:nvSpPr>
          <p:spPr>
            <a:xfrm>
              <a:off x="7115700" y="44544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15FC25FD-6301-4E9E-80DA-C868EC059312}"/>
                </a:ext>
              </a:extLst>
            </p:cNvPr>
            <p:cNvSpPr/>
            <p:nvPr/>
          </p:nvSpPr>
          <p:spPr>
            <a:xfrm>
              <a:off x="7780648" y="445445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CB307883-51E8-4F47-B02B-3401F2C439AF}"/>
                </a:ext>
              </a:extLst>
            </p:cNvPr>
            <p:cNvSpPr/>
            <p:nvPr/>
          </p:nvSpPr>
          <p:spPr>
            <a:xfrm>
              <a:off x="8445010" y="446090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B8595FC6-14C4-45D1-A45B-55C1D37F43BD}"/>
                </a:ext>
              </a:extLst>
            </p:cNvPr>
            <p:cNvSpPr/>
            <p:nvPr/>
          </p:nvSpPr>
          <p:spPr>
            <a:xfrm>
              <a:off x="9107551" y="446187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C0814E43-DB8B-41EE-A3E1-AAC1D17DF4B6}"/>
                </a:ext>
              </a:extLst>
            </p:cNvPr>
            <p:cNvSpPr/>
            <p:nvPr/>
          </p:nvSpPr>
          <p:spPr>
            <a:xfrm>
              <a:off x="9778129" y="44590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Ellipszis 81">
              <a:extLst>
                <a:ext uri="{FF2B5EF4-FFF2-40B4-BE49-F238E27FC236}">
                  <a16:creationId xmlns:a16="http://schemas.microsoft.com/office/drawing/2014/main" id="{EDA865EF-65C6-42A9-8ED1-79BFB7AF886E}"/>
                </a:ext>
              </a:extLst>
            </p:cNvPr>
            <p:cNvSpPr/>
            <p:nvPr/>
          </p:nvSpPr>
          <p:spPr>
            <a:xfrm>
              <a:off x="2434395" y="56266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A7E87744-CB9D-40EE-94FA-5D9A23AF4D33}"/>
                </a:ext>
              </a:extLst>
            </p:cNvPr>
            <p:cNvSpPr/>
            <p:nvPr/>
          </p:nvSpPr>
          <p:spPr>
            <a:xfrm>
              <a:off x="1773216" y="562435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FDA73DC2-3480-4F24-B6A2-8D1AD671A965}"/>
                </a:ext>
              </a:extLst>
            </p:cNvPr>
            <p:cNvSpPr/>
            <p:nvPr/>
          </p:nvSpPr>
          <p:spPr>
            <a:xfrm>
              <a:off x="10420173" y="56266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E794125F-30A1-4656-973B-0B9A2D593466}"/>
                </a:ext>
              </a:extLst>
            </p:cNvPr>
            <p:cNvSpPr/>
            <p:nvPr/>
          </p:nvSpPr>
          <p:spPr>
            <a:xfrm>
              <a:off x="3099523" y="561959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7DA6C7F2-915E-4BD8-88DC-30874DCAF504}"/>
                </a:ext>
              </a:extLst>
            </p:cNvPr>
            <p:cNvSpPr/>
            <p:nvPr/>
          </p:nvSpPr>
          <p:spPr>
            <a:xfrm>
              <a:off x="3763696" y="56227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CC1997C7-100B-4096-8919-FCE44832E53F}"/>
                </a:ext>
              </a:extLst>
            </p:cNvPr>
            <p:cNvSpPr/>
            <p:nvPr/>
          </p:nvSpPr>
          <p:spPr>
            <a:xfrm>
              <a:off x="4424163" y="562574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816D3CDE-84DB-4D1C-BC50-4C480011A7EA}"/>
                </a:ext>
              </a:extLst>
            </p:cNvPr>
            <p:cNvSpPr/>
            <p:nvPr/>
          </p:nvSpPr>
          <p:spPr>
            <a:xfrm>
              <a:off x="5089221" y="562399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6BEE9A74-7B77-4E54-A4A7-D5FEE105E61D}"/>
                </a:ext>
              </a:extLst>
            </p:cNvPr>
            <p:cNvSpPr/>
            <p:nvPr/>
          </p:nvSpPr>
          <p:spPr>
            <a:xfrm>
              <a:off x="5752650" y="5619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0" name="Ellipszis 89">
              <a:extLst>
                <a:ext uri="{FF2B5EF4-FFF2-40B4-BE49-F238E27FC236}">
                  <a16:creationId xmlns:a16="http://schemas.microsoft.com/office/drawing/2014/main" id="{D30AB9A2-B4A5-4A94-8D26-67FA2F67A45F}"/>
                </a:ext>
              </a:extLst>
            </p:cNvPr>
            <p:cNvSpPr/>
            <p:nvPr/>
          </p:nvSpPr>
          <p:spPr>
            <a:xfrm>
              <a:off x="6419477" y="562391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1105C94D-B113-4286-9B46-15FCE07B5178}"/>
                </a:ext>
              </a:extLst>
            </p:cNvPr>
            <p:cNvSpPr/>
            <p:nvPr/>
          </p:nvSpPr>
          <p:spPr>
            <a:xfrm>
              <a:off x="7089611" y="56202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799E6E18-0041-423B-90E0-9D48962C98E7}"/>
                </a:ext>
              </a:extLst>
            </p:cNvPr>
            <p:cNvSpPr/>
            <p:nvPr/>
          </p:nvSpPr>
          <p:spPr>
            <a:xfrm>
              <a:off x="7754559" y="562020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0F756051-963F-4D27-A023-19E9F9ED00DB}"/>
                </a:ext>
              </a:extLst>
            </p:cNvPr>
            <p:cNvSpPr/>
            <p:nvPr/>
          </p:nvSpPr>
          <p:spPr>
            <a:xfrm>
              <a:off x="8418921" y="56266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E446D31B-CCCA-4B35-90FE-9EA602F3E175}"/>
                </a:ext>
              </a:extLst>
            </p:cNvPr>
            <p:cNvSpPr/>
            <p:nvPr/>
          </p:nvSpPr>
          <p:spPr>
            <a:xfrm>
              <a:off x="9081462" y="562762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383A6ABA-DE75-4A0E-B32C-ED472E2B208D}"/>
                </a:ext>
              </a:extLst>
            </p:cNvPr>
            <p:cNvSpPr/>
            <p:nvPr/>
          </p:nvSpPr>
          <p:spPr>
            <a:xfrm>
              <a:off x="9752040" y="56247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01AC284B-15C3-4DD1-B8E2-093C1A4D0436}"/>
                </a:ext>
              </a:extLst>
            </p:cNvPr>
            <p:cNvSpPr/>
            <p:nvPr/>
          </p:nvSpPr>
          <p:spPr>
            <a:xfrm>
              <a:off x="2116599" y="504253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ED4CD35-B4B8-4F56-91CA-59BDF8EEC018}"/>
                </a:ext>
              </a:extLst>
            </p:cNvPr>
            <p:cNvSpPr/>
            <p:nvPr/>
          </p:nvSpPr>
          <p:spPr>
            <a:xfrm>
              <a:off x="1455420" y="504023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4D8F6C08-3E1C-4F9C-8433-B5FC639E9AEA}"/>
                </a:ext>
              </a:extLst>
            </p:cNvPr>
            <p:cNvSpPr/>
            <p:nvPr/>
          </p:nvSpPr>
          <p:spPr>
            <a:xfrm>
              <a:off x="10102377" y="504253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61D69563-70FB-4ACC-AD24-DCDE9B1F5F9D}"/>
                </a:ext>
              </a:extLst>
            </p:cNvPr>
            <p:cNvSpPr/>
            <p:nvPr/>
          </p:nvSpPr>
          <p:spPr>
            <a:xfrm>
              <a:off x="2781727" y="503547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BB8BA418-7FDE-47FF-8BE9-BA3CF79DB1F7}"/>
                </a:ext>
              </a:extLst>
            </p:cNvPr>
            <p:cNvSpPr/>
            <p:nvPr/>
          </p:nvSpPr>
          <p:spPr>
            <a:xfrm>
              <a:off x="3445900" y="503867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AF8B04DB-AB45-4993-BD0E-5ACB8A26B088}"/>
                </a:ext>
              </a:extLst>
            </p:cNvPr>
            <p:cNvSpPr/>
            <p:nvPr/>
          </p:nvSpPr>
          <p:spPr>
            <a:xfrm>
              <a:off x="4106367" y="504161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7D81A013-0AFB-4339-9344-27EE20C02483}"/>
                </a:ext>
              </a:extLst>
            </p:cNvPr>
            <p:cNvSpPr/>
            <p:nvPr/>
          </p:nvSpPr>
          <p:spPr>
            <a:xfrm>
              <a:off x="4771425" y="503986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86D71E6E-1893-4603-9E04-A63865AB6442}"/>
                </a:ext>
              </a:extLst>
            </p:cNvPr>
            <p:cNvSpPr/>
            <p:nvPr/>
          </p:nvSpPr>
          <p:spPr>
            <a:xfrm>
              <a:off x="5434854" y="503547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5D16E750-3C24-424C-B070-388488DE866F}"/>
                </a:ext>
              </a:extLst>
            </p:cNvPr>
            <p:cNvSpPr/>
            <p:nvPr/>
          </p:nvSpPr>
          <p:spPr>
            <a:xfrm>
              <a:off x="6101681" y="503979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80BFABDE-7087-4951-AF10-C4C80C588403}"/>
                </a:ext>
              </a:extLst>
            </p:cNvPr>
            <p:cNvSpPr/>
            <p:nvPr/>
          </p:nvSpPr>
          <p:spPr>
            <a:xfrm>
              <a:off x="6771815" y="50361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FFBB8B0A-3ACD-43F8-ACA0-EB6997EF545A}"/>
                </a:ext>
              </a:extLst>
            </p:cNvPr>
            <p:cNvSpPr/>
            <p:nvPr/>
          </p:nvSpPr>
          <p:spPr>
            <a:xfrm>
              <a:off x="7436763" y="50360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83E8B24B-736C-4166-B358-1CED3A8C5E5C}"/>
                </a:ext>
              </a:extLst>
            </p:cNvPr>
            <p:cNvSpPr/>
            <p:nvPr/>
          </p:nvSpPr>
          <p:spPr>
            <a:xfrm>
              <a:off x="8101125" y="504253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30174EC6-3DE0-4BFC-AAB8-190204B36CAB}"/>
                </a:ext>
              </a:extLst>
            </p:cNvPr>
            <p:cNvSpPr/>
            <p:nvPr/>
          </p:nvSpPr>
          <p:spPr>
            <a:xfrm>
              <a:off x="8763666" y="504350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ECABB01D-45AA-4447-B5BB-292200F630E9}"/>
                </a:ext>
              </a:extLst>
            </p:cNvPr>
            <p:cNvSpPr/>
            <p:nvPr/>
          </p:nvSpPr>
          <p:spPr>
            <a:xfrm>
              <a:off x="9434244" y="504067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C4A8C16C-97D3-45DD-BB30-60EDCDA1E292}"/>
                </a:ext>
              </a:extLst>
            </p:cNvPr>
            <p:cNvSpPr/>
            <p:nvPr/>
          </p:nvSpPr>
          <p:spPr>
            <a:xfrm>
              <a:off x="2115742" y="620275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7E30BDE6-35E5-4081-90FA-2262F0894C2B}"/>
                </a:ext>
              </a:extLst>
            </p:cNvPr>
            <p:cNvSpPr/>
            <p:nvPr/>
          </p:nvSpPr>
          <p:spPr>
            <a:xfrm>
              <a:off x="1454563" y="620044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58D9E831-9F87-4769-A66B-3D351F3688D4}"/>
                </a:ext>
              </a:extLst>
            </p:cNvPr>
            <p:cNvSpPr/>
            <p:nvPr/>
          </p:nvSpPr>
          <p:spPr>
            <a:xfrm>
              <a:off x="10101520" y="620275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300A6AF8-DFEE-430F-A262-222F0C41F2C9}"/>
                </a:ext>
              </a:extLst>
            </p:cNvPr>
            <p:cNvSpPr/>
            <p:nvPr/>
          </p:nvSpPr>
          <p:spPr>
            <a:xfrm>
              <a:off x="2780870" y="61956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1534DC3B-8069-41CC-BA29-50CA63A72694}"/>
                </a:ext>
              </a:extLst>
            </p:cNvPr>
            <p:cNvSpPr/>
            <p:nvPr/>
          </p:nvSpPr>
          <p:spPr>
            <a:xfrm>
              <a:off x="3445043" y="619888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5854F00B-B1E9-46EC-ACEF-6FF77A1B82DE}"/>
                </a:ext>
              </a:extLst>
            </p:cNvPr>
            <p:cNvSpPr/>
            <p:nvPr/>
          </p:nvSpPr>
          <p:spPr>
            <a:xfrm>
              <a:off x="4105510" y="620183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2F8B713C-84E1-425F-847E-E2E940C844E7}"/>
                </a:ext>
              </a:extLst>
            </p:cNvPr>
            <p:cNvSpPr/>
            <p:nvPr/>
          </p:nvSpPr>
          <p:spPr>
            <a:xfrm>
              <a:off x="4770568" y="62000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09A9D65-9FB5-4749-8343-6471AAC8F4A8}"/>
                </a:ext>
              </a:extLst>
            </p:cNvPr>
            <p:cNvSpPr/>
            <p:nvPr/>
          </p:nvSpPr>
          <p:spPr>
            <a:xfrm>
              <a:off x="5433997" y="619568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Ellipszis 149">
              <a:extLst>
                <a:ext uri="{FF2B5EF4-FFF2-40B4-BE49-F238E27FC236}">
                  <a16:creationId xmlns:a16="http://schemas.microsoft.com/office/drawing/2014/main" id="{F802536C-D0BE-4B0F-B7F4-4DCE9962E541}"/>
                </a:ext>
              </a:extLst>
            </p:cNvPr>
            <p:cNvSpPr/>
            <p:nvPr/>
          </p:nvSpPr>
          <p:spPr>
            <a:xfrm>
              <a:off x="6100824" y="620000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Ellipszis 150">
              <a:extLst>
                <a:ext uri="{FF2B5EF4-FFF2-40B4-BE49-F238E27FC236}">
                  <a16:creationId xmlns:a16="http://schemas.microsoft.com/office/drawing/2014/main" id="{EAA9C8D3-B9F4-4667-AF61-3F705C7142DF}"/>
                </a:ext>
              </a:extLst>
            </p:cNvPr>
            <p:cNvSpPr/>
            <p:nvPr/>
          </p:nvSpPr>
          <p:spPr>
            <a:xfrm>
              <a:off x="6770958" y="619632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23D893EE-95EF-44F6-BFCE-F1DD8F967162}"/>
                </a:ext>
              </a:extLst>
            </p:cNvPr>
            <p:cNvSpPr/>
            <p:nvPr/>
          </p:nvSpPr>
          <p:spPr>
            <a:xfrm>
              <a:off x="7435906" y="619629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2EC1EEA0-3514-48E6-9020-D57198DCCB56}"/>
                </a:ext>
              </a:extLst>
            </p:cNvPr>
            <p:cNvSpPr/>
            <p:nvPr/>
          </p:nvSpPr>
          <p:spPr>
            <a:xfrm>
              <a:off x="8100268" y="620275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6287777C-E5B3-4EF1-8533-CECE793A01DA}"/>
                </a:ext>
              </a:extLst>
            </p:cNvPr>
            <p:cNvSpPr/>
            <p:nvPr/>
          </p:nvSpPr>
          <p:spPr>
            <a:xfrm>
              <a:off x="8762809" y="620371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9BCDEE72-DD1E-465C-9EA8-B79993B020BB}"/>
                </a:ext>
              </a:extLst>
            </p:cNvPr>
            <p:cNvSpPr/>
            <p:nvPr/>
          </p:nvSpPr>
          <p:spPr>
            <a:xfrm>
              <a:off x="9433387" y="62008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52052" y="1727922"/>
            <a:ext cx="10515600" cy="1373873"/>
          </a:xfrm>
        </p:spPr>
        <p:txBody>
          <a:bodyPr/>
          <a:lstStyle/>
          <a:p>
            <a:r>
              <a:rPr lang="en-US" dirty="0">
                <a:latin typeface="Times New Roman" panose="02020603050405020304" pitchFamily="18" charset="0"/>
                <a:cs typeface="Times New Roman" panose="02020603050405020304" pitchFamily="18" charset="0"/>
              </a:rPr>
              <a:t>Surface tension could therefore be defined as a kind of force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Yes, there is also a force-like definition, but first let's see what happens when we move a particle from inside the phase to the </a:t>
            </a:r>
            <a:r>
              <a:rPr lang="en-US" dirty="0" smtClean="0">
                <a:latin typeface="Times New Roman" panose="02020603050405020304" pitchFamily="18" charset="0"/>
                <a:cs typeface="Times New Roman" panose="02020603050405020304" pitchFamily="18" charset="0"/>
              </a:rPr>
              <a:t>surface</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Surface tensions</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84234E7E-E754-4501-9852-1918D249FDDA}"/>
              </a:ext>
            </a:extLst>
          </p:cNvPr>
          <p:cNvSpPr txBox="1"/>
          <p:nvPr/>
        </p:nvSpPr>
        <p:spPr>
          <a:xfrm>
            <a:off x="1357745" y="1967345"/>
            <a:ext cx="184731" cy="369332"/>
          </a:xfrm>
          <a:prstGeom prst="rect">
            <a:avLst/>
          </a:prstGeom>
          <a:noFill/>
        </p:spPr>
        <p:txBody>
          <a:bodyPr wrap="none" rtlCol="0">
            <a:spAutoFit/>
          </a:bodyPr>
          <a:lstStyle/>
          <a:p>
            <a:endParaRPr lang="hu-HU"/>
          </a:p>
        </p:txBody>
      </p:sp>
      <p:sp>
        <p:nvSpPr>
          <p:cNvPr id="127" name="Ellipszis 126">
            <a:extLst>
              <a:ext uri="{FF2B5EF4-FFF2-40B4-BE49-F238E27FC236}">
                <a16:creationId xmlns:a16="http://schemas.microsoft.com/office/drawing/2014/main" id="{41896106-1081-4174-964F-AAA46CB5BE43}"/>
              </a:ext>
            </a:extLst>
          </p:cNvPr>
          <p:cNvSpPr/>
          <p:nvPr/>
        </p:nvSpPr>
        <p:spPr>
          <a:xfrm>
            <a:off x="5778195" y="4131012"/>
            <a:ext cx="660397" cy="660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70" name="Csoportba foglalás 169">
            <a:extLst>
              <a:ext uri="{FF2B5EF4-FFF2-40B4-BE49-F238E27FC236}">
                <a16:creationId xmlns:a16="http://schemas.microsoft.com/office/drawing/2014/main" id="{E639F287-FB70-4525-9BD9-E7CC1ECBB2B6}"/>
              </a:ext>
            </a:extLst>
          </p:cNvPr>
          <p:cNvGrpSpPr/>
          <p:nvPr/>
        </p:nvGrpSpPr>
        <p:grpSpPr>
          <a:xfrm>
            <a:off x="5443473" y="3831729"/>
            <a:ext cx="1323443" cy="1233823"/>
            <a:chOff x="3773799" y="4757832"/>
            <a:chExt cx="1323443" cy="1233823"/>
          </a:xfrm>
        </p:grpSpPr>
        <p:cxnSp>
          <p:nvCxnSpPr>
            <p:cNvPr id="158" name="Egyenes összekötő nyíllal 157">
              <a:extLst>
                <a:ext uri="{FF2B5EF4-FFF2-40B4-BE49-F238E27FC236}">
                  <a16:creationId xmlns:a16="http://schemas.microsoft.com/office/drawing/2014/main" id="{DE79918C-EC1B-4D9A-BC66-2C54B93DB6E7}"/>
                </a:ext>
              </a:extLst>
            </p:cNvPr>
            <p:cNvCxnSpPr>
              <a:cxnSpLocks/>
            </p:cNvCxnSpPr>
            <p:nvPr/>
          </p:nvCxnSpPr>
          <p:spPr>
            <a:xfrm rot="1800000" flipV="1">
              <a:off x="4599835" y="476212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0" name="Egyenes összekötő nyíllal 159">
              <a:extLst>
                <a:ext uri="{FF2B5EF4-FFF2-40B4-BE49-F238E27FC236}">
                  <a16:creationId xmlns:a16="http://schemas.microsoft.com/office/drawing/2014/main" id="{54A84091-7FC9-416C-8CA5-8834D93D0F5C}"/>
                </a:ext>
              </a:extLst>
            </p:cNvPr>
            <p:cNvCxnSpPr>
              <a:cxnSpLocks/>
            </p:cNvCxnSpPr>
            <p:nvPr/>
          </p:nvCxnSpPr>
          <p:spPr>
            <a:xfrm rot="5400000" flipV="1">
              <a:off x="4762281" y="505017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1" name="Egyenes összekötő nyíllal 160">
              <a:extLst>
                <a:ext uri="{FF2B5EF4-FFF2-40B4-BE49-F238E27FC236}">
                  <a16:creationId xmlns:a16="http://schemas.microsoft.com/office/drawing/2014/main" id="{6241752B-EDAA-4F30-BD8B-E94500CD0B49}"/>
                </a:ext>
              </a:extLst>
            </p:cNvPr>
            <p:cNvCxnSpPr>
              <a:cxnSpLocks/>
            </p:cNvCxnSpPr>
            <p:nvPr/>
          </p:nvCxnSpPr>
          <p:spPr>
            <a:xfrm rot="-1800000" flipV="1">
              <a:off x="4271734" y="475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2" name="Egyenes összekötő nyíllal 161">
              <a:extLst>
                <a:ext uri="{FF2B5EF4-FFF2-40B4-BE49-F238E27FC236}">
                  <a16:creationId xmlns:a16="http://schemas.microsoft.com/office/drawing/2014/main" id="{5CFF0C55-29C4-4045-BDE8-49FC0DA1934A}"/>
                </a:ext>
              </a:extLst>
            </p:cNvPr>
            <p:cNvCxnSpPr>
              <a:cxnSpLocks/>
            </p:cNvCxnSpPr>
            <p:nvPr/>
          </p:nvCxnSpPr>
          <p:spPr>
            <a:xfrm rot="-5400000" flipV="1">
              <a:off x="4097638" y="504568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3" name="Egyenes összekötő nyíllal 162">
              <a:extLst>
                <a:ext uri="{FF2B5EF4-FFF2-40B4-BE49-F238E27FC236}">
                  <a16:creationId xmlns:a16="http://schemas.microsoft.com/office/drawing/2014/main" id="{115FF687-4766-4232-9C89-F993B63C4829}"/>
                </a:ext>
              </a:extLst>
            </p:cNvPr>
            <p:cNvCxnSpPr>
              <a:cxnSpLocks/>
            </p:cNvCxnSpPr>
            <p:nvPr/>
          </p:nvCxnSpPr>
          <p:spPr>
            <a:xfrm rot="9000000" flipV="1">
              <a:off x="4597546" y="533285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4" name="Egyenes összekötő nyíllal 163">
              <a:extLst>
                <a:ext uri="{FF2B5EF4-FFF2-40B4-BE49-F238E27FC236}">
                  <a16:creationId xmlns:a16="http://schemas.microsoft.com/office/drawing/2014/main" id="{157194FD-446B-461A-AF37-C6C8BB4B88B1}"/>
                </a:ext>
              </a:extLst>
            </p:cNvPr>
            <p:cNvCxnSpPr>
              <a:cxnSpLocks/>
            </p:cNvCxnSpPr>
            <p:nvPr/>
          </p:nvCxnSpPr>
          <p:spPr>
            <a:xfrm rot="12600000" flipV="1">
              <a:off x="4262609" y="532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71" name="Csoportba foglalás 170">
            <a:extLst>
              <a:ext uri="{FF2B5EF4-FFF2-40B4-BE49-F238E27FC236}">
                <a16:creationId xmlns:a16="http://schemas.microsoft.com/office/drawing/2014/main" id="{BB91FE67-9018-4FDC-B267-47FBEAEBB0E9}"/>
              </a:ext>
            </a:extLst>
          </p:cNvPr>
          <p:cNvGrpSpPr/>
          <p:nvPr/>
        </p:nvGrpSpPr>
        <p:grpSpPr>
          <a:xfrm>
            <a:off x="5799613" y="3820963"/>
            <a:ext cx="1323443" cy="663823"/>
            <a:chOff x="6460047" y="4145751"/>
            <a:chExt cx="1323443" cy="663823"/>
          </a:xfrm>
        </p:grpSpPr>
        <p:cxnSp>
          <p:nvCxnSpPr>
            <p:cNvPr id="166" name="Egyenes összekötő nyíllal 165">
              <a:extLst>
                <a:ext uri="{FF2B5EF4-FFF2-40B4-BE49-F238E27FC236}">
                  <a16:creationId xmlns:a16="http://schemas.microsoft.com/office/drawing/2014/main" id="{040CD9C6-BB7E-44AD-9CEB-E16F0C67391E}"/>
                </a:ext>
              </a:extLst>
            </p:cNvPr>
            <p:cNvCxnSpPr>
              <a:cxnSpLocks/>
            </p:cNvCxnSpPr>
            <p:nvPr/>
          </p:nvCxnSpPr>
          <p:spPr>
            <a:xfrm rot="5400000" flipV="1">
              <a:off x="7448529" y="386809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7" name="Egyenes összekötő nyíllal 166">
              <a:extLst>
                <a:ext uri="{FF2B5EF4-FFF2-40B4-BE49-F238E27FC236}">
                  <a16:creationId xmlns:a16="http://schemas.microsoft.com/office/drawing/2014/main" id="{304833BB-B8E1-4A61-BD39-87DB3FC4F70B}"/>
                </a:ext>
              </a:extLst>
            </p:cNvPr>
            <p:cNvCxnSpPr>
              <a:cxnSpLocks/>
            </p:cNvCxnSpPr>
            <p:nvPr/>
          </p:nvCxnSpPr>
          <p:spPr>
            <a:xfrm rot="-5400000" flipV="1">
              <a:off x="6783886" y="3863603"/>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8" name="Egyenes összekötő nyíllal 167">
              <a:extLst>
                <a:ext uri="{FF2B5EF4-FFF2-40B4-BE49-F238E27FC236}">
                  <a16:creationId xmlns:a16="http://schemas.microsoft.com/office/drawing/2014/main" id="{5951F613-1B58-4D35-A558-D01B106DA520}"/>
                </a:ext>
              </a:extLst>
            </p:cNvPr>
            <p:cNvCxnSpPr>
              <a:cxnSpLocks/>
            </p:cNvCxnSpPr>
            <p:nvPr/>
          </p:nvCxnSpPr>
          <p:spPr>
            <a:xfrm rot="9000000" flipV="1">
              <a:off x="7283794" y="415077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9" name="Egyenes összekötő nyíllal 168">
              <a:extLst>
                <a:ext uri="{FF2B5EF4-FFF2-40B4-BE49-F238E27FC236}">
                  <a16:creationId xmlns:a16="http://schemas.microsoft.com/office/drawing/2014/main" id="{F1CC7AD0-2B17-4667-8A0F-F6059128B92E}"/>
                </a:ext>
              </a:extLst>
            </p:cNvPr>
            <p:cNvCxnSpPr>
              <a:cxnSpLocks/>
            </p:cNvCxnSpPr>
            <p:nvPr/>
          </p:nvCxnSpPr>
          <p:spPr>
            <a:xfrm rot="-9000000" flipV="1">
              <a:off x="6948857" y="4145751"/>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72" name="Szövegdoboz 171">
            <a:extLst>
              <a:ext uri="{FF2B5EF4-FFF2-40B4-BE49-F238E27FC236}">
                <a16:creationId xmlns:a16="http://schemas.microsoft.com/office/drawing/2014/main" id="{C2EFDBCB-7E88-4F2B-9385-9A5AD666E0BB}"/>
              </a:ext>
            </a:extLst>
          </p:cNvPr>
          <p:cNvSpPr txBox="1"/>
          <p:nvPr/>
        </p:nvSpPr>
        <p:spPr>
          <a:xfrm>
            <a:off x="503583" y="5256812"/>
            <a:ext cx="11237843" cy="1384995"/>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rPr>
              <a:t>The surface </a:t>
            </a:r>
            <a:r>
              <a:rPr lang="hu-HU" sz="2800" dirty="0" smtClean="0">
                <a:latin typeface="Times New Roman" panose="02020603050405020304" pitchFamily="18" charset="0"/>
              </a:rPr>
              <a:t>molecules</a:t>
            </a:r>
            <a:r>
              <a:rPr lang="en-US" sz="2800" dirty="0" smtClean="0">
                <a:latin typeface="Times New Roman" panose="02020603050405020304" pitchFamily="18" charset="0"/>
              </a:rPr>
              <a:t> </a:t>
            </a:r>
            <a:r>
              <a:rPr lang="en-US" sz="2800" dirty="0">
                <a:latin typeface="Times New Roman" panose="02020603050405020304" pitchFamily="18" charset="0"/>
              </a:rPr>
              <a:t>are in an energetically less favorable position</a:t>
            </a:r>
            <a:r>
              <a:rPr lang="en-US" sz="2800" dirty="0" smtClean="0">
                <a:latin typeface="Times New Roman" panose="02020603050405020304" pitchFamily="18" charset="0"/>
              </a:rPr>
              <a:t>,</a:t>
            </a:r>
            <a:r>
              <a:rPr lang="hu-HU" sz="2800" dirty="0" smtClean="0">
                <a:latin typeface="Times New Roman" panose="02020603050405020304" pitchFamily="18" charset="0"/>
              </a:rPr>
              <a:t> </a:t>
            </a:r>
            <a:r>
              <a:rPr lang="en-US" sz="2800" dirty="0" smtClean="0">
                <a:latin typeface="Times New Roman" panose="02020603050405020304" pitchFamily="18" charset="0"/>
              </a:rPr>
              <a:t>therefore</a:t>
            </a:r>
            <a:r>
              <a:rPr lang="en-US" sz="2800" dirty="0">
                <a:latin typeface="Times New Roman" panose="02020603050405020304" pitchFamily="18" charset="0"/>
              </a:rPr>
              <a:t>, the system tries to minimize the number of surface </a:t>
            </a:r>
            <a:r>
              <a:rPr lang="hu-HU" sz="2800" dirty="0" smtClean="0">
                <a:latin typeface="Times New Roman" panose="02020603050405020304" pitchFamily="18" charset="0"/>
              </a:rPr>
              <a:t>molecules.</a:t>
            </a:r>
            <a:endParaRPr lang="hu-HU" sz="2800" dirty="0">
              <a:latin typeface="Times New Roman" panose="02020603050405020304" pitchFamily="18" charset="0"/>
            </a:endParaRPr>
          </a:p>
          <a:p>
            <a:pPr algn="ctr"/>
            <a:r>
              <a:rPr lang="hu-HU" sz="2800" dirty="0" smtClean="0">
                <a:latin typeface="Times New Roman" panose="02020603050405020304" pitchFamily="18" charset="0"/>
              </a:rPr>
              <a:t>This results in a spherical shape of a liquid drop.</a:t>
            </a:r>
            <a:endParaRPr lang="hu-HU" sz="2800" dirty="0">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C4C4ECE-28BA-4963-8103-0CE331711D51}" type="slidenum">
              <a:rPr lang="hu-HU" smtClean="0"/>
              <a:t>36</a:t>
            </a:fld>
            <a:endParaRPr lang="hu-HU"/>
          </a:p>
        </p:txBody>
      </p:sp>
    </p:spTree>
    <p:extLst>
      <p:ext uri="{BB962C8B-B14F-4D97-AF65-F5344CB8AC3E}">
        <p14:creationId xmlns:p14="http://schemas.microsoft.com/office/powerpoint/2010/main" val="15188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2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grpId="1" nodeType="clickEffect">
                                  <p:stCondLst>
                                    <p:cond delay="0"/>
                                  </p:stCondLst>
                                  <p:childTnLst>
                                    <p:animMotion origin="layout" path="M -1.66667E-6 -2.96296E-6 L 0.02722 -0.08217 " pathEditMode="relative" rAng="0" ptsTypes="AA">
                                      <p:cBhvr>
                                        <p:cTn id="26" dur="1000" fill="hold"/>
                                        <p:tgtEl>
                                          <p:spTgt spid="127"/>
                                        </p:tgtEl>
                                        <p:attrNameLst>
                                          <p:attrName>ppt_x</p:attrName>
                                          <p:attrName>ppt_y</p:attrName>
                                        </p:attrNameLst>
                                      </p:cBhvr>
                                      <p:rCtr x="1354" y="-4120"/>
                                    </p:animMotion>
                                  </p:childTnLst>
                                </p:cTn>
                              </p:par>
                              <p:par>
                                <p:cTn id="27" presetID="42" presetClass="path" presetSubtype="0" fill="hold" nodeType="withEffect">
                                  <p:stCondLst>
                                    <p:cond delay="0"/>
                                  </p:stCondLst>
                                  <p:childTnLst>
                                    <p:animMotion origin="layout" path="M 1.66667E-6 -1.11111E-6 L 0.05508 0.00162 " pathEditMode="relative" rAng="0" ptsTypes="AA">
                                      <p:cBhvr>
                                        <p:cTn id="28" dur="1000" fill="hold"/>
                                        <p:tgtEl>
                                          <p:spTgt spid="39"/>
                                        </p:tgtEl>
                                        <p:attrNameLst>
                                          <p:attrName>ppt_x</p:attrName>
                                          <p:attrName>ppt_y</p:attrName>
                                        </p:attrNameLst>
                                      </p:cBhvr>
                                      <p:rCtr x="2747" y="69"/>
                                    </p:animMotion>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17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1"/>
                                        </p:tgtEl>
                                        <p:attrNameLst>
                                          <p:attrName>style.visibility</p:attrName>
                                        </p:attrNameLst>
                                      </p:cBhvr>
                                      <p:to>
                                        <p:strVal val="visible"/>
                                      </p:to>
                                    </p:set>
                                  </p:childTnLst>
                                </p:cTn>
                              </p:par>
                            </p:childTnLst>
                          </p:cTn>
                        </p:par>
                        <p:par>
                          <p:cTn id="36" fill="hold">
                            <p:stCondLst>
                              <p:cond delay="0"/>
                            </p:stCondLst>
                            <p:childTnLst>
                              <p:par>
                                <p:cTn id="37" presetID="2" presetClass="entr" presetSubtype="4" fill="hold" grpId="0" nodeType="afterEffect">
                                  <p:stCondLst>
                                    <p:cond delay="500"/>
                                  </p:stCondLst>
                                  <p:childTnLst>
                                    <p:set>
                                      <p:cBhvr>
                                        <p:cTn id="38" dur="1" fill="hold">
                                          <p:stCondLst>
                                            <p:cond delay="0"/>
                                          </p:stCondLst>
                                        </p:cTn>
                                        <p:tgtEl>
                                          <p:spTgt spid="172"/>
                                        </p:tgtEl>
                                        <p:attrNameLst>
                                          <p:attrName>style.visibility</p:attrName>
                                        </p:attrNameLst>
                                      </p:cBhvr>
                                      <p:to>
                                        <p:strVal val="visible"/>
                                      </p:to>
                                    </p:set>
                                    <p:anim calcmode="lin" valueType="num">
                                      <p:cBhvr additive="base">
                                        <p:cTn id="39" dur="500" fill="hold"/>
                                        <p:tgtEl>
                                          <p:spTgt spid="172"/>
                                        </p:tgtEl>
                                        <p:attrNameLst>
                                          <p:attrName>ppt_x</p:attrName>
                                        </p:attrNameLst>
                                      </p:cBhvr>
                                      <p:tavLst>
                                        <p:tav tm="0">
                                          <p:val>
                                            <p:strVal val="#ppt_x"/>
                                          </p:val>
                                        </p:tav>
                                        <p:tav tm="100000">
                                          <p:val>
                                            <p:strVal val="#ppt_x"/>
                                          </p:val>
                                        </p:tav>
                                      </p:tavLst>
                                    </p:anim>
                                    <p:anim calcmode="lin" valueType="num">
                                      <p:cBhvr additive="base">
                                        <p:cTn id="40"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7" grpId="1" animBg="1"/>
      <p:bldP spid="1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églalap 14">
            <a:extLst>
              <a:ext uri="{FF2B5EF4-FFF2-40B4-BE49-F238E27FC236}">
                <a16:creationId xmlns:a16="http://schemas.microsoft.com/office/drawing/2014/main" id="{E4F70C41-D18D-4993-A247-774822344F0C}"/>
              </a:ext>
            </a:extLst>
          </p:cNvPr>
          <p:cNvSpPr/>
          <p:nvPr/>
        </p:nvSpPr>
        <p:spPr>
          <a:xfrm>
            <a:off x="1100693" y="4776071"/>
            <a:ext cx="2501615" cy="1836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Surface tension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2552411"/>
          </a:xfrm>
        </p:spPr>
        <p:txBody>
          <a:bodyPr>
            <a:normAutofit fontScale="92500" lnSpcReduction="10000"/>
          </a:bodyPr>
          <a:lstStyle/>
          <a:p>
            <a:r>
              <a:rPr lang="hu-HU" dirty="0" smtClean="0">
                <a:latin typeface="Times New Roman" panose="02020603050405020304" pitchFamily="18" charset="0"/>
                <a:cs typeface="Times New Roman" panose="02020603050405020304" pitchFamily="18" charset="0"/>
              </a:rPr>
              <a:t>Then one may define the surface tension as an energy!</a:t>
            </a:r>
            <a:endParaRPr lang="hu-HU" dirty="0">
              <a:latin typeface="Times New Roman" panose="02020603050405020304" pitchFamily="18" charset="0"/>
              <a:cs typeface="Times New Roman" panose="02020603050405020304" pitchFamily="18" charset="0"/>
            </a:endParaRPr>
          </a:p>
          <a:p>
            <a:pPr lvl="1"/>
            <a:r>
              <a:rPr lang="hu-HU" b="1" dirty="0" smtClean="0">
                <a:latin typeface="Times New Roman" panose="02020603050405020304" pitchFamily="18" charset="0"/>
                <a:cs typeface="Times New Roman" panose="02020603050405020304" pitchFamily="18" charset="0"/>
              </a:rPr>
              <a:t>Surface tension:</a:t>
            </a:r>
            <a:r>
              <a:rPr lang="hu-HU" dirty="0" smtClean="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γ</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dimension: </a:t>
            </a:r>
            <a:r>
              <a:rPr lang="hu-HU" i="1" dirty="0">
                <a:latin typeface="Times New Roman" panose="02020603050405020304" pitchFamily="18" charset="0"/>
                <a:cs typeface="Times New Roman" panose="02020603050405020304" pitchFamily="18" charset="0"/>
              </a:rPr>
              <a:t>1 J/m</a:t>
            </a:r>
            <a:r>
              <a:rPr lang="hu-HU" i="1"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energy required to create a unit of new surface area</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1 J/m</a:t>
            </a:r>
            <a:r>
              <a:rPr lang="hu-HU" i="1"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is </a:t>
            </a:r>
            <a:r>
              <a:rPr lang="hu-HU" dirty="0" smtClean="0">
                <a:latin typeface="Times New Roman" panose="02020603050405020304" pitchFamily="18" charset="0"/>
                <a:cs typeface="Times New Roman" panose="02020603050405020304" pitchFamily="18" charset="0"/>
              </a:rPr>
              <a:t>very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difficult to </a:t>
            </a:r>
            <a:r>
              <a:rPr lang="hu-HU" dirty="0" smtClean="0">
                <a:latin typeface="Times New Roman" panose="02020603050405020304" pitchFamily="18" charset="0"/>
                <a:cs typeface="Times New Roman" panose="02020603050405020304" pitchFamily="18" charset="0"/>
              </a:rPr>
              <a:t>measure surface tension experimentally.</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fact that </a:t>
            </a:r>
            <a:r>
              <a:rPr lang="hu-HU" dirty="0">
                <a:latin typeface="Times New Roman" panose="02020603050405020304" pitchFamily="18" charset="0"/>
                <a:cs typeface="Times New Roman" panose="02020603050405020304" pitchFamily="18" charset="0"/>
              </a:rPr>
              <a:t>1 J/m</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 1 Nm/m</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 1 </a:t>
            </a:r>
            <a:r>
              <a:rPr lang="hu-HU" dirty="0" smtClean="0">
                <a:latin typeface="Times New Roman" panose="02020603050405020304" pitchFamily="18" charset="0"/>
                <a:cs typeface="Times New Roman" panose="02020603050405020304" pitchFamily="18" charset="0"/>
              </a:rPr>
              <a:t>N/m, </a:t>
            </a:r>
            <a:r>
              <a:rPr lang="en-US" dirty="0">
                <a:latin typeface="Times New Roman" panose="02020603050405020304" pitchFamily="18" charset="0"/>
                <a:cs typeface="Times New Roman" panose="02020603050405020304" pitchFamily="18" charset="0"/>
              </a:rPr>
              <a:t>however, </a:t>
            </a:r>
            <a:r>
              <a:rPr lang="en-US" dirty="0" smtClean="0">
                <a:latin typeface="Times New Roman" panose="02020603050405020304" pitchFamily="18" charset="0"/>
                <a:cs typeface="Times New Roman" panose="02020603050405020304" pitchFamily="18" charset="0"/>
              </a:rPr>
              <a:t>indicates </a:t>
            </a:r>
            <a:r>
              <a:rPr lang="en-US" dirty="0">
                <a:latin typeface="Times New Roman" panose="02020603050405020304" pitchFamily="18" charset="0"/>
                <a:cs typeface="Times New Roman" panose="02020603050405020304" pitchFamily="18" charset="0"/>
              </a:rPr>
              <a:t>that somehow the measurement of this energy can also be traced back to the measurement of force and </a:t>
            </a:r>
            <a:r>
              <a:rPr lang="en-US" dirty="0" smtClean="0">
                <a:latin typeface="Times New Roman" panose="02020603050405020304" pitchFamily="18" charset="0"/>
                <a:cs typeface="Times New Roman" panose="02020603050405020304" pitchFamily="18" charset="0"/>
              </a:rPr>
              <a:t>length</a:t>
            </a:r>
            <a:r>
              <a:rPr lang="hu-HU" dirty="0" smtClean="0">
                <a:latin typeface="Times New Roman" panose="02020603050405020304" pitchFamily="18" charset="0"/>
                <a:cs typeface="Times New Roman" panose="02020603050405020304" pitchFamily="18" charset="0"/>
              </a:rPr>
              <a:t>, which is feasible, as follows.</a:t>
            </a:r>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173E0074-CE0C-443A-BF15-842F3F11F3E6}"/>
              </a:ext>
            </a:extLst>
          </p:cNvPr>
          <p:cNvSpPr/>
          <p:nvPr/>
        </p:nvSpPr>
        <p:spPr>
          <a:xfrm>
            <a:off x="1080655" y="4760913"/>
            <a:ext cx="5888181" cy="18754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8D6F9047-66B2-4E2A-AD6B-86B42CEC3571}"/>
              </a:ext>
            </a:extLst>
          </p:cNvPr>
          <p:cNvSpPr/>
          <p:nvPr/>
        </p:nvSpPr>
        <p:spPr>
          <a:xfrm>
            <a:off x="1109272" y="4776374"/>
            <a:ext cx="2501615" cy="1836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7" name="Egyenes összekötő nyíllal 16">
            <a:extLst>
              <a:ext uri="{FF2B5EF4-FFF2-40B4-BE49-F238E27FC236}">
                <a16:creationId xmlns:a16="http://schemas.microsoft.com/office/drawing/2014/main" id="{4A7FC46D-24EE-4B5C-94BF-FC4903F63BC4}"/>
              </a:ext>
            </a:extLst>
          </p:cNvPr>
          <p:cNvCxnSpPr>
            <a:cxnSpLocks/>
          </p:cNvCxnSpPr>
          <p:nvPr/>
        </p:nvCxnSpPr>
        <p:spPr>
          <a:xfrm flipV="1">
            <a:off x="3626062" y="5697538"/>
            <a:ext cx="1813052"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4" name="Téglalap 33">
            <a:extLst>
              <a:ext uri="{FF2B5EF4-FFF2-40B4-BE49-F238E27FC236}">
                <a16:creationId xmlns:a16="http://schemas.microsoft.com/office/drawing/2014/main" id="{08D8F898-C34A-4970-B335-EC3920866FE3}"/>
              </a:ext>
            </a:extLst>
          </p:cNvPr>
          <p:cNvSpPr/>
          <p:nvPr/>
        </p:nvSpPr>
        <p:spPr>
          <a:xfrm>
            <a:off x="3626062" y="4784064"/>
            <a:ext cx="2325476" cy="1836000"/>
          </a:xfrm>
          <a:prstGeom prst="rect">
            <a:avLst/>
          </a:prstGeom>
          <a:pattFill prst="wdDnDiag">
            <a:fgClr>
              <a:schemeClr val="accent1">
                <a:lumMod val="60000"/>
                <a:lumOff val="4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8" name="Csoportba foglalás 47">
            <a:extLst>
              <a:ext uri="{FF2B5EF4-FFF2-40B4-BE49-F238E27FC236}">
                <a16:creationId xmlns:a16="http://schemas.microsoft.com/office/drawing/2014/main" id="{C73DBA6B-6DA5-4939-B1C5-EBAFCD5F57B2}"/>
              </a:ext>
            </a:extLst>
          </p:cNvPr>
          <p:cNvGrpSpPr/>
          <p:nvPr/>
        </p:nvGrpSpPr>
        <p:grpSpPr>
          <a:xfrm>
            <a:off x="3626249" y="4255609"/>
            <a:ext cx="2325289" cy="430887"/>
            <a:chOff x="3626249" y="4255609"/>
            <a:chExt cx="2325289" cy="430887"/>
          </a:xfrm>
        </p:grpSpPr>
        <p:cxnSp>
          <p:nvCxnSpPr>
            <p:cNvPr id="36" name="Egyenes összekötő nyíllal 35">
              <a:extLst>
                <a:ext uri="{FF2B5EF4-FFF2-40B4-BE49-F238E27FC236}">
                  <a16:creationId xmlns:a16="http://schemas.microsoft.com/office/drawing/2014/main" id="{76AB43C2-8823-456B-B6B8-7E6B1D1A23DD}"/>
                </a:ext>
              </a:extLst>
            </p:cNvPr>
            <p:cNvCxnSpPr>
              <a:stCxn id="8" idx="0"/>
            </p:cNvCxnSpPr>
            <p:nvPr/>
          </p:nvCxnSpPr>
          <p:spPr>
            <a:xfrm>
              <a:off x="3626249" y="4652682"/>
              <a:ext cx="2325289"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Szövegdoboz 41">
                  <a:extLst>
                    <a:ext uri="{FF2B5EF4-FFF2-40B4-BE49-F238E27FC236}">
                      <a16:creationId xmlns:a16="http://schemas.microsoft.com/office/drawing/2014/main" id="{83AEBE55-BE2B-4D24-AAEE-2651D071C005}"/>
                    </a:ext>
                  </a:extLst>
                </p:cNvPr>
                <p:cNvSpPr txBox="1"/>
                <p:nvPr/>
              </p:nvSpPr>
              <p:spPr>
                <a:xfrm>
                  <a:off x="4962554" y="4255609"/>
                  <a:ext cx="2542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𝑠</m:t>
                            </m:r>
                          </m:e>
                        </m:acc>
                      </m:oMath>
                    </m:oMathPara>
                  </a14:m>
                  <a:endParaRPr lang="hu-HU" sz="2800" dirty="0"/>
                </a:p>
              </p:txBody>
            </p:sp>
          </mc:Choice>
          <mc:Fallback xmlns="">
            <p:sp>
              <p:nvSpPr>
                <p:cNvPr id="42" name="Szövegdoboz 41">
                  <a:extLst>
                    <a:ext uri="{FF2B5EF4-FFF2-40B4-BE49-F238E27FC236}">
                      <a16:creationId xmlns:a16="http://schemas.microsoft.com/office/drawing/2014/main" id="{83AEBE55-BE2B-4D24-AAEE-2651D071C005}"/>
                    </a:ext>
                  </a:extLst>
                </p:cNvPr>
                <p:cNvSpPr txBox="1">
                  <a:spLocks noRot="1" noChangeAspect="1" noMove="1" noResize="1" noEditPoints="1" noAdjustHandles="1" noChangeArrowheads="1" noChangeShapeType="1" noTextEdit="1"/>
                </p:cNvSpPr>
                <p:nvPr/>
              </p:nvSpPr>
              <p:spPr>
                <a:xfrm>
                  <a:off x="4962554" y="4255609"/>
                  <a:ext cx="254237" cy="430887"/>
                </a:xfrm>
                <a:prstGeom prst="rect">
                  <a:avLst/>
                </a:prstGeom>
                <a:blipFill>
                  <a:blip r:embed="rId3"/>
                  <a:stretch>
                    <a:fillRect/>
                  </a:stretch>
                </a:blipFill>
              </p:spPr>
              <p:txBody>
                <a:bodyPr/>
                <a:lstStyle/>
                <a:p>
                  <a:r>
                    <a:rPr lang="hu-HU">
                      <a:noFill/>
                    </a:rPr>
                    <a:t> </a:t>
                  </a:r>
                </a:p>
              </p:txBody>
            </p:sp>
          </mc:Fallback>
        </mc:AlternateContent>
      </p:grpSp>
      <p:grpSp>
        <p:nvGrpSpPr>
          <p:cNvPr id="12" name="Csoportba foglalás 11">
            <a:extLst>
              <a:ext uri="{FF2B5EF4-FFF2-40B4-BE49-F238E27FC236}">
                <a16:creationId xmlns:a16="http://schemas.microsoft.com/office/drawing/2014/main" id="{A608AE63-8E59-44E1-B79D-CF414AF805BA}"/>
              </a:ext>
            </a:extLst>
          </p:cNvPr>
          <p:cNvGrpSpPr/>
          <p:nvPr/>
        </p:nvGrpSpPr>
        <p:grpSpPr>
          <a:xfrm>
            <a:off x="3588773" y="4652682"/>
            <a:ext cx="74951" cy="2069037"/>
            <a:chOff x="5027800" y="4657231"/>
            <a:chExt cx="74951" cy="2069037"/>
          </a:xfrm>
        </p:grpSpPr>
        <p:cxnSp>
          <p:nvCxnSpPr>
            <p:cNvPr id="7" name="Egyenes összekötő 6">
              <a:extLst>
                <a:ext uri="{FF2B5EF4-FFF2-40B4-BE49-F238E27FC236}">
                  <a16:creationId xmlns:a16="http://schemas.microsoft.com/office/drawing/2014/main" id="{8ACCC5BE-45FA-4BD9-A0F9-2385580B4CE6}"/>
                </a:ext>
              </a:extLst>
            </p:cNvPr>
            <p:cNvCxnSpPr>
              <a:cxnSpLocks/>
              <a:endCxn id="9" idx="0"/>
            </p:cNvCxnSpPr>
            <p:nvPr/>
          </p:nvCxnSpPr>
          <p:spPr>
            <a:xfrm>
              <a:off x="5065089" y="4850854"/>
              <a:ext cx="187" cy="16955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lipszis 7">
              <a:extLst>
                <a:ext uri="{FF2B5EF4-FFF2-40B4-BE49-F238E27FC236}">
                  <a16:creationId xmlns:a16="http://schemas.microsoft.com/office/drawing/2014/main" id="{F562A437-15FF-4CBD-B281-BCED15200B08}"/>
                </a:ext>
              </a:extLst>
            </p:cNvPr>
            <p:cNvSpPr/>
            <p:nvPr/>
          </p:nvSpPr>
          <p:spPr>
            <a:xfrm>
              <a:off x="5027800" y="4657231"/>
              <a:ext cx="74951" cy="1798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5E1460DB-3002-4A4D-9E07-47FC42BF936B}"/>
                </a:ext>
              </a:extLst>
            </p:cNvPr>
            <p:cNvSpPr/>
            <p:nvPr/>
          </p:nvSpPr>
          <p:spPr>
            <a:xfrm>
              <a:off x="5027800" y="6546386"/>
              <a:ext cx="74951" cy="1798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mc:AlternateContent xmlns:mc="http://schemas.openxmlformats.org/markup-compatibility/2006" xmlns:a14="http://schemas.microsoft.com/office/drawing/2010/main">
        <mc:Choice Requires="a14">
          <p:sp>
            <p:nvSpPr>
              <p:cNvPr id="43" name="Szövegdoboz 42">
                <a:extLst>
                  <a:ext uri="{FF2B5EF4-FFF2-40B4-BE49-F238E27FC236}">
                    <a16:creationId xmlns:a16="http://schemas.microsoft.com/office/drawing/2014/main" id="{9C782F3B-E428-499E-A782-EDBF0EEAAFDF}"/>
                  </a:ext>
                </a:extLst>
              </p:cNvPr>
              <p:cNvSpPr txBox="1"/>
              <p:nvPr/>
            </p:nvSpPr>
            <p:spPr>
              <a:xfrm>
                <a:off x="6330898" y="4925107"/>
                <a:ext cx="315407" cy="483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𝐹</m:t>
                          </m:r>
                        </m:e>
                      </m:acc>
                    </m:oMath>
                  </m:oMathPara>
                </a14:m>
                <a:endParaRPr lang="hu-HU" sz="2800" dirty="0"/>
              </a:p>
            </p:txBody>
          </p:sp>
        </mc:Choice>
        <mc:Fallback xmlns="">
          <p:sp>
            <p:nvSpPr>
              <p:cNvPr id="43" name="Szövegdoboz 42">
                <a:extLst>
                  <a:ext uri="{FF2B5EF4-FFF2-40B4-BE49-F238E27FC236}">
                    <a16:creationId xmlns:a16="http://schemas.microsoft.com/office/drawing/2014/main" id="{9C782F3B-E428-499E-A782-EDBF0EEAAFDF}"/>
                  </a:ext>
                </a:extLst>
              </p:cNvPr>
              <p:cNvSpPr txBox="1">
                <a:spLocks noRot="1" noChangeAspect="1" noMove="1" noResize="1" noEditPoints="1" noAdjustHandles="1" noChangeArrowheads="1" noChangeShapeType="1" noTextEdit="1"/>
              </p:cNvSpPr>
              <p:nvPr/>
            </p:nvSpPr>
            <p:spPr>
              <a:xfrm>
                <a:off x="6330898" y="4925107"/>
                <a:ext cx="315407" cy="483146"/>
              </a:xfrm>
              <a:prstGeom prst="rect">
                <a:avLst/>
              </a:prstGeom>
              <a:blipFill>
                <a:blip r:embed="rId4"/>
                <a:stretch>
                  <a:fillRect/>
                </a:stretch>
              </a:blipFill>
            </p:spPr>
            <p:txBody>
              <a:bodyPr/>
              <a:lstStyle/>
              <a:p>
                <a:r>
                  <a:rPr lang="hu-HU">
                    <a:noFill/>
                  </a:rPr>
                  <a:t> </a:t>
                </a:r>
              </a:p>
            </p:txBody>
          </p:sp>
        </mc:Fallback>
      </mc:AlternateContent>
      <p:grpSp>
        <p:nvGrpSpPr>
          <p:cNvPr id="49" name="Csoportba foglalás 48">
            <a:extLst>
              <a:ext uri="{FF2B5EF4-FFF2-40B4-BE49-F238E27FC236}">
                <a16:creationId xmlns:a16="http://schemas.microsoft.com/office/drawing/2014/main" id="{A79C9047-4CB4-466A-9F50-A0C08E55A628}"/>
              </a:ext>
            </a:extLst>
          </p:cNvPr>
          <p:cNvGrpSpPr/>
          <p:nvPr/>
        </p:nvGrpSpPr>
        <p:grpSpPr>
          <a:xfrm>
            <a:off x="6098967" y="4770095"/>
            <a:ext cx="443399" cy="1875414"/>
            <a:chOff x="6098967" y="4770095"/>
            <a:chExt cx="443399" cy="1875414"/>
          </a:xfrm>
        </p:grpSpPr>
        <p:cxnSp>
          <p:nvCxnSpPr>
            <p:cNvPr id="37" name="Egyenes összekötő nyíllal 36">
              <a:extLst>
                <a:ext uri="{FF2B5EF4-FFF2-40B4-BE49-F238E27FC236}">
                  <a16:creationId xmlns:a16="http://schemas.microsoft.com/office/drawing/2014/main" id="{6312D265-9C4C-496C-8DEB-5CC833619A07}"/>
                </a:ext>
              </a:extLst>
            </p:cNvPr>
            <p:cNvCxnSpPr>
              <a:cxnSpLocks/>
            </p:cNvCxnSpPr>
            <p:nvPr/>
          </p:nvCxnSpPr>
          <p:spPr>
            <a:xfrm>
              <a:off x="6098967" y="4770095"/>
              <a:ext cx="0" cy="1875414"/>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Szövegdoboz 43">
                  <a:extLst>
                    <a:ext uri="{FF2B5EF4-FFF2-40B4-BE49-F238E27FC236}">
                      <a16:creationId xmlns:a16="http://schemas.microsoft.com/office/drawing/2014/main" id="{14665A27-A322-45F7-9951-8B59F4B79D4E}"/>
                    </a:ext>
                  </a:extLst>
                </p:cNvPr>
                <p:cNvSpPr txBox="1"/>
                <p:nvPr/>
              </p:nvSpPr>
              <p:spPr>
                <a:xfrm>
                  <a:off x="6335386" y="6075240"/>
                  <a:ext cx="2069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𝑙</m:t>
                        </m:r>
                      </m:oMath>
                    </m:oMathPara>
                  </a14:m>
                  <a:endParaRPr lang="hu-HU" sz="2800" dirty="0"/>
                </a:p>
              </p:txBody>
            </p:sp>
          </mc:Choice>
          <mc:Fallback xmlns="">
            <p:sp>
              <p:nvSpPr>
                <p:cNvPr id="44" name="Szövegdoboz 43">
                  <a:extLst>
                    <a:ext uri="{FF2B5EF4-FFF2-40B4-BE49-F238E27FC236}">
                      <a16:creationId xmlns:a16="http://schemas.microsoft.com/office/drawing/2014/main" id="{14665A27-A322-45F7-9951-8B59F4B79D4E}"/>
                    </a:ext>
                  </a:extLst>
                </p:cNvPr>
                <p:cNvSpPr txBox="1">
                  <a:spLocks noRot="1" noChangeAspect="1" noMove="1" noResize="1" noEditPoints="1" noAdjustHandles="1" noChangeArrowheads="1" noChangeShapeType="1" noTextEdit="1"/>
                </p:cNvSpPr>
                <p:nvPr/>
              </p:nvSpPr>
              <p:spPr>
                <a:xfrm>
                  <a:off x="6335386" y="6075240"/>
                  <a:ext cx="206980" cy="430887"/>
                </a:xfrm>
                <a:prstGeom prst="rect">
                  <a:avLst/>
                </a:prstGeom>
                <a:blipFill>
                  <a:blip r:embed="rId5"/>
                  <a:stretch>
                    <a:fillRect/>
                  </a:stretch>
                </a:blipFill>
              </p:spPr>
              <p:txBody>
                <a:bodyPr/>
                <a:lstStyle/>
                <a:p>
                  <a:r>
                    <a:rPr lang="hu-HU">
                      <a:noFill/>
                    </a:rPr>
                    <a:t> </a:t>
                  </a:r>
                </a:p>
              </p:txBody>
            </p:sp>
          </mc:Fallback>
        </mc:AlternateContent>
      </p:grpSp>
      <mc:AlternateContent xmlns:mc="http://schemas.openxmlformats.org/markup-compatibility/2006" xmlns:a14="http://schemas.microsoft.com/office/drawing/2010/main">
        <mc:Choice Requires="a14">
          <p:sp>
            <p:nvSpPr>
              <p:cNvPr id="45" name="Szövegdoboz 44">
                <a:extLst>
                  <a:ext uri="{FF2B5EF4-FFF2-40B4-BE49-F238E27FC236}">
                    <a16:creationId xmlns:a16="http://schemas.microsoft.com/office/drawing/2014/main" id="{A402480B-ABB1-4700-BA4A-D8C6A17A9391}"/>
                  </a:ext>
                </a:extLst>
              </p:cNvPr>
              <p:cNvSpPr txBox="1"/>
              <p:nvPr/>
            </p:nvSpPr>
            <p:spPr>
              <a:xfrm>
                <a:off x="8513904" y="4299916"/>
                <a:ext cx="22381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=2∙</m:t>
                      </m:r>
                      <m:d>
                        <m:dPr>
                          <m:begChr m:val="|"/>
                          <m:endChr m:val="|"/>
                          <m:ctrlPr>
                            <a:rPr lang="hu-HU" sz="2800" b="0" i="1" smtClean="0">
                              <a:latin typeface="Cambria Math" panose="02040503050406030204" pitchFamily="18" charset="0"/>
                              <a:ea typeface="Cambria Math" panose="02040503050406030204" pitchFamily="18" charset="0"/>
                            </a:rPr>
                          </m:ctrlPr>
                        </m:dPr>
                        <m:e>
                          <m:acc>
                            <m:accPr>
                              <m:chr m:val="⃗"/>
                              <m:ctrlPr>
                                <a:rPr lang="hu-HU" sz="2800" b="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𝑠</m:t>
                              </m:r>
                            </m:e>
                          </m:acc>
                        </m:e>
                      </m:d>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𝑙</m:t>
                      </m:r>
                    </m:oMath>
                  </m:oMathPara>
                </a14:m>
                <a:endParaRPr lang="hu-HU" sz="2800" dirty="0"/>
              </a:p>
            </p:txBody>
          </p:sp>
        </mc:Choice>
        <mc:Fallback xmlns="">
          <p:sp>
            <p:nvSpPr>
              <p:cNvPr id="45" name="Szövegdoboz 44">
                <a:extLst>
                  <a:ext uri="{FF2B5EF4-FFF2-40B4-BE49-F238E27FC236}">
                    <a16:creationId xmlns:a16="http://schemas.microsoft.com/office/drawing/2014/main" id="{A402480B-ABB1-4700-BA4A-D8C6A17A9391}"/>
                  </a:ext>
                </a:extLst>
              </p:cNvPr>
              <p:cNvSpPr txBox="1">
                <a:spLocks noRot="1" noChangeAspect="1" noMove="1" noResize="1" noEditPoints="1" noAdjustHandles="1" noChangeArrowheads="1" noChangeShapeType="1" noTextEdit="1"/>
              </p:cNvSpPr>
              <p:nvPr/>
            </p:nvSpPr>
            <p:spPr>
              <a:xfrm>
                <a:off x="8513904" y="4299916"/>
                <a:ext cx="2238113" cy="430887"/>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Szövegdoboz 45">
                <a:extLst>
                  <a:ext uri="{FF2B5EF4-FFF2-40B4-BE49-F238E27FC236}">
                    <a16:creationId xmlns:a16="http://schemas.microsoft.com/office/drawing/2014/main" id="{705658CF-3216-4916-B40D-0267142ADC49}"/>
                  </a:ext>
                </a:extLst>
              </p:cNvPr>
              <p:cNvSpPr txBox="1"/>
              <p:nvPr/>
            </p:nvSpPr>
            <p:spPr>
              <a:xfrm>
                <a:off x="7849277" y="4925107"/>
                <a:ext cx="3571234" cy="517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hu-HU" sz="2800" b="0" i="1" smtClean="0">
                          <a:latin typeface="Cambria Math" panose="02040503050406030204" pitchFamily="18" charset="0"/>
                          <a:ea typeface="Cambria Math" panose="02040503050406030204" pitchFamily="18" charset="0"/>
                        </a:rPr>
                        <m:t>𝐸</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𝛾</m:t>
                      </m:r>
                      <m:r>
                        <a:rPr lang="hu-HU" sz="2800" i="1" smtClean="0">
                          <a:latin typeface="Cambria Math" panose="02040503050406030204" pitchFamily="18" charset="0"/>
                          <a:ea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Δ</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 </m:t>
                      </m:r>
                      <m:d>
                        <m:dPr>
                          <m:begChr m:val="|"/>
                          <m:endChr m:val="|"/>
                          <m:ctrlPr>
                            <a:rPr lang="hu-HU" sz="2800" b="0" i="1" smtClean="0">
                              <a:latin typeface="Cambria Math" panose="02040503050406030204" pitchFamily="18" charset="0"/>
                              <a:ea typeface="Cambria Math" panose="02040503050406030204" pitchFamily="18" charset="0"/>
                            </a:rPr>
                          </m:ctrlPr>
                        </m:dPr>
                        <m:e>
                          <m:acc>
                            <m:accPr>
                              <m:chr m:val="⃗"/>
                              <m:ctrlPr>
                                <a:rPr lang="hu-HU" sz="2800" b="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𝐹</m:t>
                              </m:r>
                            </m:e>
                          </m:acc>
                        </m:e>
                      </m:d>
                      <m:r>
                        <a:rPr lang="hu-HU" sz="2800" i="1">
                          <a:latin typeface="Cambria Math" panose="02040503050406030204" pitchFamily="18" charset="0"/>
                          <a:ea typeface="Cambria Math" panose="02040503050406030204" pitchFamily="18" charset="0"/>
                        </a:rPr>
                        <m:t>∙</m:t>
                      </m:r>
                      <m:d>
                        <m:dPr>
                          <m:begChr m:val="|"/>
                          <m:endChr m:val="|"/>
                          <m:ctrlPr>
                            <a:rPr lang="hu-HU" sz="2800" i="1" smtClean="0">
                              <a:latin typeface="Cambria Math" panose="02040503050406030204" pitchFamily="18" charset="0"/>
                              <a:ea typeface="Cambria Math" panose="02040503050406030204" pitchFamily="18" charset="0"/>
                            </a:rPr>
                          </m:ctrlPr>
                        </m:dPr>
                        <m:e>
                          <m:acc>
                            <m:accPr>
                              <m:chr m:val="⃗"/>
                              <m:ctrlPr>
                                <a:rPr lang="hu-HU" sz="280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𝑠</m:t>
                              </m:r>
                            </m:e>
                          </m:acc>
                        </m:e>
                      </m:d>
                    </m:oMath>
                  </m:oMathPara>
                </a14:m>
                <a:endParaRPr lang="hu-HU" sz="2800" dirty="0"/>
              </a:p>
            </p:txBody>
          </p:sp>
        </mc:Choice>
        <mc:Fallback xmlns="">
          <p:sp>
            <p:nvSpPr>
              <p:cNvPr id="46" name="Szövegdoboz 45">
                <a:extLst>
                  <a:ext uri="{FF2B5EF4-FFF2-40B4-BE49-F238E27FC236}">
                    <a16:creationId xmlns:a16="http://schemas.microsoft.com/office/drawing/2014/main" id="{705658CF-3216-4916-B40D-0267142ADC49}"/>
                  </a:ext>
                </a:extLst>
              </p:cNvPr>
              <p:cNvSpPr txBox="1">
                <a:spLocks noRot="1" noChangeAspect="1" noMove="1" noResize="1" noEditPoints="1" noAdjustHandles="1" noChangeArrowheads="1" noChangeShapeType="1" noTextEdit="1"/>
              </p:cNvSpPr>
              <p:nvPr/>
            </p:nvSpPr>
            <p:spPr>
              <a:xfrm>
                <a:off x="7849277" y="4925107"/>
                <a:ext cx="3571234" cy="517706"/>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Szövegdoboz 46">
                <a:extLst>
                  <a:ext uri="{FF2B5EF4-FFF2-40B4-BE49-F238E27FC236}">
                    <a16:creationId xmlns:a16="http://schemas.microsoft.com/office/drawing/2014/main" id="{1BF79AE1-F71C-4E0D-99DC-2994F94C5FFA}"/>
                  </a:ext>
                </a:extLst>
              </p:cNvPr>
              <p:cNvSpPr txBox="1"/>
              <p:nvPr/>
            </p:nvSpPr>
            <p:spPr>
              <a:xfrm>
                <a:off x="7309295" y="5618948"/>
                <a:ext cx="4632678" cy="978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rPr>
                        <m:t>𝛾</m:t>
                      </m:r>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𝐹</m:t>
                                  </m:r>
                                </m:e>
                              </m:acc>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𝑠</m:t>
                                  </m:r>
                                </m:e>
                              </m:acc>
                            </m:e>
                          </m:d>
                        </m:num>
                        <m:den>
                          <m:r>
                            <m:rPr>
                              <m:sty m:val="p"/>
                            </m:rPr>
                            <a:rPr lang="el-GR" sz="2800" i="1">
                              <a:latin typeface="Cambria Math" panose="02040503050406030204" pitchFamily="18" charset="0"/>
                              <a:ea typeface="Cambria Math" panose="02040503050406030204" pitchFamily="18" charset="0"/>
                            </a:rPr>
                            <m:t>Δ</m:t>
                          </m:r>
                          <m:r>
                            <a:rPr lang="hu-HU" sz="2800" i="1">
                              <a:latin typeface="Cambria Math" panose="02040503050406030204" pitchFamily="18" charset="0"/>
                              <a:ea typeface="Cambria Math" panose="02040503050406030204" pitchFamily="18" charset="0"/>
                            </a:rPr>
                            <m:t>𝐴</m:t>
                          </m:r>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𝐹</m:t>
                                  </m:r>
                                </m:e>
                              </m:acc>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𝑠</m:t>
                                  </m:r>
                                </m:e>
                              </m:acc>
                            </m:e>
                          </m:d>
                        </m:num>
                        <m:den>
                          <m:r>
                            <a:rPr lang="hu-HU" sz="2800" i="1" smtClean="0">
                              <a:latin typeface="Cambria Math" panose="02040503050406030204" pitchFamily="18" charset="0"/>
                              <a:ea typeface="Cambria Math" panose="02040503050406030204" pitchFamily="18" charset="0"/>
                            </a:rPr>
                            <m:t>2∙</m:t>
                          </m:r>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𝑠</m:t>
                                  </m:r>
                                </m:e>
                              </m:acc>
                            </m:e>
                          </m:d>
                          <m:r>
                            <a:rPr lang="hu-HU"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𝑙</m:t>
                          </m:r>
                        </m:den>
                      </m:f>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ea typeface="Cambria Math" panose="02040503050406030204" pitchFamily="18" charset="0"/>
                            </a:rPr>
                          </m:ctrlPr>
                        </m:fPr>
                        <m:num>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𝐹</m:t>
                                  </m:r>
                                </m:e>
                              </m:acc>
                            </m:e>
                          </m:d>
                        </m:num>
                        <m:den>
                          <m:r>
                            <a:rPr lang="hu-HU" sz="2800" i="1">
                              <a:latin typeface="Cambria Math" panose="02040503050406030204" pitchFamily="18" charset="0"/>
                              <a:ea typeface="Cambria Math" panose="02040503050406030204" pitchFamily="18" charset="0"/>
                            </a:rPr>
                            <m:t>2∙</m:t>
                          </m:r>
                          <m:r>
                            <a:rPr lang="hu-HU" sz="2800" i="1">
                              <a:latin typeface="Cambria Math" panose="02040503050406030204" pitchFamily="18" charset="0"/>
                              <a:ea typeface="Cambria Math" panose="02040503050406030204" pitchFamily="18" charset="0"/>
                            </a:rPr>
                            <m:t>𝑙</m:t>
                          </m:r>
                        </m:den>
                      </m:f>
                    </m:oMath>
                  </m:oMathPara>
                </a14:m>
                <a:endParaRPr lang="hu-HU" sz="2800" dirty="0"/>
              </a:p>
            </p:txBody>
          </p:sp>
        </mc:Choice>
        <mc:Fallback xmlns="">
          <p:sp>
            <p:nvSpPr>
              <p:cNvPr id="47" name="Szövegdoboz 46">
                <a:extLst>
                  <a:ext uri="{FF2B5EF4-FFF2-40B4-BE49-F238E27FC236}">
                    <a16:creationId xmlns:a16="http://schemas.microsoft.com/office/drawing/2014/main" id="{1BF79AE1-F71C-4E0D-99DC-2994F94C5FFA}"/>
                  </a:ext>
                </a:extLst>
              </p:cNvPr>
              <p:cNvSpPr txBox="1">
                <a:spLocks noRot="1" noChangeAspect="1" noMove="1" noResize="1" noEditPoints="1" noAdjustHandles="1" noChangeArrowheads="1" noChangeShapeType="1" noTextEdit="1"/>
              </p:cNvSpPr>
              <p:nvPr/>
            </p:nvSpPr>
            <p:spPr>
              <a:xfrm>
                <a:off x="7309295" y="5618948"/>
                <a:ext cx="4632678" cy="978345"/>
              </a:xfrm>
              <a:prstGeom prst="rect">
                <a:avLst/>
              </a:prstGeom>
              <a:blipFill>
                <a:blip r:embed="rId8"/>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242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1.45833E-6 -4.07407E-6 L 0.19271 0.00047 " pathEditMode="relative" rAng="0" ptsTypes="AA">
                                      <p:cBhvr>
                                        <p:cTn id="28" dur="2000" fill="hold"/>
                                        <p:tgtEl>
                                          <p:spTgt spid="15"/>
                                        </p:tgtEl>
                                        <p:attrNameLst>
                                          <p:attrName>ppt_x</p:attrName>
                                          <p:attrName>ppt_y</p:attrName>
                                        </p:attrNameLst>
                                      </p:cBhvr>
                                      <p:rCtr x="9635" y="23"/>
                                    </p:animMotion>
                                  </p:childTnLst>
                                </p:cTn>
                              </p:par>
                              <p:par>
                                <p:cTn id="29" presetID="42" presetClass="path" presetSubtype="0" accel="50000" decel="50000" fill="hold" nodeType="withEffect">
                                  <p:stCondLst>
                                    <p:cond delay="0"/>
                                  </p:stCondLst>
                                  <p:childTnLst>
                                    <p:animMotion origin="layout" path="M 0.00117 0.00162 L 0.19075 0.00162 " pathEditMode="relative" rAng="0" ptsTypes="AA">
                                      <p:cBhvr>
                                        <p:cTn id="30" dur="2000" fill="hold"/>
                                        <p:tgtEl>
                                          <p:spTgt spid="12"/>
                                        </p:tgtEl>
                                        <p:attrNameLst>
                                          <p:attrName>ppt_x</p:attrName>
                                          <p:attrName>ppt_y</p:attrName>
                                        </p:attrNameLst>
                                      </p:cBhvr>
                                      <p:rCtr x="9479" y="0"/>
                                    </p:animMotion>
                                  </p:childTnLst>
                                </p:cTn>
                              </p:par>
                              <p:par>
                                <p:cTn id="31" presetID="42" presetClass="path" presetSubtype="0" accel="50000" decel="50000" fill="hold" nodeType="withEffect">
                                  <p:stCondLst>
                                    <p:cond delay="0"/>
                                  </p:stCondLst>
                                  <p:childTnLst>
                                    <p:animMotion origin="layout" path="M 3.54167E-6 2.96296E-6 L 0.18998 0.00023 " pathEditMode="relative" rAng="0" ptsTypes="AA">
                                      <p:cBhvr>
                                        <p:cTn id="32" dur="2000" fill="hold"/>
                                        <p:tgtEl>
                                          <p:spTgt spid="17"/>
                                        </p:tgtEl>
                                        <p:attrNameLst>
                                          <p:attrName>ppt_x</p:attrName>
                                          <p:attrName>ppt_y</p:attrName>
                                        </p:attrNameLst>
                                      </p:cBhvr>
                                      <p:rCtr x="9440" y="0"/>
                                    </p:animMotion>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4" grpId="0" animBg="1"/>
      <p:bldP spid="14" grpId="0" animBg="1"/>
      <p:bldP spid="34" grpId="0" animBg="1"/>
      <p:bldP spid="43" grpId="0"/>
      <p:bldP spid="45" grpId="0"/>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Surface tension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force that creates the new surface therefore acts </a:t>
            </a:r>
            <a:r>
              <a:rPr lang="hu-HU" dirty="0" smtClean="0">
                <a:latin typeface="Times New Roman" panose="02020603050405020304" pitchFamily="18" charset="0"/>
                <a:cs typeface="Times New Roman" panose="02020603050405020304" pitchFamily="18" charset="0"/>
              </a:rPr>
              <a:t>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surface, as the </a:t>
            </a:r>
            <a:r>
              <a:rPr lang="hu-HU" dirty="0" smtClean="0">
                <a:latin typeface="Times New Roman" panose="02020603050405020304" pitchFamily="18" charset="0"/>
                <a:cs typeface="Times New Roman" panose="02020603050405020304" pitchFamily="18" charset="0"/>
              </a:rPr>
              <a:t>surface 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"pulled apart" </a:t>
            </a:r>
            <a:r>
              <a:rPr lang="hu-HU" dirty="0" smtClean="0">
                <a:latin typeface="Times New Roman" panose="02020603050405020304" pitchFamily="18" charset="0"/>
                <a:cs typeface="Times New Roman" panose="02020603050405020304" pitchFamily="18" charset="0"/>
              </a:rPr>
              <a:t>to create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new </a:t>
            </a:r>
            <a:r>
              <a:rPr lang="en-US" dirty="0" smtClean="0">
                <a:latin typeface="Times New Roman" panose="02020603050405020304" pitchFamily="18" charset="0"/>
                <a:cs typeface="Times New Roman" panose="02020603050405020304" pitchFamily="18" charset="0"/>
              </a:rPr>
              <a:t>surface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should also be taken into account that the surface area increases on both sides of the liquid membrane, so twice as much force is needed in the experiment as would be required on a "one-sided" membrane. This justifies the </a:t>
            </a:r>
            <a:r>
              <a:rPr lang="hu-HU" dirty="0" smtClean="0">
                <a:latin typeface="Times New Roman" panose="02020603050405020304" pitchFamily="18" charset="0"/>
                <a:cs typeface="Times New Roman" panose="02020603050405020304" pitchFamily="18" charset="0"/>
              </a:rPr>
              <a:t>factor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in the denominator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Force-type definition of surface tension is then:</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surface tension:</a:t>
            </a:r>
            <a:r>
              <a:rPr lang="hu-HU" dirty="0" smtClean="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γ</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dimentions:</a:t>
            </a:r>
            <a:r>
              <a:rPr lang="hu-HU" i="1" dirty="0" smtClean="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1 N/m</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compressive force occurring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surface </a:t>
            </a:r>
            <a:r>
              <a:rPr lang="hu-HU" dirty="0" smtClean="0">
                <a:latin typeface="Times New Roman" panose="02020603050405020304" pitchFamily="18" charset="0"/>
                <a:cs typeface="Times New Roman" panose="02020603050405020304" pitchFamily="18" charset="0"/>
              </a:rPr>
              <a:t>in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unit length</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1 N/m</a:t>
            </a:r>
            <a:r>
              <a:rPr lang="hu-HU" dirty="0" smtClean="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38</a:t>
            </a:fld>
            <a:endParaRPr lang="hu-HU"/>
          </a:p>
        </p:txBody>
      </p:sp>
    </p:spTree>
    <p:extLst>
      <p:ext uri="{BB962C8B-B14F-4D97-AF65-F5344CB8AC3E}">
        <p14:creationId xmlns:p14="http://schemas.microsoft.com/office/powerpoint/2010/main" val="18606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Viscosity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80485"/>
            <a:ext cx="10515600" cy="870223"/>
          </a:xfrm>
        </p:spPr>
        <p:txBody>
          <a:bodyPr/>
          <a:lstStyle/>
          <a:p>
            <a:r>
              <a:rPr lang="en-US" dirty="0">
                <a:latin typeface="Times New Roman" panose="02020603050405020304" pitchFamily="18" charset="0"/>
                <a:cs typeface="Times New Roman" panose="02020603050405020304" pitchFamily="18" charset="0"/>
              </a:rPr>
              <a:t>Resistance to flow was also experienced in the case of gases, but it became really significant in the case of </a:t>
            </a:r>
            <a:r>
              <a:rPr lang="en-US" dirty="0" smtClean="0">
                <a:latin typeface="Times New Roman" panose="02020603050405020304" pitchFamily="18" charset="0"/>
                <a:cs typeface="Times New Roman" panose="02020603050405020304" pitchFamily="18" charset="0"/>
              </a:rPr>
              <a:t>liquids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5" name="Csoportba foglalás 4">
            <a:extLst>
              <a:ext uri="{FF2B5EF4-FFF2-40B4-BE49-F238E27FC236}">
                <a16:creationId xmlns:a16="http://schemas.microsoft.com/office/drawing/2014/main" id="{7F4C76A7-0192-4AAE-81FA-DC026A550E8B}"/>
              </a:ext>
            </a:extLst>
          </p:cNvPr>
          <p:cNvGrpSpPr/>
          <p:nvPr/>
        </p:nvGrpSpPr>
        <p:grpSpPr>
          <a:xfrm>
            <a:off x="298831" y="3223617"/>
            <a:ext cx="9307354" cy="668432"/>
            <a:chOff x="1856329" y="3959197"/>
            <a:chExt cx="9307354" cy="668432"/>
          </a:xfrm>
        </p:grpSpPr>
        <p:sp>
          <p:nvSpPr>
            <p:cNvPr id="66" name="Ellipszis 65">
              <a:extLst>
                <a:ext uri="{FF2B5EF4-FFF2-40B4-BE49-F238E27FC236}">
                  <a16:creationId xmlns:a16="http://schemas.microsoft.com/office/drawing/2014/main" id="{C9A5F199-C48D-41AB-8313-35722CF46C64}"/>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782DFD36-84CE-40DD-A1AC-F3BF18937F92}"/>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93C05E12-2429-4348-9AAF-366BC5759AA4}"/>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Ellipszis 68">
              <a:extLst>
                <a:ext uri="{FF2B5EF4-FFF2-40B4-BE49-F238E27FC236}">
                  <a16:creationId xmlns:a16="http://schemas.microsoft.com/office/drawing/2014/main" id="{8462B9B8-2F99-4C69-AFAF-26B600CD65BD}"/>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a:extLst>
                <a:ext uri="{FF2B5EF4-FFF2-40B4-BE49-F238E27FC236}">
                  <a16:creationId xmlns:a16="http://schemas.microsoft.com/office/drawing/2014/main" id="{6E37B6C6-3B9C-4346-8618-A14D2578B8D9}"/>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Ellipszis 70">
              <a:extLst>
                <a:ext uri="{FF2B5EF4-FFF2-40B4-BE49-F238E27FC236}">
                  <a16:creationId xmlns:a16="http://schemas.microsoft.com/office/drawing/2014/main" id="{8747ECED-CA02-43EE-B43D-2D3AB9C535F1}"/>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4E07CFDA-25EA-4EA2-BCAE-0D22CFA6BB43}"/>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5FCA5DEA-E256-48C5-8B6D-91161E286E19}"/>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3107D613-E49B-496B-9035-D52801937B89}"/>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95CB0A4A-3544-4FD0-BC9C-11D89A1D7B3E}"/>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DC70A4C8-B713-463C-9FA9-EFD8C1A4283C}"/>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F2F81D9F-3F1E-4E6E-B7F2-8232F27F3C80}"/>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FDB10724-2B2A-4D8B-B613-92A3FE0CEC00}"/>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354C8821-5293-4199-8414-9EAEED832EB4}"/>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 name="Csoportba foglalás 5">
            <a:extLst>
              <a:ext uri="{FF2B5EF4-FFF2-40B4-BE49-F238E27FC236}">
                <a16:creationId xmlns:a16="http://schemas.microsoft.com/office/drawing/2014/main" id="{3EF4A983-B8C3-4F28-AA01-DB3DF80CC054}"/>
              </a:ext>
            </a:extLst>
          </p:cNvPr>
          <p:cNvGrpSpPr/>
          <p:nvPr/>
        </p:nvGrpSpPr>
        <p:grpSpPr>
          <a:xfrm>
            <a:off x="587200" y="3815555"/>
            <a:ext cx="9307354" cy="668432"/>
            <a:chOff x="1856329" y="3959197"/>
            <a:chExt cx="9307354" cy="668432"/>
          </a:xfrm>
        </p:grpSpPr>
        <p:sp>
          <p:nvSpPr>
            <p:cNvPr id="52" name="Ellipszis 51">
              <a:extLst>
                <a:ext uri="{FF2B5EF4-FFF2-40B4-BE49-F238E27FC236}">
                  <a16:creationId xmlns:a16="http://schemas.microsoft.com/office/drawing/2014/main" id="{EBC3F2C1-87E4-419A-A189-7365F78A1B99}"/>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E0079F2A-ED6C-42C1-BDFC-AF5B93E6EF45}"/>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655A5C5B-0202-477B-ABDA-91071E25742B}"/>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84217C02-629B-4D07-BCB1-1B53A4CB298A}"/>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8D4300EF-2253-419B-94A0-2DBC0E5DA511}"/>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Ellipszis 56">
              <a:extLst>
                <a:ext uri="{FF2B5EF4-FFF2-40B4-BE49-F238E27FC236}">
                  <a16:creationId xmlns:a16="http://schemas.microsoft.com/office/drawing/2014/main" id="{058FA66E-8FE4-43E4-9BA5-7993B1AD0790}"/>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Ellipszis 57">
              <a:extLst>
                <a:ext uri="{FF2B5EF4-FFF2-40B4-BE49-F238E27FC236}">
                  <a16:creationId xmlns:a16="http://schemas.microsoft.com/office/drawing/2014/main" id="{D63CE235-EF06-4D41-BF8E-B742BAF5638C}"/>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Ellipszis 58">
              <a:extLst>
                <a:ext uri="{FF2B5EF4-FFF2-40B4-BE49-F238E27FC236}">
                  <a16:creationId xmlns:a16="http://schemas.microsoft.com/office/drawing/2014/main" id="{D66C1685-D0DA-4084-805E-BABE72AF8D44}"/>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6B9BF5EE-55F7-4F64-AD2B-DEF350ADB5E4}"/>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0FAD9A09-06BA-4216-AD69-5520C802673A}"/>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Ellipszis 61">
              <a:extLst>
                <a:ext uri="{FF2B5EF4-FFF2-40B4-BE49-F238E27FC236}">
                  <a16:creationId xmlns:a16="http://schemas.microsoft.com/office/drawing/2014/main" id="{6E19AD00-FDE1-4E3C-8F6A-36CA59404EA2}"/>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12B5726F-FEFD-46F8-92C8-C9F6136C7B66}"/>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872EA4DD-2794-45C8-948C-A22F7AA1677D}"/>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3952CE73-749E-4209-A710-8DD681DB0F07}"/>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 name="Csoportba foglalás 6">
            <a:extLst>
              <a:ext uri="{FF2B5EF4-FFF2-40B4-BE49-F238E27FC236}">
                <a16:creationId xmlns:a16="http://schemas.microsoft.com/office/drawing/2014/main" id="{DCF08252-4FF3-472C-9ECB-DF94C69EDA40}"/>
              </a:ext>
            </a:extLst>
          </p:cNvPr>
          <p:cNvGrpSpPr/>
          <p:nvPr/>
        </p:nvGrpSpPr>
        <p:grpSpPr>
          <a:xfrm>
            <a:off x="561111" y="4981308"/>
            <a:ext cx="9307354" cy="668432"/>
            <a:chOff x="1856329" y="3959197"/>
            <a:chExt cx="9307354" cy="668432"/>
          </a:xfrm>
        </p:grpSpPr>
        <p:sp>
          <p:nvSpPr>
            <p:cNvPr id="38" name="Ellipszis 37">
              <a:extLst>
                <a:ext uri="{FF2B5EF4-FFF2-40B4-BE49-F238E27FC236}">
                  <a16:creationId xmlns:a16="http://schemas.microsoft.com/office/drawing/2014/main" id="{A0AE3AB2-327D-4281-84DD-B33F20304B03}"/>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C52BF53C-8AC3-4A82-B188-AD7C277EF855}"/>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D6071399-6DFF-4913-93FB-4D072FAF4D2E}"/>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a:extLst>
                <a:ext uri="{FF2B5EF4-FFF2-40B4-BE49-F238E27FC236}">
                  <a16:creationId xmlns:a16="http://schemas.microsoft.com/office/drawing/2014/main" id="{F64ED1D0-B824-48B5-B96D-DC69C8AE8862}"/>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a:extLst>
                <a:ext uri="{FF2B5EF4-FFF2-40B4-BE49-F238E27FC236}">
                  <a16:creationId xmlns:a16="http://schemas.microsoft.com/office/drawing/2014/main" id="{6FD931C4-CB9A-41E6-BCC0-A09F515914F6}"/>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2C0FA463-5A1C-4B3D-91ED-03A22C4EF351}"/>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a:extLst>
                <a:ext uri="{FF2B5EF4-FFF2-40B4-BE49-F238E27FC236}">
                  <a16:creationId xmlns:a16="http://schemas.microsoft.com/office/drawing/2014/main" id="{6C0E8FEB-F277-43C6-8555-35E763B2D96A}"/>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7B3401C7-F7C3-4604-9F09-A31CDD282140}"/>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6" name="Ellipszis 45">
              <a:extLst>
                <a:ext uri="{FF2B5EF4-FFF2-40B4-BE49-F238E27FC236}">
                  <a16:creationId xmlns:a16="http://schemas.microsoft.com/office/drawing/2014/main" id="{B8F7BBB6-6F70-43BD-B49F-E3CB9A2A9F76}"/>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9A65A3D0-6CBB-4DB0-B4A9-83589CE4EEBC}"/>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013B08D9-48E7-45C4-A8ED-CDE272E89EBD}"/>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33C42C98-F2CA-45BB-BD03-7321F1E46FAB}"/>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0132D80F-F013-4B6F-9EB6-DC049ABE4F27}"/>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F4FD08CE-315F-4265-92EF-629424086EFE}"/>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 name="Csoportba foglalás 7">
            <a:extLst>
              <a:ext uri="{FF2B5EF4-FFF2-40B4-BE49-F238E27FC236}">
                <a16:creationId xmlns:a16="http://schemas.microsoft.com/office/drawing/2014/main" id="{DA828407-7023-4BEE-ADC0-7BBC6958B42A}"/>
              </a:ext>
            </a:extLst>
          </p:cNvPr>
          <p:cNvGrpSpPr/>
          <p:nvPr/>
        </p:nvGrpSpPr>
        <p:grpSpPr>
          <a:xfrm>
            <a:off x="243315" y="4397184"/>
            <a:ext cx="9307354" cy="668432"/>
            <a:chOff x="1856329" y="3959197"/>
            <a:chExt cx="9307354" cy="668432"/>
          </a:xfrm>
        </p:grpSpPr>
        <p:sp>
          <p:nvSpPr>
            <p:cNvPr id="24" name="Ellipszis 23">
              <a:extLst>
                <a:ext uri="{FF2B5EF4-FFF2-40B4-BE49-F238E27FC236}">
                  <a16:creationId xmlns:a16="http://schemas.microsoft.com/office/drawing/2014/main" id="{80FAA243-8964-42CC-AA81-A1E36462C526}"/>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08B65BE8-F4DD-45D5-99C3-3727D9F88B34}"/>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7EFD1AF6-CFE7-4E48-B6EA-C2BC6157F988}"/>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3A1BF951-41BC-44F0-92A1-A0016B31C779}"/>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07294F8E-4125-489C-9B14-50B4D47B5CD5}"/>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52E269BB-D182-4D88-AD90-E9A1B69A4A36}"/>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8E8583A4-4D22-48CE-A265-D6818BE7B3AE}"/>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B82DE5B6-C79F-4E26-BFF6-8AF4E5006EAD}"/>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49D22742-7141-4E91-960B-C2B19775F1C9}"/>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AD4744F6-AB3F-4BC6-8C7E-6D040AF570BC}"/>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5B1C0BA2-6ECF-4F81-92CE-40EA28E3C8F3}"/>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908414A5-5C56-46AD-B73C-33F86734ACA2}"/>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6F9437D6-7CE9-4B47-817D-E39A600FCC28}"/>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7E098323-34D5-41F7-A604-64A22C41F61F}"/>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 name="Csoportba foglalás 8">
            <a:extLst>
              <a:ext uri="{FF2B5EF4-FFF2-40B4-BE49-F238E27FC236}">
                <a16:creationId xmlns:a16="http://schemas.microsoft.com/office/drawing/2014/main" id="{839BAABF-8D7A-43B7-B0AE-D4124F441811}"/>
              </a:ext>
            </a:extLst>
          </p:cNvPr>
          <p:cNvGrpSpPr/>
          <p:nvPr/>
        </p:nvGrpSpPr>
        <p:grpSpPr>
          <a:xfrm>
            <a:off x="242458" y="5557397"/>
            <a:ext cx="9307354" cy="668432"/>
            <a:chOff x="1856329" y="3959197"/>
            <a:chExt cx="9307354" cy="668432"/>
          </a:xfrm>
        </p:grpSpPr>
        <p:sp>
          <p:nvSpPr>
            <p:cNvPr id="10" name="Ellipszis 9">
              <a:extLst>
                <a:ext uri="{FF2B5EF4-FFF2-40B4-BE49-F238E27FC236}">
                  <a16:creationId xmlns:a16="http://schemas.microsoft.com/office/drawing/2014/main" id="{A09B7A53-E655-4CE3-ACCE-3F1D6081972C}"/>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AC0552C2-CBB9-4893-80B6-09D3F6E04324}"/>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324B36F0-03E6-4732-BB9F-803E0832A2C6}"/>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a:extLst>
                <a:ext uri="{FF2B5EF4-FFF2-40B4-BE49-F238E27FC236}">
                  <a16:creationId xmlns:a16="http://schemas.microsoft.com/office/drawing/2014/main" id="{7AE1A5DE-48F1-4E3D-A9AE-665729E5CD53}"/>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B3FF3BD1-3B9E-4A63-B9F8-49674D217826}"/>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A001CA7F-5F3F-4F22-8F90-6351783EDAF5}"/>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D864DBB5-99AF-49E5-A51B-524095E3D057}"/>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075E804C-F24B-46DD-8A48-5098AF560ED7}"/>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E06BF3DB-5631-4548-B066-A2F145053FA0}"/>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E56F0BD2-C8FF-412D-8A48-360DE8CA60EE}"/>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id="{B5E93C64-EB49-4186-9E24-97351F4CBC85}"/>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id="{099799AD-1013-4AC3-9E3E-2E6B919ACBF2}"/>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87B23D6E-03E5-495C-972D-F3DAB84148C0}"/>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AA5EF1BB-3565-4E39-B818-95C5459D871D}"/>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80" name="Téglalap 79">
            <a:extLst>
              <a:ext uri="{FF2B5EF4-FFF2-40B4-BE49-F238E27FC236}">
                <a16:creationId xmlns:a16="http://schemas.microsoft.com/office/drawing/2014/main" id="{0F5B2EA7-DA33-4701-ADB9-03B0F54AD75F}"/>
              </a:ext>
            </a:extLst>
          </p:cNvPr>
          <p:cNvSpPr/>
          <p:nvPr/>
        </p:nvSpPr>
        <p:spPr>
          <a:xfrm>
            <a:off x="356785" y="3048000"/>
            <a:ext cx="9745917" cy="16088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a:extLst>
              <a:ext uri="{FF2B5EF4-FFF2-40B4-BE49-F238E27FC236}">
                <a16:creationId xmlns:a16="http://schemas.microsoft.com/office/drawing/2014/main" id="{5D7F8D0B-7EC3-4165-9C58-18ED112E8BFB}"/>
              </a:ext>
            </a:extLst>
          </p:cNvPr>
          <p:cNvSpPr/>
          <p:nvPr/>
        </p:nvSpPr>
        <p:spPr>
          <a:xfrm>
            <a:off x="360501" y="6238976"/>
            <a:ext cx="11340000" cy="16088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86" name="Csoportba foglalás 85">
            <a:extLst>
              <a:ext uri="{FF2B5EF4-FFF2-40B4-BE49-F238E27FC236}">
                <a16:creationId xmlns:a16="http://schemas.microsoft.com/office/drawing/2014/main" id="{44BD89D0-3668-4208-B715-1057C7EE0CD8}"/>
              </a:ext>
            </a:extLst>
          </p:cNvPr>
          <p:cNvGrpSpPr/>
          <p:nvPr/>
        </p:nvGrpSpPr>
        <p:grpSpPr>
          <a:xfrm>
            <a:off x="9812409" y="2420843"/>
            <a:ext cx="1374222" cy="700828"/>
            <a:chOff x="9812409" y="2420843"/>
            <a:chExt cx="1374222" cy="700828"/>
          </a:xfrm>
        </p:grpSpPr>
        <p:cxnSp>
          <p:nvCxnSpPr>
            <p:cNvPr id="83" name="Egyenes összekötő nyíllal 82">
              <a:extLst>
                <a:ext uri="{FF2B5EF4-FFF2-40B4-BE49-F238E27FC236}">
                  <a16:creationId xmlns:a16="http://schemas.microsoft.com/office/drawing/2014/main" id="{9FA26B72-2DE4-4786-AD82-85C7801CE123}"/>
                </a:ext>
              </a:extLst>
            </p:cNvPr>
            <p:cNvCxnSpPr/>
            <p:nvPr/>
          </p:nvCxnSpPr>
          <p:spPr>
            <a:xfrm>
              <a:off x="10109453" y="3121671"/>
              <a:ext cx="976086"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Szövegdoboz 83">
                  <a:extLst>
                    <a:ext uri="{FF2B5EF4-FFF2-40B4-BE49-F238E27FC236}">
                      <a16:creationId xmlns:a16="http://schemas.microsoft.com/office/drawing/2014/main" id="{2CBEEE4C-9196-4E48-B94E-E4EF5B47BCB6}"/>
                    </a:ext>
                  </a:extLst>
                </p:cNvPr>
                <p:cNvSpPr txBox="1"/>
                <p:nvPr/>
              </p:nvSpPr>
              <p:spPr>
                <a:xfrm>
                  <a:off x="9812409" y="2420843"/>
                  <a:ext cx="1374222"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3200" i="1" smtClean="0">
                                <a:latin typeface="Cambria Math" panose="02040503050406030204" pitchFamily="18" charset="0"/>
                                <a:ea typeface="Cambria Math" panose="02040503050406030204" pitchFamily="18" charset="0"/>
                              </a:rPr>
                            </m:ctrlPr>
                          </m:accPr>
                          <m:e>
                            <m:r>
                              <a:rPr lang="hu-HU" sz="3200" i="1">
                                <a:latin typeface="Cambria Math" panose="02040503050406030204" pitchFamily="18" charset="0"/>
                                <a:ea typeface="Cambria Math" panose="02040503050406030204" pitchFamily="18" charset="0"/>
                              </a:rPr>
                              <m:t>𝑣</m:t>
                            </m:r>
                          </m:e>
                        </m:acc>
                        <m:r>
                          <a:rPr lang="hu-HU" sz="3200" b="0" i="1" smtClean="0">
                            <a:latin typeface="Cambria Math" panose="02040503050406030204" pitchFamily="18" charset="0"/>
                            <a:ea typeface="Cambria Math" panose="02040503050406030204" pitchFamily="18" charset="0"/>
                          </a:rPr>
                          <m:t>~−</m:t>
                        </m:r>
                        <m:acc>
                          <m:accPr>
                            <m:chr m:val="⃗"/>
                            <m:ctrlPr>
                              <a:rPr lang="hu-HU" sz="3200" i="1">
                                <a:latin typeface="Cambria Math" panose="02040503050406030204" pitchFamily="18" charset="0"/>
                              </a:rPr>
                            </m:ctrlPr>
                          </m:accPr>
                          <m:e>
                            <m:r>
                              <a:rPr lang="hu-HU" sz="3200" i="1">
                                <a:latin typeface="Cambria Math" panose="02040503050406030204" pitchFamily="18" charset="0"/>
                              </a:rPr>
                              <m:t>𝐹</m:t>
                            </m:r>
                          </m:e>
                        </m:acc>
                      </m:oMath>
                    </m:oMathPara>
                  </a14:m>
                  <a:endParaRPr lang="hu-HU" sz="3200" dirty="0"/>
                </a:p>
              </p:txBody>
            </p:sp>
          </mc:Choice>
          <mc:Fallback xmlns="">
            <p:sp>
              <p:nvSpPr>
                <p:cNvPr id="84" name="Szövegdoboz 83">
                  <a:extLst>
                    <a:ext uri="{FF2B5EF4-FFF2-40B4-BE49-F238E27FC236}">
                      <a16:creationId xmlns:a16="http://schemas.microsoft.com/office/drawing/2014/main" id="{2CBEEE4C-9196-4E48-B94E-E4EF5B47BCB6}"/>
                    </a:ext>
                  </a:extLst>
                </p:cNvPr>
                <p:cNvSpPr txBox="1">
                  <a:spLocks noRot="1" noChangeAspect="1" noMove="1" noResize="1" noEditPoints="1" noAdjustHandles="1" noChangeArrowheads="1" noChangeShapeType="1" noTextEdit="1"/>
                </p:cNvSpPr>
                <p:nvPr/>
              </p:nvSpPr>
              <p:spPr>
                <a:xfrm>
                  <a:off x="9812409" y="2420843"/>
                  <a:ext cx="1374222" cy="552331"/>
                </a:xfrm>
                <a:prstGeom prst="rect">
                  <a:avLst/>
                </a:prstGeom>
                <a:blipFill>
                  <a:blip r:embed="rId3"/>
                  <a:stretch>
                    <a:fillRect/>
                  </a:stretch>
                </a:blipFill>
              </p:spPr>
              <p:txBody>
                <a:bodyPr/>
                <a:lstStyle/>
                <a:p>
                  <a:r>
                    <a:rPr lang="hu-HU">
                      <a:noFill/>
                    </a:rPr>
                    <a:t> </a:t>
                  </a:r>
                </a:p>
              </p:txBody>
            </p:sp>
          </mc:Fallback>
        </mc:AlternateContent>
      </p:grpSp>
      <p:grpSp>
        <p:nvGrpSpPr>
          <p:cNvPr id="93" name="Csoportba foglalás 92">
            <a:extLst>
              <a:ext uri="{FF2B5EF4-FFF2-40B4-BE49-F238E27FC236}">
                <a16:creationId xmlns:a16="http://schemas.microsoft.com/office/drawing/2014/main" id="{C7E1535F-F2DE-4409-A40C-0BD08F16197C}"/>
              </a:ext>
            </a:extLst>
          </p:cNvPr>
          <p:cNvGrpSpPr/>
          <p:nvPr/>
        </p:nvGrpSpPr>
        <p:grpSpPr>
          <a:xfrm>
            <a:off x="10043710" y="3215937"/>
            <a:ext cx="447827" cy="3032079"/>
            <a:chOff x="10043710" y="3215937"/>
            <a:chExt cx="447827" cy="3032079"/>
          </a:xfrm>
        </p:grpSpPr>
        <p:cxnSp>
          <p:nvCxnSpPr>
            <p:cNvPr id="88" name="Egyenes összekötő nyíllal 87">
              <a:extLst>
                <a:ext uri="{FF2B5EF4-FFF2-40B4-BE49-F238E27FC236}">
                  <a16:creationId xmlns:a16="http://schemas.microsoft.com/office/drawing/2014/main" id="{ABE79984-BA9D-4A98-8F92-FD19DBDE8428}"/>
                </a:ext>
              </a:extLst>
            </p:cNvPr>
            <p:cNvCxnSpPr>
              <a:cxnSpLocks/>
            </p:cNvCxnSpPr>
            <p:nvPr/>
          </p:nvCxnSpPr>
          <p:spPr>
            <a:xfrm>
              <a:off x="10043710" y="3215937"/>
              <a:ext cx="0" cy="303207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Szövegdoboz 89">
                  <a:extLst>
                    <a:ext uri="{FF2B5EF4-FFF2-40B4-BE49-F238E27FC236}">
                      <a16:creationId xmlns:a16="http://schemas.microsoft.com/office/drawing/2014/main" id="{7F2EF30A-4435-4C3E-B627-9D0C7D8D3819}"/>
                    </a:ext>
                  </a:extLst>
                </p:cNvPr>
                <p:cNvSpPr txBox="1"/>
                <p:nvPr/>
              </p:nvSpPr>
              <p:spPr>
                <a:xfrm>
                  <a:off x="10189980" y="4476449"/>
                  <a:ext cx="301557"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𝑑</m:t>
                        </m:r>
                      </m:oMath>
                    </m:oMathPara>
                  </a14:m>
                  <a:endParaRPr lang="hu-HU" sz="2800" dirty="0"/>
                </a:p>
              </p:txBody>
            </p:sp>
          </mc:Choice>
          <mc:Fallback xmlns="">
            <p:sp>
              <p:nvSpPr>
                <p:cNvPr id="90" name="Szövegdoboz 89">
                  <a:extLst>
                    <a:ext uri="{FF2B5EF4-FFF2-40B4-BE49-F238E27FC236}">
                      <a16:creationId xmlns:a16="http://schemas.microsoft.com/office/drawing/2014/main" id="{7F2EF30A-4435-4C3E-B627-9D0C7D8D3819}"/>
                    </a:ext>
                  </a:extLst>
                </p:cNvPr>
                <p:cNvSpPr txBox="1">
                  <a:spLocks noRot="1" noChangeAspect="1" noMove="1" noResize="1" noEditPoints="1" noAdjustHandles="1" noChangeArrowheads="1" noChangeShapeType="1" noTextEdit="1"/>
                </p:cNvSpPr>
                <p:nvPr/>
              </p:nvSpPr>
              <p:spPr>
                <a:xfrm>
                  <a:off x="10189980" y="4476449"/>
                  <a:ext cx="301557" cy="430887"/>
                </a:xfrm>
                <a:prstGeom prst="rect">
                  <a:avLst/>
                </a:prstGeom>
                <a:blipFill>
                  <a:blip r:embed="rId4"/>
                  <a:stretch>
                    <a:fillRect/>
                  </a:stretch>
                </a:blipFill>
              </p:spPr>
              <p:txBody>
                <a:bodyPr/>
                <a:lstStyle/>
                <a:p>
                  <a:r>
                    <a:rPr lang="hu-HU">
                      <a:noFill/>
                    </a:rPr>
                    <a:t> </a:t>
                  </a:r>
                </a:p>
              </p:txBody>
            </p:sp>
          </mc:Fallback>
        </mc:AlternateContent>
      </p:grpSp>
      <mc:AlternateContent xmlns:mc="http://schemas.openxmlformats.org/markup-compatibility/2006" xmlns:a14="http://schemas.microsoft.com/office/drawing/2010/main">
        <mc:Choice Requires="a14">
          <p:sp>
            <p:nvSpPr>
              <p:cNvPr id="91" name="Szövegdoboz 90">
                <a:extLst>
                  <a:ext uri="{FF2B5EF4-FFF2-40B4-BE49-F238E27FC236}">
                    <a16:creationId xmlns:a16="http://schemas.microsoft.com/office/drawing/2014/main" id="{98A87BFE-AAC2-44D2-B1B3-E8370FE14D8D}"/>
                  </a:ext>
                </a:extLst>
              </p:cNvPr>
              <p:cNvSpPr txBox="1"/>
              <p:nvPr/>
            </p:nvSpPr>
            <p:spPr>
              <a:xfrm>
                <a:off x="4870743" y="2578845"/>
                <a:ext cx="3129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𝐴</m:t>
                      </m:r>
                    </m:oMath>
                  </m:oMathPara>
                </a14:m>
                <a:endParaRPr lang="hu-HU" sz="2800" dirty="0"/>
              </a:p>
            </p:txBody>
          </p:sp>
        </mc:Choice>
        <mc:Fallback xmlns="">
          <p:sp>
            <p:nvSpPr>
              <p:cNvPr id="91" name="Szövegdoboz 90">
                <a:extLst>
                  <a:ext uri="{FF2B5EF4-FFF2-40B4-BE49-F238E27FC236}">
                    <a16:creationId xmlns:a16="http://schemas.microsoft.com/office/drawing/2014/main" id="{98A87BFE-AAC2-44D2-B1B3-E8370FE14D8D}"/>
                  </a:ext>
                </a:extLst>
              </p:cNvPr>
              <p:cNvSpPr txBox="1">
                <a:spLocks noRot="1" noChangeAspect="1" noMove="1" noResize="1" noEditPoints="1" noAdjustHandles="1" noChangeArrowheads="1" noChangeShapeType="1" noTextEdit="1"/>
              </p:cNvSpPr>
              <p:nvPr/>
            </p:nvSpPr>
            <p:spPr>
              <a:xfrm>
                <a:off x="4870743" y="2578845"/>
                <a:ext cx="312906" cy="430887"/>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Szövegdoboz 91">
                <a:extLst>
                  <a:ext uri="{FF2B5EF4-FFF2-40B4-BE49-F238E27FC236}">
                    <a16:creationId xmlns:a16="http://schemas.microsoft.com/office/drawing/2014/main" id="{D98ED117-92B8-4E4D-9F59-10E386EB0655}"/>
                  </a:ext>
                </a:extLst>
              </p:cNvPr>
              <p:cNvSpPr txBox="1"/>
              <p:nvPr/>
            </p:nvSpPr>
            <p:spPr>
              <a:xfrm>
                <a:off x="5126732" y="4225489"/>
                <a:ext cx="1993303" cy="97167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𝐹</m:t>
                          </m:r>
                        </m:e>
                      </m:acc>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𝜂</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𝐴</m:t>
                          </m:r>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𝑣</m:t>
                              </m:r>
                            </m:e>
                          </m:acc>
                        </m:num>
                        <m:den>
                          <m:r>
                            <a:rPr lang="hu-HU" sz="3200" b="0" i="1" smtClean="0">
                              <a:latin typeface="Cambria Math" panose="02040503050406030204" pitchFamily="18" charset="0"/>
                            </a:rPr>
                            <m:t>𝑑</m:t>
                          </m:r>
                        </m:den>
                      </m:f>
                    </m:oMath>
                  </m:oMathPara>
                </a14:m>
                <a:endParaRPr lang="hu-HU" sz="3200" dirty="0"/>
              </a:p>
            </p:txBody>
          </p:sp>
        </mc:Choice>
        <mc:Fallback xmlns="">
          <p:sp>
            <p:nvSpPr>
              <p:cNvPr id="92" name="Szövegdoboz 91">
                <a:extLst>
                  <a:ext uri="{FF2B5EF4-FFF2-40B4-BE49-F238E27FC236}">
                    <a16:creationId xmlns:a16="http://schemas.microsoft.com/office/drawing/2014/main" id="{D98ED117-92B8-4E4D-9F59-10E386EB0655}"/>
                  </a:ext>
                </a:extLst>
              </p:cNvPr>
              <p:cNvSpPr txBox="1">
                <a:spLocks noRot="1" noChangeAspect="1" noMove="1" noResize="1" noEditPoints="1" noAdjustHandles="1" noChangeArrowheads="1" noChangeShapeType="1" noTextEdit="1"/>
              </p:cNvSpPr>
              <p:nvPr/>
            </p:nvSpPr>
            <p:spPr>
              <a:xfrm>
                <a:off x="5126732" y="4225489"/>
                <a:ext cx="1993303" cy="97167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Szövegdoboz 93">
                <a:extLst>
                  <a:ext uri="{FF2B5EF4-FFF2-40B4-BE49-F238E27FC236}">
                    <a16:creationId xmlns:a16="http://schemas.microsoft.com/office/drawing/2014/main" id="{7F08CCD7-6E62-4DED-B438-118BD9A162DA}"/>
                  </a:ext>
                </a:extLst>
              </p:cNvPr>
              <p:cNvSpPr txBox="1"/>
              <p:nvPr/>
            </p:nvSpPr>
            <p:spPr>
              <a:xfrm>
                <a:off x="3126166" y="5444702"/>
                <a:ext cx="5083956" cy="492443"/>
              </a:xfrm>
              <a:prstGeom prst="rect">
                <a:avLst/>
              </a:prstGeom>
              <a:solidFill>
                <a:schemeClr val="bg1"/>
              </a:solidFill>
            </p:spPr>
            <p:txBody>
              <a:bodyPr wrap="none" lIns="0" tIns="0" rIns="0" bIns="0" rtlCol="0">
                <a:spAutoFit/>
              </a:bodyPr>
              <a:lstStyle/>
              <a:p>
                <a14:m>
                  <m:oMath xmlns:m="http://schemas.openxmlformats.org/officeDocument/2006/math">
                    <m:r>
                      <a:rPr lang="hu-HU" sz="3200" i="1" smtClean="0">
                        <a:latin typeface="Cambria Math" panose="02040503050406030204" pitchFamily="18" charset="0"/>
                        <a:ea typeface="Cambria Math" panose="02040503050406030204" pitchFamily="18" charset="0"/>
                      </a:rPr>
                      <m:t>𝜂</m:t>
                    </m:r>
                    <m:r>
                      <a:rPr lang="hu-HU" sz="3200" b="0" i="1" smtClean="0">
                        <a:latin typeface="Cambria Math" panose="02040503050406030204" pitchFamily="18" charset="0"/>
                        <a:ea typeface="Cambria Math" panose="02040503050406030204" pitchFamily="18" charset="0"/>
                      </a:rPr>
                      <m:t> </m:t>
                    </m:r>
                  </m:oMath>
                </a14:m>
                <a:r>
                  <a:rPr lang="hu-HU" sz="3200" dirty="0" smtClean="0">
                    <a:latin typeface="Times New Roman" panose="02020603050405020304" pitchFamily="18" charset="0"/>
                    <a:cs typeface="Times New Roman" panose="02020603050405020304" pitchFamily="18" charset="0"/>
                  </a:rPr>
                  <a:t>– dynamic/absolute viscosity</a:t>
                </a:r>
                <a:endParaRPr lang="hu-HU" sz="3200" dirty="0">
                  <a:latin typeface="Times New Roman" panose="02020603050405020304" pitchFamily="18" charset="0"/>
                  <a:cs typeface="Times New Roman" panose="02020603050405020304" pitchFamily="18" charset="0"/>
                </a:endParaRPr>
              </a:p>
            </p:txBody>
          </p:sp>
        </mc:Choice>
        <mc:Fallback xmlns="">
          <p:sp>
            <p:nvSpPr>
              <p:cNvPr id="94" name="Szövegdoboz 93">
                <a:extLst>
                  <a:ext uri="{FF2B5EF4-FFF2-40B4-BE49-F238E27FC236}">
                    <a16:creationId xmlns:a16="http://schemas.microsoft.com/office/drawing/2014/main" id="{7F08CCD7-6E62-4DED-B438-118BD9A162DA}"/>
                  </a:ext>
                </a:extLst>
              </p:cNvPr>
              <p:cNvSpPr txBox="1">
                <a:spLocks noRot="1" noChangeAspect="1" noMove="1" noResize="1" noEditPoints="1" noAdjustHandles="1" noChangeArrowheads="1" noChangeShapeType="1" noTextEdit="1"/>
              </p:cNvSpPr>
              <p:nvPr/>
            </p:nvSpPr>
            <p:spPr>
              <a:xfrm>
                <a:off x="3126166" y="5444702"/>
                <a:ext cx="5083956" cy="492443"/>
              </a:xfrm>
              <a:prstGeom prst="rect">
                <a:avLst/>
              </a:prstGeom>
              <a:blipFill>
                <a:blip r:embed="rId7"/>
                <a:stretch>
                  <a:fillRect t="-25926" r="-3717" b="-48148"/>
                </a:stretch>
              </a:blipFill>
            </p:spPr>
            <p:txBody>
              <a:bodyPr/>
              <a:lstStyle/>
              <a:p>
                <a:r>
                  <a:rPr lang="en-US">
                    <a:noFill/>
                  </a:rPr>
                  <a:t> </a:t>
                </a:r>
              </a:p>
            </p:txBody>
          </p:sp>
        </mc:Fallback>
      </mc:AlternateContent>
    </p:spTree>
    <p:extLst>
      <p:ext uri="{BB962C8B-B14F-4D97-AF65-F5344CB8AC3E}">
        <p14:creationId xmlns:p14="http://schemas.microsoft.com/office/powerpoint/2010/main" val="375903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fill="hold" grpId="0" nodeType="clickEffect">
                                  <p:stCondLst>
                                    <p:cond delay="0"/>
                                  </p:stCondLst>
                                  <p:childTnLst>
                                    <p:animMotion origin="layout" path="M 3.75E-6 1.48148E-6 L 0.17109 0.00116 " pathEditMode="relative" rAng="0" ptsTypes="AA">
                                      <p:cBhvr>
                                        <p:cTn id="30" dur="2000" fill="hold"/>
                                        <p:tgtEl>
                                          <p:spTgt spid="80"/>
                                        </p:tgtEl>
                                        <p:attrNameLst>
                                          <p:attrName>ppt_x</p:attrName>
                                          <p:attrName>ppt_y</p:attrName>
                                        </p:attrNameLst>
                                      </p:cBhvr>
                                      <p:rCtr x="8555" y="46"/>
                                    </p:animMotion>
                                  </p:childTnLst>
                                </p:cTn>
                              </p:par>
                              <p:par>
                                <p:cTn id="31" presetID="42" presetClass="path" presetSubtype="0" fill="hold" nodeType="withEffect">
                                  <p:stCondLst>
                                    <p:cond delay="0"/>
                                  </p:stCondLst>
                                  <p:childTnLst>
                                    <p:animMotion origin="layout" path="M 2.08333E-7 0 L 0.21771 -0.00231 " pathEditMode="relative" rAng="0" ptsTypes="AA">
                                      <p:cBhvr>
                                        <p:cTn id="32" dur="2000" fill="hold"/>
                                        <p:tgtEl>
                                          <p:spTgt spid="5"/>
                                        </p:tgtEl>
                                        <p:attrNameLst>
                                          <p:attrName>ppt_x</p:attrName>
                                          <p:attrName>ppt_y</p:attrName>
                                        </p:attrNameLst>
                                      </p:cBhvr>
                                      <p:rCtr x="10885" y="-116"/>
                                    </p:animMotion>
                                  </p:childTnLst>
                                </p:cTn>
                              </p:par>
                              <p:par>
                                <p:cTn id="33" presetID="42" presetClass="path" presetSubtype="0" fill="hold" nodeType="withEffect">
                                  <p:stCondLst>
                                    <p:cond delay="0"/>
                                  </p:stCondLst>
                                  <p:childTnLst>
                                    <p:animMotion origin="layout" path="M 2.29167E-6 -2.59259E-6 L 0.16328 -0.00185 " pathEditMode="relative" rAng="0" ptsTypes="AA">
                                      <p:cBhvr>
                                        <p:cTn id="34" dur="2000" fill="hold"/>
                                        <p:tgtEl>
                                          <p:spTgt spid="6"/>
                                        </p:tgtEl>
                                        <p:attrNameLst>
                                          <p:attrName>ppt_x</p:attrName>
                                          <p:attrName>ppt_y</p:attrName>
                                        </p:attrNameLst>
                                      </p:cBhvr>
                                      <p:rCtr x="8164" y="-93"/>
                                    </p:animMotion>
                                  </p:childTnLst>
                                </p:cTn>
                              </p:par>
                              <p:par>
                                <p:cTn id="35" presetID="42" presetClass="path" presetSubtype="0" fill="hold" nodeType="withEffect">
                                  <p:stCondLst>
                                    <p:cond delay="0"/>
                                  </p:stCondLst>
                                  <p:childTnLst>
                                    <p:animMotion origin="layout" path="M -2.5E-6 -4.81481E-6 L 0.10886 -0.00208 " pathEditMode="relative" rAng="0" ptsTypes="AA">
                                      <p:cBhvr>
                                        <p:cTn id="36" dur="2000" fill="hold"/>
                                        <p:tgtEl>
                                          <p:spTgt spid="8"/>
                                        </p:tgtEl>
                                        <p:attrNameLst>
                                          <p:attrName>ppt_x</p:attrName>
                                          <p:attrName>ppt_y</p:attrName>
                                        </p:attrNameLst>
                                      </p:cBhvr>
                                      <p:rCtr x="5443" y="-116"/>
                                    </p:animMotion>
                                  </p:childTnLst>
                                </p:cTn>
                              </p:par>
                              <p:par>
                                <p:cTn id="37" presetID="42" presetClass="path" presetSubtype="0" fill="hold" nodeType="withEffect">
                                  <p:stCondLst>
                                    <p:cond delay="0"/>
                                  </p:stCondLst>
                                  <p:childTnLst>
                                    <p:animMotion origin="layout" path="M -4.16667E-6 0 L 0.05664 -0.00046 " pathEditMode="relative" rAng="0" ptsTypes="AA">
                                      <p:cBhvr>
                                        <p:cTn id="38" dur="2000" fill="hold"/>
                                        <p:tgtEl>
                                          <p:spTgt spid="7"/>
                                        </p:tgtEl>
                                        <p:attrNameLst>
                                          <p:attrName>ppt_x</p:attrName>
                                          <p:attrName>ppt_y</p:attrName>
                                        </p:attrNameLst>
                                      </p:cBhvr>
                                      <p:rCtr x="2826" y="-23"/>
                                    </p:animMotion>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heel(1)">
                                      <p:cBhvr>
                                        <p:cTn id="43" dur="2000"/>
                                        <p:tgtEl>
                                          <p:spTgt spid="92"/>
                                        </p:tgtEl>
                                      </p:cBhvr>
                                    </p:animEffect>
                                  </p:childTnLst>
                                </p:cTn>
                              </p:par>
                            </p:childTnLst>
                          </p:cTn>
                        </p:par>
                        <p:par>
                          <p:cTn id="44" fill="hold">
                            <p:stCondLst>
                              <p:cond delay="2000"/>
                            </p:stCondLst>
                            <p:childTnLst>
                              <p:par>
                                <p:cTn id="45" presetID="1" presetClass="entr" presetSubtype="0" fill="hold" grpId="0" nodeType="afterEffect">
                                  <p:stCondLst>
                                    <p:cond delay="100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91" grpId="0"/>
      <p:bldP spid="92" grpId="0" animBg="1"/>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95645"/>
            <a:ext cx="10515600" cy="1325563"/>
          </a:xfrm>
        </p:spPr>
        <p:txBody>
          <a:bodyPr>
            <a:normAutofit/>
          </a:bodyPr>
          <a:lstStyle/>
          <a:p>
            <a:r>
              <a:rPr lang="hu-HU" dirty="0" smtClean="0">
                <a:latin typeface="Times New Roman" panose="02020603050405020304" pitchFamily="18" charset="0"/>
                <a:cs typeface="Times New Roman" panose="02020603050405020304" pitchFamily="18" charset="0"/>
              </a:rPr>
              <a:t>For instance,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want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study the law of conservation of mass, as Lavoisier did, then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outflow and inflow of matter between the system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its </a:t>
            </a:r>
            <a:r>
              <a:rPr lang="en-US" dirty="0" smtClean="0">
                <a:latin typeface="Times New Roman" panose="02020603050405020304" pitchFamily="18" charset="0"/>
                <a:cs typeface="Times New Roman" panose="02020603050405020304" pitchFamily="18" charset="0"/>
              </a:rPr>
              <a:t>environment</a:t>
            </a:r>
            <a:r>
              <a:rPr lang="hu-HU" dirty="0" smtClean="0">
                <a:latin typeface="Times New Roman" panose="02020603050405020304" pitchFamily="18" charset="0"/>
                <a:cs typeface="Times New Roman" panose="02020603050405020304" pitchFamily="18" charset="0"/>
              </a:rPr>
              <a:t> must be prevented</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4200C32F-B090-4F79-941B-1A6A50BB8904}"/>
              </a:ext>
            </a:extLst>
          </p:cNvPr>
          <p:cNvSpPr txBox="1"/>
          <p:nvPr/>
        </p:nvSpPr>
        <p:spPr>
          <a:xfrm>
            <a:off x="6985417" y="5851694"/>
            <a:ext cx="5000536" cy="923330"/>
          </a:xfrm>
          <a:prstGeom prst="rect">
            <a:avLst/>
          </a:prstGeom>
          <a:noFill/>
        </p:spPr>
        <p:txBody>
          <a:bodyPr wrap="none" rtlCol="0">
            <a:spAutoFit/>
          </a:bodyPr>
          <a:lstStyle/>
          <a:p>
            <a:r>
              <a:rPr lang="hu-HU" dirty="0">
                <a:hlinkClick r:id="rId3"/>
              </a:rPr>
              <a:t>https://www.youtube.com/watch?v=ZvrJgGhnmJo</a:t>
            </a:r>
            <a:r>
              <a:rPr lang="hu-HU" dirty="0"/>
              <a:t> </a:t>
            </a:r>
          </a:p>
          <a:p>
            <a:endParaRPr lang="hu-HU" dirty="0"/>
          </a:p>
          <a:p>
            <a:r>
              <a:rPr lang="hu-HU" dirty="0">
                <a:hlinkClick r:id="rId4"/>
              </a:rPr>
              <a:t>https://www.youtube.com/watch?v=ZPErStqSSMk</a:t>
            </a:r>
            <a:r>
              <a:rPr lang="hu-HU" dirty="0"/>
              <a:t>  </a:t>
            </a:r>
          </a:p>
        </p:txBody>
      </p:sp>
      <p:sp>
        <p:nvSpPr>
          <p:cNvPr id="6" name="Szövegdoboz 5">
            <a:extLst>
              <a:ext uri="{FF2B5EF4-FFF2-40B4-BE49-F238E27FC236}">
                <a16:creationId xmlns:a16="http://schemas.microsoft.com/office/drawing/2014/main" id="{20FAA370-C2C3-4199-8398-E6B3AC465A81}"/>
              </a:ext>
            </a:extLst>
          </p:cNvPr>
          <p:cNvSpPr txBox="1"/>
          <p:nvPr/>
        </p:nvSpPr>
        <p:spPr>
          <a:xfrm>
            <a:off x="733269" y="3728036"/>
            <a:ext cx="6252147"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For example, studying the effect of temperature on the volume of gases</a:t>
            </a:r>
            <a:r>
              <a:rPr lang="hu-HU" sz="2400" dirty="0" smtClean="0">
                <a:latin typeface="Times New Roman" panose="02020603050405020304" pitchFamily="18" charset="0"/>
                <a:cs typeface="Times New Roman" panose="02020603050405020304" pitchFamily="18" charset="0"/>
              </a:rPr>
              <a:t> and</a:t>
            </a:r>
            <a:r>
              <a:rPr lang="en-US" sz="2400" dirty="0" smtClean="0">
                <a:latin typeface="Times New Roman" panose="02020603050405020304" pitchFamily="18" charset="0"/>
                <a:cs typeface="Times New Roman" panose="02020603050405020304" pitchFamily="18" charset="0"/>
              </a:rPr>
              <a:t> the </a:t>
            </a:r>
            <a:r>
              <a:rPr lang="hu-HU" sz="2400" dirty="0" smtClean="0">
                <a:latin typeface="Times New Roman" panose="02020603050405020304" pitchFamily="18" charset="0"/>
                <a:cs typeface="Times New Roman" panose="02020603050405020304" pitchFamily="18" charset="0"/>
              </a:rPr>
              <a:t>heat </a:t>
            </a:r>
            <a:r>
              <a:rPr lang="en-US" sz="2400" dirty="0" smtClean="0">
                <a:latin typeface="Times New Roman" panose="02020603050405020304" pitchFamily="18" charset="0"/>
                <a:cs typeface="Times New Roman" panose="02020603050405020304" pitchFamily="18" charset="0"/>
              </a:rPr>
              <a:t>flow </a:t>
            </a:r>
            <a:r>
              <a:rPr lang="hu-HU" sz="2400" dirty="0" smtClean="0">
                <a:latin typeface="Times New Roman" panose="02020603050405020304" pitchFamily="18" charset="0"/>
                <a:cs typeface="Times New Roman" panose="02020603050405020304" pitchFamily="18" charset="0"/>
              </a:rPr>
              <a:t>is prevented</a:t>
            </a:r>
            <a:r>
              <a:rPr lang="en-US" sz="2400" dirty="0" smtClean="0">
                <a:latin typeface="Times New Roman" panose="02020603050405020304" pitchFamily="18" charset="0"/>
                <a:cs typeface="Times New Roman" panose="02020603050405020304" pitchFamily="18" charset="0"/>
              </a:rPr>
              <a:t>, then nothing happens</a:t>
            </a:r>
            <a:r>
              <a:rPr lang="hu-HU" sz="2400" dirty="0" smtClean="0">
                <a:latin typeface="Times New Roman" panose="02020603050405020304" pitchFamily="18" charset="0"/>
                <a:cs typeface="Times New Roman" panose="02020603050405020304" pitchFamily="18" charset="0"/>
              </a:rPr>
              <a:t>.</a:t>
            </a:r>
            <a:r>
              <a:rPr lang="hu-HU"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Then, a system can be</a:t>
            </a:r>
            <a:r>
              <a:rPr lang="en-US" sz="2400" dirty="0" smtClean="0">
                <a:latin typeface="Times New Roman" panose="02020603050405020304" pitchFamily="18" charset="0"/>
                <a:cs typeface="Times New Roman" panose="02020603050405020304" pitchFamily="18" charset="0"/>
              </a:rPr>
              <a:t>: </a:t>
            </a:r>
          </a:p>
          <a:p>
            <a:r>
              <a:rPr lang="en-US" sz="2400" b="1" dirty="0" smtClean="0">
                <a:latin typeface="Times New Roman" panose="02020603050405020304" pitchFamily="18" charset="0"/>
                <a:cs typeface="Times New Roman" panose="02020603050405020304" pitchFamily="18" charset="0"/>
              </a:rPr>
              <a:t>- </a:t>
            </a:r>
            <a:r>
              <a:rPr lang="hu-HU" sz="2400" b="1" dirty="0" smtClean="0">
                <a:latin typeface="Times New Roman" panose="02020603050405020304" pitchFamily="18" charset="0"/>
                <a:cs typeface="Times New Roman" panose="02020603050405020304" pitchFamily="18" charset="0"/>
              </a:rPr>
              <a:t>closed</a:t>
            </a:r>
            <a:r>
              <a:rPr lang="en-US" sz="2400" dirty="0">
                <a:latin typeface="Times New Roman" panose="02020603050405020304" pitchFamily="18" charset="0"/>
                <a:cs typeface="Times New Roman" panose="02020603050405020304" pitchFamily="18" charset="0"/>
              </a:rPr>
              <a:t>, when material flow between the system and its environment is not possible, but energy exchange is </a:t>
            </a:r>
            <a:r>
              <a:rPr lang="en-US" sz="2400" dirty="0" smtClean="0">
                <a:latin typeface="Times New Roman" panose="02020603050405020304" pitchFamily="18" charset="0"/>
                <a:cs typeface="Times New Roman" panose="02020603050405020304" pitchFamily="18" charset="0"/>
              </a:rPr>
              <a:t>possible</a:t>
            </a:r>
            <a:r>
              <a:rPr lang="hu-HU"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8" name="Kép 7">
            <a:extLst>
              <a:ext uri="{FF2B5EF4-FFF2-40B4-BE49-F238E27FC236}">
                <a16:creationId xmlns:a16="http://schemas.microsoft.com/office/drawing/2014/main" id="{0D9ADFCC-32EC-4E00-9DC8-8F1DC48BA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2529" y="3556650"/>
            <a:ext cx="2143125" cy="2143125"/>
          </a:xfrm>
          <a:prstGeom prst="rect">
            <a:avLst/>
          </a:prstGeom>
        </p:spPr>
      </p:pic>
      <p:sp>
        <p:nvSpPr>
          <p:cNvPr id="9"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Types and properties of the system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2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Viscosity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14748" y="1649122"/>
            <a:ext cx="5482886" cy="5058455"/>
          </a:xfrm>
        </p:spPr>
        <p:txBody>
          <a:bodyPr>
            <a:normAutofit fontScale="85000" lnSpcReduction="10000"/>
          </a:bodyPr>
          <a:lstStyle/>
          <a:p>
            <a:r>
              <a:rPr lang="en-US" sz="3300" dirty="0">
                <a:latin typeface="Times New Roman" panose="02020603050405020304" pitchFamily="18" charset="0"/>
                <a:cs typeface="Times New Roman" panose="02020603050405020304" pitchFamily="18" charset="0"/>
              </a:rPr>
              <a:t>Newton's law of hydrodynamics is only valid for fluids that consist of </a:t>
            </a:r>
            <a:r>
              <a:rPr lang="hu-HU" sz="3300" dirty="0" smtClean="0">
                <a:latin typeface="Times New Roman" panose="02020603050405020304" pitchFamily="18" charset="0"/>
                <a:cs typeface="Times New Roman" panose="02020603050405020304" pitchFamily="18" charset="0"/>
              </a:rPr>
              <a:t>spherical </a:t>
            </a:r>
            <a:r>
              <a:rPr lang="en-US" sz="3300" dirty="0" smtClean="0">
                <a:latin typeface="Times New Roman" panose="02020603050405020304" pitchFamily="18" charset="0"/>
                <a:cs typeface="Times New Roman" panose="02020603050405020304" pitchFamily="18" charset="0"/>
              </a:rPr>
              <a:t>particles, </a:t>
            </a:r>
            <a:r>
              <a:rPr lang="en-US" sz="3300" dirty="0">
                <a:latin typeface="Times New Roman" panose="02020603050405020304" pitchFamily="18" charset="0"/>
                <a:cs typeface="Times New Roman" panose="02020603050405020304" pitchFamily="18" charset="0"/>
              </a:rPr>
              <a:t>and the forces acting between them are not </a:t>
            </a:r>
            <a:r>
              <a:rPr lang="en-US" sz="3300" dirty="0" smtClean="0">
                <a:latin typeface="Times New Roman" panose="02020603050405020304" pitchFamily="18" charset="0"/>
                <a:cs typeface="Times New Roman" panose="02020603050405020304" pitchFamily="18" charset="0"/>
              </a:rPr>
              <a:t>controlled</a:t>
            </a:r>
            <a:r>
              <a:rPr lang="hu-HU" sz="3300" dirty="0" smtClean="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Newtonian </a:t>
            </a:r>
            <a:r>
              <a:rPr lang="en-US" sz="3300" dirty="0" smtClean="0">
                <a:latin typeface="Times New Roman" panose="02020603050405020304" pitchFamily="18" charset="0"/>
                <a:cs typeface="Times New Roman" panose="02020603050405020304" pitchFamily="18" charset="0"/>
              </a:rPr>
              <a:t>fluids</a:t>
            </a:r>
            <a:r>
              <a:rPr lang="hu-HU" sz="3300" dirty="0">
                <a:latin typeface="Times New Roman" panose="02020603050405020304" pitchFamily="18" charset="0"/>
                <a:cs typeface="Times New Roman" panose="02020603050405020304" pitchFamily="18" charset="0"/>
              </a:rPr>
              <a:t>.</a:t>
            </a:r>
          </a:p>
          <a:p>
            <a:r>
              <a:rPr lang="hu-HU" sz="3300" dirty="0" smtClean="0">
                <a:latin typeface="Times New Roman" panose="02020603050405020304" pitchFamily="18" charset="0"/>
                <a:cs typeface="Times New Roman" panose="02020603050405020304" pitchFamily="18" charset="0"/>
              </a:rPr>
              <a:t>Flow behaviour of m</a:t>
            </a:r>
            <a:r>
              <a:rPr lang="en-US" sz="3300" dirty="0" smtClean="0">
                <a:latin typeface="Times New Roman" panose="02020603050405020304" pitchFamily="18" charset="0"/>
                <a:cs typeface="Times New Roman" panose="02020603050405020304" pitchFamily="18" charset="0"/>
              </a:rPr>
              <a:t>ore </a:t>
            </a:r>
            <a:r>
              <a:rPr lang="en-US" sz="3300" dirty="0">
                <a:latin typeface="Times New Roman" panose="02020603050405020304" pitchFamily="18" charset="0"/>
                <a:cs typeface="Times New Roman" panose="02020603050405020304" pitchFamily="18" charset="0"/>
              </a:rPr>
              <a:t>complex </a:t>
            </a:r>
            <a:r>
              <a:rPr lang="en-US" sz="3300" dirty="0" smtClean="0">
                <a:latin typeface="Times New Roman" panose="02020603050405020304" pitchFamily="18" charset="0"/>
                <a:cs typeface="Times New Roman" panose="02020603050405020304" pitchFamily="18" charset="0"/>
              </a:rPr>
              <a:t>systems</a:t>
            </a:r>
            <a:r>
              <a:rPr lang="hu-HU" sz="3300" dirty="0" smtClean="0">
                <a:latin typeface="Times New Roman" panose="02020603050405020304" pitchFamily="18" charset="0"/>
                <a:cs typeface="Times New Roman" panose="02020603050405020304" pitchFamily="18" charset="0"/>
              </a:rPr>
              <a:t> such as</a:t>
            </a:r>
            <a:r>
              <a:rPr lang="en-US" sz="3300" dirty="0" smtClean="0">
                <a:latin typeface="Times New Roman" panose="02020603050405020304" pitchFamily="18" charset="0"/>
                <a:cs typeface="Times New Roman" panose="02020603050405020304" pitchFamily="18" charset="0"/>
              </a:rPr>
              <a:t> macromolecular </a:t>
            </a:r>
            <a:r>
              <a:rPr lang="en-US" sz="3300" dirty="0">
                <a:latin typeface="Times New Roman" panose="02020603050405020304" pitchFamily="18" charset="0"/>
                <a:cs typeface="Times New Roman" panose="02020603050405020304" pitchFamily="18" charset="0"/>
              </a:rPr>
              <a:t>solutions, suspensions</a:t>
            </a:r>
            <a:r>
              <a:rPr lang="en-US" sz="3300" dirty="0" smtClean="0">
                <a:latin typeface="Times New Roman" panose="02020603050405020304" pitchFamily="18" charset="0"/>
                <a:cs typeface="Times New Roman" panose="02020603050405020304" pitchFamily="18" charset="0"/>
              </a:rPr>
              <a:t>,</a:t>
            </a:r>
            <a:r>
              <a:rPr lang="hu-HU" sz="3300" dirty="0" smtClean="0">
                <a:latin typeface="Times New Roman" panose="02020603050405020304" pitchFamily="18" charset="0"/>
                <a:cs typeface="Times New Roman" panose="02020603050405020304" pitchFamily="18" charset="0"/>
              </a:rPr>
              <a:t> emulsions</a:t>
            </a:r>
            <a:r>
              <a:rPr lang="en-US" sz="3300" dirty="0" smtClean="0">
                <a:latin typeface="Times New Roman" panose="02020603050405020304" pitchFamily="18" charset="0"/>
                <a:cs typeface="Times New Roman" panose="02020603050405020304" pitchFamily="18" charset="0"/>
              </a:rPr>
              <a:t> </a:t>
            </a:r>
            <a:r>
              <a:rPr lang="hu-HU" sz="3300" dirty="0" smtClean="0">
                <a:latin typeface="Times New Roman" panose="02020603050405020304" pitchFamily="18" charset="0"/>
                <a:cs typeface="Times New Roman" panose="02020603050405020304" pitchFamily="18" charset="0"/>
              </a:rPr>
              <a:t>is</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much more </a:t>
            </a:r>
            <a:r>
              <a:rPr lang="en-US" sz="3300" dirty="0" smtClean="0">
                <a:latin typeface="Times New Roman" panose="02020603050405020304" pitchFamily="18" charset="0"/>
                <a:cs typeface="Times New Roman" panose="02020603050405020304" pitchFamily="18" charset="0"/>
              </a:rPr>
              <a:t>complicated.</a:t>
            </a:r>
            <a:r>
              <a:rPr lang="hu-HU" sz="3300" dirty="0" smtClean="0">
                <a:latin typeface="Times New Roman" panose="02020603050405020304" pitchFamily="18" charset="0"/>
                <a:cs typeface="Times New Roman" panose="02020603050405020304" pitchFamily="18" charset="0"/>
              </a:rPr>
              <a:t> The s</a:t>
            </a:r>
            <a:r>
              <a:rPr lang="en-US" sz="3300" dirty="0" err="1" smtClean="0">
                <a:latin typeface="Times New Roman" panose="02020603050405020304" pitchFamily="18" charset="0"/>
                <a:cs typeface="Times New Roman" panose="02020603050405020304" pitchFamily="18" charset="0"/>
              </a:rPr>
              <a:t>ystems</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cannot be characterized by a single viscosity </a:t>
            </a:r>
            <a:r>
              <a:rPr lang="en-US" sz="3300" dirty="0" smtClean="0">
                <a:latin typeface="Times New Roman" panose="02020603050405020304" pitchFamily="18" charset="0"/>
                <a:cs typeface="Times New Roman" panose="02020603050405020304" pitchFamily="18" charset="0"/>
              </a:rPr>
              <a:t>data </a:t>
            </a:r>
            <a:r>
              <a:rPr lang="hu-HU" sz="3300" dirty="0" smtClean="0">
                <a:latin typeface="Times New Roman" panose="02020603050405020304" pitchFamily="18" charset="0"/>
                <a:cs typeface="Times New Roman" panose="02020603050405020304" pitchFamily="18" charset="0"/>
              </a:rPr>
              <a:t>-</a:t>
            </a:r>
            <a:r>
              <a:rPr lang="en-US" sz="3300" dirty="0" smtClean="0">
                <a:latin typeface="Times New Roman" panose="02020603050405020304" pitchFamily="18" charset="0"/>
                <a:cs typeface="Times New Roman" panose="02020603050405020304" pitchFamily="18" charset="0"/>
              </a:rPr>
              <a:t> </a:t>
            </a:r>
            <a:r>
              <a:rPr lang="hu-HU" sz="3300" dirty="0" smtClean="0">
                <a:latin typeface="Times New Roman" panose="02020603050405020304" pitchFamily="18" charset="0"/>
                <a:cs typeface="Times New Roman" panose="02020603050405020304" pitchFamily="18" charset="0"/>
              </a:rPr>
              <a:t>C</a:t>
            </a:r>
            <a:r>
              <a:rPr lang="en-US" sz="3300" dirty="0" err="1" smtClean="0">
                <a:latin typeface="Times New Roman" panose="02020603050405020304" pitchFamily="18" charset="0"/>
                <a:cs typeface="Times New Roman" panose="02020603050405020304" pitchFamily="18" charset="0"/>
              </a:rPr>
              <a:t>olloid</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chemistry</a:t>
            </a:r>
            <a:r>
              <a:rPr lang="hu-HU" sz="3300" dirty="0" smtClean="0">
                <a:latin typeface="Times New Roman" panose="02020603050405020304" pitchFamily="18" charset="0"/>
                <a:cs typeface="Times New Roman" panose="02020603050405020304" pitchFamily="18" charset="0"/>
              </a:rPr>
              <a:t>!</a:t>
            </a:r>
            <a:endParaRPr lang="hu-HU" sz="3300" dirty="0">
              <a:latin typeface="Times New Roman" panose="02020603050405020304" pitchFamily="18" charset="0"/>
              <a:cs typeface="Times New Roman" panose="02020603050405020304" pitchFamily="18" charset="0"/>
            </a:endParaRPr>
          </a:p>
          <a:p>
            <a:r>
              <a:rPr lang="hu-HU" sz="3300" dirty="0" smtClean="0">
                <a:latin typeface="Times New Roman" panose="02020603050405020304" pitchFamily="18" charset="0"/>
                <a:cs typeface="Times New Roman" panose="02020603050405020304" pitchFamily="18" charset="0"/>
              </a:rPr>
              <a:t>Let us see some flow curves!</a:t>
            </a:r>
            <a:endParaRPr lang="hu-HU" dirty="0">
              <a:latin typeface="Times New Roman" panose="02020603050405020304" pitchFamily="18" charset="0"/>
              <a:cs typeface="Times New Roman" panose="02020603050405020304" pitchFamily="18" charset="0"/>
            </a:endParaRPr>
          </a:p>
        </p:txBody>
      </p:sp>
      <p:grpSp>
        <p:nvGrpSpPr>
          <p:cNvPr id="58" name="Csoportba foglalás 57">
            <a:extLst>
              <a:ext uri="{FF2B5EF4-FFF2-40B4-BE49-F238E27FC236}">
                <a16:creationId xmlns:a16="http://schemas.microsoft.com/office/drawing/2014/main" id="{7594676D-0A59-4B4A-96C7-27EE7D5A04AB}"/>
              </a:ext>
            </a:extLst>
          </p:cNvPr>
          <p:cNvGrpSpPr/>
          <p:nvPr/>
        </p:nvGrpSpPr>
        <p:grpSpPr>
          <a:xfrm>
            <a:off x="5532434" y="1358166"/>
            <a:ext cx="6485932" cy="5349574"/>
            <a:chOff x="5532434" y="1358166"/>
            <a:chExt cx="6485932" cy="5349574"/>
          </a:xfrm>
        </p:grpSpPr>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0064C02-968B-4B07-A93C-B1A199EA2FA6}"/>
                    </a:ext>
                  </a:extLst>
                </p:cNvPr>
                <p:cNvSpPr txBox="1"/>
                <p:nvPr/>
              </p:nvSpPr>
              <p:spPr>
                <a:xfrm>
                  <a:off x="5532434" y="1358166"/>
                  <a:ext cx="955454" cy="915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rPr>
                          <m:t>𝜏</m:t>
                        </m:r>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acc>
                              <m:accPr>
                                <m:chr m:val="⃗"/>
                                <m:ctrlPr>
                                  <a:rPr lang="hu-HU" sz="2800" b="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𝐹</m:t>
                                </m:r>
                              </m:e>
                            </m:acc>
                          </m:num>
                          <m:den>
                            <m:r>
                              <a:rPr lang="hu-HU" sz="2800" b="0" i="1" smtClean="0">
                                <a:latin typeface="Cambria Math" panose="02040503050406030204" pitchFamily="18" charset="0"/>
                                <a:ea typeface="Cambria Math" panose="02040503050406030204" pitchFamily="18" charset="0"/>
                              </a:rPr>
                              <m:t>𝐴</m:t>
                            </m:r>
                          </m:den>
                        </m:f>
                      </m:oMath>
                    </m:oMathPara>
                  </a14:m>
                  <a:endParaRPr lang="hu-HU" sz="2800" dirty="0"/>
                </a:p>
              </p:txBody>
            </p:sp>
          </mc:Choice>
          <mc:Fallback xmlns="">
            <p:sp>
              <p:nvSpPr>
                <p:cNvPr id="4" name="Szövegdoboz 3">
                  <a:extLst>
                    <a:ext uri="{FF2B5EF4-FFF2-40B4-BE49-F238E27FC236}">
                      <a16:creationId xmlns:a16="http://schemas.microsoft.com/office/drawing/2014/main" id="{30064C02-968B-4B07-A93C-B1A199EA2FA6}"/>
                    </a:ext>
                  </a:extLst>
                </p:cNvPr>
                <p:cNvSpPr txBox="1">
                  <a:spLocks noRot="1" noChangeAspect="1" noMove="1" noResize="1" noEditPoints="1" noAdjustHandles="1" noChangeArrowheads="1" noChangeShapeType="1" noTextEdit="1"/>
                </p:cNvSpPr>
                <p:nvPr/>
              </p:nvSpPr>
              <p:spPr>
                <a:xfrm>
                  <a:off x="5532434" y="1358166"/>
                  <a:ext cx="955454" cy="91531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35BDC7ED-7275-47D0-A942-9D30B5E45CC2}"/>
                    </a:ext>
                  </a:extLst>
                </p:cNvPr>
                <p:cNvSpPr txBox="1"/>
                <p:nvPr/>
              </p:nvSpPr>
              <p:spPr>
                <a:xfrm>
                  <a:off x="10990584" y="5857635"/>
                  <a:ext cx="1027782" cy="850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𝐷</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acc>
                              <m:accPr>
                                <m:chr m:val="⃗"/>
                                <m:ctrlPr>
                                  <a:rPr lang="hu-HU" sz="2800" b="0" i="1" smtClean="0">
                                    <a:latin typeface="Cambria Math" panose="02040503050406030204" pitchFamily="18" charset="0"/>
                                  </a:rPr>
                                </m:ctrlPr>
                              </m:accPr>
                              <m:e>
                                <m:r>
                                  <a:rPr lang="hu-HU" sz="2800" b="0" i="1" smtClean="0">
                                    <a:latin typeface="Cambria Math" panose="02040503050406030204" pitchFamily="18" charset="0"/>
                                  </a:rPr>
                                  <m:t>𝑣</m:t>
                                </m:r>
                              </m:e>
                            </m:acc>
                          </m:num>
                          <m:den>
                            <m:r>
                              <a:rPr lang="hu-HU" sz="2800" b="0" i="1" smtClean="0">
                                <a:latin typeface="Cambria Math" panose="02040503050406030204" pitchFamily="18" charset="0"/>
                              </a:rPr>
                              <m:t>𝑑</m:t>
                            </m:r>
                          </m:den>
                        </m:f>
                      </m:oMath>
                    </m:oMathPara>
                  </a14:m>
                  <a:endParaRPr lang="hu-HU" sz="2800" dirty="0"/>
                </a:p>
              </p:txBody>
            </p:sp>
          </mc:Choice>
          <mc:Fallback xmlns="">
            <p:sp>
              <p:nvSpPr>
                <p:cNvPr id="5" name="Szövegdoboz 4">
                  <a:extLst>
                    <a:ext uri="{FF2B5EF4-FFF2-40B4-BE49-F238E27FC236}">
                      <a16:creationId xmlns:a16="http://schemas.microsoft.com/office/drawing/2014/main" id="{35BDC7ED-7275-47D0-A942-9D30B5E45CC2}"/>
                    </a:ext>
                  </a:extLst>
                </p:cNvPr>
                <p:cNvSpPr txBox="1">
                  <a:spLocks noRot="1" noChangeAspect="1" noMove="1" noResize="1" noEditPoints="1" noAdjustHandles="1" noChangeArrowheads="1" noChangeShapeType="1" noTextEdit="1"/>
                </p:cNvSpPr>
                <p:nvPr/>
              </p:nvSpPr>
              <p:spPr>
                <a:xfrm>
                  <a:off x="10990584" y="5857635"/>
                  <a:ext cx="1027782" cy="850105"/>
                </a:xfrm>
                <a:prstGeom prst="rect">
                  <a:avLst/>
                </a:prstGeom>
                <a:blipFill>
                  <a:blip r:embed="rId4"/>
                  <a:stretch>
                    <a:fillRect/>
                  </a:stretch>
                </a:blipFill>
              </p:spPr>
              <p:txBody>
                <a:bodyPr/>
                <a:lstStyle/>
                <a:p>
                  <a:r>
                    <a:rPr lang="hu-HU">
                      <a:noFill/>
                    </a:rPr>
                    <a:t> </a:t>
                  </a:r>
                </a:p>
              </p:txBody>
            </p:sp>
          </mc:Fallback>
        </mc:AlternateContent>
        <p:cxnSp>
          <p:nvCxnSpPr>
            <p:cNvPr id="7" name="Egyenes összekötő nyíllal 6">
              <a:extLst>
                <a:ext uri="{FF2B5EF4-FFF2-40B4-BE49-F238E27FC236}">
                  <a16:creationId xmlns:a16="http://schemas.microsoft.com/office/drawing/2014/main" id="{EC9DD22F-3BC8-4707-A0A6-2247869B623D}"/>
                </a:ext>
              </a:extLst>
            </p:cNvPr>
            <p:cNvCxnSpPr>
              <a:cxnSpLocks/>
            </p:cNvCxnSpPr>
            <p:nvPr/>
          </p:nvCxnSpPr>
          <p:spPr>
            <a:xfrm flipV="1">
              <a:off x="6589488" y="1719715"/>
              <a:ext cx="0" cy="4071542"/>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Egyenes összekötő nyíllal 9">
              <a:extLst>
                <a:ext uri="{FF2B5EF4-FFF2-40B4-BE49-F238E27FC236}">
                  <a16:creationId xmlns:a16="http://schemas.microsoft.com/office/drawing/2014/main" id="{2F9A787B-282C-4BF8-8EBF-FC35DF628274}"/>
                </a:ext>
              </a:extLst>
            </p:cNvPr>
            <p:cNvCxnSpPr>
              <a:cxnSpLocks/>
            </p:cNvCxnSpPr>
            <p:nvPr/>
          </p:nvCxnSpPr>
          <p:spPr>
            <a:xfrm>
              <a:off x="6461294" y="5697538"/>
              <a:ext cx="5440896"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15" name="Csoportba foglalás 14">
            <a:extLst>
              <a:ext uri="{FF2B5EF4-FFF2-40B4-BE49-F238E27FC236}">
                <a16:creationId xmlns:a16="http://schemas.microsoft.com/office/drawing/2014/main" id="{28704F58-DD74-43FF-A80C-A4DF79E5DBB9}"/>
              </a:ext>
            </a:extLst>
          </p:cNvPr>
          <p:cNvGrpSpPr/>
          <p:nvPr/>
        </p:nvGrpSpPr>
        <p:grpSpPr>
          <a:xfrm>
            <a:off x="6589488" y="1948721"/>
            <a:ext cx="3986696" cy="3748817"/>
            <a:chOff x="6589488" y="1948721"/>
            <a:chExt cx="3986696" cy="3748817"/>
          </a:xfrm>
        </p:grpSpPr>
        <p:cxnSp>
          <p:nvCxnSpPr>
            <p:cNvPr id="13" name="Egyenes összekötő 12">
              <a:extLst>
                <a:ext uri="{FF2B5EF4-FFF2-40B4-BE49-F238E27FC236}">
                  <a16:creationId xmlns:a16="http://schemas.microsoft.com/office/drawing/2014/main" id="{98B7CD19-3346-404C-82A7-C0B76697B92C}"/>
                </a:ext>
              </a:extLst>
            </p:cNvPr>
            <p:cNvCxnSpPr/>
            <p:nvPr/>
          </p:nvCxnSpPr>
          <p:spPr>
            <a:xfrm flipV="1">
              <a:off x="6589488" y="1948721"/>
              <a:ext cx="3858656" cy="374881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Szövegdoboz 13">
              <a:extLst>
                <a:ext uri="{FF2B5EF4-FFF2-40B4-BE49-F238E27FC236}">
                  <a16:creationId xmlns:a16="http://schemas.microsoft.com/office/drawing/2014/main" id="{0D4DFD57-DBA3-49A3-9FBF-1CFFEC7AF4DC}"/>
                </a:ext>
              </a:extLst>
            </p:cNvPr>
            <p:cNvSpPr txBox="1"/>
            <p:nvPr/>
          </p:nvSpPr>
          <p:spPr>
            <a:xfrm rot="18960000">
              <a:off x="9358928" y="1948721"/>
              <a:ext cx="1217256" cy="369332"/>
            </a:xfrm>
            <a:prstGeom prst="rect">
              <a:avLst/>
            </a:prstGeom>
            <a:noFill/>
          </p:spPr>
          <p:txBody>
            <a:bodyPr wrap="none" rtlCol="0">
              <a:spAutoFit/>
            </a:bodyPr>
            <a:lstStyle/>
            <a:p>
              <a:r>
                <a:rPr lang="hu-HU" dirty="0" smtClean="0"/>
                <a:t>Newtonian</a:t>
              </a:r>
              <a:endParaRPr lang="hu-HU" dirty="0"/>
            </a:p>
          </p:txBody>
        </p:sp>
      </p:grpSp>
      <p:grpSp>
        <p:nvGrpSpPr>
          <p:cNvPr id="57" name="Csoportba foglalás 56">
            <a:extLst>
              <a:ext uri="{FF2B5EF4-FFF2-40B4-BE49-F238E27FC236}">
                <a16:creationId xmlns:a16="http://schemas.microsoft.com/office/drawing/2014/main" id="{81DCE904-AC4D-43B1-A236-02DD9B6A77C2}"/>
              </a:ext>
            </a:extLst>
          </p:cNvPr>
          <p:cNvGrpSpPr/>
          <p:nvPr/>
        </p:nvGrpSpPr>
        <p:grpSpPr>
          <a:xfrm>
            <a:off x="6601379" y="3675347"/>
            <a:ext cx="4540510" cy="2016036"/>
            <a:chOff x="6601379" y="3675347"/>
            <a:chExt cx="4540510" cy="2016036"/>
          </a:xfrm>
        </p:grpSpPr>
        <p:grpSp>
          <p:nvGrpSpPr>
            <p:cNvPr id="35" name="Csoportba foglalás 34">
              <a:extLst>
                <a:ext uri="{FF2B5EF4-FFF2-40B4-BE49-F238E27FC236}">
                  <a16:creationId xmlns:a16="http://schemas.microsoft.com/office/drawing/2014/main" id="{FC548E8F-1221-4790-AB6B-A07C538925A0}"/>
                </a:ext>
              </a:extLst>
            </p:cNvPr>
            <p:cNvGrpSpPr/>
            <p:nvPr/>
          </p:nvGrpSpPr>
          <p:grpSpPr>
            <a:xfrm>
              <a:off x="6601379" y="4050516"/>
              <a:ext cx="4540510" cy="1640867"/>
              <a:chOff x="6571235" y="4085684"/>
              <a:chExt cx="4540510" cy="1640867"/>
            </a:xfrm>
          </p:grpSpPr>
          <p:sp>
            <p:nvSpPr>
              <p:cNvPr id="28" name="Szabadkézi sokszög: alakzat 27">
                <a:extLst>
                  <a:ext uri="{FF2B5EF4-FFF2-40B4-BE49-F238E27FC236}">
                    <a16:creationId xmlns:a16="http://schemas.microsoft.com/office/drawing/2014/main" id="{4D06F8E1-D761-4C5C-B1D2-EC52D64D28C2}"/>
                  </a:ext>
                </a:extLst>
              </p:cNvPr>
              <p:cNvSpPr/>
              <p:nvPr/>
            </p:nvSpPr>
            <p:spPr>
              <a:xfrm>
                <a:off x="6571235" y="4085684"/>
                <a:ext cx="4540510" cy="1640867"/>
              </a:xfrm>
              <a:custGeom>
                <a:avLst/>
                <a:gdLst>
                  <a:gd name="connsiteX0" fmla="*/ 9447 w 4540510"/>
                  <a:gd name="connsiteY0" fmla="*/ 1640559 h 1640867"/>
                  <a:gd name="connsiteX1" fmla="*/ 1568424 w 4540510"/>
                  <a:gd name="connsiteY1" fmla="*/ 1190854 h 1640867"/>
                  <a:gd name="connsiteX2" fmla="*/ 2377893 w 4540510"/>
                  <a:gd name="connsiteY2" fmla="*/ 291444 h 1640867"/>
                  <a:gd name="connsiteX3" fmla="*/ 4536476 w 4540510"/>
                  <a:gd name="connsiteY3" fmla="*/ 6631 h 1640867"/>
                  <a:gd name="connsiteX4" fmla="*/ 2902549 w 4540510"/>
                  <a:gd name="connsiteY4" fmla="*/ 516296 h 1640867"/>
                  <a:gd name="connsiteX5" fmla="*/ 2362903 w 4540510"/>
                  <a:gd name="connsiteY5" fmla="*/ 1130893 h 1640867"/>
                  <a:gd name="connsiteX6" fmla="*/ 9447 w 4540510"/>
                  <a:gd name="connsiteY6" fmla="*/ 1640559 h 16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510" h="1640867">
                    <a:moveTo>
                      <a:pt x="9447" y="1640559"/>
                    </a:moveTo>
                    <a:cubicBezTo>
                      <a:pt x="-122966" y="1650553"/>
                      <a:pt x="1173683" y="1415706"/>
                      <a:pt x="1568424" y="1190854"/>
                    </a:cubicBezTo>
                    <a:cubicBezTo>
                      <a:pt x="1963165" y="966002"/>
                      <a:pt x="1883218" y="488814"/>
                      <a:pt x="2377893" y="291444"/>
                    </a:cubicBezTo>
                    <a:cubicBezTo>
                      <a:pt x="2872568" y="94073"/>
                      <a:pt x="4449033" y="-30844"/>
                      <a:pt x="4536476" y="6631"/>
                    </a:cubicBezTo>
                    <a:cubicBezTo>
                      <a:pt x="4623919" y="44106"/>
                      <a:pt x="3264811" y="328919"/>
                      <a:pt x="2902549" y="516296"/>
                    </a:cubicBezTo>
                    <a:cubicBezTo>
                      <a:pt x="2540287" y="703673"/>
                      <a:pt x="2837592" y="943516"/>
                      <a:pt x="2362903" y="1130893"/>
                    </a:cubicBezTo>
                    <a:cubicBezTo>
                      <a:pt x="1888214" y="1318270"/>
                      <a:pt x="141860" y="1630565"/>
                      <a:pt x="9447" y="1640559"/>
                    </a:cubicBez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0" name="Egyenes összekötő nyíllal 29">
                <a:extLst>
                  <a:ext uri="{FF2B5EF4-FFF2-40B4-BE49-F238E27FC236}">
                    <a16:creationId xmlns:a16="http://schemas.microsoft.com/office/drawing/2014/main" id="{AE333B94-43CE-41FC-9B32-8A2DFAED746C}"/>
                  </a:ext>
                </a:extLst>
              </p:cNvPr>
              <p:cNvCxnSpPr>
                <a:cxnSpLocks/>
              </p:cNvCxnSpPr>
              <p:nvPr/>
            </p:nvCxnSpPr>
            <p:spPr>
              <a:xfrm flipV="1">
                <a:off x="8439462" y="4737798"/>
                <a:ext cx="111685" cy="208958"/>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Egyenes összekötő nyíllal 32">
                <a:extLst>
                  <a:ext uri="{FF2B5EF4-FFF2-40B4-BE49-F238E27FC236}">
                    <a16:creationId xmlns:a16="http://schemas.microsoft.com/office/drawing/2014/main" id="{72FBFCDF-ADD9-4B7F-8931-DBF78C7FE46D}"/>
                  </a:ext>
                </a:extLst>
              </p:cNvPr>
              <p:cNvCxnSpPr>
                <a:cxnSpLocks/>
              </p:cNvCxnSpPr>
              <p:nvPr/>
            </p:nvCxnSpPr>
            <p:spPr>
              <a:xfrm flipV="1">
                <a:off x="9214339" y="4787132"/>
                <a:ext cx="69040" cy="211923"/>
              </a:xfrm>
              <a:prstGeom prst="straightConnector1">
                <a:avLst/>
              </a:prstGeom>
              <a:ln w="635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38" name="Szövegdoboz 37">
              <a:extLst>
                <a:ext uri="{FF2B5EF4-FFF2-40B4-BE49-F238E27FC236}">
                  <a16:creationId xmlns:a16="http://schemas.microsoft.com/office/drawing/2014/main" id="{0A8D084B-9C0E-4341-B4D5-7CD183B1AA4A}"/>
                </a:ext>
              </a:extLst>
            </p:cNvPr>
            <p:cNvSpPr txBox="1"/>
            <p:nvPr/>
          </p:nvSpPr>
          <p:spPr>
            <a:xfrm rot="21284041">
              <a:off x="9517322" y="3675347"/>
              <a:ext cx="1236236" cy="369332"/>
            </a:xfrm>
            <a:prstGeom prst="rect">
              <a:avLst/>
            </a:prstGeom>
            <a:noFill/>
          </p:spPr>
          <p:txBody>
            <a:bodyPr wrap="none" rtlCol="0">
              <a:spAutoFit/>
            </a:bodyPr>
            <a:lstStyle/>
            <a:p>
              <a:r>
                <a:rPr lang="en-US" dirty="0"/>
                <a:t>thixotropic</a:t>
              </a:r>
              <a:endParaRPr lang="hu-HU" dirty="0"/>
            </a:p>
          </p:txBody>
        </p:sp>
      </p:grpSp>
      <p:grpSp>
        <p:nvGrpSpPr>
          <p:cNvPr id="53" name="Csoportba foglalás 52">
            <a:extLst>
              <a:ext uri="{FF2B5EF4-FFF2-40B4-BE49-F238E27FC236}">
                <a16:creationId xmlns:a16="http://schemas.microsoft.com/office/drawing/2014/main" id="{5A18FF5B-BDD4-4B47-ADBC-F429A38CC9A5}"/>
              </a:ext>
            </a:extLst>
          </p:cNvPr>
          <p:cNvGrpSpPr/>
          <p:nvPr/>
        </p:nvGrpSpPr>
        <p:grpSpPr>
          <a:xfrm>
            <a:off x="6591251" y="2098623"/>
            <a:ext cx="5196270" cy="3619026"/>
            <a:chOff x="6591251" y="2098623"/>
            <a:chExt cx="5196270" cy="3619026"/>
          </a:xfrm>
        </p:grpSpPr>
        <p:sp>
          <p:nvSpPr>
            <p:cNvPr id="20" name="Szabadkézi sokszög: alakzat 19">
              <a:extLst>
                <a:ext uri="{FF2B5EF4-FFF2-40B4-BE49-F238E27FC236}">
                  <a16:creationId xmlns:a16="http://schemas.microsoft.com/office/drawing/2014/main" id="{B463B4A5-5A8B-4AE4-9E8F-A8A315AB6C91}"/>
                </a:ext>
              </a:extLst>
            </p:cNvPr>
            <p:cNvSpPr/>
            <p:nvPr/>
          </p:nvSpPr>
          <p:spPr>
            <a:xfrm>
              <a:off x="6591251" y="2098623"/>
              <a:ext cx="4741312" cy="3619026"/>
            </a:xfrm>
            <a:custGeom>
              <a:avLst/>
              <a:gdLst>
                <a:gd name="connsiteX0" fmla="*/ 79371 w 4741312"/>
                <a:gd name="connsiteY0" fmla="*/ 3552669 h 3619026"/>
                <a:gd name="connsiteX1" fmla="*/ 139332 w 4741312"/>
                <a:gd name="connsiteY1" fmla="*/ 3492708 h 3619026"/>
                <a:gd name="connsiteX2" fmla="*/ 2942492 w 4741312"/>
                <a:gd name="connsiteY2" fmla="*/ 1049311 h 3619026"/>
                <a:gd name="connsiteX3" fmla="*/ 4741312 w 4741312"/>
                <a:gd name="connsiteY3" fmla="*/ 0 h 3619026"/>
                <a:gd name="connsiteX4" fmla="*/ 4741312 w 4741312"/>
                <a:gd name="connsiteY4" fmla="*/ 0 h 361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312" h="3619026">
                  <a:moveTo>
                    <a:pt x="79371" y="3552669"/>
                  </a:moveTo>
                  <a:cubicBezTo>
                    <a:pt x="-129242" y="3731301"/>
                    <a:pt x="139332" y="3492708"/>
                    <a:pt x="139332" y="3492708"/>
                  </a:cubicBezTo>
                  <a:cubicBezTo>
                    <a:pt x="616519" y="3075482"/>
                    <a:pt x="2175495" y="1631429"/>
                    <a:pt x="2942492" y="1049311"/>
                  </a:cubicBezTo>
                  <a:cubicBezTo>
                    <a:pt x="3709489" y="467193"/>
                    <a:pt x="4741312" y="0"/>
                    <a:pt x="4741312" y="0"/>
                  </a:cubicBezTo>
                  <a:lnTo>
                    <a:pt x="4741312" y="0"/>
                  </a:lnTo>
                </a:path>
              </a:pathLst>
            </a:cu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Szövegdoboz 38">
              <a:extLst>
                <a:ext uri="{FF2B5EF4-FFF2-40B4-BE49-F238E27FC236}">
                  <a16:creationId xmlns:a16="http://schemas.microsoft.com/office/drawing/2014/main" id="{AB19528C-191D-4CB4-8C44-1A18A0872211}"/>
                </a:ext>
              </a:extLst>
            </p:cNvPr>
            <p:cNvSpPr txBox="1"/>
            <p:nvPr/>
          </p:nvSpPr>
          <p:spPr>
            <a:xfrm rot="19827529">
              <a:off x="8876275" y="2868096"/>
              <a:ext cx="2911246" cy="369332"/>
            </a:xfrm>
            <a:prstGeom prst="rect">
              <a:avLst/>
            </a:prstGeom>
            <a:noFill/>
          </p:spPr>
          <p:txBody>
            <a:bodyPr wrap="none" rtlCol="0">
              <a:spAutoFit/>
            </a:bodyPr>
            <a:lstStyle/>
            <a:p>
              <a:r>
                <a:rPr lang="hu-HU" dirty="0"/>
                <a:t>p</a:t>
              </a:r>
              <a:r>
                <a:rPr lang="hu-HU" dirty="0" smtClean="0"/>
                <a:t>seudoplastic/shear thinning</a:t>
              </a:r>
              <a:endParaRPr lang="hu-HU" dirty="0"/>
            </a:p>
          </p:txBody>
        </p:sp>
      </p:grpSp>
      <p:grpSp>
        <p:nvGrpSpPr>
          <p:cNvPr id="54" name="Csoportba foglalás 53">
            <a:extLst>
              <a:ext uri="{FF2B5EF4-FFF2-40B4-BE49-F238E27FC236}">
                <a16:creationId xmlns:a16="http://schemas.microsoft.com/office/drawing/2014/main" id="{AA5C92A9-1071-4311-AF66-2CECB02FD5FA}"/>
              </a:ext>
            </a:extLst>
          </p:cNvPr>
          <p:cNvGrpSpPr/>
          <p:nvPr/>
        </p:nvGrpSpPr>
        <p:grpSpPr>
          <a:xfrm>
            <a:off x="6610662" y="1764068"/>
            <a:ext cx="2848132" cy="3932194"/>
            <a:chOff x="6610662" y="1764068"/>
            <a:chExt cx="2848132" cy="3932194"/>
          </a:xfrm>
        </p:grpSpPr>
        <p:sp>
          <p:nvSpPr>
            <p:cNvPr id="22" name="Szabadkézi sokszög: alakzat 21">
              <a:extLst>
                <a:ext uri="{FF2B5EF4-FFF2-40B4-BE49-F238E27FC236}">
                  <a16:creationId xmlns:a16="http://schemas.microsoft.com/office/drawing/2014/main" id="{EF12D444-9F0C-4F32-894F-8AB2996876E5}"/>
                </a:ext>
              </a:extLst>
            </p:cNvPr>
            <p:cNvSpPr/>
            <p:nvPr/>
          </p:nvSpPr>
          <p:spPr>
            <a:xfrm>
              <a:off x="6610662" y="1993692"/>
              <a:ext cx="2848132" cy="3702570"/>
            </a:xfrm>
            <a:custGeom>
              <a:avLst/>
              <a:gdLst>
                <a:gd name="connsiteX0" fmla="*/ 0 w 2848132"/>
                <a:gd name="connsiteY0" fmla="*/ 3702570 h 3702570"/>
                <a:gd name="connsiteX1" fmla="*/ 2158584 w 2848132"/>
                <a:gd name="connsiteY1" fmla="*/ 1229193 h 3702570"/>
                <a:gd name="connsiteX2" fmla="*/ 2848132 w 2848132"/>
                <a:gd name="connsiteY2" fmla="*/ 0 h 3702570"/>
              </a:gdLst>
              <a:ahLst/>
              <a:cxnLst>
                <a:cxn ang="0">
                  <a:pos x="connsiteX0" y="connsiteY0"/>
                </a:cxn>
                <a:cxn ang="0">
                  <a:pos x="connsiteX1" y="connsiteY1"/>
                </a:cxn>
                <a:cxn ang="0">
                  <a:pos x="connsiteX2" y="connsiteY2"/>
                </a:cxn>
              </a:cxnLst>
              <a:rect l="l" t="t" r="r" b="b"/>
              <a:pathLst>
                <a:path w="2848132" h="3702570">
                  <a:moveTo>
                    <a:pt x="0" y="3702570"/>
                  </a:moveTo>
                  <a:cubicBezTo>
                    <a:pt x="841947" y="2774429"/>
                    <a:pt x="1683895" y="1846288"/>
                    <a:pt x="2158584" y="1229193"/>
                  </a:cubicBezTo>
                  <a:cubicBezTo>
                    <a:pt x="2633273" y="612098"/>
                    <a:pt x="2740702" y="306049"/>
                    <a:pt x="2848132" y="0"/>
                  </a:cubicBezTo>
                </a:path>
              </a:pathLst>
            </a:custGeom>
            <a:no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Szövegdoboz 39">
              <a:extLst>
                <a:ext uri="{FF2B5EF4-FFF2-40B4-BE49-F238E27FC236}">
                  <a16:creationId xmlns:a16="http://schemas.microsoft.com/office/drawing/2014/main" id="{0AC6FBA3-7A0C-4185-BF17-5F947C62394B}"/>
                </a:ext>
              </a:extLst>
            </p:cNvPr>
            <p:cNvSpPr txBox="1"/>
            <p:nvPr/>
          </p:nvSpPr>
          <p:spPr>
            <a:xfrm rot="18125620">
              <a:off x="7183865" y="2842088"/>
              <a:ext cx="2525371" cy="369332"/>
            </a:xfrm>
            <a:prstGeom prst="rect">
              <a:avLst/>
            </a:prstGeom>
            <a:noFill/>
          </p:spPr>
          <p:txBody>
            <a:bodyPr wrap="none" rtlCol="0">
              <a:spAutoFit/>
            </a:bodyPr>
            <a:lstStyle/>
            <a:p>
              <a:r>
                <a:rPr lang="hu-HU" dirty="0" smtClean="0"/>
                <a:t>dilatant/</a:t>
              </a:r>
              <a:r>
                <a:rPr lang="en-US" dirty="0" smtClean="0"/>
                <a:t>shear </a:t>
              </a:r>
              <a:r>
                <a:rPr lang="en-US" dirty="0"/>
                <a:t>thickening</a:t>
              </a:r>
              <a:endParaRPr lang="hu-HU" dirty="0"/>
            </a:p>
          </p:txBody>
        </p:sp>
      </p:grpSp>
      <p:grpSp>
        <p:nvGrpSpPr>
          <p:cNvPr id="55" name="Csoportba foglalás 54">
            <a:extLst>
              <a:ext uri="{FF2B5EF4-FFF2-40B4-BE49-F238E27FC236}">
                <a16:creationId xmlns:a16="http://schemas.microsoft.com/office/drawing/2014/main" id="{C2D0630B-1F2D-470D-8307-25B2F046997D}"/>
              </a:ext>
            </a:extLst>
          </p:cNvPr>
          <p:cNvGrpSpPr/>
          <p:nvPr/>
        </p:nvGrpSpPr>
        <p:grpSpPr>
          <a:xfrm>
            <a:off x="6604565" y="1981081"/>
            <a:ext cx="2038964" cy="4581609"/>
            <a:chOff x="6604565" y="1981081"/>
            <a:chExt cx="2038964" cy="4581609"/>
          </a:xfrm>
        </p:grpSpPr>
        <p:sp>
          <p:nvSpPr>
            <p:cNvPr id="37" name="Szövegdoboz 36">
              <a:extLst>
                <a:ext uri="{FF2B5EF4-FFF2-40B4-BE49-F238E27FC236}">
                  <a16:creationId xmlns:a16="http://schemas.microsoft.com/office/drawing/2014/main" id="{14BD1DAC-92E8-4630-BBAD-EED1214E46EE}"/>
                </a:ext>
              </a:extLst>
            </p:cNvPr>
            <p:cNvSpPr txBox="1"/>
            <p:nvPr/>
          </p:nvSpPr>
          <p:spPr>
            <a:xfrm rot="20101755">
              <a:off x="7143281" y="1981081"/>
              <a:ext cx="1499128" cy="369332"/>
            </a:xfrm>
            <a:prstGeom prst="rect">
              <a:avLst/>
            </a:prstGeom>
            <a:noFill/>
          </p:spPr>
          <p:txBody>
            <a:bodyPr wrap="none" rtlCol="0">
              <a:spAutoFit/>
            </a:bodyPr>
            <a:lstStyle/>
            <a:p>
              <a:r>
                <a:rPr lang="hu-HU" dirty="0" smtClean="0"/>
                <a:t>Bingham-type</a:t>
              </a:r>
              <a:endParaRPr lang="hu-HU" dirty="0"/>
            </a:p>
          </p:txBody>
        </p:sp>
        <p:grpSp>
          <p:nvGrpSpPr>
            <p:cNvPr id="52" name="Csoportba foglalás 51">
              <a:extLst>
                <a:ext uri="{FF2B5EF4-FFF2-40B4-BE49-F238E27FC236}">
                  <a16:creationId xmlns:a16="http://schemas.microsoft.com/office/drawing/2014/main" id="{865D90EB-A591-446E-8E2C-0B5C613B287C}"/>
                </a:ext>
              </a:extLst>
            </p:cNvPr>
            <p:cNvGrpSpPr/>
            <p:nvPr/>
          </p:nvGrpSpPr>
          <p:grpSpPr>
            <a:xfrm>
              <a:off x="6604565" y="1993691"/>
              <a:ext cx="2038964" cy="4568999"/>
              <a:chOff x="6604565" y="1993691"/>
              <a:chExt cx="2038964" cy="4568999"/>
            </a:xfrm>
          </p:grpSpPr>
          <p:sp>
            <p:nvSpPr>
              <p:cNvPr id="43" name="Ív 42">
                <a:extLst>
                  <a:ext uri="{FF2B5EF4-FFF2-40B4-BE49-F238E27FC236}">
                    <a16:creationId xmlns:a16="http://schemas.microsoft.com/office/drawing/2014/main" id="{E6B0C85B-B5A5-44B6-B809-B90919CD5AB8}"/>
                  </a:ext>
                </a:extLst>
              </p:cNvPr>
              <p:cNvSpPr/>
              <p:nvPr/>
            </p:nvSpPr>
            <p:spPr>
              <a:xfrm flipV="1">
                <a:off x="6604565" y="2793890"/>
                <a:ext cx="739859" cy="3768800"/>
              </a:xfrm>
              <a:prstGeom prst="arc">
                <a:avLst>
                  <a:gd name="adj1" fmla="val 5449568"/>
                  <a:gd name="adj2" fmla="val 10441334"/>
                </a:avLst>
              </a:prstGeom>
              <a:ln w="63500">
                <a:solidFill>
                  <a:srgbClr val="B707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45" name="Egyenes összekötő 44">
                <a:extLst>
                  <a:ext uri="{FF2B5EF4-FFF2-40B4-BE49-F238E27FC236}">
                    <a16:creationId xmlns:a16="http://schemas.microsoft.com/office/drawing/2014/main" id="{442C6B11-FBBF-4D4B-8C18-BD87DADB1742}"/>
                  </a:ext>
                </a:extLst>
              </p:cNvPr>
              <p:cNvCxnSpPr>
                <a:cxnSpLocks/>
                <a:stCxn id="43" idx="2"/>
              </p:cNvCxnSpPr>
              <p:nvPr/>
            </p:nvCxnSpPr>
            <p:spPr>
              <a:xfrm flipH="1">
                <a:off x="6604567" y="4639562"/>
                <a:ext cx="76" cy="1051821"/>
              </a:xfrm>
              <a:prstGeom prst="line">
                <a:avLst/>
              </a:prstGeom>
              <a:ln w="63500">
                <a:solidFill>
                  <a:srgbClr val="B707AF"/>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a:extLst>
                  <a:ext uri="{FF2B5EF4-FFF2-40B4-BE49-F238E27FC236}">
                    <a16:creationId xmlns:a16="http://schemas.microsoft.com/office/drawing/2014/main" id="{A324F826-6912-44D7-92FF-FEB5183E2430}"/>
                  </a:ext>
                </a:extLst>
              </p:cNvPr>
              <p:cNvCxnSpPr>
                <a:cxnSpLocks/>
              </p:cNvCxnSpPr>
              <p:nvPr/>
            </p:nvCxnSpPr>
            <p:spPr>
              <a:xfrm flipV="1">
                <a:off x="6941588" y="1993691"/>
                <a:ext cx="1701941" cy="802549"/>
              </a:xfrm>
              <a:prstGeom prst="line">
                <a:avLst/>
              </a:prstGeom>
              <a:ln w="63500">
                <a:solidFill>
                  <a:srgbClr val="B707AF"/>
                </a:solidFill>
              </a:ln>
            </p:spPr>
            <p:style>
              <a:lnRef idx="1">
                <a:schemeClr val="accent1"/>
              </a:lnRef>
              <a:fillRef idx="0">
                <a:schemeClr val="accent1"/>
              </a:fillRef>
              <a:effectRef idx="0">
                <a:schemeClr val="accent1"/>
              </a:effectRef>
              <a:fontRef idx="minor">
                <a:schemeClr val="tx1"/>
              </a:fontRef>
            </p:style>
          </p:cxnSp>
        </p:grpSp>
      </p:grpSp>
      <p:grpSp>
        <p:nvGrpSpPr>
          <p:cNvPr id="56" name="Csoportba foglalás 55">
            <a:extLst>
              <a:ext uri="{FF2B5EF4-FFF2-40B4-BE49-F238E27FC236}">
                <a16:creationId xmlns:a16="http://schemas.microsoft.com/office/drawing/2014/main" id="{7E7B50D5-9C98-444C-9011-AFDB2E402709}"/>
              </a:ext>
            </a:extLst>
          </p:cNvPr>
          <p:cNvGrpSpPr/>
          <p:nvPr/>
        </p:nvGrpSpPr>
        <p:grpSpPr>
          <a:xfrm>
            <a:off x="6149303" y="1992416"/>
            <a:ext cx="2502121" cy="1239276"/>
            <a:chOff x="6149303" y="1992416"/>
            <a:chExt cx="2502121" cy="1239276"/>
          </a:xfrm>
        </p:grpSpPr>
        <mc:AlternateContent xmlns:mc="http://schemas.openxmlformats.org/markup-compatibility/2006" xmlns:a14="http://schemas.microsoft.com/office/drawing/2010/main">
          <mc:Choice Requires="a14">
            <p:sp>
              <p:nvSpPr>
                <p:cNvPr id="36" name="Szövegdoboz 35">
                  <a:extLst>
                    <a:ext uri="{FF2B5EF4-FFF2-40B4-BE49-F238E27FC236}">
                      <a16:creationId xmlns:a16="http://schemas.microsoft.com/office/drawing/2014/main" id="{9FE85067-4213-482B-BAB5-B217EF3CD5E6}"/>
                    </a:ext>
                  </a:extLst>
                </p:cNvPr>
                <p:cNvSpPr txBox="1"/>
                <p:nvPr/>
              </p:nvSpPr>
              <p:spPr>
                <a:xfrm>
                  <a:off x="6149303" y="2800805"/>
                  <a:ext cx="44672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𝜏</m:t>
                            </m:r>
                          </m:e>
                          <m:sub>
                            <m:r>
                              <a:rPr lang="hu-HU" sz="2800" b="0" i="1" smtClean="0">
                                <a:latin typeface="Cambria Math" panose="02040503050406030204" pitchFamily="18" charset="0"/>
                                <a:ea typeface="Cambria Math" panose="02040503050406030204" pitchFamily="18" charset="0"/>
                              </a:rPr>
                              <m:t>𝐵</m:t>
                            </m:r>
                          </m:sub>
                        </m:sSub>
                      </m:oMath>
                    </m:oMathPara>
                  </a14:m>
                  <a:endParaRPr lang="hu-HU" sz="2800" dirty="0"/>
                </a:p>
              </p:txBody>
            </p:sp>
          </mc:Choice>
          <mc:Fallback xmlns="">
            <p:sp>
              <p:nvSpPr>
                <p:cNvPr id="36" name="Szövegdoboz 35">
                  <a:extLst>
                    <a:ext uri="{FF2B5EF4-FFF2-40B4-BE49-F238E27FC236}">
                      <a16:creationId xmlns:a16="http://schemas.microsoft.com/office/drawing/2014/main" id="{9FE85067-4213-482B-BAB5-B217EF3CD5E6}"/>
                    </a:ext>
                  </a:extLst>
                </p:cNvPr>
                <p:cNvSpPr txBox="1">
                  <a:spLocks noRot="1" noChangeAspect="1" noMove="1" noResize="1" noEditPoints="1" noAdjustHandles="1" noChangeArrowheads="1" noChangeShapeType="1" noTextEdit="1"/>
                </p:cNvSpPr>
                <p:nvPr/>
              </p:nvSpPr>
              <p:spPr>
                <a:xfrm>
                  <a:off x="6149303" y="2800805"/>
                  <a:ext cx="446725" cy="430887"/>
                </a:xfrm>
                <a:prstGeom prst="rect">
                  <a:avLst/>
                </a:prstGeom>
                <a:blipFill>
                  <a:blip r:embed="rId5"/>
                  <a:stretch>
                    <a:fillRect/>
                  </a:stretch>
                </a:blipFill>
              </p:spPr>
              <p:txBody>
                <a:bodyPr/>
                <a:lstStyle/>
                <a:p>
                  <a:r>
                    <a:rPr lang="hu-HU">
                      <a:noFill/>
                    </a:rPr>
                    <a:t> </a:t>
                  </a:r>
                </a:p>
              </p:txBody>
            </p:sp>
          </mc:Fallback>
        </mc:AlternateContent>
        <p:cxnSp>
          <p:nvCxnSpPr>
            <p:cNvPr id="26" name="Egyenes összekötő 25">
              <a:extLst>
                <a:ext uri="{FF2B5EF4-FFF2-40B4-BE49-F238E27FC236}">
                  <a16:creationId xmlns:a16="http://schemas.microsoft.com/office/drawing/2014/main" id="{D86B15DA-8509-4D01-ABBA-5E54C750666B}"/>
                </a:ext>
              </a:extLst>
            </p:cNvPr>
            <p:cNvCxnSpPr>
              <a:cxnSpLocks/>
            </p:cNvCxnSpPr>
            <p:nvPr/>
          </p:nvCxnSpPr>
          <p:spPr>
            <a:xfrm flipH="1">
              <a:off x="6355831" y="1992416"/>
              <a:ext cx="2295593" cy="10655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F139EE26-080C-9DC8-E261-46C9D70C3AED}"/>
              </a:ext>
            </a:extLst>
          </p:cNvPr>
          <p:cNvPicPr>
            <a:picLocks noChangeAspect="1"/>
          </p:cNvPicPr>
          <p:nvPr/>
        </p:nvPicPr>
        <p:blipFill rotWithShape="1">
          <a:blip r:embed="rId6"/>
          <a:srcRect l="112" t="1940" r="112" b="24557"/>
          <a:stretch/>
        </p:blipFill>
        <p:spPr>
          <a:xfrm flipH="1">
            <a:off x="9708366" y="228556"/>
            <a:ext cx="2011680" cy="1188720"/>
          </a:xfrm>
          <a:prstGeom prst="rect">
            <a:avLst/>
          </a:prstGeom>
        </p:spPr>
      </p:pic>
    </p:spTree>
    <p:extLst>
      <p:ext uri="{BB962C8B-B14F-4D97-AF65-F5344CB8AC3E}">
        <p14:creationId xmlns:p14="http://schemas.microsoft.com/office/powerpoint/2010/main" val="17250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100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églalap 19">
            <a:extLst>
              <a:ext uri="{FF2B5EF4-FFF2-40B4-BE49-F238E27FC236}">
                <a16:creationId xmlns:a16="http://schemas.microsoft.com/office/drawing/2014/main" id="{239B7992-E224-463E-97E8-5B141E490834}"/>
              </a:ext>
            </a:extLst>
          </p:cNvPr>
          <p:cNvSpPr/>
          <p:nvPr/>
        </p:nvSpPr>
        <p:spPr>
          <a:xfrm>
            <a:off x="8144918" y="5063159"/>
            <a:ext cx="2123994" cy="129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3" name="Csoportba foglalás 32">
            <a:extLst>
              <a:ext uri="{FF2B5EF4-FFF2-40B4-BE49-F238E27FC236}">
                <a16:creationId xmlns:a16="http://schemas.microsoft.com/office/drawing/2014/main" id="{33B51CEF-01E4-4E7C-941A-9D67EEDD5F7D}"/>
              </a:ext>
            </a:extLst>
          </p:cNvPr>
          <p:cNvGrpSpPr/>
          <p:nvPr/>
        </p:nvGrpSpPr>
        <p:grpSpPr>
          <a:xfrm>
            <a:off x="8097110" y="2029660"/>
            <a:ext cx="2980036" cy="4370662"/>
            <a:chOff x="6805341" y="2015146"/>
            <a:chExt cx="2980036" cy="4370662"/>
          </a:xfrm>
        </p:grpSpPr>
        <p:sp>
          <p:nvSpPr>
            <p:cNvPr id="4" name="Téglalap: lekerekített 3">
              <a:extLst>
                <a:ext uri="{FF2B5EF4-FFF2-40B4-BE49-F238E27FC236}">
                  <a16:creationId xmlns:a16="http://schemas.microsoft.com/office/drawing/2014/main" id="{E95E4661-CE91-4DC3-8417-7BBDC7D687C3}"/>
                </a:ext>
              </a:extLst>
            </p:cNvPr>
            <p:cNvSpPr/>
            <p:nvPr/>
          </p:nvSpPr>
          <p:spPr>
            <a:xfrm>
              <a:off x="6841197" y="3114996"/>
              <a:ext cx="2175164" cy="3270812"/>
            </a:xfrm>
            <a:prstGeom prst="round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a:extLst>
                <a:ext uri="{FF2B5EF4-FFF2-40B4-BE49-F238E27FC236}">
                  <a16:creationId xmlns:a16="http://schemas.microsoft.com/office/drawing/2014/main" id="{B2E8D2CF-BAA3-4BBB-B77D-B73338A47B90}"/>
                </a:ext>
              </a:extLst>
            </p:cNvPr>
            <p:cNvSpPr/>
            <p:nvPr/>
          </p:nvSpPr>
          <p:spPr>
            <a:xfrm>
              <a:off x="7802980" y="2649719"/>
              <a:ext cx="203922" cy="63276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a:extLst>
                <a:ext uri="{FF2B5EF4-FFF2-40B4-BE49-F238E27FC236}">
                  <a16:creationId xmlns:a16="http://schemas.microsoft.com/office/drawing/2014/main" id="{EF9AA9C8-111B-4210-8916-FF29DE874915}"/>
                </a:ext>
              </a:extLst>
            </p:cNvPr>
            <p:cNvSpPr/>
            <p:nvPr/>
          </p:nvSpPr>
          <p:spPr>
            <a:xfrm>
              <a:off x="7482348" y="2015146"/>
              <a:ext cx="845186" cy="84518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C1A2DE9C-E101-4B05-BBF8-1D19F3E214C9}"/>
                </a:ext>
              </a:extLst>
            </p:cNvPr>
            <p:cNvSpPr/>
            <p:nvPr/>
          </p:nvSpPr>
          <p:spPr>
            <a:xfrm rot="2700000">
              <a:off x="9112431" y="2343502"/>
              <a:ext cx="203922" cy="112267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2" name="Egyenes összekötő 21">
              <a:extLst>
                <a:ext uri="{FF2B5EF4-FFF2-40B4-BE49-F238E27FC236}">
                  <a16:creationId xmlns:a16="http://schemas.microsoft.com/office/drawing/2014/main" id="{2FEB2C5F-89C1-4B23-A3E8-BF42A668E751}"/>
                </a:ext>
              </a:extLst>
            </p:cNvPr>
            <p:cNvCxnSpPr>
              <a:cxnSpLocks/>
            </p:cNvCxnSpPr>
            <p:nvPr/>
          </p:nvCxnSpPr>
          <p:spPr>
            <a:xfrm>
              <a:off x="6805341" y="6326860"/>
              <a:ext cx="2254988"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églalap 9">
              <a:extLst>
                <a:ext uri="{FF2B5EF4-FFF2-40B4-BE49-F238E27FC236}">
                  <a16:creationId xmlns:a16="http://schemas.microsoft.com/office/drawing/2014/main" id="{3EB92E51-FAA8-428B-920F-BB7991A6696B}"/>
                </a:ext>
              </a:extLst>
            </p:cNvPr>
            <p:cNvSpPr/>
            <p:nvPr/>
          </p:nvSpPr>
          <p:spPr>
            <a:xfrm rot="2700000">
              <a:off x="8600931" y="3176122"/>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6DCF1EE5-DA6C-41FE-8306-B38D1DCB3AA1}"/>
                </a:ext>
              </a:extLst>
            </p:cNvPr>
            <p:cNvSpPr/>
            <p:nvPr/>
          </p:nvSpPr>
          <p:spPr>
            <a:xfrm rot="2700000">
              <a:off x="9443411" y="2333337"/>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10A95EF8-3054-4960-89CA-1BE0924F7529}"/>
                </a:ext>
              </a:extLst>
            </p:cNvPr>
            <p:cNvSpPr/>
            <p:nvPr/>
          </p:nvSpPr>
          <p:spPr>
            <a:xfrm>
              <a:off x="7878797" y="3220764"/>
              <a:ext cx="5400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Vapor pressure of liquids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288956"/>
            <a:ext cx="6833656" cy="4203917"/>
          </a:xfrm>
        </p:spPr>
        <p:txBody>
          <a:bodyPr>
            <a:normAutofit fontScale="92500"/>
          </a:bodyPr>
          <a:lstStyle/>
          <a:p>
            <a:r>
              <a:rPr lang="en-US" dirty="0">
                <a:latin typeface="Times New Roman" panose="02020603050405020304" pitchFamily="18" charset="0"/>
                <a:cs typeface="Times New Roman" panose="02020603050405020304" pitchFamily="18" charset="0"/>
              </a:rPr>
              <a:t>If a liquid is poured into an </a:t>
            </a:r>
            <a:r>
              <a:rPr lang="en-US" dirty="0" smtClean="0">
                <a:latin typeface="Times New Roman" panose="02020603050405020304" pitchFamily="18" charset="0"/>
                <a:cs typeface="Times New Roman" panose="02020603050405020304" pitchFamily="18" charset="0"/>
              </a:rPr>
              <a:t>container </a:t>
            </a:r>
            <a:r>
              <a:rPr lang="en-US" dirty="0">
                <a:latin typeface="Times New Roman" panose="02020603050405020304" pitchFamily="18" charset="0"/>
                <a:cs typeface="Times New Roman" panose="02020603050405020304" pitchFamily="18" charset="0"/>
              </a:rPr>
              <a:t>equipped with a pressure gauge and the air is pumped out above the liquid, </a:t>
            </a:r>
            <a:r>
              <a:rPr lang="hu-HU" dirty="0"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container is sealed, </a:t>
            </a:r>
            <a:r>
              <a:rPr lang="hu-HU" dirty="0" err="1" smtClean="0">
                <a:latin typeface="Times New Roman" panose="02020603050405020304" pitchFamily="18" charset="0"/>
                <a:cs typeface="Times New Roman" panose="02020603050405020304" pitchFamily="18" charset="0"/>
              </a:rPr>
              <a:t>then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finite pressure above the liquid phase can be measured </a:t>
            </a:r>
            <a:r>
              <a:rPr lang="en-US" dirty="0" smtClean="0">
                <a:latin typeface="Times New Roman" panose="02020603050405020304" pitchFamily="18" charset="0"/>
                <a:cs typeface="Times New Roman" panose="02020603050405020304" pitchFamily="18" charset="0"/>
              </a:rPr>
              <a:t>shortly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pressure depends only on the </a:t>
            </a:r>
            <a:r>
              <a:rPr lang="hu-HU" dirty="0" smtClean="0">
                <a:latin typeface="Times New Roman" panose="02020603050405020304" pitchFamily="18" charset="0"/>
                <a:cs typeface="Times New Roman" panose="02020603050405020304" pitchFamily="18" charset="0"/>
              </a:rPr>
              <a:t>chemical composition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liquid and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temperature</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so-called equilibrium vapor pressure, also known as the tension of the </a:t>
            </a:r>
            <a:r>
              <a:rPr lang="en-US" dirty="0" smtClean="0">
                <a:latin typeface="Times New Roman" panose="02020603050405020304" pitchFamily="18" charset="0"/>
                <a:cs typeface="Times New Roman" panose="02020603050405020304" pitchFamily="18" charset="0"/>
              </a:rPr>
              <a:t>liquid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cxnSp>
        <p:nvCxnSpPr>
          <p:cNvPr id="14" name="Egyenes összekötő 13">
            <a:extLst>
              <a:ext uri="{FF2B5EF4-FFF2-40B4-BE49-F238E27FC236}">
                <a16:creationId xmlns:a16="http://schemas.microsoft.com/office/drawing/2014/main" id="{9CF66602-0EB6-491A-889D-F193FE6FECAA}"/>
              </a:ext>
            </a:extLst>
          </p:cNvPr>
          <p:cNvCxnSpPr>
            <a:cxnSpLocks/>
          </p:cNvCxnSpPr>
          <p:nvPr/>
        </p:nvCxnSpPr>
        <p:spPr>
          <a:xfrm>
            <a:off x="10080413" y="2262875"/>
            <a:ext cx="499743" cy="4865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Csoportba foglalás 33">
            <a:extLst>
              <a:ext uri="{FF2B5EF4-FFF2-40B4-BE49-F238E27FC236}">
                <a16:creationId xmlns:a16="http://schemas.microsoft.com/office/drawing/2014/main" id="{3057FF05-27C6-48FC-B3B2-AD94E27153FA}"/>
              </a:ext>
            </a:extLst>
          </p:cNvPr>
          <p:cNvGrpSpPr/>
          <p:nvPr/>
        </p:nvGrpSpPr>
        <p:grpSpPr>
          <a:xfrm>
            <a:off x="10846594" y="1393638"/>
            <a:ext cx="889765" cy="1169010"/>
            <a:chOff x="9554825" y="1379124"/>
            <a:chExt cx="889765" cy="1169010"/>
          </a:xfrm>
        </p:grpSpPr>
        <p:cxnSp>
          <p:nvCxnSpPr>
            <p:cNvPr id="17" name="Egyenes összekötő nyíllal 16">
              <a:extLst>
                <a:ext uri="{FF2B5EF4-FFF2-40B4-BE49-F238E27FC236}">
                  <a16:creationId xmlns:a16="http://schemas.microsoft.com/office/drawing/2014/main" id="{2ABCE751-F784-438F-9306-BAE7F2B09F94}"/>
                </a:ext>
              </a:extLst>
            </p:cNvPr>
            <p:cNvCxnSpPr>
              <a:cxnSpLocks/>
            </p:cNvCxnSpPr>
            <p:nvPr/>
          </p:nvCxnSpPr>
          <p:spPr>
            <a:xfrm flipV="1">
              <a:off x="9554825" y="2167864"/>
              <a:ext cx="377349" cy="380270"/>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8" name="Szövegdoboz 17">
              <a:extLst>
                <a:ext uri="{FF2B5EF4-FFF2-40B4-BE49-F238E27FC236}">
                  <a16:creationId xmlns:a16="http://schemas.microsoft.com/office/drawing/2014/main" id="{97BA4F56-6943-4ADF-AB6B-02F8E32562E4}"/>
                </a:ext>
              </a:extLst>
            </p:cNvPr>
            <p:cNvSpPr txBox="1"/>
            <p:nvPr/>
          </p:nvSpPr>
          <p:spPr>
            <a:xfrm rot="18862590">
              <a:off x="9798996" y="1655386"/>
              <a:ext cx="921855" cy="369332"/>
            </a:xfrm>
            <a:prstGeom prst="rect">
              <a:avLst/>
            </a:prstGeom>
            <a:noFill/>
          </p:spPr>
          <p:txBody>
            <a:bodyPr wrap="none" rtlCol="0">
              <a:spAutoFit/>
            </a:bodyPr>
            <a:lstStyle/>
            <a:p>
              <a:r>
                <a:rPr lang="hu-HU" dirty="0" smtClean="0"/>
                <a:t>vacuum</a:t>
              </a:r>
              <a:endParaRPr lang="hu-HU" dirty="0"/>
            </a:p>
          </p:txBody>
        </p:sp>
      </p:grpSp>
      <p:grpSp>
        <p:nvGrpSpPr>
          <p:cNvPr id="42" name="Csoportba foglalás 41">
            <a:extLst>
              <a:ext uri="{FF2B5EF4-FFF2-40B4-BE49-F238E27FC236}">
                <a16:creationId xmlns:a16="http://schemas.microsoft.com/office/drawing/2014/main" id="{A780D46F-C275-47D5-B2EC-285D0B78ECBF}"/>
              </a:ext>
            </a:extLst>
          </p:cNvPr>
          <p:cNvGrpSpPr/>
          <p:nvPr/>
        </p:nvGrpSpPr>
        <p:grpSpPr>
          <a:xfrm>
            <a:off x="8744353" y="2058124"/>
            <a:ext cx="902034" cy="393379"/>
            <a:chOff x="8744353" y="2058124"/>
            <a:chExt cx="902034" cy="393379"/>
          </a:xfrm>
        </p:grpSpPr>
        <p:grpSp>
          <p:nvGrpSpPr>
            <p:cNvPr id="41" name="Csoportba foglalás 40">
              <a:extLst>
                <a:ext uri="{FF2B5EF4-FFF2-40B4-BE49-F238E27FC236}">
                  <a16:creationId xmlns:a16="http://schemas.microsoft.com/office/drawing/2014/main" id="{87ABC8B5-3A6D-488D-94C0-272369E4A221}"/>
                </a:ext>
              </a:extLst>
            </p:cNvPr>
            <p:cNvGrpSpPr/>
            <p:nvPr/>
          </p:nvGrpSpPr>
          <p:grpSpPr>
            <a:xfrm>
              <a:off x="8933783" y="2242635"/>
              <a:ext cx="576175" cy="193004"/>
              <a:chOff x="8933783" y="2242635"/>
              <a:chExt cx="576175" cy="193004"/>
            </a:xfrm>
          </p:grpSpPr>
          <p:cxnSp>
            <p:nvCxnSpPr>
              <p:cNvPr id="15" name="Egyenes összekötő 14">
                <a:extLst>
                  <a:ext uri="{FF2B5EF4-FFF2-40B4-BE49-F238E27FC236}">
                    <a16:creationId xmlns:a16="http://schemas.microsoft.com/office/drawing/2014/main" id="{62027265-626C-4C81-887F-AD367D696AD5}"/>
                  </a:ext>
                </a:extLst>
              </p:cNvPr>
              <p:cNvCxnSpPr>
                <a:cxnSpLocks/>
              </p:cNvCxnSpPr>
              <p:nvPr/>
            </p:nvCxnSpPr>
            <p:spPr>
              <a:xfrm>
                <a:off x="9192542" y="22426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a:extLst>
                  <a:ext uri="{FF2B5EF4-FFF2-40B4-BE49-F238E27FC236}">
                    <a16:creationId xmlns:a16="http://schemas.microsoft.com/office/drawing/2014/main" id="{1B39C641-1CE4-4886-A402-6349ACDADBFE}"/>
                  </a:ext>
                </a:extLst>
              </p:cNvPr>
              <p:cNvCxnSpPr>
                <a:cxnSpLocks/>
              </p:cNvCxnSpPr>
              <p:nvPr/>
            </p:nvCxnSpPr>
            <p:spPr>
              <a:xfrm rot="2700000">
                <a:off x="9463798" y="2356964"/>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a:extLst>
                  <a:ext uri="{FF2B5EF4-FFF2-40B4-BE49-F238E27FC236}">
                    <a16:creationId xmlns:a16="http://schemas.microsoft.com/office/drawing/2014/main" id="{1DC42112-5C51-43CF-A205-7CD5A3AE6BA1}"/>
                  </a:ext>
                </a:extLst>
              </p:cNvPr>
              <p:cNvCxnSpPr>
                <a:cxnSpLocks/>
              </p:cNvCxnSpPr>
              <p:nvPr/>
            </p:nvCxnSpPr>
            <p:spPr>
              <a:xfrm rot="18900000">
                <a:off x="8933783" y="2343318"/>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a:extLst>
                  <a:ext uri="{FF2B5EF4-FFF2-40B4-BE49-F238E27FC236}">
                    <a16:creationId xmlns:a16="http://schemas.microsoft.com/office/drawing/2014/main" id="{194DCE37-DA5B-4A30-979F-A734798626EB}"/>
                  </a:ext>
                </a:extLst>
              </p:cNvPr>
              <p:cNvCxnSpPr>
                <a:cxnSpLocks/>
              </p:cNvCxnSpPr>
              <p:nvPr/>
            </p:nvCxnSpPr>
            <p:spPr>
              <a:xfrm rot="900000">
                <a:off x="9298401" y="225309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a:extLst>
                  <a:ext uri="{FF2B5EF4-FFF2-40B4-BE49-F238E27FC236}">
                    <a16:creationId xmlns:a16="http://schemas.microsoft.com/office/drawing/2014/main" id="{35E64D6F-9F0C-4D24-AF6F-B9C8BB3AAD1C}"/>
                  </a:ext>
                </a:extLst>
              </p:cNvPr>
              <p:cNvCxnSpPr>
                <a:cxnSpLocks/>
              </p:cNvCxnSpPr>
              <p:nvPr/>
            </p:nvCxnSpPr>
            <p:spPr>
              <a:xfrm rot="1800000">
                <a:off x="9387440" y="229175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a:extLst>
                  <a:ext uri="{FF2B5EF4-FFF2-40B4-BE49-F238E27FC236}">
                    <a16:creationId xmlns:a16="http://schemas.microsoft.com/office/drawing/2014/main" id="{4DBF6A4A-D623-4F66-AC78-7CD19CB470EE}"/>
                  </a:ext>
                </a:extLst>
              </p:cNvPr>
              <p:cNvCxnSpPr>
                <a:cxnSpLocks/>
              </p:cNvCxnSpPr>
              <p:nvPr/>
            </p:nvCxnSpPr>
            <p:spPr>
              <a:xfrm rot="19800000">
                <a:off x="9016547" y="228610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a:extLst>
                  <a:ext uri="{FF2B5EF4-FFF2-40B4-BE49-F238E27FC236}">
                    <a16:creationId xmlns:a16="http://schemas.microsoft.com/office/drawing/2014/main" id="{12D16C0E-9189-4EC2-8978-B9E901CE50CD}"/>
                  </a:ext>
                </a:extLst>
              </p:cNvPr>
              <p:cNvCxnSpPr>
                <a:cxnSpLocks/>
              </p:cNvCxnSpPr>
              <p:nvPr/>
            </p:nvCxnSpPr>
            <p:spPr>
              <a:xfrm rot="20700000">
                <a:off x="9104308" y="22507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Szövegdoboz 20">
              <a:extLst>
                <a:ext uri="{FF2B5EF4-FFF2-40B4-BE49-F238E27FC236}">
                  <a16:creationId xmlns:a16="http://schemas.microsoft.com/office/drawing/2014/main" id="{8C48B157-E62E-4D9A-90D5-7CD6CAC6BA01}"/>
                </a:ext>
              </a:extLst>
            </p:cNvPr>
            <p:cNvSpPr txBox="1"/>
            <p:nvPr/>
          </p:nvSpPr>
          <p:spPr>
            <a:xfrm rot="2700000">
              <a:off x="9409784" y="2214900"/>
              <a:ext cx="242374" cy="230832"/>
            </a:xfrm>
            <a:prstGeom prst="rect">
              <a:avLst/>
            </a:prstGeom>
            <a:noFill/>
          </p:spPr>
          <p:txBody>
            <a:bodyPr wrap="none" rtlCol="0">
              <a:spAutoFit/>
            </a:bodyPr>
            <a:lstStyle/>
            <a:p>
              <a:r>
                <a:rPr lang="hu-HU" sz="900" dirty="0"/>
                <a:t>1</a:t>
              </a:r>
            </a:p>
          </p:txBody>
        </p:sp>
        <p:sp>
          <p:nvSpPr>
            <p:cNvPr id="38" name="Szövegdoboz 37">
              <a:extLst>
                <a:ext uri="{FF2B5EF4-FFF2-40B4-BE49-F238E27FC236}">
                  <a16:creationId xmlns:a16="http://schemas.microsoft.com/office/drawing/2014/main" id="{67069173-1770-431A-BBB1-7AFBA31C265E}"/>
                </a:ext>
              </a:extLst>
            </p:cNvPr>
            <p:cNvSpPr txBox="1"/>
            <p:nvPr/>
          </p:nvSpPr>
          <p:spPr>
            <a:xfrm rot="18900000">
              <a:off x="8744353" y="2206893"/>
              <a:ext cx="242374" cy="230832"/>
            </a:xfrm>
            <a:prstGeom prst="rect">
              <a:avLst/>
            </a:prstGeom>
            <a:noFill/>
          </p:spPr>
          <p:txBody>
            <a:bodyPr wrap="none" rtlCol="0">
              <a:spAutoFit/>
            </a:bodyPr>
            <a:lstStyle/>
            <a:p>
              <a:r>
                <a:rPr lang="hu-HU" sz="900" dirty="0"/>
                <a:t>0</a:t>
              </a:r>
            </a:p>
          </p:txBody>
        </p:sp>
        <p:sp>
          <p:nvSpPr>
            <p:cNvPr id="39" name="Szövegdoboz 38">
              <a:extLst>
                <a:ext uri="{FF2B5EF4-FFF2-40B4-BE49-F238E27FC236}">
                  <a16:creationId xmlns:a16="http://schemas.microsoft.com/office/drawing/2014/main" id="{B342FD4F-1789-4141-B8C8-597BA237A92E}"/>
                </a:ext>
              </a:extLst>
            </p:cNvPr>
            <p:cNvSpPr txBox="1"/>
            <p:nvPr/>
          </p:nvSpPr>
          <p:spPr>
            <a:xfrm>
              <a:off x="9029389" y="2058124"/>
              <a:ext cx="328936" cy="230832"/>
            </a:xfrm>
            <a:prstGeom prst="rect">
              <a:avLst/>
            </a:prstGeom>
            <a:noFill/>
          </p:spPr>
          <p:txBody>
            <a:bodyPr wrap="none" rtlCol="0">
              <a:spAutoFit/>
            </a:bodyPr>
            <a:lstStyle/>
            <a:p>
              <a:r>
                <a:rPr lang="hu-HU" sz="900" dirty="0"/>
                <a:t>0,5</a:t>
              </a:r>
            </a:p>
          </p:txBody>
        </p:sp>
      </p:grpSp>
      <p:cxnSp>
        <p:nvCxnSpPr>
          <p:cNvPr id="25" name="Egyenes összekötő nyíllal 24">
            <a:extLst>
              <a:ext uri="{FF2B5EF4-FFF2-40B4-BE49-F238E27FC236}">
                <a16:creationId xmlns:a16="http://schemas.microsoft.com/office/drawing/2014/main" id="{5BD5FE7A-1E42-4501-A879-F5B1140204D9}"/>
              </a:ext>
            </a:extLst>
          </p:cNvPr>
          <p:cNvCxnSpPr>
            <a:cxnSpLocks/>
          </p:cNvCxnSpPr>
          <p:nvPr/>
        </p:nvCxnSpPr>
        <p:spPr>
          <a:xfrm rot="120000" flipV="1">
            <a:off x="9192990" y="2408301"/>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Egyenes összekötő nyíllal 23">
            <a:extLst>
              <a:ext uri="{FF2B5EF4-FFF2-40B4-BE49-F238E27FC236}">
                <a16:creationId xmlns:a16="http://schemas.microsoft.com/office/drawing/2014/main" id="{AFBF9BD4-3F12-405E-90C7-BB15ED5E05A0}"/>
              </a:ext>
            </a:extLst>
          </p:cNvPr>
          <p:cNvCxnSpPr>
            <a:cxnSpLocks/>
          </p:cNvCxnSpPr>
          <p:nvPr/>
        </p:nvCxnSpPr>
        <p:spPr>
          <a:xfrm rot="16920000" flipV="1">
            <a:off x="8942059" y="24005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47B20427-B505-48C9-B512-D595AA092E7A}"/>
              </a:ext>
            </a:extLst>
          </p:cNvPr>
          <p:cNvCxnSpPr>
            <a:cxnSpLocks/>
          </p:cNvCxnSpPr>
          <p:nvPr/>
        </p:nvCxnSpPr>
        <p:spPr>
          <a:xfrm rot="-3900000" flipV="1">
            <a:off x="8977192" y="23758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C4C4ECE-28BA-4963-8103-0CE331711D51}" type="slidenum">
              <a:rPr lang="hu-HU" smtClean="0"/>
              <a:t>41</a:t>
            </a:fld>
            <a:endParaRPr lang="hu-HU"/>
          </a:p>
        </p:txBody>
      </p:sp>
    </p:spTree>
    <p:extLst>
      <p:ext uri="{BB962C8B-B14F-4D97-AF65-F5344CB8AC3E}">
        <p14:creationId xmlns:p14="http://schemas.microsoft.com/office/powerpoint/2010/main" val="37780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0"/>
                            </p:stCondLst>
                            <p:childTnLst>
                              <p:par>
                                <p:cTn id="13" presetID="14" presetClass="exit" presetSubtype="10" fill="hold" nodeType="afterEffect">
                                  <p:stCondLst>
                                    <p:cond delay="0"/>
                                  </p:stCondLst>
                                  <p:childTnLst>
                                    <p:animEffect transition="out" filter="randombar(horizontal)">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4" presetClass="entr" presetSubtype="10" fill="hold"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childTnLst>
                          </p:cTn>
                        </p:par>
                        <p:par>
                          <p:cTn id="20" fill="hold">
                            <p:stCondLst>
                              <p:cond delay="2000"/>
                            </p:stCondLst>
                            <p:childTnLst>
                              <p:par>
                                <p:cTn id="21" presetID="42" presetClass="path" presetSubtype="0" accel="50000" decel="50000" fill="hold" nodeType="afterEffect">
                                  <p:stCondLst>
                                    <p:cond delay="1000"/>
                                  </p:stCondLst>
                                  <p:childTnLst>
                                    <p:animMotion origin="layout" path="M 4.375E-6 2.22222E-6 L 0.02408 0.03958 " pathEditMode="relative" rAng="0" ptsTypes="AA">
                                      <p:cBhvr>
                                        <p:cTn id="22" dur="2000" fill="hold"/>
                                        <p:tgtEl>
                                          <p:spTgt spid="14"/>
                                        </p:tgtEl>
                                        <p:attrNameLst>
                                          <p:attrName>ppt_x</p:attrName>
                                          <p:attrName>ppt_y</p:attrName>
                                        </p:attrNameLst>
                                      </p:cBhvr>
                                      <p:rCtr x="1198" y="1968"/>
                                    </p:animMotion>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4880429" cy="4807403"/>
          </a:xfrm>
        </p:spPr>
        <p:txBody>
          <a:bodyPr>
            <a:normAutofit lnSpcReduction="10000"/>
          </a:bodyPr>
          <a:lstStyle/>
          <a:p>
            <a:r>
              <a:rPr lang="en-US" dirty="0">
                <a:latin typeface="Times New Roman" panose="02020603050405020304" pitchFamily="18" charset="0"/>
                <a:cs typeface="Times New Roman" panose="02020603050405020304" pitchFamily="18" charset="0"/>
              </a:rPr>
              <a:t>The pressure </a:t>
            </a:r>
            <a:r>
              <a:rPr lang="hu-HU" dirty="0" smtClean="0">
                <a:latin typeface="Times New Roman" panose="02020603050405020304" pitchFamily="18" charset="0"/>
                <a:cs typeface="Times New Roman" panose="02020603050405020304" pitchFamily="18" charset="0"/>
              </a:rPr>
              <a:t>originates</a:t>
            </a:r>
            <a:r>
              <a:rPr lang="en-US" dirty="0" smtClean="0">
                <a:latin typeface="Times New Roman" panose="02020603050405020304" pitchFamily="18" charset="0"/>
                <a:cs typeface="Times New Roman" panose="02020603050405020304" pitchFamily="18" charset="0"/>
              </a:rPr>
              <a:t> from</a:t>
            </a:r>
            <a:r>
              <a:rPr lang="hu-HU" dirty="0" smtClean="0">
                <a:latin typeface="Times New Roman" panose="02020603050405020304" pitchFamily="18" charset="0"/>
                <a:cs typeface="Times New Roman" panose="02020603050405020304" pitchFamily="18" charset="0"/>
              </a:rPr>
              <a:t> the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leaving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surface of the liquid into the gas </a:t>
            </a:r>
            <a:r>
              <a:rPr lang="hu-HU" dirty="0" smtClean="0">
                <a:latin typeface="Times New Roman" panose="02020603050405020304" pitchFamily="18" charset="0"/>
                <a:cs typeface="Times New Roman" panose="02020603050405020304" pitchFamily="18" charset="0"/>
              </a:rPr>
              <a:t>phase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 causes an increase in pressure</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Why does the increase in pressure stop after a while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Because the number of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leaving the liquid and returning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liquid becomes equal in a unit of time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267D91E8-3958-4FBA-A508-18AB2A81F06D}"/>
              </a:ext>
            </a:extLst>
          </p:cNvPr>
          <p:cNvSpPr/>
          <p:nvPr/>
        </p:nvSpPr>
        <p:spPr>
          <a:xfrm>
            <a:off x="8144918" y="5063159"/>
            <a:ext cx="2123994" cy="129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 name="Csoportba foglalás 4">
            <a:extLst>
              <a:ext uri="{FF2B5EF4-FFF2-40B4-BE49-F238E27FC236}">
                <a16:creationId xmlns:a16="http://schemas.microsoft.com/office/drawing/2014/main" id="{2E1796F8-C3AE-4B79-A2E6-DA72EEA20685}"/>
              </a:ext>
            </a:extLst>
          </p:cNvPr>
          <p:cNvGrpSpPr/>
          <p:nvPr/>
        </p:nvGrpSpPr>
        <p:grpSpPr>
          <a:xfrm>
            <a:off x="8097110" y="2029660"/>
            <a:ext cx="2980036" cy="4370662"/>
            <a:chOff x="6805341" y="2015146"/>
            <a:chExt cx="2980036" cy="4370662"/>
          </a:xfrm>
        </p:grpSpPr>
        <p:sp>
          <p:nvSpPr>
            <p:cNvPr id="6" name="Téglalap: lekerekített 5">
              <a:extLst>
                <a:ext uri="{FF2B5EF4-FFF2-40B4-BE49-F238E27FC236}">
                  <a16:creationId xmlns:a16="http://schemas.microsoft.com/office/drawing/2014/main" id="{932D974C-A412-4D06-A807-E3CEFE5760BF}"/>
                </a:ext>
              </a:extLst>
            </p:cNvPr>
            <p:cNvSpPr/>
            <p:nvPr/>
          </p:nvSpPr>
          <p:spPr>
            <a:xfrm>
              <a:off x="6841197" y="3114996"/>
              <a:ext cx="2175164" cy="3270812"/>
            </a:xfrm>
            <a:prstGeom prst="round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F8926799-9839-4338-B1E3-88FCB757DEBC}"/>
                </a:ext>
              </a:extLst>
            </p:cNvPr>
            <p:cNvSpPr/>
            <p:nvPr/>
          </p:nvSpPr>
          <p:spPr>
            <a:xfrm>
              <a:off x="7802980" y="2649719"/>
              <a:ext cx="203922" cy="63276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A4607FE1-736E-412D-BD8A-A6021E33A1CD}"/>
                </a:ext>
              </a:extLst>
            </p:cNvPr>
            <p:cNvSpPr/>
            <p:nvPr/>
          </p:nvSpPr>
          <p:spPr>
            <a:xfrm>
              <a:off x="7482348" y="2015146"/>
              <a:ext cx="845186" cy="84518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CA78BC05-9139-4A4C-A993-3500293012CD}"/>
                </a:ext>
              </a:extLst>
            </p:cNvPr>
            <p:cNvSpPr/>
            <p:nvPr/>
          </p:nvSpPr>
          <p:spPr>
            <a:xfrm rot="2700000">
              <a:off x="9112431" y="2343502"/>
              <a:ext cx="203922" cy="112267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BAE8A94A-DDED-4F0F-99B4-CBC695C78130}"/>
                </a:ext>
              </a:extLst>
            </p:cNvPr>
            <p:cNvCxnSpPr>
              <a:cxnSpLocks/>
            </p:cNvCxnSpPr>
            <p:nvPr/>
          </p:nvCxnSpPr>
          <p:spPr>
            <a:xfrm>
              <a:off x="6805341" y="6326860"/>
              <a:ext cx="2254988"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a16="http://schemas.microsoft.com/office/drawing/2014/main" id="{A68BA6E9-7A9D-4141-ACB8-63F9D6B14266}"/>
                </a:ext>
              </a:extLst>
            </p:cNvPr>
            <p:cNvSpPr/>
            <p:nvPr/>
          </p:nvSpPr>
          <p:spPr>
            <a:xfrm rot="2700000">
              <a:off x="8600931" y="3176122"/>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5CE4543C-3FC4-4C9D-9BAD-A7BC14F73A88}"/>
                </a:ext>
              </a:extLst>
            </p:cNvPr>
            <p:cNvSpPr/>
            <p:nvPr/>
          </p:nvSpPr>
          <p:spPr>
            <a:xfrm rot="2700000">
              <a:off x="9443411" y="2333337"/>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7029E660-0B98-4FD7-AF16-DFBB20880133}"/>
                </a:ext>
              </a:extLst>
            </p:cNvPr>
            <p:cNvSpPr/>
            <p:nvPr/>
          </p:nvSpPr>
          <p:spPr>
            <a:xfrm>
              <a:off x="7878797" y="3220764"/>
              <a:ext cx="5400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4" name="Egyenes összekötő 13">
            <a:extLst>
              <a:ext uri="{FF2B5EF4-FFF2-40B4-BE49-F238E27FC236}">
                <a16:creationId xmlns:a16="http://schemas.microsoft.com/office/drawing/2014/main" id="{056F96FF-BE76-4C9D-9A2D-C6D4FC154914}"/>
              </a:ext>
            </a:extLst>
          </p:cNvPr>
          <p:cNvCxnSpPr>
            <a:cxnSpLocks/>
          </p:cNvCxnSpPr>
          <p:nvPr/>
        </p:nvCxnSpPr>
        <p:spPr>
          <a:xfrm>
            <a:off x="10486812" y="2437043"/>
            <a:ext cx="499743" cy="4865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lipszis 17">
            <a:extLst>
              <a:ext uri="{FF2B5EF4-FFF2-40B4-BE49-F238E27FC236}">
                <a16:creationId xmlns:a16="http://schemas.microsoft.com/office/drawing/2014/main" id="{D7084522-F718-4209-93BF-5BF84D3F6C71}"/>
              </a:ext>
            </a:extLst>
          </p:cNvPr>
          <p:cNvSpPr/>
          <p:nvPr/>
        </p:nvSpPr>
        <p:spPr>
          <a:xfrm>
            <a:off x="9096160" y="50647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7216704E-446D-499B-A6F7-469463B12D18}"/>
              </a:ext>
            </a:extLst>
          </p:cNvPr>
          <p:cNvSpPr/>
          <p:nvPr/>
        </p:nvSpPr>
        <p:spPr>
          <a:xfrm>
            <a:off x="9583980" y="50641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id="{4A2EDAB6-E938-4803-9C76-0495C799CBA1}"/>
              </a:ext>
            </a:extLst>
          </p:cNvPr>
          <p:cNvSpPr/>
          <p:nvPr/>
        </p:nvSpPr>
        <p:spPr>
          <a:xfrm>
            <a:off x="9424666" y="50649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id="{10E45421-8DCE-4C0F-8575-1AD12D81E7C0}"/>
              </a:ext>
            </a:extLst>
          </p:cNvPr>
          <p:cNvSpPr/>
          <p:nvPr/>
        </p:nvSpPr>
        <p:spPr>
          <a:xfrm>
            <a:off x="9343896" y="50641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077FFD8C-D4D8-4F12-B203-5A47823C0DBB}"/>
              </a:ext>
            </a:extLst>
          </p:cNvPr>
          <p:cNvSpPr/>
          <p:nvPr/>
        </p:nvSpPr>
        <p:spPr>
          <a:xfrm>
            <a:off x="9262651" y="50656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D6B3DB36-EED0-44F1-8FEC-1D56C656A4E4}"/>
              </a:ext>
            </a:extLst>
          </p:cNvPr>
          <p:cNvSpPr/>
          <p:nvPr/>
        </p:nvSpPr>
        <p:spPr>
          <a:xfrm>
            <a:off x="9177263" y="506461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349093E4-1CB2-431D-A05B-7A10AE4CCA32}"/>
              </a:ext>
            </a:extLst>
          </p:cNvPr>
          <p:cNvSpPr/>
          <p:nvPr/>
        </p:nvSpPr>
        <p:spPr>
          <a:xfrm>
            <a:off x="9504599" y="50656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AE8B1A5F-1587-43EB-A6F3-464B332563B1}"/>
              </a:ext>
            </a:extLst>
          </p:cNvPr>
          <p:cNvSpPr/>
          <p:nvPr/>
        </p:nvSpPr>
        <p:spPr>
          <a:xfrm>
            <a:off x="9663578" y="50631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A655C6A3-5E22-461D-AF97-771BD517B1D7}"/>
              </a:ext>
            </a:extLst>
          </p:cNvPr>
          <p:cNvSpPr/>
          <p:nvPr/>
        </p:nvSpPr>
        <p:spPr>
          <a:xfrm>
            <a:off x="8519343" y="50648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F4AC8950-80DA-497E-A02A-BAD2BD480F0E}"/>
              </a:ext>
            </a:extLst>
          </p:cNvPr>
          <p:cNvSpPr/>
          <p:nvPr/>
        </p:nvSpPr>
        <p:spPr>
          <a:xfrm>
            <a:off x="8600734" y="50647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A76220AE-F3CE-4CF8-A11B-59AE8FDB9640}"/>
              </a:ext>
            </a:extLst>
          </p:cNvPr>
          <p:cNvSpPr/>
          <p:nvPr/>
        </p:nvSpPr>
        <p:spPr>
          <a:xfrm>
            <a:off x="8682012" y="50652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92867518-F936-4789-B661-BEDDFCBDE450}"/>
              </a:ext>
            </a:extLst>
          </p:cNvPr>
          <p:cNvSpPr/>
          <p:nvPr/>
        </p:nvSpPr>
        <p:spPr>
          <a:xfrm>
            <a:off x="8763455" y="50645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96167ACB-48CF-47C9-BE35-9D4434934A16}"/>
              </a:ext>
            </a:extLst>
          </p:cNvPr>
          <p:cNvSpPr/>
          <p:nvPr/>
        </p:nvSpPr>
        <p:spPr>
          <a:xfrm>
            <a:off x="8846455" y="50635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419A5DDC-25D2-4579-A5BE-B1A5270C874E}"/>
              </a:ext>
            </a:extLst>
          </p:cNvPr>
          <p:cNvSpPr/>
          <p:nvPr/>
        </p:nvSpPr>
        <p:spPr>
          <a:xfrm>
            <a:off x="8927822" y="506419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1047B14C-7D18-464D-A25C-F5FB23E43A23}"/>
              </a:ext>
            </a:extLst>
          </p:cNvPr>
          <p:cNvSpPr/>
          <p:nvPr/>
        </p:nvSpPr>
        <p:spPr>
          <a:xfrm>
            <a:off x="9010640" y="50647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9A5A3D9B-2310-402A-96C1-0EDFF4DDD5C4}"/>
              </a:ext>
            </a:extLst>
          </p:cNvPr>
          <p:cNvSpPr/>
          <p:nvPr/>
        </p:nvSpPr>
        <p:spPr>
          <a:xfrm>
            <a:off x="10007085" y="50643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7CF676AD-4EDA-4C30-8A66-72B43F0444B3}"/>
              </a:ext>
            </a:extLst>
          </p:cNvPr>
          <p:cNvSpPr/>
          <p:nvPr/>
        </p:nvSpPr>
        <p:spPr>
          <a:xfrm>
            <a:off x="8183258" y="50649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4D27BD35-CFBE-4DBB-A816-B870C4CD1801}"/>
              </a:ext>
            </a:extLst>
          </p:cNvPr>
          <p:cNvSpPr/>
          <p:nvPr/>
        </p:nvSpPr>
        <p:spPr>
          <a:xfrm>
            <a:off x="8266990" y="50647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8C6281C0-61B0-424A-8234-9162D4EB5A2D}"/>
              </a:ext>
            </a:extLst>
          </p:cNvPr>
          <p:cNvSpPr/>
          <p:nvPr/>
        </p:nvSpPr>
        <p:spPr>
          <a:xfrm>
            <a:off x="9925182" y="50631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0F5E307B-F798-4F8A-B38E-46F1BE584EEC}"/>
              </a:ext>
            </a:extLst>
          </p:cNvPr>
          <p:cNvSpPr/>
          <p:nvPr/>
        </p:nvSpPr>
        <p:spPr>
          <a:xfrm>
            <a:off x="9836323" y="50645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27309729-CE18-4398-A063-3866A8129242}"/>
              </a:ext>
            </a:extLst>
          </p:cNvPr>
          <p:cNvSpPr/>
          <p:nvPr/>
        </p:nvSpPr>
        <p:spPr>
          <a:xfrm>
            <a:off x="9745680" y="50645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C857102F-BE02-4113-9E0E-D834F3A3EA49}"/>
              </a:ext>
            </a:extLst>
          </p:cNvPr>
          <p:cNvSpPr/>
          <p:nvPr/>
        </p:nvSpPr>
        <p:spPr>
          <a:xfrm>
            <a:off x="8349284" y="50639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B6BB10F3-7204-4D80-B592-BA3C3BBC4F24}"/>
              </a:ext>
            </a:extLst>
          </p:cNvPr>
          <p:cNvSpPr/>
          <p:nvPr/>
        </p:nvSpPr>
        <p:spPr>
          <a:xfrm>
            <a:off x="8432742" y="50639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a:extLst>
              <a:ext uri="{FF2B5EF4-FFF2-40B4-BE49-F238E27FC236}">
                <a16:creationId xmlns:a16="http://schemas.microsoft.com/office/drawing/2014/main" id="{55321685-E6BA-4FC1-AB2A-9CAEB8268529}"/>
              </a:ext>
            </a:extLst>
          </p:cNvPr>
          <p:cNvSpPr/>
          <p:nvPr/>
        </p:nvSpPr>
        <p:spPr>
          <a:xfrm>
            <a:off x="10180402" y="506534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a:extLst>
              <a:ext uri="{FF2B5EF4-FFF2-40B4-BE49-F238E27FC236}">
                <a16:creationId xmlns:a16="http://schemas.microsoft.com/office/drawing/2014/main" id="{3F1B32EE-95FC-486E-9A49-A8430EF7D664}"/>
              </a:ext>
            </a:extLst>
          </p:cNvPr>
          <p:cNvSpPr/>
          <p:nvPr/>
        </p:nvSpPr>
        <p:spPr>
          <a:xfrm>
            <a:off x="10091830" y="50629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D44F7145-1CAC-4083-AF0A-84BDFD0BB4B6}"/>
              </a:ext>
            </a:extLst>
          </p:cNvPr>
          <p:cNvSpPr/>
          <p:nvPr/>
        </p:nvSpPr>
        <p:spPr>
          <a:xfrm>
            <a:off x="8392483" y="42630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a:extLst>
              <a:ext uri="{FF2B5EF4-FFF2-40B4-BE49-F238E27FC236}">
                <a16:creationId xmlns:a16="http://schemas.microsoft.com/office/drawing/2014/main" id="{5F8BFC9D-436A-42B3-8D9B-F060864B7ED2}"/>
              </a:ext>
            </a:extLst>
          </p:cNvPr>
          <p:cNvSpPr/>
          <p:nvPr/>
        </p:nvSpPr>
        <p:spPr>
          <a:xfrm>
            <a:off x="8360742" y="35883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4B2CCF63-5201-443D-8889-F847AAA1A440}"/>
              </a:ext>
            </a:extLst>
          </p:cNvPr>
          <p:cNvSpPr/>
          <p:nvPr/>
        </p:nvSpPr>
        <p:spPr>
          <a:xfrm>
            <a:off x="8453631" y="475485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a:extLst>
              <a:ext uri="{FF2B5EF4-FFF2-40B4-BE49-F238E27FC236}">
                <a16:creationId xmlns:a16="http://schemas.microsoft.com/office/drawing/2014/main" id="{79A607F6-3614-48C7-8F9E-336F78646F5D}"/>
              </a:ext>
            </a:extLst>
          </p:cNvPr>
          <p:cNvSpPr/>
          <p:nvPr/>
        </p:nvSpPr>
        <p:spPr>
          <a:xfrm>
            <a:off x="9237872" y="449211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0673EA20-7AB8-4751-BFCE-FB20BCFF286E}"/>
              </a:ext>
            </a:extLst>
          </p:cNvPr>
          <p:cNvSpPr/>
          <p:nvPr/>
        </p:nvSpPr>
        <p:spPr>
          <a:xfrm>
            <a:off x="9933956" y="36719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3BA5DE62-6598-4932-8016-E3B74FE81B4C}"/>
              </a:ext>
            </a:extLst>
          </p:cNvPr>
          <p:cNvSpPr/>
          <p:nvPr/>
        </p:nvSpPr>
        <p:spPr>
          <a:xfrm>
            <a:off x="8822028" y="33975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3CDA4BE6-AFA9-49AD-B20C-29D721E53F26}"/>
              </a:ext>
            </a:extLst>
          </p:cNvPr>
          <p:cNvSpPr/>
          <p:nvPr/>
        </p:nvSpPr>
        <p:spPr>
          <a:xfrm>
            <a:off x="9506565" y="42630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546F839F-2CFF-4A8E-935F-99DAB410AFFF}"/>
              </a:ext>
            </a:extLst>
          </p:cNvPr>
          <p:cNvSpPr/>
          <p:nvPr/>
        </p:nvSpPr>
        <p:spPr>
          <a:xfrm>
            <a:off x="9969956" y="466344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00D11EC9-792B-4F8C-8EF9-FFB1ECF4844F}"/>
              </a:ext>
            </a:extLst>
          </p:cNvPr>
          <p:cNvSpPr/>
          <p:nvPr/>
        </p:nvSpPr>
        <p:spPr>
          <a:xfrm>
            <a:off x="9325398" y="38056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AE69FF23-EFEC-4BFE-B685-84DC3ABA9232}"/>
              </a:ext>
            </a:extLst>
          </p:cNvPr>
          <p:cNvSpPr/>
          <p:nvPr/>
        </p:nvSpPr>
        <p:spPr>
          <a:xfrm>
            <a:off x="8948589" y="413584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18BA98CB-A8E5-4C25-819D-9C429EDEC269}"/>
              </a:ext>
            </a:extLst>
          </p:cNvPr>
          <p:cNvSpPr/>
          <p:nvPr/>
        </p:nvSpPr>
        <p:spPr>
          <a:xfrm>
            <a:off x="9606678" y="348731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69" name="Csoportba foglalás 68">
            <a:extLst>
              <a:ext uri="{FF2B5EF4-FFF2-40B4-BE49-F238E27FC236}">
                <a16:creationId xmlns:a16="http://schemas.microsoft.com/office/drawing/2014/main" id="{FC224EAD-1A54-41CE-A57F-4A3D34A3947B}"/>
              </a:ext>
            </a:extLst>
          </p:cNvPr>
          <p:cNvGrpSpPr/>
          <p:nvPr/>
        </p:nvGrpSpPr>
        <p:grpSpPr>
          <a:xfrm>
            <a:off x="8744353" y="2058124"/>
            <a:ext cx="902034" cy="393379"/>
            <a:chOff x="8744353" y="2058124"/>
            <a:chExt cx="902034" cy="393379"/>
          </a:xfrm>
        </p:grpSpPr>
        <p:grpSp>
          <p:nvGrpSpPr>
            <p:cNvPr id="70" name="Csoportba foglalás 69">
              <a:extLst>
                <a:ext uri="{FF2B5EF4-FFF2-40B4-BE49-F238E27FC236}">
                  <a16:creationId xmlns:a16="http://schemas.microsoft.com/office/drawing/2014/main" id="{EEF66BAC-494A-4A90-8055-FA7C9BDB7BB6}"/>
                </a:ext>
              </a:extLst>
            </p:cNvPr>
            <p:cNvGrpSpPr/>
            <p:nvPr/>
          </p:nvGrpSpPr>
          <p:grpSpPr>
            <a:xfrm>
              <a:off x="8933783" y="2242635"/>
              <a:ext cx="576175" cy="193004"/>
              <a:chOff x="8933783" y="2242635"/>
              <a:chExt cx="576175" cy="193004"/>
            </a:xfrm>
          </p:grpSpPr>
          <p:cxnSp>
            <p:nvCxnSpPr>
              <p:cNvPr id="74" name="Egyenes összekötő 73">
                <a:extLst>
                  <a:ext uri="{FF2B5EF4-FFF2-40B4-BE49-F238E27FC236}">
                    <a16:creationId xmlns:a16="http://schemas.microsoft.com/office/drawing/2014/main" id="{49F6D66D-6BDD-4D86-BC24-058B1975E7B8}"/>
                  </a:ext>
                </a:extLst>
              </p:cNvPr>
              <p:cNvCxnSpPr>
                <a:cxnSpLocks/>
              </p:cNvCxnSpPr>
              <p:nvPr/>
            </p:nvCxnSpPr>
            <p:spPr>
              <a:xfrm>
                <a:off x="9192542" y="22426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gyenes összekötő 74">
                <a:extLst>
                  <a:ext uri="{FF2B5EF4-FFF2-40B4-BE49-F238E27FC236}">
                    <a16:creationId xmlns:a16="http://schemas.microsoft.com/office/drawing/2014/main" id="{314B92B9-1058-4B90-AB24-B324A3B1E3F7}"/>
                  </a:ext>
                </a:extLst>
              </p:cNvPr>
              <p:cNvCxnSpPr>
                <a:cxnSpLocks/>
              </p:cNvCxnSpPr>
              <p:nvPr/>
            </p:nvCxnSpPr>
            <p:spPr>
              <a:xfrm rot="2700000">
                <a:off x="9463798" y="2356964"/>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1C34BDC6-C103-49F2-9C56-2B96F7D98F7D}"/>
                  </a:ext>
                </a:extLst>
              </p:cNvPr>
              <p:cNvCxnSpPr>
                <a:cxnSpLocks/>
              </p:cNvCxnSpPr>
              <p:nvPr/>
            </p:nvCxnSpPr>
            <p:spPr>
              <a:xfrm rot="18900000">
                <a:off x="8933783" y="2343318"/>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a:extLst>
                  <a:ext uri="{FF2B5EF4-FFF2-40B4-BE49-F238E27FC236}">
                    <a16:creationId xmlns:a16="http://schemas.microsoft.com/office/drawing/2014/main" id="{4252C404-8C22-42EA-8115-A3A4FFF0A858}"/>
                  </a:ext>
                </a:extLst>
              </p:cNvPr>
              <p:cNvCxnSpPr>
                <a:cxnSpLocks/>
              </p:cNvCxnSpPr>
              <p:nvPr/>
            </p:nvCxnSpPr>
            <p:spPr>
              <a:xfrm rot="900000">
                <a:off x="9298401" y="225309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5ACA929C-4EF1-48D7-A939-01C52D30DA11}"/>
                  </a:ext>
                </a:extLst>
              </p:cNvPr>
              <p:cNvCxnSpPr>
                <a:cxnSpLocks/>
              </p:cNvCxnSpPr>
              <p:nvPr/>
            </p:nvCxnSpPr>
            <p:spPr>
              <a:xfrm rot="1800000">
                <a:off x="9387440" y="229175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Egyenes összekötő 78">
                <a:extLst>
                  <a:ext uri="{FF2B5EF4-FFF2-40B4-BE49-F238E27FC236}">
                    <a16:creationId xmlns:a16="http://schemas.microsoft.com/office/drawing/2014/main" id="{2C98336C-0DA6-41E8-BBFD-D41FC5C03B40}"/>
                  </a:ext>
                </a:extLst>
              </p:cNvPr>
              <p:cNvCxnSpPr>
                <a:cxnSpLocks/>
              </p:cNvCxnSpPr>
              <p:nvPr/>
            </p:nvCxnSpPr>
            <p:spPr>
              <a:xfrm rot="19800000">
                <a:off x="9016547" y="228610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45E3912E-A226-4B2A-BAEE-1A01ADDFBD72}"/>
                  </a:ext>
                </a:extLst>
              </p:cNvPr>
              <p:cNvCxnSpPr>
                <a:cxnSpLocks/>
              </p:cNvCxnSpPr>
              <p:nvPr/>
            </p:nvCxnSpPr>
            <p:spPr>
              <a:xfrm rot="20700000">
                <a:off x="9104308" y="22507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Szövegdoboz 70">
              <a:extLst>
                <a:ext uri="{FF2B5EF4-FFF2-40B4-BE49-F238E27FC236}">
                  <a16:creationId xmlns:a16="http://schemas.microsoft.com/office/drawing/2014/main" id="{759B9AC9-304A-4FB0-BF4D-F55522D3B7BB}"/>
                </a:ext>
              </a:extLst>
            </p:cNvPr>
            <p:cNvSpPr txBox="1"/>
            <p:nvPr/>
          </p:nvSpPr>
          <p:spPr>
            <a:xfrm rot="2700000">
              <a:off x="9409784" y="2214900"/>
              <a:ext cx="242374" cy="230832"/>
            </a:xfrm>
            <a:prstGeom prst="rect">
              <a:avLst/>
            </a:prstGeom>
            <a:noFill/>
          </p:spPr>
          <p:txBody>
            <a:bodyPr wrap="none" rtlCol="0">
              <a:spAutoFit/>
            </a:bodyPr>
            <a:lstStyle/>
            <a:p>
              <a:r>
                <a:rPr lang="hu-HU" sz="900" dirty="0"/>
                <a:t>1</a:t>
              </a:r>
            </a:p>
          </p:txBody>
        </p:sp>
        <p:sp>
          <p:nvSpPr>
            <p:cNvPr id="72" name="Szövegdoboz 71">
              <a:extLst>
                <a:ext uri="{FF2B5EF4-FFF2-40B4-BE49-F238E27FC236}">
                  <a16:creationId xmlns:a16="http://schemas.microsoft.com/office/drawing/2014/main" id="{80B2F2EF-6EEB-46D3-8069-5A1BB7BC356A}"/>
                </a:ext>
              </a:extLst>
            </p:cNvPr>
            <p:cNvSpPr txBox="1"/>
            <p:nvPr/>
          </p:nvSpPr>
          <p:spPr>
            <a:xfrm rot="18900000">
              <a:off x="8744353" y="2206893"/>
              <a:ext cx="242374" cy="230832"/>
            </a:xfrm>
            <a:prstGeom prst="rect">
              <a:avLst/>
            </a:prstGeom>
            <a:noFill/>
          </p:spPr>
          <p:txBody>
            <a:bodyPr wrap="none" rtlCol="0">
              <a:spAutoFit/>
            </a:bodyPr>
            <a:lstStyle/>
            <a:p>
              <a:r>
                <a:rPr lang="hu-HU" sz="900" dirty="0"/>
                <a:t>0</a:t>
              </a:r>
            </a:p>
          </p:txBody>
        </p:sp>
        <p:sp>
          <p:nvSpPr>
            <p:cNvPr id="73" name="Szövegdoboz 72">
              <a:extLst>
                <a:ext uri="{FF2B5EF4-FFF2-40B4-BE49-F238E27FC236}">
                  <a16:creationId xmlns:a16="http://schemas.microsoft.com/office/drawing/2014/main" id="{87567330-5775-4820-8D6A-5F2C2BB16DCC}"/>
                </a:ext>
              </a:extLst>
            </p:cNvPr>
            <p:cNvSpPr txBox="1"/>
            <p:nvPr/>
          </p:nvSpPr>
          <p:spPr>
            <a:xfrm>
              <a:off x="9029389" y="2058124"/>
              <a:ext cx="328936" cy="230832"/>
            </a:xfrm>
            <a:prstGeom prst="rect">
              <a:avLst/>
            </a:prstGeom>
            <a:noFill/>
          </p:spPr>
          <p:txBody>
            <a:bodyPr wrap="none" rtlCol="0">
              <a:spAutoFit/>
            </a:bodyPr>
            <a:lstStyle/>
            <a:p>
              <a:r>
                <a:rPr lang="hu-HU" sz="900" dirty="0"/>
                <a:t>0,5</a:t>
              </a:r>
            </a:p>
          </p:txBody>
        </p:sp>
      </p:grpSp>
      <p:cxnSp>
        <p:nvCxnSpPr>
          <p:cNvPr id="67" name="Egyenes összekötő nyíllal 66">
            <a:extLst>
              <a:ext uri="{FF2B5EF4-FFF2-40B4-BE49-F238E27FC236}">
                <a16:creationId xmlns:a16="http://schemas.microsoft.com/office/drawing/2014/main" id="{B509467D-5631-4A8C-B9C6-1B7EF41B32C5}"/>
              </a:ext>
            </a:extLst>
          </p:cNvPr>
          <p:cNvCxnSpPr>
            <a:cxnSpLocks/>
          </p:cNvCxnSpPr>
          <p:nvPr/>
        </p:nvCxnSpPr>
        <p:spPr>
          <a:xfrm rot="16920000" flipV="1">
            <a:off x="8942059" y="24005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8" name="Egyenes összekötő nyíllal 67">
            <a:extLst>
              <a:ext uri="{FF2B5EF4-FFF2-40B4-BE49-F238E27FC236}">
                <a16:creationId xmlns:a16="http://schemas.microsoft.com/office/drawing/2014/main" id="{4D32B09B-1179-4381-8A07-2BED31B9E53E}"/>
              </a:ext>
            </a:extLst>
          </p:cNvPr>
          <p:cNvCxnSpPr>
            <a:cxnSpLocks/>
          </p:cNvCxnSpPr>
          <p:nvPr/>
        </p:nvCxnSpPr>
        <p:spPr>
          <a:xfrm rot="-3900000" flipV="1">
            <a:off x="8977192" y="23758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Vapor pressure of liquids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42</a:t>
            </a:fld>
            <a:endParaRPr lang="hu-HU"/>
          </a:p>
        </p:txBody>
      </p:sp>
    </p:spTree>
    <p:extLst>
      <p:ext uri="{BB962C8B-B14F-4D97-AF65-F5344CB8AC3E}">
        <p14:creationId xmlns:p14="http://schemas.microsoft.com/office/powerpoint/2010/main" val="15621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path" presetSubtype="0" fill="hold" grpId="0" nodeType="afterEffect">
                                  <p:stCondLst>
                                    <p:cond delay="0"/>
                                  </p:stCondLst>
                                  <p:childTnLst>
                                    <p:animMotion origin="layout" path="M -3.95833E-6 1.11022E-16 L 0.00026 -0.08866 " pathEditMode="relative" rAng="0" ptsTypes="AA">
                                      <p:cBhvr>
                                        <p:cTn id="11" dur="1000" fill="hold"/>
                                        <p:tgtEl>
                                          <p:spTgt spid="28"/>
                                        </p:tgtEl>
                                        <p:attrNameLst>
                                          <p:attrName>ppt_x</p:attrName>
                                          <p:attrName>ppt_y</p:attrName>
                                        </p:attrNameLst>
                                      </p:cBhvr>
                                      <p:rCtr x="13" y="-4444"/>
                                    </p:animMotion>
                                  </p:childTnLst>
                                </p:cTn>
                              </p:par>
                            </p:childTnLst>
                          </p:cTn>
                        </p:par>
                        <p:par>
                          <p:cTn id="12" fill="hold">
                            <p:stCondLst>
                              <p:cond delay="1500"/>
                            </p:stCondLst>
                            <p:childTnLst>
                              <p:par>
                                <p:cTn id="13" presetID="42" presetClass="path" presetSubtype="0" fill="hold" grpId="0" nodeType="afterEffect">
                                  <p:stCondLst>
                                    <p:cond delay="0"/>
                                  </p:stCondLst>
                                  <p:childTnLst>
                                    <p:animMotion origin="layout" path="M -2.91667E-6 1.48148E-6 L 0.01706 -0.11366 " pathEditMode="relative" rAng="0" ptsTypes="AA">
                                      <p:cBhvr>
                                        <p:cTn id="14" dur="1000" fill="hold"/>
                                        <p:tgtEl>
                                          <p:spTgt spid="25"/>
                                        </p:tgtEl>
                                        <p:attrNameLst>
                                          <p:attrName>ppt_x</p:attrName>
                                          <p:attrName>ppt_y</p:attrName>
                                        </p:attrNameLst>
                                      </p:cBhvr>
                                      <p:rCtr x="846" y="-5694"/>
                                    </p:animMotion>
                                  </p:childTnLst>
                                </p:cTn>
                              </p:par>
                            </p:childTnLst>
                          </p:cTn>
                        </p:par>
                        <p:par>
                          <p:cTn id="15" fill="hold">
                            <p:stCondLst>
                              <p:cond delay="2500"/>
                            </p:stCondLst>
                            <p:childTnLst>
                              <p:par>
                                <p:cTn id="16" presetID="42" presetClass="path" presetSubtype="0" fill="hold" grpId="0" nodeType="afterEffect">
                                  <p:stCondLst>
                                    <p:cond delay="0"/>
                                  </p:stCondLst>
                                  <p:childTnLst>
                                    <p:animMotion origin="layout" path="M -1.25E-6 1.48148E-6 L -0.07396 -0.21528 " pathEditMode="relative" rAng="0" ptsTypes="AA">
                                      <p:cBhvr>
                                        <p:cTn id="17" dur="1000" fill="hold"/>
                                        <p:tgtEl>
                                          <p:spTgt spid="22"/>
                                        </p:tgtEl>
                                        <p:attrNameLst>
                                          <p:attrName>ppt_x</p:attrName>
                                          <p:attrName>ppt_y</p:attrName>
                                        </p:attrNameLst>
                                      </p:cBhvr>
                                      <p:rCtr x="-3737" y="-10764"/>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fill="hold" grpId="1" nodeType="clickEffect">
                                  <p:stCondLst>
                                    <p:cond delay="0"/>
                                  </p:stCondLst>
                                  <p:childTnLst>
                                    <p:animMotion origin="layout" path="M 1.66667E-6 7.40741E-7 L 0.02083 -0.02245 " pathEditMode="relative" rAng="0" ptsTypes="AA">
                                      <p:cBhvr>
                                        <p:cTn id="45" dur="1000" fill="hold"/>
                                        <p:tgtEl>
                                          <p:spTgt spid="47"/>
                                        </p:tgtEl>
                                        <p:attrNameLst>
                                          <p:attrName>ppt_x</p:attrName>
                                          <p:attrName>ppt_y</p:attrName>
                                        </p:attrNameLst>
                                      </p:cBhvr>
                                      <p:rCtr x="1042" y="-1134"/>
                                    </p:animMotion>
                                  </p:childTnLst>
                                </p:cTn>
                              </p:par>
                              <p:par>
                                <p:cTn id="46" presetID="42" presetClass="path" presetSubtype="0" fill="hold" grpId="1" nodeType="withEffect">
                                  <p:stCondLst>
                                    <p:cond delay="0"/>
                                  </p:stCondLst>
                                  <p:childTnLst>
                                    <p:animMotion origin="layout" path="M -1.875E-6 -2.22222E-6 L -0.00898 -0.04768 " pathEditMode="relative" rAng="0" ptsTypes="AA">
                                      <p:cBhvr>
                                        <p:cTn id="47" dur="1000" fill="hold"/>
                                        <p:tgtEl>
                                          <p:spTgt spid="44"/>
                                        </p:tgtEl>
                                        <p:attrNameLst>
                                          <p:attrName>ppt_x</p:attrName>
                                          <p:attrName>ppt_y</p:attrName>
                                        </p:attrNameLst>
                                      </p:cBhvr>
                                      <p:rCtr x="-456" y="-2384"/>
                                    </p:animMotion>
                                  </p:childTnLst>
                                </p:cTn>
                              </p:par>
                              <p:par>
                                <p:cTn id="48" presetID="42" presetClass="path" presetSubtype="0" fill="hold" grpId="1" nodeType="withEffect">
                                  <p:stCondLst>
                                    <p:cond delay="0"/>
                                  </p:stCondLst>
                                  <p:childTnLst>
                                    <p:animMotion origin="layout" path="M 1.04167E-6 -3.33333E-6 L -0.06276 0.04676 " pathEditMode="relative" rAng="0" ptsTypes="AA">
                                      <p:cBhvr>
                                        <p:cTn id="49" dur="1000" fill="hold"/>
                                        <p:tgtEl>
                                          <p:spTgt spid="52"/>
                                        </p:tgtEl>
                                        <p:attrNameLst>
                                          <p:attrName>ppt_x</p:attrName>
                                          <p:attrName>ppt_y</p:attrName>
                                        </p:attrNameLst>
                                      </p:cBhvr>
                                      <p:rCtr x="-3138" y="2338"/>
                                    </p:animMotion>
                                  </p:childTnLst>
                                </p:cTn>
                              </p:par>
                              <p:par>
                                <p:cTn id="50" presetID="42" presetClass="path" presetSubtype="0" fill="hold" grpId="1" nodeType="withEffect">
                                  <p:stCondLst>
                                    <p:cond delay="0"/>
                                  </p:stCondLst>
                                  <p:childTnLst>
                                    <p:animMotion origin="layout" path="M 3.95833E-6 -1.85185E-6 L 0.03086 -0.07315 " pathEditMode="relative" rAng="0" ptsTypes="AA">
                                      <p:cBhvr>
                                        <p:cTn id="51" dur="1000" fill="hold"/>
                                        <p:tgtEl>
                                          <p:spTgt spid="43"/>
                                        </p:tgtEl>
                                        <p:attrNameLst>
                                          <p:attrName>ppt_x</p:attrName>
                                          <p:attrName>ppt_y</p:attrName>
                                        </p:attrNameLst>
                                      </p:cBhvr>
                                      <p:rCtr x="1536" y="-3657"/>
                                    </p:animMotion>
                                  </p:childTnLst>
                                </p:cTn>
                              </p:par>
                              <p:par>
                                <p:cTn id="52" presetID="42" presetClass="path" presetSubtype="0" fill="hold" grpId="1" nodeType="withEffect">
                                  <p:stCondLst>
                                    <p:cond delay="0"/>
                                  </p:stCondLst>
                                  <p:childTnLst>
                                    <p:animMotion origin="layout" path="M -2.5E-6 -4.44444E-6 L 0.03112 0.03658 " pathEditMode="relative" rAng="0" ptsTypes="AA">
                                      <p:cBhvr>
                                        <p:cTn id="53" dur="1000" fill="hold"/>
                                        <p:tgtEl>
                                          <p:spTgt spid="48"/>
                                        </p:tgtEl>
                                        <p:attrNameLst>
                                          <p:attrName>ppt_x</p:attrName>
                                          <p:attrName>ppt_y</p:attrName>
                                        </p:attrNameLst>
                                      </p:cBhvr>
                                      <p:rCtr x="1549" y="1829"/>
                                    </p:animMotion>
                                  </p:childTnLst>
                                </p:cTn>
                              </p:par>
                              <p:par>
                                <p:cTn id="54" presetID="42" presetClass="path" presetSubtype="0" fill="hold" grpId="1" nodeType="withEffect">
                                  <p:stCondLst>
                                    <p:cond delay="0"/>
                                  </p:stCondLst>
                                  <p:childTnLst>
                                    <p:animMotion origin="layout" path="M 4.58333E-6 2.59259E-6 L 0.01171 0.04884 " pathEditMode="relative" rAng="0" ptsTypes="AA">
                                      <p:cBhvr>
                                        <p:cTn id="55" dur="1000" fill="hold"/>
                                        <p:tgtEl>
                                          <p:spTgt spid="53"/>
                                        </p:tgtEl>
                                        <p:attrNameLst>
                                          <p:attrName>ppt_x</p:attrName>
                                          <p:attrName>ppt_y</p:attrName>
                                        </p:attrNameLst>
                                      </p:cBhvr>
                                      <p:rCtr x="586" y="2431"/>
                                    </p:animMotion>
                                  </p:childTnLst>
                                </p:cTn>
                              </p:par>
                              <p:par>
                                <p:cTn id="56" presetID="42" presetClass="path" presetSubtype="0" fill="hold" grpId="1" nodeType="withEffect">
                                  <p:stCondLst>
                                    <p:cond delay="0"/>
                                  </p:stCondLst>
                                  <p:childTnLst>
                                    <p:animMotion origin="layout" path="M -2.29167E-6 -1.85185E-6 L 0.05573 -0.04375 " pathEditMode="relative" rAng="0" ptsTypes="AA">
                                      <p:cBhvr>
                                        <p:cTn id="57" dur="1000" fill="hold"/>
                                        <p:tgtEl>
                                          <p:spTgt spid="49"/>
                                        </p:tgtEl>
                                        <p:attrNameLst>
                                          <p:attrName>ppt_x</p:attrName>
                                          <p:attrName>ppt_y</p:attrName>
                                        </p:attrNameLst>
                                      </p:cBhvr>
                                      <p:rCtr x="2786" y="-2199"/>
                                    </p:animMotion>
                                  </p:childTnLst>
                                </p:cTn>
                              </p:par>
                              <p:par>
                                <p:cTn id="58" presetID="42" presetClass="path" presetSubtype="0" fill="hold" grpId="1" nodeType="withEffect">
                                  <p:stCondLst>
                                    <p:cond delay="0"/>
                                  </p:stCondLst>
                                  <p:childTnLst>
                                    <p:animMotion origin="layout" path="M 1.45833E-6 4.81481E-6 L -0.02005 0.06851 " pathEditMode="relative" rAng="0" ptsTypes="AA">
                                      <p:cBhvr>
                                        <p:cTn id="59" dur="1000" fill="hold"/>
                                        <p:tgtEl>
                                          <p:spTgt spid="51"/>
                                        </p:tgtEl>
                                        <p:attrNameLst>
                                          <p:attrName>ppt_x</p:attrName>
                                          <p:attrName>ppt_y</p:attrName>
                                        </p:attrNameLst>
                                      </p:cBhvr>
                                      <p:rCtr x="-1003" y="3426"/>
                                    </p:animMotion>
                                  </p:childTnLst>
                                </p:cTn>
                              </p:par>
                            </p:childTnLst>
                          </p:cTn>
                        </p:par>
                        <p:par>
                          <p:cTn id="60" fill="hold">
                            <p:stCondLst>
                              <p:cond delay="1000"/>
                            </p:stCondLst>
                            <p:childTnLst>
                              <p:par>
                                <p:cTn id="61" presetID="14" presetClass="exit" presetSubtype="10" fill="hold" nodeType="afterEffect">
                                  <p:stCondLst>
                                    <p:cond delay="0"/>
                                  </p:stCondLst>
                                  <p:childTnLst>
                                    <p:animEffect transition="out" filter="randombar(horizontal)">
                                      <p:cBhvr>
                                        <p:cTn id="62" dur="500"/>
                                        <p:tgtEl>
                                          <p:spTgt spid="67"/>
                                        </p:tgtEl>
                                      </p:cBhvr>
                                    </p:animEffect>
                                    <p:set>
                                      <p:cBhvr>
                                        <p:cTn id="63" dur="1" fill="hold">
                                          <p:stCondLst>
                                            <p:cond delay="499"/>
                                          </p:stCondLst>
                                        </p:cTn>
                                        <p:tgtEl>
                                          <p:spTgt spid="67"/>
                                        </p:tgtEl>
                                        <p:attrNameLst>
                                          <p:attrName>style.visibility</p:attrName>
                                        </p:attrNameLst>
                                      </p:cBhvr>
                                      <p:to>
                                        <p:strVal val="hidden"/>
                                      </p:to>
                                    </p:set>
                                  </p:childTnLst>
                                </p:cTn>
                              </p:par>
                            </p:childTnLst>
                          </p:cTn>
                        </p:par>
                        <p:par>
                          <p:cTn id="64" fill="hold">
                            <p:stCondLst>
                              <p:cond delay="1500"/>
                            </p:stCondLst>
                            <p:childTnLst>
                              <p:par>
                                <p:cTn id="65" presetID="14" presetClass="entr" presetSubtype="10"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randombar(horizont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 end="1"/>
                                            </p:txEl>
                                          </p:spTgt>
                                        </p:tgtEl>
                                        <p:attrNameLst>
                                          <p:attrName>style.visibility</p:attrName>
                                        </p:attrNameLst>
                                      </p:cBhvr>
                                      <p:to>
                                        <p:strVal val="visible"/>
                                      </p:to>
                                    </p:set>
                                    <p:anim calcmode="lin" valueType="num">
                                      <p:cBhvr additive="base">
                                        <p:cTn id="7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path" presetSubtype="0" fill="hold" grpId="1" nodeType="clickEffect">
                                  <p:stCondLst>
                                    <p:cond delay="0"/>
                                  </p:stCondLst>
                                  <p:childTnLst>
                                    <p:animMotion origin="layout" path="M -3.95833E-6 0.00139 L 0.01876 0.04514 " pathEditMode="relative" rAng="0" ptsTypes="AA">
                                      <p:cBhvr>
                                        <p:cTn id="77" dur="1000" fill="hold"/>
                                        <p:tgtEl>
                                          <p:spTgt spid="45"/>
                                        </p:tgtEl>
                                        <p:attrNameLst>
                                          <p:attrName>ppt_x</p:attrName>
                                          <p:attrName>ppt_y</p:attrName>
                                        </p:attrNameLst>
                                      </p:cBhvr>
                                      <p:rCtr x="964" y="2176"/>
                                    </p:animMotion>
                                  </p:childTnLst>
                                </p:cTn>
                              </p:par>
                              <p:par>
                                <p:cTn id="78" presetID="42" presetClass="path" presetSubtype="0" fill="hold" grpId="1" nodeType="withEffect">
                                  <p:stCondLst>
                                    <p:cond delay="0"/>
                                  </p:stCondLst>
                                  <p:childTnLst>
                                    <p:animMotion origin="layout" path="M 3.125E-6 4.81481E-6 L 0.00299 0.08333 " pathEditMode="relative" rAng="0" ptsTypes="AA">
                                      <p:cBhvr>
                                        <p:cTn id="79" dur="1000" fill="hold"/>
                                        <p:tgtEl>
                                          <p:spTgt spid="46"/>
                                        </p:tgtEl>
                                        <p:attrNameLst>
                                          <p:attrName>ppt_x</p:attrName>
                                          <p:attrName>ppt_y</p:attrName>
                                        </p:attrNameLst>
                                      </p:cBhvr>
                                      <p:rCtr x="143" y="4167"/>
                                    </p:animMotion>
                                  </p:childTnLst>
                                </p:cTn>
                              </p:par>
                              <p:par>
                                <p:cTn id="80" presetID="42" presetClass="path" presetSubtype="0" fill="hold" grpId="1" nodeType="withEffect">
                                  <p:stCondLst>
                                    <p:cond delay="0"/>
                                  </p:stCondLst>
                                  <p:childTnLst>
                                    <p:animMotion origin="layout" path="M -3.125E-6 4.81481E-6 L -0.02513 0.05833 " pathEditMode="relative" rAng="0" ptsTypes="AA">
                                      <p:cBhvr>
                                        <p:cTn id="81" dur="1000" fill="hold"/>
                                        <p:tgtEl>
                                          <p:spTgt spid="50"/>
                                        </p:tgtEl>
                                        <p:attrNameLst>
                                          <p:attrName>ppt_x</p:attrName>
                                          <p:attrName>ppt_y</p:attrName>
                                        </p:attrNameLst>
                                      </p:cBhvr>
                                      <p:rCtr x="-1237" y="2917"/>
                                    </p:animMotion>
                                  </p:childTnLst>
                                </p:cTn>
                              </p:par>
                            </p:childTnLst>
                          </p:cTn>
                        </p:par>
                        <p:par>
                          <p:cTn id="82" fill="hold">
                            <p:stCondLst>
                              <p:cond delay="1000"/>
                            </p:stCondLst>
                            <p:childTnLst>
                              <p:par>
                                <p:cTn id="83" presetID="2" presetClass="entr" presetSubtype="4" fill="hold" nodeType="afterEffect">
                                  <p:stCondLst>
                                    <p:cond delay="2000"/>
                                  </p:stCondLst>
                                  <p:childTnLst>
                                    <p:set>
                                      <p:cBhvr>
                                        <p:cTn id="84" dur="1" fill="hold">
                                          <p:stCondLst>
                                            <p:cond delay="0"/>
                                          </p:stCondLst>
                                        </p:cTn>
                                        <p:tgtEl>
                                          <p:spTgt spid="3">
                                            <p:txEl>
                                              <p:pRg st="2" end="2"/>
                                            </p:txEl>
                                          </p:spTgt>
                                        </p:tgtEl>
                                        <p:attrNameLst>
                                          <p:attrName>style.visibility</p:attrName>
                                        </p:attrNameLst>
                                      </p:cBhvr>
                                      <p:to>
                                        <p:strVal val="visible"/>
                                      </p:to>
                                    </p:set>
                                    <p:anim calcmode="lin" valueType="num">
                                      <p:cBhvr additive="base">
                                        <p:cTn id="8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8"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Csoportba foglalás 82">
            <a:extLst>
              <a:ext uri="{FF2B5EF4-FFF2-40B4-BE49-F238E27FC236}">
                <a16:creationId xmlns:a16="http://schemas.microsoft.com/office/drawing/2014/main" id="{CE2748CB-C566-4A6B-9796-4450AA9D2FFD}"/>
              </a:ext>
            </a:extLst>
          </p:cNvPr>
          <p:cNvGrpSpPr/>
          <p:nvPr/>
        </p:nvGrpSpPr>
        <p:grpSpPr>
          <a:xfrm>
            <a:off x="5288261" y="1751013"/>
            <a:ext cx="6538614" cy="3955028"/>
            <a:chOff x="5288261" y="1751013"/>
            <a:chExt cx="6538614" cy="3955028"/>
          </a:xfrm>
        </p:grpSpPr>
        <p:sp>
          <p:nvSpPr>
            <p:cNvPr id="51" name="Rectangle 40">
              <a:extLst>
                <a:ext uri="{FF2B5EF4-FFF2-40B4-BE49-F238E27FC236}">
                  <a16:creationId xmlns:a16="http://schemas.microsoft.com/office/drawing/2014/main" id="{9BAAD66A-1AA7-4FBE-A829-649C74FC9C92}"/>
                </a:ext>
              </a:extLst>
            </p:cNvPr>
            <p:cNvSpPr>
              <a:spLocks noChangeArrowheads="1"/>
            </p:cNvSpPr>
            <p:nvPr/>
          </p:nvSpPr>
          <p:spPr bwMode="auto">
            <a:xfrm>
              <a:off x="6650038" y="1843088"/>
              <a:ext cx="5016500" cy="309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31" name="Szövegdoboz 30">
                  <a:extLst>
                    <a:ext uri="{FF2B5EF4-FFF2-40B4-BE49-F238E27FC236}">
                      <a16:creationId xmlns:a16="http://schemas.microsoft.com/office/drawing/2014/main" id="{ACD7CA03-8EC9-431A-AAB5-D6BE25BBB0D8}"/>
                    </a:ext>
                  </a:extLst>
                </p:cNvPr>
                <p:cNvSpPr txBox="1"/>
                <p:nvPr/>
              </p:nvSpPr>
              <p:spPr>
                <a:xfrm>
                  <a:off x="5288261" y="1761761"/>
                  <a:ext cx="680443"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i="1" smtClean="0">
                                <a:latin typeface="Cambria Math" panose="02040503050406030204" pitchFamily="18" charset="0"/>
                              </a:rPr>
                            </m:ctrlPr>
                          </m:fPr>
                          <m:num>
                            <m:r>
                              <a:rPr lang="hu-HU" b="0" i="1" smtClean="0">
                                <a:latin typeface="Cambria Math" panose="02040503050406030204" pitchFamily="18" charset="0"/>
                              </a:rPr>
                              <m:t>𝑑𝑛</m:t>
                            </m:r>
                          </m:num>
                          <m:den>
                            <m:r>
                              <a:rPr lang="hu-HU" b="0" i="1" smtClean="0">
                                <a:latin typeface="Cambria Math" panose="02040503050406030204" pitchFamily="18" charset="0"/>
                              </a:rPr>
                              <m:t>𝑁</m:t>
                            </m:r>
                          </m:den>
                        </m:f>
                        <m:r>
                          <a:rPr lang="hu-HU" b="0" i="1" smtClean="0">
                            <a:latin typeface="Cambria Math" panose="02040503050406030204" pitchFamily="18" charset="0"/>
                          </a:rPr>
                          <m:t>/%</m:t>
                        </m:r>
                      </m:oMath>
                    </m:oMathPara>
                  </a14:m>
                  <a:endParaRPr lang="hu-HU" dirty="0"/>
                </a:p>
              </p:txBody>
            </p:sp>
          </mc:Choice>
          <mc:Fallback xmlns="">
            <p:sp>
              <p:nvSpPr>
                <p:cNvPr id="31" name="Szövegdoboz 30">
                  <a:extLst>
                    <a:ext uri="{FF2B5EF4-FFF2-40B4-BE49-F238E27FC236}">
                      <a16:creationId xmlns:a16="http://schemas.microsoft.com/office/drawing/2014/main" id="{ACD7CA03-8EC9-431A-AAB5-D6BE25BBB0D8}"/>
                    </a:ext>
                  </a:extLst>
                </p:cNvPr>
                <p:cNvSpPr txBox="1">
                  <a:spLocks noRot="1" noChangeAspect="1" noMove="1" noResize="1" noEditPoints="1" noAdjustHandles="1" noChangeArrowheads="1" noChangeShapeType="1" noTextEdit="1"/>
                </p:cNvSpPr>
                <p:nvPr/>
              </p:nvSpPr>
              <p:spPr>
                <a:xfrm>
                  <a:off x="5288261" y="1761761"/>
                  <a:ext cx="680443" cy="524118"/>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2" name="Szövegdoboz 31">
                  <a:extLst>
                    <a:ext uri="{FF2B5EF4-FFF2-40B4-BE49-F238E27FC236}">
                      <a16:creationId xmlns:a16="http://schemas.microsoft.com/office/drawing/2014/main" id="{3EF75A80-91F6-4010-B017-3A2D192F3259}"/>
                    </a:ext>
                  </a:extLst>
                </p:cNvPr>
                <p:cNvSpPr txBox="1"/>
                <p:nvPr/>
              </p:nvSpPr>
              <p:spPr>
                <a:xfrm>
                  <a:off x="10929157" y="5233476"/>
                  <a:ext cx="774891" cy="472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𝑣</m:t>
                        </m:r>
                        <m:r>
                          <a:rPr lang="hu-HU" b="0" i="1" smtClean="0">
                            <a:latin typeface="Cambria Math" panose="02040503050406030204" pitchFamily="18" charset="0"/>
                          </a:rPr>
                          <m:t>/</m:t>
                        </m:r>
                        <m:d>
                          <m:dPr>
                            <m:ctrlPr>
                              <a:rPr lang="hu-HU" b="0" i="1" smtClean="0">
                                <a:latin typeface="Cambria Math" panose="02040503050406030204" pitchFamily="18" charset="0"/>
                              </a:rPr>
                            </m:ctrlPr>
                          </m:dPr>
                          <m:e>
                            <m:f>
                              <m:fPr>
                                <m:ctrlPr>
                                  <a:rPr lang="hu-HU" i="1">
                                    <a:latin typeface="Cambria Math" panose="02040503050406030204" pitchFamily="18" charset="0"/>
                                  </a:rPr>
                                </m:ctrlPr>
                              </m:fPr>
                              <m:num>
                                <m:r>
                                  <a:rPr lang="hu-HU" i="1">
                                    <a:latin typeface="Cambria Math" panose="02040503050406030204" pitchFamily="18" charset="0"/>
                                  </a:rPr>
                                  <m:t>𝑚</m:t>
                                </m:r>
                              </m:num>
                              <m:den>
                                <m:r>
                                  <a:rPr lang="hu-HU" b="0" i="1" smtClean="0">
                                    <a:latin typeface="Cambria Math" panose="02040503050406030204" pitchFamily="18" charset="0"/>
                                  </a:rPr>
                                  <m:t>𝑠</m:t>
                                </m:r>
                              </m:den>
                            </m:f>
                          </m:e>
                        </m:d>
                      </m:oMath>
                    </m:oMathPara>
                  </a14:m>
                  <a:endParaRPr lang="hu-HU" dirty="0"/>
                </a:p>
              </p:txBody>
            </p:sp>
          </mc:Choice>
          <mc:Fallback xmlns="">
            <p:sp>
              <p:nvSpPr>
                <p:cNvPr id="32" name="Szövegdoboz 31">
                  <a:extLst>
                    <a:ext uri="{FF2B5EF4-FFF2-40B4-BE49-F238E27FC236}">
                      <a16:creationId xmlns:a16="http://schemas.microsoft.com/office/drawing/2014/main" id="{3EF75A80-91F6-4010-B017-3A2D192F3259}"/>
                    </a:ext>
                  </a:extLst>
                </p:cNvPr>
                <p:cNvSpPr txBox="1">
                  <a:spLocks noRot="1" noChangeAspect="1" noMove="1" noResize="1" noEditPoints="1" noAdjustHandles="1" noChangeArrowheads="1" noChangeShapeType="1" noTextEdit="1"/>
                </p:cNvSpPr>
                <p:nvPr/>
              </p:nvSpPr>
              <p:spPr>
                <a:xfrm>
                  <a:off x="10929157" y="5233476"/>
                  <a:ext cx="774891" cy="472565"/>
                </a:xfrm>
                <a:prstGeom prst="rect">
                  <a:avLst/>
                </a:prstGeom>
                <a:blipFill>
                  <a:blip r:embed="rId4"/>
                  <a:stretch>
                    <a:fillRect/>
                  </a:stretch>
                </a:blipFill>
              </p:spPr>
              <p:txBody>
                <a:bodyPr/>
                <a:lstStyle/>
                <a:p>
                  <a:r>
                    <a:rPr lang="hu-HU">
                      <a:noFill/>
                    </a:rPr>
                    <a:t> </a:t>
                  </a:r>
                </a:p>
              </p:txBody>
            </p:sp>
          </mc:Fallback>
        </mc:AlternateContent>
        <p:sp>
          <p:nvSpPr>
            <p:cNvPr id="52" name="Freeform 41">
              <a:extLst>
                <a:ext uri="{FF2B5EF4-FFF2-40B4-BE49-F238E27FC236}">
                  <a16:creationId xmlns:a16="http://schemas.microsoft.com/office/drawing/2014/main" id="{68573995-0F9E-4466-AAEC-400398D39B17}"/>
                </a:ext>
              </a:extLst>
            </p:cNvPr>
            <p:cNvSpPr>
              <a:spLocks noEditPoints="1"/>
            </p:cNvSpPr>
            <p:nvPr/>
          </p:nvSpPr>
          <p:spPr bwMode="auto">
            <a:xfrm>
              <a:off x="6656388" y="1849438"/>
              <a:ext cx="5016500" cy="2640012"/>
            </a:xfrm>
            <a:custGeom>
              <a:avLst/>
              <a:gdLst>
                <a:gd name="T0" fmla="*/ 0 w 3160"/>
                <a:gd name="T1" fmla="*/ 1663 h 1663"/>
                <a:gd name="T2" fmla="*/ 3160 w 3160"/>
                <a:gd name="T3" fmla="*/ 1663 h 1663"/>
                <a:gd name="T4" fmla="*/ 0 w 3160"/>
                <a:gd name="T5" fmla="*/ 1390 h 1663"/>
                <a:gd name="T6" fmla="*/ 3160 w 3160"/>
                <a:gd name="T7" fmla="*/ 1390 h 1663"/>
                <a:gd name="T8" fmla="*/ 0 w 3160"/>
                <a:gd name="T9" fmla="*/ 1109 h 1663"/>
                <a:gd name="T10" fmla="*/ 3160 w 3160"/>
                <a:gd name="T11" fmla="*/ 1109 h 1663"/>
                <a:gd name="T12" fmla="*/ 0 w 3160"/>
                <a:gd name="T13" fmla="*/ 836 h 1663"/>
                <a:gd name="T14" fmla="*/ 3160 w 3160"/>
                <a:gd name="T15" fmla="*/ 836 h 1663"/>
                <a:gd name="T16" fmla="*/ 0 w 3160"/>
                <a:gd name="T17" fmla="*/ 555 h 1663"/>
                <a:gd name="T18" fmla="*/ 3160 w 3160"/>
                <a:gd name="T19" fmla="*/ 555 h 1663"/>
                <a:gd name="T20" fmla="*/ 0 w 3160"/>
                <a:gd name="T21" fmla="*/ 274 h 1663"/>
                <a:gd name="T22" fmla="*/ 3160 w 3160"/>
                <a:gd name="T23" fmla="*/ 274 h 1663"/>
                <a:gd name="T24" fmla="*/ 0 w 3160"/>
                <a:gd name="T25" fmla="*/ 0 h 1663"/>
                <a:gd name="T26" fmla="*/ 3160 w 3160"/>
                <a:gd name="T27"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0" h="1663">
                  <a:moveTo>
                    <a:pt x="0" y="1663"/>
                  </a:moveTo>
                  <a:lnTo>
                    <a:pt x="3160" y="1663"/>
                  </a:lnTo>
                  <a:moveTo>
                    <a:pt x="0" y="1390"/>
                  </a:moveTo>
                  <a:lnTo>
                    <a:pt x="3160" y="1390"/>
                  </a:lnTo>
                  <a:moveTo>
                    <a:pt x="0" y="1109"/>
                  </a:moveTo>
                  <a:lnTo>
                    <a:pt x="3160" y="1109"/>
                  </a:lnTo>
                  <a:moveTo>
                    <a:pt x="0" y="836"/>
                  </a:moveTo>
                  <a:lnTo>
                    <a:pt x="3160" y="836"/>
                  </a:lnTo>
                  <a:moveTo>
                    <a:pt x="0" y="555"/>
                  </a:moveTo>
                  <a:lnTo>
                    <a:pt x="3160" y="555"/>
                  </a:lnTo>
                  <a:moveTo>
                    <a:pt x="0" y="274"/>
                  </a:moveTo>
                  <a:lnTo>
                    <a:pt x="3160" y="274"/>
                  </a:lnTo>
                  <a:moveTo>
                    <a:pt x="0" y="0"/>
                  </a:moveTo>
                  <a:lnTo>
                    <a:pt x="3160"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3" name="Freeform 42">
              <a:extLst>
                <a:ext uri="{FF2B5EF4-FFF2-40B4-BE49-F238E27FC236}">
                  <a16:creationId xmlns:a16="http://schemas.microsoft.com/office/drawing/2014/main" id="{60574C84-1C8D-4073-BEE3-626E54B9AC8B}"/>
                </a:ext>
              </a:extLst>
            </p:cNvPr>
            <p:cNvSpPr>
              <a:spLocks noEditPoints="1"/>
            </p:cNvSpPr>
            <p:nvPr/>
          </p:nvSpPr>
          <p:spPr bwMode="auto">
            <a:xfrm>
              <a:off x="7280275" y="1849438"/>
              <a:ext cx="4392613" cy="3086100"/>
            </a:xfrm>
            <a:custGeom>
              <a:avLst/>
              <a:gdLst>
                <a:gd name="T0" fmla="*/ 0 w 2767"/>
                <a:gd name="T1" fmla="*/ 0 h 1944"/>
                <a:gd name="T2" fmla="*/ 0 w 2767"/>
                <a:gd name="T3" fmla="*/ 1944 h 1944"/>
                <a:gd name="T4" fmla="*/ 393 w 2767"/>
                <a:gd name="T5" fmla="*/ 0 h 1944"/>
                <a:gd name="T6" fmla="*/ 393 w 2767"/>
                <a:gd name="T7" fmla="*/ 1944 h 1944"/>
                <a:gd name="T8" fmla="*/ 786 w 2767"/>
                <a:gd name="T9" fmla="*/ 0 h 1944"/>
                <a:gd name="T10" fmla="*/ 786 w 2767"/>
                <a:gd name="T11" fmla="*/ 1944 h 1944"/>
                <a:gd name="T12" fmla="*/ 1187 w 2767"/>
                <a:gd name="T13" fmla="*/ 0 h 1944"/>
                <a:gd name="T14" fmla="*/ 1187 w 2767"/>
                <a:gd name="T15" fmla="*/ 1944 h 1944"/>
                <a:gd name="T16" fmla="*/ 1580 w 2767"/>
                <a:gd name="T17" fmla="*/ 0 h 1944"/>
                <a:gd name="T18" fmla="*/ 1580 w 2767"/>
                <a:gd name="T19" fmla="*/ 1944 h 1944"/>
                <a:gd name="T20" fmla="*/ 1973 w 2767"/>
                <a:gd name="T21" fmla="*/ 0 h 1944"/>
                <a:gd name="T22" fmla="*/ 1973 w 2767"/>
                <a:gd name="T23" fmla="*/ 1944 h 1944"/>
                <a:gd name="T24" fmla="*/ 2366 w 2767"/>
                <a:gd name="T25" fmla="*/ 0 h 1944"/>
                <a:gd name="T26" fmla="*/ 2366 w 2767"/>
                <a:gd name="T27" fmla="*/ 1944 h 1944"/>
                <a:gd name="T28" fmla="*/ 2767 w 2767"/>
                <a:gd name="T29" fmla="*/ 0 h 1944"/>
                <a:gd name="T30" fmla="*/ 2767 w 2767"/>
                <a:gd name="T31"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944">
                  <a:moveTo>
                    <a:pt x="0" y="0"/>
                  </a:moveTo>
                  <a:lnTo>
                    <a:pt x="0" y="1944"/>
                  </a:lnTo>
                  <a:moveTo>
                    <a:pt x="393" y="0"/>
                  </a:moveTo>
                  <a:lnTo>
                    <a:pt x="393" y="1944"/>
                  </a:lnTo>
                  <a:moveTo>
                    <a:pt x="786" y="0"/>
                  </a:moveTo>
                  <a:lnTo>
                    <a:pt x="786" y="1944"/>
                  </a:lnTo>
                  <a:moveTo>
                    <a:pt x="1187" y="0"/>
                  </a:moveTo>
                  <a:lnTo>
                    <a:pt x="1187" y="1944"/>
                  </a:lnTo>
                  <a:moveTo>
                    <a:pt x="1580" y="0"/>
                  </a:moveTo>
                  <a:lnTo>
                    <a:pt x="1580" y="1944"/>
                  </a:lnTo>
                  <a:moveTo>
                    <a:pt x="1973" y="0"/>
                  </a:moveTo>
                  <a:lnTo>
                    <a:pt x="1973" y="1944"/>
                  </a:lnTo>
                  <a:moveTo>
                    <a:pt x="2366" y="0"/>
                  </a:moveTo>
                  <a:lnTo>
                    <a:pt x="2366" y="1944"/>
                  </a:lnTo>
                  <a:moveTo>
                    <a:pt x="2767" y="0"/>
                  </a:moveTo>
                  <a:lnTo>
                    <a:pt x="2767"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Line 43">
              <a:extLst>
                <a:ext uri="{FF2B5EF4-FFF2-40B4-BE49-F238E27FC236}">
                  <a16:creationId xmlns:a16="http://schemas.microsoft.com/office/drawing/2014/main" id="{3C85A1F0-4012-423B-A8AB-F0D00DF69BD1}"/>
                </a:ext>
              </a:extLst>
            </p:cNvPr>
            <p:cNvSpPr>
              <a:spLocks noChangeShapeType="1"/>
            </p:cNvSpPr>
            <p:nvPr/>
          </p:nvSpPr>
          <p:spPr bwMode="auto">
            <a:xfrm flipV="1">
              <a:off x="6656388" y="1849438"/>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Line 44">
              <a:extLst>
                <a:ext uri="{FF2B5EF4-FFF2-40B4-BE49-F238E27FC236}">
                  <a16:creationId xmlns:a16="http://schemas.microsoft.com/office/drawing/2014/main" id="{632FBB13-B764-418A-820B-4293FA53B15A}"/>
                </a:ext>
              </a:extLst>
            </p:cNvPr>
            <p:cNvSpPr>
              <a:spLocks noChangeShapeType="1"/>
            </p:cNvSpPr>
            <p:nvPr/>
          </p:nvSpPr>
          <p:spPr bwMode="auto">
            <a:xfrm>
              <a:off x="6656388" y="4935538"/>
              <a:ext cx="50165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Rectangle 51">
              <a:extLst>
                <a:ext uri="{FF2B5EF4-FFF2-40B4-BE49-F238E27FC236}">
                  <a16:creationId xmlns:a16="http://schemas.microsoft.com/office/drawing/2014/main" id="{13022A20-2375-47B2-BB53-9D54FE727A90}"/>
                </a:ext>
              </a:extLst>
            </p:cNvPr>
            <p:cNvSpPr>
              <a:spLocks noChangeArrowheads="1"/>
            </p:cNvSpPr>
            <p:nvPr/>
          </p:nvSpPr>
          <p:spPr bwMode="auto">
            <a:xfrm>
              <a:off x="5940425" y="484187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3" name="Rectangle 52">
              <a:extLst>
                <a:ext uri="{FF2B5EF4-FFF2-40B4-BE49-F238E27FC236}">
                  <a16:creationId xmlns:a16="http://schemas.microsoft.com/office/drawing/2014/main" id="{3D51ABD2-CFD3-4F34-B779-AB8DEC662BB6}"/>
                </a:ext>
              </a:extLst>
            </p:cNvPr>
            <p:cNvSpPr>
              <a:spLocks noChangeArrowheads="1"/>
            </p:cNvSpPr>
            <p:nvPr/>
          </p:nvSpPr>
          <p:spPr bwMode="auto">
            <a:xfrm>
              <a:off x="5940425" y="4400550"/>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4" name="Rectangle 53">
              <a:extLst>
                <a:ext uri="{FF2B5EF4-FFF2-40B4-BE49-F238E27FC236}">
                  <a16:creationId xmlns:a16="http://schemas.microsoft.com/office/drawing/2014/main" id="{853C1B52-83F7-4502-95BB-B9F22A741659}"/>
                </a:ext>
              </a:extLst>
            </p:cNvPr>
            <p:cNvSpPr>
              <a:spLocks noChangeArrowheads="1"/>
            </p:cNvSpPr>
            <p:nvPr/>
          </p:nvSpPr>
          <p:spPr bwMode="auto">
            <a:xfrm>
              <a:off x="5940425" y="395922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6" name="Rectangle 54">
              <a:extLst>
                <a:ext uri="{FF2B5EF4-FFF2-40B4-BE49-F238E27FC236}">
                  <a16:creationId xmlns:a16="http://schemas.microsoft.com/office/drawing/2014/main" id="{FABEDDA4-961C-4674-B18D-97A68412AEEA}"/>
                </a:ext>
              </a:extLst>
            </p:cNvPr>
            <p:cNvSpPr>
              <a:spLocks noChangeArrowheads="1"/>
            </p:cNvSpPr>
            <p:nvPr/>
          </p:nvSpPr>
          <p:spPr bwMode="auto">
            <a:xfrm>
              <a:off x="5940425" y="351472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8" name="Rectangle 55">
              <a:extLst>
                <a:ext uri="{FF2B5EF4-FFF2-40B4-BE49-F238E27FC236}">
                  <a16:creationId xmlns:a16="http://schemas.microsoft.com/office/drawing/2014/main" id="{308B52FC-7414-4240-831A-3E76324DAD90}"/>
                </a:ext>
              </a:extLst>
            </p:cNvPr>
            <p:cNvSpPr>
              <a:spLocks noChangeArrowheads="1"/>
            </p:cNvSpPr>
            <p:nvPr/>
          </p:nvSpPr>
          <p:spPr bwMode="auto">
            <a:xfrm>
              <a:off x="5940425" y="3073400"/>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9" name="Rectangle 56">
              <a:extLst>
                <a:ext uri="{FF2B5EF4-FFF2-40B4-BE49-F238E27FC236}">
                  <a16:creationId xmlns:a16="http://schemas.microsoft.com/office/drawing/2014/main" id="{719DD209-6448-47AB-82B3-98038BA60FF1}"/>
                </a:ext>
              </a:extLst>
            </p:cNvPr>
            <p:cNvSpPr>
              <a:spLocks noChangeArrowheads="1"/>
            </p:cNvSpPr>
            <p:nvPr/>
          </p:nvSpPr>
          <p:spPr bwMode="auto">
            <a:xfrm>
              <a:off x="5940425" y="263207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1.00E+01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0" name="Rectangle 57">
              <a:extLst>
                <a:ext uri="{FF2B5EF4-FFF2-40B4-BE49-F238E27FC236}">
                  <a16:creationId xmlns:a16="http://schemas.microsoft.com/office/drawing/2014/main" id="{62B231DF-E5DE-4716-BBB9-5B22830B8031}"/>
                </a:ext>
              </a:extLst>
            </p:cNvPr>
            <p:cNvSpPr>
              <a:spLocks noChangeArrowheads="1"/>
            </p:cNvSpPr>
            <p:nvPr/>
          </p:nvSpPr>
          <p:spPr bwMode="auto">
            <a:xfrm>
              <a:off x="5940425" y="2192338"/>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1.20E+01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1" name="Rectangle 58">
              <a:extLst>
                <a:ext uri="{FF2B5EF4-FFF2-40B4-BE49-F238E27FC236}">
                  <a16:creationId xmlns:a16="http://schemas.microsoft.com/office/drawing/2014/main" id="{0CB017C8-89AB-4687-804E-FD38E374BF36}"/>
                </a:ext>
              </a:extLst>
            </p:cNvPr>
            <p:cNvSpPr>
              <a:spLocks noChangeArrowheads="1"/>
            </p:cNvSpPr>
            <p:nvPr/>
          </p:nvSpPr>
          <p:spPr bwMode="auto">
            <a:xfrm>
              <a:off x="5940425" y="1751013"/>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1.40E+01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3" name="Rectangle 59">
              <a:extLst>
                <a:ext uri="{FF2B5EF4-FFF2-40B4-BE49-F238E27FC236}">
                  <a16:creationId xmlns:a16="http://schemas.microsoft.com/office/drawing/2014/main" id="{7CE831FF-8520-4EB5-984F-3934758C2949}"/>
                </a:ext>
              </a:extLst>
            </p:cNvPr>
            <p:cNvSpPr>
              <a:spLocks noChangeArrowheads="1"/>
            </p:cNvSpPr>
            <p:nvPr/>
          </p:nvSpPr>
          <p:spPr bwMode="auto">
            <a:xfrm>
              <a:off x="6618288" y="5040313"/>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4" name="Rectangle 60">
              <a:extLst>
                <a:ext uri="{FF2B5EF4-FFF2-40B4-BE49-F238E27FC236}">
                  <a16:creationId xmlns:a16="http://schemas.microsoft.com/office/drawing/2014/main" id="{0F5D096A-5D5F-4179-A9DF-3C34A7289EBD}"/>
                </a:ext>
              </a:extLst>
            </p:cNvPr>
            <p:cNvSpPr>
              <a:spLocks noChangeArrowheads="1"/>
            </p:cNvSpPr>
            <p:nvPr/>
          </p:nvSpPr>
          <p:spPr bwMode="auto">
            <a:xfrm>
              <a:off x="7207250"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5" name="Rectangle 61">
              <a:extLst>
                <a:ext uri="{FF2B5EF4-FFF2-40B4-BE49-F238E27FC236}">
                  <a16:creationId xmlns:a16="http://schemas.microsoft.com/office/drawing/2014/main" id="{F9F75A6B-7C7C-4B2D-ABD3-366D875BFF0E}"/>
                </a:ext>
              </a:extLst>
            </p:cNvPr>
            <p:cNvSpPr>
              <a:spLocks noChangeArrowheads="1"/>
            </p:cNvSpPr>
            <p:nvPr/>
          </p:nvSpPr>
          <p:spPr bwMode="auto">
            <a:xfrm>
              <a:off x="7834313"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6" name="Rectangle 62">
              <a:extLst>
                <a:ext uri="{FF2B5EF4-FFF2-40B4-BE49-F238E27FC236}">
                  <a16:creationId xmlns:a16="http://schemas.microsoft.com/office/drawing/2014/main" id="{0AC1CE28-E61D-4FFA-95DA-FD046B435AEB}"/>
                </a:ext>
              </a:extLst>
            </p:cNvPr>
            <p:cNvSpPr>
              <a:spLocks noChangeArrowheads="1"/>
            </p:cNvSpPr>
            <p:nvPr/>
          </p:nvSpPr>
          <p:spPr bwMode="auto">
            <a:xfrm>
              <a:off x="8461375"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7" name="Rectangle 63">
              <a:extLst>
                <a:ext uri="{FF2B5EF4-FFF2-40B4-BE49-F238E27FC236}">
                  <a16:creationId xmlns:a16="http://schemas.microsoft.com/office/drawing/2014/main" id="{7A4FC8C1-3CB8-4195-95BC-17F618D55C57}"/>
                </a:ext>
              </a:extLst>
            </p:cNvPr>
            <p:cNvSpPr>
              <a:spLocks noChangeArrowheads="1"/>
            </p:cNvSpPr>
            <p:nvPr/>
          </p:nvSpPr>
          <p:spPr bwMode="auto">
            <a:xfrm>
              <a:off x="9088438" y="5040313"/>
              <a:ext cx="2301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8" name="Rectangle 64">
              <a:extLst>
                <a:ext uri="{FF2B5EF4-FFF2-40B4-BE49-F238E27FC236}">
                  <a16:creationId xmlns:a16="http://schemas.microsoft.com/office/drawing/2014/main" id="{71F1FD09-6D0B-4D74-8F47-E01F8F63255C}"/>
                </a:ext>
              </a:extLst>
            </p:cNvPr>
            <p:cNvSpPr>
              <a:spLocks noChangeArrowheads="1"/>
            </p:cNvSpPr>
            <p:nvPr/>
          </p:nvSpPr>
          <p:spPr bwMode="auto">
            <a:xfrm>
              <a:off x="9715500" y="5040313"/>
              <a:ext cx="2301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50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9" name="Rectangle 65">
              <a:extLst>
                <a:ext uri="{FF2B5EF4-FFF2-40B4-BE49-F238E27FC236}">
                  <a16:creationId xmlns:a16="http://schemas.microsoft.com/office/drawing/2014/main" id="{462D8159-C227-497A-942D-65E64200F81E}"/>
                </a:ext>
              </a:extLst>
            </p:cNvPr>
            <p:cNvSpPr>
              <a:spLocks noChangeArrowheads="1"/>
            </p:cNvSpPr>
            <p:nvPr/>
          </p:nvSpPr>
          <p:spPr bwMode="auto">
            <a:xfrm>
              <a:off x="10344150"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80" name="Rectangle 66">
              <a:extLst>
                <a:ext uri="{FF2B5EF4-FFF2-40B4-BE49-F238E27FC236}">
                  <a16:creationId xmlns:a16="http://schemas.microsoft.com/office/drawing/2014/main" id="{EAAC7AFF-DD41-4315-B2CD-ACD84A8CE176}"/>
                </a:ext>
              </a:extLst>
            </p:cNvPr>
            <p:cNvSpPr>
              <a:spLocks noChangeArrowheads="1"/>
            </p:cNvSpPr>
            <p:nvPr/>
          </p:nvSpPr>
          <p:spPr bwMode="auto">
            <a:xfrm>
              <a:off x="10971213"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70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81" name="Rectangle 67">
              <a:extLst>
                <a:ext uri="{FF2B5EF4-FFF2-40B4-BE49-F238E27FC236}">
                  <a16:creationId xmlns:a16="http://schemas.microsoft.com/office/drawing/2014/main" id="{082FBD20-0E44-4A76-A010-25F834A15C10}"/>
                </a:ext>
              </a:extLst>
            </p:cNvPr>
            <p:cNvSpPr>
              <a:spLocks noChangeArrowheads="1"/>
            </p:cNvSpPr>
            <p:nvPr/>
          </p:nvSpPr>
          <p:spPr bwMode="auto">
            <a:xfrm>
              <a:off x="11598275"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grpSp>
      <p:grpSp>
        <p:nvGrpSpPr>
          <p:cNvPr id="86" name="Csoportba foglalás 85">
            <a:extLst>
              <a:ext uri="{FF2B5EF4-FFF2-40B4-BE49-F238E27FC236}">
                <a16:creationId xmlns:a16="http://schemas.microsoft.com/office/drawing/2014/main" id="{1F5B8584-3065-4EDF-A44F-D3ECDB0D4B34}"/>
              </a:ext>
            </a:extLst>
          </p:cNvPr>
          <p:cNvGrpSpPr/>
          <p:nvPr/>
        </p:nvGrpSpPr>
        <p:grpSpPr>
          <a:xfrm>
            <a:off x="6650038" y="2230438"/>
            <a:ext cx="4710113" cy="2711450"/>
            <a:chOff x="6650038" y="2230438"/>
            <a:chExt cx="4710113" cy="2711450"/>
          </a:xfrm>
        </p:grpSpPr>
        <p:sp>
          <p:nvSpPr>
            <p:cNvPr id="33" name="Szövegdoboz 32">
              <a:extLst>
                <a:ext uri="{FF2B5EF4-FFF2-40B4-BE49-F238E27FC236}">
                  <a16:creationId xmlns:a16="http://schemas.microsoft.com/office/drawing/2014/main" id="{156ED4BE-6BCF-4DB8-A802-179A2805BAE1}"/>
                </a:ext>
              </a:extLst>
            </p:cNvPr>
            <p:cNvSpPr txBox="1"/>
            <p:nvPr/>
          </p:nvSpPr>
          <p:spPr>
            <a:xfrm>
              <a:off x="7800661" y="2230438"/>
              <a:ext cx="52450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1</a:t>
              </a:r>
            </a:p>
          </p:txBody>
        </p:sp>
        <p:sp>
          <p:nvSpPr>
            <p:cNvPr id="56" name="Freeform 45">
              <a:extLst>
                <a:ext uri="{FF2B5EF4-FFF2-40B4-BE49-F238E27FC236}">
                  <a16:creationId xmlns:a16="http://schemas.microsoft.com/office/drawing/2014/main" id="{41AAB64C-0499-4FDC-B493-FE2D617D39EF}"/>
                </a:ext>
              </a:extLst>
            </p:cNvPr>
            <p:cNvSpPr>
              <a:spLocks/>
            </p:cNvSpPr>
            <p:nvPr/>
          </p:nvSpPr>
          <p:spPr bwMode="auto">
            <a:xfrm>
              <a:off x="6650038" y="2328863"/>
              <a:ext cx="4710113" cy="2613025"/>
            </a:xfrm>
            <a:custGeom>
              <a:avLst/>
              <a:gdLst>
                <a:gd name="T0" fmla="*/ 0 w 2967"/>
                <a:gd name="T1" fmla="*/ 1646 h 1646"/>
                <a:gd name="T2" fmla="*/ 60 w 2967"/>
                <a:gd name="T3" fmla="*/ 1597 h 1646"/>
                <a:gd name="T4" fmla="*/ 119 w 2967"/>
                <a:gd name="T5" fmla="*/ 1458 h 1646"/>
                <a:gd name="T6" fmla="*/ 179 w 2967"/>
                <a:gd name="T7" fmla="*/ 1245 h 1646"/>
                <a:gd name="T8" fmla="*/ 238 w 2967"/>
                <a:gd name="T9" fmla="*/ 985 h 1646"/>
                <a:gd name="T10" fmla="*/ 297 w 2967"/>
                <a:gd name="T11" fmla="*/ 711 h 1646"/>
                <a:gd name="T12" fmla="*/ 357 w 2967"/>
                <a:gd name="T13" fmla="*/ 454 h 1646"/>
                <a:gd name="T14" fmla="*/ 416 w 2967"/>
                <a:gd name="T15" fmla="*/ 240 h 1646"/>
                <a:gd name="T16" fmla="*/ 475 w 2967"/>
                <a:gd name="T17" fmla="*/ 89 h 1646"/>
                <a:gd name="T18" fmla="*/ 534 w 2967"/>
                <a:gd name="T19" fmla="*/ 13 h 1646"/>
                <a:gd name="T20" fmla="*/ 594 w 2967"/>
                <a:gd name="T21" fmla="*/ 11 h 1646"/>
                <a:gd name="T22" fmla="*/ 653 w 2967"/>
                <a:gd name="T23" fmla="*/ 77 h 1646"/>
                <a:gd name="T24" fmla="*/ 712 w 2967"/>
                <a:gd name="T25" fmla="*/ 197 h 1646"/>
                <a:gd name="T26" fmla="*/ 772 w 2967"/>
                <a:gd name="T27" fmla="*/ 355 h 1646"/>
                <a:gd name="T28" fmla="*/ 831 w 2967"/>
                <a:gd name="T29" fmla="*/ 535 h 1646"/>
                <a:gd name="T30" fmla="*/ 890 w 2967"/>
                <a:gd name="T31" fmla="*/ 719 h 1646"/>
                <a:gd name="T32" fmla="*/ 950 w 2967"/>
                <a:gd name="T33" fmla="*/ 897 h 1646"/>
                <a:gd name="T34" fmla="*/ 1009 w 2967"/>
                <a:gd name="T35" fmla="*/ 1059 h 1646"/>
                <a:gd name="T36" fmla="*/ 1069 w 2967"/>
                <a:gd name="T37" fmla="*/ 1198 h 1646"/>
                <a:gd name="T38" fmla="*/ 1128 w 2967"/>
                <a:gd name="T39" fmla="*/ 1314 h 1646"/>
                <a:gd name="T40" fmla="*/ 1187 w 2967"/>
                <a:gd name="T41" fmla="*/ 1407 h 1646"/>
                <a:gd name="T42" fmla="*/ 1247 w 2967"/>
                <a:gd name="T43" fmla="*/ 1478 h 1646"/>
                <a:gd name="T44" fmla="*/ 1306 w 2967"/>
                <a:gd name="T45" fmla="*/ 1532 h 1646"/>
                <a:gd name="T46" fmla="*/ 1365 w 2967"/>
                <a:gd name="T47" fmla="*/ 1570 h 1646"/>
                <a:gd name="T48" fmla="*/ 1425 w 2967"/>
                <a:gd name="T49" fmla="*/ 1597 h 1646"/>
                <a:gd name="T50" fmla="*/ 1484 w 2967"/>
                <a:gd name="T51" fmla="*/ 1615 h 1646"/>
                <a:gd name="T52" fmla="*/ 1543 w 2967"/>
                <a:gd name="T53" fmla="*/ 1627 h 1646"/>
                <a:gd name="T54" fmla="*/ 1602 w 2967"/>
                <a:gd name="T55" fmla="*/ 1634 h 1646"/>
                <a:gd name="T56" fmla="*/ 1662 w 2967"/>
                <a:gd name="T57" fmla="*/ 1639 h 1646"/>
                <a:gd name="T58" fmla="*/ 1721 w 2967"/>
                <a:gd name="T59" fmla="*/ 1642 h 1646"/>
                <a:gd name="T60" fmla="*/ 1780 w 2967"/>
                <a:gd name="T61" fmla="*/ 1644 h 1646"/>
                <a:gd name="T62" fmla="*/ 1840 w 2967"/>
                <a:gd name="T63" fmla="*/ 1645 h 1646"/>
                <a:gd name="T64" fmla="*/ 1899 w 2967"/>
                <a:gd name="T65" fmla="*/ 1645 h 1646"/>
                <a:gd name="T66" fmla="*/ 1959 w 2967"/>
                <a:gd name="T67" fmla="*/ 1646 h 1646"/>
                <a:gd name="T68" fmla="*/ 2018 w 2967"/>
                <a:gd name="T69" fmla="*/ 1646 h 1646"/>
                <a:gd name="T70" fmla="*/ 2077 w 2967"/>
                <a:gd name="T71" fmla="*/ 1646 h 1646"/>
                <a:gd name="T72" fmla="*/ 2137 w 2967"/>
                <a:gd name="T73" fmla="*/ 1646 h 1646"/>
                <a:gd name="T74" fmla="*/ 2196 w 2967"/>
                <a:gd name="T75" fmla="*/ 1646 h 1646"/>
                <a:gd name="T76" fmla="*/ 2255 w 2967"/>
                <a:gd name="T77" fmla="*/ 1646 h 1646"/>
                <a:gd name="T78" fmla="*/ 2315 w 2967"/>
                <a:gd name="T79" fmla="*/ 1646 h 1646"/>
                <a:gd name="T80" fmla="*/ 2374 w 2967"/>
                <a:gd name="T81" fmla="*/ 1646 h 1646"/>
                <a:gd name="T82" fmla="*/ 2433 w 2967"/>
                <a:gd name="T83" fmla="*/ 1646 h 1646"/>
                <a:gd name="T84" fmla="*/ 2493 w 2967"/>
                <a:gd name="T85" fmla="*/ 1646 h 1646"/>
                <a:gd name="T86" fmla="*/ 2552 w 2967"/>
                <a:gd name="T87" fmla="*/ 1646 h 1646"/>
                <a:gd name="T88" fmla="*/ 2611 w 2967"/>
                <a:gd name="T89" fmla="*/ 1646 h 1646"/>
                <a:gd name="T90" fmla="*/ 2670 w 2967"/>
                <a:gd name="T91" fmla="*/ 1646 h 1646"/>
                <a:gd name="T92" fmla="*/ 2730 w 2967"/>
                <a:gd name="T93" fmla="*/ 1646 h 1646"/>
                <a:gd name="T94" fmla="*/ 2789 w 2967"/>
                <a:gd name="T95" fmla="*/ 1646 h 1646"/>
                <a:gd name="T96" fmla="*/ 2849 w 2967"/>
                <a:gd name="T97" fmla="*/ 1646 h 1646"/>
                <a:gd name="T98" fmla="*/ 2908 w 2967"/>
                <a:gd name="T99" fmla="*/ 1646 h 1646"/>
                <a:gd name="T100" fmla="*/ 2967 w 2967"/>
                <a:gd name="T101" fmla="*/ 1646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7" h="1646">
                  <a:moveTo>
                    <a:pt x="0" y="1646"/>
                  </a:moveTo>
                  <a:cubicBezTo>
                    <a:pt x="20" y="1630"/>
                    <a:pt x="40" y="1629"/>
                    <a:pt x="60" y="1597"/>
                  </a:cubicBezTo>
                  <a:cubicBezTo>
                    <a:pt x="79" y="1566"/>
                    <a:pt x="99" y="1516"/>
                    <a:pt x="119" y="1458"/>
                  </a:cubicBezTo>
                  <a:cubicBezTo>
                    <a:pt x="139" y="1399"/>
                    <a:pt x="159" y="1323"/>
                    <a:pt x="179" y="1245"/>
                  </a:cubicBezTo>
                  <a:cubicBezTo>
                    <a:pt x="198" y="1166"/>
                    <a:pt x="218" y="1074"/>
                    <a:pt x="238" y="985"/>
                  </a:cubicBezTo>
                  <a:cubicBezTo>
                    <a:pt x="258" y="897"/>
                    <a:pt x="277" y="800"/>
                    <a:pt x="297" y="711"/>
                  </a:cubicBezTo>
                  <a:cubicBezTo>
                    <a:pt x="317" y="623"/>
                    <a:pt x="337" y="532"/>
                    <a:pt x="357" y="454"/>
                  </a:cubicBezTo>
                  <a:cubicBezTo>
                    <a:pt x="376" y="375"/>
                    <a:pt x="396" y="301"/>
                    <a:pt x="416" y="240"/>
                  </a:cubicBezTo>
                  <a:cubicBezTo>
                    <a:pt x="436" y="179"/>
                    <a:pt x="455" y="128"/>
                    <a:pt x="475" y="89"/>
                  </a:cubicBezTo>
                  <a:cubicBezTo>
                    <a:pt x="495" y="52"/>
                    <a:pt x="515" y="26"/>
                    <a:pt x="534" y="13"/>
                  </a:cubicBezTo>
                  <a:cubicBezTo>
                    <a:pt x="555" y="0"/>
                    <a:pt x="574" y="1"/>
                    <a:pt x="594" y="11"/>
                  </a:cubicBezTo>
                  <a:cubicBezTo>
                    <a:pt x="614" y="22"/>
                    <a:pt x="633" y="46"/>
                    <a:pt x="653" y="77"/>
                  </a:cubicBezTo>
                  <a:cubicBezTo>
                    <a:pt x="673" y="108"/>
                    <a:pt x="693" y="151"/>
                    <a:pt x="712" y="197"/>
                  </a:cubicBezTo>
                  <a:cubicBezTo>
                    <a:pt x="732" y="243"/>
                    <a:pt x="752" y="299"/>
                    <a:pt x="772" y="355"/>
                  </a:cubicBezTo>
                  <a:cubicBezTo>
                    <a:pt x="792" y="411"/>
                    <a:pt x="812" y="474"/>
                    <a:pt x="831" y="535"/>
                  </a:cubicBezTo>
                  <a:cubicBezTo>
                    <a:pt x="851" y="595"/>
                    <a:pt x="871" y="659"/>
                    <a:pt x="890" y="719"/>
                  </a:cubicBezTo>
                  <a:cubicBezTo>
                    <a:pt x="910" y="780"/>
                    <a:pt x="930" y="840"/>
                    <a:pt x="950" y="897"/>
                  </a:cubicBezTo>
                  <a:cubicBezTo>
                    <a:pt x="969" y="954"/>
                    <a:pt x="990" y="1009"/>
                    <a:pt x="1009" y="1059"/>
                  </a:cubicBezTo>
                  <a:cubicBezTo>
                    <a:pt x="1029" y="1109"/>
                    <a:pt x="1049" y="1156"/>
                    <a:pt x="1069" y="1198"/>
                  </a:cubicBezTo>
                  <a:cubicBezTo>
                    <a:pt x="1088" y="1241"/>
                    <a:pt x="1108" y="1280"/>
                    <a:pt x="1128" y="1314"/>
                  </a:cubicBezTo>
                  <a:cubicBezTo>
                    <a:pt x="1148" y="1349"/>
                    <a:pt x="1167" y="1380"/>
                    <a:pt x="1187" y="1407"/>
                  </a:cubicBezTo>
                  <a:cubicBezTo>
                    <a:pt x="1207" y="1435"/>
                    <a:pt x="1227" y="1458"/>
                    <a:pt x="1247" y="1478"/>
                  </a:cubicBezTo>
                  <a:cubicBezTo>
                    <a:pt x="1266" y="1499"/>
                    <a:pt x="1286" y="1516"/>
                    <a:pt x="1306" y="1532"/>
                  </a:cubicBezTo>
                  <a:cubicBezTo>
                    <a:pt x="1326" y="1547"/>
                    <a:pt x="1345" y="1559"/>
                    <a:pt x="1365" y="1570"/>
                  </a:cubicBezTo>
                  <a:cubicBezTo>
                    <a:pt x="1385" y="1581"/>
                    <a:pt x="1405" y="1589"/>
                    <a:pt x="1425" y="1597"/>
                  </a:cubicBezTo>
                  <a:cubicBezTo>
                    <a:pt x="1445" y="1604"/>
                    <a:pt x="1464" y="1610"/>
                    <a:pt x="1484" y="1615"/>
                  </a:cubicBezTo>
                  <a:cubicBezTo>
                    <a:pt x="1504" y="1620"/>
                    <a:pt x="1523" y="1624"/>
                    <a:pt x="1543" y="1627"/>
                  </a:cubicBezTo>
                  <a:cubicBezTo>
                    <a:pt x="1563" y="1630"/>
                    <a:pt x="1583" y="1632"/>
                    <a:pt x="1602" y="1634"/>
                  </a:cubicBezTo>
                  <a:cubicBezTo>
                    <a:pt x="1623" y="1637"/>
                    <a:pt x="1642" y="1638"/>
                    <a:pt x="1662" y="1639"/>
                  </a:cubicBezTo>
                  <a:cubicBezTo>
                    <a:pt x="1682" y="1641"/>
                    <a:pt x="1702" y="1641"/>
                    <a:pt x="1721" y="1642"/>
                  </a:cubicBezTo>
                  <a:cubicBezTo>
                    <a:pt x="1741" y="1643"/>
                    <a:pt x="1761" y="1643"/>
                    <a:pt x="1780" y="1644"/>
                  </a:cubicBezTo>
                  <a:cubicBezTo>
                    <a:pt x="1800" y="1644"/>
                    <a:pt x="1820" y="1645"/>
                    <a:pt x="1840" y="1645"/>
                  </a:cubicBezTo>
                  <a:cubicBezTo>
                    <a:pt x="1860" y="1645"/>
                    <a:pt x="1880" y="1645"/>
                    <a:pt x="1899" y="1645"/>
                  </a:cubicBezTo>
                  <a:cubicBezTo>
                    <a:pt x="1919" y="1646"/>
                    <a:pt x="1939" y="1646"/>
                    <a:pt x="1959" y="1646"/>
                  </a:cubicBezTo>
                  <a:cubicBezTo>
                    <a:pt x="1978" y="1646"/>
                    <a:pt x="1998" y="1646"/>
                    <a:pt x="2018" y="1646"/>
                  </a:cubicBezTo>
                  <a:cubicBezTo>
                    <a:pt x="2038" y="1646"/>
                    <a:pt x="2058" y="1646"/>
                    <a:pt x="2077" y="1646"/>
                  </a:cubicBezTo>
                  <a:cubicBezTo>
                    <a:pt x="2097" y="1646"/>
                    <a:pt x="2117" y="1646"/>
                    <a:pt x="2137" y="1646"/>
                  </a:cubicBezTo>
                  <a:cubicBezTo>
                    <a:pt x="2156" y="1646"/>
                    <a:pt x="2176" y="1646"/>
                    <a:pt x="2196" y="1646"/>
                  </a:cubicBezTo>
                  <a:cubicBezTo>
                    <a:pt x="2216" y="1646"/>
                    <a:pt x="2235" y="1646"/>
                    <a:pt x="2255" y="1646"/>
                  </a:cubicBezTo>
                  <a:cubicBezTo>
                    <a:pt x="2275" y="1646"/>
                    <a:pt x="2295" y="1646"/>
                    <a:pt x="2315" y="1646"/>
                  </a:cubicBezTo>
                  <a:cubicBezTo>
                    <a:pt x="2335" y="1646"/>
                    <a:pt x="2354" y="1646"/>
                    <a:pt x="2374" y="1646"/>
                  </a:cubicBezTo>
                  <a:cubicBezTo>
                    <a:pt x="2394" y="1646"/>
                    <a:pt x="2413" y="1646"/>
                    <a:pt x="2433" y="1646"/>
                  </a:cubicBezTo>
                  <a:cubicBezTo>
                    <a:pt x="2453" y="1646"/>
                    <a:pt x="2473" y="1646"/>
                    <a:pt x="2493" y="1646"/>
                  </a:cubicBezTo>
                  <a:cubicBezTo>
                    <a:pt x="2513" y="1646"/>
                    <a:pt x="2532" y="1646"/>
                    <a:pt x="2552" y="1646"/>
                  </a:cubicBezTo>
                  <a:cubicBezTo>
                    <a:pt x="2572" y="1646"/>
                    <a:pt x="2592" y="1646"/>
                    <a:pt x="2611" y="1646"/>
                  </a:cubicBezTo>
                  <a:cubicBezTo>
                    <a:pt x="2631" y="1646"/>
                    <a:pt x="2651" y="1646"/>
                    <a:pt x="2670" y="1646"/>
                  </a:cubicBezTo>
                  <a:cubicBezTo>
                    <a:pt x="2691" y="1646"/>
                    <a:pt x="2710" y="1646"/>
                    <a:pt x="2730" y="1646"/>
                  </a:cubicBezTo>
                  <a:cubicBezTo>
                    <a:pt x="2750" y="1646"/>
                    <a:pt x="2770" y="1646"/>
                    <a:pt x="2789" y="1646"/>
                  </a:cubicBezTo>
                  <a:cubicBezTo>
                    <a:pt x="2809" y="1646"/>
                    <a:pt x="2829" y="1646"/>
                    <a:pt x="2849" y="1646"/>
                  </a:cubicBezTo>
                  <a:cubicBezTo>
                    <a:pt x="2868" y="1646"/>
                    <a:pt x="2888" y="1646"/>
                    <a:pt x="2908" y="1646"/>
                  </a:cubicBezTo>
                  <a:cubicBezTo>
                    <a:pt x="2928" y="1646"/>
                    <a:pt x="2948" y="1646"/>
                    <a:pt x="2967" y="1646"/>
                  </a:cubicBezTo>
                </a:path>
              </a:pathLst>
            </a:custGeom>
            <a:noFill/>
            <a:ln w="25400" cap="rnd">
              <a:solidFill>
                <a:srgbClr val="A7096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84" name="Csoportba foglalás 83">
            <a:extLst>
              <a:ext uri="{FF2B5EF4-FFF2-40B4-BE49-F238E27FC236}">
                <a16:creationId xmlns:a16="http://schemas.microsoft.com/office/drawing/2014/main" id="{35169D36-760F-4659-8062-D5C2A16EDD6A}"/>
              </a:ext>
            </a:extLst>
          </p:cNvPr>
          <p:cNvGrpSpPr/>
          <p:nvPr/>
        </p:nvGrpSpPr>
        <p:grpSpPr>
          <a:xfrm>
            <a:off x="6650038" y="3596671"/>
            <a:ext cx="4710113" cy="1345216"/>
            <a:chOff x="6650038" y="3596671"/>
            <a:chExt cx="4710113" cy="1345216"/>
          </a:xfrm>
        </p:grpSpPr>
        <p:sp>
          <p:nvSpPr>
            <p:cNvPr id="35" name="Szövegdoboz 34">
              <a:extLst>
                <a:ext uri="{FF2B5EF4-FFF2-40B4-BE49-F238E27FC236}">
                  <a16:creationId xmlns:a16="http://schemas.microsoft.com/office/drawing/2014/main" id="{96616B44-B94A-4FB4-81FC-4794F715DF9C}"/>
                </a:ext>
              </a:extLst>
            </p:cNvPr>
            <p:cNvSpPr txBox="1"/>
            <p:nvPr/>
          </p:nvSpPr>
          <p:spPr>
            <a:xfrm>
              <a:off x="9459775" y="3596671"/>
              <a:ext cx="52450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3</a:t>
              </a:r>
            </a:p>
          </p:txBody>
        </p:sp>
        <p:sp>
          <p:nvSpPr>
            <p:cNvPr id="58" name="Freeform 47">
              <a:extLst>
                <a:ext uri="{FF2B5EF4-FFF2-40B4-BE49-F238E27FC236}">
                  <a16:creationId xmlns:a16="http://schemas.microsoft.com/office/drawing/2014/main" id="{F7CF9A6C-1544-4926-AEB8-752F91BE7595}"/>
                </a:ext>
              </a:extLst>
            </p:cNvPr>
            <p:cNvSpPr>
              <a:spLocks/>
            </p:cNvSpPr>
            <p:nvPr/>
          </p:nvSpPr>
          <p:spPr bwMode="auto">
            <a:xfrm>
              <a:off x="6650038" y="3781425"/>
              <a:ext cx="4710113" cy="1160462"/>
            </a:xfrm>
            <a:custGeom>
              <a:avLst/>
              <a:gdLst>
                <a:gd name="T0" fmla="*/ 0 w 2967"/>
                <a:gd name="T1" fmla="*/ 731 h 731"/>
                <a:gd name="T2" fmla="*/ 60 w 2967"/>
                <a:gd name="T3" fmla="*/ 727 h 731"/>
                <a:gd name="T4" fmla="*/ 119 w 2967"/>
                <a:gd name="T5" fmla="*/ 714 h 731"/>
                <a:gd name="T6" fmla="*/ 179 w 2967"/>
                <a:gd name="T7" fmla="*/ 693 h 731"/>
                <a:gd name="T8" fmla="*/ 238 w 2967"/>
                <a:gd name="T9" fmla="*/ 665 h 731"/>
                <a:gd name="T10" fmla="*/ 297 w 2967"/>
                <a:gd name="T11" fmla="*/ 629 h 731"/>
                <a:gd name="T12" fmla="*/ 357 w 2967"/>
                <a:gd name="T13" fmla="*/ 587 h 731"/>
                <a:gd name="T14" fmla="*/ 416 w 2967"/>
                <a:gd name="T15" fmla="*/ 541 h 731"/>
                <a:gd name="T16" fmla="*/ 475 w 2967"/>
                <a:gd name="T17" fmla="*/ 491 h 731"/>
                <a:gd name="T18" fmla="*/ 534 w 2967"/>
                <a:gd name="T19" fmla="*/ 438 h 731"/>
                <a:gd name="T20" fmla="*/ 594 w 2967"/>
                <a:gd name="T21" fmla="*/ 384 h 731"/>
                <a:gd name="T22" fmla="*/ 653 w 2967"/>
                <a:gd name="T23" fmla="*/ 330 h 731"/>
                <a:gd name="T24" fmla="*/ 712 w 2967"/>
                <a:gd name="T25" fmla="*/ 277 h 731"/>
                <a:gd name="T26" fmla="*/ 772 w 2967"/>
                <a:gd name="T27" fmla="*/ 226 h 731"/>
                <a:gd name="T28" fmla="*/ 831 w 2967"/>
                <a:gd name="T29" fmla="*/ 179 h 731"/>
                <a:gd name="T30" fmla="*/ 890 w 2967"/>
                <a:gd name="T31" fmla="*/ 136 h 731"/>
                <a:gd name="T32" fmla="*/ 950 w 2967"/>
                <a:gd name="T33" fmla="*/ 98 h 731"/>
                <a:gd name="T34" fmla="*/ 1009 w 2967"/>
                <a:gd name="T35" fmla="*/ 66 h 731"/>
                <a:gd name="T36" fmla="*/ 1069 w 2967"/>
                <a:gd name="T37" fmla="*/ 40 h 731"/>
                <a:gd name="T38" fmla="*/ 1128 w 2967"/>
                <a:gd name="T39" fmla="*/ 20 h 731"/>
                <a:gd name="T40" fmla="*/ 1187 w 2967"/>
                <a:gd name="T41" fmla="*/ 8 h 731"/>
                <a:gd name="T42" fmla="*/ 1247 w 2967"/>
                <a:gd name="T43" fmla="*/ 1 h 731"/>
                <a:gd name="T44" fmla="*/ 1306 w 2967"/>
                <a:gd name="T45" fmla="*/ 2 h 731"/>
                <a:gd name="T46" fmla="*/ 1365 w 2967"/>
                <a:gd name="T47" fmla="*/ 8 h 731"/>
                <a:gd name="T48" fmla="*/ 1425 w 2967"/>
                <a:gd name="T49" fmla="*/ 20 h 731"/>
                <a:gd name="T50" fmla="*/ 1484 w 2967"/>
                <a:gd name="T51" fmla="*/ 38 h 731"/>
                <a:gd name="T52" fmla="*/ 1543 w 2967"/>
                <a:gd name="T53" fmla="*/ 60 h 731"/>
                <a:gd name="T54" fmla="*/ 1602 w 2967"/>
                <a:gd name="T55" fmla="*/ 86 h 731"/>
                <a:gd name="T56" fmla="*/ 1662 w 2967"/>
                <a:gd name="T57" fmla="*/ 116 h 731"/>
                <a:gd name="T58" fmla="*/ 1721 w 2967"/>
                <a:gd name="T59" fmla="*/ 148 h 731"/>
                <a:gd name="T60" fmla="*/ 1780 w 2967"/>
                <a:gd name="T61" fmla="*/ 182 h 731"/>
                <a:gd name="T62" fmla="*/ 1840 w 2967"/>
                <a:gd name="T63" fmla="*/ 218 h 731"/>
                <a:gd name="T64" fmla="*/ 1899 w 2967"/>
                <a:gd name="T65" fmla="*/ 254 h 731"/>
                <a:gd name="T66" fmla="*/ 1959 w 2967"/>
                <a:gd name="T67" fmla="*/ 290 h 731"/>
                <a:gd name="T68" fmla="*/ 2018 w 2967"/>
                <a:gd name="T69" fmla="*/ 327 h 731"/>
                <a:gd name="T70" fmla="*/ 2077 w 2967"/>
                <a:gd name="T71" fmla="*/ 362 h 731"/>
                <a:gd name="T72" fmla="*/ 2137 w 2967"/>
                <a:gd name="T73" fmla="*/ 397 h 731"/>
                <a:gd name="T74" fmla="*/ 2196 w 2967"/>
                <a:gd name="T75" fmla="*/ 430 h 731"/>
                <a:gd name="T76" fmla="*/ 2255 w 2967"/>
                <a:gd name="T77" fmla="*/ 461 h 731"/>
                <a:gd name="T78" fmla="*/ 2315 w 2967"/>
                <a:gd name="T79" fmla="*/ 491 h 731"/>
                <a:gd name="T80" fmla="*/ 2374 w 2967"/>
                <a:gd name="T81" fmla="*/ 518 h 731"/>
                <a:gd name="T82" fmla="*/ 2433 w 2967"/>
                <a:gd name="T83" fmla="*/ 543 h 731"/>
                <a:gd name="T84" fmla="*/ 2493 w 2967"/>
                <a:gd name="T85" fmla="*/ 566 h 731"/>
                <a:gd name="T86" fmla="*/ 2552 w 2967"/>
                <a:gd name="T87" fmla="*/ 588 h 731"/>
                <a:gd name="T88" fmla="*/ 2611 w 2967"/>
                <a:gd name="T89" fmla="*/ 607 h 731"/>
                <a:gd name="T90" fmla="*/ 2670 w 2967"/>
                <a:gd name="T91" fmla="*/ 624 h 731"/>
                <a:gd name="T92" fmla="*/ 2730 w 2967"/>
                <a:gd name="T93" fmla="*/ 639 h 731"/>
                <a:gd name="T94" fmla="*/ 2789 w 2967"/>
                <a:gd name="T95" fmla="*/ 653 h 731"/>
                <a:gd name="T96" fmla="*/ 2849 w 2967"/>
                <a:gd name="T97" fmla="*/ 665 h 731"/>
                <a:gd name="T98" fmla="*/ 2908 w 2967"/>
                <a:gd name="T99" fmla="*/ 675 h 731"/>
                <a:gd name="T100" fmla="*/ 2967 w 2967"/>
                <a:gd name="T101" fmla="*/ 68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7" h="731">
                  <a:moveTo>
                    <a:pt x="0" y="731"/>
                  </a:moveTo>
                  <a:cubicBezTo>
                    <a:pt x="20" y="730"/>
                    <a:pt x="40" y="730"/>
                    <a:pt x="60" y="727"/>
                  </a:cubicBezTo>
                  <a:cubicBezTo>
                    <a:pt x="79" y="724"/>
                    <a:pt x="99" y="720"/>
                    <a:pt x="119" y="714"/>
                  </a:cubicBezTo>
                  <a:cubicBezTo>
                    <a:pt x="139" y="708"/>
                    <a:pt x="159" y="701"/>
                    <a:pt x="179" y="693"/>
                  </a:cubicBezTo>
                  <a:cubicBezTo>
                    <a:pt x="198" y="685"/>
                    <a:pt x="218" y="675"/>
                    <a:pt x="238" y="665"/>
                  </a:cubicBezTo>
                  <a:cubicBezTo>
                    <a:pt x="258" y="654"/>
                    <a:pt x="277" y="642"/>
                    <a:pt x="297" y="629"/>
                  </a:cubicBezTo>
                  <a:cubicBezTo>
                    <a:pt x="317" y="616"/>
                    <a:pt x="337" y="602"/>
                    <a:pt x="357" y="587"/>
                  </a:cubicBezTo>
                  <a:cubicBezTo>
                    <a:pt x="376" y="573"/>
                    <a:pt x="396" y="557"/>
                    <a:pt x="416" y="541"/>
                  </a:cubicBezTo>
                  <a:cubicBezTo>
                    <a:pt x="436" y="525"/>
                    <a:pt x="455" y="508"/>
                    <a:pt x="475" y="491"/>
                  </a:cubicBezTo>
                  <a:cubicBezTo>
                    <a:pt x="495" y="474"/>
                    <a:pt x="515" y="456"/>
                    <a:pt x="534" y="438"/>
                  </a:cubicBezTo>
                  <a:cubicBezTo>
                    <a:pt x="555" y="420"/>
                    <a:pt x="574" y="402"/>
                    <a:pt x="594" y="384"/>
                  </a:cubicBezTo>
                  <a:cubicBezTo>
                    <a:pt x="614" y="366"/>
                    <a:pt x="633" y="348"/>
                    <a:pt x="653" y="330"/>
                  </a:cubicBezTo>
                  <a:cubicBezTo>
                    <a:pt x="673" y="312"/>
                    <a:pt x="693" y="294"/>
                    <a:pt x="712" y="277"/>
                  </a:cubicBezTo>
                  <a:cubicBezTo>
                    <a:pt x="732" y="260"/>
                    <a:pt x="752" y="243"/>
                    <a:pt x="772" y="226"/>
                  </a:cubicBezTo>
                  <a:cubicBezTo>
                    <a:pt x="792" y="210"/>
                    <a:pt x="812" y="194"/>
                    <a:pt x="831" y="179"/>
                  </a:cubicBezTo>
                  <a:cubicBezTo>
                    <a:pt x="851" y="164"/>
                    <a:pt x="871" y="149"/>
                    <a:pt x="890" y="136"/>
                  </a:cubicBezTo>
                  <a:cubicBezTo>
                    <a:pt x="910" y="122"/>
                    <a:pt x="930" y="110"/>
                    <a:pt x="950" y="98"/>
                  </a:cubicBezTo>
                  <a:cubicBezTo>
                    <a:pt x="969" y="86"/>
                    <a:pt x="990" y="75"/>
                    <a:pt x="1009" y="66"/>
                  </a:cubicBezTo>
                  <a:cubicBezTo>
                    <a:pt x="1029" y="56"/>
                    <a:pt x="1049" y="47"/>
                    <a:pt x="1069" y="40"/>
                  </a:cubicBezTo>
                  <a:cubicBezTo>
                    <a:pt x="1088" y="32"/>
                    <a:pt x="1108" y="26"/>
                    <a:pt x="1128" y="20"/>
                  </a:cubicBezTo>
                  <a:cubicBezTo>
                    <a:pt x="1148" y="15"/>
                    <a:pt x="1167" y="11"/>
                    <a:pt x="1187" y="8"/>
                  </a:cubicBezTo>
                  <a:cubicBezTo>
                    <a:pt x="1207" y="4"/>
                    <a:pt x="1227" y="2"/>
                    <a:pt x="1247" y="1"/>
                  </a:cubicBezTo>
                  <a:cubicBezTo>
                    <a:pt x="1266" y="0"/>
                    <a:pt x="1286" y="1"/>
                    <a:pt x="1306" y="2"/>
                  </a:cubicBezTo>
                  <a:cubicBezTo>
                    <a:pt x="1326" y="3"/>
                    <a:pt x="1345" y="5"/>
                    <a:pt x="1365" y="8"/>
                  </a:cubicBezTo>
                  <a:cubicBezTo>
                    <a:pt x="1385" y="11"/>
                    <a:pt x="1405" y="15"/>
                    <a:pt x="1425" y="20"/>
                  </a:cubicBezTo>
                  <a:cubicBezTo>
                    <a:pt x="1445" y="25"/>
                    <a:pt x="1464" y="31"/>
                    <a:pt x="1484" y="38"/>
                  </a:cubicBezTo>
                  <a:cubicBezTo>
                    <a:pt x="1504" y="44"/>
                    <a:pt x="1523" y="52"/>
                    <a:pt x="1543" y="60"/>
                  </a:cubicBezTo>
                  <a:cubicBezTo>
                    <a:pt x="1563" y="68"/>
                    <a:pt x="1583" y="77"/>
                    <a:pt x="1602" y="86"/>
                  </a:cubicBezTo>
                  <a:cubicBezTo>
                    <a:pt x="1623" y="95"/>
                    <a:pt x="1642" y="105"/>
                    <a:pt x="1662" y="116"/>
                  </a:cubicBezTo>
                  <a:cubicBezTo>
                    <a:pt x="1682" y="126"/>
                    <a:pt x="1702" y="137"/>
                    <a:pt x="1721" y="148"/>
                  </a:cubicBezTo>
                  <a:cubicBezTo>
                    <a:pt x="1741" y="159"/>
                    <a:pt x="1761" y="170"/>
                    <a:pt x="1780" y="182"/>
                  </a:cubicBezTo>
                  <a:cubicBezTo>
                    <a:pt x="1800" y="193"/>
                    <a:pt x="1820" y="205"/>
                    <a:pt x="1840" y="218"/>
                  </a:cubicBezTo>
                  <a:cubicBezTo>
                    <a:pt x="1860" y="230"/>
                    <a:pt x="1880" y="242"/>
                    <a:pt x="1899" y="254"/>
                  </a:cubicBezTo>
                  <a:cubicBezTo>
                    <a:pt x="1919" y="266"/>
                    <a:pt x="1939" y="278"/>
                    <a:pt x="1959" y="290"/>
                  </a:cubicBezTo>
                  <a:cubicBezTo>
                    <a:pt x="1978" y="302"/>
                    <a:pt x="1998" y="315"/>
                    <a:pt x="2018" y="327"/>
                  </a:cubicBezTo>
                  <a:cubicBezTo>
                    <a:pt x="2038" y="338"/>
                    <a:pt x="2058" y="351"/>
                    <a:pt x="2077" y="362"/>
                  </a:cubicBezTo>
                  <a:cubicBezTo>
                    <a:pt x="2097" y="374"/>
                    <a:pt x="2117" y="386"/>
                    <a:pt x="2137" y="397"/>
                  </a:cubicBezTo>
                  <a:cubicBezTo>
                    <a:pt x="2156" y="408"/>
                    <a:pt x="2176" y="419"/>
                    <a:pt x="2196" y="430"/>
                  </a:cubicBezTo>
                  <a:cubicBezTo>
                    <a:pt x="2216" y="440"/>
                    <a:pt x="2235" y="451"/>
                    <a:pt x="2255" y="461"/>
                  </a:cubicBezTo>
                  <a:cubicBezTo>
                    <a:pt x="2275" y="471"/>
                    <a:pt x="2295" y="481"/>
                    <a:pt x="2315" y="491"/>
                  </a:cubicBezTo>
                  <a:cubicBezTo>
                    <a:pt x="2335" y="500"/>
                    <a:pt x="2354" y="509"/>
                    <a:pt x="2374" y="518"/>
                  </a:cubicBezTo>
                  <a:cubicBezTo>
                    <a:pt x="2394" y="527"/>
                    <a:pt x="2413" y="535"/>
                    <a:pt x="2433" y="543"/>
                  </a:cubicBezTo>
                  <a:cubicBezTo>
                    <a:pt x="2453" y="551"/>
                    <a:pt x="2473" y="559"/>
                    <a:pt x="2493" y="566"/>
                  </a:cubicBezTo>
                  <a:cubicBezTo>
                    <a:pt x="2513" y="574"/>
                    <a:pt x="2532" y="581"/>
                    <a:pt x="2552" y="588"/>
                  </a:cubicBezTo>
                  <a:cubicBezTo>
                    <a:pt x="2572" y="594"/>
                    <a:pt x="2592" y="601"/>
                    <a:pt x="2611" y="607"/>
                  </a:cubicBezTo>
                  <a:cubicBezTo>
                    <a:pt x="2631" y="613"/>
                    <a:pt x="2651" y="619"/>
                    <a:pt x="2670" y="624"/>
                  </a:cubicBezTo>
                  <a:cubicBezTo>
                    <a:pt x="2691" y="630"/>
                    <a:pt x="2710" y="635"/>
                    <a:pt x="2730" y="639"/>
                  </a:cubicBezTo>
                  <a:cubicBezTo>
                    <a:pt x="2750" y="644"/>
                    <a:pt x="2770" y="649"/>
                    <a:pt x="2789" y="653"/>
                  </a:cubicBezTo>
                  <a:cubicBezTo>
                    <a:pt x="2809" y="657"/>
                    <a:pt x="2829" y="661"/>
                    <a:pt x="2849" y="665"/>
                  </a:cubicBezTo>
                  <a:cubicBezTo>
                    <a:pt x="2868" y="668"/>
                    <a:pt x="2888" y="672"/>
                    <a:pt x="2908" y="675"/>
                  </a:cubicBezTo>
                  <a:cubicBezTo>
                    <a:pt x="2928" y="678"/>
                    <a:pt x="2948" y="681"/>
                    <a:pt x="2967" y="684"/>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85" name="Csoportba foglalás 84">
            <a:extLst>
              <a:ext uri="{FF2B5EF4-FFF2-40B4-BE49-F238E27FC236}">
                <a16:creationId xmlns:a16="http://schemas.microsoft.com/office/drawing/2014/main" id="{07F858A8-FE93-40F5-8310-AF50D3E5EA52}"/>
              </a:ext>
            </a:extLst>
          </p:cNvPr>
          <p:cNvGrpSpPr/>
          <p:nvPr/>
        </p:nvGrpSpPr>
        <p:grpSpPr>
          <a:xfrm>
            <a:off x="6650038" y="2949739"/>
            <a:ext cx="4710113" cy="1992149"/>
            <a:chOff x="6650038" y="2949739"/>
            <a:chExt cx="4710113" cy="1992149"/>
          </a:xfrm>
        </p:grpSpPr>
        <p:sp>
          <p:nvSpPr>
            <p:cNvPr id="34" name="Szövegdoboz 33">
              <a:extLst>
                <a:ext uri="{FF2B5EF4-FFF2-40B4-BE49-F238E27FC236}">
                  <a16:creationId xmlns:a16="http://schemas.microsoft.com/office/drawing/2014/main" id="{8E50242C-DC60-4E97-A5AB-C477B5DE392E}"/>
                </a:ext>
              </a:extLst>
            </p:cNvPr>
            <p:cNvSpPr txBox="1"/>
            <p:nvPr/>
          </p:nvSpPr>
          <p:spPr>
            <a:xfrm>
              <a:off x="8344946" y="2949739"/>
              <a:ext cx="52450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2</a:t>
              </a:r>
            </a:p>
          </p:txBody>
        </p:sp>
        <p:sp>
          <p:nvSpPr>
            <p:cNvPr id="57" name="Freeform 46">
              <a:extLst>
                <a:ext uri="{FF2B5EF4-FFF2-40B4-BE49-F238E27FC236}">
                  <a16:creationId xmlns:a16="http://schemas.microsoft.com/office/drawing/2014/main" id="{DE69F381-3FFB-4A9A-8782-B8E9C3584AEA}"/>
                </a:ext>
              </a:extLst>
            </p:cNvPr>
            <p:cNvSpPr>
              <a:spLocks/>
            </p:cNvSpPr>
            <p:nvPr/>
          </p:nvSpPr>
          <p:spPr bwMode="auto">
            <a:xfrm>
              <a:off x="6650038" y="3436938"/>
              <a:ext cx="4710113" cy="1504950"/>
            </a:xfrm>
            <a:custGeom>
              <a:avLst/>
              <a:gdLst>
                <a:gd name="T0" fmla="*/ 0 w 2967"/>
                <a:gd name="T1" fmla="*/ 948 h 948"/>
                <a:gd name="T2" fmla="*/ 60 w 2967"/>
                <a:gd name="T3" fmla="*/ 939 h 948"/>
                <a:gd name="T4" fmla="*/ 119 w 2967"/>
                <a:gd name="T5" fmla="*/ 911 h 948"/>
                <a:gd name="T6" fmla="*/ 179 w 2967"/>
                <a:gd name="T7" fmla="*/ 867 h 948"/>
                <a:gd name="T8" fmla="*/ 238 w 2967"/>
                <a:gd name="T9" fmla="*/ 807 h 948"/>
                <a:gd name="T10" fmla="*/ 297 w 2967"/>
                <a:gd name="T11" fmla="*/ 735 h 948"/>
                <a:gd name="T12" fmla="*/ 357 w 2967"/>
                <a:gd name="T13" fmla="*/ 653 h 948"/>
                <a:gd name="T14" fmla="*/ 416 w 2967"/>
                <a:gd name="T15" fmla="*/ 565 h 948"/>
                <a:gd name="T16" fmla="*/ 475 w 2967"/>
                <a:gd name="T17" fmla="*/ 474 h 948"/>
                <a:gd name="T18" fmla="*/ 534 w 2967"/>
                <a:gd name="T19" fmla="*/ 384 h 948"/>
                <a:gd name="T20" fmla="*/ 594 w 2967"/>
                <a:gd name="T21" fmla="*/ 298 h 948"/>
                <a:gd name="T22" fmla="*/ 653 w 2967"/>
                <a:gd name="T23" fmla="*/ 219 h 948"/>
                <a:gd name="T24" fmla="*/ 712 w 2967"/>
                <a:gd name="T25" fmla="*/ 150 h 948"/>
                <a:gd name="T26" fmla="*/ 772 w 2967"/>
                <a:gd name="T27" fmla="*/ 93 h 948"/>
                <a:gd name="T28" fmla="*/ 831 w 2967"/>
                <a:gd name="T29" fmla="*/ 49 h 948"/>
                <a:gd name="T30" fmla="*/ 890 w 2967"/>
                <a:gd name="T31" fmla="*/ 19 h 948"/>
                <a:gd name="T32" fmla="*/ 950 w 2967"/>
                <a:gd name="T33" fmla="*/ 4 h 948"/>
                <a:gd name="T34" fmla="*/ 1009 w 2967"/>
                <a:gd name="T35" fmla="*/ 2 h 948"/>
                <a:gd name="T36" fmla="*/ 1069 w 2967"/>
                <a:gd name="T37" fmla="*/ 14 h 948"/>
                <a:gd name="T38" fmla="*/ 1128 w 2967"/>
                <a:gd name="T39" fmla="*/ 38 h 948"/>
                <a:gd name="T40" fmla="*/ 1187 w 2967"/>
                <a:gd name="T41" fmla="*/ 73 h 948"/>
                <a:gd name="T42" fmla="*/ 1247 w 2967"/>
                <a:gd name="T43" fmla="*/ 117 h 948"/>
                <a:gd name="T44" fmla="*/ 1306 w 2967"/>
                <a:gd name="T45" fmla="*/ 168 h 948"/>
                <a:gd name="T46" fmla="*/ 1365 w 2967"/>
                <a:gd name="T47" fmla="*/ 224 h 948"/>
                <a:gd name="T48" fmla="*/ 1425 w 2967"/>
                <a:gd name="T49" fmla="*/ 283 h 948"/>
                <a:gd name="T50" fmla="*/ 1484 w 2967"/>
                <a:gd name="T51" fmla="*/ 344 h 948"/>
                <a:gd name="T52" fmla="*/ 1543 w 2967"/>
                <a:gd name="T53" fmla="*/ 405 h 948"/>
                <a:gd name="T54" fmla="*/ 1602 w 2967"/>
                <a:gd name="T55" fmla="*/ 465 h 948"/>
                <a:gd name="T56" fmla="*/ 1662 w 2967"/>
                <a:gd name="T57" fmla="*/ 523 h 948"/>
                <a:gd name="T58" fmla="*/ 1721 w 2967"/>
                <a:gd name="T59" fmla="*/ 577 h 948"/>
                <a:gd name="T60" fmla="*/ 1780 w 2967"/>
                <a:gd name="T61" fmla="*/ 628 h 948"/>
                <a:gd name="T62" fmla="*/ 1840 w 2967"/>
                <a:gd name="T63" fmla="*/ 674 h 948"/>
                <a:gd name="T64" fmla="*/ 1899 w 2967"/>
                <a:gd name="T65" fmla="*/ 716 h 948"/>
                <a:gd name="T66" fmla="*/ 1959 w 2967"/>
                <a:gd name="T67" fmla="*/ 753 h 948"/>
                <a:gd name="T68" fmla="*/ 2018 w 2967"/>
                <a:gd name="T69" fmla="*/ 786 h 948"/>
                <a:gd name="T70" fmla="*/ 2077 w 2967"/>
                <a:gd name="T71" fmla="*/ 814 h 948"/>
                <a:gd name="T72" fmla="*/ 2137 w 2967"/>
                <a:gd name="T73" fmla="*/ 839 h 948"/>
                <a:gd name="T74" fmla="*/ 2196 w 2967"/>
                <a:gd name="T75" fmla="*/ 860 h 948"/>
                <a:gd name="T76" fmla="*/ 2255 w 2967"/>
                <a:gd name="T77" fmla="*/ 877 h 948"/>
                <a:gd name="T78" fmla="*/ 2315 w 2967"/>
                <a:gd name="T79" fmla="*/ 891 h 948"/>
                <a:gd name="T80" fmla="*/ 2374 w 2967"/>
                <a:gd name="T81" fmla="*/ 903 h 948"/>
                <a:gd name="T82" fmla="*/ 2433 w 2967"/>
                <a:gd name="T83" fmla="*/ 913 h 948"/>
                <a:gd name="T84" fmla="*/ 2493 w 2967"/>
                <a:gd name="T85" fmla="*/ 921 h 948"/>
                <a:gd name="T86" fmla="*/ 2552 w 2967"/>
                <a:gd name="T87" fmla="*/ 927 h 948"/>
                <a:gd name="T88" fmla="*/ 2611 w 2967"/>
                <a:gd name="T89" fmla="*/ 932 h 948"/>
                <a:gd name="T90" fmla="*/ 2670 w 2967"/>
                <a:gd name="T91" fmla="*/ 936 h 948"/>
                <a:gd name="T92" fmla="*/ 2730 w 2967"/>
                <a:gd name="T93" fmla="*/ 939 h 948"/>
                <a:gd name="T94" fmla="*/ 2789 w 2967"/>
                <a:gd name="T95" fmla="*/ 941 h 948"/>
                <a:gd name="T96" fmla="*/ 2849 w 2967"/>
                <a:gd name="T97" fmla="*/ 943 h 948"/>
                <a:gd name="T98" fmla="*/ 2908 w 2967"/>
                <a:gd name="T99" fmla="*/ 944 h 948"/>
                <a:gd name="T100" fmla="*/ 2967 w 2967"/>
                <a:gd name="T101" fmla="*/ 94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7" h="948">
                  <a:moveTo>
                    <a:pt x="0" y="948"/>
                  </a:moveTo>
                  <a:cubicBezTo>
                    <a:pt x="20" y="945"/>
                    <a:pt x="40" y="945"/>
                    <a:pt x="60" y="939"/>
                  </a:cubicBezTo>
                  <a:cubicBezTo>
                    <a:pt x="79" y="933"/>
                    <a:pt x="99" y="923"/>
                    <a:pt x="119" y="911"/>
                  </a:cubicBezTo>
                  <a:cubicBezTo>
                    <a:pt x="139" y="899"/>
                    <a:pt x="159" y="884"/>
                    <a:pt x="179" y="867"/>
                  </a:cubicBezTo>
                  <a:cubicBezTo>
                    <a:pt x="198" y="850"/>
                    <a:pt x="218" y="829"/>
                    <a:pt x="238" y="807"/>
                  </a:cubicBezTo>
                  <a:cubicBezTo>
                    <a:pt x="258" y="785"/>
                    <a:pt x="277" y="761"/>
                    <a:pt x="297" y="735"/>
                  </a:cubicBezTo>
                  <a:cubicBezTo>
                    <a:pt x="317" y="709"/>
                    <a:pt x="337" y="681"/>
                    <a:pt x="357" y="653"/>
                  </a:cubicBezTo>
                  <a:cubicBezTo>
                    <a:pt x="376" y="625"/>
                    <a:pt x="396" y="595"/>
                    <a:pt x="416" y="565"/>
                  </a:cubicBezTo>
                  <a:cubicBezTo>
                    <a:pt x="436" y="535"/>
                    <a:pt x="455" y="504"/>
                    <a:pt x="475" y="474"/>
                  </a:cubicBezTo>
                  <a:cubicBezTo>
                    <a:pt x="495" y="444"/>
                    <a:pt x="515" y="413"/>
                    <a:pt x="534" y="384"/>
                  </a:cubicBezTo>
                  <a:cubicBezTo>
                    <a:pt x="555" y="355"/>
                    <a:pt x="574" y="326"/>
                    <a:pt x="594" y="298"/>
                  </a:cubicBezTo>
                  <a:cubicBezTo>
                    <a:pt x="614" y="271"/>
                    <a:pt x="633" y="244"/>
                    <a:pt x="653" y="219"/>
                  </a:cubicBezTo>
                  <a:cubicBezTo>
                    <a:pt x="673" y="195"/>
                    <a:pt x="693" y="171"/>
                    <a:pt x="712" y="150"/>
                  </a:cubicBezTo>
                  <a:cubicBezTo>
                    <a:pt x="732" y="129"/>
                    <a:pt x="752" y="110"/>
                    <a:pt x="772" y="93"/>
                  </a:cubicBezTo>
                  <a:cubicBezTo>
                    <a:pt x="792" y="76"/>
                    <a:pt x="812" y="62"/>
                    <a:pt x="831" y="49"/>
                  </a:cubicBezTo>
                  <a:cubicBezTo>
                    <a:pt x="851" y="37"/>
                    <a:pt x="871" y="27"/>
                    <a:pt x="890" y="19"/>
                  </a:cubicBezTo>
                  <a:cubicBezTo>
                    <a:pt x="910" y="11"/>
                    <a:pt x="930" y="6"/>
                    <a:pt x="950" y="4"/>
                  </a:cubicBezTo>
                  <a:cubicBezTo>
                    <a:pt x="969" y="1"/>
                    <a:pt x="990" y="0"/>
                    <a:pt x="1009" y="2"/>
                  </a:cubicBezTo>
                  <a:cubicBezTo>
                    <a:pt x="1029" y="4"/>
                    <a:pt x="1049" y="8"/>
                    <a:pt x="1069" y="14"/>
                  </a:cubicBezTo>
                  <a:cubicBezTo>
                    <a:pt x="1088" y="20"/>
                    <a:pt x="1108" y="28"/>
                    <a:pt x="1128" y="38"/>
                  </a:cubicBezTo>
                  <a:cubicBezTo>
                    <a:pt x="1148" y="49"/>
                    <a:pt x="1167" y="60"/>
                    <a:pt x="1187" y="73"/>
                  </a:cubicBezTo>
                  <a:cubicBezTo>
                    <a:pt x="1207" y="86"/>
                    <a:pt x="1227" y="101"/>
                    <a:pt x="1247" y="117"/>
                  </a:cubicBezTo>
                  <a:cubicBezTo>
                    <a:pt x="1266" y="133"/>
                    <a:pt x="1286" y="150"/>
                    <a:pt x="1306" y="168"/>
                  </a:cubicBezTo>
                  <a:cubicBezTo>
                    <a:pt x="1326" y="186"/>
                    <a:pt x="1345" y="205"/>
                    <a:pt x="1365" y="224"/>
                  </a:cubicBezTo>
                  <a:cubicBezTo>
                    <a:pt x="1385" y="243"/>
                    <a:pt x="1405" y="263"/>
                    <a:pt x="1425" y="283"/>
                  </a:cubicBezTo>
                  <a:cubicBezTo>
                    <a:pt x="1445" y="304"/>
                    <a:pt x="1464" y="324"/>
                    <a:pt x="1484" y="344"/>
                  </a:cubicBezTo>
                  <a:cubicBezTo>
                    <a:pt x="1504" y="365"/>
                    <a:pt x="1523" y="385"/>
                    <a:pt x="1543" y="405"/>
                  </a:cubicBezTo>
                  <a:cubicBezTo>
                    <a:pt x="1563" y="425"/>
                    <a:pt x="1583" y="446"/>
                    <a:pt x="1602" y="465"/>
                  </a:cubicBezTo>
                  <a:cubicBezTo>
                    <a:pt x="1623" y="485"/>
                    <a:pt x="1642" y="504"/>
                    <a:pt x="1662" y="523"/>
                  </a:cubicBezTo>
                  <a:cubicBezTo>
                    <a:pt x="1682" y="541"/>
                    <a:pt x="1702" y="560"/>
                    <a:pt x="1721" y="577"/>
                  </a:cubicBezTo>
                  <a:cubicBezTo>
                    <a:pt x="1741" y="595"/>
                    <a:pt x="1761" y="612"/>
                    <a:pt x="1780" y="628"/>
                  </a:cubicBezTo>
                  <a:cubicBezTo>
                    <a:pt x="1800" y="644"/>
                    <a:pt x="1820" y="659"/>
                    <a:pt x="1840" y="674"/>
                  </a:cubicBezTo>
                  <a:cubicBezTo>
                    <a:pt x="1860" y="688"/>
                    <a:pt x="1880" y="703"/>
                    <a:pt x="1899" y="716"/>
                  </a:cubicBezTo>
                  <a:cubicBezTo>
                    <a:pt x="1919" y="729"/>
                    <a:pt x="1939" y="741"/>
                    <a:pt x="1959" y="753"/>
                  </a:cubicBezTo>
                  <a:cubicBezTo>
                    <a:pt x="1978" y="765"/>
                    <a:pt x="1998" y="775"/>
                    <a:pt x="2018" y="786"/>
                  </a:cubicBezTo>
                  <a:cubicBezTo>
                    <a:pt x="2038" y="796"/>
                    <a:pt x="2058" y="805"/>
                    <a:pt x="2077" y="814"/>
                  </a:cubicBezTo>
                  <a:cubicBezTo>
                    <a:pt x="2097" y="823"/>
                    <a:pt x="2117" y="831"/>
                    <a:pt x="2137" y="839"/>
                  </a:cubicBezTo>
                  <a:cubicBezTo>
                    <a:pt x="2156" y="846"/>
                    <a:pt x="2176" y="853"/>
                    <a:pt x="2196" y="860"/>
                  </a:cubicBezTo>
                  <a:cubicBezTo>
                    <a:pt x="2216" y="866"/>
                    <a:pt x="2235" y="872"/>
                    <a:pt x="2255" y="877"/>
                  </a:cubicBezTo>
                  <a:cubicBezTo>
                    <a:pt x="2275" y="882"/>
                    <a:pt x="2295" y="887"/>
                    <a:pt x="2315" y="891"/>
                  </a:cubicBezTo>
                  <a:cubicBezTo>
                    <a:pt x="2335" y="896"/>
                    <a:pt x="2354" y="900"/>
                    <a:pt x="2374" y="903"/>
                  </a:cubicBezTo>
                  <a:cubicBezTo>
                    <a:pt x="2394" y="907"/>
                    <a:pt x="2413" y="910"/>
                    <a:pt x="2433" y="913"/>
                  </a:cubicBezTo>
                  <a:cubicBezTo>
                    <a:pt x="2453" y="916"/>
                    <a:pt x="2473" y="918"/>
                    <a:pt x="2493" y="921"/>
                  </a:cubicBezTo>
                  <a:cubicBezTo>
                    <a:pt x="2513" y="923"/>
                    <a:pt x="2532" y="925"/>
                    <a:pt x="2552" y="927"/>
                  </a:cubicBezTo>
                  <a:cubicBezTo>
                    <a:pt x="2572" y="929"/>
                    <a:pt x="2592" y="931"/>
                    <a:pt x="2611" y="932"/>
                  </a:cubicBezTo>
                  <a:cubicBezTo>
                    <a:pt x="2631" y="933"/>
                    <a:pt x="2651" y="935"/>
                    <a:pt x="2670" y="936"/>
                  </a:cubicBezTo>
                  <a:cubicBezTo>
                    <a:pt x="2691" y="937"/>
                    <a:pt x="2710" y="938"/>
                    <a:pt x="2730" y="939"/>
                  </a:cubicBezTo>
                  <a:cubicBezTo>
                    <a:pt x="2750" y="940"/>
                    <a:pt x="2770" y="941"/>
                    <a:pt x="2789" y="941"/>
                  </a:cubicBezTo>
                  <a:cubicBezTo>
                    <a:pt x="2809" y="942"/>
                    <a:pt x="2829" y="942"/>
                    <a:pt x="2849" y="943"/>
                  </a:cubicBezTo>
                  <a:cubicBezTo>
                    <a:pt x="2868" y="944"/>
                    <a:pt x="2888" y="944"/>
                    <a:pt x="2908" y="944"/>
                  </a:cubicBezTo>
                  <a:cubicBezTo>
                    <a:pt x="2928" y="945"/>
                    <a:pt x="2948" y="945"/>
                    <a:pt x="2967" y="945"/>
                  </a:cubicBezTo>
                </a:path>
              </a:pathLst>
            </a:custGeom>
            <a:noFill/>
            <a:ln w="25400"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89906"/>
            <a:ext cx="4212771" cy="2889169"/>
          </a:xfrm>
        </p:spPr>
        <p:txBody>
          <a:bodyPr>
            <a:normAutofit/>
          </a:bodyPr>
          <a:lstStyle/>
          <a:p>
            <a:r>
              <a:rPr lang="en-US" dirty="0">
                <a:latin typeface="Times New Roman" panose="02020603050405020304" pitchFamily="18" charset="0"/>
                <a:cs typeface="Times New Roman" panose="02020603050405020304" pitchFamily="18" charset="0"/>
              </a:rPr>
              <a:t>How and why the vapor pressure of liquids depends on temperature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this, </a:t>
            </a:r>
            <a:r>
              <a:rPr lang="hu-HU" dirty="0" smtClean="0">
                <a:latin typeface="Times New Roman" panose="02020603050405020304" pitchFamily="18" charset="0"/>
                <a:cs typeface="Times New Roman" panose="02020603050405020304" pitchFamily="18" charset="0"/>
              </a:rPr>
              <a:t>get</a:t>
            </a:r>
            <a:r>
              <a:rPr lang="en-US" dirty="0" smtClean="0">
                <a:latin typeface="Times New Roman" panose="02020603050405020304" pitchFamily="18" charset="0"/>
                <a:cs typeface="Times New Roman" panose="02020603050405020304" pitchFamily="18" charset="0"/>
              </a:rPr>
              <a:t> familiarize</a:t>
            </a:r>
            <a:r>
              <a:rPr lang="hu-HU" dirty="0"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with </a:t>
            </a:r>
            <a:r>
              <a:rPr lang="en-US" dirty="0">
                <a:latin typeface="Times New Roman" panose="02020603050405020304" pitchFamily="18" charset="0"/>
                <a:cs typeface="Times New Roman" panose="02020603050405020304" pitchFamily="18" charset="0"/>
              </a:rPr>
              <a:t>the Maxwell-Boltzmann distribution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6" name="Szövegdoboz 35">
            <a:extLst>
              <a:ext uri="{FF2B5EF4-FFF2-40B4-BE49-F238E27FC236}">
                <a16:creationId xmlns:a16="http://schemas.microsoft.com/office/drawing/2014/main" id="{1BF73A41-EFA1-4B2E-ACEA-FD2D039A83EA}"/>
              </a:ext>
            </a:extLst>
          </p:cNvPr>
          <p:cNvSpPr txBox="1"/>
          <p:nvPr/>
        </p:nvSpPr>
        <p:spPr>
          <a:xfrm>
            <a:off x="9754457" y="2136776"/>
            <a:ext cx="1774717"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T</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T</a:t>
            </a:r>
            <a:r>
              <a:rPr lang="hu-HU" sz="2800" baseline="-25000" dirty="0">
                <a:latin typeface="Times New Roman" panose="02020603050405020304" pitchFamily="18" charset="0"/>
                <a:cs typeface="Times New Roman" panose="02020603050405020304" pitchFamily="18" charset="0"/>
              </a:rPr>
              <a:t>3</a:t>
            </a:r>
          </a:p>
        </p:txBody>
      </p:sp>
      <p:grpSp>
        <p:nvGrpSpPr>
          <p:cNvPr id="123" name="Csoportba foglalás 122">
            <a:extLst>
              <a:ext uri="{FF2B5EF4-FFF2-40B4-BE49-F238E27FC236}">
                <a16:creationId xmlns:a16="http://schemas.microsoft.com/office/drawing/2014/main" id="{FF2B599B-8CF0-4F5E-A4C9-1911D636B83B}"/>
              </a:ext>
            </a:extLst>
          </p:cNvPr>
          <p:cNvGrpSpPr/>
          <p:nvPr/>
        </p:nvGrpSpPr>
        <p:grpSpPr>
          <a:xfrm>
            <a:off x="7351353" y="2675617"/>
            <a:ext cx="721672" cy="2749904"/>
            <a:chOff x="7351353" y="2675617"/>
            <a:chExt cx="721672" cy="2749904"/>
          </a:xfrm>
        </p:grpSpPr>
        <p:cxnSp>
          <p:nvCxnSpPr>
            <p:cNvPr id="65" name="Egyenes összekötő 64">
              <a:extLst>
                <a:ext uri="{FF2B5EF4-FFF2-40B4-BE49-F238E27FC236}">
                  <a16:creationId xmlns:a16="http://schemas.microsoft.com/office/drawing/2014/main" id="{0224D2AC-BBF5-4085-96EA-3A809B7E499D}"/>
                </a:ext>
              </a:extLst>
            </p:cNvPr>
            <p:cNvCxnSpPr>
              <a:cxnSpLocks/>
            </p:cNvCxnSpPr>
            <p:nvPr/>
          </p:nvCxnSpPr>
          <p:spPr>
            <a:xfrm>
              <a:off x="7907673" y="2675617"/>
              <a:ext cx="0" cy="232012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Szövegdoboz 66">
              <a:extLst>
                <a:ext uri="{FF2B5EF4-FFF2-40B4-BE49-F238E27FC236}">
                  <a16:creationId xmlns:a16="http://schemas.microsoft.com/office/drawing/2014/main" id="{08A729F2-4013-4B9F-A8D0-5CD5616C802D}"/>
                </a:ext>
              </a:extLst>
            </p:cNvPr>
            <p:cNvSpPr txBox="1"/>
            <p:nvPr/>
          </p:nvSpPr>
          <p:spPr>
            <a:xfrm>
              <a:off x="7351353" y="4902301"/>
              <a:ext cx="721672"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v</a:t>
              </a:r>
              <a:r>
                <a:rPr lang="hu-HU" sz="2800" baseline="-25000" dirty="0" smtClean="0">
                  <a:latin typeface="Times New Roman" panose="02020603050405020304" pitchFamily="18" charset="0"/>
                  <a:cs typeface="Times New Roman" panose="02020603050405020304" pitchFamily="18" charset="0"/>
                </a:rPr>
                <a:t>exit</a:t>
              </a:r>
              <a:endParaRPr lang="hu-HU" sz="2800" baseline="-25000" dirty="0">
                <a:latin typeface="Times New Roman" panose="02020603050405020304" pitchFamily="18" charset="0"/>
                <a:cs typeface="Times New Roman" panose="02020603050405020304" pitchFamily="18" charset="0"/>
              </a:endParaRPr>
            </a:p>
          </p:txBody>
        </p:sp>
      </p:grpSp>
      <p:sp>
        <p:nvSpPr>
          <p:cNvPr id="72" name="Szövegdoboz 71">
            <a:extLst>
              <a:ext uri="{FF2B5EF4-FFF2-40B4-BE49-F238E27FC236}">
                <a16:creationId xmlns:a16="http://schemas.microsoft.com/office/drawing/2014/main" id="{0795F62F-ED46-4795-95F3-AA3ADCDB3F7A}"/>
              </a:ext>
            </a:extLst>
          </p:cNvPr>
          <p:cNvSpPr txBox="1"/>
          <p:nvPr/>
        </p:nvSpPr>
        <p:spPr>
          <a:xfrm>
            <a:off x="7488138" y="5772595"/>
            <a:ext cx="4606197" cy="954107"/>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A</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A</a:t>
            </a:r>
            <a:r>
              <a:rPr lang="hu-HU" sz="2800" baseline="-25000" dirty="0">
                <a:latin typeface="Times New Roman" panose="02020603050405020304" pitchFamily="18" charset="0"/>
                <a:cs typeface="Times New Roman" panose="02020603050405020304" pitchFamily="18" charset="0"/>
              </a:rPr>
              <a:t>3</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hence </a:t>
            </a:r>
            <a:r>
              <a:rPr lang="hu-HU" sz="2800" dirty="0">
                <a:latin typeface="Times New Roman" panose="02020603050405020304" pitchFamily="18" charset="0"/>
                <a:cs typeface="Times New Roman" panose="02020603050405020304" pitchFamily="18" charset="0"/>
              </a:rPr>
              <a:t>N</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N</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N</a:t>
            </a:r>
            <a:r>
              <a:rPr lang="hu-HU" sz="2800" baseline="-25000" dirty="0">
                <a:latin typeface="Times New Roman" panose="02020603050405020304" pitchFamily="18" charset="0"/>
                <a:cs typeface="Times New Roman" panose="02020603050405020304" pitchFamily="18" charset="0"/>
              </a:rPr>
              <a:t>3</a:t>
            </a:r>
            <a:endParaRPr lang="hu-HU" sz="2800" dirty="0">
              <a:latin typeface="Times New Roman" panose="02020603050405020304" pitchFamily="18" charset="0"/>
              <a:cs typeface="Times New Roman" panose="02020603050405020304" pitchFamily="18" charset="0"/>
            </a:endParaRPr>
          </a:p>
          <a:p>
            <a:pPr algn="ctr"/>
            <a:r>
              <a:rPr lang="hu-HU" sz="2800" dirty="0">
                <a:latin typeface="Times New Roman" panose="02020603050405020304" pitchFamily="18" charset="0"/>
                <a:cs typeface="Times New Roman" panose="02020603050405020304" pitchFamily="18" charset="0"/>
              </a:rPr>
              <a:t>a</a:t>
            </a:r>
            <a:r>
              <a:rPr lang="hu-HU" sz="2800" dirty="0" smtClean="0">
                <a:latin typeface="Times New Roman" panose="02020603050405020304" pitchFamily="18" charset="0"/>
                <a:cs typeface="Times New Roman" panose="02020603050405020304" pitchFamily="18" charset="0"/>
              </a:rPr>
              <a:t>nd thus </a:t>
            </a:r>
            <a:r>
              <a:rPr lang="hu-HU" sz="2800" dirty="0">
                <a:latin typeface="Times New Roman" panose="02020603050405020304" pitchFamily="18" charset="0"/>
                <a:cs typeface="Times New Roman" panose="02020603050405020304" pitchFamily="18" charset="0"/>
              </a:rPr>
              <a:t>p</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p</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p</a:t>
            </a:r>
            <a:r>
              <a:rPr lang="hu-HU" sz="2800" baseline="-25000" dirty="0">
                <a:latin typeface="Times New Roman" panose="02020603050405020304" pitchFamily="18" charset="0"/>
                <a:cs typeface="Times New Roman" panose="02020603050405020304" pitchFamily="18" charset="0"/>
              </a:rPr>
              <a:t>3</a:t>
            </a:r>
            <a:r>
              <a:rPr lang="hu-HU" sz="2800" dirty="0">
                <a:latin typeface="Times New Roman" panose="02020603050405020304" pitchFamily="18" charset="0"/>
                <a:cs typeface="Times New Roman" panose="02020603050405020304" pitchFamily="18" charset="0"/>
              </a:rPr>
              <a:t> </a:t>
            </a:r>
          </a:p>
        </p:txBody>
      </p:sp>
      <p:grpSp>
        <p:nvGrpSpPr>
          <p:cNvPr id="120" name="Csoportba foglalás 119">
            <a:extLst>
              <a:ext uri="{FF2B5EF4-FFF2-40B4-BE49-F238E27FC236}">
                <a16:creationId xmlns:a16="http://schemas.microsoft.com/office/drawing/2014/main" id="{E09FA5DA-BA2C-44F8-87C4-993DBE638874}"/>
              </a:ext>
            </a:extLst>
          </p:cNvPr>
          <p:cNvGrpSpPr/>
          <p:nvPr/>
        </p:nvGrpSpPr>
        <p:grpSpPr>
          <a:xfrm>
            <a:off x="431432" y="3993531"/>
            <a:ext cx="3472679" cy="1984407"/>
            <a:chOff x="332945" y="4462731"/>
            <a:chExt cx="3472679" cy="1984407"/>
          </a:xfrm>
        </p:grpSpPr>
        <p:grpSp>
          <p:nvGrpSpPr>
            <p:cNvPr id="113" name="Csoportba foglalás 112">
              <a:extLst>
                <a:ext uri="{FF2B5EF4-FFF2-40B4-BE49-F238E27FC236}">
                  <a16:creationId xmlns:a16="http://schemas.microsoft.com/office/drawing/2014/main" id="{1190F6DA-DEDA-4BCE-8CE5-5C4BB2713DD6}"/>
                </a:ext>
              </a:extLst>
            </p:cNvPr>
            <p:cNvGrpSpPr/>
            <p:nvPr/>
          </p:nvGrpSpPr>
          <p:grpSpPr>
            <a:xfrm>
              <a:off x="332945" y="4462731"/>
              <a:ext cx="3472679" cy="1984407"/>
              <a:chOff x="1593718" y="4462731"/>
              <a:chExt cx="3472679" cy="1984407"/>
            </a:xfrm>
          </p:grpSpPr>
          <p:cxnSp>
            <p:nvCxnSpPr>
              <p:cNvPr id="90" name="Egyenes összekötő 89">
                <a:extLst>
                  <a:ext uri="{FF2B5EF4-FFF2-40B4-BE49-F238E27FC236}">
                    <a16:creationId xmlns:a16="http://schemas.microsoft.com/office/drawing/2014/main" id="{D4E1A558-558D-465A-87F1-3908C7A92DDE}"/>
                  </a:ext>
                </a:extLst>
              </p:cNvPr>
              <p:cNvCxnSpPr>
                <a:cxnSpLocks/>
              </p:cNvCxnSpPr>
              <p:nvPr/>
            </p:nvCxnSpPr>
            <p:spPr>
              <a:xfrm flipH="1">
                <a:off x="1593718" y="4462731"/>
                <a:ext cx="0" cy="19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Egyenes összekötő 94">
                <a:extLst>
                  <a:ext uri="{FF2B5EF4-FFF2-40B4-BE49-F238E27FC236}">
                    <a16:creationId xmlns:a16="http://schemas.microsoft.com/office/drawing/2014/main" id="{8C9CC8E5-0367-4C22-BAAB-D2D232EBF519}"/>
                  </a:ext>
                </a:extLst>
              </p:cNvPr>
              <p:cNvCxnSpPr>
                <a:cxnSpLocks/>
              </p:cNvCxnSpPr>
              <p:nvPr/>
            </p:nvCxnSpPr>
            <p:spPr>
              <a:xfrm flipH="1" flipV="1">
                <a:off x="1598889" y="6436458"/>
                <a:ext cx="3467508" cy="10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Csoportba foglalás 108">
              <a:extLst>
                <a:ext uri="{FF2B5EF4-FFF2-40B4-BE49-F238E27FC236}">
                  <a16:creationId xmlns:a16="http://schemas.microsoft.com/office/drawing/2014/main" id="{74F59271-4688-40B4-BCF9-3326932ACAEE}"/>
                </a:ext>
              </a:extLst>
            </p:cNvPr>
            <p:cNvGrpSpPr/>
            <p:nvPr/>
          </p:nvGrpSpPr>
          <p:grpSpPr>
            <a:xfrm>
              <a:off x="338116" y="4511279"/>
              <a:ext cx="3462337" cy="1923865"/>
              <a:chOff x="1598889" y="4511279"/>
              <a:chExt cx="3462337" cy="1923865"/>
            </a:xfrm>
          </p:grpSpPr>
          <p:sp>
            <p:nvSpPr>
              <p:cNvPr id="18" name="Freeform 12">
                <a:extLst>
                  <a:ext uri="{FF2B5EF4-FFF2-40B4-BE49-F238E27FC236}">
                    <a16:creationId xmlns:a16="http://schemas.microsoft.com/office/drawing/2014/main" id="{1ED1DCC7-3422-499B-B5CC-308FA7A8A483}"/>
                  </a:ext>
                </a:extLst>
              </p:cNvPr>
              <p:cNvSpPr>
                <a:spLocks/>
              </p:cNvSpPr>
              <p:nvPr/>
            </p:nvSpPr>
            <p:spPr bwMode="auto">
              <a:xfrm>
                <a:off x="1598889" y="4511279"/>
                <a:ext cx="3462337" cy="1923865"/>
              </a:xfrm>
              <a:custGeom>
                <a:avLst/>
                <a:gdLst>
                  <a:gd name="T0" fmla="*/ 0 w 2181"/>
                  <a:gd name="T1" fmla="*/ 0 h 1807"/>
                  <a:gd name="T2" fmla="*/ 59 w 2181"/>
                  <a:gd name="T3" fmla="*/ 252 h 1807"/>
                  <a:gd name="T4" fmla="*/ 118 w 2181"/>
                  <a:gd name="T5" fmla="*/ 510 h 1807"/>
                  <a:gd name="T6" fmla="*/ 177 w 2181"/>
                  <a:gd name="T7" fmla="*/ 759 h 1807"/>
                  <a:gd name="T8" fmla="*/ 236 w 2181"/>
                  <a:gd name="T9" fmla="*/ 985 h 1807"/>
                  <a:gd name="T10" fmla="*/ 295 w 2181"/>
                  <a:gd name="T11" fmla="*/ 1181 h 1807"/>
                  <a:gd name="T12" fmla="*/ 354 w 2181"/>
                  <a:gd name="T13" fmla="*/ 1343 h 1807"/>
                  <a:gd name="T14" fmla="*/ 413 w 2181"/>
                  <a:gd name="T15" fmla="*/ 1473 h 1807"/>
                  <a:gd name="T16" fmla="*/ 472 w 2181"/>
                  <a:gd name="T17" fmla="*/ 1573 h 1807"/>
                  <a:gd name="T18" fmla="*/ 531 w 2181"/>
                  <a:gd name="T19" fmla="*/ 1647 h 1807"/>
                  <a:gd name="T20" fmla="*/ 590 w 2181"/>
                  <a:gd name="T21" fmla="*/ 1701 h 1807"/>
                  <a:gd name="T22" fmla="*/ 649 w 2181"/>
                  <a:gd name="T23" fmla="*/ 1738 h 1807"/>
                  <a:gd name="T24" fmla="*/ 708 w 2181"/>
                  <a:gd name="T25" fmla="*/ 1763 h 1807"/>
                  <a:gd name="T26" fmla="*/ 767 w 2181"/>
                  <a:gd name="T27" fmla="*/ 1781 h 1807"/>
                  <a:gd name="T28" fmla="*/ 826 w 2181"/>
                  <a:gd name="T29" fmla="*/ 1791 h 1807"/>
                  <a:gd name="T30" fmla="*/ 885 w 2181"/>
                  <a:gd name="T31" fmla="*/ 1798 h 1807"/>
                  <a:gd name="T32" fmla="*/ 943 w 2181"/>
                  <a:gd name="T33" fmla="*/ 1802 h 1807"/>
                  <a:gd name="T34" fmla="*/ 1002 w 2181"/>
                  <a:gd name="T35" fmla="*/ 1804 h 1807"/>
                  <a:gd name="T36" fmla="*/ 1062 w 2181"/>
                  <a:gd name="T37" fmla="*/ 1806 h 1807"/>
                  <a:gd name="T38" fmla="*/ 1120 w 2181"/>
                  <a:gd name="T39" fmla="*/ 1807 h 1807"/>
                  <a:gd name="T40" fmla="*/ 1179 w 2181"/>
                  <a:gd name="T41" fmla="*/ 1807 h 1807"/>
                  <a:gd name="T42" fmla="*/ 1239 w 2181"/>
                  <a:gd name="T43" fmla="*/ 1807 h 1807"/>
                  <a:gd name="T44" fmla="*/ 1297 w 2181"/>
                  <a:gd name="T45" fmla="*/ 1807 h 1807"/>
                  <a:gd name="T46" fmla="*/ 1356 w 2181"/>
                  <a:gd name="T47" fmla="*/ 1807 h 1807"/>
                  <a:gd name="T48" fmla="*/ 1415 w 2181"/>
                  <a:gd name="T49" fmla="*/ 1807 h 1807"/>
                  <a:gd name="T50" fmla="*/ 1474 w 2181"/>
                  <a:gd name="T51" fmla="*/ 1807 h 1807"/>
                  <a:gd name="T52" fmla="*/ 1533 w 2181"/>
                  <a:gd name="T53" fmla="*/ 1807 h 1807"/>
                  <a:gd name="T54" fmla="*/ 1592 w 2181"/>
                  <a:gd name="T55" fmla="*/ 1807 h 1807"/>
                  <a:gd name="T56" fmla="*/ 1651 w 2181"/>
                  <a:gd name="T57" fmla="*/ 1807 h 1807"/>
                  <a:gd name="T58" fmla="*/ 1710 w 2181"/>
                  <a:gd name="T59" fmla="*/ 1807 h 1807"/>
                  <a:gd name="T60" fmla="*/ 1769 w 2181"/>
                  <a:gd name="T61" fmla="*/ 1807 h 1807"/>
                  <a:gd name="T62" fmla="*/ 1828 w 2181"/>
                  <a:gd name="T63" fmla="*/ 1807 h 1807"/>
                  <a:gd name="T64" fmla="*/ 1887 w 2181"/>
                  <a:gd name="T65" fmla="*/ 1807 h 1807"/>
                  <a:gd name="T66" fmla="*/ 1946 w 2181"/>
                  <a:gd name="T67" fmla="*/ 1807 h 1807"/>
                  <a:gd name="T68" fmla="*/ 2005 w 2181"/>
                  <a:gd name="T69" fmla="*/ 1807 h 1807"/>
                  <a:gd name="T70" fmla="*/ 2063 w 2181"/>
                  <a:gd name="T71" fmla="*/ 1807 h 1807"/>
                  <a:gd name="T72" fmla="*/ 2123 w 2181"/>
                  <a:gd name="T73" fmla="*/ 1807 h 1807"/>
                  <a:gd name="T74" fmla="*/ 2181 w 2181"/>
                  <a:gd name="T75" fmla="*/ 180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1" h="1807">
                    <a:moveTo>
                      <a:pt x="0" y="0"/>
                    </a:moveTo>
                    <a:cubicBezTo>
                      <a:pt x="20" y="84"/>
                      <a:pt x="40" y="166"/>
                      <a:pt x="59" y="252"/>
                    </a:cubicBezTo>
                    <a:cubicBezTo>
                      <a:pt x="79" y="336"/>
                      <a:pt x="99" y="426"/>
                      <a:pt x="118" y="510"/>
                    </a:cubicBezTo>
                    <a:cubicBezTo>
                      <a:pt x="138" y="595"/>
                      <a:pt x="157" y="680"/>
                      <a:pt x="177" y="759"/>
                    </a:cubicBezTo>
                    <a:cubicBezTo>
                      <a:pt x="197" y="838"/>
                      <a:pt x="217" y="915"/>
                      <a:pt x="236" y="985"/>
                    </a:cubicBezTo>
                    <a:cubicBezTo>
                      <a:pt x="256" y="1055"/>
                      <a:pt x="275" y="1121"/>
                      <a:pt x="295" y="1181"/>
                    </a:cubicBezTo>
                    <a:cubicBezTo>
                      <a:pt x="315" y="1240"/>
                      <a:pt x="334" y="1294"/>
                      <a:pt x="354" y="1343"/>
                    </a:cubicBezTo>
                    <a:cubicBezTo>
                      <a:pt x="373" y="1391"/>
                      <a:pt x="394" y="1434"/>
                      <a:pt x="413" y="1473"/>
                    </a:cubicBezTo>
                    <a:cubicBezTo>
                      <a:pt x="433" y="1511"/>
                      <a:pt x="452" y="1544"/>
                      <a:pt x="472" y="1573"/>
                    </a:cubicBezTo>
                    <a:cubicBezTo>
                      <a:pt x="492" y="1602"/>
                      <a:pt x="511" y="1625"/>
                      <a:pt x="531" y="1647"/>
                    </a:cubicBezTo>
                    <a:cubicBezTo>
                      <a:pt x="550" y="1669"/>
                      <a:pt x="570" y="1686"/>
                      <a:pt x="590" y="1701"/>
                    </a:cubicBezTo>
                    <a:cubicBezTo>
                      <a:pt x="610" y="1716"/>
                      <a:pt x="629" y="1728"/>
                      <a:pt x="649" y="1738"/>
                    </a:cubicBezTo>
                    <a:cubicBezTo>
                      <a:pt x="669" y="1749"/>
                      <a:pt x="688" y="1756"/>
                      <a:pt x="708" y="1763"/>
                    </a:cubicBezTo>
                    <a:cubicBezTo>
                      <a:pt x="727" y="1770"/>
                      <a:pt x="747" y="1776"/>
                      <a:pt x="767" y="1781"/>
                    </a:cubicBezTo>
                    <a:cubicBezTo>
                      <a:pt x="786" y="1785"/>
                      <a:pt x="806" y="1788"/>
                      <a:pt x="826" y="1791"/>
                    </a:cubicBezTo>
                    <a:cubicBezTo>
                      <a:pt x="845" y="1794"/>
                      <a:pt x="865" y="1796"/>
                      <a:pt x="885" y="1798"/>
                    </a:cubicBezTo>
                    <a:cubicBezTo>
                      <a:pt x="904" y="1800"/>
                      <a:pt x="924" y="1801"/>
                      <a:pt x="943" y="1802"/>
                    </a:cubicBezTo>
                    <a:cubicBezTo>
                      <a:pt x="963" y="1803"/>
                      <a:pt x="983" y="1804"/>
                      <a:pt x="1002" y="1804"/>
                    </a:cubicBezTo>
                    <a:cubicBezTo>
                      <a:pt x="1022" y="1805"/>
                      <a:pt x="1042" y="1805"/>
                      <a:pt x="1062" y="1806"/>
                    </a:cubicBezTo>
                    <a:cubicBezTo>
                      <a:pt x="1081" y="1806"/>
                      <a:pt x="1101" y="1806"/>
                      <a:pt x="1120" y="1807"/>
                    </a:cubicBezTo>
                    <a:cubicBezTo>
                      <a:pt x="1140" y="1807"/>
                      <a:pt x="1160" y="1807"/>
                      <a:pt x="1179" y="1807"/>
                    </a:cubicBezTo>
                    <a:cubicBezTo>
                      <a:pt x="1199" y="1807"/>
                      <a:pt x="1218" y="1807"/>
                      <a:pt x="1239" y="1807"/>
                    </a:cubicBezTo>
                    <a:cubicBezTo>
                      <a:pt x="1258" y="1807"/>
                      <a:pt x="1278" y="1807"/>
                      <a:pt x="1297" y="1807"/>
                    </a:cubicBezTo>
                    <a:cubicBezTo>
                      <a:pt x="1317" y="1807"/>
                      <a:pt x="1337" y="1807"/>
                      <a:pt x="1356" y="1807"/>
                    </a:cubicBezTo>
                    <a:cubicBezTo>
                      <a:pt x="1376" y="1807"/>
                      <a:pt x="1395" y="1807"/>
                      <a:pt x="1415" y="1807"/>
                    </a:cubicBezTo>
                    <a:cubicBezTo>
                      <a:pt x="1435" y="1807"/>
                      <a:pt x="1455" y="1807"/>
                      <a:pt x="1474" y="1807"/>
                    </a:cubicBezTo>
                    <a:cubicBezTo>
                      <a:pt x="1494" y="1807"/>
                      <a:pt x="1513" y="1807"/>
                      <a:pt x="1533" y="1807"/>
                    </a:cubicBezTo>
                    <a:cubicBezTo>
                      <a:pt x="1553" y="1807"/>
                      <a:pt x="1572" y="1807"/>
                      <a:pt x="1592" y="1807"/>
                    </a:cubicBezTo>
                    <a:cubicBezTo>
                      <a:pt x="1611" y="1807"/>
                      <a:pt x="1631" y="1807"/>
                      <a:pt x="1651" y="1807"/>
                    </a:cubicBezTo>
                    <a:cubicBezTo>
                      <a:pt x="1671" y="1807"/>
                      <a:pt x="1690" y="1807"/>
                      <a:pt x="1710" y="1807"/>
                    </a:cubicBezTo>
                    <a:cubicBezTo>
                      <a:pt x="1730" y="1807"/>
                      <a:pt x="1749" y="1807"/>
                      <a:pt x="1769" y="1807"/>
                    </a:cubicBezTo>
                    <a:cubicBezTo>
                      <a:pt x="1788" y="1807"/>
                      <a:pt x="1808" y="1807"/>
                      <a:pt x="1828" y="1807"/>
                    </a:cubicBezTo>
                    <a:cubicBezTo>
                      <a:pt x="1847" y="1807"/>
                      <a:pt x="1867" y="1807"/>
                      <a:pt x="1887" y="1807"/>
                    </a:cubicBezTo>
                    <a:cubicBezTo>
                      <a:pt x="1907" y="1807"/>
                      <a:pt x="1926" y="1807"/>
                      <a:pt x="1946" y="1807"/>
                    </a:cubicBezTo>
                    <a:cubicBezTo>
                      <a:pt x="1965" y="1807"/>
                      <a:pt x="1985" y="1807"/>
                      <a:pt x="2005" y="1807"/>
                    </a:cubicBezTo>
                    <a:cubicBezTo>
                      <a:pt x="2024" y="1807"/>
                      <a:pt x="2044" y="1807"/>
                      <a:pt x="2063" y="1807"/>
                    </a:cubicBezTo>
                    <a:cubicBezTo>
                      <a:pt x="2083" y="1807"/>
                      <a:pt x="2103" y="1807"/>
                      <a:pt x="2123" y="1807"/>
                    </a:cubicBezTo>
                    <a:cubicBezTo>
                      <a:pt x="2142" y="1807"/>
                      <a:pt x="2162" y="1807"/>
                      <a:pt x="2181" y="1807"/>
                    </a:cubicBezTo>
                  </a:path>
                </a:pathLst>
              </a:custGeom>
              <a:noFill/>
              <a:ln w="25400" cap="rnd">
                <a:solidFill>
                  <a:srgbClr val="B707A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Szövegdoboz 107">
                <a:extLst>
                  <a:ext uri="{FF2B5EF4-FFF2-40B4-BE49-F238E27FC236}">
                    <a16:creationId xmlns:a16="http://schemas.microsoft.com/office/drawing/2014/main" id="{79499864-A2C2-48EF-914F-7587325A2488}"/>
                  </a:ext>
                </a:extLst>
              </p:cNvPr>
              <p:cNvSpPr txBox="1"/>
              <p:nvPr/>
            </p:nvSpPr>
            <p:spPr>
              <a:xfrm>
                <a:off x="1652900" y="5772683"/>
                <a:ext cx="564577"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1</a:t>
                </a:r>
              </a:p>
            </p:txBody>
          </p:sp>
        </p:grpSp>
      </p:grpSp>
      <p:grpSp>
        <p:nvGrpSpPr>
          <p:cNvPr id="121" name="Csoportba foglalás 120">
            <a:extLst>
              <a:ext uri="{FF2B5EF4-FFF2-40B4-BE49-F238E27FC236}">
                <a16:creationId xmlns:a16="http://schemas.microsoft.com/office/drawing/2014/main" id="{E32BD360-73F6-44D0-A931-FF21C15C9AE3}"/>
              </a:ext>
            </a:extLst>
          </p:cNvPr>
          <p:cNvGrpSpPr/>
          <p:nvPr/>
        </p:nvGrpSpPr>
        <p:grpSpPr>
          <a:xfrm>
            <a:off x="2171729" y="4360271"/>
            <a:ext cx="3477406" cy="1984407"/>
            <a:chOff x="1713681" y="4476581"/>
            <a:chExt cx="3477406" cy="1984407"/>
          </a:xfrm>
        </p:grpSpPr>
        <p:grpSp>
          <p:nvGrpSpPr>
            <p:cNvPr id="111" name="Csoportba foglalás 110">
              <a:extLst>
                <a:ext uri="{FF2B5EF4-FFF2-40B4-BE49-F238E27FC236}">
                  <a16:creationId xmlns:a16="http://schemas.microsoft.com/office/drawing/2014/main" id="{6821135B-CB37-45A1-8E2E-20FDEF0006D8}"/>
                </a:ext>
              </a:extLst>
            </p:cNvPr>
            <p:cNvGrpSpPr/>
            <p:nvPr/>
          </p:nvGrpSpPr>
          <p:grpSpPr>
            <a:xfrm>
              <a:off x="1713681" y="4921282"/>
              <a:ext cx="3472286" cy="1508967"/>
              <a:chOff x="1588986" y="4921282"/>
              <a:chExt cx="3472286" cy="1508967"/>
            </a:xfrm>
          </p:grpSpPr>
          <p:sp>
            <p:nvSpPr>
              <p:cNvPr id="19" name="Freeform 13">
                <a:extLst>
                  <a:ext uri="{FF2B5EF4-FFF2-40B4-BE49-F238E27FC236}">
                    <a16:creationId xmlns:a16="http://schemas.microsoft.com/office/drawing/2014/main" id="{FCD470E0-E868-44DD-867D-FCB1876CE2B1}"/>
                  </a:ext>
                </a:extLst>
              </p:cNvPr>
              <p:cNvSpPr>
                <a:spLocks/>
              </p:cNvSpPr>
              <p:nvPr/>
            </p:nvSpPr>
            <p:spPr bwMode="auto">
              <a:xfrm>
                <a:off x="1588986" y="4921282"/>
                <a:ext cx="3472286" cy="1508967"/>
              </a:xfrm>
              <a:custGeom>
                <a:avLst/>
                <a:gdLst>
                  <a:gd name="T0" fmla="*/ 0 w 2181"/>
                  <a:gd name="T1" fmla="*/ 129 h 1317"/>
                  <a:gd name="T2" fmla="*/ 59 w 2181"/>
                  <a:gd name="T3" fmla="*/ 68 h 1317"/>
                  <a:gd name="T4" fmla="*/ 118 w 2181"/>
                  <a:gd name="T5" fmla="*/ 26 h 1317"/>
                  <a:gd name="T6" fmla="*/ 177 w 2181"/>
                  <a:gd name="T7" fmla="*/ 4 h 1317"/>
                  <a:gd name="T8" fmla="*/ 236 w 2181"/>
                  <a:gd name="T9" fmla="*/ 2 h 1317"/>
                  <a:gd name="T10" fmla="*/ 295 w 2181"/>
                  <a:gd name="T11" fmla="*/ 20 h 1317"/>
                  <a:gd name="T12" fmla="*/ 354 w 2181"/>
                  <a:gd name="T13" fmla="*/ 53 h 1317"/>
                  <a:gd name="T14" fmla="*/ 413 w 2181"/>
                  <a:gd name="T15" fmla="*/ 101 h 1317"/>
                  <a:gd name="T16" fmla="*/ 472 w 2181"/>
                  <a:gd name="T17" fmla="*/ 163 h 1317"/>
                  <a:gd name="T18" fmla="*/ 531 w 2181"/>
                  <a:gd name="T19" fmla="*/ 233 h 1317"/>
                  <a:gd name="T20" fmla="*/ 590 w 2181"/>
                  <a:gd name="T21" fmla="*/ 311 h 1317"/>
                  <a:gd name="T22" fmla="*/ 649 w 2181"/>
                  <a:gd name="T23" fmla="*/ 394 h 1317"/>
                  <a:gd name="T24" fmla="*/ 708 w 2181"/>
                  <a:gd name="T25" fmla="*/ 479 h 1317"/>
                  <a:gd name="T26" fmla="*/ 767 w 2181"/>
                  <a:gd name="T27" fmla="*/ 565 h 1317"/>
                  <a:gd name="T28" fmla="*/ 826 w 2181"/>
                  <a:gd name="T29" fmla="*/ 648 h 1317"/>
                  <a:gd name="T30" fmla="*/ 885 w 2181"/>
                  <a:gd name="T31" fmla="*/ 728 h 1317"/>
                  <a:gd name="T32" fmla="*/ 943 w 2181"/>
                  <a:gd name="T33" fmla="*/ 804 h 1317"/>
                  <a:gd name="T34" fmla="*/ 1002 w 2181"/>
                  <a:gd name="T35" fmla="*/ 874 h 1317"/>
                  <a:gd name="T36" fmla="*/ 1062 w 2181"/>
                  <a:gd name="T37" fmla="*/ 939 h 1317"/>
                  <a:gd name="T38" fmla="*/ 1120 w 2181"/>
                  <a:gd name="T39" fmla="*/ 997 h 1317"/>
                  <a:gd name="T40" fmla="*/ 1179 w 2181"/>
                  <a:gd name="T41" fmla="*/ 1049 h 1317"/>
                  <a:gd name="T42" fmla="*/ 1239 w 2181"/>
                  <a:gd name="T43" fmla="*/ 1095 h 1317"/>
                  <a:gd name="T44" fmla="*/ 1297 w 2181"/>
                  <a:gd name="T45" fmla="*/ 1134 h 1317"/>
                  <a:gd name="T46" fmla="*/ 1356 w 2181"/>
                  <a:gd name="T47" fmla="*/ 1169 h 1317"/>
                  <a:gd name="T48" fmla="*/ 1415 w 2181"/>
                  <a:gd name="T49" fmla="*/ 1197 h 1317"/>
                  <a:gd name="T50" fmla="*/ 1474 w 2181"/>
                  <a:gd name="T51" fmla="*/ 1222 h 1317"/>
                  <a:gd name="T52" fmla="*/ 1533 w 2181"/>
                  <a:gd name="T53" fmla="*/ 1242 h 1317"/>
                  <a:gd name="T54" fmla="*/ 1592 w 2181"/>
                  <a:gd name="T55" fmla="*/ 1258 h 1317"/>
                  <a:gd name="T56" fmla="*/ 1651 w 2181"/>
                  <a:gd name="T57" fmla="*/ 1272 h 1317"/>
                  <a:gd name="T58" fmla="*/ 1710 w 2181"/>
                  <a:gd name="T59" fmla="*/ 1283 h 1317"/>
                  <a:gd name="T60" fmla="*/ 1769 w 2181"/>
                  <a:gd name="T61" fmla="*/ 1292 h 1317"/>
                  <a:gd name="T62" fmla="*/ 1828 w 2181"/>
                  <a:gd name="T63" fmla="*/ 1299 h 1317"/>
                  <a:gd name="T64" fmla="*/ 1887 w 2181"/>
                  <a:gd name="T65" fmla="*/ 1304 h 1317"/>
                  <a:gd name="T66" fmla="*/ 1946 w 2181"/>
                  <a:gd name="T67" fmla="*/ 1309 h 1317"/>
                  <a:gd name="T68" fmla="*/ 2005 w 2181"/>
                  <a:gd name="T69" fmla="*/ 1312 h 1317"/>
                  <a:gd name="T70" fmla="*/ 2063 w 2181"/>
                  <a:gd name="T71" fmla="*/ 1314 h 1317"/>
                  <a:gd name="T72" fmla="*/ 2123 w 2181"/>
                  <a:gd name="T73" fmla="*/ 1316 h 1317"/>
                  <a:gd name="T74" fmla="*/ 2181 w 2181"/>
                  <a:gd name="T75" fmla="*/ 1317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1" h="1317">
                    <a:moveTo>
                      <a:pt x="0" y="129"/>
                    </a:moveTo>
                    <a:cubicBezTo>
                      <a:pt x="20" y="109"/>
                      <a:pt x="40" y="85"/>
                      <a:pt x="59" y="68"/>
                    </a:cubicBezTo>
                    <a:cubicBezTo>
                      <a:pt x="79" y="51"/>
                      <a:pt x="99" y="37"/>
                      <a:pt x="118" y="26"/>
                    </a:cubicBezTo>
                    <a:cubicBezTo>
                      <a:pt x="138" y="16"/>
                      <a:pt x="157" y="8"/>
                      <a:pt x="177" y="4"/>
                    </a:cubicBezTo>
                    <a:cubicBezTo>
                      <a:pt x="197" y="0"/>
                      <a:pt x="217" y="0"/>
                      <a:pt x="236" y="2"/>
                    </a:cubicBezTo>
                    <a:cubicBezTo>
                      <a:pt x="256" y="5"/>
                      <a:pt x="275" y="11"/>
                      <a:pt x="295" y="20"/>
                    </a:cubicBezTo>
                    <a:cubicBezTo>
                      <a:pt x="315" y="28"/>
                      <a:pt x="334" y="39"/>
                      <a:pt x="354" y="53"/>
                    </a:cubicBezTo>
                    <a:cubicBezTo>
                      <a:pt x="373" y="67"/>
                      <a:pt x="394" y="83"/>
                      <a:pt x="413" y="101"/>
                    </a:cubicBezTo>
                    <a:cubicBezTo>
                      <a:pt x="433" y="120"/>
                      <a:pt x="452" y="140"/>
                      <a:pt x="472" y="163"/>
                    </a:cubicBezTo>
                    <a:cubicBezTo>
                      <a:pt x="492" y="185"/>
                      <a:pt x="511" y="209"/>
                      <a:pt x="531" y="233"/>
                    </a:cubicBezTo>
                    <a:cubicBezTo>
                      <a:pt x="550" y="258"/>
                      <a:pt x="570" y="285"/>
                      <a:pt x="590" y="311"/>
                    </a:cubicBezTo>
                    <a:cubicBezTo>
                      <a:pt x="610" y="338"/>
                      <a:pt x="629" y="366"/>
                      <a:pt x="649" y="394"/>
                    </a:cubicBezTo>
                    <a:cubicBezTo>
                      <a:pt x="669" y="422"/>
                      <a:pt x="688" y="451"/>
                      <a:pt x="708" y="479"/>
                    </a:cubicBezTo>
                    <a:cubicBezTo>
                      <a:pt x="727" y="507"/>
                      <a:pt x="747" y="537"/>
                      <a:pt x="767" y="565"/>
                    </a:cubicBezTo>
                    <a:cubicBezTo>
                      <a:pt x="786" y="593"/>
                      <a:pt x="806" y="621"/>
                      <a:pt x="826" y="648"/>
                    </a:cubicBezTo>
                    <a:cubicBezTo>
                      <a:pt x="845" y="675"/>
                      <a:pt x="865" y="702"/>
                      <a:pt x="885" y="728"/>
                    </a:cubicBezTo>
                    <a:cubicBezTo>
                      <a:pt x="904" y="754"/>
                      <a:pt x="924" y="780"/>
                      <a:pt x="943" y="804"/>
                    </a:cubicBezTo>
                    <a:cubicBezTo>
                      <a:pt x="963" y="828"/>
                      <a:pt x="983" y="852"/>
                      <a:pt x="1002" y="874"/>
                    </a:cubicBezTo>
                    <a:cubicBezTo>
                      <a:pt x="1022" y="897"/>
                      <a:pt x="1042" y="919"/>
                      <a:pt x="1062" y="939"/>
                    </a:cubicBezTo>
                    <a:cubicBezTo>
                      <a:pt x="1081" y="959"/>
                      <a:pt x="1101" y="979"/>
                      <a:pt x="1120" y="997"/>
                    </a:cubicBezTo>
                    <a:cubicBezTo>
                      <a:pt x="1140" y="1015"/>
                      <a:pt x="1160" y="1033"/>
                      <a:pt x="1179" y="1049"/>
                    </a:cubicBezTo>
                    <a:cubicBezTo>
                      <a:pt x="1199" y="1065"/>
                      <a:pt x="1218" y="1080"/>
                      <a:pt x="1239" y="1095"/>
                    </a:cubicBezTo>
                    <a:cubicBezTo>
                      <a:pt x="1258" y="1109"/>
                      <a:pt x="1278" y="1122"/>
                      <a:pt x="1297" y="1134"/>
                    </a:cubicBezTo>
                    <a:cubicBezTo>
                      <a:pt x="1317" y="1146"/>
                      <a:pt x="1337" y="1158"/>
                      <a:pt x="1356" y="1169"/>
                    </a:cubicBezTo>
                    <a:cubicBezTo>
                      <a:pt x="1376" y="1179"/>
                      <a:pt x="1395" y="1189"/>
                      <a:pt x="1415" y="1197"/>
                    </a:cubicBezTo>
                    <a:cubicBezTo>
                      <a:pt x="1435" y="1206"/>
                      <a:pt x="1455" y="1214"/>
                      <a:pt x="1474" y="1222"/>
                    </a:cubicBezTo>
                    <a:cubicBezTo>
                      <a:pt x="1494" y="1229"/>
                      <a:pt x="1513" y="1236"/>
                      <a:pt x="1533" y="1242"/>
                    </a:cubicBezTo>
                    <a:cubicBezTo>
                      <a:pt x="1553" y="1248"/>
                      <a:pt x="1572" y="1253"/>
                      <a:pt x="1592" y="1258"/>
                    </a:cubicBezTo>
                    <a:cubicBezTo>
                      <a:pt x="1611" y="1263"/>
                      <a:pt x="1631" y="1268"/>
                      <a:pt x="1651" y="1272"/>
                    </a:cubicBezTo>
                    <a:cubicBezTo>
                      <a:pt x="1671" y="1276"/>
                      <a:pt x="1690" y="1280"/>
                      <a:pt x="1710" y="1283"/>
                    </a:cubicBezTo>
                    <a:cubicBezTo>
                      <a:pt x="1730" y="1286"/>
                      <a:pt x="1749" y="1289"/>
                      <a:pt x="1769" y="1292"/>
                    </a:cubicBezTo>
                    <a:cubicBezTo>
                      <a:pt x="1788" y="1295"/>
                      <a:pt x="1808" y="1297"/>
                      <a:pt x="1828" y="1299"/>
                    </a:cubicBezTo>
                    <a:cubicBezTo>
                      <a:pt x="1847" y="1301"/>
                      <a:pt x="1867" y="1303"/>
                      <a:pt x="1887" y="1304"/>
                    </a:cubicBezTo>
                    <a:cubicBezTo>
                      <a:pt x="1907" y="1306"/>
                      <a:pt x="1926" y="1307"/>
                      <a:pt x="1946" y="1309"/>
                    </a:cubicBezTo>
                    <a:cubicBezTo>
                      <a:pt x="1965" y="1310"/>
                      <a:pt x="1985" y="1311"/>
                      <a:pt x="2005" y="1312"/>
                    </a:cubicBezTo>
                    <a:cubicBezTo>
                      <a:pt x="2024" y="1313"/>
                      <a:pt x="2044" y="1314"/>
                      <a:pt x="2063" y="1314"/>
                    </a:cubicBezTo>
                    <a:cubicBezTo>
                      <a:pt x="2083" y="1315"/>
                      <a:pt x="2103" y="1316"/>
                      <a:pt x="2123" y="1316"/>
                    </a:cubicBezTo>
                    <a:cubicBezTo>
                      <a:pt x="2142" y="1317"/>
                      <a:pt x="2162" y="1317"/>
                      <a:pt x="2181" y="1317"/>
                    </a:cubicBezTo>
                  </a:path>
                </a:pathLst>
              </a:custGeom>
              <a:noFill/>
              <a:ln w="25400" cap="rnd">
                <a:solidFill>
                  <a:srgbClr val="00206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7" name="Szövegdoboz 106">
                <a:extLst>
                  <a:ext uri="{FF2B5EF4-FFF2-40B4-BE49-F238E27FC236}">
                    <a16:creationId xmlns:a16="http://schemas.microsoft.com/office/drawing/2014/main" id="{E6A9FA58-D6FB-4117-BDDD-C0F0FEAABA8C}"/>
                  </a:ext>
                </a:extLst>
              </p:cNvPr>
              <p:cNvSpPr txBox="1"/>
              <p:nvPr/>
            </p:nvSpPr>
            <p:spPr>
              <a:xfrm>
                <a:off x="2074658" y="5276991"/>
                <a:ext cx="564577"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2</a:t>
                </a:r>
              </a:p>
            </p:txBody>
          </p:sp>
        </p:grpSp>
        <p:grpSp>
          <p:nvGrpSpPr>
            <p:cNvPr id="114" name="Csoportba foglalás 113">
              <a:extLst>
                <a:ext uri="{FF2B5EF4-FFF2-40B4-BE49-F238E27FC236}">
                  <a16:creationId xmlns:a16="http://schemas.microsoft.com/office/drawing/2014/main" id="{A7246B17-8A57-4D26-911F-3900C03CAAAC}"/>
                </a:ext>
              </a:extLst>
            </p:cNvPr>
            <p:cNvGrpSpPr/>
            <p:nvPr/>
          </p:nvGrpSpPr>
          <p:grpSpPr>
            <a:xfrm>
              <a:off x="1718408" y="4476581"/>
              <a:ext cx="3472679" cy="1984407"/>
              <a:chOff x="1593718" y="4462731"/>
              <a:chExt cx="3472679" cy="1984407"/>
            </a:xfrm>
          </p:grpSpPr>
          <p:cxnSp>
            <p:nvCxnSpPr>
              <p:cNvPr id="115" name="Egyenes összekötő 114">
                <a:extLst>
                  <a:ext uri="{FF2B5EF4-FFF2-40B4-BE49-F238E27FC236}">
                    <a16:creationId xmlns:a16="http://schemas.microsoft.com/office/drawing/2014/main" id="{E7AC1A13-8468-41F1-B8DC-6A9221EB73AC}"/>
                  </a:ext>
                </a:extLst>
              </p:cNvPr>
              <p:cNvCxnSpPr>
                <a:cxnSpLocks/>
              </p:cNvCxnSpPr>
              <p:nvPr/>
            </p:nvCxnSpPr>
            <p:spPr>
              <a:xfrm flipH="1">
                <a:off x="1593718" y="4462731"/>
                <a:ext cx="0" cy="19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D0BB3AFC-72F6-47BA-827E-2C3E3754F2AF}"/>
                  </a:ext>
                </a:extLst>
              </p:cNvPr>
              <p:cNvCxnSpPr>
                <a:cxnSpLocks/>
              </p:cNvCxnSpPr>
              <p:nvPr/>
            </p:nvCxnSpPr>
            <p:spPr>
              <a:xfrm flipH="1" flipV="1">
                <a:off x="1598889" y="6436458"/>
                <a:ext cx="3467508" cy="10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2" name="Csoportba foglalás 121">
            <a:extLst>
              <a:ext uri="{FF2B5EF4-FFF2-40B4-BE49-F238E27FC236}">
                <a16:creationId xmlns:a16="http://schemas.microsoft.com/office/drawing/2014/main" id="{E87FBC05-071C-4EB0-9226-04D4895F2B47}"/>
              </a:ext>
            </a:extLst>
          </p:cNvPr>
          <p:cNvGrpSpPr/>
          <p:nvPr/>
        </p:nvGrpSpPr>
        <p:grpSpPr>
          <a:xfrm>
            <a:off x="4585822" y="4742295"/>
            <a:ext cx="3472679" cy="1984407"/>
            <a:chOff x="1593711" y="4476576"/>
            <a:chExt cx="3472679" cy="1984407"/>
          </a:xfrm>
        </p:grpSpPr>
        <p:grpSp>
          <p:nvGrpSpPr>
            <p:cNvPr id="112" name="Csoportba foglalás 111">
              <a:extLst>
                <a:ext uri="{FF2B5EF4-FFF2-40B4-BE49-F238E27FC236}">
                  <a16:creationId xmlns:a16="http://schemas.microsoft.com/office/drawing/2014/main" id="{49874D1F-A120-44D3-AB76-96C242EFD522}"/>
                </a:ext>
              </a:extLst>
            </p:cNvPr>
            <p:cNvGrpSpPr/>
            <p:nvPr/>
          </p:nvGrpSpPr>
          <p:grpSpPr>
            <a:xfrm>
              <a:off x="1594961" y="5283200"/>
              <a:ext cx="3443364" cy="1067257"/>
              <a:chOff x="1594961" y="5283200"/>
              <a:chExt cx="3443364" cy="1067257"/>
            </a:xfrm>
          </p:grpSpPr>
          <p:sp>
            <p:nvSpPr>
              <p:cNvPr id="20" name="Freeform 14">
                <a:extLst>
                  <a:ext uri="{FF2B5EF4-FFF2-40B4-BE49-F238E27FC236}">
                    <a16:creationId xmlns:a16="http://schemas.microsoft.com/office/drawing/2014/main" id="{03253B9E-3DBD-45DF-94A7-82158D99D4FE}"/>
                  </a:ext>
                </a:extLst>
              </p:cNvPr>
              <p:cNvSpPr>
                <a:spLocks/>
              </p:cNvSpPr>
              <p:nvPr/>
            </p:nvSpPr>
            <p:spPr bwMode="auto">
              <a:xfrm>
                <a:off x="1594961" y="5283200"/>
                <a:ext cx="3443364" cy="1067257"/>
              </a:xfrm>
              <a:custGeom>
                <a:avLst/>
                <a:gdLst>
                  <a:gd name="T0" fmla="*/ 0 w 2181"/>
                  <a:gd name="T1" fmla="*/ 316 h 956"/>
                  <a:gd name="T2" fmla="*/ 59 w 2181"/>
                  <a:gd name="T3" fmla="*/ 250 h 956"/>
                  <a:gd name="T4" fmla="*/ 118 w 2181"/>
                  <a:gd name="T5" fmla="*/ 190 h 956"/>
                  <a:gd name="T6" fmla="*/ 177 w 2181"/>
                  <a:gd name="T7" fmla="*/ 137 h 956"/>
                  <a:gd name="T8" fmla="*/ 236 w 2181"/>
                  <a:gd name="T9" fmla="*/ 91 h 956"/>
                  <a:gd name="T10" fmla="*/ 295 w 2181"/>
                  <a:gd name="T11" fmla="*/ 55 h 956"/>
                  <a:gd name="T12" fmla="*/ 354 w 2181"/>
                  <a:gd name="T13" fmla="*/ 28 h 956"/>
                  <a:gd name="T14" fmla="*/ 413 w 2181"/>
                  <a:gd name="T15" fmla="*/ 10 h 956"/>
                  <a:gd name="T16" fmla="*/ 472 w 2181"/>
                  <a:gd name="T17" fmla="*/ 2 h 956"/>
                  <a:gd name="T18" fmla="*/ 531 w 2181"/>
                  <a:gd name="T19" fmla="*/ 2 h 956"/>
                  <a:gd name="T20" fmla="*/ 590 w 2181"/>
                  <a:gd name="T21" fmla="*/ 11 h 956"/>
                  <a:gd name="T22" fmla="*/ 649 w 2181"/>
                  <a:gd name="T23" fmla="*/ 28 h 956"/>
                  <a:gd name="T24" fmla="*/ 708 w 2181"/>
                  <a:gd name="T25" fmla="*/ 53 h 956"/>
                  <a:gd name="T26" fmla="*/ 767 w 2181"/>
                  <a:gd name="T27" fmla="*/ 83 h 956"/>
                  <a:gd name="T28" fmla="*/ 826 w 2181"/>
                  <a:gd name="T29" fmla="*/ 120 h 956"/>
                  <a:gd name="T30" fmla="*/ 885 w 2181"/>
                  <a:gd name="T31" fmla="*/ 161 h 956"/>
                  <a:gd name="T32" fmla="*/ 943 w 2181"/>
                  <a:gd name="T33" fmla="*/ 206 h 956"/>
                  <a:gd name="T34" fmla="*/ 1002 w 2181"/>
                  <a:gd name="T35" fmla="*/ 254 h 956"/>
                  <a:gd name="T36" fmla="*/ 1062 w 2181"/>
                  <a:gd name="T37" fmla="*/ 304 h 956"/>
                  <a:gd name="T38" fmla="*/ 1120 w 2181"/>
                  <a:gd name="T39" fmla="*/ 355 h 956"/>
                  <a:gd name="T40" fmla="*/ 1179 w 2181"/>
                  <a:gd name="T41" fmla="*/ 406 h 956"/>
                  <a:gd name="T42" fmla="*/ 1239 w 2181"/>
                  <a:gd name="T43" fmla="*/ 456 h 956"/>
                  <a:gd name="T44" fmla="*/ 1297 w 2181"/>
                  <a:gd name="T45" fmla="*/ 506 h 956"/>
                  <a:gd name="T46" fmla="*/ 1356 w 2181"/>
                  <a:gd name="T47" fmla="*/ 554 h 956"/>
                  <a:gd name="T48" fmla="*/ 1415 w 2181"/>
                  <a:gd name="T49" fmla="*/ 600 h 956"/>
                  <a:gd name="T50" fmla="*/ 1474 w 2181"/>
                  <a:gd name="T51" fmla="*/ 644 h 956"/>
                  <a:gd name="T52" fmla="*/ 1533 w 2181"/>
                  <a:gd name="T53" fmla="*/ 685 h 956"/>
                  <a:gd name="T54" fmla="*/ 1592 w 2181"/>
                  <a:gd name="T55" fmla="*/ 724 h 956"/>
                  <a:gd name="T56" fmla="*/ 1651 w 2181"/>
                  <a:gd name="T57" fmla="*/ 759 h 956"/>
                  <a:gd name="T58" fmla="*/ 1710 w 2181"/>
                  <a:gd name="T59" fmla="*/ 792 h 956"/>
                  <a:gd name="T60" fmla="*/ 1769 w 2181"/>
                  <a:gd name="T61" fmla="*/ 821 h 956"/>
                  <a:gd name="T62" fmla="*/ 1828 w 2181"/>
                  <a:gd name="T63" fmla="*/ 848 h 956"/>
                  <a:gd name="T64" fmla="*/ 1887 w 2181"/>
                  <a:gd name="T65" fmla="*/ 872 h 956"/>
                  <a:gd name="T66" fmla="*/ 1946 w 2181"/>
                  <a:gd name="T67" fmla="*/ 894 h 956"/>
                  <a:gd name="T68" fmla="*/ 2005 w 2181"/>
                  <a:gd name="T69" fmla="*/ 912 h 956"/>
                  <a:gd name="T70" fmla="*/ 2063 w 2181"/>
                  <a:gd name="T71" fmla="*/ 929 h 956"/>
                  <a:gd name="T72" fmla="*/ 2123 w 2181"/>
                  <a:gd name="T73" fmla="*/ 943 h 956"/>
                  <a:gd name="T74" fmla="*/ 2181 w 2181"/>
                  <a:gd name="T75"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1" h="956">
                    <a:moveTo>
                      <a:pt x="0" y="316"/>
                    </a:moveTo>
                    <a:cubicBezTo>
                      <a:pt x="20" y="294"/>
                      <a:pt x="40" y="271"/>
                      <a:pt x="59" y="250"/>
                    </a:cubicBezTo>
                    <a:cubicBezTo>
                      <a:pt x="79" y="229"/>
                      <a:pt x="99" y="208"/>
                      <a:pt x="118" y="190"/>
                    </a:cubicBezTo>
                    <a:cubicBezTo>
                      <a:pt x="138" y="171"/>
                      <a:pt x="157" y="153"/>
                      <a:pt x="177" y="137"/>
                    </a:cubicBezTo>
                    <a:cubicBezTo>
                      <a:pt x="197" y="120"/>
                      <a:pt x="217" y="105"/>
                      <a:pt x="236" y="91"/>
                    </a:cubicBezTo>
                    <a:cubicBezTo>
                      <a:pt x="256" y="78"/>
                      <a:pt x="275" y="66"/>
                      <a:pt x="295" y="55"/>
                    </a:cubicBezTo>
                    <a:cubicBezTo>
                      <a:pt x="315" y="45"/>
                      <a:pt x="334" y="36"/>
                      <a:pt x="354" y="28"/>
                    </a:cubicBezTo>
                    <a:cubicBezTo>
                      <a:pt x="373" y="21"/>
                      <a:pt x="394" y="15"/>
                      <a:pt x="413" y="10"/>
                    </a:cubicBezTo>
                    <a:cubicBezTo>
                      <a:pt x="433" y="6"/>
                      <a:pt x="452" y="3"/>
                      <a:pt x="472" y="2"/>
                    </a:cubicBezTo>
                    <a:cubicBezTo>
                      <a:pt x="492" y="0"/>
                      <a:pt x="511" y="1"/>
                      <a:pt x="531" y="2"/>
                    </a:cubicBezTo>
                    <a:cubicBezTo>
                      <a:pt x="550" y="4"/>
                      <a:pt x="570" y="7"/>
                      <a:pt x="590" y="11"/>
                    </a:cubicBezTo>
                    <a:cubicBezTo>
                      <a:pt x="610" y="16"/>
                      <a:pt x="629" y="21"/>
                      <a:pt x="649" y="28"/>
                    </a:cubicBezTo>
                    <a:cubicBezTo>
                      <a:pt x="669" y="35"/>
                      <a:pt x="688" y="43"/>
                      <a:pt x="708" y="53"/>
                    </a:cubicBezTo>
                    <a:cubicBezTo>
                      <a:pt x="727" y="62"/>
                      <a:pt x="747" y="72"/>
                      <a:pt x="767" y="83"/>
                    </a:cubicBezTo>
                    <a:cubicBezTo>
                      <a:pt x="786" y="94"/>
                      <a:pt x="806" y="107"/>
                      <a:pt x="826" y="120"/>
                    </a:cubicBezTo>
                    <a:cubicBezTo>
                      <a:pt x="845" y="133"/>
                      <a:pt x="865" y="147"/>
                      <a:pt x="885" y="161"/>
                    </a:cubicBezTo>
                    <a:cubicBezTo>
                      <a:pt x="904" y="176"/>
                      <a:pt x="924" y="191"/>
                      <a:pt x="943" y="206"/>
                    </a:cubicBezTo>
                    <a:cubicBezTo>
                      <a:pt x="963" y="221"/>
                      <a:pt x="983" y="238"/>
                      <a:pt x="1002" y="254"/>
                    </a:cubicBezTo>
                    <a:cubicBezTo>
                      <a:pt x="1022" y="270"/>
                      <a:pt x="1042" y="287"/>
                      <a:pt x="1062" y="304"/>
                    </a:cubicBezTo>
                    <a:cubicBezTo>
                      <a:pt x="1081" y="320"/>
                      <a:pt x="1101" y="337"/>
                      <a:pt x="1120" y="355"/>
                    </a:cubicBezTo>
                    <a:cubicBezTo>
                      <a:pt x="1140" y="372"/>
                      <a:pt x="1160" y="389"/>
                      <a:pt x="1179" y="406"/>
                    </a:cubicBezTo>
                    <a:cubicBezTo>
                      <a:pt x="1199" y="423"/>
                      <a:pt x="1218" y="440"/>
                      <a:pt x="1239" y="456"/>
                    </a:cubicBezTo>
                    <a:cubicBezTo>
                      <a:pt x="1258" y="473"/>
                      <a:pt x="1278" y="490"/>
                      <a:pt x="1297" y="506"/>
                    </a:cubicBezTo>
                    <a:cubicBezTo>
                      <a:pt x="1317" y="523"/>
                      <a:pt x="1337" y="539"/>
                      <a:pt x="1356" y="554"/>
                    </a:cubicBezTo>
                    <a:cubicBezTo>
                      <a:pt x="1376" y="570"/>
                      <a:pt x="1395" y="585"/>
                      <a:pt x="1415" y="600"/>
                    </a:cubicBezTo>
                    <a:cubicBezTo>
                      <a:pt x="1435" y="616"/>
                      <a:pt x="1455" y="630"/>
                      <a:pt x="1474" y="644"/>
                    </a:cubicBezTo>
                    <a:cubicBezTo>
                      <a:pt x="1494" y="658"/>
                      <a:pt x="1513" y="672"/>
                      <a:pt x="1533" y="685"/>
                    </a:cubicBezTo>
                    <a:cubicBezTo>
                      <a:pt x="1553" y="699"/>
                      <a:pt x="1572" y="711"/>
                      <a:pt x="1592" y="724"/>
                    </a:cubicBezTo>
                    <a:cubicBezTo>
                      <a:pt x="1611" y="736"/>
                      <a:pt x="1631" y="748"/>
                      <a:pt x="1651" y="759"/>
                    </a:cubicBezTo>
                    <a:cubicBezTo>
                      <a:pt x="1671" y="771"/>
                      <a:pt x="1690" y="781"/>
                      <a:pt x="1710" y="792"/>
                    </a:cubicBezTo>
                    <a:cubicBezTo>
                      <a:pt x="1730" y="802"/>
                      <a:pt x="1749" y="812"/>
                      <a:pt x="1769" y="821"/>
                    </a:cubicBezTo>
                    <a:cubicBezTo>
                      <a:pt x="1788" y="831"/>
                      <a:pt x="1808" y="840"/>
                      <a:pt x="1828" y="848"/>
                    </a:cubicBezTo>
                    <a:cubicBezTo>
                      <a:pt x="1847" y="856"/>
                      <a:pt x="1867" y="865"/>
                      <a:pt x="1887" y="872"/>
                    </a:cubicBezTo>
                    <a:cubicBezTo>
                      <a:pt x="1907" y="880"/>
                      <a:pt x="1926" y="887"/>
                      <a:pt x="1946" y="894"/>
                    </a:cubicBezTo>
                    <a:cubicBezTo>
                      <a:pt x="1965" y="900"/>
                      <a:pt x="1985" y="907"/>
                      <a:pt x="2005" y="912"/>
                    </a:cubicBezTo>
                    <a:cubicBezTo>
                      <a:pt x="2024" y="918"/>
                      <a:pt x="2044" y="924"/>
                      <a:pt x="2063" y="929"/>
                    </a:cubicBezTo>
                    <a:cubicBezTo>
                      <a:pt x="2083" y="934"/>
                      <a:pt x="2103" y="939"/>
                      <a:pt x="2123" y="943"/>
                    </a:cubicBezTo>
                    <a:cubicBezTo>
                      <a:pt x="2142" y="948"/>
                      <a:pt x="2162" y="952"/>
                      <a:pt x="2181" y="956"/>
                    </a:cubicBezTo>
                  </a:path>
                </a:pathLst>
              </a:custGeom>
              <a:noFill/>
              <a:ln w="25400" cap="rnd">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Szövegdoboz 105">
                <a:extLst>
                  <a:ext uri="{FF2B5EF4-FFF2-40B4-BE49-F238E27FC236}">
                    <a16:creationId xmlns:a16="http://schemas.microsoft.com/office/drawing/2014/main" id="{87169CC7-5DD3-4D7C-AE8D-4A5756DA2EDA}"/>
                  </a:ext>
                </a:extLst>
              </p:cNvPr>
              <p:cNvSpPr txBox="1"/>
              <p:nvPr/>
            </p:nvSpPr>
            <p:spPr>
              <a:xfrm>
                <a:off x="2663639" y="5772683"/>
                <a:ext cx="564577"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3</a:t>
                </a:r>
                <a:endParaRPr lang="hu-HU" sz="2800" dirty="0">
                  <a:latin typeface="Times New Roman" panose="02020603050405020304" pitchFamily="18" charset="0"/>
                  <a:cs typeface="Times New Roman" panose="02020603050405020304" pitchFamily="18" charset="0"/>
                </a:endParaRPr>
              </a:p>
            </p:txBody>
          </p:sp>
        </p:grpSp>
        <p:grpSp>
          <p:nvGrpSpPr>
            <p:cNvPr id="117" name="Csoportba foglalás 116">
              <a:extLst>
                <a:ext uri="{FF2B5EF4-FFF2-40B4-BE49-F238E27FC236}">
                  <a16:creationId xmlns:a16="http://schemas.microsoft.com/office/drawing/2014/main" id="{B855167E-31D4-4D12-9CAF-47303E86B7B1}"/>
                </a:ext>
              </a:extLst>
            </p:cNvPr>
            <p:cNvGrpSpPr/>
            <p:nvPr/>
          </p:nvGrpSpPr>
          <p:grpSpPr>
            <a:xfrm>
              <a:off x="1593711" y="4476576"/>
              <a:ext cx="3472679" cy="1984407"/>
              <a:chOff x="1593718" y="4462731"/>
              <a:chExt cx="3472679" cy="1984407"/>
            </a:xfrm>
          </p:grpSpPr>
          <p:cxnSp>
            <p:nvCxnSpPr>
              <p:cNvPr id="118" name="Egyenes összekötő 117">
                <a:extLst>
                  <a:ext uri="{FF2B5EF4-FFF2-40B4-BE49-F238E27FC236}">
                    <a16:creationId xmlns:a16="http://schemas.microsoft.com/office/drawing/2014/main" id="{A3CFAC25-A3BC-48AD-A36A-8DE73B3318AD}"/>
                  </a:ext>
                </a:extLst>
              </p:cNvPr>
              <p:cNvCxnSpPr>
                <a:cxnSpLocks/>
              </p:cNvCxnSpPr>
              <p:nvPr/>
            </p:nvCxnSpPr>
            <p:spPr>
              <a:xfrm flipH="1">
                <a:off x="1593718" y="4462731"/>
                <a:ext cx="0" cy="19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44FA57AC-C81D-42A8-9816-BFFADBFFABFD}"/>
                  </a:ext>
                </a:extLst>
              </p:cNvPr>
              <p:cNvCxnSpPr>
                <a:cxnSpLocks/>
              </p:cNvCxnSpPr>
              <p:nvPr/>
            </p:nvCxnSpPr>
            <p:spPr>
              <a:xfrm flipH="1" flipV="1">
                <a:off x="1598889" y="6436458"/>
                <a:ext cx="3467508" cy="10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Vapor pressure of liquids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9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8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500" fill="hold"/>
                                        <p:tgtEl>
                                          <p:spTgt spid="123"/>
                                        </p:tgtEl>
                                        <p:attrNameLst>
                                          <p:attrName>ppt_x</p:attrName>
                                        </p:attrNameLst>
                                      </p:cBhvr>
                                      <p:tavLst>
                                        <p:tav tm="0">
                                          <p:val>
                                            <p:strVal val="#ppt_x"/>
                                          </p:val>
                                        </p:tav>
                                        <p:tav tm="100000">
                                          <p:val>
                                            <p:strVal val="#ppt_x"/>
                                          </p:val>
                                        </p:tav>
                                      </p:tavLst>
                                    </p:anim>
                                    <p:anim calcmode="lin" valueType="num">
                                      <p:cBhvr additive="base">
                                        <p:cTn id="32"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1000"/>
                                  </p:stCondLst>
                                  <p:childTnLst>
                                    <p:set>
                                      <p:cBhvr>
                                        <p:cTn id="39" dur="1" fill="hold">
                                          <p:stCondLst>
                                            <p:cond delay="0"/>
                                          </p:stCondLst>
                                        </p:cTn>
                                        <p:tgtEl>
                                          <p:spTgt spid="121"/>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1000"/>
                                  </p:stCondLst>
                                  <p:childTnLst>
                                    <p:set>
                                      <p:cBhvr>
                                        <p:cTn id="42" dur="1" fill="hold">
                                          <p:stCondLst>
                                            <p:cond delay="0"/>
                                          </p:stCondLst>
                                        </p:cTn>
                                        <p:tgtEl>
                                          <p:spTgt spid="1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4.375E-6 -3.33333E-6 L 0.14232 0.05463 " pathEditMode="relative" rAng="0" ptsTypes="AA">
                                      <p:cBhvr>
                                        <p:cTn id="46" dur="2000" fill="hold"/>
                                        <p:tgtEl>
                                          <p:spTgt spid="120"/>
                                        </p:tgtEl>
                                        <p:attrNameLst>
                                          <p:attrName>ppt_x</p:attrName>
                                          <p:attrName>ppt_y</p:attrName>
                                        </p:attrNameLst>
                                      </p:cBhvr>
                                      <p:rCtr x="7109" y="2731"/>
                                    </p:animMotion>
                                  </p:childTnLst>
                                </p:cTn>
                              </p:par>
                              <p:par>
                                <p:cTn id="47" presetID="42" presetClass="path" presetSubtype="0" accel="50000" decel="50000" fill="hold" nodeType="withEffect">
                                  <p:stCondLst>
                                    <p:cond delay="0"/>
                                  </p:stCondLst>
                                  <p:childTnLst>
                                    <p:animMotion origin="layout" path="M 4.16667E-7 -1.11111E-6 L -0.19727 -0.05625 " pathEditMode="relative" rAng="0" ptsTypes="AA">
                                      <p:cBhvr>
                                        <p:cTn id="48" dur="2000" fill="hold"/>
                                        <p:tgtEl>
                                          <p:spTgt spid="122"/>
                                        </p:tgtEl>
                                        <p:attrNameLst>
                                          <p:attrName>ppt_x</p:attrName>
                                          <p:attrName>ppt_y</p:attrName>
                                        </p:attrNameLst>
                                      </p:cBhvr>
                                      <p:rCtr x="-9870" y="-2824"/>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1+#ppt_w/2"/>
                                          </p:val>
                                        </p:tav>
                                        <p:tav tm="100000">
                                          <p:val>
                                            <p:strVal val="#ppt_x"/>
                                          </p:val>
                                        </p:tav>
                                      </p:tavLst>
                                    </p:anim>
                                    <p:anim calcmode="lin" valueType="num">
                                      <p:cBhvr additive="base">
                                        <p:cTn id="54"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Boiling point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4" y="1825625"/>
            <a:ext cx="5749636" cy="427037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vapor pressure of pure liquids increases exponentially with temperature</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temperature dependence of vapor pressure can be used to explain another characteristic of liquids, the boiling </a:t>
            </a:r>
            <a:r>
              <a:rPr lang="en-US" dirty="0" smtClean="0">
                <a:latin typeface="Times New Roman" panose="02020603050405020304" pitchFamily="18" charset="0"/>
                <a:cs typeface="Times New Roman" panose="02020603050405020304" pitchFamily="18" charset="0"/>
              </a:rPr>
              <a:t>point</a:t>
            </a:r>
            <a:r>
              <a:rPr lang="hu-HU" dirty="0" smtClean="0">
                <a:latin typeface="Times New Roman" panose="02020603050405020304" pitchFamily="18" charset="0"/>
                <a:cs typeface="Times New Roman" panose="02020603050405020304" pitchFamily="18" charset="0"/>
              </a:rPr>
              <a:t>.</a:t>
            </a:r>
          </a:p>
          <a:p>
            <a:r>
              <a:rPr lang="hu-HU" b="1" dirty="0" smtClean="0"/>
              <a:t>Boiling point:</a:t>
            </a:r>
            <a:r>
              <a:rPr lang="hu-HU" dirty="0" smtClean="0"/>
              <a:t> </a:t>
            </a:r>
            <a:r>
              <a:rPr lang="en-US" dirty="0"/>
              <a:t>the </a:t>
            </a:r>
            <a:r>
              <a:rPr lang="en-US" dirty="0" smtClean="0"/>
              <a:t>temperature</a:t>
            </a:r>
            <a:r>
              <a:rPr lang="hu-HU" dirty="0" smtClean="0"/>
              <a:t>,</a:t>
            </a:r>
            <a:r>
              <a:rPr lang="en-US" dirty="0" smtClean="0"/>
              <a:t> </a:t>
            </a:r>
            <a:r>
              <a:rPr lang="en-US" dirty="0"/>
              <a:t>at which the vapor pressure of the liquid reaches the external pressure</a:t>
            </a:r>
            <a:r>
              <a:rPr lang="hu-HU" dirty="0" smtClean="0"/>
              <a:t>.</a:t>
            </a:r>
            <a:br>
              <a:rPr lang="hu-HU" dirty="0" smtClean="0"/>
            </a:br>
            <a:r>
              <a:rPr lang="en-US" dirty="0"/>
              <a:t>It is characterized by the formation of </a:t>
            </a:r>
            <a:r>
              <a:rPr lang="en-US" dirty="0" smtClean="0"/>
              <a:t>air</a:t>
            </a:r>
            <a:r>
              <a:rPr lang="hu-HU" dirty="0" smtClean="0"/>
              <a:t>/gas</a:t>
            </a:r>
            <a:r>
              <a:rPr lang="en-US" dirty="0" smtClean="0"/>
              <a:t> </a:t>
            </a:r>
            <a:r>
              <a:rPr lang="en-US" dirty="0"/>
              <a:t>bubbles inside the liquid</a:t>
            </a:r>
            <a:r>
              <a:rPr lang="hu-HU" dirty="0" smtClean="0"/>
              <a:t>.</a:t>
            </a:r>
            <a:endParaRPr lang="hu-HU" dirty="0" smtClean="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10" name="Freeform 6">
            <a:extLst>
              <a:ext uri="{FF2B5EF4-FFF2-40B4-BE49-F238E27FC236}">
                <a16:creationId xmlns:a16="http://schemas.microsoft.com/office/drawing/2014/main" id="{0EB8E22D-3992-4D6A-82FF-591205B3C015}"/>
              </a:ext>
            </a:extLst>
          </p:cNvPr>
          <p:cNvSpPr>
            <a:spLocks noEditPoints="1"/>
          </p:cNvSpPr>
          <p:nvPr/>
        </p:nvSpPr>
        <p:spPr bwMode="auto">
          <a:xfrm>
            <a:off x="6922941" y="1971508"/>
            <a:ext cx="4610100" cy="2668588"/>
          </a:xfrm>
          <a:custGeom>
            <a:avLst/>
            <a:gdLst>
              <a:gd name="T0" fmla="*/ 0 w 2904"/>
              <a:gd name="T1" fmla="*/ 1681 h 1681"/>
              <a:gd name="T2" fmla="*/ 2904 w 2904"/>
              <a:gd name="T3" fmla="*/ 1681 h 1681"/>
              <a:gd name="T4" fmla="*/ 0 w 2904"/>
              <a:gd name="T5" fmla="*/ 1401 h 1681"/>
              <a:gd name="T6" fmla="*/ 2904 w 2904"/>
              <a:gd name="T7" fmla="*/ 1401 h 1681"/>
              <a:gd name="T8" fmla="*/ 0 w 2904"/>
              <a:gd name="T9" fmla="*/ 1121 h 1681"/>
              <a:gd name="T10" fmla="*/ 2904 w 2904"/>
              <a:gd name="T11" fmla="*/ 1121 h 1681"/>
              <a:gd name="T12" fmla="*/ 0 w 2904"/>
              <a:gd name="T13" fmla="*/ 841 h 1681"/>
              <a:gd name="T14" fmla="*/ 2904 w 2904"/>
              <a:gd name="T15" fmla="*/ 841 h 1681"/>
              <a:gd name="T16" fmla="*/ 0 w 2904"/>
              <a:gd name="T17" fmla="*/ 561 h 1681"/>
              <a:gd name="T18" fmla="*/ 2904 w 2904"/>
              <a:gd name="T19" fmla="*/ 561 h 1681"/>
              <a:gd name="T20" fmla="*/ 0 w 2904"/>
              <a:gd name="T21" fmla="*/ 281 h 1681"/>
              <a:gd name="T22" fmla="*/ 2904 w 2904"/>
              <a:gd name="T23" fmla="*/ 281 h 1681"/>
              <a:gd name="T24" fmla="*/ 0 w 2904"/>
              <a:gd name="T25" fmla="*/ 0 h 1681"/>
              <a:gd name="T26" fmla="*/ 2904 w 2904"/>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4" h="1681">
                <a:moveTo>
                  <a:pt x="0" y="1681"/>
                </a:moveTo>
                <a:lnTo>
                  <a:pt x="2904" y="1681"/>
                </a:lnTo>
                <a:moveTo>
                  <a:pt x="0" y="1401"/>
                </a:moveTo>
                <a:lnTo>
                  <a:pt x="2904" y="1401"/>
                </a:lnTo>
                <a:moveTo>
                  <a:pt x="0" y="1121"/>
                </a:moveTo>
                <a:lnTo>
                  <a:pt x="2904" y="1121"/>
                </a:lnTo>
                <a:moveTo>
                  <a:pt x="0" y="841"/>
                </a:moveTo>
                <a:lnTo>
                  <a:pt x="2904" y="841"/>
                </a:lnTo>
                <a:moveTo>
                  <a:pt x="0" y="561"/>
                </a:moveTo>
                <a:lnTo>
                  <a:pt x="2904" y="561"/>
                </a:lnTo>
                <a:moveTo>
                  <a:pt x="0" y="281"/>
                </a:moveTo>
                <a:lnTo>
                  <a:pt x="2904" y="281"/>
                </a:lnTo>
                <a:moveTo>
                  <a:pt x="0" y="0"/>
                </a:moveTo>
                <a:lnTo>
                  <a:pt x="2904"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7">
            <a:extLst>
              <a:ext uri="{FF2B5EF4-FFF2-40B4-BE49-F238E27FC236}">
                <a16:creationId xmlns:a16="http://schemas.microsoft.com/office/drawing/2014/main" id="{5D8F3EC5-7738-4865-AE55-D889623DE2CB}"/>
              </a:ext>
            </a:extLst>
          </p:cNvPr>
          <p:cNvSpPr>
            <a:spLocks noEditPoints="1"/>
          </p:cNvSpPr>
          <p:nvPr/>
        </p:nvSpPr>
        <p:spPr bwMode="auto">
          <a:xfrm>
            <a:off x="7573816" y="1971508"/>
            <a:ext cx="3959225" cy="3113088"/>
          </a:xfrm>
          <a:custGeom>
            <a:avLst/>
            <a:gdLst>
              <a:gd name="T0" fmla="*/ 0 w 2494"/>
              <a:gd name="T1" fmla="*/ 0 h 1961"/>
              <a:gd name="T2" fmla="*/ 0 w 2494"/>
              <a:gd name="T3" fmla="*/ 1961 h 1961"/>
              <a:gd name="T4" fmla="*/ 417 w 2494"/>
              <a:gd name="T5" fmla="*/ 0 h 1961"/>
              <a:gd name="T6" fmla="*/ 417 w 2494"/>
              <a:gd name="T7" fmla="*/ 1961 h 1961"/>
              <a:gd name="T8" fmla="*/ 833 w 2494"/>
              <a:gd name="T9" fmla="*/ 0 h 1961"/>
              <a:gd name="T10" fmla="*/ 833 w 2494"/>
              <a:gd name="T11" fmla="*/ 1961 h 1961"/>
              <a:gd name="T12" fmla="*/ 1250 w 2494"/>
              <a:gd name="T13" fmla="*/ 0 h 1961"/>
              <a:gd name="T14" fmla="*/ 1250 w 2494"/>
              <a:gd name="T15" fmla="*/ 1961 h 1961"/>
              <a:gd name="T16" fmla="*/ 1661 w 2494"/>
              <a:gd name="T17" fmla="*/ 0 h 1961"/>
              <a:gd name="T18" fmla="*/ 1661 w 2494"/>
              <a:gd name="T19" fmla="*/ 1961 h 1961"/>
              <a:gd name="T20" fmla="*/ 2077 w 2494"/>
              <a:gd name="T21" fmla="*/ 0 h 1961"/>
              <a:gd name="T22" fmla="*/ 2077 w 2494"/>
              <a:gd name="T23" fmla="*/ 1961 h 1961"/>
              <a:gd name="T24" fmla="*/ 2494 w 2494"/>
              <a:gd name="T25" fmla="*/ 0 h 1961"/>
              <a:gd name="T26" fmla="*/ 2494 w 2494"/>
              <a:gd name="T27" fmla="*/ 1961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4" h="1961">
                <a:moveTo>
                  <a:pt x="0" y="0"/>
                </a:moveTo>
                <a:lnTo>
                  <a:pt x="0" y="1961"/>
                </a:lnTo>
                <a:moveTo>
                  <a:pt x="417" y="0"/>
                </a:moveTo>
                <a:lnTo>
                  <a:pt x="417" y="1961"/>
                </a:lnTo>
                <a:moveTo>
                  <a:pt x="833" y="0"/>
                </a:moveTo>
                <a:lnTo>
                  <a:pt x="833" y="1961"/>
                </a:lnTo>
                <a:moveTo>
                  <a:pt x="1250" y="0"/>
                </a:moveTo>
                <a:lnTo>
                  <a:pt x="1250" y="1961"/>
                </a:lnTo>
                <a:moveTo>
                  <a:pt x="1661" y="0"/>
                </a:moveTo>
                <a:lnTo>
                  <a:pt x="1661" y="1961"/>
                </a:lnTo>
                <a:moveTo>
                  <a:pt x="2077" y="0"/>
                </a:moveTo>
                <a:lnTo>
                  <a:pt x="2077" y="1961"/>
                </a:lnTo>
                <a:moveTo>
                  <a:pt x="2494" y="0"/>
                </a:moveTo>
                <a:lnTo>
                  <a:pt x="2494" y="1961"/>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DA9A62F7-947D-4E1F-ACFC-F24055F30386}"/>
              </a:ext>
            </a:extLst>
          </p:cNvPr>
          <p:cNvSpPr>
            <a:spLocks noChangeShapeType="1"/>
          </p:cNvSpPr>
          <p:nvPr/>
        </p:nvSpPr>
        <p:spPr bwMode="auto">
          <a:xfrm flipV="1">
            <a:off x="6922941" y="1971508"/>
            <a:ext cx="0" cy="3113088"/>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D739E31E-8C07-4E4A-967D-4D0D174B4F42}"/>
              </a:ext>
            </a:extLst>
          </p:cNvPr>
          <p:cNvSpPr>
            <a:spLocks noChangeShapeType="1"/>
          </p:cNvSpPr>
          <p:nvPr/>
        </p:nvSpPr>
        <p:spPr bwMode="auto">
          <a:xfrm>
            <a:off x="6922941" y="5084595"/>
            <a:ext cx="4610100" cy="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Rectangle 14">
            <a:extLst>
              <a:ext uri="{FF2B5EF4-FFF2-40B4-BE49-F238E27FC236}">
                <a16:creationId xmlns:a16="http://schemas.microsoft.com/office/drawing/2014/main" id="{B9EFF7AB-821E-45C3-BC7F-0A6C4291BAC1}"/>
              </a:ext>
            </a:extLst>
          </p:cNvPr>
          <p:cNvSpPr>
            <a:spLocks noChangeArrowheads="1"/>
          </p:cNvSpPr>
          <p:nvPr/>
        </p:nvSpPr>
        <p:spPr bwMode="auto">
          <a:xfrm>
            <a:off x="6754666" y="5005220"/>
            <a:ext cx="1381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4E16B83F-2F84-404A-9D1F-99CC2EF4BB54}"/>
              </a:ext>
            </a:extLst>
          </p:cNvPr>
          <p:cNvSpPr>
            <a:spLocks noChangeArrowheads="1"/>
          </p:cNvSpPr>
          <p:nvPr/>
        </p:nvSpPr>
        <p:spPr bwMode="auto">
          <a:xfrm>
            <a:off x="6454628" y="4560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100000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8E8C1B8-5D69-48E3-B641-FF59C17A4547}"/>
              </a:ext>
            </a:extLst>
          </p:cNvPr>
          <p:cNvSpPr>
            <a:spLocks noChangeArrowheads="1"/>
          </p:cNvSpPr>
          <p:nvPr/>
        </p:nvSpPr>
        <p:spPr bwMode="auto">
          <a:xfrm>
            <a:off x="6454628" y="41162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200000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8719D141-2E51-49F8-A2A7-B8E2ADB129E4}"/>
              </a:ext>
            </a:extLst>
          </p:cNvPr>
          <p:cNvSpPr>
            <a:spLocks noChangeArrowheads="1"/>
          </p:cNvSpPr>
          <p:nvPr/>
        </p:nvSpPr>
        <p:spPr bwMode="auto">
          <a:xfrm>
            <a:off x="6454628" y="3671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300000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CE67C390-C1FB-42CD-9FFC-9B93F8F5FF50}"/>
              </a:ext>
            </a:extLst>
          </p:cNvPr>
          <p:cNvSpPr>
            <a:spLocks noChangeArrowheads="1"/>
          </p:cNvSpPr>
          <p:nvPr/>
        </p:nvSpPr>
        <p:spPr bwMode="auto">
          <a:xfrm>
            <a:off x="6454628" y="32272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400000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180B6FC4-91CA-4C1B-AA74-94D1FBFF56D4}"/>
              </a:ext>
            </a:extLst>
          </p:cNvPr>
          <p:cNvSpPr>
            <a:spLocks noChangeArrowheads="1"/>
          </p:cNvSpPr>
          <p:nvPr/>
        </p:nvSpPr>
        <p:spPr bwMode="auto">
          <a:xfrm>
            <a:off x="6454628" y="2782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500000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A7B94538-A9F3-4CC2-B193-36B847B4ACA5}"/>
              </a:ext>
            </a:extLst>
          </p:cNvPr>
          <p:cNvSpPr>
            <a:spLocks noChangeArrowheads="1"/>
          </p:cNvSpPr>
          <p:nvPr/>
        </p:nvSpPr>
        <p:spPr bwMode="auto">
          <a:xfrm>
            <a:off x="6454628" y="23382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600000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D65F0BD0-EA34-4581-99A5-0BFE541EC2A3}"/>
              </a:ext>
            </a:extLst>
          </p:cNvPr>
          <p:cNvSpPr>
            <a:spLocks noChangeArrowheads="1"/>
          </p:cNvSpPr>
          <p:nvPr/>
        </p:nvSpPr>
        <p:spPr bwMode="auto">
          <a:xfrm>
            <a:off x="6454628" y="1893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700000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43246CFC-6DCC-4755-BEEF-3CBDDB498FD7}"/>
              </a:ext>
            </a:extLst>
          </p:cNvPr>
          <p:cNvSpPr>
            <a:spLocks noChangeArrowheads="1"/>
          </p:cNvSpPr>
          <p:nvPr/>
        </p:nvSpPr>
        <p:spPr bwMode="auto">
          <a:xfrm>
            <a:off x="6846741" y="5162383"/>
            <a:ext cx="2365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5DA38E69-D06F-44CA-8309-E4D3948390F4}"/>
              </a:ext>
            </a:extLst>
          </p:cNvPr>
          <p:cNvSpPr>
            <a:spLocks noChangeArrowheads="1"/>
          </p:cNvSpPr>
          <p:nvPr/>
        </p:nvSpPr>
        <p:spPr bwMode="auto">
          <a:xfrm>
            <a:off x="7553178" y="5162383"/>
            <a:ext cx="138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26260895-A6DA-457D-9227-5FB1941E1C48}"/>
              </a:ext>
            </a:extLst>
          </p:cNvPr>
          <p:cNvSpPr>
            <a:spLocks noChangeArrowheads="1"/>
          </p:cNvSpPr>
          <p:nvPr/>
        </p:nvSpPr>
        <p:spPr bwMode="auto">
          <a:xfrm>
            <a:off x="8181828" y="5162383"/>
            <a:ext cx="1984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EED553F-6209-4AA8-A9D9-FFF72C415D6E}"/>
              </a:ext>
            </a:extLst>
          </p:cNvPr>
          <p:cNvSpPr>
            <a:spLocks noChangeArrowheads="1"/>
          </p:cNvSpPr>
          <p:nvPr/>
        </p:nvSpPr>
        <p:spPr bwMode="auto">
          <a:xfrm>
            <a:off x="8840641" y="5162383"/>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40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E0247832-62B9-4250-89FD-308D16C0A957}"/>
              </a:ext>
            </a:extLst>
          </p:cNvPr>
          <p:cNvSpPr>
            <a:spLocks noChangeArrowheads="1"/>
          </p:cNvSpPr>
          <p:nvPr/>
        </p:nvSpPr>
        <p:spPr bwMode="auto">
          <a:xfrm>
            <a:off x="9499453" y="5162383"/>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60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BB3F3360-AFF8-4F40-8147-07F6D7C582F2}"/>
              </a:ext>
            </a:extLst>
          </p:cNvPr>
          <p:cNvSpPr>
            <a:spLocks noChangeArrowheads="1"/>
          </p:cNvSpPr>
          <p:nvPr/>
        </p:nvSpPr>
        <p:spPr bwMode="auto">
          <a:xfrm>
            <a:off x="10158266" y="5162383"/>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8A1B2C73-E4ED-449A-A447-ED25EC8B160C}"/>
              </a:ext>
            </a:extLst>
          </p:cNvPr>
          <p:cNvSpPr>
            <a:spLocks noChangeArrowheads="1"/>
          </p:cNvSpPr>
          <p:nvPr/>
        </p:nvSpPr>
        <p:spPr bwMode="auto">
          <a:xfrm>
            <a:off x="10786916" y="5162383"/>
            <a:ext cx="266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100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359D6CEF-531A-4047-B01E-113D22954972}"/>
              </a:ext>
            </a:extLst>
          </p:cNvPr>
          <p:cNvSpPr>
            <a:spLocks noChangeArrowheads="1"/>
          </p:cNvSpPr>
          <p:nvPr/>
        </p:nvSpPr>
        <p:spPr bwMode="auto">
          <a:xfrm>
            <a:off x="11445728" y="5162383"/>
            <a:ext cx="266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120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5" name="Szövegdoboz 34">
                <a:extLst>
                  <a:ext uri="{FF2B5EF4-FFF2-40B4-BE49-F238E27FC236}">
                    <a16:creationId xmlns:a16="http://schemas.microsoft.com/office/drawing/2014/main" id="{5F8709AE-F69F-4A04-BFF7-C5622319E3A0}"/>
                  </a:ext>
                </a:extLst>
              </p:cNvPr>
              <p:cNvSpPr txBox="1"/>
              <p:nvPr/>
            </p:nvSpPr>
            <p:spPr>
              <a:xfrm>
                <a:off x="11413079" y="5256905"/>
                <a:ext cx="62786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𝑡</m:t>
                      </m:r>
                      <m:r>
                        <a:rPr lang="hu-HU" sz="2400" b="0" i="1" smtClean="0">
                          <a:latin typeface="Cambria Math" panose="02040503050406030204" pitchFamily="18" charset="0"/>
                        </a:rPr>
                        <m:t>/℃</m:t>
                      </m:r>
                    </m:oMath>
                  </m:oMathPara>
                </a14:m>
                <a:endParaRPr lang="hu-HU" sz="2400" dirty="0"/>
              </a:p>
            </p:txBody>
          </p:sp>
        </mc:Choice>
        <mc:Fallback xmlns="">
          <p:sp>
            <p:nvSpPr>
              <p:cNvPr id="35" name="Szövegdoboz 34">
                <a:extLst>
                  <a:ext uri="{FF2B5EF4-FFF2-40B4-BE49-F238E27FC236}">
                    <a16:creationId xmlns:a16="http://schemas.microsoft.com/office/drawing/2014/main" id="{5F8709AE-F69F-4A04-BFF7-C5622319E3A0}"/>
                  </a:ext>
                </a:extLst>
              </p:cNvPr>
              <p:cNvSpPr txBox="1">
                <a:spLocks noRot="1" noChangeAspect="1" noMove="1" noResize="1" noEditPoints="1" noAdjustHandles="1" noChangeArrowheads="1" noChangeShapeType="1" noTextEdit="1"/>
              </p:cNvSpPr>
              <p:nvPr/>
            </p:nvSpPr>
            <p:spPr>
              <a:xfrm>
                <a:off x="11413079" y="5256905"/>
                <a:ext cx="627864" cy="369332"/>
              </a:xfrm>
              <a:prstGeom prst="rect">
                <a:avLst/>
              </a:prstGeom>
              <a:blipFill>
                <a:blip r:embed="rId3"/>
                <a:stretch>
                  <a:fillRect l="-8738" r="-11650" b="-344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Szövegdoboz 36">
                <a:extLst>
                  <a:ext uri="{FF2B5EF4-FFF2-40B4-BE49-F238E27FC236}">
                    <a16:creationId xmlns:a16="http://schemas.microsoft.com/office/drawing/2014/main" id="{8B1D15F6-D66F-4E98-83A6-FDDC053C0D10}"/>
                  </a:ext>
                </a:extLst>
              </p:cNvPr>
              <p:cNvSpPr txBox="1"/>
              <p:nvPr/>
            </p:nvSpPr>
            <p:spPr>
              <a:xfrm>
                <a:off x="6212191" y="1562488"/>
                <a:ext cx="680588" cy="369332"/>
              </a:xfrm>
              <a:prstGeom prst="rect">
                <a:avLst/>
              </a:prstGeom>
              <a:noFill/>
            </p:spPr>
            <p:txBody>
              <a:bodyPr wrap="square" lIns="0" tIns="0" rIns="0" bIns="0" rtlCol="0">
                <a:spAutoFit/>
              </a:bodyPr>
              <a:lstStyle/>
              <a:p>
                <a:r>
                  <a:rPr lang="hu-HU" sz="2400" b="0" dirty="0"/>
                  <a:t>p</a:t>
                </a:r>
                <a14:m>
                  <m:oMath xmlns:m="http://schemas.openxmlformats.org/officeDocument/2006/math">
                    <m:r>
                      <a:rPr lang="hu-HU" sz="2400" b="0" i="1" smtClean="0">
                        <a:latin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𝑃𝑎</m:t>
                    </m:r>
                  </m:oMath>
                </a14:m>
                <a:endParaRPr lang="hu-HU" sz="2400" dirty="0"/>
              </a:p>
            </p:txBody>
          </p:sp>
        </mc:Choice>
        <mc:Fallback xmlns="">
          <p:sp>
            <p:nvSpPr>
              <p:cNvPr id="37" name="Szövegdoboz 36">
                <a:extLst>
                  <a:ext uri="{FF2B5EF4-FFF2-40B4-BE49-F238E27FC236}">
                    <a16:creationId xmlns:a16="http://schemas.microsoft.com/office/drawing/2014/main" id="{8B1D15F6-D66F-4E98-83A6-FDDC053C0D10}"/>
                  </a:ext>
                </a:extLst>
              </p:cNvPr>
              <p:cNvSpPr txBox="1">
                <a:spLocks noRot="1" noChangeAspect="1" noMove="1" noResize="1" noEditPoints="1" noAdjustHandles="1" noChangeArrowheads="1" noChangeShapeType="1" noTextEdit="1"/>
              </p:cNvSpPr>
              <p:nvPr/>
            </p:nvSpPr>
            <p:spPr>
              <a:xfrm>
                <a:off x="6212191" y="1562488"/>
                <a:ext cx="680588" cy="369332"/>
              </a:xfrm>
              <a:prstGeom prst="rect">
                <a:avLst/>
              </a:prstGeom>
              <a:blipFill>
                <a:blip r:embed="rId4"/>
                <a:stretch>
                  <a:fillRect l="-26786" t="-24590" r="-14286" b="-49180"/>
                </a:stretch>
              </a:blipFill>
            </p:spPr>
            <p:txBody>
              <a:bodyPr/>
              <a:lstStyle/>
              <a:p>
                <a:r>
                  <a:rPr lang="hu-HU">
                    <a:noFill/>
                  </a:rPr>
                  <a:t> </a:t>
                </a:r>
              </a:p>
            </p:txBody>
          </p:sp>
        </mc:Fallback>
      </mc:AlternateContent>
      <p:cxnSp>
        <p:nvCxnSpPr>
          <p:cNvPr id="39" name="Egyenes összekötő 38">
            <a:extLst>
              <a:ext uri="{FF2B5EF4-FFF2-40B4-BE49-F238E27FC236}">
                <a16:creationId xmlns:a16="http://schemas.microsoft.com/office/drawing/2014/main" id="{33047BC8-91AC-40BA-AFCD-A35616CA3FFF}"/>
              </a:ext>
            </a:extLst>
          </p:cNvPr>
          <p:cNvCxnSpPr>
            <a:cxnSpLocks/>
          </p:cNvCxnSpPr>
          <p:nvPr/>
        </p:nvCxnSpPr>
        <p:spPr>
          <a:xfrm>
            <a:off x="6922941" y="4626241"/>
            <a:ext cx="46101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4" name="Csoportba foglalás 43">
            <a:extLst>
              <a:ext uri="{FF2B5EF4-FFF2-40B4-BE49-F238E27FC236}">
                <a16:creationId xmlns:a16="http://schemas.microsoft.com/office/drawing/2014/main" id="{4BADA897-F9EA-4A6C-9FDB-DD3B2D184845}"/>
              </a:ext>
            </a:extLst>
          </p:cNvPr>
          <p:cNvGrpSpPr/>
          <p:nvPr/>
        </p:nvGrpSpPr>
        <p:grpSpPr>
          <a:xfrm>
            <a:off x="7573816" y="4043477"/>
            <a:ext cx="4099040" cy="1031593"/>
            <a:chOff x="7670801" y="4226207"/>
            <a:chExt cx="4099040" cy="1031593"/>
          </a:xfrm>
        </p:grpSpPr>
        <p:sp>
          <p:nvSpPr>
            <p:cNvPr id="15" name="Freeform 11">
              <a:extLst>
                <a:ext uri="{FF2B5EF4-FFF2-40B4-BE49-F238E27FC236}">
                  <a16:creationId xmlns:a16="http://schemas.microsoft.com/office/drawing/2014/main" id="{AF58C911-BAB2-4BBB-9641-29A30ECF54B1}"/>
                </a:ext>
              </a:extLst>
            </p:cNvPr>
            <p:cNvSpPr>
              <a:spLocks/>
            </p:cNvSpPr>
            <p:nvPr/>
          </p:nvSpPr>
          <p:spPr bwMode="auto">
            <a:xfrm>
              <a:off x="7670801" y="4397375"/>
              <a:ext cx="3959225" cy="860425"/>
            </a:xfrm>
            <a:custGeom>
              <a:avLst/>
              <a:gdLst>
                <a:gd name="T0" fmla="*/ 0 w 2494"/>
                <a:gd name="T1" fmla="*/ 542 h 542"/>
                <a:gd name="T2" fmla="*/ 104 w 2494"/>
                <a:gd name="T3" fmla="*/ 542 h 542"/>
                <a:gd name="T4" fmla="*/ 208 w 2494"/>
                <a:gd name="T5" fmla="*/ 541 h 542"/>
                <a:gd name="T6" fmla="*/ 312 w 2494"/>
                <a:gd name="T7" fmla="*/ 539 h 542"/>
                <a:gd name="T8" fmla="*/ 416 w 2494"/>
                <a:gd name="T9" fmla="*/ 537 h 542"/>
                <a:gd name="T10" fmla="*/ 520 w 2494"/>
                <a:gd name="T11" fmla="*/ 535 h 542"/>
                <a:gd name="T12" fmla="*/ 624 w 2494"/>
                <a:gd name="T13" fmla="*/ 532 h 542"/>
                <a:gd name="T14" fmla="*/ 728 w 2494"/>
                <a:gd name="T15" fmla="*/ 528 h 542"/>
                <a:gd name="T16" fmla="*/ 831 w 2494"/>
                <a:gd name="T17" fmla="*/ 523 h 542"/>
                <a:gd name="T18" fmla="*/ 935 w 2494"/>
                <a:gd name="T19" fmla="*/ 516 h 542"/>
                <a:gd name="T20" fmla="*/ 1039 w 2494"/>
                <a:gd name="T21" fmla="*/ 508 h 542"/>
                <a:gd name="T22" fmla="*/ 1143 w 2494"/>
                <a:gd name="T23" fmla="*/ 499 h 542"/>
                <a:gd name="T24" fmla="*/ 1247 w 2494"/>
                <a:gd name="T25" fmla="*/ 487 h 542"/>
                <a:gd name="T26" fmla="*/ 1351 w 2494"/>
                <a:gd name="T27" fmla="*/ 472 h 542"/>
                <a:gd name="T28" fmla="*/ 1455 w 2494"/>
                <a:gd name="T29" fmla="*/ 455 h 542"/>
                <a:gd name="T30" fmla="*/ 1559 w 2494"/>
                <a:gd name="T31" fmla="*/ 434 h 542"/>
                <a:gd name="T32" fmla="*/ 1663 w 2494"/>
                <a:gd name="T33" fmla="*/ 409 h 542"/>
                <a:gd name="T34" fmla="*/ 1767 w 2494"/>
                <a:gd name="T35" fmla="*/ 381 h 542"/>
                <a:gd name="T36" fmla="*/ 1871 w 2494"/>
                <a:gd name="T37" fmla="*/ 346 h 542"/>
                <a:gd name="T38" fmla="*/ 1975 w 2494"/>
                <a:gd name="T39" fmla="*/ 307 h 542"/>
                <a:gd name="T40" fmla="*/ 2078 w 2494"/>
                <a:gd name="T41" fmla="*/ 261 h 542"/>
                <a:gd name="T42" fmla="*/ 2182 w 2494"/>
                <a:gd name="T43" fmla="*/ 208 h 542"/>
                <a:gd name="T44" fmla="*/ 2286 w 2494"/>
                <a:gd name="T45" fmla="*/ 148 h 542"/>
                <a:gd name="T46" fmla="*/ 2390 w 2494"/>
                <a:gd name="T47" fmla="*/ 79 h 542"/>
                <a:gd name="T48" fmla="*/ 2494 w 2494"/>
                <a:gd name="T4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94" h="542">
                  <a:moveTo>
                    <a:pt x="0" y="542"/>
                  </a:moveTo>
                  <a:cubicBezTo>
                    <a:pt x="35" y="542"/>
                    <a:pt x="70" y="542"/>
                    <a:pt x="104" y="542"/>
                  </a:cubicBezTo>
                  <a:cubicBezTo>
                    <a:pt x="139" y="541"/>
                    <a:pt x="173" y="541"/>
                    <a:pt x="208" y="541"/>
                  </a:cubicBezTo>
                  <a:cubicBezTo>
                    <a:pt x="243" y="540"/>
                    <a:pt x="277" y="540"/>
                    <a:pt x="312" y="539"/>
                  </a:cubicBezTo>
                  <a:cubicBezTo>
                    <a:pt x="347" y="539"/>
                    <a:pt x="381" y="538"/>
                    <a:pt x="416" y="537"/>
                  </a:cubicBezTo>
                  <a:cubicBezTo>
                    <a:pt x="451" y="537"/>
                    <a:pt x="485" y="536"/>
                    <a:pt x="520" y="535"/>
                  </a:cubicBezTo>
                  <a:cubicBezTo>
                    <a:pt x="554" y="534"/>
                    <a:pt x="589" y="533"/>
                    <a:pt x="624" y="532"/>
                  </a:cubicBezTo>
                  <a:cubicBezTo>
                    <a:pt x="659" y="530"/>
                    <a:pt x="693" y="529"/>
                    <a:pt x="728" y="528"/>
                  </a:cubicBezTo>
                  <a:cubicBezTo>
                    <a:pt x="762" y="526"/>
                    <a:pt x="797" y="525"/>
                    <a:pt x="831" y="523"/>
                  </a:cubicBezTo>
                  <a:cubicBezTo>
                    <a:pt x="866" y="521"/>
                    <a:pt x="901" y="519"/>
                    <a:pt x="935" y="516"/>
                  </a:cubicBezTo>
                  <a:cubicBezTo>
                    <a:pt x="970" y="514"/>
                    <a:pt x="1005" y="511"/>
                    <a:pt x="1039" y="508"/>
                  </a:cubicBezTo>
                  <a:cubicBezTo>
                    <a:pt x="1074" y="506"/>
                    <a:pt x="1109" y="502"/>
                    <a:pt x="1143" y="499"/>
                  </a:cubicBezTo>
                  <a:cubicBezTo>
                    <a:pt x="1178" y="495"/>
                    <a:pt x="1212" y="491"/>
                    <a:pt x="1247" y="487"/>
                  </a:cubicBezTo>
                  <a:cubicBezTo>
                    <a:pt x="1282" y="482"/>
                    <a:pt x="1317" y="477"/>
                    <a:pt x="1351" y="472"/>
                  </a:cubicBezTo>
                  <a:cubicBezTo>
                    <a:pt x="1386" y="467"/>
                    <a:pt x="1420" y="461"/>
                    <a:pt x="1455" y="455"/>
                  </a:cubicBezTo>
                  <a:cubicBezTo>
                    <a:pt x="1490" y="449"/>
                    <a:pt x="1524" y="442"/>
                    <a:pt x="1559" y="434"/>
                  </a:cubicBezTo>
                  <a:cubicBezTo>
                    <a:pt x="1594" y="427"/>
                    <a:pt x="1628" y="418"/>
                    <a:pt x="1663" y="409"/>
                  </a:cubicBezTo>
                  <a:cubicBezTo>
                    <a:pt x="1698" y="400"/>
                    <a:pt x="1732" y="391"/>
                    <a:pt x="1767" y="381"/>
                  </a:cubicBezTo>
                  <a:cubicBezTo>
                    <a:pt x="1801" y="370"/>
                    <a:pt x="1836" y="359"/>
                    <a:pt x="1871" y="346"/>
                  </a:cubicBezTo>
                  <a:cubicBezTo>
                    <a:pt x="1906" y="334"/>
                    <a:pt x="1940" y="321"/>
                    <a:pt x="1975" y="307"/>
                  </a:cubicBezTo>
                  <a:cubicBezTo>
                    <a:pt x="2009" y="293"/>
                    <a:pt x="2044" y="278"/>
                    <a:pt x="2078" y="261"/>
                  </a:cubicBezTo>
                  <a:cubicBezTo>
                    <a:pt x="2113" y="245"/>
                    <a:pt x="2148" y="227"/>
                    <a:pt x="2182" y="208"/>
                  </a:cubicBezTo>
                  <a:cubicBezTo>
                    <a:pt x="2217" y="190"/>
                    <a:pt x="2252" y="169"/>
                    <a:pt x="2286" y="148"/>
                  </a:cubicBezTo>
                  <a:cubicBezTo>
                    <a:pt x="2321" y="127"/>
                    <a:pt x="2356" y="104"/>
                    <a:pt x="2390" y="79"/>
                  </a:cubicBezTo>
                  <a:cubicBezTo>
                    <a:pt x="2425" y="55"/>
                    <a:pt x="2459" y="27"/>
                    <a:pt x="2494" y="0"/>
                  </a:cubicBezTo>
                </a:path>
              </a:pathLst>
            </a:custGeom>
            <a:noFill/>
            <a:ln w="3016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3" name="Szövegdoboz 42">
              <a:extLst>
                <a:ext uri="{FF2B5EF4-FFF2-40B4-BE49-F238E27FC236}">
                  <a16:creationId xmlns:a16="http://schemas.microsoft.com/office/drawing/2014/main" id="{7027DA06-4165-40FD-A78B-C0169AD47BD2}"/>
                </a:ext>
              </a:extLst>
            </p:cNvPr>
            <p:cNvSpPr txBox="1"/>
            <p:nvPr/>
          </p:nvSpPr>
          <p:spPr>
            <a:xfrm rot="19443462">
              <a:off x="11044130" y="4226207"/>
              <a:ext cx="725711" cy="369332"/>
            </a:xfrm>
            <a:prstGeom prst="rect">
              <a:avLst/>
            </a:prstGeom>
            <a:noFill/>
          </p:spPr>
          <p:txBody>
            <a:bodyPr wrap="none" rtlCol="0">
              <a:spAutoFit/>
            </a:bodyPr>
            <a:lstStyle/>
            <a:p>
              <a:r>
                <a:rPr lang="hu-HU" dirty="0" smtClean="0"/>
                <a:t>water</a:t>
              </a:r>
              <a:endParaRPr lang="hu-HU" dirty="0"/>
            </a:p>
          </p:txBody>
        </p:sp>
      </p:grpSp>
      <p:grpSp>
        <p:nvGrpSpPr>
          <p:cNvPr id="46" name="Csoportba foglalás 45">
            <a:extLst>
              <a:ext uri="{FF2B5EF4-FFF2-40B4-BE49-F238E27FC236}">
                <a16:creationId xmlns:a16="http://schemas.microsoft.com/office/drawing/2014/main" id="{52392528-8C3E-42E5-AB36-EBA087AD4CC1}"/>
              </a:ext>
            </a:extLst>
          </p:cNvPr>
          <p:cNvGrpSpPr/>
          <p:nvPr/>
        </p:nvGrpSpPr>
        <p:grpSpPr>
          <a:xfrm>
            <a:off x="6922941" y="3670422"/>
            <a:ext cx="4724031" cy="1404649"/>
            <a:chOff x="7019926" y="3853152"/>
            <a:chExt cx="4724031" cy="1404649"/>
          </a:xfrm>
        </p:grpSpPr>
        <p:sp>
          <p:nvSpPr>
            <p:cNvPr id="14" name="Freeform 10">
              <a:extLst>
                <a:ext uri="{FF2B5EF4-FFF2-40B4-BE49-F238E27FC236}">
                  <a16:creationId xmlns:a16="http://schemas.microsoft.com/office/drawing/2014/main" id="{D355AB9F-1CDB-40BF-895F-CC56B82E6844}"/>
                </a:ext>
              </a:extLst>
            </p:cNvPr>
            <p:cNvSpPr>
              <a:spLocks/>
            </p:cNvSpPr>
            <p:nvPr/>
          </p:nvSpPr>
          <p:spPr bwMode="auto">
            <a:xfrm>
              <a:off x="7019926" y="3913188"/>
              <a:ext cx="4610100" cy="1344613"/>
            </a:xfrm>
            <a:custGeom>
              <a:avLst/>
              <a:gdLst>
                <a:gd name="T0" fmla="*/ 0 w 2904"/>
                <a:gd name="T1" fmla="*/ 847 h 847"/>
                <a:gd name="T2" fmla="*/ 103 w 2904"/>
                <a:gd name="T3" fmla="*/ 846 h 847"/>
                <a:gd name="T4" fmla="*/ 207 w 2904"/>
                <a:gd name="T5" fmla="*/ 845 h 847"/>
                <a:gd name="T6" fmla="*/ 311 w 2904"/>
                <a:gd name="T7" fmla="*/ 843 h 847"/>
                <a:gd name="T8" fmla="*/ 415 w 2904"/>
                <a:gd name="T9" fmla="*/ 840 h 847"/>
                <a:gd name="T10" fmla="*/ 518 w 2904"/>
                <a:gd name="T11" fmla="*/ 837 h 847"/>
                <a:gd name="T12" fmla="*/ 622 w 2904"/>
                <a:gd name="T13" fmla="*/ 833 h 847"/>
                <a:gd name="T14" fmla="*/ 726 w 2904"/>
                <a:gd name="T15" fmla="*/ 828 h 847"/>
                <a:gd name="T16" fmla="*/ 829 w 2904"/>
                <a:gd name="T17" fmla="*/ 822 h 847"/>
                <a:gd name="T18" fmla="*/ 933 w 2904"/>
                <a:gd name="T19" fmla="*/ 814 h 847"/>
                <a:gd name="T20" fmla="*/ 1037 w 2904"/>
                <a:gd name="T21" fmla="*/ 805 h 847"/>
                <a:gd name="T22" fmla="*/ 1141 w 2904"/>
                <a:gd name="T23" fmla="*/ 794 h 847"/>
                <a:gd name="T24" fmla="*/ 1245 w 2904"/>
                <a:gd name="T25" fmla="*/ 781 h 847"/>
                <a:gd name="T26" fmla="*/ 1348 w 2904"/>
                <a:gd name="T27" fmla="*/ 766 h 847"/>
                <a:gd name="T28" fmla="*/ 1452 w 2904"/>
                <a:gd name="T29" fmla="*/ 747 h 847"/>
                <a:gd name="T30" fmla="*/ 1556 w 2904"/>
                <a:gd name="T31" fmla="*/ 726 h 847"/>
                <a:gd name="T32" fmla="*/ 1659 w 2904"/>
                <a:gd name="T33" fmla="*/ 702 h 847"/>
                <a:gd name="T34" fmla="*/ 1763 w 2904"/>
                <a:gd name="T35" fmla="*/ 674 h 847"/>
                <a:gd name="T36" fmla="*/ 1867 w 2904"/>
                <a:gd name="T37" fmla="*/ 642 h 847"/>
                <a:gd name="T38" fmla="*/ 1971 w 2904"/>
                <a:gd name="T39" fmla="*/ 605 h 847"/>
                <a:gd name="T40" fmla="*/ 2074 w 2904"/>
                <a:gd name="T41" fmla="*/ 564 h 847"/>
                <a:gd name="T42" fmla="*/ 2178 w 2904"/>
                <a:gd name="T43" fmla="*/ 517 h 847"/>
                <a:gd name="T44" fmla="*/ 2282 w 2904"/>
                <a:gd name="T45" fmla="*/ 464 h 847"/>
                <a:gd name="T46" fmla="*/ 2385 w 2904"/>
                <a:gd name="T47" fmla="*/ 405 h 847"/>
                <a:gd name="T48" fmla="*/ 2489 w 2904"/>
                <a:gd name="T49" fmla="*/ 340 h 847"/>
                <a:gd name="T50" fmla="*/ 2593 w 2904"/>
                <a:gd name="T51" fmla="*/ 267 h 847"/>
                <a:gd name="T52" fmla="*/ 2697 w 2904"/>
                <a:gd name="T53" fmla="*/ 187 h 847"/>
                <a:gd name="T54" fmla="*/ 2801 w 2904"/>
                <a:gd name="T55" fmla="*/ 98 h 847"/>
                <a:gd name="T56" fmla="*/ 2904 w 2904"/>
                <a:gd name="T57"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4" h="847">
                  <a:moveTo>
                    <a:pt x="0" y="847"/>
                  </a:moveTo>
                  <a:cubicBezTo>
                    <a:pt x="34" y="847"/>
                    <a:pt x="69" y="847"/>
                    <a:pt x="103" y="846"/>
                  </a:cubicBezTo>
                  <a:cubicBezTo>
                    <a:pt x="138" y="846"/>
                    <a:pt x="173" y="845"/>
                    <a:pt x="207" y="845"/>
                  </a:cubicBezTo>
                  <a:cubicBezTo>
                    <a:pt x="242" y="844"/>
                    <a:pt x="276" y="844"/>
                    <a:pt x="311" y="843"/>
                  </a:cubicBezTo>
                  <a:cubicBezTo>
                    <a:pt x="345" y="842"/>
                    <a:pt x="380" y="841"/>
                    <a:pt x="415" y="840"/>
                  </a:cubicBezTo>
                  <a:cubicBezTo>
                    <a:pt x="449" y="839"/>
                    <a:pt x="484" y="838"/>
                    <a:pt x="518" y="837"/>
                  </a:cubicBezTo>
                  <a:cubicBezTo>
                    <a:pt x="553" y="836"/>
                    <a:pt x="588" y="834"/>
                    <a:pt x="622" y="833"/>
                  </a:cubicBezTo>
                  <a:cubicBezTo>
                    <a:pt x="657" y="832"/>
                    <a:pt x="691" y="830"/>
                    <a:pt x="726" y="828"/>
                  </a:cubicBezTo>
                  <a:cubicBezTo>
                    <a:pt x="760" y="826"/>
                    <a:pt x="795" y="824"/>
                    <a:pt x="829" y="822"/>
                  </a:cubicBezTo>
                  <a:cubicBezTo>
                    <a:pt x="864" y="819"/>
                    <a:pt x="899" y="817"/>
                    <a:pt x="933" y="814"/>
                  </a:cubicBezTo>
                  <a:cubicBezTo>
                    <a:pt x="968" y="811"/>
                    <a:pt x="1002" y="808"/>
                    <a:pt x="1037" y="805"/>
                  </a:cubicBezTo>
                  <a:cubicBezTo>
                    <a:pt x="1072" y="802"/>
                    <a:pt x="1106" y="798"/>
                    <a:pt x="1141" y="794"/>
                  </a:cubicBezTo>
                  <a:cubicBezTo>
                    <a:pt x="1175" y="790"/>
                    <a:pt x="1210" y="786"/>
                    <a:pt x="1245" y="781"/>
                  </a:cubicBezTo>
                  <a:cubicBezTo>
                    <a:pt x="1279" y="776"/>
                    <a:pt x="1314" y="771"/>
                    <a:pt x="1348" y="766"/>
                  </a:cubicBezTo>
                  <a:cubicBezTo>
                    <a:pt x="1383" y="760"/>
                    <a:pt x="1418" y="754"/>
                    <a:pt x="1452" y="747"/>
                  </a:cubicBezTo>
                  <a:cubicBezTo>
                    <a:pt x="1486" y="741"/>
                    <a:pt x="1521" y="734"/>
                    <a:pt x="1556" y="726"/>
                  </a:cubicBezTo>
                  <a:cubicBezTo>
                    <a:pt x="1590" y="719"/>
                    <a:pt x="1625" y="711"/>
                    <a:pt x="1659" y="702"/>
                  </a:cubicBezTo>
                  <a:cubicBezTo>
                    <a:pt x="1694" y="693"/>
                    <a:pt x="1729" y="684"/>
                    <a:pt x="1763" y="674"/>
                  </a:cubicBezTo>
                  <a:cubicBezTo>
                    <a:pt x="1798" y="664"/>
                    <a:pt x="1832" y="653"/>
                    <a:pt x="1867" y="642"/>
                  </a:cubicBezTo>
                  <a:cubicBezTo>
                    <a:pt x="1902" y="630"/>
                    <a:pt x="1936" y="618"/>
                    <a:pt x="1971" y="605"/>
                  </a:cubicBezTo>
                  <a:cubicBezTo>
                    <a:pt x="2005" y="592"/>
                    <a:pt x="2040" y="579"/>
                    <a:pt x="2074" y="564"/>
                  </a:cubicBezTo>
                  <a:cubicBezTo>
                    <a:pt x="2109" y="549"/>
                    <a:pt x="2144" y="533"/>
                    <a:pt x="2178" y="517"/>
                  </a:cubicBezTo>
                  <a:cubicBezTo>
                    <a:pt x="2212" y="500"/>
                    <a:pt x="2247" y="483"/>
                    <a:pt x="2282" y="464"/>
                  </a:cubicBezTo>
                  <a:cubicBezTo>
                    <a:pt x="2316" y="446"/>
                    <a:pt x="2351" y="426"/>
                    <a:pt x="2385" y="405"/>
                  </a:cubicBezTo>
                  <a:cubicBezTo>
                    <a:pt x="2420" y="385"/>
                    <a:pt x="2455" y="363"/>
                    <a:pt x="2489" y="340"/>
                  </a:cubicBezTo>
                  <a:cubicBezTo>
                    <a:pt x="2524" y="317"/>
                    <a:pt x="2558" y="293"/>
                    <a:pt x="2593" y="267"/>
                  </a:cubicBezTo>
                  <a:cubicBezTo>
                    <a:pt x="2628" y="242"/>
                    <a:pt x="2662" y="215"/>
                    <a:pt x="2697" y="187"/>
                  </a:cubicBezTo>
                  <a:cubicBezTo>
                    <a:pt x="2731" y="158"/>
                    <a:pt x="2766" y="129"/>
                    <a:pt x="2801" y="98"/>
                  </a:cubicBezTo>
                  <a:cubicBezTo>
                    <a:pt x="2835" y="67"/>
                    <a:pt x="2870" y="33"/>
                    <a:pt x="2904" y="0"/>
                  </a:cubicBezTo>
                </a:path>
              </a:pathLst>
            </a:custGeom>
            <a:noFill/>
            <a:ln w="30163" cap="rnd">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5" name="Szövegdoboz 44">
              <a:extLst>
                <a:ext uri="{FF2B5EF4-FFF2-40B4-BE49-F238E27FC236}">
                  <a16:creationId xmlns:a16="http://schemas.microsoft.com/office/drawing/2014/main" id="{E6227513-0332-44E3-BB4C-3DF184FDEE8C}"/>
                </a:ext>
              </a:extLst>
            </p:cNvPr>
            <p:cNvSpPr txBox="1"/>
            <p:nvPr/>
          </p:nvSpPr>
          <p:spPr>
            <a:xfrm rot="19285291">
              <a:off x="10761380" y="3853152"/>
              <a:ext cx="982577" cy="369332"/>
            </a:xfrm>
            <a:prstGeom prst="rect">
              <a:avLst/>
            </a:prstGeom>
            <a:noFill/>
            <a:ln>
              <a:noFill/>
            </a:ln>
          </p:spPr>
          <p:txBody>
            <a:bodyPr wrap="none" rtlCol="0">
              <a:spAutoFit/>
            </a:bodyPr>
            <a:lstStyle/>
            <a:p>
              <a:r>
                <a:rPr lang="hu-HU" dirty="0" smtClean="0"/>
                <a:t>benzene</a:t>
              </a:r>
              <a:endParaRPr lang="hu-HU" dirty="0"/>
            </a:p>
          </p:txBody>
        </p:sp>
      </p:grpSp>
      <p:grpSp>
        <p:nvGrpSpPr>
          <p:cNvPr id="48" name="Csoportba foglalás 47">
            <a:extLst>
              <a:ext uri="{FF2B5EF4-FFF2-40B4-BE49-F238E27FC236}">
                <a16:creationId xmlns:a16="http://schemas.microsoft.com/office/drawing/2014/main" id="{5F28B11E-A0AE-4A7D-B856-2C227FD35C80}"/>
              </a:ext>
            </a:extLst>
          </p:cNvPr>
          <p:cNvGrpSpPr/>
          <p:nvPr/>
        </p:nvGrpSpPr>
        <p:grpSpPr>
          <a:xfrm>
            <a:off x="6922941" y="1969516"/>
            <a:ext cx="4610100" cy="3105554"/>
            <a:chOff x="7019926" y="2152246"/>
            <a:chExt cx="4610100" cy="3105554"/>
          </a:xfrm>
        </p:grpSpPr>
        <p:sp>
          <p:nvSpPr>
            <p:cNvPr id="17" name="Freeform 13">
              <a:extLst>
                <a:ext uri="{FF2B5EF4-FFF2-40B4-BE49-F238E27FC236}">
                  <a16:creationId xmlns:a16="http://schemas.microsoft.com/office/drawing/2014/main" id="{F7378444-F2A4-4500-A8FE-3BDB9CCF02A7}"/>
                </a:ext>
              </a:extLst>
            </p:cNvPr>
            <p:cNvSpPr>
              <a:spLocks/>
            </p:cNvSpPr>
            <p:nvPr/>
          </p:nvSpPr>
          <p:spPr bwMode="auto">
            <a:xfrm>
              <a:off x="7019926" y="2371725"/>
              <a:ext cx="4610100" cy="2886075"/>
            </a:xfrm>
            <a:custGeom>
              <a:avLst/>
              <a:gdLst>
                <a:gd name="T0" fmla="*/ 0 w 2904"/>
                <a:gd name="T1" fmla="*/ 1818 h 1818"/>
                <a:gd name="T2" fmla="*/ 103 w 2904"/>
                <a:gd name="T3" fmla="*/ 1817 h 1818"/>
                <a:gd name="T4" fmla="*/ 207 w 2904"/>
                <a:gd name="T5" fmla="*/ 1815 h 1818"/>
                <a:gd name="T6" fmla="*/ 311 w 2904"/>
                <a:gd name="T7" fmla="*/ 1813 h 1818"/>
                <a:gd name="T8" fmla="*/ 415 w 2904"/>
                <a:gd name="T9" fmla="*/ 1810 h 1818"/>
                <a:gd name="T10" fmla="*/ 518 w 2904"/>
                <a:gd name="T11" fmla="*/ 1806 h 1818"/>
                <a:gd name="T12" fmla="*/ 622 w 2904"/>
                <a:gd name="T13" fmla="*/ 1800 h 1818"/>
                <a:gd name="T14" fmla="*/ 726 w 2904"/>
                <a:gd name="T15" fmla="*/ 1793 h 1818"/>
                <a:gd name="T16" fmla="*/ 829 w 2904"/>
                <a:gd name="T17" fmla="*/ 1784 h 1818"/>
                <a:gd name="T18" fmla="*/ 933 w 2904"/>
                <a:gd name="T19" fmla="*/ 1773 h 1818"/>
                <a:gd name="T20" fmla="*/ 1037 w 2904"/>
                <a:gd name="T21" fmla="*/ 1759 h 1818"/>
                <a:gd name="T22" fmla="*/ 1141 w 2904"/>
                <a:gd name="T23" fmla="*/ 1742 h 1818"/>
                <a:gd name="T24" fmla="*/ 1245 w 2904"/>
                <a:gd name="T25" fmla="*/ 1720 h 1818"/>
                <a:gd name="T26" fmla="*/ 1348 w 2904"/>
                <a:gd name="T27" fmla="*/ 1695 h 1818"/>
                <a:gd name="T28" fmla="*/ 1452 w 2904"/>
                <a:gd name="T29" fmla="*/ 1664 h 1818"/>
                <a:gd name="T30" fmla="*/ 1556 w 2904"/>
                <a:gd name="T31" fmla="*/ 1626 h 1818"/>
                <a:gd name="T32" fmla="*/ 1659 w 2904"/>
                <a:gd name="T33" fmla="*/ 1582 h 1818"/>
                <a:gd name="T34" fmla="*/ 1763 w 2904"/>
                <a:gd name="T35" fmla="*/ 1529 h 1818"/>
                <a:gd name="T36" fmla="*/ 1867 w 2904"/>
                <a:gd name="T37" fmla="*/ 1466 h 1818"/>
                <a:gd name="T38" fmla="*/ 1971 w 2904"/>
                <a:gd name="T39" fmla="*/ 1393 h 1818"/>
                <a:gd name="T40" fmla="*/ 2074 w 2904"/>
                <a:gd name="T41" fmla="*/ 1308 h 1818"/>
                <a:gd name="T42" fmla="*/ 2178 w 2904"/>
                <a:gd name="T43" fmla="*/ 1210 h 1818"/>
                <a:gd name="T44" fmla="*/ 2282 w 2904"/>
                <a:gd name="T45" fmla="*/ 1097 h 1818"/>
                <a:gd name="T46" fmla="*/ 2385 w 2904"/>
                <a:gd name="T47" fmla="*/ 966 h 1818"/>
                <a:gd name="T48" fmla="*/ 2489 w 2904"/>
                <a:gd name="T49" fmla="*/ 818 h 1818"/>
                <a:gd name="T50" fmla="*/ 2593 w 2904"/>
                <a:gd name="T51" fmla="*/ 649 h 1818"/>
                <a:gd name="T52" fmla="*/ 2697 w 2904"/>
                <a:gd name="T53" fmla="*/ 458 h 1818"/>
                <a:gd name="T54" fmla="*/ 2801 w 2904"/>
                <a:gd name="T55" fmla="*/ 243 h 1818"/>
                <a:gd name="T56" fmla="*/ 2904 w 2904"/>
                <a:gd name="T57"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4" h="1818">
                  <a:moveTo>
                    <a:pt x="0" y="1818"/>
                  </a:moveTo>
                  <a:cubicBezTo>
                    <a:pt x="34" y="1818"/>
                    <a:pt x="69" y="1817"/>
                    <a:pt x="103" y="1817"/>
                  </a:cubicBezTo>
                  <a:cubicBezTo>
                    <a:pt x="138" y="1817"/>
                    <a:pt x="173" y="1816"/>
                    <a:pt x="207" y="1815"/>
                  </a:cubicBezTo>
                  <a:cubicBezTo>
                    <a:pt x="242" y="1815"/>
                    <a:pt x="276" y="1814"/>
                    <a:pt x="311" y="1813"/>
                  </a:cubicBezTo>
                  <a:cubicBezTo>
                    <a:pt x="345" y="1812"/>
                    <a:pt x="380" y="1811"/>
                    <a:pt x="415" y="1810"/>
                  </a:cubicBezTo>
                  <a:cubicBezTo>
                    <a:pt x="449" y="1808"/>
                    <a:pt x="484" y="1807"/>
                    <a:pt x="518" y="1806"/>
                  </a:cubicBezTo>
                  <a:cubicBezTo>
                    <a:pt x="553" y="1804"/>
                    <a:pt x="588" y="1802"/>
                    <a:pt x="622" y="1800"/>
                  </a:cubicBezTo>
                  <a:cubicBezTo>
                    <a:pt x="657" y="1798"/>
                    <a:pt x="691" y="1796"/>
                    <a:pt x="726" y="1793"/>
                  </a:cubicBezTo>
                  <a:cubicBezTo>
                    <a:pt x="760" y="1790"/>
                    <a:pt x="795" y="1788"/>
                    <a:pt x="829" y="1784"/>
                  </a:cubicBezTo>
                  <a:cubicBezTo>
                    <a:pt x="864" y="1781"/>
                    <a:pt x="899" y="1777"/>
                    <a:pt x="933" y="1773"/>
                  </a:cubicBezTo>
                  <a:cubicBezTo>
                    <a:pt x="968" y="1769"/>
                    <a:pt x="1002" y="1764"/>
                    <a:pt x="1037" y="1759"/>
                  </a:cubicBezTo>
                  <a:cubicBezTo>
                    <a:pt x="1072" y="1754"/>
                    <a:pt x="1106" y="1748"/>
                    <a:pt x="1141" y="1742"/>
                  </a:cubicBezTo>
                  <a:cubicBezTo>
                    <a:pt x="1175" y="1735"/>
                    <a:pt x="1210" y="1729"/>
                    <a:pt x="1245" y="1720"/>
                  </a:cubicBezTo>
                  <a:cubicBezTo>
                    <a:pt x="1279" y="1713"/>
                    <a:pt x="1314" y="1704"/>
                    <a:pt x="1348" y="1695"/>
                  </a:cubicBezTo>
                  <a:cubicBezTo>
                    <a:pt x="1383" y="1685"/>
                    <a:pt x="1418" y="1675"/>
                    <a:pt x="1452" y="1664"/>
                  </a:cubicBezTo>
                  <a:cubicBezTo>
                    <a:pt x="1486" y="1652"/>
                    <a:pt x="1521" y="1640"/>
                    <a:pt x="1556" y="1626"/>
                  </a:cubicBezTo>
                  <a:cubicBezTo>
                    <a:pt x="1590" y="1612"/>
                    <a:pt x="1625" y="1597"/>
                    <a:pt x="1659" y="1582"/>
                  </a:cubicBezTo>
                  <a:cubicBezTo>
                    <a:pt x="1694" y="1565"/>
                    <a:pt x="1729" y="1548"/>
                    <a:pt x="1763" y="1529"/>
                  </a:cubicBezTo>
                  <a:cubicBezTo>
                    <a:pt x="1798" y="1509"/>
                    <a:pt x="1832" y="1489"/>
                    <a:pt x="1867" y="1466"/>
                  </a:cubicBezTo>
                  <a:cubicBezTo>
                    <a:pt x="1902" y="1443"/>
                    <a:pt x="1936" y="1420"/>
                    <a:pt x="1971" y="1393"/>
                  </a:cubicBezTo>
                  <a:cubicBezTo>
                    <a:pt x="2005" y="1367"/>
                    <a:pt x="2040" y="1339"/>
                    <a:pt x="2074" y="1308"/>
                  </a:cubicBezTo>
                  <a:cubicBezTo>
                    <a:pt x="2109" y="1278"/>
                    <a:pt x="2144" y="1245"/>
                    <a:pt x="2178" y="1210"/>
                  </a:cubicBezTo>
                  <a:cubicBezTo>
                    <a:pt x="2212" y="1175"/>
                    <a:pt x="2247" y="1137"/>
                    <a:pt x="2282" y="1097"/>
                  </a:cubicBezTo>
                  <a:cubicBezTo>
                    <a:pt x="2316" y="1056"/>
                    <a:pt x="2351" y="1013"/>
                    <a:pt x="2385" y="966"/>
                  </a:cubicBezTo>
                  <a:cubicBezTo>
                    <a:pt x="2420" y="920"/>
                    <a:pt x="2455" y="871"/>
                    <a:pt x="2489" y="818"/>
                  </a:cubicBezTo>
                  <a:cubicBezTo>
                    <a:pt x="2524" y="765"/>
                    <a:pt x="2558" y="709"/>
                    <a:pt x="2593" y="649"/>
                  </a:cubicBezTo>
                  <a:cubicBezTo>
                    <a:pt x="2628" y="589"/>
                    <a:pt x="2662" y="526"/>
                    <a:pt x="2697" y="458"/>
                  </a:cubicBezTo>
                  <a:cubicBezTo>
                    <a:pt x="2731" y="391"/>
                    <a:pt x="2766" y="319"/>
                    <a:pt x="2801" y="243"/>
                  </a:cubicBezTo>
                  <a:cubicBezTo>
                    <a:pt x="2835" y="166"/>
                    <a:pt x="2870" y="81"/>
                    <a:pt x="2904" y="0"/>
                  </a:cubicBezTo>
                </a:path>
              </a:pathLst>
            </a:custGeom>
            <a:noFill/>
            <a:ln w="30163"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7" name="Szövegdoboz 46">
              <a:extLst>
                <a:ext uri="{FF2B5EF4-FFF2-40B4-BE49-F238E27FC236}">
                  <a16:creationId xmlns:a16="http://schemas.microsoft.com/office/drawing/2014/main" id="{F934E4D5-B405-4810-AE04-63BE1825D893}"/>
                </a:ext>
              </a:extLst>
            </p:cNvPr>
            <p:cNvSpPr txBox="1"/>
            <p:nvPr/>
          </p:nvSpPr>
          <p:spPr>
            <a:xfrm rot="17669295">
              <a:off x="10783224" y="2512152"/>
              <a:ext cx="1089144" cy="369332"/>
            </a:xfrm>
            <a:prstGeom prst="rect">
              <a:avLst/>
            </a:prstGeom>
            <a:noFill/>
          </p:spPr>
          <p:txBody>
            <a:bodyPr wrap="none" rtlCol="0">
              <a:spAutoFit/>
            </a:bodyPr>
            <a:lstStyle/>
            <a:p>
              <a:r>
                <a:rPr lang="hu-HU" dirty="0" smtClean="0"/>
                <a:t>methanol</a:t>
              </a:r>
              <a:endParaRPr lang="hu-HU" dirty="0"/>
            </a:p>
          </p:txBody>
        </p:sp>
      </p:grpSp>
      <p:grpSp>
        <p:nvGrpSpPr>
          <p:cNvPr id="50" name="Csoportba foglalás 49">
            <a:extLst>
              <a:ext uri="{FF2B5EF4-FFF2-40B4-BE49-F238E27FC236}">
                <a16:creationId xmlns:a16="http://schemas.microsoft.com/office/drawing/2014/main" id="{4AD30A5D-6006-4E1F-B8A1-B141A6BC5569}"/>
              </a:ext>
            </a:extLst>
          </p:cNvPr>
          <p:cNvGrpSpPr/>
          <p:nvPr/>
        </p:nvGrpSpPr>
        <p:grpSpPr>
          <a:xfrm>
            <a:off x="6922941" y="1636104"/>
            <a:ext cx="4116388" cy="3408804"/>
            <a:chOff x="7019926" y="1818834"/>
            <a:chExt cx="4116388" cy="3408804"/>
          </a:xfrm>
        </p:grpSpPr>
        <p:sp>
          <p:nvSpPr>
            <p:cNvPr id="16" name="Freeform 12">
              <a:extLst>
                <a:ext uri="{FF2B5EF4-FFF2-40B4-BE49-F238E27FC236}">
                  <a16:creationId xmlns:a16="http://schemas.microsoft.com/office/drawing/2014/main" id="{BA3AE46A-C463-4A1A-83B8-41527248C131}"/>
                </a:ext>
              </a:extLst>
            </p:cNvPr>
            <p:cNvSpPr>
              <a:spLocks/>
            </p:cNvSpPr>
            <p:nvPr/>
          </p:nvSpPr>
          <p:spPr bwMode="auto">
            <a:xfrm>
              <a:off x="7019926" y="2193925"/>
              <a:ext cx="4116388" cy="3033713"/>
            </a:xfrm>
            <a:custGeom>
              <a:avLst/>
              <a:gdLst>
                <a:gd name="T0" fmla="*/ 0 w 2593"/>
                <a:gd name="T1" fmla="*/ 1911 h 1911"/>
                <a:gd name="T2" fmla="*/ 103 w 2593"/>
                <a:gd name="T3" fmla="*/ 1904 h 1911"/>
                <a:gd name="T4" fmla="*/ 207 w 2593"/>
                <a:gd name="T5" fmla="*/ 1895 h 1911"/>
                <a:gd name="T6" fmla="*/ 311 w 2593"/>
                <a:gd name="T7" fmla="*/ 1883 h 1911"/>
                <a:gd name="T8" fmla="*/ 415 w 2593"/>
                <a:gd name="T9" fmla="*/ 1869 h 1911"/>
                <a:gd name="T10" fmla="*/ 518 w 2593"/>
                <a:gd name="T11" fmla="*/ 1852 h 1911"/>
                <a:gd name="T12" fmla="*/ 622 w 2593"/>
                <a:gd name="T13" fmla="*/ 1832 h 1911"/>
                <a:gd name="T14" fmla="*/ 726 w 2593"/>
                <a:gd name="T15" fmla="*/ 1808 h 1911"/>
                <a:gd name="T16" fmla="*/ 830 w 2593"/>
                <a:gd name="T17" fmla="*/ 1779 h 1911"/>
                <a:gd name="T18" fmla="*/ 933 w 2593"/>
                <a:gd name="T19" fmla="*/ 1745 h 1911"/>
                <a:gd name="T20" fmla="*/ 1037 w 2593"/>
                <a:gd name="T21" fmla="*/ 1706 h 1911"/>
                <a:gd name="T22" fmla="*/ 1141 w 2593"/>
                <a:gd name="T23" fmla="*/ 1661 h 1911"/>
                <a:gd name="T24" fmla="*/ 1245 w 2593"/>
                <a:gd name="T25" fmla="*/ 1609 h 1911"/>
                <a:gd name="T26" fmla="*/ 1348 w 2593"/>
                <a:gd name="T27" fmla="*/ 1550 h 1911"/>
                <a:gd name="T28" fmla="*/ 1452 w 2593"/>
                <a:gd name="T29" fmla="*/ 1482 h 1911"/>
                <a:gd name="T30" fmla="*/ 1556 w 2593"/>
                <a:gd name="T31" fmla="*/ 1406 h 1911"/>
                <a:gd name="T32" fmla="*/ 1660 w 2593"/>
                <a:gd name="T33" fmla="*/ 1320 h 1911"/>
                <a:gd name="T34" fmla="*/ 1763 w 2593"/>
                <a:gd name="T35" fmla="*/ 1225 h 1911"/>
                <a:gd name="T36" fmla="*/ 1867 w 2593"/>
                <a:gd name="T37" fmla="*/ 1118 h 1911"/>
                <a:gd name="T38" fmla="*/ 1971 w 2593"/>
                <a:gd name="T39" fmla="*/ 1000 h 1911"/>
                <a:gd name="T40" fmla="*/ 2074 w 2593"/>
                <a:gd name="T41" fmla="*/ 869 h 1911"/>
                <a:gd name="T42" fmla="*/ 2178 w 2593"/>
                <a:gd name="T43" fmla="*/ 725 h 1911"/>
                <a:gd name="T44" fmla="*/ 2282 w 2593"/>
                <a:gd name="T45" fmla="*/ 567 h 1911"/>
                <a:gd name="T46" fmla="*/ 2386 w 2593"/>
                <a:gd name="T47" fmla="*/ 394 h 1911"/>
                <a:gd name="T48" fmla="*/ 2490 w 2593"/>
                <a:gd name="T49" fmla="*/ 205 h 1911"/>
                <a:gd name="T50" fmla="*/ 2593 w 2593"/>
                <a:gd name="T51" fmla="*/ 0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3" h="1911">
                  <a:moveTo>
                    <a:pt x="0" y="1911"/>
                  </a:moveTo>
                  <a:cubicBezTo>
                    <a:pt x="34" y="1909"/>
                    <a:pt x="69" y="1907"/>
                    <a:pt x="103" y="1904"/>
                  </a:cubicBezTo>
                  <a:cubicBezTo>
                    <a:pt x="138" y="1901"/>
                    <a:pt x="173" y="1898"/>
                    <a:pt x="207" y="1895"/>
                  </a:cubicBezTo>
                  <a:cubicBezTo>
                    <a:pt x="242" y="1891"/>
                    <a:pt x="276" y="1888"/>
                    <a:pt x="311" y="1883"/>
                  </a:cubicBezTo>
                  <a:cubicBezTo>
                    <a:pt x="345" y="1879"/>
                    <a:pt x="380" y="1874"/>
                    <a:pt x="415" y="1869"/>
                  </a:cubicBezTo>
                  <a:cubicBezTo>
                    <a:pt x="449" y="1864"/>
                    <a:pt x="484" y="1858"/>
                    <a:pt x="518" y="1852"/>
                  </a:cubicBezTo>
                  <a:cubicBezTo>
                    <a:pt x="553" y="1846"/>
                    <a:pt x="588" y="1839"/>
                    <a:pt x="622" y="1832"/>
                  </a:cubicBezTo>
                  <a:cubicBezTo>
                    <a:pt x="657" y="1824"/>
                    <a:pt x="691" y="1816"/>
                    <a:pt x="726" y="1808"/>
                  </a:cubicBezTo>
                  <a:cubicBezTo>
                    <a:pt x="761" y="1799"/>
                    <a:pt x="795" y="1789"/>
                    <a:pt x="830" y="1779"/>
                  </a:cubicBezTo>
                  <a:cubicBezTo>
                    <a:pt x="864" y="1768"/>
                    <a:pt x="899" y="1757"/>
                    <a:pt x="933" y="1745"/>
                  </a:cubicBezTo>
                  <a:cubicBezTo>
                    <a:pt x="968" y="1733"/>
                    <a:pt x="1002" y="1720"/>
                    <a:pt x="1037" y="1706"/>
                  </a:cubicBezTo>
                  <a:cubicBezTo>
                    <a:pt x="1072" y="1692"/>
                    <a:pt x="1106" y="1677"/>
                    <a:pt x="1141" y="1661"/>
                  </a:cubicBezTo>
                  <a:cubicBezTo>
                    <a:pt x="1175" y="1645"/>
                    <a:pt x="1210" y="1627"/>
                    <a:pt x="1245" y="1609"/>
                  </a:cubicBezTo>
                  <a:cubicBezTo>
                    <a:pt x="1279" y="1590"/>
                    <a:pt x="1314" y="1571"/>
                    <a:pt x="1348" y="1550"/>
                  </a:cubicBezTo>
                  <a:cubicBezTo>
                    <a:pt x="1383" y="1529"/>
                    <a:pt x="1418" y="1506"/>
                    <a:pt x="1452" y="1482"/>
                  </a:cubicBezTo>
                  <a:cubicBezTo>
                    <a:pt x="1487" y="1458"/>
                    <a:pt x="1521" y="1433"/>
                    <a:pt x="1556" y="1406"/>
                  </a:cubicBezTo>
                  <a:cubicBezTo>
                    <a:pt x="1591" y="1379"/>
                    <a:pt x="1625" y="1351"/>
                    <a:pt x="1660" y="1320"/>
                  </a:cubicBezTo>
                  <a:cubicBezTo>
                    <a:pt x="1694" y="1290"/>
                    <a:pt x="1729" y="1259"/>
                    <a:pt x="1763" y="1225"/>
                  </a:cubicBezTo>
                  <a:cubicBezTo>
                    <a:pt x="1798" y="1191"/>
                    <a:pt x="1832" y="1155"/>
                    <a:pt x="1867" y="1118"/>
                  </a:cubicBezTo>
                  <a:cubicBezTo>
                    <a:pt x="1902" y="1080"/>
                    <a:pt x="1936" y="1041"/>
                    <a:pt x="1971" y="1000"/>
                  </a:cubicBezTo>
                  <a:cubicBezTo>
                    <a:pt x="2005" y="958"/>
                    <a:pt x="2040" y="915"/>
                    <a:pt x="2074" y="869"/>
                  </a:cubicBezTo>
                  <a:cubicBezTo>
                    <a:pt x="2109" y="823"/>
                    <a:pt x="2144" y="775"/>
                    <a:pt x="2178" y="725"/>
                  </a:cubicBezTo>
                  <a:cubicBezTo>
                    <a:pt x="2213" y="674"/>
                    <a:pt x="2247" y="622"/>
                    <a:pt x="2282" y="567"/>
                  </a:cubicBezTo>
                  <a:cubicBezTo>
                    <a:pt x="2317" y="512"/>
                    <a:pt x="2351" y="454"/>
                    <a:pt x="2386" y="394"/>
                  </a:cubicBezTo>
                  <a:cubicBezTo>
                    <a:pt x="2420" y="333"/>
                    <a:pt x="2455" y="271"/>
                    <a:pt x="2490" y="205"/>
                  </a:cubicBezTo>
                  <a:cubicBezTo>
                    <a:pt x="2524" y="140"/>
                    <a:pt x="2559" y="69"/>
                    <a:pt x="2593" y="0"/>
                  </a:cubicBezTo>
                </a:path>
              </a:pathLst>
            </a:custGeom>
            <a:noFill/>
            <a:ln w="30163"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9" name="Szövegdoboz 48">
              <a:extLst>
                <a:ext uri="{FF2B5EF4-FFF2-40B4-BE49-F238E27FC236}">
                  <a16:creationId xmlns:a16="http://schemas.microsoft.com/office/drawing/2014/main" id="{D027E5B4-7C33-475A-B9A8-733DDCF14A55}"/>
                </a:ext>
              </a:extLst>
            </p:cNvPr>
            <p:cNvSpPr txBox="1"/>
            <p:nvPr/>
          </p:nvSpPr>
          <p:spPr>
            <a:xfrm rot="17915240">
              <a:off x="10074586" y="2336284"/>
              <a:ext cx="1404231" cy="369332"/>
            </a:xfrm>
            <a:prstGeom prst="rect">
              <a:avLst/>
            </a:prstGeom>
            <a:noFill/>
          </p:spPr>
          <p:txBody>
            <a:bodyPr wrap="none" rtlCol="0">
              <a:spAutoFit/>
            </a:bodyPr>
            <a:lstStyle/>
            <a:p>
              <a:r>
                <a:rPr lang="hu-HU" dirty="0"/>
                <a:t>d</a:t>
              </a:r>
              <a:r>
                <a:rPr lang="hu-HU" dirty="0" smtClean="0"/>
                <a:t>iethyl-ether</a:t>
              </a:r>
              <a:endParaRPr lang="hu-HU" dirty="0"/>
            </a:p>
          </p:txBody>
        </p:sp>
      </p:grpSp>
      <p:cxnSp>
        <p:nvCxnSpPr>
          <p:cNvPr id="52" name="Egyenes összekötő nyíllal 51">
            <a:extLst>
              <a:ext uri="{FF2B5EF4-FFF2-40B4-BE49-F238E27FC236}">
                <a16:creationId xmlns:a16="http://schemas.microsoft.com/office/drawing/2014/main" id="{3DCAD636-3DCE-45BD-8496-C3B58D667B68}"/>
              </a:ext>
            </a:extLst>
          </p:cNvPr>
          <p:cNvCxnSpPr>
            <a:stCxn id="15" idx="20"/>
            <a:endCxn id="11" idx="11"/>
          </p:cNvCxnSpPr>
          <p:nvPr/>
        </p:nvCxnSpPr>
        <p:spPr>
          <a:xfrm flipH="1">
            <a:off x="10871054" y="4628983"/>
            <a:ext cx="1587" cy="4556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3" name="Egyenes összekötő nyíllal 52">
            <a:extLst>
              <a:ext uri="{FF2B5EF4-FFF2-40B4-BE49-F238E27FC236}">
                <a16:creationId xmlns:a16="http://schemas.microsoft.com/office/drawing/2014/main" id="{C9002611-62A2-484A-A608-32C046AB0F04}"/>
              </a:ext>
            </a:extLst>
          </p:cNvPr>
          <p:cNvCxnSpPr/>
          <p:nvPr/>
        </p:nvCxnSpPr>
        <p:spPr>
          <a:xfrm flipH="1">
            <a:off x="10197599" y="4628981"/>
            <a:ext cx="1587" cy="455613"/>
          </a:xfrm>
          <a:prstGeom prst="straightConnector1">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Egyenes összekötő nyíllal 53">
            <a:extLst>
              <a:ext uri="{FF2B5EF4-FFF2-40B4-BE49-F238E27FC236}">
                <a16:creationId xmlns:a16="http://schemas.microsoft.com/office/drawing/2014/main" id="{7A520E79-40C6-41B1-B26E-6FC02F28D18A}"/>
              </a:ext>
            </a:extLst>
          </p:cNvPr>
          <p:cNvCxnSpPr/>
          <p:nvPr/>
        </p:nvCxnSpPr>
        <p:spPr>
          <a:xfrm flipH="1">
            <a:off x="9694716" y="4625014"/>
            <a:ext cx="1587" cy="455613"/>
          </a:xfrm>
          <a:prstGeom prst="straightConnector1">
            <a:avLst/>
          </a:prstGeom>
          <a:ln w="254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55" name="Egyenes összekötő nyíllal 54">
            <a:extLst>
              <a:ext uri="{FF2B5EF4-FFF2-40B4-BE49-F238E27FC236}">
                <a16:creationId xmlns:a16="http://schemas.microsoft.com/office/drawing/2014/main" id="{0DCF6B15-D536-4A99-910E-989DB6971971}"/>
              </a:ext>
            </a:extLst>
          </p:cNvPr>
          <p:cNvCxnSpPr/>
          <p:nvPr/>
        </p:nvCxnSpPr>
        <p:spPr>
          <a:xfrm flipH="1">
            <a:off x="8766029" y="4628985"/>
            <a:ext cx="1587" cy="455613"/>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56" name="Szövegdoboz 55">
            <a:extLst>
              <a:ext uri="{FF2B5EF4-FFF2-40B4-BE49-F238E27FC236}">
                <a16:creationId xmlns:a16="http://schemas.microsoft.com/office/drawing/2014/main" id="{B35CAD01-2C41-4258-BBEC-13DF8106AD49}"/>
              </a:ext>
            </a:extLst>
          </p:cNvPr>
          <p:cNvSpPr txBox="1"/>
          <p:nvPr/>
        </p:nvSpPr>
        <p:spPr>
          <a:xfrm>
            <a:off x="7386477" y="5325365"/>
            <a:ext cx="4015843" cy="369332"/>
          </a:xfrm>
          <a:prstGeom prst="rect">
            <a:avLst/>
          </a:prstGeom>
          <a:noFill/>
        </p:spPr>
        <p:txBody>
          <a:bodyPr wrap="none" rtlCol="0">
            <a:spAutoFit/>
          </a:bodyPr>
          <a:lstStyle/>
          <a:p>
            <a:r>
              <a:rPr lang="hu-HU" dirty="0" smtClean="0"/>
              <a:t>T</a:t>
            </a:r>
            <a:r>
              <a:rPr lang="hu-HU" baseline="-25000" dirty="0" smtClean="0"/>
              <a:t>boiling</a:t>
            </a:r>
            <a:r>
              <a:rPr lang="hu-HU" dirty="0" smtClean="0"/>
              <a:t> </a:t>
            </a:r>
            <a:r>
              <a:rPr lang="hu-HU" dirty="0"/>
              <a:t>= </a:t>
            </a:r>
            <a:r>
              <a:rPr lang="hu-HU" dirty="0" smtClean="0"/>
              <a:t>        </a:t>
            </a:r>
            <a:r>
              <a:rPr lang="hu-HU" dirty="0" smtClean="0">
                <a:solidFill>
                  <a:srgbClr val="00B0F0"/>
                </a:solidFill>
              </a:rPr>
              <a:t>35°C</a:t>
            </a:r>
            <a:r>
              <a:rPr lang="hu-HU" dirty="0" smtClean="0"/>
              <a:t>        </a:t>
            </a:r>
            <a:r>
              <a:rPr lang="hu-HU" dirty="0">
                <a:solidFill>
                  <a:srgbClr val="FFC000"/>
                </a:solidFill>
              </a:rPr>
              <a:t>65°C</a:t>
            </a:r>
            <a:r>
              <a:rPr lang="hu-HU" dirty="0"/>
              <a:t>   </a:t>
            </a:r>
            <a:r>
              <a:rPr lang="hu-HU" dirty="0">
                <a:solidFill>
                  <a:schemeClr val="accent1">
                    <a:lumMod val="75000"/>
                  </a:schemeClr>
                </a:solidFill>
              </a:rPr>
              <a:t>80°C</a:t>
            </a:r>
            <a:r>
              <a:rPr lang="hu-HU" dirty="0"/>
              <a:t>   </a:t>
            </a:r>
            <a:r>
              <a:rPr lang="hu-HU" dirty="0">
                <a:solidFill>
                  <a:srgbClr val="FF0000"/>
                </a:solidFill>
              </a:rPr>
              <a:t>100 °C</a:t>
            </a:r>
          </a:p>
        </p:txBody>
      </p:sp>
      <p:sp>
        <p:nvSpPr>
          <p:cNvPr id="57" name="Szövegdoboz 56">
            <a:extLst>
              <a:ext uri="{FF2B5EF4-FFF2-40B4-BE49-F238E27FC236}">
                <a16:creationId xmlns:a16="http://schemas.microsoft.com/office/drawing/2014/main" id="{EB0A91A5-A374-468A-B86A-1E27742C7D65}"/>
              </a:ext>
            </a:extLst>
          </p:cNvPr>
          <p:cNvSpPr txBox="1"/>
          <p:nvPr/>
        </p:nvSpPr>
        <p:spPr>
          <a:xfrm>
            <a:off x="6095999" y="5854187"/>
            <a:ext cx="5616429" cy="707886"/>
          </a:xfrm>
          <a:prstGeom prst="rect">
            <a:avLst/>
          </a:prstGeom>
          <a:noFill/>
        </p:spPr>
        <p:txBody>
          <a:bodyPr wrap="square" rtlCol="0">
            <a:spAutoFit/>
          </a:bodyPr>
          <a:lstStyle/>
          <a:p>
            <a:pPr algn="ctr"/>
            <a:r>
              <a:rPr lang="hu-HU" sz="2000" dirty="0" smtClean="0">
                <a:latin typeface="Times New Roman" panose="02020603050405020304" pitchFamily="18" charset="0"/>
                <a:cs typeface="Times New Roman" panose="02020603050405020304" pitchFamily="18" charset="0"/>
              </a:rPr>
              <a:t>At a given presure, 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liquid </a:t>
            </a:r>
            <a:r>
              <a:rPr lang="hu-HU" sz="2000" dirty="0" smtClean="0">
                <a:latin typeface="Times New Roman" panose="02020603050405020304" pitchFamily="18" charset="0"/>
                <a:cs typeface="Times New Roman" panose="02020603050405020304" pitchFamily="18" charset="0"/>
              </a:rPr>
              <a:t>of</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lower boiling </a:t>
            </a:r>
            <a:r>
              <a:rPr lang="en-US" sz="2000" dirty="0" smtClean="0">
                <a:latin typeface="Times New Roman" panose="02020603050405020304" pitchFamily="18" charset="0"/>
                <a:cs typeface="Times New Roman" panose="02020603050405020304" pitchFamily="18" charset="0"/>
              </a:rPr>
              <a:t>point</a:t>
            </a:r>
            <a:r>
              <a:rPr lang="hu-HU" sz="2000" dirty="0" smtClean="0">
                <a:latin typeface="Times New Roman" panose="02020603050405020304" pitchFamily="18" charset="0"/>
                <a:cs typeface="Times New Roman" panose="02020603050405020304" pitchFamily="18" charset="0"/>
              </a:rPr>
              <a:t> and higher vapor pressure is more volatile</a:t>
            </a:r>
            <a:r>
              <a:rPr lang="hu-H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56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100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50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1"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0-#ppt_h/2"/>
                                          </p:val>
                                        </p:tav>
                                        <p:tav tm="100000">
                                          <p:val>
                                            <p:strVal val="#ppt_y"/>
                                          </p:val>
                                        </p:tav>
                                      </p:tavLst>
                                    </p:anim>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1"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ppt_x"/>
                                          </p:val>
                                        </p:tav>
                                        <p:tav tm="100000">
                                          <p:val>
                                            <p:strVal val="#ppt_x"/>
                                          </p:val>
                                        </p:tav>
                                      </p:tavLst>
                                    </p:anim>
                                    <p:anim calcmode="lin" valueType="num">
                                      <p:cBhvr additive="base">
                                        <p:cTn id="45"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fill="hold"/>
                                        <p:tgtEl>
                                          <p:spTgt spid="56"/>
                                        </p:tgtEl>
                                        <p:attrNameLst>
                                          <p:attrName>ppt_x</p:attrName>
                                        </p:attrNameLst>
                                      </p:cBhvr>
                                      <p:tavLst>
                                        <p:tav tm="0">
                                          <p:val>
                                            <p:strVal val="#ppt_x"/>
                                          </p:val>
                                        </p:tav>
                                        <p:tav tm="100000">
                                          <p:val>
                                            <p:strVal val="#ppt_x"/>
                                          </p:val>
                                        </p:tav>
                                      </p:tavLst>
                                    </p:anim>
                                    <p:anim calcmode="lin" valueType="num">
                                      <p:cBhvr additive="base">
                                        <p:cTn id="5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 calcmode="lin" valueType="num">
                                      <p:cBhvr additive="base">
                                        <p:cTn id="5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Capaillary activity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3"/>
            <a:ext cx="10515600" cy="4879977"/>
          </a:xfrm>
        </p:spPr>
        <p:txBody>
          <a:bodyPr>
            <a:normAutofit/>
          </a:bodyPr>
          <a:lstStyle/>
          <a:p>
            <a:r>
              <a:rPr lang="en-US" dirty="0">
                <a:latin typeface="Times New Roman" panose="02020603050405020304" pitchFamily="18" charset="0"/>
                <a:cs typeface="Times New Roman" panose="02020603050405020304" pitchFamily="18" charset="0"/>
              </a:rPr>
              <a:t>Both the surface tension and the vapor pressure of liquids are the result of attractive interactions between the </a:t>
            </a:r>
            <a:r>
              <a:rPr lang="hu-HU" dirty="0" smtClean="0">
                <a:latin typeface="Times New Roman" panose="02020603050405020304" pitchFamily="18" charset="0"/>
                <a:cs typeface="Times New Roman" panose="02020603050405020304" pitchFamily="18" charset="0"/>
              </a:rPr>
              <a:t>molecules of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liquid, and are </a:t>
            </a:r>
            <a:r>
              <a:rPr lang="hu-HU" dirty="0" smtClean="0">
                <a:latin typeface="Times New Roman" panose="02020603050405020304" pitchFamily="18" charset="0"/>
                <a:cs typeface="Times New Roman" panose="02020603050405020304" pitchFamily="18" charset="0"/>
              </a:rPr>
              <a:t>observed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the liquid-gas </a:t>
            </a:r>
            <a:r>
              <a:rPr lang="en-US" dirty="0" smtClean="0">
                <a:latin typeface="Times New Roman" panose="02020603050405020304" pitchFamily="18" charset="0"/>
                <a:cs typeface="Times New Roman" panose="02020603050405020304" pitchFamily="18" charset="0"/>
              </a:rPr>
              <a:t>interface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happens when a liquid comes in contact with a solid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Aft>
                <a:spcPts val="5000"/>
              </a:spcAft>
            </a:pPr>
            <a:r>
              <a:rPr lang="en-US" dirty="0">
                <a:latin typeface="Times New Roman" panose="02020603050405020304" pitchFamily="18" charset="0"/>
                <a:cs typeface="Times New Roman" panose="02020603050405020304" pitchFamily="18" charset="0"/>
              </a:rPr>
              <a:t>Then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a:t>
            </a:r>
            <a:r>
              <a:rPr lang="hu-HU" dirty="0" smtClean="0">
                <a:latin typeface="Times New Roman" panose="02020603050405020304" pitchFamily="18" charset="0"/>
                <a:cs typeface="Times New Roman" panose="02020603050405020304" pitchFamily="18" charset="0"/>
              </a:rPr>
              <a:t>observe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so-called capillary </a:t>
            </a:r>
            <a:r>
              <a:rPr lang="en-US" dirty="0" smtClean="0">
                <a:latin typeface="Times New Roman" panose="02020603050405020304" pitchFamily="18" charset="0"/>
                <a:cs typeface="Times New Roman" panose="02020603050405020304" pitchFamily="18" charset="0"/>
              </a:rPr>
              <a:t>activity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interaction between the liquid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(cohesion) can be </a:t>
            </a:r>
            <a:r>
              <a:rPr lang="en-US" dirty="0" smtClean="0">
                <a:latin typeface="Times New Roman" panose="02020603050405020304" pitchFamily="18" charset="0"/>
                <a:cs typeface="Times New Roman" panose="02020603050405020304" pitchFamily="18" charset="0"/>
              </a:rPr>
              <a:t>stronger</a:t>
            </a:r>
            <a:r>
              <a:rPr lang="hu-HU" dirty="0" smtClean="0">
                <a:latin typeface="Times New Roman" panose="02020603050405020304" pitchFamily="18" charset="0"/>
                <a:cs typeface="Times New Roman" panose="02020603050405020304" pitchFamily="18" charset="0"/>
              </a:rPr>
              <a:t> or weaker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solid surface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adhesion</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this leads to capillary activity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5F70FD08-9B44-4ABF-8303-F16BE52049BC}"/>
              </a:ext>
            </a:extLst>
          </p:cNvPr>
          <p:cNvSpPr txBox="1"/>
          <p:nvPr/>
        </p:nvSpPr>
        <p:spPr>
          <a:xfrm>
            <a:off x="3606687" y="4159248"/>
            <a:ext cx="5007653" cy="646331"/>
          </a:xfrm>
          <a:prstGeom prst="rect">
            <a:avLst/>
          </a:prstGeom>
          <a:noFill/>
        </p:spPr>
        <p:txBody>
          <a:bodyPr wrap="none" rtlCol="0">
            <a:spAutoFit/>
          </a:bodyPr>
          <a:lstStyle/>
          <a:p>
            <a:r>
              <a:rPr lang="hu-HU" dirty="0">
                <a:hlinkClick r:id="rId3"/>
              </a:rPr>
              <a:t>https://www.youtube.com/watch?v=YoF7RuBZIpM</a:t>
            </a:r>
            <a:r>
              <a:rPr lang="hu-HU" dirty="0"/>
              <a:t> </a:t>
            </a:r>
          </a:p>
          <a:p>
            <a:endParaRPr lang="hu-HU" dirty="0"/>
          </a:p>
        </p:txBody>
      </p:sp>
      <p:sp>
        <p:nvSpPr>
          <p:cNvPr id="5" name="Slide Number Placeholder 4"/>
          <p:cNvSpPr>
            <a:spLocks noGrp="1"/>
          </p:cNvSpPr>
          <p:nvPr>
            <p:ph type="sldNum" sz="quarter" idx="12"/>
          </p:nvPr>
        </p:nvSpPr>
        <p:spPr/>
        <p:txBody>
          <a:bodyPr/>
          <a:lstStyle/>
          <a:p>
            <a:fld id="{3C4C4ECE-28BA-4963-8103-0CE331711D51}" type="slidenum">
              <a:rPr lang="hu-HU" smtClean="0"/>
              <a:t>45</a:t>
            </a:fld>
            <a:endParaRPr lang="hu-HU"/>
          </a:p>
        </p:txBody>
      </p:sp>
    </p:spTree>
    <p:extLst>
      <p:ext uri="{BB962C8B-B14F-4D97-AF65-F5344CB8AC3E}">
        <p14:creationId xmlns:p14="http://schemas.microsoft.com/office/powerpoint/2010/main" val="5338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Capillary activity</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C8858226-7E34-4FD0-8E7A-2EDDA054DBF6}"/>
              </a:ext>
            </a:extLst>
          </p:cNvPr>
          <p:cNvSpPr txBox="1"/>
          <p:nvPr/>
        </p:nvSpPr>
        <p:spPr>
          <a:xfrm>
            <a:off x="3961479" y="6333647"/>
            <a:ext cx="5171673" cy="369332"/>
          </a:xfrm>
          <a:prstGeom prst="rect">
            <a:avLst/>
          </a:prstGeom>
          <a:noFill/>
        </p:spPr>
        <p:txBody>
          <a:bodyPr wrap="none" rtlCol="0">
            <a:spAutoFit/>
          </a:bodyPr>
          <a:lstStyle/>
          <a:p>
            <a:pPr algn="ctr"/>
            <a:r>
              <a:rPr lang="hu-HU" dirty="0">
                <a:hlinkClick r:id="rId3"/>
              </a:rPr>
              <a:t>https://www.youtube.com/watch?v=3BBCAD8MSko</a:t>
            </a:r>
            <a:r>
              <a:rPr lang="hu-HU" dirty="0"/>
              <a:t> </a:t>
            </a:r>
          </a:p>
        </p:txBody>
      </p:sp>
      <p:sp>
        <p:nvSpPr>
          <p:cNvPr id="13" name="Szövegdoboz 12">
            <a:extLst>
              <a:ext uri="{FF2B5EF4-FFF2-40B4-BE49-F238E27FC236}">
                <a16:creationId xmlns:a16="http://schemas.microsoft.com/office/drawing/2014/main" id="{CF38B185-8C8C-4463-902A-B30F6006829A}"/>
              </a:ext>
            </a:extLst>
          </p:cNvPr>
          <p:cNvSpPr txBox="1"/>
          <p:nvPr/>
        </p:nvSpPr>
        <p:spPr>
          <a:xfrm>
            <a:off x="3345064" y="1725322"/>
            <a:ext cx="8050242"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adhesion is stronger than cohesion, the surface of the liquid is concave</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sp>
        <p:nvSpPr>
          <p:cNvPr id="259" name="Szövegdoboz 258">
            <a:extLst>
              <a:ext uri="{FF2B5EF4-FFF2-40B4-BE49-F238E27FC236}">
                <a16:creationId xmlns:a16="http://schemas.microsoft.com/office/drawing/2014/main" id="{8F315F19-516B-46AF-AF26-20AE38B71BD6}"/>
              </a:ext>
            </a:extLst>
          </p:cNvPr>
          <p:cNvSpPr txBox="1"/>
          <p:nvPr/>
        </p:nvSpPr>
        <p:spPr>
          <a:xfrm>
            <a:off x="3380896" y="2816361"/>
            <a:ext cx="797605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the liquid surface is concave, the liquid level rises in the capillary</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grpSp>
        <p:nvGrpSpPr>
          <p:cNvPr id="263" name="Csoportba foglalás 262">
            <a:extLst>
              <a:ext uri="{FF2B5EF4-FFF2-40B4-BE49-F238E27FC236}">
                <a16:creationId xmlns:a16="http://schemas.microsoft.com/office/drawing/2014/main" id="{DBA914C0-2C1D-4E14-9663-23FB1A12BC17}"/>
              </a:ext>
            </a:extLst>
          </p:cNvPr>
          <p:cNvGrpSpPr/>
          <p:nvPr/>
        </p:nvGrpSpPr>
        <p:grpSpPr>
          <a:xfrm>
            <a:off x="193191" y="2113882"/>
            <a:ext cx="2881746" cy="1840221"/>
            <a:chOff x="332509" y="4212236"/>
            <a:chExt cx="2881746" cy="1840221"/>
          </a:xfrm>
        </p:grpSpPr>
        <p:sp>
          <p:nvSpPr>
            <p:cNvPr id="261" name="Téglalap 260">
              <a:extLst>
                <a:ext uri="{FF2B5EF4-FFF2-40B4-BE49-F238E27FC236}">
                  <a16:creationId xmlns:a16="http://schemas.microsoft.com/office/drawing/2014/main" id="{FDE768F7-56E6-45EE-AE4A-678FDCC1656F}"/>
                </a:ext>
              </a:extLst>
            </p:cNvPr>
            <p:cNvSpPr/>
            <p:nvPr/>
          </p:nvSpPr>
          <p:spPr>
            <a:xfrm>
              <a:off x="332509" y="4347604"/>
              <a:ext cx="2881746" cy="170485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Téglalap 261">
              <a:extLst>
                <a:ext uri="{FF2B5EF4-FFF2-40B4-BE49-F238E27FC236}">
                  <a16:creationId xmlns:a16="http://schemas.microsoft.com/office/drawing/2014/main" id="{8B534721-213D-4098-AAE2-6CCB0F208559}"/>
                </a:ext>
              </a:extLst>
            </p:cNvPr>
            <p:cNvSpPr/>
            <p:nvPr/>
          </p:nvSpPr>
          <p:spPr>
            <a:xfrm>
              <a:off x="351560" y="4212236"/>
              <a:ext cx="2844000" cy="25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68" name="Csoportba foglalás 267">
            <a:extLst>
              <a:ext uri="{FF2B5EF4-FFF2-40B4-BE49-F238E27FC236}">
                <a16:creationId xmlns:a16="http://schemas.microsoft.com/office/drawing/2014/main" id="{A9A011C4-BD5F-4F8E-8FB5-328787BA9DA9}"/>
              </a:ext>
            </a:extLst>
          </p:cNvPr>
          <p:cNvGrpSpPr/>
          <p:nvPr/>
        </p:nvGrpSpPr>
        <p:grpSpPr>
          <a:xfrm>
            <a:off x="1488883" y="290064"/>
            <a:ext cx="291902" cy="3073865"/>
            <a:chOff x="971606" y="1563298"/>
            <a:chExt cx="291902" cy="1393017"/>
          </a:xfrm>
        </p:grpSpPr>
        <p:sp>
          <p:nvSpPr>
            <p:cNvPr id="264" name="Téglalap 263">
              <a:extLst>
                <a:ext uri="{FF2B5EF4-FFF2-40B4-BE49-F238E27FC236}">
                  <a16:creationId xmlns:a16="http://schemas.microsoft.com/office/drawing/2014/main" id="{4034B398-E9FA-4CA3-92E1-6BBBCB620DDF}"/>
                </a:ext>
              </a:extLst>
            </p:cNvPr>
            <p:cNvSpPr/>
            <p:nvPr/>
          </p:nvSpPr>
          <p:spPr>
            <a:xfrm>
              <a:off x="973146" y="1981200"/>
              <a:ext cx="290362" cy="9715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lekerekített 8">
              <a:extLst>
                <a:ext uri="{FF2B5EF4-FFF2-40B4-BE49-F238E27FC236}">
                  <a16:creationId xmlns:a16="http://schemas.microsoft.com/office/drawing/2014/main" id="{09070130-FB0D-4CDD-AC91-37D7C5AE460C}"/>
                </a:ext>
              </a:extLst>
            </p:cNvPr>
            <p:cNvSpPr/>
            <p:nvPr/>
          </p:nvSpPr>
          <p:spPr>
            <a:xfrm>
              <a:off x="971606" y="1766436"/>
              <a:ext cx="290362" cy="346198"/>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C881CDE4-0C3E-4E02-8015-5E7D963C6043}"/>
                </a:ext>
              </a:extLst>
            </p:cNvPr>
            <p:cNvSpPr/>
            <p:nvPr/>
          </p:nvSpPr>
          <p:spPr>
            <a:xfrm flipH="1">
              <a:off x="985387" y="1698617"/>
              <a:ext cx="262800" cy="184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6" name="Egyenes összekötő 265">
              <a:extLst>
                <a:ext uri="{FF2B5EF4-FFF2-40B4-BE49-F238E27FC236}">
                  <a16:creationId xmlns:a16="http://schemas.microsoft.com/office/drawing/2014/main" id="{A9B705AB-DB07-49E7-BC51-328603C38011}"/>
                </a:ext>
              </a:extLst>
            </p:cNvPr>
            <p:cNvCxnSpPr>
              <a:cxnSpLocks/>
            </p:cNvCxnSpPr>
            <p:nvPr/>
          </p:nvCxnSpPr>
          <p:spPr>
            <a:xfrm>
              <a:off x="1261968" y="1563298"/>
              <a:ext cx="0" cy="1389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Egyenes összekötő 266">
              <a:extLst>
                <a:ext uri="{FF2B5EF4-FFF2-40B4-BE49-F238E27FC236}">
                  <a16:creationId xmlns:a16="http://schemas.microsoft.com/office/drawing/2014/main" id="{FDE72D2A-9CA0-48D0-8F1A-A82052E1B605}"/>
                </a:ext>
              </a:extLst>
            </p:cNvPr>
            <p:cNvCxnSpPr/>
            <p:nvPr/>
          </p:nvCxnSpPr>
          <p:spPr>
            <a:xfrm>
              <a:off x="971606" y="1566862"/>
              <a:ext cx="0" cy="1389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6" name="Csoportba foglalás 285">
            <a:extLst>
              <a:ext uri="{FF2B5EF4-FFF2-40B4-BE49-F238E27FC236}">
                <a16:creationId xmlns:a16="http://schemas.microsoft.com/office/drawing/2014/main" id="{DAB2388F-2542-4FD4-A41D-F19938588CAF}"/>
              </a:ext>
            </a:extLst>
          </p:cNvPr>
          <p:cNvGrpSpPr/>
          <p:nvPr/>
        </p:nvGrpSpPr>
        <p:grpSpPr>
          <a:xfrm>
            <a:off x="608555" y="4493356"/>
            <a:ext cx="2113298" cy="2167126"/>
            <a:chOff x="608555" y="4493356"/>
            <a:chExt cx="2113298" cy="2167126"/>
          </a:xfrm>
        </p:grpSpPr>
        <p:sp>
          <p:nvSpPr>
            <p:cNvPr id="270" name="Téglalap 269">
              <a:extLst>
                <a:ext uri="{FF2B5EF4-FFF2-40B4-BE49-F238E27FC236}">
                  <a16:creationId xmlns:a16="http://schemas.microsoft.com/office/drawing/2014/main" id="{29A20E04-C37C-474B-88C9-D5DA9CDF9A3D}"/>
                </a:ext>
              </a:extLst>
            </p:cNvPr>
            <p:cNvSpPr/>
            <p:nvPr/>
          </p:nvSpPr>
          <p:spPr>
            <a:xfrm>
              <a:off x="619704" y="5437625"/>
              <a:ext cx="2102149" cy="121572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9" name="Ellipszis 278">
              <a:extLst>
                <a:ext uri="{FF2B5EF4-FFF2-40B4-BE49-F238E27FC236}">
                  <a16:creationId xmlns:a16="http://schemas.microsoft.com/office/drawing/2014/main" id="{B3154E41-3ECD-4C3D-9AA0-8CE5A18138A1}"/>
                </a:ext>
              </a:extLst>
            </p:cNvPr>
            <p:cNvSpPr/>
            <p:nvPr/>
          </p:nvSpPr>
          <p:spPr>
            <a:xfrm>
              <a:off x="644770" y="4773498"/>
              <a:ext cx="2016000" cy="1215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3" name="Egyenes összekötő 272">
              <a:extLst>
                <a:ext uri="{FF2B5EF4-FFF2-40B4-BE49-F238E27FC236}">
                  <a16:creationId xmlns:a16="http://schemas.microsoft.com/office/drawing/2014/main" id="{392608ED-A82F-485C-B265-F4CB16704619}"/>
                </a:ext>
              </a:extLst>
            </p:cNvPr>
            <p:cNvCxnSpPr>
              <a:cxnSpLocks/>
            </p:cNvCxnSpPr>
            <p:nvPr/>
          </p:nvCxnSpPr>
          <p:spPr>
            <a:xfrm>
              <a:off x="2692776" y="4500482"/>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Egyenes összekötő 273">
              <a:extLst>
                <a:ext uri="{FF2B5EF4-FFF2-40B4-BE49-F238E27FC236}">
                  <a16:creationId xmlns:a16="http://schemas.microsoft.com/office/drawing/2014/main" id="{31FEF2C5-2A3F-40A4-87BB-C61CAB37F538}"/>
                </a:ext>
              </a:extLst>
            </p:cNvPr>
            <p:cNvCxnSpPr>
              <a:cxnSpLocks/>
            </p:cNvCxnSpPr>
            <p:nvPr/>
          </p:nvCxnSpPr>
          <p:spPr>
            <a:xfrm>
              <a:off x="608555" y="4493356"/>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5" name="Egyenes összekötő nyíllal 294">
            <a:extLst>
              <a:ext uri="{FF2B5EF4-FFF2-40B4-BE49-F238E27FC236}">
                <a16:creationId xmlns:a16="http://schemas.microsoft.com/office/drawing/2014/main" id="{640ACA15-D1A6-4348-AE2B-8749EAE2AD72}"/>
              </a:ext>
            </a:extLst>
          </p:cNvPr>
          <p:cNvCxnSpPr>
            <a:cxnSpLocks/>
          </p:cNvCxnSpPr>
          <p:nvPr/>
        </p:nvCxnSpPr>
        <p:spPr>
          <a:xfrm flipV="1">
            <a:off x="2660769" y="496251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nvGrpSpPr>
          <p:cNvPr id="31" name="Csoportba foglalás 30">
            <a:extLst>
              <a:ext uri="{FF2B5EF4-FFF2-40B4-BE49-F238E27FC236}">
                <a16:creationId xmlns:a16="http://schemas.microsoft.com/office/drawing/2014/main" id="{3683ECEA-8C24-4A6E-BB2F-343C8CFCC59B}"/>
              </a:ext>
            </a:extLst>
          </p:cNvPr>
          <p:cNvGrpSpPr/>
          <p:nvPr/>
        </p:nvGrpSpPr>
        <p:grpSpPr>
          <a:xfrm>
            <a:off x="640562" y="4827607"/>
            <a:ext cx="2020207" cy="733157"/>
            <a:chOff x="640562" y="4827607"/>
            <a:chExt cx="2020207" cy="733157"/>
          </a:xfrm>
        </p:grpSpPr>
        <p:sp>
          <p:nvSpPr>
            <p:cNvPr id="283" name="Ellipszis 282">
              <a:extLst>
                <a:ext uri="{FF2B5EF4-FFF2-40B4-BE49-F238E27FC236}">
                  <a16:creationId xmlns:a16="http://schemas.microsoft.com/office/drawing/2014/main" id="{CB0BE4ED-8A97-4B71-A7B4-F407B37EEE14}"/>
                </a:ext>
              </a:extLst>
            </p:cNvPr>
            <p:cNvSpPr/>
            <p:nvPr/>
          </p:nvSpPr>
          <p:spPr>
            <a:xfrm>
              <a:off x="640562" y="5288387"/>
              <a:ext cx="2020207" cy="269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8" name="Csoportba foglalás 27">
              <a:extLst>
                <a:ext uri="{FF2B5EF4-FFF2-40B4-BE49-F238E27FC236}">
                  <a16:creationId xmlns:a16="http://schemas.microsoft.com/office/drawing/2014/main" id="{F41C54F2-AD33-408C-B3FD-4E678128ACA0}"/>
                </a:ext>
              </a:extLst>
            </p:cNvPr>
            <p:cNvGrpSpPr/>
            <p:nvPr/>
          </p:nvGrpSpPr>
          <p:grpSpPr>
            <a:xfrm>
              <a:off x="640562" y="4827607"/>
              <a:ext cx="1804718" cy="733157"/>
              <a:chOff x="640562" y="4827607"/>
              <a:chExt cx="1804718" cy="733157"/>
            </a:xfrm>
          </p:grpSpPr>
          <p:cxnSp>
            <p:nvCxnSpPr>
              <p:cNvPr id="285" name="Egyenes összekötő nyíllal 284">
                <a:extLst>
                  <a:ext uri="{FF2B5EF4-FFF2-40B4-BE49-F238E27FC236}">
                    <a16:creationId xmlns:a16="http://schemas.microsoft.com/office/drawing/2014/main" id="{BBA29EBB-3D84-4268-A8C6-A57F0260E809}"/>
                  </a:ext>
                </a:extLst>
              </p:cNvPr>
              <p:cNvCxnSpPr>
                <a:cxnSpLocks/>
              </p:cNvCxnSpPr>
              <p:nvPr/>
            </p:nvCxnSpPr>
            <p:spPr>
              <a:xfrm flipV="1">
                <a:off x="640562" y="496251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6" name="Egyenes összekötő nyíllal 295">
                <a:extLst>
                  <a:ext uri="{FF2B5EF4-FFF2-40B4-BE49-F238E27FC236}">
                    <a16:creationId xmlns:a16="http://schemas.microsoft.com/office/drawing/2014/main" id="{10D748DB-4E3C-4C09-8EB7-933DF9507276}"/>
                  </a:ext>
                </a:extLst>
              </p:cNvPr>
              <p:cNvCxnSpPr>
                <a:cxnSpLocks/>
              </p:cNvCxnSpPr>
              <p:nvPr/>
            </p:nvCxnSpPr>
            <p:spPr>
              <a:xfrm flipV="1">
                <a:off x="978057" y="4854072"/>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7" name="Egyenes összekötő nyíllal 296">
                <a:extLst>
                  <a:ext uri="{FF2B5EF4-FFF2-40B4-BE49-F238E27FC236}">
                    <a16:creationId xmlns:a16="http://schemas.microsoft.com/office/drawing/2014/main" id="{B40BA1C7-B04D-4770-9660-07289F0279F8}"/>
                  </a:ext>
                </a:extLst>
              </p:cNvPr>
              <p:cNvCxnSpPr>
                <a:cxnSpLocks/>
              </p:cNvCxnSpPr>
              <p:nvPr/>
            </p:nvCxnSpPr>
            <p:spPr>
              <a:xfrm flipV="1">
                <a:off x="1669495" y="4827607"/>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8" name="Egyenes összekötő nyíllal 297">
                <a:extLst>
                  <a:ext uri="{FF2B5EF4-FFF2-40B4-BE49-F238E27FC236}">
                    <a16:creationId xmlns:a16="http://schemas.microsoft.com/office/drawing/2014/main" id="{D317F163-3236-41BC-9C35-1D36CA1D69FB}"/>
                  </a:ext>
                </a:extLst>
              </p:cNvPr>
              <p:cNvCxnSpPr>
                <a:cxnSpLocks/>
              </p:cNvCxnSpPr>
              <p:nvPr/>
            </p:nvCxnSpPr>
            <p:spPr>
              <a:xfrm flipV="1">
                <a:off x="1330668" y="4827607"/>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9" name="Egyenes összekötő nyíllal 298">
                <a:extLst>
                  <a:ext uri="{FF2B5EF4-FFF2-40B4-BE49-F238E27FC236}">
                    <a16:creationId xmlns:a16="http://schemas.microsoft.com/office/drawing/2014/main" id="{6E9B0F36-E7D2-4C49-BA53-1EC7BF3E611A}"/>
                  </a:ext>
                </a:extLst>
              </p:cNvPr>
              <p:cNvCxnSpPr>
                <a:cxnSpLocks/>
              </p:cNvCxnSpPr>
              <p:nvPr/>
            </p:nvCxnSpPr>
            <p:spPr>
              <a:xfrm flipV="1">
                <a:off x="2003021" y="4827607"/>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0" name="Egyenes összekötő nyíllal 299">
                <a:extLst>
                  <a:ext uri="{FF2B5EF4-FFF2-40B4-BE49-F238E27FC236}">
                    <a16:creationId xmlns:a16="http://schemas.microsoft.com/office/drawing/2014/main" id="{4A48B6C1-62A2-44EB-82DA-A0C99F493596}"/>
                  </a:ext>
                </a:extLst>
              </p:cNvPr>
              <p:cNvCxnSpPr>
                <a:cxnSpLocks/>
              </p:cNvCxnSpPr>
              <p:nvPr/>
            </p:nvCxnSpPr>
            <p:spPr>
              <a:xfrm flipV="1">
                <a:off x="2318369" y="4854072"/>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1" name="Egyenes összekötő nyíllal 300">
                <a:extLst>
                  <a:ext uri="{FF2B5EF4-FFF2-40B4-BE49-F238E27FC236}">
                    <a16:creationId xmlns:a16="http://schemas.microsoft.com/office/drawing/2014/main" id="{18D41BD5-0850-4DE3-AD49-62B66EEB2794}"/>
                  </a:ext>
                </a:extLst>
              </p:cNvPr>
              <p:cNvCxnSpPr>
                <a:cxnSpLocks/>
              </p:cNvCxnSpPr>
              <p:nvPr/>
            </p:nvCxnSpPr>
            <p:spPr>
              <a:xfrm flipV="1">
                <a:off x="2445280" y="5044863"/>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2" name="Egyenes összekötő nyíllal 301">
                <a:extLst>
                  <a:ext uri="{FF2B5EF4-FFF2-40B4-BE49-F238E27FC236}">
                    <a16:creationId xmlns:a16="http://schemas.microsoft.com/office/drawing/2014/main" id="{C89798CB-BE87-4AA7-AEED-E9C2A21BA40E}"/>
                  </a:ext>
                </a:extLst>
              </p:cNvPr>
              <p:cNvCxnSpPr>
                <a:cxnSpLocks/>
              </p:cNvCxnSpPr>
              <p:nvPr/>
            </p:nvCxnSpPr>
            <p:spPr>
              <a:xfrm flipV="1">
                <a:off x="2167373" y="5080584"/>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3" name="Egyenes összekötő nyíllal 302">
                <a:extLst>
                  <a:ext uri="{FF2B5EF4-FFF2-40B4-BE49-F238E27FC236}">
                    <a16:creationId xmlns:a16="http://schemas.microsoft.com/office/drawing/2014/main" id="{55AFA72E-C747-4ABC-929E-BAC7F845C028}"/>
                  </a:ext>
                </a:extLst>
              </p:cNvPr>
              <p:cNvCxnSpPr>
                <a:cxnSpLocks/>
              </p:cNvCxnSpPr>
              <p:nvPr/>
            </p:nvCxnSpPr>
            <p:spPr>
              <a:xfrm flipV="1">
                <a:off x="1847633" y="509400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4" name="Egyenes összekötő nyíllal 303">
                <a:extLst>
                  <a:ext uri="{FF2B5EF4-FFF2-40B4-BE49-F238E27FC236}">
                    <a16:creationId xmlns:a16="http://schemas.microsoft.com/office/drawing/2014/main" id="{79A1C23E-6BBE-4B27-AE74-935D5FE2F982}"/>
                  </a:ext>
                </a:extLst>
              </p:cNvPr>
              <p:cNvCxnSpPr>
                <a:cxnSpLocks/>
              </p:cNvCxnSpPr>
              <p:nvPr/>
            </p:nvCxnSpPr>
            <p:spPr>
              <a:xfrm flipV="1">
                <a:off x="1498750" y="5099984"/>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5" name="Egyenes összekötő nyíllal 304">
                <a:extLst>
                  <a:ext uri="{FF2B5EF4-FFF2-40B4-BE49-F238E27FC236}">
                    <a16:creationId xmlns:a16="http://schemas.microsoft.com/office/drawing/2014/main" id="{FDB8102A-FB6B-4181-ABBD-F841557F933C}"/>
                  </a:ext>
                </a:extLst>
              </p:cNvPr>
              <p:cNvCxnSpPr>
                <a:cxnSpLocks/>
              </p:cNvCxnSpPr>
              <p:nvPr/>
            </p:nvCxnSpPr>
            <p:spPr>
              <a:xfrm flipV="1">
                <a:off x="1172291" y="509400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6" name="Egyenes összekötő nyíllal 305">
                <a:extLst>
                  <a:ext uri="{FF2B5EF4-FFF2-40B4-BE49-F238E27FC236}">
                    <a16:creationId xmlns:a16="http://schemas.microsoft.com/office/drawing/2014/main" id="{63B94055-2E30-4266-8446-7D8D91A9EF1C}"/>
                  </a:ext>
                </a:extLst>
              </p:cNvPr>
              <p:cNvCxnSpPr>
                <a:cxnSpLocks/>
              </p:cNvCxnSpPr>
              <p:nvPr/>
            </p:nvCxnSpPr>
            <p:spPr>
              <a:xfrm flipV="1">
                <a:off x="838200" y="5044863"/>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grpSp>
        <p:nvGrpSpPr>
          <p:cNvPr id="32" name="Csoportba foglalás 31">
            <a:extLst>
              <a:ext uri="{FF2B5EF4-FFF2-40B4-BE49-F238E27FC236}">
                <a16:creationId xmlns:a16="http://schemas.microsoft.com/office/drawing/2014/main" id="{20BD6314-1B53-4885-894A-7329E6CD0C81}"/>
              </a:ext>
            </a:extLst>
          </p:cNvPr>
          <p:cNvGrpSpPr/>
          <p:nvPr/>
        </p:nvGrpSpPr>
        <p:grpSpPr>
          <a:xfrm>
            <a:off x="2302525" y="5409282"/>
            <a:ext cx="385591" cy="1109031"/>
            <a:chOff x="2302525" y="5409282"/>
            <a:chExt cx="385591" cy="1109031"/>
          </a:xfrm>
        </p:grpSpPr>
        <p:cxnSp>
          <p:nvCxnSpPr>
            <p:cNvPr id="289" name="Egyenes összekötő 288">
              <a:extLst>
                <a:ext uri="{FF2B5EF4-FFF2-40B4-BE49-F238E27FC236}">
                  <a16:creationId xmlns:a16="http://schemas.microsoft.com/office/drawing/2014/main" id="{A63E8D5A-90D8-4429-B159-0B1C655CB239}"/>
                </a:ext>
              </a:extLst>
            </p:cNvPr>
            <p:cNvCxnSpPr>
              <a:cxnSpLocks/>
            </p:cNvCxnSpPr>
            <p:nvPr/>
          </p:nvCxnSpPr>
          <p:spPr>
            <a:xfrm flipH="1">
              <a:off x="2302525" y="5409282"/>
              <a:ext cx="385591" cy="1109031"/>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07" name="Szövegdoboz 306">
              <a:extLst>
                <a:ext uri="{FF2B5EF4-FFF2-40B4-BE49-F238E27FC236}">
                  <a16:creationId xmlns:a16="http://schemas.microsoft.com/office/drawing/2014/main" id="{BB6A59D5-A793-4BA9-B946-F14BEA7E10D4}"/>
                </a:ext>
              </a:extLst>
            </p:cNvPr>
            <p:cNvSpPr txBox="1"/>
            <p:nvPr/>
          </p:nvSpPr>
          <p:spPr>
            <a:xfrm>
              <a:off x="2378293" y="6148981"/>
              <a:ext cx="298480" cy="369332"/>
            </a:xfrm>
            <a:prstGeom prst="rect">
              <a:avLst/>
            </a:prstGeom>
            <a:noFill/>
          </p:spPr>
          <p:txBody>
            <a:bodyPr wrap="none" rtlCol="0">
              <a:spAutoFit/>
            </a:bodyPr>
            <a:lstStyle/>
            <a:p>
              <a:r>
                <a:rPr lang="el-GR" i="1" dirty="0">
                  <a:solidFill>
                    <a:schemeClr val="bg1"/>
                  </a:solidFill>
                  <a:latin typeface="Times New Roman" panose="02020603050405020304" pitchFamily="18" charset="0"/>
                  <a:cs typeface="Times New Roman" panose="02020603050405020304" pitchFamily="18" charset="0"/>
                </a:rPr>
                <a:t>θ</a:t>
              </a:r>
              <a:endParaRPr lang="hu-HU" i="1" dirty="0">
                <a:solidFill>
                  <a:schemeClr val="bg1"/>
                </a:solidFill>
                <a:latin typeface="Times New Roman" panose="02020603050405020304" pitchFamily="18" charset="0"/>
                <a:cs typeface="Times New Roman" panose="02020603050405020304" pitchFamily="18" charset="0"/>
              </a:endParaRPr>
            </a:p>
          </p:txBody>
        </p:sp>
      </p:grpSp>
      <p:grpSp>
        <p:nvGrpSpPr>
          <p:cNvPr id="27" name="Csoportba foglalás 26">
            <a:extLst>
              <a:ext uri="{FF2B5EF4-FFF2-40B4-BE49-F238E27FC236}">
                <a16:creationId xmlns:a16="http://schemas.microsoft.com/office/drawing/2014/main" id="{A7178930-0421-4089-B4B1-F4E0ED9456D4}"/>
              </a:ext>
            </a:extLst>
          </p:cNvPr>
          <p:cNvGrpSpPr/>
          <p:nvPr/>
        </p:nvGrpSpPr>
        <p:grpSpPr>
          <a:xfrm>
            <a:off x="2513196" y="4826724"/>
            <a:ext cx="540000" cy="828000"/>
            <a:chOff x="2513196" y="4826724"/>
            <a:chExt cx="540000" cy="828000"/>
          </a:xfrm>
        </p:grpSpPr>
        <p:cxnSp>
          <p:nvCxnSpPr>
            <p:cNvPr id="8" name="Egyenes összekötő 7">
              <a:extLst>
                <a:ext uri="{FF2B5EF4-FFF2-40B4-BE49-F238E27FC236}">
                  <a16:creationId xmlns:a16="http://schemas.microsoft.com/office/drawing/2014/main" id="{4C79DE21-B33C-4F32-AFE4-1586CB98F177}"/>
                </a:ext>
              </a:extLst>
            </p:cNvPr>
            <p:cNvCxnSpPr>
              <a:cxnSpLocks/>
            </p:cNvCxnSpPr>
            <p:nvPr/>
          </p:nvCxnSpPr>
          <p:spPr>
            <a:xfrm flipV="1">
              <a:off x="2513196" y="4962518"/>
              <a:ext cx="540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91D9CF6A-4969-481D-921D-E39FBB635C34}"/>
                </a:ext>
              </a:extLst>
            </p:cNvPr>
            <p:cNvCxnSpPr>
              <a:cxnSpLocks/>
            </p:cNvCxnSpPr>
            <p:nvPr/>
          </p:nvCxnSpPr>
          <p:spPr>
            <a:xfrm rot="5400000" flipV="1">
              <a:off x="2442891" y="5239639"/>
              <a:ext cx="828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44" name="Egyenes összekötő nyíllal 43">
            <a:extLst>
              <a:ext uri="{FF2B5EF4-FFF2-40B4-BE49-F238E27FC236}">
                <a16:creationId xmlns:a16="http://schemas.microsoft.com/office/drawing/2014/main" id="{45E9644A-F8D8-4E14-82F2-E94D10B72703}"/>
              </a:ext>
            </a:extLst>
          </p:cNvPr>
          <p:cNvCxnSpPr>
            <a:cxnSpLocks/>
          </p:cNvCxnSpPr>
          <p:nvPr/>
        </p:nvCxnSpPr>
        <p:spPr>
          <a:xfrm flipH="1">
            <a:off x="2674520" y="5428225"/>
            <a:ext cx="179679" cy="0"/>
          </a:xfrm>
          <a:prstGeom prst="straightConnector1">
            <a:avLst/>
          </a:prstGeom>
          <a:ln w="254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8D836D03-F904-4096-9261-E616ADEC4D14}"/>
              </a:ext>
            </a:extLst>
          </p:cNvPr>
          <p:cNvCxnSpPr>
            <a:cxnSpLocks/>
          </p:cNvCxnSpPr>
          <p:nvPr/>
        </p:nvCxnSpPr>
        <p:spPr>
          <a:xfrm flipH="1">
            <a:off x="2668335" y="4957435"/>
            <a:ext cx="170571" cy="480190"/>
          </a:xfrm>
          <a:prstGeom prst="straightConnector1">
            <a:avLst/>
          </a:prstGeom>
          <a:ln w="25400">
            <a:solidFill>
              <a:srgbClr val="00B0F0"/>
            </a:solidFill>
            <a:headEnd type="stealt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9E3A5CCD-280F-4951-B036-4038D90F1476}"/>
                  </a:ext>
                </a:extLst>
              </p:cNvPr>
              <p:cNvSpPr txBox="1"/>
              <p:nvPr/>
            </p:nvSpPr>
            <p:spPr>
              <a:xfrm>
                <a:off x="620958" y="3969345"/>
                <a:ext cx="2540760" cy="601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𝐹</m:t>
                              </m:r>
                            </m:e>
                          </m:acc>
                        </m:e>
                        <m:sub>
                          <m:r>
                            <a:rPr lang="hu-HU" sz="3200" b="0" i="1" smtClean="0">
                              <a:latin typeface="Cambria Math" panose="02040503050406030204" pitchFamily="18" charset="0"/>
                            </a:rPr>
                            <m:t>𝑢𝑝</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panose="02040503050406030204" pitchFamily="18" charset="0"/>
                                </a:rPr>
                                <m:t>𝐹</m:t>
                              </m:r>
                            </m:e>
                          </m:acc>
                        </m:e>
                        <m:sub>
                          <m:r>
                            <a:rPr lang="hu-HU" sz="3200" b="0" i="1" smtClean="0">
                              <a:latin typeface="Cambria Math" panose="02040503050406030204" pitchFamily="18" charset="0"/>
                            </a:rPr>
                            <m:t>𝑑𝑜𝑤𝑛</m:t>
                          </m:r>
                        </m:sub>
                      </m:sSub>
                    </m:oMath>
                  </m:oMathPara>
                </a14:m>
                <a:endParaRPr lang="hu-HU" sz="3200" dirty="0"/>
              </a:p>
            </p:txBody>
          </p:sp>
        </mc:Choice>
        <mc:Fallback xmlns="">
          <p:sp>
            <p:nvSpPr>
              <p:cNvPr id="15" name="Szövegdoboz 14">
                <a:extLst>
                  <a:ext uri="{FF2B5EF4-FFF2-40B4-BE49-F238E27FC236}">
                    <a16:creationId xmlns:a16="http://schemas.microsoft.com/office/drawing/2014/main" id="{9E3A5CCD-280F-4951-B036-4038D90F1476}"/>
                  </a:ext>
                </a:extLst>
              </p:cNvPr>
              <p:cNvSpPr txBox="1">
                <a:spLocks noRot="1" noChangeAspect="1" noMove="1" noResize="1" noEditPoints="1" noAdjustHandles="1" noChangeArrowheads="1" noChangeShapeType="1" noTextEdit="1"/>
              </p:cNvSpPr>
              <p:nvPr/>
            </p:nvSpPr>
            <p:spPr>
              <a:xfrm>
                <a:off x="620958" y="3969345"/>
                <a:ext cx="2540760" cy="6016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Szövegdoboz 48">
                <a:extLst>
                  <a:ext uri="{FF2B5EF4-FFF2-40B4-BE49-F238E27FC236}">
                    <a16:creationId xmlns:a16="http://schemas.microsoft.com/office/drawing/2014/main" id="{DF10BC57-7521-4D23-9E33-A65AA6533555}"/>
                  </a:ext>
                </a:extLst>
              </p:cNvPr>
              <p:cNvSpPr txBox="1"/>
              <p:nvPr/>
            </p:nvSpPr>
            <p:spPr>
              <a:xfrm>
                <a:off x="3931854" y="4771878"/>
                <a:ext cx="580088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𝑑𝑜𝑤𝑛</m:t>
                          </m:r>
                        </m:sub>
                      </m:sSub>
                      <m:r>
                        <a:rPr lang="hu-HU" sz="3200" b="0" i="1" smtClean="0">
                          <a:latin typeface="Cambria Math" panose="02040503050406030204" pitchFamily="18" charset="0"/>
                        </a:rPr>
                        <m:t>=</m:t>
                      </m:r>
                      <m:r>
                        <a:rPr lang="hu-HU" sz="3200" b="0" i="1" smtClean="0">
                          <a:latin typeface="Cambria Math" panose="02040503050406030204" pitchFamily="18" charset="0"/>
                        </a:rPr>
                        <m:t>𝑚𝑔</m:t>
                      </m:r>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𝑉𝑔</m:t>
                      </m:r>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49" name="Szövegdoboz 48">
                <a:extLst>
                  <a:ext uri="{FF2B5EF4-FFF2-40B4-BE49-F238E27FC236}">
                    <a16:creationId xmlns:a16="http://schemas.microsoft.com/office/drawing/2014/main" id="{DF10BC57-7521-4D23-9E33-A65AA6533555}"/>
                  </a:ext>
                </a:extLst>
              </p:cNvPr>
              <p:cNvSpPr txBox="1">
                <a:spLocks noRot="1" noChangeAspect="1" noMove="1" noResize="1" noEditPoints="1" noAdjustHandles="1" noChangeArrowheads="1" noChangeShapeType="1" noTextEdit="1"/>
              </p:cNvSpPr>
              <p:nvPr/>
            </p:nvSpPr>
            <p:spPr>
              <a:xfrm>
                <a:off x="3931854" y="4771878"/>
                <a:ext cx="5800883"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Szövegdoboz 49">
                <a:extLst>
                  <a:ext uri="{FF2B5EF4-FFF2-40B4-BE49-F238E27FC236}">
                    <a16:creationId xmlns:a16="http://schemas.microsoft.com/office/drawing/2014/main" id="{767BB8A9-C624-47EB-921D-47E9FFC00A07}"/>
                  </a:ext>
                </a:extLst>
              </p:cNvPr>
              <p:cNvSpPr txBox="1"/>
              <p:nvPr/>
            </p:nvSpPr>
            <p:spPr>
              <a:xfrm>
                <a:off x="3248376" y="3970141"/>
                <a:ext cx="7243843" cy="530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𝑢𝑝</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𝑠𝑡</m:t>
                          </m:r>
                        </m:sub>
                      </m:sSub>
                      <m:func>
                        <m:funcPr>
                          <m:ctrlPr>
                            <a:rPr lang="hu-HU" sz="3200" b="0" i="1" smtClean="0">
                              <a:latin typeface="Cambria Math" panose="02040503050406030204" pitchFamily="18" charset="0"/>
                            </a:rPr>
                          </m:ctrlPr>
                        </m:funcPr>
                        <m:fName>
                          <m:r>
                            <m:rPr>
                              <m:sty m:val="p"/>
                            </m:rPr>
                            <a:rPr lang="hu-HU" sz="3200" b="0" i="0" smtClean="0">
                              <a:latin typeface="Cambria Math" panose="02040503050406030204" pitchFamily="18" charset="0"/>
                            </a:rPr>
                            <m:t>cos</m:t>
                          </m:r>
                        </m:fName>
                        <m:e>
                          <m:r>
                            <a:rPr lang="hu-HU" sz="3200" b="0" i="1" smtClean="0">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r>
                        <a:rPr lang="hu-HU" sz="3200" b="0" i="1" smtClean="0">
                          <a:latin typeface="Cambria Math" panose="02040503050406030204" pitchFamily="18" charset="0"/>
                          <a:ea typeface="Cambria Math" panose="02040503050406030204" pitchFamily="18" charset="0"/>
                        </a:rPr>
                        <m:t>𝑙</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d>
                        <m:dPr>
                          <m:ctrlPr>
                            <a:rPr lang="hu-HU" sz="3200" b="0" i="1" smtClean="0">
                              <a:latin typeface="Cambria Math" panose="02040503050406030204" pitchFamily="18" charset="0"/>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2</m:t>
                          </m:r>
                          <m:r>
                            <a:rPr lang="hu-HU" sz="3200" b="0" i="1" smtClean="0">
                              <a:latin typeface="Cambria Math" panose="02040503050406030204" pitchFamily="18" charset="0"/>
                              <a:ea typeface="Cambria Math" panose="02040503050406030204" pitchFamily="18" charset="0"/>
                            </a:rPr>
                            <m:t>𝑟</m:t>
                          </m:r>
                          <m:r>
                            <a:rPr lang="hu-HU" sz="3200" b="0" i="1" smtClean="0">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oMath>
                  </m:oMathPara>
                </a14:m>
                <a:endParaRPr lang="hu-HU" sz="3200" dirty="0"/>
              </a:p>
            </p:txBody>
          </p:sp>
        </mc:Choice>
        <mc:Fallback xmlns="">
          <p:sp>
            <p:nvSpPr>
              <p:cNvPr id="50" name="Szövegdoboz 49">
                <a:extLst>
                  <a:ext uri="{FF2B5EF4-FFF2-40B4-BE49-F238E27FC236}">
                    <a16:creationId xmlns:a16="http://schemas.microsoft.com/office/drawing/2014/main" id="{767BB8A9-C624-47EB-921D-47E9FFC00A07}"/>
                  </a:ext>
                </a:extLst>
              </p:cNvPr>
              <p:cNvSpPr txBox="1">
                <a:spLocks noRot="1" noChangeAspect="1" noMove="1" noResize="1" noEditPoints="1" noAdjustHandles="1" noChangeArrowheads="1" noChangeShapeType="1" noTextEdit="1"/>
              </p:cNvSpPr>
              <p:nvPr/>
            </p:nvSpPr>
            <p:spPr>
              <a:xfrm>
                <a:off x="3248376" y="3970141"/>
                <a:ext cx="7243843" cy="5304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Szövegdoboz 50">
                <a:extLst>
                  <a:ext uri="{FF2B5EF4-FFF2-40B4-BE49-F238E27FC236}">
                    <a16:creationId xmlns:a16="http://schemas.microsoft.com/office/drawing/2014/main" id="{F61E03FD-D4CC-44F1-9B6B-41D808659CED}"/>
                  </a:ext>
                </a:extLst>
              </p:cNvPr>
              <p:cNvSpPr txBox="1"/>
              <p:nvPr/>
            </p:nvSpPr>
            <p:spPr>
              <a:xfrm>
                <a:off x="4240446" y="5541364"/>
                <a:ext cx="45468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a:latin typeface="Cambria Math" panose="02040503050406030204" pitchFamily="18" charset="0"/>
                          <a:ea typeface="Cambria Math" panose="02040503050406030204" pitchFamily="18" charset="0"/>
                        </a:rPr>
                        <m:t>𝛾</m:t>
                      </m:r>
                      <m:d>
                        <m:dPr>
                          <m:ctrlPr>
                            <a:rPr lang="hu-HU" sz="3200" i="1">
                              <a:latin typeface="Cambria Math" panose="02040503050406030204" pitchFamily="18" charset="0"/>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𝑟</m:t>
                          </m:r>
                          <m:r>
                            <a:rPr lang="hu-HU" sz="3200" i="1">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51" name="Szövegdoboz 50">
                <a:extLst>
                  <a:ext uri="{FF2B5EF4-FFF2-40B4-BE49-F238E27FC236}">
                    <a16:creationId xmlns:a16="http://schemas.microsoft.com/office/drawing/2014/main" id="{F61E03FD-D4CC-44F1-9B6B-41D808659CED}"/>
                  </a:ext>
                </a:extLst>
              </p:cNvPr>
              <p:cNvSpPr txBox="1">
                <a:spLocks noRot="1" noChangeAspect="1" noMove="1" noResize="1" noEditPoints="1" noAdjustHandles="1" noChangeArrowheads="1" noChangeShapeType="1" noTextEdit="1"/>
              </p:cNvSpPr>
              <p:nvPr/>
            </p:nvSpPr>
            <p:spPr>
              <a:xfrm>
                <a:off x="4240446" y="5541364"/>
                <a:ext cx="4546886" cy="49244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Szövegdoboz 51">
                <a:extLst>
                  <a:ext uri="{FF2B5EF4-FFF2-40B4-BE49-F238E27FC236}">
                    <a16:creationId xmlns:a16="http://schemas.microsoft.com/office/drawing/2014/main" id="{89FE7B22-A05B-4491-9A89-F3D1DE74BC4C}"/>
                  </a:ext>
                </a:extLst>
              </p:cNvPr>
              <p:cNvSpPr txBox="1"/>
              <p:nvPr/>
            </p:nvSpPr>
            <p:spPr>
              <a:xfrm>
                <a:off x="9557234" y="5048431"/>
                <a:ext cx="2272032" cy="1012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ea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m:t>
                      </m:r>
                      <m:f>
                        <m:fPr>
                          <m:ctrlPr>
                            <a:rPr lang="hu-HU" sz="3200" b="0" i="1" smtClean="0">
                              <a:latin typeface="Cambria Math" panose="02040503050406030204" pitchFamily="18" charset="0"/>
                              <a:ea typeface="Cambria Math" panose="02040503050406030204" pitchFamily="18" charset="0"/>
                            </a:rPr>
                          </m:ctrlPr>
                        </m:fPr>
                        <m:num>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𝛾</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num>
                        <m:den>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𝑟𝑔</m:t>
                          </m:r>
                        </m:den>
                      </m:f>
                    </m:oMath>
                  </m:oMathPara>
                </a14:m>
                <a:endParaRPr lang="hu-HU" sz="3200" dirty="0"/>
              </a:p>
            </p:txBody>
          </p:sp>
        </mc:Choice>
        <mc:Fallback xmlns="">
          <p:sp>
            <p:nvSpPr>
              <p:cNvPr id="52" name="Szövegdoboz 51">
                <a:extLst>
                  <a:ext uri="{FF2B5EF4-FFF2-40B4-BE49-F238E27FC236}">
                    <a16:creationId xmlns:a16="http://schemas.microsoft.com/office/drawing/2014/main" id="{89FE7B22-A05B-4491-9A89-F3D1DE74BC4C}"/>
                  </a:ext>
                </a:extLst>
              </p:cNvPr>
              <p:cNvSpPr txBox="1">
                <a:spLocks noRot="1" noChangeAspect="1" noMove="1" noResize="1" noEditPoints="1" noAdjustHandles="1" noChangeArrowheads="1" noChangeShapeType="1" noTextEdit="1"/>
              </p:cNvSpPr>
              <p:nvPr/>
            </p:nvSpPr>
            <p:spPr>
              <a:xfrm>
                <a:off x="9557234" y="5048431"/>
                <a:ext cx="2272032" cy="1012713"/>
              </a:xfrm>
              <a:prstGeom prst="rect">
                <a:avLst/>
              </a:prstGeom>
              <a:blipFill>
                <a:blip r:embed="rId8"/>
                <a:stretch>
                  <a:fillRect/>
                </a:stretch>
              </a:blipFill>
            </p:spPr>
            <p:txBody>
              <a:bodyPr/>
              <a:lstStyle/>
              <a:p>
                <a:r>
                  <a:rPr lang="hu-HU">
                    <a:noFill/>
                  </a:rPr>
                  <a:t> </a:t>
                </a:r>
              </a:p>
            </p:txBody>
          </p:sp>
        </mc:Fallback>
      </mc:AlternateContent>
      <p:cxnSp>
        <p:nvCxnSpPr>
          <p:cNvPr id="53" name="Egyenes összekötő nyíllal 52">
            <a:extLst>
              <a:ext uri="{FF2B5EF4-FFF2-40B4-BE49-F238E27FC236}">
                <a16:creationId xmlns:a16="http://schemas.microsoft.com/office/drawing/2014/main" id="{45CFA0F7-18A5-4ABA-A602-535AD650695C}"/>
              </a:ext>
            </a:extLst>
          </p:cNvPr>
          <p:cNvCxnSpPr>
            <a:cxnSpLocks/>
          </p:cNvCxnSpPr>
          <p:nvPr/>
        </p:nvCxnSpPr>
        <p:spPr>
          <a:xfrm flipV="1">
            <a:off x="1662671" y="5205460"/>
            <a:ext cx="0" cy="792000"/>
          </a:xfrm>
          <a:prstGeom prst="straightConnector1">
            <a:avLst/>
          </a:prstGeom>
          <a:ln w="1016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FF7B34B0-D478-458E-AE3C-C65142153A90}"/>
              </a:ext>
            </a:extLst>
          </p:cNvPr>
          <p:cNvCxnSpPr>
            <a:cxnSpLocks/>
          </p:cNvCxnSpPr>
          <p:nvPr/>
        </p:nvCxnSpPr>
        <p:spPr>
          <a:xfrm flipV="1">
            <a:off x="1662671" y="5996043"/>
            <a:ext cx="0" cy="792000"/>
          </a:xfrm>
          <a:prstGeom prst="straightConnector1">
            <a:avLst/>
          </a:prstGeom>
          <a:ln w="101600">
            <a:solidFill>
              <a:srgbClr val="2E0CFC"/>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29" name="Csoportba foglalás 28">
            <a:extLst>
              <a:ext uri="{FF2B5EF4-FFF2-40B4-BE49-F238E27FC236}">
                <a16:creationId xmlns:a16="http://schemas.microsoft.com/office/drawing/2014/main" id="{FBD60890-66D8-40BF-A81A-755C68D8654F}"/>
              </a:ext>
            </a:extLst>
          </p:cNvPr>
          <p:cNvGrpSpPr/>
          <p:nvPr/>
        </p:nvGrpSpPr>
        <p:grpSpPr>
          <a:xfrm>
            <a:off x="619704" y="5865224"/>
            <a:ext cx="1030961" cy="584775"/>
            <a:chOff x="619704" y="5865224"/>
            <a:chExt cx="1030961" cy="584775"/>
          </a:xfrm>
        </p:grpSpPr>
        <p:cxnSp>
          <p:nvCxnSpPr>
            <p:cNvPr id="19" name="Egyenes összekötő nyíllal 18">
              <a:extLst>
                <a:ext uri="{FF2B5EF4-FFF2-40B4-BE49-F238E27FC236}">
                  <a16:creationId xmlns:a16="http://schemas.microsoft.com/office/drawing/2014/main" id="{76E856D6-0476-485A-AB37-C981EDB6DE6A}"/>
                </a:ext>
              </a:extLst>
            </p:cNvPr>
            <p:cNvCxnSpPr>
              <a:endCxn id="270" idx="1"/>
            </p:cNvCxnSpPr>
            <p:nvPr/>
          </p:nvCxnSpPr>
          <p:spPr>
            <a:xfrm flipH="1">
              <a:off x="619704" y="6033807"/>
              <a:ext cx="1030961" cy="11679"/>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0" name="Szövegdoboz 19">
              <a:extLst>
                <a:ext uri="{FF2B5EF4-FFF2-40B4-BE49-F238E27FC236}">
                  <a16:creationId xmlns:a16="http://schemas.microsoft.com/office/drawing/2014/main" id="{3168125C-0799-486F-9AEB-8BE145EC1F9E}"/>
                </a:ext>
              </a:extLst>
            </p:cNvPr>
            <p:cNvSpPr txBox="1"/>
            <p:nvPr/>
          </p:nvSpPr>
          <p:spPr>
            <a:xfrm>
              <a:off x="975136" y="5865224"/>
              <a:ext cx="344966" cy="584775"/>
            </a:xfrm>
            <a:prstGeom prst="rect">
              <a:avLst/>
            </a:prstGeom>
            <a:noFill/>
          </p:spPr>
          <p:txBody>
            <a:bodyPr wrap="none" rtlCol="0">
              <a:spAutoFit/>
            </a:bodyPr>
            <a:lstStyle/>
            <a:p>
              <a:r>
                <a:rPr lang="hu-HU" sz="3200" i="1" dirty="0">
                  <a:solidFill>
                    <a:schemeClr val="bg1"/>
                  </a:solidFill>
                  <a:latin typeface="Times New Roman" panose="02020603050405020304" pitchFamily="18" charset="0"/>
                  <a:cs typeface="Times New Roman" panose="02020603050405020304" pitchFamily="18" charset="0"/>
                </a:rPr>
                <a:t>r</a:t>
              </a:r>
            </a:p>
          </p:txBody>
        </p:sp>
      </p:grpSp>
      <p:grpSp>
        <p:nvGrpSpPr>
          <p:cNvPr id="25" name="Csoportba foglalás 24">
            <a:extLst>
              <a:ext uri="{FF2B5EF4-FFF2-40B4-BE49-F238E27FC236}">
                <a16:creationId xmlns:a16="http://schemas.microsoft.com/office/drawing/2014/main" id="{CD1CCA51-A3B5-4A89-B093-B994F7540461}"/>
              </a:ext>
            </a:extLst>
          </p:cNvPr>
          <p:cNvGrpSpPr/>
          <p:nvPr/>
        </p:nvGrpSpPr>
        <p:grpSpPr>
          <a:xfrm>
            <a:off x="1847633" y="1446663"/>
            <a:ext cx="456699" cy="922508"/>
            <a:chOff x="1847633" y="1446663"/>
            <a:chExt cx="456699" cy="922508"/>
          </a:xfrm>
        </p:grpSpPr>
        <p:cxnSp>
          <p:nvCxnSpPr>
            <p:cNvPr id="22" name="Egyenes összekötő nyíllal 21">
              <a:extLst>
                <a:ext uri="{FF2B5EF4-FFF2-40B4-BE49-F238E27FC236}">
                  <a16:creationId xmlns:a16="http://schemas.microsoft.com/office/drawing/2014/main" id="{DFCE53CC-0F11-4C7E-930E-0197DA0B3340}"/>
                </a:ext>
              </a:extLst>
            </p:cNvPr>
            <p:cNvCxnSpPr/>
            <p:nvPr/>
          </p:nvCxnSpPr>
          <p:spPr>
            <a:xfrm>
              <a:off x="1847633" y="1446663"/>
              <a:ext cx="0" cy="922508"/>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39387821-ACDE-48AC-942B-7EB9E4776200}"/>
                </a:ext>
              </a:extLst>
            </p:cNvPr>
            <p:cNvSpPr txBox="1"/>
            <p:nvPr/>
          </p:nvSpPr>
          <p:spPr>
            <a:xfrm>
              <a:off x="1914482" y="1605991"/>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p:grpSp>
        <p:nvGrpSpPr>
          <p:cNvPr id="30" name="Csoportba foglalás 29">
            <a:extLst>
              <a:ext uri="{FF2B5EF4-FFF2-40B4-BE49-F238E27FC236}">
                <a16:creationId xmlns:a16="http://schemas.microsoft.com/office/drawing/2014/main" id="{8121E916-4A52-4AB2-9F9F-95B3FA4136F2}"/>
              </a:ext>
            </a:extLst>
          </p:cNvPr>
          <p:cNvGrpSpPr/>
          <p:nvPr/>
        </p:nvGrpSpPr>
        <p:grpSpPr>
          <a:xfrm>
            <a:off x="3042470" y="5423298"/>
            <a:ext cx="473295" cy="1310458"/>
            <a:chOff x="3042470" y="5423298"/>
            <a:chExt cx="473295" cy="1310458"/>
          </a:xfrm>
        </p:grpSpPr>
        <p:cxnSp>
          <p:nvCxnSpPr>
            <p:cNvPr id="63" name="Egyenes összekötő nyíllal 62">
              <a:extLst>
                <a:ext uri="{FF2B5EF4-FFF2-40B4-BE49-F238E27FC236}">
                  <a16:creationId xmlns:a16="http://schemas.microsoft.com/office/drawing/2014/main" id="{B7F2291F-EA2E-4B0A-BCAD-C1FEB33DCBF3}"/>
                </a:ext>
              </a:extLst>
            </p:cNvPr>
            <p:cNvCxnSpPr>
              <a:cxnSpLocks/>
            </p:cNvCxnSpPr>
            <p:nvPr/>
          </p:nvCxnSpPr>
          <p:spPr>
            <a:xfrm>
              <a:off x="3042470" y="5423298"/>
              <a:ext cx="0" cy="1230048"/>
            </a:xfrm>
            <a:prstGeom prst="straightConnector1">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4" name="Szövegdoboz 63">
              <a:extLst>
                <a:ext uri="{FF2B5EF4-FFF2-40B4-BE49-F238E27FC236}">
                  <a16:creationId xmlns:a16="http://schemas.microsoft.com/office/drawing/2014/main" id="{A6C3B31A-6657-4960-9057-48C0D6FACED6}"/>
                </a:ext>
              </a:extLst>
            </p:cNvPr>
            <p:cNvSpPr txBox="1"/>
            <p:nvPr/>
          </p:nvSpPr>
          <p:spPr>
            <a:xfrm>
              <a:off x="3125915" y="6148981"/>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p:grpSp>
        <p:nvGrpSpPr>
          <p:cNvPr id="34" name="Csoportba foglalás 33">
            <a:extLst>
              <a:ext uri="{FF2B5EF4-FFF2-40B4-BE49-F238E27FC236}">
                <a16:creationId xmlns:a16="http://schemas.microsoft.com/office/drawing/2014/main" id="{A2CFB7B5-513A-49F7-8040-63FF3CDD689E}"/>
              </a:ext>
            </a:extLst>
          </p:cNvPr>
          <p:cNvGrpSpPr/>
          <p:nvPr/>
        </p:nvGrpSpPr>
        <p:grpSpPr>
          <a:xfrm>
            <a:off x="5026889" y="5536288"/>
            <a:ext cx="3158755" cy="589851"/>
            <a:chOff x="5026889" y="5536288"/>
            <a:chExt cx="3158755" cy="589851"/>
          </a:xfrm>
        </p:grpSpPr>
        <p:sp>
          <p:nvSpPr>
            <p:cNvPr id="33" name="Szövegdoboz 32">
              <a:extLst>
                <a:ext uri="{FF2B5EF4-FFF2-40B4-BE49-F238E27FC236}">
                  <a16:creationId xmlns:a16="http://schemas.microsoft.com/office/drawing/2014/main" id="{D24D57B7-0B76-42BE-9724-446A9868CF39}"/>
                </a:ext>
              </a:extLst>
            </p:cNvPr>
            <p:cNvSpPr txBox="1"/>
            <p:nvPr/>
          </p:nvSpPr>
          <p:spPr>
            <a:xfrm>
              <a:off x="5026889" y="5541364"/>
              <a:ext cx="397866" cy="584775"/>
            </a:xfrm>
            <a:prstGeom prst="rect">
              <a:avLst/>
            </a:prstGeom>
            <a:noFill/>
          </p:spPr>
          <p:txBody>
            <a:bodyPr wrap="none" rtlCol="0">
              <a:spAutoFit/>
            </a:bodyPr>
            <a:lstStyle/>
            <a:p>
              <a:r>
                <a:rPr lang="hu-HU" sz="3200" dirty="0">
                  <a:solidFill>
                    <a:srgbClr val="FF0000"/>
                  </a:solidFill>
                </a:rPr>
                <a:t>X</a:t>
              </a:r>
            </a:p>
          </p:txBody>
        </p:sp>
        <p:sp>
          <p:nvSpPr>
            <p:cNvPr id="75" name="Szövegdoboz 74">
              <a:extLst>
                <a:ext uri="{FF2B5EF4-FFF2-40B4-BE49-F238E27FC236}">
                  <a16:creationId xmlns:a16="http://schemas.microsoft.com/office/drawing/2014/main" id="{8D9757A3-E8ED-4D76-A55D-998007D5007A}"/>
                </a:ext>
              </a:extLst>
            </p:cNvPr>
            <p:cNvSpPr txBox="1"/>
            <p:nvPr/>
          </p:nvSpPr>
          <p:spPr>
            <a:xfrm>
              <a:off x="7747991" y="5536288"/>
              <a:ext cx="437653" cy="584775"/>
            </a:xfrm>
            <a:prstGeom prst="rect">
              <a:avLst/>
            </a:prstGeom>
            <a:noFill/>
          </p:spPr>
          <p:txBody>
            <a:bodyPr wrap="none" rtlCol="0">
              <a:spAutoFit/>
            </a:bodyPr>
            <a:lstStyle/>
            <a:p>
              <a:r>
                <a:rPr lang="hu-HU" sz="3200" dirty="0">
                  <a:solidFill>
                    <a:srgbClr val="FF0000"/>
                  </a:solidFill>
                </a:rPr>
                <a:t>X</a:t>
              </a:r>
            </a:p>
          </p:txBody>
        </p:sp>
      </p:grpSp>
      <p:grpSp>
        <p:nvGrpSpPr>
          <p:cNvPr id="35" name="Csoportba foglalás 34">
            <a:extLst>
              <a:ext uri="{FF2B5EF4-FFF2-40B4-BE49-F238E27FC236}">
                <a16:creationId xmlns:a16="http://schemas.microsoft.com/office/drawing/2014/main" id="{0144395C-4DF7-44FA-ACB7-A5D2F2845C95}"/>
              </a:ext>
            </a:extLst>
          </p:cNvPr>
          <p:cNvGrpSpPr/>
          <p:nvPr/>
        </p:nvGrpSpPr>
        <p:grpSpPr>
          <a:xfrm>
            <a:off x="4827956" y="5384912"/>
            <a:ext cx="3080881" cy="714944"/>
            <a:chOff x="4827956" y="5384912"/>
            <a:chExt cx="3080881" cy="714944"/>
          </a:xfrm>
        </p:grpSpPr>
        <p:sp>
          <p:nvSpPr>
            <p:cNvPr id="76" name="Szövegdoboz 75">
              <a:extLst>
                <a:ext uri="{FF2B5EF4-FFF2-40B4-BE49-F238E27FC236}">
                  <a16:creationId xmlns:a16="http://schemas.microsoft.com/office/drawing/2014/main" id="{5CAD7233-7BDE-4F68-A375-5873D514D71D}"/>
                </a:ext>
              </a:extLst>
            </p:cNvPr>
            <p:cNvSpPr txBox="1"/>
            <p:nvPr/>
          </p:nvSpPr>
          <p:spPr>
            <a:xfrm>
              <a:off x="7510971" y="5384912"/>
              <a:ext cx="397866" cy="584775"/>
            </a:xfrm>
            <a:prstGeom prst="rect">
              <a:avLst/>
            </a:prstGeom>
            <a:noFill/>
          </p:spPr>
          <p:txBody>
            <a:bodyPr wrap="none" rtlCol="0">
              <a:spAutoFit/>
            </a:bodyPr>
            <a:lstStyle/>
            <a:p>
              <a:r>
                <a:rPr lang="hu-HU" sz="3200" dirty="0">
                  <a:solidFill>
                    <a:srgbClr val="2E0CFC"/>
                  </a:solidFill>
                </a:rPr>
                <a:t>X</a:t>
              </a:r>
            </a:p>
          </p:txBody>
        </p:sp>
        <p:sp>
          <p:nvSpPr>
            <p:cNvPr id="77" name="Szövegdoboz 76">
              <a:extLst>
                <a:ext uri="{FF2B5EF4-FFF2-40B4-BE49-F238E27FC236}">
                  <a16:creationId xmlns:a16="http://schemas.microsoft.com/office/drawing/2014/main" id="{051DB7FD-33EE-4AFA-B7DF-43ED54B4C496}"/>
                </a:ext>
              </a:extLst>
            </p:cNvPr>
            <p:cNvSpPr txBox="1"/>
            <p:nvPr/>
          </p:nvSpPr>
          <p:spPr>
            <a:xfrm>
              <a:off x="4827956" y="5515081"/>
              <a:ext cx="397866" cy="584775"/>
            </a:xfrm>
            <a:prstGeom prst="rect">
              <a:avLst/>
            </a:prstGeom>
            <a:noFill/>
          </p:spPr>
          <p:txBody>
            <a:bodyPr wrap="none" rtlCol="0">
              <a:spAutoFit/>
            </a:bodyPr>
            <a:lstStyle/>
            <a:p>
              <a:r>
                <a:rPr lang="hu-HU" sz="3200" dirty="0">
                  <a:solidFill>
                    <a:srgbClr val="2E0CFC"/>
                  </a:solidFill>
                </a:rPr>
                <a:t>X</a:t>
              </a:r>
            </a:p>
          </p:txBody>
        </p:sp>
      </p:grpSp>
      <mc:AlternateContent xmlns:mc="http://schemas.openxmlformats.org/markup-compatibility/2006" xmlns:a14="http://schemas.microsoft.com/office/drawing/2010/main">
        <mc:Choice Requires="a14">
          <p:sp>
            <p:nvSpPr>
              <p:cNvPr id="80" name="Szövegdoboz 79">
                <a:extLst>
                  <a:ext uri="{FF2B5EF4-FFF2-40B4-BE49-F238E27FC236}">
                    <a16:creationId xmlns:a16="http://schemas.microsoft.com/office/drawing/2014/main" id="{AFE168DA-B343-4E85-B44F-A0B00E163DC0}"/>
                  </a:ext>
                </a:extLst>
              </p:cNvPr>
              <p:cNvSpPr txBox="1"/>
              <p:nvPr/>
            </p:nvSpPr>
            <p:spPr>
              <a:xfrm>
                <a:off x="10304302" y="6193633"/>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&gt;0</m:t>
                      </m:r>
                    </m:oMath>
                  </m:oMathPara>
                </a14:m>
                <a:endParaRPr lang="hu-HU" sz="3200" dirty="0"/>
              </a:p>
            </p:txBody>
          </p:sp>
        </mc:Choice>
        <mc:Fallback xmlns="">
          <p:sp>
            <p:nvSpPr>
              <p:cNvPr id="80" name="Szövegdoboz 79">
                <a:extLst>
                  <a:ext uri="{FF2B5EF4-FFF2-40B4-BE49-F238E27FC236}">
                    <a16:creationId xmlns:a16="http://schemas.microsoft.com/office/drawing/2014/main" id="{AFE168DA-B343-4E85-B44F-A0B00E163DC0}"/>
                  </a:ext>
                </a:extLst>
              </p:cNvPr>
              <p:cNvSpPr txBox="1">
                <a:spLocks noRot="1" noChangeAspect="1" noMove="1" noResize="1" noEditPoints="1" noAdjustHandles="1" noChangeArrowheads="1" noChangeShapeType="1" noTextEdit="1"/>
              </p:cNvSpPr>
              <p:nvPr/>
            </p:nvSpPr>
            <p:spPr>
              <a:xfrm>
                <a:off x="10304302" y="6193633"/>
                <a:ext cx="1091004" cy="492443"/>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7158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59"/>
                                        </p:tgtEl>
                                        <p:attrNameLst>
                                          <p:attrName>style.visibility</p:attrName>
                                        </p:attrNameLst>
                                      </p:cBhvr>
                                      <p:to>
                                        <p:strVal val="visible"/>
                                      </p:to>
                                    </p:set>
                                    <p:anim calcmode="lin" valueType="num">
                                      <p:cBhvr additive="base">
                                        <p:cTn id="11" dur="500" fill="hold"/>
                                        <p:tgtEl>
                                          <p:spTgt spid="259"/>
                                        </p:tgtEl>
                                        <p:attrNameLst>
                                          <p:attrName>ppt_x</p:attrName>
                                        </p:attrNameLst>
                                      </p:cBhvr>
                                      <p:tavLst>
                                        <p:tav tm="0">
                                          <p:val>
                                            <p:strVal val="#ppt_x"/>
                                          </p:val>
                                        </p:tav>
                                        <p:tav tm="100000">
                                          <p:val>
                                            <p:strVal val="#ppt_x"/>
                                          </p:val>
                                        </p:tav>
                                      </p:tavLst>
                                    </p:anim>
                                    <p:anim calcmode="lin" valueType="num">
                                      <p:cBhvr additive="base">
                                        <p:cTn id="12" dur="500" fill="hold"/>
                                        <p:tgtEl>
                                          <p:spTgt spid="259"/>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1000"/>
                            </p:stCondLst>
                            <p:childTnLst>
                              <p:par>
                                <p:cTn id="28" presetID="10" presetClass="entr" presetSubtype="0" fill="hold" nodeType="after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295"/>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par>
                          <p:cTn id="49" fill="hold">
                            <p:stCondLst>
                              <p:cond delay="0"/>
                            </p:stCondLst>
                            <p:childTnLst>
                              <p:par>
                                <p:cTn id="50" presetID="2" presetClass="entr" presetSubtype="4" fill="hold" nodeType="afterEffect">
                                  <p:stCondLst>
                                    <p:cond delay="15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ppt_x"/>
                                          </p:val>
                                        </p:tav>
                                        <p:tav tm="100000">
                                          <p:val>
                                            <p:strVal val="#ppt_x"/>
                                          </p:val>
                                        </p:tav>
                                      </p:tavLst>
                                    </p:anim>
                                    <p:anim calcmode="lin" valueType="num">
                                      <p:cBhvr additive="base">
                                        <p:cTn id="5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nodeType="click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500" fill="hold"/>
                                        <p:tgtEl>
                                          <p:spTgt spid="56"/>
                                        </p:tgtEl>
                                        <p:attrNameLst>
                                          <p:attrName>ppt_x</p:attrName>
                                        </p:attrNameLst>
                                      </p:cBhvr>
                                      <p:tavLst>
                                        <p:tav tm="0">
                                          <p:val>
                                            <p:strVal val="#ppt_x"/>
                                          </p:val>
                                        </p:tav>
                                        <p:tav tm="100000">
                                          <p:val>
                                            <p:strVal val="#ppt_x"/>
                                          </p:val>
                                        </p:tav>
                                      </p:tavLst>
                                    </p:anim>
                                    <p:anim calcmode="lin" valueType="num">
                                      <p:cBhvr additive="base">
                                        <p:cTn id="65" dur="500" fill="hold"/>
                                        <p:tgtEl>
                                          <p:spTgt spid="56"/>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par>
                          <p:cTn id="69" fill="hold">
                            <p:stCondLst>
                              <p:cond delay="500"/>
                            </p:stCondLst>
                            <p:childTnLst>
                              <p:par>
                                <p:cTn id="70" presetID="2" presetClass="entr" presetSubtype="4" fill="hold" grpId="0" nodeType="afterEffect">
                                  <p:stCondLst>
                                    <p:cond delay="150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ppt_x"/>
                                          </p:val>
                                        </p:tav>
                                        <p:tav tm="100000">
                                          <p:val>
                                            <p:strVal val="#ppt_x"/>
                                          </p:val>
                                        </p:tav>
                                      </p:tavLst>
                                    </p:anim>
                                    <p:anim calcmode="lin" valueType="num">
                                      <p:cBhvr additive="base">
                                        <p:cTn id="7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ppt_x"/>
                                          </p:val>
                                        </p:tav>
                                        <p:tav tm="100000">
                                          <p:val>
                                            <p:strVal val="#ppt_x"/>
                                          </p:val>
                                        </p:tav>
                                      </p:tavLst>
                                    </p:anim>
                                    <p:anim calcmode="lin" valueType="num">
                                      <p:cBhvr additive="base">
                                        <p:cTn id="79" dur="500" fill="hold"/>
                                        <p:tgtEl>
                                          <p:spTgt spid="51"/>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1" presetClass="entr" presetSubtype="0" fill="hold" nodeType="afterEffect">
                                  <p:stCondLst>
                                    <p:cond delay="1000"/>
                                  </p:stCondLst>
                                  <p:childTnLst>
                                    <p:set>
                                      <p:cBhvr>
                                        <p:cTn id="82" dur="1" fill="hold">
                                          <p:stCondLst>
                                            <p:cond delay="0"/>
                                          </p:stCondLst>
                                        </p:cTn>
                                        <p:tgtEl>
                                          <p:spTgt spid="34"/>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1000"/>
                                  </p:stCondLst>
                                  <p:childTnLst>
                                    <p:set>
                                      <p:cBhvr>
                                        <p:cTn id="85" dur="1" fill="hold">
                                          <p:stCondLst>
                                            <p:cond delay="0"/>
                                          </p:stCondLst>
                                        </p:cTn>
                                        <p:tgtEl>
                                          <p:spTgt spid="35"/>
                                        </p:tgtEl>
                                        <p:attrNameLst>
                                          <p:attrName>style.visibility</p:attrName>
                                        </p:attrNameLst>
                                      </p:cBhvr>
                                      <p:to>
                                        <p:strVal val="visible"/>
                                      </p:to>
                                    </p:set>
                                  </p:childTnLst>
                                </p:cTn>
                              </p:par>
                            </p:childTnLst>
                          </p:cTn>
                        </p:par>
                        <p:par>
                          <p:cTn id="86" fill="hold">
                            <p:stCondLst>
                              <p:cond delay="2500"/>
                            </p:stCondLst>
                            <p:childTnLst>
                              <p:par>
                                <p:cTn id="87" presetID="2" presetClass="entr" presetSubtype="2" fill="hold" grpId="0" nodeType="afterEffect">
                                  <p:stCondLst>
                                    <p:cond delay="150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fill="hold"/>
                                        <p:tgtEl>
                                          <p:spTgt spid="52"/>
                                        </p:tgtEl>
                                        <p:attrNameLst>
                                          <p:attrName>ppt_x</p:attrName>
                                        </p:attrNameLst>
                                      </p:cBhvr>
                                      <p:tavLst>
                                        <p:tav tm="0">
                                          <p:val>
                                            <p:strVal val="1+#ppt_w/2"/>
                                          </p:val>
                                        </p:tav>
                                        <p:tav tm="100000">
                                          <p:val>
                                            <p:strVal val="#ppt_x"/>
                                          </p:val>
                                        </p:tav>
                                      </p:tavLst>
                                    </p:anim>
                                    <p:anim calcmode="lin" valueType="num">
                                      <p:cBhvr additive="base">
                                        <p:cTn id="90" dur="500" fill="hold"/>
                                        <p:tgtEl>
                                          <p:spTgt spid="52"/>
                                        </p:tgtEl>
                                        <p:attrNameLst>
                                          <p:attrName>ppt_y</p:attrName>
                                        </p:attrNameLst>
                                      </p:cBhvr>
                                      <p:tavLst>
                                        <p:tav tm="0">
                                          <p:val>
                                            <p:strVal val="#ppt_y"/>
                                          </p:val>
                                        </p:tav>
                                        <p:tav tm="100000">
                                          <p:val>
                                            <p:strVal val="#ppt_y"/>
                                          </p:val>
                                        </p:tav>
                                      </p:tavLst>
                                    </p:anim>
                                  </p:childTnLst>
                                </p:cTn>
                              </p:par>
                            </p:childTnLst>
                          </p:cTn>
                        </p:par>
                        <p:par>
                          <p:cTn id="91" fill="hold">
                            <p:stCondLst>
                              <p:cond delay="4500"/>
                            </p:stCondLst>
                            <p:childTnLst>
                              <p:par>
                                <p:cTn id="92" presetID="2" presetClass="entr" presetSubtype="8"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500" fill="hold"/>
                                        <p:tgtEl>
                                          <p:spTgt spid="80"/>
                                        </p:tgtEl>
                                        <p:attrNameLst>
                                          <p:attrName>ppt_x</p:attrName>
                                        </p:attrNameLst>
                                      </p:cBhvr>
                                      <p:tavLst>
                                        <p:tav tm="0">
                                          <p:val>
                                            <p:strVal val="0-#ppt_w/2"/>
                                          </p:val>
                                        </p:tav>
                                        <p:tav tm="100000">
                                          <p:val>
                                            <p:strVal val="#ppt_x"/>
                                          </p:val>
                                        </p:tav>
                                      </p:tavLst>
                                    </p:anim>
                                    <p:anim calcmode="lin" valueType="num">
                                      <p:cBhvr additive="base">
                                        <p:cTn id="95" dur="500" fill="hold"/>
                                        <p:tgtEl>
                                          <p:spTgt spid="80"/>
                                        </p:tgtEl>
                                        <p:attrNameLst>
                                          <p:attrName>ppt_y</p:attrName>
                                        </p:attrNameLst>
                                      </p:cBhvr>
                                      <p:tavLst>
                                        <p:tav tm="0">
                                          <p:val>
                                            <p:strVal val="#ppt_y"/>
                                          </p:val>
                                        </p:tav>
                                        <p:tav tm="100000">
                                          <p:val>
                                            <p:strVal val="#ppt_y"/>
                                          </p:val>
                                        </p:tav>
                                      </p:tavLst>
                                    </p:anim>
                                  </p:childTnLst>
                                </p:cTn>
                              </p:par>
                            </p:childTnLst>
                          </p:cTn>
                        </p:par>
                        <p:par>
                          <p:cTn id="96" fill="hold">
                            <p:stCondLst>
                              <p:cond delay="5000"/>
                            </p:stCondLst>
                            <p:childTnLst>
                              <p:par>
                                <p:cTn id="97" presetID="1" presetClass="entr" presetSubtype="0" fill="hold" grpId="0" nodeType="afterEffect">
                                  <p:stCondLst>
                                    <p:cond delay="100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9" grpId="0"/>
      <p:bldP spid="15" grpId="0"/>
      <p:bldP spid="49" grpId="0"/>
      <p:bldP spid="50" grpId="0"/>
      <p:bldP spid="51" grpId="0"/>
      <p:bldP spid="52"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C8858226-7E34-4FD0-8E7A-2EDDA054DBF6}"/>
              </a:ext>
            </a:extLst>
          </p:cNvPr>
          <p:cNvSpPr txBox="1"/>
          <p:nvPr/>
        </p:nvSpPr>
        <p:spPr>
          <a:xfrm>
            <a:off x="4043200" y="6333647"/>
            <a:ext cx="5008230" cy="369332"/>
          </a:xfrm>
          <a:prstGeom prst="rect">
            <a:avLst/>
          </a:prstGeom>
          <a:noFill/>
        </p:spPr>
        <p:txBody>
          <a:bodyPr wrap="none" rtlCol="0">
            <a:spAutoFit/>
          </a:bodyPr>
          <a:lstStyle/>
          <a:p>
            <a:pPr algn="ctr"/>
            <a:r>
              <a:rPr lang="hu-HU" dirty="0">
                <a:hlinkClick r:id="rId3"/>
              </a:rPr>
              <a:t>https://www.youtube.com/watch?v=zAe76hEv2yw</a:t>
            </a:r>
            <a:r>
              <a:rPr lang="hu-HU" dirty="0"/>
              <a:t> </a:t>
            </a:r>
          </a:p>
        </p:txBody>
      </p:sp>
      <p:sp>
        <p:nvSpPr>
          <p:cNvPr id="13" name="Szövegdoboz 12">
            <a:extLst>
              <a:ext uri="{FF2B5EF4-FFF2-40B4-BE49-F238E27FC236}">
                <a16:creationId xmlns:a16="http://schemas.microsoft.com/office/drawing/2014/main" id="{CF38B185-8C8C-4463-902A-B30F6006829A}"/>
              </a:ext>
            </a:extLst>
          </p:cNvPr>
          <p:cNvSpPr txBox="1"/>
          <p:nvPr/>
        </p:nvSpPr>
        <p:spPr>
          <a:xfrm>
            <a:off x="3628097" y="1509387"/>
            <a:ext cx="7867201"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adhesion is weaker than cohesion, the surface of the liquid is convex</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sp>
        <p:nvSpPr>
          <p:cNvPr id="259" name="Szövegdoboz 258">
            <a:extLst>
              <a:ext uri="{FF2B5EF4-FFF2-40B4-BE49-F238E27FC236}">
                <a16:creationId xmlns:a16="http://schemas.microsoft.com/office/drawing/2014/main" id="{8F315F19-516B-46AF-AF26-20AE38B71BD6}"/>
              </a:ext>
            </a:extLst>
          </p:cNvPr>
          <p:cNvSpPr txBox="1"/>
          <p:nvPr/>
        </p:nvSpPr>
        <p:spPr>
          <a:xfrm>
            <a:off x="3392996" y="2466032"/>
            <a:ext cx="8344376"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the surface of the liquid is convex, the liquid level drops in the capillary (the weight of displaced liquid resists the surface tension)</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sp>
        <p:nvSpPr>
          <p:cNvPr id="6" name="Téglalap 5">
            <a:extLst>
              <a:ext uri="{FF2B5EF4-FFF2-40B4-BE49-F238E27FC236}">
                <a16:creationId xmlns:a16="http://schemas.microsoft.com/office/drawing/2014/main" id="{C881CDE4-0C3E-4E02-8015-5E7D963C6043}"/>
              </a:ext>
            </a:extLst>
          </p:cNvPr>
          <p:cNvSpPr/>
          <p:nvPr/>
        </p:nvSpPr>
        <p:spPr>
          <a:xfrm flipH="1">
            <a:off x="1502664" y="588662"/>
            <a:ext cx="262800" cy="407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6" name="Csoportba foglalás 45">
            <a:extLst>
              <a:ext uri="{FF2B5EF4-FFF2-40B4-BE49-F238E27FC236}">
                <a16:creationId xmlns:a16="http://schemas.microsoft.com/office/drawing/2014/main" id="{22E2CDDF-0319-48FD-A6C9-87A777D02DE8}"/>
              </a:ext>
            </a:extLst>
          </p:cNvPr>
          <p:cNvGrpSpPr/>
          <p:nvPr/>
        </p:nvGrpSpPr>
        <p:grpSpPr>
          <a:xfrm>
            <a:off x="608555" y="4493356"/>
            <a:ext cx="2113298" cy="2167126"/>
            <a:chOff x="608555" y="4493356"/>
            <a:chExt cx="2113298" cy="2167126"/>
          </a:xfrm>
        </p:grpSpPr>
        <p:sp>
          <p:nvSpPr>
            <p:cNvPr id="270" name="Téglalap 269">
              <a:extLst>
                <a:ext uri="{FF2B5EF4-FFF2-40B4-BE49-F238E27FC236}">
                  <a16:creationId xmlns:a16="http://schemas.microsoft.com/office/drawing/2014/main" id="{29A20E04-C37C-474B-88C9-D5DA9CDF9A3D}"/>
                </a:ext>
              </a:extLst>
            </p:cNvPr>
            <p:cNvSpPr/>
            <p:nvPr/>
          </p:nvSpPr>
          <p:spPr>
            <a:xfrm>
              <a:off x="619704" y="5437625"/>
              <a:ext cx="2102149" cy="121572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9" name="Ellipszis 278">
              <a:extLst>
                <a:ext uri="{FF2B5EF4-FFF2-40B4-BE49-F238E27FC236}">
                  <a16:creationId xmlns:a16="http://schemas.microsoft.com/office/drawing/2014/main" id="{B3154E41-3ECD-4C3D-9AA0-8CE5A18138A1}"/>
                </a:ext>
              </a:extLst>
            </p:cNvPr>
            <p:cNvSpPr/>
            <p:nvPr/>
          </p:nvSpPr>
          <p:spPr>
            <a:xfrm>
              <a:off x="614890" y="4958757"/>
              <a:ext cx="2088000" cy="12157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3" name="Egyenes összekötő 272">
              <a:extLst>
                <a:ext uri="{FF2B5EF4-FFF2-40B4-BE49-F238E27FC236}">
                  <a16:creationId xmlns:a16="http://schemas.microsoft.com/office/drawing/2014/main" id="{392608ED-A82F-485C-B265-F4CB16704619}"/>
                </a:ext>
              </a:extLst>
            </p:cNvPr>
            <p:cNvCxnSpPr>
              <a:cxnSpLocks/>
            </p:cNvCxnSpPr>
            <p:nvPr/>
          </p:nvCxnSpPr>
          <p:spPr>
            <a:xfrm>
              <a:off x="2692776" y="4500482"/>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Egyenes összekötő 273">
              <a:extLst>
                <a:ext uri="{FF2B5EF4-FFF2-40B4-BE49-F238E27FC236}">
                  <a16:creationId xmlns:a16="http://schemas.microsoft.com/office/drawing/2014/main" id="{31FEF2C5-2A3F-40A4-87BB-C61CAB37F538}"/>
                </a:ext>
              </a:extLst>
            </p:cNvPr>
            <p:cNvCxnSpPr>
              <a:cxnSpLocks/>
            </p:cNvCxnSpPr>
            <p:nvPr/>
          </p:nvCxnSpPr>
          <p:spPr>
            <a:xfrm>
              <a:off x="608555" y="4493356"/>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5" name="Egyenes összekötő nyíllal 294">
            <a:extLst>
              <a:ext uri="{FF2B5EF4-FFF2-40B4-BE49-F238E27FC236}">
                <a16:creationId xmlns:a16="http://schemas.microsoft.com/office/drawing/2014/main" id="{640ACA15-D1A6-4348-AE2B-8749EAE2AD72}"/>
              </a:ext>
            </a:extLst>
          </p:cNvPr>
          <p:cNvCxnSpPr>
            <a:cxnSpLocks/>
          </p:cNvCxnSpPr>
          <p:nvPr/>
        </p:nvCxnSpPr>
        <p:spPr>
          <a:xfrm flipV="1">
            <a:off x="2674520" y="5394536"/>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43" name="Csoportba foglalás 42">
            <a:extLst>
              <a:ext uri="{FF2B5EF4-FFF2-40B4-BE49-F238E27FC236}">
                <a16:creationId xmlns:a16="http://schemas.microsoft.com/office/drawing/2014/main" id="{1CCE1A5C-9EC2-400F-B3F4-30F9E2AC786F}"/>
              </a:ext>
            </a:extLst>
          </p:cNvPr>
          <p:cNvGrpSpPr/>
          <p:nvPr/>
        </p:nvGrpSpPr>
        <p:grpSpPr>
          <a:xfrm>
            <a:off x="651573" y="5308990"/>
            <a:ext cx="2020207" cy="732553"/>
            <a:chOff x="651573" y="5308990"/>
            <a:chExt cx="2020207" cy="732553"/>
          </a:xfrm>
        </p:grpSpPr>
        <p:sp>
          <p:nvSpPr>
            <p:cNvPr id="283" name="Ellipszis 282">
              <a:extLst>
                <a:ext uri="{FF2B5EF4-FFF2-40B4-BE49-F238E27FC236}">
                  <a16:creationId xmlns:a16="http://schemas.microsoft.com/office/drawing/2014/main" id="{CB0BE4ED-8A97-4B71-A7B4-F407B37EEE14}"/>
                </a:ext>
              </a:extLst>
            </p:cNvPr>
            <p:cNvSpPr/>
            <p:nvPr/>
          </p:nvSpPr>
          <p:spPr>
            <a:xfrm>
              <a:off x="651573" y="5308990"/>
              <a:ext cx="2020207" cy="269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85" name="Egyenes összekötő nyíllal 284">
              <a:extLst>
                <a:ext uri="{FF2B5EF4-FFF2-40B4-BE49-F238E27FC236}">
                  <a16:creationId xmlns:a16="http://schemas.microsoft.com/office/drawing/2014/main" id="{BBA29EBB-3D84-4268-A8C6-A57F0260E809}"/>
                </a:ext>
              </a:extLst>
            </p:cNvPr>
            <p:cNvCxnSpPr>
              <a:cxnSpLocks/>
            </p:cNvCxnSpPr>
            <p:nvPr/>
          </p:nvCxnSpPr>
          <p:spPr>
            <a:xfrm flipV="1">
              <a:off x="651573" y="5449273"/>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6" name="Egyenes összekötő nyíllal 295">
              <a:extLst>
                <a:ext uri="{FF2B5EF4-FFF2-40B4-BE49-F238E27FC236}">
                  <a16:creationId xmlns:a16="http://schemas.microsoft.com/office/drawing/2014/main" id="{10D748DB-4E3C-4C09-8EB7-933DF9507276}"/>
                </a:ext>
              </a:extLst>
            </p:cNvPr>
            <p:cNvCxnSpPr>
              <a:cxnSpLocks/>
            </p:cNvCxnSpPr>
            <p:nvPr/>
          </p:nvCxnSpPr>
          <p:spPr>
            <a:xfrm flipV="1">
              <a:off x="989068" y="534082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7" name="Egyenes összekötő nyíllal 296">
              <a:extLst>
                <a:ext uri="{FF2B5EF4-FFF2-40B4-BE49-F238E27FC236}">
                  <a16:creationId xmlns:a16="http://schemas.microsoft.com/office/drawing/2014/main" id="{B40BA1C7-B04D-4770-9660-07289F0279F8}"/>
                </a:ext>
              </a:extLst>
            </p:cNvPr>
            <p:cNvCxnSpPr>
              <a:cxnSpLocks/>
            </p:cNvCxnSpPr>
            <p:nvPr/>
          </p:nvCxnSpPr>
          <p:spPr>
            <a:xfrm flipV="1">
              <a:off x="1680506" y="531436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8" name="Egyenes összekötő nyíllal 297">
              <a:extLst>
                <a:ext uri="{FF2B5EF4-FFF2-40B4-BE49-F238E27FC236}">
                  <a16:creationId xmlns:a16="http://schemas.microsoft.com/office/drawing/2014/main" id="{D317F163-3236-41BC-9C35-1D36CA1D69FB}"/>
                </a:ext>
              </a:extLst>
            </p:cNvPr>
            <p:cNvCxnSpPr>
              <a:cxnSpLocks/>
            </p:cNvCxnSpPr>
            <p:nvPr/>
          </p:nvCxnSpPr>
          <p:spPr>
            <a:xfrm flipV="1">
              <a:off x="1341679" y="531436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9" name="Egyenes összekötő nyíllal 298">
              <a:extLst>
                <a:ext uri="{FF2B5EF4-FFF2-40B4-BE49-F238E27FC236}">
                  <a16:creationId xmlns:a16="http://schemas.microsoft.com/office/drawing/2014/main" id="{6E9B0F36-E7D2-4C49-BA53-1EC7BF3E611A}"/>
                </a:ext>
              </a:extLst>
            </p:cNvPr>
            <p:cNvCxnSpPr>
              <a:cxnSpLocks/>
            </p:cNvCxnSpPr>
            <p:nvPr/>
          </p:nvCxnSpPr>
          <p:spPr>
            <a:xfrm flipV="1">
              <a:off x="2014032" y="531436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0" name="Egyenes összekötő nyíllal 299">
              <a:extLst>
                <a:ext uri="{FF2B5EF4-FFF2-40B4-BE49-F238E27FC236}">
                  <a16:creationId xmlns:a16="http://schemas.microsoft.com/office/drawing/2014/main" id="{4A48B6C1-62A2-44EB-82DA-A0C99F493596}"/>
                </a:ext>
              </a:extLst>
            </p:cNvPr>
            <p:cNvCxnSpPr>
              <a:cxnSpLocks/>
            </p:cNvCxnSpPr>
            <p:nvPr/>
          </p:nvCxnSpPr>
          <p:spPr>
            <a:xfrm flipV="1">
              <a:off x="2329380" y="534082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1" name="Egyenes összekötő nyíllal 300">
              <a:extLst>
                <a:ext uri="{FF2B5EF4-FFF2-40B4-BE49-F238E27FC236}">
                  <a16:creationId xmlns:a16="http://schemas.microsoft.com/office/drawing/2014/main" id="{18D41BD5-0850-4DE3-AD49-62B66EEB2794}"/>
                </a:ext>
              </a:extLst>
            </p:cNvPr>
            <p:cNvCxnSpPr>
              <a:cxnSpLocks/>
            </p:cNvCxnSpPr>
            <p:nvPr/>
          </p:nvCxnSpPr>
          <p:spPr>
            <a:xfrm flipV="1">
              <a:off x="2456291" y="5531618"/>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2" name="Egyenes összekötő nyíllal 301">
              <a:extLst>
                <a:ext uri="{FF2B5EF4-FFF2-40B4-BE49-F238E27FC236}">
                  <a16:creationId xmlns:a16="http://schemas.microsoft.com/office/drawing/2014/main" id="{C89798CB-BE87-4AA7-AEED-E9C2A21BA40E}"/>
                </a:ext>
              </a:extLst>
            </p:cNvPr>
            <p:cNvCxnSpPr>
              <a:cxnSpLocks/>
            </p:cNvCxnSpPr>
            <p:nvPr/>
          </p:nvCxnSpPr>
          <p:spPr>
            <a:xfrm flipV="1">
              <a:off x="2178384" y="555538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3" name="Egyenes összekötő nyíllal 302">
              <a:extLst>
                <a:ext uri="{FF2B5EF4-FFF2-40B4-BE49-F238E27FC236}">
                  <a16:creationId xmlns:a16="http://schemas.microsoft.com/office/drawing/2014/main" id="{55AFA72E-C747-4ABC-929E-BAC7F845C028}"/>
                </a:ext>
              </a:extLst>
            </p:cNvPr>
            <p:cNvCxnSpPr>
              <a:cxnSpLocks/>
            </p:cNvCxnSpPr>
            <p:nvPr/>
          </p:nvCxnSpPr>
          <p:spPr>
            <a:xfrm flipV="1">
              <a:off x="1858644" y="557478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4" name="Egyenes összekötő nyíllal 303">
              <a:extLst>
                <a:ext uri="{FF2B5EF4-FFF2-40B4-BE49-F238E27FC236}">
                  <a16:creationId xmlns:a16="http://schemas.microsoft.com/office/drawing/2014/main" id="{79A1C23E-6BBE-4B27-AE74-935D5FE2F982}"/>
                </a:ext>
              </a:extLst>
            </p:cNvPr>
            <p:cNvCxnSpPr>
              <a:cxnSpLocks/>
            </p:cNvCxnSpPr>
            <p:nvPr/>
          </p:nvCxnSpPr>
          <p:spPr>
            <a:xfrm flipV="1">
              <a:off x="1509761" y="5580763"/>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5" name="Egyenes összekötő nyíllal 304">
              <a:extLst>
                <a:ext uri="{FF2B5EF4-FFF2-40B4-BE49-F238E27FC236}">
                  <a16:creationId xmlns:a16="http://schemas.microsoft.com/office/drawing/2014/main" id="{FDB8102A-FB6B-4181-ABBD-F841557F933C}"/>
                </a:ext>
              </a:extLst>
            </p:cNvPr>
            <p:cNvCxnSpPr>
              <a:cxnSpLocks/>
            </p:cNvCxnSpPr>
            <p:nvPr/>
          </p:nvCxnSpPr>
          <p:spPr>
            <a:xfrm flipV="1">
              <a:off x="1183302" y="5562835"/>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6" name="Egyenes összekötő nyíllal 305">
              <a:extLst>
                <a:ext uri="{FF2B5EF4-FFF2-40B4-BE49-F238E27FC236}">
                  <a16:creationId xmlns:a16="http://schemas.microsoft.com/office/drawing/2014/main" id="{63B94055-2E30-4266-8446-7D8D91A9EF1C}"/>
                </a:ext>
              </a:extLst>
            </p:cNvPr>
            <p:cNvCxnSpPr>
              <a:cxnSpLocks/>
            </p:cNvCxnSpPr>
            <p:nvPr/>
          </p:nvCxnSpPr>
          <p:spPr>
            <a:xfrm flipV="1">
              <a:off x="849211" y="552564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45" name="Csoportba foglalás 44">
            <a:extLst>
              <a:ext uri="{FF2B5EF4-FFF2-40B4-BE49-F238E27FC236}">
                <a16:creationId xmlns:a16="http://schemas.microsoft.com/office/drawing/2014/main" id="{1030F752-3333-436E-AF19-4BE32CDFCC11}"/>
              </a:ext>
            </a:extLst>
          </p:cNvPr>
          <p:cNvGrpSpPr/>
          <p:nvPr/>
        </p:nvGrpSpPr>
        <p:grpSpPr>
          <a:xfrm>
            <a:off x="2337737" y="5103596"/>
            <a:ext cx="1055259" cy="1215488"/>
            <a:chOff x="2337737" y="5103596"/>
            <a:chExt cx="1055259" cy="1215488"/>
          </a:xfrm>
        </p:grpSpPr>
        <p:cxnSp>
          <p:nvCxnSpPr>
            <p:cNvPr id="289" name="Egyenes összekötő 288">
              <a:extLst>
                <a:ext uri="{FF2B5EF4-FFF2-40B4-BE49-F238E27FC236}">
                  <a16:creationId xmlns:a16="http://schemas.microsoft.com/office/drawing/2014/main" id="{A63E8D5A-90D8-4429-B159-0B1C655CB239}"/>
                </a:ext>
              </a:extLst>
            </p:cNvPr>
            <p:cNvCxnSpPr>
              <a:cxnSpLocks/>
            </p:cNvCxnSpPr>
            <p:nvPr/>
          </p:nvCxnSpPr>
          <p:spPr>
            <a:xfrm flipH="1" flipV="1">
              <a:off x="2450409" y="5103596"/>
              <a:ext cx="942587" cy="121548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7" name="Szövegdoboz 306">
              <a:extLst>
                <a:ext uri="{FF2B5EF4-FFF2-40B4-BE49-F238E27FC236}">
                  <a16:creationId xmlns:a16="http://schemas.microsoft.com/office/drawing/2014/main" id="{BB6A59D5-A793-4BA9-B946-F14BEA7E10D4}"/>
                </a:ext>
              </a:extLst>
            </p:cNvPr>
            <p:cNvSpPr txBox="1"/>
            <p:nvPr/>
          </p:nvSpPr>
          <p:spPr>
            <a:xfrm>
              <a:off x="2337737" y="5262353"/>
              <a:ext cx="298480" cy="369332"/>
            </a:xfrm>
            <a:prstGeom prst="rect">
              <a:avLst/>
            </a:prstGeom>
            <a:noFill/>
          </p:spPr>
          <p:txBody>
            <a:bodyPr wrap="none" rtlCol="0">
              <a:spAutoFit/>
            </a:bodyPr>
            <a:lstStyle/>
            <a:p>
              <a:r>
                <a:rPr lang="el-GR" i="1" dirty="0">
                  <a:solidFill>
                    <a:schemeClr val="bg1"/>
                  </a:solidFill>
                  <a:latin typeface="Times New Roman" panose="02020603050405020304" pitchFamily="18" charset="0"/>
                  <a:cs typeface="Times New Roman" panose="02020603050405020304" pitchFamily="18" charset="0"/>
                </a:rPr>
                <a:t>θ</a:t>
              </a:r>
              <a:endParaRPr lang="hu-HU" i="1" dirty="0">
                <a:solidFill>
                  <a:schemeClr val="bg1"/>
                </a:solidFill>
                <a:latin typeface="Times New Roman" panose="02020603050405020304" pitchFamily="18" charset="0"/>
                <a:cs typeface="Times New Roman" panose="02020603050405020304" pitchFamily="18" charset="0"/>
              </a:endParaRPr>
            </a:p>
          </p:txBody>
        </p:sp>
      </p:grpSp>
      <p:grpSp>
        <p:nvGrpSpPr>
          <p:cNvPr id="38" name="Csoportba foglalás 37">
            <a:extLst>
              <a:ext uri="{FF2B5EF4-FFF2-40B4-BE49-F238E27FC236}">
                <a16:creationId xmlns:a16="http://schemas.microsoft.com/office/drawing/2014/main" id="{402DC737-0836-4228-B2E8-B644D76054E0}"/>
              </a:ext>
            </a:extLst>
          </p:cNvPr>
          <p:cNvGrpSpPr/>
          <p:nvPr/>
        </p:nvGrpSpPr>
        <p:grpSpPr>
          <a:xfrm>
            <a:off x="2566622" y="5221193"/>
            <a:ext cx="540000" cy="828000"/>
            <a:chOff x="2566622" y="5221193"/>
            <a:chExt cx="540000" cy="828000"/>
          </a:xfrm>
        </p:grpSpPr>
        <p:cxnSp>
          <p:nvCxnSpPr>
            <p:cNvPr id="8" name="Egyenes összekötő 7">
              <a:extLst>
                <a:ext uri="{FF2B5EF4-FFF2-40B4-BE49-F238E27FC236}">
                  <a16:creationId xmlns:a16="http://schemas.microsoft.com/office/drawing/2014/main" id="{4C79DE21-B33C-4F32-AFE4-1586CB98F177}"/>
                </a:ext>
              </a:extLst>
            </p:cNvPr>
            <p:cNvCxnSpPr>
              <a:cxnSpLocks/>
            </p:cNvCxnSpPr>
            <p:nvPr/>
          </p:nvCxnSpPr>
          <p:spPr>
            <a:xfrm flipV="1">
              <a:off x="2566622" y="5864864"/>
              <a:ext cx="540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91D9CF6A-4969-481D-921D-E39FBB635C34}"/>
                </a:ext>
              </a:extLst>
            </p:cNvPr>
            <p:cNvCxnSpPr>
              <a:cxnSpLocks/>
            </p:cNvCxnSpPr>
            <p:nvPr/>
          </p:nvCxnSpPr>
          <p:spPr>
            <a:xfrm rot="5400000" flipV="1">
              <a:off x="2612920" y="5634108"/>
              <a:ext cx="828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44" name="Egyenes összekötő nyíllal 43">
            <a:extLst>
              <a:ext uri="{FF2B5EF4-FFF2-40B4-BE49-F238E27FC236}">
                <a16:creationId xmlns:a16="http://schemas.microsoft.com/office/drawing/2014/main" id="{45E9644A-F8D8-4E14-82F2-E94D10B72703}"/>
              </a:ext>
            </a:extLst>
          </p:cNvPr>
          <p:cNvCxnSpPr>
            <a:cxnSpLocks/>
          </p:cNvCxnSpPr>
          <p:nvPr/>
        </p:nvCxnSpPr>
        <p:spPr>
          <a:xfrm flipH="1" flipV="1">
            <a:off x="2674521" y="5389991"/>
            <a:ext cx="351314" cy="1407"/>
          </a:xfrm>
          <a:prstGeom prst="straightConnector1">
            <a:avLst/>
          </a:prstGeom>
          <a:ln w="254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8D836D03-F904-4096-9261-E616ADEC4D14}"/>
              </a:ext>
            </a:extLst>
          </p:cNvPr>
          <p:cNvCxnSpPr>
            <a:cxnSpLocks/>
          </p:cNvCxnSpPr>
          <p:nvPr/>
        </p:nvCxnSpPr>
        <p:spPr>
          <a:xfrm>
            <a:off x="2666189" y="5391398"/>
            <a:ext cx="360900" cy="467056"/>
          </a:xfrm>
          <a:prstGeom prst="straightConnector1">
            <a:avLst/>
          </a:prstGeom>
          <a:ln w="25400">
            <a:solidFill>
              <a:srgbClr val="00B0F0"/>
            </a:solidFill>
            <a:headEnd type="none"/>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9E3A5CCD-280F-4951-B036-4038D90F1476}"/>
                  </a:ext>
                </a:extLst>
              </p:cNvPr>
              <p:cNvSpPr txBox="1"/>
              <p:nvPr/>
            </p:nvSpPr>
            <p:spPr>
              <a:xfrm>
                <a:off x="620958" y="4075361"/>
                <a:ext cx="2540760" cy="601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𝐹</m:t>
                              </m:r>
                            </m:e>
                          </m:acc>
                        </m:e>
                        <m:sub>
                          <m:r>
                            <a:rPr lang="hu-HU" sz="3200" b="0" i="1" smtClean="0">
                              <a:latin typeface="Cambria Math" panose="02040503050406030204" pitchFamily="18" charset="0"/>
                            </a:rPr>
                            <m:t>𝑑𝑜𝑤𝑛</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panose="02040503050406030204" pitchFamily="18" charset="0"/>
                                </a:rPr>
                                <m:t>𝐹</m:t>
                              </m:r>
                            </m:e>
                          </m:acc>
                        </m:e>
                        <m:sub>
                          <m:r>
                            <a:rPr lang="hu-HU" sz="3200" b="0" i="1" smtClean="0">
                              <a:latin typeface="Cambria Math" panose="02040503050406030204" pitchFamily="18" charset="0"/>
                            </a:rPr>
                            <m:t>𝑢𝑝</m:t>
                          </m:r>
                        </m:sub>
                      </m:sSub>
                    </m:oMath>
                  </m:oMathPara>
                </a14:m>
                <a:endParaRPr lang="hu-HU" sz="3200" dirty="0"/>
              </a:p>
            </p:txBody>
          </p:sp>
        </mc:Choice>
        <mc:Fallback xmlns="">
          <p:sp>
            <p:nvSpPr>
              <p:cNvPr id="15" name="Szövegdoboz 14">
                <a:extLst>
                  <a:ext uri="{FF2B5EF4-FFF2-40B4-BE49-F238E27FC236}">
                    <a16:creationId xmlns:a16="http://schemas.microsoft.com/office/drawing/2014/main" id="{9E3A5CCD-280F-4951-B036-4038D90F1476}"/>
                  </a:ext>
                </a:extLst>
              </p:cNvPr>
              <p:cNvSpPr txBox="1">
                <a:spLocks noRot="1" noChangeAspect="1" noMove="1" noResize="1" noEditPoints="1" noAdjustHandles="1" noChangeArrowheads="1" noChangeShapeType="1" noTextEdit="1"/>
              </p:cNvSpPr>
              <p:nvPr/>
            </p:nvSpPr>
            <p:spPr>
              <a:xfrm>
                <a:off x="620958" y="4075361"/>
                <a:ext cx="2540760" cy="6016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Szövegdoboz 48">
                <a:extLst>
                  <a:ext uri="{FF2B5EF4-FFF2-40B4-BE49-F238E27FC236}">
                    <a16:creationId xmlns:a16="http://schemas.microsoft.com/office/drawing/2014/main" id="{DF10BC57-7521-4D23-9E33-A65AA6533555}"/>
                  </a:ext>
                </a:extLst>
              </p:cNvPr>
              <p:cNvSpPr txBox="1"/>
              <p:nvPr/>
            </p:nvSpPr>
            <p:spPr>
              <a:xfrm>
                <a:off x="3931854" y="4771878"/>
                <a:ext cx="5340949" cy="5403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𝑢𝑝</m:t>
                          </m:r>
                        </m:sub>
                      </m:sSub>
                      <m:r>
                        <a:rPr lang="hu-HU" sz="3200" b="0" i="1" smtClean="0">
                          <a:latin typeface="Cambria Math" panose="02040503050406030204" pitchFamily="18" charset="0"/>
                        </a:rPr>
                        <m:t>=</m:t>
                      </m:r>
                      <m:r>
                        <a:rPr lang="hu-HU" sz="3200" b="0" i="1" smtClean="0">
                          <a:latin typeface="Cambria Math" panose="02040503050406030204" pitchFamily="18" charset="0"/>
                        </a:rPr>
                        <m:t>𝑚𝑔</m:t>
                      </m:r>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𝑉𝑔</m:t>
                      </m:r>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49" name="Szövegdoboz 48">
                <a:extLst>
                  <a:ext uri="{FF2B5EF4-FFF2-40B4-BE49-F238E27FC236}">
                    <a16:creationId xmlns:a16="http://schemas.microsoft.com/office/drawing/2014/main" id="{DF10BC57-7521-4D23-9E33-A65AA6533555}"/>
                  </a:ext>
                </a:extLst>
              </p:cNvPr>
              <p:cNvSpPr txBox="1">
                <a:spLocks noRot="1" noChangeAspect="1" noMove="1" noResize="1" noEditPoints="1" noAdjustHandles="1" noChangeArrowheads="1" noChangeShapeType="1" noTextEdit="1"/>
              </p:cNvSpPr>
              <p:nvPr/>
            </p:nvSpPr>
            <p:spPr>
              <a:xfrm>
                <a:off x="3931854" y="4771878"/>
                <a:ext cx="5340949" cy="540341"/>
              </a:xfrm>
              <a:prstGeom prst="rect">
                <a:avLst/>
              </a:prstGeom>
              <a:blipFill>
                <a:blip r:embed="rId5"/>
                <a:stretch>
                  <a:fillRect b="-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Szövegdoboz 49">
                <a:extLst>
                  <a:ext uri="{FF2B5EF4-FFF2-40B4-BE49-F238E27FC236}">
                    <a16:creationId xmlns:a16="http://schemas.microsoft.com/office/drawing/2014/main" id="{767BB8A9-C624-47EB-921D-47E9FFC00A07}"/>
                  </a:ext>
                </a:extLst>
              </p:cNvPr>
              <p:cNvSpPr txBox="1"/>
              <p:nvPr/>
            </p:nvSpPr>
            <p:spPr>
              <a:xfrm>
                <a:off x="3784083" y="3970141"/>
                <a:ext cx="770377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𝑑𝑜𝑤𝑛</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𝑠𝑡</m:t>
                          </m:r>
                        </m:sub>
                      </m:sSub>
                      <m:func>
                        <m:funcPr>
                          <m:ctrlPr>
                            <a:rPr lang="hu-HU" sz="3200" b="0" i="1" smtClean="0">
                              <a:latin typeface="Cambria Math" panose="02040503050406030204" pitchFamily="18" charset="0"/>
                            </a:rPr>
                          </m:ctrlPr>
                        </m:funcPr>
                        <m:fName>
                          <m:r>
                            <m:rPr>
                              <m:sty m:val="p"/>
                            </m:rPr>
                            <a:rPr lang="hu-HU" sz="3200" b="0" i="0" smtClean="0">
                              <a:latin typeface="Cambria Math" panose="02040503050406030204" pitchFamily="18" charset="0"/>
                            </a:rPr>
                            <m:t>cos</m:t>
                          </m:r>
                        </m:fName>
                        <m:e>
                          <m:r>
                            <a:rPr lang="hu-HU" sz="3200" b="0" i="1" smtClean="0">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r>
                        <a:rPr lang="hu-HU" sz="3200" b="0" i="1" smtClean="0">
                          <a:latin typeface="Cambria Math" panose="02040503050406030204" pitchFamily="18" charset="0"/>
                          <a:ea typeface="Cambria Math" panose="02040503050406030204" pitchFamily="18" charset="0"/>
                        </a:rPr>
                        <m:t>𝑙</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d>
                        <m:dPr>
                          <m:ctrlPr>
                            <a:rPr lang="hu-HU" sz="3200" b="0" i="1" smtClean="0">
                              <a:latin typeface="Cambria Math" panose="02040503050406030204" pitchFamily="18" charset="0"/>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2</m:t>
                          </m:r>
                          <m:r>
                            <a:rPr lang="hu-HU" sz="3200" b="0" i="1" smtClean="0">
                              <a:latin typeface="Cambria Math" panose="02040503050406030204" pitchFamily="18" charset="0"/>
                              <a:ea typeface="Cambria Math" panose="02040503050406030204" pitchFamily="18" charset="0"/>
                            </a:rPr>
                            <m:t>𝑟</m:t>
                          </m:r>
                          <m:r>
                            <a:rPr lang="hu-HU" sz="3200" b="0" i="1" smtClean="0">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oMath>
                  </m:oMathPara>
                </a14:m>
                <a:endParaRPr lang="hu-HU" sz="3200" dirty="0"/>
              </a:p>
            </p:txBody>
          </p:sp>
        </mc:Choice>
        <mc:Fallback xmlns="">
          <p:sp>
            <p:nvSpPr>
              <p:cNvPr id="50" name="Szövegdoboz 49">
                <a:extLst>
                  <a:ext uri="{FF2B5EF4-FFF2-40B4-BE49-F238E27FC236}">
                    <a16:creationId xmlns:a16="http://schemas.microsoft.com/office/drawing/2014/main" id="{767BB8A9-C624-47EB-921D-47E9FFC00A07}"/>
                  </a:ext>
                </a:extLst>
              </p:cNvPr>
              <p:cNvSpPr txBox="1">
                <a:spLocks noRot="1" noChangeAspect="1" noMove="1" noResize="1" noEditPoints="1" noAdjustHandles="1" noChangeArrowheads="1" noChangeShapeType="1" noTextEdit="1"/>
              </p:cNvSpPr>
              <p:nvPr/>
            </p:nvSpPr>
            <p:spPr>
              <a:xfrm>
                <a:off x="3784083" y="3970141"/>
                <a:ext cx="7703776"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Szövegdoboz 50">
                <a:extLst>
                  <a:ext uri="{FF2B5EF4-FFF2-40B4-BE49-F238E27FC236}">
                    <a16:creationId xmlns:a16="http://schemas.microsoft.com/office/drawing/2014/main" id="{F61E03FD-D4CC-44F1-9B6B-41D808659CED}"/>
                  </a:ext>
                </a:extLst>
              </p:cNvPr>
              <p:cNvSpPr txBox="1"/>
              <p:nvPr/>
            </p:nvSpPr>
            <p:spPr>
              <a:xfrm>
                <a:off x="4240446" y="5541364"/>
                <a:ext cx="45468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a:latin typeface="Cambria Math" panose="02040503050406030204" pitchFamily="18" charset="0"/>
                          <a:ea typeface="Cambria Math" panose="02040503050406030204" pitchFamily="18" charset="0"/>
                        </a:rPr>
                        <m:t>𝛾</m:t>
                      </m:r>
                      <m:d>
                        <m:dPr>
                          <m:ctrlPr>
                            <a:rPr lang="hu-HU" sz="3200" i="1">
                              <a:latin typeface="Cambria Math" panose="02040503050406030204" pitchFamily="18" charset="0"/>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𝑟</m:t>
                          </m:r>
                          <m:r>
                            <a:rPr lang="hu-HU" sz="3200" i="1">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51" name="Szövegdoboz 50">
                <a:extLst>
                  <a:ext uri="{FF2B5EF4-FFF2-40B4-BE49-F238E27FC236}">
                    <a16:creationId xmlns:a16="http://schemas.microsoft.com/office/drawing/2014/main" id="{F61E03FD-D4CC-44F1-9B6B-41D808659CED}"/>
                  </a:ext>
                </a:extLst>
              </p:cNvPr>
              <p:cNvSpPr txBox="1">
                <a:spLocks noRot="1" noChangeAspect="1" noMove="1" noResize="1" noEditPoints="1" noAdjustHandles="1" noChangeArrowheads="1" noChangeShapeType="1" noTextEdit="1"/>
              </p:cNvSpPr>
              <p:nvPr/>
            </p:nvSpPr>
            <p:spPr>
              <a:xfrm>
                <a:off x="4240446" y="5541364"/>
                <a:ext cx="4546886" cy="49244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Szövegdoboz 51">
                <a:extLst>
                  <a:ext uri="{FF2B5EF4-FFF2-40B4-BE49-F238E27FC236}">
                    <a16:creationId xmlns:a16="http://schemas.microsoft.com/office/drawing/2014/main" id="{89FE7B22-A05B-4491-9A89-F3D1DE74BC4C}"/>
                  </a:ext>
                </a:extLst>
              </p:cNvPr>
              <p:cNvSpPr txBox="1"/>
              <p:nvPr/>
            </p:nvSpPr>
            <p:spPr>
              <a:xfrm>
                <a:off x="9557234" y="5048431"/>
                <a:ext cx="2272032" cy="1012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ea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m:t>
                      </m:r>
                      <m:f>
                        <m:fPr>
                          <m:ctrlPr>
                            <a:rPr lang="hu-HU" sz="3200" b="0" i="1" smtClean="0">
                              <a:latin typeface="Cambria Math" panose="02040503050406030204" pitchFamily="18" charset="0"/>
                              <a:ea typeface="Cambria Math" panose="02040503050406030204" pitchFamily="18" charset="0"/>
                            </a:rPr>
                          </m:ctrlPr>
                        </m:fPr>
                        <m:num>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𝛾</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num>
                        <m:den>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𝑟𝑔</m:t>
                          </m:r>
                        </m:den>
                      </m:f>
                    </m:oMath>
                  </m:oMathPara>
                </a14:m>
                <a:endParaRPr lang="hu-HU" sz="3200" dirty="0"/>
              </a:p>
            </p:txBody>
          </p:sp>
        </mc:Choice>
        <mc:Fallback xmlns="">
          <p:sp>
            <p:nvSpPr>
              <p:cNvPr id="52" name="Szövegdoboz 51">
                <a:extLst>
                  <a:ext uri="{FF2B5EF4-FFF2-40B4-BE49-F238E27FC236}">
                    <a16:creationId xmlns:a16="http://schemas.microsoft.com/office/drawing/2014/main" id="{89FE7B22-A05B-4491-9A89-F3D1DE74BC4C}"/>
                  </a:ext>
                </a:extLst>
              </p:cNvPr>
              <p:cNvSpPr txBox="1">
                <a:spLocks noRot="1" noChangeAspect="1" noMove="1" noResize="1" noEditPoints="1" noAdjustHandles="1" noChangeArrowheads="1" noChangeShapeType="1" noTextEdit="1"/>
              </p:cNvSpPr>
              <p:nvPr/>
            </p:nvSpPr>
            <p:spPr>
              <a:xfrm>
                <a:off x="9557234" y="5048431"/>
                <a:ext cx="2272032" cy="1012713"/>
              </a:xfrm>
              <a:prstGeom prst="rect">
                <a:avLst/>
              </a:prstGeom>
              <a:blipFill>
                <a:blip r:embed="rId8"/>
                <a:stretch>
                  <a:fillRect/>
                </a:stretch>
              </a:blipFill>
            </p:spPr>
            <p:txBody>
              <a:bodyPr/>
              <a:lstStyle/>
              <a:p>
                <a:r>
                  <a:rPr lang="hu-HU">
                    <a:noFill/>
                  </a:rPr>
                  <a:t> </a:t>
                </a:r>
              </a:p>
            </p:txBody>
          </p:sp>
        </mc:Fallback>
      </mc:AlternateContent>
      <p:cxnSp>
        <p:nvCxnSpPr>
          <p:cNvPr id="53" name="Egyenes összekötő nyíllal 52">
            <a:extLst>
              <a:ext uri="{FF2B5EF4-FFF2-40B4-BE49-F238E27FC236}">
                <a16:creationId xmlns:a16="http://schemas.microsoft.com/office/drawing/2014/main" id="{45CFA0F7-18A5-4ABA-A602-535AD650695C}"/>
              </a:ext>
            </a:extLst>
          </p:cNvPr>
          <p:cNvCxnSpPr>
            <a:cxnSpLocks/>
          </p:cNvCxnSpPr>
          <p:nvPr/>
        </p:nvCxnSpPr>
        <p:spPr>
          <a:xfrm flipV="1">
            <a:off x="1676954" y="4516990"/>
            <a:ext cx="0" cy="792000"/>
          </a:xfrm>
          <a:prstGeom prst="straightConnector1">
            <a:avLst/>
          </a:prstGeom>
          <a:ln w="101600">
            <a:solidFill>
              <a:srgbClr val="2E0CFC"/>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FF7B34B0-D478-458E-AE3C-C65142153A90}"/>
              </a:ext>
            </a:extLst>
          </p:cNvPr>
          <p:cNvCxnSpPr>
            <a:cxnSpLocks/>
          </p:cNvCxnSpPr>
          <p:nvPr/>
        </p:nvCxnSpPr>
        <p:spPr>
          <a:xfrm flipV="1">
            <a:off x="1680506" y="5269144"/>
            <a:ext cx="0" cy="792000"/>
          </a:xfrm>
          <a:prstGeom prst="straightConnector1">
            <a:avLst/>
          </a:prstGeom>
          <a:ln w="1016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29" name="Csoportba foglalás 28">
            <a:extLst>
              <a:ext uri="{FF2B5EF4-FFF2-40B4-BE49-F238E27FC236}">
                <a16:creationId xmlns:a16="http://schemas.microsoft.com/office/drawing/2014/main" id="{FBD60890-66D8-40BF-A81A-755C68D8654F}"/>
              </a:ext>
            </a:extLst>
          </p:cNvPr>
          <p:cNvGrpSpPr/>
          <p:nvPr/>
        </p:nvGrpSpPr>
        <p:grpSpPr>
          <a:xfrm>
            <a:off x="619704" y="6050490"/>
            <a:ext cx="1030961" cy="584775"/>
            <a:chOff x="619704" y="5865224"/>
            <a:chExt cx="1030961" cy="584775"/>
          </a:xfrm>
        </p:grpSpPr>
        <p:cxnSp>
          <p:nvCxnSpPr>
            <p:cNvPr id="19" name="Egyenes összekötő nyíllal 18">
              <a:extLst>
                <a:ext uri="{FF2B5EF4-FFF2-40B4-BE49-F238E27FC236}">
                  <a16:creationId xmlns:a16="http://schemas.microsoft.com/office/drawing/2014/main" id="{76E856D6-0476-485A-AB37-C981EDB6DE6A}"/>
                </a:ext>
              </a:extLst>
            </p:cNvPr>
            <p:cNvCxnSpPr>
              <a:endCxn id="270" idx="1"/>
            </p:cNvCxnSpPr>
            <p:nvPr/>
          </p:nvCxnSpPr>
          <p:spPr>
            <a:xfrm flipH="1">
              <a:off x="619704" y="6033807"/>
              <a:ext cx="1030961" cy="11679"/>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0" name="Szövegdoboz 19">
              <a:extLst>
                <a:ext uri="{FF2B5EF4-FFF2-40B4-BE49-F238E27FC236}">
                  <a16:creationId xmlns:a16="http://schemas.microsoft.com/office/drawing/2014/main" id="{3168125C-0799-486F-9AEB-8BE145EC1F9E}"/>
                </a:ext>
              </a:extLst>
            </p:cNvPr>
            <p:cNvSpPr txBox="1"/>
            <p:nvPr/>
          </p:nvSpPr>
          <p:spPr>
            <a:xfrm>
              <a:off x="975136" y="5865224"/>
              <a:ext cx="344966" cy="584775"/>
            </a:xfrm>
            <a:prstGeom prst="rect">
              <a:avLst/>
            </a:prstGeom>
            <a:noFill/>
          </p:spPr>
          <p:txBody>
            <a:bodyPr wrap="none" rtlCol="0">
              <a:spAutoFit/>
            </a:bodyPr>
            <a:lstStyle/>
            <a:p>
              <a:r>
                <a:rPr lang="hu-HU" sz="3200" i="1" dirty="0">
                  <a:solidFill>
                    <a:schemeClr val="bg1"/>
                  </a:solidFill>
                  <a:latin typeface="Times New Roman" panose="02020603050405020304" pitchFamily="18" charset="0"/>
                  <a:cs typeface="Times New Roman" panose="02020603050405020304" pitchFamily="18" charset="0"/>
                </a:rPr>
                <a:t>r</a:t>
              </a:r>
            </a:p>
          </p:txBody>
        </p:sp>
      </p:grpSp>
      <p:grpSp>
        <p:nvGrpSpPr>
          <p:cNvPr id="39" name="Csoportba foglalás 38">
            <a:extLst>
              <a:ext uri="{FF2B5EF4-FFF2-40B4-BE49-F238E27FC236}">
                <a16:creationId xmlns:a16="http://schemas.microsoft.com/office/drawing/2014/main" id="{638415EA-7EFE-4761-9B82-7FD08F83316B}"/>
              </a:ext>
            </a:extLst>
          </p:cNvPr>
          <p:cNvGrpSpPr/>
          <p:nvPr/>
        </p:nvGrpSpPr>
        <p:grpSpPr>
          <a:xfrm>
            <a:off x="36143" y="5017020"/>
            <a:ext cx="444262" cy="1643518"/>
            <a:chOff x="36143" y="5017020"/>
            <a:chExt cx="444262" cy="1643518"/>
          </a:xfrm>
        </p:grpSpPr>
        <p:cxnSp>
          <p:nvCxnSpPr>
            <p:cNvPr id="63" name="Egyenes összekötő nyíllal 62">
              <a:extLst>
                <a:ext uri="{FF2B5EF4-FFF2-40B4-BE49-F238E27FC236}">
                  <a16:creationId xmlns:a16="http://schemas.microsoft.com/office/drawing/2014/main" id="{B7F2291F-EA2E-4B0A-BCAD-C1FEB33DCBF3}"/>
                </a:ext>
              </a:extLst>
            </p:cNvPr>
            <p:cNvCxnSpPr>
              <a:cxnSpLocks/>
            </p:cNvCxnSpPr>
            <p:nvPr/>
          </p:nvCxnSpPr>
          <p:spPr>
            <a:xfrm>
              <a:off x="480405" y="5017020"/>
              <a:ext cx="0" cy="1643518"/>
            </a:xfrm>
            <a:prstGeom prst="straightConnector1">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4" name="Szövegdoboz 63">
              <a:extLst>
                <a:ext uri="{FF2B5EF4-FFF2-40B4-BE49-F238E27FC236}">
                  <a16:creationId xmlns:a16="http://schemas.microsoft.com/office/drawing/2014/main" id="{A6C3B31A-6657-4960-9057-48C0D6FACED6}"/>
                </a:ext>
              </a:extLst>
            </p:cNvPr>
            <p:cNvSpPr txBox="1"/>
            <p:nvPr/>
          </p:nvSpPr>
          <p:spPr>
            <a:xfrm>
              <a:off x="36143" y="5996043"/>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p:grpSp>
        <p:nvGrpSpPr>
          <p:cNvPr id="34" name="Csoportba foglalás 33">
            <a:extLst>
              <a:ext uri="{FF2B5EF4-FFF2-40B4-BE49-F238E27FC236}">
                <a16:creationId xmlns:a16="http://schemas.microsoft.com/office/drawing/2014/main" id="{A2CFB7B5-513A-49F7-8040-63FF3CDD689E}"/>
              </a:ext>
            </a:extLst>
          </p:cNvPr>
          <p:cNvGrpSpPr/>
          <p:nvPr/>
        </p:nvGrpSpPr>
        <p:grpSpPr>
          <a:xfrm>
            <a:off x="5026889" y="5536288"/>
            <a:ext cx="3158755" cy="589851"/>
            <a:chOff x="5026889" y="5536288"/>
            <a:chExt cx="3158755" cy="589851"/>
          </a:xfrm>
        </p:grpSpPr>
        <p:sp>
          <p:nvSpPr>
            <p:cNvPr id="33" name="Szövegdoboz 32">
              <a:extLst>
                <a:ext uri="{FF2B5EF4-FFF2-40B4-BE49-F238E27FC236}">
                  <a16:creationId xmlns:a16="http://schemas.microsoft.com/office/drawing/2014/main" id="{D24D57B7-0B76-42BE-9724-446A9868CF39}"/>
                </a:ext>
              </a:extLst>
            </p:cNvPr>
            <p:cNvSpPr txBox="1"/>
            <p:nvPr/>
          </p:nvSpPr>
          <p:spPr>
            <a:xfrm>
              <a:off x="5026889" y="5541364"/>
              <a:ext cx="397866" cy="584775"/>
            </a:xfrm>
            <a:prstGeom prst="rect">
              <a:avLst/>
            </a:prstGeom>
            <a:noFill/>
          </p:spPr>
          <p:txBody>
            <a:bodyPr wrap="none" rtlCol="0">
              <a:spAutoFit/>
            </a:bodyPr>
            <a:lstStyle/>
            <a:p>
              <a:r>
                <a:rPr lang="hu-HU" sz="3200" dirty="0">
                  <a:solidFill>
                    <a:srgbClr val="FF0000"/>
                  </a:solidFill>
                </a:rPr>
                <a:t>X</a:t>
              </a:r>
            </a:p>
          </p:txBody>
        </p:sp>
        <p:sp>
          <p:nvSpPr>
            <p:cNvPr id="75" name="Szövegdoboz 74">
              <a:extLst>
                <a:ext uri="{FF2B5EF4-FFF2-40B4-BE49-F238E27FC236}">
                  <a16:creationId xmlns:a16="http://schemas.microsoft.com/office/drawing/2014/main" id="{8D9757A3-E8ED-4D76-A55D-998007D5007A}"/>
                </a:ext>
              </a:extLst>
            </p:cNvPr>
            <p:cNvSpPr txBox="1"/>
            <p:nvPr/>
          </p:nvSpPr>
          <p:spPr>
            <a:xfrm>
              <a:off x="7747991" y="5536288"/>
              <a:ext cx="437653" cy="584775"/>
            </a:xfrm>
            <a:prstGeom prst="rect">
              <a:avLst/>
            </a:prstGeom>
            <a:noFill/>
          </p:spPr>
          <p:txBody>
            <a:bodyPr wrap="none" rtlCol="0">
              <a:spAutoFit/>
            </a:bodyPr>
            <a:lstStyle/>
            <a:p>
              <a:r>
                <a:rPr lang="hu-HU" sz="3200" dirty="0">
                  <a:solidFill>
                    <a:srgbClr val="FF0000"/>
                  </a:solidFill>
                </a:rPr>
                <a:t>X</a:t>
              </a:r>
            </a:p>
          </p:txBody>
        </p:sp>
      </p:grpSp>
      <p:grpSp>
        <p:nvGrpSpPr>
          <p:cNvPr id="35" name="Csoportba foglalás 34">
            <a:extLst>
              <a:ext uri="{FF2B5EF4-FFF2-40B4-BE49-F238E27FC236}">
                <a16:creationId xmlns:a16="http://schemas.microsoft.com/office/drawing/2014/main" id="{0144395C-4DF7-44FA-ACB7-A5D2F2845C95}"/>
              </a:ext>
            </a:extLst>
          </p:cNvPr>
          <p:cNvGrpSpPr/>
          <p:nvPr/>
        </p:nvGrpSpPr>
        <p:grpSpPr>
          <a:xfrm>
            <a:off x="4827956" y="5384912"/>
            <a:ext cx="3080881" cy="714944"/>
            <a:chOff x="4827956" y="5384912"/>
            <a:chExt cx="3080881" cy="714944"/>
          </a:xfrm>
        </p:grpSpPr>
        <p:sp>
          <p:nvSpPr>
            <p:cNvPr id="76" name="Szövegdoboz 75">
              <a:extLst>
                <a:ext uri="{FF2B5EF4-FFF2-40B4-BE49-F238E27FC236}">
                  <a16:creationId xmlns:a16="http://schemas.microsoft.com/office/drawing/2014/main" id="{5CAD7233-7BDE-4F68-A375-5873D514D71D}"/>
                </a:ext>
              </a:extLst>
            </p:cNvPr>
            <p:cNvSpPr txBox="1"/>
            <p:nvPr/>
          </p:nvSpPr>
          <p:spPr>
            <a:xfrm>
              <a:off x="7510971" y="5384912"/>
              <a:ext cx="397866" cy="584775"/>
            </a:xfrm>
            <a:prstGeom prst="rect">
              <a:avLst/>
            </a:prstGeom>
            <a:noFill/>
          </p:spPr>
          <p:txBody>
            <a:bodyPr wrap="none" rtlCol="0">
              <a:spAutoFit/>
            </a:bodyPr>
            <a:lstStyle/>
            <a:p>
              <a:r>
                <a:rPr lang="hu-HU" sz="3200" dirty="0">
                  <a:solidFill>
                    <a:srgbClr val="2E0CFC"/>
                  </a:solidFill>
                </a:rPr>
                <a:t>X</a:t>
              </a:r>
            </a:p>
          </p:txBody>
        </p:sp>
        <p:sp>
          <p:nvSpPr>
            <p:cNvPr id="77" name="Szövegdoboz 76">
              <a:extLst>
                <a:ext uri="{FF2B5EF4-FFF2-40B4-BE49-F238E27FC236}">
                  <a16:creationId xmlns:a16="http://schemas.microsoft.com/office/drawing/2014/main" id="{051DB7FD-33EE-4AFA-B7DF-43ED54B4C496}"/>
                </a:ext>
              </a:extLst>
            </p:cNvPr>
            <p:cNvSpPr txBox="1"/>
            <p:nvPr/>
          </p:nvSpPr>
          <p:spPr>
            <a:xfrm>
              <a:off x="4827956" y="5515081"/>
              <a:ext cx="397866" cy="584775"/>
            </a:xfrm>
            <a:prstGeom prst="rect">
              <a:avLst/>
            </a:prstGeom>
            <a:noFill/>
          </p:spPr>
          <p:txBody>
            <a:bodyPr wrap="none" rtlCol="0">
              <a:spAutoFit/>
            </a:bodyPr>
            <a:lstStyle/>
            <a:p>
              <a:r>
                <a:rPr lang="hu-HU" sz="3200" dirty="0">
                  <a:solidFill>
                    <a:srgbClr val="2E0CFC"/>
                  </a:solidFill>
                </a:rPr>
                <a:t>X</a:t>
              </a:r>
            </a:p>
          </p:txBody>
        </p:sp>
      </p:grpSp>
      <p:grpSp>
        <p:nvGrpSpPr>
          <p:cNvPr id="5" name="Csoportba foglalás 4">
            <a:extLst>
              <a:ext uri="{FF2B5EF4-FFF2-40B4-BE49-F238E27FC236}">
                <a16:creationId xmlns:a16="http://schemas.microsoft.com/office/drawing/2014/main" id="{ECD206D6-54C9-42B7-BFB6-88BD550D4BF3}"/>
              </a:ext>
            </a:extLst>
          </p:cNvPr>
          <p:cNvGrpSpPr/>
          <p:nvPr/>
        </p:nvGrpSpPr>
        <p:grpSpPr>
          <a:xfrm>
            <a:off x="196412" y="1573826"/>
            <a:ext cx="2881746" cy="2442929"/>
            <a:chOff x="193191" y="1511174"/>
            <a:chExt cx="2881746" cy="2442929"/>
          </a:xfrm>
        </p:grpSpPr>
        <p:sp>
          <p:nvSpPr>
            <p:cNvPr id="261" name="Téglalap 260">
              <a:extLst>
                <a:ext uri="{FF2B5EF4-FFF2-40B4-BE49-F238E27FC236}">
                  <a16:creationId xmlns:a16="http://schemas.microsoft.com/office/drawing/2014/main" id="{FDE768F7-56E6-45EE-AE4A-678FDCC1656F}"/>
                </a:ext>
              </a:extLst>
            </p:cNvPr>
            <p:cNvSpPr/>
            <p:nvPr/>
          </p:nvSpPr>
          <p:spPr>
            <a:xfrm>
              <a:off x="193191" y="1690878"/>
              <a:ext cx="2881746" cy="2263225"/>
            </a:xfrm>
            <a:prstGeom prst="rect">
              <a:avLst/>
            </a:prstGeom>
            <a:solidFill>
              <a:schemeClr val="bg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Téglalap 261">
              <a:extLst>
                <a:ext uri="{FF2B5EF4-FFF2-40B4-BE49-F238E27FC236}">
                  <a16:creationId xmlns:a16="http://schemas.microsoft.com/office/drawing/2014/main" id="{8B534721-213D-4098-AAE2-6CCB0F208559}"/>
                </a:ext>
              </a:extLst>
            </p:cNvPr>
            <p:cNvSpPr/>
            <p:nvPr/>
          </p:nvSpPr>
          <p:spPr>
            <a:xfrm>
              <a:off x="212242" y="1511174"/>
              <a:ext cx="2844000" cy="33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a:extLst>
                <a:ext uri="{FF2B5EF4-FFF2-40B4-BE49-F238E27FC236}">
                  <a16:creationId xmlns:a16="http://schemas.microsoft.com/office/drawing/2014/main" id="{3F03DF80-CF2D-4896-9F5A-33283DC00F3A}"/>
                </a:ext>
              </a:extLst>
            </p:cNvPr>
            <p:cNvSpPr/>
            <p:nvPr/>
          </p:nvSpPr>
          <p:spPr>
            <a:xfrm>
              <a:off x="1496249" y="1817498"/>
              <a:ext cx="290362"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 name="Csoportba foglalás 6">
            <a:extLst>
              <a:ext uri="{FF2B5EF4-FFF2-40B4-BE49-F238E27FC236}">
                <a16:creationId xmlns:a16="http://schemas.microsoft.com/office/drawing/2014/main" id="{A6BBC994-71B5-4A77-BF0F-9C939C992BE7}"/>
              </a:ext>
            </a:extLst>
          </p:cNvPr>
          <p:cNvGrpSpPr/>
          <p:nvPr/>
        </p:nvGrpSpPr>
        <p:grpSpPr>
          <a:xfrm>
            <a:off x="1481518" y="501607"/>
            <a:ext cx="299267" cy="3073865"/>
            <a:chOff x="1481518" y="290064"/>
            <a:chExt cx="299267" cy="3073865"/>
          </a:xfrm>
        </p:grpSpPr>
        <p:sp>
          <p:nvSpPr>
            <p:cNvPr id="264" name="Téglalap 263">
              <a:extLst>
                <a:ext uri="{FF2B5EF4-FFF2-40B4-BE49-F238E27FC236}">
                  <a16:creationId xmlns:a16="http://schemas.microsoft.com/office/drawing/2014/main" id="{4034B398-E9FA-4CA3-92E1-6BBBCB620DDF}"/>
                </a:ext>
              </a:extLst>
            </p:cNvPr>
            <p:cNvSpPr/>
            <p:nvPr/>
          </p:nvSpPr>
          <p:spPr>
            <a:xfrm>
              <a:off x="1490423" y="2994007"/>
              <a:ext cx="290362" cy="360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lekerekített 8">
              <a:extLst>
                <a:ext uri="{FF2B5EF4-FFF2-40B4-BE49-F238E27FC236}">
                  <a16:creationId xmlns:a16="http://schemas.microsoft.com/office/drawing/2014/main" id="{09070130-FB0D-4CDD-AC91-37D7C5AE460C}"/>
                </a:ext>
              </a:extLst>
            </p:cNvPr>
            <p:cNvSpPr/>
            <p:nvPr/>
          </p:nvSpPr>
          <p:spPr>
            <a:xfrm>
              <a:off x="1481518" y="2146122"/>
              <a:ext cx="290362" cy="1080000"/>
            </a:xfrm>
            <a:prstGeom prst="roundRect">
              <a:avLst>
                <a:gd name="adj" fmla="val 50000"/>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6" name="Egyenes összekötő 265">
              <a:extLst>
                <a:ext uri="{FF2B5EF4-FFF2-40B4-BE49-F238E27FC236}">
                  <a16:creationId xmlns:a16="http://schemas.microsoft.com/office/drawing/2014/main" id="{A9B705AB-DB07-49E7-BC51-328603C38011}"/>
                </a:ext>
              </a:extLst>
            </p:cNvPr>
            <p:cNvCxnSpPr>
              <a:cxnSpLocks/>
            </p:cNvCxnSpPr>
            <p:nvPr/>
          </p:nvCxnSpPr>
          <p:spPr>
            <a:xfrm>
              <a:off x="1779245" y="290064"/>
              <a:ext cx="0" cy="3066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Egyenes összekötő 266">
              <a:extLst>
                <a:ext uri="{FF2B5EF4-FFF2-40B4-BE49-F238E27FC236}">
                  <a16:creationId xmlns:a16="http://schemas.microsoft.com/office/drawing/2014/main" id="{FDE72D2A-9CA0-48D0-8F1A-A82052E1B605}"/>
                </a:ext>
              </a:extLst>
            </p:cNvPr>
            <p:cNvCxnSpPr/>
            <p:nvPr/>
          </p:nvCxnSpPr>
          <p:spPr>
            <a:xfrm>
              <a:off x="1488883" y="297928"/>
              <a:ext cx="0" cy="3066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Csoportba foglalás 20">
            <a:extLst>
              <a:ext uri="{FF2B5EF4-FFF2-40B4-BE49-F238E27FC236}">
                <a16:creationId xmlns:a16="http://schemas.microsoft.com/office/drawing/2014/main" id="{C9E4815C-5B7D-472C-9F7D-67548C5A9D79}"/>
              </a:ext>
            </a:extLst>
          </p:cNvPr>
          <p:cNvGrpSpPr/>
          <p:nvPr/>
        </p:nvGrpSpPr>
        <p:grpSpPr>
          <a:xfrm>
            <a:off x="975136" y="1816347"/>
            <a:ext cx="405294" cy="584775"/>
            <a:chOff x="975136" y="1816347"/>
            <a:chExt cx="405294" cy="584775"/>
          </a:xfrm>
        </p:grpSpPr>
        <p:cxnSp>
          <p:nvCxnSpPr>
            <p:cNvPr id="22" name="Egyenes összekötő nyíllal 21">
              <a:extLst>
                <a:ext uri="{FF2B5EF4-FFF2-40B4-BE49-F238E27FC236}">
                  <a16:creationId xmlns:a16="http://schemas.microsoft.com/office/drawing/2014/main" id="{DFCE53CC-0F11-4C7E-930E-0197DA0B3340}"/>
                </a:ext>
              </a:extLst>
            </p:cNvPr>
            <p:cNvCxnSpPr>
              <a:cxnSpLocks/>
            </p:cNvCxnSpPr>
            <p:nvPr/>
          </p:nvCxnSpPr>
          <p:spPr>
            <a:xfrm>
              <a:off x="1380430" y="1907686"/>
              <a:ext cx="0" cy="43633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39387821-ACDE-48AC-942B-7EB9E4776200}"/>
                </a:ext>
              </a:extLst>
            </p:cNvPr>
            <p:cNvSpPr txBox="1"/>
            <p:nvPr/>
          </p:nvSpPr>
          <p:spPr>
            <a:xfrm>
              <a:off x="975136" y="1816347"/>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mc:AlternateContent xmlns:mc="http://schemas.openxmlformats.org/markup-compatibility/2006" xmlns:a14="http://schemas.microsoft.com/office/drawing/2010/main">
        <mc:Choice Requires="a14">
          <p:sp>
            <p:nvSpPr>
              <p:cNvPr id="89" name="Szövegdoboz 88">
                <a:extLst>
                  <a:ext uri="{FF2B5EF4-FFF2-40B4-BE49-F238E27FC236}">
                    <a16:creationId xmlns:a16="http://schemas.microsoft.com/office/drawing/2014/main" id="{FA6B074B-05A0-4932-A37B-65E3313FD7B5}"/>
                  </a:ext>
                </a:extLst>
              </p:cNvPr>
              <p:cNvSpPr txBox="1"/>
              <p:nvPr/>
            </p:nvSpPr>
            <p:spPr>
              <a:xfrm>
                <a:off x="10169193" y="6190259"/>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&lt;0</m:t>
                      </m:r>
                    </m:oMath>
                  </m:oMathPara>
                </a14:m>
                <a:endParaRPr lang="hu-HU" sz="3200" dirty="0"/>
              </a:p>
            </p:txBody>
          </p:sp>
        </mc:Choice>
        <mc:Fallback xmlns="">
          <p:sp>
            <p:nvSpPr>
              <p:cNvPr id="89" name="Szövegdoboz 88">
                <a:extLst>
                  <a:ext uri="{FF2B5EF4-FFF2-40B4-BE49-F238E27FC236}">
                    <a16:creationId xmlns:a16="http://schemas.microsoft.com/office/drawing/2014/main" id="{FA6B074B-05A0-4932-A37B-65E3313FD7B5}"/>
                  </a:ext>
                </a:extLst>
              </p:cNvPr>
              <p:cNvSpPr txBox="1">
                <a:spLocks noRot="1" noChangeAspect="1" noMove="1" noResize="1" noEditPoints="1" noAdjustHandles="1" noChangeArrowheads="1" noChangeShapeType="1" noTextEdit="1"/>
              </p:cNvSpPr>
              <p:nvPr/>
            </p:nvSpPr>
            <p:spPr>
              <a:xfrm>
                <a:off x="10169193" y="6190259"/>
                <a:ext cx="1091004" cy="492443"/>
              </a:xfrm>
              <a:prstGeom prst="rect">
                <a:avLst/>
              </a:prstGeom>
              <a:blipFill>
                <a:blip r:embed="rId9"/>
                <a:stretch>
                  <a:fillRect/>
                </a:stretch>
              </a:blipFill>
            </p:spPr>
            <p:txBody>
              <a:bodyPr/>
              <a:lstStyle/>
              <a:p>
                <a:r>
                  <a:rPr lang="hu-HU">
                    <a:noFill/>
                  </a:rPr>
                  <a:t> </a:t>
                </a:r>
              </a:p>
            </p:txBody>
          </p:sp>
        </mc:Fallback>
      </mc:AlternateContent>
      <p:sp>
        <p:nvSpPr>
          <p:cNvPr id="6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Capillary activity</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92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59"/>
                                        </p:tgtEl>
                                        <p:attrNameLst>
                                          <p:attrName>style.visibility</p:attrName>
                                        </p:attrNameLst>
                                      </p:cBhvr>
                                      <p:to>
                                        <p:strVal val="visible"/>
                                      </p:to>
                                    </p:set>
                                    <p:anim calcmode="lin" valueType="num">
                                      <p:cBhvr additive="base">
                                        <p:cTn id="9" dur="500" fill="hold"/>
                                        <p:tgtEl>
                                          <p:spTgt spid="259"/>
                                        </p:tgtEl>
                                        <p:attrNameLst>
                                          <p:attrName>ppt_x</p:attrName>
                                        </p:attrNameLst>
                                      </p:cBhvr>
                                      <p:tavLst>
                                        <p:tav tm="0">
                                          <p:val>
                                            <p:strVal val="#ppt_x"/>
                                          </p:val>
                                        </p:tav>
                                        <p:tav tm="100000">
                                          <p:val>
                                            <p:strVal val="#ppt_x"/>
                                          </p:val>
                                        </p:tav>
                                      </p:tavLst>
                                    </p:anim>
                                    <p:anim calcmode="lin" valueType="num">
                                      <p:cBhvr additive="base">
                                        <p:cTn id="10" dur="500" fill="hold"/>
                                        <p:tgtEl>
                                          <p:spTgt spid="259"/>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50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500"/>
                                  </p:stCondLst>
                                  <p:childTnLst>
                                    <p:set>
                                      <p:cBhvr>
                                        <p:cTn id="37" dur="1" fill="hold">
                                          <p:stCondLst>
                                            <p:cond delay="0"/>
                                          </p:stCondLst>
                                        </p:cTn>
                                        <p:tgtEl>
                                          <p:spTgt spid="295"/>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50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1500"/>
                            </p:stCondLst>
                            <p:childTnLst>
                              <p:par>
                                <p:cTn id="49" presetID="2" presetClass="entr" presetSubtype="4" fill="hold" grpId="0" nodeType="afterEffect">
                                  <p:stCondLst>
                                    <p:cond delay="150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grpId="0" nodeType="afterEffect">
                                  <p:stCondLst>
                                    <p:cond delay="15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ID="1" presetClass="entr" presetSubtype="0" fill="hold" grpId="0" nodeType="afterEffect">
                                  <p:stCondLst>
                                    <p:cond delay="100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1" presetClass="entr" presetSubtype="0" fill="hold" nodeType="afterEffect">
                                  <p:stCondLst>
                                    <p:cond delay="1000"/>
                                  </p:stCondLst>
                                  <p:childTnLst>
                                    <p:set>
                                      <p:cBhvr>
                                        <p:cTn id="75" dur="1" fill="hold">
                                          <p:stCondLst>
                                            <p:cond delay="0"/>
                                          </p:stCondLst>
                                        </p:cTn>
                                        <p:tgtEl>
                                          <p:spTgt spid="34"/>
                                        </p:tgtEl>
                                        <p:attrNameLst>
                                          <p:attrName>style.visibility</p:attrName>
                                        </p:attrNameLst>
                                      </p:cBhvr>
                                      <p:to>
                                        <p:strVal val="visible"/>
                                      </p:to>
                                    </p:set>
                                  </p:childTnLst>
                                </p:cTn>
                              </p:par>
                            </p:childTnLst>
                          </p:cTn>
                        </p:par>
                        <p:par>
                          <p:cTn id="76" fill="hold">
                            <p:stCondLst>
                              <p:cond delay="1500"/>
                            </p:stCondLst>
                            <p:childTnLst>
                              <p:par>
                                <p:cTn id="77" presetID="1" presetClass="entr" presetSubtype="0" fill="hold" nodeType="afterEffect">
                                  <p:stCondLst>
                                    <p:cond delay="1000"/>
                                  </p:stCondLst>
                                  <p:childTnLst>
                                    <p:set>
                                      <p:cBhvr>
                                        <p:cTn id="78" dur="1" fill="hold">
                                          <p:stCondLst>
                                            <p:cond delay="0"/>
                                          </p:stCondLst>
                                        </p:cTn>
                                        <p:tgtEl>
                                          <p:spTgt spid="35"/>
                                        </p:tgtEl>
                                        <p:attrNameLst>
                                          <p:attrName>style.visibility</p:attrName>
                                        </p:attrNameLst>
                                      </p:cBhvr>
                                      <p:to>
                                        <p:strVal val="visible"/>
                                      </p:to>
                                    </p:set>
                                  </p:childTnLst>
                                </p:cTn>
                              </p:par>
                            </p:childTnLst>
                          </p:cTn>
                        </p:par>
                        <p:par>
                          <p:cTn id="79" fill="hold">
                            <p:stCondLst>
                              <p:cond delay="2500"/>
                            </p:stCondLst>
                            <p:childTnLst>
                              <p:par>
                                <p:cTn id="80" presetID="2" presetClass="entr" presetSubtype="2" fill="hold" grpId="0" nodeType="afterEffect">
                                  <p:stCondLst>
                                    <p:cond delay="150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1+#ppt_w/2"/>
                                          </p:val>
                                        </p:tav>
                                        <p:tav tm="100000">
                                          <p:val>
                                            <p:strVal val="#ppt_x"/>
                                          </p:val>
                                        </p:tav>
                                      </p:tavLst>
                                    </p:anim>
                                    <p:anim calcmode="lin" valueType="num">
                                      <p:cBhvr additive="base">
                                        <p:cTn id="83" dur="500" fill="hold"/>
                                        <p:tgtEl>
                                          <p:spTgt spid="52"/>
                                        </p:tgtEl>
                                        <p:attrNameLst>
                                          <p:attrName>ppt_y</p:attrName>
                                        </p:attrNameLst>
                                      </p:cBhvr>
                                      <p:tavLst>
                                        <p:tav tm="0">
                                          <p:val>
                                            <p:strVal val="#ppt_y"/>
                                          </p:val>
                                        </p:tav>
                                        <p:tav tm="100000">
                                          <p:val>
                                            <p:strVal val="#ppt_y"/>
                                          </p:val>
                                        </p:tav>
                                      </p:tavLst>
                                    </p:anim>
                                  </p:childTnLst>
                                </p:cTn>
                              </p:par>
                            </p:childTnLst>
                          </p:cTn>
                        </p:par>
                        <p:par>
                          <p:cTn id="84" fill="hold">
                            <p:stCondLst>
                              <p:cond delay="4500"/>
                            </p:stCondLst>
                            <p:childTnLst>
                              <p:par>
                                <p:cTn id="85" presetID="2" presetClass="entr" presetSubtype="2"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1+#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childTnLst>
                          </p:cTn>
                        </p:par>
                        <p:par>
                          <p:cTn id="89" fill="hold">
                            <p:stCondLst>
                              <p:cond delay="5000"/>
                            </p:stCondLst>
                            <p:childTnLst>
                              <p:par>
                                <p:cTn id="90" presetID="1" presetClass="entr" presetSubtype="0" fill="hold" grpId="0" nodeType="afterEffect">
                                  <p:stCondLst>
                                    <p:cond delay="100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9" grpId="0"/>
      <p:bldP spid="15" grpId="0"/>
      <p:bldP spid="49" grpId="0"/>
      <p:bldP spid="50" grpId="0"/>
      <p:bldP spid="51" grpId="0"/>
      <p:bldP spid="52" grpId="0"/>
      <p:bldP spid="8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 name="Csoportba foglalás 249">
            <a:extLst>
              <a:ext uri="{FF2B5EF4-FFF2-40B4-BE49-F238E27FC236}">
                <a16:creationId xmlns:a16="http://schemas.microsoft.com/office/drawing/2014/main" id="{816ADA84-4275-424B-8148-024B25A58C64}"/>
              </a:ext>
            </a:extLst>
          </p:cNvPr>
          <p:cNvGrpSpPr/>
          <p:nvPr/>
        </p:nvGrpSpPr>
        <p:grpSpPr>
          <a:xfrm>
            <a:off x="875797" y="2901591"/>
            <a:ext cx="1214437" cy="1737086"/>
            <a:chOff x="2040800" y="4330699"/>
            <a:chExt cx="1214437" cy="1737086"/>
          </a:xfrm>
        </p:grpSpPr>
        <p:cxnSp>
          <p:nvCxnSpPr>
            <p:cNvPr id="25" name="Egyenes összekötő 24">
              <a:extLst>
                <a:ext uri="{FF2B5EF4-FFF2-40B4-BE49-F238E27FC236}">
                  <a16:creationId xmlns:a16="http://schemas.microsoft.com/office/drawing/2014/main" id="{E94F3416-DBBA-4B3D-A896-AADE8328BB17}"/>
                </a:ext>
              </a:extLst>
            </p:cNvPr>
            <p:cNvCxnSpPr>
              <a:cxnSpLocks/>
            </p:cNvCxnSpPr>
            <p:nvPr/>
          </p:nvCxnSpPr>
          <p:spPr>
            <a:xfrm flipV="1">
              <a:off x="2040800" y="4330699"/>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Csoportba foglalás 99">
              <a:extLst>
                <a:ext uri="{FF2B5EF4-FFF2-40B4-BE49-F238E27FC236}">
                  <a16:creationId xmlns:a16="http://schemas.microsoft.com/office/drawing/2014/main" id="{03C19ED9-F71C-47A3-ABEE-70BD149DCD62}"/>
                </a:ext>
              </a:extLst>
            </p:cNvPr>
            <p:cNvGrpSpPr/>
            <p:nvPr/>
          </p:nvGrpSpPr>
          <p:grpSpPr>
            <a:xfrm>
              <a:off x="2070327" y="4595520"/>
              <a:ext cx="1150461" cy="1472265"/>
              <a:chOff x="1488437" y="4595520"/>
              <a:chExt cx="1150461" cy="1472265"/>
            </a:xfrm>
          </p:grpSpPr>
          <p:sp>
            <p:nvSpPr>
              <p:cNvPr id="28" name="Ellipszis 27">
                <a:extLst>
                  <a:ext uri="{FF2B5EF4-FFF2-40B4-BE49-F238E27FC236}">
                    <a16:creationId xmlns:a16="http://schemas.microsoft.com/office/drawing/2014/main" id="{DEF21A9D-F12C-45F8-9BC3-63873FB0D915}"/>
                  </a:ext>
                </a:extLst>
              </p:cNvPr>
              <p:cNvSpPr>
                <a:spLocks noChangeAspect="1"/>
              </p:cNvSpPr>
              <p:nvPr/>
            </p:nvSpPr>
            <p:spPr>
              <a:xfrm>
                <a:off x="1490148" y="45955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0AC39E9E-BC18-4D6D-BCBD-04FCE74FA0E2}"/>
                  </a:ext>
                </a:extLst>
              </p:cNvPr>
              <p:cNvSpPr>
                <a:spLocks noChangeAspect="1"/>
              </p:cNvSpPr>
              <p:nvPr/>
            </p:nvSpPr>
            <p:spPr>
              <a:xfrm>
                <a:off x="1490521" y="51421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9B48CDFB-AB11-4C77-93F4-F682DF5403FA}"/>
                  </a:ext>
                </a:extLst>
              </p:cNvPr>
              <p:cNvSpPr>
                <a:spLocks noChangeAspect="1"/>
              </p:cNvSpPr>
              <p:nvPr/>
            </p:nvSpPr>
            <p:spPr>
              <a:xfrm>
                <a:off x="1488437" y="53297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54991648-08E7-425B-928A-556F75D93309}"/>
                  </a:ext>
                </a:extLst>
              </p:cNvPr>
              <p:cNvSpPr>
                <a:spLocks noChangeAspect="1"/>
              </p:cNvSpPr>
              <p:nvPr/>
            </p:nvSpPr>
            <p:spPr>
              <a:xfrm>
                <a:off x="1488996" y="570355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B2696426-ABF7-4A81-8B31-D7D86941D515}"/>
                  </a:ext>
                </a:extLst>
              </p:cNvPr>
              <p:cNvSpPr>
                <a:spLocks noChangeAspect="1"/>
              </p:cNvSpPr>
              <p:nvPr/>
            </p:nvSpPr>
            <p:spPr>
              <a:xfrm>
                <a:off x="1496450" y="495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1A6A08BF-C3E1-4975-B30D-08191ECF138B}"/>
                  </a:ext>
                </a:extLst>
              </p:cNvPr>
              <p:cNvSpPr>
                <a:spLocks noChangeAspect="1"/>
              </p:cNvSpPr>
              <p:nvPr/>
            </p:nvSpPr>
            <p:spPr>
              <a:xfrm>
                <a:off x="1490352" y="58877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6F5DC96D-9B6D-4FD6-9053-D5FD318A3A56}"/>
                  </a:ext>
                </a:extLst>
              </p:cNvPr>
              <p:cNvSpPr>
                <a:spLocks noChangeAspect="1"/>
              </p:cNvSpPr>
              <p:nvPr/>
            </p:nvSpPr>
            <p:spPr>
              <a:xfrm>
                <a:off x="1492151" y="551380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AC5AEEA3-804E-418F-8CFE-A7B6A81490DB}"/>
                  </a:ext>
                </a:extLst>
              </p:cNvPr>
              <p:cNvSpPr>
                <a:spLocks noChangeAspect="1"/>
              </p:cNvSpPr>
              <p:nvPr/>
            </p:nvSpPr>
            <p:spPr>
              <a:xfrm>
                <a:off x="1496450" y="4775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DD4C3667-286F-4287-86A6-E106EB28F806}"/>
                  </a:ext>
                </a:extLst>
              </p:cNvPr>
              <p:cNvSpPr>
                <a:spLocks noChangeAspect="1"/>
              </p:cNvSpPr>
              <p:nvPr/>
            </p:nvSpPr>
            <p:spPr>
              <a:xfrm>
                <a:off x="1647311" y="48765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a:extLst>
                  <a:ext uri="{FF2B5EF4-FFF2-40B4-BE49-F238E27FC236}">
                    <a16:creationId xmlns:a16="http://schemas.microsoft.com/office/drawing/2014/main" id="{E4CBC073-FF9B-4108-B105-3D0C2E31905E}"/>
                  </a:ext>
                </a:extLst>
              </p:cNvPr>
              <p:cNvSpPr>
                <a:spLocks noChangeAspect="1"/>
              </p:cNvSpPr>
              <p:nvPr/>
            </p:nvSpPr>
            <p:spPr>
              <a:xfrm>
                <a:off x="1647684" y="54231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466883A5-9E77-4151-87FF-8583986E84E7}"/>
                  </a:ext>
                </a:extLst>
              </p:cNvPr>
              <p:cNvSpPr>
                <a:spLocks noChangeAspect="1"/>
              </p:cNvSpPr>
              <p:nvPr/>
            </p:nvSpPr>
            <p:spPr>
              <a:xfrm>
                <a:off x="1645600" y="56107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ADA0472B-1786-440E-9AF9-1B8FDDB7132D}"/>
                  </a:ext>
                </a:extLst>
              </p:cNvPr>
              <p:cNvSpPr>
                <a:spLocks noChangeAspect="1"/>
              </p:cNvSpPr>
              <p:nvPr/>
            </p:nvSpPr>
            <p:spPr>
              <a:xfrm>
                <a:off x="1653613" y="52409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7503976B-6BE6-48A5-8B5B-67C7CE8D858D}"/>
                  </a:ext>
                </a:extLst>
              </p:cNvPr>
              <p:cNvSpPr>
                <a:spLocks noChangeAspect="1"/>
              </p:cNvSpPr>
              <p:nvPr/>
            </p:nvSpPr>
            <p:spPr>
              <a:xfrm>
                <a:off x="1649314" y="57948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203F08C8-8B5B-4B90-B9C7-A2E82897462F}"/>
                  </a:ext>
                </a:extLst>
              </p:cNvPr>
              <p:cNvSpPr>
                <a:spLocks noChangeAspect="1"/>
              </p:cNvSpPr>
              <p:nvPr/>
            </p:nvSpPr>
            <p:spPr>
              <a:xfrm>
                <a:off x="1653613" y="50562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820169B2-2213-48EE-BE5A-74F960A3958F}"/>
                  </a:ext>
                </a:extLst>
              </p:cNvPr>
              <p:cNvSpPr>
                <a:spLocks noChangeAspect="1"/>
              </p:cNvSpPr>
              <p:nvPr/>
            </p:nvSpPr>
            <p:spPr>
              <a:xfrm>
                <a:off x="1809238" y="49622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1580AC67-EFB7-4B7C-A16D-67A5CAC226AB}"/>
                  </a:ext>
                </a:extLst>
              </p:cNvPr>
              <p:cNvSpPr>
                <a:spLocks noChangeAspect="1"/>
              </p:cNvSpPr>
              <p:nvPr/>
            </p:nvSpPr>
            <p:spPr>
              <a:xfrm>
                <a:off x="1809611" y="5508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47419E5E-4C09-4DAE-8DA9-775B5AD131DB}"/>
                  </a:ext>
                </a:extLst>
              </p:cNvPr>
              <p:cNvSpPr>
                <a:spLocks noChangeAspect="1"/>
              </p:cNvSpPr>
              <p:nvPr/>
            </p:nvSpPr>
            <p:spPr>
              <a:xfrm>
                <a:off x="1807527" y="5696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Ellipszis 57">
                <a:extLst>
                  <a:ext uri="{FF2B5EF4-FFF2-40B4-BE49-F238E27FC236}">
                    <a16:creationId xmlns:a16="http://schemas.microsoft.com/office/drawing/2014/main" id="{758A3BAB-6E2E-44E7-B918-598BCE623FE1}"/>
                  </a:ext>
                </a:extLst>
              </p:cNvPr>
              <p:cNvSpPr>
                <a:spLocks noChangeAspect="1"/>
              </p:cNvSpPr>
              <p:nvPr/>
            </p:nvSpPr>
            <p:spPr>
              <a:xfrm>
                <a:off x="1815540" y="53266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5FACF7A9-AAE3-4378-AB65-0807EE5EFA05}"/>
                  </a:ext>
                </a:extLst>
              </p:cNvPr>
              <p:cNvSpPr>
                <a:spLocks noChangeAspect="1"/>
              </p:cNvSpPr>
              <p:nvPr/>
            </p:nvSpPr>
            <p:spPr>
              <a:xfrm>
                <a:off x="1811241" y="58805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3F056078-6195-4433-8F9A-F2B2BE87391B}"/>
                  </a:ext>
                </a:extLst>
              </p:cNvPr>
              <p:cNvSpPr>
                <a:spLocks noChangeAspect="1"/>
              </p:cNvSpPr>
              <p:nvPr/>
            </p:nvSpPr>
            <p:spPr>
              <a:xfrm>
                <a:off x="1815540" y="514193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D7B7E386-DBDC-4F31-B779-2467064CD92C}"/>
                  </a:ext>
                </a:extLst>
              </p:cNvPr>
              <p:cNvSpPr>
                <a:spLocks noChangeAspect="1"/>
              </p:cNvSpPr>
              <p:nvPr/>
            </p:nvSpPr>
            <p:spPr>
              <a:xfrm>
                <a:off x="1976639" y="5049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66DC0FD3-23C8-4CCA-AEA0-807C7F0A30D4}"/>
                  </a:ext>
                </a:extLst>
              </p:cNvPr>
              <p:cNvSpPr>
                <a:spLocks noChangeAspect="1"/>
              </p:cNvSpPr>
              <p:nvPr/>
            </p:nvSpPr>
            <p:spPr>
              <a:xfrm>
                <a:off x="1977012" y="5596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6E74395A-9540-44EC-BAE4-2929CE928511}"/>
                  </a:ext>
                </a:extLst>
              </p:cNvPr>
              <p:cNvSpPr>
                <a:spLocks noChangeAspect="1"/>
              </p:cNvSpPr>
              <p:nvPr/>
            </p:nvSpPr>
            <p:spPr>
              <a:xfrm>
                <a:off x="1974928" y="578385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3898BC2C-AC7D-4A38-9D72-646086590EC3}"/>
                  </a:ext>
                </a:extLst>
              </p:cNvPr>
              <p:cNvSpPr>
                <a:spLocks noChangeAspect="1"/>
              </p:cNvSpPr>
              <p:nvPr/>
            </p:nvSpPr>
            <p:spPr>
              <a:xfrm>
                <a:off x="1982941" y="54140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a:extLst>
                  <a:ext uri="{FF2B5EF4-FFF2-40B4-BE49-F238E27FC236}">
                    <a16:creationId xmlns:a16="http://schemas.microsoft.com/office/drawing/2014/main" id="{F7267ADA-0D7A-44BF-B54E-54E96CD86202}"/>
                  </a:ext>
                </a:extLst>
              </p:cNvPr>
              <p:cNvSpPr>
                <a:spLocks noChangeAspect="1"/>
              </p:cNvSpPr>
              <p:nvPr/>
            </p:nvSpPr>
            <p:spPr>
              <a:xfrm>
                <a:off x="1982941" y="5229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FA830386-CE8E-4AD4-94D5-6CD3E2C93D81}"/>
                  </a:ext>
                </a:extLst>
              </p:cNvPr>
              <p:cNvSpPr>
                <a:spLocks noChangeAspect="1"/>
              </p:cNvSpPr>
              <p:nvPr/>
            </p:nvSpPr>
            <p:spPr>
              <a:xfrm>
                <a:off x="2142270" y="49622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C38FCF3B-8D06-420B-ABFF-86208796945C}"/>
                  </a:ext>
                </a:extLst>
              </p:cNvPr>
              <p:cNvSpPr>
                <a:spLocks noChangeAspect="1"/>
              </p:cNvSpPr>
              <p:nvPr/>
            </p:nvSpPr>
            <p:spPr>
              <a:xfrm>
                <a:off x="2142643" y="5508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BF080A3C-2202-4D61-A2FF-82BE7A0CFAB8}"/>
                  </a:ext>
                </a:extLst>
              </p:cNvPr>
              <p:cNvSpPr>
                <a:spLocks noChangeAspect="1"/>
              </p:cNvSpPr>
              <p:nvPr/>
            </p:nvSpPr>
            <p:spPr>
              <a:xfrm>
                <a:off x="2140559" y="5696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4DF94959-DF79-41FE-8D34-BD2DC28A2F3A}"/>
                  </a:ext>
                </a:extLst>
              </p:cNvPr>
              <p:cNvSpPr>
                <a:spLocks noChangeAspect="1"/>
              </p:cNvSpPr>
              <p:nvPr/>
            </p:nvSpPr>
            <p:spPr>
              <a:xfrm>
                <a:off x="2148572" y="53266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50AB88B1-3266-4D35-823F-FD5C9B5DF6C1}"/>
                  </a:ext>
                </a:extLst>
              </p:cNvPr>
              <p:cNvSpPr>
                <a:spLocks noChangeAspect="1"/>
              </p:cNvSpPr>
              <p:nvPr/>
            </p:nvSpPr>
            <p:spPr>
              <a:xfrm>
                <a:off x="2144273" y="58805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E45B81DA-62D9-4123-8E5F-D3DBCD4E0FAB}"/>
                  </a:ext>
                </a:extLst>
              </p:cNvPr>
              <p:cNvSpPr>
                <a:spLocks noChangeAspect="1"/>
              </p:cNvSpPr>
              <p:nvPr/>
            </p:nvSpPr>
            <p:spPr>
              <a:xfrm>
                <a:off x="2148572" y="514193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Ellipszis 80">
                <a:extLst>
                  <a:ext uri="{FF2B5EF4-FFF2-40B4-BE49-F238E27FC236}">
                    <a16:creationId xmlns:a16="http://schemas.microsoft.com/office/drawing/2014/main" id="{B44D3527-9BF6-42EB-A29E-95E9A22A9F7C}"/>
                  </a:ext>
                </a:extLst>
              </p:cNvPr>
              <p:cNvSpPr>
                <a:spLocks noChangeAspect="1"/>
              </p:cNvSpPr>
              <p:nvPr/>
            </p:nvSpPr>
            <p:spPr>
              <a:xfrm>
                <a:off x="2295078" y="48722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Ellipszis 81">
                <a:extLst>
                  <a:ext uri="{FF2B5EF4-FFF2-40B4-BE49-F238E27FC236}">
                    <a16:creationId xmlns:a16="http://schemas.microsoft.com/office/drawing/2014/main" id="{4E338D2D-18FA-4284-AA81-2CA9A1BF0208}"/>
                  </a:ext>
                </a:extLst>
              </p:cNvPr>
              <p:cNvSpPr>
                <a:spLocks noChangeAspect="1"/>
              </p:cNvSpPr>
              <p:nvPr/>
            </p:nvSpPr>
            <p:spPr>
              <a:xfrm>
                <a:off x="2295451" y="5418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B3955A11-93AF-4693-8669-96BBE8E9CC6C}"/>
                  </a:ext>
                </a:extLst>
              </p:cNvPr>
              <p:cNvSpPr>
                <a:spLocks noChangeAspect="1"/>
              </p:cNvSpPr>
              <p:nvPr/>
            </p:nvSpPr>
            <p:spPr>
              <a:xfrm>
                <a:off x="2293367" y="5606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A94A957D-5230-4311-A455-BF255EBC0B6C}"/>
                  </a:ext>
                </a:extLst>
              </p:cNvPr>
              <p:cNvSpPr>
                <a:spLocks noChangeAspect="1"/>
              </p:cNvSpPr>
              <p:nvPr/>
            </p:nvSpPr>
            <p:spPr>
              <a:xfrm>
                <a:off x="2301380" y="52366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151FA975-2F70-46F2-86C1-198B31F443ED}"/>
                  </a:ext>
                </a:extLst>
              </p:cNvPr>
              <p:cNvSpPr>
                <a:spLocks noChangeAspect="1"/>
              </p:cNvSpPr>
              <p:nvPr/>
            </p:nvSpPr>
            <p:spPr>
              <a:xfrm>
                <a:off x="2297081" y="57905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8D4B062C-0528-426F-AD7E-E2BC6915CE9B}"/>
                  </a:ext>
                </a:extLst>
              </p:cNvPr>
              <p:cNvSpPr>
                <a:spLocks noChangeAspect="1"/>
              </p:cNvSpPr>
              <p:nvPr/>
            </p:nvSpPr>
            <p:spPr>
              <a:xfrm>
                <a:off x="2301380" y="505193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8FF861E0-1B27-4391-A991-6ABD88427994}"/>
                  </a:ext>
                </a:extLst>
              </p:cNvPr>
              <p:cNvSpPr>
                <a:spLocks noChangeAspect="1"/>
              </p:cNvSpPr>
              <p:nvPr/>
            </p:nvSpPr>
            <p:spPr>
              <a:xfrm>
                <a:off x="2452596" y="45955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7D42EB3A-31AB-43CF-B7A9-B3915D484E43}"/>
                  </a:ext>
                </a:extLst>
              </p:cNvPr>
              <p:cNvSpPr>
                <a:spLocks noChangeAspect="1"/>
              </p:cNvSpPr>
              <p:nvPr/>
            </p:nvSpPr>
            <p:spPr>
              <a:xfrm>
                <a:off x="2452969" y="51421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E1E3B6C4-9FC2-4A05-98F0-16979113D623}"/>
                  </a:ext>
                </a:extLst>
              </p:cNvPr>
              <p:cNvSpPr>
                <a:spLocks noChangeAspect="1"/>
              </p:cNvSpPr>
              <p:nvPr/>
            </p:nvSpPr>
            <p:spPr>
              <a:xfrm>
                <a:off x="2450885" y="53297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52FC551F-363A-46F6-83EA-8B77BEA69214}"/>
                  </a:ext>
                </a:extLst>
              </p:cNvPr>
              <p:cNvSpPr>
                <a:spLocks noChangeAspect="1"/>
              </p:cNvSpPr>
              <p:nvPr/>
            </p:nvSpPr>
            <p:spPr>
              <a:xfrm>
                <a:off x="2451444" y="570355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8B21FFF9-F994-47F7-8374-3BBA7AC554CB}"/>
                  </a:ext>
                </a:extLst>
              </p:cNvPr>
              <p:cNvSpPr>
                <a:spLocks noChangeAspect="1"/>
              </p:cNvSpPr>
              <p:nvPr/>
            </p:nvSpPr>
            <p:spPr>
              <a:xfrm>
                <a:off x="2458898" y="495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DACCA45E-C266-4C68-988A-DDA920E9F1F5}"/>
                  </a:ext>
                </a:extLst>
              </p:cNvPr>
              <p:cNvSpPr>
                <a:spLocks noChangeAspect="1"/>
              </p:cNvSpPr>
              <p:nvPr/>
            </p:nvSpPr>
            <p:spPr>
              <a:xfrm>
                <a:off x="2452800" y="58877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48DC0B9F-8D2F-4F95-9C04-EB218FB429DD}"/>
                  </a:ext>
                </a:extLst>
              </p:cNvPr>
              <p:cNvSpPr>
                <a:spLocks noChangeAspect="1"/>
              </p:cNvSpPr>
              <p:nvPr/>
            </p:nvSpPr>
            <p:spPr>
              <a:xfrm>
                <a:off x="2454599" y="551380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78D6F7F0-A807-4C7C-95D7-D00A47A4080A}"/>
                  </a:ext>
                </a:extLst>
              </p:cNvPr>
              <p:cNvSpPr>
                <a:spLocks noChangeAspect="1"/>
              </p:cNvSpPr>
              <p:nvPr/>
            </p:nvSpPr>
            <p:spPr>
              <a:xfrm>
                <a:off x="2458898" y="4775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01" name="Egyenes összekötő 100">
              <a:extLst>
                <a:ext uri="{FF2B5EF4-FFF2-40B4-BE49-F238E27FC236}">
                  <a16:creationId xmlns:a16="http://schemas.microsoft.com/office/drawing/2014/main" id="{1815E48F-2B13-4CED-A5E4-DB3E1C7DD798}"/>
                </a:ext>
              </a:extLst>
            </p:cNvPr>
            <p:cNvCxnSpPr>
              <a:cxnSpLocks/>
            </p:cNvCxnSpPr>
            <p:nvPr/>
          </p:nvCxnSpPr>
          <p:spPr>
            <a:xfrm flipV="1">
              <a:off x="3255237" y="4332961"/>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Ellipszis 47">
            <a:extLst>
              <a:ext uri="{FF2B5EF4-FFF2-40B4-BE49-F238E27FC236}">
                <a16:creationId xmlns:a16="http://schemas.microsoft.com/office/drawing/2014/main" id="{265411D0-3A45-4C92-A003-EE6A09BBE382}"/>
              </a:ext>
            </a:extLst>
          </p:cNvPr>
          <p:cNvSpPr>
            <a:spLocks noChangeAspect="1"/>
          </p:cNvSpPr>
          <p:nvPr/>
        </p:nvSpPr>
        <p:spPr>
          <a:xfrm>
            <a:off x="1392171" y="3620415"/>
            <a:ext cx="180000" cy="180000"/>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54" name="Csoportba foglalás 253">
            <a:extLst>
              <a:ext uri="{FF2B5EF4-FFF2-40B4-BE49-F238E27FC236}">
                <a16:creationId xmlns:a16="http://schemas.microsoft.com/office/drawing/2014/main" id="{2B265EAD-E3C3-44FA-A246-365E7C6E0E2D}"/>
              </a:ext>
            </a:extLst>
          </p:cNvPr>
          <p:cNvGrpSpPr/>
          <p:nvPr/>
        </p:nvGrpSpPr>
        <p:grpSpPr>
          <a:xfrm>
            <a:off x="10108930" y="2898928"/>
            <a:ext cx="1214437" cy="1737086"/>
            <a:chOff x="8614582" y="4408189"/>
            <a:chExt cx="1214437" cy="1737086"/>
          </a:xfrm>
        </p:grpSpPr>
        <p:cxnSp>
          <p:nvCxnSpPr>
            <p:cNvPr id="151" name="Egyenes összekötő 150">
              <a:extLst>
                <a:ext uri="{FF2B5EF4-FFF2-40B4-BE49-F238E27FC236}">
                  <a16:creationId xmlns:a16="http://schemas.microsoft.com/office/drawing/2014/main" id="{416E13B4-A8C0-4E99-B1B2-2610B6E196CD}"/>
                </a:ext>
              </a:extLst>
            </p:cNvPr>
            <p:cNvCxnSpPr>
              <a:cxnSpLocks/>
            </p:cNvCxnSpPr>
            <p:nvPr/>
          </p:nvCxnSpPr>
          <p:spPr>
            <a:xfrm flipV="1">
              <a:off x="8614582" y="4408189"/>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9" name="Csoportba foglalás 248">
              <a:extLst>
                <a:ext uri="{FF2B5EF4-FFF2-40B4-BE49-F238E27FC236}">
                  <a16:creationId xmlns:a16="http://schemas.microsoft.com/office/drawing/2014/main" id="{712D9089-8E41-458A-BC69-FB83CB095A29}"/>
                </a:ext>
              </a:extLst>
            </p:cNvPr>
            <p:cNvGrpSpPr/>
            <p:nvPr/>
          </p:nvGrpSpPr>
          <p:grpSpPr>
            <a:xfrm>
              <a:off x="8644109" y="4586843"/>
              <a:ext cx="1150461" cy="1558432"/>
              <a:chOff x="8644109" y="4586843"/>
              <a:chExt cx="1150461" cy="1558432"/>
            </a:xfrm>
          </p:grpSpPr>
          <p:sp>
            <p:nvSpPr>
              <p:cNvPr id="106" name="Ellipszis 105">
                <a:extLst>
                  <a:ext uri="{FF2B5EF4-FFF2-40B4-BE49-F238E27FC236}">
                    <a16:creationId xmlns:a16="http://schemas.microsoft.com/office/drawing/2014/main" id="{4EB12B47-1AE8-463E-945D-02DEF8762A64}"/>
                  </a:ext>
                </a:extLst>
              </p:cNvPr>
              <p:cNvSpPr>
                <a:spLocks noChangeAspect="1"/>
              </p:cNvSpPr>
              <p:nvPr/>
            </p:nvSpPr>
            <p:spPr>
              <a:xfrm>
                <a:off x="8964504" y="48467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2D4D1C01-E1C8-4549-A50B-29E0DF19F391}"/>
                  </a:ext>
                </a:extLst>
              </p:cNvPr>
              <p:cNvSpPr>
                <a:spLocks noChangeAspect="1"/>
              </p:cNvSpPr>
              <p:nvPr/>
            </p:nvSpPr>
            <p:spPr>
              <a:xfrm>
                <a:off x="9292356" y="48607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25775376-CB51-4BFE-B45C-3D175F49D3E0}"/>
                  </a:ext>
                </a:extLst>
              </p:cNvPr>
              <p:cNvSpPr>
                <a:spLocks noChangeAspect="1"/>
              </p:cNvSpPr>
              <p:nvPr/>
            </p:nvSpPr>
            <p:spPr>
              <a:xfrm>
                <a:off x="8801272" y="47675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A6AA1362-5D79-4E4C-8260-E4A67234671A}"/>
                  </a:ext>
                </a:extLst>
              </p:cNvPr>
              <p:cNvSpPr>
                <a:spLocks noChangeAspect="1"/>
              </p:cNvSpPr>
              <p:nvPr/>
            </p:nvSpPr>
            <p:spPr>
              <a:xfrm>
                <a:off x="9144789" y="4586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06B21305-C58E-4CDF-AB7F-4BC29C5D83EE}"/>
                  </a:ext>
                </a:extLst>
              </p:cNvPr>
              <p:cNvSpPr>
                <a:spLocks noChangeAspect="1"/>
              </p:cNvSpPr>
              <p:nvPr/>
            </p:nvSpPr>
            <p:spPr>
              <a:xfrm>
                <a:off x="9304921" y="46731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737D6D6D-7966-42C7-A17D-F598D43427BF}"/>
                  </a:ext>
                </a:extLst>
              </p:cNvPr>
              <p:cNvSpPr>
                <a:spLocks noChangeAspect="1"/>
              </p:cNvSpPr>
              <p:nvPr/>
            </p:nvSpPr>
            <p:spPr>
              <a:xfrm>
                <a:off x="9456043" y="47573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F0F2A48E-E65B-4465-8DD4-4FF92CE3AB8A}"/>
                  </a:ext>
                </a:extLst>
              </p:cNvPr>
              <p:cNvSpPr>
                <a:spLocks noChangeAspect="1"/>
              </p:cNvSpPr>
              <p:nvPr/>
            </p:nvSpPr>
            <p:spPr>
              <a:xfrm>
                <a:off x="8976643" y="467058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49EF905E-E246-4B5B-A539-F0433F1895DD}"/>
                  </a:ext>
                </a:extLst>
              </p:cNvPr>
              <p:cNvSpPr>
                <a:spLocks noChangeAspect="1"/>
              </p:cNvSpPr>
              <p:nvPr/>
            </p:nvSpPr>
            <p:spPr>
              <a:xfrm>
                <a:off x="8646193" y="521961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52D96ACD-7F2F-4F6A-A9B3-6F23D6A4DA96}"/>
                  </a:ext>
                </a:extLst>
              </p:cNvPr>
              <p:cNvSpPr>
                <a:spLocks noChangeAspect="1"/>
              </p:cNvSpPr>
              <p:nvPr/>
            </p:nvSpPr>
            <p:spPr>
              <a:xfrm>
                <a:off x="8644109" y="54072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73563F6E-BB55-46DD-A139-C6DF3DE8AC16}"/>
                  </a:ext>
                </a:extLst>
              </p:cNvPr>
              <p:cNvSpPr>
                <a:spLocks noChangeAspect="1"/>
              </p:cNvSpPr>
              <p:nvPr/>
            </p:nvSpPr>
            <p:spPr>
              <a:xfrm>
                <a:off x="8644668" y="57810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232AF45A-EB49-4F98-A84C-47A5F67D777B}"/>
                  </a:ext>
                </a:extLst>
              </p:cNvPr>
              <p:cNvSpPr>
                <a:spLocks noChangeAspect="1"/>
              </p:cNvSpPr>
              <p:nvPr/>
            </p:nvSpPr>
            <p:spPr>
              <a:xfrm>
                <a:off x="8652122" y="50374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579FD4CF-1520-486E-814F-CC8E8D2A1580}"/>
                  </a:ext>
                </a:extLst>
              </p:cNvPr>
              <p:cNvSpPr>
                <a:spLocks noChangeAspect="1"/>
              </p:cNvSpPr>
              <p:nvPr/>
            </p:nvSpPr>
            <p:spPr>
              <a:xfrm>
                <a:off x="8646024" y="59652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820344F0-EE81-40C1-A530-3240A5D41C17}"/>
                  </a:ext>
                </a:extLst>
              </p:cNvPr>
              <p:cNvSpPr>
                <a:spLocks noChangeAspect="1"/>
              </p:cNvSpPr>
              <p:nvPr/>
            </p:nvSpPr>
            <p:spPr>
              <a:xfrm>
                <a:off x="8647823" y="55912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260EE5BF-C563-4F19-B9EF-D2B5E40CC863}"/>
                  </a:ext>
                </a:extLst>
              </p:cNvPr>
              <p:cNvSpPr>
                <a:spLocks noChangeAspect="1"/>
              </p:cNvSpPr>
              <p:nvPr/>
            </p:nvSpPr>
            <p:spPr>
              <a:xfrm>
                <a:off x="8802983" y="495400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2" name="Ellipszis 161">
                <a:extLst>
                  <a:ext uri="{FF2B5EF4-FFF2-40B4-BE49-F238E27FC236}">
                    <a16:creationId xmlns:a16="http://schemas.microsoft.com/office/drawing/2014/main" id="{133C69C4-9A83-47BC-BB7A-9600BD91597A}"/>
                  </a:ext>
                </a:extLst>
              </p:cNvPr>
              <p:cNvSpPr>
                <a:spLocks noChangeAspect="1"/>
              </p:cNvSpPr>
              <p:nvPr/>
            </p:nvSpPr>
            <p:spPr>
              <a:xfrm>
                <a:off x="8803356" y="550061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3" name="Ellipszis 162">
                <a:extLst>
                  <a:ext uri="{FF2B5EF4-FFF2-40B4-BE49-F238E27FC236}">
                    <a16:creationId xmlns:a16="http://schemas.microsoft.com/office/drawing/2014/main" id="{AFA3D392-9ECB-4BE1-86A4-818FC6239071}"/>
                  </a:ext>
                </a:extLst>
              </p:cNvPr>
              <p:cNvSpPr>
                <a:spLocks noChangeAspect="1"/>
              </p:cNvSpPr>
              <p:nvPr/>
            </p:nvSpPr>
            <p:spPr>
              <a:xfrm>
                <a:off x="8801272" y="568828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F26562BB-1EEE-49AA-8EB0-99BA869C1AD7}"/>
                  </a:ext>
                </a:extLst>
              </p:cNvPr>
              <p:cNvSpPr>
                <a:spLocks noChangeAspect="1"/>
              </p:cNvSpPr>
              <p:nvPr/>
            </p:nvSpPr>
            <p:spPr>
              <a:xfrm>
                <a:off x="8809285" y="531846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B7C652C9-45CB-484C-A059-CE8E7DAF941D}"/>
                  </a:ext>
                </a:extLst>
              </p:cNvPr>
              <p:cNvSpPr>
                <a:spLocks noChangeAspect="1"/>
              </p:cNvSpPr>
              <p:nvPr/>
            </p:nvSpPr>
            <p:spPr>
              <a:xfrm>
                <a:off x="8804986" y="58722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13E7638C-721A-46B2-9E39-164CACD6EDD1}"/>
                  </a:ext>
                </a:extLst>
              </p:cNvPr>
              <p:cNvSpPr>
                <a:spLocks noChangeAspect="1"/>
              </p:cNvSpPr>
              <p:nvPr/>
            </p:nvSpPr>
            <p:spPr>
              <a:xfrm>
                <a:off x="8809285" y="51337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AD1184D9-D695-4B38-8413-824E4B79B526}"/>
                  </a:ext>
                </a:extLst>
              </p:cNvPr>
              <p:cNvSpPr>
                <a:spLocks noChangeAspect="1"/>
              </p:cNvSpPr>
              <p:nvPr/>
            </p:nvSpPr>
            <p:spPr>
              <a:xfrm>
                <a:off x="8964910" y="50397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8C489C22-AF8A-4D4A-9E9B-5A957B1E4298}"/>
                  </a:ext>
                </a:extLst>
              </p:cNvPr>
              <p:cNvSpPr>
                <a:spLocks noChangeAspect="1"/>
              </p:cNvSpPr>
              <p:nvPr/>
            </p:nvSpPr>
            <p:spPr>
              <a:xfrm>
                <a:off x="8965283" y="55863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C65557A7-FC0F-457D-9B62-32CD8E1DA7FA}"/>
                  </a:ext>
                </a:extLst>
              </p:cNvPr>
              <p:cNvSpPr>
                <a:spLocks noChangeAspect="1"/>
              </p:cNvSpPr>
              <p:nvPr/>
            </p:nvSpPr>
            <p:spPr>
              <a:xfrm>
                <a:off x="8963199" y="57740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EF99EABD-C049-4512-BBF5-6AA7482C2294}"/>
                  </a:ext>
                </a:extLst>
              </p:cNvPr>
              <p:cNvSpPr>
                <a:spLocks noChangeAspect="1"/>
              </p:cNvSpPr>
              <p:nvPr/>
            </p:nvSpPr>
            <p:spPr>
              <a:xfrm>
                <a:off x="8971212" y="5404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7A8A2D48-929C-4BC2-ABB5-85B16F13345F}"/>
                  </a:ext>
                </a:extLst>
              </p:cNvPr>
              <p:cNvSpPr>
                <a:spLocks noChangeAspect="1"/>
              </p:cNvSpPr>
              <p:nvPr/>
            </p:nvSpPr>
            <p:spPr>
              <a:xfrm>
                <a:off x="8966913" y="59580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B938D59E-C3E9-43ED-81CF-F50DAE8764DA}"/>
                  </a:ext>
                </a:extLst>
              </p:cNvPr>
              <p:cNvSpPr>
                <a:spLocks noChangeAspect="1"/>
              </p:cNvSpPr>
              <p:nvPr/>
            </p:nvSpPr>
            <p:spPr>
              <a:xfrm>
                <a:off x="8971212" y="5219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E345F7B3-D80A-4D8B-8F0A-92BEAC426E65}"/>
                  </a:ext>
                </a:extLst>
              </p:cNvPr>
              <p:cNvSpPr>
                <a:spLocks noChangeAspect="1"/>
              </p:cNvSpPr>
              <p:nvPr/>
            </p:nvSpPr>
            <p:spPr>
              <a:xfrm>
                <a:off x="9132311" y="51270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25E507CE-334E-45C4-8A38-FE2ADDECD840}"/>
                  </a:ext>
                </a:extLst>
              </p:cNvPr>
              <p:cNvSpPr>
                <a:spLocks noChangeAspect="1"/>
              </p:cNvSpPr>
              <p:nvPr/>
            </p:nvSpPr>
            <p:spPr>
              <a:xfrm>
                <a:off x="9132684" y="56736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0AEDD668-4A29-45B5-83F2-BD2EFC460FDB}"/>
                  </a:ext>
                </a:extLst>
              </p:cNvPr>
              <p:cNvSpPr>
                <a:spLocks noChangeAspect="1"/>
              </p:cNvSpPr>
              <p:nvPr/>
            </p:nvSpPr>
            <p:spPr>
              <a:xfrm>
                <a:off x="9130600" y="58613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FEEA5768-33CA-4807-8D28-CADF94FA6BD6}"/>
                  </a:ext>
                </a:extLst>
              </p:cNvPr>
              <p:cNvSpPr>
                <a:spLocks noChangeAspect="1"/>
              </p:cNvSpPr>
              <p:nvPr/>
            </p:nvSpPr>
            <p:spPr>
              <a:xfrm>
                <a:off x="9138613" y="549152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3F7A8670-D580-4279-8310-10C63A4A6109}"/>
                  </a:ext>
                </a:extLst>
              </p:cNvPr>
              <p:cNvSpPr>
                <a:spLocks noChangeAspect="1"/>
              </p:cNvSpPr>
              <p:nvPr/>
            </p:nvSpPr>
            <p:spPr>
              <a:xfrm>
                <a:off x="9138613" y="53067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BC14E0D1-FDA6-4B64-8761-615DC8C9205C}"/>
                  </a:ext>
                </a:extLst>
              </p:cNvPr>
              <p:cNvSpPr>
                <a:spLocks noChangeAspect="1"/>
              </p:cNvSpPr>
              <p:nvPr/>
            </p:nvSpPr>
            <p:spPr>
              <a:xfrm>
                <a:off x="9297942" y="50397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F8B79014-2CDC-4E46-80E9-5AF845EFF02B}"/>
                  </a:ext>
                </a:extLst>
              </p:cNvPr>
              <p:cNvSpPr>
                <a:spLocks noChangeAspect="1"/>
              </p:cNvSpPr>
              <p:nvPr/>
            </p:nvSpPr>
            <p:spPr>
              <a:xfrm>
                <a:off x="9298315" y="55863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8644DA6F-19BF-48E0-A6A4-8EB9EDB2E44B}"/>
                  </a:ext>
                </a:extLst>
              </p:cNvPr>
              <p:cNvSpPr>
                <a:spLocks noChangeAspect="1"/>
              </p:cNvSpPr>
              <p:nvPr/>
            </p:nvSpPr>
            <p:spPr>
              <a:xfrm>
                <a:off x="9296231" y="57740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44D12E52-DD3F-4C7B-9FA5-A544D9417617}"/>
                  </a:ext>
                </a:extLst>
              </p:cNvPr>
              <p:cNvSpPr>
                <a:spLocks noChangeAspect="1"/>
              </p:cNvSpPr>
              <p:nvPr/>
            </p:nvSpPr>
            <p:spPr>
              <a:xfrm>
                <a:off x="9304244" y="5404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2C4BE683-64D3-4525-9A74-0CBCD9A9854F}"/>
                  </a:ext>
                </a:extLst>
              </p:cNvPr>
              <p:cNvSpPr>
                <a:spLocks noChangeAspect="1"/>
              </p:cNvSpPr>
              <p:nvPr/>
            </p:nvSpPr>
            <p:spPr>
              <a:xfrm>
                <a:off x="9299945" y="59580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CAEA2DA9-9E2E-4FA6-8804-1FD86743CBAA}"/>
                  </a:ext>
                </a:extLst>
              </p:cNvPr>
              <p:cNvSpPr>
                <a:spLocks noChangeAspect="1"/>
              </p:cNvSpPr>
              <p:nvPr/>
            </p:nvSpPr>
            <p:spPr>
              <a:xfrm>
                <a:off x="9304244" y="5219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D30A9B0B-1A5F-4CBF-9431-650D258B90BD}"/>
                  </a:ext>
                </a:extLst>
              </p:cNvPr>
              <p:cNvSpPr>
                <a:spLocks noChangeAspect="1"/>
              </p:cNvSpPr>
              <p:nvPr/>
            </p:nvSpPr>
            <p:spPr>
              <a:xfrm>
                <a:off x="9450750" y="49497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82B8B064-1641-4CD7-818F-F5F297B000F4}"/>
                  </a:ext>
                </a:extLst>
              </p:cNvPr>
              <p:cNvSpPr>
                <a:spLocks noChangeAspect="1"/>
              </p:cNvSpPr>
              <p:nvPr/>
            </p:nvSpPr>
            <p:spPr>
              <a:xfrm>
                <a:off x="9451123" y="54963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6" name="Ellipszis 185">
                <a:extLst>
                  <a:ext uri="{FF2B5EF4-FFF2-40B4-BE49-F238E27FC236}">
                    <a16:creationId xmlns:a16="http://schemas.microsoft.com/office/drawing/2014/main" id="{E9D1CAE4-9BB9-4331-BC09-89A6CBDC655B}"/>
                  </a:ext>
                </a:extLst>
              </p:cNvPr>
              <p:cNvSpPr>
                <a:spLocks noChangeAspect="1"/>
              </p:cNvSpPr>
              <p:nvPr/>
            </p:nvSpPr>
            <p:spPr>
              <a:xfrm>
                <a:off x="9449039" y="56840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7" name="Ellipszis 186">
                <a:extLst>
                  <a:ext uri="{FF2B5EF4-FFF2-40B4-BE49-F238E27FC236}">
                    <a16:creationId xmlns:a16="http://schemas.microsoft.com/office/drawing/2014/main" id="{9C77032A-4782-4682-AF28-354E466E61FC}"/>
                  </a:ext>
                </a:extLst>
              </p:cNvPr>
              <p:cNvSpPr>
                <a:spLocks noChangeAspect="1"/>
              </p:cNvSpPr>
              <p:nvPr/>
            </p:nvSpPr>
            <p:spPr>
              <a:xfrm>
                <a:off x="9457052" y="5314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8" name="Ellipszis 187">
                <a:extLst>
                  <a:ext uri="{FF2B5EF4-FFF2-40B4-BE49-F238E27FC236}">
                    <a16:creationId xmlns:a16="http://schemas.microsoft.com/office/drawing/2014/main" id="{43C7557A-758E-4DE1-A546-9B2D5873FFC9}"/>
                  </a:ext>
                </a:extLst>
              </p:cNvPr>
              <p:cNvSpPr>
                <a:spLocks noChangeAspect="1"/>
              </p:cNvSpPr>
              <p:nvPr/>
            </p:nvSpPr>
            <p:spPr>
              <a:xfrm>
                <a:off x="9452753" y="58680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9B3095E6-1433-4B85-99E7-0B8EBA43F98F}"/>
                  </a:ext>
                </a:extLst>
              </p:cNvPr>
              <p:cNvSpPr>
                <a:spLocks noChangeAspect="1"/>
              </p:cNvSpPr>
              <p:nvPr/>
            </p:nvSpPr>
            <p:spPr>
              <a:xfrm>
                <a:off x="9457052" y="5129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1E3BA491-BF48-444F-95DE-90E2B9266589}"/>
                  </a:ext>
                </a:extLst>
              </p:cNvPr>
              <p:cNvSpPr>
                <a:spLocks noChangeAspect="1"/>
              </p:cNvSpPr>
              <p:nvPr/>
            </p:nvSpPr>
            <p:spPr>
              <a:xfrm>
                <a:off x="9131124" y="476485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BF63332C-B328-4210-8B75-6A15535D5844}"/>
                  </a:ext>
                </a:extLst>
              </p:cNvPr>
              <p:cNvSpPr>
                <a:spLocks noChangeAspect="1"/>
              </p:cNvSpPr>
              <p:nvPr/>
            </p:nvSpPr>
            <p:spPr>
              <a:xfrm>
                <a:off x="9608641" y="521961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23A67810-F51E-4F85-ACEA-2C0EFDB15315}"/>
                  </a:ext>
                </a:extLst>
              </p:cNvPr>
              <p:cNvSpPr>
                <a:spLocks noChangeAspect="1"/>
              </p:cNvSpPr>
              <p:nvPr/>
            </p:nvSpPr>
            <p:spPr>
              <a:xfrm>
                <a:off x="9606557" y="54072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14CEDB48-0164-43A8-8136-80FA0BE17627}"/>
                  </a:ext>
                </a:extLst>
              </p:cNvPr>
              <p:cNvSpPr>
                <a:spLocks noChangeAspect="1"/>
              </p:cNvSpPr>
              <p:nvPr/>
            </p:nvSpPr>
            <p:spPr>
              <a:xfrm>
                <a:off x="9607116" y="57810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B4F648AC-989A-4CA3-9DDD-CC259EB54F53}"/>
                  </a:ext>
                </a:extLst>
              </p:cNvPr>
              <p:cNvSpPr>
                <a:spLocks noChangeAspect="1"/>
              </p:cNvSpPr>
              <p:nvPr/>
            </p:nvSpPr>
            <p:spPr>
              <a:xfrm>
                <a:off x="9614570" y="50374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501CB1AE-7127-48D5-BA3D-495369D98238}"/>
                  </a:ext>
                </a:extLst>
              </p:cNvPr>
              <p:cNvSpPr>
                <a:spLocks noChangeAspect="1"/>
              </p:cNvSpPr>
              <p:nvPr/>
            </p:nvSpPr>
            <p:spPr>
              <a:xfrm>
                <a:off x="9608472" y="59652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03E14F0D-2481-4BB7-B26A-7EEC8D309119}"/>
                  </a:ext>
                </a:extLst>
              </p:cNvPr>
              <p:cNvSpPr>
                <a:spLocks noChangeAspect="1"/>
              </p:cNvSpPr>
              <p:nvPr/>
            </p:nvSpPr>
            <p:spPr>
              <a:xfrm>
                <a:off x="9610271" y="55912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17A635A2-813A-40CA-8DFB-F873388381ED}"/>
                  </a:ext>
                </a:extLst>
              </p:cNvPr>
              <p:cNvSpPr>
                <a:spLocks noChangeAspect="1"/>
              </p:cNvSpPr>
              <p:nvPr/>
            </p:nvSpPr>
            <p:spPr>
              <a:xfrm>
                <a:off x="9131906" y="494736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98" name="Egyenes összekötő 197">
              <a:extLst>
                <a:ext uri="{FF2B5EF4-FFF2-40B4-BE49-F238E27FC236}">
                  <a16:creationId xmlns:a16="http://schemas.microsoft.com/office/drawing/2014/main" id="{A4369333-5901-4ED9-AC7E-C3710C52C1D7}"/>
                </a:ext>
              </a:extLst>
            </p:cNvPr>
            <p:cNvCxnSpPr>
              <a:cxnSpLocks/>
            </p:cNvCxnSpPr>
            <p:nvPr/>
          </p:nvCxnSpPr>
          <p:spPr>
            <a:xfrm flipV="1">
              <a:off x="9829019" y="4410451"/>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Ellipszis 198">
            <a:extLst>
              <a:ext uri="{FF2B5EF4-FFF2-40B4-BE49-F238E27FC236}">
                <a16:creationId xmlns:a16="http://schemas.microsoft.com/office/drawing/2014/main" id="{FBECBA34-3643-4094-8D43-ABF55C6A9BBE}"/>
              </a:ext>
            </a:extLst>
          </p:cNvPr>
          <p:cNvSpPr>
            <a:spLocks noChangeAspect="1"/>
          </p:cNvSpPr>
          <p:nvPr/>
        </p:nvSpPr>
        <p:spPr>
          <a:xfrm>
            <a:off x="10638014" y="3077262"/>
            <a:ext cx="180000" cy="180000"/>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53" name="Csoportba foglalás 252">
            <a:extLst>
              <a:ext uri="{FF2B5EF4-FFF2-40B4-BE49-F238E27FC236}">
                <a16:creationId xmlns:a16="http://schemas.microsoft.com/office/drawing/2014/main" id="{BF860EBC-6E6D-4D92-A2A2-38810D0029F0}"/>
              </a:ext>
            </a:extLst>
          </p:cNvPr>
          <p:cNvGrpSpPr/>
          <p:nvPr/>
        </p:nvGrpSpPr>
        <p:grpSpPr>
          <a:xfrm>
            <a:off x="5407451" y="2908211"/>
            <a:ext cx="1386866" cy="1732061"/>
            <a:chOff x="5518291" y="4459250"/>
            <a:chExt cx="1386866" cy="1732061"/>
          </a:xfrm>
        </p:grpSpPr>
        <p:cxnSp>
          <p:nvCxnSpPr>
            <p:cNvPr id="102" name="Egyenes összekötő 101">
              <a:extLst>
                <a:ext uri="{FF2B5EF4-FFF2-40B4-BE49-F238E27FC236}">
                  <a16:creationId xmlns:a16="http://schemas.microsoft.com/office/drawing/2014/main" id="{AFE7D499-9E3C-4A3B-971E-9C95C6E4DCD2}"/>
                </a:ext>
              </a:extLst>
            </p:cNvPr>
            <p:cNvCxnSpPr>
              <a:cxnSpLocks/>
            </p:cNvCxnSpPr>
            <p:nvPr/>
          </p:nvCxnSpPr>
          <p:spPr>
            <a:xfrm flipV="1">
              <a:off x="5518291" y="4463750"/>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Egyenes összekötő 148">
              <a:extLst>
                <a:ext uri="{FF2B5EF4-FFF2-40B4-BE49-F238E27FC236}">
                  <a16:creationId xmlns:a16="http://schemas.microsoft.com/office/drawing/2014/main" id="{AD28ED89-B422-4425-95A6-1935EC0D8F1F}"/>
                </a:ext>
              </a:extLst>
            </p:cNvPr>
            <p:cNvCxnSpPr>
              <a:cxnSpLocks/>
            </p:cNvCxnSpPr>
            <p:nvPr/>
          </p:nvCxnSpPr>
          <p:spPr>
            <a:xfrm flipV="1">
              <a:off x="6905157" y="4459250"/>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8" name="Csoportba foglalás 247">
              <a:extLst>
                <a:ext uri="{FF2B5EF4-FFF2-40B4-BE49-F238E27FC236}">
                  <a16:creationId xmlns:a16="http://schemas.microsoft.com/office/drawing/2014/main" id="{5087AAA8-2B16-4ECD-A389-411B55A5C044}"/>
                </a:ext>
              </a:extLst>
            </p:cNvPr>
            <p:cNvGrpSpPr/>
            <p:nvPr/>
          </p:nvGrpSpPr>
          <p:grpSpPr>
            <a:xfrm>
              <a:off x="5550843" y="4861309"/>
              <a:ext cx="1319423" cy="1203571"/>
              <a:chOff x="5550843" y="4861309"/>
              <a:chExt cx="1319423" cy="1203571"/>
            </a:xfrm>
          </p:grpSpPr>
          <p:sp>
            <p:nvSpPr>
              <p:cNvPr id="108" name="Ellipszis 107">
                <a:extLst>
                  <a:ext uri="{FF2B5EF4-FFF2-40B4-BE49-F238E27FC236}">
                    <a16:creationId xmlns:a16="http://schemas.microsoft.com/office/drawing/2014/main" id="{78442C3C-099B-49A2-80A1-4815261BD6C6}"/>
                  </a:ext>
                </a:extLst>
              </p:cNvPr>
              <p:cNvSpPr>
                <a:spLocks noChangeAspect="1"/>
              </p:cNvSpPr>
              <p:nvPr/>
            </p:nvSpPr>
            <p:spPr>
              <a:xfrm>
                <a:off x="5555742" y="48714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11319EDF-F4B1-4B1C-AE36-B8ABBBB009FC}"/>
                  </a:ext>
                </a:extLst>
              </p:cNvPr>
              <p:cNvSpPr>
                <a:spLocks noChangeAspect="1"/>
              </p:cNvSpPr>
              <p:nvPr/>
            </p:nvSpPr>
            <p:spPr>
              <a:xfrm>
                <a:off x="5735742" y="486934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99AB7A38-21B0-427D-90A1-EDDD4E057D01}"/>
                  </a:ext>
                </a:extLst>
              </p:cNvPr>
              <p:cNvSpPr>
                <a:spLocks noChangeAspect="1"/>
              </p:cNvSpPr>
              <p:nvPr/>
            </p:nvSpPr>
            <p:spPr>
              <a:xfrm>
                <a:off x="5921965" y="48714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2A34204B-E73B-44DF-9F3A-26C1A912CFCD}"/>
                  </a:ext>
                </a:extLst>
              </p:cNvPr>
              <p:cNvSpPr>
                <a:spLocks noChangeAspect="1"/>
              </p:cNvSpPr>
              <p:nvPr/>
            </p:nvSpPr>
            <p:spPr>
              <a:xfrm>
                <a:off x="6120234" y="486400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Ellipszis 139">
                <a:extLst>
                  <a:ext uri="{FF2B5EF4-FFF2-40B4-BE49-F238E27FC236}">
                    <a16:creationId xmlns:a16="http://schemas.microsoft.com/office/drawing/2014/main" id="{1BE4A5A4-80E8-4A35-BECE-353E7C4B3EF6}"/>
                  </a:ext>
                </a:extLst>
              </p:cNvPr>
              <p:cNvSpPr>
                <a:spLocks noChangeAspect="1"/>
              </p:cNvSpPr>
              <p:nvPr/>
            </p:nvSpPr>
            <p:spPr>
              <a:xfrm>
                <a:off x="6496500" y="486326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7FAE955C-7F07-44FA-B669-138A1C518F32}"/>
                  </a:ext>
                </a:extLst>
              </p:cNvPr>
              <p:cNvSpPr>
                <a:spLocks noChangeAspect="1"/>
              </p:cNvSpPr>
              <p:nvPr/>
            </p:nvSpPr>
            <p:spPr>
              <a:xfrm>
                <a:off x="6690266" y="48613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5B890163-170B-4ED1-8F30-AF536F00584C}"/>
                  </a:ext>
                </a:extLst>
              </p:cNvPr>
              <p:cNvSpPr>
                <a:spLocks noChangeAspect="1"/>
              </p:cNvSpPr>
              <p:nvPr/>
            </p:nvSpPr>
            <p:spPr>
              <a:xfrm>
                <a:off x="6317747" y="48613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E55C5CBA-A416-48AC-ACE2-CB10028265CC}"/>
                  </a:ext>
                </a:extLst>
              </p:cNvPr>
              <p:cNvSpPr>
                <a:spLocks noChangeAspect="1"/>
              </p:cNvSpPr>
              <p:nvPr/>
            </p:nvSpPr>
            <p:spPr>
              <a:xfrm>
                <a:off x="5646246" y="50373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0F63284C-99C5-45CF-96C7-89500A5EFD1C}"/>
                  </a:ext>
                </a:extLst>
              </p:cNvPr>
              <p:cNvSpPr>
                <a:spLocks noChangeAspect="1"/>
              </p:cNvSpPr>
              <p:nvPr/>
            </p:nvSpPr>
            <p:spPr>
              <a:xfrm>
                <a:off x="5832469" y="5039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01004E9D-D843-45D9-AEF9-50462C4B6FB0}"/>
                  </a:ext>
                </a:extLst>
              </p:cNvPr>
              <p:cNvSpPr>
                <a:spLocks noChangeAspect="1"/>
              </p:cNvSpPr>
              <p:nvPr/>
            </p:nvSpPr>
            <p:spPr>
              <a:xfrm>
                <a:off x="6030738" y="50320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15FE25A7-C7EC-40F9-BF8C-6921D8854244}"/>
                  </a:ext>
                </a:extLst>
              </p:cNvPr>
              <p:cNvSpPr>
                <a:spLocks noChangeAspect="1"/>
              </p:cNvSpPr>
              <p:nvPr/>
            </p:nvSpPr>
            <p:spPr>
              <a:xfrm>
                <a:off x="6407004" y="50312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34FEC1D5-2900-4DA1-B2AF-6A8E4072E9E8}"/>
                  </a:ext>
                </a:extLst>
              </p:cNvPr>
              <p:cNvSpPr>
                <a:spLocks noChangeAspect="1"/>
              </p:cNvSpPr>
              <p:nvPr/>
            </p:nvSpPr>
            <p:spPr>
              <a:xfrm>
                <a:off x="6600770" y="502932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1EAB557A-B2F2-4AAD-8235-8CF6B6F7E3BE}"/>
                  </a:ext>
                </a:extLst>
              </p:cNvPr>
              <p:cNvSpPr>
                <a:spLocks noChangeAspect="1"/>
              </p:cNvSpPr>
              <p:nvPr/>
            </p:nvSpPr>
            <p:spPr>
              <a:xfrm>
                <a:off x="6218203" y="502932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0" name="Ellipszis 209">
                <a:extLst>
                  <a:ext uri="{FF2B5EF4-FFF2-40B4-BE49-F238E27FC236}">
                    <a16:creationId xmlns:a16="http://schemas.microsoft.com/office/drawing/2014/main" id="{5DFC1ED0-491F-4A46-8062-1A89D442CCF7}"/>
                  </a:ext>
                </a:extLst>
              </p:cNvPr>
              <p:cNvSpPr>
                <a:spLocks noChangeAspect="1"/>
              </p:cNvSpPr>
              <p:nvPr/>
            </p:nvSpPr>
            <p:spPr>
              <a:xfrm>
                <a:off x="5564030" y="52119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F1FC249E-5D27-435F-86A3-2FA5552BD1B8}"/>
                  </a:ext>
                </a:extLst>
              </p:cNvPr>
              <p:cNvSpPr>
                <a:spLocks noChangeAspect="1"/>
              </p:cNvSpPr>
              <p:nvPr/>
            </p:nvSpPr>
            <p:spPr>
              <a:xfrm>
                <a:off x="5744030" y="52097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DCD59537-EF36-4DFD-96CD-33CFC9C39345}"/>
                  </a:ext>
                </a:extLst>
              </p:cNvPr>
              <p:cNvSpPr>
                <a:spLocks noChangeAspect="1"/>
              </p:cNvSpPr>
              <p:nvPr/>
            </p:nvSpPr>
            <p:spPr>
              <a:xfrm>
                <a:off x="5935277" y="52119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DD0A753C-158A-418F-B822-D62875BE75CC}"/>
                  </a:ext>
                </a:extLst>
              </p:cNvPr>
              <p:cNvSpPr>
                <a:spLocks noChangeAspect="1"/>
              </p:cNvSpPr>
              <p:nvPr/>
            </p:nvSpPr>
            <p:spPr>
              <a:xfrm>
                <a:off x="6123498" y="51994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2086F85F-A76C-4E52-BA01-56A54559666E}"/>
                  </a:ext>
                </a:extLst>
              </p:cNvPr>
              <p:cNvSpPr>
                <a:spLocks noChangeAspect="1"/>
              </p:cNvSpPr>
              <p:nvPr/>
            </p:nvSpPr>
            <p:spPr>
              <a:xfrm>
                <a:off x="6504788" y="51986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8D634CC6-3EBC-49DB-93F0-65BD4A9027FF}"/>
                  </a:ext>
                </a:extLst>
              </p:cNvPr>
              <p:cNvSpPr>
                <a:spLocks noChangeAspect="1"/>
              </p:cNvSpPr>
              <p:nvPr/>
            </p:nvSpPr>
            <p:spPr>
              <a:xfrm>
                <a:off x="6688332" y="520169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EB782255-37D4-4247-94D3-AC4F8FBEC96C}"/>
                  </a:ext>
                </a:extLst>
              </p:cNvPr>
              <p:cNvSpPr>
                <a:spLocks noChangeAspect="1"/>
              </p:cNvSpPr>
              <p:nvPr/>
            </p:nvSpPr>
            <p:spPr>
              <a:xfrm>
                <a:off x="6315987" y="52017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0A6591CB-E0E9-406B-9105-83D94B2FBAF6}"/>
                  </a:ext>
                </a:extLst>
              </p:cNvPr>
              <p:cNvSpPr>
                <a:spLocks noChangeAspect="1"/>
              </p:cNvSpPr>
              <p:nvPr/>
            </p:nvSpPr>
            <p:spPr>
              <a:xfrm>
                <a:off x="5550843" y="554009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7678873E-1FF6-43DF-98EE-01BF8776FD10}"/>
                  </a:ext>
                </a:extLst>
              </p:cNvPr>
              <p:cNvSpPr>
                <a:spLocks noChangeAspect="1"/>
              </p:cNvSpPr>
              <p:nvPr/>
            </p:nvSpPr>
            <p:spPr>
              <a:xfrm>
                <a:off x="5725819" y="55379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0" name="Ellipszis 219">
                <a:extLst>
                  <a:ext uri="{FF2B5EF4-FFF2-40B4-BE49-F238E27FC236}">
                    <a16:creationId xmlns:a16="http://schemas.microsoft.com/office/drawing/2014/main" id="{9A8B6D87-7A03-4C0F-8D9C-E4A6551C68B6}"/>
                  </a:ext>
                </a:extLst>
              </p:cNvPr>
              <p:cNvSpPr>
                <a:spLocks noChangeAspect="1"/>
              </p:cNvSpPr>
              <p:nvPr/>
            </p:nvSpPr>
            <p:spPr>
              <a:xfrm>
                <a:off x="5917066" y="55350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1" name="Ellipszis 220">
                <a:extLst>
                  <a:ext uri="{FF2B5EF4-FFF2-40B4-BE49-F238E27FC236}">
                    <a16:creationId xmlns:a16="http://schemas.microsoft.com/office/drawing/2014/main" id="{09FF237A-FFE8-4C01-8B4B-BE211E4DEFE5}"/>
                  </a:ext>
                </a:extLst>
              </p:cNvPr>
              <p:cNvSpPr>
                <a:spLocks noChangeAspect="1"/>
              </p:cNvSpPr>
              <p:nvPr/>
            </p:nvSpPr>
            <p:spPr>
              <a:xfrm>
                <a:off x="6110311" y="55326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2" name="Ellipszis 221">
                <a:extLst>
                  <a:ext uri="{FF2B5EF4-FFF2-40B4-BE49-F238E27FC236}">
                    <a16:creationId xmlns:a16="http://schemas.microsoft.com/office/drawing/2014/main" id="{65C08C22-F909-44EF-AD7B-EAB6377E0217}"/>
                  </a:ext>
                </a:extLst>
              </p:cNvPr>
              <p:cNvSpPr>
                <a:spLocks noChangeAspect="1"/>
              </p:cNvSpPr>
              <p:nvPr/>
            </p:nvSpPr>
            <p:spPr>
              <a:xfrm>
                <a:off x="6491601" y="553186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3" name="Ellipszis 222">
                <a:extLst>
                  <a:ext uri="{FF2B5EF4-FFF2-40B4-BE49-F238E27FC236}">
                    <a16:creationId xmlns:a16="http://schemas.microsoft.com/office/drawing/2014/main" id="{E69A0B79-E93C-4A58-B4AA-0D27E8CD2682}"/>
                  </a:ext>
                </a:extLst>
              </p:cNvPr>
              <p:cNvSpPr>
                <a:spLocks noChangeAspect="1"/>
              </p:cNvSpPr>
              <p:nvPr/>
            </p:nvSpPr>
            <p:spPr>
              <a:xfrm>
                <a:off x="6680343" y="5529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4" name="Ellipszis 223">
                <a:extLst>
                  <a:ext uri="{FF2B5EF4-FFF2-40B4-BE49-F238E27FC236}">
                    <a16:creationId xmlns:a16="http://schemas.microsoft.com/office/drawing/2014/main" id="{6FCADC74-AB25-4FA1-AFE4-1C2554395300}"/>
                  </a:ext>
                </a:extLst>
              </p:cNvPr>
              <p:cNvSpPr>
                <a:spLocks noChangeAspect="1"/>
              </p:cNvSpPr>
              <p:nvPr/>
            </p:nvSpPr>
            <p:spPr>
              <a:xfrm>
                <a:off x="6307824" y="5529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2044407B-2E7D-4E6B-9963-4779667157DB}"/>
                  </a:ext>
                </a:extLst>
              </p:cNvPr>
              <p:cNvSpPr>
                <a:spLocks noChangeAspect="1"/>
              </p:cNvSpPr>
              <p:nvPr/>
            </p:nvSpPr>
            <p:spPr>
              <a:xfrm>
                <a:off x="5557805" y="5882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BE447F9D-B1AD-461E-ACBB-7CF69CD4E0AA}"/>
                  </a:ext>
                </a:extLst>
              </p:cNvPr>
              <p:cNvSpPr>
                <a:spLocks noChangeAspect="1"/>
              </p:cNvSpPr>
              <p:nvPr/>
            </p:nvSpPr>
            <p:spPr>
              <a:xfrm>
                <a:off x="5742829" y="588488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45975A48-7A53-4133-91DA-C94044025C35}"/>
                  </a:ext>
                </a:extLst>
              </p:cNvPr>
              <p:cNvSpPr>
                <a:spLocks noChangeAspect="1"/>
              </p:cNvSpPr>
              <p:nvPr/>
            </p:nvSpPr>
            <p:spPr>
              <a:xfrm>
                <a:off x="5929052" y="58719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B2659082-CBB0-4E77-98FC-767205403237}"/>
                  </a:ext>
                </a:extLst>
              </p:cNvPr>
              <p:cNvSpPr>
                <a:spLocks noChangeAspect="1"/>
              </p:cNvSpPr>
              <p:nvPr/>
            </p:nvSpPr>
            <p:spPr>
              <a:xfrm>
                <a:off x="6117273" y="587451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D7991AB5-52D9-4CFD-9B89-9887B818E214}"/>
                  </a:ext>
                </a:extLst>
              </p:cNvPr>
              <p:cNvSpPr>
                <a:spLocks noChangeAspect="1"/>
              </p:cNvSpPr>
              <p:nvPr/>
            </p:nvSpPr>
            <p:spPr>
              <a:xfrm>
                <a:off x="6503587" y="586874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BF997A8A-BE1E-411D-A852-B13B62308AFD}"/>
                  </a:ext>
                </a:extLst>
              </p:cNvPr>
              <p:cNvSpPr>
                <a:spLocks noChangeAspect="1"/>
              </p:cNvSpPr>
              <p:nvPr/>
            </p:nvSpPr>
            <p:spPr>
              <a:xfrm>
                <a:off x="6689511" y="58726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F566A951-3E4D-42D8-BD4C-3446AA9CA150}"/>
                  </a:ext>
                </a:extLst>
              </p:cNvPr>
              <p:cNvSpPr>
                <a:spLocks noChangeAspect="1"/>
              </p:cNvSpPr>
              <p:nvPr/>
            </p:nvSpPr>
            <p:spPr>
              <a:xfrm>
                <a:off x="6304738" y="58718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F11DCB55-E665-42E3-8101-1E12AED31171}"/>
                  </a:ext>
                </a:extLst>
              </p:cNvPr>
              <p:cNvSpPr>
                <a:spLocks noChangeAspect="1"/>
              </p:cNvSpPr>
              <p:nvPr/>
            </p:nvSpPr>
            <p:spPr>
              <a:xfrm>
                <a:off x="5648503" y="537670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6" name="Ellipszis 235">
                <a:extLst>
                  <a:ext uri="{FF2B5EF4-FFF2-40B4-BE49-F238E27FC236}">
                    <a16:creationId xmlns:a16="http://schemas.microsoft.com/office/drawing/2014/main" id="{F2DE0F4C-12A3-4277-B980-EA0912EFC84B}"/>
                  </a:ext>
                </a:extLst>
              </p:cNvPr>
              <p:cNvSpPr>
                <a:spLocks noChangeAspect="1"/>
              </p:cNvSpPr>
              <p:nvPr/>
            </p:nvSpPr>
            <p:spPr>
              <a:xfrm>
                <a:off x="5834726" y="53788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7" name="Ellipszis 236">
                <a:extLst>
                  <a:ext uri="{FF2B5EF4-FFF2-40B4-BE49-F238E27FC236}">
                    <a16:creationId xmlns:a16="http://schemas.microsoft.com/office/drawing/2014/main" id="{258C97B6-9B0E-4502-9C9D-95FAD633B216}"/>
                  </a:ext>
                </a:extLst>
              </p:cNvPr>
              <p:cNvSpPr>
                <a:spLocks noChangeAspect="1"/>
              </p:cNvSpPr>
              <p:nvPr/>
            </p:nvSpPr>
            <p:spPr>
              <a:xfrm>
                <a:off x="6027971" y="537137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03B28CCE-62B8-4BDD-9D9D-FA3A0202CA63}"/>
                  </a:ext>
                </a:extLst>
              </p:cNvPr>
              <p:cNvSpPr>
                <a:spLocks noChangeAspect="1"/>
              </p:cNvSpPr>
              <p:nvPr/>
            </p:nvSpPr>
            <p:spPr>
              <a:xfrm>
                <a:off x="6409261" y="53706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972D2691-300D-43B5-A1E1-E8E3BCD8FA88}"/>
                  </a:ext>
                </a:extLst>
              </p:cNvPr>
              <p:cNvSpPr>
                <a:spLocks noChangeAspect="1"/>
              </p:cNvSpPr>
              <p:nvPr/>
            </p:nvSpPr>
            <p:spPr>
              <a:xfrm>
                <a:off x="6603027" y="53686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9CA6A776-C9E8-4970-A4C6-DC5C41709ABD}"/>
                  </a:ext>
                </a:extLst>
              </p:cNvPr>
              <p:cNvSpPr>
                <a:spLocks noChangeAspect="1"/>
              </p:cNvSpPr>
              <p:nvPr/>
            </p:nvSpPr>
            <p:spPr>
              <a:xfrm>
                <a:off x="6220460" y="53686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CF22CE6C-5FA1-48A5-BD56-0A0846F85B07}"/>
                  </a:ext>
                </a:extLst>
              </p:cNvPr>
              <p:cNvSpPr>
                <a:spLocks noChangeAspect="1"/>
              </p:cNvSpPr>
              <p:nvPr/>
            </p:nvSpPr>
            <p:spPr>
              <a:xfrm>
                <a:off x="5645432" y="57072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CF750FEF-691E-4E9C-A969-7325A7EF3722}"/>
                  </a:ext>
                </a:extLst>
              </p:cNvPr>
              <p:cNvSpPr>
                <a:spLocks noChangeAspect="1"/>
              </p:cNvSpPr>
              <p:nvPr/>
            </p:nvSpPr>
            <p:spPr>
              <a:xfrm>
                <a:off x="5826631" y="570935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5E1E6E2B-9BBA-4437-96C6-BEF4D2F43043}"/>
                  </a:ext>
                </a:extLst>
              </p:cNvPr>
              <p:cNvSpPr>
                <a:spLocks noChangeAspect="1"/>
              </p:cNvSpPr>
              <p:nvPr/>
            </p:nvSpPr>
            <p:spPr>
              <a:xfrm>
                <a:off x="6024900" y="570689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71A4EE91-2464-4A6B-9C66-EAFE743E1023}"/>
                  </a:ext>
                </a:extLst>
              </p:cNvPr>
              <p:cNvSpPr>
                <a:spLocks noChangeAspect="1"/>
              </p:cNvSpPr>
              <p:nvPr/>
            </p:nvSpPr>
            <p:spPr>
              <a:xfrm>
                <a:off x="6401166" y="57061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6" name="Ellipszis 245">
                <a:extLst>
                  <a:ext uri="{FF2B5EF4-FFF2-40B4-BE49-F238E27FC236}">
                    <a16:creationId xmlns:a16="http://schemas.microsoft.com/office/drawing/2014/main" id="{AA9C4998-9919-4B49-90C7-35504B814CA8}"/>
                  </a:ext>
                </a:extLst>
              </p:cNvPr>
              <p:cNvSpPr>
                <a:spLocks noChangeAspect="1"/>
              </p:cNvSpPr>
              <p:nvPr/>
            </p:nvSpPr>
            <p:spPr>
              <a:xfrm>
                <a:off x="6594932" y="570419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7" name="Ellipszis 246">
                <a:extLst>
                  <a:ext uri="{FF2B5EF4-FFF2-40B4-BE49-F238E27FC236}">
                    <a16:creationId xmlns:a16="http://schemas.microsoft.com/office/drawing/2014/main" id="{A2A8DFC1-198D-46B4-843B-9C138B96CFF5}"/>
                  </a:ext>
                </a:extLst>
              </p:cNvPr>
              <p:cNvSpPr>
                <a:spLocks noChangeAspect="1"/>
              </p:cNvSpPr>
              <p:nvPr/>
            </p:nvSpPr>
            <p:spPr>
              <a:xfrm>
                <a:off x="6212365" y="570419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150" name="Ellipszis 149">
            <a:extLst>
              <a:ext uri="{FF2B5EF4-FFF2-40B4-BE49-F238E27FC236}">
                <a16:creationId xmlns:a16="http://schemas.microsoft.com/office/drawing/2014/main" id="{24ED1ADD-7E77-41C9-B3A8-F1AA10323206}"/>
              </a:ext>
            </a:extLst>
          </p:cNvPr>
          <p:cNvSpPr>
            <a:spLocks noChangeAspect="1"/>
          </p:cNvSpPr>
          <p:nvPr/>
        </p:nvSpPr>
        <p:spPr>
          <a:xfrm>
            <a:off x="6010968" y="3313049"/>
            <a:ext cx="180000" cy="180000"/>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Szövegdoboz 254">
            <a:extLst>
              <a:ext uri="{FF2B5EF4-FFF2-40B4-BE49-F238E27FC236}">
                <a16:creationId xmlns:a16="http://schemas.microsoft.com/office/drawing/2014/main" id="{ED438D5A-0D05-4F8F-8E8B-C25118396ECD}"/>
              </a:ext>
            </a:extLst>
          </p:cNvPr>
          <p:cNvSpPr txBox="1"/>
          <p:nvPr/>
        </p:nvSpPr>
        <p:spPr>
          <a:xfrm>
            <a:off x="641771" y="1524105"/>
            <a:ext cx="10932801"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The interactions of </a:t>
            </a:r>
            <a:r>
              <a:rPr lang="hu-HU" sz="2400" dirty="0" smtClean="0">
                <a:latin typeface="Times New Roman" panose="02020603050405020304" pitchFamily="18" charset="0"/>
                <a:cs typeface="Times New Roman" panose="02020603050405020304" pitchFamily="18" charset="0"/>
              </a:rPr>
              <a:t>molecules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a </a:t>
            </a:r>
            <a:r>
              <a:rPr lang="hu-HU" sz="2400" dirty="0" smtClean="0">
                <a:latin typeface="Times New Roman" panose="02020603050405020304" pitchFamily="18" charset="0"/>
                <a:cs typeface="Times New Roman" panose="02020603050405020304" pitchFamily="18" charset="0"/>
              </a:rPr>
              <a:t>planar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surface ensure the equilibrium vapor pressure</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256" name="Szövegdoboz 255">
            <a:extLst>
              <a:ext uri="{FF2B5EF4-FFF2-40B4-BE49-F238E27FC236}">
                <a16:creationId xmlns:a16="http://schemas.microsoft.com/office/drawing/2014/main" id="{52B95E6F-35E5-41C4-AA31-7F69501B4723}"/>
              </a:ext>
            </a:extLst>
          </p:cNvPr>
          <p:cNvSpPr txBox="1"/>
          <p:nvPr/>
        </p:nvSpPr>
        <p:spPr>
          <a:xfrm>
            <a:off x="2091759" y="2807655"/>
            <a:ext cx="3277890"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number of interactions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concave surface is </a:t>
            </a:r>
            <a:r>
              <a:rPr lang="hu-HU" sz="2400" dirty="0" smtClean="0">
                <a:latin typeface="Times New Roman" panose="02020603050405020304" pitchFamily="18" charset="0"/>
                <a:cs typeface="Times New Roman" panose="02020603050405020304" pitchFamily="18" charset="0"/>
              </a:rPr>
              <a:t>larger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the vapor pressure is </a:t>
            </a:r>
            <a:r>
              <a:rPr lang="en-US" sz="2400" dirty="0" smtClean="0">
                <a:latin typeface="Times New Roman" panose="02020603050405020304" pitchFamily="18" charset="0"/>
                <a:cs typeface="Times New Roman" panose="02020603050405020304" pitchFamily="18" charset="0"/>
              </a:rPr>
              <a:t>lower</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8" name="Szövegdoboz 257">
                <a:extLst>
                  <a:ext uri="{FF2B5EF4-FFF2-40B4-BE49-F238E27FC236}">
                    <a16:creationId xmlns:a16="http://schemas.microsoft.com/office/drawing/2014/main" id="{F72319F7-8F4D-4FC6-A70C-A33D8D4CDD88}"/>
                  </a:ext>
                </a:extLst>
              </p:cNvPr>
              <p:cNvSpPr txBox="1"/>
              <p:nvPr/>
            </p:nvSpPr>
            <p:spPr>
              <a:xfrm>
                <a:off x="3499043" y="2100042"/>
                <a:ext cx="5257721" cy="53040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𝑐𝑜𝑛𝑐𝑎𝑣𝑒</m:t>
                          </m:r>
                        </m:sub>
                      </m:sSub>
                      <m:r>
                        <a:rPr lang="hu-HU" sz="3200" i="1" smtClean="0">
                          <a:latin typeface="Cambria Math" panose="02040503050406030204" pitchFamily="18" charset="0"/>
                          <a:ea typeface="Cambria Math" panose="02040503050406030204" pitchFamily="18" charset="0"/>
                        </a:rPr>
                        <m:t>&lt;</m:t>
                      </m:r>
                      <m:sSub>
                        <m:sSubPr>
                          <m:ctrlPr>
                            <a:rPr lang="hu-HU" sz="320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𝑝𝑙𝑎𝑛𝑎𝑟</m:t>
                          </m:r>
                        </m:sub>
                      </m:sSub>
                      <m:r>
                        <a:rPr lang="hu-HU" sz="3200" i="1" smtClean="0">
                          <a:latin typeface="Cambria Math" panose="02040503050406030204" pitchFamily="18" charset="0"/>
                          <a:ea typeface="Cambria Math" panose="02040503050406030204" pitchFamily="18" charset="0"/>
                        </a:rPr>
                        <m:t>&lt;</m:t>
                      </m:r>
                      <m:sSub>
                        <m:sSubPr>
                          <m:ctrlPr>
                            <a:rPr lang="hu-HU" sz="320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𝑐𝑜𝑛𝑣𝑒𝑥</m:t>
                          </m:r>
                        </m:sub>
                      </m:sSub>
                    </m:oMath>
                  </m:oMathPara>
                </a14:m>
                <a:endParaRPr lang="hu-HU" sz="3200" dirty="0"/>
              </a:p>
            </p:txBody>
          </p:sp>
        </mc:Choice>
        <mc:Fallback xmlns="">
          <p:sp>
            <p:nvSpPr>
              <p:cNvPr id="258" name="Szövegdoboz 257">
                <a:extLst>
                  <a:ext uri="{FF2B5EF4-FFF2-40B4-BE49-F238E27FC236}">
                    <a16:creationId xmlns:a16="http://schemas.microsoft.com/office/drawing/2014/main" id="{F72319F7-8F4D-4FC6-A70C-A33D8D4CDD88}"/>
                  </a:ext>
                </a:extLst>
              </p:cNvPr>
              <p:cNvSpPr txBox="1">
                <a:spLocks noRot="1" noChangeAspect="1" noMove="1" noResize="1" noEditPoints="1" noAdjustHandles="1" noChangeArrowheads="1" noChangeShapeType="1" noTextEdit="1"/>
              </p:cNvSpPr>
              <p:nvPr/>
            </p:nvSpPr>
            <p:spPr>
              <a:xfrm>
                <a:off x="3499043" y="2100042"/>
                <a:ext cx="5257721" cy="530402"/>
              </a:xfrm>
              <a:prstGeom prst="rect">
                <a:avLst/>
              </a:prstGeom>
              <a:blipFill>
                <a:blip r:embed="rId3"/>
                <a:stretch>
                  <a:fillRect/>
                </a:stretch>
              </a:blipFill>
            </p:spPr>
            <p:txBody>
              <a:bodyPr/>
              <a:lstStyle/>
              <a:p>
                <a:r>
                  <a:rPr lang="en-US">
                    <a:noFill/>
                  </a:rPr>
                  <a:t> </a:t>
                </a:r>
              </a:p>
            </p:txBody>
          </p:sp>
        </mc:Fallback>
      </mc:AlternateContent>
      <p:sp>
        <p:nvSpPr>
          <p:cNvPr id="200" name="Szövegdoboz 199">
            <a:extLst>
              <a:ext uri="{FF2B5EF4-FFF2-40B4-BE49-F238E27FC236}">
                <a16:creationId xmlns:a16="http://schemas.microsoft.com/office/drawing/2014/main" id="{9514AC33-7D47-4770-AB8C-369C9D7E24AA}"/>
              </a:ext>
            </a:extLst>
          </p:cNvPr>
          <p:cNvSpPr txBox="1"/>
          <p:nvPr/>
        </p:nvSpPr>
        <p:spPr>
          <a:xfrm>
            <a:off x="463826" y="4883966"/>
            <a:ext cx="11264348"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equilibrium vapor pressure of curved surfaces can be calculated using the barometric </a:t>
            </a:r>
            <a:r>
              <a:rPr lang="en-US" sz="2400" dirty="0" smtClean="0">
                <a:latin typeface="Times New Roman" panose="02020603050405020304" pitchFamily="18" charset="0"/>
                <a:cs typeface="Times New Roman" panose="02020603050405020304" pitchFamily="18" charset="0"/>
              </a:rPr>
              <a:t>method</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based </a:t>
            </a:r>
            <a:r>
              <a:rPr lang="en-US" sz="2400" dirty="0">
                <a:latin typeface="Times New Roman" panose="02020603050405020304" pitchFamily="18" charset="0"/>
                <a:cs typeface="Times New Roman" panose="02020603050405020304" pitchFamily="18" charset="0"/>
              </a:rPr>
              <a:t>on the measured rise and </a:t>
            </a:r>
            <a:r>
              <a:rPr lang="en-US" sz="2400" dirty="0" smtClean="0">
                <a:latin typeface="Times New Roman" panose="02020603050405020304" pitchFamily="18" charset="0"/>
                <a:cs typeface="Times New Roman" panose="02020603050405020304" pitchFamily="18" charset="0"/>
              </a:rPr>
              <a:t>fall</a:t>
            </a:r>
            <a:r>
              <a:rPr lang="hu-HU" sz="2400" dirty="0" smtClean="0">
                <a:latin typeface="Times New Roman" panose="02020603050405020304" pitchFamily="18" charset="0"/>
                <a:cs typeface="Times New Roman" panose="02020603050405020304" pitchFamily="18" charset="0"/>
              </a:rPr>
              <a:t> (</a:t>
            </a:r>
            <a:r>
              <a:rPr lang="hu-HU" sz="2400" i="1" dirty="0" smtClean="0">
                <a:latin typeface="Times New Roman" panose="02020603050405020304" pitchFamily="18" charset="0"/>
                <a:cs typeface="Times New Roman" panose="02020603050405020304" pitchFamily="18" charset="0"/>
              </a:rPr>
              <a:t>h</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322844" y="5713502"/>
            <a:ext cx="7557311" cy="779344"/>
            <a:chOff x="2852931" y="5713502"/>
            <a:chExt cx="7557311" cy="779344"/>
          </a:xfrm>
        </p:grpSpPr>
        <mc:AlternateContent xmlns:mc="http://schemas.openxmlformats.org/markup-compatibility/2006" xmlns:a14="http://schemas.microsoft.com/office/drawing/2010/main">
          <mc:Choice Requires="a14">
            <p:sp>
              <p:nvSpPr>
                <p:cNvPr id="3" name="Szövegdoboz 2">
                  <a:extLst>
                    <a:ext uri="{FF2B5EF4-FFF2-40B4-BE49-F238E27FC236}">
                      <a16:creationId xmlns:a16="http://schemas.microsoft.com/office/drawing/2014/main" id="{2A5E5951-323F-4E31-930A-BB8A33DA8508}"/>
                    </a:ext>
                  </a:extLst>
                </p:cNvPr>
                <p:cNvSpPr txBox="1"/>
                <p:nvPr/>
              </p:nvSpPr>
              <p:spPr>
                <a:xfrm>
                  <a:off x="4432708" y="5713502"/>
                  <a:ext cx="4275658" cy="7742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𝑐𝑢𝑟𝑣𝑒𝑑</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𝑝𝑙𝑎𝑛𝑎𝑟</m:t>
                            </m:r>
                          </m:sub>
                        </m:sSub>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𝑒</m:t>
                            </m:r>
                          </m:e>
                          <m:sup>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𝑀𝑔h</m:t>
                                </m:r>
                              </m:num>
                              <m:den>
                                <m:r>
                                  <a:rPr lang="hu-HU" sz="3200" b="0" i="1" smtClean="0">
                                    <a:latin typeface="Cambria Math" panose="02040503050406030204" pitchFamily="18" charset="0"/>
                                  </a:rPr>
                                  <m:t>𝑅𝑇</m:t>
                                </m:r>
                              </m:den>
                            </m:f>
                          </m:sup>
                        </m:sSup>
                      </m:oMath>
                    </m:oMathPara>
                  </a14:m>
                  <a:endParaRPr lang="hu-HU" sz="3200" dirty="0"/>
                </a:p>
              </p:txBody>
            </p:sp>
          </mc:Choice>
          <mc:Fallback xmlns="">
            <p:sp>
              <p:nvSpPr>
                <p:cNvPr id="3" name="Szövegdoboz 2">
                  <a:extLst>
                    <a:ext uri="{FF2B5EF4-FFF2-40B4-BE49-F238E27FC236}">
                      <a16:creationId xmlns:a16="http://schemas.microsoft.com/office/drawing/2014/main" id="{2A5E5951-323F-4E31-930A-BB8A33DA8508}"/>
                    </a:ext>
                  </a:extLst>
                </p:cNvPr>
                <p:cNvSpPr txBox="1">
                  <a:spLocks noRot="1" noChangeAspect="1" noMove="1" noResize="1" noEditPoints="1" noAdjustHandles="1" noChangeArrowheads="1" noChangeShapeType="1" noTextEdit="1"/>
                </p:cNvSpPr>
                <p:nvPr/>
              </p:nvSpPr>
              <p:spPr>
                <a:xfrm>
                  <a:off x="4432708" y="5713502"/>
                  <a:ext cx="4275658" cy="7742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C7B7E6F-DAC3-4354-B59D-FDE3DD90E275}"/>
                    </a:ext>
                  </a:extLst>
                </p:cNvPr>
                <p:cNvSpPr txBox="1"/>
                <p:nvPr/>
              </p:nvSpPr>
              <p:spPr>
                <a:xfrm>
                  <a:off x="2852931" y="5997844"/>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&gt;0</m:t>
                        </m:r>
                      </m:oMath>
                    </m:oMathPara>
                  </a14:m>
                  <a:endParaRPr lang="hu-HU" sz="3200" dirty="0"/>
                </a:p>
              </p:txBody>
            </p:sp>
          </mc:Choice>
          <mc:Fallback xmlns="">
            <p:sp>
              <p:nvSpPr>
                <p:cNvPr id="4" name="Szövegdoboz 3">
                  <a:extLst>
                    <a:ext uri="{FF2B5EF4-FFF2-40B4-BE49-F238E27FC236}">
                      <a16:creationId xmlns:a16="http://schemas.microsoft.com/office/drawing/2014/main" id="{1C7B7E6F-DAC3-4354-B59D-FDE3DD90E275}"/>
                    </a:ext>
                  </a:extLst>
                </p:cNvPr>
                <p:cNvSpPr txBox="1">
                  <a:spLocks noRot="1" noChangeAspect="1" noMove="1" noResize="1" noEditPoints="1" noAdjustHandles="1" noChangeArrowheads="1" noChangeShapeType="1" noTextEdit="1"/>
                </p:cNvSpPr>
                <p:nvPr/>
              </p:nvSpPr>
              <p:spPr>
                <a:xfrm>
                  <a:off x="2852931" y="5997844"/>
                  <a:ext cx="1091004"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Szövegdoboz 200">
                  <a:extLst>
                    <a:ext uri="{FF2B5EF4-FFF2-40B4-BE49-F238E27FC236}">
                      <a16:creationId xmlns:a16="http://schemas.microsoft.com/office/drawing/2014/main" id="{C654D5F0-EC26-4E88-838D-DE2A1AF82F5F}"/>
                    </a:ext>
                  </a:extLst>
                </p:cNvPr>
                <p:cNvSpPr txBox="1"/>
                <p:nvPr/>
              </p:nvSpPr>
              <p:spPr>
                <a:xfrm>
                  <a:off x="9319238" y="6000403"/>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&lt;0</m:t>
                        </m:r>
                      </m:oMath>
                    </m:oMathPara>
                  </a14:m>
                  <a:endParaRPr lang="hu-HU" sz="3200" dirty="0"/>
                </a:p>
              </p:txBody>
            </p:sp>
          </mc:Choice>
          <mc:Fallback xmlns="">
            <p:sp>
              <p:nvSpPr>
                <p:cNvPr id="201" name="Szövegdoboz 200">
                  <a:extLst>
                    <a:ext uri="{FF2B5EF4-FFF2-40B4-BE49-F238E27FC236}">
                      <a16:creationId xmlns:a16="http://schemas.microsoft.com/office/drawing/2014/main" id="{C654D5F0-EC26-4E88-838D-DE2A1AF82F5F}"/>
                    </a:ext>
                  </a:extLst>
                </p:cNvPr>
                <p:cNvSpPr txBox="1">
                  <a:spLocks noRot="1" noChangeAspect="1" noMove="1" noResize="1" noEditPoints="1" noAdjustHandles="1" noChangeArrowheads="1" noChangeShapeType="1" noTextEdit="1"/>
                </p:cNvSpPr>
                <p:nvPr/>
              </p:nvSpPr>
              <p:spPr>
                <a:xfrm>
                  <a:off x="9319238" y="6000403"/>
                  <a:ext cx="1091004" cy="492443"/>
                </a:xfrm>
                <a:prstGeom prst="rect">
                  <a:avLst/>
                </a:prstGeom>
                <a:blipFill>
                  <a:blip r:embed="rId6"/>
                  <a:stretch>
                    <a:fillRect/>
                  </a:stretch>
                </a:blipFill>
              </p:spPr>
              <p:txBody>
                <a:bodyPr/>
                <a:lstStyle/>
                <a:p>
                  <a:r>
                    <a:rPr lang="en-US">
                      <a:noFill/>
                    </a:rPr>
                    <a:t> </a:t>
                  </a:r>
                </a:p>
              </p:txBody>
            </p:sp>
          </mc:Fallback>
        </mc:AlternateContent>
      </p:grpSp>
      <p:sp>
        <p:nvSpPr>
          <p:cNvPr id="20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Capillary activity</a:t>
            </a:r>
            <a:endParaRPr lang="hu-HU" dirty="0">
              <a:latin typeface="Times New Roman" panose="02020603050405020304" pitchFamily="18" charset="0"/>
              <a:cs typeface="Times New Roman" panose="02020603050405020304" pitchFamily="18" charset="0"/>
            </a:endParaRPr>
          </a:p>
        </p:txBody>
      </p:sp>
      <p:sp>
        <p:nvSpPr>
          <p:cNvPr id="209" name="Szövegdoboz 255">
            <a:extLst>
              <a:ext uri="{FF2B5EF4-FFF2-40B4-BE49-F238E27FC236}">
                <a16:creationId xmlns:a16="http://schemas.microsoft.com/office/drawing/2014/main" id="{52B95E6F-35E5-41C4-AA31-7F69501B4723}"/>
              </a:ext>
            </a:extLst>
          </p:cNvPr>
          <p:cNvSpPr txBox="1"/>
          <p:nvPr/>
        </p:nvSpPr>
        <p:spPr>
          <a:xfrm>
            <a:off x="6803138" y="2802254"/>
            <a:ext cx="3277890"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number of interactions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con</a:t>
            </a:r>
            <a:r>
              <a:rPr lang="hu-HU" sz="2400" dirty="0" smtClean="0">
                <a:latin typeface="Times New Roman" panose="02020603050405020304" pitchFamily="18" charset="0"/>
                <a:cs typeface="Times New Roman" panose="02020603050405020304" pitchFamily="18" charset="0"/>
              </a:rPr>
              <a:t>vex</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surface is </a:t>
            </a:r>
            <a:r>
              <a:rPr lang="hu-HU" sz="2400" dirty="0" smtClean="0">
                <a:latin typeface="Times New Roman" panose="02020603050405020304" pitchFamily="18" charset="0"/>
                <a:cs typeface="Times New Roman" panose="02020603050405020304" pitchFamily="18" charset="0"/>
              </a:rPr>
              <a:t>smaller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the vapor pressure is </a:t>
            </a:r>
            <a:r>
              <a:rPr lang="hu-HU" sz="2400" dirty="0" smtClean="0">
                <a:latin typeface="Times New Roman" panose="02020603050405020304" pitchFamily="18" charset="0"/>
                <a:cs typeface="Times New Roman" panose="02020603050405020304" pitchFamily="18" charset="0"/>
              </a:rPr>
              <a:t>higher.</a:t>
            </a:r>
            <a:endParaRPr lang="hu-HU"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48</a:t>
            </a:fld>
            <a:endParaRPr lang="hu-HU"/>
          </a:p>
        </p:txBody>
      </p:sp>
    </p:spTree>
    <p:extLst>
      <p:ext uri="{BB962C8B-B14F-4D97-AF65-F5344CB8AC3E}">
        <p14:creationId xmlns:p14="http://schemas.microsoft.com/office/powerpoint/2010/main" val="7000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50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
                                        </p:tgtEl>
                                        <p:attrNameLst>
                                          <p:attrName>style.visibility</p:attrName>
                                        </p:attrNameLst>
                                      </p:cBhvr>
                                      <p:to>
                                        <p:strVal val="visible"/>
                                      </p:to>
                                    </p:set>
                                    <p:anim calcmode="lin" valueType="num">
                                      <p:cBhvr additive="base">
                                        <p:cTn id="18" dur="500" fill="hold"/>
                                        <p:tgtEl>
                                          <p:spTgt spid="256"/>
                                        </p:tgtEl>
                                        <p:attrNameLst>
                                          <p:attrName>ppt_x</p:attrName>
                                        </p:attrNameLst>
                                      </p:cBhvr>
                                      <p:tavLst>
                                        <p:tav tm="0">
                                          <p:val>
                                            <p:strVal val="#ppt_x"/>
                                          </p:val>
                                        </p:tav>
                                        <p:tav tm="100000">
                                          <p:val>
                                            <p:strVal val="#ppt_x"/>
                                          </p:val>
                                        </p:tav>
                                      </p:tavLst>
                                    </p:anim>
                                    <p:anim calcmode="lin" valueType="num">
                                      <p:cBhvr additive="base">
                                        <p:cTn id="19"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500"/>
                                  </p:stCondLst>
                                  <p:childTnLst>
                                    <p:set>
                                      <p:cBhvr>
                                        <p:cTn id="26" dur="1" fill="hold">
                                          <p:stCondLst>
                                            <p:cond delay="0"/>
                                          </p:stCondLst>
                                        </p:cTn>
                                        <p:tgtEl>
                                          <p:spTgt spid="199"/>
                                        </p:tgtEl>
                                        <p:attrNameLst>
                                          <p:attrName>style.visibility</p:attrName>
                                        </p:attrNameLst>
                                      </p:cBhvr>
                                      <p:to>
                                        <p:strVal val="visible"/>
                                      </p:to>
                                    </p:set>
                                  </p:childTnLst>
                                </p:cTn>
                              </p:par>
                            </p:childTnLst>
                          </p:cTn>
                        </p:par>
                        <p:par>
                          <p:cTn id="27" fill="hold">
                            <p:stCondLst>
                              <p:cond delay="1500"/>
                            </p:stCondLst>
                            <p:childTnLst>
                              <p:par>
                                <p:cTn id="28" presetID="45" presetClass="entr" presetSubtype="0" fill="hold" grpId="0" nodeType="afterEffect">
                                  <p:stCondLst>
                                    <p:cond delay="2000"/>
                                  </p:stCondLst>
                                  <p:childTnLst>
                                    <p:set>
                                      <p:cBhvr>
                                        <p:cTn id="29" dur="1" fill="hold">
                                          <p:stCondLst>
                                            <p:cond delay="0"/>
                                          </p:stCondLst>
                                        </p:cTn>
                                        <p:tgtEl>
                                          <p:spTgt spid="258"/>
                                        </p:tgtEl>
                                        <p:attrNameLst>
                                          <p:attrName>style.visibility</p:attrName>
                                        </p:attrNameLst>
                                      </p:cBhvr>
                                      <p:to>
                                        <p:strVal val="visible"/>
                                      </p:to>
                                    </p:set>
                                    <p:animEffect transition="in" filter="fade">
                                      <p:cBhvr>
                                        <p:cTn id="30" dur="2000"/>
                                        <p:tgtEl>
                                          <p:spTgt spid="258"/>
                                        </p:tgtEl>
                                      </p:cBhvr>
                                    </p:animEffect>
                                    <p:anim calcmode="lin" valueType="num">
                                      <p:cBhvr>
                                        <p:cTn id="31" dur="2000" fill="hold"/>
                                        <p:tgtEl>
                                          <p:spTgt spid="258"/>
                                        </p:tgtEl>
                                        <p:attrNameLst>
                                          <p:attrName>ppt_w</p:attrName>
                                        </p:attrNameLst>
                                      </p:cBhvr>
                                      <p:tavLst>
                                        <p:tav tm="0" fmla="#ppt_w*sin(2.5*pi*$)">
                                          <p:val>
                                            <p:fltVal val="0"/>
                                          </p:val>
                                        </p:tav>
                                        <p:tav tm="100000">
                                          <p:val>
                                            <p:fltVal val="1"/>
                                          </p:val>
                                        </p:tav>
                                      </p:tavLst>
                                    </p:anim>
                                    <p:anim calcmode="lin" valueType="num">
                                      <p:cBhvr>
                                        <p:cTn id="32" dur="2000" fill="hold"/>
                                        <p:tgtEl>
                                          <p:spTgt spid="25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0"/>
                                        </p:tgtEl>
                                        <p:attrNameLst>
                                          <p:attrName>style.visibility</p:attrName>
                                        </p:attrNameLst>
                                      </p:cBhvr>
                                      <p:to>
                                        <p:strVal val="visible"/>
                                      </p:to>
                                    </p:set>
                                    <p:anim calcmode="lin" valueType="num">
                                      <p:cBhvr additive="base">
                                        <p:cTn id="43" dur="500" fill="hold"/>
                                        <p:tgtEl>
                                          <p:spTgt spid="200"/>
                                        </p:tgtEl>
                                        <p:attrNameLst>
                                          <p:attrName>ppt_x</p:attrName>
                                        </p:attrNameLst>
                                      </p:cBhvr>
                                      <p:tavLst>
                                        <p:tav tm="0">
                                          <p:val>
                                            <p:strVal val="#ppt_x"/>
                                          </p:val>
                                        </p:tav>
                                        <p:tav tm="100000">
                                          <p:val>
                                            <p:strVal val="#ppt_x"/>
                                          </p:val>
                                        </p:tav>
                                      </p:tavLst>
                                    </p:anim>
                                    <p:anim calcmode="lin" valueType="num">
                                      <p:cBhvr additive="base">
                                        <p:cTn id="44" dur="500" fill="hold"/>
                                        <p:tgtEl>
                                          <p:spTgt spid="200"/>
                                        </p:tgtEl>
                                        <p:attrNameLst>
                                          <p:attrName>ppt_y</p:attrName>
                                        </p:attrNameLst>
                                      </p:cBhvr>
                                      <p:tavLst>
                                        <p:tav tm="0">
                                          <p:val>
                                            <p:strVal val="1+#ppt_h/2"/>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9" grpId="0" animBg="1"/>
      <p:bldP spid="150" grpId="0" animBg="1"/>
      <p:bldP spid="256" grpId="0"/>
      <p:bldP spid="258" grpId="0"/>
      <p:bldP spid="200" grpId="0"/>
      <p:bldP spid="20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The phenomenon of overheating</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77599" y="1766188"/>
            <a:ext cx="11436785" cy="1125875"/>
          </a:xfrm>
        </p:spPr>
        <p:txBody>
          <a:bodyPr>
            <a:normAutofit/>
          </a:bodyPr>
          <a:lstStyle/>
          <a:p>
            <a:pPr>
              <a:spcAft>
                <a:spcPts val="5000"/>
              </a:spcAft>
            </a:pPr>
            <a:r>
              <a:rPr lang="hu-HU" dirty="0" smtClean="0">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icrowave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ovens </a:t>
            </a:r>
            <a:r>
              <a:rPr lang="hu-HU" dirty="0" smtClean="0">
                <a:latin typeface="Times New Roman" panose="02020603050405020304" pitchFamily="18" charset="0"/>
                <a:cs typeface="Times New Roman" panose="02020603050405020304" pitchFamily="18" charset="0"/>
              </a:rPr>
              <a:t>may cause a new type of accidents in the kitchen:</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2CEAB2D3-5EBB-45D7-9344-FD8DF8B4676E}"/>
              </a:ext>
            </a:extLst>
          </p:cNvPr>
          <p:cNvSpPr txBox="1"/>
          <p:nvPr/>
        </p:nvSpPr>
        <p:spPr>
          <a:xfrm>
            <a:off x="2090537" y="2201006"/>
            <a:ext cx="8115683" cy="369332"/>
          </a:xfrm>
          <a:prstGeom prst="rect">
            <a:avLst/>
          </a:prstGeom>
          <a:noFill/>
        </p:spPr>
        <p:txBody>
          <a:bodyPr wrap="none" rtlCol="0">
            <a:spAutoFit/>
          </a:bodyPr>
          <a:lstStyle/>
          <a:p>
            <a:r>
              <a:rPr lang="hu-HU" dirty="0">
                <a:hlinkClick r:id="rId3"/>
              </a:rPr>
              <a:t>https://www.youtube.com/watch?v=LpDs7Xm1uLo&amp;index=6&amp;list=RD1_OXM4mr_i0</a:t>
            </a:r>
            <a:r>
              <a:rPr lang="hu-HU" dirty="0"/>
              <a:t> </a:t>
            </a:r>
          </a:p>
        </p:txBody>
      </p:sp>
      <p:grpSp>
        <p:nvGrpSpPr>
          <p:cNvPr id="58" name="Csoportba foglalás 57">
            <a:extLst>
              <a:ext uri="{FF2B5EF4-FFF2-40B4-BE49-F238E27FC236}">
                <a16:creationId xmlns:a16="http://schemas.microsoft.com/office/drawing/2014/main" id="{6C6DB7AC-8337-440D-8FC3-232CFDA916F0}"/>
              </a:ext>
            </a:extLst>
          </p:cNvPr>
          <p:cNvGrpSpPr/>
          <p:nvPr/>
        </p:nvGrpSpPr>
        <p:grpSpPr>
          <a:xfrm>
            <a:off x="6959247" y="3158853"/>
            <a:ext cx="4800347" cy="3237762"/>
            <a:chOff x="7075359" y="2955655"/>
            <a:chExt cx="4800347" cy="3237762"/>
          </a:xfrm>
        </p:grpSpPr>
        <p:cxnSp>
          <p:nvCxnSpPr>
            <p:cNvPr id="6" name="Egyenes összekötő nyíllal 5">
              <a:extLst>
                <a:ext uri="{FF2B5EF4-FFF2-40B4-BE49-F238E27FC236}">
                  <a16:creationId xmlns:a16="http://schemas.microsoft.com/office/drawing/2014/main" id="{09462E02-B4EB-4BE4-9D84-2BFB45585293}"/>
                </a:ext>
              </a:extLst>
            </p:cNvPr>
            <p:cNvCxnSpPr>
              <a:cxnSpLocks/>
            </p:cNvCxnSpPr>
            <p:nvPr/>
          </p:nvCxnSpPr>
          <p:spPr>
            <a:xfrm flipV="1">
              <a:off x="7618638" y="3117115"/>
              <a:ext cx="0" cy="273051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Egyenes összekötő nyíllal 6">
              <a:extLst>
                <a:ext uri="{FF2B5EF4-FFF2-40B4-BE49-F238E27FC236}">
                  <a16:creationId xmlns:a16="http://schemas.microsoft.com/office/drawing/2014/main" id="{17DFA975-70E3-4B39-9E9D-C42494065A2C}"/>
                </a:ext>
              </a:extLst>
            </p:cNvPr>
            <p:cNvCxnSpPr>
              <a:cxnSpLocks/>
            </p:cNvCxnSpPr>
            <p:nvPr/>
          </p:nvCxnSpPr>
          <p:spPr>
            <a:xfrm flipV="1">
              <a:off x="7606148" y="5847632"/>
              <a:ext cx="4221094" cy="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46CD9E6A-E4F3-4D3A-9DE9-2C812FBA5313}"/>
                </a:ext>
              </a:extLst>
            </p:cNvPr>
            <p:cNvSpPr txBox="1"/>
            <p:nvPr/>
          </p:nvSpPr>
          <p:spPr>
            <a:xfrm>
              <a:off x="7075359" y="2955655"/>
              <a:ext cx="494815" cy="369332"/>
            </a:xfrm>
            <a:prstGeom prst="rect">
              <a:avLst/>
            </a:prstGeom>
            <a:noFill/>
          </p:spPr>
          <p:txBody>
            <a:bodyPr wrap="none" rtlCol="0">
              <a:spAutoFit/>
            </a:bodyPr>
            <a:lstStyle/>
            <a:p>
              <a:r>
                <a:rPr lang="hu-HU" dirty="0"/>
                <a:t>T/K</a:t>
              </a:r>
            </a:p>
          </p:txBody>
        </p:sp>
        <p:sp>
          <p:nvSpPr>
            <p:cNvPr id="10" name="Szövegdoboz 9">
              <a:extLst>
                <a:ext uri="{FF2B5EF4-FFF2-40B4-BE49-F238E27FC236}">
                  <a16:creationId xmlns:a16="http://schemas.microsoft.com/office/drawing/2014/main" id="{3C4F9D6A-92E7-4971-979B-2407DDC0D1E0}"/>
                </a:ext>
              </a:extLst>
            </p:cNvPr>
            <p:cNvSpPr txBox="1"/>
            <p:nvPr/>
          </p:nvSpPr>
          <p:spPr>
            <a:xfrm>
              <a:off x="11438983" y="5824085"/>
              <a:ext cx="436723" cy="369332"/>
            </a:xfrm>
            <a:prstGeom prst="rect">
              <a:avLst/>
            </a:prstGeom>
            <a:noFill/>
          </p:spPr>
          <p:txBody>
            <a:bodyPr wrap="none" rtlCol="0">
              <a:spAutoFit/>
            </a:bodyPr>
            <a:lstStyle/>
            <a:p>
              <a:r>
                <a:rPr lang="hu-HU" dirty="0"/>
                <a:t>t/s</a:t>
              </a:r>
            </a:p>
          </p:txBody>
        </p:sp>
      </p:grpSp>
      <p:cxnSp>
        <p:nvCxnSpPr>
          <p:cNvPr id="12" name="Egyenes összekötő 11">
            <a:extLst>
              <a:ext uri="{FF2B5EF4-FFF2-40B4-BE49-F238E27FC236}">
                <a16:creationId xmlns:a16="http://schemas.microsoft.com/office/drawing/2014/main" id="{AEF8ED91-F283-4B49-B104-4AAE2F17FB24}"/>
              </a:ext>
            </a:extLst>
          </p:cNvPr>
          <p:cNvCxnSpPr>
            <a:cxnSpLocks/>
          </p:cNvCxnSpPr>
          <p:nvPr/>
        </p:nvCxnSpPr>
        <p:spPr>
          <a:xfrm flipV="1">
            <a:off x="7649497" y="4108242"/>
            <a:ext cx="649735" cy="1836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zabadkézi sokszög: alakzat 17">
            <a:extLst>
              <a:ext uri="{FF2B5EF4-FFF2-40B4-BE49-F238E27FC236}">
                <a16:creationId xmlns:a16="http://schemas.microsoft.com/office/drawing/2014/main" id="{3E51754F-8A8E-41E9-A625-AF7B62910A0F}"/>
              </a:ext>
            </a:extLst>
          </p:cNvPr>
          <p:cNvSpPr/>
          <p:nvPr/>
        </p:nvSpPr>
        <p:spPr>
          <a:xfrm>
            <a:off x="8295487" y="3567977"/>
            <a:ext cx="921107" cy="569070"/>
          </a:xfrm>
          <a:custGeom>
            <a:avLst/>
            <a:gdLst>
              <a:gd name="connsiteX0" fmla="*/ 0 w 2343150"/>
              <a:gd name="connsiteY0" fmla="*/ 184403 h 184403"/>
              <a:gd name="connsiteX1" fmla="*/ 100012 w 2343150"/>
              <a:gd name="connsiteY1" fmla="*/ 103441 h 184403"/>
              <a:gd name="connsiteX2" fmla="*/ 323850 w 2343150"/>
              <a:gd name="connsiteY2" fmla="*/ 3428 h 184403"/>
              <a:gd name="connsiteX3" fmla="*/ 542925 w 2343150"/>
              <a:gd name="connsiteY3" fmla="*/ 32003 h 184403"/>
              <a:gd name="connsiteX4" fmla="*/ 842962 w 2343150"/>
              <a:gd name="connsiteY4" fmla="*/ 117728 h 184403"/>
              <a:gd name="connsiteX5" fmla="*/ 1081087 w 2343150"/>
              <a:gd name="connsiteY5" fmla="*/ 165353 h 184403"/>
              <a:gd name="connsiteX6" fmla="*/ 1714500 w 2343150"/>
              <a:gd name="connsiteY6" fmla="*/ 179641 h 184403"/>
              <a:gd name="connsiteX7" fmla="*/ 2343150 w 2343150"/>
              <a:gd name="connsiteY7" fmla="*/ 170116 h 18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150" h="184403">
                <a:moveTo>
                  <a:pt x="0" y="184403"/>
                </a:moveTo>
                <a:cubicBezTo>
                  <a:pt x="23018" y="159003"/>
                  <a:pt x="46037" y="133603"/>
                  <a:pt x="100012" y="103441"/>
                </a:cubicBezTo>
                <a:cubicBezTo>
                  <a:pt x="153987" y="73278"/>
                  <a:pt x="250031" y="15334"/>
                  <a:pt x="323850" y="3428"/>
                </a:cubicBezTo>
                <a:cubicBezTo>
                  <a:pt x="397669" y="-8478"/>
                  <a:pt x="456406" y="12953"/>
                  <a:pt x="542925" y="32003"/>
                </a:cubicBezTo>
                <a:cubicBezTo>
                  <a:pt x="629444" y="51053"/>
                  <a:pt x="753268" y="95503"/>
                  <a:pt x="842962" y="117728"/>
                </a:cubicBezTo>
                <a:cubicBezTo>
                  <a:pt x="932656" y="139953"/>
                  <a:pt x="935831" y="155034"/>
                  <a:pt x="1081087" y="165353"/>
                </a:cubicBezTo>
                <a:cubicBezTo>
                  <a:pt x="1226343" y="175672"/>
                  <a:pt x="1504156" y="178847"/>
                  <a:pt x="1714500" y="179641"/>
                </a:cubicBezTo>
                <a:cubicBezTo>
                  <a:pt x="1924844" y="180435"/>
                  <a:pt x="2133997" y="175275"/>
                  <a:pt x="2343150" y="17011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zabadkézi sokszög: alakzat 24">
            <a:extLst>
              <a:ext uri="{FF2B5EF4-FFF2-40B4-BE49-F238E27FC236}">
                <a16:creationId xmlns:a16="http://schemas.microsoft.com/office/drawing/2014/main" id="{5F72BC05-5452-45D9-8DA4-F832DC110AB1}"/>
              </a:ext>
            </a:extLst>
          </p:cNvPr>
          <p:cNvSpPr/>
          <p:nvPr/>
        </p:nvSpPr>
        <p:spPr>
          <a:xfrm>
            <a:off x="9216594" y="3577126"/>
            <a:ext cx="1002068" cy="550771"/>
          </a:xfrm>
          <a:custGeom>
            <a:avLst/>
            <a:gdLst>
              <a:gd name="connsiteX0" fmla="*/ 0 w 2386013"/>
              <a:gd name="connsiteY0" fmla="*/ 252733 h 252733"/>
              <a:gd name="connsiteX1" fmla="*/ 171450 w 2386013"/>
              <a:gd name="connsiteY1" fmla="*/ 71758 h 252733"/>
              <a:gd name="connsiteX2" fmla="*/ 366713 w 2386013"/>
              <a:gd name="connsiteY2" fmla="*/ 321 h 252733"/>
              <a:gd name="connsiteX3" fmla="*/ 661988 w 2386013"/>
              <a:gd name="connsiteY3" fmla="*/ 95571 h 252733"/>
              <a:gd name="connsiteX4" fmla="*/ 981075 w 2386013"/>
              <a:gd name="connsiteY4" fmla="*/ 238446 h 252733"/>
              <a:gd name="connsiteX5" fmla="*/ 1171575 w 2386013"/>
              <a:gd name="connsiteY5" fmla="*/ 243208 h 252733"/>
              <a:gd name="connsiteX6" fmla="*/ 2300288 w 2386013"/>
              <a:gd name="connsiteY6" fmla="*/ 247971 h 252733"/>
              <a:gd name="connsiteX7" fmla="*/ 2300288 w 2386013"/>
              <a:gd name="connsiteY7" fmla="*/ 247971 h 252733"/>
              <a:gd name="connsiteX8" fmla="*/ 2386013 w 2386013"/>
              <a:gd name="connsiteY8" fmla="*/ 252733 h 25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013" h="252733">
                <a:moveTo>
                  <a:pt x="0" y="252733"/>
                </a:moveTo>
                <a:cubicBezTo>
                  <a:pt x="55165" y="183280"/>
                  <a:pt x="110331" y="113827"/>
                  <a:pt x="171450" y="71758"/>
                </a:cubicBezTo>
                <a:cubicBezTo>
                  <a:pt x="232569" y="29689"/>
                  <a:pt x="284957" y="-3648"/>
                  <a:pt x="366713" y="321"/>
                </a:cubicBezTo>
                <a:cubicBezTo>
                  <a:pt x="448469" y="4290"/>
                  <a:pt x="559594" y="55883"/>
                  <a:pt x="661988" y="95571"/>
                </a:cubicBezTo>
                <a:cubicBezTo>
                  <a:pt x="764382" y="135258"/>
                  <a:pt x="896144" y="213840"/>
                  <a:pt x="981075" y="238446"/>
                </a:cubicBezTo>
                <a:cubicBezTo>
                  <a:pt x="1066006" y="263052"/>
                  <a:pt x="1171575" y="243208"/>
                  <a:pt x="1171575" y="243208"/>
                </a:cubicBezTo>
                <a:lnTo>
                  <a:pt x="2300288" y="247971"/>
                </a:lnTo>
                <a:lnTo>
                  <a:pt x="2300288" y="247971"/>
                </a:lnTo>
                <a:lnTo>
                  <a:pt x="2386013" y="25273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Szabadkézi sokszög: alakzat 25">
            <a:extLst>
              <a:ext uri="{FF2B5EF4-FFF2-40B4-BE49-F238E27FC236}">
                <a16:creationId xmlns:a16="http://schemas.microsoft.com/office/drawing/2014/main" id="{1A8DC44A-3BC6-4F58-81A8-28372B7D36E5}"/>
              </a:ext>
            </a:extLst>
          </p:cNvPr>
          <p:cNvSpPr/>
          <p:nvPr/>
        </p:nvSpPr>
        <p:spPr>
          <a:xfrm>
            <a:off x="10218662" y="3586307"/>
            <a:ext cx="1002068" cy="550771"/>
          </a:xfrm>
          <a:custGeom>
            <a:avLst/>
            <a:gdLst>
              <a:gd name="connsiteX0" fmla="*/ 0 w 2386013"/>
              <a:gd name="connsiteY0" fmla="*/ 252733 h 252733"/>
              <a:gd name="connsiteX1" fmla="*/ 171450 w 2386013"/>
              <a:gd name="connsiteY1" fmla="*/ 71758 h 252733"/>
              <a:gd name="connsiteX2" fmla="*/ 366713 w 2386013"/>
              <a:gd name="connsiteY2" fmla="*/ 321 h 252733"/>
              <a:gd name="connsiteX3" fmla="*/ 661988 w 2386013"/>
              <a:gd name="connsiteY3" fmla="*/ 95571 h 252733"/>
              <a:gd name="connsiteX4" fmla="*/ 981075 w 2386013"/>
              <a:gd name="connsiteY4" fmla="*/ 238446 h 252733"/>
              <a:gd name="connsiteX5" fmla="*/ 1171575 w 2386013"/>
              <a:gd name="connsiteY5" fmla="*/ 243208 h 252733"/>
              <a:gd name="connsiteX6" fmla="*/ 2300288 w 2386013"/>
              <a:gd name="connsiteY6" fmla="*/ 247971 h 252733"/>
              <a:gd name="connsiteX7" fmla="*/ 2300288 w 2386013"/>
              <a:gd name="connsiteY7" fmla="*/ 247971 h 252733"/>
              <a:gd name="connsiteX8" fmla="*/ 2386013 w 2386013"/>
              <a:gd name="connsiteY8" fmla="*/ 252733 h 25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013" h="252733">
                <a:moveTo>
                  <a:pt x="0" y="252733"/>
                </a:moveTo>
                <a:cubicBezTo>
                  <a:pt x="55165" y="183280"/>
                  <a:pt x="110331" y="113827"/>
                  <a:pt x="171450" y="71758"/>
                </a:cubicBezTo>
                <a:cubicBezTo>
                  <a:pt x="232569" y="29689"/>
                  <a:pt x="284957" y="-3648"/>
                  <a:pt x="366713" y="321"/>
                </a:cubicBezTo>
                <a:cubicBezTo>
                  <a:pt x="448469" y="4290"/>
                  <a:pt x="559594" y="55883"/>
                  <a:pt x="661988" y="95571"/>
                </a:cubicBezTo>
                <a:cubicBezTo>
                  <a:pt x="764382" y="135258"/>
                  <a:pt x="896144" y="213840"/>
                  <a:pt x="981075" y="238446"/>
                </a:cubicBezTo>
                <a:cubicBezTo>
                  <a:pt x="1066006" y="263052"/>
                  <a:pt x="1171575" y="243208"/>
                  <a:pt x="1171575" y="243208"/>
                </a:cubicBezTo>
                <a:lnTo>
                  <a:pt x="2300288" y="247971"/>
                </a:lnTo>
                <a:lnTo>
                  <a:pt x="2300288" y="247971"/>
                </a:lnTo>
                <a:lnTo>
                  <a:pt x="2386013" y="25273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9" name="Csoportba foglalás 58">
            <a:extLst>
              <a:ext uri="{FF2B5EF4-FFF2-40B4-BE49-F238E27FC236}">
                <a16:creationId xmlns:a16="http://schemas.microsoft.com/office/drawing/2014/main" id="{D7B2699B-D571-43D4-8A05-E47AB04139EE}"/>
              </a:ext>
            </a:extLst>
          </p:cNvPr>
          <p:cNvGrpSpPr/>
          <p:nvPr/>
        </p:nvGrpSpPr>
        <p:grpSpPr>
          <a:xfrm>
            <a:off x="7097541" y="3928262"/>
            <a:ext cx="4538402" cy="369332"/>
            <a:chOff x="7213653" y="3725064"/>
            <a:chExt cx="4538402" cy="369332"/>
          </a:xfrm>
        </p:grpSpPr>
        <p:sp>
          <p:nvSpPr>
            <p:cNvPr id="24" name="Szövegdoboz 23">
              <a:extLst>
                <a:ext uri="{FF2B5EF4-FFF2-40B4-BE49-F238E27FC236}">
                  <a16:creationId xmlns:a16="http://schemas.microsoft.com/office/drawing/2014/main" id="{1AC1A525-7BE4-4FAD-BA89-422966649506}"/>
                </a:ext>
              </a:extLst>
            </p:cNvPr>
            <p:cNvSpPr txBox="1"/>
            <p:nvPr/>
          </p:nvSpPr>
          <p:spPr>
            <a:xfrm>
              <a:off x="7213653" y="3725064"/>
              <a:ext cx="402674" cy="369332"/>
            </a:xfrm>
            <a:prstGeom prst="rect">
              <a:avLst/>
            </a:prstGeom>
            <a:noFill/>
          </p:spPr>
          <p:txBody>
            <a:bodyPr wrap="none" rtlCol="0">
              <a:spAutoFit/>
            </a:bodyPr>
            <a:lstStyle/>
            <a:p>
              <a:r>
                <a:rPr lang="hu-HU" dirty="0" smtClean="0">
                  <a:latin typeface="Times New Roman" panose="02020603050405020304" pitchFamily="18" charset="0"/>
                  <a:cs typeface="Times New Roman" panose="02020603050405020304" pitchFamily="18" charset="0"/>
                </a:rPr>
                <a:t>T</a:t>
              </a:r>
              <a:r>
                <a:rPr lang="hu-HU" baseline="-25000" dirty="0">
                  <a:latin typeface="Times New Roman" panose="02020603050405020304" pitchFamily="18" charset="0"/>
                  <a:cs typeface="Times New Roman" panose="02020603050405020304" pitchFamily="18" charset="0"/>
                </a:rPr>
                <a:t>b</a:t>
              </a:r>
            </a:p>
          </p:txBody>
        </p:sp>
        <p:cxnSp>
          <p:nvCxnSpPr>
            <p:cNvPr id="21" name="Egyenes összekötő 20">
              <a:extLst>
                <a:ext uri="{FF2B5EF4-FFF2-40B4-BE49-F238E27FC236}">
                  <a16:creationId xmlns:a16="http://schemas.microsoft.com/office/drawing/2014/main" id="{A93A237B-BD1A-4DD9-BE4B-308930454EF3}"/>
                </a:ext>
              </a:extLst>
            </p:cNvPr>
            <p:cNvCxnSpPr>
              <a:cxnSpLocks/>
            </p:cNvCxnSpPr>
            <p:nvPr/>
          </p:nvCxnSpPr>
          <p:spPr>
            <a:xfrm flipH="1">
              <a:off x="7618638" y="3912212"/>
              <a:ext cx="4133417"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0" name="Csoportba foglalás 59">
            <a:extLst>
              <a:ext uri="{FF2B5EF4-FFF2-40B4-BE49-F238E27FC236}">
                <a16:creationId xmlns:a16="http://schemas.microsoft.com/office/drawing/2014/main" id="{A94BA0F6-F104-475A-A194-74476AE5A586}"/>
              </a:ext>
            </a:extLst>
          </p:cNvPr>
          <p:cNvGrpSpPr/>
          <p:nvPr/>
        </p:nvGrpSpPr>
        <p:grpSpPr>
          <a:xfrm>
            <a:off x="8252588" y="3670195"/>
            <a:ext cx="369332" cy="2070864"/>
            <a:chOff x="8368700" y="3466997"/>
            <a:chExt cx="369332" cy="2070864"/>
          </a:xfrm>
        </p:grpSpPr>
        <p:cxnSp>
          <p:nvCxnSpPr>
            <p:cNvPr id="28" name="Egyenes összekötő nyíllal 27">
              <a:extLst>
                <a:ext uri="{FF2B5EF4-FFF2-40B4-BE49-F238E27FC236}">
                  <a16:creationId xmlns:a16="http://schemas.microsoft.com/office/drawing/2014/main" id="{9EE72072-1C54-4418-B878-E969242E105D}"/>
                </a:ext>
              </a:extLst>
            </p:cNvPr>
            <p:cNvCxnSpPr>
              <a:cxnSpLocks/>
            </p:cNvCxnSpPr>
            <p:nvPr/>
          </p:nvCxnSpPr>
          <p:spPr>
            <a:xfrm flipV="1">
              <a:off x="8559714" y="3466997"/>
              <a:ext cx="0" cy="64800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19C0D6E5-DA99-43E7-8E27-A1BFEE852F95}"/>
                </a:ext>
              </a:extLst>
            </p:cNvPr>
            <p:cNvSpPr txBox="1"/>
            <p:nvPr/>
          </p:nvSpPr>
          <p:spPr>
            <a:xfrm rot="16200000">
              <a:off x="7861510" y="4661339"/>
              <a:ext cx="1383712"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a:t>
              </a:r>
              <a:r>
                <a:rPr lang="hu-HU" dirty="0" smtClean="0">
                  <a:latin typeface="Times New Roman" panose="02020603050405020304" pitchFamily="18" charset="0"/>
                  <a:cs typeface="Times New Roman" panose="02020603050405020304" pitchFamily="18" charset="0"/>
                </a:rPr>
                <a:t>oiling starts</a:t>
              </a:r>
              <a:endParaRPr lang="hu-HU" dirty="0">
                <a:latin typeface="Times New Roman" panose="02020603050405020304" pitchFamily="18" charset="0"/>
                <a:cs typeface="Times New Roman" panose="02020603050405020304" pitchFamily="18" charset="0"/>
              </a:endParaRPr>
            </a:p>
          </p:txBody>
        </p:sp>
      </p:grpSp>
      <p:grpSp>
        <p:nvGrpSpPr>
          <p:cNvPr id="61" name="Csoportba foglalás 60">
            <a:extLst>
              <a:ext uri="{FF2B5EF4-FFF2-40B4-BE49-F238E27FC236}">
                <a16:creationId xmlns:a16="http://schemas.microsoft.com/office/drawing/2014/main" id="{8863B2B5-D0F1-498A-A635-D1F573FC214B}"/>
              </a:ext>
            </a:extLst>
          </p:cNvPr>
          <p:cNvGrpSpPr/>
          <p:nvPr/>
        </p:nvGrpSpPr>
        <p:grpSpPr>
          <a:xfrm>
            <a:off x="8768485" y="4137048"/>
            <a:ext cx="369332" cy="1641702"/>
            <a:chOff x="8884597" y="3933850"/>
            <a:chExt cx="369332" cy="1641702"/>
          </a:xfrm>
        </p:grpSpPr>
        <p:sp>
          <p:nvSpPr>
            <p:cNvPr id="34" name="Szövegdoboz 33">
              <a:extLst>
                <a:ext uri="{FF2B5EF4-FFF2-40B4-BE49-F238E27FC236}">
                  <a16:creationId xmlns:a16="http://schemas.microsoft.com/office/drawing/2014/main" id="{1E6C8D38-A8D4-4A80-A22E-DBED10CACD49}"/>
                </a:ext>
              </a:extLst>
            </p:cNvPr>
            <p:cNvSpPr txBox="1"/>
            <p:nvPr/>
          </p:nvSpPr>
          <p:spPr>
            <a:xfrm rot="16200000">
              <a:off x="8383819" y="4705442"/>
              <a:ext cx="1370888"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a:t>
              </a:r>
              <a:r>
                <a:rPr lang="hu-HU" dirty="0" smtClean="0">
                  <a:latin typeface="Times New Roman" panose="02020603050405020304" pitchFamily="18" charset="0"/>
                  <a:cs typeface="Times New Roman" panose="02020603050405020304" pitchFamily="18" charset="0"/>
                </a:rPr>
                <a:t>stops</a:t>
              </a:r>
              <a:endParaRPr lang="hu-HU" dirty="0">
                <a:latin typeface="Times New Roman" panose="02020603050405020304" pitchFamily="18" charset="0"/>
                <a:cs typeface="Times New Roman" panose="02020603050405020304" pitchFamily="18" charset="0"/>
              </a:endParaRPr>
            </a:p>
          </p:txBody>
        </p:sp>
        <p:cxnSp>
          <p:nvCxnSpPr>
            <p:cNvPr id="35" name="Egyenes összekötő nyíllal 34">
              <a:extLst>
                <a:ext uri="{FF2B5EF4-FFF2-40B4-BE49-F238E27FC236}">
                  <a16:creationId xmlns:a16="http://schemas.microsoft.com/office/drawing/2014/main" id="{1CE70624-6A57-4C3A-A77C-ABE7B656BDA5}"/>
                </a:ext>
              </a:extLst>
            </p:cNvPr>
            <p:cNvCxnSpPr>
              <a:cxnSpLocks/>
            </p:cNvCxnSpPr>
            <p:nvPr/>
          </p:nvCxnSpPr>
          <p:spPr>
            <a:xfrm flipV="1">
              <a:off x="9069829" y="3933850"/>
              <a:ext cx="0" cy="18114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6" name="Tartalom helye 2">
            <a:extLst>
              <a:ext uri="{FF2B5EF4-FFF2-40B4-BE49-F238E27FC236}">
                <a16:creationId xmlns:a16="http://schemas.microsoft.com/office/drawing/2014/main" id="{63400EBB-3932-49C2-9CB3-09DE9947BD15}"/>
              </a:ext>
            </a:extLst>
          </p:cNvPr>
          <p:cNvSpPr txBox="1">
            <a:spLocks/>
          </p:cNvSpPr>
          <p:nvPr/>
        </p:nvSpPr>
        <p:spPr>
          <a:xfrm>
            <a:off x="377599" y="2815484"/>
            <a:ext cx="6452263" cy="39001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smtClean="0">
                <a:latin typeface="Times New Roman" panose="02020603050405020304" pitchFamily="18" charset="0"/>
                <a:cs typeface="Times New Roman" panose="02020603050405020304" pitchFamily="18" charset="0"/>
              </a:rPr>
              <a:t>During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heating very pure liquids, when the boiling point is reached,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strange phenomenon, the pushed </a:t>
            </a:r>
            <a:r>
              <a:rPr lang="en-US" dirty="0" smtClean="0">
                <a:latin typeface="Times New Roman" panose="02020603050405020304" pitchFamily="18" charset="0"/>
                <a:cs typeface="Times New Roman" panose="02020603050405020304" pitchFamily="18" charset="0"/>
              </a:rPr>
              <a:t>boiling</a:t>
            </a:r>
            <a:r>
              <a:rPr lang="hu-HU" dirty="0" smtClean="0">
                <a:latin typeface="Times New Roman" panose="02020603050405020304" pitchFamily="18" charset="0"/>
                <a:cs typeface="Times New Roman" panose="02020603050405020304" pitchFamily="18" charset="0"/>
              </a:rPr>
              <a:t>, can be observed!</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reason for this phenomenon is that liquids can be overheated, since the surface of the liquid does not increase during evaporation, but additional energy must be provided for the formation of the surface of the bubbles that form </a:t>
            </a:r>
            <a:r>
              <a:rPr lang="en-US" dirty="0" smtClean="0">
                <a:latin typeface="Times New Roman" panose="02020603050405020304" pitchFamily="18" charset="0"/>
                <a:cs typeface="Times New Roman" panose="02020603050405020304" pitchFamily="18" charset="0"/>
              </a:rPr>
              <a:t>inside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62" name="Csoportba foglalás 61">
            <a:extLst>
              <a:ext uri="{FF2B5EF4-FFF2-40B4-BE49-F238E27FC236}">
                <a16:creationId xmlns:a16="http://schemas.microsoft.com/office/drawing/2014/main" id="{848C9958-2746-401A-B65C-39167047BF42}"/>
              </a:ext>
            </a:extLst>
          </p:cNvPr>
          <p:cNvGrpSpPr/>
          <p:nvPr/>
        </p:nvGrpSpPr>
        <p:grpSpPr>
          <a:xfrm>
            <a:off x="9193658" y="3667681"/>
            <a:ext cx="369332" cy="2086894"/>
            <a:chOff x="9309770" y="3464483"/>
            <a:chExt cx="369332" cy="2086894"/>
          </a:xfrm>
        </p:grpSpPr>
        <p:cxnSp>
          <p:nvCxnSpPr>
            <p:cNvPr id="50" name="Egyenes összekötő nyíllal 49">
              <a:extLst>
                <a:ext uri="{FF2B5EF4-FFF2-40B4-BE49-F238E27FC236}">
                  <a16:creationId xmlns:a16="http://schemas.microsoft.com/office/drawing/2014/main" id="{2136F00B-4172-4B1D-865C-20080796A610}"/>
                </a:ext>
              </a:extLst>
            </p:cNvPr>
            <p:cNvCxnSpPr>
              <a:cxnSpLocks/>
            </p:cNvCxnSpPr>
            <p:nvPr/>
          </p:nvCxnSpPr>
          <p:spPr>
            <a:xfrm flipV="1">
              <a:off x="9494435" y="3464483"/>
              <a:ext cx="0" cy="64800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1" name="Szövegdoboz 50">
              <a:extLst>
                <a:ext uri="{FF2B5EF4-FFF2-40B4-BE49-F238E27FC236}">
                  <a16:creationId xmlns:a16="http://schemas.microsoft.com/office/drawing/2014/main" id="{F8356E67-7F85-48A4-9CBD-DC9B431788C6}"/>
                </a:ext>
              </a:extLst>
            </p:cNvPr>
            <p:cNvSpPr txBox="1"/>
            <p:nvPr/>
          </p:nvSpPr>
          <p:spPr>
            <a:xfrm rot="-5400000">
              <a:off x="8786550" y="4658825"/>
              <a:ext cx="1415772"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starts</a:t>
              </a:r>
            </a:p>
          </p:txBody>
        </p:sp>
      </p:grpSp>
      <p:grpSp>
        <p:nvGrpSpPr>
          <p:cNvPr id="63" name="Csoportba foglalás 62">
            <a:extLst>
              <a:ext uri="{FF2B5EF4-FFF2-40B4-BE49-F238E27FC236}">
                <a16:creationId xmlns:a16="http://schemas.microsoft.com/office/drawing/2014/main" id="{34C9454D-D440-4683-9836-34669CF1CD55}"/>
              </a:ext>
            </a:extLst>
          </p:cNvPr>
          <p:cNvGrpSpPr/>
          <p:nvPr/>
        </p:nvGrpSpPr>
        <p:grpSpPr>
          <a:xfrm>
            <a:off x="9709556" y="4134534"/>
            <a:ext cx="369332" cy="1641702"/>
            <a:chOff x="9825668" y="3931336"/>
            <a:chExt cx="369332" cy="1641702"/>
          </a:xfrm>
        </p:grpSpPr>
        <p:sp>
          <p:nvSpPr>
            <p:cNvPr id="52" name="Szövegdoboz 51">
              <a:extLst>
                <a:ext uri="{FF2B5EF4-FFF2-40B4-BE49-F238E27FC236}">
                  <a16:creationId xmlns:a16="http://schemas.microsoft.com/office/drawing/2014/main" id="{E0C77576-2C60-41FA-8A84-0FEE592F3C21}"/>
                </a:ext>
              </a:extLst>
            </p:cNvPr>
            <p:cNvSpPr txBox="1"/>
            <p:nvPr/>
          </p:nvSpPr>
          <p:spPr>
            <a:xfrm rot="16200000">
              <a:off x="9324890" y="4702928"/>
              <a:ext cx="1370888"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a:t>
              </a:r>
              <a:r>
                <a:rPr lang="hu-HU" dirty="0" smtClean="0">
                  <a:latin typeface="Times New Roman" panose="02020603050405020304" pitchFamily="18" charset="0"/>
                  <a:cs typeface="Times New Roman" panose="02020603050405020304" pitchFamily="18" charset="0"/>
                </a:rPr>
                <a:t>stops</a:t>
              </a:r>
              <a:endParaRPr lang="hu-HU" dirty="0">
                <a:latin typeface="Times New Roman" panose="02020603050405020304" pitchFamily="18" charset="0"/>
                <a:cs typeface="Times New Roman" panose="02020603050405020304" pitchFamily="18" charset="0"/>
              </a:endParaRPr>
            </a:p>
          </p:txBody>
        </p:sp>
        <p:cxnSp>
          <p:nvCxnSpPr>
            <p:cNvPr id="53" name="Egyenes összekötő nyíllal 52">
              <a:extLst>
                <a:ext uri="{FF2B5EF4-FFF2-40B4-BE49-F238E27FC236}">
                  <a16:creationId xmlns:a16="http://schemas.microsoft.com/office/drawing/2014/main" id="{F88E8321-B175-4ED3-A8BC-2F4E6A20C6AC}"/>
                </a:ext>
              </a:extLst>
            </p:cNvPr>
            <p:cNvCxnSpPr>
              <a:cxnSpLocks/>
            </p:cNvCxnSpPr>
            <p:nvPr/>
          </p:nvCxnSpPr>
          <p:spPr>
            <a:xfrm flipV="1">
              <a:off x="10010900" y="3931336"/>
              <a:ext cx="0" cy="18114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64" name="Csoportba foglalás 63">
            <a:extLst>
              <a:ext uri="{FF2B5EF4-FFF2-40B4-BE49-F238E27FC236}">
                <a16:creationId xmlns:a16="http://schemas.microsoft.com/office/drawing/2014/main" id="{A4D394D6-D52C-42EC-9B05-890DE7A2475F}"/>
              </a:ext>
            </a:extLst>
          </p:cNvPr>
          <p:cNvGrpSpPr/>
          <p:nvPr/>
        </p:nvGrpSpPr>
        <p:grpSpPr>
          <a:xfrm>
            <a:off x="10190612" y="3668813"/>
            <a:ext cx="369332" cy="2086894"/>
            <a:chOff x="10306724" y="3465615"/>
            <a:chExt cx="369332" cy="2086894"/>
          </a:xfrm>
        </p:grpSpPr>
        <p:cxnSp>
          <p:nvCxnSpPr>
            <p:cNvPr id="54" name="Egyenes összekötő nyíllal 53">
              <a:extLst>
                <a:ext uri="{FF2B5EF4-FFF2-40B4-BE49-F238E27FC236}">
                  <a16:creationId xmlns:a16="http://schemas.microsoft.com/office/drawing/2014/main" id="{8CEFA5CC-A902-48F1-B6C3-AA21BA33DBFD}"/>
                </a:ext>
              </a:extLst>
            </p:cNvPr>
            <p:cNvCxnSpPr>
              <a:cxnSpLocks/>
            </p:cNvCxnSpPr>
            <p:nvPr/>
          </p:nvCxnSpPr>
          <p:spPr>
            <a:xfrm flipV="1">
              <a:off x="10491389" y="3465615"/>
              <a:ext cx="0" cy="64800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5" name="Szövegdoboz 54">
              <a:extLst>
                <a:ext uri="{FF2B5EF4-FFF2-40B4-BE49-F238E27FC236}">
                  <a16:creationId xmlns:a16="http://schemas.microsoft.com/office/drawing/2014/main" id="{95EA74E4-93E6-4D4F-8E9E-741388818744}"/>
                </a:ext>
              </a:extLst>
            </p:cNvPr>
            <p:cNvSpPr txBox="1"/>
            <p:nvPr/>
          </p:nvSpPr>
          <p:spPr>
            <a:xfrm rot="-5400000">
              <a:off x="9783504" y="4659957"/>
              <a:ext cx="1415772"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starts</a:t>
              </a:r>
            </a:p>
          </p:txBody>
        </p:sp>
      </p:grpSp>
      <p:grpSp>
        <p:nvGrpSpPr>
          <p:cNvPr id="65" name="Csoportba foglalás 64">
            <a:extLst>
              <a:ext uri="{FF2B5EF4-FFF2-40B4-BE49-F238E27FC236}">
                <a16:creationId xmlns:a16="http://schemas.microsoft.com/office/drawing/2014/main" id="{F7F74C08-0260-49F8-8F57-A78480CE2157}"/>
              </a:ext>
            </a:extLst>
          </p:cNvPr>
          <p:cNvGrpSpPr/>
          <p:nvPr/>
        </p:nvGrpSpPr>
        <p:grpSpPr>
          <a:xfrm>
            <a:off x="10706510" y="4135666"/>
            <a:ext cx="369332" cy="1641702"/>
            <a:chOff x="10822622" y="3932468"/>
            <a:chExt cx="369332" cy="1641702"/>
          </a:xfrm>
        </p:grpSpPr>
        <p:sp>
          <p:nvSpPr>
            <p:cNvPr id="56" name="Szövegdoboz 55">
              <a:extLst>
                <a:ext uri="{FF2B5EF4-FFF2-40B4-BE49-F238E27FC236}">
                  <a16:creationId xmlns:a16="http://schemas.microsoft.com/office/drawing/2014/main" id="{37E50C18-27EB-466F-AE5F-33BBD398B7E5}"/>
                </a:ext>
              </a:extLst>
            </p:cNvPr>
            <p:cNvSpPr txBox="1"/>
            <p:nvPr/>
          </p:nvSpPr>
          <p:spPr>
            <a:xfrm rot="16200000">
              <a:off x="10321844" y="4704060"/>
              <a:ext cx="1370888"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a:t>
              </a:r>
              <a:r>
                <a:rPr lang="hu-HU" dirty="0" smtClean="0">
                  <a:latin typeface="Times New Roman" panose="02020603050405020304" pitchFamily="18" charset="0"/>
                  <a:cs typeface="Times New Roman" panose="02020603050405020304" pitchFamily="18" charset="0"/>
                </a:rPr>
                <a:t>stops</a:t>
              </a:r>
              <a:endParaRPr lang="hu-HU" dirty="0">
                <a:latin typeface="Times New Roman" panose="02020603050405020304" pitchFamily="18" charset="0"/>
                <a:cs typeface="Times New Roman" panose="02020603050405020304" pitchFamily="18" charset="0"/>
              </a:endParaRPr>
            </a:p>
          </p:txBody>
        </p:sp>
        <p:cxnSp>
          <p:nvCxnSpPr>
            <p:cNvPr id="57" name="Egyenes összekötő nyíllal 56">
              <a:extLst>
                <a:ext uri="{FF2B5EF4-FFF2-40B4-BE49-F238E27FC236}">
                  <a16:creationId xmlns:a16="http://schemas.microsoft.com/office/drawing/2014/main" id="{B30CA6D9-5EB0-4EC3-A2CB-88614C0A6812}"/>
                </a:ext>
              </a:extLst>
            </p:cNvPr>
            <p:cNvCxnSpPr>
              <a:cxnSpLocks/>
            </p:cNvCxnSpPr>
            <p:nvPr/>
          </p:nvCxnSpPr>
          <p:spPr>
            <a:xfrm flipV="1">
              <a:off x="11007854" y="3932468"/>
              <a:ext cx="0" cy="18114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3C4C4ECE-28BA-4963-8103-0CE331711D51}" type="slidenum">
              <a:rPr lang="hu-HU" smtClean="0"/>
              <a:t>49</a:t>
            </a:fld>
            <a:endParaRPr lang="hu-HU"/>
          </a:p>
        </p:txBody>
      </p:sp>
    </p:spTree>
    <p:extLst>
      <p:ext uri="{BB962C8B-B14F-4D97-AF65-F5344CB8AC3E}">
        <p14:creationId xmlns:p14="http://schemas.microsoft.com/office/powerpoint/2010/main" val="362078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nodeType="afterEffect">
                                  <p:stCondLst>
                                    <p:cond delay="10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1+#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0"/>
                            </p:stCondLst>
                            <p:childTnLst>
                              <p:par>
                                <p:cTn id="26" presetID="2" presetClass="entr" presetSubtype="4" fill="hold" nodeType="afterEffect">
                                  <p:stCondLst>
                                    <p:cond delay="100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ppt_x"/>
                                          </p:val>
                                        </p:tav>
                                        <p:tav tm="100000">
                                          <p:val>
                                            <p:strVal val="#ppt_x"/>
                                          </p:val>
                                        </p:tav>
                                      </p:tavLst>
                                    </p:anim>
                                    <p:anim calcmode="lin" valueType="num">
                                      <p:cBhvr additive="base">
                                        <p:cTn id="29" dur="500" fill="hold"/>
                                        <p:tgtEl>
                                          <p:spTgt spid="60"/>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100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ppt_x"/>
                                          </p:val>
                                        </p:tav>
                                        <p:tav tm="100000">
                                          <p:val>
                                            <p:strVal val="#ppt_x"/>
                                          </p:val>
                                        </p:tav>
                                      </p:tavLst>
                                    </p:anim>
                                    <p:anim calcmode="lin" valueType="num">
                                      <p:cBhvr additive="base">
                                        <p:cTn id="34" dur="500" fill="hold"/>
                                        <p:tgtEl>
                                          <p:spTgt spid="61"/>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1" presetClass="entr" presetSubtype="0" fill="hold" grpId="0" nodeType="afterEffect">
                                  <p:stCondLst>
                                    <p:cond delay="50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3500"/>
                            </p:stCondLst>
                            <p:childTnLst>
                              <p:par>
                                <p:cTn id="39" presetID="2" presetClass="entr" presetSubtype="4" fill="hold" nodeType="afterEffect">
                                  <p:stCondLst>
                                    <p:cond delay="50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50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 presetClass="entr" presetSubtype="0" fill="hold" grpId="0" nodeType="afterEffect">
                                  <p:stCondLst>
                                    <p:cond delay="500"/>
                                  </p:stCondLst>
                                  <p:childTnLst>
                                    <p:set>
                                      <p:cBhvr>
                                        <p:cTn id="50" dur="1" fill="hold">
                                          <p:stCondLst>
                                            <p:cond delay="0"/>
                                          </p:stCondLst>
                                        </p:cTn>
                                        <p:tgtEl>
                                          <p:spTgt spid="26"/>
                                        </p:tgtEl>
                                        <p:attrNameLst>
                                          <p:attrName>style.visibility</p:attrName>
                                        </p:attrNameLst>
                                      </p:cBhvr>
                                      <p:to>
                                        <p:strVal val="visible"/>
                                      </p:to>
                                    </p:set>
                                  </p:childTnLst>
                                </p:cTn>
                              </p:par>
                            </p:childTnLst>
                          </p:cTn>
                        </p:par>
                        <p:par>
                          <p:cTn id="51" fill="hold">
                            <p:stCondLst>
                              <p:cond delay="6000"/>
                            </p:stCondLst>
                            <p:childTnLst>
                              <p:par>
                                <p:cTn id="52" presetID="2" presetClass="entr" presetSubtype="4" fill="hold" nodeType="afterEffect">
                                  <p:stCondLst>
                                    <p:cond delay="50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ppt_x"/>
                                          </p:val>
                                        </p:tav>
                                        <p:tav tm="100000">
                                          <p:val>
                                            <p:strVal val="#ppt_x"/>
                                          </p:val>
                                        </p:tav>
                                      </p:tavLst>
                                    </p:anim>
                                    <p:anim calcmode="lin" valueType="num">
                                      <p:cBhvr additive="base">
                                        <p:cTn id="55" dur="500" fill="hold"/>
                                        <p:tgtEl>
                                          <p:spTgt spid="64"/>
                                        </p:tgtEl>
                                        <p:attrNameLst>
                                          <p:attrName>ppt_y</p:attrName>
                                        </p:attrNameLst>
                                      </p:cBhvr>
                                      <p:tavLst>
                                        <p:tav tm="0">
                                          <p:val>
                                            <p:strVal val="1+#ppt_h/2"/>
                                          </p:val>
                                        </p:tav>
                                        <p:tav tm="100000">
                                          <p:val>
                                            <p:strVal val="#ppt_y"/>
                                          </p:val>
                                        </p:tav>
                                      </p:tavLst>
                                    </p:anim>
                                  </p:childTnLst>
                                </p:cTn>
                              </p:par>
                            </p:childTnLst>
                          </p:cTn>
                        </p:par>
                        <p:par>
                          <p:cTn id="56" fill="hold">
                            <p:stCondLst>
                              <p:cond delay="7000"/>
                            </p:stCondLst>
                            <p:childTnLst>
                              <p:par>
                                <p:cTn id="57" presetID="2" presetClass="entr" presetSubtype="4" fill="hold" nodeType="afterEffect">
                                  <p:stCondLst>
                                    <p:cond delay="50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xEl>
                                              <p:pRg st="1" end="1"/>
                                            </p:txEl>
                                          </p:spTgt>
                                        </p:tgtEl>
                                        <p:attrNameLst>
                                          <p:attrName>style.visibility</p:attrName>
                                        </p:attrNameLst>
                                      </p:cBhvr>
                                      <p:to>
                                        <p:strVal val="visible"/>
                                      </p:to>
                                    </p:set>
                                    <p:anim calcmode="lin" valueType="num">
                                      <p:cBhvr additive="base">
                                        <p:cTn id="65"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20FAA370-C2C3-4199-8398-E6B3AC465A81}"/>
              </a:ext>
            </a:extLst>
          </p:cNvPr>
          <p:cNvSpPr txBox="1"/>
          <p:nvPr/>
        </p:nvSpPr>
        <p:spPr>
          <a:xfrm>
            <a:off x="733269" y="3350665"/>
            <a:ext cx="6252147"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example, if </a:t>
            </a:r>
            <a:r>
              <a:rPr lang="hu-HU" sz="2400" dirty="0" smtClean="0">
                <a:latin typeface="Times New Roman" panose="02020603050405020304" pitchFamily="18" charset="0"/>
                <a:cs typeface="Times New Roman" panose="02020603050405020304" pitchFamily="18" charset="0"/>
              </a:rPr>
              <a:t>one</a:t>
            </a:r>
            <a:r>
              <a:rPr lang="en-US" sz="2400" dirty="0" smtClean="0">
                <a:latin typeface="Times New Roman" panose="02020603050405020304" pitchFamily="18" charset="0"/>
                <a:cs typeface="Times New Roman" panose="02020603050405020304" pitchFamily="18" charset="0"/>
              </a:rPr>
              <a:t> want</a:t>
            </a: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study a process from the point of view of whether it </a:t>
            </a:r>
            <a:r>
              <a:rPr lang="hu-HU" sz="2400" dirty="0" smtClean="0">
                <a:latin typeface="Times New Roman" panose="02020603050405020304" pitchFamily="18" charset="0"/>
                <a:cs typeface="Times New Roman" panose="02020603050405020304" pitchFamily="18" charset="0"/>
              </a:rPr>
              <a:t>produces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hu-HU" sz="2400" dirty="0" smtClean="0">
                <a:latin typeface="Times New Roman" panose="02020603050405020304" pitchFamily="18" charset="0"/>
                <a:cs typeface="Times New Roman" panose="02020603050405020304" pitchFamily="18" charset="0"/>
              </a:rPr>
              <a:t>consumes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heat, then </a:t>
            </a:r>
            <a:r>
              <a:rPr lang="en-US" sz="2400" dirty="0" smtClean="0">
                <a:latin typeface="Times New Roman" panose="02020603050405020304" pitchFamily="18" charset="0"/>
                <a:cs typeface="Times New Roman" panose="02020603050405020304" pitchFamily="18" charset="0"/>
              </a:rPr>
              <a:t>the </a:t>
            </a:r>
            <a:r>
              <a:rPr lang="hu-HU" sz="2400" dirty="0" smtClean="0">
                <a:latin typeface="Times New Roman" panose="02020603050405020304" pitchFamily="18" charset="0"/>
                <a:cs typeface="Times New Roman" panose="02020603050405020304" pitchFamily="18" charset="0"/>
              </a:rPr>
              <a:t>exchange of matter and energy must be prevented</a:t>
            </a:r>
            <a:r>
              <a:rPr lang="en-US" sz="2400" dirty="0" smtClean="0">
                <a:latin typeface="Times New Roman" panose="02020603050405020304" pitchFamily="18" charset="0"/>
                <a:cs typeface="Times New Roman" panose="02020603050405020304" pitchFamily="18" charset="0"/>
              </a:rPr>
              <a:t>!</a:t>
            </a:r>
            <a:r>
              <a:rPr lang="hu-HU"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Accordingly, a system can be: </a:t>
            </a:r>
            <a:endParaRPr lang="hu-HU" sz="2400" dirty="0">
              <a:latin typeface="Times New Roman" panose="02020603050405020304" pitchFamily="18" charset="0"/>
              <a:cs typeface="Times New Roman" panose="02020603050405020304" pitchFamily="18" charset="0"/>
            </a:endParaRPr>
          </a:p>
          <a:p>
            <a:r>
              <a:rPr lang="hu-HU" sz="2400" b="1" dirty="0" smtClean="0">
                <a:latin typeface="Times New Roman" panose="02020603050405020304" pitchFamily="18" charset="0"/>
                <a:cs typeface="Times New Roman" panose="02020603050405020304" pitchFamily="18" charset="0"/>
              </a:rPr>
              <a:t>- isolated</a:t>
            </a:r>
            <a:r>
              <a:rPr lang="hu-H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neither material flow nor energy exchange between the system and </a:t>
            </a:r>
            <a:r>
              <a:rPr lang="en-US" sz="2400" dirty="0" smtClean="0">
                <a:latin typeface="Times New Roman" panose="02020603050405020304" pitchFamily="18" charset="0"/>
                <a:cs typeface="Times New Roman" panose="02020603050405020304" pitchFamily="18" charset="0"/>
              </a:rPr>
              <a:t>its</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environment </a:t>
            </a:r>
            <a:r>
              <a:rPr lang="en-US" sz="2400" dirty="0">
                <a:latin typeface="Times New Roman" panose="02020603050405020304" pitchFamily="18" charset="0"/>
                <a:cs typeface="Times New Roman" panose="02020603050405020304" pitchFamily="18" charset="0"/>
              </a:rPr>
              <a:t>is possible</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pic>
        <p:nvPicPr>
          <p:cNvPr id="7" name="Kép 6">
            <a:extLst>
              <a:ext uri="{FF2B5EF4-FFF2-40B4-BE49-F238E27FC236}">
                <a16:creationId xmlns:a16="http://schemas.microsoft.com/office/drawing/2014/main" id="{EEE9EC09-CEE9-40BD-812B-7F21B30C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426" y="3104173"/>
            <a:ext cx="3307517" cy="3594169"/>
          </a:xfrm>
          <a:prstGeom prst="rect">
            <a:avLst/>
          </a:prstGeom>
        </p:spPr>
      </p:pic>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Types and properties of the system</a:t>
            </a:r>
            <a:endParaRPr lang="hu-HU" dirty="0">
              <a:latin typeface="Times New Roman" panose="02020603050405020304" pitchFamily="18" charset="0"/>
              <a:cs typeface="Times New Roman" panose="02020603050405020304" pitchFamily="18" charset="0"/>
            </a:endParaRPr>
          </a:p>
        </p:txBody>
      </p:sp>
      <p:sp>
        <p:nvSpPr>
          <p:cNvPr id="9"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95645"/>
            <a:ext cx="10515600" cy="1325563"/>
          </a:xfrm>
        </p:spPr>
        <p:txBody>
          <a:bodyPr>
            <a:normAutofit/>
          </a:bodyPr>
          <a:lstStyle/>
          <a:p>
            <a:r>
              <a:rPr lang="hu-HU" dirty="0" smtClean="0">
                <a:latin typeface="Times New Roman" panose="02020603050405020304" pitchFamily="18" charset="0"/>
                <a:cs typeface="Times New Roman" panose="02020603050405020304" pitchFamily="18" charset="0"/>
              </a:rPr>
              <a:t>For instance,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want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study the law of conservation of mass, as Lavoisier did, then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outflow and inflow of matter between the system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its </a:t>
            </a:r>
            <a:r>
              <a:rPr lang="en-US" dirty="0" smtClean="0">
                <a:latin typeface="Times New Roman" panose="02020603050405020304" pitchFamily="18" charset="0"/>
                <a:cs typeface="Times New Roman" panose="02020603050405020304" pitchFamily="18" charset="0"/>
              </a:rPr>
              <a:t>environment</a:t>
            </a:r>
            <a:r>
              <a:rPr lang="hu-HU" dirty="0" smtClean="0">
                <a:latin typeface="Times New Roman" panose="02020603050405020304" pitchFamily="18" charset="0"/>
                <a:cs typeface="Times New Roman" panose="02020603050405020304" pitchFamily="18" charset="0"/>
              </a:rPr>
              <a:t> must be prevented</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a:t>
            </a:fld>
            <a:endParaRPr lang="hu-HU"/>
          </a:p>
        </p:txBody>
      </p:sp>
    </p:spTree>
    <p:extLst>
      <p:ext uri="{BB962C8B-B14F-4D97-AF65-F5344CB8AC3E}">
        <p14:creationId xmlns:p14="http://schemas.microsoft.com/office/powerpoint/2010/main" val="8177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Solid state and properties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a:bodyPr>
          <a:lstStyle/>
          <a:p>
            <a:r>
              <a:rPr lang="en-US" dirty="0">
                <a:latin typeface="Times New Roman" panose="02020603050405020304" pitchFamily="18" charset="0"/>
                <a:cs typeface="Times New Roman" panose="02020603050405020304" pitchFamily="18" charset="0"/>
              </a:rPr>
              <a:t>Materials with an ordered internal structure are considered </a:t>
            </a:r>
            <a:r>
              <a:rPr lang="en-US" dirty="0" smtClean="0">
                <a:latin typeface="Times New Roman" panose="02020603050405020304" pitchFamily="18" charset="0"/>
                <a:cs typeface="Times New Roman" panose="02020603050405020304" pitchFamily="18" charset="0"/>
              </a:rPr>
              <a:t>solid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forces that create a crystalline solid state are even more complex than the forces that create a liquid state, so </a:t>
            </a:r>
            <a:r>
              <a:rPr lang="hu-HU" dirty="0" smtClean="0">
                <a:latin typeface="Times New Roman" panose="02020603050405020304" pitchFamily="18" charset="0"/>
                <a:cs typeface="Times New Roman" panose="02020603050405020304" pitchFamily="18" charset="0"/>
              </a:rPr>
              <a:t>state equations are not important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to </a:t>
            </a:r>
            <a:r>
              <a:rPr lang="hu-HU" dirty="0" smtClean="0">
                <a:latin typeface="Times New Roman" panose="02020603050405020304" pitchFamily="18" charset="0"/>
                <a:cs typeface="Times New Roman" panose="02020603050405020304" pitchFamily="18" charset="0"/>
              </a:rPr>
              <a:t>discover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properties</a:t>
            </a:r>
            <a:r>
              <a:rPr lang="hu-HU" dirty="0" smtClean="0">
                <a:latin typeface="Times New Roman" panose="02020603050405020304" pitchFamily="18" charset="0"/>
                <a:cs typeface="Times New Roman" panose="02020603050405020304" pitchFamily="18" charset="0"/>
              </a:rPr>
              <a:t> of solids is crucial.</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internal structure of crystals is characterized by symmetry and periodic repetition</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forces acting between the </a:t>
            </a:r>
            <a:r>
              <a:rPr lang="hu-HU" dirty="0" smtClean="0">
                <a:latin typeface="Times New Roman" panose="02020603050405020304" pitchFamily="18" charset="0"/>
                <a:cs typeface="Times New Roman" panose="02020603050405020304" pitchFamily="18" charset="0"/>
              </a:rPr>
              <a:t>atoms/molecules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located in the crystal determine the properties of the solid </a:t>
            </a:r>
            <a:r>
              <a:rPr lang="en-US" dirty="0" smtClean="0">
                <a:latin typeface="Times New Roman" panose="02020603050405020304" pitchFamily="18" charset="0"/>
                <a:cs typeface="Times New Roman" panose="02020603050405020304" pitchFamily="18" charset="0"/>
              </a:rPr>
              <a:t>material</a:t>
            </a:r>
            <a:r>
              <a:rPr lang="hu-HU" dirty="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What are these?</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50</a:t>
            </a:fld>
            <a:endParaRPr lang="hu-HU"/>
          </a:p>
        </p:txBody>
      </p:sp>
    </p:spTree>
    <p:extLst>
      <p:ext uri="{BB962C8B-B14F-4D97-AF65-F5344CB8AC3E}">
        <p14:creationId xmlns:p14="http://schemas.microsoft.com/office/powerpoint/2010/main" val="3255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Forces acting in crystals</a:t>
            </a:r>
          </a:p>
        </p:txBody>
      </p:sp>
      <p:sp>
        <p:nvSpPr>
          <p:cNvPr id="3" name="Tartalom helye 2">
            <a:extLst>
              <a:ext uri="{FF2B5EF4-FFF2-40B4-BE49-F238E27FC236}">
                <a16:creationId xmlns:a16="http://schemas.microsoft.com/office/drawing/2014/main" id="{2EC00526-937B-465E-89AA-5906BB9F8BDB}"/>
              </a:ext>
            </a:extLst>
          </p:cNvPr>
          <p:cNvSpPr>
            <a:spLocks noGrp="1"/>
          </p:cNvSpPr>
          <p:nvPr>
            <p:ph idx="1"/>
          </p:nvPr>
        </p:nvSpPr>
        <p:spPr>
          <a:xfrm>
            <a:off x="881703" y="4494759"/>
            <a:ext cx="10495345" cy="2210377"/>
          </a:xfrm>
        </p:spPr>
        <p:txBody>
          <a:bodyPr>
            <a:normAutofit lnSpcReduction="10000"/>
          </a:bodyPr>
          <a:lstStyle/>
          <a:p>
            <a:r>
              <a:rPr lang="hu-HU" dirty="0" smtClean="0">
                <a:latin typeface="Times New Roman" panose="02020603050405020304" pitchFamily="18" charset="0"/>
                <a:cs typeface="Times New Roman" panose="02020603050405020304" pitchFamily="18" charset="0"/>
              </a:rPr>
              <a:t>Properties of solids:</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covalent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hard, high melting point, poor thermal and electrical conductivity</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molecular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soft, low melting point, poor thermal and electrical conductivity</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ionic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hard, high melting point, poor thermal and electrical conductivity</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metallic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hardness and melting point vary in a wide range, good thermal and electrical conductivity</a:t>
            </a:r>
            <a:endParaRPr lang="hu-HU" dirty="0">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id="{CD2FF364-793A-4B5E-A30E-93D928A9AD99}"/>
              </a:ext>
            </a:extLst>
          </p:cNvPr>
          <p:cNvSpPr>
            <a:spLocks noChangeArrowheads="1"/>
          </p:cNvSpPr>
          <p:nvPr/>
        </p:nvSpPr>
        <p:spPr bwMode="auto">
          <a:xfrm>
            <a:off x="1331211" y="1862767"/>
            <a:ext cx="19909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Structural unit</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BD84F5D7-DCF3-44BD-9DFF-6A4E55B4DC5E}"/>
              </a:ext>
            </a:extLst>
          </p:cNvPr>
          <p:cNvSpPr>
            <a:spLocks noChangeArrowheads="1"/>
          </p:cNvSpPr>
          <p:nvPr/>
        </p:nvSpPr>
        <p:spPr bwMode="auto">
          <a:xfrm>
            <a:off x="4567238" y="1876298"/>
            <a:ext cx="18417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Type of bond</a:t>
            </a:r>
            <a:endParaRPr kumimoji="0" lang="hu-HU" altLang="hu-HU" sz="2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7">
            <a:extLst>
              <a:ext uri="{FF2B5EF4-FFF2-40B4-BE49-F238E27FC236}">
                <a16:creationId xmlns:a16="http://schemas.microsoft.com/office/drawing/2014/main" id="{1CBBE272-6A0E-4475-96E4-B9041EEB15B4}"/>
              </a:ext>
            </a:extLst>
          </p:cNvPr>
          <p:cNvSpPr>
            <a:spLocks noChangeArrowheads="1"/>
          </p:cNvSpPr>
          <p:nvPr/>
        </p:nvSpPr>
        <p:spPr bwMode="auto">
          <a:xfrm>
            <a:off x="7099269" y="1864025"/>
            <a:ext cx="16446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smtClean="0">
                <a:solidFill>
                  <a:srgbClr val="000000"/>
                </a:solidFill>
                <a:latin typeface="Times New Roman" panose="02020603050405020304" pitchFamily="18" charset="0"/>
              </a:rPr>
              <a:t>Lattice type</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6A5B9679-8EB7-4485-AED0-383AC21E0DEF}"/>
              </a:ext>
            </a:extLst>
          </p:cNvPr>
          <p:cNvSpPr>
            <a:spLocks noChangeArrowheads="1"/>
          </p:cNvSpPr>
          <p:nvPr/>
        </p:nvSpPr>
        <p:spPr bwMode="auto">
          <a:xfrm>
            <a:off x="9823450" y="1876298"/>
            <a:ext cx="12311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Example</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63CB52DD-8BB4-4323-B228-AA55FAC04F41}"/>
              </a:ext>
            </a:extLst>
          </p:cNvPr>
          <p:cNvSpPr>
            <a:spLocks noChangeArrowheads="1"/>
          </p:cNvSpPr>
          <p:nvPr/>
        </p:nvSpPr>
        <p:spPr bwMode="auto">
          <a:xfrm>
            <a:off x="2035175" y="2385885"/>
            <a:ext cx="8255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a:ln>
                  <a:noFill/>
                </a:ln>
                <a:solidFill>
                  <a:srgbClr val="000000"/>
                </a:solidFill>
                <a:effectLst/>
                <a:latin typeface="Times New Roman" panose="02020603050405020304" pitchFamily="18" charset="0"/>
              </a:rPr>
              <a:t>atom</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2704D0C2-3093-4FC7-88EC-918C7583635C}"/>
              </a:ext>
            </a:extLst>
          </p:cNvPr>
          <p:cNvSpPr>
            <a:spLocks noChangeArrowheads="1"/>
          </p:cNvSpPr>
          <p:nvPr/>
        </p:nvSpPr>
        <p:spPr bwMode="auto">
          <a:xfrm>
            <a:off x="4901400" y="2385885"/>
            <a:ext cx="11733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covalent</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4CEDD9B6-F3D1-444A-8154-7BD71FC22B36}"/>
              </a:ext>
            </a:extLst>
          </p:cNvPr>
          <p:cNvSpPr>
            <a:spLocks noChangeArrowheads="1"/>
          </p:cNvSpPr>
          <p:nvPr/>
        </p:nvSpPr>
        <p:spPr bwMode="auto">
          <a:xfrm>
            <a:off x="7480120" y="2385885"/>
            <a:ext cx="942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atomic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83B2F4C8-8480-4D60-A857-8DAFA514D347}"/>
              </a:ext>
            </a:extLst>
          </p:cNvPr>
          <p:cNvSpPr>
            <a:spLocks noChangeArrowheads="1"/>
          </p:cNvSpPr>
          <p:nvPr/>
        </p:nvSpPr>
        <p:spPr bwMode="auto">
          <a:xfrm>
            <a:off x="9621838" y="2385885"/>
            <a:ext cx="12118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diamond</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37DD7FA4-755D-4CC6-AEFF-674877BFA79A}"/>
              </a:ext>
            </a:extLst>
          </p:cNvPr>
          <p:cNvSpPr>
            <a:spLocks noChangeArrowheads="1"/>
          </p:cNvSpPr>
          <p:nvPr/>
        </p:nvSpPr>
        <p:spPr bwMode="auto">
          <a:xfrm>
            <a:off x="1104900" y="2895473"/>
            <a:ext cx="23948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neutral molecule</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9FF70C80-887E-4E13-AC38-CFD4C55F6DE5}"/>
              </a:ext>
            </a:extLst>
          </p:cNvPr>
          <p:cNvSpPr>
            <a:spLocks noChangeArrowheads="1"/>
          </p:cNvSpPr>
          <p:nvPr/>
        </p:nvSpPr>
        <p:spPr bwMode="auto">
          <a:xfrm>
            <a:off x="4789334" y="2895473"/>
            <a:ext cx="14042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smtClean="0">
                <a:solidFill>
                  <a:srgbClr val="000000"/>
                </a:solidFill>
                <a:latin typeface="Times New Roman" panose="02020603050405020304" pitchFamily="18" charset="0"/>
              </a:rPr>
              <a:t>s</a:t>
            </a:r>
            <a:r>
              <a:rPr kumimoji="0" lang="hu-HU" altLang="hu-HU" sz="2700" b="0" i="0" u="none" strike="noStrike" cap="none" normalizeH="0" baseline="0" dirty="0" smtClean="0">
                <a:ln>
                  <a:noFill/>
                </a:ln>
                <a:solidFill>
                  <a:srgbClr val="000000"/>
                </a:solidFill>
                <a:effectLst/>
                <a:latin typeface="Times New Roman" panose="02020603050405020304" pitchFamily="18" charset="0"/>
              </a:rPr>
              <a:t>econdary</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6311E9BF-773C-4875-A118-7611E4D13FEA}"/>
              </a:ext>
            </a:extLst>
          </p:cNvPr>
          <p:cNvSpPr>
            <a:spLocks noChangeArrowheads="1"/>
          </p:cNvSpPr>
          <p:nvPr/>
        </p:nvSpPr>
        <p:spPr bwMode="auto">
          <a:xfrm>
            <a:off x="7223084" y="2907687"/>
            <a:ext cx="13849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molecular</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B5676601-08E7-4788-9273-43E808A4D153}"/>
              </a:ext>
            </a:extLst>
          </p:cNvPr>
          <p:cNvSpPr>
            <a:spLocks noChangeArrowheads="1"/>
          </p:cNvSpPr>
          <p:nvPr/>
        </p:nvSpPr>
        <p:spPr bwMode="auto">
          <a:xfrm>
            <a:off x="9624532" y="2895473"/>
            <a:ext cx="13561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a:solidFill>
                  <a:srgbClr val="000000"/>
                </a:solidFill>
                <a:latin typeface="Times New Roman" panose="02020603050405020304" pitchFamily="18" charset="0"/>
              </a:rPr>
              <a:t>s</a:t>
            </a:r>
            <a:r>
              <a:rPr kumimoji="0" lang="hu-HU" altLang="hu-HU" sz="2700" b="0" i="0" u="none" strike="noStrike" cap="none" normalizeH="0" baseline="0" dirty="0" smtClean="0">
                <a:ln>
                  <a:noFill/>
                </a:ln>
                <a:solidFill>
                  <a:srgbClr val="000000"/>
                </a:solidFill>
                <a:effectLst/>
                <a:latin typeface="Times New Roman" panose="02020603050405020304" pitchFamily="18" charset="0"/>
              </a:rPr>
              <a:t>olid CO</a:t>
            </a:r>
            <a:r>
              <a:rPr kumimoji="0" lang="hu-HU" altLang="hu-HU" sz="2700" b="0" i="0" u="none" strike="noStrike" cap="none" normalizeH="0" baseline="-25000" dirty="0" smtClean="0">
                <a:ln>
                  <a:noFill/>
                </a:ln>
                <a:solidFill>
                  <a:srgbClr val="000000"/>
                </a:solidFill>
                <a:effectLst/>
                <a:latin typeface="Times New Roman" panose="02020603050405020304" pitchFamily="18" charset="0"/>
              </a:rPr>
              <a:t>2</a:t>
            </a:r>
            <a:endParaRPr kumimoji="0" lang="hu-HU" altLang="hu-HU" sz="1800" b="0" i="0" u="none" strike="noStrike" cap="none" normalizeH="0" baseline="-25000" dirty="0">
              <a:ln>
                <a:noFill/>
              </a:ln>
              <a:solidFill>
                <a:schemeClr val="tx1"/>
              </a:solidFill>
              <a:effectLst/>
            </a:endParaRPr>
          </a:p>
        </p:txBody>
      </p:sp>
      <p:sp>
        <p:nvSpPr>
          <p:cNvPr id="21" name="Rectangle 17">
            <a:extLst>
              <a:ext uri="{FF2B5EF4-FFF2-40B4-BE49-F238E27FC236}">
                <a16:creationId xmlns:a16="http://schemas.microsoft.com/office/drawing/2014/main" id="{4AFDD43E-EEA0-46BA-833B-AA95452F3EB8}"/>
              </a:ext>
            </a:extLst>
          </p:cNvPr>
          <p:cNvSpPr>
            <a:spLocks noChangeArrowheads="1"/>
          </p:cNvSpPr>
          <p:nvPr/>
        </p:nvSpPr>
        <p:spPr bwMode="auto">
          <a:xfrm>
            <a:off x="726974" y="3405060"/>
            <a:ext cx="32830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a:solidFill>
                  <a:srgbClr val="000000"/>
                </a:solidFill>
                <a:latin typeface="Times New Roman" panose="02020603050405020304" pitchFamily="18" charset="0"/>
              </a:rPr>
              <a:t>o</a:t>
            </a:r>
            <a:r>
              <a:rPr kumimoji="0" lang="hu-HU" altLang="hu-HU" sz="2700" b="0" i="0" u="none" strike="noStrike" cap="none" normalizeH="0" baseline="0" dirty="0" smtClean="0">
                <a:ln>
                  <a:noFill/>
                </a:ln>
                <a:solidFill>
                  <a:srgbClr val="000000"/>
                </a:solidFill>
                <a:effectLst/>
                <a:latin typeface="Times New Roman" panose="02020603050405020304" pitchFamily="18" charset="0"/>
              </a:rPr>
              <a:t>ppositely charged ions</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AE0D8D13-79EB-4F25-BDEA-8384C91AFB6F}"/>
              </a:ext>
            </a:extLst>
          </p:cNvPr>
          <p:cNvSpPr>
            <a:spLocks noChangeArrowheads="1"/>
          </p:cNvSpPr>
          <p:nvPr/>
        </p:nvSpPr>
        <p:spPr bwMode="auto">
          <a:xfrm>
            <a:off x="5144548" y="3430806"/>
            <a:ext cx="6924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ionic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8978F9D-9CD4-4542-A549-05125B391D19}"/>
              </a:ext>
            </a:extLst>
          </p:cNvPr>
          <p:cNvSpPr>
            <a:spLocks noChangeArrowheads="1"/>
          </p:cNvSpPr>
          <p:nvPr/>
        </p:nvSpPr>
        <p:spPr bwMode="auto">
          <a:xfrm>
            <a:off x="7576957" y="3405060"/>
            <a:ext cx="6924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ionic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448E5F04-E9EE-4F16-8377-3AC38E1EE5D9}"/>
              </a:ext>
            </a:extLst>
          </p:cNvPr>
          <p:cNvSpPr>
            <a:spLocks noChangeArrowheads="1"/>
          </p:cNvSpPr>
          <p:nvPr/>
        </p:nvSpPr>
        <p:spPr bwMode="auto">
          <a:xfrm>
            <a:off x="9880600" y="3405060"/>
            <a:ext cx="7309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NaCl</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D9EBA430-0EFA-4844-80B8-F814AF8FB7D8}"/>
              </a:ext>
            </a:extLst>
          </p:cNvPr>
          <p:cNvSpPr>
            <a:spLocks noChangeArrowheads="1"/>
          </p:cNvSpPr>
          <p:nvPr/>
        </p:nvSpPr>
        <p:spPr bwMode="auto">
          <a:xfrm>
            <a:off x="1449388" y="3914648"/>
            <a:ext cx="19524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metal nucleus</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2D414684-4DAA-47FF-850B-37BCD49A638E}"/>
              </a:ext>
            </a:extLst>
          </p:cNvPr>
          <p:cNvSpPr>
            <a:spLocks noChangeArrowheads="1"/>
          </p:cNvSpPr>
          <p:nvPr/>
        </p:nvSpPr>
        <p:spPr bwMode="auto">
          <a:xfrm>
            <a:off x="4919824" y="3914648"/>
            <a:ext cx="11156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metallic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2A7E8525-6549-4556-89DF-CD4F61884475}"/>
              </a:ext>
            </a:extLst>
          </p:cNvPr>
          <p:cNvSpPr>
            <a:spLocks noChangeArrowheads="1"/>
          </p:cNvSpPr>
          <p:nvPr/>
        </p:nvSpPr>
        <p:spPr bwMode="auto">
          <a:xfrm>
            <a:off x="7386638" y="3914648"/>
            <a:ext cx="11156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metallic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731A01D6-891E-4E92-BB1D-6664497F26CF}"/>
              </a:ext>
            </a:extLst>
          </p:cNvPr>
          <p:cNvSpPr>
            <a:spLocks noChangeArrowheads="1"/>
          </p:cNvSpPr>
          <p:nvPr/>
        </p:nvSpPr>
        <p:spPr bwMode="auto">
          <a:xfrm>
            <a:off x="9975850" y="3914648"/>
            <a:ext cx="5578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iron</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Line 25">
            <a:extLst>
              <a:ext uri="{FF2B5EF4-FFF2-40B4-BE49-F238E27FC236}">
                <a16:creationId xmlns:a16="http://schemas.microsoft.com/office/drawing/2014/main" id="{45D8C98B-CFC4-47E9-A143-1223D7994E40}"/>
              </a:ext>
            </a:extLst>
          </p:cNvPr>
          <p:cNvSpPr>
            <a:spLocks noChangeShapeType="1"/>
          </p:cNvSpPr>
          <p:nvPr/>
        </p:nvSpPr>
        <p:spPr bwMode="auto">
          <a:xfrm flipV="1">
            <a:off x="711200"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Rectangle 26">
            <a:extLst>
              <a:ext uri="{FF2B5EF4-FFF2-40B4-BE49-F238E27FC236}">
                <a16:creationId xmlns:a16="http://schemas.microsoft.com/office/drawing/2014/main" id="{97B192BE-C934-40AB-99A0-0290000200C2}"/>
              </a:ext>
            </a:extLst>
          </p:cNvPr>
          <p:cNvSpPr>
            <a:spLocks noChangeArrowheads="1"/>
          </p:cNvSpPr>
          <p:nvPr/>
        </p:nvSpPr>
        <p:spPr bwMode="auto">
          <a:xfrm>
            <a:off x="711200"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1" name="Line 27">
            <a:extLst>
              <a:ext uri="{FF2B5EF4-FFF2-40B4-BE49-F238E27FC236}">
                <a16:creationId xmlns:a16="http://schemas.microsoft.com/office/drawing/2014/main" id="{7E0B04F1-5C06-4BAF-BAB3-8DF4BEC54183}"/>
              </a:ext>
            </a:extLst>
          </p:cNvPr>
          <p:cNvSpPr>
            <a:spLocks noChangeShapeType="1"/>
          </p:cNvSpPr>
          <p:nvPr/>
        </p:nvSpPr>
        <p:spPr bwMode="auto">
          <a:xfrm flipV="1">
            <a:off x="4019550"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Rectangle 28">
            <a:extLst>
              <a:ext uri="{FF2B5EF4-FFF2-40B4-BE49-F238E27FC236}">
                <a16:creationId xmlns:a16="http://schemas.microsoft.com/office/drawing/2014/main" id="{79CA749A-76E2-4F82-A564-1A0F76DEFD2E}"/>
              </a:ext>
            </a:extLst>
          </p:cNvPr>
          <p:cNvSpPr>
            <a:spLocks noChangeArrowheads="1"/>
          </p:cNvSpPr>
          <p:nvPr/>
        </p:nvSpPr>
        <p:spPr bwMode="auto">
          <a:xfrm>
            <a:off x="4019550"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3" name="Line 29">
            <a:extLst>
              <a:ext uri="{FF2B5EF4-FFF2-40B4-BE49-F238E27FC236}">
                <a16:creationId xmlns:a16="http://schemas.microsoft.com/office/drawing/2014/main" id="{ED201703-00EF-42A9-8EE8-9EF9E92CC14B}"/>
              </a:ext>
            </a:extLst>
          </p:cNvPr>
          <p:cNvSpPr>
            <a:spLocks noChangeShapeType="1"/>
          </p:cNvSpPr>
          <p:nvPr/>
        </p:nvSpPr>
        <p:spPr bwMode="auto">
          <a:xfrm flipV="1">
            <a:off x="6935788"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Rectangle 30">
            <a:extLst>
              <a:ext uri="{FF2B5EF4-FFF2-40B4-BE49-F238E27FC236}">
                <a16:creationId xmlns:a16="http://schemas.microsoft.com/office/drawing/2014/main" id="{6C5A65F4-6E90-435D-B552-C8CA45CF3849}"/>
              </a:ext>
            </a:extLst>
          </p:cNvPr>
          <p:cNvSpPr>
            <a:spLocks noChangeArrowheads="1"/>
          </p:cNvSpPr>
          <p:nvPr/>
        </p:nvSpPr>
        <p:spPr bwMode="auto">
          <a:xfrm>
            <a:off x="6935788"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5" name="Line 31">
            <a:extLst>
              <a:ext uri="{FF2B5EF4-FFF2-40B4-BE49-F238E27FC236}">
                <a16:creationId xmlns:a16="http://schemas.microsoft.com/office/drawing/2014/main" id="{6F68585C-A4B0-4BB7-BC41-B30B8664E305}"/>
              </a:ext>
            </a:extLst>
          </p:cNvPr>
          <p:cNvSpPr>
            <a:spLocks noChangeShapeType="1"/>
          </p:cNvSpPr>
          <p:nvPr/>
        </p:nvSpPr>
        <p:spPr bwMode="auto">
          <a:xfrm flipV="1">
            <a:off x="8883650"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Rectangle 32">
            <a:extLst>
              <a:ext uri="{FF2B5EF4-FFF2-40B4-BE49-F238E27FC236}">
                <a16:creationId xmlns:a16="http://schemas.microsoft.com/office/drawing/2014/main" id="{BAFC89BD-0C46-40FE-AD11-0AA537778277}"/>
              </a:ext>
            </a:extLst>
          </p:cNvPr>
          <p:cNvSpPr>
            <a:spLocks noChangeArrowheads="1"/>
          </p:cNvSpPr>
          <p:nvPr/>
        </p:nvSpPr>
        <p:spPr bwMode="auto">
          <a:xfrm>
            <a:off x="8883650"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8" name="Line 34">
            <a:extLst>
              <a:ext uri="{FF2B5EF4-FFF2-40B4-BE49-F238E27FC236}">
                <a16:creationId xmlns:a16="http://schemas.microsoft.com/office/drawing/2014/main" id="{4934D5E5-9128-47B6-858E-35C21C4A9A54}"/>
              </a:ext>
            </a:extLst>
          </p:cNvPr>
          <p:cNvSpPr>
            <a:spLocks noChangeShapeType="1"/>
          </p:cNvSpPr>
          <p:nvPr/>
        </p:nvSpPr>
        <p:spPr bwMode="auto">
          <a:xfrm flipV="1">
            <a:off x="11501438"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9" name="Rectangle 35">
            <a:extLst>
              <a:ext uri="{FF2B5EF4-FFF2-40B4-BE49-F238E27FC236}">
                <a16:creationId xmlns:a16="http://schemas.microsoft.com/office/drawing/2014/main" id="{E8978BB7-F85E-4571-981D-55C96421813D}"/>
              </a:ext>
            </a:extLst>
          </p:cNvPr>
          <p:cNvSpPr>
            <a:spLocks noChangeArrowheads="1"/>
          </p:cNvSpPr>
          <p:nvPr/>
        </p:nvSpPr>
        <p:spPr bwMode="auto">
          <a:xfrm>
            <a:off x="11501438"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nvGrpSpPr>
          <p:cNvPr id="73" name="Csoportba foglalás 72">
            <a:extLst>
              <a:ext uri="{FF2B5EF4-FFF2-40B4-BE49-F238E27FC236}">
                <a16:creationId xmlns:a16="http://schemas.microsoft.com/office/drawing/2014/main" id="{CF2D4352-0B0B-4FFA-8524-47A9059BD837}"/>
              </a:ext>
            </a:extLst>
          </p:cNvPr>
          <p:cNvGrpSpPr/>
          <p:nvPr/>
        </p:nvGrpSpPr>
        <p:grpSpPr>
          <a:xfrm>
            <a:off x="701675" y="1825835"/>
            <a:ext cx="10809288" cy="2566988"/>
            <a:chOff x="701675" y="1990725"/>
            <a:chExt cx="10809288" cy="2566988"/>
          </a:xfrm>
        </p:grpSpPr>
        <p:sp>
          <p:nvSpPr>
            <p:cNvPr id="37" name="Rectangle 33">
              <a:extLst>
                <a:ext uri="{FF2B5EF4-FFF2-40B4-BE49-F238E27FC236}">
                  <a16:creationId xmlns:a16="http://schemas.microsoft.com/office/drawing/2014/main" id="{7A341CCF-2353-4DB6-A807-CD1291687279}"/>
                </a:ext>
              </a:extLst>
            </p:cNvPr>
            <p:cNvSpPr>
              <a:spLocks noChangeArrowheads="1"/>
            </p:cNvSpPr>
            <p:nvPr/>
          </p:nvSpPr>
          <p:spPr bwMode="auto">
            <a:xfrm>
              <a:off x="720725" y="1990725"/>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0" name="Rectangle 36">
              <a:extLst>
                <a:ext uri="{FF2B5EF4-FFF2-40B4-BE49-F238E27FC236}">
                  <a16:creationId xmlns:a16="http://schemas.microsoft.com/office/drawing/2014/main" id="{8B2302F0-FF7A-43A4-A6BF-A2B2E6E5C6BD}"/>
                </a:ext>
              </a:extLst>
            </p:cNvPr>
            <p:cNvSpPr>
              <a:spLocks noChangeArrowheads="1"/>
            </p:cNvSpPr>
            <p:nvPr/>
          </p:nvSpPr>
          <p:spPr bwMode="auto">
            <a:xfrm>
              <a:off x="720725" y="2500313"/>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1" name="Rectangle 37">
              <a:extLst>
                <a:ext uri="{FF2B5EF4-FFF2-40B4-BE49-F238E27FC236}">
                  <a16:creationId xmlns:a16="http://schemas.microsoft.com/office/drawing/2014/main" id="{B2AAEAB4-A5DE-43DA-9345-951149746E06}"/>
                </a:ext>
              </a:extLst>
            </p:cNvPr>
            <p:cNvSpPr>
              <a:spLocks noChangeArrowheads="1"/>
            </p:cNvSpPr>
            <p:nvPr/>
          </p:nvSpPr>
          <p:spPr bwMode="auto">
            <a:xfrm>
              <a:off x="720725" y="3009900"/>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2" name="Rectangle 38">
              <a:extLst>
                <a:ext uri="{FF2B5EF4-FFF2-40B4-BE49-F238E27FC236}">
                  <a16:creationId xmlns:a16="http://schemas.microsoft.com/office/drawing/2014/main" id="{5FE856CA-A7E3-41B3-8CBC-DEBB1F795FD6}"/>
                </a:ext>
              </a:extLst>
            </p:cNvPr>
            <p:cNvSpPr>
              <a:spLocks noChangeArrowheads="1"/>
            </p:cNvSpPr>
            <p:nvPr/>
          </p:nvSpPr>
          <p:spPr bwMode="auto">
            <a:xfrm>
              <a:off x="720725" y="3519488"/>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3" name="Rectangle 39">
              <a:extLst>
                <a:ext uri="{FF2B5EF4-FFF2-40B4-BE49-F238E27FC236}">
                  <a16:creationId xmlns:a16="http://schemas.microsoft.com/office/drawing/2014/main" id="{48801059-BB18-47ED-AC70-BBA3FADDE4EF}"/>
                </a:ext>
              </a:extLst>
            </p:cNvPr>
            <p:cNvSpPr>
              <a:spLocks noChangeArrowheads="1"/>
            </p:cNvSpPr>
            <p:nvPr/>
          </p:nvSpPr>
          <p:spPr bwMode="auto">
            <a:xfrm>
              <a:off x="720725" y="4029075"/>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4" name="Rectangle 40">
              <a:extLst>
                <a:ext uri="{FF2B5EF4-FFF2-40B4-BE49-F238E27FC236}">
                  <a16:creationId xmlns:a16="http://schemas.microsoft.com/office/drawing/2014/main" id="{4A6091F0-3D26-4573-9E5D-C7B8971C785E}"/>
                </a:ext>
              </a:extLst>
            </p:cNvPr>
            <p:cNvSpPr>
              <a:spLocks noChangeArrowheads="1"/>
            </p:cNvSpPr>
            <p:nvPr/>
          </p:nvSpPr>
          <p:spPr bwMode="auto">
            <a:xfrm>
              <a:off x="701675" y="1990725"/>
              <a:ext cx="19050" cy="256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5" name="Rectangle 41">
              <a:extLst>
                <a:ext uri="{FF2B5EF4-FFF2-40B4-BE49-F238E27FC236}">
                  <a16:creationId xmlns:a16="http://schemas.microsoft.com/office/drawing/2014/main" id="{85C8455D-8E15-4FD7-96B6-F58043335E6A}"/>
                </a:ext>
              </a:extLst>
            </p:cNvPr>
            <p:cNvSpPr>
              <a:spLocks noChangeArrowheads="1"/>
            </p:cNvSpPr>
            <p:nvPr/>
          </p:nvSpPr>
          <p:spPr bwMode="auto">
            <a:xfrm>
              <a:off x="4010025"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6" name="Rectangle 42">
              <a:extLst>
                <a:ext uri="{FF2B5EF4-FFF2-40B4-BE49-F238E27FC236}">
                  <a16:creationId xmlns:a16="http://schemas.microsoft.com/office/drawing/2014/main" id="{5CE711EC-4434-4604-9149-7BC0C4E91E4E}"/>
                </a:ext>
              </a:extLst>
            </p:cNvPr>
            <p:cNvSpPr>
              <a:spLocks noChangeArrowheads="1"/>
            </p:cNvSpPr>
            <p:nvPr/>
          </p:nvSpPr>
          <p:spPr bwMode="auto">
            <a:xfrm>
              <a:off x="6926263"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7" name="Rectangle 43">
              <a:extLst>
                <a:ext uri="{FF2B5EF4-FFF2-40B4-BE49-F238E27FC236}">
                  <a16:creationId xmlns:a16="http://schemas.microsoft.com/office/drawing/2014/main" id="{20BC126E-5D38-461E-B443-FBFF71307983}"/>
                </a:ext>
              </a:extLst>
            </p:cNvPr>
            <p:cNvSpPr>
              <a:spLocks noChangeArrowheads="1"/>
            </p:cNvSpPr>
            <p:nvPr/>
          </p:nvSpPr>
          <p:spPr bwMode="auto">
            <a:xfrm>
              <a:off x="8874125"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8" name="Rectangle 44">
              <a:extLst>
                <a:ext uri="{FF2B5EF4-FFF2-40B4-BE49-F238E27FC236}">
                  <a16:creationId xmlns:a16="http://schemas.microsoft.com/office/drawing/2014/main" id="{83C81110-9913-463D-A75A-8D62766E8F1C}"/>
                </a:ext>
              </a:extLst>
            </p:cNvPr>
            <p:cNvSpPr>
              <a:spLocks noChangeArrowheads="1"/>
            </p:cNvSpPr>
            <p:nvPr/>
          </p:nvSpPr>
          <p:spPr bwMode="auto">
            <a:xfrm>
              <a:off x="720725" y="4538663"/>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9" name="Rectangle 45">
              <a:extLst>
                <a:ext uri="{FF2B5EF4-FFF2-40B4-BE49-F238E27FC236}">
                  <a16:creationId xmlns:a16="http://schemas.microsoft.com/office/drawing/2014/main" id="{1D2F1822-725F-4CD6-A5B9-C03FCADB172C}"/>
                </a:ext>
              </a:extLst>
            </p:cNvPr>
            <p:cNvSpPr>
              <a:spLocks noChangeArrowheads="1"/>
            </p:cNvSpPr>
            <p:nvPr/>
          </p:nvSpPr>
          <p:spPr bwMode="auto">
            <a:xfrm>
              <a:off x="11491913"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50" name="Line 46">
            <a:extLst>
              <a:ext uri="{FF2B5EF4-FFF2-40B4-BE49-F238E27FC236}">
                <a16:creationId xmlns:a16="http://schemas.microsoft.com/office/drawing/2014/main" id="{FD6B65E6-9670-4BE7-9988-C90BEC2C1295}"/>
              </a:ext>
            </a:extLst>
          </p:cNvPr>
          <p:cNvSpPr>
            <a:spLocks noChangeShapeType="1"/>
          </p:cNvSpPr>
          <p:nvPr/>
        </p:nvSpPr>
        <p:spPr bwMode="auto">
          <a:xfrm>
            <a:off x="711200"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1" name="Rectangle 47">
            <a:extLst>
              <a:ext uri="{FF2B5EF4-FFF2-40B4-BE49-F238E27FC236}">
                <a16:creationId xmlns:a16="http://schemas.microsoft.com/office/drawing/2014/main" id="{95066368-1999-44B6-B7C6-2038CD81EA16}"/>
              </a:ext>
            </a:extLst>
          </p:cNvPr>
          <p:cNvSpPr>
            <a:spLocks noChangeArrowheads="1"/>
          </p:cNvSpPr>
          <p:nvPr/>
        </p:nvSpPr>
        <p:spPr bwMode="auto">
          <a:xfrm>
            <a:off x="711200"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2" name="Line 48">
            <a:extLst>
              <a:ext uri="{FF2B5EF4-FFF2-40B4-BE49-F238E27FC236}">
                <a16:creationId xmlns:a16="http://schemas.microsoft.com/office/drawing/2014/main" id="{1CC31E61-09B0-4B75-9EB1-06158F59DB8A}"/>
              </a:ext>
            </a:extLst>
          </p:cNvPr>
          <p:cNvSpPr>
            <a:spLocks noChangeShapeType="1"/>
          </p:cNvSpPr>
          <p:nvPr/>
        </p:nvSpPr>
        <p:spPr bwMode="auto">
          <a:xfrm>
            <a:off x="4019550"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3" name="Rectangle 49">
            <a:extLst>
              <a:ext uri="{FF2B5EF4-FFF2-40B4-BE49-F238E27FC236}">
                <a16:creationId xmlns:a16="http://schemas.microsoft.com/office/drawing/2014/main" id="{D8CC67FB-FC88-4585-B510-EDF2F5453937}"/>
              </a:ext>
            </a:extLst>
          </p:cNvPr>
          <p:cNvSpPr>
            <a:spLocks noChangeArrowheads="1"/>
          </p:cNvSpPr>
          <p:nvPr/>
        </p:nvSpPr>
        <p:spPr bwMode="auto">
          <a:xfrm>
            <a:off x="4019550"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4" name="Line 50">
            <a:extLst>
              <a:ext uri="{FF2B5EF4-FFF2-40B4-BE49-F238E27FC236}">
                <a16:creationId xmlns:a16="http://schemas.microsoft.com/office/drawing/2014/main" id="{B1481FAF-214F-47C4-9A00-56C07287ABCC}"/>
              </a:ext>
            </a:extLst>
          </p:cNvPr>
          <p:cNvSpPr>
            <a:spLocks noChangeShapeType="1"/>
          </p:cNvSpPr>
          <p:nvPr/>
        </p:nvSpPr>
        <p:spPr bwMode="auto">
          <a:xfrm>
            <a:off x="6935788"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Rectangle 51">
            <a:extLst>
              <a:ext uri="{FF2B5EF4-FFF2-40B4-BE49-F238E27FC236}">
                <a16:creationId xmlns:a16="http://schemas.microsoft.com/office/drawing/2014/main" id="{0EFED65A-6E6D-4DAC-A38A-FBD46D6E5E4A}"/>
              </a:ext>
            </a:extLst>
          </p:cNvPr>
          <p:cNvSpPr>
            <a:spLocks noChangeArrowheads="1"/>
          </p:cNvSpPr>
          <p:nvPr/>
        </p:nvSpPr>
        <p:spPr bwMode="auto">
          <a:xfrm>
            <a:off x="6935788"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6" name="Line 52">
            <a:extLst>
              <a:ext uri="{FF2B5EF4-FFF2-40B4-BE49-F238E27FC236}">
                <a16:creationId xmlns:a16="http://schemas.microsoft.com/office/drawing/2014/main" id="{CF493213-8E4C-4061-BD7F-01321D97E7DA}"/>
              </a:ext>
            </a:extLst>
          </p:cNvPr>
          <p:cNvSpPr>
            <a:spLocks noChangeShapeType="1"/>
          </p:cNvSpPr>
          <p:nvPr/>
        </p:nvSpPr>
        <p:spPr bwMode="auto">
          <a:xfrm>
            <a:off x="8883650"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7" name="Rectangle 53">
            <a:extLst>
              <a:ext uri="{FF2B5EF4-FFF2-40B4-BE49-F238E27FC236}">
                <a16:creationId xmlns:a16="http://schemas.microsoft.com/office/drawing/2014/main" id="{6A0E65F6-6B60-4A3C-98BF-ABC22766EE20}"/>
              </a:ext>
            </a:extLst>
          </p:cNvPr>
          <p:cNvSpPr>
            <a:spLocks noChangeArrowheads="1"/>
          </p:cNvSpPr>
          <p:nvPr/>
        </p:nvSpPr>
        <p:spPr bwMode="auto">
          <a:xfrm>
            <a:off x="8883650"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8" name="Line 54">
            <a:extLst>
              <a:ext uri="{FF2B5EF4-FFF2-40B4-BE49-F238E27FC236}">
                <a16:creationId xmlns:a16="http://schemas.microsoft.com/office/drawing/2014/main" id="{C2A256C2-305E-4C4A-888E-781C344A8481}"/>
              </a:ext>
            </a:extLst>
          </p:cNvPr>
          <p:cNvSpPr>
            <a:spLocks noChangeShapeType="1"/>
          </p:cNvSpPr>
          <p:nvPr/>
        </p:nvSpPr>
        <p:spPr bwMode="auto">
          <a:xfrm>
            <a:off x="11501438"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9" name="Rectangle 55">
            <a:extLst>
              <a:ext uri="{FF2B5EF4-FFF2-40B4-BE49-F238E27FC236}">
                <a16:creationId xmlns:a16="http://schemas.microsoft.com/office/drawing/2014/main" id="{3816B3B9-5544-47A3-A7BB-27FA4785DA88}"/>
              </a:ext>
            </a:extLst>
          </p:cNvPr>
          <p:cNvSpPr>
            <a:spLocks noChangeArrowheads="1"/>
          </p:cNvSpPr>
          <p:nvPr/>
        </p:nvSpPr>
        <p:spPr bwMode="auto">
          <a:xfrm>
            <a:off x="11501438"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0" name="Line 56">
            <a:extLst>
              <a:ext uri="{FF2B5EF4-FFF2-40B4-BE49-F238E27FC236}">
                <a16:creationId xmlns:a16="http://schemas.microsoft.com/office/drawing/2014/main" id="{C0F93DA5-8882-4848-90DF-79B6A6B6AF91}"/>
              </a:ext>
            </a:extLst>
          </p:cNvPr>
          <p:cNvSpPr>
            <a:spLocks noChangeShapeType="1"/>
          </p:cNvSpPr>
          <p:nvPr/>
        </p:nvSpPr>
        <p:spPr bwMode="auto">
          <a:xfrm>
            <a:off x="11510963"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1" name="Rectangle 57">
            <a:extLst>
              <a:ext uri="{FF2B5EF4-FFF2-40B4-BE49-F238E27FC236}">
                <a16:creationId xmlns:a16="http://schemas.microsoft.com/office/drawing/2014/main" id="{C66A81A7-4B4F-4F4E-B389-A99CEA7D8E36}"/>
              </a:ext>
            </a:extLst>
          </p:cNvPr>
          <p:cNvSpPr>
            <a:spLocks noChangeArrowheads="1"/>
          </p:cNvSpPr>
          <p:nvPr/>
        </p:nvSpPr>
        <p:spPr bwMode="auto">
          <a:xfrm>
            <a:off x="11510963" y="176041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2" name="Line 58">
            <a:extLst>
              <a:ext uri="{FF2B5EF4-FFF2-40B4-BE49-F238E27FC236}">
                <a16:creationId xmlns:a16="http://schemas.microsoft.com/office/drawing/2014/main" id="{4C5EDECC-9E0A-46A8-83E9-E3CA1ECA38A0}"/>
              </a:ext>
            </a:extLst>
          </p:cNvPr>
          <p:cNvSpPr>
            <a:spLocks noChangeShapeType="1"/>
          </p:cNvSpPr>
          <p:nvPr/>
        </p:nvSpPr>
        <p:spPr bwMode="auto">
          <a:xfrm>
            <a:off x="11510963" y="226999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3" name="Rectangle 59">
            <a:extLst>
              <a:ext uri="{FF2B5EF4-FFF2-40B4-BE49-F238E27FC236}">
                <a16:creationId xmlns:a16="http://schemas.microsoft.com/office/drawing/2014/main" id="{489EEB61-DB12-44CD-AF56-5E9716620DFF}"/>
              </a:ext>
            </a:extLst>
          </p:cNvPr>
          <p:cNvSpPr>
            <a:spLocks noChangeArrowheads="1"/>
          </p:cNvSpPr>
          <p:nvPr/>
        </p:nvSpPr>
        <p:spPr bwMode="auto">
          <a:xfrm>
            <a:off x="11510963" y="226999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4" name="Line 60">
            <a:extLst>
              <a:ext uri="{FF2B5EF4-FFF2-40B4-BE49-F238E27FC236}">
                <a16:creationId xmlns:a16="http://schemas.microsoft.com/office/drawing/2014/main" id="{B03E74F0-8C90-46D2-8BD9-DE83A18107A8}"/>
              </a:ext>
            </a:extLst>
          </p:cNvPr>
          <p:cNvSpPr>
            <a:spLocks noChangeShapeType="1"/>
          </p:cNvSpPr>
          <p:nvPr/>
        </p:nvSpPr>
        <p:spPr bwMode="auto">
          <a:xfrm>
            <a:off x="11510963" y="277958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5" name="Rectangle 61">
            <a:extLst>
              <a:ext uri="{FF2B5EF4-FFF2-40B4-BE49-F238E27FC236}">
                <a16:creationId xmlns:a16="http://schemas.microsoft.com/office/drawing/2014/main" id="{43D07F80-8114-4527-86DE-3AC201333B9F}"/>
              </a:ext>
            </a:extLst>
          </p:cNvPr>
          <p:cNvSpPr>
            <a:spLocks noChangeArrowheads="1"/>
          </p:cNvSpPr>
          <p:nvPr/>
        </p:nvSpPr>
        <p:spPr bwMode="auto">
          <a:xfrm>
            <a:off x="11510963" y="27795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Line 62">
            <a:extLst>
              <a:ext uri="{FF2B5EF4-FFF2-40B4-BE49-F238E27FC236}">
                <a16:creationId xmlns:a16="http://schemas.microsoft.com/office/drawing/2014/main" id="{EC5DB600-9B77-4A0F-8E5A-7F9B98832CCF}"/>
              </a:ext>
            </a:extLst>
          </p:cNvPr>
          <p:cNvSpPr>
            <a:spLocks noChangeShapeType="1"/>
          </p:cNvSpPr>
          <p:nvPr/>
        </p:nvSpPr>
        <p:spPr bwMode="auto">
          <a:xfrm>
            <a:off x="11510963" y="32891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7" name="Rectangle 63">
            <a:extLst>
              <a:ext uri="{FF2B5EF4-FFF2-40B4-BE49-F238E27FC236}">
                <a16:creationId xmlns:a16="http://schemas.microsoft.com/office/drawing/2014/main" id="{667D2D3A-B44A-4EF1-A1BF-9C0934666675}"/>
              </a:ext>
            </a:extLst>
          </p:cNvPr>
          <p:cNvSpPr>
            <a:spLocks noChangeArrowheads="1"/>
          </p:cNvSpPr>
          <p:nvPr/>
        </p:nvSpPr>
        <p:spPr bwMode="auto">
          <a:xfrm>
            <a:off x="11510963" y="32891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Line 64">
            <a:extLst>
              <a:ext uri="{FF2B5EF4-FFF2-40B4-BE49-F238E27FC236}">
                <a16:creationId xmlns:a16="http://schemas.microsoft.com/office/drawing/2014/main" id="{1AEC4B20-C127-455D-9745-5AE430844AA4}"/>
              </a:ext>
            </a:extLst>
          </p:cNvPr>
          <p:cNvSpPr>
            <a:spLocks noChangeShapeType="1"/>
          </p:cNvSpPr>
          <p:nvPr/>
        </p:nvSpPr>
        <p:spPr bwMode="auto">
          <a:xfrm>
            <a:off x="11510963" y="379876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9" name="Rectangle 65">
            <a:extLst>
              <a:ext uri="{FF2B5EF4-FFF2-40B4-BE49-F238E27FC236}">
                <a16:creationId xmlns:a16="http://schemas.microsoft.com/office/drawing/2014/main" id="{F049B3AB-8C88-4B76-8FA6-D76C86F7EFAA}"/>
              </a:ext>
            </a:extLst>
          </p:cNvPr>
          <p:cNvSpPr>
            <a:spLocks noChangeArrowheads="1"/>
          </p:cNvSpPr>
          <p:nvPr/>
        </p:nvSpPr>
        <p:spPr bwMode="auto">
          <a:xfrm>
            <a:off x="11510963" y="379876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Line 66">
            <a:extLst>
              <a:ext uri="{FF2B5EF4-FFF2-40B4-BE49-F238E27FC236}">
                <a16:creationId xmlns:a16="http://schemas.microsoft.com/office/drawing/2014/main" id="{0495F952-19EF-4338-BAB8-64034281383F}"/>
              </a:ext>
            </a:extLst>
          </p:cNvPr>
          <p:cNvSpPr>
            <a:spLocks noChangeShapeType="1"/>
          </p:cNvSpPr>
          <p:nvPr/>
        </p:nvSpPr>
        <p:spPr bwMode="auto">
          <a:xfrm>
            <a:off x="11510963" y="430834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1" name="Rectangle 67">
            <a:extLst>
              <a:ext uri="{FF2B5EF4-FFF2-40B4-BE49-F238E27FC236}">
                <a16:creationId xmlns:a16="http://schemas.microsoft.com/office/drawing/2014/main" id="{894E0890-8E85-47B7-A9EB-E552155B3E71}"/>
              </a:ext>
            </a:extLst>
          </p:cNvPr>
          <p:cNvSpPr>
            <a:spLocks noChangeArrowheads="1"/>
          </p:cNvSpPr>
          <p:nvPr/>
        </p:nvSpPr>
        <p:spPr bwMode="auto">
          <a:xfrm>
            <a:off x="11510963" y="430834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 name="Slide Number Placeholder 3"/>
          <p:cNvSpPr>
            <a:spLocks noGrp="1"/>
          </p:cNvSpPr>
          <p:nvPr>
            <p:ph type="sldNum" sz="quarter" idx="12"/>
          </p:nvPr>
        </p:nvSpPr>
        <p:spPr/>
        <p:txBody>
          <a:bodyPr/>
          <a:lstStyle/>
          <a:p>
            <a:fld id="{3C4C4ECE-28BA-4963-8103-0CE331711D51}" type="slidenum">
              <a:rPr lang="hu-HU" smtClean="0"/>
              <a:t>51</a:t>
            </a:fld>
            <a:endParaRPr lang="hu-HU"/>
          </a:p>
        </p:txBody>
      </p:sp>
    </p:spTree>
    <p:extLst>
      <p:ext uri="{BB962C8B-B14F-4D97-AF65-F5344CB8AC3E}">
        <p14:creationId xmlns:p14="http://schemas.microsoft.com/office/powerpoint/2010/main" val="14394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4500"/>
                            </p:stCondLst>
                            <p:childTnLst>
                              <p:par>
                                <p:cTn id="17" presetID="2" presetClass="entr" presetSubtype="4" fill="hold"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5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15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1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4500"/>
                            </p:stCondLst>
                            <p:childTnLst>
                              <p:par>
                                <p:cTn id="35" presetID="2" presetClass="entr" presetSubtype="4" fill="hold" nodeType="afterEffect">
                                  <p:stCondLst>
                                    <p:cond delay="100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1500"/>
                                  </p:stCondLst>
                                  <p:childTnLst>
                                    <p:set>
                                      <p:cBhvr>
                                        <p:cTn id="45" dur="1" fill="hold">
                                          <p:stCondLst>
                                            <p:cond delay="0"/>
                                          </p:stCondLst>
                                        </p:cTn>
                                        <p:tgtEl>
                                          <p:spTgt spid="22"/>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grpId="0" nodeType="afterEffect">
                                  <p:stCondLst>
                                    <p:cond delay="15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1500"/>
                                  </p:stCondLst>
                                  <p:childTnLst>
                                    <p:set>
                                      <p:cBhvr>
                                        <p:cTn id="51" dur="1" fill="hold">
                                          <p:stCondLst>
                                            <p:cond delay="0"/>
                                          </p:stCondLst>
                                        </p:cTn>
                                        <p:tgtEl>
                                          <p:spTgt spid="24"/>
                                        </p:tgtEl>
                                        <p:attrNameLst>
                                          <p:attrName>style.visibility</p:attrName>
                                        </p:attrNameLst>
                                      </p:cBhvr>
                                      <p:to>
                                        <p:strVal val="visible"/>
                                      </p:to>
                                    </p:set>
                                  </p:childTnLst>
                                </p:cTn>
                              </p:par>
                            </p:childTnLst>
                          </p:cTn>
                        </p:par>
                        <p:par>
                          <p:cTn id="52" fill="hold">
                            <p:stCondLst>
                              <p:cond delay="4500"/>
                            </p:stCondLst>
                            <p:childTnLst>
                              <p:par>
                                <p:cTn id="53" presetID="2" presetClass="entr" presetSubtype="4" fill="hold" nodeType="afterEffect">
                                  <p:stCondLst>
                                    <p:cond delay="100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1500"/>
                                  </p:stCondLst>
                                  <p:childTnLst>
                                    <p:set>
                                      <p:cBhvr>
                                        <p:cTn id="63" dur="1" fill="hold">
                                          <p:stCondLst>
                                            <p:cond delay="0"/>
                                          </p:stCondLst>
                                        </p:cTn>
                                        <p:tgtEl>
                                          <p:spTgt spid="26"/>
                                        </p:tgtEl>
                                        <p:attrNameLst>
                                          <p:attrName>style.visibility</p:attrName>
                                        </p:attrNameLst>
                                      </p:cBhvr>
                                      <p:to>
                                        <p:strVal val="visible"/>
                                      </p:to>
                                    </p:set>
                                  </p:childTnLst>
                                </p:cTn>
                              </p:par>
                            </p:childTnLst>
                          </p:cTn>
                        </p:par>
                        <p:par>
                          <p:cTn id="64" fill="hold">
                            <p:stCondLst>
                              <p:cond delay="1500"/>
                            </p:stCondLst>
                            <p:childTnLst>
                              <p:par>
                                <p:cTn id="65" presetID="1" presetClass="entr" presetSubtype="0" fill="hold" grpId="0" nodeType="afterEffect">
                                  <p:stCondLst>
                                    <p:cond delay="150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3000"/>
                            </p:stCondLst>
                            <p:childTnLst>
                              <p:par>
                                <p:cTn id="68" presetID="1" presetClass="entr" presetSubtype="0" fill="hold" grpId="0" nodeType="afterEffect">
                                  <p:stCondLst>
                                    <p:cond delay="1500"/>
                                  </p:stCondLst>
                                  <p:childTnLst>
                                    <p:set>
                                      <p:cBhvr>
                                        <p:cTn id="69" dur="1" fill="hold">
                                          <p:stCondLst>
                                            <p:cond delay="0"/>
                                          </p:stCondLst>
                                        </p:cTn>
                                        <p:tgtEl>
                                          <p:spTgt spid="28"/>
                                        </p:tgtEl>
                                        <p:attrNameLst>
                                          <p:attrName>style.visibility</p:attrName>
                                        </p:attrNameLst>
                                      </p:cBhvr>
                                      <p:to>
                                        <p:strVal val="visible"/>
                                      </p:to>
                                    </p:set>
                                  </p:childTnLst>
                                </p:cTn>
                              </p:par>
                            </p:childTnLst>
                          </p:cTn>
                        </p:par>
                        <p:par>
                          <p:cTn id="70" fill="hold">
                            <p:stCondLst>
                              <p:cond delay="4500"/>
                            </p:stCondLst>
                            <p:childTnLst>
                              <p:par>
                                <p:cTn id="71" presetID="2" presetClass="entr" presetSubtype="4" fill="hold" nodeType="afterEffect">
                                  <p:stCondLst>
                                    <p:cond delay="100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Modifications of crystals</a:t>
            </a:r>
          </a:p>
        </p:txBody>
      </p:sp>
      <p:sp>
        <p:nvSpPr>
          <p:cNvPr id="5" name="Tartalom helye 4">
            <a:extLst>
              <a:ext uri="{FF2B5EF4-FFF2-40B4-BE49-F238E27FC236}">
                <a16:creationId xmlns:a16="http://schemas.microsoft.com/office/drawing/2014/main" id="{5A320865-AB5E-4DF5-B828-60EB78BE37C8}"/>
              </a:ext>
            </a:extLst>
          </p:cNvPr>
          <p:cNvSpPr>
            <a:spLocks noGrp="1"/>
          </p:cNvSpPr>
          <p:nvPr>
            <p:ph idx="1"/>
          </p:nvPr>
        </p:nvSpPr>
        <p:spPr>
          <a:xfrm>
            <a:off x="209862" y="1729930"/>
            <a:ext cx="11921621" cy="5137305"/>
          </a:xfrm>
        </p:spPr>
        <p:txBody>
          <a:bodyPr>
            <a:normAutofit lnSpcReduction="10000"/>
          </a:bodyPr>
          <a:lstStyle/>
          <a:p>
            <a:pPr marL="0" indent="0" algn="ctr">
              <a:spcAft>
                <a:spcPts val="27000"/>
              </a:spcAft>
              <a:buNone/>
            </a:pPr>
            <a:r>
              <a:rPr lang="en-US" dirty="0">
                <a:latin typeface="Times New Roman" panose="02020603050405020304" pitchFamily="18" charset="0"/>
                <a:cs typeface="Times New Roman" panose="02020603050405020304" pitchFamily="18" charset="0"/>
              </a:rPr>
              <a:t>Substances with the same composition but different crystal structures are called </a:t>
            </a:r>
            <a:r>
              <a:rPr lang="en-US" dirty="0" smtClean="0">
                <a:latin typeface="Times New Roman" panose="02020603050405020304" pitchFamily="18" charset="0"/>
                <a:cs typeface="Times New Roman" panose="02020603050405020304" pitchFamily="18" charset="0"/>
              </a:rPr>
              <a:t>polymorphs</a:t>
            </a:r>
            <a:r>
              <a:rPr lang="hu-HU" dirty="0" smtClean="0">
                <a:latin typeface="Times New Roman" panose="02020603050405020304" pitchFamily="18" charset="0"/>
                <a:cs typeface="Times New Roman" panose="02020603050405020304" pitchFamily="18" charset="0"/>
              </a:rPr>
              <a:t>. For instance, </a:t>
            </a:r>
            <a:r>
              <a:rPr lang="hu-HU" dirty="0">
                <a:latin typeface="Times New Roman" panose="02020603050405020304" pitchFamily="18" charset="0"/>
                <a:cs typeface="Times New Roman" panose="02020603050405020304" pitchFamily="18" charset="0"/>
              </a:rPr>
              <a:t>SiO</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(silica) – quartz, </a:t>
            </a:r>
            <a:r>
              <a:rPr lang="hu-HU" dirty="0" err="1" smtClean="0">
                <a:latin typeface="Times New Roman" panose="02020603050405020304" pitchFamily="18" charset="0"/>
                <a:cs typeface="Times New Roman" panose="02020603050405020304" pitchFamily="18" charset="0"/>
              </a:rPr>
              <a:t>tridymite</a:t>
            </a:r>
            <a:r>
              <a:rPr lang="hu-HU"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a:t>
            </a:r>
            <a:r>
              <a:rPr lang="hu-HU" dirty="0" smtClean="0">
                <a:latin typeface="Times New Roman" panose="02020603050405020304" pitchFamily="18" charset="0"/>
                <a:cs typeface="Times New Roman" panose="02020603050405020304" pitchFamily="18" charset="0"/>
              </a:rPr>
              <a:t>crystobalite.</a:t>
            </a:r>
          </a:p>
          <a:p>
            <a:pPr marL="0" indent="0" algn="ctr">
              <a:buNone/>
            </a:pPr>
            <a:r>
              <a:rPr lang="hu-HU" dirty="0" smtClean="0">
                <a:latin typeface="Times New Roman" panose="02020603050405020304" pitchFamily="18" charset="0"/>
                <a:cs typeface="Times New Roman" panose="02020603050405020304" pitchFamily="18" charset="0"/>
              </a:rPr>
              <a:t>S</a:t>
            </a:r>
            <a:r>
              <a:rPr lang="en-US" dirty="0" err="1" smtClean="0">
                <a:latin typeface="Times New Roman" panose="02020603050405020304" pitchFamily="18" charset="0"/>
                <a:cs typeface="Times New Roman" panose="02020603050405020304" pitchFamily="18" charset="0"/>
              </a:rPr>
              <a:t>pecial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case of polymorphism </a:t>
            </a:r>
            <a:r>
              <a:rPr lang="hu-HU" dirty="0" err="1" smtClean="0">
                <a:latin typeface="Times New Roman" panose="02020603050405020304" pitchFamily="18" charset="0"/>
                <a:cs typeface="Times New Roman" panose="02020603050405020304" pitchFamily="18" charset="0"/>
              </a:rPr>
              <a:t>are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allotropes</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elements:</a:t>
            </a:r>
            <a:r>
              <a:rPr lang="hu-HU" dirty="0" smtClean="0">
                <a:latin typeface="Times New Roman" panose="02020603050405020304" pitchFamily="18" charset="0"/>
                <a:cs typeface="Times New Roman" panose="02020603050405020304" pitchFamily="18" charset="0"/>
              </a:rPr>
              <a:t/>
            </a:r>
            <a:br>
              <a:rPr lang="hu-HU"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e.g</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diamond</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graphite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oxygen</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ozone</a:t>
            </a:r>
            <a:r>
              <a:rPr lang="hu-HU" dirty="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109C42F2-EF45-49B7-B929-9BC576253BE3}"/>
              </a:ext>
            </a:extLst>
          </p:cNvPr>
          <p:cNvSpPr txBox="1"/>
          <p:nvPr/>
        </p:nvSpPr>
        <p:spPr>
          <a:xfrm>
            <a:off x="418466" y="5343678"/>
            <a:ext cx="3653051" cy="369332"/>
          </a:xfrm>
          <a:prstGeom prst="rect">
            <a:avLst/>
          </a:prstGeom>
          <a:noFill/>
        </p:spPr>
        <p:txBody>
          <a:bodyPr wrap="none" rtlCol="0">
            <a:spAutoFit/>
          </a:bodyPr>
          <a:lstStyle/>
          <a:p>
            <a:r>
              <a:rPr lang="hu-HU" dirty="0">
                <a:hlinkClick r:id="rId3"/>
              </a:rPr>
              <a:t>https://</a:t>
            </a:r>
            <a:r>
              <a:rPr lang="hu-HU" dirty="0" smtClean="0">
                <a:hlinkClick r:id="rId3"/>
              </a:rPr>
              <a:t>en.wikipedia.org/wiki/Quartz</a:t>
            </a:r>
            <a:endParaRPr lang="hu-HU" dirty="0" smtClean="0"/>
          </a:p>
        </p:txBody>
      </p:sp>
      <p:sp>
        <p:nvSpPr>
          <p:cNvPr id="74" name="Szövegdoboz 73">
            <a:extLst>
              <a:ext uri="{FF2B5EF4-FFF2-40B4-BE49-F238E27FC236}">
                <a16:creationId xmlns:a16="http://schemas.microsoft.com/office/drawing/2014/main" id="{B72C7D10-891D-4A24-9AD0-8CCB43473606}"/>
              </a:ext>
            </a:extLst>
          </p:cNvPr>
          <p:cNvSpPr txBox="1"/>
          <p:nvPr/>
        </p:nvSpPr>
        <p:spPr>
          <a:xfrm>
            <a:off x="4119177" y="5368315"/>
            <a:ext cx="3953646" cy="369332"/>
          </a:xfrm>
          <a:prstGeom prst="rect">
            <a:avLst/>
          </a:prstGeom>
          <a:noFill/>
        </p:spPr>
        <p:txBody>
          <a:bodyPr wrap="none" rtlCol="0">
            <a:spAutoFit/>
          </a:bodyPr>
          <a:lstStyle/>
          <a:p>
            <a:r>
              <a:rPr lang="hu-HU" dirty="0">
                <a:hlinkClick r:id="rId4"/>
              </a:rPr>
              <a:t>https://en.wikipedia.org/wiki/Tridymite</a:t>
            </a:r>
            <a:r>
              <a:rPr lang="hu-HU" dirty="0"/>
              <a:t> </a:t>
            </a:r>
          </a:p>
        </p:txBody>
      </p:sp>
      <p:sp>
        <p:nvSpPr>
          <p:cNvPr id="75" name="Szövegdoboz 74">
            <a:extLst>
              <a:ext uri="{FF2B5EF4-FFF2-40B4-BE49-F238E27FC236}">
                <a16:creationId xmlns:a16="http://schemas.microsoft.com/office/drawing/2014/main" id="{395BB490-164F-4FD7-87EE-27C5DFCAA7C3}"/>
              </a:ext>
            </a:extLst>
          </p:cNvPr>
          <p:cNvSpPr txBox="1"/>
          <p:nvPr/>
        </p:nvSpPr>
        <p:spPr>
          <a:xfrm>
            <a:off x="7974211" y="5351479"/>
            <a:ext cx="4157272" cy="646331"/>
          </a:xfrm>
          <a:prstGeom prst="rect">
            <a:avLst/>
          </a:prstGeom>
          <a:noFill/>
        </p:spPr>
        <p:txBody>
          <a:bodyPr wrap="square" rtlCol="0">
            <a:spAutoFit/>
          </a:bodyPr>
          <a:lstStyle/>
          <a:p>
            <a:pPr algn="ctr"/>
            <a:r>
              <a:rPr lang="hu-HU" dirty="0">
                <a:hlinkClick r:id="rId5"/>
              </a:rPr>
              <a:t>http://minerals.gps.caltech.edu/Silica_Polymorphs/index.html</a:t>
            </a:r>
            <a:r>
              <a:rPr lang="hu-HU" dirty="0"/>
              <a:t> </a:t>
            </a:r>
          </a:p>
        </p:txBody>
      </p:sp>
      <p:pic>
        <p:nvPicPr>
          <p:cNvPr id="7" name="Kép 6">
            <a:extLst>
              <a:ext uri="{FF2B5EF4-FFF2-40B4-BE49-F238E27FC236}">
                <a16:creationId xmlns:a16="http://schemas.microsoft.com/office/drawing/2014/main" id="{569FC3EC-E1F4-4FD8-A659-E3B195706F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651" y="2656685"/>
            <a:ext cx="3125866" cy="2656986"/>
          </a:xfrm>
          <a:prstGeom prst="rect">
            <a:avLst/>
          </a:prstGeom>
        </p:spPr>
      </p:pic>
      <p:pic>
        <p:nvPicPr>
          <p:cNvPr id="76" name="Kép 75">
            <a:extLst>
              <a:ext uri="{FF2B5EF4-FFF2-40B4-BE49-F238E27FC236}">
                <a16:creationId xmlns:a16="http://schemas.microsoft.com/office/drawing/2014/main" id="{6375783B-7C40-4536-873D-E4A8D1D51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9989" y="2656685"/>
            <a:ext cx="3302000" cy="2654300"/>
          </a:xfrm>
          <a:prstGeom prst="rect">
            <a:avLst/>
          </a:prstGeom>
        </p:spPr>
      </p:pic>
      <p:pic>
        <p:nvPicPr>
          <p:cNvPr id="78" name="Kép 77">
            <a:extLst>
              <a:ext uri="{FF2B5EF4-FFF2-40B4-BE49-F238E27FC236}">
                <a16:creationId xmlns:a16="http://schemas.microsoft.com/office/drawing/2014/main" id="{6FBF9BB7-F392-4534-849F-51906FEB6C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403" y="2634528"/>
            <a:ext cx="3574889" cy="2633796"/>
          </a:xfrm>
          <a:prstGeom prst="rect">
            <a:avLst/>
          </a:prstGeom>
        </p:spPr>
      </p:pic>
      <p:sp>
        <p:nvSpPr>
          <p:cNvPr id="3" name="Slide Number Placeholder 2"/>
          <p:cNvSpPr>
            <a:spLocks noGrp="1"/>
          </p:cNvSpPr>
          <p:nvPr>
            <p:ph type="sldNum" sz="quarter" idx="12"/>
          </p:nvPr>
        </p:nvSpPr>
        <p:spPr/>
        <p:txBody>
          <a:bodyPr/>
          <a:lstStyle/>
          <a:p>
            <a:fld id="{3C4C4ECE-28BA-4963-8103-0CE331711D51}" type="slidenum">
              <a:rPr lang="hu-HU" smtClean="0"/>
              <a:t>52</a:t>
            </a:fld>
            <a:endParaRPr lang="hu-HU"/>
          </a:p>
        </p:txBody>
      </p:sp>
    </p:spTree>
    <p:extLst>
      <p:ext uri="{BB962C8B-B14F-4D97-AF65-F5344CB8AC3E}">
        <p14:creationId xmlns:p14="http://schemas.microsoft.com/office/powerpoint/2010/main" val="88627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p:bldP spid="7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The melting point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E621FBDA-514E-4B9F-BE74-2DE2A3B8B332}"/>
              </a:ext>
            </a:extLst>
          </p:cNvPr>
          <p:cNvSpPr>
            <a:spLocks noGrp="1"/>
          </p:cNvSpPr>
          <p:nvPr>
            <p:ph idx="1"/>
          </p:nvPr>
        </p:nvSpPr>
        <p:spPr>
          <a:xfrm>
            <a:off x="838200" y="1825624"/>
            <a:ext cx="10515600" cy="4800027"/>
          </a:xfrm>
        </p:spPr>
        <p:txBody>
          <a:bodyPr anchor="ctr" anchorCtr="0">
            <a:normAutofit/>
          </a:bodyPr>
          <a:lstStyle/>
          <a:p>
            <a:r>
              <a:rPr lang="en-US" dirty="0" smtClean="0">
                <a:latin typeface="Times New Roman" panose="02020603050405020304" pitchFamily="18" charset="0"/>
                <a:cs typeface="Times New Roman" panose="02020603050405020304" pitchFamily="18" charset="0"/>
              </a:rPr>
              <a:t>Overheating, as discussed with liquids, is not possible in the solid state, because heating increases the amplitude of the vibration of the </a:t>
            </a:r>
            <a:r>
              <a:rPr lang="hu-HU" dirty="0" smtClean="0">
                <a:latin typeface="Times New Roman" panose="02020603050405020304" pitchFamily="18" charset="0"/>
                <a:cs typeface="Times New Roman" panose="02020603050405020304" pitchFamily="18" charset="0"/>
              </a:rPr>
              <a:t>particles (atoms/ions/molecules/metals)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in the lattices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If</a:t>
            </a:r>
            <a:r>
              <a:rPr lang="en-US" dirty="0" smtClean="0">
                <a:latin typeface="Times New Roman" panose="02020603050405020304" pitchFamily="18" charset="0"/>
                <a:cs typeface="Times New Roman" panose="02020603050405020304" pitchFamily="18" charset="0"/>
              </a:rPr>
              <a:t> the attractive force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do not act anymore between them, then</a:t>
            </a:r>
            <a:r>
              <a:rPr lang="en-US" dirty="0" smtClean="0">
                <a:latin typeface="Times New Roman" panose="02020603050405020304" pitchFamily="18" charset="0"/>
                <a:cs typeface="Times New Roman" panose="02020603050405020304" pitchFamily="18" charset="0"/>
              </a:rPr>
              <a:t> the crystal structure collapses and the material melts</a:t>
            </a:r>
            <a:r>
              <a:rPr lang="hu-HU"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the reason why each crystal has a well-defined melting </a:t>
            </a:r>
            <a:r>
              <a:rPr lang="en-US" dirty="0" smtClean="0">
                <a:latin typeface="Times New Roman" panose="02020603050405020304" pitchFamily="18" charset="0"/>
                <a:cs typeface="Times New Roman" panose="02020603050405020304" pitchFamily="18" charset="0"/>
              </a:rPr>
              <a:t>point: </a:t>
            </a:r>
            <a:br>
              <a:rPr lang="en-US" dirty="0" smtClean="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melting</a:t>
            </a:r>
            <a:r>
              <a:rPr lang="en-US" b="1" dirty="0" smtClean="0">
                <a:latin typeface="Times New Roman" panose="02020603050405020304" pitchFamily="18" charset="0"/>
                <a:cs typeface="Times New Roman" panose="02020603050405020304" pitchFamily="18" charset="0"/>
              </a:rPr>
              <a:t>/</a:t>
            </a:r>
            <a:r>
              <a:rPr lang="hu-HU" b="1" dirty="0" smtClean="0">
                <a:latin typeface="Times New Roman" panose="02020603050405020304" pitchFamily="18" charset="0"/>
                <a:cs typeface="Times New Roman" panose="02020603050405020304" pitchFamily="18" charset="0"/>
              </a:rPr>
              <a:t>freezing point</a:t>
            </a:r>
            <a:r>
              <a:rPr lang="en-US" b="1"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temperature at which the internal </a:t>
            </a:r>
            <a:r>
              <a:rPr lang="hu-HU" dirty="0" smtClean="0">
                <a:latin typeface="Times New Roman" panose="02020603050405020304" pitchFamily="18" charset="0"/>
                <a:cs typeface="Times New Roman" panose="02020603050405020304" pitchFamily="18" charset="0"/>
              </a:rPr>
              <a:t>ordered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structure of a solid </a:t>
            </a:r>
            <a:r>
              <a:rPr lang="hu-HU" dirty="0" smtClean="0">
                <a:latin typeface="Times New Roman" panose="02020603050405020304" pitchFamily="18" charset="0"/>
                <a:cs typeface="Times New Roman" panose="02020603050405020304" pitchFamily="18" charset="0"/>
              </a:rPr>
              <a:t>collapses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passes into a liquid state, and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se</a:t>
            </a:r>
            <a:r>
              <a:rPr lang="en-US" dirty="0" smtClean="0">
                <a:latin typeface="Times New Roman" panose="02020603050405020304" pitchFamily="18" charset="0"/>
                <a:cs typeface="Times New Roman" panose="02020603050405020304" pitchFamily="18" charset="0"/>
              </a:rPr>
              <a:t> phases </a:t>
            </a:r>
            <a:r>
              <a:rPr lang="en-US" dirty="0">
                <a:latin typeface="Times New Roman" panose="02020603050405020304" pitchFamily="18" charset="0"/>
                <a:cs typeface="Times New Roman" panose="02020603050405020304" pitchFamily="18" charset="0"/>
              </a:rPr>
              <a:t>are in </a:t>
            </a:r>
            <a:r>
              <a:rPr lang="en-US" dirty="0" smtClean="0">
                <a:latin typeface="Times New Roman" panose="02020603050405020304" pitchFamily="18" charset="0"/>
                <a:cs typeface="Times New Roman" panose="02020603050405020304" pitchFamily="18" charset="0"/>
              </a:rPr>
              <a:t>equilibrium.</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this temperature, the vapor pressure of the liquid and the solid phase are the </a:t>
            </a:r>
            <a:r>
              <a:rPr lang="en-US" dirty="0" smtClean="0">
                <a:latin typeface="Times New Roman" panose="02020603050405020304" pitchFamily="18" charset="0"/>
                <a:cs typeface="Times New Roman" panose="02020603050405020304" pitchFamily="18" charset="0"/>
              </a:rPr>
              <a:t>same</a:t>
            </a:r>
            <a:r>
              <a:rPr lang="hu-H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53</a:t>
            </a:fld>
            <a:endParaRPr lang="hu-HU"/>
          </a:p>
        </p:txBody>
      </p:sp>
    </p:spTree>
    <p:extLst>
      <p:ext uri="{BB962C8B-B14F-4D97-AF65-F5344CB8AC3E}">
        <p14:creationId xmlns:p14="http://schemas.microsoft.com/office/powerpoint/2010/main" val="39051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The phenomenon of supercooling</a:t>
            </a:r>
          </a:p>
        </p:txBody>
      </p:sp>
      <p:sp>
        <p:nvSpPr>
          <p:cNvPr id="3" name="Tartalom helye 2">
            <a:extLst>
              <a:ext uri="{FF2B5EF4-FFF2-40B4-BE49-F238E27FC236}">
                <a16:creationId xmlns:a16="http://schemas.microsoft.com/office/drawing/2014/main" id="{C22F41E6-B7FD-4B5E-A043-405A1C78B32F}"/>
              </a:ext>
            </a:extLst>
          </p:cNvPr>
          <p:cNvSpPr>
            <a:spLocks noGrp="1"/>
          </p:cNvSpPr>
          <p:nvPr>
            <p:ph idx="1"/>
          </p:nvPr>
        </p:nvSpPr>
        <p:spPr>
          <a:xfrm>
            <a:off x="838199" y="1825625"/>
            <a:ext cx="10704443" cy="4667250"/>
          </a:xfrm>
        </p:spPr>
        <p:txBody>
          <a:bodyPr>
            <a:normAutofit/>
          </a:bodyPr>
          <a:lstStyle/>
          <a:p>
            <a:pPr>
              <a:spcAft>
                <a:spcPts val="5000"/>
              </a:spcAft>
            </a:pPr>
            <a:r>
              <a:rPr lang="hu-HU" dirty="0" smtClean="0">
                <a:latin typeface="Times New Roman" panose="02020603050405020304" pitchFamily="18" charset="0"/>
                <a:cs typeface="Times New Roman" panose="02020603050405020304" pitchFamily="18" charset="0"/>
              </a:rPr>
              <a:t>Supercooling</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a crystalline </a:t>
            </a:r>
            <a:r>
              <a:rPr lang="hu-HU" dirty="0" smtClean="0">
                <a:latin typeface="Times New Roman" panose="02020603050405020304" pitchFamily="18" charset="0"/>
                <a:cs typeface="Times New Roman" panose="02020603050405020304" pitchFamily="18" charset="0"/>
              </a:rPr>
              <a:t>material</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precipitates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a </a:t>
            </a:r>
            <a:r>
              <a:rPr lang="en-US" dirty="0" smtClean="0">
                <a:latin typeface="Times New Roman" panose="02020603050405020304" pitchFamily="18" charset="0"/>
                <a:cs typeface="Times New Roman" panose="02020603050405020304" pitchFamily="18" charset="0"/>
              </a:rPr>
              <a:t>melt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Can one</a:t>
            </a:r>
            <a:r>
              <a:rPr lang="en-US" dirty="0" smtClean="0">
                <a:latin typeface="Times New Roman" panose="02020603050405020304" pitchFamily="18" charset="0"/>
                <a:cs typeface="Times New Roman" panose="02020603050405020304" pitchFamily="18" charset="0"/>
              </a:rPr>
              <a:t> cool </a:t>
            </a:r>
            <a:r>
              <a:rPr lang="en-US" dirty="0">
                <a:latin typeface="Times New Roman" panose="02020603050405020304" pitchFamily="18" charset="0"/>
                <a:cs typeface="Times New Roman" panose="02020603050405020304" pitchFamily="18" charset="0"/>
              </a:rPr>
              <a:t>the liquid below the melting point without </a:t>
            </a:r>
            <a:r>
              <a:rPr lang="en-US" dirty="0" err="1" smtClean="0">
                <a:latin typeface="Times New Roman" panose="02020603050405020304" pitchFamily="18" charset="0"/>
                <a:cs typeface="Times New Roman" panose="02020603050405020304" pitchFamily="18" charset="0"/>
              </a:rPr>
              <a:t>crystalliz</a:t>
            </a:r>
            <a:r>
              <a:rPr lang="hu-HU" dirty="0" smtClean="0">
                <a:latin typeface="Times New Roman" panose="02020603050405020304" pitchFamily="18" charset="0"/>
                <a:cs typeface="Times New Roman" panose="02020603050405020304" pitchFamily="18" charset="0"/>
              </a:rPr>
              <a:t>ation?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Yes! </a:t>
            </a:r>
            <a:r>
              <a:rPr lang="en-US" dirty="0">
                <a:latin typeface="Times New Roman" panose="02020603050405020304" pitchFamily="18" charset="0"/>
                <a:cs typeface="Times New Roman" panose="02020603050405020304" pitchFamily="18" charset="0"/>
              </a:rPr>
              <a:t>The more complicated the molecule or crystal, the easier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to overcool</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Why?</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Crystallization takes place as a result of two sub-processes </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crystal nucleation</a:t>
            </a:r>
          </a:p>
          <a:p>
            <a:pPr lvl="1"/>
            <a:r>
              <a:rPr lang="hu-HU" dirty="0" smtClean="0">
                <a:latin typeface="Times New Roman" panose="02020603050405020304" pitchFamily="18" charset="0"/>
                <a:cs typeface="Times New Roman" panose="02020603050405020304" pitchFamily="18" charset="0"/>
              </a:rPr>
              <a:t>crystal growth</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E9DA2E70-1334-4B77-A091-60D0BA9E6FAB}"/>
              </a:ext>
            </a:extLst>
          </p:cNvPr>
          <p:cNvSpPr txBox="1"/>
          <p:nvPr/>
        </p:nvSpPr>
        <p:spPr>
          <a:xfrm>
            <a:off x="3833416" y="2754868"/>
            <a:ext cx="5001497" cy="369332"/>
          </a:xfrm>
          <a:prstGeom prst="rect">
            <a:avLst/>
          </a:prstGeom>
          <a:noFill/>
        </p:spPr>
        <p:txBody>
          <a:bodyPr wrap="none" rtlCol="0">
            <a:spAutoFit/>
          </a:bodyPr>
          <a:lstStyle/>
          <a:p>
            <a:r>
              <a:rPr lang="en-US" dirty="0">
                <a:hlinkClick r:id="rId3"/>
              </a:rPr>
              <a:t>https://www.youtube.com/watch?v=_</a:t>
            </a:r>
            <a:r>
              <a:rPr lang="en-US" dirty="0" smtClean="0">
                <a:hlinkClick r:id="rId3"/>
              </a:rPr>
              <a:t>9N-Y2CyYhM</a:t>
            </a:r>
            <a:endParaRPr lang="hu-HU" dirty="0"/>
          </a:p>
        </p:txBody>
      </p:sp>
      <p:sp>
        <p:nvSpPr>
          <p:cNvPr id="5" name="Slide Number Placeholder 4"/>
          <p:cNvSpPr>
            <a:spLocks noGrp="1"/>
          </p:cNvSpPr>
          <p:nvPr>
            <p:ph type="sldNum" sz="quarter" idx="12"/>
          </p:nvPr>
        </p:nvSpPr>
        <p:spPr/>
        <p:txBody>
          <a:bodyPr/>
          <a:lstStyle/>
          <a:p>
            <a:fld id="{3C4C4ECE-28BA-4963-8103-0CE331711D51}" type="slidenum">
              <a:rPr lang="hu-HU" smtClean="0"/>
              <a:t>54</a:t>
            </a:fld>
            <a:endParaRPr lang="hu-HU"/>
          </a:p>
        </p:txBody>
      </p:sp>
    </p:spTree>
    <p:extLst>
      <p:ext uri="{BB962C8B-B14F-4D97-AF65-F5344CB8AC3E}">
        <p14:creationId xmlns:p14="http://schemas.microsoft.com/office/powerpoint/2010/main" val="37451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Steps of crystallization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90688"/>
            <a:ext cx="10515600" cy="4650151"/>
          </a:xfrm>
        </p:spPr>
        <p:txBody>
          <a:bodyPr>
            <a:normAutofit/>
          </a:bodyPr>
          <a:lstStyle/>
          <a:p>
            <a:r>
              <a:rPr lang="hu-HU" b="1" dirty="0" smtClean="0">
                <a:latin typeface="Times New Roman" panose="02020603050405020304" pitchFamily="18" charset="0"/>
                <a:cs typeface="Times New Roman" panose="02020603050405020304" pitchFamily="18" charset="0"/>
              </a:rPr>
              <a:t>Nucleation:</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of the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
            </a:r>
            <a:r>
              <a:rPr lang="hu-HU" dirty="0" smtClean="0">
                <a:latin typeface="Times New Roman" panose="02020603050405020304" pitchFamily="18" charset="0"/>
                <a:cs typeface="Times New Roman" panose="02020603050405020304" pitchFamily="18" charset="0"/>
              </a:rPr>
              <a:t>liquid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stick together as a result of a </a:t>
            </a:r>
            <a:r>
              <a:rPr lang="en-US" dirty="0" smtClean="0">
                <a:latin typeface="Times New Roman" panose="02020603050405020304" pitchFamily="18" charset="0"/>
                <a:cs typeface="Times New Roman" panose="02020603050405020304" pitchFamily="18" charset="0"/>
              </a:rPr>
              <a:t>collision</a:t>
            </a:r>
            <a:r>
              <a:rPr lang="en-US" dirty="0">
                <a:latin typeface="Times New Roman" panose="02020603050405020304" pitchFamily="18" charset="0"/>
                <a:cs typeface="Times New Roman" panose="02020603050405020304" pitchFamily="18" charset="0"/>
              </a:rPr>
              <a:t>, arranged exactly as they are in the crystal - this is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so-called crystal </a:t>
            </a:r>
            <a:r>
              <a:rPr lang="hu-HU" dirty="0" smtClean="0">
                <a:latin typeface="Times New Roman" panose="02020603050405020304" pitchFamily="18" charset="0"/>
                <a:cs typeface="Times New Roman" panose="02020603050405020304" pitchFamily="18" charset="0"/>
              </a:rPr>
              <a:t>nucleus. </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Rapid cooling reduces the number of collisions, thus the rate of nucleation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Defects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wall of the vessel and impurities help the formation of </a:t>
            </a:r>
            <a:r>
              <a:rPr lang="en-US" dirty="0" smtClean="0">
                <a:latin typeface="Times New Roman" panose="02020603050405020304" pitchFamily="18" charset="0"/>
                <a:cs typeface="Times New Roman" panose="02020603050405020304" pitchFamily="18" charset="0"/>
              </a:rPr>
              <a:t>nuclei</a:t>
            </a:r>
            <a:r>
              <a:rPr lang="hu-HU" dirty="0">
                <a:latin typeface="Times New Roman" panose="02020603050405020304" pitchFamily="18" charset="0"/>
                <a:cs typeface="Times New Roman" panose="02020603050405020304" pitchFamily="18" charset="0"/>
              </a:rPr>
              <a:t>.</a:t>
            </a:r>
          </a:p>
          <a:p>
            <a:r>
              <a:rPr lang="hu-HU" b="1" dirty="0" smtClean="0">
                <a:latin typeface="Times New Roman" panose="02020603050405020304" pitchFamily="18" charset="0"/>
                <a:cs typeface="Times New Roman" panose="02020603050405020304" pitchFamily="18" charset="0"/>
              </a:rPr>
              <a:t>Growth:</a:t>
            </a:r>
            <a:r>
              <a:rPr lang="hu-HU" dirty="0" smtClean="0">
                <a:latin typeface="Times New Roman" panose="02020603050405020304" pitchFamily="18" charset="0"/>
                <a:cs typeface="Times New Roman" panose="02020603050405020304" pitchFamily="18" charset="0"/>
              </a:rPr>
              <a:t> p</a:t>
            </a:r>
            <a:r>
              <a:rPr lang="en-US" dirty="0" smtClean="0">
                <a:latin typeface="Times New Roman" panose="02020603050405020304" pitchFamily="18" charset="0"/>
                <a:cs typeface="Times New Roman" panose="02020603050405020304" pitchFamily="18" charset="0"/>
              </a:rPr>
              <a:t>articles </a:t>
            </a:r>
            <a:r>
              <a:rPr lang="en-US" dirty="0">
                <a:latin typeface="Times New Roman" panose="02020603050405020304" pitchFamily="18" charset="0"/>
                <a:cs typeface="Times New Roman" panose="02020603050405020304" pitchFamily="18" charset="0"/>
              </a:rPr>
              <a:t>that collide with the surface of </a:t>
            </a:r>
            <a:r>
              <a:rPr lang="en-US" dirty="0" smtClean="0">
                <a:latin typeface="Times New Roman" panose="02020603050405020304" pitchFamily="18" charset="0"/>
                <a:cs typeface="Times New Roman" panose="02020603050405020304" pitchFamily="18" charset="0"/>
              </a:rPr>
              <a:t>crystal</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formed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stick to </a:t>
            </a:r>
            <a:r>
              <a:rPr lang="hu-HU" dirty="0" smtClean="0">
                <a:latin typeface="Times New Roman" panose="02020603050405020304" pitchFamily="18" charset="0"/>
                <a:cs typeface="Times New Roman" panose="02020603050405020304" pitchFamily="18" charset="0"/>
              </a:rPr>
              <a:t>it and hence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crystal </a:t>
            </a:r>
            <a:r>
              <a:rPr lang="hu-HU" dirty="0" smtClean="0">
                <a:latin typeface="Times New Roman" panose="02020603050405020304" pitchFamily="18" charset="0"/>
                <a:cs typeface="Times New Roman" panose="02020603050405020304" pitchFamily="18" charset="0"/>
              </a:rPr>
              <a:t>grows, while</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characteristic crystal plates </a:t>
            </a:r>
            <a:r>
              <a:rPr lang="hu-HU" dirty="0" smtClean="0">
                <a:latin typeface="Times New Roman" panose="02020603050405020304" pitchFamily="18" charset="0"/>
                <a:cs typeface="Times New Roman" panose="02020603050405020304" pitchFamily="18" charset="0"/>
              </a:rPr>
              <a:t>forms.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relative </a:t>
            </a:r>
            <a:r>
              <a:rPr lang="hu-HU" dirty="0" smtClean="0">
                <a:latin typeface="Times New Roman" panose="02020603050405020304" pitchFamily="18" charset="0"/>
                <a:cs typeface="Times New Roman" panose="02020603050405020304" pitchFamily="18" charset="0"/>
              </a:rPr>
              <a:t>rate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sub-processes determines the size and </a:t>
            </a:r>
            <a:r>
              <a:rPr lang="hu-HU" dirty="0" smtClean="0">
                <a:latin typeface="Times New Roman" panose="02020603050405020304" pitchFamily="18" charset="0"/>
                <a:cs typeface="Times New Roman" panose="02020603050405020304" pitchFamily="18" charset="0"/>
              </a:rPr>
              <a:t>morphology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formed </a:t>
            </a:r>
            <a:r>
              <a:rPr lang="en-US" dirty="0" smtClean="0">
                <a:latin typeface="Times New Roman" panose="02020603050405020304" pitchFamily="18" charset="0"/>
                <a:cs typeface="Times New Roman" panose="02020603050405020304" pitchFamily="18" charset="0"/>
              </a:rPr>
              <a:t>crystals</a:t>
            </a:r>
            <a:r>
              <a:rPr lang="hu-HU" dirty="0">
                <a:latin typeface="Times New Roman" panose="02020603050405020304" pitchFamily="18" charset="0"/>
                <a:cs typeface="Times New Roman" panose="02020603050405020304" pitchFamily="18" charset="0"/>
              </a:rPr>
              <a:t>.</a:t>
            </a:r>
          </a:p>
        </p:txBody>
      </p:sp>
      <p:sp>
        <p:nvSpPr>
          <p:cNvPr id="4" name="Szövegdoboz 3">
            <a:extLst>
              <a:ext uri="{FF2B5EF4-FFF2-40B4-BE49-F238E27FC236}">
                <a16:creationId xmlns:a16="http://schemas.microsoft.com/office/drawing/2014/main" id="{1C1A26CD-32F1-4CB3-B733-78D8F3756BB1}"/>
              </a:ext>
            </a:extLst>
          </p:cNvPr>
          <p:cNvSpPr txBox="1"/>
          <p:nvPr/>
        </p:nvSpPr>
        <p:spPr>
          <a:xfrm>
            <a:off x="3582427" y="6308209"/>
            <a:ext cx="5027145" cy="369332"/>
          </a:xfrm>
          <a:prstGeom prst="rect">
            <a:avLst/>
          </a:prstGeom>
          <a:noFill/>
        </p:spPr>
        <p:txBody>
          <a:bodyPr wrap="none" rtlCol="0">
            <a:spAutoFit/>
          </a:bodyPr>
          <a:lstStyle/>
          <a:p>
            <a:r>
              <a:rPr lang="hu-HU" dirty="0">
                <a:hlinkClick r:id="rId3"/>
              </a:rPr>
              <a:t>https://www.youtube.com/watch?v=kEHdyiBMgAg</a:t>
            </a:r>
            <a:r>
              <a:rPr lang="hu-HU" dirty="0"/>
              <a:t> </a:t>
            </a:r>
          </a:p>
        </p:txBody>
      </p:sp>
      <p:sp>
        <p:nvSpPr>
          <p:cNvPr id="5" name="Slide Number Placeholder 4"/>
          <p:cNvSpPr>
            <a:spLocks noGrp="1"/>
          </p:cNvSpPr>
          <p:nvPr>
            <p:ph type="sldNum" sz="quarter" idx="12"/>
          </p:nvPr>
        </p:nvSpPr>
        <p:spPr/>
        <p:txBody>
          <a:bodyPr/>
          <a:lstStyle/>
          <a:p>
            <a:fld id="{3C4C4ECE-28BA-4963-8103-0CE331711D51}" type="slidenum">
              <a:rPr lang="hu-HU" smtClean="0"/>
              <a:t>55</a:t>
            </a:fld>
            <a:endParaRPr lang="hu-HU"/>
          </a:p>
        </p:txBody>
      </p:sp>
    </p:spTree>
    <p:extLst>
      <p:ext uri="{BB962C8B-B14F-4D97-AF65-F5344CB8AC3E}">
        <p14:creationId xmlns:p14="http://schemas.microsoft.com/office/powerpoint/2010/main" val="7338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Phase diagram of water</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69823" y="1825627"/>
            <a:ext cx="5826177" cy="4428710"/>
          </a:xfrm>
        </p:spPr>
        <p:txBody>
          <a:bodyPr>
            <a:normAutofit lnSpcReduction="10000"/>
          </a:bodyPr>
          <a:lstStyle/>
          <a:p>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state </a:t>
            </a:r>
            <a:r>
              <a:rPr lang="en-US" dirty="0">
                <a:latin typeface="Times New Roman" panose="02020603050405020304" pitchFamily="18" charset="0"/>
                <a:cs typeface="Times New Roman" panose="02020603050405020304" pitchFamily="18" charset="0"/>
              </a:rPr>
              <a:t>of </a:t>
            </a:r>
            <a:r>
              <a:rPr lang="hu-HU" dirty="0" smtClean="0">
                <a:latin typeface="Times New Roman" panose="02020603050405020304" pitchFamily="18" charset="0"/>
                <a:cs typeface="Times New Roman" panose="02020603050405020304" pitchFamily="18" charset="0"/>
              </a:rPr>
              <a:t>matter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basically determined by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pressure </a:t>
            </a:r>
            <a:r>
              <a:rPr lang="en-US" dirty="0">
                <a:latin typeface="Times New Roman" panose="02020603050405020304" pitchFamily="18" charset="0"/>
                <a:cs typeface="Times New Roman" panose="02020603050405020304" pitchFamily="18" charset="0"/>
              </a:rPr>
              <a:t>and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temperature</a:t>
            </a:r>
            <a:r>
              <a:rPr lang="hu-HU" dirty="0" smtClean="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herefore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a:t>
            </a:r>
            <a:r>
              <a:rPr lang="hu-HU" dirty="0" smtClean="0">
                <a:latin typeface="Times New Roman" panose="02020603050405020304" pitchFamily="18" charset="0"/>
                <a:cs typeface="Times New Roman" panose="02020603050405020304" pitchFamily="18" charset="0"/>
              </a:rPr>
              <a:t>present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phase transformations on </a:t>
            </a:r>
            <a:r>
              <a:rPr lang="hu-HU"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pressure-temperature diagram</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the so-called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phase diagram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Melting curve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Freezing curve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Sublimation curve</a:t>
            </a:r>
            <a:endParaRPr lang="hu-HU" dirty="0">
              <a:latin typeface="Times New Roman" panose="02020603050405020304" pitchFamily="18" charset="0"/>
              <a:cs typeface="Times New Roman" panose="02020603050405020304" pitchFamily="18" charset="0"/>
            </a:endParaRPr>
          </a:p>
        </p:txBody>
      </p:sp>
      <p:sp>
        <p:nvSpPr>
          <p:cNvPr id="4" name="Ív 3">
            <a:extLst>
              <a:ext uri="{FF2B5EF4-FFF2-40B4-BE49-F238E27FC236}">
                <a16:creationId xmlns:a16="http://schemas.microsoft.com/office/drawing/2014/main" id="{62AAE04B-F9E9-41E2-AA4E-97C63C19139E}"/>
              </a:ext>
            </a:extLst>
          </p:cNvPr>
          <p:cNvSpPr/>
          <p:nvPr/>
        </p:nvSpPr>
        <p:spPr>
          <a:xfrm>
            <a:off x="5241958" y="4708007"/>
            <a:ext cx="3117954" cy="1334125"/>
          </a:xfrm>
          <a:prstGeom prst="arc">
            <a:avLst>
              <a:gd name="adj1" fmla="val 348107"/>
              <a:gd name="adj2" fmla="val 3111626"/>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7" name="Egyenes összekötő 6">
            <a:extLst>
              <a:ext uri="{FF2B5EF4-FFF2-40B4-BE49-F238E27FC236}">
                <a16:creationId xmlns:a16="http://schemas.microsoft.com/office/drawing/2014/main" id="{A9869F90-7BF0-4536-B00F-09E159CDB13E}"/>
              </a:ext>
            </a:extLst>
          </p:cNvPr>
          <p:cNvCxnSpPr>
            <a:cxnSpLocks/>
          </p:cNvCxnSpPr>
          <p:nvPr/>
        </p:nvCxnSpPr>
        <p:spPr>
          <a:xfrm>
            <a:off x="7752627" y="2308485"/>
            <a:ext cx="563875" cy="322135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Csoportba foglalás 9">
            <a:extLst>
              <a:ext uri="{FF2B5EF4-FFF2-40B4-BE49-F238E27FC236}">
                <a16:creationId xmlns:a16="http://schemas.microsoft.com/office/drawing/2014/main" id="{22197AE9-2BC4-4B8E-AED0-C01A8461BB2B}"/>
              </a:ext>
            </a:extLst>
          </p:cNvPr>
          <p:cNvGrpSpPr/>
          <p:nvPr/>
        </p:nvGrpSpPr>
        <p:grpSpPr>
          <a:xfrm>
            <a:off x="3956324" y="318540"/>
            <a:ext cx="7194942" cy="5300274"/>
            <a:chOff x="-139234" y="1511737"/>
            <a:chExt cx="6654610" cy="3720060"/>
          </a:xfrm>
        </p:grpSpPr>
        <p:sp>
          <p:nvSpPr>
            <p:cNvPr id="5" name="Ív 4">
              <a:extLst>
                <a:ext uri="{FF2B5EF4-FFF2-40B4-BE49-F238E27FC236}">
                  <a16:creationId xmlns:a16="http://schemas.microsoft.com/office/drawing/2014/main" id="{BD7B2490-2B7B-44C4-8D8A-C4B2642EF2A8}"/>
                </a:ext>
              </a:extLst>
            </p:cNvPr>
            <p:cNvSpPr/>
            <p:nvPr/>
          </p:nvSpPr>
          <p:spPr>
            <a:xfrm>
              <a:off x="-139234" y="1511737"/>
              <a:ext cx="6610661" cy="3720060"/>
            </a:xfrm>
            <a:prstGeom prst="arc">
              <a:avLst>
                <a:gd name="adj1" fmla="val 339496"/>
                <a:gd name="adj2" fmla="val 43790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9" name="Ellipszis 8">
              <a:extLst>
                <a:ext uri="{FF2B5EF4-FFF2-40B4-BE49-F238E27FC236}">
                  <a16:creationId xmlns:a16="http://schemas.microsoft.com/office/drawing/2014/main" id="{574A9C99-E12D-4682-90D5-4B3709BA8238}"/>
                </a:ext>
              </a:extLst>
            </p:cNvPr>
            <p:cNvSpPr/>
            <p:nvPr/>
          </p:nvSpPr>
          <p:spPr>
            <a:xfrm>
              <a:off x="6404795" y="3528549"/>
              <a:ext cx="110581" cy="899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0" name="Csoportba foglalás 99">
            <a:extLst>
              <a:ext uri="{FF2B5EF4-FFF2-40B4-BE49-F238E27FC236}">
                <a16:creationId xmlns:a16="http://schemas.microsoft.com/office/drawing/2014/main" id="{7A39F57A-1E98-4E60-A1BD-41A075C77D7C}"/>
              </a:ext>
            </a:extLst>
          </p:cNvPr>
          <p:cNvGrpSpPr/>
          <p:nvPr/>
        </p:nvGrpSpPr>
        <p:grpSpPr>
          <a:xfrm>
            <a:off x="9196640" y="5200276"/>
            <a:ext cx="615874" cy="1395812"/>
            <a:chOff x="9196640" y="5200276"/>
            <a:chExt cx="615874" cy="1395812"/>
          </a:xfrm>
        </p:grpSpPr>
        <p:cxnSp>
          <p:nvCxnSpPr>
            <p:cNvPr id="32" name="Egyenes összekötő 31">
              <a:extLst>
                <a:ext uri="{FF2B5EF4-FFF2-40B4-BE49-F238E27FC236}">
                  <a16:creationId xmlns:a16="http://schemas.microsoft.com/office/drawing/2014/main" id="{3B27A93C-F04F-4BAD-9BEC-99AF715C1881}"/>
                </a:ext>
              </a:extLst>
            </p:cNvPr>
            <p:cNvCxnSpPr>
              <a:cxnSpLocks/>
            </p:cNvCxnSpPr>
            <p:nvPr/>
          </p:nvCxnSpPr>
          <p:spPr>
            <a:xfrm>
              <a:off x="9500021" y="5200276"/>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3" name="Szövegdoboz 42">
              <a:extLst>
                <a:ext uri="{FF2B5EF4-FFF2-40B4-BE49-F238E27FC236}">
                  <a16:creationId xmlns:a16="http://schemas.microsoft.com/office/drawing/2014/main" id="{5857C913-8B23-4A06-86EC-453C65A29298}"/>
                </a:ext>
              </a:extLst>
            </p:cNvPr>
            <p:cNvSpPr txBox="1"/>
            <p:nvPr/>
          </p:nvSpPr>
          <p:spPr>
            <a:xfrm>
              <a:off x="9196640" y="6319089"/>
              <a:ext cx="615874" cy="276999"/>
            </a:xfrm>
            <a:prstGeom prst="rect">
              <a:avLst/>
            </a:prstGeom>
            <a:noFill/>
          </p:spPr>
          <p:txBody>
            <a:bodyPr wrap="none" rtlCol="0">
              <a:spAutoFit/>
            </a:bodyPr>
            <a:lstStyle/>
            <a:p>
              <a:r>
                <a:rPr lang="hu-HU" sz="1200" dirty="0" smtClean="0"/>
                <a:t>373.17</a:t>
              </a:r>
              <a:endParaRPr lang="hu-HU" sz="1200" dirty="0"/>
            </a:p>
          </p:txBody>
        </p:sp>
      </p:grpSp>
      <p:grpSp>
        <p:nvGrpSpPr>
          <p:cNvPr id="97" name="Csoportba foglalás 96">
            <a:extLst>
              <a:ext uri="{FF2B5EF4-FFF2-40B4-BE49-F238E27FC236}">
                <a16:creationId xmlns:a16="http://schemas.microsoft.com/office/drawing/2014/main" id="{C1D1754F-A176-4076-A5FE-E02787E2BA8B}"/>
              </a:ext>
            </a:extLst>
          </p:cNvPr>
          <p:cNvGrpSpPr/>
          <p:nvPr/>
        </p:nvGrpSpPr>
        <p:grpSpPr>
          <a:xfrm>
            <a:off x="10785262" y="3320203"/>
            <a:ext cx="615874" cy="3275080"/>
            <a:chOff x="10785262" y="3320203"/>
            <a:chExt cx="615874" cy="3275080"/>
          </a:xfrm>
        </p:grpSpPr>
        <p:cxnSp>
          <p:nvCxnSpPr>
            <p:cNvPr id="17" name="Egyenes összekötő 16">
              <a:extLst>
                <a:ext uri="{FF2B5EF4-FFF2-40B4-BE49-F238E27FC236}">
                  <a16:creationId xmlns:a16="http://schemas.microsoft.com/office/drawing/2014/main" id="{C8E5A850-C382-4616-B69D-ED0F5B525C6D}"/>
                </a:ext>
              </a:extLst>
            </p:cNvPr>
            <p:cNvCxnSpPr>
              <a:cxnSpLocks/>
              <a:stCxn id="9" idx="4"/>
            </p:cNvCxnSpPr>
            <p:nvPr/>
          </p:nvCxnSpPr>
          <p:spPr>
            <a:xfrm flipH="1">
              <a:off x="11088232" y="3320203"/>
              <a:ext cx="3254" cy="303109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Szövegdoboz 43">
              <a:extLst>
                <a:ext uri="{FF2B5EF4-FFF2-40B4-BE49-F238E27FC236}">
                  <a16:creationId xmlns:a16="http://schemas.microsoft.com/office/drawing/2014/main" id="{E1826725-B133-452B-A851-533231E855D7}"/>
                </a:ext>
              </a:extLst>
            </p:cNvPr>
            <p:cNvSpPr txBox="1"/>
            <p:nvPr/>
          </p:nvSpPr>
          <p:spPr>
            <a:xfrm>
              <a:off x="10785262" y="6318284"/>
              <a:ext cx="615874" cy="276999"/>
            </a:xfrm>
            <a:prstGeom prst="rect">
              <a:avLst/>
            </a:prstGeom>
            <a:noFill/>
          </p:spPr>
          <p:txBody>
            <a:bodyPr wrap="none" rtlCol="0">
              <a:spAutoFit/>
            </a:bodyPr>
            <a:lstStyle/>
            <a:p>
              <a:r>
                <a:rPr lang="hu-HU" sz="1200" dirty="0" smtClean="0"/>
                <a:t>647.15</a:t>
              </a:r>
              <a:endParaRPr lang="hu-HU" sz="1200" dirty="0"/>
            </a:p>
          </p:txBody>
        </p:sp>
      </p:grpSp>
      <p:grpSp>
        <p:nvGrpSpPr>
          <p:cNvPr id="11" name="Csoportba foglalás 10">
            <a:extLst>
              <a:ext uri="{FF2B5EF4-FFF2-40B4-BE49-F238E27FC236}">
                <a16:creationId xmlns:a16="http://schemas.microsoft.com/office/drawing/2014/main" id="{43C94187-182D-40CE-B35F-08DFCE3C1A4B}"/>
              </a:ext>
            </a:extLst>
          </p:cNvPr>
          <p:cNvGrpSpPr/>
          <p:nvPr/>
        </p:nvGrpSpPr>
        <p:grpSpPr>
          <a:xfrm>
            <a:off x="8310838" y="5529424"/>
            <a:ext cx="666570" cy="1069996"/>
            <a:chOff x="8310838" y="5529424"/>
            <a:chExt cx="666570" cy="1069996"/>
          </a:xfrm>
        </p:grpSpPr>
        <p:sp>
          <p:nvSpPr>
            <p:cNvPr id="42" name="Szövegdoboz 41">
              <a:extLst>
                <a:ext uri="{FF2B5EF4-FFF2-40B4-BE49-F238E27FC236}">
                  <a16:creationId xmlns:a16="http://schemas.microsoft.com/office/drawing/2014/main" id="{077A4A17-1B9A-4730-A161-A4A8D02E0F42}"/>
                </a:ext>
              </a:extLst>
            </p:cNvPr>
            <p:cNvSpPr txBox="1"/>
            <p:nvPr/>
          </p:nvSpPr>
          <p:spPr>
            <a:xfrm>
              <a:off x="8361534" y="6322421"/>
              <a:ext cx="615874" cy="276999"/>
            </a:xfrm>
            <a:prstGeom prst="rect">
              <a:avLst/>
            </a:prstGeom>
            <a:noFill/>
          </p:spPr>
          <p:txBody>
            <a:bodyPr wrap="none" rtlCol="0">
              <a:spAutoFit/>
            </a:bodyPr>
            <a:lstStyle/>
            <a:p>
              <a:r>
                <a:rPr lang="hu-HU" sz="1200" dirty="0" smtClean="0"/>
                <a:t>273.16</a:t>
              </a:r>
              <a:endParaRPr lang="hu-HU" sz="1200" dirty="0"/>
            </a:p>
          </p:txBody>
        </p:sp>
        <p:grpSp>
          <p:nvGrpSpPr>
            <p:cNvPr id="66" name="Csoportba foglalás 65">
              <a:extLst>
                <a:ext uri="{FF2B5EF4-FFF2-40B4-BE49-F238E27FC236}">
                  <a16:creationId xmlns:a16="http://schemas.microsoft.com/office/drawing/2014/main" id="{3B8DF9FE-0EB3-4D54-A4DA-0CE2532A7E16}"/>
                </a:ext>
              </a:extLst>
            </p:cNvPr>
            <p:cNvGrpSpPr/>
            <p:nvPr/>
          </p:nvGrpSpPr>
          <p:grpSpPr>
            <a:xfrm>
              <a:off x="8310838" y="5529424"/>
              <a:ext cx="127148" cy="927358"/>
              <a:chOff x="6017337" y="5634354"/>
              <a:chExt cx="127148" cy="927358"/>
            </a:xfrm>
          </p:grpSpPr>
          <p:cxnSp>
            <p:nvCxnSpPr>
              <p:cNvPr id="28" name="Egyenes összekötő 27">
                <a:extLst>
                  <a:ext uri="{FF2B5EF4-FFF2-40B4-BE49-F238E27FC236}">
                    <a16:creationId xmlns:a16="http://schemas.microsoft.com/office/drawing/2014/main" id="{C1C0D11E-7F22-4D9F-A88F-2C3A9E13B500}"/>
                  </a:ext>
                </a:extLst>
              </p:cNvPr>
              <p:cNvCxnSpPr>
                <a:cxnSpLocks/>
              </p:cNvCxnSpPr>
              <p:nvPr/>
            </p:nvCxnSpPr>
            <p:spPr>
              <a:xfrm>
                <a:off x="6017670" y="5634354"/>
                <a:ext cx="0" cy="828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Összekötő: szögletes 45">
                <a:extLst>
                  <a:ext uri="{FF2B5EF4-FFF2-40B4-BE49-F238E27FC236}">
                    <a16:creationId xmlns:a16="http://schemas.microsoft.com/office/drawing/2014/main" id="{DA3403E7-E308-459E-8CFE-D6375D3CBC51}"/>
                  </a:ext>
                </a:extLst>
              </p:cNvPr>
              <p:cNvCxnSpPr>
                <a:cxnSpLocks/>
              </p:cNvCxnSpPr>
              <p:nvPr/>
            </p:nvCxnSpPr>
            <p:spPr>
              <a:xfrm rot="16200000" flipH="1">
                <a:off x="5970161" y="6387389"/>
                <a:ext cx="221499" cy="127148"/>
              </a:xfrm>
              <a:prstGeom prst="bentConnector3">
                <a:avLst>
                  <a:gd name="adj1" fmla="val 9850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9" name="Csoportba foglalás 98">
            <a:extLst>
              <a:ext uri="{FF2B5EF4-FFF2-40B4-BE49-F238E27FC236}">
                <a16:creationId xmlns:a16="http://schemas.microsoft.com/office/drawing/2014/main" id="{BFC3D625-C5E6-49D2-B087-55F6CC687276}"/>
              </a:ext>
            </a:extLst>
          </p:cNvPr>
          <p:cNvGrpSpPr/>
          <p:nvPr/>
        </p:nvGrpSpPr>
        <p:grpSpPr>
          <a:xfrm>
            <a:off x="7551457" y="5168443"/>
            <a:ext cx="698704" cy="1427714"/>
            <a:chOff x="7551457" y="5168443"/>
            <a:chExt cx="698704" cy="1427714"/>
          </a:xfrm>
        </p:grpSpPr>
        <p:sp>
          <p:nvSpPr>
            <p:cNvPr id="41" name="Szövegdoboz 40">
              <a:extLst>
                <a:ext uri="{FF2B5EF4-FFF2-40B4-BE49-F238E27FC236}">
                  <a16:creationId xmlns:a16="http://schemas.microsoft.com/office/drawing/2014/main" id="{D2A11E69-5748-4115-9E1D-DEF554677256}"/>
                </a:ext>
              </a:extLst>
            </p:cNvPr>
            <p:cNvSpPr txBox="1"/>
            <p:nvPr/>
          </p:nvSpPr>
          <p:spPr>
            <a:xfrm>
              <a:off x="7551457" y="6319158"/>
              <a:ext cx="615874" cy="276999"/>
            </a:xfrm>
            <a:prstGeom prst="rect">
              <a:avLst/>
            </a:prstGeom>
            <a:noFill/>
          </p:spPr>
          <p:txBody>
            <a:bodyPr wrap="none" rtlCol="0">
              <a:spAutoFit/>
            </a:bodyPr>
            <a:lstStyle/>
            <a:p>
              <a:r>
                <a:rPr lang="hu-HU" sz="1200" dirty="0" smtClean="0"/>
                <a:t>273.15</a:t>
              </a:r>
              <a:endParaRPr lang="hu-HU" sz="1200" dirty="0"/>
            </a:p>
          </p:txBody>
        </p:sp>
        <p:grpSp>
          <p:nvGrpSpPr>
            <p:cNvPr id="65" name="Csoportba foglalás 64">
              <a:extLst>
                <a:ext uri="{FF2B5EF4-FFF2-40B4-BE49-F238E27FC236}">
                  <a16:creationId xmlns:a16="http://schemas.microsoft.com/office/drawing/2014/main" id="{63B66E83-6BC3-4C4E-BED1-89A93B77EE9B}"/>
                </a:ext>
              </a:extLst>
            </p:cNvPr>
            <p:cNvGrpSpPr/>
            <p:nvPr/>
          </p:nvGrpSpPr>
          <p:grpSpPr>
            <a:xfrm>
              <a:off x="8117227" y="5168443"/>
              <a:ext cx="132934" cy="1277601"/>
              <a:chOff x="5837373" y="5379833"/>
              <a:chExt cx="132934" cy="1177117"/>
            </a:xfrm>
          </p:grpSpPr>
          <p:cxnSp>
            <p:nvCxnSpPr>
              <p:cNvPr id="37" name="Egyenes összekötő 36">
                <a:extLst>
                  <a:ext uri="{FF2B5EF4-FFF2-40B4-BE49-F238E27FC236}">
                    <a16:creationId xmlns:a16="http://schemas.microsoft.com/office/drawing/2014/main" id="{88EB65A3-B11E-4519-B801-1034C996FB86}"/>
                  </a:ext>
                </a:extLst>
              </p:cNvPr>
              <p:cNvCxnSpPr>
                <a:cxnSpLocks/>
              </p:cNvCxnSpPr>
              <p:nvPr/>
            </p:nvCxnSpPr>
            <p:spPr>
              <a:xfrm>
                <a:off x="5970142" y="5379833"/>
                <a:ext cx="0" cy="106108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Összekötő: szögletes 50">
                <a:extLst>
                  <a:ext uri="{FF2B5EF4-FFF2-40B4-BE49-F238E27FC236}">
                    <a16:creationId xmlns:a16="http://schemas.microsoft.com/office/drawing/2014/main" id="{5C84B807-AEEA-46D9-A7F6-2131E6756F83}"/>
                  </a:ext>
                </a:extLst>
              </p:cNvPr>
              <p:cNvCxnSpPr>
                <a:cxnSpLocks/>
              </p:cNvCxnSpPr>
              <p:nvPr/>
            </p:nvCxnSpPr>
            <p:spPr>
              <a:xfrm rot="5400000">
                <a:off x="5800147" y="6386791"/>
                <a:ext cx="207385" cy="132934"/>
              </a:xfrm>
              <a:prstGeom prst="bentConnector3">
                <a:avLst>
                  <a:gd name="adj1" fmla="val 10300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Csoportba foglalás 7">
            <a:extLst>
              <a:ext uri="{FF2B5EF4-FFF2-40B4-BE49-F238E27FC236}">
                <a16:creationId xmlns:a16="http://schemas.microsoft.com/office/drawing/2014/main" id="{006345D3-D4A8-4F55-A24C-8C61BF8E64A0}"/>
              </a:ext>
            </a:extLst>
          </p:cNvPr>
          <p:cNvGrpSpPr/>
          <p:nvPr/>
        </p:nvGrpSpPr>
        <p:grpSpPr>
          <a:xfrm>
            <a:off x="6348124" y="5395473"/>
            <a:ext cx="1960711" cy="276999"/>
            <a:chOff x="6348124" y="5395473"/>
            <a:chExt cx="1960711" cy="276999"/>
          </a:xfrm>
        </p:grpSpPr>
        <p:cxnSp>
          <p:nvCxnSpPr>
            <p:cNvPr id="25" name="Egyenes összekötő 24">
              <a:extLst>
                <a:ext uri="{FF2B5EF4-FFF2-40B4-BE49-F238E27FC236}">
                  <a16:creationId xmlns:a16="http://schemas.microsoft.com/office/drawing/2014/main" id="{D9CE7F98-5571-47F0-9B04-3F4BAB34AC7C}"/>
                </a:ext>
              </a:extLst>
            </p:cNvPr>
            <p:cNvCxnSpPr>
              <a:cxnSpLocks/>
            </p:cNvCxnSpPr>
            <p:nvPr/>
          </p:nvCxnSpPr>
          <p:spPr>
            <a:xfrm flipH="1" flipV="1">
              <a:off x="6756485" y="5529836"/>
              <a:ext cx="155235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0" name="Szövegdoboz 69">
              <a:extLst>
                <a:ext uri="{FF2B5EF4-FFF2-40B4-BE49-F238E27FC236}">
                  <a16:creationId xmlns:a16="http://schemas.microsoft.com/office/drawing/2014/main" id="{99F8F0CF-8297-42F0-947B-FC4C4D3FC642}"/>
                </a:ext>
              </a:extLst>
            </p:cNvPr>
            <p:cNvSpPr txBox="1"/>
            <p:nvPr/>
          </p:nvSpPr>
          <p:spPr>
            <a:xfrm>
              <a:off x="6348124" y="5395473"/>
              <a:ext cx="420308" cy="276999"/>
            </a:xfrm>
            <a:prstGeom prst="rect">
              <a:avLst/>
            </a:prstGeom>
            <a:noFill/>
          </p:spPr>
          <p:txBody>
            <a:bodyPr wrap="none" rtlCol="0">
              <a:spAutoFit/>
            </a:bodyPr>
            <a:lstStyle/>
            <a:p>
              <a:r>
                <a:rPr lang="hu-HU" sz="1200" dirty="0"/>
                <a:t>611</a:t>
              </a:r>
            </a:p>
          </p:txBody>
        </p:sp>
      </p:grpSp>
      <p:grpSp>
        <p:nvGrpSpPr>
          <p:cNvPr id="98" name="Csoportba foglalás 97">
            <a:extLst>
              <a:ext uri="{FF2B5EF4-FFF2-40B4-BE49-F238E27FC236}">
                <a16:creationId xmlns:a16="http://schemas.microsoft.com/office/drawing/2014/main" id="{3823B283-E8F0-46CB-81AC-13CD3D77106F}"/>
              </a:ext>
            </a:extLst>
          </p:cNvPr>
          <p:cNvGrpSpPr/>
          <p:nvPr/>
        </p:nvGrpSpPr>
        <p:grpSpPr>
          <a:xfrm>
            <a:off x="6094110" y="5031150"/>
            <a:ext cx="3407783" cy="276999"/>
            <a:chOff x="6094110" y="5031150"/>
            <a:chExt cx="3407783" cy="276999"/>
          </a:xfrm>
        </p:grpSpPr>
        <p:cxnSp>
          <p:nvCxnSpPr>
            <p:cNvPr id="29" name="Egyenes összekötő 28">
              <a:extLst>
                <a:ext uri="{FF2B5EF4-FFF2-40B4-BE49-F238E27FC236}">
                  <a16:creationId xmlns:a16="http://schemas.microsoft.com/office/drawing/2014/main" id="{6BA1A816-B8AD-4387-B254-CF752BBF4DC0}"/>
                </a:ext>
              </a:extLst>
            </p:cNvPr>
            <p:cNvCxnSpPr>
              <a:cxnSpLocks/>
            </p:cNvCxnSpPr>
            <p:nvPr/>
          </p:nvCxnSpPr>
          <p:spPr>
            <a:xfrm flipH="1">
              <a:off x="6754858" y="5168443"/>
              <a:ext cx="274703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Szövegdoboz 70">
              <a:extLst>
                <a:ext uri="{FF2B5EF4-FFF2-40B4-BE49-F238E27FC236}">
                  <a16:creationId xmlns:a16="http://schemas.microsoft.com/office/drawing/2014/main" id="{FBA08F36-C1D4-49A1-AA20-0A60B87F6571}"/>
                </a:ext>
              </a:extLst>
            </p:cNvPr>
            <p:cNvSpPr txBox="1"/>
            <p:nvPr/>
          </p:nvSpPr>
          <p:spPr>
            <a:xfrm>
              <a:off x="6094110" y="5031150"/>
              <a:ext cx="699871" cy="276999"/>
            </a:xfrm>
            <a:prstGeom prst="rect">
              <a:avLst/>
            </a:prstGeom>
            <a:noFill/>
          </p:spPr>
          <p:txBody>
            <a:bodyPr wrap="square" rtlCol="0">
              <a:spAutoFit/>
            </a:bodyPr>
            <a:lstStyle/>
            <a:p>
              <a:r>
                <a:rPr lang="hu-HU" sz="1200" dirty="0" smtClean="0"/>
                <a:t>1.01·10</a:t>
              </a:r>
              <a:r>
                <a:rPr lang="hu-HU" sz="1200" baseline="30000" dirty="0" smtClean="0"/>
                <a:t>5</a:t>
              </a:r>
              <a:endParaRPr lang="hu-HU" sz="1200" baseline="30000" dirty="0"/>
            </a:p>
          </p:txBody>
        </p:sp>
      </p:grpSp>
      <p:grpSp>
        <p:nvGrpSpPr>
          <p:cNvPr id="96" name="Csoportba foglalás 95">
            <a:extLst>
              <a:ext uri="{FF2B5EF4-FFF2-40B4-BE49-F238E27FC236}">
                <a16:creationId xmlns:a16="http://schemas.microsoft.com/office/drawing/2014/main" id="{B9008B11-730D-4C73-A951-B88D56E64533}"/>
              </a:ext>
            </a:extLst>
          </p:cNvPr>
          <p:cNvGrpSpPr/>
          <p:nvPr/>
        </p:nvGrpSpPr>
        <p:grpSpPr>
          <a:xfrm>
            <a:off x="6009054" y="3118155"/>
            <a:ext cx="5022652" cy="276999"/>
            <a:chOff x="6009054" y="3118155"/>
            <a:chExt cx="5022652" cy="276999"/>
          </a:xfrm>
        </p:grpSpPr>
        <p:cxnSp>
          <p:nvCxnSpPr>
            <p:cNvPr id="19" name="Egyenes összekötő 18">
              <a:extLst>
                <a:ext uri="{FF2B5EF4-FFF2-40B4-BE49-F238E27FC236}">
                  <a16:creationId xmlns:a16="http://schemas.microsoft.com/office/drawing/2014/main" id="{C1114EC1-C01D-4BB7-A6E1-DDC757A6486F}"/>
                </a:ext>
              </a:extLst>
            </p:cNvPr>
            <p:cNvCxnSpPr>
              <a:cxnSpLocks/>
              <a:stCxn id="9" idx="2"/>
              <a:endCxn id="72" idx="3"/>
            </p:cNvCxnSpPr>
            <p:nvPr/>
          </p:nvCxnSpPr>
          <p:spPr>
            <a:xfrm flipH="1">
              <a:off x="6793243" y="3256130"/>
              <a:ext cx="4238463" cy="52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Szövegdoboz 71">
              <a:extLst>
                <a:ext uri="{FF2B5EF4-FFF2-40B4-BE49-F238E27FC236}">
                  <a16:creationId xmlns:a16="http://schemas.microsoft.com/office/drawing/2014/main" id="{907A4708-2D44-4063-9387-13BC298645A3}"/>
                </a:ext>
              </a:extLst>
            </p:cNvPr>
            <p:cNvSpPr txBox="1"/>
            <p:nvPr/>
          </p:nvSpPr>
          <p:spPr>
            <a:xfrm>
              <a:off x="6009054" y="3118155"/>
              <a:ext cx="784189" cy="276999"/>
            </a:xfrm>
            <a:prstGeom prst="rect">
              <a:avLst/>
            </a:prstGeom>
            <a:noFill/>
          </p:spPr>
          <p:txBody>
            <a:bodyPr wrap="none" rtlCol="0">
              <a:spAutoFit/>
            </a:bodyPr>
            <a:lstStyle/>
            <a:p>
              <a:r>
                <a:rPr lang="hu-HU" sz="1200" dirty="0" smtClean="0"/>
                <a:t>220.6·10</a:t>
              </a:r>
              <a:r>
                <a:rPr lang="hu-HU" sz="1200" baseline="30000" dirty="0" smtClean="0"/>
                <a:t>5</a:t>
              </a:r>
              <a:endParaRPr lang="hu-HU" sz="1200" baseline="30000" dirty="0"/>
            </a:p>
          </p:txBody>
        </p:sp>
      </p:grpSp>
      <p:grpSp>
        <p:nvGrpSpPr>
          <p:cNvPr id="80" name="Csoportba foglalás 79">
            <a:extLst>
              <a:ext uri="{FF2B5EF4-FFF2-40B4-BE49-F238E27FC236}">
                <a16:creationId xmlns:a16="http://schemas.microsoft.com/office/drawing/2014/main" id="{B7018F02-B149-4C00-BE22-E80B06BA1104}"/>
              </a:ext>
            </a:extLst>
          </p:cNvPr>
          <p:cNvGrpSpPr/>
          <p:nvPr/>
        </p:nvGrpSpPr>
        <p:grpSpPr>
          <a:xfrm>
            <a:off x="6172689" y="2052080"/>
            <a:ext cx="5771845" cy="4625456"/>
            <a:chOff x="6262629" y="2052080"/>
            <a:chExt cx="5771845" cy="4625456"/>
          </a:xfrm>
        </p:grpSpPr>
        <p:cxnSp>
          <p:nvCxnSpPr>
            <p:cNvPr id="12" name="Egyenes összekötő nyíllal 11">
              <a:extLst>
                <a:ext uri="{FF2B5EF4-FFF2-40B4-BE49-F238E27FC236}">
                  <a16:creationId xmlns:a16="http://schemas.microsoft.com/office/drawing/2014/main" id="{64BF1244-2A70-4081-997B-164986033FE0}"/>
                </a:ext>
              </a:extLst>
            </p:cNvPr>
            <p:cNvCxnSpPr>
              <a:cxnSpLocks/>
            </p:cNvCxnSpPr>
            <p:nvPr/>
          </p:nvCxnSpPr>
          <p:spPr>
            <a:xfrm flipV="1">
              <a:off x="6969283" y="2113613"/>
              <a:ext cx="0" cy="414072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Egyenes összekötő nyíllal 12">
              <a:extLst>
                <a:ext uri="{FF2B5EF4-FFF2-40B4-BE49-F238E27FC236}">
                  <a16:creationId xmlns:a16="http://schemas.microsoft.com/office/drawing/2014/main" id="{795E11A3-55A2-4DBA-BE8D-698D4E95649B}"/>
                </a:ext>
              </a:extLst>
            </p:cNvPr>
            <p:cNvCxnSpPr>
              <a:cxnSpLocks/>
            </p:cNvCxnSpPr>
            <p:nvPr/>
          </p:nvCxnSpPr>
          <p:spPr>
            <a:xfrm flipV="1">
              <a:off x="6969283" y="6235284"/>
              <a:ext cx="504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Szövegdoboz 77">
              <a:extLst>
                <a:ext uri="{FF2B5EF4-FFF2-40B4-BE49-F238E27FC236}">
                  <a16:creationId xmlns:a16="http://schemas.microsoft.com/office/drawing/2014/main" id="{25D938D2-4BB4-40F3-85F5-3BF2F196E014}"/>
                </a:ext>
              </a:extLst>
            </p:cNvPr>
            <p:cNvSpPr txBox="1"/>
            <p:nvPr/>
          </p:nvSpPr>
          <p:spPr>
            <a:xfrm>
              <a:off x="6262629" y="2052080"/>
              <a:ext cx="620554" cy="369332"/>
            </a:xfrm>
            <a:prstGeom prst="rect">
              <a:avLst/>
            </a:prstGeom>
            <a:noFill/>
          </p:spPr>
          <p:txBody>
            <a:bodyPr wrap="none" rtlCol="0">
              <a:spAutoFit/>
            </a:bodyPr>
            <a:lstStyle/>
            <a:p>
              <a:r>
                <a:rPr lang="hu-HU" dirty="0"/>
                <a:t>p/Pa</a:t>
              </a:r>
            </a:p>
          </p:txBody>
        </p:sp>
        <p:sp>
          <p:nvSpPr>
            <p:cNvPr id="79" name="Szövegdoboz 78">
              <a:extLst>
                <a:ext uri="{FF2B5EF4-FFF2-40B4-BE49-F238E27FC236}">
                  <a16:creationId xmlns:a16="http://schemas.microsoft.com/office/drawing/2014/main" id="{FF547163-9AED-47F7-9C2E-17B3D5AD87AA}"/>
                </a:ext>
              </a:extLst>
            </p:cNvPr>
            <p:cNvSpPr txBox="1"/>
            <p:nvPr/>
          </p:nvSpPr>
          <p:spPr>
            <a:xfrm>
              <a:off x="11539659" y="6308204"/>
              <a:ext cx="494815" cy="369332"/>
            </a:xfrm>
            <a:prstGeom prst="rect">
              <a:avLst/>
            </a:prstGeom>
            <a:noFill/>
          </p:spPr>
          <p:txBody>
            <a:bodyPr wrap="none" rtlCol="0">
              <a:spAutoFit/>
            </a:bodyPr>
            <a:lstStyle/>
            <a:p>
              <a:r>
                <a:rPr lang="hu-HU" dirty="0"/>
                <a:t>T/K</a:t>
              </a:r>
            </a:p>
          </p:txBody>
        </p:sp>
      </p:grpSp>
      <p:sp>
        <p:nvSpPr>
          <p:cNvPr id="81" name="Szövegdoboz 80">
            <a:extLst>
              <a:ext uri="{FF2B5EF4-FFF2-40B4-BE49-F238E27FC236}">
                <a16:creationId xmlns:a16="http://schemas.microsoft.com/office/drawing/2014/main" id="{61FE4AD4-C43E-4DAF-A4B5-DCBDE36E6BAF}"/>
              </a:ext>
            </a:extLst>
          </p:cNvPr>
          <p:cNvSpPr txBox="1"/>
          <p:nvPr/>
        </p:nvSpPr>
        <p:spPr>
          <a:xfrm>
            <a:off x="9504577" y="5247926"/>
            <a:ext cx="1236236"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vapor</a:t>
            </a:r>
            <a:endParaRPr lang="hu-HU" sz="3600" dirty="0">
              <a:latin typeface="Times New Roman" panose="02020603050405020304" pitchFamily="18" charset="0"/>
              <a:cs typeface="Times New Roman" panose="02020603050405020304" pitchFamily="18" charset="0"/>
            </a:endParaRPr>
          </a:p>
        </p:txBody>
      </p:sp>
      <p:sp>
        <p:nvSpPr>
          <p:cNvPr id="82" name="Szövegdoboz 81">
            <a:extLst>
              <a:ext uri="{FF2B5EF4-FFF2-40B4-BE49-F238E27FC236}">
                <a16:creationId xmlns:a16="http://schemas.microsoft.com/office/drawing/2014/main" id="{358054A3-B49B-40F1-B7B8-9E8FC98F38F9}"/>
              </a:ext>
            </a:extLst>
          </p:cNvPr>
          <p:cNvSpPr txBox="1"/>
          <p:nvPr/>
        </p:nvSpPr>
        <p:spPr>
          <a:xfrm>
            <a:off x="8511372" y="3939974"/>
            <a:ext cx="1261884"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liquid</a:t>
            </a:r>
            <a:endParaRPr lang="hu-HU" sz="3600" dirty="0">
              <a:latin typeface="Times New Roman" panose="02020603050405020304" pitchFamily="18" charset="0"/>
              <a:cs typeface="Times New Roman" panose="02020603050405020304" pitchFamily="18" charset="0"/>
            </a:endParaRPr>
          </a:p>
        </p:txBody>
      </p:sp>
      <p:sp>
        <p:nvSpPr>
          <p:cNvPr id="83" name="Szövegdoboz 82">
            <a:extLst>
              <a:ext uri="{FF2B5EF4-FFF2-40B4-BE49-F238E27FC236}">
                <a16:creationId xmlns:a16="http://schemas.microsoft.com/office/drawing/2014/main" id="{4E986C3A-D484-4179-A0D2-A6EA6AC44C03}"/>
              </a:ext>
            </a:extLst>
          </p:cNvPr>
          <p:cNvSpPr txBox="1"/>
          <p:nvPr/>
        </p:nvSpPr>
        <p:spPr>
          <a:xfrm rot="16200000">
            <a:off x="6886010" y="4733687"/>
            <a:ext cx="1082348"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solid</a:t>
            </a:r>
            <a:endParaRPr lang="hu-HU" sz="3600" dirty="0">
              <a:latin typeface="Times New Roman" panose="02020603050405020304" pitchFamily="18" charset="0"/>
              <a:cs typeface="Times New Roman" panose="02020603050405020304" pitchFamily="18" charset="0"/>
            </a:endParaRPr>
          </a:p>
        </p:txBody>
      </p:sp>
      <p:cxnSp>
        <p:nvCxnSpPr>
          <p:cNvPr id="85" name="Egyenes összekötő 84">
            <a:extLst>
              <a:ext uri="{FF2B5EF4-FFF2-40B4-BE49-F238E27FC236}">
                <a16:creationId xmlns:a16="http://schemas.microsoft.com/office/drawing/2014/main" id="{14281654-025E-4F18-BAFA-A83C6A7071F2}"/>
              </a:ext>
            </a:extLst>
          </p:cNvPr>
          <p:cNvCxnSpPr/>
          <p:nvPr/>
        </p:nvCxnSpPr>
        <p:spPr>
          <a:xfrm>
            <a:off x="3659475" y="5618814"/>
            <a:ext cx="79572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E1615B95-5725-40BF-92E8-76112AE14AEE}"/>
              </a:ext>
            </a:extLst>
          </p:cNvPr>
          <p:cNvCxnSpPr/>
          <p:nvPr/>
        </p:nvCxnSpPr>
        <p:spPr>
          <a:xfrm>
            <a:off x="3659475" y="5168443"/>
            <a:ext cx="79572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Egyenes összekötő 86">
            <a:extLst>
              <a:ext uri="{FF2B5EF4-FFF2-40B4-BE49-F238E27FC236}">
                <a16:creationId xmlns:a16="http://schemas.microsoft.com/office/drawing/2014/main" id="{8727BDF4-80C5-41C5-8FD6-2B1F4B8A1C35}"/>
              </a:ext>
            </a:extLst>
          </p:cNvPr>
          <p:cNvCxnSpPr/>
          <p:nvPr/>
        </p:nvCxnSpPr>
        <p:spPr>
          <a:xfrm>
            <a:off x="3659475" y="4662810"/>
            <a:ext cx="7957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Csoportba foglalás 5">
            <a:extLst>
              <a:ext uri="{FF2B5EF4-FFF2-40B4-BE49-F238E27FC236}">
                <a16:creationId xmlns:a16="http://schemas.microsoft.com/office/drawing/2014/main" id="{40770938-797B-4EA3-85A3-5F9BEA60A6C8}"/>
              </a:ext>
            </a:extLst>
          </p:cNvPr>
          <p:cNvGrpSpPr/>
          <p:nvPr/>
        </p:nvGrpSpPr>
        <p:grpSpPr>
          <a:xfrm>
            <a:off x="7817426" y="2539758"/>
            <a:ext cx="1768433" cy="3013335"/>
            <a:chOff x="7817426" y="2539758"/>
            <a:chExt cx="1768433" cy="3013335"/>
          </a:xfrm>
        </p:grpSpPr>
        <p:sp>
          <p:nvSpPr>
            <p:cNvPr id="88" name="Szövegdoboz 87">
              <a:extLst>
                <a:ext uri="{FF2B5EF4-FFF2-40B4-BE49-F238E27FC236}">
                  <a16:creationId xmlns:a16="http://schemas.microsoft.com/office/drawing/2014/main" id="{C3E1F580-8478-49AE-9070-B7EA308D6658}"/>
                </a:ext>
              </a:extLst>
            </p:cNvPr>
            <p:cNvSpPr txBox="1"/>
            <p:nvPr/>
          </p:nvSpPr>
          <p:spPr>
            <a:xfrm>
              <a:off x="7817426" y="2539758"/>
              <a:ext cx="1768433"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triple point</a:t>
              </a:r>
              <a:endParaRPr lang="hu-HU" sz="2800" dirty="0">
                <a:latin typeface="Times New Roman" panose="02020603050405020304" pitchFamily="18" charset="0"/>
                <a:cs typeface="Times New Roman" panose="02020603050405020304" pitchFamily="18" charset="0"/>
              </a:endParaRPr>
            </a:p>
          </p:txBody>
        </p:sp>
        <p:cxnSp>
          <p:nvCxnSpPr>
            <p:cNvPr id="90" name="Egyenes összekötő nyíllal 89">
              <a:extLst>
                <a:ext uri="{FF2B5EF4-FFF2-40B4-BE49-F238E27FC236}">
                  <a16:creationId xmlns:a16="http://schemas.microsoft.com/office/drawing/2014/main" id="{8B5E24B9-276E-47A3-9A07-8959D5725172}"/>
                </a:ext>
              </a:extLst>
            </p:cNvPr>
            <p:cNvCxnSpPr>
              <a:cxnSpLocks/>
              <a:stCxn id="88" idx="2"/>
              <a:endCxn id="5" idx="2"/>
            </p:cNvCxnSpPr>
            <p:nvPr/>
          </p:nvCxnSpPr>
          <p:spPr>
            <a:xfrm flipH="1">
              <a:off x="8320978" y="3062978"/>
              <a:ext cx="380665" cy="2490115"/>
            </a:xfrm>
            <a:prstGeom prst="straightConnector1">
              <a:avLst/>
            </a:prstGeom>
            <a:ln w="25400">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grpSp>
      <p:grpSp>
        <p:nvGrpSpPr>
          <p:cNvPr id="14" name="Csoportba foglalás 13">
            <a:extLst>
              <a:ext uri="{FF2B5EF4-FFF2-40B4-BE49-F238E27FC236}">
                <a16:creationId xmlns:a16="http://schemas.microsoft.com/office/drawing/2014/main" id="{BEEC9825-C3EB-42E3-8743-266F034A336E}"/>
              </a:ext>
            </a:extLst>
          </p:cNvPr>
          <p:cNvGrpSpPr/>
          <p:nvPr/>
        </p:nvGrpSpPr>
        <p:grpSpPr>
          <a:xfrm>
            <a:off x="9062956" y="1786320"/>
            <a:ext cx="2028530" cy="1405737"/>
            <a:chOff x="9062956" y="1786320"/>
            <a:chExt cx="2028530" cy="1405737"/>
          </a:xfrm>
        </p:grpSpPr>
        <p:sp>
          <p:nvSpPr>
            <p:cNvPr id="92" name="Szövegdoboz 91">
              <a:extLst>
                <a:ext uri="{FF2B5EF4-FFF2-40B4-BE49-F238E27FC236}">
                  <a16:creationId xmlns:a16="http://schemas.microsoft.com/office/drawing/2014/main" id="{C54D9D1B-264B-4657-B034-E9055749E492}"/>
                </a:ext>
              </a:extLst>
            </p:cNvPr>
            <p:cNvSpPr txBox="1"/>
            <p:nvPr/>
          </p:nvSpPr>
          <p:spPr>
            <a:xfrm>
              <a:off x="9062956" y="1786320"/>
              <a:ext cx="192392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c</a:t>
              </a:r>
              <a:r>
                <a:rPr lang="hu-HU" sz="2800" dirty="0" smtClean="0">
                  <a:latin typeface="Times New Roman" panose="02020603050405020304" pitchFamily="18" charset="0"/>
                  <a:cs typeface="Times New Roman" panose="02020603050405020304" pitchFamily="18" charset="0"/>
                </a:rPr>
                <a:t>ritical state</a:t>
              </a:r>
              <a:endParaRPr lang="hu-HU" sz="2800" dirty="0">
                <a:latin typeface="Times New Roman" panose="02020603050405020304" pitchFamily="18" charset="0"/>
                <a:cs typeface="Times New Roman" panose="02020603050405020304" pitchFamily="18" charset="0"/>
              </a:endParaRPr>
            </a:p>
          </p:txBody>
        </p:sp>
        <p:cxnSp>
          <p:nvCxnSpPr>
            <p:cNvPr id="93" name="Egyenes összekötő nyíllal 92">
              <a:extLst>
                <a:ext uri="{FF2B5EF4-FFF2-40B4-BE49-F238E27FC236}">
                  <a16:creationId xmlns:a16="http://schemas.microsoft.com/office/drawing/2014/main" id="{47D2EED1-BE0A-4302-95BC-AA789493F585}"/>
                </a:ext>
              </a:extLst>
            </p:cNvPr>
            <p:cNvCxnSpPr>
              <a:cxnSpLocks/>
              <a:stCxn id="92" idx="2"/>
              <a:endCxn id="9" idx="0"/>
            </p:cNvCxnSpPr>
            <p:nvPr/>
          </p:nvCxnSpPr>
          <p:spPr>
            <a:xfrm>
              <a:off x="10024919" y="2309540"/>
              <a:ext cx="1066567" cy="882517"/>
            </a:xfrm>
            <a:prstGeom prst="straightConnector1">
              <a:avLst/>
            </a:prstGeom>
            <a:ln w="25400">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grpSp>
      <p:sp>
        <p:nvSpPr>
          <p:cNvPr id="47" name="Szövegdoboz 46">
            <a:extLst>
              <a:ext uri="{FF2B5EF4-FFF2-40B4-BE49-F238E27FC236}">
                <a16:creationId xmlns:a16="http://schemas.microsoft.com/office/drawing/2014/main" id="{489B8F86-3E32-469D-8E20-C7AB42A9ED8B}"/>
              </a:ext>
            </a:extLst>
          </p:cNvPr>
          <p:cNvSpPr txBox="1"/>
          <p:nvPr/>
        </p:nvSpPr>
        <p:spPr>
          <a:xfrm>
            <a:off x="11211838" y="4131412"/>
            <a:ext cx="800219"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gas</a:t>
            </a:r>
            <a:endParaRPr lang="hu-H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12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anim calcmode="lin" valueType="num">
                                      <p:cBhvr additive="base">
                                        <p:cTn id="9" dur="500" fill="hold"/>
                                        <p:tgtEl>
                                          <p:spTgt spid="100"/>
                                        </p:tgtEl>
                                        <p:attrNameLst>
                                          <p:attrName>ppt_x</p:attrName>
                                        </p:attrNameLst>
                                      </p:cBhvr>
                                      <p:tavLst>
                                        <p:tav tm="0">
                                          <p:val>
                                            <p:strVal val="#ppt_x"/>
                                          </p:val>
                                        </p:tav>
                                        <p:tav tm="100000">
                                          <p:val>
                                            <p:strVal val="#ppt_x"/>
                                          </p:val>
                                        </p:tav>
                                      </p:tavLst>
                                    </p:anim>
                                    <p:anim calcmode="lin" valueType="num">
                                      <p:cBhvr additive="base">
                                        <p:cTn id="10" dur="500" fill="hold"/>
                                        <p:tgtEl>
                                          <p:spTgt spid="100"/>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100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1+#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2" presetClass="entr" presetSubtype="4" fill="hold" nodeType="afterEffect">
                                  <p:stCondLst>
                                    <p:cond delay="150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ppt_x"/>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500"/>
                                  </p:stCondLst>
                                  <p:childTnLst>
                                    <p:animEffect transition="out" filter="fade">
                                      <p:cBhvr>
                                        <p:cTn id="36" dur="500" tmFilter="0, 0; .2, .5; .8, .5; 1, 0"/>
                                        <p:tgtEl>
                                          <p:spTgt spid="98"/>
                                        </p:tgtEl>
                                      </p:cBhvr>
                                    </p:animEffect>
                                    <p:animScale>
                                      <p:cBhvr>
                                        <p:cTn id="37" dur="250" autoRev="1" fill="hold"/>
                                        <p:tgtEl>
                                          <p:spTgt spid="98"/>
                                        </p:tgtEl>
                                      </p:cBhvr>
                                      <p:by x="105000" y="105000"/>
                                    </p:animScale>
                                  </p:childTnLst>
                                </p:cTn>
                              </p:par>
                            </p:childTnLst>
                          </p:cTn>
                        </p:par>
                        <p:par>
                          <p:cTn id="38" fill="hold">
                            <p:stCondLst>
                              <p:cond delay="1000"/>
                            </p:stCondLst>
                            <p:childTnLst>
                              <p:par>
                                <p:cTn id="39" presetID="1" presetClass="entr" presetSubtype="0" fill="hold" nodeType="afterEffect">
                                  <p:stCondLst>
                                    <p:cond delay="1000"/>
                                  </p:stCondLst>
                                  <p:childTnLst>
                                    <p:set>
                                      <p:cBhvr>
                                        <p:cTn id="40" dur="1" fill="hold">
                                          <p:stCondLst>
                                            <p:cond delay="0"/>
                                          </p:stCondLst>
                                        </p:cTn>
                                        <p:tgtEl>
                                          <p:spTgt spid="99"/>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1000"/>
                                  </p:stCondLst>
                                  <p:childTnLst>
                                    <p:set>
                                      <p:cBhvr>
                                        <p:cTn id="43" dur="1" fill="hold">
                                          <p:stCondLst>
                                            <p:cond delay="0"/>
                                          </p:stCondLst>
                                        </p:cTn>
                                        <p:tgtEl>
                                          <p:spTgt spid="8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par>
                          <p:cTn id="48" fill="hold">
                            <p:stCondLst>
                              <p:cond delay="0"/>
                            </p:stCondLst>
                            <p:childTnLst>
                              <p:par>
                                <p:cTn id="49" presetID="2" presetClass="entr" presetSubtype="4" fill="hold" nodeType="afterEffect">
                                  <p:stCondLst>
                                    <p:cond delay="100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ppt_x"/>
                                          </p:val>
                                        </p:tav>
                                        <p:tav tm="100000">
                                          <p:val>
                                            <p:strVal val="#ppt_x"/>
                                          </p:val>
                                        </p:tav>
                                      </p:tavLst>
                                    </p:anim>
                                    <p:anim calcmode="lin" valueType="num">
                                      <p:cBhvr additive="base">
                                        <p:cTn id="57"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99"/>
                                        </p:tgtEl>
                                      </p:cBhvr>
                                    </p:animEffect>
                                    <p:animScale>
                                      <p:cBhvr>
                                        <p:cTn id="62" dur="250" autoRev="1" fill="hold"/>
                                        <p:tgtEl>
                                          <p:spTgt spid="9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500"/>
                                  </p:stCondLst>
                                  <p:childTnLst>
                                    <p:set>
                                      <p:cBhvr>
                                        <p:cTn id="83" dur="1" fill="hold">
                                          <p:stCondLst>
                                            <p:cond delay="0"/>
                                          </p:stCondLst>
                                        </p:cTn>
                                        <p:tgtEl>
                                          <p:spTgt spid="11"/>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nodeType="afterEffect">
                                  <p:stCondLst>
                                    <p:cond delay="50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par>
                          <p:cTn id="91" fill="hold">
                            <p:stCondLst>
                              <p:cond delay="0"/>
                            </p:stCondLst>
                            <p:childTnLst>
                              <p:par>
                                <p:cTn id="92" presetID="2" presetClass="entr" presetSubtype="1" fill="hold" nodeType="afterEffect">
                                  <p:stCondLst>
                                    <p:cond delay="500"/>
                                  </p:stCondLst>
                                  <p:childTnLst>
                                    <p:set>
                                      <p:cBhvr>
                                        <p:cTn id="93" dur="1" fill="hold">
                                          <p:stCondLst>
                                            <p:cond delay="0"/>
                                          </p:stCondLst>
                                        </p:cTn>
                                        <p:tgtEl>
                                          <p:spTgt spid="97"/>
                                        </p:tgtEl>
                                        <p:attrNameLst>
                                          <p:attrName>style.visibility</p:attrName>
                                        </p:attrNameLst>
                                      </p:cBhvr>
                                      <p:to>
                                        <p:strVal val="visible"/>
                                      </p:to>
                                    </p:set>
                                    <p:anim calcmode="lin" valueType="num">
                                      <p:cBhvr additive="base">
                                        <p:cTn id="94" dur="500" fill="hold"/>
                                        <p:tgtEl>
                                          <p:spTgt spid="97"/>
                                        </p:tgtEl>
                                        <p:attrNameLst>
                                          <p:attrName>ppt_x</p:attrName>
                                        </p:attrNameLst>
                                      </p:cBhvr>
                                      <p:tavLst>
                                        <p:tav tm="0">
                                          <p:val>
                                            <p:strVal val="#ppt_x"/>
                                          </p:val>
                                        </p:tav>
                                        <p:tav tm="100000">
                                          <p:val>
                                            <p:strVal val="#ppt_x"/>
                                          </p:val>
                                        </p:tav>
                                      </p:tavLst>
                                    </p:anim>
                                    <p:anim calcmode="lin" valueType="num">
                                      <p:cBhvr additive="base">
                                        <p:cTn id="95" dur="500" fill="hold"/>
                                        <p:tgtEl>
                                          <p:spTgt spid="97"/>
                                        </p:tgtEl>
                                        <p:attrNameLst>
                                          <p:attrName>ppt_y</p:attrName>
                                        </p:attrNameLst>
                                      </p:cBhvr>
                                      <p:tavLst>
                                        <p:tav tm="0">
                                          <p:val>
                                            <p:strVal val="0-#ppt_h/2"/>
                                          </p:val>
                                        </p:tav>
                                        <p:tav tm="100000">
                                          <p:val>
                                            <p:strVal val="#ppt_y"/>
                                          </p:val>
                                        </p:tav>
                                      </p:tavLst>
                                    </p:anim>
                                  </p:childTnLst>
                                </p:cTn>
                              </p:par>
                            </p:childTnLst>
                          </p:cTn>
                        </p:par>
                        <p:par>
                          <p:cTn id="96" fill="hold">
                            <p:stCondLst>
                              <p:cond delay="1000"/>
                            </p:stCondLst>
                            <p:childTnLst>
                              <p:par>
                                <p:cTn id="97" presetID="2" presetClass="entr" presetSubtype="2" fill="hold" nodeType="afterEffect">
                                  <p:stCondLst>
                                    <p:cond delay="500"/>
                                  </p:stCondLst>
                                  <p:childTnLst>
                                    <p:set>
                                      <p:cBhvr>
                                        <p:cTn id="98" dur="1" fill="hold">
                                          <p:stCondLst>
                                            <p:cond delay="0"/>
                                          </p:stCondLst>
                                        </p:cTn>
                                        <p:tgtEl>
                                          <p:spTgt spid="96"/>
                                        </p:tgtEl>
                                        <p:attrNameLst>
                                          <p:attrName>style.visibility</p:attrName>
                                        </p:attrNameLst>
                                      </p:cBhvr>
                                      <p:to>
                                        <p:strVal val="visible"/>
                                      </p:to>
                                    </p:set>
                                    <p:anim calcmode="lin" valueType="num">
                                      <p:cBhvr additive="base">
                                        <p:cTn id="99" dur="500" fill="hold"/>
                                        <p:tgtEl>
                                          <p:spTgt spid="96"/>
                                        </p:tgtEl>
                                        <p:attrNameLst>
                                          <p:attrName>ppt_x</p:attrName>
                                        </p:attrNameLst>
                                      </p:cBhvr>
                                      <p:tavLst>
                                        <p:tav tm="0">
                                          <p:val>
                                            <p:strVal val="1+#ppt_w/2"/>
                                          </p:val>
                                        </p:tav>
                                        <p:tav tm="100000">
                                          <p:val>
                                            <p:strVal val="#ppt_x"/>
                                          </p:val>
                                        </p:tav>
                                      </p:tavLst>
                                    </p:anim>
                                    <p:anim calcmode="lin" valueType="num">
                                      <p:cBhvr additive="base">
                                        <p:cTn id="100" dur="500" fill="hold"/>
                                        <p:tgtEl>
                                          <p:spTgt spid="96"/>
                                        </p:tgtEl>
                                        <p:attrNameLst>
                                          <p:attrName>ppt_y</p:attrName>
                                        </p:attrNameLst>
                                      </p:cBhvr>
                                      <p:tavLst>
                                        <p:tav tm="0">
                                          <p:val>
                                            <p:strVal val="#ppt_y"/>
                                          </p:val>
                                        </p:tav>
                                        <p:tav tm="100000">
                                          <p:val>
                                            <p:strVal val="#ppt_y"/>
                                          </p:val>
                                        </p:tav>
                                      </p:tavLst>
                                    </p:anim>
                                  </p:childTnLst>
                                </p:cTn>
                              </p:par>
                            </p:childTnLst>
                          </p:cTn>
                        </p:par>
                        <p:par>
                          <p:cTn id="101" fill="hold">
                            <p:stCondLst>
                              <p:cond delay="2000"/>
                            </p:stCondLst>
                            <p:childTnLst>
                              <p:par>
                                <p:cTn id="102" presetID="1" presetClass="entr" presetSubtype="0" fill="hold" grpId="0" nodeType="afterEffect">
                                  <p:stCondLst>
                                    <p:cond delay="2000"/>
                                  </p:stCondLst>
                                  <p:childTnLst>
                                    <p:set>
                                      <p:cBhvr>
                                        <p:cTn id="10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1" grpId="0"/>
      <p:bldP spid="82" grpId="0"/>
      <p:bldP spid="83" grpId="0"/>
      <p:bldP spid="4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églalap 151">
            <a:extLst>
              <a:ext uri="{FF2B5EF4-FFF2-40B4-BE49-F238E27FC236}">
                <a16:creationId xmlns:a16="http://schemas.microsoft.com/office/drawing/2014/main" id="{13018CF3-875C-41FB-89E5-DD100E3D1385}"/>
              </a:ext>
            </a:extLst>
          </p:cNvPr>
          <p:cNvSpPr/>
          <p:nvPr/>
        </p:nvSpPr>
        <p:spPr>
          <a:xfrm>
            <a:off x="771118" y="4160972"/>
            <a:ext cx="2123994" cy="121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a:extLst>
              <a:ext uri="{FF2B5EF4-FFF2-40B4-BE49-F238E27FC236}">
                <a16:creationId xmlns:a16="http://schemas.microsoft.com/office/drawing/2014/main" id="{1F2425F6-2622-4FB6-A268-BDBF938A2A07}"/>
              </a:ext>
            </a:extLst>
          </p:cNvPr>
          <p:cNvSpPr/>
          <p:nvPr/>
        </p:nvSpPr>
        <p:spPr>
          <a:xfrm>
            <a:off x="756536" y="3776271"/>
            <a:ext cx="2123994" cy="159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Critical status - clarification</a:t>
            </a:r>
          </a:p>
        </p:txBody>
      </p:sp>
      <p:sp>
        <p:nvSpPr>
          <p:cNvPr id="153" name="Tartalom helye 152">
            <a:extLst>
              <a:ext uri="{FF2B5EF4-FFF2-40B4-BE49-F238E27FC236}">
                <a16:creationId xmlns:a16="http://schemas.microsoft.com/office/drawing/2014/main" id="{3019C480-00CE-481E-AE4D-1840FB02E158}"/>
              </a:ext>
            </a:extLst>
          </p:cNvPr>
          <p:cNvSpPr>
            <a:spLocks noGrp="1"/>
          </p:cNvSpPr>
          <p:nvPr>
            <p:ph idx="1"/>
          </p:nvPr>
        </p:nvSpPr>
        <p:spPr>
          <a:xfrm>
            <a:off x="3790475" y="1612291"/>
            <a:ext cx="8249968" cy="5064279"/>
          </a:xfrm>
        </p:spPr>
        <p:txBody>
          <a:bodyPr>
            <a:normAutofit fontScale="92500"/>
          </a:bodyPr>
          <a:lstStyle/>
          <a:p>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start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heating the liquid </a:t>
            </a:r>
            <a:r>
              <a:rPr lang="en-US" dirty="0" smtClean="0">
                <a:latin typeface="Times New Roman" panose="02020603050405020304" pitchFamily="18" charset="0"/>
                <a:cs typeface="Times New Roman" panose="02020603050405020304" pitchFamily="18" charset="0"/>
              </a:rPr>
              <a:t>in </a:t>
            </a:r>
            <a:r>
              <a:rPr lang="hu-HU" dirty="0" smtClean="0">
                <a:latin typeface="Times New Roman" panose="02020603050405020304" pitchFamily="18" charset="0"/>
                <a:cs typeface="Times New Roman" panose="02020603050405020304" pitchFamily="18" charset="0"/>
              </a:rPr>
              <a:t>a vacuum chamber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number of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can escape into the vapor </a:t>
            </a:r>
            <a:r>
              <a:rPr lang="hu-HU" dirty="0" smtClean="0">
                <a:latin typeface="Times New Roman" panose="02020603050405020304" pitchFamily="18" charset="0"/>
                <a:cs typeface="Times New Roman" panose="02020603050405020304" pitchFamily="18" charset="0"/>
              </a:rPr>
              <a:t>phase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increases, the pressure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vapor </a:t>
            </a:r>
            <a:r>
              <a:rPr lang="hu-HU" dirty="0" smtClean="0">
                <a:latin typeface="Times New Roman" panose="02020603050405020304" pitchFamily="18" charset="0"/>
                <a:cs typeface="Times New Roman" panose="02020603050405020304" pitchFamily="18" charset="0"/>
              </a:rPr>
              <a:t>phase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increases, and the density of the vapor increases.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Meanwhile, the density in the liquid phase decreases because the thermal energy pushes the </a:t>
            </a:r>
            <a:r>
              <a:rPr lang="hu-HU" dirty="0" smtClean="0">
                <a:latin typeface="Times New Roman" panose="02020603050405020304" pitchFamily="18" charset="0"/>
                <a:cs typeface="Times New Roman" panose="02020603050405020304" pitchFamily="18" charset="0"/>
              </a:rPr>
              <a:t>mulecules</a:t>
            </a:r>
            <a:r>
              <a:rPr lang="en-US" dirty="0" smtClean="0">
                <a:latin typeface="Times New Roman" panose="02020603050405020304" pitchFamily="18" charset="0"/>
                <a:cs typeface="Times New Roman" panose="02020603050405020304" pitchFamily="18" charset="0"/>
              </a:rPr>
              <a:t> apart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 temperature characteristic </a:t>
            </a:r>
            <a:r>
              <a:rPr lang="hu-HU" dirty="0" smtClean="0">
                <a:latin typeface="Times New Roman" panose="02020603050405020304" pitchFamily="18" charset="0"/>
                <a:cs typeface="Times New Roman" panose="02020603050405020304" pitchFamily="18" charset="0"/>
              </a:rPr>
              <a:t>for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liquid, the increasing vapor density and the decreasing liquid density become equal and the phase boundary disappears, without the </a:t>
            </a:r>
            <a:r>
              <a:rPr lang="hu-HU" dirty="0" smtClean="0">
                <a:latin typeface="Times New Roman" panose="02020603050405020304" pitchFamily="18" charset="0"/>
                <a:cs typeface="Times New Roman" panose="02020603050405020304" pitchFamily="18" charset="0"/>
              </a:rPr>
              <a:t>evaporation of the </a:t>
            </a:r>
            <a:r>
              <a:rPr lang="en-US" dirty="0" smtClean="0">
                <a:latin typeface="Times New Roman" panose="02020603050405020304" pitchFamily="18" charset="0"/>
                <a:cs typeface="Times New Roman" panose="02020603050405020304" pitchFamily="18" charset="0"/>
              </a:rPr>
              <a:t>entire </a:t>
            </a:r>
            <a:r>
              <a:rPr lang="en-US" dirty="0">
                <a:latin typeface="Times New Roman" panose="02020603050405020304" pitchFamily="18" charset="0"/>
                <a:cs typeface="Times New Roman" panose="02020603050405020304" pitchFamily="18" charset="0"/>
              </a:rPr>
              <a:t>volume of the </a:t>
            </a:r>
            <a:r>
              <a:rPr lang="en-US" dirty="0" smtClean="0">
                <a:latin typeface="Times New Roman" panose="02020603050405020304" pitchFamily="18" charset="0"/>
                <a:cs typeface="Times New Roman" panose="02020603050405020304" pitchFamily="18" charset="0"/>
              </a:rPr>
              <a:t>liquid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temperature is the critical temperature, and the pressure is the critical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24B18CFB-C276-4274-9925-DB2A246F3F9A}"/>
              </a:ext>
            </a:extLst>
          </p:cNvPr>
          <p:cNvSpPr/>
          <p:nvPr/>
        </p:nvSpPr>
        <p:spPr>
          <a:xfrm>
            <a:off x="751859" y="3422917"/>
            <a:ext cx="2123994" cy="1983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 name="Csoportba foglalás 4">
            <a:extLst>
              <a:ext uri="{FF2B5EF4-FFF2-40B4-BE49-F238E27FC236}">
                <a16:creationId xmlns:a16="http://schemas.microsoft.com/office/drawing/2014/main" id="{05C1D40D-C333-4ACE-9A41-49BCE83125A9}"/>
              </a:ext>
            </a:extLst>
          </p:cNvPr>
          <p:cNvGrpSpPr/>
          <p:nvPr/>
        </p:nvGrpSpPr>
        <p:grpSpPr>
          <a:xfrm>
            <a:off x="704051" y="1083122"/>
            <a:ext cx="2980036" cy="4370662"/>
            <a:chOff x="6805341" y="2015146"/>
            <a:chExt cx="2980036" cy="4370662"/>
          </a:xfrm>
        </p:grpSpPr>
        <p:sp>
          <p:nvSpPr>
            <p:cNvPr id="6" name="Téglalap: lekerekített 5">
              <a:extLst>
                <a:ext uri="{FF2B5EF4-FFF2-40B4-BE49-F238E27FC236}">
                  <a16:creationId xmlns:a16="http://schemas.microsoft.com/office/drawing/2014/main" id="{B9D2EE3F-97C0-4D8B-A8C8-52E48C0ADF10}"/>
                </a:ext>
              </a:extLst>
            </p:cNvPr>
            <p:cNvSpPr/>
            <p:nvPr/>
          </p:nvSpPr>
          <p:spPr>
            <a:xfrm>
              <a:off x="6841197" y="3114996"/>
              <a:ext cx="2175164" cy="3270812"/>
            </a:xfrm>
            <a:prstGeom prst="round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EB2725FF-85B3-4848-A5D3-DE18FC24AC45}"/>
                </a:ext>
              </a:extLst>
            </p:cNvPr>
            <p:cNvSpPr/>
            <p:nvPr/>
          </p:nvSpPr>
          <p:spPr>
            <a:xfrm>
              <a:off x="7802980" y="2649719"/>
              <a:ext cx="203922" cy="63276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A1A393BF-9546-498A-8960-7D0DCC9E5687}"/>
                </a:ext>
              </a:extLst>
            </p:cNvPr>
            <p:cNvSpPr/>
            <p:nvPr/>
          </p:nvSpPr>
          <p:spPr>
            <a:xfrm>
              <a:off x="7482348" y="2015146"/>
              <a:ext cx="845186" cy="84518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5C766B31-2640-4F48-9429-D611BB298313}"/>
                </a:ext>
              </a:extLst>
            </p:cNvPr>
            <p:cNvSpPr/>
            <p:nvPr/>
          </p:nvSpPr>
          <p:spPr>
            <a:xfrm rot="2700000">
              <a:off x="9112431" y="2343502"/>
              <a:ext cx="203922" cy="112267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5A314D65-DBA6-4596-BDEC-940044A09048}"/>
                </a:ext>
              </a:extLst>
            </p:cNvPr>
            <p:cNvCxnSpPr>
              <a:cxnSpLocks/>
            </p:cNvCxnSpPr>
            <p:nvPr/>
          </p:nvCxnSpPr>
          <p:spPr>
            <a:xfrm>
              <a:off x="6805341" y="6326860"/>
              <a:ext cx="2254988"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a16="http://schemas.microsoft.com/office/drawing/2014/main" id="{D11868BA-27E4-4222-B491-ACA55D330517}"/>
                </a:ext>
              </a:extLst>
            </p:cNvPr>
            <p:cNvSpPr/>
            <p:nvPr/>
          </p:nvSpPr>
          <p:spPr>
            <a:xfrm rot="2700000">
              <a:off x="8600931" y="3176122"/>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1B41BDBC-2A65-4986-862E-D7653530D25F}"/>
                </a:ext>
              </a:extLst>
            </p:cNvPr>
            <p:cNvSpPr/>
            <p:nvPr/>
          </p:nvSpPr>
          <p:spPr>
            <a:xfrm rot="2700000">
              <a:off x="9443411" y="2333337"/>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38A6B4AE-64CD-41F2-8842-DEA663215AA7}"/>
                </a:ext>
              </a:extLst>
            </p:cNvPr>
            <p:cNvSpPr/>
            <p:nvPr/>
          </p:nvSpPr>
          <p:spPr>
            <a:xfrm>
              <a:off x="7878797" y="3220764"/>
              <a:ext cx="5400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4" name="Egyenes összekötő 13">
            <a:extLst>
              <a:ext uri="{FF2B5EF4-FFF2-40B4-BE49-F238E27FC236}">
                <a16:creationId xmlns:a16="http://schemas.microsoft.com/office/drawing/2014/main" id="{99D75943-6D9D-49D0-BFFC-A232B6E33B5C}"/>
              </a:ext>
            </a:extLst>
          </p:cNvPr>
          <p:cNvCxnSpPr>
            <a:cxnSpLocks/>
          </p:cNvCxnSpPr>
          <p:nvPr/>
        </p:nvCxnSpPr>
        <p:spPr>
          <a:xfrm>
            <a:off x="3093753" y="1490505"/>
            <a:ext cx="499743" cy="4865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Csoportba foglalás 50">
            <a:extLst>
              <a:ext uri="{FF2B5EF4-FFF2-40B4-BE49-F238E27FC236}">
                <a16:creationId xmlns:a16="http://schemas.microsoft.com/office/drawing/2014/main" id="{4C2C68CE-FEC7-4479-B4D4-D1BBC4CF5C06}"/>
              </a:ext>
            </a:extLst>
          </p:cNvPr>
          <p:cNvGrpSpPr/>
          <p:nvPr/>
        </p:nvGrpSpPr>
        <p:grpSpPr>
          <a:xfrm>
            <a:off x="1351294" y="1111586"/>
            <a:ext cx="902034" cy="479941"/>
            <a:chOff x="8744353" y="2058124"/>
            <a:chExt cx="902034" cy="479941"/>
          </a:xfrm>
        </p:grpSpPr>
        <p:grpSp>
          <p:nvGrpSpPr>
            <p:cNvPr id="52" name="Csoportba foglalás 51">
              <a:extLst>
                <a:ext uri="{FF2B5EF4-FFF2-40B4-BE49-F238E27FC236}">
                  <a16:creationId xmlns:a16="http://schemas.microsoft.com/office/drawing/2014/main" id="{DAFBAA75-807B-46E3-BE18-D93DF076924C}"/>
                </a:ext>
              </a:extLst>
            </p:cNvPr>
            <p:cNvGrpSpPr/>
            <p:nvPr/>
          </p:nvGrpSpPr>
          <p:grpSpPr>
            <a:xfrm>
              <a:off x="8933783" y="2242635"/>
              <a:ext cx="576175" cy="193004"/>
              <a:chOff x="8933783" y="2242635"/>
              <a:chExt cx="576175" cy="193004"/>
            </a:xfrm>
          </p:grpSpPr>
          <p:cxnSp>
            <p:nvCxnSpPr>
              <p:cNvPr id="56" name="Egyenes összekötő 55">
                <a:extLst>
                  <a:ext uri="{FF2B5EF4-FFF2-40B4-BE49-F238E27FC236}">
                    <a16:creationId xmlns:a16="http://schemas.microsoft.com/office/drawing/2014/main" id="{D1B73412-9B73-41C8-9601-1788A97A82F0}"/>
                  </a:ext>
                </a:extLst>
              </p:cNvPr>
              <p:cNvCxnSpPr>
                <a:cxnSpLocks/>
              </p:cNvCxnSpPr>
              <p:nvPr/>
            </p:nvCxnSpPr>
            <p:spPr>
              <a:xfrm>
                <a:off x="9192542" y="22426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a:extLst>
                  <a:ext uri="{FF2B5EF4-FFF2-40B4-BE49-F238E27FC236}">
                    <a16:creationId xmlns:a16="http://schemas.microsoft.com/office/drawing/2014/main" id="{95A1250B-59E8-4ED9-B854-A9258665FA38}"/>
                  </a:ext>
                </a:extLst>
              </p:cNvPr>
              <p:cNvCxnSpPr>
                <a:cxnSpLocks/>
              </p:cNvCxnSpPr>
              <p:nvPr/>
            </p:nvCxnSpPr>
            <p:spPr>
              <a:xfrm rot="2700000">
                <a:off x="9463798" y="2356964"/>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a:extLst>
                  <a:ext uri="{FF2B5EF4-FFF2-40B4-BE49-F238E27FC236}">
                    <a16:creationId xmlns:a16="http://schemas.microsoft.com/office/drawing/2014/main" id="{E1E2C3E7-046B-4EE2-987F-0F9F5E9E8BA6}"/>
                  </a:ext>
                </a:extLst>
              </p:cNvPr>
              <p:cNvCxnSpPr>
                <a:cxnSpLocks/>
              </p:cNvCxnSpPr>
              <p:nvPr/>
            </p:nvCxnSpPr>
            <p:spPr>
              <a:xfrm rot="18900000">
                <a:off x="8933783" y="2343318"/>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a:extLst>
                  <a:ext uri="{FF2B5EF4-FFF2-40B4-BE49-F238E27FC236}">
                    <a16:creationId xmlns:a16="http://schemas.microsoft.com/office/drawing/2014/main" id="{3C3F70DB-FDB5-46BE-BDB8-4F921051ED39}"/>
                  </a:ext>
                </a:extLst>
              </p:cNvPr>
              <p:cNvCxnSpPr>
                <a:cxnSpLocks/>
              </p:cNvCxnSpPr>
              <p:nvPr/>
            </p:nvCxnSpPr>
            <p:spPr>
              <a:xfrm rot="900000">
                <a:off x="9298401" y="225309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a:extLst>
                  <a:ext uri="{FF2B5EF4-FFF2-40B4-BE49-F238E27FC236}">
                    <a16:creationId xmlns:a16="http://schemas.microsoft.com/office/drawing/2014/main" id="{CF23EC50-CCCA-414B-A6EB-EA8B0A7A9811}"/>
                  </a:ext>
                </a:extLst>
              </p:cNvPr>
              <p:cNvCxnSpPr>
                <a:cxnSpLocks/>
              </p:cNvCxnSpPr>
              <p:nvPr/>
            </p:nvCxnSpPr>
            <p:spPr>
              <a:xfrm rot="1800000">
                <a:off x="9387440" y="229175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gyenes összekötő 60">
                <a:extLst>
                  <a:ext uri="{FF2B5EF4-FFF2-40B4-BE49-F238E27FC236}">
                    <a16:creationId xmlns:a16="http://schemas.microsoft.com/office/drawing/2014/main" id="{B4233E6F-F94D-4502-B93A-6D7BF92213AC}"/>
                  </a:ext>
                </a:extLst>
              </p:cNvPr>
              <p:cNvCxnSpPr>
                <a:cxnSpLocks/>
              </p:cNvCxnSpPr>
              <p:nvPr/>
            </p:nvCxnSpPr>
            <p:spPr>
              <a:xfrm rot="19800000">
                <a:off x="9016547" y="228610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Egyenes összekötő 61">
                <a:extLst>
                  <a:ext uri="{FF2B5EF4-FFF2-40B4-BE49-F238E27FC236}">
                    <a16:creationId xmlns:a16="http://schemas.microsoft.com/office/drawing/2014/main" id="{F2A85087-4A1B-4975-9990-D7A128F81CBC}"/>
                  </a:ext>
                </a:extLst>
              </p:cNvPr>
              <p:cNvCxnSpPr>
                <a:cxnSpLocks/>
              </p:cNvCxnSpPr>
              <p:nvPr/>
            </p:nvCxnSpPr>
            <p:spPr>
              <a:xfrm rot="20700000">
                <a:off x="9104308" y="22507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Szövegdoboz 52">
              <a:extLst>
                <a:ext uri="{FF2B5EF4-FFF2-40B4-BE49-F238E27FC236}">
                  <a16:creationId xmlns:a16="http://schemas.microsoft.com/office/drawing/2014/main" id="{43500A51-4DCE-4A58-9689-E7EC59BE010E}"/>
                </a:ext>
              </a:extLst>
            </p:cNvPr>
            <p:cNvSpPr txBox="1"/>
            <p:nvPr/>
          </p:nvSpPr>
          <p:spPr>
            <a:xfrm rot="2700000">
              <a:off x="9323222" y="2214900"/>
              <a:ext cx="415498" cy="230832"/>
            </a:xfrm>
            <a:prstGeom prst="rect">
              <a:avLst/>
            </a:prstGeom>
            <a:noFill/>
          </p:spPr>
          <p:txBody>
            <a:bodyPr wrap="none" rtlCol="0">
              <a:spAutoFit/>
            </a:bodyPr>
            <a:lstStyle/>
            <a:p>
              <a:r>
                <a:rPr lang="hu-HU" sz="900" dirty="0"/>
                <a:t>2501</a:t>
              </a:r>
            </a:p>
          </p:txBody>
        </p:sp>
        <p:sp>
          <p:nvSpPr>
            <p:cNvPr id="54" name="Szövegdoboz 53">
              <a:extLst>
                <a:ext uri="{FF2B5EF4-FFF2-40B4-BE49-F238E27FC236}">
                  <a16:creationId xmlns:a16="http://schemas.microsoft.com/office/drawing/2014/main" id="{863D0C15-F74D-493E-B97B-ED3A25A083BE}"/>
                </a:ext>
              </a:extLst>
            </p:cNvPr>
            <p:cNvSpPr txBox="1"/>
            <p:nvPr/>
          </p:nvSpPr>
          <p:spPr>
            <a:xfrm rot="18900000">
              <a:off x="8744353" y="2206893"/>
              <a:ext cx="242374" cy="230832"/>
            </a:xfrm>
            <a:prstGeom prst="rect">
              <a:avLst/>
            </a:prstGeom>
            <a:noFill/>
          </p:spPr>
          <p:txBody>
            <a:bodyPr wrap="none" rtlCol="0">
              <a:spAutoFit/>
            </a:bodyPr>
            <a:lstStyle/>
            <a:p>
              <a:r>
                <a:rPr lang="hu-HU" sz="900" dirty="0"/>
                <a:t>0</a:t>
              </a:r>
            </a:p>
          </p:txBody>
        </p:sp>
        <p:sp>
          <p:nvSpPr>
            <p:cNvPr id="55" name="Szövegdoboz 54">
              <a:extLst>
                <a:ext uri="{FF2B5EF4-FFF2-40B4-BE49-F238E27FC236}">
                  <a16:creationId xmlns:a16="http://schemas.microsoft.com/office/drawing/2014/main" id="{6DE3D6FC-A168-4C9A-B111-6D59A260BD82}"/>
                </a:ext>
              </a:extLst>
            </p:cNvPr>
            <p:cNvSpPr txBox="1"/>
            <p:nvPr/>
          </p:nvSpPr>
          <p:spPr>
            <a:xfrm>
              <a:off x="9029389" y="2058124"/>
              <a:ext cx="357790" cy="230832"/>
            </a:xfrm>
            <a:prstGeom prst="rect">
              <a:avLst/>
            </a:prstGeom>
            <a:noFill/>
          </p:spPr>
          <p:txBody>
            <a:bodyPr wrap="none" rtlCol="0">
              <a:spAutoFit/>
            </a:bodyPr>
            <a:lstStyle/>
            <a:p>
              <a:r>
                <a:rPr lang="hu-HU" sz="900" dirty="0"/>
                <a:t>125</a:t>
              </a:r>
            </a:p>
          </p:txBody>
        </p:sp>
      </p:grpSp>
      <p:cxnSp>
        <p:nvCxnSpPr>
          <p:cNvPr id="63" name="Egyenes összekötő nyíllal 62">
            <a:extLst>
              <a:ext uri="{FF2B5EF4-FFF2-40B4-BE49-F238E27FC236}">
                <a16:creationId xmlns:a16="http://schemas.microsoft.com/office/drawing/2014/main" id="{E78D2C87-13F7-4740-93B0-64F85EABE658}"/>
              </a:ext>
            </a:extLst>
          </p:cNvPr>
          <p:cNvCxnSpPr>
            <a:cxnSpLocks/>
          </p:cNvCxnSpPr>
          <p:nvPr/>
        </p:nvCxnSpPr>
        <p:spPr>
          <a:xfrm flipH="1" flipV="1">
            <a:off x="1617823" y="1436676"/>
            <a:ext cx="182555" cy="327766"/>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4" name="Egyenes összekötő nyíllal 63">
            <a:extLst>
              <a:ext uri="{FF2B5EF4-FFF2-40B4-BE49-F238E27FC236}">
                <a16:creationId xmlns:a16="http://schemas.microsoft.com/office/drawing/2014/main" id="{DD554692-E0FA-4B9A-B50E-F8A51AD014FC}"/>
              </a:ext>
            </a:extLst>
          </p:cNvPr>
          <p:cNvCxnSpPr>
            <a:cxnSpLocks/>
          </p:cNvCxnSpPr>
          <p:nvPr/>
        </p:nvCxnSpPr>
        <p:spPr>
          <a:xfrm flipV="1">
            <a:off x="1804510" y="1351397"/>
            <a:ext cx="0" cy="419765"/>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10" name="Csoportba foglalás 109">
            <a:extLst>
              <a:ext uri="{FF2B5EF4-FFF2-40B4-BE49-F238E27FC236}">
                <a16:creationId xmlns:a16="http://schemas.microsoft.com/office/drawing/2014/main" id="{5E57E9AB-8953-448C-97FA-E566F8D89A92}"/>
              </a:ext>
            </a:extLst>
          </p:cNvPr>
          <p:cNvGrpSpPr/>
          <p:nvPr/>
        </p:nvGrpSpPr>
        <p:grpSpPr>
          <a:xfrm>
            <a:off x="799278" y="2287764"/>
            <a:ext cx="1988715" cy="1080122"/>
            <a:chOff x="873072" y="2290922"/>
            <a:chExt cx="1988715" cy="1080122"/>
          </a:xfrm>
        </p:grpSpPr>
        <p:sp>
          <p:nvSpPr>
            <p:cNvPr id="70" name="Ellipszis 69">
              <a:extLst>
                <a:ext uri="{FF2B5EF4-FFF2-40B4-BE49-F238E27FC236}">
                  <a16:creationId xmlns:a16="http://schemas.microsoft.com/office/drawing/2014/main" id="{BFF4C7D3-B26E-4F9F-8CF5-2D2CEB3E71B1}"/>
                </a:ext>
              </a:extLst>
            </p:cNvPr>
            <p:cNvSpPr/>
            <p:nvPr/>
          </p:nvSpPr>
          <p:spPr>
            <a:xfrm>
              <a:off x="1719203" y="25293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Ellipszis 70">
              <a:extLst>
                <a:ext uri="{FF2B5EF4-FFF2-40B4-BE49-F238E27FC236}">
                  <a16:creationId xmlns:a16="http://schemas.microsoft.com/office/drawing/2014/main" id="{A6DB4FC2-126A-4681-BB91-D4B649954C73}"/>
                </a:ext>
              </a:extLst>
            </p:cNvPr>
            <p:cNvSpPr/>
            <p:nvPr/>
          </p:nvSpPr>
          <p:spPr>
            <a:xfrm>
              <a:off x="2178705" y="23417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AF2FDF90-E140-48F5-B5A0-8B1F2B370F1F}"/>
                </a:ext>
              </a:extLst>
            </p:cNvPr>
            <p:cNvSpPr/>
            <p:nvPr/>
          </p:nvSpPr>
          <p:spPr>
            <a:xfrm>
              <a:off x="2413298" y="23097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8C549DEE-7F10-413E-BE5F-99A8987C392C}"/>
                </a:ext>
              </a:extLst>
            </p:cNvPr>
            <p:cNvSpPr/>
            <p:nvPr/>
          </p:nvSpPr>
          <p:spPr>
            <a:xfrm>
              <a:off x="1869840" y="30042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49D55E41-6024-4A95-8AA4-389E610BE1DD}"/>
                </a:ext>
              </a:extLst>
            </p:cNvPr>
            <p:cNvSpPr/>
            <p:nvPr/>
          </p:nvSpPr>
          <p:spPr>
            <a:xfrm>
              <a:off x="1746174" y="31085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37843DEA-0711-454F-807B-37C709E9DAA1}"/>
                </a:ext>
              </a:extLst>
            </p:cNvPr>
            <p:cNvSpPr/>
            <p:nvPr/>
          </p:nvSpPr>
          <p:spPr>
            <a:xfrm>
              <a:off x="1867077" y="272959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B2C8830A-3FED-4F58-AFA6-F7A657B06BAA}"/>
                </a:ext>
              </a:extLst>
            </p:cNvPr>
            <p:cNvSpPr/>
            <p:nvPr/>
          </p:nvSpPr>
          <p:spPr>
            <a:xfrm>
              <a:off x="2335295" y="29587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9CB5E459-DFC5-4AE4-87F5-E4EA978A5072}"/>
                </a:ext>
              </a:extLst>
            </p:cNvPr>
            <p:cNvSpPr/>
            <p:nvPr/>
          </p:nvSpPr>
          <p:spPr>
            <a:xfrm>
              <a:off x="1988682" y="29841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68A5C59D-459E-48CC-BF20-C0D9485FD4DD}"/>
                </a:ext>
              </a:extLst>
            </p:cNvPr>
            <p:cNvSpPr/>
            <p:nvPr/>
          </p:nvSpPr>
          <p:spPr>
            <a:xfrm>
              <a:off x="1479639" y="26173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1FA1B01A-80F8-4F95-A1EA-B23E77325CBD}"/>
                </a:ext>
              </a:extLst>
            </p:cNvPr>
            <p:cNvSpPr/>
            <p:nvPr/>
          </p:nvSpPr>
          <p:spPr>
            <a:xfrm>
              <a:off x="1208567" y="31150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Ellipszis 79">
              <a:extLst>
                <a:ext uri="{FF2B5EF4-FFF2-40B4-BE49-F238E27FC236}">
                  <a16:creationId xmlns:a16="http://schemas.microsoft.com/office/drawing/2014/main" id="{4FC37660-A356-46F0-8CF0-05453794E3F4}"/>
                </a:ext>
              </a:extLst>
            </p:cNvPr>
            <p:cNvSpPr/>
            <p:nvPr/>
          </p:nvSpPr>
          <p:spPr>
            <a:xfrm>
              <a:off x="1384460" y="29233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Ellipszis 80">
              <a:extLst>
                <a:ext uri="{FF2B5EF4-FFF2-40B4-BE49-F238E27FC236}">
                  <a16:creationId xmlns:a16="http://schemas.microsoft.com/office/drawing/2014/main" id="{481CB241-6665-445A-A250-7703C7A3DC7F}"/>
                </a:ext>
              </a:extLst>
            </p:cNvPr>
            <p:cNvSpPr/>
            <p:nvPr/>
          </p:nvSpPr>
          <p:spPr>
            <a:xfrm>
              <a:off x="943389" y="24303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Ellipszis 81">
              <a:extLst>
                <a:ext uri="{FF2B5EF4-FFF2-40B4-BE49-F238E27FC236}">
                  <a16:creationId xmlns:a16="http://schemas.microsoft.com/office/drawing/2014/main" id="{7338CE42-5062-4DDB-B0B8-F3E989062FB9}"/>
                </a:ext>
              </a:extLst>
            </p:cNvPr>
            <p:cNvSpPr/>
            <p:nvPr/>
          </p:nvSpPr>
          <p:spPr>
            <a:xfrm>
              <a:off x="1448425" y="22909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44A43C4F-6685-47B9-B85F-16A2BE63282B}"/>
                </a:ext>
              </a:extLst>
            </p:cNvPr>
            <p:cNvSpPr/>
            <p:nvPr/>
          </p:nvSpPr>
          <p:spPr>
            <a:xfrm>
              <a:off x="1657316" y="22980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585E4D40-3B59-474F-8184-70F448840D95}"/>
                </a:ext>
              </a:extLst>
            </p:cNvPr>
            <p:cNvSpPr/>
            <p:nvPr/>
          </p:nvSpPr>
          <p:spPr>
            <a:xfrm>
              <a:off x="1463931" y="30499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B13D4AB6-DC4F-46F5-9133-B44DD6E547FF}"/>
                </a:ext>
              </a:extLst>
            </p:cNvPr>
            <p:cNvSpPr/>
            <p:nvPr/>
          </p:nvSpPr>
          <p:spPr>
            <a:xfrm>
              <a:off x="2351367" y="32524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BDE01167-2C67-4DC8-ABE0-96B0CBB6B2CA}"/>
                </a:ext>
              </a:extLst>
            </p:cNvPr>
            <p:cNvSpPr/>
            <p:nvPr/>
          </p:nvSpPr>
          <p:spPr>
            <a:xfrm>
              <a:off x="873072" y="2729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A7AB9BFE-E401-4171-9577-451312323EEA}"/>
                </a:ext>
              </a:extLst>
            </p:cNvPr>
            <p:cNvSpPr/>
            <p:nvPr/>
          </p:nvSpPr>
          <p:spPr>
            <a:xfrm>
              <a:off x="921073" y="30499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6E23130D-25E9-4B0D-BC26-EDA252A55454}"/>
                </a:ext>
              </a:extLst>
            </p:cNvPr>
            <p:cNvSpPr/>
            <p:nvPr/>
          </p:nvSpPr>
          <p:spPr>
            <a:xfrm>
              <a:off x="2690951" y="285831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C52990AD-125B-4D58-BD6A-16E15F11B68C}"/>
                </a:ext>
              </a:extLst>
            </p:cNvPr>
            <p:cNvSpPr/>
            <p:nvPr/>
          </p:nvSpPr>
          <p:spPr>
            <a:xfrm>
              <a:off x="2463211" y="303132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27B2E256-B476-4EAB-8946-8794D7077069}"/>
                </a:ext>
              </a:extLst>
            </p:cNvPr>
            <p:cNvSpPr/>
            <p:nvPr/>
          </p:nvSpPr>
          <p:spPr>
            <a:xfrm>
              <a:off x="2067380" y="31368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DCC6E1D9-4FDA-433D-A57E-8821DCB59041}"/>
                </a:ext>
              </a:extLst>
            </p:cNvPr>
            <p:cNvSpPr/>
            <p:nvPr/>
          </p:nvSpPr>
          <p:spPr>
            <a:xfrm>
              <a:off x="1140287" y="262150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A144F5A1-D6B2-4E9B-9227-6FD1859C2153}"/>
                </a:ext>
              </a:extLst>
            </p:cNvPr>
            <p:cNvSpPr/>
            <p:nvPr/>
          </p:nvSpPr>
          <p:spPr>
            <a:xfrm>
              <a:off x="1122556" y="291266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D0C6B240-A5B2-423F-886E-C37C17F8A210}"/>
                </a:ext>
              </a:extLst>
            </p:cNvPr>
            <p:cNvSpPr/>
            <p:nvPr/>
          </p:nvSpPr>
          <p:spPr>
            <a:xfrm>
              <a:off x="1191090" y="24840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F7EE64B6-6EE9-448D-B6F6-57BCE4FE538A}"/>
                </a:ext>
              </a:extLst>
            </p:cNvPr>
            <p:cNvSpPr/>
            <p:nvPr/>
          </p:nvSpPr>
          <p:spPr>
            <a:xfrm>
              <a:off x="2789787" y="310506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EEE31228-C582-4EA3-B242-284083B6A4FE}"/>
                </a:ext>
              </a:extLst>
            </p:cNvPr>
            <p:cNvSpPr/>
            <p:nvPr/>
          </p:nvSpPr>
          <p:spPr>
            <a:xfrm>
              <a:off x="992052" y="32575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91BF3E48-4920-4E86-B24D-BA685AC58607}"/>
                </a:ext>
              </a:extLst>
            </p:cNvPr>
            <p:cNvSpPr/>
            <p:nvPr/>
          </p:nvSpPr>
          <p:spPr>
            <a:xfrm>
              <a:off x="1060259" y="24243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6DAEC6E4-B3E1-4269-8AF9-D09E2DBE37D5}"/>
                </a:ext>
              </a:extLst>
            </p:cNvPr>
            <p:cNvSpPr/>
            <p:nvPr/>
          </p:nvSpPr>
          <p:spPr>
            <a:xfrm>
              <a:off x="1507999" y="328069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Ellipszis 97">
              <a:extLst>
                <a:ext uri="{FF2B5EF4-FFF2-40B4-BE49-F238E27FC236}">
                  <a16:creationId xmlns:a16="http://schemas.microsoft.com/office/drawing/2014/main" id="{88B4E8DB-9ED6-4AA9-BAD6-6B89DB57E82A}"/>
                </a:ext>
              </a:extLst>
            </p:cNvPr>
            <p:cNvSpPr/>
            <p:nvPr/>
          </p:nvSpPr>
          <p:spPr>
            <a:xfrm>
              <a:off x="1675972" y="301285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Ellipszis 98">
              <a:extLst>
                <a:ext uri="{FF2B5EF4-FFF2-40B4-BE49-F238E27FC236}">
                  <a16:creationId xmlns:a16="http://schemas.microsoft.com/office/drawing/2014/main" id="{E220BBFA-50F6-4C14-A13F-B0DBBC3EFE3A}"/>
                </a:ext>
              </a:extLst>
            </p:cNvPr>
            <p:cNvSpPr/>
            <p:nvPr/>
          </p:nvSpPr>
          <p:spPr>
            <a:xfrm>
              <a:off x="2543166" y="3235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Ellipszis 99">
              <a:extLst>
                <a:ext uri="{FF2B5EF4-FFF2-40B4-BE49-F238E27FC236}">
                  <a16:creationId xmlns:a16="http://schemas.microsoft.com/office/drawing/2014/main" id="{DFAD0681-9F2D-4C0B-A6E6-F9C3146F0C9D}"/>
                </a:ext>
              </a:extLst>
            </p:cNvPr>
            <p:cNvSpPr/>
            <p:nvPr/>
          </p:nvSpPr>
          <p:spPr>
            <a:xfrm>
              <a:off x="1227090" y="28209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Ellipszis 100">
              <a:extLst>
                <a:ext uri="{FF2B5EF4-FFF2-40B4-BE49-F238E27FC236}">
                  <a16:creationId xmlns:a16="http://schemas.microsoft.com/office/drawing/2014/main" id="{5F082633-0504-4FB8-BA0F-087FBCA2BDA9}"/>
                </a:ext>
              </a:extLst>
            </p:cNvPr>
            <p:cNvSpPr/>
            <p:nvPr/>
          </p:nvSpPr>
          <p:spPr>
            <a:xfrm>
              <a:off x="2581083" y="24248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Ellipszis 101">
              <a:extLst>
                <a:ext uri="{FF2B5EF4-FFF2-40B4-BE49-F238E27FC236}">
                  <a16:creationId xmlns:a16="http://schemas.microsoft.com/office/drawing/2014/main" id="{1854FDDE-D39D-4F7B-825D-178B51B1D457}"/>
                </a:ext>
              </a:extLst>
            </p:cNvPr>
            <p:cNvSpPr/>
            <p:nvPr/>
          </p:nvSpPr>
          <p:spPr>
            <a:xfrm>
              <a:off x="2112292" y="283594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Ellipszis 102">
              <a:extLst>
                <a:ext uri="{FF2B5EF4-FFF2-40B4-BE49-F238E27FC236}">
                  <a16:creationId xmlns:a16="http://schemas.microsoft.com/office/drawing/2014/main" id="{9BDE4EB9-955A-43E2-9E42-B607F63783F3}"/>
                </a:ext>
              </a:extLst>
            </p:cNvPr>
            <p:cNvSpPr/>
            <p:nvPr/>
          </p:nvSpPr>
          <p:spPr>
            <a:xfrm>
              <a:off x="1914459" y="237668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Ellipszis 103">
              <a:extLst>
                <a:ext uri="{FF2B5EF4-FFF2-40B4-BE49-F238E27FC236}">
                  <a16:creationId xmlns:a16="http://schemas.microsoft.com/office/drawing/2014/main" id="{1D8FDCD9-6574-4DB4-8986-A770D860CC3B}"/>
                </a:ext>
              </a:extLst>
            </p:cNvPr>
            <p:cNvSpPr/>
            <p:nvPr/>
          </p:nvSpPr>
          <p:spPr>
            <a:xfrm>
              <a:off x="1332808" y="24248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Ellipszis 104">
              <a:extLst>
                <a:ext uri="{FF2B5EF4-FFF2-40B4-BE49-F238E27FC236}">
                  <a16:creationId xmlns:a16="http://schemas.microsoft.com/office/drawing/2014/main" id="{FED9C690-B671-45FF-A2C6-740169BF8E21}"/>
                </a:ext>
              </a:extLst>
            </p:cNvPr>
            <p:cNvSpPr/>
            <p:nvPr/>
          </p:nvSpPr>
          <p:spPr>
            <a:xfrm>
              <a:off x="1538592" y="29200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Ellipszis 105">
              <a:extLst>
                <a:ext uri="{FF2B5EF4-FFF2-40B4-BE49-F238E27FC236}">
                  <a16:creationId xmlns:a16="http://schemas.microsoft.com/office/drawing/2014/main" id="{B9A3970F-07C0-454F-9176-345F78EDAEC4}"/>
                </a:ext>
              </a:extLst>
            </p:cNvPr>
            <p:cNvSpPr/>
            <p:nvPr/>
          </p:nvSpPr>
          <p:spPr>
            <a:xfrm>
              <a:off x="2080470" y="263089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4EBDE915-53AD-4606-A705-D45952DA73CF}"/>
                </a:ext>
              </a:extLst>
            </p:cNvPr>
            <p:cNvSpPr/>
            <p:nvPr/>
          </p:nvSpPr>
          <p:spPr>
            <a:xfrm>
              <a:off x="2371295" y="26497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Ellipszis 107">
              <a:extLst>
                <a:ext uri="{FF2B5EF4-FFF2-40B4-BE49-F238E27FC236}">
                  <a16:creationId xmlns:a16="http://schemas.microsoft.com/office/drawing/2014/main" id="{7231CCC3-A30A-410D-B02F-68CF48332216}"/>
                </a:ext>
              </a:extLst>
            </p:cNvPr>
            <p:cNvSpPr/>
            <p:nvPr/>
          </p:nvSpPr>
          <p:spPr>
            <a:xfrm>
              <a:off x="2528374" y="276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Ellipszis 108">
              <a:extLst>
                <a:ext uri="{FF2B5EF4-FFF2-40B4-BE49-F238E27FC236}">
                  <a16:creationId xmlns:a16="http://schemas.microsoft.com/office/drawing/2014/main" id="{0B423124-45C1-4673-A852-BB373BE63075}"/>
                </a:ext>
              </a:extLst>
            </p:cNvPr>
            <p:cNvSpPr/>
            <p:nvPr/>
          </p:nvSpPr>
          <p:spPr>
            <a:xfrm>
              <a:off x="1921572" y="32990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5" name="Csoportba foglalás 154">
            <a:extLst>
              <a:ext uri="{FF2B5EF4-FFF2-40B4-BE49-F238E27FC236}">
                <a16:creationId xmlns:a16="http://schemas.microsoft.com/office/drawing/2014/main" id="{5C4F4294-BD7F-4306-9C02-195D4756DF92}"/>
              </a:ext>
            </a:extLst>
          </p:cNvPr>
          <p:cNvGrpSpPr/>
          <p:nvPr/>
        </p:nvGrpSpPr>
        <p:grpSpPr>
          <a:xfrm>
            <a:off x="765054" y="2248670"/>
            <a:ext cx="2069144" cy="1511996"/>
            <a:chOff x="785374" y="2256804"/>
            <a:chExt cx="2069144" cy="1511996"/>
          </a:xfrm>
        </p:grpSpPr>
        <p:sp>
          <p:nvSpPr>
            <p:cNvPr id="15" name="Ellipszis 14">
              <a:extLst>
                <a:ext uri="{FF2B5EF4-FFF2-40B4-BE49-F238E27FC236}">
                  <a16:creationId xmlns:a16="http://schemas.microsoft.com/office/drawing/2014/main" id="{8A6CFD28-E457-4025-A4E0-B5C8A7CF94A0}"/>
                </a:ext>
              </a:extLst>
            </p:cNvPr>
            <p:cNvSpPr/>
            <p:nvPr/>
          </p:nvSpPr>
          <p:spPr>
            <a:xfrm>
              <a:off x="1630001" y="31920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F13434DD-A357-4701-8BF9-68D5E488A1CF}"/>
                </a:ext>
              </a:extLst>
            </p:cNvPr>
            <p:cNvSpPr/>
            <p:nvPr/>
          </p:nvSpPr>
          <p:spPr>
            <a:xfrm>
              <a:off x="1009187" y="275803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5D1A3307-EA20-4028-93E9-8FBA4CE4EE4C}"/>
                </a:ext>
              </a:extLst>
            </p:cNvPr>
            <p:cNvSpPr/>
            <p:nvPr/>
          </p:nvSpPr>
          <p:spPr>
            <a:xfrm>
              <a:off x="2475547" y="33339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36B2DE0E-C8B7-479B-BCDE-6DD36F552C7B}"/>
                </a:ext>
              </a:extLst>
            </p:cNvPr>
            <p:cNvSpPr/>
            <p:nvPr/>
          </p:nvSpPr>
          <p:spPr>
            <a:xfrm>
              <a:off x="1576482" y="35106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3C857219-53BC-48F8-8366-22B9ACA349C2}"/>
                </a:ext>
              </a:extLst>
            </p:cNvPr>
            <p:cNvSpPr/>
            <p:nvPr/>
          </p:nvSpPr>
          <p:spPr>
            <a:xfrm>
              <a:off x="1658476" y="369034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id="{BAEB6CE1-B3AA-476B-8389-8613DC4979DA}"/>
                </a:ext>
              </a:extLst>
            </p:cNvPr>
            <p:cNvSpPr/>
            <p:nvPr/>
          </p:nvSpPr>
          <p:spPr>
            <a:xfrm>
              <a:off x="1779379" y="331139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id="{D0906155-A788-48F3-9853-176D6B0B3468}"/>
                </a:ext>
              </a:extLst>
            </p:cNvPr>
            <p:cNvSpPr/>
            <p:nvPr/>
          </p:nvSpPr>
          <p:spPr>
            <a:xfrm>
              <a:off x="2247419" y="35857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6ED1C2FF-D29D-485C-9B2B-4525A48F1291}"/>
                </a:ext>
              </a:extLst>
            </p:cNvPr>
            <p:cNvSpPr/>
            <p:nvPr/>
          </p:nvSpPr>
          <p:spPr>
            <a:xfrm>
              <a:off x="1900984" y="35659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9749F093-AEBE-423D-8532-1CE211469A85}"/>
                </a:ext>
              </a:extLst>
            </p:cNvPr>
            <p:cNvSpPr/>
            <p:nvPr/>
          </p:nvSpPr>
          <p:spPr>
            <a:xfrm>
              <a:off x="1391941" y="31991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88F8E537-F890-4BC9-ABF3-B44548C1E146}"/>
                </a:ext>
              </a:extLst>
            </p:cNvPr>
            <p:cNvSpPr/>
            <p:nvPr/>
          </p:nvSpPr>
          <p:spPr>
            <a:xfrm>
              <a:off x="1120869" y="36968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B5AC2D30-EA82-4411-91C4-18DEC2FB0AE9}"/>
                </a:ext>
              </a:extLst>
            </p:cNvPr>
            <p:cNvSpPr/>
            <p:nvPr/>
          </p:nvSpPr>
          <p:spPr>
            <a:xfrm>
              <a:off x="1288727" y="343001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69BCB395-1E4C-474C-9EDC-462DDABE70F3}"/>
                </a:ext>
              </a:extLst>
            </p:cNvPr>
            <p:cNvSpPr/>
            <p:nvPr/>
          </p:nvSpPr>
          <p:spPr>
            <a:xfrm>
              <a:off x="818069" y="28367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6CD8872A-4B52-4F2E-8B84-1E94062ECB8E}"/>
                </a:ext>
              </a:extLst>
            </p:cNvPr>
            <p:cNvSpPr/>
            <p:nvPr/>
          </p:nvSpPr>
          <p:spPr>
            <a:xfrm>
              <a:off x="1646569" y="33846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E44189E3-1112-4CC5-A967-D08AD2A54EF5}"/>
                </a:ext>
              </a:extLst>
            </p:cNvPr>
            <p:cNvSpPr/>
            <p:nvPr/>
          </p:nvSpPr>
          <p:spPr>
            <a:xfrm>
              <a:off x="1758238" y="348390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0581687C-0939-4C0A-8618-DC1F9F05E3BE}"/>
                </a:ext>
              </a:extLst>
            </p:cNvPr>
            <p:cNvSpPr/>
            <p:nvPr/>
          </p:nvSpPr>
          <p:spPr>
            <a:xfrm>
              <a:off x="1376233" y="363176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6686938F-0260-44E6-9B53-7A1F290640B0}"/>
                </a:ext>
              </a:extLst>
            </p:cNvPr>
            <p:cNvSpPr/>
            <p:nvPr/>
          </p:nvSpPr>
          <p:spPr>
            <a:xfrm>
              <a:off x="2633283" y="35746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937894F-C6A0-43CC-9913-BAF8E289EB34}"/>
                </a:ext>
              </a:extLst>
            </p:cNvPr>
            <p:cNvSpPr/>
            <p:nvPr/>
          </p:nvSpPr>
          <p:spPr>
            <a:xfrm>
              <a:off x="785374" y="33116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D0A1825D-F0D1-4E68-ACE7-B77646AD16AB}"/>
                </a:ext>
              </a:extLst>
            </p:cNvPr>
            <p:cNvSpPr/>
            <p:nvPr/>
          </p:nvSpPr>
          <p:spPr>
            <a:xfrm>
              <a:off x="833375" y="363176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4E03F35C-E02B-4AA0-B05E-5768E203D3C2}"/>
                </a:ext>
              </a:extLst>
            </p:cNvPr>
            <p:cNvSpPr/>
            <p:nvPr/>
          </p:nvSpPr>
          <p:spPr>
            <a:xfrm>
              <a:off x="2603253" y="344011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14CDD0C6-57E1-4215-91C7-447B4BE44C64}"/>
                </a:ext>
              </a:extLst>
            </p:cNvPr>
            <p:cNvSpPr/>
            <p:nvPr/>
          </p:nvSpPr>
          <p:spPr>
            <a:xfrm>
              <a:off x="2438439" y="35725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7A5A8048-61F7-47E9-99CF-28317890F80E}"/>
                </a:ext>
              </a:extLst>
            </p:cNvPr>
            <p:cNvSpPr/>
            <p:nvPr/>
          </p:nvSpPr>
          <p:spPr>
            <a:xfrm>
              <a:off x="2119482" y="36697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8ADE2760-A69D-4CCF-B2FB-8550487B08DF}"/>
                </a:ext>
              </a:extLst>
            </p:cNvPr>
            <p:cNvSpPr/>
            <p:nvPr/>
          </p:nvSpPr>
          <p:spPr>
            <a:xfrm>
              <a:off x="1147564" y="33289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5C8EFED9-0A3B-4309-B629-CEDD34D99929}"/>
                </a:ext>
              </a:extLst>
            </p:cNvPr>
            <p:cNvSpPr/>
            <p:nvPr/>
          </p:nvSpPr>
          <p:spPr>
            <a:xfrm>
              <a:off x="1034858" y="34944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EFB52359-AC2C-4C0E-8171-598AE162A8CF}"/>
                </a:ext>
              </a:extLst>
            </p:cNvPr>
            <p:cNvSpPr/>
            <p:nvPr/>
          </p:nvSpPr>
          <p:spPr>
            <a:xfrm>
              <a:off x="2782518" y="331212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69B57084-EBE4-4135-92E1-8271B3C5C579}"/>
                </a:ext>
              </a:extLst>
            </p:cNvPr>
            <p:cNvSpPr/>
            <p:nvPr/>
          </p:nvSpPr>
          <p:spPr>
            <a:xfrm>
              <a:off x="2702089" y="368686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00840561-48D5-4030-8DAF-B05555C57B03}"/>
                </a:ext>
              </a:extLst>
            </p:cNvPr>
            <p:cNvSpPr/>
            <p:nvPr/>
          </p:nvSpPr>
          <p:spPr>
            <a:xfrm>
              <a:off x="877608" y="350330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a:extLst>
                <a:ext uri="{FF2B5EF4-FFF2-40B4-BE49-F238E27FC236}">
                  <a16:creationId xmlns:a16="http://schemas.microsoft.com/office/drawing/2014/main" id="{D701CFDC-F925-47C9-8B6E-AB8AF428353F}"/>
                </a:ext>
              </a:extLst>
            </p:cNvPr>
            <p:cNvSpPr/>
            <p:nvPr/>
          </p:nvSpPr>
          <p:spPr>
            <a:xfrm>
              <a:off x="1460711" y="34224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a:extLst>
                <a:ext uri="{FF2B5EF4-FFF2-40B4-BE49-F238E27FC236}">
                  <a16:creationId xmlns:a16="http://schemas.microsoft.com/office/drawing/2014/main" id="{B57A6E02-3514-43FE-8385-9ED88A9E77FE}"/>
                </a:ext>
              </a:extLst>
            </p:cNvPr>
            <p:cNvSpPr/>
            <p:nvPr/>
          </p:nvSpPr>
          <p:spPr>
            <a:xfrm>
              <a:off x="1821394" y="36559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C2AEDBD6-0D7C-4CBC-B22D-9A3DA81AA551}"/>
                </a:ext>
              </a:extLst>
            </p:cNvPr>
            <p:cNvSpPr/>
            <p:nvPr/>
          </p:nvSpPr>
          <p:spPr>
            <a:xfrm>
              <a:off x="2031851" y="27296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a:extLst>
                <a:ext uri="{FF2B5EF4-FFF2-40B4-BE49-F238E27FC236}">
                  <a16:creationId xmlns:a16="http://schemas.microsoft.com/office/drawing/2014/main" id="{C2053EFB-8576-4771-89AE-D14A6A9C5DEC}"/>
                </a:ext>
              </a:extLst>
            </p:cNvPr>
            <p:cNvSpPr/>
            <p:nvPr/>
          </p:nvSpPr>
          <p:spPr>
            <a:xfrm>
              <a:off x="2748192" y="29579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D5925538-1A22-41FD-95B8-DE1B7C531B4F}"/>
                </a:ext>
              </a:extLst>
            </p:cNvPr>
            <p:cNvSpPr/>
            <p:nvPr/>
          </p:nvSpPr>
          <p:spPr>
            <a:xfrm>
              <a:off x="1227090" y="35783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a:extLst>
                <a:ext uri="{FF2B5EF4-FFF2-40B4-BE49-F238E27FC236}">
                  <a16:creationId xmlns:a16="http://schemas.microsoft.com/office/drawing/2014/main" id="{56B2388E-4836-4B7F-92F6-FFBD60A15663}"/>
                </a:ext>
              </a:extLst>
            </p:cNvPr>
            <p:cNvSpPr/>
            <p:nvPr/>
          </p:nvSpPr>
          <p:spPr>
            <a:xfrm>
              <a:off x="2046740" y="35173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6F27EA43-A957-43C5-B048-CE38F56B6AB6}"/>
                </a:ext>
              </a:extLst>
            </p:cNvPr>
            <p:cNvSpPr/>
            <p:nvPr/>
          </p:nvSpPr>
          <p:spPr>
            <a:xfrm>
              <a:off x="2416217" y="34313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92CF87FC-5940-4969-8E8B-61A155008108}"/>
                </a:ext>
              </a:extLst>
            </p:cNvPr>
            <p:cNvSpPr/>
            <p:nvPr/>
          </p:nvSpPr>
          <p:spPr>
            <a:xfrm>
              <a:off x="1536309" y="36514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7D89BF84-1253-4380-A6E6-358170C298DC}"/>
                </a:ext>
              </a:extLst>
            </p:cNvPr>
            <p:cNvSpPr/>
            <p:nvPr/>
          </p:nvSpPr>
          <p:spPr>
            <a:xfrm>
              <a:off x="1245110" y="30066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F03180F3-7A5C-4E95-B71D-765E6FBFD635}"/>
                </a:ext>
              </a:extLst>
            </p:cNvPr>
            <p:cNvSpPr/>
            <p:nvPr/>
          </p:nvSpPr>
          <p:spPr>
            <a:xfrm>
              <a:off x="1279707" y="25923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ECAAAF41-5B3A-4555-B808-F640CD20B17A}"/>
                </a:ext>
              </a:extLst>
            </p:cNvPr>
            <p:cNvSpPr/>
            <p:nvPr/>
          </p:nvSpPr>
          <p:spPr>
            <a:xfrm>
              <a:off x="1972588" y="32729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a:extLst>
                <a:ext uri="{FF2B5EF4-FFF2-40B4-BE49-F238E27FC236}">
                  <a16:creationId xmlns:a16="http://schemas.microsoft.com/office/drawing/2014/main" id="{F18A1C0E-5408-4D8A-BAA0-6C2BD17C87F7}"/>
                </a:ext>
              </a:extLst>
            </p:cNvPr>
            <p:cNvSpPr/>
            <p:nvPr/>
          </p:nvSpPr>
          <p:spPr>
            <a:xfrm>
              <a:off x="2254511" y="31611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7ABAACB8-0BA6-407D-ADA0-330316C1EE51}"/>
                </a:ext>
              </a:extLst>
            </p:cNvPr>
            <p:cNvSpPr/>
            <p:nvPr/>
          </p:nvSpPr>
          <p:spPr>
            <a:xfrm>
              <a:off x="2358393" y="36710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44284134-035B-412F-869C-FF479ED268F4}"/>
                </a:ext>
              </a:extLst>
            </p:cNvPr>
            <p:cNvSpPr/>
            <p:nvPr/>
          </p:nvSpPr>
          <p:spPr>
            <a:xfrm>
              <a:off x="2118690" y="33865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74283A5-C773-4413-A809-CA4878D2B365}"/>
                </a:ext>
              </a:extLst>
            </p:cNvPr>
            <p:cNvSpPr/>
            <p:nvPr/>
          </p:nvSpPr>
          <p:spPr>
            <a:xfrm>
              <a:off x="2743737" y="25729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AFCE891B-BA47-4878-8205-D6D9D8EC0087}"/>
                </a:ext>
              </a:extLst>
            </p:cNvPr>
            <p:cNvSpPr/>
            <p:nvPr/>
          </p:nvSpPr>
          <p:spPr>
            <a:xfrm>
              <a:off x="2655249" y="31743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F8F92733-10F5-49AA-865B-43B26EDFE527}"/>
                </a:ext>
              </a:extLst>
            </p:cNvPr>
            <p:cNvSpPr/>
            <p:nvPr/>
          </p:nvSpPr>
          <p:spPr>
            <a:xfrm>
              <a:off x="2603879" y="261109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A47B0DA9-DB20-4D4C-9569-B8A7EDE8FE25}"/>
                </a:ext>
              </a:extLst>
            </p:cNvPr>
            <p:cNvSpPr/>
            <p:nvPr/>
          </p:nvSpPr>
          <p:spPr>
            <a:xfrm>
              <a:off x="985575" y="36217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827D96FF-479D-4F0C-97D8-863FE4939362}"/>
                </a:ext>
              </a:extLst>
            </p:cNvPr>
            <p:cNvSpPr/>
            <p:nvPr/>
          </p:nvSpPr>
          <p:spPr>
            <a:xfrm>
              <a:off x="1424711" y="353613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A964C1A7-D5E2-4EDC-982E-96FF6B9B4A02}"/>
                </a:ext>
              </a:extLst>
            </p:cNvPr>
            <p:cNvSpPr/>
            <p:nvPr/>
          </p:nvSpPr>
          <p:spPr>
            <a:xfrm>
              <a:off x="1885431" y="24958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2CEBE3D0-2E22-47C4-B440-47FEAE714026}"/>
                </a:ext>
              </a:extLst>
            </p:cNvPr>
            <p:cNvSpPr/>
            <p:nvPr/>
          </p:nvSpPr>
          <p:spPr>
            <a:xfrm>
              <a:off x="2244149" y="25472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97D25221-C8FC-4040-BFD4-BA1A8949B568}"/>
                </a:ext>
              </a:extLst>
            </p:cNvPr>
            <p:cNvSpPr/>
            <p:nvPr/>
          </p:nvSpPr>
          <p:spPr>
            <a:xfrm>
              <a:off x="1657041" y="26927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0151465F-6B03-44F8-9596-D0907497737B}"/>
                </a:ext>
              </a:extLst>
            </p:cNvPr>
            <p:cNvSpPr/>
            <p:nvPr/>
          </p:nvSpPr>
          <p:spPr>
            <a:xfrm>
              <a:off x="1284389" y="32806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CF1AACC5-9BDB-4F17-8883-35706EA56D0F}"/>
                </a:ext>
              </a:extLst>
            </p:cNvPr>
            <p:cNvSpPr/>
            <p:nvPr/>
          </p:nvSpPr>
          <p:spPr>
            <a:xfrm>
              <a:off x="1992772" y="36673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3904A0AB-170F-409A-BE5C-F3EFFB5E4902}"/>
                </a:ext>
              </a:extLst>
            </p:cNvPr>
            <p:cNvSpPr/>
            <p:nvPr/>
          </p:nvSpPr>
          <p:spPr>
            <a:xfrm>
              <a:off x="2280577" y="33796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8FF465AE-6AFD-43EA-A558-221FB06D5A9C}"/>
                </a:ext>
              </a:extLst>
            </p:cNvPr>
            <p:cNvSpPr/>
            <p:nvPr/>
          </p:nvSpPr>
          <p:spPr>
            <a:xfrm>
              <a:off x="1178399" y="23251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DAE8F24E-7D87-4463-A61A-E42A292BB984}"/>
                </a:ext>
              </a:extLst>
            </p:cNvPr>
            <p:cNvSpPr/>
            <p:nvPr/>
          </p:nvSpPr>
          <p:spPr>
            <a:xfrm>
              <a:off x="1287474" y="27477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D4F3A746-CEB2-495D-BB76-2D669E2CE86A}"/>
                </a:ext>
              </a:extLst>
            </p:cNvPr>
            <p:cNvSpPr/>
            <p:nvPr/>
          </p:nvSpPr>
          <p:spPr>
            <a:xfrm>
              <a:off x="2020051" y="22568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49E0C073-9760-4D76-B2A4-78FB2953C405}"/>
                </a:ext>
              </a:extLst>
            </p:cNvPr>
            <p:cNvSpPr/>
            <p:nvPr/>
          </p:nvSpPr>
          <p:spPr>
            <a:xfrm>
              <a:off x="2755070" y="3486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Ellipszis 125">
              <a:extLst>
                <a:ext uri="{FF2B5EF4-FFF2-40B4-BE49-F238E27FC236}">
                  <a16:creationId xmlns:a16="http://schemas.microsoft.com/office/drawing/2014/main" id="{D5D5E0AD-FB7B-465E-B153-EB194D7D4C7B}"/>
                </a:ext>
              </a:extLst>
            </p:cNvPr>
            <p:cNvSpPr/>
            <p:nvPr/>
          </p:nvSpPr>
          <p:spPr>
            <a:xfrm>
              <a:off x="2195641" y="3486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Ellipszis 126">
              <a:extLst>
                <a:ext uri="{FF2B5EF4-FFF2-40B4-BE49-F238E27FC236}">
                  <a16:creationId xmlns:a16="http://schemas.microsoft.com/office/drawing/2014/main" id="{C952D7A4-C125-4254-A40C-88E183658EF1}"/>
                </a:ext>
              </a:extLst>
            </p:cNvPr>
            <p:cNvSpPr/>
            <p:nvPr/>
          </p:nvSpPr>
          <p:spPr>
            <a:xfrm>
              <a:off x="968091" y="28939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8EA4167E-AB7C-4A32-918C-DBE140A3665D}"/>
                </a:ext>
              </a:extLst>
            </p:cNvPr>
            <p:cNvSpPr/>
            <p:nvPr/>
          </p:nvSpPr>
          <p:spPr>
            <a:xfrm>
              <a:off x="1931183" y="34317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D19E2BE9-4756-49E9-8B53-8AB11C4A6A75}"/>
                </a:ext>
              </a:extLst>
            </p:cNvPr>
            <p:cNvSpPr/>
            <p:nvPr/>
          </p:nvSpPr>
          <p:spPr>
            <a:xfrm>
              <a:off x="2512239" y="36807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BA7BC59E-4F21-4C88-BE2D-AF05CED3B884}"/>
                </a:ext>
              </a:extLst>
            </p:cNvPr>
            <p:cNvSpPr/>
            <p:nvPr/>
          </p:nvSpPr>
          <p:spPr>
            <a:xfrm>
              <a:off x="2265812" y="277849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BD4C8602-1798-41C5-99ED-F99ADFFF6815}"/>
                </a:ext>
              </a:extLst>
            </p:cNvPr>
            <p:cNvSpPr/>
            <p:nvPr/>
          </p:nvSpPr>
          <p:spPr>
            <a:xfrm>
              <a:off x="840064" y="31621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F571F5BB-327B-49C1-995E-68610CDDC72F}"/>
                </a:ext>
              </a:extLst>
            </p:cNvPr>
            <p:cNvSpPr/>
            <p:nvPr/>
          </p:nvSpPr>
          <p:spPr>
            <a:xfrm>
              <a:off x="1050307" y="312002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6E67509C-1002-4E1D-83E1-075DD079517E}"/>
                </a:ext>
              </a:extLst>
            </p:cNvPr>
            <p:cNvSpPr/>
            <p:nvPr/>
          </p:nvSpPr>
          <p:spPr>
            <a:xfrm>
              <a:off x="2186487" y="327886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Ellipszis 133">
              <a:extLst>
                <a:ext uri="{FF2B5EF4-FFF2-40B4-BE49-F238E27FC236}">
                  <a16:creationId xmlns:a16="http://schemas.microsoft.com/office/drawing/2014/main" id="{A4F693AC-69B8-4428-823D-127D6E535EAD}"/>
                </a:ext>
              </a:extLst>
            </p:cNvPr>
            <p:cNvSpPr/>
            <p:nvPr/>
          </p:nvSpPr>
          <p:spPr>
            <a:xfrm>
              <a:off x="1000909" y="336977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A00ECC2D-FF98-49DC-B9B0-9A7E00EC7F24}"/>
                </a:ext>
              </a:extLst>
            </p:cNvPr>
            <p:cNvSpPr/>
            <p:nvPr/>
          </p:nvSpPr>
          <p:spPr>
            <a:xfrm>
              <a:off x="1145810" y="346971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Ellipszis 135">
              <a:extLst>
                <a:ext uri="{FF2B5EF4-FFF2-40B4-BE49-F238E27FC236}">
                  <a16:creationId xmlns:a16="http://schemas.microsoft.com/office/drawing/2014/main" id="{B486F49C-AF4E-4F28-96F4-B883BB5A1C84}"/>
                </a:ext>
              </a:extLst>
            </p:cNvPr>
            <p:cNvSpPr/>
            <p:nvPr/>
          </p:nvSpPr>
          <p:spPr>
            <a:xfrm>
              <a:off x="990000" y="22676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Ellipszis 136">
              <a:extLst>
                <a:ext uri="{FF2B5EF4-FFF2-40B4-BE49-F238E27FC236}">
                  <a16:creationId xmlns:a16="http://schemas.microsoft.com/office/drawing/2014/main" id="{62F94C61-552E-4BC2-8518-2BA40B04C6B0}"/>
                </a:ext>
              </a:extLst>
            </p:cNvPr>
            <p:cNvSpPr/>
            <p:nvPr/>
          </p:nvSpPr>
          <p:spPr>
            <a:xfrm>
              <a:off x="879593" y="25607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4FBFCAA4-3EEB-436A-86C5-DB8EC4238F7B}"/>
                </a:ext>
              </a:extLst>
            </p:cNvPr>
            <p:cNvSpPr/>
            <p:nvPr/>
          </p:nvSpPr>
          <p:spPr>
            <a:xfrm>
              <a:off x="1533099" y="24651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Ellipszis 138">
              <a:extLst>
                <a:ext uri="{FF2B5EF4-FFF2-40B4-BE49-F238E27FC236}">
                  <a16:creationId xmlns:a16="http://schemas.microsoft.com/office/drawing/2014/main" id="{9E5F32B0-516C-4284-9BE1-C3DEDC41868F}"/>
                </a:ext>
              </a:extLst>
            </p:cNvPr>
            <p:cNvSpPr/>
            <p:nvPr/>
          </p:nvSpPr>
          <p:spPr>
            <a:xfrm>
              <a:off x="2743259" y="27403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Ellipszis 139">
              <a:extLst>
                <a:ext uri="{FF2B5EF4-FFF2-40B4-BE49-F238E27FC236}">
                  <a16:creationId xmlns:a16="http://schemas.microsoft.com/office/drawing/2014/main" id="{A4CD50A1-CEB5-41EC-A11B-5E4C0017D565}"/>
                </a:ext>
              </a:extLst>
            </p:cNvPr>
            <p:cNvSpPr/>
            <p:nvPr/>
          </p:nvSpPr>
          <p:spPr>
            <a:xfrm>
              <a:off x="1800727" y="256905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BD229EF4-E776-4103-936C-1C32197A344B}"/>
                </a:ext>
              </a:extLst>
            </p:cNvPr>
            <p:cNvSpPr/>
            <p:nvPr/>
          </p:nvSpPr>
          <p:spPr>
            <a:xfrm>
              <a:off x="1456023" y="27502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EDD70A77-FABE-46BE-81B6-FCAA681DB659}"/>
                </a:ext>
              </a:extLst>
            </p:cNvPr>
            <p:cNvSpPr/>
            <p:nvPr/>
          </p:nvSpPr>
          <p:spPr>
            <a:xfrm>
              <a:off x="2470226" y="28867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57C10DBA-13B5-48F2-8134-956C50243FE6}"/>
                </a:ext>
              </a:extLst>
            </p:cNvPr>
            <p:cNvSpPr/>
            <p:nvPr/>
          </p:nvSpPr>
          <p:spPr>
            <a:xfrm>
              <a:off x="2113613" y="29610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6F546C82-014D-4590-8B3C-69FDF81115A9}"/>
                </a:ext>
              </a:extLst>
            </p:cNvPr>
            <p:cNvSpPr/>
            <p:nvPr/>
          </p:nvSpPr>
          <p:spPr>
            <a:xfrm>
              <a:off x="2356223" y="24469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C86A1881-66FB-4A5C-A4A5-E018A4E05DD2}"/>
                </a:ext>
              </a:extLst>
            </p:cNvPr>
            <p:cNvSpPr/>
            <p:nvPr/>
          </p:nvSpPr>
          <p:spPr>
            <a:xfrm>
              <a:off x="1821394" y="31457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A4D164A1-5BBC-4810-888F-71D26EBC8F6B}"/>
                </a:ext>
              </a:extLst>
            </p:cNvPr>
            <p:cNvSpPr/>
            <p:nvPr/>
          </p:nvSpPr>
          <p:spPr>
            <a:xfrm>
              <a:off x="2072123" y="245265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0E1B0323-4610-4E74-91F6-F864CB996EB0}"/>
                </a:ext>
              </a:extLst>
            </p:cNvPr>
            <p:cNvSpPr/>
            <p:nvPr/>
          </p:nvSpPr>
          <p:spPr>
            <a:xfrm>
              <a:off x="1669746" y="28463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E7F45F2D-14C4-49EF-B856-2BA66973459F}"/>
                </a:ext>
              </a:extLst>
            </p:cNvPr>
            <p:cNvSpPr/>
            <p:nvPr/>
          </p:nvSpPr>
          <p:spPr>
            <a:xfrm>
              <a:off x="1930106" y="286023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7B698AE1-D9BA-4C13-9CDE-E0D51CE110A1}"/>
                </a:ext>
              </a:extLst>
            </p:cNvPr>
            <p:cNvSpPr/>
            <p:nvPr/>
          </p:nvSpPr>
          <p:spPr>
            <a:xfrm>
              <a:off x="2568124" y="303316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Ellipszis 149">
              <a:extLst>
                <a:ext uri="{FF2B5EF4-FFF2-40B4-BE49-F238E27FC236}">
                  <a16:creationId xmlns:a16="http://schemas.microsoft.com/office/drawing/2014/main" id="{CD23DE76-0EA3-4195-8D5A-133127770DB9}"/>
                </a:ext>
              </a:extLst>
            </p:cNvPr>
            <p:cNvSpPr/>
            <p:nvPr/>
          </p:nvSpPr>
          <p:spPr>
            <a:xfrm>
              <a:off x="2201381" y="303020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16" name="Csoportba foglalás 315">
            <a:extLst>
              <a:ext uri="{FF2B5EF4-FFF2-40B4-BE49-F238E27FC236}">
                <a16:creationId xmlns:a16="http://schemas.microsoft.com/office/drawing/2014/main" id="{8D322AE2-DB57-4B98-A8DE-89F5E2FC1D8E}"/>
              </a:ext>
            </a:extLst>
          </p:cNvPr>
          <p:cNvGrpSpPr/>
          <p:nvPr/>
        </p:nvGrpSpPr>
        <p:grpSpPr>
          <a:xfrm>
            <a:off x="782946" y="2252286"/>
            <a:ext cx="2075873" cy="1930304"/>
            <a:chOff x="791219" y="2245213"/>
            <a:chExt cx="2075873" cy="1930304"/>
          </a:xfrm>
        </p:grpSpPr>
        <p:sp>
          <p:nvSpPr>
            <p:cNvPr id="156" name="Ellipszis 155">
              <a:extLst>
                <a:ext uri="{FF2B5EF4-FFF2-40B4-BE49-F238E27FC236}">
                  <a16:creationId xmlns:a16="http://schemas.microsoft.com/office/drawing/2014/main" id="{339BFA7D-62CF-4815-9932-5073E9F9DC60}"/>
                </a:ext>
              </a:extLst>
            </p:cNvPr>
            <p:cNvSpPr/>
            <p:nvPr/>
          </p:nvSpPr>
          <p:spPr>
            <a:xfrm>
              <a:off x="2020544" y="398851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CC363C18-CD1C-4521-8003-FD468577B203}"/>
                </a:ext>
              </a:extLst>
            </p:cNvPr>
            <p:cNvSpPr/>
            <p:nvPr/>
          </p:nvSpPr>
          <p:spPr>
            <a:xfrm>
              <a:off x="936317" y="379424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4DBC2B73-1303-47F2-81D4-9BC52205F9F3}"/>
                </a:ext>
              </a:extLst>
            </p:cNvPr>
            <p:cNvSpPr/>
            <p:nvPr/>
          </p:nvSpPr>
          <p:spPr>
            <a:xfrm>
              <a:off x="1456885" y="38328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1C1CB142-3566-4B8E-92B3-E2BCA8489048}"/>
                </a:ext>
              </a:extLst>
            </p:cNvPr>
            <p:cNvSpPr/>
            <p:nvPr/>
          </p:nvSpPr>
          <p:spPr>
            <a:xfrm>
              <a:off x="2371684" y="40069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4BEAC30B-320B-4BBA-B0D1-5AABDF7534FC}"/>
                </a:ext>
              </a:extLst>
            </p:cNvPr>
            <p:cNvSpPr/>
            <p:nvPr/>
          </p:nvSpPr>
          <p:spPr>
            <a:xfrm>
              <a:off x="2168052" y="40158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3B169569-1CC6-45BD-BE51-5B6D3CBF7C57}"/>
                </a:ext>
              </a:extLst>
            </p:cNvPr>
            <p:cNvSpPr/>
            <p:nvPr/>
          </p:nvSpPr>
          <p:spPr>
            <a:xfrm>
              <a:off x="1972588" y="38778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2" name="Ellipszis 161">
              <a:extLst>
                <a:ext uri="{FF2B5EF4-FFF2-40B4-BE49-F238E27FC236}">
                  <a16:creationId xmlns:a16="http://schemas.microsoft.com/office/drawing/2014/main" id="{B2E23128-A92E-47DE-BDC1-A519E1973D0F}"/>
                </a:ext>
              </a:extLst>
            </p:cNvPr>
            <p:cNvSpPr/>
            <p:nvPr/>
          </p:nvSpPr>
          <p:spPr>
            <a:xfrm>
              <a:off x="806962" y="39743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3" name="Ellipszis 162">
              <a:extLst>
                <a:ext uri="{FF2B5EF4-FFF2-40B4-BE49-F238E27FC236}">
                  <a16:creationId xmlns:a16="http://schemas.microsoft.com/office/drawing/2014/main" id="{34D9A46C-1208-4F8F-8487-EC1DD9A9955A}"/>
                </a:ext>
              </a:extLst>
            </p:cNvPr>
            <p:cNvSpPr/>
            <p:nvPr/>
          </p:nvSpPr>
          <p:spPr>
            <a:xfrm>
              <a:off x="1863572" y="41010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771087D0-CE64-4438-8B9A-168767DB28C8}"/>
                </a:ext>
              </a:extLst>
            </p:cNvPr>
            <p:cNvSpPr/>
            <p:nvPr/>
          </p:nvSpPr>
          <p:spPr>
            <a:xfrm>
              <a:off x="2060984" y="40724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D27B15E1-8068-45E4-BFDE-29C13EBAB723}"/>
                </a:ext>
              </a:extLst>
            </p:cNvPr>
            <p:cNvSpPr/>
            <p:nvPr/>
          </p:nvSpPr>
          <p:spPr>
            <a:xfrm>
              <a:off x="2675879" y="38404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EF30B004-9508-413D-95C8-703329567C0C}"/>
                </a:ext>
              </a:extLst>
            </p:cNvPr>
            <p:cNvSpPr/>
            <p:nvPr/>
          </p:nvSpPr>
          <p:spPr>
            <a:xfrm>
              <a:off x="2321227" y="390273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3D3AB8E2-E3B5-4E56-BEEC-5057318754E8}"/>
                </a:ext>
              </a:extLst>
            </p:cNvPr>
            <p:cNvSpPr/>
            <p:nvPr/>
          </p:nvSpPr>
          <p:spPr>
            <a:xfrm>
              <a:off x="1036794" y="395109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39830C77-4126-4C39-B1C7-1E5997FA8C2B}"/>
                </a:ext>
              </a:extLst>
            </p:cNvPr>
            <p:cNvSpPr/>
            <p:nvPr/>
          </p:nvSpPr>
          <p:spPr>
            <a:xfrm>
              <a:off x="2154916" y="383024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C8520FC1-2978-4D0E-A7B3-CA02BDB605FF}"/>
                </a:ext>
              </a:extLst>
            </p:cNvPr>
            <p:cNvSpPr/>
            <p:nvPr/>
          </p:nvSpPr>
          <p:spPr>
            <a:xfrm>
              <a:off x="2057364" y="38137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E969C52B-D0DD-4E1D-8090-504A0803A55C}"/>
                </a:ext>
              </a:extLst>
            </p:cNvPr>
            <p:cNvSpPr/>
            <p:nvPr/>
          </p:nvSpPr>
          <p:spPr>
            <a:xfrm>
              <a:off x="2775519" y="378589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3C7EB1B2-C8C7-49A7-A314-DEF9294EE7DE}"/>
                </a:ext>
              </a:extLst>
            </p:cNvPr>
            <p:cNvSpPr/>
            <p:nvPr/>
          </p:nvSpPr>
          <p:spPr>
            <a:xfrm>
              <a:off x="2611532" y="376308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3B9AC3D4-E96C-4ADD-A0AD-FC7DB45A1553}"/>
                </a:ext>
              </a:extLst>
            </p:cNvPr>
            <p:cNvSpPr/>
            <p:nvPr/>
          </p:nvSpPr>
          <p:spPr>
            <a:xfrm>
              <a:off x="2506859" y="38314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4990B850-B61B-4DE3-B5F6-B79961F24EB7}"/>
                </a:ext>
              </a:extLst>
            </p:cNvPr>
            <p:cNvSpPr/>
            <p:nvPr/>
          </p:nvSpPr>
          <p:spPr>
            <a:xfrm>
              <a:off x="2795092" y="40462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F8431819-9C5C-4B30-B174-32F2FE007576}"/>
                </a:ext>
              </a:extLst>
            </p:cNvPr>
            <p:cNvSpPr/>
            <p:nvPr/>
          </p:nvSpPr>
          <p:spPr>
            <a:xfrm>
              <a:off x="1242926" y="373811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F7AC8821-FD03-411C-A491-C6B5EE79931A}"/>
                </a:ext>
              </a:extLst>
            </p:cNvPr>
            <p:cNvSpPr/>
            <p:nvPr/>
          </p:nvSpPr>
          <p:spPr>
            <a:xfrm>
              <a:off x="1773560" y="38907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953CC6CC-D36D-4FCD-9B51-415E844C2EDE}"/>
                </a:ext>
              </a:extLst>
            </p:cNvPr>
            <p:cNvSpPr/>
            <p:nvPr/>
          </p:nvSpPr>
          <p:spPr>
            <a:xfrm>
              <a:off x="1574569" y="38075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FEBE44AF-3DBE-4569-B524-A7E6DC15FBF1}"/>
                </a:ext>
              </a:extLst>
            </p:cNvPr>
            <p:cNvSpPr/>
            <p:nvPr/>
          </p:nvSpPr>
          <p:spPr>
            <a:xfrm>
              <a:off x="2470226" y="41010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63B7AEB4-D29E-4A01-8F0F-1CE14A64B46E}"/>
                </a:ext>
              </a:extLst>
            </p:cNvPr>
            <p:cNvSpPr/>
            <p:nvPr/>
          </p:nvSpPr>
          <p:spPr>
            <a:xfrm>
              <a:off x="2619249" y="406599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6638F100-6618-47EF-A609-674CAC506404}"/>
                </a:ext>
              </a:extLst>
            </p:cNvPr>
            <p:cNvSpPr/>
            <p:nvPr/>
          </p:nvSpPr>
          <p:spPr>
            <a:xfrm>
              <a:off x="1689545" y="38177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31125623-C015-438C-9B44-662AD44104D5}"/>
                </a:ext>
              </a:extLst>
            </p:cNvPr>
            <p:cNvSpPr/>
            <p:nvPr/>
          </p:nvSpPr>
          <p:spPr>
            <a:xfrm>
              <a:off x="2761560" y="389241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41AD1498-3159-47B9-8E73-A04256E89173}"/>
                </a:ext>
              </a:extLst>
            </p:cNvPr>
            <p:cNvSpPr/>
            <p:nvPr/>
          </p:nvSpPr>
          <p:spPr>
            <a:xfrm>
              <a:off x="2593632" y="390378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71D1DD0F-F05C-4FF2-85E5-9709C13E85C0}"/>
                </a:ext>
              </a:extLst>
            </p:cNvPr>
            <p:cNvSpPr/>
            <p:nvPr/>
          </p:nvSpPr>
          <p:spPr>
            <a:xfrm>
              <a:off x="2271888" y="40650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ADF5F068-DA1F-452B-A181-837671E5861A}"/>
                </a:ext>
              </a:extLst>
            </p:cNvPr>
            <p:cNvSpPr/>
            <p:nvPr/>
          </p:nvSpPr>
          <p:spPr>
            <a:xfrm>
              <a:off x="2225192" y="39209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9C3634B1-1B04-4D9D-91FF-86662CE0660A}"/>
                </a:ext>
              </a:extLst>
            </p:cNvPr>
            <p:cNvSpPr/>
            <p:nvPr/>
          </p:nvSpPr>
          <p:spPr>
            <a:xfrm>
              <a:off x="1169408" y="40221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C1D90462-0732-423F-A0A3-DEED88C9F146}"/>
                </a:ext>
              </a:extLst>
            </p:cNvPr>
            <p:cNvSpPr/>
            <p:nvPr/>
          </p:nvSpPr>
          <p:spPr>
            <a:xfrm>
              <a:off x="1963368" y="40512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6" name="Ellipszis 185">
              <a:extLst>
                <a:ext uri="{FF2B5EF4-FFF2-40B4-BE49-F238E27FC236}">
                  <a16:creationId xmlns:a16="http://schemas.microsoft.com/office/drawing/2014/main" id="{865C3921-08B7-462C-B5FC-1149A91E91CB}"/>
                </a:ext>
              </a:extLst>
            </p:cNvPr>
            <p:cNvSpPr/>
            <p:nvPr/>
          </p:nvSpPr>
          <p:spPr>
            <a:xfrm>
              <a:off x="2555576" y="39984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7" name="Ellipszis 186">
              <a:extLst>
                <a:ext uri="{FF2B5EF4-FFF2-40B4-BE49-F238E27FC236}">
                  <a16:creationId xmlns:a16="http://schemas.microsoft.com/office/drawing/2014/main" id="{45C662EA-403B-4CCB-8961-CCF8C12A1743}"/>
                </a:ext>
              </a:extLst>
            </p:cNvPr>
            <p:cNvSpPr/>
            <p:nvPr/>
          </p:nvSpPr>
          <p:spPr>
            <a:xfrm>
              <a:off x="1273975" y="40790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8" name="Ellipszis 187">
              <a:extLst>
                <a:ext uri="{FF2B5EF4-FFF2-40B4-BE49-F238E27FC236}">
                  <a16:creationId xmlns:a16="http://schemas.microsoft.com/office/drawing/2014/main" id="{FFCF6E04-3983-4415-B81A-E1F1BEC480C2}"/>
                </a:ext>
              </a:extLst>
            </p:cNvPr>
            <p:cNvSpPr/>
            <p:nvPr/>
          </p:nvSpPr>
          <p:spPr>
            <a:xfrm>
              <a:off x="849697" y="38907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41D76766-4A81-4E16-8177-EE93C47D592B}"/>
                </a:ext>
              </a:extLst>
            </p:cNvPr>
            <p:cNvSpPr/>
            <p:nvPr/>
          </p:nvSpPr>
          <p:spPr>
            <a:xfrm>
              <a:off x="1237612" y="39527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8A513440-19C8-4C4C-BFB7-DD8F607FF1D1}"/>
                </a:ext>
              </a:extLst>
            </p:cNvPr>
            <p:cNvSpPr/>
            <p:nvPr/>
          </p:nvSpPr>
          <p:spPr>
            <a:xfrm>
              <a:off x="2759664" y="36085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5966D245-079A-4092-9F66-231D77156871}"/>
                </a:ext>
              </a:extLst>
            </p:cNvPr>
            <p:cNvSpPr/>
            <p:nvPr/>
          </p:nvSpPr>
          <p:spPr>
            <a:xfrm>
              <a:off x="809097" y="343450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B5D33659-1A8A-4842-985A-CEC18A04439E}"/>
                </a:ext>
              </a:extLst>
            </p:cNvPr>
            <p:cNvSpPr/>
            <p:nvPr/>
          </p:nvSpPr>
          <p:spPr>
            <a:xfrm>
              <a:off x="1632677" y="40469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A325589D-3F93-4086-BC6E-7CDA32EF7945}"/>
                </a:ext>
              </a:extLst>
            </p:cNvPr>
            <p:cNvSpPr/>
            <p:nvPr/>
          </p:nvSpPr>
          <p:spPr>
            <a:xfrm>
              <a:off x="1386000" y="39265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10DA9F21-96CA-4CC3-AA98-E45140ECABC7}"/>
                </a:ext>
              </a:extLst>
            </p:cNvPr>
            <p:cNvSpPr/>
            <p:nvPr/>
          </p:nvSpPr>
          <p:spPr>
            <a:xfrm>
              <a:off x="1820767" y="39617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01ABA5E5-F402-4F97-A4D2-1236CD0AEEC2}"/>
                </a:ext>
              </a:extLst>
            </p:cNvPr>
            <p:cNvSpPr/>
            <p:nvPr/>
          </p:nvSpPr>
          <p:spPr>
            <a:xfrm>
              <a:off x="1039690" y="38195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F22DBA45-1923-4C98-8A25-4E0C25CA4132}"/>
                </a:ext>
              </a:extLst>
            </p:cNvPr>
            <p:cNvSpPr/>
            <p:nvPr/>
          </p:nvSpPr>
          <p:spPr>
            <a:xfrm>
              <a:off x="1946400" y="37637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65E4E970-9026-4257-978F-09732B7573DF}"/>
                </a:ext>
              </a:extLst>
            </p:cNvPr>
            <p:cNvSpPr/>
            <p:nvPr/>
          </p:nvSpPr>
          <p:spPr>
            <a:xfrm>
              <a:off x="793344" y="407574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Ellipszis 197">
              <a:extLst>
                <a:ext uri="{FF2B5EF4-FFF2-40B4-BE49-F238E27FC236}">
                  <a16:creationId xmlns:a16="http://schemas.microsoft.com/office/drawing/2014/main" id="{CB16FBE6-D8F4-4D41-AF6B-D3F528A49438}"/>
                </a:ext>
              </a:extLst>
            </p:cNvPr>
            <p:cNvSpPr/>
            <p:nvPr/>
          </p:nvSpPr>
          <p:spPr>
            <a:xfrm>
              <a:off x="1448407" y="37325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9" name="Ellipszis 198">
              <a:extLst>
                <a:ext uri="{FF2B5EF4-FFF2-40B4-BE49-F238E27FC236}">
                  <a16:creationId xmlns:a16="http://schemas.microsoft.com/office/drawing/2014/main" id="{93A7717D-A3A0-47B3-B652-BFEBFCE3C254}"/>
                </a:ext>
              </a:extLst>
            </p:cNvPr>
            <p:cNvSpPr/>
            <p:nvPr/>
          </p:nvSpPr>
          <p:spPr>
            <a:xfrm>
              <a:off x="2694568" y="396763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997A7179-C6D1-4484-9571-CDE702A230CC}"/>
                </a:ext>
              </a:extLst>
            </p:cNvPr>
            <p:cNvSpPr/>
            <p:nvPr/>
          </p:nvSpPr>
          <p:spPr>
            <a:xfrm>
              <a:off x="2264959" y="380125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1" name="Ellipszis 200">
              <a:extLst>
                <a:ext uri="{FF2B5EF4-FFF2-40B4-BE49-F238E27FC236}">
                  <a16:creationId xmlns:a16="http://schemas.microsoft.com/office/drawing/2014/main" id="{A6B06334-D931-49A4-AE3A-BAC6552A9FF4}"/>
                </a:ext>
              </a:extLst>
            </p:cNvPr>
            <p:cNvSpPr/>
            <p:nvPr/>
          </p:nvSpPr>
          <p:spPr>
            <a:xfrm>
              <a:off x="973621" y="40697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2" name="Ellipszis 201">
              <a:extLst>
                <a:ext uri="{FF2B5EF4-FFF2-40B4-BE49-F238E27FC236}">
                  <a16:creationId xmlns:a16="http://schemas.microsoft.com/office/drawing/2014/main" id="{51B0DB54-3559-4AAD-B1CE-D016A4546DDB}"/>
                </a:ext>
              </a:extLst>
            </p:cNvPr>
            <p:cNvSpPr/>
            <p:nvPr/>
          </p:nvSpPr>
          <p:spPr>
            <a:xfrm>
              <a:off x="2231641" y="36931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76D9BAA7-BB24-4626-A1D9-FE610E5A90C2}"/>
                </a:ext>
              </a:extLst>
            </p:cNvPr>
            <p:cNvSpPr/>
            <p:nvPr/>
          </p:nvSpPr>
          <p:spPr>
            <a:xfrm>
              <a:off x="2141093" y="35803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F3E41F7B-CAF2-42D3-920A-5C219D2BB1E7}"/>
                </a:ext>
              </a:extLst>
            </p:cNvPr>
            <p:cNvSpPr/>
            <p:nvPr/>
          </p:nvSpPr>
          <p:spPr>
            <a:xfrm>
              <a:off x="2115907" y="393239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3A301638-DC46-46EE-9AB3-40FF2ED9AA90}"/>
                </a:ext>
              </a:extLst>
            </p:cNvPr>
            <p:cNvSpPr/>
            <p:nvPr/>
          </p:nvSpPr>
          <p:spPr>
            <a:xfrm>
              <a:off x="1904731" y="39518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355F55D7-997D-4B7E-9BCC-DCB1B54134D9}"/>
                </a:ext>
              </a:extLst>
            </p:cNvPr>
            <p:cNvSpPr/>
            <p:nvPr/>
          </p:nvSpPr>
          <p:spPr>
            <a:xfrm>
              <a:off x="1352141" y="40107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DD2E4FB0-44E2-4758-9210-B30CBF568358}"/>
                </a:ext>
              </a:extLst>
            </p:cNvPr>
            <p:cNvSpPr/>
            <p:nvPr/>
          </p:nvSpPr>
          <p:spPr>
            <a:xfrm>
              <a:off x="1813431" y="37551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454BC641-B720-430E-8E88-D66F16D33C42}"/>
                </a:ext>
              </a:extLst>
            </p:cNvPr>
            <p:cNvSpPr/>
            <p:nvPr/>
          </p:nvSpPr>
          <p:spPr>
            <a:xfrm>
              <a:off x="2520538" y="35249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9" name="Ellipszis 208">
              <a:extLst>
                <a:ext uri="{FF2B5EF4-FFF2-40B4-BE49-F238E27FC236}">
                  <a16:creationId xmlns:a16="http://schemas.microsoft.com/office/drawing/2014/main" id="{858E9A51-F1BD-4351-99E9-3157ECE7B93F}"/>
                </a:ext>
              </a:extLst>
            </p:cNvPr>
            <p:cNvSpPr/>
            <p:nvPr/>
          </p:nvSpPr>
          <p:spPr>
            <a:xfrm>
              <a:off x="1089497" y="35843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0" name="Ellipszis 209">
              <a:extLst>
                <a:ext uri="{FF2B5EF4-FFF2-40B4-BE49-F238E27FC236}">
                  <a16:creationId xmlns:a16="http://schemas.microsoft.com/office/drawing/2014/main" id="{613F95FD-C2B6-42FE-BE88-77BB4032D76E}"/>
                </a:ext>
              </a:extLst>
            </p:cNvPr>
            <p:cNvSpPr/>
            <p:nvPr/>
          </p:nvSpPr>
          <p:spPr>
            <a:xfrm>
              <a:off x="1708765" y="39677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AEC128EF-99EA-4065-8910-A38EEB3D5872}"/>
                </a:ext>
              </a:extLst>
            </p:cNvPr>
            <p:cNvSpPr/>
            <p:nvPr/>
          </p:nvSpPr>
          <p:spPr>
            <a:xfrm>
              <a:off x="886669" y="40361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C9CFF2B7-38BD-42C0-83A5-F1EC9DAFEC53}"/>
                </a:ext>
              </a:extLst>
            </p:cNvPr>
            <p:cNvSpPr/>
            <p:nvPr/>
          </p:nvSpPr>
          <p:spPr>
            <a:xfrm>
              <a:off x="1075839" y="40691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0AE4705B-33EB-4EFD-B09E-A1FFC7D65BD6}"/>
                </a:ext>
              </a:extLst>
            </p:cNvPr>
            <p:cNvSpPr/>
            <p:nvPr/>
          </p:nvSpPr>
          <p:spPr>
            <a:xfrm>
              <a:off x="1858435" y="38267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15318BB9-21C0-49A4-9805-635A7A0D6CB5}"/>
                </a:ext>
              </a:extLst>
            </p:cNvPr>
            <p:cNvSpPr/>
            <p:nvPr/>
          </p:nvSpPr>
          <p:spPr>
            <a:xfrm>
              <a:off x="1751680" y="40649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1F1935C8-8F6C-4CD9-BB9C-4600E6638893}"/>
                </a:ext>
              </a:extLst>
            </p:cNvPr>
            <p:cNvSpPr/>
            <p:nvPr/>
          </p:nvSpPr>
          <p:spPr>
            <a:xfrm>
              <a:off x="1016641" y="37153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CF52E161-0ED6-40F3-83C4-C80F2DE1134E}"/>
                </a:ext>
              </a:extLst>
            </p:cNvPr>
            <p:cNvSpPr/>
            <p:nvPr/>
          </p:nvSpPr>
          <p:spPr>
            <a:xfrm>
              <a:off x="1344148" y="38137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7" name="Ellipszis 216">
              <a:extLst>
                <a:ext uri="{FF2B5EF4-FFF2-40B4-BE49-F238E27FC236}">
                  <a16:creationId xmlns:a16="http://schemas.microsoft.com/office/drawing/2014/main" id="{648E2C01-5C5B-4FFB-8646-49ECE0374122}"/>
                </a:ext>
              </a:extLst>
            </p:cNvPr>
            <p:cNvSpPr/>
            <p:nvPr/>
          </p:nvSpPr>
          <p:spPr>
            <a:xfrm>
              <a:off x="1133827" y="39119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09725104-5DDE-4DFE-8091-CE1E025A05EE}"/>
                </a:ext>
              </a:extLst>
            </p:cNvPr>
            <p:cNvSpPr/>
            <p:nvPr/>
          </p:nvSpPr>
          <p:spPr>
            <a:xfrm>
              <a:off x="801481" y="38101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04273330-ED94-4A20-B3C7-C1B901DEA2CD}"/>
                </a:ext>
              </a:extLst>
            </p:cNvPr>
            <p:cNvSpPr/>
            <p:nvPr/>
          </p:nvSpPr>
          <p:spPr>
            <a:xfrm>
              <a:off x="2464658" y="395659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0" name="Ellipszis 219">
              <a:extLst>
                <a:ext uri="{FF2B5EF4-FFF2-40B4-BE49-F238E27FC236}">
                  <a16:creationId xmlns:a16="http://schemas.microsoft.com/office/drawing/2014/main" id="{BAA28A35-EA77-4F96-BA1B-A1586577AE4C}"/>
                </a:ext>
              </a:extLst>
            </p:cNvPr>
            <p:cNvSpPr/>
            <p:nvPr/>
          </p:nvSpPr>
          <p:spPr>
            <a:xfrm>
              <a:off x="2400073" y="38297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1" name="Ellipszis 220">
              <a:extLst>
                <a:ext uri="{FF2B5EF4-FFF2-40B4-BE49-F238E27FC236}">
                  <a16:creationId xmlns:a16="http://schemas.microsoft.com/office/drawing/2014/main" id="{B1AF2038-01EE-43E7-899B-FB459CA2262A}"/>
                </a:ext>
              </a:extLst>
            </p:cNvPr>
            <p:cNvSpPr/>
            <p:nvPr/>
          </p:nvSpPr>
          <p:spPr>
            <a:xfrm>
              <a:off x="1320093" y="368264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2" name="Ellipszis 221">
              <a:extLst>
                <a:ext uri="{FF2B5EF4-FFF2-40B4-BE49-F238E27FC236}">
                  <a16:creationId xmlns:a16="http://schemas.microsoft.com/office/drawing/2014/main" id="{55BF52C2-F67B-407B-A4D9-E9E0FD7E0B99}"/>
                </a:ext>
              </a:extLst>
            </p:cNvPr>
            <p:cNvSpPr/>
            <p:nvPr/>
          </p:nvSpPr>
          <p:spPr>
            <a:xfrm>
              <a:off x="871628" y="36995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3" name="Ellipszis 222">
              <a:extLst>
                <a:ext uri="{FF2B5EF4-FFF2-40B4-BE49-F238E27FC236}">
                  <a16:creationId xmlns:a16="http://schemas.microsoft.com/office/drawing/2014/main" id="{92F42D19-5CE5-4236-9E30-6D11C261FBCE}"/>
                </a:ext>
              </a:extLst>
            </p:cNvPr>
            <p:cNvSpPr/>
            <p:nvPr/>
          </p:nvSpPr>
          <p:spPr>
            <a:xfrm>
              <a:off x="1672711" y="347364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4" name="Ellipszis 223">
              <a:extLst>
                <a:ext uri="{FF2B5EF4-FFF2-40B4-BE49-F238E27FC236}">
                  <a16:creationId xmlns:a16="http://schemas.microsoft.com/office/drawing/2014/main" id="{B0A249E4-3A30-41E0-A612-180DC8142816}"/>
                </a:ext>
              </a:extLst>
            </p:cNvPr>
            <p:cNvSpPr/>
            <p:nvPr/>
          </p:nvSpPr>
          <p:spPr>
            <a:xfrm>
              <a:off x="956483" y="388641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5" name="Ellipszis 224">
              <a:extLst>
                <a:ext uri="{FF2B5EF4-FFF2-40B4-BE49-F238E27FC236}">
                  <a16:creationId xmlns:a16="http://schemas.microsoft.com/office/drawing/2014/main" id="{79696A9F-237E-4044-B320-1967211025AA}"/>
                </a:ext>
              </a:extLst>
            </p:cNvPr>
            <p:cNvSpPr/>
            <p:nvPr/>
          </p:nvSpPr>
          <p:spPr>
            <a:xfrm>
              <a:off x="1325911" y="35320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32523E11-6DA6-464F-8289-C8606922E1AB}"/>
                </a:ext>
              </a:extLst>
            </p:cNvPr>
            <p:cNvSpPr/>
            <p:nvPr/>
          </p:nvSpPr>
          <p:spPr>
            <a:xfrm>
              <a:off x="1755172" y="35825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BF7BF32E-52F0-4F3E-913E-F26C7453BA30}"/>
                </a:ext>
              </a:extLst>
            </p:cNvPr>
            <p:cNvSpPr/>
            <p:nvPr/>
          </p:nvSpPr>
          <p:spPr>
            <a:xfrm>
              <a:off x="1542000" y="406258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7D77C5CA-343F-4696-9C80-E1D9D3B064DB}"/>
                </a:ext>
              </a:extLst>
            </p:cNvPr>
            <p:cNvSpPr/>
            <p:nvPr/>
          </p:nvSpPr>
          <p:spPr>
            <a:xfrm>
              <a:off x="1436313" y="410351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E057A243-CA16-4CB7-945D-A304D379902E}"/>
                </a:ext>
              </a:extLst>
            </p:cNvPr>
            <p:cNvSpPr/>
            <p:nvPr/>
          </p:nvSpPr>
          <p:spPr>
            <a:xfrm>
              <a:off x="2350018" y="34927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C220E9D2-AECC-46E5-8D5B-2AB18803347A}"/>
                </a:ext>
              </a:extLst>
            </p:cNvPr>
            <p:cNvSpPr/>
            <p:nvPr/>
          </p:nvSpPr>
          <p:spPr>
            <a:xfrm>
              <a:off x="1610392" y="39110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BFA12637-03B1-4AAB-817C-F70B8B591139}"/>
                </a:ext>
              </a:extLst>
            </p:cNvPr>
            <p:cNvSpPr/>
            <p:nvPr/>
          </p:nvSpPr>
          <p:spPr>
            <a:xfrm>
              <a:off x="1655134" y="35790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4ED5275D-6878-4087-879A-136D8ED31471}"/>
                </a:ext>
              </a:extLst>
            </p:cNvPr>
            <p:cNvSpPr/>
            <p:nvPr/>
          </p:nvSpPr>
          <p:spPr>
            <a:xfrm>
              <a:off x="1822756" y="34083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3" name="Ellipszis 232">
              <a:extLst>
                <a:ext uri="{FF2B5EF4-FFF2-40B4-BE49-F238E27FC236}">
                  <a16:creationId xmlns:a16="http://schemas.microsoft.com/office/drawing/2014/main" id="{FD5071FD-E2CC-4A5B-AF90-CE5482534584}"/>
                </a:ext>
              </a:extLst>
            </p:cNvPr>
            <p:cNvSpPr/>
            <p:nvPr/>
          </p:nvSpPr>
          <p:spPr>
            <a:xfrm>
              <a:off x="1499315" y="39411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4" name="Ellipszis 233">
              <a:extLst>
                <a:ext uri="{FF2B5EF4-FFF2-40B4-BE49-F238E27FC236}">
                  <a16:creationId xmlns:a16="http://schemas.microsoft.com/office/drawing/2014/main" id="{F19466CF-6AD4-4B44-9753-6010AACF9B6B}"/>
                </a:ext>
              </a:extLst>
            </p:cNvPr>
            <p:cNvSpPr/>
            <p:nvPr/>
          </p:nvSpPr>
          <p:spPr>
            <a:xfrm>
              <a:off x="1253932" y="38536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C1C8F4ED-EE0D-409E-8BFB-1183402C15E5}"/>
                </a:ext>
              </a:extLst>
            </p:cNvPr>
            <p:cNvSpPr/>
            <p:nvPr/>
          </p:nvSpPr>
          <p:spPr>
            <a:xfrm>
              <a:off x="1149570" y="38101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6" name="Ellipszis 235">
              <a:extLst>
                <a:ext uri="{FF2B5EF4-FFF2-40B4-BE49-F238E27FC236}">
                  <a16:creationId xmlns:a16="http://schemas.microsoft.com/office/drawing/2014/main" id="{F391D69F-C98B-41F1-BD6D-3A1DA4380D57}"/>
                </a:ext>
              </a:extLst>
            </p:cNvPr>
            <p:cNvSpPr/>
            <p:nvPr/>
          </p:nvSpPr>
          <p:spPr>
            <a:xfrm>
              <a:off x="1059296" y="32510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7" name="Ellipszis 236">
              <a:extLst>
                <a:ext uri="{FF2B5EF4-FFF2-40B4-BE49-F238E27FC236}">
                  <a16:creationId xmlns:a16="http://schemas.microsoft.com/office/drawing/2014/main" id="{38317921-7057-43D3-92F4-8537FD991778}"/>
                </a:ext>
              </a:extLst>
            </p:cNvPr>
            <p:cNvSpPr/>
            <p:nvPr/>
          </p:nvSpPr>
          <p:spPr>
            <a:xfrm>
              <a:off x="1177266" y="29178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9916BC89-AD64-442C-8C13-019CA1875891}"/>
                </a:ext>
              </a:extLst>
            </p:cNvPr>
            <p:cNvSpPr/>
            <p:nvPr/>
          </p:nvSpPr>
          <p:spPr>
            <a:xfrm>
              <a:off x="1313192" y="31366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617B2BD8-D58C-4A38-9A97-838D8B39FA5A}"/>
                </a:ext>
              </a:extLst>
            </p:cNvPr>
            <p:cNvSpPr/>
            <p:nvPr/>
          </p:nvSpPr>
          <p:spPr>
            <a:xfrm>
              <a:off x="1513402" y="30233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2B90798F-2E65-4824-B4DB-8BA268166940}"/>
                </a:ext>
              </a:extLst>
            </p:cNvPr>
            <p:cNvSpPr/>
            <p:nvPr/>
          </p:nvSpPr>
          <p:spPr>
            <a:xfrm>
              <a:off x="1433537" y="24988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1" name="Ellipszis 240">
              <a:extLst>
                <a:ext uri="{FF2B5EF4-FFF2-40B4-BE49-F238E27FC236}">
                  <a16:creationId xmlns:a16="http://schemas.microsoft.com/office/drawing/2014/main" id="{74049AB7-A7DC-4AB9-8801-5226ADC4DD1E}"/>
                </a:ext>
              </a:extLst>
            </p:cNvPr>
            <p:cNvSpPr/>
            <p:nvPr/>
          </p:nvSpPr>
          <p:spPr>
            <a:xfrm>
              <a:off x="1675838" y="298485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6BEF5C8E-A71C-469D-BA0F-EDBC26ACF5D6}"/>
                </a:ext>
              </a:extLst>
            </p:cNvPr>
            <p:cNvSpPr/>
            <p:nvPr/>
          </p:nvSpPr>
          <p:spPr>
            <a:xfrm>
              <a:off x="2360123" y="272465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7C1AC76A-6C68-453B-A1A2-71E4BDDCBA39}"/>
                </a:ext>
              </a:extLst>
            </p:cNvPr>
            <p:cNvSpPr/>
            <p:nvPr/>
          </p:nvSpPr>
          <p:spPr>
            <a:xfrm>
              <a:off x="1557189" y="27803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F82BECF4-2CBA-418A-8977-A9F022E9DC84}"/>
                </a:ext>
              </a:extLst>
            </p:cNvPr>
            <p:cNvSpPr/>
            <p:nvPr/>
          </p:nvSpPr>
          <p:spPr>
            <a:xfrm>
              <a:off x="1523697" y="26809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AB44D144-A795-416C-925F-C2FDFA0539DE}"/>
                </a:ext>
              </a:extLst>
            </p:cNvPr>
            <p:cNvSpPr/>
            <p:nvPr/>
          </p:nvSpPr>
          <p:spPr>
            <a:xfrm>
              <a:off x="791219" y="29477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7" name="Ellipszis 246">
              <a:extLst>
                <a:ext uri="{FF2B5EF4-FFF2-40B4-BE49-F238E27FC236}">
                  <a16:creationId xmlns:a16="http://schemas.microsoft.com/office/drawing/2014/main" id="{D21AFBC6-9AE4-48CC-9E96-2004C590070B}"/>
                </a:ext>
              </a:extLst>
            </p:cNvPr>
            <p:cNvSpPr/>
            <p:nvPr/>
          </p:nvSpPr>
          <p:spPr>
            <a:xfrm>
              <a:off x="2001699" y="25328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8" name="Ellipszis 247">
              <a:extLst>
                <a:ext uri="{FF2B5EF4-FFF2-40B4-BE49-F238E27FC236}">
                  <a16:creationId xmlns:a16="http://schemas.microsoft.com/office/drawing/2014/main" id="{7251613D-0F35-49BC-BD8B-B6EB511F8273}"/>
                </a:ext>
              </a:extLst>
            </p:cNvPr>
            <p:cNvSpPr/>
            <p:nvPr/>
          </p:nvSpPr>
          <p:spPr>
            <a:xfrm>
              <a:off x="950159" y="312693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9" name="Ellipszis 248">
              <a:extLst>
                <a:ext uri="{FF2B5EF4-FFF2-40B4-BE49-F238E27FC236}">
                  <a16:creationId xmlns:a16="http://schemas.microsoft.com/office/drawing/2014/main" id="{9B79A8E3-15B6-4472-9CD5-C7BFBDF8F8EA}"/>
                </a:ext>
              </a:extLst>
            </p:cNvPr>
            <p:cNvSpPr/>
            <p:nvPr/>
          </p:nvSpPr>
          <p:spPr>
            <a:xfrm>
              <a:off x="1619509" y="241702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0" name="Ellipszis 249">
              <a:extLst>
                <a:ext uri="{FF2B5EF4-FFF2-40B4-BE49-F238E27FC236}">
                  <a16:creationId xmlns:a16="http://schemas.microsoft.com/office/drawing/2014/main" id="{1584CC08-A8E9-4D51-8948-59A7AFC435D2}"/>
                </a:ext>
              </a:extLst>
            </p:cNvPr>
            <p:cNvSpPr/>
            <p:nvPr/>
          </p:nvSpPr>
          <p:spPr>
            <a:xfrm>
              <a:off x="1121933" y="30171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1" name="Ellipszis 250">
              <a:extLst>
                <a:ext uri="{FF2B5EF4-FFF2-40B4-BE49-F238E27FC236}">
                  <a16:creationId xmlns:a16="http://schemas.microsoft.com/office/drawing/2014/main" id="{A526D95E-BD74-43C5-92F2-1F36E0177B52}"/>
                </a:ext>
              </a:extLst>
            </p:cNvPr>
            <p:cNvSpPr/>
            <p:nvPr/>
          </p:nvSpPr>
          <p:spPr>
            <a:xfrm>
              <a:off x="1499315" y="31221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2" name="Ellipszis 251">
              <a:extLst>
                <a:ext uri="{FF2B5EF4-FFF2-40B4-BE49-F238E27FC236}">
                  <a16:creationId xmlns:a16="http://schemas.microsoft.com/office/drawing/2014/main" id="{13A238BD-79C2-4985-ADD9-F6D999A7DC4D}"/>
                </a:ext>
              </a:extLst>
            </p:cNvPr>
            <p:cNvSpPr/>
            <p:nvPr/>
          </p:nvSpPr>
          <p:spPr>
            <a:xfrm>
              <a:off x="913575" y="27625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4" name="Ellipszis 253">
              <a:extLst>
                <a:ext uri="{FF2B5EF4-FFF2-40B4-BE49-F238E27FC236}">
                  <a16:creationId xmlns:a16="http://schemas.microsoft.com/office/drawing/2014/main" id="{E9AA0CDF-DF9C-4998-AF1D-86ECF506A9D4}"/>
                </a:ext>
              </a:extLst>
            </p:cNvPr>
            <p:cNvSpPr/>
            <p:nvPr/>
          </p:nvSpPr>
          <p:spPr>
            <a:xfrm>
              <a:off x="1696246" y="32929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Ellipszis 254">
              <a:extLst>
                <a:ext uri="{FF2B5EF4-FFF2-40B4-BE49-F238E27FC236}">
                  <a16:creationId xmlns:a16="http://schemas.microsoft.com/office/drawing/2014/main" id="{BBBC7CE1-7B61-40C9-B199-0C497B659F38}"/>
                </a:ext>
              </a:extLst>
            </p:cNvPr>
            <p:cNvSpPr/>
            <p:nvPr/>
          </p:nvSpPr>
          <p:spPr>
            <a:xfrm>
              <a:off x="2445781" y="26003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6" name="Ellipszis 255">
              <a:extLst>
                <a:ext uri="{FF2B5EF4-FFF2-40B4-BE49-F238E27FC236}">
                  <a16:creationId xmlns:a16="http://schemas.microsoft.com/office/drawing/2014/main" id="{A22620A4-D0AC-4B5F-892C-B834DD712124}"/>
                </a:ext>
              </a:extLst>
            </p:cNvPr>
            <p:cNvSpPr/>
            <p:nvPr/>
          </p:nvSpPr>
          <p:spPr>
            <a:xfrm>
              <a:off x="2160731" y="26230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9" name="Ellipszis 258">
              <a:extLst>
                <a:ext uri="{FF2B5EF4-FFF2-40B4-BE49-F238E27FC236}">
                  <a16:creationId xmlns:a16="http://schemas.microsoft.com/office/drawing/2014/main" id="{6090AA20-A260-46BD-8728-0292C872D3C6}"/>
                </a:ext>
              </a:extLst>
            </p:cNvPr>
            <p:cNvSpPr/>
            <p:nvPr/>
          </p:nvSpPr>
          <p:spPr>
            <a:xfrm>
              <a:off x="2754640" y="320393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0" name="Ellipszis 259">
              <a:extLst>
                <a:ext uri="{FF2B5EF4-FFF2-40B4-BE49-F238E27FC236}">
                  <a16:creationId xmlns:a16="http://schemas.microsoft.com/office/drawing/2014/main" id="{D3E2E097-5904-43BB-A053-932D5B6D695C}"/>
                </a:ext>
              </a:extLst>
            </p:cNvPr>
            <p:cNvSpPr/>
            <p:nvPr/>
          </p:nvSpPr>
          <p:spPr>
            <a:xfrm>
              <a:off x="2703260" y="34040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Ellipszis 261">
              <a:extLst>
                <a:ext uri="{FF2B5EF4-FFF2-40B4-BE49-F238E27FC236}">
                  <a16:creationId xmlns:a16="http://schemas.microsoft.com/office/drawing/2014/main" id="{7993911A-B32E-439D-AB25-57C18FC85CD2}"/>
                </a:ext>
              </a:extLst>
            </p:cNvPr>
            <p:cNvSpPr/>
            <p:nvPr/>
          </p:nvSpPr>
          <p:spPr>
            <a:xfrm>
              <a:off x="975733" y="30239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3" name="Ellipszis 262">
              <a:extLst>
                <a:ext uri="{FF2B5EF4-FFF2-40B4-BE49-F238E27FC236}">
                  <a16:creationId xmlns:a16="http://schemas.microsoft.com/office/drawing/2014/main" id="{9EF257B0-9FCE-4DCA-AF2D-30FAB568D633}"/>
                </a:ext>
              </a:extLst>
            </p:cNvPr>
            <p:cNvSpPr/>
            <p:nvPr/>
          </p:nvSpPr>
          <p:spPr>
            <a:xfrm>
              <a:off x="1562314" y="25798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Ellipszis 263">
              <a:extLst>
                <a:ext uri="{FF2B5EF4-FFF2-40B4-BE49-F238E27FC236}">
                  <a16:creationId xmlns:a16="http://schemas.microsoft.com/office/drawing/2014/main" id="{ACFE4B47-E873-4361-837C-0CF9FFFD856A}"/>
                </a:ext>
              </a:extLst>
            </p:cNvPr>
            <p:cNvSpPr/>
            <p:nvPr/>
          </p:nvSpPr>
          <p:spPr>
            <a:xfrm>
              <a:off x="2028905" y="30362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5" name="Ellipszis 264">
              <a:extLst>
                <a:ext uri="{FF2B5EF4-FFF2-40B4-BE49-F238E27FC236}">
                  <a16:creationId xmlns:a16="http://schemas.microsoft.com/office/drawing/2014/main" id="{E7DF241F-4672-4695-8150-3980C69E644C}"/>
                </a:ext>
              </a:extLst>
            </p:cNvPr>
            <p:cNvSpPr/>
            <p:nvPr/>
          </p:nvSpPr>
          <p:spPr>
            <a:xfrm>
              <a:off x="2021833" y="33727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7" name="Ellipszis 266">
              <a:extLst>
                <a:ext uri="{FF2B5EF4-FFF2-40B4-BE49-F238E27FC236}">
                  <a16:creationId xmlns:a16="http://schemas.microsoft.com/office/drawing/2014/main" id="{1775DEA8-DB29-4AD6-AE0E-FCB592CFA66A}"/>
                </a:ext>
              </a:extLst>
            </p:cNvPr>
            <p:cNvSpPr/>
            <p:nvPr/>
          </p:nvSpPr>
          <p:spPr>
            <a:xfrm>
              <a:off x="1762681" y="24361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8" name="Ellipszis 267">
              <a:extLst>
                <a:ext uri="{FF2B5EF4-FFF2-40B4-BE49-F238E27FC236}">
                  <a16:creationId xmlns:a16="http://schemas.microsoft.com/office/drawing/2014/main" id="{002A41BD-97DB-4778-8348-CA88436B6A4D}"/>
                </a:ext>
              </a:extLst>
            </p:cNvPr>
            <p:cNvSpPr/>
            <p:nvPr/>
          </p:nvSpPr>
          <p:spPr>
            <a:xfrm>
              <a:off x="2570406" y="25162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9" name="Ellipszis 268">
              <a:extLst>
                <a:ext uri="{FF2B5EF4-FFF2-40B4-BE49-F238E27FC236}">
                  <a16:creationId xmlns:a16="http://schemas.microsoft.com/office/drawing/2014/main" id="{4502095A-02B8-421E-AFA5-1EC8423518D3}"/>
                </a:ext>
              </a:extLst>
            </p:cNvPr>
            <p:cNvSpPr/>
            <p:nvPr/>
          </p:nvSpPr>
          <p:spPr>
            <a:xfrm>
              <a:off x="1499315" y="23546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0" name="Ellipszis 269">
              <a:extLst>
                <a:ext uri="{FF2B5EF4-FFF2-40B4-BE49-F238E27FC236}">
                  <a16:creationId xmlns:a16="http://schemas.microsoft.com/office/drawing/2014/main" id="{1CCAB9E4-AF4F-4663-8011-ED208586C350}"/>
                </a:ext>
              </a:extLst>
            </p:cNvPr>
            <p:cNvSpPr/>
            <p:nvPr/>
          </p:nvSpPr>
          <p:spPr>
            <a:xfrm>
              <a:off x="1121554" y="27189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1" name="Ellipszis 270">
              <a:extLst>
                <a:ext uri="{FF2B5EF4-FFF2-40B4-BE49-F238E27FC236}">
                  <a16:creationId xmlns:a16="http://schemas.microsoft.com/office/drawing/2014/main" id="{24201529-04A4-4940-B1E4-C41229D5D4D9}"/>
                </a:ext>
              </a:extLst>
            </p:cNvPr>
            <p:cNvSpPr/>
            <p:nvPr/>
          </p:nvSpPr>
          <p:spPr>
            <a:xfrm>
              <a:off x="1181932" y="26153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2" name="Ellipszis 271">
              <a:extLst>
                <a:ext uri="{FF2B5EF4-FFF2-40B4-BE49-F238E27FC236}">
                  <a16:creationId xmlns:a16="http://schemas.microsoft.com/office/drawing/2014/main" id="{D6D51D81-C2AB-4F26-B74B-9D3E125F8FDE}"/>
                </a:ext>
              </a:extLst>
            </p:cNvPr>
            <p:cNvSpPr/>
            <p:nvPr/>
          </p:nvSpPr>
          <p:spPr>
            <a:xfrm>
              <a:off x="1587840" y="29151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3" name="Ellipszis 272">
              <a:extLst>
                <a:ext uri="{FF2B5EF4-FFF2-40B4-BE49-F238E27FC236}">
                  <a16:creationId xmlns:a16="http://schemas.microsoft.com/office/drawing/2014/main" id="{6060F521-0AD5-4A07-8A4B-A03F419757ED}"/>
                </a:ext>
              </a:extLst>
            </p:cNvPr>
            <p:cNvSpPr/>
            <p:nvPr/>
          </p:nvSpPr>
          <p:spPr>
            <a:xfrm>
              <a:off x="2221937" y="237620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4" name="Ellipszis 273">
              <a:extLst>
                <a:ext uri="{FF2B5EF4-FFF2-40B4-BE49-F238E27FC236}">
                  <a16:creationId xmlns:a16="http://schemas.microsoft.com/office/drawing/2014/main" id="{840152DE-EE0E-4C66-B856-6627862AFBD1}"/>
                </a:ext>
              </a:extLst>
            </p:cNvPr>
            <p:cNvSpPr/>
            <p:nvPr/>
          </p:nvSpPr>
          <p:spPr>
            <a:xfrm>
              <a:off x="2492233" y="22724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5" name="Ellipszis 274">
              <a:extLst>
                <a:ext uri="{FF2B5EF4-FFF2-40B4-BE49-F238E27FC236}">
                  <a16:creationId xmlns:a16="http://schemas.microsoft.com/office/drawing/2014/main" id="{20B45651-E760-4BC9-BB7B-A74005505E2F}"/>
                </a:ext>
              </a:extLst>
            </p:cNvPr>
            <p:cNvSpPr/>
            <p:nvPr/>
          </p:nvSpPr>
          <p:spPr>
            <a:xfrm>
              <a:off x="1799483" y="28471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6" name="Ellipszis 275">
              <a:extLst>
                <a:ext uri="{FF2B5EF4-FFF2-40B4-BE49-F238E27FC236}">
                  <a16:creationId xmlns:a16="http://schemas.microsoft.com/office/drawing/2014/main" id="{ED5E76A8-ECAE-47C8-A0F1-79EE34879D02}"/>
                </a:ext>
              </a:extLst>
            </p:cNvPr>
            <p:cNvSpPr/>
            <p:nvPr/>
          </p:nvSpPr>
          <p:spPr>
            <a:xfrm>
              <a:off x="2398955" y="31539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7" name="Ellipszis 276">
              <a:extLst>
                <a:ext uri="{FF2B5EF4-FFF2-40B4-BE49-F238E27FC236}">
                  <a16:creationId xmlns:a16="http://schemas.microsoft.com/office/drawing/2014/main" id="{84819975-B11A-43AC-A905-31EB24A0318D}"/>
                </a:ext>
              </a:extLst>
            </p:cNvPr>
            <p:cNvSpPr/>
            <p:nvPr/>
          </p:nvSpPr>
          <p:spPr>
            <a:xfrm>
              <a:off x="2366370" y="33096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8" name="Ellipszis 277">
              <a:extLst>
                <a:ext uri="{FF2B5EF4-FFF2-40B4-BE49-F238E27FC236}">
                  <a16:creationId xmlns:a16="http://schemas.microsoft.com/office/drawing/2014/main" id="{FB118087-CD9D-4868-A9E9-F4083E58D0CA}"/>
                </a:ext>
              </a:extLst>
            </p:cNvPr>
            <p:cNvSpPr/>
            <p:nvPr/>
          </p:nvSpPr>
          <p:spPr>
            <a:xfrm>
              <a:off x="1375426" y="335274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Ellipszis 279">
              <a:extLst>
                <a:ext uri="{FF2B5EF4-FFF2-40B4-BE49-F238E27FC236}">
                  <a16:creationId xmlns:a16="http://schemas.microsoft.com/office/drawing/2014/main" id="{8D9D9F79-8123-4124-BB5A-96AC4F151E0B}"/>
                </a:ext>
              </a:extLst>
            </p:cNvPr>
            <p:cNvSpPr/>
            <p:nvPr/>
          </p:nvSpPr>
          <p:spPr>
            <a:xfrm>
              <a:off x="805227" y="24988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Ellipszis 280">
              <a:extLst>
                <a:ext uri="{FF2B5EF4-FFF2-40B4-BE49-F238E27FC236}">
                  <a16:creationId xmlns:a16="http://schemas.microsoft.com/office/drawing/2014/main" id="{A11C976F-D2F6-4D03-9513-5779474009FC}"/>
                </a:ext>
              </a:extLst>
            </p:cNvPr>
            <p:cNvSpPr/>
            <p:nvPr/>
          </p:nvSpPr>
          <p:spPr>
            <a:xfrm>
              <a:off x="2349952" y="28568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2" name="Ellipszis 281">
              <a:extLst>
                <a:ext uri="{FF2B5EF4-FFF2-40B4-BE49-F238E27FC236}">
                  <a16:creationId xmlns:a16="http://schemas.microsoft.com/office/drawing/2014/main" id="{CDEB07CB-1931-4B13-93D2-C12DE1F18EFD}"/>
                </a:ext>
              </a:extLst>
            </p:cNvPr>
            <p:cNvSpPr/>
            <p:nvPr/>
          </p:nvSpPr>
          <p:spPr>
            <a:xfrm>
              <a:off x="2647451" y="29885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3" name="Ellipszis 282">
              <a:extLst>
                <a:ext uri="{FF2B5EF4-FFF2-40B4-BE49-F238E27FC236}">
                  <a16:creationId xmlns:a16="http://schemas.microsoft.com/office/drawing/2014/main" id="{1230E8C4-4A16-4A5E-97A1-0F05B6FE71E5}"/>
                </a:ext>
              </a:extLst>
            </p:cNvPr>
            <p:cNvSpPr/>
            <p:nvPr/>
          </p:nvSpPr>
          <p:spPr>
            <a:xfrm>
              <a:off x="1709176" y="260544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Ellipszis 283">
              <a:extLst>
                <a:ext uri="{FF2B5EF4-FFF2-40B4-BE49-F238E27FC236}">
                  <a16:creationId xmlns:a16="http://schemas.microsoft.com/office/drawing/2014/main" id="{6A925EC0-0DFD-4C37-971E-62AE5CC26EE7}"/>
                </a:ext>
              </a:extLst>
            </p:cNvPr>
            <p:cNvSpPr/>
            <p:nvPr/>
          </p:nvSpPr>
          <p:spPr>
            <a:xfrm>
              <a:off x="2001021" y="35896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5" name="Ellipszis 284">
              <a:extLst>
                <a:ext uri="{FF2B5EF4-FFF2-40B4-BE49-F238E27FC236}">
                  <a16:creationId xmlns:a16="http://schemas.microsoft.com/office/drawing/2014/main" id="{4895DD44-3A73-410A-938E-E0250F61A2F2}"/>
                </a:ext>
              </a:extLst>
            </p:cNvPr>
            <p:cNvSpPr/>
            <p:nvPr/>
          </p:nvSpPr>
          <p:spPr>
            <a:xfrm>
              <a:off x="2181648" y="225869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6" name="Ellipszis 285">
              <a:extLst>
                <a:ext uri="{FF2B5EF4-FFF2-40B4-BE49-F238E27FC236}">
                  <a16:creationId xmlns:a16="http://schemas.microsoft.com/office/drawing/2014/main" id="{0A00062F-6406-47AE-B642-94E75C647AAC}"/>
                </a:ext>
              </a:extLst>
            </p:cNvPr>
            <p:cNvSpPr/>
            <p:nvPr/>
          </p:nvSpPr>
          <p:spPr>
            <a:xfrm>
              <a:off x="2564285" y="29312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7" name="Ellipszis 286">
              <a:extLst>
                <a:ext uri="{FF2B5EF4-FFF2-40B4-BE49-F238E27FC236}">
                  <a16:creationId xmlns:a16="http://schemas.microsoft.com/office/drawing/2014/main" id="{DDAA3077-E63D-4AC1-AC27-159BE19C0F73}"/>
                </a:ext>
              </a:extLst>
            </p:cNvPr>
            <p:cNvSpPr/>
            <p:nvPr/>
          </p:nvSpPr>
          <p:spPr>
            <a:xfrm>
              <a:off x="1075073" y="235947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8" name="Ellipszis 287">
              <a:extLst>
                <a:ext uri="{FF2B5EF4-FFF2-40B4-BE49-F238E27FC236}">
                  <a16:creationId xmlns:a16="http://schemas.microsoft.com/office/drawing/2014/main" id="{00539643-41F9-474A-A666-5EF0EF209ED9}"/>
                </a:ext>
              </a:extLst>
            </p:cNvPr>
            <p:cNvSpPr/>
            <p:nvPr/>
          </p:nvSpPr>
          <p:spPr>
            <a:xfrm>
              <a:off x="893483" y="230420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9" name="Ellipszis 288">
              <a:extLst>
                <a:ext uri="{FF2B5EF4-FFF2-40B4-BE49-F238E27FC236}">
                  <a16:creationId xmlns:a16="http://schemas.microsoft.com/office/drawing/2014/main" id="{A36E4346-50CB-40CF-87AB-D63469DC70EA}"/>
                </a:ext>
              </a:extLst>
            </p:cNvPr>
            <p:cNvSpPr/>
            <p:nvPr/>
          </p:nvSpPr>
          <p:spPr>
            <a:xfrm>
              <a:off x="2605764" y="27365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0" name="Ellipszis 289">
              <a:extLst>
                <a:ext uri="{FF2B5EF4-FFF2-40B4-BE49-F238E27FC236}">
                  <a16:creationId xmlns:a16="http://schemas.microsoft.com/office/drawing/2014/main" id="{669A3E64-BC8B-4A01-A40F-46DF656F8418}"/>
                </a:ext>
              </a:extLst>
            </p:cNvPr>
            <p:cNvSpPr/>
            <p:nvPr/>
          </p:nvSpPr>
          <p:spPr>
            <a:xfrm>
              <a:off x="2587225" y="32986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1" name="Ellipszis 290">
              <a:extLst>
                <a:ext uri="{FF2B5EF4-FFF2-40B4-BE49-F238E27FC236}">
                  <a16:creationId xmlns:a16="http://schemas.microsoft.com/office/drawing/2014/main" id="{81B96D65-36A7-4A4E-BFD0-AECEB97D5F92}"/>
                </a:ext>
              </a:extLst>
            </p:cNvPr>
            <p:cNvSpPr/>
            <p:nvPr/>
          </p:nvSpPr>
          <p:spPr>
            <a:xfrm>
              <a:off x="2157643" y="27357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2" name="Ellipszis 291">
              <a:extLst>
                <a:ext uri="{FF2B5EF4-FFF2-40B4-BE49-F238E27FC236}">
                  <a16:creationId xmlns:a16="http://schemas.microsoft.com/office/drawing/2014/main" id="{F647BFD6-537C-4EFF-8227-ECA414CCF399}"/>
                </a:ext>
              </a:extLst>
            </p:cNvPr>
            <p:cNvSpPr/>
            <p:nvPr/>
          </p:nvSpPr>
          <p:spPr>
            <a:xfrm>
              <a:off x="989923" y="25305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3" name="Ellipszis 292">
              <a:extLst>
                <a:ext uri="{FF2B5EF4-FFF2-40B4-BE49-F238E27FC236}">
                  <a16:creationId xmlns:a16="http://schemas.microsoft.com/office/drawing/2014/main" id="{92537D20-472A-409C-A991-DBC831FA3CAB}"/>
                </a:ext>
              </a:extLst>
            </p:cNvPr>
            <p:cNvSpPr/>
            <p:nvPr/>
          </p:nvSpPr>
          <p:spPr>
            <a:xfrm>
              <a:off x="1948238" y="24144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4" name="Ellipszis 293">
              <a:extLst>
                <a:ext uri="{FF2B5EF4-FFF2-40B4-BE49-F238E27FC236}">
                  <a16:creationId xmlns:a16="http://schemas.microsoft.com/office/drawing/2014/main" id="{C3208C3B-1780-46F6-A5CD-42FA825E4FC5}"/>
                </a:ext>
              </a:extLst>
            </p:cNvPr>
            <p:cNvSpPr/>
            <p:nvPr/>
          </p:nvSpPr>
          <p:spPr>
            <a:xfrm>
              <a:off x="1167675" y="32128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5" name="Ellipszis 294">
              <a:extLst>
                <a:ext uri="{FF2B5EF4-FFF2-40B4-BE49-F238E27FC236}">
                  <a16:creationId xmlns:a16="http://schemas.microsoft.com/office/drawing/2014/main" id="{C7991390-68B7-41E8-A735-BDE667842C60}"/>
                </a:ext>
              </a:extLst>
            </p:cNvPr>
            <p:cNvSpPr/>
            <p:nvPr/>
          </p:nvSpPr>
          <p:spPr>
            <a:xfrm>
              <a:off x="1545034" y="33647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6" name="Ellipszis 295">
              <a:extLst>
                <a:ext uri="{FF2B5EF4-FFF2-40B4-BE49-F238E27FC236}">
                  <a16:creationId xmlns:a16="http://schemas.microsoft.com/office/drawing/2014/main" id="{6CC9C960-BB94-487C-B2EA-2DA2CF8396BE}"/>
                </a:ext>
              </a:extLst>
            </p:cNvPr>
            <p:cNvSpPr/>
            <p:nvPr/>
          </p:nvSpPr>
          <p:spPr>
            <a:xfrm>
              <a:off x="926758" y="26481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7" name="Ellipszis 296">
              <a:extLst>
                <a:ext uri="{FF2B5EF4-FFF2-40B4-BE49-F238E27FC236}">
                  <a16:creationId xmlns:a16="http://schemas.microsoft.com/office/drawing/2014/main" id="{0877E6ED-55EB-4BC2-9BBE-47E54631B878}"/>
                </a:ext>
              </a:extLst>
            </p:cNvPr>
            <p:cNvSpPr/>
            <p:nvPr/>
          </p:nvSpPr>
          <p:spPr>
            <a:xfrm>
              <a:off x="1223938" y="25107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8" name="Ellipszis 297">
              <a:extLst>
                <a:ext uri="{FF2B5EF4-FFF2-40B4-BE49-F238E27FC236}">
                  <a16:creationId xmlns:a16="http://schemas.microsoft.com/office/drawing/2014/main" id="{8E9FC296-5A4E-41FD-8B1D-BE225462C22F}"/>
                </a:ext>
              </a:extLst>
            </p:cNvPr>
            <p:cNvSpPr/>
            <p:nvPr/>
          </p:nvSpPr>
          <p:spPr>
            <a:xfrm>
              <a:off x="2625564" y="23529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1" name="Ellipszis 300">
              <a:extLst>
                <a:ext uri="{FF2B5EF4-FFF2-40B4-BE49-F238E27FC236}">
                  <a16:creationId xmlns:a16="http://schemas.microsoft.com/office/drawing/2014/main" id="{DEEC47BB-AB66-4A0D-85AC-3D2769D95E83}"/>
                </a:ext>
              </a:extLst>
            </p:cNvPr>
            <p:cNvSpPr/>
            <p:nvPr/>
          </p:nvSpPr>
          <p:spPr>
            <a:xfrm>
              <a:off x="1284870" y="22452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2" name="Ellipszis 301">
              <a:extLst>
                <a:ext uri="{FF2B5EF4-FFF2-40B4-BE49-F238E27FC236}">
                  <a16:creationId xmlns:a16="http://schemas.microsoft.com/office/drawing/2014/main" id="{18415B5E-419C-4C1B-89EC-4E04FC33D290}"/>
                </a:ext>
              </a:extLst>
            </p:cNvPr>
            <p:cNvSpPr/>
            <p:nvPr/>
          </p:nvSpPr>
          <p:spPr>
            <a:xfrm>
              <a:off x="1107919" y="22521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3" name="Ellipszis 302">
              <a:extLst>
                <a:ext uri="{FF2B5EF4-FFF2-40B4-BE49-F238E27FC236}">
                  <a16:creationId xmlns:a16="http://schemas.microsoft.com/office/drawing/2014/main" id="{FC3333BE-B27D-479D-8336-0F0579CAE897}"/>
                </a:ext>
              </a:extLst>
            </p:cNvPr>
            <p:cNvSpPr/>
            <p:nvPr/>
          </p:nvSpPr>
          <p:spPr>
            <a:xfrm>
              <a:off x="1409979" y="24136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4" name="Ellipszis 303">
              <a:extLst>
                <a:ext uri="{FF2B5EF4-FFF2-40B4-BE49-F238E27FC236}">
                  <a16:creationId xmlns:a16="http://schemas.microsoft.com/office/drawing/2014/main" id="{05F9914A-8350-4797-9833-8A40AFF78B9B}"/>
                </a:ext>
              </a:extLst>
            </p:cNvPr>
            <p:cNvSpPr/>
            <p:nvPr/>
          </p:nvSpPr>
          <p:spPr>
            <a:xfrm>
              <a:off x="2539860" y="31560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5" name="Ellipszis 304">
              <a:extLst>
                <a:ext uri="{FF2B5EF4-FFF2-40B4-BE49-F238E27FC236}">
                  <a16:creationId xmlns:a16="http://schemas.microsoft.com/office/drawing/2014/main" id="{5C57AF0D-A3BF-4CD2-8E86-A1E17FB9934D}"/>
                </a:ext>
              </a:extLst>
            </p:cNvPr>
            <p:cNvSpPr/>
            <p:nvPr/>
          </p:nvSpPr>
          <p:spPr>
            <a:xfrm>
              <a:off x="2175812" y="28588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6" name="Ellipszis 305">
              <a:extLst>
                <a:ext uri="{FF2B5EF4-FFF2-40B4-BE49-F238E27FC236}">
                  <a16:creationId xmlns:a16="http://schemas.microsoft.com/office/drawing/2014/main" id="{4FB948E1-F6EF-4E75-B2DE-FE0F14DEC4CC}"/>
                </a:ext>
              </a:extLst>
            </p:cNvPr>
            <p:cNvSpPr/>
            <p:nvPr/>
          </p:nvSpPr>
          <p:spPr>
            <a:xfrm>
              <a:off x="1388026" y="28195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7" name="Ellipszis 306">
              <a:extLst>
                <a:ext uri="{FF2B5EF4-FFF2-40B4-BE49-F238E27FC236}">
                  <a16:creationId xmlns:a16="http://schemas.microsoft.com/office/drawing/2014/main" id="{6BAB30A9-1DF7-4C08-9BDA-D44839234290}"/>
                </a:ext>
              </a:extLst>
            </p:cNvPr>
            <p:cNvSpPr/>
            <p:nvPr/>
          </p:nvSpPr>
          <p:spPr>
            <a:xfrm>
              <a:off x="1537326" y="32564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8" name="Ellipszis 307">
              <a:extLst>
                <a:ext uri="{FF2B5EF4-FFF2-40B4-BE49-F238E27FC236}">
                  <a16:creationId xmlns:a16="http://schemas.microsoft.com/office/drawing/2014/main" id="{66E81E89-5764-430A-8AB2-EC4265FAA7A0}"/>
                </a:ext>
              </a:extLst>
            </p:cNvPr>
            <p:cNvSpPr/>
            <p:nvPr/>
          </p:nvSpPr>
          <p:spPr>
            <a:xfrm>
              <a:off x="2693474" y="24773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9" name="Ellipszis 308">
              <a:extLst>
                <a:ext uri="{FF2B5EF4-FFF2-40B4-BE49-F238E27FC236}">
                  <a16:creationId xmlns:a16="http://schemas.microsoft.com/office/drawing/2014/main" id="{17260343-C725-4B60-B970-F7E41D6B200B}"/>
                </a:ext>
              </a:extLst>
            </p:cNvPr>
            <p:cNvSpPr/>
            <p:nvPr/>
          </p:nvSpPr>
          <p:spPr>
            <a:xfrm>
              <a:off x="2096984" y="32387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0" name="Ellipszis 309">
              <a:extLst>
                <a:ext uri="{FF2B5EF4-FFF2-40B4-BE49-F238E27FC236}">
                  <a16:creationId xmlns:a16="http://schemas.microsoft.com/office/drawing/2014/main" id="{023A0739-C0DF-489C-B3DD-EFE1463D5F49}"/>
                </a:ext>
              </a:extLst>
            </p:cNvPr>
            <p:cNvSpPr/>
            <p:nvPr/>
          </p:nvSpPr>
          <p:spPr>
            <a:xfrm>
              <a:off x="1891525" y="30643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1" name="Ellipszis 310">
              <a:extLst>
                <a:ext uri="{FF2B5EF4-FFF2-40B4-BE49-F238E27FC236}">
                  <a16:creationId xmlns:a16="http://schemas.microsoft.com/office/drawing/2014/main" id="{79FBA4D1-029A-404F-B114-E24F9F9FD40A}"/>
                </a:ext>
              </a:extLst>
            </p:cNvPr>
            <p:cNvSpPr/>
            <p:nvPr/>
          </p:nvSpPr>
          <p:spPr>
            <a:xfrm>
              <a:off x="2738089" y="28527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2" name="Ellipszis 311">
              <a:extLst>
                <a:ext uri="{FF2B5EF4-FFF2-40B4-BE49-F238E27FC236}">
                  <a16:creationId xmlns:a16="http://schemas.microsoft.com/office/drawing/2014/main" id="{96F824D0-D0C4-469E-84EC-DEEDE341A35F}"/>
                </a:ext>
              </a:extLst>
            </p:cNvPr>
            <p:cNvSpPr/>
            <p:nvPr/>
          </p:nvSpPr>
          <p:spPr>
            <a:xfrm>
              <a:off x="1908331" y="263964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3" name="Ellipszis 312">
              <a:extLst>
                <a:ext uri="{FF2B5EF4-FFF2-40B4-BE49-F238E27FC236}">
                  <a16:creationId xmlns:a16="http://schemas.microsoft.com/office/drawing/2014/main" id="{C338A4FD-B23F-40A7-B2BE-BB1E3D0F825A}"/>
                </a:ext>
              </a:extLst>
            </p:cNvPr>
            <p:cNvSpPr/>
            <p:nvPr/>
          </p:nvSpPr>
          <p:spPr>
            <a:xfrm>
              <a:off x="1906862" y="27370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4" name="Ellipszis 313">
              <a:extLst>
                <a:ext uri="{FF2B5EF4-FFF2-40B4-BE49-F238E27FC236}">
                  <a16:creationId xmlns:a16="http://schemas.microsoft.com/office/drawing/2014/main" id="{6171F447-714E-48F1-A505-ED6501705135}"/>
                </a:ext>
              </a:extLst>
            </p:cNvPr>
            <p:cNvSpPr/>
            <p:nvPr/>
          </p:nvSpPr>
          <p:spPr>
            <a:xfrm>
              <a:off x="2132984" y="31220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5" name="Ellipszis 314">
              <a:extLst>
                <a:ext uri="{FF2B5EF4-FFF2-40B4-BE49-F238E27FC236}">
                  <a16:creationId xmlns:a16="http://schemas.microsoft.com/office/drawing/2014/main" id="{89E6C1C4-5FF6-4F9F-9CD4-14401354B030}"/>
                </a:ext>
              </a:extLst>
            </p:cNvPr>
            <p:cNvSpPr/>
            <p:nvPr/>
          </p:nvSpPr>
          <p:spPr>
            <a:xfrm>
              <a:off x="1917141" y="31695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5" name="Csoportba foglalás 764">
            <a:extLst>
              <a:ext uri="{FF2B5EF4-FFF2-40B4-BE49-F238E27FC236}">
                <a16:creationId xmlns:a16="http://schemas.microsoft.com/office/drawing/2014/main" id="{C80A2D06-1876-440A-8BE7-3E93646A93D1}"/>
              </a:ext>
            </a:extLst>
          </p:cNvPr>
          <p:cNvGrpSpPr/>
          <p:nvPr/>
        </p:nvGrpSpPr>
        <p:grpSpPr>
          <a:xfrm>
            <a:off x="780965" y="2381451"/>
            <a:ext cx="2080027" cy="2913650"/>
            <a:chOff x="780965" y="2381451"/>
            <a:chExt cx="2080027" cy="2913650"/>
          </a:xfrm>
        </p:grpSpPr>
        <p:grpSp>
          <p:nvGrpSpPr>
            <p:cNvPr id="764" name="Csoportba foglalás 763">
              <a:extLst>
                <a:ext uri="{FF2B5EF4-FFF2-40B4-BE49-F238E27FC236}">
                  <a16:creationId xmlns:a16="http://schemas.microsoft.com/office/drawing/2014/main" id="{58B5C03D-2BC7-4DEC-A841-534829579E1F}"/>
                </a:ext>
              </a:extLst>
            </p:cNvPr>
            <p:cNvGrpSpPr/>
            <p:nvPr/>
          </p:nvGrpSpPr>
          <p:grpSpPr>
            <a:xfrm>
              <a:off x="780965" y="4121022"/>
              <a:ext cx="2080027" cy="1174079"/>
              <a:chOff x="780965" y="4121022"/>
              <a:chExt cx="2080027" cy="1174079"/>
            </a:xfrm>
          </p:grpSpPr>
          <p:sp>
            <p:nvSpPr>
              <p:cNvPr id="318" name="Ellipszis 317">
                <a:extLst>
                  <a:ext uri="{FF2B5EF4-FFF2-40B4-BE49-F238E27FC236}">
                    <a16:creationId xmlns:a16="http://schemas.microsoft.com/office/drawing/2014/main" id="{6F7D8651-104A-44A6-828E-D1028EA920F0}"/>
                  </a:ext>
                </a:extLst>
              </p:cNvPr>
              <p:cNvSpPr/>
              <p:nvPr/>
            </p:nvSpPr>
            <p:spPr>
              <a:xfrm>
                <a:off x="2414451" y="45132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0" name="Ellipszis 319">
                <a:extLst>
                  <a:ext uri="{FF2B5EF4-FFF2-40B4-BE49-F238E27FC236}">
                    <a16:creationId xmlns:a16="http://schemas.microsoft.com/office/drawing/2014/main" id="{3C57F226-9FCA-4A16-B722-2CCB638B40C4}"/>
                  </a:ext>
                </a:extLst>
              </p:cNvPr>
              <p:cNvSpPr/>
              <p:nvPr/>
            </p:nvSpPr>
            <p:spPr>
              <a:xfrm>
                <a:off x="1706447" y="45403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1" name="Ellipszis 320">
                <a:extLst>
                  <a:ext uri="{FF2B5EF4-FFF2-40B4-BE49-F238E27FC236}">
                    <a16:creationId xmlns:a16="http://schemas.microsoft.com/office/drawing/2014/main" id="{3E1E1427-E769-49C0-AC38-E19F3E770DE1}"/>
                  </a:ext>
                </a:extLst>
              </p:cNvPr>
              <p:cNvSpPr/>
              <p:nvPr/>
            </p:nvSpPr>
            <p:spPr>
              <a:xfrm>
                <a:off x="2204808" y="45148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2" name="Ellipszis 321">
                <a:extLst>
                  <a:ext uri="{FF2B5EF4-FFF2-40B4-BE49-F238E27FC236}">
                    <a16:creationId xmlns:a16="http://schemas.microsoft.com/office/drawing/2014/main" id="{78DDD901-05D8-41CD-BE26-E79A38AEB4B0}"/>
                  </a:ext>
                </a:extLst>
              </p:cNvPr>
              <p:cNvSpPr/>
              <p:nvPr/>
            </p:nvSpPr>
            <p:spPr>
              <a:xfrm>
                <a:off x="1927964" y="49473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9" name="Ellipszis 448">
                <a:extLst>
                  <a:ext uri="{FF2B5EF4-FFF2-40B4-BE49-F238E27FC236}">
                    <a16:creationId xmlns:a16="http://schemas.microsoft.com/office/drawing/2014/main" id="{E7690417-5DAD-4C9F-8EC1-FA0DD30494C2}"/>
                  </a:ext>
                </a:extLst>
              </p:cNvPr>
              <p:cNvSpPr/>
              <p:nvPr/>
            </p:nvSpPr>
            <p:spPr>
              <a:xfrm>
                <a:off x="1976870" y="516879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0" name="Ellipszis 449">
                <a:extLst>
                  <a:ext uri="{FF2B5EF4-FFF2-40B4-BE49-F238E27FC236}">
                    <a16:creationId xmlns:a16="http://schemas.microsoft.com/office/drawing/2014/main" id="{24585A2C-23C8-4FAD-8130-C414270A1D54}"/>
                  </a:ext>
                </a:extLst>
              </p:cNvPr>
              <p:cNvSpPr/>
              <p:nvPr/>
            </p:nvSpPr>
            <p:spPr>
              <a:xfrm>
                <a:off x="876883" y="497452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1" name="Ellipszis 450">
                <a:extLst>
                  <a:ext uri="{FF2B5EF4-FFF2-40B4-BE49-F238E27FC236}">
                    <a16:creationId xmlns:a16="http://schemas.microsoft.com/office/drawing/2014/main" id="{AD16C389-93BC-4103-9EA1-2274D71C61FF}"/>
                  </a:ext>
                </a:extLst>
              </p:cNvPr>
              <p:cNvSpPr/>
              <p:nvPr/>
            </p:nvSpPr>
            <p:spPr>
              <a:xfrm>
                <a:off x="1405018" y="501315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2" name="Ellipszis 451">
                <a:extLst>
                  <a:ext uri="{FF2B5EF4-FFF2-40B4-BE49-F238E27FC236}">
                    <a16:creationId xmlns:a16="http://schemas.microsoft.com/office/drawing/2014/main" id="{C95826E6-15F1-4665-9C7A-9D27BE62AB1B}"/>
                  </a:ext>
                </a:extLst>
              </p:cNvPr>
              <p:cNvSpPr/>
              <p:nvPr/>
            </p:nvSpPr>
            <p:spPr>
              <a:xfrm>
                <a:off x="2333114" y="518723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3" name="Ellipszis 452">
                <a:extLst>
                  <a:ext uri="{FF2B5EF4-FFF2-40B4-BE49-F238E27FC236}">
                    <a16:creationId xmlns:a16="http://schemas.microsoft.com/office/drawing/2014/main" id="{0B553787-6777-4CCC-AFC1-14E915F45202}"/>
                  </a:ext>
                </a:extLst>
              </p:cNvPr>
              <p:cNvSpPr/>
              <p:nvPr/>
            </p:nvSpPr>
            <p:spPr>
              <a:xfrm>
                <a:off x="2126522" y="519610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4" name="Ellipszis 453">
                <a:extLst>
                  <a:ext uri="{FF2B5EF4-FFF2-40B4-BE49-F238E27FC236}">
                    <a16:creationId xmlns:a16="http://schemas.microsoft.com/office/drawing/2014/main" id="{72ECAE59-DF81-42CC-8EED-4AD5DA62FAF7}"/>
                  </a:ext>
                </a:extLst>
              </p:cNvPr>
              <p:cNvSpPr/>
              <p:nvPr/>
            </p:nvSpPr>
            <p:spPr>
              <a:xfrm>
                <a:off x="1928217" y="505813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6" name="Ellipszis 455">
                <a:extLst>
                  <a:ext uri="{FF2B5EF4-FFF2-40B4-BE49-F238E27FC236}">
                    <a16:creationId xmlns:a16="http://schemas.microsoft.com/office/drawing/2014/main" id="{C326BA5E-543A-4521-BF16-9B95BD2A8EB1}"/>
                  </a:ext>
                </a:extLst>
              </p:cNvPr>
              <p:cNvSpPr/>
              <p:nvPr/>
            </p:nvSpPr>
            <p:spPr>
              <a:xfrm>
                <a:off x="1490083" y="522310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7" name="Ellipszis 456">
                <a:extLst>
                  <a:ext uri="{FF2B5EF4-FFF2-40B4-BE49-F238E27FC236}">
                    <a16:creationId xmlns:a16="http://schemas.microsoft.com/office/drawing/2014/main" id="{4D02ED67-FAE4-4718-9861-87D97FB4BB1E}"/>
                  </a:ext>
                </a:extLst>
              </p:cNvPr>
              <p:cNvSpPr/>
              <p:nvPr/>
            </p:nvSpPr>
            <p:spPr>
              <a:xfrm>
                <a:off x="2601716" y="521758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8" name="Ellipszis 457">
                <a:extLst>
                  <a:ext uri="{FF2B5EF4-FFF2-40B4-BE49-F238E27FC236}">
                    <a16:creationId xmlns:a16="http://schemas.microsoft.com/office/drawing/2014/main" id="{39465AAF-EFF5-4333-B74A-7DB9C2C6B4A9}"/>
                  </a:ext>
                </a:extLst>
              </p:cNvPr>
              <p:cNvSpPr/>
              <p:nvPr/>
            </p:nvSpPr>
            <p:spPr>
              <a:xfrm>
                <a:off x="2641731" y="502072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9" name="Ellipszis 458">
                <a:extLst>
                  <a:ext uri="{FF2B5EF4-FFF2-40B4-BE49-F238E27FC236}">
                    <a16:creationId xmlns:a16="http://schemas.microsoft.com/office/drawing/2014/main" id="{1A577EA9-AFAB-4E0D-83AA-DC08F8B3F31F}"/>
                  </a:ext>
                </a:extLst>
              </p:cNvPr>
              <p:cNvSpPr/>
              <p:nvPr/>
            </p:nvSpPr>
            <p:spPr>
              <a:xfrm>
                <a:off x="2281924" y="50830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0" name="Ellipszis 459">
                <a:extLst>
                  <a:ext uri="{FF2B5EF4-FFF2-40B4-BE49-F238E27FC236}">
                    <a16:creationId xmlns:a16="http://schemas.microsoft.com/office/drawing/2014/main" id="{11EFCB73-CDE7-4527-81D2-138DE88AEAB6}"/>
                  </a:ext>
                </a:extLst>
              </p:cNvPr>
              <p:cNvSpPr/>
              <p:nvPr/>
            </p:nvSpPr>
            <p:spPr>
              <a:xfrm>
                <a:off x="978821" y="513137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1" name="Ellipszis 460">
                <a:extLst>
                  <a:ext uri="{FF2B5EF4-FFF2-40B4-BE49-F238E27FC236}">
                    <a16:creationId xmlns:a16="http://schemas.microsoft.com/office/drawing/2014/main" id="{5427F484-6527-49D3-8603-19AEAA9424A3}"/>
                  </a:ext>
                </a:extLst>
              </p:cNvPr>
              <p:cNvSpPr/>
              <p:nvPr/>
            </p:nvSpPr>
            <p:spPr>
              <a:xfrm>
                <a:off x="2204341" y="501031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2" name="Ellipszis 461">
                <a:extLst>
                  <a:ext uri="{FF2B5EF4-FFF2-40B4-BE49-F238E27FC236}">
                    <a16:creationId xmlns:a16="http://schemas.microsoft.com/office/drawing/2014/main" id="{660C90E2-120C-4CB7-9B2D-B938E793B7B4}"/>
                  </a:ext>
                </a:extLst>
              </p:cNvPr>
              <p:cNvSpPr/>
              <p:nvPr/>
            </p:nvSpPr>
            <p:spPr>
              <a:xfrm>
                <a:off x="2088780" y="497064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3" name="Ellipszis 462">
                <a:extLst>
                  <a:ext uri="{FF2B5EF4-FFF2-40B4-BE49-F238E27FC236}">
                    <a16:creationId xmlns:a16="http://schemas.microsoft.com/office/drawing/2014/main" id="{64A0BB3C-EC89-4A9F-9047-19C5362277E5}"/>
                  </a:ext>
                </a:extLst>
              </p:cNvPr>
              <p:cNvSpPr/>
              <p:nvPr/>
            </p:nvSpPr>
            <p:spPr>
              <a:xfrm>
                <a:off x="2742819" y="496617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4" name="Ellipszis 463">
                <a:extLst>
                  <a:ext uri="{FF2B5EF4-FFF2-40B4-BE49-F238E27FC236}">
                    <a16:creationId xmlns:a16="http://schemas.microsoft.com/office/drawing/2014/main" id="{726AC6FB-86DE-480F-BFC3-A39D7F1AFC4D}"/>
                  </a:ext>
                </a:extLst>
              </p:cNvPr>
              <p:cNvSpPr/>
              <p:nvPr/>
            </p:nvSpPr>
            <p:spPr>
              <a:xfrm>
                <a:off x="2576448" y="494336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5" name="Ellipszis 464">
                <a:extLst>
                  <a:ext uri="{FF2B5EF4-FFF2-40B4-BE49-F238E27FC236}">
                    <a16:creationId xmlns:a16="http://schemas.microsoft.com/office/drawing/2014/main" id="{C965F062-8CB2-4A99-B5C2-FE9826A6A011}"/>
                  </a:ext>
                </a:extLst>
              </p:cNvPr>
              <p:cNvSpPr/>
              <p:nvPr/>
            </p:nvSpPr>
            <p:spPr>
              <a:xfrm>
                <a:off x="2470254" y="501172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7" name="Ellipszis 466">
                <a:extLst>
                  <a:ext uri="{FF2B5EF4-FFF2-40B4-BE49-F238E27FC236}">
                    <a16:creationId xmlns:a16="http://schemas.microsoft.com/office/drawing/2014/main" id="{A16785AC-B973-4DD5-94A5-727F87A22B9B}"/>
                  </a:ext>
                </a:extLst>
              </p:cNvPr>
              <p:cNvSpPr/>
              <p:nvPr/>
            </p:nvSpPr>
            <p:spPr>
              <a:xfrm>
                <a:off x="1187949" y="49183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8" name="Ellipszis 467">
                <a:extLst>
                  <a:ext uri="{FF2B5EF4-FFF2-40B4-BE49-F238E27FC236}">
                    <a16:creationId xmlns:a16="http://schemas.microsoft.com/office/drawing/2014/main" id="{23CE5B42-8409-4D5B-82D7-E7138375279C}"/>
                  </a:ext>
                </a:extLst>
              </p:cNvPr>
              <p:cNvSpPr/>
              <p:nvPr/>
            </p:nvSpPr>
            <p:spPr>
              <a:xfrm>
                <a:off x="1726296" y="50710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9" name="Ellipszis 468">
                <a:extLst>
                  <a:ext uri="{FF2B5EF4-FFF2-40B4-BE49-F238E27FC236}">
                    <a16:creationId xmlns:a16="http://schemas.microsoft.com/office/drawing/2014/main" id="{B47E2546-9222-48DA-95B2-E4BF3DCE2A65}"/>
                  </a:ext>
                </a:extLst>
              </p:cNvPr>
              <p:cNvSpPr/>
              <p:nvPr/>
            </p:nvSpPr>
            <p:spPr>
              <a:xfrm>
                <a:off x="1524412" y="498783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1" name="Ellipszis 470">
                <a:extLst>
                  <a:ext uri="{FF2B5EF4-FFF2-40B4-BE49-F238E27FC236}">
                    <a16:creationId xmlns:a16="http://schemas.microsoft.com/office/drawing/2014/main" id="{5526FAB0-1C21-4E63-8B3D-D72AED130C6D}"/>
                  </a:ext>
                </a:extLst>
              </p:cNvPr>
              <p:cNvSpPr/>
              <p:nvPr/>
            </p:nvSpPr>
            <p:spPr>
              <a:xfrm>
                <a:off x="2417038" y="521736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2" name="Ellipszis 471">
                <a:extLst>
                  <a:ext uri="{FF2B5EF4-FFF2-40B4-BE49-F238E27FC236}">
                    <a16:creationId xmlns:a16="http://schemas.microsoft.com/office/drawing/2014/main" id="{5E744537-2465-425B-A07A-C771B8A3FCB1}"/>
                  </a:ext>
                </a:extLst>
              </p:cNvPr>
              <p:cNvSpPr/>
              <p:nvPr/>
            </p:nvSpPr>
            <p:spPr>
              <a:xfrm>
                <a:off x="1641060" y="499800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3" name="Ellipszis 472">
                <a:extLst>
                  <a:ext uri="{FF2B5EF4-FFF2-40B4-BE49-F238E27FC236}">
                    <a16:creationId xmlns:a16="http://schemas.microsoft.com/office/drawing/2014/main" id="{42A4CFB7-06FC-4BCE-B621-A26E0F5ADCE2}"/>
                  </a:ext>
                </a:extLst>
              </p:cNvPr>
              <p:cNvSpPr/>
              <p:nvPr/>
            </p:nvSpPr>
            <p:spPr>
              <a:xfrm>
                <a:off x="2728657" y="50726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4" name="Ellipszis 473">
                <a:extLst>
                  <a:ext uri="{FF2B5EF4-FFF2-40B4-BE49-F238E27FC236}">
                    <a16:creationId xmlns:a16="http://schemas.microsoft.com/office/drawing/2014/main" id="{DE5EE6B5-8A9D-4B22-BA95-0396A5E492D1}"/>
                  </a:ext>
                </a:extLst>
              </p:cNvPr>
              <p:cNvSpPr/>
              <p:nvPr/>
            </p:nvSpPr>
            <p:spPr>
              <a:xfrm>
                <a:off x="2558288" y="508406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5" name="Ellipszis 474">
                <a:extLst>
                  <a:ext uri="{FF2B5EF4-FFF2-40B4-BE49-F238E27FC236}">
                    <a16:creationId xmlns:a16="http://schemas.microsoft.com/office/drawing/2014/main" id="{5AC82F70-6521-42C4-81BD-744FCB5A347E}"/>
                  </a:ext>
                </a:extLst>
              </p:cNvPr>
              <p:cNvSpPr/>
              <p:nvPr/>
            </p:nvSpPr>
            <p:spPr>
              <a:xfrm>
                <a:off x="2236891" y="521011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6" name="Ellipszis 475">
                <a:extLst>
                  <a:ext uri="{FF2B5EF4-FFF2-40B4-BE49-F238E27FC236}">
                    <a16:creationId xmlns:a16="http://schemas.microsoft.com/office/drawing/2014/main" id="{E36EBE4B-8008-4D2F-91CE-CCBFC3FC3387}"/>
                  </a:ext>
                </a:extLst>
              </p:cNvPr>
              <p:cNvSpPr/>
              <p:nvPr/>
            </p:nvSpPr>
            <p:spPr>
              <a:xfrm>
                <a:off x="2184493" y="510125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7" name="Ellipszis 476">
                <a:extLst>
                  <a:ext uri="{FF2B5EF4-FFF2-40B4-BE49-F238E27FC236}">
                    <a16:creationId xmlns:a16="http://schemas.microsoft.com/office/drawing/2014/main" id="{AF7FA074-F069-4807-9E9B-921B9943093F}"/>
                  </a:ext>
                </a:extLst>
              </p:cNvPr>
              <p:cNvSpPr/>
              <p:nvPr/>
            </p:nvSpPr>
            <p:spPr>
              <a:xfrm>
                <a:off x="1113362" y="520246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8" name="Ellipszis 477">
                <a:extLst>
                  <a:ext uri="{FF2B5EF4-FFF2-40B4-BE49-F238E27FC236}">
                    <a16:creationId xmlns:a16="http://schemas.microsoft.com/office/drawing/2014/main" id="{55C35721-7DC5-4BAF-A43C-FC626F9589B2}"/>
                  </a:ext>
                </a:extLst>
              </p:cNvPr>
              <p:cNvSpPr/>
              <p:nvPr/>
            </p:nvSpPr>
            <p:spPr>
              <a:xfrm>
                <a:off x="2748393" y="518989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9" name="Ellipszis 478">
                <a:extLst>
                  <a:ext uri="{FF2B5EF4-FFF2-40B4-BE49-F238E27FC236}">
                    <a16:creationId xmlns:a16="http://schemas.microsoft.com/office/drawing/2014/main" id="{DE20C01A-402B-438E-A693-9D7F469532E0}"/>
                  </a:ext>
                </a:extLst>
              </p:cNvPr>
              <p:cNvSpPr/>
              <p:nvPr/>
            </p:nvSpPr>
            <p:spPr>
              <a:xfrm>
                <a:off x="2519679" y="517870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0" name="Ellipszis 479">
                <a:extLst>
                  <a:ext uri="{FF2B5EF4-FFF2-40B4-BE49-F238E27FC236}">
                    <a16:creationId xmlns:a16="http://schemas.microsoft.com/office/drawing/2014/main" id="{65A61964-CCC3-449B-916A-89C5FA306CF2}"/>
                  </a:ext>
                </a:extLst>
              </p:cNvPr>
              <p:cNvSpPr/>
              <p:nvPr/>
            </p:nvSpPr>
            <p:spPr>
              <a:xfrm>
                <a:off x="1219449" y="521915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1" name="Ellipszis 480">
                <a:extLst>
                  <a:ext uri="{FF2B5EF4-FFF2-40B4-BE49-F238E27FC236}">
                    <a16:creationId xmlns:a16="http://schemas.microsoft.com/office/drawing/2014/main" id="{CA072FF8-16F3-4715-B797-E79EDE78C2CF}"/>
                  </a:ext>
                </a:extLst>
              </p:cNvPr>
              <p:cNvSpPr/>
              <p:nvPr/>
            </p:nvSpPr>
            <p:spPr>
              <a:xfrm>
                <a:off x="789004" y="50710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2" name="Ellipszis 481">
                <a:extLst>
                  <a:ext uri="{FF2B5EF4-FFF2-40B4-BE49-F238E27FC236}">
                    <a16:creationId xmlns:a16="http://schemas.microsoft.com/office/drawing/2014/main" id="{831C1E22-8AEA-4D65-8972-A2AF777A674E}"/>
                  </a:ext>
                </a:extLst>
              </p:cNvPr>
              <p:cNvSpPr/>
              <p:nvPr/>
            </p:nvSpPr>
            <p:spPr>
              <a:xfrm>
                <a:off x="1182558" y="513303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5" name="Ellipszis 484">
                <a:extLst>
                  <a:ext uri="{FF2B5EF4-FFF2-40B4-BE49-F238E27FC236}">
                    <a16:creationId xmlns:a16="http://schemas.microsoft.com/office/drawing/2014/main" id="{FCAEC79B-5945-4064-BC6D-6FAC561C6DCC}"/>
                  </a:ext>
                </a:extLst>
              </p:cNvPr>
              <p:cNvSpPr/>
              <p:nvPr/>
            </p:nvSpPr>
            <p:spPr>
              <a:xfrm>
                <a:off x="1583365" y="52071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6" name="Ellipszis 485">
                <a:extLst>
                  <a:ext uri="{FF2B5EF4-FFF2-40B4-BE49-F238E27FC236}">
                    <a16:creationId xmlns:a16="http://schemas.microsoft.com/office/drawing/2014/main" id="{60C14D24-6F7C-417C-84D8-8FE99E210AFB}"/>
                  </a:ext>
                </a:extLst>
              </p:cNvPr>
              <p:cNvSpPr/>
              <p:nvPr/>
            </p:nvSpPr>
            <p:spPr>
              <a:xfrm>
                <a:off x="1333102" y="510687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7" name="Ellipszis 486">
                <a:extLst>
                  <a:ext uri="{FF2B5EF4-FFF2-40B4-BE49-F238E27FC236}">
                    <a16:creationId xmlns:a16="http://schemas.microsoft.com/office/drawing/2014/main" id="{D5D618DB-A55E-4ECB-BD26-9CF3C870AD5A}"/>
                  </a:ext>
                </a:extLst>
              </p:cNvPr>
              <p:cNvSpPr/>
              <p:nvPr/>
            </p:nvSpPr>
            <p:spPr>
              <a:xfrm>
                <a:off x="1774189" y="514206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8" name="Ellipszis 487">
                <a:extLst>
                  <a:ext uri="{FF2B5EF4-FFF2-40B4-BE49-F238E27FC236}">
                    <a16:creationId xmlns:a16="http://schemas.microsoft.com/office/drawing/2014/main" id="{575DA82F-BAEA-4F17-A310-D164A523C886}"/>
                  </a:ext>
                </a:extLst>
              </p:cNvPr>
              <p:cNvSpPr/>
              <p:nvPr/>
            </p:nvSpPr>
            <p:spPr>
              <a:xfrm>
                <a:off x="981759" y="499981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9" name="Ellipszis 488">
                <a:extLst>
                  <a:ext uri="{FF2B5EF4-FFF2-40B4-BE49-F238E27FC236}">
                    <a16:creationId xmlns:a16="http://schemas.microsoft.com/office/drawing/2014/main" id="{8AE37D91-E89D-4C98-9E59-B1F06D50CB50}"/>
                  </a:ext>
                </a:extLst>
              </p:cNvPr>
              <p:cNvSpPr/>
              <p:nvPr/>
            </p:nvSpPr>
            <p:spPr>
              <a:xfrm>
                <a:off x="2001712" y="501935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1" name="Ellipszis 490">
                <a:extLst>
                  <a:ext uri="{FF2B5EF4-FFF2-40B4-BE49-F238E27FC236}">
                    <a16:creationId xmlns:a16="http://schemas.microsoft.com/office/drawing/2014/main" id="{7BF40615-2820-428C-88E7-047A0479B197}"/>
                  </a:ext>
                </a:extLst>
              </p:cNvPr>
              <p:cNvSpPr/>
              <p:nvPr/>
            </p:nvSpPr>
            <p:spPr>
              <a:xfrm>
                <a:off x="1396417" y="49128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2" name="Ellipszis 491">
                <a:extLst>
                  <a:ext uri="{FF2B5EF4-FFF2-40B4-BE49-F238E27FC236}">
                    <a16:creationId xmlns:a16="http://schemas.microsoft.com/office/drawing/2014/main" id="{2618E724-BA31-42D9-A0D5-6DBF01A8EC5C}"/>
                  </a:ext>
                </a:extLst>
              </p:cNvPr>
              <p:cNvSpPr/>
              <p:nvPr/>
            </p:nvSpPr>
            <p:spPr>
              <a:xfrm>
                <a:off x="2660691" y="514791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3" name="Ellipszis 492">
                <a:extLst>
                  <a:ext uri="{FF2B5EF4-FFF2-40B4-BE49-F238E27FC236}">
                    <a16:creationId xmlns:a16="http://schemas.microsoft.com/office/drawing/2014/main" id="{5782FE85-CEA9-4561-AB73-7E877227798E}"/>
                  </a:ext>
                </a:extLst>
              </p:cNvPr>
              <p:cNvSpPr/>
              <p:nvPr/>
            </p:nvSpPr>
            <p:spPr>
              <a:xfrm>
                <a:off x="2345325" y="492031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4" name="Ellipszis 493">
                <a:extLst>
                  <a:ext uri="{FF2B5EF4-FFF2-40B4-BE49-F238E27FC236}">
                    <a16:creationId xmlns:a16="http://schemas.microsoft.com/office/drawing/2014/main" id="{30C93111-FA45-4CF8-8D08-7B8164C9AC2E}"/>
                  </a:ext>
                </a:extLst>
              </p:cNvPr>
              <p:cNvSpPr/>
              <p:nvPr/>
            </p:nvSpPr>
            <p:spPr>
              <a:xfrm>
                <a:off x="914729" y="520987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7" name="Ellipszis 496">
                <a:extLst>
                  <a:ext uri="{FF2B5EF4-FFF2-40B4-BE49-F238E27FC236}">
                    <a16:creationId xmlns:a16="http://schemas.microsoft.com/office/drawing/2014/main" id="{B407183E-87AB-4AFB-9F72-2A9D2EE4392A}"/>
                  </a:ext>
                </a:extLst>
              </p:cNvPr>
              <p:cNvSpPr/>
              <p:nvPr/>
            </p:nvSpPr>
            <p:spPr>
              <a:xfrm>
                <a:off x="2073619" y="511268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8" name="Ellipszis 497">
                <a:extLst>
                  <a:ext uri="{FF2B5EF4-FFF2-40B4-BE49-F238E27FC236}">
                    <a16:creationId xmlns:a16="http://schemas.microsoft.com/office/drawing/2014/main" id="{2B68CFE3-FF1C-469C-BC61-37D4DA4F605E}"/>
                  </a:ext>
                </a:extLst>
              </p:cNvPr>
              <p:cNvSpPr/>
              <p:nvPr/>
            </p:nvSpPr>
            <p:spPr>
              <a:xfrm>
                <a:off x="1859374" y="513217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9" name="Ellipszis 498">
                <a:extLst>
                  <a:ext uri="{FF2B5EF4-FFF2-40B4-BE49-F238E27FC236}">
                    <a16:creationId xmlns:a16="http://schemas.microsoft.com/office/drawing/2014/main" id="{0E2172F0-28BA-46DB-A5D4-7430D7BD4E01}"/>
                  </a:ext>
                </a:extLst>
              </p:cNvPr>
              <p:cNvSpPr/>
              <p:nvPr/>
            </p:nvSpPr>
            <p:spPr>
              <a:xfrm>
                <a:off x="1298751" y="519106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0" name="Ellipszis 499">
                <a:extLst>
                  <a:ext uri="{FF2B5EF4-FFF2-40B4-BE49-F238E27FC236}">
                    <a16:creationId xmlns:a16="http://schemas.microsoft.com/office/drawing/2014/main" id="{46180452-3BB5-44CE-9091-C062128C2648}"/>
                  </a:ext>
                </a:extLst>
              </p:cNvPr>
              <p:cNvSpPr/>
              <p:nvPr/>
            </p:nvSpPr>
            <p:spPr>
              <a:xfrm>
                <a:off x="1707000" y="494788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3" name="Ellipszis 502">
                <a:extLst>
                  <a:ext uri="{FF2B5EF4-FFF2-40B4-BE49-F238E27FC236}">
                    <a16:creationId xmlns:a16="http://schemas.microsoft.com/office/drawing/2014/main" id="{13D92A38-5ED8-4C48-A10D-2F8B1CAE0E4D}"/>
                  </a:ext>
                </a:extLst>
              </p:cNvPr>
              <p:cNvSpPr/>
              <p:nvPr/>
            </p:nvSpPr>
            <p:spPr>
              <a:xfrm>
                <a:off x="1685679" y="517317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4" name="Ellipszis 503">
                <a:extLst>
                  <a:ext uri="{FF2B5EF4-FFF2-40B4-BE49-F238E27FC236}">
                    <a16:creationId xmlns:a16="http://schemas.microsoft.com/office/drawing/2014/main" id="{49C916CA-2DAC-4DC7-B68A-4B4BAF6FE2B4}"/>
                  </a:ext>
                </a:extLst>
              </p:cNvPr>
              <p:cNvSpPr/>
              <p:nvPr/>
            </p:nvSpPr>
            <p:spPr>
              <a:xfrm>
                <a:off x="816465" y="519635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5" name="Ellipszis 504">
                <a:extLst>
                  <a:ext uri="{FF2B5EF4-FFF2-40B4-BE49-F238E27FC236}">
                    <a16:creationId xmlns:a16="http://schemas.microsoft.com/office/drawing/2014/main" id="{4BAC8994-3695-4071-AEAF-ECFEDABD0CD8}"/>
                  </a:ext>
                </a:extLst>
              </p:cNvPr>
              <p:cNvSpPr/>
              <p:nvPr/>
            </p:nvSpPr>
            <p:spPr>
              <a:xfrm>
                <a:off x="1018433" y="51991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6" name="Ellipszis 505">
                <a:extLst>
                  <a:ext uri="{FF2B5EF4-FFF2-40B4-BE49-F238E27FC236}">
                    <a16:creationId xmlns:a16="http://schemas.microsoft.com/office/drawing/2014/main" id="{8C9AAF09-585A-4107-8F24-E268B84C9022}"/>
                  </a:ext>
                </a:extLst>
              </p:cNvPr>
              <p:cNvSpPr/>
              <p:nvPr/>
            </p:nvSpPr>
            <p:spPr>
              <a:xfrm>
                <a:off x="1812405" y="50069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7" name="Ellipszis 506">
                <a:extLst>
                  <a:ext uri="{FF2B5EF4-FFF2-40B4-BE49-F238E27FC236}">
                    <a16:creationId xmlns:a16="http://schemas.microsoft.com/office/drawing/2014/main" id="{1BCD6B65-D280-4D15-BAD3-FB03CA76F0A5}"/>
                  </a:ext>
                </a:extLst>
              </p:cNvPr>
              <p:cNvSpPr/>
              <p:nvPr/>
            </p:nvSpPr>
            <p:spPr>
              <a:xfrm>
                <a:off x="1819492" y="521991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8" name="Ellipszis 507">
                <a:extLst>
                  <a:ext uri="{FF2B5EF4-FFF2-40B4-BE49-F238E27FC236}">
                    <a16:creationId xmlns:a16="http://schemas.microsoft.com/office/drawing/2014/main" id="{6C260587-0F6B-4267-8CD1-BBF22D52899A}"/>
                  </a:ext>
                </a:extLst>
              </p:cNvPr>
              <p:cNvSpPr/>
              <p:nvPr/>
            </p:nvSpPr>
            <p:spPr>
              <a:xfrm>
                <a:off x="1441166" y="480626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9" name="Ellipszis 508">
                <a:extLst>
                  <a:ext uri="{FF2B5EF4-FFF2-40B4-BE49-F238E27FC236}">
                    <a16:creationId xmlns:a16="http://schemas.microsoft.com/office/drawing/2014/main" id="{FD78A2BA-C441-44AE-945A-4BCC209624A5}"/>
                  </a:ext>
                </a:extLst>
              </p:cNvPr>
              <p:cNvSpPr/>
              <p:nvPr/>
            </p:nvSpPr>
            <p:spPr>
              <a:xfrm>
                <a:off x="1290642" y="499407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0" name="Ellipszis 509">
                <a:extLst>
                  <a:ext uri="{FF2B5EF4-FFF2-40B4-BE49-F238E27FC236}">
                    <a16:creationId xmlns:a16="http://schemas.microsoft.com/office/drawing/2014/main" id="{F4114896-3475-4B48-AEB6-B49F9839A3A1}"/>
                  </a:ext>
                </a:extLst>
              </p:cNvPr>
              <p:cNvSpPr/>
              <p:nvPr/>
            </p:nvSpPr>
            <p:spPr>
              <a:xfrm>
                <a:off x="1077264" y="509222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2" name="Ellipszis 511">
                <a:extLst>
                  <a:ext uri="{FF2B5EF4-FFF2-40B4-BE49-F238E27FC236}">
                    <a16:creationId xmlns:a16="http://schemas.microsoft.com/office/drawing/2014/main" id="{1AFFFC37-A0C5-4D9C-BA71-32918FABCDCF}"/>
                  </a:ext>
                </a:extLst>
              </p:cNvPr>
              <p:cNvSpPr/>
              <p:nvPr/>
            </p:nvSpPr>
            <p:spPr>
              <a:xfrm>
                <a:off x="2427439" y="513687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3" name="Ellipszis 512">
                <a:extLst>
                  <a:ext uri="{FF2B5EF4-FFF2-40B4-BE49-F238E27FC236}">
                    <a16:creationId xmlns:a16="http://schemas.microsoft.com/office/drawing/2014/main" id="{241C5A78-F38A-49C4-80CB-A74D9C81B3C5}"/>
                  </a:ext>
                </a:extLst>
              </p:cNvPr>
              <p:cNvSpPr/>
              <p:nvPr/>
            </p:nvSpPr>
            <p:spPr>
              <a:xfrm>
                <a:off x="2361916" y="501002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7" name="Ellipszis 516">
                <a:extLst>
                  <a:ext uri="{FF2B5EF4-FFF2-40B4-BE49-F238E27FC236}">
                    <a16:creationId xmlns:a16="http://schemas.microsoft.com/office/drawing/2014/main" id="{6A2018BC-AF27-4DDD-A441-C5580F6A492E}"/>
                  </a:ext>
                </a:extLst>
              </p:cNvPr>
              <p:cNvSpPr/>
              <p:nvPr/>
            </p:nvSpPr>
            <p:spPr>
              <a:xfrm>
                <a:off x="897342" y="50666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0" name="Ellipszis 519">
                <a:extLst>
                  <a:ext uri="{FF2B5EF4-FFF2-40B4-BE49-F238E27FC236}">
                    <a16:creationId xmlns:a16="http://schemas.microsoft.com/office/drawing/2014/main" id="{C40891A7-F137-4ED3-B74C-2D61C57AC572}"/>
                  </a:ext>
                </a:extLst>
              </p:cNvPr>
              <p:cNvSpPr/>
              <p:nvPr/>
            </p:nvSpPr>
            <p:spPr>
              <a:xfrm>
                <a:off x="1391276" y="521758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3" name="Ellipszis 522">
                <a:extLst>
                  <a:ext uri="{FF2B5EF4-FFF2-40B4-BE49-F238E27FC236}">
                    <a16:creationId xmlns:a16="http://schemas.microsoft.com/office/drawing/2014/main" id="{7D1067AD-D06F-40BD-AC8A-7E97D57BB15D}"/>
                  </a:ext>
                </a:extLst>
              </p:cNvPr>
              <p:cNvSpPr/>
              <p:nvPr/>
            </p:nvSpPr>
            <p:spPr>
              <a:xfrm>
                <a:off x="1560756" y="509135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6" name="Ellipszis 525">
                <a:extLst>
                  <a:ext uri="{FF2B5EF4-FFF2-40B4-BE49-F238E27FC236}">
                    <a16:creationId xmlns:a16="http://schemas.microsoft.com/office/drawing/2014/main" id="{01B0A8A0-EFC2-44F0-BB54-5C8B871C94FC}"/>
                  </a:ext>
                </a:extLst>
              </p:cNvPr>
              <p:cNvSpPr/>
              <p:nvPr/>
            </p:nvSpPr>
            <p:spPr>
              <a:xfrm>
                <a:off x="1448065" y="51214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7" name="Ellipszis 526">
                <a:extLst>
                  <a:ext uri="{FF2B5EF4-FFF2-40B4-BE49-F238E27FC236}">
                    <a16:creationId xmlns:a16="http://schemas.microsoft.com/office/drawing/2014/main" id="{709E55AA-C04B-424F-BAB1-C5048287D541}"/>
                  </a:ext>
                </a:extLst>
              </p:cNvPr>
              <p:cNvSpPr/>
              <p:nvPr/>
            </p:nvSpPr>
            <p:spPr>
              <a:xfrm>
                <a:off x="1199115" y="50338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8" name="Ellipszis 527">
                <a:extLst>
                  <a:ext uri="{FF2B5EF4-FFF2-40B4-BE49-F238E27FC236}">
                    <a16:creationId xmlns:a16="http://schemas.microsoft.com/office/drawing/2014/main" id="{665D0F3C-D119-402D-812D-B2C0EECD3E32}"/>
                  </a:ext>
                </a:extLst>
              </p:cNvPr>
              <p:cNvSpPr/>
              <p:nvPr/>
            </p:nvSpPr>
            <p:spPr>
              <a:xfrm>
                <a:off x="1093236" y="499043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0" name="Ellipszis 599">
                <a:extLst>
                  <a:ext uri="{FF2B5EF4-FFF2-40B4-BE49-F238E27FC236}">
                    <a16:creationId xmlns:a16="http://schemas.microsoft.com/office/drawing/2014/main" id="{BC4A70A0-0706-4B35-B31A-6B080740D868}"/>
                  </a:ext>
                </a:extLst>
              </p:cNvPr>
              <p:cNvSpPr/>
              <p:nvPr/>
            </p:nvSpPr>
            <p:spPr>
              <a:xfrm>
                <a:off x="2002139" y="47789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1" name="Ellipszis 600">
                <a:extLst>
                  <a:ext uri="{FF2B5EF4-FFF2-40B4-BE49-F238E27FC236}">
                    <a16:creationId xmlns:a16="http://schemas.microsoft.com/office/drawing/2014/main" id="{70C19712-7FCD-4876-B838-363AC4E78762}"/>
                  </a:ext>
                </a:extLst>
              </p:cNvPr>
              <p:cNvSpPr/>
              <p:nvPr/>
            </p:nvSpPr>
            <p:spPr>
              <a:xfrm>
                <a:off x="902152" y="458468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2" name="Ellipszis 601">
                <a:extLst>
                  <a:ext uri="{FF2B5EF4-FFF2-40B4-BE49-F238E27FC236}">
                    <a16:creationId xmlns:a16="http://schemas.microsoft.com/office/drawing/2014/main" id="{66BAA43C-7F55-4536-8164-1AB5AD8CA443}"/>
                  </a:ext>
                </a:extLst>
              </p:cNvPr>
              <p:cNvSpPr/>
              <p:nvPr/>
            </p:nvSpPr>
            <p:spPr>
              <a:xfrm>
                <a:off x="1430287" y="462331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3" name="Ellipszis 602">
                <a:extLst>
                  <a:ext uri="{FF2B5EF4-FFF2-40B4-BE49-F238E27FC236}">
                    <a16:creationId xmlns:a16="http://schemas.microsoft.com/office/drawing/2014/main" id="{B4FFA1BF-D0DC-41BA-9611-07BE1E26FAEC}"/>
                  </a:ext>
                </a:extLst>
              </p:cNvPr>
              <p:cNvSpPr/>
              <p:nvPr/>
            </p:nvSpPr>
            <p:spPr>
              <a:xfrm>
                <a:off x="2358383" y="479739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4" name="Ellipszis 603">
                <a:extLst>
                  <a:ext uri="{FF2B5EF4-FFF2-40B4-BE49-F238E27FC236}">
                    <a16:creationId xmlns:a16="http://schemas.microsoft.com/office/drawing/2014/main" id="{81DFCDC8-8D13-4337-A028-F5FFFC175660}"/>
                  </a:ext>
                </a:extLst>
              </p:cNvPr>
              <p:cNvSpPr/>
              <p:nvPr/>
            </p:nvSpPr>
            <p:spPr>
              <a:xfrm>
                <a:off x="2151791" y="480626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5" name="Ellipszis 604">
                <a:extLst>
                  <a:ext uri="{FF2B5EF4-FFF2-40B4-BE49-F238E27FC236}">
                    <a16:creationId xmlns:a16="http://schemas.microsoft.com/office/drawing/2014/main" id="{FD5ED482-509C-423F-AE9C-B0F7D4C3DF66}"/>
                  </a:ext>
                </a:extLst>
              </p:cNvPr>
              <p:cNvSpPr/>
              <p:nvPr/>
            </p:nvSpPr>
            <p:spPr>
              <a:xfrm>
                <a:off x="1953486" y="466830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6" name="Ellipszis 605">
                <a:extLst>
                  <a:ext uri="{FF2B5EF4-FFF2-40B4-BE49-F238E27FC236}">
                    <a16:creationId xmlns:a16="http://schemas.microsoft.com/office/drawing/2014/main" id="{C104833F-F2D7-4F19-B27C-D0C83E19085E}"/>
                  </a:ext>
                </a:extLst>
              </p:cNvPr>
              <p:cNvSpPr/>
              <p:nvPr/>
            </p:nvSpPr>
            <p:spPr>
              <a:xfrm>
                <a:off x="780965" y="476976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7" name="Ellipszis 606">
                <a:extLst>
                  <a:ext uri="{FF2B5EF4-FFF2-40B4-BE49-F238E27FC236}">
                    <a16:creationId xmlns:a16="http://schemas.microsoft.com/office/drawing/2014/main" id="{BA42F948-68C9-4A1B-9982-4AC19A821241}"/>
                  </a:ext>
                </a:extLst>
              </p:cNvPr>
              <p:cNvSpPr/>
              <p:nvPr/>
            </p:nvSpPr>
            <p:spPr>
              <a:xfrm>
                <a:off x="1842885" y="489144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8" name="Ellipszis 607">
                <a:extLst>
                  <a:ext uri="{FF2B5EF4-FFF2-40B4-BE49-F238E27FC236}">
                    <a16:creationId xmlns:a16="http://schemas.microsoft.com/office/drawing/2014/main" id="{BE47272F-3182-4FA0-8F20-938FA1F5DD84}"/>
                  </a:ext>
                </a:extLst>
              </p:cNvPr>
              <p:cNvSpPr/>
              <p:nvPr/>
            </p:nvSpPr>
            <p:spPr>
              <a:xfrm>
                <a:off x="2043167" y="486291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9" name="Ellipszis 608">
                <a:extLst>
                  <a:ext uri="{FF2B5EF4-FFF2-40B4-BE49-F238E27FC236}">
                    <a16:creationId xmlns:a16="http://schemas.microsoft.com/office/drawing/2014/main" id="{30D655E7-F809-4EF0-80B2-9B67242C5BA8}"/>
                  </a:ext>
                </a:extLst>
              </p:cNvPr>
              <p:cNvSpPr/>
              <p:nvPr/>
            </p:nvSpPr>
            <p:spPr>
              <a:xfrm>
                <a:off x="2667000" y="463088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0" name="Ellipszis 609">
                <a:extLst>
                  <a:ext uri="{FF2B5EF4-FFF2-40B4-BE49-F238E27FC236}">
                    <a16:creationId xmlns:a16="http://schemas.microsoft.com/office/drawing/2014/main" id="{156AC34A-6A17-49A9-84D9-7F4F63EDCD49}"/>
                  </a:ext>
                </a:extLst>
              </p:cNvPr>
              <p:cNvSpPr/>
              <p:nvPr/>
            </p:nvSpPr>
            <p:spPr>
              <a:xfrm>
                <a:off x="2307193" y="469317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1" name="Ellipszis 610">
                <a:extLst>
                  <a:ext uri="{FF2B5EF4-FFF2-40B4-BE49-F238E27FC236}">
                    <a16:creationId xmlns:a16="http://schemas.microsoft.com/office/drawing/2014/main" id="{4B492D8C-FC2A-4F90-BFEB-44F167189689}"/>
                  </a:ext>
                </a:extLst>
              </p:cNvPr>
              <p:cNvSpPr/>
              <p:nvPr/>
            </p:nvSpPr>
            <p:spPr>
              <a:xfrm>
                <a:off x="1004090" y="474153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2" name="Ellipszis 611">
                <a:extLst>
                  <a:ext uri="{FF2B5EF4-FFF2-40B4-BE49-F238E27FC236}">
                    <a16:creationId xmlns:a16="http://schemas.microsoft.com/office/drawing/2014/main" id="{06C56B78-E004-4D42-9E7E-888E045997B6}"/>
                  </a:ext>
                </a:extLst>
              </p:cNvPr>
              <p:cNvSpPr/>
              <p:nvPr/>
            </p:nvSpPr>
            <p:spPr>
              <a:xfrm>
                <a:off x="2138464" y="462068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3" name="Ellipszis 612">
                <a:extLst>
                  <a:ext uri="{FF2B5EF4-FFF2-40B4-BE49-F238E27FC236}">
                    <a16:creationId xmlns:a16="http://schemas.microsoft.com/office/drawing/2014/main" id="{D11DE149-1445-4001-BA0E-A2CDB4F47FB8}"/>
                  </a:ext>
                </a:extLst>
              </p:cNvPr>
              <p:cNvSpPr/>
              <p:nvPr/>
            </p:nvSpPr>
            <p:spPr>
              <a:xfrm>
                <a:off x="2039494" y="46042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4" name="Ellipszis 613">
                <a:extLst>
                  <a:ext uri="{FF2B5EF4-FFF2-40B4-BE49-F238E27FC236}">
                    <a16:creationId xmlns:a16="http://schemas.microsoft.com/office/drawing/2014/main" id="{26008660-C0B7-4A20-96C2-D24F4E43E08D}"/>
                  </a:ext>
                </a:extLst>
              </p:cNvPr>
              <p:cNvSpPr/>
              <p:nvPr/>
            </p:nvSpPr>
            <p:spPr>
              <a:xfrm>
                <a:off x="2768088" y="457633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5" name="Ellipszis 614">
                <a:extLst>
                  <a:ext uri="{FF2B5EF4-FFF2-40B4-BE49-F238E27FC236}">
                    <a16:creationId xmlns:a16="http://schemas.microsoft.com/office/drawing/2014/main" id="{BB384901-305A-4C9F-8DEA-EDD9084B70F0}"/>
                  </a:ext>
                </a:extLst>
              </p:cNvPr>
              <p:cNvSpPr/>
              <p:nvPr/>
            </p:nvSpPr>
            <p:spPr>
              <a:xfrm>
                <a:off x="2601717" y="455352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6" name="Ellipszis 615">
                <a:extLst>
                  <a:ext uri="{FF2B5EF4-FFF2-40B4-BE49-F238E27FC236}">
                    <a16:creationId xmlns:a16="http://schemas.microsoft.com/office/drawing/2014/main" id="{82240365-1152-424A-874F-FB25EF0696EA}"/>
                  </a:ext>
                </a:extLst>
              </p:cNvPr>
              <p:cNvSpPr/>
              <p:nvPr/>
            </p:nvSpPr>
            <p:spPr>
              <a:xfrm>
                <a:off x="2495523" y="46218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7" name="Ellipszis 616">
                <a:extLst>
                  <a:ext uri="{FF2B5EF4-FFF2-40B4-BE49-F238E27FC236}">
                    <a16:creationId xmlns:a16="http://schemas.microsoft.com/office/drawing/2014/main" id="{984EAE60-7751-4D45-B947-12FF6434DE75}"/>
                  </a:ext>
                </a:extLst>
              </p:cNvPr>
              <p:cNvSpPr/>
              <p:nvPr/>
            </p:nvSpPr>
            <p:spPr>
              <a:xfrm>
                <a:off x="2787945" y="483666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8" name="Ellipszis 617">
                <a:extLst>
                  <a:ext uri="{FF2B5EF4-FFF2-40B4-BE49-F238E27FC236}">
                    <a16:creationId xmlns:a16="http://schemas.microsoft.com/office/drawing/2014/main" id="{2A822F5D-A2A4-4995-A7DB-C5ABFA4AF978}"/>
                  </a:ext>
                </a:extLst>
              </p:cNvPr>
              <p:cNvSpPr/>
              <p:nvPr/>
            </p:nvSpPr>
            <p:spPr>
              <a:xfrm>
                <a:off x="1213218" y="452855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9" name="Ellipszis 618">
                <a:extLst>
                  <a:ext uri="{FF2B5EF4-FFF2-40B4-BE49-F238E27FC236}">
                    <a16:creationId xmlns:a16="http://schemas.microsoft.com/office/drawing/2014/main" id="{93AFEB7D-285E-4570-B014-551F171AB7F8}"/>
                  </a:ext>
                </a:extLst>
              </p:cNvPr>
              <p:cNvSpPr/>
              <p:nvPr/>
            </p:nvSpPr>
            <p:spPr>
              <a:xfrm>
                <a:off x="1751565" y="46811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0" name="Ellipszis 619">
                <a:extLst>
                  <a:ext uri="{FF2B5EF4-FFF2-40B4-BE49-F238E27FC236}">
                    <a16:creationId xmlns:a16="http://schemas.microsoft.com/office/drawing/2014/main" id="{14673AA5-0F94-4547-BFC0-E7CA4BB32BDD}"/>
                  </a:ext>
                </a:extLst>
              </p:cNvPr>
              <p:cNvSpPr/>
              <p:nvPr/>
            </p:nvSpPr>
            <p:spPr>
              <a:xfrm>
                <a:off x="1549681" y="459799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1" name="Ellipszis 620">
                <a:extLst>
                  <a:ext uri="{FF2B5EF4-FFF2-40B4-BE49-F238E27FC236}">
                    <a16:creationId xmlns:a16="http://schemas.microsoft.com/office/drawing/2014/main" id="{5B5D0A8A-ACAD-4B9D-8288-48DCF17851E1}"/>
                  </a:ext>
                </a:extLst>
              </p:cNvPr>
              <p:cNvSpPr/>
              <p:nvPr/>
            </p:nvSpPr>
            <p:spPr>
              <a:xfrm>
                <a:off x="2458357" y="489144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2" name="Ellipszis 621">
                <a:extLst>
                  <a:ext uri="{FF2B5EF4-FFF2-40B4-BE49-F238E27FC236}">
                    <a16:creationId xmlns:a16="http://schemas.microsoft.com/office/drawing/2014/main" id="{60BB3B1C-F409-40AB-AC79-7262104C8909}"/>
                  </a:ext>
                </a:extLst>
              </p:cNvPr>
              <p:cNvSpPr/>
              <p:nvPr/>
            </p:nvSpPr>
            <p:spPr>
              <a:xfrm>
                <a:off x="2609546" y="485643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3" name="Ellipszis 622">
                <a:extLst>
                  <a:ext uri="{FF2B5EF4-FFF2-40B4-BE49-F238E27FC236}">
                    <a16:creationId xmlns:a16="http://schemas.microsoft.com/office/drawing/2014/main" id="{5D166E81-EEE1-4938-9571-EE51A3ADA83D}"/>
                  </a:ext>
                </a:extLst>
              </p:cNvPr>
              <p:cNvSpPr/>
              <p:nvPr/>
            </p:nvSpPr>
            <p:spPr>
              <a:xfrm>
                <a:off x="1666329" y="460816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4" name="Ellipszis 623">
                <a:extLst>
                  <a:ext uri="{FF2B5EF4-FFF2-40B4-BE49-F238E27FC236}">
                    <a16:creationId xmlns:a16="http://schemas.microsoft.com/office/drawing/2014/main" id="{FE99DC3F-FADD-4A29-8DA4-927BACD822FE}"/>
                  </a:ext>
                </a:extLst>
              </p:cNvPr>
              <p:cNvSpPr/>
              <p:nvPr/>
            </p:nvSpPr>
            <p:spPr>
              <a:xfrm>
                <a:off x="2753926" y="468285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5" name="Ellipszis 624">
                <a:extLst>
                  <a:ext uri="{FF2B5EF4-FFF2-40B4-BE49-F238E27FC236}">
                    <a16:creationId xmlns:a16="http://schemas.microsoft.com/office/drawing/2014/main" id="{2A58976B-40AF-4F88-9C7F-00EF168FC23B}"/>
                  </a:ext>
                </a:extLst>
              </p:cNvPr>
              <p:cNvSpPr/>
              <p:nvPr/>
            </p:nvSpPr>
            <p:spPr>
              <a:xfrm>
                <a:off x="2583557" y="469422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6" name="Ellipszis 625">
                <a:extLst>
                  <a:ext uri="{FF2B5EF4-FFF2-40B4-BE49-F238E27FC236}">
                    <a16:creationId xmlns:a16="http://schemas.microsoft.com/office/drawing/2014/main" id="{2C86FFDA-879C-4914-9D9C-91872F3745A0}"/>
                  </a:ext>
                </a:extLst>
              </p:cNvPr>
              <p:cNvSpPr/>
              <p:nvPr/>
            </p:nvSpPr>
            <p:spPr>
              <a:xfrm>
                <a:off x="2257136" y="485544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7" name="Ellipszis 626">
                <a:extLst>
                  <a:ext uri="{FF2B5EF4-FFF2-40B4-BE49-F238E27FC236}">
                    <a16:creationId xmlns:a16="http://schemas.microsoft.com/office/drawing/2014/main" id="{41458D4B-4D36-4DE7-ADD5-F278A46351C6}"/>
                  </a:ext>
                </a:extLst>
              </p:cNvPr>
              <p:cNvSpPr/>
              <p:nvPr/>
            </p:nvSpPr>
            <p:spPr>
              <a:xfrm>
                <a:off x="2209762" y="471142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8" name="Ellipszis 627">
                <a:extLst>
                  <a:ext uri="{FF2B5EF4-FFF2-40B4-BE49-F238E27FC236}">
                    <a16:creationId xmlns:a16="http://schemas.microsoft.com/office/drawing/2014/main" id="{2833D16F-4B3E-4B53-BE22-9F8195D6C60D}"/>
                  </a:ext>
                </a:extLst>
              </p:cNvPr>
              <p:cNvSpPr/>
              <p:nvPr/>
            </p:nvSpPr>
            <p:spPr>
              <a:xfrm>
                <a:off x="1138631" y="481262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9" name="Ellipszis 628">
                <a:extLst>
                  <a:ext uri="{FF2B5EF4-FFF2-40B4-BE49-F238E27FC236}">
                    <a16:creationId xmlns:a16="http://schemas.microsoft.com/office/drawing/2014/main" id="{840946D4-14B4-4959-AB44-5EE122966CDA}"/>
                  </a:ext>
                </a:extLst>
              </p:cNvPr>
              <p:cNvSpPr/>
              <p:nvPr/>
            </p:nvSpPr>
            <p:spPr>
              <a:xfrm>
                <a:off x="1944132" y="484171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0" name="Ellipszis 629">
                <a:extLst>
                  <a:ext uri="{FF2B5EF4-FFF2-40B4-BE49-F238E27FC236}">
                    <a16:creationId xmlns:a16="http://schemas.microsoft.com/office/drawing/2014/main" id="{F02AD8C5-AF56-4D1A-8076-4B02D6F584AC}"/>
                  </a:ext>
                </a:extLst>
              </p:cNvPr>
              <p:cNvSpPr/>
              <p:nvPr/>
            </p:nvSpPr>
            <p:spPr>
              <a:xfrm>
                <a:off x="2544948" y="478886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1" name="Ellipszis 630">
                <a:extLst>
                  <a:ext uri="{FF2B5EF4-FFF2-40B4-BE49-F238E27FC236}">
                    <a16:creationId xmlns:a16="http://schemas.microsoft.com/office/drawing/2014/main" id="{A8990CC5-B3B4-44F8-AFA5-9AA178592942}"/>
                  </a:ext>
                </a:extLst>
              </p:cNvPr>
              <p:cNvSpPr/>
              <p:nvPr/>
            </p:nvSpPr>
            <p:spPr>
              <a:xfrm>
                <a:off x="1280086" y="48843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2" name="Ellipszis 631">
                <a:extLst>
                  <a:ext uri="{FF2B5EF4-FFF2-40B4-BE49-F238E27FC236}">
                    <a16:creationId xmlns:a16="http://schemas.microsoft.com/office/drawing/2014/main" id="{CE617277-1D19-4A7A-92C9-0DB1140CED72}"/>
                  </a:ext>
                </a:extLst>
              </p:cNvPr>
              <p:cNvSpPr/>
              <p:nvPr/>
            </p:nvSpPr>
            <p:spPr>
              <a:xfrm>
                <a:off x="814273" y="46811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3" name="Ellipszis 632">
                <a:extLst>
                  <a:ext uri="{FF2B5EF4-FFF2-40B4-BE49-F238E27FC236}">
                    <a16:creationId xmlns:a16="http://schemas.microsoft.com/office/drawing/2014/main" id="{34704F6B-6294-41E6-A2C3-02ABBF7F0DE1}"/>
                  </a:ext>
                </a:extLst>
              </p:cNvPr>
              <p:cNvSpPr/>
              <p:nvPr/>
            </p:nvSpPr>
            <p:spPr>
              <a:xfrm>
                <a:off x="1207827" y="474319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4" name="Ellipszis 633">
                <a:extLst>
                  <a:ext uri="{FF2B5EF4-FFF2-40B4-BE49-F238E27FC236}">
                    <a16:creationId xmlns:a16="http://schemas.microsoft.com/office/drawing/2014/main" id="{4CC93EC3-99AF-4F03-827C-CB9EF0C08A96}"/>
                  </a:ext>
                </a:extLst>
              </p:cNvPr>
              <p:cNvSpPr/>
              <p:nvPr/>
            </p:nvSpPr>
            <p:spPr>
              <a:xfrm>
                <a:off x="1608634" y="483741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5" name="Ellipszis 634">
                <a:extLst>
                  <a:ext uri="{FF2B5EF4-FFF2-40B4-BE49-F238E27FC236}">
                    <a16:creationId xmlns:a16="http://schemas.microsoft.com/office/drawing/2014/main" id="{02E40501-96CF-4B62-974A-EBD9F75EABC8}"/>
                  </a:ext>
                </a:extLst>
              </p:cNvPr>
              <p:cNvSpPr/>
              <p:nvPr/>
            </p:nvSpPr>
            <p:spPr>
              <a:xfrm>
                <a:off x="1358371" y="47170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6" name="Ellipszis 635">
                <a:extLst>
                  <a:ext uri="{FF2B5EF4-FFF2-40B4-BE49-F238E27FC236}">
                    <a16:creationId xmlns:a16="http://schemas.microsoft.com/office/drawing/2014/main" id="{2026D5CB-D5EA-482B-BE1B-2F4C37F539EC}"/>
                  </a:ext>
                </a:extLst>
              </p:cNvPr>
              <p:cNvSpPr/>
              <p:nvPr/>
            </p:nvSpPr>
            <p:spPr>
              <a:xfrm>
                <a:off x="1799458" y="475223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7" name="Ellipszis 636">
                <a:extLst>
                  <a:ext uri="{FF2B5EF4-FFF2-40B4-BE49-F238E27FC236}">
                    <a16:creationId xmlns:a16="http://schemas.microsoft.com/office/drawing/2014/main" id="{102551D2-0CA7-4303-BAED-1B4F1E51DED2}"/>
                  </a:ext>
                </a:extLst>
              </p:cNvPr>
              <p:cNvSpPr/>
              <p:nvPr/>
            </p:nvSpPr>
            <p:spPr>
              <a:xfrm>
                <a:off x="1007028" y="460997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8" name="Ellipszis 637">
                <a:extLst>
                  <a:ext uri="{FF2B5EF4-FFF2-40B4-BE49-F238E27FC236}">
                    <a16:creationId xmlns:a16="http://schemas.microsoft.com/office/drawing/2014/main" id="{D22A1142-72B7-4161-A238-E981614FDF3C}"/>
                  </a:ext>
                </a:extLst>
              </p:cNvPr>
              <p:cNvSpPr/>
              <p:nvPr/>
            </p:nvSpPr>
            <p:spPr>
              <a:xfrm>
                <a:off x="1926917" y="455419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9" name="Ellipszis 638">
                <a:extLst>
                  <a:ext uri="{FF2B5EF4-FFF2-40B4-BE49-F238E27FC236}">
                    <a16:creationId xmlns:a16="http://schemas.microsoft.com/office/drawing/2014/main" id="{C21255F9-D8CB-4D9D-8ED0-F7C8CFC5F9F8}"/>
                  </a:ext>
                </a:extLst>
              </p:cNvPr>
              <p:cNvSpPr/>
              <p:nvPr/>
            </p:nvSpPr>
            <p:spPr>
              <a:xfrm>
                <a:off x="797225" y="491417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0" name="Ellipszis 639">
                <a:extLst>
                  <a:ext uri="{FF2B5EF4-FFF2-40B4-BE49-F238E27FC236}">
                    <a16:creationId xmlns:a16="http://schemas.microsoft.com/office/drawing/2014/main" id="{72C63E83-2149-4A9F-B563-A30FD22ECE23}"/>
                  </a:ext>
                </a:extLst>
              </p:cNvPr>
              <p:cNvSpPr/>
              <p:nvPr/>
            </p:nvSpPr>
            <p:spPr>
              <a:xfrm>
                <a:off x="1421686" y="45230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1" name="Ellipszis 640">
                <a:extLst>
                  <a:ext uri="{FF2B5EF4-FFF2-40B4-BE49-F238E27FC236}">
                    <a16:creationId xmlns:a16="http://schemas.microsoft.com/office/drawing/2014/main" id="{631DE606-E48F-4D38-955D-C74E3702453F}"/>
                  </a:ext>
                </a:extLst>
              </p:cNvPr>
              <p:cNvSpPr/>
              <p:nvPr/>
            </p:nvSpPr>
            <p:spPr>
              <a:xfrm>
                <a:off x="2685960" y="475807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2" name="Ellipszis 641">
                <a:extLst>
                  <a:ext uri="{FF2B5EF4-FFF2-40B4-BE49-F238E27FC236}">
                    <a16:creationId xmlns:a16="http://schemas.microsoft.com/office/drawing/2014/main" id="{F5073963-1ED7-41E9-B7F7-F6B7E6BC3DB2}"/>
                  </a:ext>
                </a:extLst>
              </p:cNvPr>
              <p:cNvSpPr/>
              <p:nvPr/>
            </p:nvSpPr>
            <p:spPr>
              <a:xfrm>
                <a:off x="2250107" y="45916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3" name="Ellipszis 642">
                <a:extLst>
                  <a:ext uri="{FF2B5EF4-FFF2-40B4-BE49-F238E27FC236}">
                    <a16:creationId xmlns:a16="http://schemas.microsoft.com/office/drawing/2014/main" id="{74668944-7443-4921-97C6-C7C36FE0F0CE}"/>
                  </a:ext>
                </a:extLst>
              </p:cNvPr>
              <p:cNvSpPr/>
              <p:nvPr/>
            </p:nvSpPr>
            <p:spPr>
              <a:xfrm>
                <a:off x="939998" y="486022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4" name="Ellipszis 643">
                <a:extLst>
                  <a:ext uri="{FF2B5EF4-FFF2-40B4-BE49-F238E27FC236}">
                    <a16:creationId xmlns:a16="http://schemas.microsoft.com/office/drawing/2014/main" id="{5F8DE57C-F301-4762-A674-4FDE00BB8550}"/>
                  </a:ext>
                </a:extLst>
              </p:cNvPr>
              <p:cNvSpPr/>
              <p:nvPr/>
            </p:nvSpPr>
            <p:spPr>
              <a:xfrm>
                <a:off x="2098888" y="472284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5" name="Ellipszis 644">
                <a:extLst>
                  <a:ext uri="{FF2B5EF4-FFF2-40B4-BE49-F238E27FC236}">
                    <a16:creationId xmlns:a16="http://schemas.microsoft.com/office/drawing/2014/main" id="{9E49C455-4D22-4D78-B241-FBEEC0867652}"/>
                  </a:ext>
                </a:extLst>
              </p:cNvPr>
              <p:cNvSpPr/>
              <p:nvPr/>
            </p:nvSpPr>
            <p:spPr>
              <a:xfrm>
                <a:off x="1884643" y="474233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6" name="Ellipszis 645">
                <a:extLst>
                  <a:ext uri="{FF2B5EF4-FFF2-40B4-BE49-F238E27FC236}">
                    <a16:creationId xmlns:a16="http://schemas.microsoft.com/office/drawing/2014/main" id="{E4DA73F0-AF44-478B-BD3C-94D9FC9756DC}"/>
                  </a:ext>
                </a:extLst>
              </p:cNvPr>
              <p:cNvSpPr/>
              <p:nvPr/>
            </p:nvSpPr>
            <p:spPr>
              <a:xfrm>
                <a:off x="1324020" y="480122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7" name="Ellipszis 646">
                <a:extLst>
                  <a:ext uri="{FF2B5EF4-FFF2-40B4-BE49-F238E27FC236}">
                    <a16:creationId xmlns:a16="http://schemas.microsoft.com/office/drawing/2014/main" id="{2CE94622-0FBD-430F-82DC-176DDCA37A28}"/>
                  </a:ext>
                </a:extLst>
              </p:cNvPr>
              <p:cNvSpPr/>
              <p:nvPr/>
            </p:nvSpPr>
            <p:spPr>
              <a:xfrm>
                <a:off x="1792015" y="45455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8" name="Ellipszis 647">
                <a:extLst>
                  <a:ext uri="{FF2B5EF4-FFF2-40B4-BE49-F238E27FC236}">
                    <a16:creationId xmlns:a16="http://schemas.microsoft.com/office/drawing/2014/main" id="{B0DF020B-CC0B-4D04-B296-A17328AEFDDB}"/>
                  </a:ext>
                </a:extLst>
              </p:cNvPr>
              <p:cNvSpPr/>
              <p:nvPr/>
            </p:nvSpPr>
            <p:spPr>
              <a:xfrm>
                <a:off x="1685828" y="475822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9" name="Ellipszis 648">
                <a:extLst>
                  <a:ext uri="{FF2B5EF4-FFF2-40B4-BE49-F238E27FC236}">
                    <a16:creationId xmlns:a16="http://schemas.microsoft.com/office/drawing/2014/main" id="{BA754217-392C-4107-B0AF-F442E13E56C8}"/>
                  </a:ext>
                </a:extLst>
              </p:cNvPr>
              <p:cNvSpPr/>
              <p:nvPr/>
            </p:nvSpPr>
            <p:spPr>
              <a:xfrm>
                <a:off x="851782" y="482661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0" name="Ellipszis 649">
                <a:extLst>
                  <a:ext uri="{FF2B5EF4-FFF2-40B4-BE49-F238E27FC236}">
                    <a16:creationId xmlns:a16="http://schemas.microsoft.com/office/drawing/2014/main" id="{28233372-5D19-4E37-80B4-8DA271733A43}"/>
                  </a:ext>
                </a:extLst>
              </p:cNvPr>
              <p:cNvSpPr/>
              <p:nvPr/>
            </p:nvSpPr>
            <p:spPr>
              <a:xfrm>
                <a:off x="1043702" y="485959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1" name="Ellipszis 650">
                <a:extLst>
                  <a:ext uri="{FF2B5EF4-FFF2-40B4-BE49-F238E27FC236}">
                    <a16:creationId xmlns:a16="http://schemas.microsoft.com/office/drawing/2014/main" id="{2FD03DDF-F847-4E5E-9C8B-C714FCA7C653}"/>
                  </a:ext>
                </a:extLst>
              </p:cNvPr>
              <p:cNvSpPr/>
              <p:nvPr/>
            </p:nvSpPr>
            <p:spPr>
              <a:xfrm>
                <a:off x="1837674" y="461715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2" name="Ellipszis 651">
                <a:extLst>
                  <a:ext uri="{FF2B5EF4-FFF2-40B4-BE49-F238E27FC236}">
                    <a16:creationId xmlns:a16="http://schemas.microsoft.com/office/drawing/2014/main" id="{95A893AB-685C-4B1D-BE6B-9FA1EFEEEA48}"/>
                  </a:ext>
                </a:extLst>
              </p:cNvPr>
              <p:cNvSpPr/>
              <p:nvPr/>
            </p:nvSpPr>
            <p:spPr>
              <a:xfrm>
                <a:off x="1729367" y="485540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3" name="Ellipszis 652">
                <a:extLst>
                  <a:ext uri="{FF2B5EF4-FFF2-40B4-BE49-F238E27FC236}">
                    <a16:creationId xmlns:a16="http://schemas.microsoft.com/office/drawing/2014/main" id="{F77AA14F-5835-4411-B611-C3F6B4D974BD}"/>
                  </a:ext>
                </a:extLst>
              </p:cNvPr>
              <p:cNvSpPr/>
              <p:nvPr/>
            </p:nvSpPr>
            <p:spPr>
              <a:xfrm>
                <a:off x="983644" y="450581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4" name="Ellipszis 653">
                <a:extLst>
                  <a:ext uri="{FF2B5EF4-FFF2-40B4-BE49-F238E27FC236}">
                    <a16:creationId xmlns:a16="http://schemas.microsoft.com/office/drawing/2014/main" id="{282401C2-F0E4-4877-B680-62D9FAF16FD5}"/>
                  </a:ext>
                </a:extLst>
              </p:cNvPr>
              <p:cNvSpPr/>
              <p:nvPr/>
            </p:nvSpPr>
            <p:spPr>
              <a:xfrm>
                <a:off x="1315911" y="46042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5" name="Ellipszis 654">
                <a:extLst>
                  <a:ext uri="{FF2B5EF4-FFF2-40B4-BE49-F238E27FC236}">
                    <a16:creationId xmlns:a16="http://schemas.microsoft.com/office/drawing/2014/main" id="{57CBFF28-39B2-4966-92B7-84800C658A89}"/>
                  </a:ext>
                </a:extLst>
              </p:cNvPr>
              <p:cNvSpPr/>
              <p:nvPr/>
            </p:nvSpPr>
            <p:spPr>
              <a:xfrm>
                <a:off x="1102533" y="47023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6" name="Ellipszis 655">
                <a:extLst>
                  <a:ext uri="{FF2B5EF4-FFF2-40B4-BE49-F238E27FC236}">
                    <a16:creationId xmlns:a16="http://schemas.microsoft.com/office/drawing/2014/main" id="{19972375-D5AA-49BF-87FD-90BDAEA838B8}"/>
                  </a:ext>
                </a:extLst>
              </p:cNvPr>
              <p:cNvSpPr/>
              <p:nvPr/>
            </p:nvSpPr>
            <p:spPr>
              <a:xfrm>
                <a:off x="805208" y="457981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7" name="Ellipszis 656">
                <a:extLst>
                  <a:ext uri="{FF2B5EF4-FFF2-40B4-BE49-F238E27FC236}">
                    <a16:creationId xmlns:a16="http://schemas.microsoft.com/office/drawing/2014/main" id="{7AC4FE5E-7E50-4EBE-94B1-44B5878CBB35}"/>
                  </a:ext>
                </a:extLst>
              </p:cNvPr>
              <p:cNvSpPr/>
              <p:nvPr/>
            </p:nvSpPr>
            <p:spPr>
              <a:xfrm>
                <a:off x="2452708" y="47470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8" name="Ellipszis 657">
                <a:extLst>
                  <a:ext uri="{FF2B5EF4-FFF2-40B4-BE49-F238E27FC236}">
                    <a16:creationId xmlns:a16="http://schemas.microsoft.com/office/drawing/2014/main" id="{22C560A8-782E-45C7-8076-F72AB7B8FF53}"/>
                  </a:ext>
                </a:extLst>
              </p:cNvPr>
              <p:cNvSpPr/>
              <p:nvPr/>
            </p:nvSpPr>
            <p:spPr>
              <a:xfrm>
                <a:off x="2387185" y="46201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9" name="Ellipszis 658">
                <a:extLst>
                  <a:ext uri="{FF2B5EF4-FFF2-40B4-BE49-F238E27FC236}">
                    <a16:creationId xmlns:a16="http://schemas.microsoft.com/office/drawing/2014/main" id="{13ECDB63-BF03-42C9-B63A-FBD41BA4A0E4}"/>
                  </a:ext>
                </a:extLst>
              </p:cNvPr>
              <p:cNvSpPr/>
              <p:nvPr/>
            </p:nvSpPr>
            <p:spPr>
              <a:xfrm>
                <a:off x="922611" y="467685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0" name="Ellipszis 659">
                <a:extLst>
                  <a:ext uri="{FF2B5EF4-FFF2-40B4-BE49-F238E27FC236}">
                    <a16:creationId xmlns:a16="http://schemas.microsoft.com/office/drawing/2014/main" id="{70B6ACF8-459F-41FA-9C15-3AB5BC8423C5}"/>
                  </a:ext>
                </a:extLst>
              </p:cNvPr>
              <p:cNvSpPr/>
              <p:nvPr/>
            </p:nvSpPr>
            <p:spPr>
              <a:xfrm>
                <a:off x="1516639" y="485302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1" name="Ellipszis 660">
                <a:extLst>
                  <a:ext uri="{FF2B5EF4-FFF2-40B4-BE49-F238E27FC236}">
                    <a16:creationId xmlns:a16="http://schemas.microsoft.com/office/drawing/2014/main" id="{EC6C2C62-F1A9-44B9-BA50-47D994C4E1FF}"/>
                  </a:ext>
                </a:extLst>
              </p:cNvPr>
              <p:cNvSpPr/>
              <p:nvPr/>
            </p:nvSpPr>
            <p:spPr>
              <a:xfrm>
                <a:off x="2187250" y="491890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2" name="Ellipszis 661">
                <a:extLst>
                  <a:ext uri="{FF2B5EF4-FFF2-40B4-BE49-F238E27FC236}">
                    <a16:creationId xmlns:a16="http://schemas.microsoft.com/office/drawing/2014/main" id="{BD6336B4-F194-439A-993C-820F71E04129}"/>
                  </a:ext>
                </a:extLst>
              </p:cNvPr>
              <p:cNvSpPr/>
              <p:nvPr/>
            </p:nvSpPr>
            <p:spPr>
              <a:xfrm>
                <a:off x="1586025" y="470151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3" name="Ellipszis 662">
                <a:extLst>
                  <a:ext uri="{FF2B5EF4-FFF2-40B4-BE49-F238E27FC236}">
                    <a16:creationId xmlns:a16="http://schemas.microsoft.com/office/drawing/2014/main" id="{EACDD99A-EFB1-4541-BE05-498A4359AD9C}"/>
                  </a:ext>
                </a:extLst>
              </p:cNvPr>
              <p:cNvSpPr/>
              <p:nvPr/>
            </p:nvSpPr>
            <p:spPr>
              <a:xfrm>
                <a:off x="1473334" y="47315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4" name="Ellipszis 663">
                <a:extLst>
                  <a:ext uri="{FF2B5EF4-FFF2-40B4-BE49-F238E27FC236}">
                    <a16:creationId xmlns:a16="http://schemas.microsoft.com/office/drawing/2014/main" id="{76DB0E9C-112E-4248-B1A6-90442BC2DDC1}"/>
                  </a:ext>
                </a:extLst>
              </p:cNvPr>
              <p:cNvSpPr/>
              <p:nvPr/>
            </p:nvSpPr>
            <p:spPr>
              <a:xfrm>
                <a:off x="1224384" y="464405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5" name="Ellipszis 664">
                <a:extLst>
                  <a:ext uri="{FF2B5EF4-FFF2-40B4-BE49-F238E27FC236}">
                    <a16:creationId xmlns:a16="http://schemas.microsoft.com/office/drawing/2014/main" id="{0955409F-D81E-4276-ABA6-104BC698F25F}"/>
                  </a:ext>
                </a:extLst>
              </p:cNvPr>
              <p:cNvSpPr/>
              <p:nvPr/>
            </p:nvSpPr>
            <p:spPr>
              <a:xfrm>
                <a:off x="1118505" y="460059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6" name="Ellipszis 665">
                <a:extLst>
                  <a:ext uri="{FF2B5EF4-FFF2-40B4-BE49-F238E27FC236}">
                    <a16:creationId xmlns:a16="http://schemas.microsoft.com/office/drawing/2014/main" id="{9AF7E542-3317-4C51-91FB-E8DB1BC826A6}"/>
                  </a:ext>
                </a:extLst>
              </p:cNvPr>
              <p:cNvSpPr/>
              <p:nvPr/>
            </p:nvSpPr>
            <p:spPr>
              <a:xfrm>
                <a:off x="2054109" y="437696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7" name="Ellipszis 666">
                <a:extLst>
                  <a:ext uri="{FF2B5EF4-FFF2-40B4-BE49-F238E27FC236}">
                    <a16:creationId xmlns:a16="http://schemas.microsoft.com/office/drawing/2014/main" id="{5C1CD784-9BA1-439F-BAB4-4184046C71D8}"/>
                  </a:ext>
                </a:extLst>
              </p:cNvPr>
              <p:cNvSpPr/>
              <p:nvPr/>
            </p:nvSpPr>
            <p:spPr>
              <a:xfrm>
                <a:off x="954122" y="41826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8" name="Ellipszis 667">
                <a:extLst>
                  <a:ext uri="{FF2B5EF4-FFF2-40B4-BE49-F238E27FC236}">
                    <a16:creationId xmlns:a16="http://schemas.microsoft.com/office/drawing/2014/main" id="{955E7012-A7E2-49BF-A231-5BBC4F0988C3}"/>
                  </a:ext>
                </a:extLst>
              </p:cNvPr>
              <p:cNvSpPr/>
              <p:nvPr/>
            </p:nvSpPr>
            <p:spPr>
              <a:xfrm>
                <a:off x="1482257" y="422131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9" name="Ellipszis 668">
                <a:extLst>
                  <a:ext uri="{FF2B5EF4-FFF2-40B4-BE49-F238E27FC236}">
                    <a16:creationId xmlns:a16="http://schemas.microsoft.com/office/drawing/2014/main" id="{7CB876C3-6BD2-4E17-9402-3CF30497AD6A}"/>
                  </a:ext>
                </a:extLst>
              </p:cNvPr>
              <p:cNvSpPr/>
              <p:nvPr/>
            </p:nvSpPr>
            <p:spPr>
              <a:xfrm>
                <a:off x="2410353" y="43953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0" name="Ellipszis 669">
                <a:extLst>
                  <a:ext uri="{FF2B5EF4-FFF2-40B4-BE49-F238E27FC236}">
                    <a16:creationId xmlns:a16="http://schemas.microsoft.com/office/drawing/2014/main" id="{F93477B2-B277-43C6-8CAF-32063562233C}"/>
                  </a:ext>
                </a:extLst>
              </p:cNvPr>
              <p:cNvSpPr/>
              <p:nvPr/>
            </p:nvSpPr>
            <p:spPr>
              <a:xfrm>
                <a:off x="2203761" y="440426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1" name="Ellipszis 670">
                <a:extLst>
                  <a:ext uri="{FF2B5EF4-FFF2-40B4-BE49-F238E27FC236}">
                    <a16:creationId xmlns:a16="http://schemas.microsoft.com/office/drawing/2014/main" id="{E24F2469-5811-4CE0-954C-53B161A98A68}"/>
                  </a:ext>
                </a:extLst>
              </p:cNvPr>
              <p:cNvSpPr/>
              <p:nvPr/>
            </p:nvSpPr>
            <p:spPr>
              <a:xfrm>
                <a:off x="2005456" y="426630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2" name="Ellipszis 671">
                <a:extLst>
                  <a:ext uri="{FF2B5EF4-FFF2-40B4-BE49-F238E27FC236}">
                    <a16:creationId xmlns:a16="http://schemas.microsoft.com/office/drawing/2014/main" id="{EA52D35F-6DBB-4037-B753-9D16B51CBCE4}"/>
                  </a:ext>
                </a:extLst>
              </p:cNvPr>
              <p:cNvSpPr/>
              <p:nvPr/>
            </p:nvSpPr>
            <p:spPr>
              <a:xfrm>
                <a:off x="822887" y="436274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3" name="Ellipszis 672">
                <a:extLst>
                  <a:ext uri="{FF2B5EF4-FFF2-40B4-BE49-F238E27FC236}">
                    <a16:creationId xmlns:a16="http://schemas.microsoft.com/office/drawing/2014/main" id="{A1047BE8-D636-419A-BF22-44DB74925414}"/>
                  </a:ext>
                </a:extLst>
              </p:cNvPr>
              <p:cNvSpPr/>
              <p:nvPr/>
            </p:nvSpPr>
            <p:spPr>
              <a:xfrm>
                <a:off x="1894855" y="44894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4" name="Ellipszis 673">
                <a:extLst>
                  <a:ext uri="{FF2B5EF4-FFF2-40B4-BE49-F238E27FC236}">
                    <a16:creationId xmlns:a16="http://schemas.microsoft.com/office/drawing/2014/main" id="{E99FB824-16EF-4815-98BB-93EA302788F2}"/>
                  </a:ext>
                </a:extLst>
              </p:cNvPr>
              <p:cNvSpPr/>
              <p:nvPr/>
            </p:nvSpPr>
            <p:spPr>
              <a:xfrm>
                <a:off x="2095137" y="44609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5" name="Ellipszis 674">
                <a:extLst>
                  <a:ext uri="{FF2B5EF4-FFF2-40B4-BE49-F238E27FC236}">
                    <a16:creationId xmlns:a16="http://schemas.microsoft.com/office/drawing/2014/main" id="{EB24D185-8254-4B86-85B5-3545B6A38F0D}"/>
                  </a:ext>
                </a:extLst>
              </p:cNvPr>
              <p:cNvSpPr/>
              <p:nvPr/>
            </p:nvSpPr>
            <p:spPr>
              <a:xfrm>
                <a:off x="2718970" y="422888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6" name="Ellipszis 675">
                <a:extLst>
                  <a:ext uri="{FF2B5EF4-FFF2-40B4-BE49-F238E27FC236}">
                    <a16:creationId xmlns:a16="http://schemas.microsoft.com/office/drawing/2014/main" id="{DDC33CBB-F61C-4CD4-9B53-248A514BE669}"/>
                  </a:ext>
                </a:extLst>
              </p:cNvPr>
              <p:cNvSpPr/>
              <p:nvPr/>
            </p:nvSpPr>
            <p:spPr>
              <a:xfrm>
                <a:off x="2359163" y="429117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7" name="Ellipszis 676">
                <a:extLst>
                  <a:ext uri="{FF2B5EF4-FFF2-40B4-BE49-F238E27FC236}">
                    <a16:creationId xmlns:a16="http://schemas.microsoft.com/office/drawing/2014/main" id="{44B2DA33-5E01-42C6-813E-7CF63E105641}"/>
                  </a:ext>
                </a:extLst>
              </p:cNvPr>
              <p:cNvSpPr/>
              <p:nvPr/>
            </p:nvSpPr>
            <p:spPr>
              <a:xfrm>
                <a:off x="1056060" y="433953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8" name="Ellipszis 677">
                <a:extLst>
                  <a:ext uri="{FF2B5EF4-FFF2-40B4-BE49-F238E27FC236}">
                    <a16:creationId xmlns:a16="http://schemas.microsoft.com/office/drawing/2014/main" id="{76E9A628-B557-47BB-A977-31F65C120EBA}"/>
                  </a:ext>
                </a:extLst>
              </p:cNvPr>
              <p:cNvSpPr/>
              <p:nvPr/>
            </p:nvSpPr>
            <p:spPr>
              <a:xfrm>
                <a:off x="2190434" y="42186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9" name="Ellipszis 678">
                <a:extLst>
                  <a:ext uri="{FF2B5EF4-FFF2-40B4-BE49-F238E27FC236}">
                    <a16:creationId xmlns:a16="http://schemas.microsoft.com/office/drawing/2014/main" id="{370A9183-CA46-4766-ADE3-97050B326F4A}"/>
                  </a:ext>
                </a:extLst>
              </p:cNvPr>
              <p:cNvSpPr/>
              <p:nvPr/>
            </p:nvSpPr>
            <p:spPr>
              <a:xfrm>
                <a:off x="2091464" y="42022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1" name="Ellipszis 680">
                <a:extLst>
                  <a:ext uri="{FF2B5EF4-FFF2-40B4-BE49-F238E27FC236}">
                    <a16:creationId xmlns:a16="http://schemas.microsoft.com/office/drawing/2014/main" id="{C7795495-E861-4369-B251-D05A792CF657}"/>
                  </a:ext>
                </a:extLst>
              </p:cNvPr>
              <p:cNvSpPr/>
              <p:nvPr/>
            </p:nvSpPr>
            <p:spPr>
              <a:xfrm>
                <a:off x="2653687" y="41515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2" name="Ellipszis 681">
                <a:extLst>
                  <a:ext uri="{FF2B5EF4-FFF2-40B4-BE49-F238E27FC236}">
                    <a16:creationId xmlns:a16="http://schemas.microsoft.com/office/drawing/2014/main" id="{179F1768-26C6-4054-844E-80F5D546FB33}"/>
                  </a:ext>
                </a:extLst>
              </p:cNvPr>
              <p:cNvSpPr/>
              <p:nvPr/>
            </p:nvSpPr>
            <p:spPr>
              <a:xfrm>
                <a:off x="2547493" y="421988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3" name="Ellipszis 682">
                <a:extLst>
                  <a:ext uri="{FF2B5EF4-FFF2-40B4-BE49-F238E27FC236}">
                    <a16:creationId xmlns:a16="http://schemas.microsoft.com/office/drawing/2014/main" id="{893BFA3A-1C84-4B24-8F05-FAEB39B7CF7E}"/>
                  </a:ext>
                </a:extLst>
              </p:cNvPr>
              <p:cNvSpPr/>
              <p:nvPr/>
            </p:nvSpPr>
            <p:spPr>
              <a:xfrm>
                <a:off x="880081" y="413222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4" name="Ellipszis 683">
                <a:extLst>
                  <a:ext uri="{FF2B5EF4-FFF2-40B4-BE49-F238E27FC236}">
                    <a16:creationId xmlns:a16="http://schemas.microsoft.com/office/drawing/2014/main" id="{DCD86973-FF65-4B66-8912-FE67AE86A067}"/>
                  </a:ext>
                </a:extLst>
              </p:cNvPr>
              <p:cNvSpPr/>
              <p:nvPr/>
            </p:nvSpPr>
            <p:spPr>
              <a:xfrm>
                <a:off x="1265188" y="412655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5" name="Ellipszis 684">
                <a:extLst>
                  <a:ext uri="{FF2B5EF4-FFF2-40B4-BE49-F238E27FC236}">
                    <a16:creationId xmlns:a16="http://schemas.microsoft.com/office/drawing/2014/main" id="{71D04A09-F15F-4C26-964F-739B70126EEF}"/>
                  </a:ext>
                </a:extLst>
              </p:cNvPr>
              <p:cNvSpPr/>
              <p:nvPr/>
            </p:nvSpPr>
            <p:spPr>
              <a:xfrm>
                <a:off x="1803535" y="42791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6" name="Ellipszis 685">
                <a:extLst>
                  <a:ext uri="{FF2B5EF4-FFF2-40B4-BE49-F238E27FC236}">
                    <a16:creationId xmlns:a16="http://schemas.microsoft.com/office/drawing/2014/main" id="{CD8F9ACC-33C9-431B-899E-C70542D7B969}"/>
                  </a:ext>
                </a:extLst>
              </p:cNvPr>
              <p:cNvSpPr/>
              <p:nvPr/>
            </p:nvSpPr>
            <p:spPr>
              <a:xfrm>
                <a:off x="1601651" y="41959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7" name="Ellipszis 686">
                <a:extLst>
                  <a:ext uri="{FF2B5EF4-FFF2-40B4-BE49-F238E27FC236}">
                    <a16:creationId xmlns:a16="http://schemas.microsoft.com/office/drawing/2014/main" id="{E997EE58-570A-4FA6-804D-49A95B4F15F4}"/>
                  </a:ext>
                </a:extLst>
              </p:cNvPr>
              <p:cNvSpPr/>
              <p:nvPr/>
            </p:nvSpPr>
            <p:spPr>
              <a:xfrm>
                <a:off x="2510327" y="44894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8" name="Ellipszis 687">
                <a:extLst>
                  <a:ext uri="{FF2B5EF4-FFF2-40B4-BE49-F238E27FC236}">
                    <a16:creationId xmlns:a16="http://schemas.microsoft.com/office/drawing/2014/main" id="{FFCE94F3-25F2-4697-9543-491CFB993894}"/>
                  </a:ext>
                </a:extLst>
              </p:cNvPr>
              <p:cNvSpPr/>
              <p:nvPr/>
            </p:nvSpPr>
            <p:spPr>
              <a:xfrm>
                <a:off x="2661516" y="445443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9" name="Ellipszis 688">
                <a:extLst>
                  <a:ext uri="{FF2B5EF4-FFF2-40B4-BE49-F238E27FC236}">
                    <a16:creationId xmlns:a16="http://schemas.microsoft.com/office/drawing/2014/main" id="{7B56551C-E818-46CB-8879-909C4076081A}"/>
                  </a:ext>
                </a:extLst>
              </p:cNvPr>
              <p:cNvSpPr/>
              <p:nvPr/>
            </p:nvSpPr>
            <p:spPr>
              <a:xfrm>
                <a:off x="1718299" y="420616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0" name="Ellipszis 689">
                <a:extLst>
                  <a:ext uri="{FF2B5EF4-FFF2-40B4-BE49-F238E27FC236}">
                    <a16:creationId xmlns:a16="http://schemas.microsoft.com/office/drawing/2014/main" id="{4E276CC8-60EC-4D62-9717-B1694A007C30}"/>
                  </a:ext>
                </a:extLst>
              </p:cNvPr>
              <p:cNvSpPr/>
              <p:nvPr/>
            </p:nvSpPr>
            <p:spPr>
              <a:xfrm>
                <a:off x="2429664" y="417570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1" name="Ellipszis 690">
                <a:extLst>
                  <a:ext uri="{FF2B5EF4-FFF2-40B4-BE49-F238E27FC236}">
                    <a16:creationId xmlns:a16="http://schemas.microsoft.com/office/drawing/2014/main" id="{EAE4459E-7E3D-45D4-8457-6E3A3F110BFC}"/>
                  </a:ext>
                </a:extLst>
              </p:cNvPr>
              <p:cNvSpPr/>
              <p:nvPr/>
            </p:nvSpPr>
            <p:spPr>
              <a:xfrm>
                <a:off x="2635527" y="42922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2" name="Ellipszis 691">
                <a:extLst>
                  <a:ext uri="{FF2B5EF4-FFF2-40B4-BE49-F238E27FC236}">
                    <a16:creationId xmlns:a16="http://schemas.microsoft.com/office/drawing/2014/main" id="{BF496C71-7FC2-48C1-917D-D27DC9D2676A}"/>
                  </a:ext>
                </a:extLst>
              </p:cNvPr>
              <p:cNvSpPr/>
              <p:nvPr/>
            </p:nvSpPr>
            <p:spPr>
              <a:xfrm>
                <a:off x="2309106" y="44534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3" name="Ellipszis 692">
                <a:extLst>
                  <a:ext uri="{FF2B5EF4-FFF2-40B4-BE49-F238E27FC236}">
                    <a16:creationId xmlns:a16="http://schemas.microsoft.com/office/drawing/2014/main" id="{E3E13EA4-2FE2-4ADD-867D-4D36BC2FFAA3}"/>
                  </a:ext>
                </a:extLst>
              </p:cNvPr>
              <p:cNvSpPr/>
              <p:nvPr/>
            </p:nvSpPr>
            <p:spPr>
              <a:xfrm>
                <a:off x="2261732" y="430941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4" name="Ellipszis 693">
                <a:extLst>
                  <a:ext uri="{FF2B5EF4-FFF2-40B4-BE49-F238E27FC236}">
                    <a16:creationId xmlns:a16="http://schemas.microsoft.com/office/drawing/2014/main" id="{D0ADF216-CF6A-4630-AE84-BD531864B15A}"/>
                  </a:ext>
                </a:extLst>
              </p:cNvPr>
              <p:cNvSpPr/>
              <p:nvPr/>
            </p:nvSpPr>
            <p:spPr>
              <a:xfrm>
                <a:off x="1190601" y="441062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5" name="Ellipszis 694">
                <a:extLst>
                  <a:ext uri="{FF2B5EF4-FFF2-40B4-BE49-F238E27FC236}">
                    <a16:creationId xmlns:a16="http://schemas.microsoft.com/office/drawing/2014/main" id="{159431CD-84EE-4E42-B29C-7704F735B76A}"/>
                  </a:ext>
                </a:extLst>
              </p:cNvPr>
              <p:cNvSpPr/>
              <p:nvPr/>
            </p:nvSpPr>
            <p:spPr>
              <a:xfrm>
                <a:off x="1996102" y="443971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6" name="Ellipszis 695">
                <a:extLst>
                  <a:ext uri="{FF2B5EF4-FFF2-40B4-BE49-F238E27FC236}">
                    <a16:creationId xmlns:a16="http://schemas.microsoft.com/office/drawing/2014/main" id="{55CEA983-221D-43D9-9A7D-A1F139F0F1F6}"/>
                  </a:ext>
                </a:extLst>
              </p:cNvPr>
              <p:cNvSpPr/>
              <p:nvPr/>
            </p:nvSpPr>
            <p:spPr>
              <a:xfrm>
                <a:off x="2596918" y="43868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7" name="Ellipszis 696">
                <a:extLst>
                  <a:ext uri="{FF2B5EF4-FFF2-40B4-BE49-F238E27FC236}">
                    <a16:creationId xmlns:a16="http://schemas.microsoft.com/office/drawing/2014/main" id="{5197EFA5-7895-43F8-ADF9-0412641F36C2}"/>
                  </a:ext>
                </a:extLst>
              </p:cNvPr>
              <p:cNvSpPr/>
              <p:nvPr/>
            </p:nvSpPr>
            <p:spPr>
              <a:xfrm>
                <a:off x="1296688" y="446751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8" name="Ellipszis 697">
                <a:extLst>
                  <a:ext uri="{FF2B5EF4-FFF2-40B4-BE49-F238E27FC236}">
                    <a16:creationId xmlns:a16="http://schemas.microsoft.com/office/drawing/2014/main" id="{A1C1B710-13A8-4478-AB59-D34974297BCD}"/>
                  </a:ext>
                </a:extLst>
              </p:cNvPr>
              <p:cNvSpPr/>
              <p:nvPr/>
            </p:nvSpPr>
            <p:spPr>
              <a:xfrm>
                <a:off x="866243" y="42791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9" name="Ellipszis 698">
                <a:extLst>
                  <a:ext uri="{FF2B5EF4-FFF2-40B4-BE49-F238E27FC236}">
                    <a16:creationId xmlns:a16="http://schemas.microsoft.com/office/drawing/2014/main" id="{66AE0E61-C290-4416-A831-9C58EC1CBDA4}"/>
                  </a:ext>
                </a:extLst>
              </p:cNvPr>
              <p:cNvSpPr/>
              <p:nvPr/>
            </p:nvSpPr>
            <p:spPr>
              <a:xfrm>
                <a:off x="1259797" y="434119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0" name="Ellipszis 699">
                <a:extLst>
                  <a:ext uri="{FF2B5EF4-FFF2-40B4-BE49-F238E27FC236}">
                    <a16:creationId xmlns:a16="http://schemas.microsoft.com/office/drawing/2014/main" id="{8FAA7A42-D8D2-4ACB-838C-51082DC7E3BA}"/>
                  </a:ext>
                </a:extLst>
              </p:cNvPr>
              <p:cNvSpPr/>
              <p:nvPr/>
            </p:nvSpPr>
            <p:spPr>
              <a:xfrm>
                <a:off x="1660604" y="443541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1" name="Ellipszis 700">
                <a:extLst>
                  <a:ext uri="{FF2B5EF4-FFF2-40B4-BE49-F238E27FC236}">
                    <a16:creationId xmlns:a16="http://schemas.microsoft.com/office/drawing/2014/main" id="{5CE2D318-7D78-4737-A83E-9F07C1C52719}"/>
                  </a:ext>
                </a:extLst>
              </p:cNvPr>
              <p:cNvSpPr/>
              <p:nvPr/>
            </p:nvSpPr>
            <p:spPr>
              <a:xfrm>
                <a:off x="1410341" y="43150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2" name="Ellipszis 701">
                <a:extLst>
                  <a:ext uri="{FF2B5EF4-FFF2-40B4-BE49-F238E27FC236}">
                    <a16:creationId xmlns:a16="http://schemas.microsoft.com/office/drawing/2014/main" id="{013BD7F3-BB33-4219-AAA0-108E6C505EF6}"/>
                  </a:ext>
                </a:extLst>
              </p:cNvPr>
              <p:cNvSpPr/>
              <p:nvPr/>
            </p:nvSpPr>
            <p:spPr>
              <a:xfrm>
                <a:off x="1851428" y="435023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3" name="Ellipszis 702">
                <a:extLst>
                  <a:ext uri="{FF2B5EF4-FFF2-40B4-BE49-F238E27FC236}">
                    <a16:creationId xmlns:a16="http://schemas.microsoft.com/office/drawing/2014/main" id="{E951FE7F-AE10-43C6-877D-D181ED55E5B9}"/>
                  </a:ext>
                </a:extLst>
              </p:cNvPr>
              <p:cNvSpPr/>
              <p:nvPr/>
            </p:nvSpPr>
            <p:spPr>
              <a:xfrm>
                <a:off x="1058998" y="420797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4" name="Ellipszis 703">
                <a:extLst>
                  <a:ext uri="{FF2B5EF4-FFF2-40B4-BE49-F238E27FC236}">
                    <a16:creationId xmlns:a16="http://schemas.microsoft.com/office/drawing/2014/main" id="{62DFA063-49DF-4C21-A8A6-EA2105890AEA}"/>
                  </a:ext>
                </a:extLst>
              </p:cNvPr>
              <p:cNvSpPr/>
              <p:nvPr/>
            </p:nvSpPr>
            <p:spPr>
              <a:xfrm>
                <a:off x="1978887" y="415219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5" name="Ellipszis 704">
                <a:extLst>
                  <a:ext uri="{FF2B5EF4-FFF2-40B4-BE49-F238E27FC236}">
                    <a16:creationId xmlns:a16="http://schemas.microsoft.com/office/drawing/2014/main" id="{57019EC4-96A6-43D0-A507-E4F921EC0CAA}"/>
                  </a:ext>
                </a:extLst>
              </p:cNvPr>
              <p:cNvSpPr/>
              <p:nvPr/>
            </p:nvSpPr>
            <p:spPr>
              <a:xfrm>
                <a:off x="809071" y="446418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6" name="Ellipszis 705">
                <a:extLst>
                  <a:ext uri="{FF2B5EF4-FFF2-40B4-BE49-F238E27FC236}">
                    <a16:creationId xmlns:a16="http://schemas.microsoft.com/office/drawing/2014/main" id="{A200D73F-60C9-48B3-A72A-35C7C98391CA}"/>
                  </a:ext>
                </a:extLst>
              </p:cNvPr>
              <p:cNvSpPr/>
              <p:nvPr/>
            </p:nvSpPr>
            <p:spPr>
              <a:xfrm>
                <a:off x="1473656" y="412102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7" name="Ellipszis 706">
                <a:extLst>
                  <a:ext uri="{FF2B5EF4-FFF2-40B4-BE49-F238E27FC236}">
                    <a16:creationId xmlns:a16="http://schemas.microsoft.com/office/drawing/2014/main" id="{1925AC9D-0BC7-45E2-B980-73CEA6427729}"/>
                  </a:ext>
                </a:extLst>
              </p:cNvPr>
              <p:cNvSpPr/>
              <p:nvPr/>
            </p:nvSpPr>
            <p:spPr>
              <a:xfrm>
                <a:off x="2737930" y="435607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8" name="Ellipszis 707">
                <a:extLst>
                  <a:ext uri="{FF2B5EF4-FFF2-40B4-BE49-F238E27FC236}">
                    <a16:creationId xmlns:a16="http://schemas.microsoft.com/office/drawing/2014/main" id="{26DD0BE1-A736-4898-A71A-6EB61DF8B60A}"/>
                  </a:ext>
                </a:extLst>
              </p:cNvPr>
              <p:cNvSpPr/>
              <p:nvPr/>
            </p:nvSpPr>
            <p:spPr>
              <a:xfrm>
                <a:off x="2302077" y="418969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9" name="Ellipszis 708">
                <a:extLst>
                  <a:ext uri="{FF2B5EF4-FFF2-40B4-BE49-F238E27FC236}">
                    <a16:creationId xmlns:a16="http://schemas.microsoft.com/office/drawing/2014/main" id="{F8031D0A-2E9F-402F-ACBC-2F04B872A568}"/>
                  </a:ext>
                </a:extLst>
              </p:cNvPr>
              <p:cNvSpPr/>
              <p:nvPr/>
            </p:nvSpPr>
            <p:spPr>
              <a:xfrm>
                <a:off x="996056" y="44385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0" name="Ellipszis 709">
                <a:extLst>
                  <a:ext uri="{FF2B5EF4-FFF2-40B4-BE49-F238E27FC236}">
                    <a16:creationId xmlns:a16="http://schemas.microsoft.com/office/drawing/2014/main" id="{EBD90EE6-0B8E-4FB2-8168-59111433C9DB}"/>
                  </a:ext>
                </a:extLst>
              </p:cNvPr>
              <p:cNvSpPr/>
              <p:nvPr/>
            </p:nvSpPr>
            <p:spPr>
              <a:xfrm>
                <a:off x="2150858" y="432084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1" name="Ellipszis 710">
                <a:extLst>
                  <a:ext uri="{FF2B5EF4-FFF2-40B4-BE49-F238E27FC236}">
                    <a16:creationId xmlns:a16="http://schemas.microsoft.com/office/drawing/2014/main" id="{380E8D0C-ED1F-4D4A-B5AF-CCA1ADADD24F}"/>
                  </a:ext>
                </a:extLst>
              </p:cNvPr>
              <p:cNvSpPr/>
              <p:nvPr/>
            </p:nvSpPr>
            <p:spPr>
              <a:xfrm>
                <a:off x="1936613" y="434033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2" name="Ellipszis 711">
                <a:extLst>
                  <a:ext uri="{FF2B5EF4-FFF2-40B4-BE49-F238E27FC236}">
                    <a16:creationId xmlns:a16="http://schemas.microsoft.com/office/drawing/2014/main" id="{6DA21A30-CB81-4076-B90E-FDBCC7119508}"/>
                  </a:ext>
                </a:extLst>
              </p:cNvPr>
              <p:cNvSpPr/>
              <p:nvPr/>
            </p:nvSpPr>
            <p:spPr>
              <a:xfrm>
                <a:off x="1375990" y="439922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3" name="Ellipszis 712">
                <a:extLst>
                  <a:ext uri="{FF2B5EF4-FFF2-40B4-BE49-F238E27FC236}">
                    <a16:creationId xmlns:a16="http://schemas.microsoft.com/office/drawing/2014/main" id="{168F9D25-FB93-4BCF-A296-6FA809807C9E}"/>
                  </a:ext>
                </a:extLst>
              </p:cNvPr>
              <p:cNvSpPr/>
              <p:nvPr/>
            </p:nvSpPr>
            <p:spPr>
              <a:xfrm>
                <a:off x="1843985" y="414354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4" name="Ellipszis 713">
                <a:extLst>
                  <a:ext uri="{FF2B5EF4-FFF2-40B4-BE49-F238E27FC236}">
                    <a16:creationId xmlns:a16="http://schemas.microsoft.com/office/drawing/2014/main" id="{23F81573-DA16-4A27-916B-4152C738ADE0}"/>
                  </a:ext>
                </a:extLst>
              </p:cNvPr>
              <p:cNvSpPr/>
              <p:nvPr/>
            </p:nvSpPr>
            <p:spPr>
              <a:xfrm>
                <a:off x="1737798" y="435621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5" name="Ellipszis 714">
                <a:extLst>
                  <a:ext uri="{FF2B5EF4-FFF2-40B4-BE49-F238E27FC236}">
                    <a16:creationId xmlns:a16="http://schemas.microsoft.com/office/drawing/2014/main" id="{374AB516-FAB1-4D0F-B4E4-8BEC138C49E4}"/>
                  </a:ext>
                </a:extLst>
              </p:cNvPr>
              <p:cNvSpPr/>
              <p:nvPr/>
            </p:nvSpPr>
            <p:spPr>
              <a:xfrm>
                <a:off x="903752" y="44246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6" name="Ellipszis 715">
                <a:extLst>
                  <a:ext uri="{FF2B5EF4-FFF2-40B4-BE49-F238E27FC236}">
                    <a16:creationId xmlns:a16="http://schemas.microsoft.com/office/drawing/2014/main" id="{05DD4D9F-4694-4E16-934B-173E020C4181}"/>
                  </a:ext>
                </a:extLst>
              </p:cNvPr>
              <p:cNvSpPr/>
              <p:nvPr/>
            </p:nvSpPr>
            <p:spPr>
              <a:xfrm>
                <a:off x="1095672" y="445759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7" name="Ellipszis 716">
                <a:extLst>
                  <a:ext uri="{FF2B5EF4-FFF2-40B4-BE49-F238E27FC236}">
                    <a16:creationId xmlns:a16="http://schemas.microsoft.com/office/drawing/2014/main" id="{99708E61-972C-40BF-979A-24FDF78B5BBF}"/>
                  </a:ext>
                </a:extLst>
              </p:cNvPr>
              <p:cNvSpPr/>
              <p:nvPr/>
            </p:nvSpPr>
            <p:spPr>
              <a:xfrm>
                <a:off x="1889644" y="421515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8" name="Ellipszis 717">
                <a:extLst>
                  <a:ext uri="{FF2B5EF4-FFF2-40B4-BE49-F238E27FC236}">
                    <a16:creationId xmlns:a16="http://schemas.microsoft.com/office/drawing/2014/main" id="{717AC1C8-480F-4E65-A6CF-50EB96B70D3A}"/>
                  </a:ext>
                </a:extLst>
              </p:cNvPr>
              <p:cNvSpPr/>
              <p:nvPr/>
            </p:nvSpPr>
            <p:spPr>
              <a:xfrm>
                <a:off x="1781337" y="445340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9" name="Ellipszis 718">
                <a:extLst>
                  <a:ext uri="{FF2B5EF4-FFF2-40B4-BE49-F238E27FC236}">
                    <a16:creationId xmlns:a16="http://schemas.microsoft.com/office/drawing/2014/main" id="{31B186EF-B939-4FB6-BF61-2F6732B6B1E3}"/>
                  </a:ext>
                </a:extLst>
              </p:cNvPr>
              <p:cNvSpPr/>
              <p:nvPr/>
            </p:nvSpPr>
            <p:spPr>
              <a:xfrm>
                <a:off x="2748181" y="447515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0" name="Ellipszis 719">
                <a:extLst>
                  <a:ext uri="{FF2B5EF4-FFF2-40B4-BE49-F238E27FC236}">
                    <a16:creationId xmlns:a16="http://schemas.microsoft.com/office/drawing/2014/main" id="{119A3C6D-D721-40EC-AC3F-4D40EAA40790}"/>
                  </a:ext>
                </a:extLst>
              </p:cNvPr>
              <p:cNvSpPr/>
              <p:nvPr/>
            </p:nvSpPr>
            <p:spPr>
              <a:xfrm>
                <a:off x="1367881" y="42022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1" name="Ellipszis 720">
                <a:extLst>
                  <a:ext uri="{FF2B5EF4-FFF2-40B4-BE49-F238E27FC236}">
                    <a16:creationId xmlns:a16="http://schemas.microsoft.com/office/drawing/2014/main" id="{C1A4C705-1196-44CA-B9C3-6C427D95E16F}"/>
                  </a:ext>
                </a:extLst>
              </p:cNvPr>
              <p:cNvSpPr/>
              <p:nvPr/>
            </p:nvSpPr>
            <p:spPr>
              <a:xfrm>
                <a:off x="1154503" y="430038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2" name="Ellipszis 721">
                <a:extLst>
                  <a:ext uri="{FF2B5EF4-FFF2-40B4-BE49-F238E27FC236}">
                    <a16:creationId xmlns:a16="http://schemas.microsoft.com/office/drawing/2014/main" id="{5AED1F69-B889-41D4-8240-9040B58B4C68}"/>
                  </a:ext>
                </a:extLst>
              </p:cNvPr>
              <p:cNvSpPr/>
              <p:nvPr/>
            </p:nvSpPr>
            <p:spPr>
              <a:xfrm>
                <a:off x="817326" y="419859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3" name="Ellipszis 722">
                <a:extLst>
                  <a:ext uri="{FF2B5EF4-FFF2-40B4-BE49-F238E27FC236}">
                    <a16:creationId xmlns:a16="http://schemas.microsoft.com/office/drawing/2014/main" id="{0CA05E1C-A093-4B6C-A88B-179C23A329FB}"/>
                  </a:ext>
                </a:extLst>
              </p:cNvPr>
              <p:cNvSpPr/>
              <p:nvPr/>
            </p:nvSpPr>
            <p:spPr>
              <a:xfrm>
                <a:off x="2504678" y="434503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4" name="Ellipszis 723">
                <a:extLst>
                  <a:ext uri="{FF2B5EF4-FFF2-40B4-BE49-F238E27FC236}">
                    <a16:creationId xmlns:a16="http://schemas.microsoft.com/office/drawing/2014/main" id="{36A01CFB-07FA-4E5A-9193-0508DEE2593A}"/>
                  </a:ext>
                </a:extLst>
              </p:cNvPr>
              <p:cNvSpPr/>
              <p:nvPr/>
            </p:nvSpPr>
            <p:spPr>
              <a:xfrm>
                <a:off x="2439155" y="421818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5" name="Ellipszis 724">
                <a:extLst>
                  <a:ext uri="{FF2B5EF4-FFF2-40B4-BE49-F238E27FC236}">
                    <a16:creationId xmlns:a16="http://schemas.microsoft.com/office/drawing/2014/main" id="{182B6E4E-0B0E-4848-AE8D-976DF8B90FC3}"/>
                  </a:ext>
                </a:extLst>
              </p:cNvPr>
              <p:cNvSpPr/>
              <p:nvPr/>
            </p:nvSpPr>
            <p:spPr>
              <a:xfrm>
                <a:off x="974581" y="427485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6" name="Ellipszis 725">
                <a:extLst>
                  <a:ext uri="{FF2B5EF4-FFF2-40B4-BE49-F238E27FC236}">
                    <a16:creationId xmlns:a16="http://schemas.microsoft.com/office/drawing/2014/main" id="{44519F53-F582-4C43-8C15-DD7DC52AC0A9}"/>
                  </a:ext>
                </a:extLst>
              </p:cNvPr>
              <p:cNvSpPr/>
              <p:nvPr/>
            </p:nvSpPr>
            <p:spPr>
              <a:xfrm>
                <a:off x="1568609" y="44510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7" name="Ellipszis 726">
                <a:extLst>
                  <a:ext uri="{FF2B5EF4-FFF2-40B4-BE49-F238E27FC236}">
                    <a16:creationId xmlns:a16="http://schemas.microsoft.com/office/drawing/2014/main" id="{77CFE62B-7E90-468A-9D6C-BBDB93DD9C26}"/>
                  </a:ext>
                </a:extLst>
              </p:cNvPr>
              <p:cNvSpPr/>
              <p:nvPr/>
            </p:nvSpPr>
            <p:spPr>
              <a:xfrm>
                <a:off x="1481335" y="442660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8" name="Ellipszis 727">
                <a:extLst>
                  <a:ext uri="{FF2B5EF4-FFF2-40B4-BE49-F238E27FC236}">
                    <a16:creationId xmlns:a16="http://schemas.microsoft.com/office/drawing/2014/main" id="{27A5BCF5-F7F2-4164-BA6A-8993316944C8}"/>
                  </a:ext>
                </a:extLst>
              </p:cNvPr>
              <p:cNvSpPr/>
              <p:nvPr/>
            </p:nvSpPr>
            <p:spPr>
              <a:xfrm>
                <a:off x="1637995" y="42995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9" name="Ellipszis 728">
                <a:extLst>
                  <a:ext uri="{FF2B5EF4-FFF2-40B4-BE49-F238E27FC236}">
                    <a16:creationId xmlns:a16="http://schemas.microsoft.com/office/drawing/2014/main" id="{A7E2EDDD-8401-4E4C-8EAE-6B4092132AA7}"/>
                  </a:ext>
                </a:extLst>
              </p:cNvPr>
              <p:cNvSpPr/>
              <p:nvPr/>
            </p:nvSpPr>
            <p:spPr>
              <a:xfrm>
                <a:off x="1525304" y="43295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0" name="Ellipszis 729">
                <a:extLst>
                  <a:ext uri="{FF2B5EF4-FFF2-40B4-BE49-F238E27FC236}">
                    <a16:creationId xmlns:a16="http://schemas.microsoft.com/office/drawing/2014/main" id="{85A6C473-CDCD-43E6-AC83-588F0B931711}"/>
                  </a:ext>
                </a:extLst>
              </p:cNvPr>
              <p:cNvSpPr/>
              <p:nvPr/>
            </p:nvSpPr>
            <p:spPr>
              <a:xfrm>
                <a:off x="1276354" y="424205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1" name="Ellipszis 730">
                <a:extLst>
                  <a:ext uri="{FF2B5EF4-FFF2-40B4-BE49-F238E27FC236}">
                    <a16:creationId xmlns:a16="http://schemas.microsoft.com/office/drawing/2014/main" id="{D6C2DA08-11CC-421C-BF1A-4C6785CAB222}"/>
                  </a:ext>
                </a:extLst>
              </p:cNvPr>
              <p:cNvSpPr/>
              <p:nvPr/>
            </p:nvSpPr>
            <p:spPr>
              <a:xfrm>
                <a:off x="1170475" y="419859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5" name="Csoportba foglalás 744">
              <a:extLst>
                <a:ext uri="{FF2B5EF4-FFF2-40B4-BE49-F238E27FC236}">
                  <a16:creationId xmlns:a16="http://schemas.microsoft.com/office/drawing/2014/main" id="{CCBA7AD1-83F3-4BB5-B693-132E9D990292}"/>
                </a:ext>
              </a:extLst>
            </p:cNvPr>
            <p:cNvGrpSpPr/>
            <p:nvPr/>
          </p:nvGrpSpPr>
          <p:grpSpPr>
            <a:xfrm>
              <a:off x="868597" y="2381451"/>
              <a:ext cx="1863725" cy="1460152"/>
              <a:chOff x="895939" y="2344428"/>
              <a:chExt cx="1863725" cy="1460152"/>
            </a:xfrm>
          </p:grpSpPr>
          <p:sp>
            <p:nvSpPr>
              <p:cNvPr id="246" name="Ellipszis 245">
                <a:extLst>
                  <a:ext uri="{FF2B5EF4-FFF2-40B4-BE49-F238E27FC236}">
                    <a16:creationId xmlns:a16="http://schemas.microsoft.com/office/drawing/2014/main" id="{36DADD3E-E7CA-4C65-8450-D148EAC2AD0D}"/>
                  </a:ext>
                </a:extLst>
              </p:cNvPr>
              <p:cNvSpPr/>
              <p:nvPr/>
            </p:nvSpPr>
            <p:spPr>
              <a:xfrm>
                <a:off x="2447545" y="37325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3" name="Ellipszis 252">
                <a:extLst>
                  <a:ext uri="{FF2B5EF4-FFF2-40B4-BE49-F238E27FC236}">
                    <a16:creationId xmlns:a16="http://schemas.microsoft.com/office/drawing/2014/main" id="{73E6DD42-831E-4717-9727-113E51E9C1AE}"/>
                  </a:ext>
                </a:extLst>
              </p:cNvPr>
              <p:cNvSpPr/>
              <p:nvPr/>
            </p:nvSpPr>
            <p:spPr>
              <a:xfrm>
                <a:off x="2308378" y="309093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7" name="Ellipszis 256">
                <a:extLst>
                  <a:ext uri="{FF2B5EF4-FFF2-40B4-BE49-F238E27FC236}">
                    <a16:creationId xmlns:a16="http://schemas.microsoft.com/office/drawing/2014/main" id="{F81799B9-DFA5-4DEA-A730-7D0ED72D1F18}"/>
                  </a:ext>
                </a:extLst>
              </p:cNvPr>
              <p:cNvSpPr/>
              <p:nvPr/>
            </p:nvSpPr>
            <p:spPr>
              <a:xfrm>
                <a:off x="895939" y="29435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8" name="Ellipszis 257">
                <a:extLst>
                  <a:ext uri="{FF2B5EF4-FFF2-40B4-BE49-F238E27FC236}">
                    <a16:creationId xmlns:a16="http://schemas.microsoft.com/office/drawing/2014/main" id="{5E4978E7-65A7-41B8-89BE-1FDB6454E6AA}"/>
                  </a:ext>
                </a:extLst>
              </p:cNvPr>
              <p:cNvSpPr/>
              <p:nvPr/>
            </p:nvSpPr>
            <p:spPr>
              <a:xfrm>
                <a:off x="2364812" y="254642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1" name="Ellipszis 260">
                <a:extLst>
                  <a:ext uri="{FF2B5EF4-FFF2-40B4-BE49-F238E27FC236}">
                    <a16:creationId xmlns:a16="http://schemas.microsoft.com/office/drawing/2014/main" id="{8E351736-C2E8-45D2-A430-CE3B48E9179F}"/>
                  </a:ext>
                </a:extLst>
              </p:cNvPr>
              <p:cNvSpPr/>
              <p:nvPr/>
            </p:nvSpPr>
            <p:spPr>
              <a:xfrm>
                <a:off x="2187296" y="24901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6" name="Ellipszis 265">
                <a:extLst>
                  <a:ext uri="{FF2B5EF4-FFF2-40B4-BE49-F238E27FC236}">
                    <a16:creationId xmlns:a16="http://schemas.microsoft.com/office/drawing/2014/main" id="{B65C6997-3C16-499B-B885-DE8C7F01B1F4}"/>
                  </a:ext>
                </a:extLst>
              </p:cNvPr>
              <p:cNvSpPr/>
              <p:nvPr/>
            </p:nvSpPr>
            <p:spPr>
              <a:xfrm>
                <a:off x="2611451" y="36455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9" name="Ellipszis 278">
                <a:extLst>
                  <a:ext uri="{FF2B5EF4-FFF2-40B4-BE49-F238E27FC236}">
                    <a16:creationId xmlns:a16="http://schemas.microsoft.com/office/drawing/2014/main" id="{A403DD06-C8E1-432D-9D86-D7DE98130B2A}"/>
                  </a:ext>
                </a:extLst>
              </p:cNvPr>
              <p:cNvSpPr/>
              <p:nvPr/>
            </p:nvSpPr>
            <p:spPr>
              <a:xfrm>
                <a:off x="1715187" y="27651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9" name="Ellipszis 298">
                <a:extLst>
                  <a:ext uri="{FF2B5EF4-FFF2-40B4-BE49-F238E27FC236}">
                    <a16:creationId xmlns:a16="http://schemas.microsoft.com/office/drawing/2014/main" id="{E3345ECA-3B9A-4043-93E8-E1013ECFB0F1}"/>
                  </a:ext>
                </a:extLst>
              </p:cNvPr>
              <p:cNvSpPr/>
              <p:nvPr/>
            </p:nvSpPr>
            <p:spPr>
              <a:xfrm>
                <a:off x="2687664" y="33010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0" name="Ellipszis 299">
                <a:extLst>
                  <a:ext uri="{FF2B5EF4-FFF2-40B4-BE49-F238E27FC236}">
                    <a16:creationId xmlns:a16="http://schemas.microsoft.com/office/drawing/2014/main" id="{48E0AB9C-B15F-488A-9D2E-71AF64A80D12}"/>
                  </a:ext>
                </a:extLst>
              </p:cNvPr>
              <p:cNvSpPr/>
              <p:nvPr/>
            </p:nvSpPr>
            <p:spPr>
              <a:xfrm>
                <a:off x="1767466" y="320064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7" name="Ellipszis 316">
                <a:extLst>
                  <a:ext uri="{FF2B5EF4-FFF2-40B4-BE49-F238E27FC236}">
                    <a16:creationId xmlns:a16="http://schemas.microsoft.com/office/drawing/2014/main" id="{09E56548-49D5-4BDC-AD60-5C471CC00E49}"/>
                  </a:ext>
                </a:extLst>
              </p:cNvPr>
              <p:cNvSpPr/>
              <p:nvPr/>
            </p:nvSpPr>
            <p:spPr>
              <a:xfrm>
                <a:off x="1309936" y="25038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9" name="Ellipszis 318">
                <a:extLst>
                  <a:ext uri="{FF2B5EF4-FFF2-40B4-BE49-F238E27FC236}">
                    <a16:creationId xmlns:a16="http://schemas.microsoft.com/office/drawing/2014/main" id="{92EC43EE-61BD-481E-8980-17E711F5D682}"/>
                  </a:ext>
                </a:extLst>
              </p:cNvPr>
              <p:cNvSpPr/>
              <p:nvPr/>
            </p:nvSpPr>
            <p:spPr>
              <a:xfrm>
                <a:off x="2037021" y="292070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3" name="Ellipszis 322">
                <a:extLst>
                  <a:ext uri="{FF2B5EF4-FFF2-40B4-BE49-F238E27FC236}">
                    <a16:creationId xmlns:a16="http://schemas.microsoft.com/office/drawing/2014/main" id="{C185C2FC-4725-470F-A46B-C410AD7FD994}"/>
                  </a:ext>
                </a:extLst>
              </p:cNvPr>
              <p:cNvSpPr/>
              <p:nvPr/>
            </p:nvSpPr>
            <p:spPr>
              <a:xfrm>
                <a:off x="1373613" y="268653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4" name="Ellipszis 323">
                <a:extLst>
                  <a:ext uri="{FF2B5EF4-FFF2-40B4-BE49-F238E27FC236}">
                    <a16:creationId xmlns:a16="http://schemas.microsoft.com/office/drawing/2014/main" id="{DDDE8E6C-6CA9-4487-9F05-1E3DF1A3578E}"/>
                  </a:ext>
                </a:extLst>
              </p:cNvPr>
              <p:cNvSpPr/>
              <p:nvPr/>
            </p:nvSpPr>
            <p:spPr>
              <a:xfrm>
                <a:off x="919702" y="33582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3" name="Ellipszis 732">
                <a:extLst>
                  <a:ext uri="{FF2B5EF4-FFF2-40B4-BE49-F238E27FC236}">
                    <a16:creationId xmlns:a16="http://schemas.microsoft.com/office/drawing/2014/main" id="{BAAA836B-3A1E-49B0-8C8A-A56A8C54EBCC}"/>
                  </a:ext>
                </a:extLst>
              </p:cNvPr>
              <p:cNvSpPr/>
              <p:nvPr/>
            </p:nvSpPr>
            <p:spPr>
              <a:xfrm>
                <a:off x="1594609" y="30883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4" name="Ellipszis 733">
                <a:extLst>
                  <a:ext uri="{FF2B5EF4-FFF2-40B4-BE49-F238E27FC236}">
                    <a16:creationId xmlns:a16="http://schemas.microsoft.com/office/drawing/2014/main" id="{ABFAB838-C017-4BC3-95B2-618AA9E6BA2E}"/>
                  </a:ext>
                </a:extLst>
              </p:cNvPr>
              <p:cNvSpPr/>
              <p:nvPr/>
            </p:nvSpPr>
            <p:spPr>
              <a:xfrm>
                <a:off x="2515691" y="265768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5" name="Ellipszis 734">
                <a:extLst>
                  <a:ext uri="{FF2B5EF4-FFF2-40B4-BE49-F238E27FC236}">
                    <a16:creationId xmlns:a16="http://schemas.microsoft.com/office/drawing/2014/main" id="{002C6BE0-7046-407E-AAE8-68D41E3343F1}"/>
                  </a:ext>
                </a:extLst>
              </p:cNvPr>
              <p:cNvSpPr/>
              <p:nvPr/>
            </p:nvSpPr>
            <p:spPr>
              <a:xfrm>
                <a:off x="2472830" y="31003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6" name="Ellipszis 735">
                <a:extLst>
                  <a:ext uri="{FF2B5EF4-FFF2-40B4-BE49-F238E27FC236}">
                    <a16:creationId xmlns:a16="http://schemas.microsoft.com/office/drawing/2014/main" id="{7A7322DB-BB28-4E99-8B3E-080D4B5F494B}"/>
                  </a:ext>
                </a:extLst>
              </p:cNvPr>
              <p:cNvSpPr/>
              <p:nvPr/>
            </p:nvSpPr>
            <p:spPr>
              <a:xfrm>
                <a:off x="2469406" y="298803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7" name="Ellipszis 736">
                <a:extLst>
                  <a:ext uri="{FF2B5EF4-FFF2-40B4-BE49-F238E27FC236}">
                    <a16:creationId xmlns:a16="http://schemas.microsoft.com/office/drawing/2014/main" id="{36FCDD29-FC0D-4611-ACD3-DE5F614D9F46}"/>
                  </a:ext>
                </a:extLst>
              </p:cNvPr>
              <p:cNvSpPr/>
              <p:nvPr/>
            </p:nvSpPr>
            <p:spPr>
              <a:xfrm>
                <a:off x="2450865" y="24829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8" name="Ellipszis 737">
                <a:extLst>
                  <a:ext uri="{FF2B5EF4-FFF2-40B4-BE49-F238E27FC236}">
                    <a16:creationId xmlns:a16="http://schemas.microsoft.com/office/drawing/2014/main" id="{D382801C-B5C9-4DFA-ADD0-C35243ED9FF7}"/>
                  </a:ext>
                </a:extLst>
              </p:cNvPr>
              <p:cNvSpPr/>
              <p:nvPr/>
            </p:nvSpPr>
            <p:spPr>
              <a:xfrm>
                <a:off x="2432539" y="23681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9" name="Ellipszis 738">
                <a:extLst>
                  <a:ext uri="{FF2B5EF4-FFF2-40B4-BE49-F238E27FC236}">
                    <a16:creationId xmlns:a16="http://schemas.microsoft.com/office/drawing/2014/main" id="{ED9CCD10-A37A-4B90-922E-84DF5B0BBA67}"/>
                  </a:ext>
                </a:extLst>
              </p:cNvPr>
              <p:cNvSpPr/>
              <p:nvPr/>
            </p:nvSpPr>
            <p:spPr>
              <a:xfrm>
                <a:off x="1251539" y="33677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0" name="Ellipszis 739">
                <a:extLst>
                  <a:ext uri="{FF2B5EF4-FFF2-40B4-BE49-F238E27FC236}">
                    <a16:creationId xmlns:a16="http://schemas.microsoft.com/office/drawing/2014/main" id="{284D8689-1281-4E59-BD6E-71EB2A6D4FE2}"/>
                  </a:ext>
                </a:extLst>
              </p:cNvPr>
              <p:cNvSpPr/>
              <p:nvPr/>
            </p:nvSpPr>
            <p:spPr>
              <a:xfrm>
                <a:off x="2021463" y="23444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1" name="Ellipszis 740">
                <a:extLst>
                  <a:ext uri="{FF2B5EF4-FFF2-40B4-BE49-F238E27FC236}">
                    <a16:creationId xmlns:a16="http://schemas.microsoft.com/office/drawing/2014/main" id="{A0571F01-2A08-45F6-9FD5-37BE2B4606D2}"/>
                  </a:ext>
                </a:extLst>
              </p:cNvPr>
              <p:cNvSpPr/>
              <p:nvPr/>
            </p:nvSpPr>
            <p:spPr>
              <a:xfrm>
                <a:off x="1505946" y="357108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2" name="Ellipszis 741">
                <a:extLst>
                  <a:ext uri="{FF2B5EF4-FFF2-40B4-BE49-F238E27FC236}">
                    <a16:creationId xmlns:a16="http://schemas.microsoft.com/office/drawing/2014/main" id="{82423ECA-FABF-4310-8A0E-B8A29F54DB5C}"/>
                  </a:ext>
                </a:extLst>
              </p:cNvPr>
              <p:cNvSpPr/>
              <p:nvPr/>
            </p:nvSpPr>
            <p:spPr>
              <a:xfrm>
                <a:off x="2532020" y="34252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3" name="Ellipszis 742">
                <a:extLst>
                  <a:ext uri="{FF2B5EF4-FFF2-40B4-BE49-F238E27FC236}">
                    <a16:creationId xmlns:a16="http://schemas.microsoft.com/office/drawing/2014/main" id="{5729DE9E-88F0-4ACF-83C5-5A702C673F6F}"/>
                  </a:ext>
                </a:extLst>
              </p:cNvPr>
              <p:cNvSpPr/>
              <p:nvPr/>
            </p:nvSpPr>
            <p:spPr>
              <a:xfrm>
                <a:off x="1218894" y="31303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4" name="Ellipszis 743">
                <a:extLst>
                  <a:ext uri="{FF2B5EF4-FFF2-40B4-BE49-F238E27FC236}">
                    <a16:creationId xmlns:a16="http://schemas.microsoft.com/office/drawing/2014/main" id="{2D1EB3DA-05BE-4BB0-97D6-05144F7F575D}"/>
                  </a:ext>
                </a:extLst>
              </p:cNvPr>
              <p:cNvSpPr/>
              <p:nvPr/>
            </p:nvSpPr>
            <p:spPr>
              <a:xfrm>
                <a:off x="1254892" y="28445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cxnSp>
        <p:nvCxnSpPr>
          <p:cNvPr id="750" name="Egyenes összekötő nyíllal 749">
            <a:extLst>
              <a:ext uri="{FF2B5EF4-FFF2-40B4-BE49-F238E27FC236}">
                <a16:creationId xmlns:a16="http://schemas.microsoft.com/office/drawing/2014/main" id="{9EB83FB2-CD5E-46F7-A36D-27E6B7160453}"/>
              </a:ext>
            </a:extLst>
          </p:cNvPr>
          <p:cNvCxnSpPr>
            <a:cxnSpLocks/>
          </p:cNvCxnSpPr>
          <p:nvPr/>
        </p:nvCxnSpPr>
        <p:spPr>
          <a:xfrm flipV="1">
            <a:off x="1802664" y="1404216"/>
            <a:ext cx="184224" cy="354081"/>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54" name="Egyenes összekötő nyíllal 753">
            <a:extLst>
              <a:ext uri="{FF2B5EF4-FFF2-40B4-BE49-F238E27FC236}">
                <a16:creationId xmlns:a16="http://schemas.microsoft.com/office/drawing/2014/main" id="{83D4E121-0131-4AA0-8C19-7EB8B9383F10}"/>
              </a:ext>
            </a:extLst>
          </p:cNvPr>
          <p:cNvCxnSpPr>
            <a:cxnSpLocks/>
            <a:endCxn id="53" idx="2"/>
          </p:cNvCxnSpPr>
          <p:nvPr/>
        </p:nvCxnSpPr>
        <p:spPr>
          <a:xfrm flipV="1">
            <a:off x="1799483" y="1465389"/>
            <a:ext cx="256818" cy="291342"/>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775" name="Csoportba foglalás 774">
            <a:extLst>
              <a:ext uri="{FF2B5EF4-FFF2-40B4-BE49-F238E27FC236}">
                <a16:creationId xmlns:a16="http://schemas.microsoft.com/office/drawing/2014/main" id="{532DBE5A-E660-471F-BA82-0B7640D1F700}"/>
              </a:ext>
            </a:extLst>
          </p:cNvPr>
          <p:cNvGrpSpPr/>
          <p:nvPr/>
        </p:nvGrpSpPr>
        <p:grpSpPr>
          <a:xfrm>
            <a:off x="992316" y="5551469"/>
            <a:ext cx="1600175" cy="881352"/>
            <a:chOff x="962361" y="5968442"/>
            <a:chExt cx="1600175" cy="881352"/>
          </a:xfrm>
        </p:grpSpPr>
        <p:sp>
          <p:nvSpPr>
            <p:cNvPr id="774" name="Ellipszis 773">
              <a:extLst>
                <a:ext uri="{FF2B5EF4-FFF2-40B4-BE49-F238E27FC236}">
                  <a16:creationId xmlns:a16="http://schemas.microsoft.com/office/drawing/2014/main" id="{AAA1CA5C-26F1-4C19-BF23-470F67745542}"/>
                </a:ext>
              </a:extLst>
            </p:cNvPr>
            <p:cNvSpPr/>
            <p:nvPr/>
          </p:nvSpPr>
          <p:spPr>
            <a:xfrm>
              <a:off x="1013886" y="6426052"/>
              <a:ext cx="1500178" cy="423742"/>
            </a:xfrm>
            <a:prstGeom prst="ellipse">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3" name="Téglalap 772">
              <a:extLst>
                <a:ext uri="{FF2B5EF4-FFF2-40B4-BE49-F238E27FC236}">
                  <a16:creationId xmlns:a16="http://schemas.microsoft.com/office/drawing/2014/main" id="{15A1CF05-C114-4BB9-8F84-6FB8A3120601}"/>
                </a:ext>
              </a:extLst>
            </p:cNvPr>
            <p:cNvSpPr/>
            <p:nvPr/>
          </p:nvSpPr>
          <p:spPr>
            <a:xfrm>
              <a:off x="1021152" y="6180313"/>
              <a:ext cx="1487482" cy="50394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6" name="Ellipszis 765">
              <a:extLst>
                <a:ext uri="{FF2B5EF4-FFF2-40B4-BE49-F238E27FC236}">
                  <a16:creationId xmlns:a16="http://schemas.microsoft.com/office/drawing/2014/main" id="{2A32D603-ADE1-4422-9950-C84D5C80608F}"/>
                </a:ext>
              </a:extLst>
            </p:cNvPr>
            <p:cNvSpPr/>
            <p:nvPr/>
          </p:nvSpPr>
          <p:spPr>
            <a:xfrm>
              <a:off x="962361" y="5968442"/>
              <a:ext cx="1600175" cy="423742"/>
            </a:xfrm>
            <a:prstGeom prst="ellipse">
              <a:avLst/>
            </a:prstGeom>
            <a:solidFill>
              <a:srgbClr val="FF000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69"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5" name="Rectangle 4"/>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3C4C4ECE-28BA-4963-8103-0CE331711D51}" type="slidenum">
              <a:rPr lang="hu-HU" smtClean="0"/>
              <a:t>57</a:t>
            </a:fld>
            <a:endParaRPr lang="hu-HU"/>
          </a:p>
        </p:txBody>
      </p:sp>
    </p:spTree>
    <p:extLst>
      <p:ext uri="{BB962C8B-B14F-4D97-AF65-F5344CB8AC3E}">
        <p14:creationId xmlns:p14="http://schemas.microsoft.com/office/powerpoint/2010/main" val="22940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75"/>
                                        </p:tgtEl>
                                        <p:attrNameLst>
                                          <p:attrName>style.visibility</p:attrName>
                                        </p:attrNameLst>
                                      </p:cBhvr>
                                      <p:to>
                                        <p:strVal val="visible"/>
                                      </p:to>
                                    </p:set>
                                    <p:anim calcmode="lin" valueType="num">
                                      <p:cBhvr additive="base">
                                        <p:cTn id="7" dur="500" fill="hold"/>
                                        <p:tgtEl>
                                          <p:spTgt spid="775"/>
                                        </p:tgtEl>
                                        <p:attrNameLst>
                                          <p:attrName>ppt_x</p:attrName>
                                        </p:attrNameLst>
                                      </p:cBhvr>
                                      <p:tavLst>
                                        <p:tav tm="0">
                                          <p:val>
                                            <p:strVal val="#ppt_x"/>
                                          </p:val>
                                        </p:tav>
                                        <p:tav tm="100000">
                                          <p:val>
                                            <p:strVal val="#ppt_x"/>
                                          </p:val>
                                        </p:tav>
                                      </p:tavLst>
                                    </p:anim>
                                    <p:anim calcmode="lin" valueType="num">
                                      <p:cBhvr additive="base">
                                        <p:cTn id="8" dur="500" fill="hold"/>
                                        <p:tgtEl>
                                          <p:spTgt spid="7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6"/>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5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65"/>
                                        </p:tgtEl>
                                        <p:attrNameLst>
                                          <p:attrName>style.visibility</p:attrName>
                                        </p:attrNameLst>
                                      </p:cBhvr>
                                      <p:to>
                                        <p:strVal val="visible"/>
                                      </p:to>
                                    </p:set>
                                  </p:childTnLst>
                                </p:cTn>
                              </p:par>
                              <p:par>
                                <p:cTn id="33" presetID="22" presetClass="exit" presetSubtype="4" fill="hold" grpId="0" nodeType="withEffect">
                                  <p:stCondLst>
                                    <p:cond delay="500"/>
                                  </p:stCondLst>
                                  <p:childTnLst>
                                    <p:animEffect transition="out" filter="wipe(down)">
                                      <p:cBhvr>
                                        <p:cTn id="34" dur="500"/>
                                        <p:tgtEl>
                                          <p:spTgt spid="152"/>
                                        </p:tgtEl>
                                      </p:cBhvr>
                                    </p:animEffect>
                                    <p:set>
                                      <p:cBhvr>
                                        <p:cTn id="35" dur="1" fill="hold">
                                          <p:stCondLst>
                                            <p:cond delay="499"/>
                                          </p:stCondLst>
                                        </p:cTn>
                                        <p:tgtEl>
                                          <p:spTgt spid="15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754"/>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1"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503583" y="365125"/>
            <a:ext cx="11224591" cy="1325563"/>
          </a:xfrm>
        </p:spPr>
        <p:txBody>
          <a:bodyPr/>
          <a:lstStyle/>
          <a:p>
            <a:pPr algn="ctr"/>
            <a:r>
              <a:rPr lang="en-US" dirty="0">
                <a:latin typeface="Times New Roman" panose="02020603050405020304" pitchFamily="18" charset="0"/>
                <a:cs typeface="Times New Roman" panose="02020603050405020304" pitchFamily="18" charset="0"/>
              </a:rPr>
              <a:t>Description of the state of </a:t>
            </a:r>
            <a:r>
              <a:rPr lang="hu-HU" dirty="0" smtClean="0">
                <a:latin typeface="Times New Roman" panose="02020603050405020304" pitchFamily="18" charset="0"/>
                <a:cs typeface="Times New Roman" panose="02020603050405020304" pitchFamily="18" charset="0"/>
              </a:rPr>
              <a:t>matter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system</a:t>
            </a:r>
            <a:endParaRPr lang="hu-HU" dirty="0">
              <a:latin typeface="Times New Roman" panose="02020603050405020304" pitchFamily="18" charset="0"/>
              <a:cs typeface="Times New Roman" panose="02020603050405020304" pitchFamily="18" charset="0"/>
            </a:endParaRPr>
          </a:p>
        </p:txBody>
      </p:sp>
      <p:sp>
        <p:nvSpPr>
          <p:cNvPr id="7" name="Tartalom helye 6">
            <a:extLst>
              <a:ext uri="{FF2B5EF4-FFF2-40B4-BE49-F238E27FC236}">
                <a16:creationId xmlns:a16="http://schemas.microsoft.com/office/drawing/2014/main" id="{9B52A1C7-3A60-41D1-8B75-24E0DEFABCAE}"/>
              </a:ext>
            </a:extLst>
          </p:cNvPr>
          <p:cNvSpPr>
            <a:spLocks noGrp="1"/>
          </p:cNvSpPr>
          <p:nvPr>
            <p:ph idx="1"/>
          </p:nvPr>
        </p:nvSpPr>
        <p:spPr>
          <a:xfrm>
            <a:off x="838200" y="2296681"/>
            <a:ext cx="10515600" cy="3771611"/>
          </a:xfrm>
        </p:spPr>
        <p:txBody>
          <a:bodyPr>
            <a:normAutofit/>
          </a:bodyPr>
          <a:lstStyle/>
          <a:p>
            <a:r>
              <a:rPr lang="en-US" sz="3200" dirty="0">
                <a:latin typeface="Times New Roman" panose="02020603050405020304" pitchFamily="18" charset="0"/>
                <a:cs typeface="Times New Roman" panose="02020603050405020304" pitchFamily="18" charset="0"/>
              </a:rPr>
              <a:t>All materials in our environment have </a:t>
            </a:r>
            <a:r>
              <a:rPr lang="en-US" sz="3200" dirty="0" smtClean="0">
                <a:latin typeface="Times New Roman" panose="02020603050405020304" pitchFamily="18" charset="0"/>
                <a:cs typeface="Times New Roman" panose="02020603050405020304" pitchFamily="18" charset="0"/>
              </a:rPr>
              <a:t>properties</a:t>
            </a:r>
            <a:r>
              <a:rPr lang="hu-HU" sz="3200" dirty="0" smtClean="0">
                <a:latin typeface="Times New Roman" panose="02020603050405020304" pitchFamily="18" charset="0"/>
                <a:cs typeface="Times New Roman" panose="02020603050405020304" pitchFamily="18" charset="0"/>
              </a:rPr>
              <a:t>-features</a:t>
            </a:r>
            <a:r>
              <a:rPr lang="hu-HU"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color</a:t>
            </a:r>
            <a:r>
              <a:rPr lang="en-US" sz="3200" dirty="0">
                <a:latin typeface="Times New Roman" panose="02020603050405020304" pitchFamily="18" charset="0"/>
                <a:cs typeface="Times New Roman" panose="02020603050405020304" pitchFamily="18" charset="0"/>
              </a:rPr>
              <a:t>, texture, shape, density, volume, mass, </a:t>
            </a:r>
            <a:r>
              <a:rPr lang="hu-HU" sz="3200" dirty="0" smtClean="0">
                <a:latin typeface="Times New Roman" panose="02020603050405020304" pitchFamily="18" charset="0"/>
                <a:cs typeface="Times New Roman" panose="02020603050405020304" pitchFamily="18" charset="0"/>
              </a:rPr>
              <a:t>temperature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etc.</a:t>
            </a:r>
            <a:endParaRPr lang="hu-HU"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Which of these are the ones that clearly define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quality </a:t>
            </a:r>
            <a:r>
              <a:rPr lang="hu-HU" sz="3200" dirty="0" smtClean="0">
                <a:latin typeface="Times New Roman" panose="02020603050405020304" pitchFamily="18" charset="0"/>
                <a:cs typeface="Times New Roman" panose="02020603050405020304" pitchFamily="18" charset="0"/>
              </a:rPr>
              <a:t>of </a:t>
            </a:r>
            <a:r>
              <a:rPr lang="hu-HU" sz="3200" dirty="0" smtClean="0">
                <a:latin typeface="Times New Roman" panose="02020603050405020304" pitchFamily="18" charset="0"/>
                <a:cs typeface="Times New Roman" panose="02020603050405020304" pitchFamily="18" charset="0"/>
              </a:rPr>
              <a:t>matter</a:t>
            </a:r>
            <a:r>
              <a:rPr lang="en-US" sz="3200" dirty="0" smtClean="0">
                <a:latin typeface="Times New Roman" panose="02020603050405020304" pitchFamily="18" charset="0"/>
                <a:cs typeface="Times New Roman" panose="02020603050405020304" pitchFamily="18" charset="0"/>
              </a:rPr>
              <a:t>?</a:t>
            </a:r>
            <a:endParaRPr lang="hu-H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first most obvious property of </a:t>
            </a:r>
            <a:r>
              <a:rPr lang="hu-HU" sz="3200" dirty="0" smtClean="0">
                <a:latin typeface="Times New Roman" panose="02020603050405020304" pitchFamily="18" charset="0"/>
                <a:cs typeface="Times New Roman" panose="02020603050405020304" pitchFamily="18" charset="0"/>
              </a:rPr>
              <a:t>materials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their state of </a:t>
            </a:r>
            <a:r>
              <a:rPr lang="en-US" sz="3200" dirty="0" smtClean="0">
                <a:latin typeface="Times New Roman" panose="02020603050405020304" pitchFamily="18" charset="0"/>
                <a:cs typeface="Times New Roman" panose="02020603050405020304" pitchFamily="18" charset="0"/>
              </a:rPr>
              <a:t>matter</a:t>
            </a:r>
            <a:r>
              <a:rPr lang="hu-HU" sz="3200" dirty="0">
                <a:latin typeface="Times New Roman" panose="02020603050405020304" pitchFamily="18" charset="0"/>
                <a:cs typeface="Times New Roman" panose="02020603050405020304" pitchFamily="18" charset="0"/>
              </a:rPr>
              <a:t>.</a:t>
            </a:r>
            <a:endParaRPr lang="hu-H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Let's </a:t>
            </a:r>
            <a:r>
              <a:rPr lang="en-US" sz="3200" dirty="0">
                <a:latin typeface="Times New Roman" panose="02020603050405020304" pitchFamily="18" charset="0"/>
                <a:cs typeface="Times New Roman" panose="02020603050405020304" pitchFamily="18" charset="0"/>
              </a:rPr>
              <a:t>examine the possible states of </a:t>
            </a:r>
            <a:r>
              <a:rPr lang="en-US" sz="3200" dirty="0" smtClean="0">
                <a:latin typeface="Times New Roman" panose="02020603050405020304" pitchFamily="18" charset="0"/>
                <a:cs typeface="Times New Roman" panose="02020603050405020304" pitchFamily="18" charset="0"/>
              </a:rPr>
              <a:t>matter</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6</a:t>
            </a:fld>
            <a:endParaRPr lang="hu-HU"/>
          </a:p>
        </p:txBody>
      </p:sp>
    </p:spTree>
    <p:extLst>
      <p:ext uri="{BB962C8B-B14F-4D97-AF65-F5344CB8AC3E}">
        <p14:creationId xmlns:p14="http://schemas.microsoft.com/office/powerpoint/2010/main" val="277037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Solid state</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395066"/>
          </a:xfrm>
        </p:spPr>
        <p:txBody>
          <a:bodyPr/>
          <a:lstStyle/>
          <a:p>
            <a:r>
              <a:rPr lang="en-US" dirty="0">
                <a:latin typeface="Times New Roman" panose="02020603050405020304" pitchFamily="18" charset="0"/>
                <a:cs typeface="Times New Roman" panose="02020603050405020304" pitchFamily="18" charset="0"/>
              </a:rPr>
              <a:t>In </a:t>
            </a:r>
            <a:r>
              <a:rPr lang="hu-HU" dirty="0" smtClean="0">
                <a:latin typeface="Times New Roman" panose="02020603050405020304" pitchFamily="18" charset="0"/>
                <a:cs typeface="Times New Roman" panose="02020603050405020304" pitchFamily="18" charset="0"/>
              </a:rPr>
              <a:t>common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sense,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call</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solid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has "constant shape and volume".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hemistry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considers substances to be solid in a narrower </a:t>
            </a:r>
            <a:r>
              <a:rPr lang="hu-HU" dirty="0" smtClean="0">
                <a:latin typeface="Times New Roman" panose="02020603050405020304" pitchFamily="18" charset="0"/>
                <a:cs typeface="Times New Roman" panose="02020603050405020304" pitchFamily="18" charset="0"/>
              </a:rPr>
              <a:t>range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 </a:t>
            </a:r>
            <a:r>
              <a:rPr lang="en-US" dirty="0" smtClean="0">
                <a:latin typeface="Times New Roman" panose="02020603050405020304" pitchFamily="18" charset="0"/>
                <a:cs typeface="Times New Roman" panose="02020603050405020304" pitchFamily="18" charset="0"/>
              </a:rPr>
              <a:t>t</a:t>
            </a:r>
            <a:r>
              <a:rPr lang="hu-HU" dirty="0" smtClean="0">
                <a:latin typeface="Times New Roman" panose="02020603050405020304" pitchFamily="18" charset="0"/>
                <a:cs typeface="Times New Roman" panose="02020603050405020304" pitchFamily="18" charset="0"/>
              </a:rPr>
              <a:t>he above one: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solids are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crystalline </a:t>
            </a:r>
            <a:r>
              <a:rPr lang="hu-HU" dirty="0" smtClean="0">
                <a:latin typeface="Times New Roman" panose="02020603050405020304" pitchFamily="18" charset="0"/>
                <a:cs typeface="Times New Roman" panose="02020603050405020304" pitchFamily="18" charset="0"/>
              </a:rPr>
              <a:t>materials</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Thus, the definition: </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solid state:</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state of matter when it has a definite shape and volume, high density, and is characterized by an ordered internal structure.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What about glass? Is that a solid? It looks like that, but by definition: high viscosity liquid.</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7</a:t>
            </a:fld>
            <a:endParaRPr lang="hu-HU"/>
          </a:p>
        </p:txBody>
      </p:sp>
    </p:spTree>
    <p:extLst>
      <p:ext uri="{BB962C8B-B14F-4D97-AF65-F5344CB8AC3E}">
        <p14:creationId xmlns:p14="http://schemas.microsoft.com/office/powerpoint/2010/main" val="5894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767734"/>
            <a:ext cx="10515600" cy="2635539"/>
          </a:xfrm>
        </p:spPr>
        <p:txBody>
          <a:bodyPr/>
          <a:lstStyle/>
          <a:p>
            <a:r>
              <a:rPr lang="en-US" dirty="0" smtClean="0">
                <a:latin typeface="Times New Roman" panose="02020603050405020304" pitchFamily="18" charset="0"/>
                <a:cs typeface="Times New Roman" panose="02020603050405020304" pitchFamily="18" charset="0"/>
              </a:rPr>
              <a:t>There is no difference between everyday and scientific consideration.</a:t>
            </a:r>
          </a:p>
          <a:p>
            <a:r>
              <a:rPr lang="en-US" dirty="0" smtClean="0">
                <a:latin typeface="Times New Roman" panose="02020603050405020304" pitchFamily="18" charset="0"/>
                <a:cs typeface="Times New Roman" panose="02020603050405020304" pitchFamily="18" charset="0"/>
              </a:rPr>
              <a:t>Definition:</a:t>
            </a:r>
            <a:br>
              <a:rPr lang="en-US" dirty="0" smtClean="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liquid state</a:t>
            </a:r>
            <a:r>
              <a:rPr lang="en-US" b="1"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state of matter when it has a definite volume but no definite shape, it </a:t>
            </a:r>
            <a:r>
              <a:rPr lang="hu-HU" dirty="0" smtClean="0">
                <a:latin typeface="Times New Roman" panose="02020603050405020304" pitchFamily="18" charset="0"/>
                <a:cs typeface="Times New Roman" panose="02020603050405020304" pitchFamily="18" charset="0"/>
              </a:rPr>
              <a:t>fills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shape of the container. Its density is (usually) a little less than that of the solid </a:t>
            </a:r>
            <a:r>
              <a:rPr lang="en-US" dirty="0" smtClean="0">
                <a:latin typeface="Times New Roman" panose="02020603050405020304" pitchFamily="18" charset="0"/>
                <a:cs typeface="Times New Roman" panose="02020603050405020304" pitchFamily="18" charset="0"/>
              </a:rPr>
              <a:t>state</a:t>
            </a:r>
            <a:r>
              <a:rPr lang="hu-HU" dirty="0" smtClean="0">
                <a:latin typeface="Times New Roman" panose="02020603050405020304" pitchFamily="18" charset="0"/>
                <a:cs typeface="Times New Roman" panose="02020603050405020304" pitchFamily="18" charset="0"/>
              </a:rPr>
              <a:t> materials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while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does not have an ordered internal structure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Liquid state</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8</a:t>
            </a:fld>
            <a:endParaRPr lang="hu-HU"/>
          </a:p>
        </p:txBody>
      </p:sp>
    </p:spTree>
    <p:extLst>
      <p:ext uri="{BB962C8B-B14F-4D97-AF65-F5344CB8AC3E}">
        <p14:creationId xmlns:p14="http://schemas.microsoft.com/office/powerpoint/2010/main" val="27325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Gas (vapor) state</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fontScale="92500" lnSpcReduction="10000"/>
          </a:bodyPr>
          <a:lstStyle/>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is not much difference between the everyday and the scientific </a:t>
            </a:r>
            <a:r>
              <a:rPr lang="hu-HU" dirty="0" smtClean="0">
                <a:latin typeface="Times New Roman" panose="02020603050405020304" pitchFamily="18" charset="0"/>
                <a:cs typeface="Times New Roman" panose="02020603050405020304" pitchFamily="18" charset="0"/>
              </a:rPr>
              <a:t>consideration.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Definition is then:</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gaseous state</a:t>
            </a:r>
            <a:r>
              <a:rPr lang="en-US" dirty="0">
                <a:latin typeface="Times New Roman" panose="02020603050405020304" pitchFamily="18" charset="0"/>
                <a:cs typeface="Times New Roman" panose="02020603050405020304" pitchFamily="18" charset="0"/>
              </a:rPr>
              <a:t>: the state of matter when it has neither a definite volume nor a definite shape, it fills the entire volume of the container and </a:t>
            </a:r>
            <a:r>
              <a:rPr lang="hu-HU" dirty="0" smtClean="0">
                <a:latin typeface="Times New Roman" panose="02020603050405020304" pitchFamily="18" charset="0"/>
                <a:cs typeface="Times New Roman" panose="02020603050405020304" pitchFamily="18" charset="0"/>
              </a:rPr>
              <a:t>adopts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shape. Its density is significantly lower than the solid and liquid states. </a:t>
            </a:r>
            <a:r>
              <a:rPr lang="hu-HU" dirty="0" smtClean="0">
                <a:latin typeface="Times New Roman" panose="02020603050405020304" pitchFamily="18" charset="0"/>
                <a:cs typeface="Times New Roman" panose="02020603050405020304" pitchFamily="18" charset="0"/>
              </a:rPr>
              <a:t>Both v</a:t>
            </a:r>
            <a:r>
              <a:rPr lang="en-US" dirty="0" err="1" smtClean="0">
                <a:latin typeface="Times New Roman" panose="02020603050405020304" pitchFamily="18" charset="0"/>
                <a:cs typeface="Times New Roman" panose="02020603050405020304" pitchFamily="18" charset="0"/>
              </a:rPr>
              <a:t>apor</a:t>
            </a:r>
            <a:r>
              <a:rPr lang="hu-HU" dirty="0" smtClean="0">
                <a:latin typeface="Times New Roman" panose="02020603050405020304" pitchFamily="18" charset="0"/>
                <a:cs typeface="Times New Roman" panose="02020603050405020304" pitchFamily="18" charset="0"/>
              </a:rPr>
              <a:t> and</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gas is in an air state.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What is then the difference between gas and vapor?</a:t>
            </a:r>
            <a:endParaRPr lang="hu-HU" dirty="0">
              <a:latin typeface="Times New Roman" panose="02020603050405020304" pitchFamily="18" charset="0"/>
              <a:cs typeface="Times New Roman" panose="02020603050405020304" pitchFamily="18" charset="0"/>
            </a:endParaRPr>
          </a:p>
          <a:p>
            <a:pPr lvl="1"/>
            <a:r>
              <a:rPr lang="hu-HU" b="1" dirty="0" smtClean="0">
                <a:latin typeface="Times New Roman" panose="02020603050405020304" pitchFamily="18" charset="0"/>
                <a:cs typeface="Times New Roman" panose="02020603050405020304" pitchFamily="18" charset="0"/>
              </a:rPr>
              <a:t>vapor:</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vapor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state of the </a:t>
            </a:r>
            <a:r>
              <a:rPr lang="hu-HU" dirty="0" smtClean="0">
                <a:latin typeface="Times New Roman" panose="02020603050405020304" pitchFamily="18" charset="0"/>
                <a:cs typeface="Times New Roman" panose="02020603050405020304" pitchFamily="18" charset="0"/>
              </a:rPr>
              <a:t>material</a:t>
            </a:r>
            <a:r>
              <a:rPr lang="en-US" dirty="0" smtClean="0">
                <a:latin typeface="Times New Roman" panose="02020603050405020304" pitchFamily="18" charset="0"/>
                <a:cs typeface="Times New Roman" panose="02020603050405020304" pitchFamily="18" charset="0"/>
              </a:rPr>
              <a:t> liquefies </a:t>
            </a:r>
            <a:r>
              <a:rPr lang="en-US" dirty="0">
                <a:latin typeface="Times New Roman" panose="02020603050405020304" pitchFamily="18" charset="0"/>
                <a:cs typeface="Times New Roman" panose="02020603050405020304" pitchFamily="18" charset="0"/>
              </a:rPr>
              <a:t>under the influence of </a:t>
            </a:r>
            <a:r>
              <a:rPr lang="en-US" dirty="0" smtClean="0">
                <a:latin typeface="Times New Roman" panose="02020603050405020304" pitchFamily="18" charset="0"/>
                <a:cs typeface="Times New Roman" panose="02020603050405020304" pitchFamily="18" charset="0"/>
              </a:rPr>
              <a:t>appropriate </a:t>
            </a:r>
            <a:r>
              <a:rPr lang="en-US" dirty="0">
                <a:latin typeface="Times New Roman" panose="02020603050405020304" pitchFamily="18" charset="0"/>
                <a:cs typeface="Times New Roman" panose="02020603050405020304" pitchFamily="18" charset="0"/>
              </a:rPr>
              <a:t>pressure at the given temperature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b="1" dirty="0" smtClean="0">
                <a:latin typeface="Times New Roman" panose="02020603050405020304" pitchFamily="18" charset="0"/>
                <a:cs typeface="Times New Roman" panose="02020603050405020304" pitchFamily="18" charset="0"/>
              </a:rPr>
              <a:t>gas:</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gaseous state of the </a:t>
            </a:r>
            <a:r>
              <a:rPr lang="hu-HU" dirty="0" smtClean="0">
                <a:latin typeface="Times New Roman" panose="02020603050405020304" pitchFamily="18" charset="0"/>
                <a:cs typeface="Times New Roman" panose="02020603050405020304" pitchFamily="18" charset="0"/>
              </a:rPr>
              <a:t>material</a:t>
            </a:r>
            <a:r>
              <a:rPr lang="en-US" dirty="0" smtClean="0">
                <a:latin typeface="Times New Roman" panose="02020603050405020304" pitchFamily="18" charset="0"/>
                <a:cs typeface="Times New Roman" panose="02020603050405020304" pitchFamily="18" charset="0"/>
              </a:rPr>
              <a:t> cannot </a:t>
            </a:r>
            <a:r>
              <a:rPr lang="en-US" dirty="0">
                <a:latin typeface="Times New Roman" panose="02020603050405020304" pitchFamily="18" charset="0"/>
                <a:cs typeface="Times New Roman" panose="02020603050405020304" pitchFamily="18" charset="0"/>
              </a:rPr>
              <a:t>be liquefied at the given temperature by increasing the pressure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More discussion about this issue is coming soon.</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9</a:t>
            </a:fld>
            <a:endParaRPr lang="hu-HU"/>
          </a:p>
        </p:txBody>
      </p:sp>
    </p:spTree>
    <p:extLst>
      <p:ext uri="{BB962C8B-B14F-4D97-AF65-F5344CB8AC3E}">
        <p14:creationId xmlns:p14="http://schemas.microsoft.com/office/powerpoint/2010/main" val="20088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6480</TotalTime>
  <Words>5965</Words>
  <Application>Microsoft Office PowerPoint</Application>
  <PresentationFormat>Widescreen</PresentationFormat>
  <Paragraphs>725</Paragraphs>
  <Slides>57</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Cambria Math</vt:lpstr>
      <vt:lpstr>Times New Roman</vt:lpstr>
      <vt:lpstr>Wingdings</vt:lpstr>
      <vt:lpstr>Office-téma</vt:lpstr>
      <vt:lpstr>General Chemistry 2. Description of chemical systems by state</vt:lpstr>
      <vt:lpstr>The system and its environment</vt:lpstr>
      <vt:lpstr>Types and properties of the system</vt:lpstr>
      <vt:lpstr>Types and properties of the system</vt:lpstr>
      <vt:lpstr>Types and properties of the system</vt:lpstr>
      <vt:lpstr>Description of the state of matter and system</vt:lpstr>
      <vt:lpstr>Solid state</vt:lpstr>
      <vt:lpstr>Liquid state</vt:lpstr>
      <vt:lpstr>Gas (vapor) state</vt:lpstr>
      <vt:lpstr>Transformations between states of matter</vt:lpstr>
      <vt:lpstr>Factors determining the state of matter</vt:lpstr>
      <vt:lpstr>Classification of physical properties</vt:lpstr>
      <vt:lpstr>Classification of physical properties</vt:lpstr>
      <vt:lpstr>Classification of physical properties</vt:lpstr>
      <vt:lpstr>The state and properties of gases</vt:lpstr>
      <vt:lpstr>Boyle(-Mariotte)’s law</vt:lpstr>
      <vt:lpstr>Boyle(-Mariotte)’s law</vt:lpstr>
      <vt:lpstr>Law of Gay-Lussac I. (Charles)</vt:lpstr>
      <vt:lpstr>Law of Gay-Lussac I. (Charles)</vt:lpstr>
      <vt:lpstr>Law of Gay-Lussac II. (Amontons)</vt:lpstr>
      <vt:lpstr>Law of Gay-Lussac II. (Amontons)</vt:lpstr>
      <vt:lpstr>Unified gas law</vt:lpstr>
      <vt:lpstr>Avogadro’s law</vt:lpstr>
      <vt:lpstr>Universal gas law</vt:lpstr>
      <vt:lpstr>Analysis of dimension/unit</vt:lpstr>
      <vt:lpstr>Universal/ideal gas law</vt:lpstr>
      <vt:lpstr>Ideal/perfect gas model</vt:lpstr>
      <vt:lpstr>Real gases</vt:lpstr>
      <vt:lpstr>Real gases</vt:lpstr>
      <vt:lpstr>Real gases</vt:lpstr>
      <vt:lpstr>van der Waals equation</vt:lpstr>
      <vt:lpstr>Critical state of gases</vt:lpstr>
      <vt:lpstr>State and properties of liquids</vt:lpstr>
      <vt:lpstr>Intefacial/surface tension</vt:lpstr>
      <vt:lpstr>Interface</vt:lpstr>
      <vt:lpstr>Surface tensions</vt:lpstr>
      <vt:lpstr>Surface tension</vt:lpstr>
      <vt:lpstr>Surface tension</vt:lpstr>
      <vt:lpstr>Viscosity</vt:lpstr>
      <vt:lpstr>Viscosity</vt:lpstr>
      <vt:lpstr>Vapor pressure of liquids</vt:lpstr>
      <vt:lpstr>Vapor pressure of liquids</vt:lpstr>
      <vt:lpstr>Vapor pressure of liquids</vt:lpstr>
      <vt:lpstr>Boiling point</vt:lpstr>
      <vt:lpstr>Capaillary activity</vt:lpstr>
      <vt:lpstr>Capillary activity</vt:lpstr>
      <vt:lpstr>Capillary activity</vt:lpstr>
      <vt:lpstr>Capillary activity</vt:lpstr>
      <vt:lpstr>The phenomenon of overheating</vt:lpstr>
      <vt:lpstr>Solid state and properties</vt:lpstr>
      <vt:lpstr>Forces acting in crystals</vt:lpstr>
      <vt:lpstr>Modifications of crystals</vt:lpstr>
      <vt:lpstr>The melting point</vt:lpstr>
      <vt:lpstr>The phenomenon of supercooling</vt:lpstr>
      <vt:lpstr>Steps of crystallization</vt:lpstr>
      <vt:lpstr>Phase diagram of water</vt:lpstr>
      <vt:lpstr>Critical status - clarification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648</cp:revision>
  <dcterms:created xsi:type="dcterms:W3CDTF">2018-07-21T17:18:01Z</dcterms:created>
  <dcterms:modified xsi:type="dcterms:W3CDTF">2024-09-17T13:57:30Z</dcterms:modified>
</cp:coreProperties>
</file>