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81" r:id="rId2"/>
    <p:sldId id="283" r:id="rId3"/>
    <p:sldId id="256" r:id="rId4"/>
    <p:sldId id="257" r:id="rId5"/>
    <p:sldId id="259" r:id="rId6"/>
    <p:sldId id="265" r:id="rId7"/>
    <p:sldId id="290" r:id="rId8"/>
    <p:sldId id="266" r:id="rId9"/>
    <p:sldId id="275" r:id="rId10"/>
    <p:sldId id="292" r:id="rId11"/>
    <p:sldId id="261" r:id="rId12"/>
    <p:sldId id="278" r:id="rId13"/>
    <p:sldId id="277" r:id="rId14"/>
    <p:sldId id="279" r:id="rId15"/>
    <p:sldId id="262" r:id="rId16"/>
    <p:sldId id="263" r:id="rId17"/>
    <p:sldId id="264" r:id="rId18"/>
    <p:sldId id="267" r:id="rId19"/>
    <p:sldId id="268" r:id="rId20"/>
    <p:sldId id="269" r:id="rId21"/>
    <p:sldId id="270" r:id="rId22"/>
    <p:sldId id="271" r:id="rId23"/>
    <p:sldId id="284" r:id="rId24"/>
    <p:sldId id="285" r:id="rId25"/>
    <p:sldId id="286" r:id="rId26"/>
    <p:sldId id="287" r:id="rId27"/>
    <p:sldId id="288" r:id="rId28"/>
    <p:sldId id="289" r:id="rId29"/>
    <p:sldId id="260" r:id="rId3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9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3986" autoAdjust="0"/>
  </p:normalViewPr>
  <p:slideViewPr>
    <p:cSldViewPr snapToGrid="0" showGuides="1">
      <p:cViewPr varScale="1">
        <p:scale>
          <a:sx n="104" d="100"/>
          <a:sy n="104" d="100"/>
        </p:scale>
        <p:origin x="792" y="96"/>
      </p:cViewPr>
      <p:guideLst>
        <p:guide orient="horz" pos="299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3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E511C-5F32-4510-9552-F6558A4110E0}" type="datetimeFigureOut">
              <a:rPr lang="hu-HU" smtClean="0"/>
              <a:t>2024. 09. 11.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53BF4-DF2B-40C3-9B68-A2456896F0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4195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16478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751138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24296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71074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13166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78246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63288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4457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68834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17707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41870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954289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8477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92050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25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3180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26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0434800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27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461246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28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900002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29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1404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48699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9364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61410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727949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5509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73834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508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60BAFA9-554B-43B6-BEB6-75781DA33B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C4261480-A737-4A63-87C9-550E84F696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B3B546C-A0D3-4F4F-9267-2E67412D0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1ACC-51AE-49E5-A99A-7CF92E094F63}" type="datetime1">
              <a:rPr lang="hu-HU" smtClean="0"/>
              <a:t>2024. 09. 11.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1FD01D0-1453-4D3C-B0CC-0317AE430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0C137CD-8091-40F3-BFC0-A8E9555C2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4551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40AE0C8-6C09-42ED-A08B-CAA29FA64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71F1E991-9999-4613-925A-08084B7678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8BC7D12-80F9-49D4-9398-E9481CAFA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514A-C692-4A4B-AE32-2A2965AE8D50}" type="datetime1">
              <a:rPr lang="hu-HU" smtClean="0"/>
              <a:t>2024. 09. 11.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D8C519E-665A-47B6-922A-393806655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92C238C-A0EE-4252-BDA2-313443E4E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1360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B8540914-ABAC-42E6-9209-34DBAFA08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1F1C6AC4-8FBC-4821-B086-D63ADD7807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65BD712-18E0-4C2D-B613-C3F9BBC8D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7BCA-2E98-4E41-97DB-245CBAC1A94D}" type="datetime1">
              <a:rPr lang="hu-HU" smtClean="0"/>
              <a:t>2024. 09. 11.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A1A3A8E-5927-4BFF-AC17-6902A4DEA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EA634D1-2616-4EF7-9A58-D9BEF2F6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5954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682EB87-273B-45A9-8E30-4475690B5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F86C1DE-93B5-44C8-B9FD-3F3671FA9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788EEE0-C39F-4060-823A-27B7E2D95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B59F-CC68-4A06-9695-BAE7D37D75DB}" type="datetime1">
              <a:rPr lang="hu-HU" smtClean="0"/>
              <a:t>2024. 09. 11.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8FE2C0E-EB24-418C-8704-43D76BD25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F2AD948-246F-418E-8C66-66C3DB9FD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7224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484EB00-7C7E-4794-BA56-3F20F3566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7254D0B-6CDD-4C35-8C97-06C1A9DDB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29A6483-CD00-4B3C-92DD-4244DE4D7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2393-6BBE-4305-AC8C-4DCC58588237}" type="datetime1">
              <a:rPr lang="hu-HU" smtClean="0"/>
              <a:t>2024. 09. 11.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D7A25AE-55F6-42A4-B4EC-D2555BD6C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F30DF3C-6C01-4487-B55F-83D93C01B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3720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9C76D7B-C0CA-41EC-AE18-7063342D4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6C98209-8104-49F6-9C5C-21D352A845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79190E87-2C8E-4E6C-A1AB-1B0ADDF04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237839E9-07F7-43CD-913B-5D0D46512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AA3F-7FAD-4686-AE94-7A622487CF89}" type="datetime1">
              <a:rPr lang="hu-HU" smtClean="0"/>
              <a:t>2024. 09. 11.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8060AA2-2610-4ED4-B4FB-D694675BC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3334C38-4268-43C4-AE0D-3F8164C60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7333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B7E3171-8575-4C67-B09C-7F72C32AC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7F80FC6F-3CB7-454E-9714-9FB804CDB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63ECAB9C-0899-42E5-9713-46D78950A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B1F5453F-938F-40A9-8F49-3493FC447C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40C513DE-21D2-4C6F-8F44-E8785BA3B9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852C82A1-8088-461D-81C2-9990F3FD9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ADE9-6540-4847-96DE-A20B2D8C7B06}" type="datetime1">
              <a:rPr lang="hu-HU" smtClean="0"/>
              <a:t>2024. 09. 11.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4D1C14E5-D515-4B78-AD1E-EA50BB4AE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9D5A5DA0-FF31-419E-824A-F2B352A3E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863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CC42236-20E1-4CBA-A562-9D4F2040E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7FBF262A-F4AB-4FF7-9E2A-136F0C92A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A98F-19F0-40D7-A5B6-15FCE02AF543}" type="datetime1">
              <a:rPr lang="hu-HU" smtClean="0"/>
              <a:t>2024. 09. 11.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4F462104-FC4D-4A6A-BCF5-7B39718EA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4281B4DB-FF4F-4E3A-BAA2-8649BE801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5447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49A6A609-2800-48D5-9556-0E24C513D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08ADE-76F2-4BAA-A614-789805A9CDFD}" type="datetime1">
              <a:rPr lang="hu-HU" smtClean="0"/>
              <a:t>2024. 09. 11.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834DE4DC-3842-4BDA-A0BA-1A106968C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DB5EA7E8-AB0D-43D2-81C5-A0E0D74B6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485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1A396A4-CBDA-400A-AE4A-A716C98F0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7EED0C4-AD41-4FC0-A47C-4DE435B32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F5A823A-8BD1-49D6-BF5F-A832DA0C1B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3D787E0B-9410-40AE-8514-11421603C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1758-DBC3-4D75-9043-B053D35E032A}" type="datetime1">
              <a:rPr lang="hu-HU" smtClean="0"/>
              <a:t>2024. 09. 11.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56C67F90-7949-4F33-AEFE-CBF36FC80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D1A68B43-D789-4812-9543-12B0DDC3A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51829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98C1FBA-AD13-4AB1-A511-D7196AA1A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8938488A-C63F-45A5-B4E1-C5B4ECD707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AE3F16C-981C-41FC-B930-3672F02B0B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E6DF3D4-4843-49AB-87DE-CBFA33911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7E4F2-8CFD-4796-BDE1-5C8728E3777D}" type="datetime1">
              <a:rPr lang="hu-HU" smtClean="0"/>
              <a:t>2024. 09. 11.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54821D0C-60E8-4CE1-AEFA-6A7B1A9E3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1FEB053-A09B-4259-9DFF-76BC59E8B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7300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671717BE-A456-412E-A7C0-7F83A551C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DD099AB-C8F7-40E5-8667-E8FA6C90C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F5ACB41-C0EB-4B7D-B631-25D77CC16B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CD70A-69EB-48E4-BD4D-ED35503F24DC}" type="datetime1">
              <a:rPr lang="hu-HU" smtClean="0"/>
              <a:t>2024. 09. 11.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219127E-CCE0-4CE9-90BA-2E6E8E9BA4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A170919-4997-41FF-8B14-BF60874489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9217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0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.xls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2.xlsx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3.xlsx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0zY_73-DaFc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g"/><Relationship Id="rId4" Type="http://schemas.openxmlformats.org/officeDocument/2006/relationships/hyperlink" Target="https://www.youtube.com/watch?v=x9iZq3ZxbO8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nkonyvtar.hu/hu/tartalom/tamop425/0005_02_bev_konyv-tar_es_inftudomany_scorm_11/1131_a_tudomny_fogalma.html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ipm.org/utils/common/pdf/si_brochure_draft_ch2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25D048C-E92F-4BFF-A5A5-4168D998F2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531" y="615820"/>
            <a:ext cx="11262049" cy="5635690"/>
          </a:xfrm>
        </p:spPr>
        <p:txBody>
          <a:bodyPr anchor="ctr" anchorCtr="0">
            <a:normAutofit fontScale="90000"/>
          </a:bodyPr>
          <a:lstStyle/>
          <a:p>
            <a:pPr algn="l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Kémia alapjai</a:t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Kurzuskódok: 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KBN701, 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TERMISM_4F_MT_06</a:t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Típus: jelenléti előadás</a:t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Időpont: szerdánként 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12h00 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Helyszín: TIK Alagsor előadó I-II</a:t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https://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www.staff.u-szeged.hu/~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szistvan/KemAlap2024.html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Oktató:</a:t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Habil. Szilágyi István, egyetemi 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docens, MTA doktora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szistvan@chem.u-szeged.hu &amp; +36 62 343255</a:t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SZTE TTIK Fizikai Kémiai és Anyagtudományi Tanszék</a:t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MTA-SZTE Lendület Biokolloidok Kutatócsoport</a:t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http://www2.sci.u-szeged.hu/physchem/bioc</a:t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Iroda: Bolyai épület (Aradi vértanúk tere 1.) magasföldszint, MF58/M28 szoba</a:t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Konzultáció: szerda 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15-17h 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(előzetes bejelentkezés szükséges)</a:t>
            </a:r>
          </a:p>
        </p:txBody>
      </p:sp>
    </p:spTree>
    <p:extLst>
      <p:ext uri="{BB962C8B-B14F-4D97-AF65-F5344CB8AC3E}">
        <p14:creationId xmlns:p14="http://schemas.microsoft.com/office/powerpoint/2010/main" val="261513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10</a:t>
            </a:fld>
            <a:endParaRPr lang="hu-HU"/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1225201"/>
              </p:ext>
            </p:extLst>
          </p:nvPr>
        </p:nvGraphicFramePr>
        <p:xfrm>
          <a:off x="3190" y="1550580"/>
          <a:ext cx="12188809" cy="53120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Dokumentum" r:id="rId3" imgW="6141871" imgH="2660849" progId="Word.Document.12">
                  <p:embed/>
                </p:oleObj>
              </mc:Choice>
              <mc:Fallback>
                <p:oleObj name="Dokumentum" r:id="rId3" imgW="6141871" imgH="2660849" progId="Word.Document.12">
                  <p:embed/>
                  <p:pic>
                    <p:nvPicPr>
                      <p:cNvPr id="2150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" y="1550580"/>
                        <a:ext cx="12188809" cy="53120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Prefixumok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34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mérés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3649"/>
            <a:ext cx="10515600" cy="4351338"/>
          </a:xfrm>
        </p:spPr>
        <p:txBody>
          <a:bodyPr>
            <a:normAutofit/>
          </a:bodyPr>
          <a:lstStyle/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mérés egy olyan folyamat, amely során egy ismeretlen mennyiséget úgy határozunk meg, hogy azt összehasonlítjuk az SI mértékegység-rendszerben meghatározott etalonokkal.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összehasonlítás eredménye sosem pontos!!!!!</a:t>
            </a:r>
          </a:p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Tartalmazza a meghatározandó értéket és a hibát. A mérés akkor jó, ha ez a hiba véletlenszerű, azaz a valós értéktől való eltérés iránya lehet pozitív és negatív, nagysága pedig hol kisebb, hol nagyobb, egy bizonyos határon belül.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Nagyszámú független mérést elvégezve, kapjuk az eredmények ún. normális eloszlását!</a:t>
            </a:r>
            <a:endParaRPr lang="hu-H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586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mérés pontossága</a:t>
            </a:r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29113313-03D0-4A12-8B8E-8A9AF9119B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1176" y="1731661"/>
            <a:ext cx="0" cy="2654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stealth" w="med" len="med"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8AEB3346-F5CF-472D-B84E-1232F530DB9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076" y="4385961"/>
            <a:ext cx="746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4475337A-DF09-42AF-9872-AA756E92B321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076" y="4136723"/>
            <a:ext cx="746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97650A1D-E97B-4629-A778-D1AD9906E04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076" y="3889073"/>
            <a:ext cx="746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" name="Line 7">
            <a:extLst>
              <a:ext uri="{FF2B5EF4-FFF2-40B4-BE49-F238E27FC236}">
                <a16:creationId xmlns:a16="http://schemas.microsoft.com/office/drawing/2014/main" id="{D163874D-72EE-48E3-8FF6-1D7767B33271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076" y="3639836"/>
            <a:ext cx="746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9" name="Line 8">
            <a:extLst>
              <a:ext uri="{FF2B5EF4-FFF2-40B4-BE49-F238E27FC236}">
                <a16:creationId xmlns:a16="http://schemas.microsoft.com/office/drawing/2014/main" id="{C989A637-03EF-456B-BED9-D4C4625BC93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076" y="3390598"/>
            <a:ext cx="746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" name="Line 9">
            <a:extLst>
              <a:ext uri="{FF2B5EF4-FFF2-40B4-BE49-F238E27FC236}">
                <a16:creationId xmlns:a16="http://schemas.microsoft.com/office/drawing/2014/main" id="{24E07A1E-2419-4E03-B5DA-615B212A6450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076" y="3142948"/>
            <a:ext cx="746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1" name="Line 10">
            <a:extLst>
              <a:ext uri="{FF2B5EF4-FFF2-40B4-BE49-F238E27FC236}">
                <a16:creationId xmlns:a16="http://schemas.microsoft.com/office/drawing/2014/main" id="{4FB05CCE-4B6C-459D-A915-1BF5552A428E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076" y="2906411"/>
            <a:ext cx="746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2" name="Line 11">
            <a:extLst>
              <a:ext uri="{FF2B5EF4-FFF2-40B4-BE49-F238E27FC236}">
                <a16:creationId xmlns:a16="http://schemas.microsoft.com/office/drawing/2014/main" id="{1A605DA5-BF90-4641-A375-10B20E93AEA6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076" y="2658761"/>
            <a:ext cx="746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3" name="Line 12">
            <a:extLst>
              <a:ext uri="{FF2B5EF4-FFF2-40B4-BE49-F238E27FC236}">
                <a16:creationId xmlns:a16="http://schemas.microsoft.com/office/drawing/2014/main" id="{D43F1810-CC3E-464D-9EC8-A9D3841A25F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076" y="2409523"/>
            <a:ext cx="746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4" name="Line 13">
            <a:extLst>
              <a:ext uri="{FF2B5EF4-FFF2-40B4-BE49-F238E27FC236}">
                <a16:creationId xmlns:a16="http://schemas.microsoft.com/office/drawing/2014/main" id="{DFFA3901-D80C-4B76-8A77-676D037CC5D7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076" y="2161873"/>
            <a:ext cx="746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5" name="Line 14">
            <a:extLst>
              <a:ext uri="{FF2B5EF4-FFF2-40B4-BE49-F238E27FC236}">
                <a16:creationId xmlns:a16="http://schemas.microsoft.com/office/drawing/2014/main" id="{9A6B5AEB-DA74-433E-AE24-FE86FC542EB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076" y="1912636"/>
            <a:ext cx="746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6" name="Line 15">
            <a:extLst>
              <a:ext uri="{FF2B5EF4-FFF2-40B4-BE49-F238E27FC236}">
                <a16:creationId xmlns:a16="http://schemas.microsoft.com/office/drawing/2014/main" id="{706AEFAD-BBC5-4375-9099-B245CEEE42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3819" y="4384373"/>
            <a:ext cx="3405188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7" name="Line 16">
            <a:extLst>
              <a:ext uri="{FF2B5EF4-FFF2-40B4-BE49-F238E27FC236}">
                <a16:creationId xmlns:a16="http://schemas.microsoft.com/office/drawing/2014/main" id="{691EB01F-88B2-41C9-855D-17092A7A51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1176" y="4347861"/>
            <a:ext cx="0" cy="746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CD3BC6E0-6BB8-493A-81EE-56FBA4BC6A7B}"/>
              </a:ext>
            </a:extLst>
          </p:cNvPr>
          <p:cNvSpPr>
            <a:spLocks/>
          </p:cNvSpPr>
          <p:nvPr/>
        </p:nvSpPr>
        <p:spPr bwMode="auto">
          <a:xfrm>
            <a:off x="3805539" y="4385961"/>
            <a:ext cx="39687" cy="1587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25" h="1">
                <a:moveTo>
                  <a:pt x="24" y="0"/>
                </a:moveTo>
                <a:lnTo>
                  <a:pt x="8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6" name="Line 25">
            <a:extLst>
              <a:ext uri="{FF2B5EF4-FFF2-40B4-BE49-F238E27FC236}">
                <a16:creationId xmlns:a16="http://schemas.microsoft.com/office/drawing/2014/main" id="{4FC1FBCD-A0AB-42E3-88D6-32ED02A5BE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81726" y="4385961"/>
            <a:ext cx="23813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1D36C56D-814D-4983-936A-F04FBA14B3F2}"/>
              </a:ext>
            </a:extLst>
          </p:cNvPr>
          <p:cNvSpPr>
            <a:spLocks/>
          </p:cNvSpPr>
          <p:nvPr/>
        </p:nvSpPr>
        <p:spPr bwMode="auto">
          <a:xfrm>
            <a:off x="3743626" y="4385961"/>
            <a:ext cx="39688" cy="1587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25" h="1">
                <a:moveTo>
                  <a:pt x="24" y="0"/>
                </a:moveTo>
                <a:lnTo>
                  <a:pt x="8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8" name="Line 27">
            <a:extLst>
              <a:ext uri="{FF2B5EF4-FFF2-40B4-BE49-F238E27FC236}">
                <a16:creationId xmlns:a16="http://schemas.microsoft.com/office/drawing/2014/main" id="{2E5988E6-26CB-435E-A993-992F21B109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18226" y="4385961"/>
            <a:ext cx="2540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B6263B5-DEC1-45E0-9674-13934C55F61C}"/>
              </a:ext>
            </a:extLst>
          </p:cNvPr>
          <p:cNvSpPr>
            <a:spLocks/>
          </p:cNvSpPr>
          <p:nvPr/>
        </p:nvSpPr>
        <p:spPr bwMode="auto">
          <a:xfrm>
            <a:off x="3681714" y="4385961"/>
            <a:ext cx="38100" cy="1587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24" h="1">
                <a:moveTo>
                  <a:pt x="23" y="0"/>
                </a:moveTo>
                <a:lnTo>
                  <a:pt x="8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CE731CF9-55F4-4D31-B059-C27C213F6F19}"/>
              </a:ext>
            </a:extLst>
          </p:cNvPr>
          <p:cNvSpPr>
            <a:spLocks/>
          </p:cNvSpPr>
          <p:nvPr/>
        </p:nvSpPr>
        <p:spPr bwMode="auto">
          <a:xfrm>
            <a:off x="3656314" y="4373261"/>
            <a:ext cx="26987" cy="14287"/>
          </a:xfrm>
          <a:custGeom>
            <a:avLst/>
            <a:gdLst/>
            <a:ahLst/>
            <a:cxnLst>
              <a:cxn ang="0">
                <a:pos x="16" y="8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17" h="9">
                <a:moveTo>
                  <a:pt x="16" y="8"/>
                </a:moveTo>
                <a:lnTo>
                  <a:pt x="8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55A9A98B-9E13-43ED-BB13-F8901DEE3FE0}"/>
              </a:ext>
            </a:extLst>
          </p:cNvPr>
          <p:cNvSpPr>
            <a:spLocks/>
          </p:cNvSpPr>
          <p:nvPr/>
        </p:nvSpPr>
        <p:spPr bwMode="auto">
          <a:xfrm>
            <a:off x="3619801" y="4373261"/>
            <a:ext cx="38100" cy="1587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24" h="1">
                <a:moveTo>
                  <a:pt x="23" y="0"/>
                </a:moveTo>
                <a:lnTo>
                  <a:pt x="8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2" name="Line 31">
            <a:extLst>
              <a:ext uri="{FF2B5EF4-FFF2-40B4-BE49-F238E27FC236}">
                <a16:creationId xmlns:a16="http://schemas.microsoft.com/office/drawing/2014/main" id="{52E45139-801C-46F4-9F8A-F306AEED98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94401" y="4373261"/>
            <a:ext cx="2540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7600309E-278F-4384-AF75-7A39D9B19C28}"/>
              </a:ext>
            </a:extLst>
          </p:cNvPr>
          <p:cNvSpPr>
            <a:spLocks/>
          </p:cNvSpPr>
          <p:nvPr/>
        </p:nvSpPr>
        <p:spPr bwMode="auto">
          <a:xfrm>
            <a:off x="3557889" y="4373261"/>
            <a:ext cx="38100" cy="1587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24" h="1">
                <a:moveTo>
                  <a:pt x="23" y="0"/>
                </a:moveTo>
                <a:lnTo>
                  <a:pt x="8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C3D5FF9F-DBDB-4D54-AC72-3FBFCA9DA750}"/>
              </a:ext>
            </a:extLst>
          </p:cNvPr>
          <p:cNvSpPr>
            <a:spLocks/>
          </p:cNvSpPr>
          <p:nvPr/>
        </p:nvSpPr>
        <p:spPr bwMode="auto">
          <a:xfrm>
            <a:off x="3532489" y="4360561"/>
            <a:ext cx="26987" cy="14287"/>
          </a:xfrm>
          <a:custGeom>
            <a:avLst/>
            <a:gdLst/>
            <a:ahLst/>
            <a:cxnLst>
              <a:cxn ang="0">
                <a:pos x="16" y="8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17" h="9">
                <a:moveTo>
                  <a:pt x="16" y="8"/>
                </a:moveTo>
                <a:lnTo>
                  <a:pt x="8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506714F0-22C3-4D67-BD6D-53142BFB2D89}"/>
              </a:ext>
            </a:extLst>
          </p:cNvPr>
          <p:cNvSpPr>
            <a:spLocks/>
          </p:cNvSpPr>
          <p:nvPr/>
        </p:nvSpPr>
        <p:spPr bwMode="auto">
          <a:xfrm>
            <a:off x="3495976" y="4360561"/>
            <a:ext cx="38100" cy="1587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7" y="0"/>
              </a:cxn>
              <a:cxn ang="0">
                <a:pos x="0" y="0"/>
              </a:cxn>
            </a:cxnLst>
            <a:rect l="0" t="0" r="r" b="b"/>
            <a:pathLst>
              <a:path w="24" h="1">
                <a:moveTo>
                  <a:pt x="23" y="0"/>
                </a:moveTo>
                <a:lnTo>
                  <a:pt x="7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8279226A-3991-455E-B07F-984B771A795B}"/>
              </a:ext>
            </a:extLst>
          </p:cNvPr>
          <p:cNvSpPr>
            <a:spLocks/>
          </p:cNvSpPr>
          <p:nvPr/>
        </p:nvSpPr>
        <p:spPr bwMode="auto">
          <a:xfrm>
            <a:off x="3470576" y="4347861"/>
            <a:ext cx="26988" cy="14287"/>
          </a:xfrm>
          <a:custGeom>
            <a:avLst/>
            <a:gdLst/>
            <a:ahLst/>
            <a:cxnLst>
              <a:cxn ang="0">
                <a:pos x="16" y="8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17" h="9">
                <a:moveTo>
                  <a:pt x="16" y="8"/>
                </a:moveTo>
                <a:lnTo>
                  <a:pt x="8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7" name="Line 36">
            <a:extLst>
              <a:ext uri="{FF2B5EF4-FFF2-40B4-BE49-F238E27FC236}">
                <a16:creationId xmlns:a16="http://schemas.microsoft.com/office/drawing/2014/main" id="{79A9AD07-7526-4904-AFB9-E4C81F766C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45176" y="4347861"/>
            <a:ext cx="2540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5391595C-F07F-4B08-B9BE-13DD873AAD70}"/>
              </a:ext>
            </a:extLst>
          </p:cNvPr>
          <p:cNvSpPr>
            <a:spLocks/>
          </p:cNvSpPr>
          <p:nvPr/>
        </p:nvSpPr>
        <p:spPr bwMode="auto">
          <a:xfrm>
            <a:off x="3408664" y="4335161"/>
            <a:ext cx="38100" cy="14287"/>
          </a:xfrm>
          <a:custGeom>
            <a:avLst/>
            <a:gdLst/>
            <a:ahLst/>
            <a:cxnLst>
              <a:cxn ang="0">
                <a:pos x="23" y="8"/>
              </a:cxn>
              <a:cxn ang="0">
                <a:pos x="8" y="8"/>
              </a:cxn>
              <a:cxn ang="0">
                <a:pos x="0" y="0"/>
              </a:cxn>
            </a:cxnLst>
            <a:rect l="0" t="0" r="r" b="b"/>
            <a:pathLst>
              <a:path w="24" h="9">
                <a:moveTo>
                  <a:pt x="23" y="8"/>
                </a:moveTo>
                <a:lnTo>
                  <a:pt x="8" y="8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9" name="Line 38">
            <a:extLst>
              <a:ext uri="{FF2B5EF4-FFF2-40B4-BE49-F238E27FC236}">
                <a16:creationId xmlns:a16="http://schemas.microsoft.com/office/drawing/2014/main" id="{26B4209F-16B7-433B-8369-9784EDE24F6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83264" y="4324048"/>
            <a:ext cx="25400" cy="11113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3902D8ED-0B47-45F4-B2E6-234E557E4EAE}"/>
              </a:ext>
            </a:extLst>
          </p:cNvPr>
          <p:cNvSpPr>
            <a:spLocks/>
          </p:cNvSpPr>
          <p:nvPr/>
        </p:nvSpPr>
        <p:spPr bwMode="auto">
          <a:xfrm>
            <a:off x="3346751" y="4311348"/>
            <a:ext cx="38100" cy="14288"/>
          </a:xfrm>
          <a:custGeom>
            <a:avLst/>
            <a:gdLst/>
            <a:ahLst/>
            <a:cxnLst>
              <a:cxn ang="0">
                <a:pos x="23" y="8"/>
              </a:cxn>
              <a:cxn ang="0">
                <a:pos x="8" y="8"/>
              </a:cxn>
              <a:cxn ang="0">
                <a:pos x="0" y="0"/>
              </a:cxn>
            </a:cxnLst>
            <a:rect l="0" t="0" r="r" b="b"/>
            <a:pathLst>
              <a:path w="24" h="9">
                <a:moveTo>
                  <a:pt x="23" y="8"/>
                </a:moveTo>
                <a:lnTo>
                  <a:pt x="8" y="8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" name="Line 40">
            <a:extLst>
              <a:ext uri="{FF2B5EF4-FFF2-40B4-BE49-F238E27FC236}">
                <a16:creationId xmlns:a16="http://schemas.microsoft.com/office/drawing/2014/main" id="{BDA1F8BE-502F-42F1-8B42-354A62D93BF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21351" y="4285948"/>
            <a:ext cx="25400" cy="254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F744AA84-8305-48A5-BF3A-314B116A4329}"/>
              </a:ext>
            </a:extLst>
          </p:cNvPr>
          <p:cNvSpPr>
            <a:spLocks/>
          </p:cNvSpPr>
          <p:nvPr/>
        </p:nvSpPr>
        <p:spPr bwMode="auto">
          <a:xfrm>
            <a:off x="3284839" y="4273248"/>
            <a:ext cx="38100" cy="14288"/>
          </a:xfrm>
          <a:custGeom>
            <a:avLst/>
            <a:gdLst/>
            <a:ahLst/>
            <a:cxnLst>
              <a:cxn ang="0">
                <a:pos x="23" y="8"/>
              </a:cxn>
              <a:cxn ang="0">
                <a:pos x="7" y="0"/>
              </a:cxn>
              <a:cxn ang="0">
                <a:pos x="0" y="0"/>
              </a:cxn>
            </a:cxnLst>
            <a:rect l="0" t="0" r="r" b="b"/>
            <a:pathLst>
              <a:path w="24" h="9">
                <a:moveTo>
                  <a:pt x="23" y="8"/>
                </a:moveTo>
                <a:lnTo>
                  <a:pt x="7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3" name="Line 42">
            <a:extLst>
              <a:ext uri="{FF2B5EF4-FFF2-40B4-BE49-F238E27FC236}">
                <a16:creationId xmlns:a16="http://schemas.microsoft.com/office/drawing/2014/main" id="{23ACC7E1-69E9-40DE-B436-546C2B85B41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59439" y="4249436"/>
            <a:ext cx="25400" cy="23812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4" name="Freeform 43">
            <a:extLst>
              <a:ext uri="{FF2B5EF4-FFF2-40B4-BE49-F238E27FC236}">
                <a16:creationId xmlns:a16="http://schemas.microsoft.com/office/drawing/2014/main" id="{FE79B272-9A44-4302-9332-FC1DF37BE5DB}"/>
              </a:ext>
            </a:extLst>
          </p:cNvPr>
          <p:cNvSpPr>
            <a:spLocks/>
          </p:cNvSpPr>
          <p:nvPr/>
        </p:nvSpPr>
        <p:spPr bwMode="auto">
          <a:xfrm>
            <a:off x="3221339" y="4224036"/>
            <a:ext cx="39687" cy="26987"/>
          </a:xfrm>
          <a:custGeom>
            <a:avLst/>
            <a:gdLst/>
            <a:ahLst/>
            <a:cxnLst>
              <a:cxn ang="0">
                <a:pos x="24" y="16"/>
              </a:cxn>
              <a:cxn ang="0">
                <a:pos x="8" y="8"/>
              </a:cxn>
              <a:cxn ang="0">
                <a:pos x="0" y="0"/>
              </a:cxn>
            </a:cxnLst>
            <a:rect l="0" t="0" r="r" b="b"/>
            <a:pathLst>
              <a:path w="25" h="17">
                <a:moveTo>
                  <a:pt x="24" y="16"/>
                </a:moveTo>
                <a:lnTo>
                  <a:pt x="8" y="8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5" name="Line 44">
            <a:extLst>
              <a:ext uri="{FF2B5EF4-FFF2-40B4-BE49-F238E27FC236}">
                <a16:creationId xmlns:a16="http://schemas.microsoft.com/office/drawing/2014/main" id="{7416F109-C87C-453F-9E86-A767180EEC7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97526" y="4185936"/>
            <a:ext cx="23813" cy="381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6" name="Freeform 45">
            <a:extLst>
              <a:ext uri="{FF2B5EF4-FFF2-40B4-BE49-F238E27FC236}">
                <a16:creationId xmlns:a16="http://schemas.microsoft.com/office/drawing/2014/main" id="{AA8BE9E8-F969-442D-85F6-3D5257BCEDA5}"/>
              </a:ext>
            </a:extLst>
          </p:cNvPr>
          <p:cNvSpPr>
            <a:spLocks/>
          </p:cNvSpPr>
          <p:nvPr/>
        </p:nvSpPr>
        <p:spPr bwMode="auto">
          <a:xfrm>
            <a:off x="3159426" y="4149423"/>
            <a:ext cx="39688" cy="38100"/>
          </a:xfrm>
          <a:custGeom>
            <a:avLst/>
            <a:gdLst/>
            <a:ahLst/>
            <a:cxnLst>
              <a:cxn ang="0">
                <a:pos x="24" y="23"/>
              </a:cxn>
              <a:cxn ang="0">
                <a:pos x="8" y="8"/>
              </a:cxn>
              <a:cxn ang="0">
                <a:pos x="0" y="0"/>
              </a:cxn>
            </a:cxnLst>
            <a:rect l="0" t="0" r="r" b="b"/>
            <a:pathLst>
              <a:path w="25" h="24">
                <a:moveTo>
                  <a:pt x="24" y="23"/>
                </a:moveTo>
                <a:lnTo>
                  <a:pt x="8" y="8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" name="Line 46">
            <a:extLst>
              <a:ext uri="{FF2B5EF4-FFF2-40B4-BE49-F238E27FC236}">
                <a16:creationId xmlns:a16="http://schemas.microsoft.com/office/drawing/2014/main" id="{CA014C4E-6973-4081-9619-C59A2B9C934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35614" y="4111323"/>
            <a:ext cx="23812" cy="381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8" name="Freeform 47">
            <a:extLst>
              <a:ext uri="{FF2B5EF4-FFF2-40B4-BE49-F238E27FC236}">
                <a16:creationId xmlns:a16="http://schemas.microsoft.com/office/drawing/2014/main" id="{BD0AD2A9-9DEA-4198-A083-A4410982C4E4}"/>
              </a:ext>
            </a:extLst>
          </p:cNvPr>
          <p:cNvSpPr>
            <a:spLocks/>
          </p:cNvSpPr>
          <p:nvPr/>
        </p:nvSpPr>
        <p:spPr bwMode="auto">
          <a:xfrm>
            <a:off x="3097514" y="4062111"/>
            <a:ext cx="39687" cy="50800"/>
          </a:xfrm>
          <a:custGeom>
            <a:avLst/>
            <a:gdLst/>
            <a:ahLst/>
            <a:cxnLst>
              <a:cxn ang="0">
                <a:pos x="24" y="31"/>
              </a:cxn>
              <a:cxn ang="0">
                <a:pos x="8" y="16"/>
              </a:cxn>
              <a:cxn ang="0">
                <a:pos x="0" y="0"/>
              </a:cxn>
            </a:cxnLst>
            <a:rect l="0" t="0" r="r" b="b"/>
            <a:pathLst>
              <a:path w="25" h="32">
                <a:moveTo>
                  <a:pt x="24" y="31"/>
                </a:moveTo>
                <a:lnTo>
                  <a:pt x="8" y="16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9" name="Line 48">
            <a:extLst>
              <a:ext uri="{FF2B5EF4-FFF2-40B4-BE49-F238E27FC236}">
                <a16:creationId xmlns:a16="http://schemas.microsoft.com/office/drawing/2014/main" id="{025F20A8-50D3-4AB6-8296-9F8E5F04A99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73701" y="4012898"/>
            <a:ext cx="23813" cy="49213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0" name="Line 49">
            <a:extLst>
              <a:ext uri="{FF2B5EF4-FFF2-40B4-BE49-F238E27FC236}">
                <a16:creationId xmlns:a16="http://schemas.microsoft.com/office/drawing/2014/main" id="{232FECD7-0434-4A47-B845-28EBC0190BD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48301" y="3950986"/>
            <a:ext cx="25400" cy="61912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6D537002-94B8-49EF-A135-7D81700ECE90}"/>
              </a:ext>
            </a:extLst>
          </p:cNvPr>
          <p:cNvSpPr>
            <a:spLocks/>
          </p:cNvSpPr>
          <p:nvPr/>
        </p:nvSpPr>
        <p:spPr bwMode="auto">
          <a:xfrm>
            <a:off x="3010201" y="3889073"/>
            <a:ext cx="39688" cy="63500"/>
          </a:xfrm>
          <a:custGeom>
            <a:avLst/>
            <a:gdLst/>
            <a:ahLst/>
            <a:cxnLst>
              <a:cxn ang="0">
                <a:pos x="24" y="39"/>
              </a:cxn>
              <a:cxn ang="0">
                <a:pos x="8" y="23"/>
              </a:cxn>
              <a:cxn ang="0">
                <a:pos x="0" y="0"/>
              </a:cxn>
            </a:cxnLst>
            <a:rect l="0" t="0" r="r" b="b"/>
            <a:pathLst>
              <a:path w="25" h="40">
                <a:moveTo>
                  <a:pt x="24" y="39"/>
                </a:moveTo>
                <a:lnTo>
                  <a:pt x="8" y="23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2" name="Line 51">
            <a:extLst>
              <a:ext uri="{FF2B5EF4-FFF2-40B4-BE49-F238E27FC236}">
                <a16:creationId xmlns:a16="http://schemas.microsoft.com/office/drawing/2014/main" id="{E61704D4-A1B9-4BA7-A1B7-481A7EFCAA3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86389" y="3814461"/>
            <a:ext cx="23812" cy="74612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3" name="Freeform 52">
            <a:extLst>
              <a:ext uri="{FF2B5EF4-FFF2-40B4-BE49-F238E27FC236}">
                <a16:creationId xmlns:a16="http://schemas.microsoft.com/office/drawing/2014/main" id="{37723EDC-BD79-4169-9ED9-613156E345E9}"/>
              </a:ext>
            </a:extLst>
          </p:cNvPr>
          <p:cNvSpPr>
            <a:spLocks/>
          </p:cNvSpPr>
          <p:nvPr/>
        </p:nvSpPr>
        <p:spPr bwMode="auto">
          <a:xfrm>
            <a:off x="2948289" y="3739848"/>
            <a:ext cx="39687" cy="76200"/>
          </a:xfrm>
          <a:custGeom>
            <a:avLst/>
            <a:gdLst/>
            <a:ahLst/>
            <a:cxnLst>
              <a:cxn ang="0">
                <a:pos x="24" y="47"/>
              </a:cxn>
              <a:cxn ang="0">
                <a:pos x="8" y="23"/>
              </a:cxn>
              <a:cxn ang="0">
                <a:pos x="0" y="0"/>
              </a:cxn>
            </a:cxnLst>
            <a:rect l="0" t="0" r="r" b="b"/>
            <a:pathLst>
              <a:path w="25" h="48">
                <a:moveTo>
                  <a:pt x="24" y="47"/>
                </a:moveTo>
                <a:lnTo>
                  <a:pt x="8" y="23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4" name="Line 53">
            <a:extLst>
              <a:ext uri="{FF2B5EF4-FFF2-40B4-BE49-F238E27FC236}">
                <a16:creationId xmlns:a16="http://schemas.microsoft.com/office/drawing/2014/main" id="{5C768EB3-7AE0-4AAA-8343-226B6173234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24476" y="3652536"/>
            <a:ext cx="23813" cy="87312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5" name="Freeform 54">
            <a:extLst>
              <a:ext uri="{FF2B5EF4-FFF2-40B4-BE49-F238E27FC236}">
                <a16:creationId xmlns:a16="http://schemas.microsoft.com/office/drawing/2014/main" id="{3E4F2AFD-3B2A-4051-B58D-5FAD69AA8C40}"/>
              </a:ext>
            </a:extLst>
          </p:cNvPr>
          <p:cNvSpPr>
            <a:spLocks/>
          </p:cNvSpPr>
          <p:nvPr/>
        </p:nvSpPr>
        <p:spPr bwMode="auto">
          <a:xfrm>
            <a:off x="2886376" y="3565223"/>
            <a:ext cx="39688" cy="88900"/>
          </a:xfrm>
          <a:custGeom>
            <a:avLst/>
            <a:gdLst/>
            <a:ahLst/>
            <a:cxnLst>
              <a:cxn ang="0">
                <a:pos x="24" y="55"/>
              </a:cxn>
              <a:cxn ang="0">
                <a:pos x="8" y="31"/>
              </a:cxn>
              <a:cxn ang="0">
                <a:pos x="0" y="0"/>
              </a:cxn>
            </a:cxnLst>
            <a:rect l="0" t="0" r="r" b="b"/>
            <a:pathLst>
              <a:path w="25" h="56">
                <a:moveTo>
                  <a:pt x="24" y="55"/>
                </a:moveTo>
                <a:lnTo>
                  <a:pt x="8" y="31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6" name="Line 55">
            <a:extLst>
              <a:ext uri="{FF2B5EF4-FFF2-40B4-BE49-F238E27FC236}">
                <a16:creationId xmlns:a16="http://schemas.microsoft.com/office/drawing/2014/main" id="{B6A39969-572D-427F-9BCF-793D4233F5F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62564" y="3465211"/>
            <a:ext cx="23812" cy="100012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7" name="Freeform 56">
            <a:extLst>
              <a:ext uri="{FF2B5EF4-FFF2-40B4-BE49-F238E27FC236}">
                <a16:creationId xmlns:a16="http://schemas.microsoft.com/office/drawing/2014/main" id="{75694FC4-313F-4FD0-8E8B-D0D580818B12}"/>
              </a:ext>
            </a:extLst>
          </p:cNvPr>
          <p:cNvSpPr>
            <a:spLocks/>
          </p:cNvSpPr>
          <p:nvPr/>
        </p:nvSpPr>
        <p:spPr bwMode="auto">
          <a:xfrm>
            <a:off x="2824464" y="3366786"/>
            <a:ext cx="39687" cy="100012"/>
          </a:xfrm>
          <a:custGeom>
            <a:avLst/>
            <a:gdLst/>
            <a:ahLst/>
            <a:cxnLst>
              <a:cxn ang="0">
                <a:pos x="24" y="62"/>
              </a:cxn>
              <a:cxn ang="0">
                <a:pos x="8" y="31"/>
              </a:cxn>
              <a:cxn ang="0">
                <a:pos x="0" y="0"/>
              </a:cxn>
            </a:cxnLst>
            <a:rect l="0" t="0" r="r" b="b"/>
            <a:pathLst>
              <a:path w="25" h="63">
                <a:moveTo>
                  <a:pt x="24" y="62"/>
                </a:moveTo>
                <a:lnTo>
                  <a:pt x="8" y="31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8" name="Freeform 57">
            <a:extLst>
              <a:ext uri="{FF2B5EF4-FFF2-40B4-BE49-F238E27FC236}">
                <a16:creationId xmlns:a16="http://schemas.microsoft.com/office/drawing/2014/main" id="{0EB1707F-E671-4751-A096-B59B3707EAD0}"/>
              </a:ext>
            </a:extLst>
          </p:cNvPr>
          <p:cNvSpPr>
            <a:spLocks/>
          </p:cNvSpPr>
          <p:nvPr/>
        </p:nvSpPr>
        <p:spPr bwMode="auto">
          <a:xfrm>
            <a:off x="2799064" y="3254073"/>
            <a:ext cx="26987" cy="114300"/>
          </a:xfrm>
          <a:custGeom>
            <a:avLst/>
            <a:gdLst/>
            <a:ahLst/>
            <a:cxnLst>
              <a:cxn ang="0">
                <a:pos x="16" y="71"/>
              </a:cxn>
              <a:cxn ang="0">
                <a:pos x="8" y="32"/>
              </a:cxn>
              <a:cxn ang="0">
                <a:pos x="0" y="0"/>
              </a:cxn>
            </a:cxnLst>
            <a:rect l="0" t="0" r="r" b="b"/>
            <a:pathLst>
              <a:path w="17" h="72">
                <a:moveTo>
                  <a:pt x="16" y="71"/>
                </a:moveTo>
                <a:lnTo>
                  <a:pt x="8" y="32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9" name="Freeform 58">
            <a:extLst>
              <a:ext uri="{FF2B5EF4-FFF2-40B4-BE49-F238E27FC236}">
                <a16:creationId xmlns:a16="http://schemas.microsoft.com/office/drawing/2014/main" id="{2BEFB4E6-A1C7-4612-9A42-C1CB5A4CC2AE}"/>
              </a:ext>
            </a:extLst>
          </p:cNvPr>
          <p:cNvSpPr>
            <a:spLocks/>
          </p:cNvSpPr>
          <p:nvPr/>
        </p:nvSpPr>
        <p:spPr bwMode="auto">
          <a:xfrm>
            <a:off x="2762551" y="3155648"/>
            <a:ext cx="38100" cy="100013"/>
          </a:xfrm>
          <a:custGeom>
            <a:avLst/>
            <a:gdLst/>
            <a:ahLst/>
            <a:cxnLst>
              <a:cxn ang="0">
                <a:pos x="23" y="62"/>
              </a:cxn>
              <a:cxn ang="0">
                <a:pos x="8" y="31"/>
              </a:cxn>
              <a:cxn ang="0">
                <a:pos x="0" y="0"/>
              </a:cxn>
            </a:cxnLst>
            <a:rect l="0" t="0" r="r" b="b"/>
            <a:pathLst>
              <a:path w="24" h="63">
                <a:moveTo>
                  <a:pt x="23" y="62"/>
                </a:moveTo>
                <a:lnTo>
                  <a:pt x="8" y="31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0" name="Line 59">
            <a:extLst>
              <a:ext uri="{FF2B5EF4-FFF2-40B4-BE49-F238E27FC236}">
                <a16:creationId xmlns:a16="http://schemas.microsoft.com/office/drawing/2014/main" id="{E48FCF6C-6C0D-47D1-B2AE-555F54E214A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37151" y="3042936"/>
            <a:ext cx="25400" cy="112712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1" name="Freeform 60">
            <a:extLst>
              <a:ext uri="{FF2B5EF4-FFF2-40B4-BE49-F238E27FC236}">
                <a16:creationId xmlns:a16="http://schemas.microsoft.com/office/drawing/2014/main" id="{5E4864D7-7F0F-4BEF-88C4-6EEF25D98FED}"/>
              </a:ext>
            </a:extLst>
          </p:cNvPr>
          <p:cNvSpPr>
            <a:spLocks/>
          </p:cNvSpPr>
          <p:nvPr/>
        </p:nvSpPr>
        <p:spPr bwMode="auto">
          <a:xfrm>
            <a:off x="2700639" y="2931811"/>
            <a:ext cx="38100" cy="112712"/>
          </a:xfrm>
          <a:custGeom>
            <a:avLst/>
            <a:gdLst/>
            <a:ahLst/>
            <a:cxnLst>
              <a:cxn ang="0">
                <a:pos x="23" y="70"/>
              </a:cxn>
              <a:cxn ang="0">
                <a:pos x="8" y="31"/>
              </a:cxn>
              <a:cxn ang="0">
                <a:pos x="0" y="0"/>
              </a:cxn>
            </a:cxnLst>
            <a:rect l="0" t="0" r="r" b="b"/>
            <a:pathLst>
              <a:path w="24" h="71">
                <a:moveTo>
                  <a:pt x="23" y="70"/>
                </a:moveTo>
                <a:lnTo>
                  <a:pt x="8" y="31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2" name="Line 61">
            <a:extLst>
              <a:ext uri="{FF2B5EF4-FFF2-40B4-BE49-F238E27FC236}">
                <a16:creationId xmlns:a16="http://schemas.microsoft.com/office/drawing/2014/main" id="{384F0215-5CFC-458E-9CBA-EF61E7C33E8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75239" y="2819098"/>
            <a:ext cx="25400" cy="112713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3" name="Line 62">
            <a:extLst>
              <a:ext uri="{FF2B5EF4-FFF2-40B4-BE49-F238E27FC236}">
                <a16:creationId xmlns:a16="http://schemas.microsoft.com/office/drawing/2014/main" id="{B87DF1B2-82E5-4B65-B9C2-B2F067AAFFB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49839" y="2720673"/>
            <a:ext cx="25400" cy="9842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4" name="Freeform 63">
            <a:extLst>
              <a:ext uri="{FF2B5EF4-FFF2-40B4-BE49-F238E27FC236}">
                <a16:creationId xmlns:a16="http://schemas.microsoft.com/office/drawing/2014/main" id="{01BF130F-D0AB-4354-9519-BBBC5D215BC3}"/>
              </a:ext>
            </a:extLst>
          </p:cNvPr>
          <p:cNvSpPr>
            <a:spLocks/>
          </p:cNvSpPr>
          <p:nvPr/>
        </p:nvSpPr>
        <p:spPr bwMode="auto">
          <a:xfrm>
            <a:off x="2613326" y="2607961"/>
            <a:ext cx="38100" cy="114300"/>
          </a:xfrm>
          <a:custGeom>
            <a:avLst/>
            <a:gdLst/>
            <a:ahLst/>
            <a:cxnLst>
              <a:cxn ang="0">
                <a:pos x="23" y="71"/>
              </a:cxn>
              <a:cxn ang="0">
                <a:pos x="8" y="32"/>
              </a:cxn>
              <a:cxn ang="0">
                <a:pos x="0" y="0"/>
              </a:cxn>
            </a:cxnLst>
            <a:rect l="0" t="0" r="r" b="b"/>
            <a:pathLst>
              <a:path w="24" h="72">
                <a:moveTo>
                  <a:pt x="23" y="71"/>
                </a:moveTo>
                <a:lnTo>
                  <a:pt x="8" y="32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5" name="Line 64">
            <a:extLst>
              <a:ext uri="{FF2B5EF4-FFF2-40B4-BE49-F238E27FC236}">
                <a16:creationId xmlns:a16="http://schemas.microsoft.com/office/drawing/2014/main" id="{4621467C-E373-4169-B051-A07BB1F9BB1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87926" y="2509536"/>
            <a:ext cx="25400" cy="9842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6" name="Freeform 65">
            <a:extLst>
              <a:ext uri="{FF2B5EF4-FFF2-40B4-BE49-F238E27FC236}">
                <a16:creationId xmlns:a16="http://schemas.microsoft.com/office/drawing/2014/main" id="{2689F8CF-7992-4E94-9153-FD3E18ECB5D8}"/>
              </a:ext>
            </a:extLst>
          </p:cNvPr>
          <p:cNvSpPr>
            <a:spLocks/>
          </p:cNvSpPr>
          <p:nvPr/>
        </p:nvSpPr>
        <p:spPr bwMode="auto">
          <a:xfrm>
            <a:off x="2551414" y="2422223"/>
            <a:ext cx="38100" cy="88900"/>
          </a:xfrm>
          <a:custGeom>
            <a:avLst/>
            <a:gdLst/>
            <a:ahLst/>
            <a:cxnLst>
              <a:cxn ang="0">
                <a:pos x="23" y="55"/>
              </a:cxn>
              <a:cxn ang="0">
                <a:pos x="8" y="23"/>
              </a:cxn>
              <a:cxn ang="0">
                <a:pos x="0" y="0"/>
              </a:cxn>
            </a:cxnLst>
            <a:rect l="0" t="0" r="r" b="b"/>
            <a:pathLst>
              <a:path w="24" h="56">
                <a:moveTo>
                  <a:pt x="23" y="55"/>
                </a:moveTo>
                <a:lnTo>
                  <a:pt x="8" y="23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7" name="Line 66">
            <a:extLst>
              <a:ext uri="{FF2B5EF4-FFF2-40B4-BE49-F238E27FC236}">
                <a16:creationId xmlns:a16="http://schemas.microsoft.com/office/drawing/2014/main" id="{317C3AD2-6769-4DAC-AB64-5014EAE12EA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26014" y="2334911"/>
            <a:ext cx="25400" cy="87312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8" name="Freeform 67">
            <a:extLst>
              <a:ext uri="{FF2B5EF4-FFF2-40B4-BE49-F238E27FC236}">
                <a16:creationId xmlns:a16="http://schemas.microsoft.com/office/drawing/2014/main" id="{79A5CF2A-EC8F-46D9-A5B7-31AF68FC1BDE}"/>
              </a:ext>
            </a:extLst>
          </p:cNvPr>
          <p:cNvSpPr>
            <a:spLocks/>
          </p:cNvSpPr>
          <p:nvPr/>
        </p:nvSpPr>
        <p:spPr bwMode="auto">
          <a:xfrm>
            <a:off x="2489501" y="2260298"/>
            <a:ext cx="38100" cy="76200"/>
          </a:xfrm>
          <a:custGeom>
            <a:avLst/>
            <a:gdLst/>
            <a:ahLst/>
            <a:cxnLst>
              <a:cxn ang="0">
                <a:pos x="23" y="47"/>
              </a:cxn>
              <a:cxn ang="0">
                <a:pos x="8" y="24"/>
              </a:cxn>
              <a:cxn ang="0">
                <a:pos x="0" y="0"/>
              </a:cxn>
            </a:cxnLst>
            <a:rect l="0" t="0" r="r" b="b"/>
            <a:pathLst>
              <a:path w="24" h="48">
                <a:moveTo>
                  <a:pt x="23" y="47"/>
                </a:moveTo>
                <a:lnTo>
                  <a:pt x="8" y="24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9" name="Freeform 68">
            <a:extLst>
              <a:ext uri="{FF2B5EF4-FFF2-40B4-BE49-F238E27FC236}">
                <a16:creationId xmlns:a16="http://schemas.microsoft.com/office/drawing/2014/main" id="{6753B90E-8659-4426-9C3F-214E7D6104CF}"/>
              </a:ext>
            </a:extLst>
          </p:cNvPr>
          <p:cNvSpPr>
            <a:spLocks/>
          </p:cNvSpPr>
          <p:nvPr/>
        </p:nvSpPr>
        <p:spPr bwMode="auto">
          <a:xfrm>
            <a:off x="2464101" y="2185686"/>
            <a:ext cx="26988" cy="76200"/>
          </a:xfrm>
          <a:custGeom>
            <a:avLst/>
            <a:gdLst/>
            <a:ahLst/>
            <a:cxnLst>
              <a:cxn ang="0">
                <a:pos x="16" y="47"/>
              </a:cxn>
              <a:cxn ang="0">
                <a:pos x="8" y="24"/>
              </a:cxn>
              <a:cxn ang="0">
                <a:pos x="0" y="0"/>
              </a:cxn>
            </a:cxnLst>
            <a:rect l="0" t="0" r="r" b="b"/>
            <a:pathLst>
              <a:path w="17" h="48">
                <a:moveTo>
                  <a:pt x="16" y="47"/>
                </a:moveTo>
                <a:lnTo>
                  <a:pt x="8" y="24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0" name="Freeform 69">
            <a:extLst>
              <a:ext uri="{FF2B5EF4-FFF2-40B4-BE49-F238E27FC236}">
                <a16:creationId xmlns:a16="http://schemas.microsoft.com/office/drawing/2014/main" id="{5BB7A42A-7AB9-4431-B0E5-35FBF0897E41}"/>
              </a:ext>
            </a:extLst>
          </p:cNvPr>
          <p:cNvSpPr>
            <a:spLocks/>
          </p:cNvSpPr>
          <p:nvPr/>
        </p:nvSpPr>
        <p:spPr bwMode="auto">
          <a:xfrm>
            <a:off x="2427589" y="2136473"/>
            <a:ext cx="38100" cy="50800"/>
          </a:xfrm>
          <a:custGeom>
            <a:avLst/>
            <a:gdLst/>
            <a:ahLst/>
            <a:cxnLst>
              <a:cxn ang="0">
                <a:pos x="23" y="31"/>
              </a:cxn>
              <a:cxn ang="0">
                <a:pos x="7" y="16"/>
              </a:cxn>
              <a:cxn ang="0">
                <a:pos x="0" y="0"/>
              </a:cxn>
            </a:cxnLst>
            <a:rect l="0" t="0" r="r" b="b"/>
            <a:pathLst>
              <a:path w="24" h="32">
                <a:moveTo>
                  <a:pt x="23" y="31"/>
                </a:moveTo>
                <a:lnTo>
                  <a:pt x="7" y="16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1" name="Line 70">
            <a:extLst>
              <a:ext uri="{FF2B5EF4-FFF2-40B4-BE49-F238E27FC236}">
                <a16:creationId xmlns:a16="http://schemas.microsoft.com/office/drawing/2014/main" id="{72170959-EBAF-4276-8C44-4A34030E35B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02189" y="2098373"/>
            <a:ext cx="25400" cy="381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2" name="Freeform 71">
            <a:extLst>
              <a:ext uri="{FF2B5EF4-FFF2-40B4-BE49-F238E27FC236}">
                <a16:creationId xmlns:a16="http://schemas.microsoft.com/office/drawing/2014/main" id="{E8B8AB8A-90FA-454F-A106-A6094C76AFB1}"/>
              </a:ext>
            </a:extLst>
          </p:cNvPr>
          <p:cNvSpPr>
            <a:spLocks/>
          </p:cNvSpPr>
          <p:nvPr/>
        </p:nvSpPr>
        <p:spPr bwMode="auto">
          <a:xfrm>
            <a:off x="2365676" y="2061861"/>
            <a:ext cx="38100" cy="38100"/>
          </a:xfrm>
          <a:custGeom>
            <a:avLst/>
            <a:gdLst/>
            <a:ahLst/>
            <a:cxnLst>
              <a:cxn ang="0">
                <a:pos x="23" y="23"/>
              </a:cxn>
              <a:cxn ang="0">
                <a:pos x="7" y="8"/>
              </a:cxn>
              <a:cxn ang="0">
                <a:pos x="0" y="0"/>
              </a:cxn>
            </a:cxnLst>
            <a:rect l="0" t="0" r="r" b="b"/>
            <a:pathLst>
              <a:path w="24" h="24">
                <a:moveTo>
                  <a:pt x="23" y="23"/>
                </a:moveTo>
                <a:lnTo>
                  <a:pt x="7" y="8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3" name="Line 72">
            <a:extLst>
              <a:ext uri="{FF2B5EF4-FFF2-40B4-BE49-F238E27FC236}">
                <a16:creationId xmlns:a16="http://schemas.microsoft.com/office/drawing/2014/main" id="{5E597B7A-8016-42BF-9525-17583038572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40276" y="2049161"/>
            <a:ext cx="25400" cy="127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4" name="Freeform 73">
            <a:extLst>
              <a:ext uri="{FF2B5EF4-FFF2-40B4-BE49-F238E27FC236}">
                <a16:creationId xmlns:a16="http://schemas.microsoft.com/office/drawing/2014/main" id="{76011B22-2BF2-4509-9B43-B98B9941D2A3}"/>
              </a:ext>
            </a:extLst>
          </p:cNvPr>
          <p:cNvSpPr>
            <a:spLocks/>
          </p:cNvSpPr>
          <p:nvPr/>
        </p:nvSpPr>
        <p:spPr bwMode="auto">
          <a:xfrm>
            <a:off x="2302176" y="2049161"/>
            <a:ext cx="39688" cy="1587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25" h="1">
                <a:moveTo>
                  <a:pt x="24" y="0"/>
                </a:moveTo>
                <a:lnTo>
                  <a:pt x="8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5" name="Freeform 74">
            <a:extLst>
              <a:ext uri="{FF2B5EF4-FFF2-40B4-BE49-F238E27FC236}">
                <a16:creationId xmlns:a16="http://schemas.microsoft.com/office/drawing/2014/main" id="{030C5B22-1FF7-461C-8CB8-BF6A01ACA021}"/>
              </a:ext>
            </a:extLst>
          </p:cNvPr>
          <p:cNvSpPr>
            <a:spLocks/>
          </p:cNvSpPr>
          <p:nvPr/>
        </p:nvSpPr>
        <p:spPr bwMode="auto">
          <a:xfrm>
            <a:off x="2278364" y="2049161"/>
            <a:ext cx="25400" cy="26987"/>
          </a:xfrm>
          <a:custGeom>
            <a:avLst/>
            <a:gdLst/>
            <a:ahLst/>
            <a:cxnLst>
              <a:cxn ang="0">
                <a:pos x="15" y="0"/>
              </a:cxn>
              <a:cxn ang="0">
                <a:pos x="8" y="8"/>
              </a:cxn>
              <a:cxn ang="0">
                <a:pos x="0" y="16"/>
              </a:cxn>
            </a:cxnLst>
            <a:rect l="0" t="0" r="r" b="b"/>
            <a:pathLst>
              <a:path w="16" h="17">
                <a:moveTo>
                  <a:pt x="15" y="0"/>
                </a:moveTo>
                <a:lnTo>
                  <a:pt x="8" y="8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6" name="Line 75">
            <a:extLst>
              <a:ext uri="{FF2B5EF4-FFF2-40B4-BE49-F238E27FC236}">
                <a16:creationId xmlns:a16="http://schemas.microsoft.com/office/drawing/2014/main" id="{4ADF51EC-D5A9-4E71-836F-E9DC62A876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52964" y="2074561"/>
            <a:ext cx="25400" cy="23812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" name="Freeform 76">
            <a:extLst>
              <a:ext uri="{FF2B5EF4-FFF2-40B4-BE49-F238E27FC236}">
                <a16:creationId xmlns:a16="http://schemas.microsoft.com/office/drawing/2014/main" id="{14EDF150-1C42-4758-AB04-CC592D1D7067}"/>
              </a:ext>
            </a:extLst>
          </p:cNvPr>
          <p:cNvSpPr>
            <a:spLocks/>
          </p:cNvSpPr>
          <p:nvPr/>
        </p:nvSpPr>
        <p:spPr bwMode="auto">
          <a:xfrm>
            <a:off x="2216451" y="2098373"/>
            <a:ext cx="38100" cy="39688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7" y="8"/>
              </a:cxn>
              <a:cxn ang="0">
                <a:pos x="0" y="24"/>
              </a:cxn>
            </a:cxnLst>
            <a:rect l="0" t="0" r="r" b="b"/>
            <a:pathLst>
              <a:path w="24" h="25">
                <a:moveTo>
                  <a:pt x="23" y="0"/>
                </a:moveTo>
                <a:lnTo>
                  <a:pt x="7" y="8"/>
                </a:lnTo>
                <a:lnTo>
                  <a:pt x="0" y="24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8" name="Freeform 77">
            <a:extLst>
              <a:ext uri="{FF2B5EF4-FFF2-40B4-BE49-F238E27FC236}">
                <a16:creationId xmlns:a16="http://schemas.microsoft.com/office/drawing/2014/main" id="{D68E32CE-CE5F-48E3-89BD-546565403463}"/>
              </a:ext>
            </a:extLst>
          </p:cNvPr>
          <p:cNvSpPr>
            <a:spLocks/>
          </p:cNvSpPr>
          <p:nvPr/>
        </p:nvSpPr>
        <p:spPr bwMode="auto">
          <a:xfrm>
            <a:off x="2191051" y="2136473"/>
            <a:ext cx="26988" cy="63500"/>
          </a:xfrm>
          <a:custGeom>
            <a:avLst/>
            <a:gdLst/>
            <a:ahLst/>
            <a:cxnLst>
              <a:cxn ang="0">
                <a:pos x="16" y="0"/>
              </a:cxn>
              <a:cxn ang="0">
                <a:pos x="8" y="16"/>
              </a:cxn>
              <a:cxn ang="0">
                <a:pos x="0" y="39"/>
              </a:cxn>
            </a:cxnLst>
            <a:rect l="0" t="0" r="r" b="b"/>
            <a:pathLst>
              <a:path w="17" h="40">
                <a:moveTo>
                  <a:pt x="16" y="0"/>
                </a:moveTo>
                <a:lnTo>
                  <a:pt x="8" y="16"/>
                </a:lnTo>
                <a:lnTo>
                  <a:pt x="0" y="39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9" name="Freeform 78">
            <a:extLst>
              <a:ext uri="{FF2B5EF4-FFF2-40B4-BE49-F238E27FC236}">
                <a16:creationId xmlns:a16="http://schemas.microsoft.com/office/drawing/2014/main" id="{5EBF3972-48E5-49E9-B12F-52A079E4B872}"/>
              </a:ext>
            </a:extLst>
          </p:cNvPr>
          <p:cNvSpPr>
            <a:spLocks/>
          </p:cNvSpPr>
          <p:nvPr/>
        </p:nvSpPr>
        <p:spPr bwMode="auto">
          <a:xfrm>
            <a:off x="2152951" y="2198386"/>
            <a:ext cx="39688" cy="63500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8" y="16"/>
              </a:cxn>
              <a:cxn ang="0">
                <a:pos x="0" y="39"/>
              </a:cxn>
            </a:cxnLst>
            <a:rect l="0" t="0" r="r" b="b"/>
            <a:pathLst>
              <a:path w="25" h="40">
                <a:moveTo>
                  <a:pt x="24" y="0"/>
                </a:moveTo>
                <a:lnTo>
                  <a:pt x="8" y="16"/>
                </a:lnTo>
                <a:lnTo>
                  <a:pt x="0" y="39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" name="Line 79">
            <a:extLst>
              <a:ext uri="{FF2B5EF4-FFF2-40B4-BE49-F238E27FC236}">
                <a16:creationId xmlns:a16="http://schemas.microsoft.com/office/drawing/2014/main" id="{EC611DE7-593E-4863-92BF-CC4D0E7F84E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29139" y="2260298"/>
            <a:ext cx="23812" cy="74613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1" name="Freeform 80">
            <a:extLst>
              <a:ext uri="{FF2B5EF4-FFF2-40B4-BE49-F238E27FC236}">
                <a16:creationId xmlns:a16="http://schemas.microsoft.com/office/drawing/2014/main" id="{9213099B-24D6-4766-B4CD-0900A25B65CD}"/>
              </a:ext>
            </a:extLst>
          </p:cNvPr>
          <p:cNvSpPr>
            <a:spLocks/>
          </p:cNvSpPr>
          <p:nvPr/>
        </p:nvSpPr>
        <p:spPr bwMode="auto">
          <a:xfrm>
            <a:off x="2091039" y="2334911"/>
            <a:ext cx="39687" cy="88900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8" y="24"/>
              </a:cxn>
              <a:cxn ang="0">
                <a:pos x="0" y="55"/>
              </a:cxn>
            </a:cxnLst>
            <a:rect l="0" t="0" r="r" b="b"/>
            <a:pathLst>
              <a:path w="25" h="56">
                <a:moveTo>
                  <a:pt x="24" y="0"/>
                </a:moveTo>
                <a:lnTo>
                  <a:pt x="8" y="24"/>
                </a:lnTo>
                <a:lnTo>
                  <a:pt x="0" y="55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2" name="Line 81">
            <a:extLst>
              <a:ext uri="{FF2B5EF4-FFF2-40B4-BE49-F238E27FC236}">
                <a16:creationId xmlns:a16="http://schemas.microsoft.com/office/drawing/2014/main" id="{67FD2C4C-4340-4A84-9315-F7C9EC681B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67226" y="2422223"/>
            <a:ext cx="23813" cy="100013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3" name="Freeform 82">
            <a:extLst>
              <a:ext uri="{FF2B5EF4-FFF2-40B4-BE49-F238E27FC236}">
                <a16:creationId xmlns:a16="http://schemas.microsoft.com/office/drawing/2014/main" id="{25992728-6731-4517-B30B-43B04E658344}"/>
              </a:ext>
            </a:extLst>
          </p:cNvPr>
          <p:cNvSpPr>
            <a:spLocks/>
          </p:cNvSpPr>
          <p:nvPr/>
        </p:nvSpPr>
        <p:spPr bwMode="auto">
          <a:xfrm>
            <a:off x="2029126" y="2522236"/>
            <a:ext cx="39688" cy="100012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8" y="31"/>
              </a:cxn>
              <a:cxn ang="0">
                <a:pos x="0" y="62"/>
              </a:cxn>
            </a:cxnLst>
            <a:rect l="0" t="0" r="r" b="b"/>
            <a:pathLst>
              <a:path w="25" h="63">
                <a:moveTo>
                  <a:pt x="24" y="0"/>
                </a:moveTo>
                <a:lnTo>
                  <a:pt x="8" y="31"/>
                </a:lnTo>
                <a:lnTo>
                  <a:pt x="0" y="62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4" name="Line 83">
            <a:extLst>
              <a:ext uri="{FF2B5EF4-FFF2-40B4-BE49-F238E27FC236}">
                <a16:creationId xmlns:a16="http://schemas.microsoft.com/office/drawing/2014/main" id="{A19EF25A-15B5-4A77-B573-CD760B1720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05314" y="2620661"/>
            <a:ext cx="23812" cy="100012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5" name="Freeform 84">
            <a:extLst>
              <a:ext uri="{FF2B5EF4-FFF2-40B4-BE49-F238E27FC236}">
                <a16:creationId xmlns:a16="http://schemas.microsoft.com/office/drawing/2014/main" id="{35B75EA3-B24C-4D38-9F6A-809312BF6CBD}"/>
              </a:ext>
            </a:extLst>
          </p:cNvPr>
          <p:cNvSpPr>
            <a:spLocks/>
          </p:cNvSpPr>
          <p:nvPr/>
        </p:nvSpPr>
        <p:spPr bwMode="auto">
          <a:xfrm>
            <a:off x="1967214" y="2720673"/>
            <a:ext cx="39687" cy="112713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8" y="31"/>
              </a:cxn>
              <a:cxn ang="0">
                <a:pos x="0" y="70"/>
              </a:cxn>
            </a:cxnLst>
            <a:rect l="0" t="0" r="r" b="b"/>
            <a:pathLst>
              <a:path w="25" h="71">
                <a:moveTo>
                  <a:pt x="24" y="0"/>
                </a:moveTo>
                <a:lnTo>
                  <a:pt x="8" y="31"/>
                </a:lnTo>
                <a:lnTo>
                  <a:pt x="0" y="7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6" name="Line 85">
            <a:extLst>
              <a:ext uri="{FF2B5EF4-FFF2-40B4-BE49-F238E27FC236}">
                <a16:creationId xmlns:a16="http://schemas.microsoft.com/office/drawing/2014/main" id="{91C33858-4706-4F34-8A97-79A22BA0A5F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41814" y="2831798"/>
            <a:ext cx="25400" cy="112713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7" name="Freeform 86">
            <a:extLst>
              <a:ext uri="{FF2B5EF4-FFF2-40B4-BE49-F238E27FC236}">
                <a16:creationId xmlns:a16="http://schemas.microsoft.com/office/drawing/2014/main" id="{3B498967-D8B0-4C8F-8CB3-AFCA136E13B0}"/>
              </a:ext>
            </a:extLst>
          </p:cNvPr>
          <p:cNvSpPr>
            <a:spLocks/>
          </p:cNvSpPr>
          <p:nvPr/>
        </p:nvSpPr>
        <p:spPr bwMode="auto">
          <a:xfrm>
            <a:off x="1905301" y="2944511"/>
            <a:ext cx="38100" cy="112712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8" y="31"/>
              </a:cxn>
              <a:cxn ang="0">
                <a:pos x="0" y="70"/>
              </a:cxn>
            </a:cxnLst>
            <a:rect l="0" t="0" r="r" b="b"/>
            <a:pathLst>
              <a:path w="24" h="71">
                <a:moveTo>
                  <a:pt x="23" y="0"/>
                </a:moveTo>
                <a:lnTo>
                  <a:pt x="8" y="31"/>
                </a:lnTo>
                <a:lnTo>
                  <a:pt x="0" y="7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" name="Line 87">
            <a:extLst>
              <a:ext uri="{FF2B5EF4-FFF2-40B4-BE49-F238E27FC236}">
                <a16:creationId xmlns:a16="http://schemas.microsoft.com/office/drawing/2014/main" id="{5D57C5BA-8182-41E6-B197-DC6C107F03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79901" y="3055636"/>
            <a:ext cx="25400" cy="112712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9" name="Line 88">
            <a:extLst>
              <a:ext uri="{FF2B5EF4-FFF2-40B4-BE49-F238E27FC236}">
                <a16:creationId xmlns:a16="http://schemas.microsoft.com/office/drawing/2014/main" id="{C58E8838-18EB-4412-B206-9FA6E333C5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56089" y="3168348"/>
            <a:ext cx="23812" cy="9842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90" name="Freeform 89">
            <a:extLst>
              <a:ext uri="{FF2B5EF4-FFF2-40B4-BE49-F238E27FC236}">
                <a16:creationId xmlns:a16="http://schemas.microsoft.com/office/drawing/2014/main" id="{6A5C0B83-6C5F-4E4C-8581-44AB52AD3048}"/>
              </a:ext>
            </a:extLst>
          </p:cNvPr>
          <p:cNvSpPr>
            <a:spLocks/>
          </p:cNvSpPr>
          <p:nvPr/>
        </p:nvSpPr>
        <p:spPr bwMode="auto">
          <a:xfrm>
            <a:off x="1817989" y="3266773"/>
            <a:ext cx="39687" cy="114300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8" y="32"/>
              </a:cxn>
              <a:cxn ang="0">
                <a:pos x="0" y="71"/>
              </a:cxn>
            </a:cxnLst>
            <a:rect l="0" t="0" r="r" b="b"/>
            <a:pathLst>
              <a:path w="25" h="72">
                <a:moveTo>
                  <a:pt x="24" y="0"/>
                </a:moveTo>
                <a:lnTo>
                  <a:pt x="8" y="32"/>
                </a:lnTo>
                <a:lnTo>
                  <a:pt x="0" y="71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91" name="Line 90">
            <a:extLst>
              <a:ext uri="{FF2B5EF4-FFF2-40B4-BE49-F238E27FC236}">
                <a16:creationId xmlns:a16="http://schemas.microsoft.com/office/drawing/2014/main" id="{8AFBB640-3AC6-432F-AD87-AE2AABF1BA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94176" y="3379486"/>
            <a:ext cx="23813" cy="9842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92" name="Freeform 91">
            <a:extLst>
              <a:ext uri="{FF2B5EF4-FFF2-40B4-BE49-F238E27FC236}">
                <a16:creationId xmlns:a16="http://schemas.microsoft.com/office/drawing/2014/main" id="{9FFE189A-CF72-400D-B6B7-DC84AAC705BC}"/>
              </a:ext>
            </a:extLst>
          </p:cNvPr>
          <p:cNvSpPr>
            <a:spLocks/>
          </p:cNvSpPr>
          <p:nvPr/>
        </p:nvSpPr>
        <p:spPr bwMode="auto">
          <a:xfrm>
            <a:off x="1756076" y="3477911"/>
            <a:ext cx="39688" cy="88900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8" y="32"/>
              </a:cxn>
              <a:cxn ang="0">
                <a:pos x="0" y="55"/>
              </a:cxn>
            </a:cxnLst>
            <a:rect l="0" t="0" r="r" b="b"/>
            <a:pathLst>
              <a:path w="25" h="56">
                <a:moveTo>
                  <a:pt x="24" y="0"/>
                </a:moveTo>
                <a:lnTo>
                  <a:pt x="8" y="32"/>
                </a:lnTo>
                <a:lnTo>
                  <a:pt x="0" y="55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93" name="Line 92">
            <a:extLst>
              <a:ext uri="{FF2B5EF4-FFF2-40B4-BE49-F238E27FC236}">
                <a16:creationId xmlns:a16="http://schemas.microsoft.com/office/drawing/2014/main" id="{9E02099E-A9AD-4EA0-9067-44F34A9CFD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30676" y="3565223"/>
            <a:ext cx="25400" cy="87313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94" name="Freeform 93">
            <a:extLst>
              <a:ext uri="{FF2B5EF4-FFF2-40B4-BE49-F238E27FC236}">
                <a16:creationId xmlns:a16="http://schemas.microsoft.com/office/drawing/2014/main" id="{28530D31-E684-4678-A05F-D8F96ADCB771}"/>
              </a:ext>
            </a:extLst>
          </p:cNvPr>
          <p:cNvSpPr>
            <a:spLocks/>
          </p:cNvSpPr>
          <p:nvPr/>
        </p:nvSpPr>
        <p:spPr bwMode="auto">
          <a:xfrm>
            <a:off x="1694164" y="3652536"/>
            <a:ext cx="38100" cy="88900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8" y="31"/>
              </a:cxn>
              <a:cxn ang="0">
                <a:pos x="0" y="55"/>
              </a:cxn>
            </a:cxnLst>
            <a:rect l="0" t="0" r="r" b="b"/>
            <a:pathLst>
              <a:path w="24" h="56">
                <a:moveTo>
                  <a:pt x="23" y="0"/>
                </a:moveTo>
                <a:lnTo>
                  <a:pt x="8" y="31"/>
                </a:lnTo>
                <a:lnTo>
                  <a:pt x="0" y="55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95" name="Line 94">
            <a:extLst>
              <a:ext uri="{FF2B5EF4-FFF2-40B4-BE49-F238E27FC236}">
                <a16:creationId xmlns:a16="http://schemas.microsoft.com/office/drawing/2014/main" id="{3859AB6D-3493-4675-A393-61C876484A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68764" y="3739848"/>
            <a:ext cx="25400" cy="74613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96" name="Freeform 95">
            <a:extLst>
              <a:ext uri="{FF2B5EF4-FFF2-40B4-BE49-F238E27FC236}">
                <a16:creationId xmlns:a16="http://schemas.microsoft.com/office/drawing/2014/main" id="{FC5233BD-B5E5-4D7D-A861-EFA0345C1782}"/>
              </a:ext>
            </a:extLst>
          </p:cNvPr>
          <p:cNvSpPr>
            <a:spLocks/>
          </p:cNvSpPr>
          <p:nvPr/>
        </p:nvSpPr>
        <p:spPr bwMode="auto">
          <a:xfrm>
            <a:off x="1632251" y="3814461"/>
            <a:ext cx="38100" cy="76200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8" y="23"/>
              </a:cxn>
              <a:cxn ang="0">
                <a:pos x="0" y="47"/>
              </a:cxn>
            </a:cxnLst>
            <a:rect l="0" t="0" r="r" b="b"/>
            <a:pathLst>
              <a:path w="24" h="48">
                <a:moveTo>
                  <a:pt x="23" y="0"/>
                </a:moveTo>
                <a:lnTo>
                  <a:pt x="8" y="23"/>
                </a:lnTo>
                <a:lnTo>
                  <a:pt x="0" y="47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97" name="Line 96">
            <a:extLst>
              <a:ext uri="{FF2B5EF4-FFF2-40B4-BE49-F238E27FC236}">
                <a16:creationId xmlns:a16="http://schemas.microsoft.com/office/drawing/2014/main" id="{B3D51FDD-6FC1-4580-83D3-0C6D2D6246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6851" y="3889073"/>
            <a:ext cx="25400" cy="61913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98" name="Freeform 97">
            <a:extLst>
              <a:ext uri="{FF2B5EF4-FFF2-40B4-BE49-F238E27FC236}">
                <a16:creationId xmlns:a16="http://schemas.microsoft.com/office/drawing/2014/main" id="{01D1FA58-9B44-4F93-8643-9669007057C4}"/>
              </a:ext>
            </a:extLst>
          </p:cNvPr>
          <p:cNvSpPr>
            <a:spLocks/>
          </p:cNvSpPr>
          <p:nvPr/>
        </p:nvSpPr>
        <p:spPr bwMode="auto">
          <a:xfrm>
            <a:off x="1570339" y="3950986"/>
            <a:ext cx="38100" cy="63500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8" y="23"/>
              </a:cxn>
              <a:cxn ang="0">
                <a:pos x="0" y="39"/>
              </a:cxn>
            </a:cxnLst>
            <a:rect l="0" t="0" r="r" b="b"/>
            <a:pathLst>
              <a:path w="24" h="40">
                <a:moveTo>
                  <a:pt x="23" y="0"/>
                </a:moveTo>
                <a:lnTo>
                  <a:pt x="8" y="23"/>
                </a:lnTo>
                <a:lnTo>
                  <a:pt x="0" y="39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99" name="Line 98">
            <a:extLst>
              <a:ext uri="{FF2B5EF4-FFF2-40B4-BE49-F238E27FC236}">
                <a16:creationId xmlns:a16="http://schemas.microsoft.com/office/drawing/2014/main" id="{6EB9C528-CEE9-4368-9E6B-2D36915FA6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44939" y="4012898"/>
            <a:ext cx="25400" cy="49213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0" name="Line 99">
            <a:extLst>
              <a:ext uri="{FF2B5EF4-FFF2-40B4-BE49-F238E27FC236}">
                <a16:creationId xmlns:a16="http://schemas.microsoft.com/office/drawing/2014/main" id="{700451F8-5A7B-491D-AF5C-4568707802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19539" y="4062111"/>
            <a:ext cx="25400" cy="49212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1" name="Freeform 100">
            <a:extLst>
              <a:ext uri="{FF2B5EF4-FFF2-40B4-BE49-F238E27FC236}">
                <a16:creationId xmlns:a16="http://schemas.microsoft.com/office/drawing/2014/main" id="{518FADD4-76E6-47B7-9EDC-C3094CF06D70}"/>
              </a:ext>
            </a:extLst>
          </p:cNvPr>
          <p:cNvSpPr>
            <a:spLocks/>
          </p:cNvSpPr>
          <p:nvPr/>
        </p:nvSpPr>
        <p:spPr bwMode="auto">
          <a:xfrm>
            <a:off x="1483026" y="4111323"/>
            <a:ext cx="38100" cy="39688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8" y="16"/>
              </a:cxn>
              <a:cxn ang="0">
                <a:pos x="0" y="24"/>
              </a:cxn>
            </a:cxnLst>
            <a:rect l="0" t="0" r="r" b="b"/>
            <a:pathLst>
              <a:path w="24" h="25">
                <a:moveTo>
                  <a:pt x="23" y="0"/>
                </a:moveTo>
                <a:lnTo>
                  <a:pt x="8" y="16"/>
                </a:lnTo>
                <a:lnTo>
                  <a:pt x="0" y="24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2" name="Line 101">
            <a:extLst>
              <a:ext uri="{FF2B5EF4-FFF2-40B4-BE49-F238E27FC236}">
                <a16:creationId xmlns:a16="http://schemas.microsoft.com/office/drawing/2014/main" id="{B0FF3FD2-06EF-4236-8B21-3D177679D9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626" y="4149423"/>
            <a:ext cx="25400" cy="36513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3" name="Freeform 102">
            <a:extLst>
              <a:ext uri="{FF2B5EF4-FFF2-40B4-BE49-F238E27FC236}">
                <a16:creationId xmlns:a16="http://schemas.microsoft.com/office/drawing/2014/main" id="{B3BE0412-D75D-4F14-816F-F2DBC64E83D1}"/>
              </a:ext>
            </a:extLst>
          </p:cNvPr>
          <p:cNvSpPr>
            <a:spLocks/>
          </p:cNvSpPr>
          <p:nvPr/>
        </p:nvSpPr>
        <p:spPr bwMode="auto">
          <a:xfrm>
            <a:off x="1421114" y="4185936"/>
            <a:ext cx="38100" cy="39687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8" y="16"/>
              </a:cxn>
              <a:cxn ang="0">
                <a:pos x="0" y="24"/>
              </a:cxn>
            </a:cxnLst>
            <a:rect l="0" t="0" r="r" b="b"/>
            <a:pathLst>
              <a:path w="24" h="25">
                <a:moveTo>
                  <a:pt x="23" y="0"/>
                </a:moveTo>
                <a:lnTo>
                  <a:pt x="8" y="16"/>
                </a:lnTo>
                <a:lnTo>
                  <a:pt x="0" y="24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4" name="Line 103">
            <a:extLst>
              <a:ext uri="{FF2B5EF4-FFF2-40B4-BE49-F238E27FC236}">
                <a16:creationId xmlns:a16="http://schemas.microsoft.com/office/drawing/2014/main" id="{CFB275B9-DEFA-494F-8B78-E52677B1DF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95714" y="4224036"/>
            <a:ext cx="25400" cy="254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5" name="Freeform 104">
            <a:extLst>
              <a:ext uri="{FF2B5EF4-FFF2-40B4-BE49-F238E27FC236}">
                <a16:creationId xmlns:a16="http://schemas.microsoft.com/office/drawing/2014/main" id="{FCE89249-BFF1-46A1-8A81-2002811EEC2C}"/>
              </a:ext>
            </a:extLst>
          </p:cNvPr>
          <p:cNvSpPr>
            <a:spLocks/>
          </p:cNvSpPr>
          <p:nvPr/>
        </p:nvSpPr>
        <p:spPr bwMode="auto">
          <a:xfrm>
            <a:off x="1359201" y="4249436"/>
            <a:ext cx="38100" cy="25400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7" y="7"/>
              </a:cxn>
              <a:cxn ang="0">
                <a:pos x="0" y="15"/>
              </a:cxn>
            </a:cxnLst>
            <a:rect l="0" t="0" r="r" b="b"/>
            <a:pathLst>
              <a:path w="24" h="16">
                <a:moveTo>
                  <a:pt x="23" y="0"/>
                </a:moveTo>
                <a:lnTo>
                  <a:pt x="7" y="7"/>
                </a:lnTo>
                <a:lnTo>
                  <a:pt x="0" y="15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6" name="Line 105">
            <a:extLst>
              <a:ext uri="{FF2B5EF4-FFF2-40B4-BE49-F238E27FC236}">
                <a16:creationId xmlns:a16="http://schemas.microsoft.com/office/drawing/2014/main" id="{305338FC-0767-4E22-AF54-B4770F542E7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33801" y="4273248"/>
            <a:ext cx="25400" cy="254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7" name="Freeform 106">
            <a:extLst>
              <a:ext uri="{FF2B5EF4-FFF2-40B4-BE49-F238E27FC236}">
                <a16:creationId xmlns:a16="http://schemas.microsoft.com/office/drawing/2014/main" id="{9826FC75-42ED-48C3-A407-D0B639722004}"/>
              </a:ext>
            </a:extLst>
          </p:cNvPr>
          <p:cNvSpPr>
            <a:spLocks/>
          </p:cNvSpPr>
          <p:nvPr/>
        </p:nvSpPr>
        <p:spPr bwMode="auto">
          <a:xfrm>
            <a:off x="1297289" y="4298648"/>
            <a:ext cx="38100" cy="14288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7" y="8"/>
              </a:cxn>
              <a:cxn ang="0">
                <a:pos x="0" y="8"/>
              </a:cxn>
            </a:cxnLst>
            <a:rect l="0" t="0" r="r" b="b"/>
            <a:pathLst>
              <a:path w="24" h="9">
                <a:moveTo>
                  <a:pt x="23" y="0"/>
                </a:moveTo>
                <a:lnTo>
                  <a:pt x="7" y="8"/>
                </a:lnTo>
                <a:lnTo>
                  <a:pt x="0" y="8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8" name="Line 107">
            <a:extLst>
              <a:ext uri="{FF2B5EF4-FFF2-40B4-BE49-F238E27FC236}">
                <a16:creationId xmlns:a16="http://schemas.microsoft.com/office/drawing/2014/main" id="{2DF21B0B-1B8B-4264-A834-DF82A95BA4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71889" y="4311348"/>
            <a:ext cx="25400" cy="127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9" name="Freeform 108">
            <a:extLst>
              <a:ext uri="{FF2B5EF4-FFF2-40B4-BE49-F238E27FC236}">
                <a16:creationId xmlns:a16="http://schemas.microsoft.com/office/drawing/2014/main" id="{8A3AB3BA-4F44-493F-B066-5A9FEDFB7B6A}"/>
              </a:ext>
            </a:extLst>
          </p:cNvPr>
          <p:cNvSpPr>
            <a:spLocks/>
          </p:cNvSpPr>
          <p:nvPr/>
        </p:nvSpPr>
        <p:spPr bwMode="auto">
          <a:xfrm>
            <a:off x="1233789" y="4324048"/>
            <a:ext cx="39687" cy="12700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8" y="0"/>
              </a:cxn>
              <a:cxn ang="0">
                <a:pos x="0" y="7"/>
              </a:cxn>
            </a:cxnLst>
            <a:rect l="0" t="0" r="r" b="b"/>
            <a:pathLst>
              <a:path w="25" h="8">
                <a:moveTo>
                  <a:pt x="24" y="0"/>
                </a:moveTo>
                <a:lnTo>
                  <a:pt x="8" y="0"/>
                </a:lnTo>
                <a:lnTo>
                  <a:pt x="0" y="7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10" name="Line 109">
            <a:extLst>
              <a:ext uri="{FF2B5EF4-FFF2-40B4-BE49-F238E27FC236}">
                <a16:creationId xmlns:a16="http://schemas.microsoft.com/office/drawing/2014/main" id="{03C67A16-0E9E-4FDE-9D63-7B888D259F3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09976" y="4335161"/>
            <a:ext cx="23813" cy="127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11" name="Line 110">
            <a:extLst>
              <a:ext uri="{FF2B5EF4-FFF2-40B4-BE49-F238E27FC236}">
                <a16:creationId xmlns:a16="http://schemas.microsoft.com/office/drawing/2014/main" id="{F788A678-AD84-439E-A897-F6EE042E6B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84576" y="4347861"/>
            <a:ext cx="2540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12" name="Freeform 111">
            <a:extLst>
              <a:ext uri="{FF2B5EF4-FFF2-40B4-BE49-F238E27FC236}">
                <a16:creationId xmlns:a16="http://schemas.microsoft.com/office/drawing/2014/main" id="{50340F05-6534-4C11-AF09-32780E53B741}"/>
              </a:ext>
            </a:extLst>
          </p:cNvPr>
          <p:cNvSpPr>
            <a:spLocks/>
          </p:cNvSpPr>
          <p:nvPr/>
        </p:nvSpPr>
        <p:spPr bwMode="auto">
          <a:xfrm>
            <a:off x="1148064" y="4347861"/>
            <a:ext cx="38100" cy="14287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7" y="0"/>
              </a:cxn>
              <a:cxn ang="0">
                <a:pos x="0" y="8"/>
              </a:cxn>
            </a:cxnLst>
            <a:rect l="0" t="0" r="r" b="b"/>
            <a:pathLst>
              <a:path w="24" h="9">
                <a:moveTo>
                  <a:pt x="23" y="0"/>
                </a:moveTo>
                <a:lnTo>
                  <a:pt x="7" y="0"/>
                </a:lnTo>
                <a:lnTo>
                  <a:pt x="0" y="8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13" name="Line 112">
            <a:extLst>
              <a:ext uri="{FF2B5EF4-FFF2-40B4-BE49-F238E27FC236}">
                <a16:creationId xmlns:a16="http://schemas.microsoft.com/office/drawing/2014/main" id="{FE37C526-6077-4696-9A81-BC4EE83BEC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22664" y="4360561"/>
            <a:ext cx="2540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14" name="Freeform 113">
            <a:extLst>
              <a:ext uri="{FF2B5EF4-FFF2-40B4-BE49-F238E27FC236}">
                <a16:creationId xmlns:a16="http://schemas.microsoft.com/office/drawing/2014/main" id="{B93C2147-D703-4AE2-94A9-6AC7C9014BBC}"/>
              </a:ext>
            </a:extLst>
          </p:cNvPr>
          <p:cNvSpPr>
            <a:spLocks/>
          </p:cNvSpPr>
          <p:nvPr/>
        </p:nvSpPr>
        <p:spPr bwMode="auto">
          <a:xfrm>
            <a:off x="1086151" y="4360561"/>
            <a:ext cx="38100" cy="14287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7" y="0"/>
              </a:cxn>
              <a:cxn ang="0">
                <a:pos x="0" y="8"/>
              </a:cxn>
            </a:cxnLst>
            <a:rect l="0" t="0" r="r" b="b"/>
            <a:pathLst>
              <a:path w="24" h="9">
                <a:moveTo>
                  <a:pt x="23" y="0"/>
                </a:moveTo>
                <a:lnTo>
                  <a:pt x="7" y="0"/>
                </a:lnTo>
                <a:lnTo>
                  <a:pt x="0" y="8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15" name="Line 114">
            <a:extLst>
              <a:ext uri="{FF2B5EF4-FFF2-40B4-BE49-F238E27FC236}">
                <a16:creationId xmlns:a16="http://schemas.microsoft.com/office/drawing/2014/main" id="{E76CAA66-A970-410E-A4EC-FCE6F337ECA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60751" y="4373261"/>
            <a:ext cx="2540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16" name="Freeform 115">
            <a:extLst>
              <a:ext uri="{FF2B5EF4-FFF2-40B4-BE49-F238E27FC236}">
                <a16:creationId xmlns:a16="http://schemas.microsoft.com/office/drawing/2014/main" id="{30CD9328-38FA-4FAB-A728-01EEB10D1E0F}"/>
              </a:ext>
            </a:extLst>
          </p:cNvPr>
          <p:cNvSpPr>
            <a:spLocks/>
          </p:cNvSpPr>
          <p:nvPr/>
        </p:nvSpPr>
        <p:spPr bwMode="auto">
          <a:xfrm>
            <a:off x="1022651" y="4373261"/>
            <a:ext cx="39688" cy="1587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25" h="1">
                <a:moveTo>
                  <a:pt x="24" y="0"/>
                </a:moveTo>
                <a:lnTo>
                  <a:pt x="8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17" name="Line 116">
            <a:extLst>
              <a:ext uri="{FF2B5EF4-FFF2-40B4-BE49-F238E27FC236}">
                <a16:creationId xmlns:a16="http://schemas.microsoft.com/office/drawing/2014/main" id="{868569F1-FA3F-4607-A0AC-C0A17333E2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8839" y="4373261"/>
            <a:ext cx="23812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18" name="Freeform 117">
            <a:extLst>
              <a:ext uri="{FF2B5EF4-FFF2-40B4-BE49-F238E27FC236}">
                <a16:creationId xmlns:a16="http://schemas.microsoft.com/office/drawing/2014/main" id="{49B64CA1-5EF2-455C-BE48-6CB2E1FE003D}"/>
              </a:ext>
            </a:extLst>
          </p:cNvPr>
          <p:cNvSpPr>
            <a:spLocks/>
          </p:cNvSpPr>
          <p:nvPr/>
        </p:nvSpPr>
        <p:spPr bwMode="auto">
          <a:xfrm>
            <a:off x="960739" y="4373261"/>
            <a:ext cx="39687" cy="14287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8" y="0"/>
              </a:cxn>
              <a:cxn ang="0">
                <a:pos x="0" y="8"/>
              </a:cxn>
            </a:cxnLst>
            <a:rect l="0" t="0" r="r" b="b"/>
            <a:pathLst>
              <a:path w="25" h="9">
                <a:moveTo>
                  <a:pt x="24" y="0"/>
                </a:moveTo>
                <a:lnTo>
                  <a:pt x="8" y="0"/>
                </a:lnTo>
                <a:lnTo>
                  <a:pt x="0" y="8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19" name="Line 118">
            <a:extLst>
              <a:ext uri="{FF2B5EF4-FFF2-40B4-BE49-F238E27FC236}">
                <a16:creationId xmlns:a16="http://schemas.microsoft.com/office/drawing/2014/main" id="{7FA438CB-B065-49F1-B2E7-475825151B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6926" y="4385961"/>
            <a:ext cx="23813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20" name="Freeform 119">
            <a:extLst>
              <a:ext uri="{FF2B5EF4-FFF2-40B4-BE49-F238E27FC236}">
                <a16:creationId xmlns:a16="http://schemas.microsoft.com/office/drawing/2014/main" id="{C510F2D7-11BD-44D7-9D99-2A1F00883DD1}"/>
              </a:ext>
            </a:extLst>
          </p:cNvPr>
          <p:cNvSpPr>
            <a:spLocks/>
          </p:cNvSpPr>
          <p:nvPr/>
        </p:nvSpPr>
        <p:spPr bwMode="auto">
          <a:xfrm>
            <a:off x="898826" y="4385961"/>
            <a:ext cx="39688" cy="1587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25" h="1">
                <a:moveTo>
                  <a:pt x="24" y="0"/>
                </a:moveTo>
                <a:lnTo>
                  <a:pt x="8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21" name="Line 120">
            <a:extLst>
              <a:ext uri="{FF2B5EF4-FFF2-40B4-BE49-F238E27FC236}">
                <a16:creationId xmlns:a16="http://schemas.microsoft.com/office/drawing/2014/main" id="{E45BAC2E-0014-4049-8FDC-E51BD1755B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3426" y="4385961"/>
            <a:ext cx="2540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22" name="Freeform 121">
            <a:extLst>
              <a:ext uri="{FF2B5EF4-FFF2-40B4-BE49-F238E27FC236}">
                <a16:creationId xmlns:a16="http://schemas.microsoft.com/office/drawing/2014/main" id="{10637932-A476-487C-ABFA-5AF81EC73E16}"/>
              </a:ext>
            </a:extLst>
          </p:cNvPr>
          <p:cNvSpPr>
            <a:spLocks/>
          </p:cNvSpPr>
          <p:nvPr/>
        </p:nvSpPr>
        <p:spPr bwMode="auto">
          <a:xfrm>
            <a:off x="836914" y="4385961"/>
            <a:ext cx="38100" cy="1587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24" h="1">
                <a:moveTo>
                  <a:pt x="23" y="0"/>
                </a:moveTo>
                <a:lnTo>
                  <a:pt x="8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23" name="Line 122">
            <a:extLst>
              <a:ext uri="{FF2B5EF4-FFF2-40B4-BE49-F238E27FC236}">
                <a16:creationId xmlns:a16="http://schemas.microsoft.com/office/drawing/2014/main" id="{E08A99C7-BE26-4037-BFA8-F0DB71C16F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1514" y="4385961"/>
            <a:ext cx="2540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24" name="Line 123">
            <a:extLst>
              <a:ext uri="{FF2B5EF4-FFF2-40B4-BE49-F238E27FC236}">
                <a16:creationId xmlns:a16="http://schemas.microsoft.com/office/drawing/2014/main" id="{08D29065-B696-4B3D-9280-11668B54C4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7701" y="4385961"/>
            <a:ext cx="23813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25" name="Freeform 124">
            <a:extLst>
              <a:ext uri="{FF2B5EF4-FFF2-40B4-BE49-F238E27FC236}">
                <a16:creationId xmlns:a16="http://schemas.microsoft.com/office/drawing/2014/main" id="{AC6CE1A9-4CF4-4D42-A680-D80F79E58A34}"/>
              </a:ext>
            </a:extLst>
          </p:cNvPr>
          <p:cNvSpPr>
            <a:spLocks/>
          </p:cNvSpPr>
          <p:nvPr/>
        </p:nvSpPr>
        <p:spPr bwMode="auto">
          <a:xfrm>
            <a:off x="749601" y="4385961"/>
            <a:ext cx="39688" cy="1587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25" h="1">
                <a:moveTo>
                  <a:pt x="24" y="0"/>
                </a:moveTo>
                <a:lnTo>
                  <a:pt x="8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26" name="Line 125">
            <a:extLst>
              <a:ext uri="{FF2B5EF4-FFF2-40B4-BE49-F238E27FC236}">
                <a16:creationId xmlns:a16="http://schemas.microsoft.com/office/drawing/2014/main" id="{3F25DC39-67EF-47D1-B31E-1F251F3EE5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5789" y="4385961"/>
            <a:ext cx="23812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27" name="Freeform 126">
            <a:extLst>
              <a:ext uri="{FF2B5EF4-FFF2-40B4-BE49-F238E27FC236}">
                <a16:creationId xmlns:a16="http://schemas.microsoft.com/office/drawing/2014/main" id="{82ED68DF-7AC2-495E-8717-178D8730952A}"/>
              </a:ext>
            </a:extLst>
          </p:cNvPr>
          <p:cNvSpPr>
            <a:spLocks/>
          </p:cNvSpPr>
          <p:nvPr/>
        </p:nvSpPr>
        <p:spPr bwMode="auto">
          <a:xfrm>
            <a:off x="687689" y="4385961"/>
            <a:ext cx="39687" cy="1587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25" h="1">
                <a:moveTo>
                  <a:pt x="24" y="0"/>
                </a:moveTo>
                <a:lnTo>
                  <a:pt x="8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28" name="Line 127">
            <a:extLst>
              <a:ext uri="{FF2B5EF4-FFF2-40B4-BE49-F238E27FC236}">
                <a16:creationId xmlns:a16="http://schemas.microsoft.com/office/drawing/2014/main" id="{4DA66737-0CC6-47AA-B3C9-0A6D952C7A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2289" y="4385961"/>
            <a:ext cx="2540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6696925A-7259-4970-961F-650486409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64" y="4431998"/>
            <a:ext cx="460375" cy="257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sz="1100" dirty="0">
                <a:solidFill>
                  <a:srgbClr val="000000"/>
                </a:solidFill>
              </a:rPr>
              <a:t>1500</a:t>
            </a: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E4AA3BD3-1593-4493-A9DC-8E62320E69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8526" y="4431998"/>
            <a:ext cx="460375" cy="257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sz="1100">
                <a:solidFill>
                  <a:srgbClr val="000000"/>
                </a:solidFill>
              </a:rPr>
              <a:t>1700</a:t>
            </a:r>
          </a:p>
        </p:txBody>
      </p:sp>
      <p:grpSp>
        <p:nvGrpSpPr>
          <p:cNvPr id="560" name="Csoportba foglalás 559">
            <a:extLst>
              <a:ext uri="{FF2B5EF4-FFF2-40B4-BE49-F238E27FC236}">
                <a16:creationId xmlns:a16="http://schemas.microsoft.com/office/drawing/2014/main" id="{70B9EE0F-6971-4A00-B0A0-D71E36B453F2}"/>
              </a:ext>
            </a:extLst>
          </p:cNvPr>
          <p:cNvGrpSpPr/>
          <p:nvPr/>
        </p:nvGrpSpPr>
        <p:grpSpPr>
          <a:xfrm>
            <a:off x="643239" y="2720673"/>
            <a:ext cx="1211263" cy="488950"/>
            <a:chOff x="4369845" y="3479800"/>
            <a:chExt cx="1211263" cy="488950"/>
          </a:xfrm>
        </p:grpSpPr>
        <p:sp>
          <p:nvSpPr>
            <p:cNvPr id="151" name="Line 166">
              <a:extLst>
                <a:ext uri="{FF2B5EF4-FFF2-40B4-BE49-F238E27FC236}">
                  <a16:creationId xmlns:a16="http://schemas.microsoft.com/office/drawing/2014/main" id="{70F8EAC4-AC13-46D5-87AA-7A3F990E17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69845" y="3968750"/>
              <a:ext cx="1211263" cy="0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prstDash val="dash"/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2" name="Text Box 167">
              <a:extLst>
                <a:ext uri="{FF2B5EF4-FFF2-40B4-BE49-F238E27FC236}">
                  <a16:creationId xmlns:a16="http://schemas.microsoft.com/office/drawing/2014/main" id="{417C38E2-D5BB-4611-9BA1-2A1ABC003A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07957" y="3479800"/>
              <a:ext cx="51752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b="1" dirty="0"/>
                <a:t>1/2</a:t>
              </a:r>
            </a:p>
          </p:txBody>
        </p:sp>
      </p:grpSp>
      <p:sp>
        <p:nvSpPr>
          <p:cNvPr id="157" name="Szövegdoboz 156">
            <a:extLst>
              <a:ext uri="{FF2B5EF4-FFF2-40B4-BE49-F238E27FC236}">
                <a16:creationId xmlns:a16="http://schemas.microsoft.com/office/drawing/2014/main" id="{BE737978-124B-4AAE-93FC-9D38B4382713}"/>
              </a:ext>
            </a:extLst>
          </p:cNvPr>
          <p:cNvSpPr txBox="1"/>
          <p:nvPr/>
        </p:nvSpPr>
        <p:spPr>
          <a:xfrm>
            <a:off x="2769707" y="4606623"/>
            <a:ext cx="16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x=mért értékek</a:t>
            </a:r>
          </a:p>
        </p:txBody>
      </p:sp>
      <p:sp>
        <p:nvSpPr>
          <p:cNvPr id="158" name="Szövegdoboz 157">
            <a:extLst>
              <a:ext uri="{FF2B5EF4-FFF2-40B4-BE49-F238E27FC236}">
                <a16:creationId xmlns:a16="http://schemas.microsoft.com/office/drawing/2014/main" id="{4F436EE6-93A3-40C2-A403-9311A2E7DB4A}"/>
              </a:ext>
            </a:extLst>
          </p:cNvPr>
          <p:cNvSpPr txBox="1"/>
          <p:nvPr/>
        </p:nvSpPr>
        <p:spPr>
          <a:xfrm rot="16200000">
            <a:off x="-1363940" y="2550582"/>
            <a:ext cx="327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/>
              <a:t>dN</a:t>
            </a:r>
            <a:r>
              <a:rPr lang="hu-HU" dirty="0"/>
              <a:t>/N = a mért érték gyakorisága </a:t>
            </a:r>
          </a:p>
        </p:txBody>
      </p:sp>
      <p:grpSp>
        <p:nvGrpSpPr>
          <p:cNvPr id="559" name="Csoportba foglalás 558">
            <a:extLst>
              <a:ext uri="{FF2B5EF4-FFF2-40B4-BE49-F238E27FC236}">
                <a16:creationId xmlns:a16="http://schemas.microsoft.com/office/drawing/2014/main" id="{1B012391-707B-463C-9E70-BD9B04A7CD05}"/>
              </a:ext>
            </a:extLst>
          </p:cNvPr>
          <p:cNvGrpSpPr/>
          <p:nvPr/>
        </p:nvGrpSpPr>
        <p:grpSpPr>
          <a:xfrm>
            <a:off x="662287" y="1731660"/>
            <a:ext cx="1689549" cy="369332"/>
            <a:chOff x="4388893" y="2490787"/>
            <a:chExt cx="1689549" cy="369332"/>
          </a:xfrm>
        </p:grpSpPr>
        <p:sp>
          <p:nvSpPr>
            <p:cNvPr id="159" name="Line 166">
              <a:extLst>
                <a:ext uri="{FF2B5EF4-FFF2-40B4-BE49-F238E27FC236}">
                  <a16:creationId xmlns:a16="http://schemas.microsoft.com/office/drawing/2014/main" id="{B2BB3E94-77DE-45E8-8F27-C9DEBA0DAE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88893" y="2820987"/>
              <a:ext cx="1689549" cy="7937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prstDash val="dash"/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60" name="Text Box 167">
              <a:extLst>
                <a:ext uri="{FF2B5EF4-FFF2-40B4-BE49-F238E27FC236}">
                  <a16:creationId xmlns:a16="http://schemas.microsoft.com/office/drawing/2014/main" id="{880BF86F-BE5C-4D25-9F37-774A9E42D6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26660" y="2490787"/>
              <a:ext cx="51809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b="1" dirty="0"/>
                <a:t>1/1</a:t>
              </a:r>
            </a:p>
          </p:txBody>
        </p:sp>
      </p:grpSp>
      <p:grpSp>
        <p:nvGrpSpPr>
          <p:cNvPr id="561" name="Csoportba foglalás 560">
            <a:extLst>
              <a:ext uri="{FF2B5EF4-FFF2-40B4-BE49-F238E27FC236}">
                <a16:creationId xmlns:a16="http://schemas.microsoft.com/office/drawing/2014/main" id="{5AC27F86-4E4B-4826-B1CA-3627BE1EC4D8}"/>
              </a:ext>
            </a:extLst>
          </p:cNvPr>
          <p:cNvGrpSpPr/>
          <p:nvPr/>
        </p:nvGrpSpPr>
        <p:grpSpPr>
          <a:xfrm>
            <a:off x="1871964" y="2755598"/>
            <a:ext cx="914400" cy="1628775"/>
            <a:chOff x="5598570" y="3514725"/>
            <a:chExt cx="914400" cy="1628775"/>
          </a:xfrm>
        </p:grpSpPr>
        <p:sp>
          <p:nvSpPr>
            <p:cNvPr id="153" name="Line 168">
              <a:extLst>
                <a:ext uri="{FF2B5EF4-FFF2-40B4-BE49-F238E27FC236}">
                  <a16:creationId xmlns:a16="http://schemas.microsoft.com/office/drawing/2014/main" id="{60C5B86D-9BAA-47B4-A3D1-6C96D4ABDE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608095" y="3968750"/>
              <a:ext cx="895350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4" name="Line 169">
              <a:extLst>
                <a:ext uri="{FF2B5EF4-FFF2-40B4-BE49-F238E27FC236}">
                  <a16:creationId xmlns:a16="http://schemas.microsoft.com/office/drawing/2014/main" id="{1E3BD958-63E7-45B3-A93E-16F27C688B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98570" y="3968750"/>
              <a:ext cx="0" cy="117475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prstDash val="dash"/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5" name="Line 170">
              <a:extLst>
                <a:ext uri="{FF2B5EF4-FFF2-40B4-BE49-F238E27FC236}">
                  <a16:creationId xmlns:a16="http://schemas.microsoft.com/office/drawing/2014/main" id="{651FBE4A-76D9-4932-BC46-3FBCD1F234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12970" y="3968750"/>
              <a:ext cx="0" cy="117475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prstDash val="dash"/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1" name="Szövegdoboz 160">
                  <a:extLst>
                    <a:ext uri="{FF2B5EF4-FFF2-40B4-BE49-F238E27FC236}">
                      <a16:creationId xmlns:a16="http://schemas.microsoft.com/office/drawing/2014/main" id="{2667146B-A677-4F37-A485-F89D986818ED}"/>
                    </a:ext>
                  </a:extLst>
                </p:cNvPr>
                <p:cNvSpPr txBox="1"/>
                <p:nvPr/>
              </p:nvSpPr>
              <p:spPr>
                <a:xfrm>
                  <a:off x="5805232" y="3514725"/>
                  <a:ext cx="48519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hu-HU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oMath>
                    </m:oMathPara>
                  </a14:m>
                  <a:endParaRPr lang="hu-HU" sz="2400" dirty="0"/>
                </a:p>
              </p:txBody>
            </p:sp>
          </mc:Choice>
          <mc:Fallback xmlns="">
            <p:sp>
              <p:nvSpPr>
                <p:cNvPr id="161" name="Szövegdoboz 160">
                  <a:extLst>
                    <a:ext uri="{FF2B5EF4-FFF2-40B4-BE49-F238E27FC236}">
                      <a16:creationId xmlns:a16="http://schemas.microsoft.com/office/drawing/2014/main" id="{2667146B-A677-4F37-A485-F89D986818E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05232" y="3514725"/>
                  <a:ext cx="485197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16250" r="-5000" b="-14754"/>
                  </a:stretch>
                </a:blipFill>
              </p:spPr>
              <p:txBody>
                <a:bodyPr/>
                <a:lstStyle/>
                <a:p>
                  <a:r>
                    <a:rPr lang="hu-H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82" name="Csoportba foglalás 581">
            <a:extLst>
              <a:ext uri="{FF2B5EF4-FFF2-40B4-BE49-F238E27FC236}">
                <a16:creationId xmlns:a16="http://schemas.microsoft.com/office/drawing/2014/main" id="{2D634D9F-5BD4-411D-95DC-5B3484D41D2B}"/>
              </a:ext>
            </a:extLst>
          </p:cNvPr>
          <p:cNvGrpSpPr/>
          <p:nvPr/>
        </p:nvGrpSpPr>
        <p:grpSpPr>
          <a:xfrm>
            <a:off x="4601781" y="5040158"/>
            <a:ext cx="4390964" cy="1213290"/>
            <a:chOff x="5602445" y="4584773"/>
            <a:chExt cx="4390964" cy="1668675"/>
          </a:xfrm>
        </p:grpSpPr>
        <p:sp>
          <p:nvSpPr>
            <p:cNvPr id="198" name="Line 38">
              <a:extLst>
                <a:ext uri="{FF2B5EF4-FFF2-40B4-BE49-F238E27FC236}">
                  <a16:creationId xmlns:a16="http://schemas.microsoft.com/office/drawing/2014/main" id="{D4877DF9-3A85-4074-8164-D986644099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943262" y="6236162"/>
              <a:ext cx="50147" cy="8067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99" name="Freeform 39">
              <a:extLst>
                <a:ext uri="{FF2B5EF4-FFF2-40B4-BE49-F238E27FC236}">
                  <a16:creationId xmlns:a16="http://schemas.microsoft.com/office/drawing/2014/main" id="{17FC73C1-117B-4137-97CA-4081CFF4849A}"/>
                </a:ext>
              </a:extLst>
            </p:cNvPr>
            <p:cNvSpPr>
              <a:spLocks/>
            </p:cNvSpPr>
            <p:nvPr/>
          </p:nvSpPr>
          <p:spPr bwMode="auto">
            <a:xfrm>
              <a:off x="9871176" y="6226943"/>
              <a:ext cx="75220" cy="10372"/>
            </a:xfrm>
            <a:custGeom>
              <a:avLst/>
              <a:gdLst/>
              <a:ahLst/>
              <a:cxnLst>
                <a:cxn ang="0">
                  <a:pos x="23" y="8"/>
                </a:cxn>
                <a:cxn ang="0">
                  <a:pos x="8" y="8"/>
                </a:cxn>
                <a:cxn ang="0">
                  <a:pos x="0" y="0"/>
                </a:cxn>
              </a:cxnLst>
              <a:rect l="0" t="0" r="r" b="b"/>
              <a:pathLst>
                <a:path w="24" h="9">
                  <a:moveTo>
                    <a:pt x="23" y="8"/>
                  </a:moveTo>
                  <a:lnTo>
                    <a:pt x="8" y="8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00" name="Line 40">
              <a:extLst>
                <a:ext uri="{FF2B5EF4-FFF2-40B4-BE49-F238E27FC236}">
                  <a16:creationId xmlns:a16="http://schemas.microsoft.com/office/drawing/2014/main" id="{834C8206-8945-4F59-BA0A-083CCF365B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821029" y="6208504"/>
              <a:ext cx="50147" cy="18438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01" name="Freeform 41">
              <a:extLst>
                <a:ext uri="{FF2B5EF4-FFF2-40B4-BE49-F238E27FC236}">
                  <a16:creationId xmlns:a16="http://schemas.microsoft.com/office/drawing/2014/main" id="{E2BAD365-45F0-43EE-B1FD-641F998AE8BC}"/>
                </a:ext>
              </a:extLst>
            </p:cNvPr>
            <p:cNvSpPr>
              <a:spLocks/>
            </p:cNvSpPr>
            <p:nvPr/>
          </p:nvSpPr>
          <p:spPr bwMode="auto">
            <a:xfrm>
              <a:off x="9748944" y="6199285"/>
              <a:ext cx="75220" cy="10372"/>
            </a:xfrm>
            <a:custGeom>
              <a:avLst/>
              <a:gdLst/>
              <a:ahLst/>
              <a:cxnLst>
                <a:cxn ang="0">
                  <a:pos x="23" y="8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r" b="b"/>
              <a:pathLst>
                <a:path w="24" h="9">
                  <a:moveTo>
                    <a:pt x="23" y="8"/>
                  </a:moveTo>
                  <a:lnTo>
                    <a:pt x="7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02" name="Line 42">
              <a:extLst>
                <a:ext uri="{FF2B5EF4-FFF2-40B4-BE49-F238E27FC236}">
                  <a16:creationId xmlns:a16="http://schemas.microsoft.com/office/drawing/2014/main" id="{95A89DDB-0055-4CE3-9752-B548D05DC3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698798" y="6182000"/>
              <a:ext cx="50147" cy="17286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03" name="Freeform 43">
              <a:extLst>
                <a:ext uri="{FF2B5EF4-FFF2-40B4-BE49-F238E27FC236}">
                  <a16:creationId xmlns:a16="http://schemas.microsoft.com/office/drawing/2014/main" id="{68065480-A441-406D-813F-ACB2177F8A5E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3578" y="6163561"/>
              <a:ext cx="78353" cy="19590"/>
            </a:xfrm>
            <a:custGeom>
              <a:avLst/>
              <a:gdLst/>
              <a:ahLst/>
              <a:cxnLst>
                <a:cxn ang="0">
                  <a:pos x="24" y="16"/>
                </a:cxn>
                <a:cxn ang="0">
                  <a:pos x="8" y="8"/>
                </a:cxn>
                <a:cxn ang="0">
                  <a:pos x="0" y="0"/>
                </a:cxn>
              </a:cxnLst>
              <a:rect l="0" t="0" r="r" b="b"/>
              <a:pathLst>
                <a:path w="25" h="17">
                  <a:moveTo>
                    <a:pt x="24" y="16"/>
                  </a:moveTo>
                  <a:lnTo>
                    <a:pt x="8" y="8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04" name="Line 44">
              <a:extLst>
                <a:ext uri="{FF2B5EF4-FFF2-40B4-BE49-F238E27FC236}">
                  <a16:creationId xmlns:a16="http://schemas.microsoft.com/office/drawing/2014/main" id="{87404EB9-A6BB-438A-9B47-788408F4CA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576564" y="6135904"/>
              <a:ext cx="47013" cy="27658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05" name="Freeform 45">
              <a:extLst>
                <a:ext uri="{FF2B5EF4-FFF2-40B4-BE49-F238E27FC236}">
                  <a16:creationId xmlns:a16="http://schemas.microsoft.com/office/drawing/2014/main" id="{F9AB0608-417D-4A3A-ADE5-93A2C39320C2}"/>
                </a:ext>
              </a:extLst>
            </p:cNvPr>
            <p:cNvSpPr>
              <a:spLocks/>
            </p:cNvSpPr>
            <p:nvPr/>
          </p:nvSpPr>
          <p:spPr bwMode="auto">
            <a:xfrm>
              <a:off x="9501344" y="6109398"/>
              <a:ext cx="78355" cy="27658"/>
            </a:xfrm>
            <a:custGeom>
              <a:avLst/>
              <a:gdLst/>
              <a:ahLst/>
              <a:cxnLst>
                <a:cxn ang="0">
                  <a:pos x="24" y="23"/>
                </a:cxn>
                <a:cxn ang="0">
                  <a:pos x="8" y="8"/>
                </a:cxn>
                <a:cxn ang="0">
                  <a:pos x="0" y="0"/>
                </a:cxn>
              </a:cxnLst>
              <a:rect l="0" t="0" r="r" b="b"/>
              <a:pathLst>
                <a:path w="25" h="24">
                  <a:moveTo>
                    <a:pt x="24" y="23"/>
                  </a:moveTo>
                  <a:lnTo>
                    <a:pt x="8" y="8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06" name="Line 46">
              <a:extLst>
                <a:ext uri="{FF2B5EF4-FFF2-40B4-BE49-F238E27FC236}">
                  <a16:creationId xmlns:a16="http://schemas.microsoft.com/office/drawing/2014/main" id="{9BE65189-2C97-433A-8A19-EEA04FEF54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454333" y="6081740"/>
              <a:ext cx="47011" cy="27658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07" name="Freeform 47">
              <a:extLst>
                <a:ext uri="{FF2B5EF4-FFF2-40B4-BE49-F238E27FC236}">
                  <a16:creationId xmlns:a16="http://schemas.microsoft.com/office/drawing/2014/main" id="{7F1A393C-809D-43FC-A59E-80394D86A4DD}"/>
                </a:ext>
              </a:extLst>
            </p:cNvPr>
            <p:cNvSpPr>
              <a:spLocks/>
            </p:cNvSpPr>
            <p:nvPr/>
          </p:nvSpPr>
          <p:spPr bwMode="auto">
            <a:xfrm>
              <a:off x="9379113" y="6046016"/>
              <a:ext cx="78353" cy="36877"/>
            </a:xfrm>
            <a:custGeom>
              <a:avLst/>
              <a:gdLst/>
              <a:ahLst/>
              <a:cxnLst>
                <a:cxn ang="0">
                  <a:pos x="24" y="31"/>
                </a:cxn>
                <a:cxn ang="0">
                  <a:pos x="8" y="16"/>
                </a:cxn>
                <a:cxn ang="0">
                  <a:pos x="0" y="0"/>
                </a:cxn>
              </a:cxnLst>
              <a:rect l="0" t="0" r="r" b="b"/>
              <a:pathLst>
                <a:path w="25" h="32">
                  <a:moveTo>
                    <a:pt x="24" y="31"/>
                  </a:moveTo>
                  <a:lnTo>
                    <a:pt x="8" y="16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08" name="Line 48">
              <a:extLst>
                <a:ext uri="{FF2B5EF4-FFF2-40B4-BE49-F238E27FC236}">
                  <a16:creationId xmlns:a16="http://schemas.microsoft.com/office/drawing/2014/main" id="{E52F8990-293F-4881-BE93-F260E7BB63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332099" y="6010292"/>
              <a:ext cx="47013" cy="35725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09" name="Line 49">
              <a:extLst>
                <a:ext uri="{FF2B5EF4-FFF2-40B4-BE49-F238E27FC236}">
                  <a16:creationId xmlns:a16="http://schemas.microsoft.com/office/drawing/2014/main" id="{97E9A3FF-4432-4B12-B5DC-06D7472355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281953" y="5965348"/>
              <a:ext cx="50147" cy="44943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0" name="Freeform 50">
              <a:extLst>
                <a:ext uri="{FF2B5EF4-FFF2-40B4-BE49-F238E27FC236}">
                  <a16:creationId xmlns:a16="http://schemas.microsoft.com/office/drawing/2014/main" id="{EA351A84-412F-410F-8D46-641F48F7F2F6}"/>
                </a:ext>
              </a:extLst>
            </p:cNvPr>
            <p:cNvSpPr>
              <a:spLocks/>
            </p:cNvSpPr>
            <p:nvPr/>
          </p:nvSpPr>
          <p:spPr bwMode="auto">
            <a:xfrm>
              <a:off x="9206733" y="5920404"/>
              <a:ext cx="78355" cy="46096"/>
            </a:xfrm>
            <a:custGeom>
              <a:avLst/>
              <a:gdLst/>
              <a:ahLst/>
              <a:cxnLst>
                <a:cxn ang="0">
                  <a:pos x="24" y="39"/>
                </a:cxn>
                <a:cxn ang="0">
                  <a:pos x="8" y="23"/>
                </a:cxn>
                <a:cxn ang="0">
                  <a:pos x="0" y="0"/>
                </a:cxn>
              </a:cxnLst>
              <a:rect l="0" t="0" r="r" b="b"/>
              <a:pathLst>
                <a:path w="25" h="40">
                  <a:moveTo>
                    <a:pt x="24" y="39"/>
                  </a:moveTo>
                  <a:lnTo>
                    <a:pt x="8" y="23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1" name="Line 51">
              <a:extLst>
                <a:ext uri="{FF2B5EF4-FFF2-40B4-BE49-F238E27FC236}">
                  <a16:creationId xmlns:a16="http://schemas.microsoft.com/office/drawing/2014/main" id="{2C22B63F-5559-40B6-83C2-E3593A71A0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159721" y="5866242"/>
              <a:ext cx="47011" cy="54162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2" name="Freeform 52">
              <a:extLst>
                <a:ext uri="{FF2B5EF4-FFF2-40B4-BE49-F238E27FC236}">
                  <a16:creationId xmlns:a16="http://schemas.microsoft.com/office/drawing/2014/main" id="{42AB8595-D558-44E6-A3BC-2EE135F5A9A3}"/>
                </a:ext>
              </a:extLst>
            </p:cNvPr>
            <p:cNvSpPr>
              <a:spLocks/>
            </p:cNvSpPr>
            <p:nvPr/>
          </p:nvSpPr>
          <p:spPr bwMode="auto">
            <a:xfrm>
              <a:off x="9084502" y="5812079"/>
              <a:ext cx="78353" cy="55315"/>
            </a:xfrm>
            <a:custGeom>
              <a:avLst/>
              <a:gdLst/>
              <a:ahLst/>
              <a:cxnLst>
                <a:cxn ang="0">
                  <a:pos x="24" y="47"/>
                </a:cxn>
                <a:cxn ang="0">
                  <a:pos x="8" y="23"/>
                </a:cxn>
                <a:cxn ang="0">
                  <a:pos x="0" y="0"/>
                </a:cxn>
              </a:cxnLst>
              <a:rect l="0" t="0" r="r" b="b"/>
              <a:pathLst>
                <a:path w="25" h="48">
                  <a:moveTo>
                    <a:pt x="24" y="47"/>
                  </a:moveTo>
                  <a:lnTo>
                    <a:pt x="8" y="23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3" name="Line 53">
              <a:extLst>
                <a:ext uri="{FF2B5EF4-FFF2-40B4-BE49-F238E27FC236}">
                  <a16:creationId xmlns:a16="http://schemas.microsoft.com/office/drawing/2014/main" id="{FCCFA206-129A-44AC-A8C1-8DB5C74F9F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037488" y="5748697"/>
              <a:ext cx="47013" cy="63382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4" name="Freeform 54">
              <a:extLst>
                <a:ext uri="{FF2B5EF4-FFF2-40B4-BE49-F238E27FC236}">
                  <a16:creationId xmlns:a16="http://schemas.microsoft.com/office/drawing/2014/main" id="{9731767D-DA15-40A4-AC36-38882E92ED44}"/>
                </a:ext>
              </a:extLst>
            </p:cNvPr>
            <p:cNvSpPr>
              <a:spLocks/>
            </p:cNvSpPr>
            <p:nvPr/>
          </p:nvSpPr>
          <p:spPr bwMode="auto">
            <a:xfrm>
              <a:off x="8962268" y="5685315"/>
              <a:ext cx="78355" cy="64534"/>
            </a:xfrm>
            <a:custGeom>
              <a:avLst/>
              <a:gdLst/>
              <a:ahLst/>
              <a:cxnLst>
                <a:cxn ang="0">
                  <a:pos x="24" y="55"/>
                </a:cxn>
                <a:cxn ang="0">
                  <a:pos x="8" y="31"/>
                </a:cxn>
                <a:cxn ang="0">
                  <a:pos x="0" y="0"/>
                </a:cxn>
              </a:cxnLst>
              <a:rect l="0" t="0" r="r" b="b"/>
              <a:pathLst>
                <a:path w="25" h="56">
                  <a:moveTo>
                    <a:pt x="24" y="55"/>
                  </a:moveTo>
                  <a:lnTo>
                    <a:pt x="8" y="31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5" name="Line 55">
              <a:extLst>
                <a:ext uri="{FF2B5EF4-FFF2-40B4-BE49-F238E27FC236}">
                  <a16:creationId xmlns:a16="http://schemas.microsoft.com/office/drawing/2014/main" id="{E21498FC-1A54-4409-83A4-98B4AD1D01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915257" y="5612714"/>
              <a:ext cx="47011" cy="72601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6" name="Freeform 56">
              <a:extLst>
                <a:ext uri="{FF2B5EF4-FFF2-40B4-BE49-F238E27FC236}">
                  <a16:creationId xmlns:a16="http://schemas.microsoft.com/office/drawing/2014/main" id="{94484F38-5D67-4C8D-A347-F269A0FC9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8840037" y="5541265"/>
              <a:ext cx="78353" cy="72601"/>
            </a:xfrm>
            <a:custGeom>
              <a:avLst/>
              <a:gdLst/>
              <a:ahLst/>
              <a:cxnLst>
                <a:cxn ang="0">
                  <a:pos x="24" y="62"/>
                </a:cxn>
                <a:cxn ang="0">
                  <a:pos x="8" y="31"/>
                </a:cxn>
                <a:cxn ang="0">
                  <a:pos x="0" y="0"/>
                </a:cxn>
              </a:cxnLst>
              <a:rect l="0" t="0" r="r" b="b"/>
              <a:pathLst>
                <a:path w="25" h="63">
                  <a:moveTo>
                    <a:pt x="24" y="62"/>
                  </a:moveTo>
                  <a:lnTo>
                    <a:pt x="8" y="31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7" name="Freeform 57">
              <a:extLst>
                <a:ext uri="{FF2B5EF4-FFF2-40B4-BE49-F238E27FC236}">
                  <a16:creationId xmlns:a16="http://schemas.microsoft.com/office/drawing/2014/main" id="{A0FFE51F-A4B7-4FE7-A0FA-1E342D295A83}"/>
                </a:ext>
              </a:extLst>
            </p:cNvPr>
            <p:cNvSpPr>
              <a:spLocks/>
            </p:cNvSpPr>
            <p:nvPr/>
          </p:nvSpPr>
          <p:spPr bwMode="auto">
            <a:xfrm>
              <a:off x="8789890" y="5459444"/>
              <a:ext cx="53280" cy="82973"/>
            </a:xfrm>
            <a:custGeom>
              <a:avLst/>
              <a:gdLst/>
              <a:ahLst/>
              <a:cxnLst>
                <a:cxn ang="0">
                  <a:pos x="16" y="71"/>
                </a:cxn>
                <a:cxn ang="0">
                  <a:pos x="8" y="32"/>
                </a:cxn>
                <a:cxn ang="0">
                  <a:pos x="0" y="0"/>
                </a:cxn>
              </a:cxnLst>
              <a:rect l="0" t="0" r="r" b="b"/>
              <a:pathLst>
                <a:path w="17" h="72">
                  <a:moveTo>
                    <a:pt x="16" y="71"/>
                  </a:moveTo>
                  <a:lnTo>
                    <a:pt x="8" y="32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8" name="Freeform 58">
              <a:extLst>
                <a:ext uri="{FF2B5EF4-FFF2-40B4-BE49-F238E27FC236}">
                  <a16:creationId xmlns:a16="http://schemas.microsoft.com/office/drawing/2014/main" id="{B6F65C7E-A6FD-44D8-A1AB-E598949B3A78}"/>
                </a:ext>
              </a:extLst>
            </p:cNvPr>
            <p:cNvSpPr>
              <a:spLocks/>
            </p:cNvSpPr>
            <p:nvPr/>
          </p:nvSpPr>
          <p:spPr bwMode="auto">
            <a:xfrm>
              <a:off x="8717803" y="5387996"/>
              <a:ext cx="75220" cy="72602"/>
            </a:xfrm>
            <a:custGeom>
              <a:avLst/>
              <a:gdLst/>
              <a:ahLst/>
              <a:cxnLst>
                <a:cxn ang="0">
                  <a:pos x="23" y="62"/>
                </a:cxn>
                <a:cxn ang="0">
                  <a:pos x="8" y="31"/>
                </a:cxn>
                <a:cxn ang="0">
                  <a:pos x="0" y="0"/>
                </a:cxn>
              </a:cxnLst>
              <a:rect l="0" t="0" r="r" b="b"/>
              <a:pathLst>
                <a:path w="24" h="63">
                  <a:moveTo>
                    <a:pt x="23" y="62"/>
                  </a:moveTo>
                  <a:lnTo>
                    <a:pt x="8" y="31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9" name="Line 59">
              <a:extLst>
                <a:ext uri="{FF2B5EF4-FFF2-40B4-BE49-F238E27FC236}">
                  <a16:creationId xmlns:a16="http://schemas.microsoft.com/office/drawing/2014/main" id="{A255D0DD-71D0-4A5E-87D9-4AD3369FF7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667657" y="5306175"/>
              <a:ext cx="50147" cy="8182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0" name="Freeform 60">
              <a:extLst>
                <a:ext uri="{FF2B5EF4-FFF2-40B4-BE49-F238E27FC236}">
                  <a16:creationId xmlns:a16="http://schemas.microsoft.com/office/drawing/2014/main" id="{ACBF1D3C-7FCA-48D6-B593-95CE561BC039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5572" y="5225507"/>
              <a:ext cx="75220" cy="81820"/>
            </a:xfrm>
            <a:custGeom>
              <a:avLst/>
              <a:gdLst/>
              <a:ahLst/>
              <a:cxnLst>
                <a:cxn ang="0">
                  <a:pos x="23" y="70"/>
                </a:cxn>
                <a:cxn ang="0">
                  <a:pos x="8" y="31"/>
                </a:cxn>
                <a:cxn ang="0">
                  <a:pos x="0" y="0"/>
                </a:cxn>
              </a:cxnLst>
              <a:rect l="0" t="0" r="r" b="b"/>
              <a:pathLst>
                <a:path w="24" h="71">
                  <a:moveTo>
                    <a:pt x="23" y="70"/>
                  </a:moveTo>
                  <a:lnTo>
                    <a:pt x="8" y="31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1" name="Line 61">
              <a:extLst>
                <a:ext uri="{FF2B5EF4-FFF2-40B4-BE49-F238E27FC236}">
                  <a16:creationId xmlns:a16="http://schemas.microsoft.com/office/drawing/2014/main" id="{A0C1C56D-A456-4A22-A82B-40124CFF0E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545425" y="5143687"/>
              <a:ext cx="50147" cy="81821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2" name="Line 62">
              <a:extLst>
                <a:ext uri="{FF2B5EF4-FFF2-40B4-BE49-F238E27FC236}">
                  <a16:creationId xmlns:a16="http://schemas.microsoft.com/office/drawing/2014/main" id="{2C0911F0-8681-41F1-BFE3-8635EF6651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495279" y="5072238"/>
              <a:ext cx="50147" cy="71449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3" name="Freeform 63">
              <a:extLst>
                <a:ext uri="{FF2B5EF4-FFF2-40B4-BE49-F238E27FC236}">
                  <a16:creationId xmlns:a16="http://schemas.microsoft.com/office/drawing/2014/main" id="{A8277886-C9AA-4FB6-B4C5-6189D9F1B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3192" y="4990418"/>
              <a:ext cx="75220" cy="829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8" y="32"/>
                </a:cxn>
                <a:cxn ang="0">
                  <a:pos x="0" y="0"/>
                </a:cxn>
              </a:cxnLst>
              <a:rect l="0" t="0" r="r" b="b"/>
              <a:pathLst>
                <a:path w="24" h="72">
                  <a:moveTo>
                    <a:pt x="23" y="71"/>
                  </a:moveTo>
                  <a:lnTo>
                    <a:pt x="8" y="32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4" name="Line 64">
              <a:extLst>
                <a:ext uri="{FF2B5EF4-FFF2-40B4-BE49-F238E27FC236}">
                  <a16:creationId xmlns:a16="http://schemas.microsoft.com/office/drawing/2014/main" id="{0AF9A007-5F73-45AE-AAF8-9DADCC31B0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373045" y="4918969"/>
              <a:ext cx="50147" cy="71449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5" name="Freeform 65">
              <a:extLst>
                <a:ext uri="{FF2B5EF4-FFF2-40B4-BE49-F238E27FC236}">
                  <a16:creationId xmlns:a16="http://schemas.microsoft.com/office/drawing/2014/main" id="{30A01F45-FE72-4B1D-962A-F7BF3E94F7EC}"/>
                </a:ext>
              </a:extLst>
            </p:cNvPr>
            <p:cNvSpPr>
              <a:spLocks/>
            </p:cNvSpPr>
            <p:nvPr/>
          </p:nvSpPr>
          <p:spPr bwMode="auto">
            <a:xfrm>
              <a:off x="8300961" y="4855587"/>
              <a:ext cx="75220" cy="64534"/>
            </a:xfrm>
            <a:custGeom>
              <a:avLst/>
              <a:gdLst/>
              <a:ahLst/>
              <a:cxnLst>
                <a:cxn ang="0">
                  <a:pos x="23" y="55"/>
                </a:cxn>
                <a:cxn ang="0">
                  <a:pos x="8" y="23"/>
                </a:cxn>
                <a:cxn ang="0">
                  <a:pos x="0" y="0"/>
                </a:cxn>
              </a:cxnLst>
              <a:rect l="0" t="0" r="r" b="b"/>
              <a:pathLst>
                <a:path w="24" h="56">
                  <a:moveTo>
                    <a:pt x="23" y="55"/>
                  </a:moveTo>
                  <a:lnTo>
                    <a:pt x="8" y="23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6" name="Line 66">
              <a:extLst>
                <a:ext uri="{FF2B5EF4-FFF2-40B4-BE49-F238E27FC236}">
                  <a16:creationId xmlns:a16="http://schemas.microsoft.com/office/drawing/2014/main" id="{4ED29C23-7AA4-448B-948C-3B8ACEE4B9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250814" y="4792205"/>
              <a:ext cx="50147" cy="63382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7" name="Freeform 67">
              <a:extLst>
                <a:ext uri="{FF2B5EF4-FFF2-40B4-BE49-F238E27FC236}">
                  <a16:creationId xmlns:a16="http://schemas.microsoft.com/office/drawing/2014/main" id="{510BF55F-307B-4E13-AB54-0D0FF0B4974A}"/>
                </a:ext>
              </a:extLst>
            </p:cNvPr>
            <p:cNvSpPr>
              <a:spLocks/>
            </p:cNvSpPr>
            <p:nvPr/>
          </p:nvSpPr>
          <p:spPr bwMode="auto">
            <a:xfrm>
              <a:off x="8178727" y="4738042"/>
              <a:ext cx="75220" cy="55315"/>
            </a:xfrm>
            <a:custGeom>
              <a:avLst/>
              <a:gdLst/>
              <a:ahLst/>
              <a:cxnLst>
                <a:cxn ang="0">
                  <a:pos x="23" y="47"/>
                </a:cxn>
                <a:cxn ang="0">
                  <a:pos x="8" y="24"/>
                </a:cxn>
                <a:cxn ang="0">
                  <a:pos x="0" y="0"/>
                </a:cxn>
              </a:cxnLst>
              <a:rect l="0" t="0" r="r" b="b"/>
              <a:pathLst>
                <a:path w="24" h="48">
                  <a:moveTo>
                    <a:pt x="23" y="47"/>
                  </a:moveTo>
                  <a:lnTo>
                    <a:pt x="8" y="24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" name="Freeform 68">
              <a:extLst>
                <a:ext uri="{FF2B5EF4-FFF2-40B4-BE49-F238E27FC236}">
                  <a16:creationId xmlns:a16="http://schemas.microsoft.com/office/drawing/2014/main" id="{6F863FF9-6559-429D-BE49-0610C45E84D9}"/>
                </a:ext>
              </a:extLst>
            </p:cNvPr>
            <p:cNvSpPr>
              <a:spLocks/>
            </p:cNvSpPr>
            <p:nvPr/>
          </p:nvSpPr>
          <p:spPr bwMode="auto">
            <a:xfrm>
              <a:off x="8128581" y="4683879"/>
              <a:ext cx="53282" cy="55315"/>
            </a:xfrm>
            <a:custGeom>
              <a:avLst/>
              <a:gdLst/>
              <a:ahLst/>
              <a:cxnLst>
                <a:cxn ang="0">
                  <a:pos x="16" y="47"/>
                </a:cxn>
                <a:cxn ang="0">
                  <a:pos x="8" y="24"/>
                </a:cxn>
                <a:cxn ang="0">
                  <a:pos x="0" y="0"/>
                </a:cxn>
              </a:cxnLst>
              <a:rect l="0" t="0" r="r" b="b"/>
              <a:pathLst>
                <a:path w="17" h="48">
                  <a:moveTo>
                    <a:pt x="16" y="47"/>
                  </a:moveTo>
                  <a:lnTo>
                    <a:pt x="8" y="24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" name="Freeform 69">
              <a:extLst>
                <a:ext uri="{FF2B5EF4-FFF2-40B4-BE49-F238E27FC236}">
                  <a16:creationId xmlns:a16="http://schemas.microsoft.com/office/drawing/2014/main" id="{50EA2935-F01F-46AF-B194-3C48326777EA}"/>
                </a:ext>
              </a:extLst>
            </p:cNvPr>
            <p:cNvSpPr>
              <a:spLocks/>
            </p:cNvSpPr>
            <p:nvPr/>
          </p:nvSpPr>
          <p:spPr bwMode="auto">
            <a:xfrm>
              <a:off x="8056496" y="4648155"/>
              <a:ext cx="75220" cy="36877"/>
            </a:xfrm>
            <a:custGeom>
              <a:avLst/>
              <a:gdLst/>
              <a:ahLst/>
              <a:cxnLst>
                <a:cxn ang="0">
                  <a:pos x="23" y="31"/>
                </a:cxn>
                <a:cxn ang="0">
                  <a:pos x="7" y="16"/>
                </a:cxn>
                <a:cxn ang="0">
                  <a:pos x="0" y="0"/>
                </a:cxn>
              </a:cxnLst>
              <a:rect l="0" t="0" r="r" b="b"/>
              <a:pathLst>
                <a:path w="24" h="32">
                  <a:moveTo>
                    <a:pt x="23" y="31"/>
                  </a:moveTo>
                  <a:lnTo>
                    <a:pt x="7" y="16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0" name="Line 70">
              <a:extLst>
                <a:ext uri="{FF2B5EF4-FFF2-40B4-BE49-F238E27FC236}">
                  <a16:creationId xmlns:a16="http://schemas.microsoft.com/office/drawing/2014/main" id="{FA965CD2-5BAC-4763-970B-8CAC7E5CFE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006349" y="4620497"/>
              <a:ext cx="50147" cy="27658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1" name="Freeform 71">
              <a:extLst>
                <a:ext uri="{FF2B5EF4-FFF2-40B4-BE49-F238E27FC236}">
                  <a16:creationId xmlns:a16="http://schemas.microsoft.com/office/drawing/2014/main" id="{190F4785-9239-43A4-933D-9889B4E28601}"/>
                </a:ext>
              </a:extLst>
            </p:cNvPr>
            <p:cNvSpPr>
              <a:spLocks/>
            </p:cNvSpPr>
            <p:nvPr/>
          </p:nvSpPr>
          <p:spPr bwMode="auto">
            <a:xfrm>
              <a:off x="7934263" y="4593992"/>
              <a:ext cx="75220" cy="27658"/>
            </a:xfrm>
            <a:custGeom>
              <a:avLst/>
              <a:gdLst/>
              <a:ahLst/>
              <a:cxnLst>
                <a:cxn ang="0">
                  <a:pos x="23" y="23"/>
                </a:cxn>
                <a:cxn ang="0">
                  <a:pos x="7" y="8"/>
                </a:cxn>
                <a:cxn ang="0">
                  <a:pos x="0" y="0"/>
                </a:cxn>
              </a:cxnLst>
              <a:rect l="0" t="0" r="r" b="b"/>
              <a:pathLst>
                <a:path w="24" h="24">
                  <a:moveTo>
                    <a:pt x="23" y="23"/>
                  </a:moveTo>
                  <a:lnTo>
                    <a:pt x="7" y="8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2" name="Line 72">
              <a:extLst>
                <a:ext uri="{FF2B5EF4-FFF2-40B4-BE49-F238E27FC236}">
                  <a16:creationId xmlns:a16="http://schemas.microsoft.com/office/drawing/2014/main" id="{814786EA-B396-4B35-A1EB-ACBE289504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884116" y="4584773"/>
              <a:ext cx="50147" cy="9219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3" name="Freeform 73">
              <a:extLst>
                <a:ext uri="{FF2B5EF4-FFF2-40B4-BE49-F238E27FC236}">
                  <a16:creationId xmlns:a16="http://schemas.microsoft.com/office/drawing/2014/main" id="{6771657C-2BA0-4326-86DF-A0CA806EC5A3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8896" y="4584773"/>
              <a:ext cx="78355" cy="1152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25" h="1">
                  <a:moveTo>
                    <a:pt x="24" y="0"/>
                  </a:move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4" name="Freeform 74">
              <a:extLst>
                <a:ext uri="{FF2B5EF4-FFF2-40B4-BE49-F238E27FC236}">
                  <a16:creationId xmlns:a16="http://schemas.microsoft.com/office/drawing/2014/main" id="{AA1CF040-FFB0-412E-905B-36471939E7DF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1885" y="4584773"/>
              <a:ext cx="50147" cy="1959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8" y="8"/>
                </a:cxn>
                <a:cxn ang="0">
                  <a:pos x="0" y="16"/>
                </a:cxn>
              </a:cxnLst>
              <a:rect l="0" t="0" r="r" b="b"/>
              <a:pathLst>
                <a:path w="16" h="17">
                  <a:moveTo>
                    <a:pt x="15" y="0"/>
                  </a:moveTo>
                  <a:lnTo>
                    <a:pt x="8" y="8"/>
                  </a:lnTo>
                  <a:lnTo>
                    <a:pt x="0" y="16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" name="Line 75">
              <a:extLst>
                <a:ext uri="{FF2B5EF4-FFF2-40B4-BE49-F238E27FC236}">
                  <a16:creationId xmlns:a16="http://schemas.microsoft.com/office/drawing/2014/main" id="{8F52374D-065E-409C-8FE8-AF46451A0D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711738" y="4603211"/>
              <a:ext cx="50147" cy="17286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6" name="Freeform 76">
              <a:extLst>
                <a:ext uri="{FF2B5EF4-FFF2-40B4-BE49-F238E27FC236}">
                  <a16:creationId xmlns:a16="http://schemas.microsoft.com/office/drawing/2014/main" id="{ED6D064E-22C6-40BB-8679-012F23DC187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39651" y="4620497"/>
              <a:ext cx="75220" cy="28810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7" y="8"/>
                </a:cxn>
                <a:cxn ang="0">
                  <a:pos x="0" y="24"/>
                </a:cxn>
              </a:cxnLst>
              <a:rect l="0" t="0" r="r" b="b"/>
              <a:pathLst>
                <a:path w="24" h="25">
                  <a:moveTo>
                    <a:pt x="23" y="0"/>
                  </a:moveTo>
                  <a:lnTo>
                    <a:pt x="7" y="8"/>
                  </a:lnTo>
                  <a:lnTo>
                    <a:pt x="0" y="24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7" name="Freeform 77">
              <a:extLst>
                <a:ext uri="{FF2B5EF4-FFF2-40B4-BE49-F238E27FC236}">
                  <a16:creationId xmlns:a16="http://schemas.microsoft.com/office/drawing/2014/main" id="{835A19C4-0963-403B-9502-C640BB0370E6}"/>
                </a:ext>
              </a:extLst>
            </p:cNvPr>
            <p:cNvSpPr>
              <a:spLocks/>
            </p:cNvSpPr>
            <p:nvPr/>
          </p:nvSpPr>
          <p:spPr bwMode="auto">
            <a:xfrm>
              <a:off x="7589505" y="4648155"/>
              <a:ext cx="53282" cy="46096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8" y="16"/>
                </a:cxn>
                <a:cxn ang="0">
                  <a:pos x="0" y="39"/>
                </a:cxn>
              </a:cxnLst>
              <a:rect l="0" t="0" r="r" b="b"/>
              <a:pathLst>
                <a:path w="17" h="40">
                  <a:moveTo>
                    <a:pt x="16" y="0"/>
                  </a:moveTo>
                  <a:lnTo>
                    <a:pt x="8" y="16"/>
                  </a:lnTo>
                  <a:lnTo>
                    <a:pt x="0" y="39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8" name="Freeform 78">
              <a:extLst>
                <a:ext uri="{FF2B5EF4-FFF2-40B4-BE49-F238E27FC236}">
                  <a16:creationId xmlns:a16="http://schemas.microsoft.com/office/drawing/2014/main" id="{1B335E3B-007E-46CF-91C2-AFB452D77667}"/>
                </a:ext>
              </a:extLst>
            </p:cNvPr>
            <p:cNvSpPr>
              <a:spLocks/>
            </p:cNvSpPr>
            <p:nvPr/>
          </p:nvSpPr>
          <p:spPr bwMode="auto">
            <a:xfrm>
              <a:off x="7514285" y="4693099"/>
              <a:ext cx="78355" cy="46096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16"/>
                </a:cxn>
                <a:cxn ang="0">
                  <a:pos x="0" y="39"/>
                </a:cxn>
              </a:cxnLst>
              <a:rect l="0" t="0" r="r" b="b"/>
              <a:pathLst>
                <a:path w="25" h="40">
                  <a:moveTo>
                    <a:pt x="24" y="0"/>
                  </a:moveTo>
                  <a:lnTo>
                    <a:pt x="8" y="16"/>
                  </a:lnTo>
                  <a:lnTo>
                    <a:pt x="0" y="39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9" name="Line 79">
              <a:extLst>
                <a:ext uri="{FF2B5EF4-FFF2-40B4-BE49-F238E27FC236}">
                  <a16:creationId xmlns:a16="http://schemas.microsoft.com/office/drawing/2014/main" id="{1521D9F2-FDCD-4DDB-9552-B36BAF4119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467273" y="4738042"/>
              <a:ext cx="47011" cy="54163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0" name="Freeform 80">
              <a:extLst>
                <a:ext uri="{FF2B5EF4-FFF2-40B4-BE49-F238E27FC236}">
                  <a16:creationId xmlns:a16="http://schemas.microsoft.com/office/drawing/2014/main" id="{3B70DB95-F99C-4289-B044-73F6E8524AB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2053" y="4792205"/>
              <a:ext cx="78353" cy="64534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24"/>
                </a:cxn>
                <a:cxn ang="0">
                  <a:pos x="0" y="55"/>
                </a:cxn>
              </a:cxnLst>
              <a:rect l="0" t="0" r="r" b="b"/>
              <a:pathLst>
                <a:path w="25" h="56">
                  <a:moveTo>
                    <a:pt x="24" y="0"/>
                  </a:moveTo>
                  <a:lnTo>
                    <a:pt x="8" y="24"/>
                  </a:lnTo>
                  <a:lnTo>
                    <a:pt x="0" y="55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1" name="Line 81">
              <a:extLst>
                <a:ext uri="{FF2B5EF4-FFF2-40B4-BE49-F238E27FC236}">
                  <a16:creationId xmlns:a16="http://schemas.microsoft.com/office/drawing/2014/main" id="{2DF165E1-C3E7-4FAE-BC3E-96461A982E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45040" y="4855587"/>
              <a:ext cx="47013" cy="72602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2" name="Freeform 82">
              <a:extLst>
                <a:ext uri="{FF2B5EF4-FFF2-40B4-BE49-F238E27FC236}">
                  <a16:creationId xmlns:a16="http://schemas.microsoft.com/office/drawing/2014/main" id="{E69912EF-3D7A-4CB1-9089-BDB4DDE1FE2B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9820" y="4928188"/>
              <a:ext cx="78355" cy="72601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31"/>
                </a:cxn>
                <a:cxn ang="0">
                  <a:pos x="0" y="62"/>
                </a:cxn>
              </a:cxnLst>
              <a:rect l="0" t="0" r="r" b="b"/>
              <a:pathLst>
                <a:path w="25" h="63">
                  <a:moveTo>
                    <a:pt x="24" y="0"/>
                  </a:moveTo>
                  <a:lnTo>
                    <a:pt x="8" y="31"/>
                  </a:lnTo>
                  <a:lnTo>
                    <a:pt x="0" y="62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3" name="Line 83">
              <a:extLst>
                <a:ext uri="{FF2B5EF4-FFF2-40B4-BE49-F238E27FC236}">
                  <a16:creationId xmlns:a16="http://schemas.microsoft.com/office/drawing/2014/main" id="{259F7114-80A2-4018-9CDB-49CD938FDA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22808" y="4999637"/>
              <a:ext cx="47011" cy="72601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4" name="Freeform 84">
              <a:extLst>
                <a:ext uri="{FF2B5EF4-FFF2-40B4-BE49-F238E27FC236}">
                  <a16:creationId xmlns:a16="http://schemas.microsoft.com/office/drawing/2014/main" id="{9B76A665-6674-4109-9AE7-6C7F3140C0BF}"/>
                </a:ext>
              </a:extLst>
            </p:cNvPr>
            <p:cNvSpPr>
              <a:spLocks/>
            </p:cNvSpPr>
            <p:nvPr/>
          </p:nvSpPr>
          <p:spPr bwMode="auto">
            <a:xfrm>
              <a:off x="7147588" y="5072238"/>
              <a:ext cx="78353" cy="81821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31"/>
                </a:cxn>
                <a:cxn ang="0">
                  <a:pos x="0" y="70"/>
                </a:cxn>
              </a:cxnLst>
              <a:rect l="0" t="0" r="r" b="b"/>
              <a:pathLst>
                <a:path w="25" h="71">
                  <a:moveTo>
                    <a:pt x="24" y="0"/>
                  </a:moveTo>
                  <a:lnTo>
                    <a:pt x="8" y="31"/>
                  </a:lnTo>
                  <a:lnTo>
                    <a:pt x="0" y="7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5" name="Line 85">
              <a:extLst>
                <a:ext uri="{FF2B5EF4-FFF2-40B4-BE49-F238E27FC236}">
                  <a16:creationId xmlns:a16="http://schemas.microsoft.com/office/drawing/2014/main" id="{98CE9757-FEEE-4C2B-B97B-69893D08E5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097442" y="5152906"/>
              <a:ext cx="50147" cy="81821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6" name="Freeform 86">
              <a:extLst>
                <a:ext uri="{FF2B5EF4-FFF2-40B4-BE49-F238E27FC236}">
                  <a16:creationId xmlns:a16="http://schemas.microsoft.com/office/drawing/2014/main" id="{C9A4BD43-124B-4F5B-899C-0693E0C08177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5355" y="5234727"/>
              <a:ext cx="75220" cy="81820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8" y="31"/>
                </a:cxn>
                <a:cxn ang="0">
                  <a:pos x="0" y="70"/>
                </a:cxn>
              </a:cxnLst>
              <a:rect l="0" t="0" r="r" b="b"/>
              <a:pathLst>
                <a:path w="24" h="71">
                  <a:moveTo>
                    <a:pt x="23" y="0"/>
                  </a:moveTo>
                  <a:lnTo>
                    <a:pt x="8" y="31"/>
                  </a:lnTo>
                  <a:lnTo>
                    <a:pt x="0" y="7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7" name="Line 87">
              <a:extLst>
                <a:ext uri="{FF2B5EF4-FFF2-40B4-BE49-F238E27FC236}">
                  <a16:creationId xmlns:a16="http://schemas.microsoft.com/office/drawing/2014/main" id="{B5772392-A737-4273-AEA6-50BDD4FCF4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75208" y="5315395"/>
              <a:ext cx="50147" cy="8182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8" name="Line 88">
              <a:extLst>
                <a:ext uri="{FF2B5EF4-FFF2-40B4-BE49-F238E27FC236}">
                  <a16:creationId xmlns:a16="http://schemas.microsoft.com/office/drawing/2014/main" id="{C9D15696-0CA0-4B2A-B97B-0718B4AA17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28197" y="5397215"/>
              <a:ext cx="47011" cy="71449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9" name="Freeform 89">
              <a:extLst>
                <a:ext uri="{FF2B5EF4-FFF2-40B4-BE49-F238E27FC236}">
                  <a16:creationId xmlns:a16="http://schemas.microsoft.com/office/drawing/2014/main" id="{5648CD44-31D1-4A7E-B59A-0B3BDEB6336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2977" y="5468664"/>
              <a:ext cx="78353" cy="82973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32"/>
                </a:cxn>
                <a:cxn ang="0">
                  <a:pos x="0" y="71"/>
                </a:cxn>
              </a:cxnLst>
              <a:rect l="0" t="0" r="r" b="b"/>
              <a:pathLst>
                <a:path w="25" h="72">
                  <a:moveTo>
                    <a:pt x="24" y="0"/>
                  </a:moveTo>
                  <a:lnTo>
                    <a:pt x="8" y="32"/>
                  </a:lnTo>
                  <a:lnTo>
                    <a:pt x="0" y="71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50" name="Line 90">
              <a:extLst>
                <a:ext uri="{FF2B5EF4-FFF2-40B4-BE49-F238E27FC236}">
                  <a16:creationId xmlns:a16="http://schemas.microsoft.com/office/drawing/2014/main" id="{F1A5454F-7F76-4686-AB54-0D5B815F1A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805964" y="5550484"/>
              <a:ext cx="47013" cy="71449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51" name="Freeform 91">
              <a:extLst>
                <a:ext uri="{FF2B5EF4-FFF2-40B4-BE49-F238E27FC236}">
                  <a16:creationId xmlns:a16="http://schemas.microsoft.com/office/drawing/2014/main" id="{B080D5CD-E0DD-49AC-9924-875A59FF045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0744" y="5621933"/>
              <a:ext cx="78355" cy="64534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32"/>
                </a:cxn>
                <a:cxn ang="0">
                  <a:pos x="0" y="55"/>
                </a:cxn>
              </a:cxnLst>
              <a:rect l="0" t="0" r="r" b="b"/>
              <a:pathLst>
                <a:path w="25" h="56">
                  <a:moveTo>
                    <a:pt x="24" y="0"/>
                  </a:moveTo>
                  <a:lnTo>
                    <a:pt x="8" y="32"/>
                  </a:lnTo>
                  <a:lnTo>
                    <a:pt x="0" y="55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52" name="Line 92">
              <a:extLst>
                <a:ext uri="{FF2B5EF4-FFF2-40B4-BE49-F238E27FC236}">
                  <a16:creationId xmlns:a16="http://schemas.microsoft.com/office/drawing/2014/main" id="{3D6F8E5E-137D-4CD7-8CB5-A2E55378EC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680597" y="5685315"/>
              <a:ext cx="50147" cy="63382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53" name="Freeform 93">
              <a:extLst>
                <a:ext uri="{FF2B5EF4-FFF2-40B4-BE49-F238E27FC236}">
                  <a16:creationId xmlns:a16="http://schemas.microsoft.com/office/drawing/2014/main" id="{720ED7BD-9B35-41B3-8EF3-D854357B15E7}"/>
                </a:ext>
              </a:extLst>
            </p:cNvPr>
            <p:cNvSpPr>
              <a:spLocks/>
            </p:cNvSpPr>
            <p:nvPr/>
          </p:nvSpPr>
          <p:spPr bwMode="auto">
            <a:xfrm>
              <a:off x="6608512" y="5748697"/>
              <a:ext cx="75220" cy="64534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8" y="31"/>
                </a:cxn>
                <a:cxn ang="0">
                  <a:pos x="0" y="55"/>
                </a:cxn>
              </a:cxnLst>
              <a:rect l="0" t="0" r="r" b="b"/>
              <a:pathLst>
                <a:path w="24" h="56">
                  <a:moveTo>
                    <a:pt x="23" y="0"/>
                  </a:moveTo>
                  <a:lnTo>
                    <a:pt x="8" y="31"/>
                  </a:lnTo>
                  <a:lnTo>
                    <a:pt x="0" y="55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54" name="Line 94">
              <a:extLst>
                <a:ext uri="{FF2B5EF4-FFF2-40B4-BE49-F238E27FC236}">
                  <a16:creationId xmlns:a16="http://schemas.microsoft.com/office/drawing/2014/main" id="{00CFDA6D-14D2-468F-8BB7-62B0E29F56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558366" y="5812079"/>
              <a:ext cx="50147" cy="54163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55" name="Freeform 95">
              <a:extLst>
                <a:ext uri="{FF2B5EF4-FFF2-40B4-BE49-F238E27FC236}">
                  <a16:creationId xmlns:a16="http://schemas.microsoft.com/office/drawing/2014/main" id="{60029286-3CB1-415D-869B-344472BADD45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6279" y="5866242"/>
              <a:ext cx="75220" cy="55315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8" y="23"/>
                </a:cxn>
                <a:cxn ang="0">
                  <a:pos x="0" y="47"/>
                </a:cxn>
              </a:cxnLst>
              <a:rect l="0" t="0" r="r" b="b"/>
              <a:pathLst>
                <a:path w="24" h="48">
                  <a:moveTo>
                    <a:pt x="23" y="0"/>
                  </a:moveTo>
                  <a:lnTo>
                    <a:pt x="8" y="23"/>
                  </a:lnTo>
                  <a:lnTo>
                    <a:pt x="0" y="47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56" name="Line 96">
              <a:extLst>
                <a:ext uri="{FF2B5EF4-FFF2-40B4-BE49-F238E27FC236}">
                  <a16:creationId xmlns:a16="http://schemas.microsoft.com/office/drawing/2014/main" id="{BB82197E-A9EA-403B-8506-0E594CF3FD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36132" y="5920404"/>
              <a:ext cx="50147" cy="44944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57" name="Freeform 97">
              <a:extLst>
                <a:ext uri="{FF2B5EF4-FFF2-40B4-BE49-F238E27FC236}">
                  <a16:creationId xmlns:a16="http://schemas.microsoft.com/office/drawing/2014/main" id="{4299E379-C97A-47CD-87F1-1C2E6DBDE3B3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4048" y="5965348"/>
              <a:ext cx="75220" cy="46096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8" y="23"/>
                </a:cxn>
                <a:cxn ang="0">
                  <a:pos x="0" y="39"/>
                </a:cxn>
              </a:cxnLst>
              <a:rect l="0" t="0" r="r" b="b"/>
              <a:pathLst>
                <a:path w="24" h="40">
                  <a:moveTo>
                    <a:pt x="23" y="0"/>
                  </a:moveTo>
                  <a:lnTo>
                    <a:pt x="8" y="23"/>
                  </a:lnTo>
                  <a:lnTo>
                    <a:pt x="0" y="39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58" name="Line 98">
              <a:extLst>
                <a:ext uri="{FF2B5EF4-FFF2-40B4-BE49-F238E27FC236}">
                  <a16:creationId xmlns:a16="http://schemas.microsoft.com/office/drawing/2014/main" id="{15050778-D565-4B7D-B213-A9474D35A6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13901" y="6010292"/>
              <a:ext cx="50147" cy="35725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59" name="Line 99">
              <a:extLst>
                <a:ext uri="{FF2B5EF4-FFF2-40B4-BE49-F238E27FC236}">
                  <a16:creationId xmlns:a16="http://schemas.microsoft.com/office/drawing/2014/main" id="{DA87DEC4-9872-400B-A337-F8D1D294C6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263754" y="6046016"/>
              <a:ext cx="50147" cy="35724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60" name="Freeform 100">
              <a:extLst>
                <a:ext uri="{FF2B5EF4-FFF2-40B4-BE49-F238E27FC236}">
                  <a16:creationId xmlns:a16="http://schemas.microsoft.com/office/drawing/2014/main" id="{A22475AD-C1C0-4A1D-8A2C-85819137C96B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1668" y="6081740"/>
              <a:ext cx="75220" cy="28810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8" y="16"/>
                </a:cxn>
                <a:cxn ang="0">
                  <a:pos x="0" y="24"/>
                </a:cxn>
              </a:cxnLst>
              <a:rect l="0" t="0" r="r" b="b"/>
              <a:pathLst>
                <a:path w="24" h="25">
                  <a:moveTo>
                    <a:pt x="23" y="0"/>
                  </a:moveTo>
                  <a:lnTo>
                    <a:pt x="8" y="16"/>
                  </a:lnTo>
                  <a:lnTo>
                    <a:pt x="0" y="24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61" name="Line 101">
              <a:extLst>
                <a:ext uri="{FF2B5EF4-FFF2-40B4-BE49-F238E27FC236}">
                  <a16:creationId xmlns:a16="http://schemas.microsoft.com/office/drawing/2014/main" id="{CFDA2CCC-F157-4CAC-9177-02E8E87DF8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141521" y="6109398"/>
              <a:ext cx="50147" cy="26506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62" name="Freeform 102">
              <a:extLst>
                <a:ext uri="{FF2B5EF4-FFF2-40B4-BE49-F238E27FC236}">
                  <a16:creationId xmlns:a16="http://schemas.microsoft.com/office/drawing/2014/main" id="{0FDEC322-72AD-447C-94FF-B4D5100F5890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9436" y="6135904"/>
              <a:ext cx="75220" cy="28810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8" y="16"/>
                </a:cxn>
                <a:cxn ang="0">
                  <a:pos x="0" y="24"/>
                </a:cxn>
              </a:cxnLst>
              <a:rect l="0" t="0" r="r" b="b"/>
              <a:pathLst>
                <a:path w="24" h="25">
                  <a:moveTo>
                    <a:pt x="23" y="0"/>
                  </a:moveTo>
                  <a:lnTo>
                    <a:pt x="8" y="16"/>
                  </a:lnTo>
                  <a:lnTo>
                    <a:pt x="0" y="24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63" name="Line 103">
              <a:extLst>
                <a:ext uri="{FF2B5EF4-FFF2-40B4-BE49-F238E27FC236}">
                  <a16:creationId xmlns:a16="http://schemas.microsoft.com/office/drawing/2014/main" id="{9295A879-4B6C-4C39-8080-5618F2C7A5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019290" y="6163561"/>
              <a:ext cx="50147" cy="18438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64" name="Freeform 104">
              <a:extLst>
                <a:ext uri="{FF2B5EF4-FFF2-40B4-BE49-F238E27FC236}">
                  <a16:creationId xmlns:a16="http://schemas.microsoft.com/office/drawing/2014/main" id="{26621EAD-EED4-4C56-B741-D1E1AD96F424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7203" y="6182000"/>
              <a:ext cx="75220" cy="18438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7" y="7"/>
                </a:cxn>
                <a:cxn ang="0">
                  <a:pos x="0" y="15"/>
                </a:cxn>
              </a:cxnLst>
              <a:rect l="0" t="0" r="r" b="b"/>
              <a:pathLst>
                <a:path w="24" h="16">
                  <a:moveTo>
                    <a:pt x="23" y="0"/>
                  </a:moveTo>
                  <a:lnTo>
                    <a:pt x="7" y="7"/>
                  </a:lnTo>
                  <a:lnTo>
                    <a:pt x="0" y="15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65" name="Line 105">
              <a:extLst>
                <a:ext uri="{FF2B5EF4-FFF2-40B4-BE49-F238E27FC236}">
                  <a16:creationId xmlns:a16="http://schemas.microsoft.com/office/drawing/2014/main" id="{619B861E-F1F3-4683-9E01-A2A2FCD8EE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897056" y="6199285"/>
              <a:ext cx="50147" cy="18438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66" name="Freeform 106">
              <a:extLst>
                <a:ext uri="{FF2B5EF4-FFF2-40B4-BE49-F238E27FC236}">
                  <a16:creationId xmlns:a16="http://schemas.microsoft.com/office/drawing/2014/main" id="{5D86F120-14AC-43E8-9CDB-EFE26D6B28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4971" y="6217724"/>
              <a:ext cx="75220" cy="10372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7" y="8"/>
                </a:cxn>
                <a:cxn ang="0">
                  <a:pos x="0" y="8"/>
                </a:cxn>
              </a:cxnLst>
              <a:rect l="0" t="0" r="r" b="b"/>
              <a:pathLst>
                <a:path w="24" h="9">
                  <a:moveTo>
                    <a:pt x="23" y="0"/>
                  </a:moveTo>
                  <a:lnTo>
                    <a:pt x="7" y="8"/>
                  </a:lnTo>
                  <a:lnTo>
                    <a:pt x="0" y="8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67" name="Line 107">
              <a:extLst>
                <a:ext uri="{FF2B5EF4-FFF2-40B4-BE49-F238E27FC236}">
                  <a16:creationId xmlns:a16="http://schemas.microsoft.com/office/drawing/2014/main" id="{4A8FD46C-87AA-43A2-9F15-E77B55CAFC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774825" y="6226943"/>
              <a:ext cx="50147" cy="9219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68" name="Freeform 108">
              <a:extLst>
                <a:ext uri="{FF2B5EF4-FFF2-40B4-BE49-F238E27FC236}">
                  <a16:creationId xmlns:a16="http://schemas.microsoft.com/office/drawing/2014/main" id="{C718D0B8-52EF-4804-B794-20C3530F567E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9605" y="6236162"/>
              <a:ext cx="78353" cy="9219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0"/>
                </a:cxn>
                <a:cxn ang="0">
                  <a:pos x="0" y="7"/>
                </a:cxn>
              </a:cxnLst>
              <a:rect l="0" t="0" r="r" b="b"/>
              <a:pathLst>
                <a:path w="25" h="8">
                  <a:moveTo>
                    <a:pt x="24" y="0"/>
                  </a:moveTo>
                  <a:lnTo>
                    <a:pt x="8" y="0"/>
                  </a:lnTo>
                  <a:lnTo>
                    <a:pt x="0" y="7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69" name="Line 109">
              <a:extLst>
                <a:ext uri="{FF2B5EF4-FFF2-40B4-BE49-F238E27FC236}">
                  <a16:creationId xmlns:a16="http://schemas.microsoft.com/office/drawing/2014/main" id="{7A17B661-22A3-4C49-9CDC-401A46AD6B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652591" y="6244229"/>
              <a:ext cx="47013" cy="9219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70" name="Line 110">
              <a:extLst>
                <a:ext uri="{FF2B5EF4-FFF2-40B4-BE49-F238E27FC236}">
                  <a16:creationId xmlns:a16="http://schemas.microsoft.com/office/drawing/2014/main" id="{86764AED-A7E4-4756-B11F-F73AFF3B10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602445" y="6253448"/>
              <a:ext cx="50147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454" name="Csoportba foglalás 453">
            <a:extLst>
              <a:ext uri="{FF2B5EF4-FFF2-40B4-BE49-F238E27FC236}">
                <a16:creationId xmlns:a16="http://schemas.microsoft.com/office/drawing/2014/main" id="{D746544C-301B-485A-A119-C8B2FF3C8B03}"/>
              </a:ext>
            </a:extLst>
          </p:cNvPr>
          <p:cNvGrpSpPr/>
          <p:nvPr/>
        </p:nvGrpSpPr>
        <p:grpSpPr>
          <a:xfrm>
            <a:off x="9587227" y="1995771"/>
            <a:ext cx="1805442" cy="3373186"/>
            <a:chOff x="8060872" y="2960688"/>
            <a:chExt cx="3182937" cy="2338387"/>
          </a:xfrm>
        </p:grpSpPr>
        <p:sp>
          <p:nvSpPr>
            <p:cNvPr id="455" name="Freeform 24">
              <a:extLst>
                <a:ext uri="{FF2B5EF4-FFF2-40B4-BE49-F238E27FC236}">
                  <a16:creationId xmlns:a16="http://schemas.microsoft.com/office/drawing/2014/main" id="{C058B5E1-D9C1-4F90-A91D-87533CFA4D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04122" y="5297488"/>
              <a:ext cx="39687" cy="1587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25" h="1">
                  <a:moveTo>
                    <a:pt x="24" y="0"/>
                  </a:move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56" name="Line 25">
              <a:extLst>
                <a:ext uri="{FF2B5EF4-FFF2-40B4-BE49-F238E27FC236}">
                  <a16:creationId xmlns:a16="http://schemas.microsoft.com/office/drawing/2014/main" id="{EB6195ED-4647-46ED-8F98-989051D1FE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180309" y="5297488"/>
              <a:ext cx="23813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57" name="Freeform 26">
              <a:extLst>
                <a:ext uri="{FF2B5EF4-FFF2-40B4-BE49-F238E27FC236}">
                  <a16:creationId xmlns:a16="http://schemas.microsoft.com/office/drawing/2014/main" id="{142B9E5A-C9FE-4DFC-A5E4-CE77E43A65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42209" y="5297488"/>
              <a:ext cx="39688" cy="1587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25" h="1">
                  <a:moveTo>
                    <a:pt x="24" y="0"/>
                  </a:move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58" name="Line 27">
              <a:extLst>
                <a:ext uri="{FF2B5EF4-FFF2-40B4-BE49-F238E27FC236}">
                  <a16:creationId xmlns:a16="http://schemas.microsoft.com/office/drawing/2014/main" id="{A87186FB-901A-43D4-93BE-76857495C6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116809" y="5297488"/>
              <a:ext cx="254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59" name="Freeform 28">
              <a:extLst>
                <a:ext uri="{FF2B5EF4-FFF2-40B4-BE49-F238E27FC236}">
                  <a16:creationId xmlns:a16="http://schemas.microsoft.com/office/drawing/2014/main" id="{6FA986DD-AD17-47C2-A5C9-7A742165B5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0297" y="5297488"/>
              <a:ext cx="38100" cy="1587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24" h="1">
                  <a:moveTo>
                    <a:pt x="23" y="0"/>
                  </a:move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60" name="Freeform 29">
              <a:extLst>
                <a:ext uri="{FF2B5EF4-FFF2-40B4-BE49-F238E27FC236}">
                  <a16:creationId xmlns:a16="http://schemas.microsoft.com/office/drawing/2014/main" id="{990434A0-82B7-4FF7-9CBB-25F25AE281C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54897" y="5284788"/>
              <a:ext cx="26987" cy="14287"/>
            </a:xfrm>
            <a:custGeom>
              <a:avLst/>
              <a:gdLst/>
              <a:ahLst/>
              <a:cxnLst>
                <a:cxn ang="0">
                  <a:pos x="16" y="8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17" h="9">
                  <a:moveTo>
                    <a:pt x="16" y="8"/>
                  </a:move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61" name="Freeform 30">
              <a:extLst>
                <a:ext uri="{FF2B5EF4-FFF2-40B4-BE49-F238E27FC236}">
                  <a16:creationId xmlns:a16="http://schemas.microsoft.com/office/drawing/2014/main" id="{1ED4BC45-C9D7-48FB-826B-5694E4FF88E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18384" y="5284788"/>
              <a:ext cx="38100" cy="1587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24" h="1">
                  <a:moveTo>
                    <a:pt x="23" y="0"/>
                  </a:move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62" name="Line 31">
              <a:extLst>
                <a:ext uri="{FF2B5EF4-FFF2-40B4-BE49-F238E27FC236}">
                  <a16:creationId xmlns:a16="http://schemas.microsoft.com/office/drawing/2014/main" id="{04A4B682-19DB-474B-A876-B6719C833B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992984" y="5284788"/>
              <a:ext cx="254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63" name="Freeform 32">
              <a:extLst>
                <a:ext uri="{FF2B5EF4-FFF2-40B4-BE49-F238E27FC236}">
                  <a16:creationId xmlns:a16="http://schemas.microsoft.com/office/drawing/2014/main" id="{82DC35AF-B24D-4E23-B1D4-E09C1047C0F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56472" y="5284788"/>
              <a:ext cx="38100" cy="1587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24" h="1">
                  <a:moveTo>
                    <a:pt x="23" y="0"/>
                  </a:move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64" name="Freeform 33">
              <a:extLst>
                <a:ext uri="{FF2B5EF4-FFF2-40B4-BE49-F238E27FC236}">
                  <a16:creationId xmlns:a16="http://schemas.microsoft.com/office/drawing/2014/main" id="{9604A592-D9B4-4D50-BAE7-2C417DC4A8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31072" y="5272088"/>
              <a:ext cx="26987" cy="14287"/>
            </a:xfrm>
            <a:custGeom>
              <a:avLst/>
              <a:gdLst/>
              <a:ahLst/>
              <a:cxnLst>
                <a:cxn ang="0">
                  <a:pos x="16" y="8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17" h="9">
                  <a:moveTo>
                    <a:pt x="16" y="8"/>
                  </a:move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65" name="Freeform 34">
              <a:extLst>
                <a:ext uri="{FF2B5EF4-FFF2-40B4-BE49-F238E27FC236}">
                  <a16:creationId xmlns:a16="http://schemas.microsoft.com/office/drawing/2014/main" id="{1D1FEEE3-9D6D-4BE7-9B9B-14A98E75B7D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94559" y="5272088"/>
              <a:ext cx="38100" cy="1587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r" b="b"/>
              <a:pathLst>
                <a:path w="24" h="1">
                  <a:moveTo>
                    <a:pt x="23" y="0"/>
                  </a:moveTo>
                  <a:lnTo>
                    <a:pt x="7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66" name="Freeform 35">
              <a:extLst>
                <a:ext uri="{FF2B5EF4-FFF2-40B4-BE49-F238E27FC236}">
                  <a16:creationId xmlns:a16="http://schemas.microsoft.com/office/drawing/2014/main" id="{AB324A27-8E8A-488E-8A6A-A6B82F81FC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69159" y="5259388"/>
              <a:ext cx="26988" cy="14287"/>
            </a:xfrm>
            <a:custGeom>
              <a:avLst/>
              <a:gdLst/>
              <a:ahLst/>
              <a:cxnLst>
                <a:cxn ang="0">
                  <a:pos x="16" y="8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17" h="9">
                  <a:moveTo>
                    <a:pt x="16" y="8"/>
                  </a:move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67" name="Line 36">
              <a:extLst>
                <a:ext uri="{FF2B5EF4-FFF2-40B4-BE49-F238E27FC236}">
                  <a16:creationId xmlns:a16="http://schemas.microsoft.com/office/drawing/2014/main" id="{79FDE0FD-E5EF-4D94-93EA-7201EF6388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843759" y="5259388"/>
              <a:ext cx="254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68" name="Freeform 37">
              <a:extLst>
                <a:ext uri="{FF2B5EF4-FFF2-40B4-BE49-F238E27FC236}">
                  <a16:creationId xmlns:a16="http://schemas.microsoft.com/office/drawing/2014/main" id="{817B6A5B-A0C3-4EA8-84C0-FD400A2E82C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07247" y="5246688"/>
              <a:ext cx="38100" cy="14287"/>
            </a:xfrm>
            <a:custGeom>
              <a:avLst/>
              <a:gdLst/>
              <a:ahLst/>
              <a:cxnLst>
                <a:cxn ang="0">
                  <a:pos x="23" y="8"/>
                </a:cxn>
                <a:cxn ang="0">
                  <a:pos x="8" y="8"/>
                </a:cxn>
                <a:cxn ang="0">
                  <a:pos x="0" y="0"/>
                </a:cxn>
              </a:cxnLst>
              <a:rect l="0" t="0" r="r" b="b"/>
              <a:pathLst>
                <a:path w="24" h="9">
                  <a:moveTo>
                    <a:pt x="23" y="8"/>
                  </a:moveTo>
                  <a:lnTo>
                    <a:pt x="8" y="8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69" name="Line 38">
              <a:extLst>
                <a:ext uri="{FF2B5EF4-FFF2-40B4-BE49-F238E27FC236}">
                  <a16:creationId xmlns:a16="http://schemas.microsoft.com/office/drawing/2014/main" id="{E553E412-3A38-4BFC-A73D-DC6AB6595D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781847" y="5235575"/>
              <a:ext cx="25400" cy="11113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0" name="Freeform 39">
              <a:extLst>
                <a:ext uri="{FF2B5EF4-FFF2-40B4-BE49-F238E27FC236}">
                  <a16:creationId xmlns:a16="http://schemas.microsoft.com/office/drawing/2014/main" id="{187974F4-018E-4CB4-A73F-CD95D3D5D9B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45334" y="5222875"/>
              <a:ext cx="38100" cy="14288"/>
            </a:xfrm>
            <a:custGeom>
              <a:avLst/>
              <a:gdLst/>
              <a:ahLst/>
              <a:cxnLst>
                <a:cxn ang="0">
                  <a:pos x="23" y="8"/>
                </a:cxn>
                <a:cxn ang="0">
                  <a:pos x="8" y="8"/>
                </a:cxn>
                <a:cxn ang="0">
                  <a:pos x="0" y="0"/>
                </a:cxn>
              </a:cxnLst>
              <a:rect l="0" t="0" r="r" b="b"/>
              <a:pathLst>
                <a:path w="24" h="9">
                  <a:moveTo>
                    <a:pt x="23" y="8"/>
                  </a:moveTo>
                  <a:lnTo>
                    <a:pt x="8" y="8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1" name="Line 40">
              <a:extLst>
                <a:ext uri="{FF2B5EF4-FFF2-40B4-BE49-F238E27FC236}">
                  <a16:creationId xmlns:a16="http://schemas.microsoft.com/office/drawing/2014/main" id="{7712D848-D99D-43D7-B25D-C6E2E9799F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719934" y="5197475"/>
              <a:ext cx="25400" cy="254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2" name="Freeform 41">
              <a:extLst>
                <a:ext uri="{FF2B5EF4-FFF2-40B4-BE49-F238E27FC236}">
                  <a16:creationId xmlns:a16="http://schemas.microsoft.com/office/drawing/2014/main" id="{646F24F4-912D-4B74-9D5D-EE2BD30260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83422" y="5184775"/>
              <a:ext cx="38100" cy="14288"/>
            </a:xfrm>
            <a:custGeom>
              <a:avLst/>
              <a:gdLst/>
              <a:ahLst/>
              <a:cxnLst>
                <a:cxn ang="0">
                  <a:pos x="23" y="8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r" b="b"/>
              <a:pathLst>
                <a:path w="24" h="9">
                  <a:moveTo>
                    <a:pt x="23" y="8"/>
                  </a:moveTo>
                  <a:lnTo>
                    <a:pt x="7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3" name="Line 42">
              <a:extLst>
                <a:ext uri="{FF2B5EF4-FFF2-40B4-BE49-F238E27FC236}">
                  <a16:creationId xmlns:a16="http://schemas.microsoft.com/office/drawing/2014/main" id="{CD54F54F-4F38-41CA-8231-905F474C02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658022" y="5160963"/>
              <a:ext cx="25400" cy="23812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4" name="Freeform 43">
              <a:extLst>
                <a:ext uri="{FF2B5EF4-FFF2-40B4-BE49-F238E27FC236}">
                  <a16:creationId xmlns:a16="http://schemas.microsoft.com/office/drawing/2014/main" id="{172497D3-CCAE-4575-AE25-A5C8ECD47B2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19922" y="5135563"/>
              <a:ext cx="39687" cy="26987"/>
            </a:xfrm>
            <a:custGeom>
              <a:avLst/>
              <a:gdLst/>
              <a:ahLst/>
              <a:cxnLst>
                <a:cxn ang="0">
                  <a:pos x="24" y="16"/>
                </a:cxn>
                <a:cxn ang="0">
                  <a:pos x="8" y="8"/>
                </a:cxn>
                <a:cxn ang="0">
                  <a:pos x="0" y="0"/>
                </a:cxn>
              </a:cxnLst>
              <a:rect l="0" t="0" r="r" b="b"/>
              <a:pathLst>
                <a:path w="25" h="17">
                  <a:moveTo>
                    <a:pt x="24" y="16"/>
                  </a:moveTo>
                  <a:lnTo>
                    <a:pt x="8" y="8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" name="Line 44">
              <a:extLst>
                <a:ext uri="{FF2B5EF4-FFF2-40B4-BE49-F238E27FC236}">
                  <a16:creationId xmlns:a16="http://schemas.microsoft.com/office/drawing/2014/main" id="{17953168-951B-4187-8BCF-E4142E3933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596109" y="5097463"/>
              <a:ext cx="23813" cy="381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6" name="Freeform 45">
              <a:extLst>
                <a:ext uri="{FF2B5EF4-FFF2-40B4-BE49-F238E27FC236}">
                  <a16:creationId xmlns:a16="http://schemas.microsoft.com/office/drawing/2014/main" id="{47325DCF-6E2F-4EC8-88C0-648E6B887A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58009" y="5060950"/>
              <a:ext cx="39688" cy="38100"/>
            </a:xfrm>
            <a:custGeom>
              <a:avLst/>
              <a:gdLst/>
              <a:ahLst/>
              <a:cxnLst>
                <a:cxn ang="0">
                  <a:pos x="24" y="23"/>
                </a:cxn>
                <a:cxn ang="0">
                  <a:pos x="8" y="8"/>
                </a:cxn>
                <a:cxn ang="0">
                  <a:pos x="0" y="0"/>
                </a:cxn>
              </a:cxnLst>
              <a:rect l="0" t="0" r="r" b="b"/>
              <a:pathLst>
                <a:path w="25" h="24">
                  <a:moveTo>
                    <a:pt x="24" y="23"/>
                  </a:moveTo>
                  <a:lnTo>
                    <a:pt x="8" y="8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7" name="Line 46">
              <a:extLst>
                <a:ext uri="{FF2B5EF4-FFF2-40B4-BE49-F238E27FC236}">
                  <a16:creationId xmlns:a16="http://schemas.microsoft.com/office/drawing/2014/main" id="{D3866CFD-656A-42F1-9E4F-A908ABEE3A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534197" y="5022850"/>
              <a:ext cx="23812" cy="381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8" name="Freeform 47">
              <a:extLst>
                <a:ext uri="{FF2B5EF4-FFF2-40B4-BE49-F238E27FC236}">
                  <a16:creationId xmlns:a16="http://schemas.microsoft.com/office/drawing/2014/main" id="{15708F0C-9A73-483B-AD00-3FD6F13B3A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96097" y="4973638"/>
              <a:ext cx="39687" cy="50800"/>
            </a:xfrm>
            <a:custGeom>
              <a:avLst/>
              <a:gdLst/>
              <a:ahLst/>
              <a:cxnLst>
                <a:cxn ang="0">
                  <a:pos x="24" y="31"/>
                </a:cxn>
                <a:cxn ang="0">
                  <a:pos x="8" y="16"/>
                </a:cxn>
                <a:cxn ang="0">
                  <a:pos x="0" y="0"/>
                </a:cxn>
              </a:cxnLst>
              <a:rect l="0" t="0" r="r" b="b"/>
              <a:pathLst>
                <a:path w="25" h="32">
                  <a:moveTo>
                    <a:pt x="24" y="31"/>
                  </a:moveTo>
                  <a:lnTo>
                    <a:pt x="8" y="16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9" name="Line 48">
              <a:extLst>
                <a:ext uri="{FF2B5EF4-FFF2-40B4-BE49-F238E27FC236}">
                  <a16:creationId xmlns:a16="http://schemas.microsoft.com/office/drawing/2014/main" id="{5DBDBD97-7F44-4B7F-827C-5A1541BB0B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472284" y="4924425"/>
              <a:ext cx="23813" cy="49213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80" name="Line 49">
              <a:extLst>
                <a:ext uri="{FF2B5EF4-FFF2-40B4-BE49-F238E27FC236}">
                  <a16:creationId xmlns:a16="http://schemas.microsoft.com/office/drawing/2014/main" id="{F43A30DA-3464-4376-97AA-0368CB27FF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446884" y="4862513"/>
              <a:ext cx="25400" cy="61912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81" name="Freeform 50">
              <a:extLst>
                <a:ext uri="{FF2B5EF4-FFF2-40B4-BE49-F238E27FC236}">
                  <a16:creationId xmlns:a16="http://schemas.microsoft.com/office/drawing/2014/main" id="{06867FB8-60E1-4C34-9A87-D8AD92A6075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08784" y="4800600"/>
              <a:ext cx="39688" cy="63500"/>
            </a:xfrm>
            <a:custGeom>
              <a:avLst/>
              <a:gdLst/>
              <a:ahLst/>
              <a:cxnLst>
                <a:cxn ang="0">
                  <a:pos x="24" y="39"/>
                </a:cxn>
                <a:cxn ang="0">
                  <a:pos x="8" y="23"/>
                </a:cxn>
                <a:cxn ang="0">
                  <a:pos x="0" y="0"/>
                </a:cxn>
              </a:cxnLst>
              <a:rect l="0" t="0" r="r" b="b"/>
              <a:pathLst>
                <a:path w="25" h="40">
                  <a:moveTo>
                    <a:pt x="24" y="39"/>
                  </a:moveTo>
                  <a:lnTo>
                    <a:pt x="8" y="23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82" name="Line 51">
              <a:extLst>
                <a:ext uri="{FF2B5EF4-FFF2-40B4-BE49-F238E27FC236}">
                  <a16:creationId xmlns:a16="http://schemas.microsoft.com/office/drawing/2014/main" id="{AE994D1D-BD75-4E2A-8443-A2043FAC79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384972" y="4725988"/>
              <a:ext cx="23812" cy="74612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83" name="Freeform 52">
              <a:extLst>
                <a:ext uri="{FF2B5EF4-FFF2-40B4-BE49-F238E27FC236}">
                  <a16:creationId xmlns:a16="http://schemas.microsoft.com/office/drawing/2014/main" id="{D8078060-5138-4D68-A05C-1C3CF5D885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46872" y="4651375"/>
              <a:ext cx="39687" cy="76200"/>
            </a:xfrm>
            <a:custGeom>
              <a:avLst/>
              <a:gdLst/>
              <a:ahLst/>
              <a:cxnLst>
                <a:cxn ang="0">
                  <a:pos x="24" y="47"/>
                </a:cxn>
                <a:cxn ang="0">
                  <a:pos x="8" y="23"/>
                </a:cxn>
                <a:cxn ang="0">
                  <a:pos x="0" y="0"/>
                </a:cxn>
              </a:cxnLst>
              <a:rect l="0" t="0" r="r" b="b"/>
              <a:pathLst>
                <a:path w="25" h="48">
                  <a:moveTo>
                    <a:pt x="24" y="47"/>
                  </a:moveTo>
                  <a:lnTo>
                    <a:pt x="8" y="23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84" name="Line 53">
              <a:extLst>
                <a:ext uri="{FF2B5EF4-FFF2-40B4-BE49-F238E27FC236}">
                  <a16:creationId xmlns:a16="http://schemas.microsoft.com/office/drawing/2014/main" id="{78BEEC6C-ADAB-4F16-8F1B-67EA637C2F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323059" y="4564063"/>
              <a:ext cx="23813" cy="87312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85" name="Freeform 54">
              <a:extLst>
                <a:ext uri="{FF2B5EF4-FFF2-40B4-BE49-F238E27FC236}">
                  <a16:creationId xmlns:a16="http://schemas.microsoft.com/office/drawing/2014/main" id="{B8DA0D23-39D3-45E7-83CF-34AB1968EF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84959" y="4476750"/>
              <a:ext cx="39688" cy="88900"/>
            </a:xfrm>
            <a:custGeom>
              <a:avLst/>
              <a:gdLst/>
              <a:ahLst/>
              <a:cxnLst>
                <a:cxn ang="0">
                  <a:pos x="24" y="55"/>
                </a:cxn>
                <a:cxn ang="0">
                  <a:pos x="8" y="31"/>
                </a:cxn>
                <a:cxn ang="0">
                  <a:pos x="0" y="0"/>
                </a:cxn>
              </a:cxnLst>
              <a:rect l="0" t="0" r="r" b="b"/>
              <a:pathLst>
                <a:path w="25" h="56">
                  <a:moveTo>
                    <a:pt x="24" y="55"/>
                  </a:moveTo>
                  <a:lnTo>
                    <a:pt x="8" y="31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86" name="Line 55">
              <a:extLst>
                <a:ext uri="{FF2B5EF4-FFF2-40B4-BE49-F238E27FC236}">
                  <a16:creationId xmlns:a16="http://schemas.microsoft.com/office/drawing/2014/main" id="{7DBD828D-7D9A-496A-A3BC-F2C409555C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261147" y="4376738"/>
              <a:ext cx="23812" cy="100012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87" name="Freeform 56">
              <a:extLst>
                <a:ext uri="{FF2B5EF4-FFF2-40B4-BE49-F238E27FC236}">
                  <a16:creationId xmlns:a16="http://schemas.microsoft.com/office/drawing/2014/main" id="{3219C4EA-FFDE-4966-B4AE-6C3B43E31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23047" y="4278313"/>
              <a:ext cx="39687" cy="100012"/>
            </a:xfrm>
            <a:custGeom>
              <a:avLst/>
              <a:gdLst/>
              <a:ahLst/>
              <a:cxnLst>
                <a:cxn ang="0">
                  <a:pos x="24" y="62"/>
                </a:cxn>
                <a:cxn ang="0">
                  <a:pos x="8" y="31"/>
                </a:cxn>
                <a:cxn ang="0">
                  <a:pos x="0" y="0"/>
                </a:cxn>
              </a:cxnLst>
              <a:rect l="0" t="0" r="r" b="b"/>
              <a:pathLst>
                <a:path w="25" h="63">
                  <a:moveTo>
                    <a:pt x="24" y="62"/>
                  </a:moveTo>
                  <a:lnTo>
                    <a:pt x="8" y="31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88" name="Freeform 57">
              <a:extLst>
                <a:ext uri="{FF2B5EF4-FFF2-40B4-BE49-F238E27FC236}">
                  <a16:creationId xmlns:a16="http://schemas.microsoft.com/office/drawing/2014/main" id="{C212363B-D1B2-4B2E-8EB5-1D9F2F0D72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97647" y="4165600"/>
              <a:ext cx="26987" cy="114300"/>
            </a:xfrm>
            <a:custGeom>
              <a:avLst/>
              <a:gdLst/>
              <a:ahLst/>
              <a:cxnLst>
                <a:cxn ang="0">
                  <a:pos x="16" y="71"/>
                </a:cxn>
                <a:cxn ang="0">
                  <a:pos x="8" y="32"/>
                </a:cxn>
                <a:cxn ang="0">
                  <a:pos x="0" y="0"/>
                </a:cxn>
              </a:cxnLst>
              <a:rect l="0" t="0" r="r" b="b"/>
              <a:pathLst>
                <a:path w="17" h="72">
                  <a:moveTo>
                    <a:pt x="16" y="71"/>
                  </a:moveTo>
                  <a:lnTo>
                    <a:pt x="8" y="32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89" name="Freeform 58">
              <a:extLst>
                <a:ext uri="{FF2B5EF4-FFF2-40B4-BE49-F238E27FC236}">
                  <a16:creationId xmlns:a16="http://schemas.microsoft.com/office/drawing/2014/main" id="{02CA32C4-6EC7-43B8-A75A-6B8186900E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61134" y="4067175"/>
              <a:ext cx="38100" cy="100013"/>
            </a:xfrm>
            <a:custGeom>
              <a:avLst/>
              <a:gdLst/>
              <a:ahLst/>
              <a:cxnLst>
                <a:cxn ang="0">
                  <a:pos x="23" y="62"/>
                </a:cxn>
                <a:cxn ang="0">
                  <a:pos x="8" y="31"/>
                </a:cxn>
                <a:cxn ang="0">
                  <a:pos x="0" y="0"/>
                </a:cxn>
              </a:cxnLst>
              <a:rect l="0" t="0" r="r" b="b"/>
              <a:pathLst>
                <a:path w="24" h="63">
                  <a:moveTo>
                    <a:pt x="23" y="62"/>
                  </a:moveTo>
                  <a:lnTo>
                    <a:pt x="8" y="31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0" name="Line 59">
              <a:extLst>
                <a:ext uri="{FF2B5EF4-FFF2-40B4-BE49-F238E27FC236}">
                  <a16:creationId xmlns:a16="http://schemas.microsoft.com/office/drawing/2014/main" id="{62A08033-308B-4AF2-A893-EE9C1B5EE6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135734" y="3954463"/>
              <a:ext cx="25400" cy="112712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1" name="Freeform 60">
              <a:extLst>
                <a:ext uri="{FF2B5EF4-FFF2-40B4-BE49-F238E27FC236}">
                  <a16:creationId xmlns:a16="http://schemas.microsoft.com/office/drawing/2014/main" id="{23D19681-ABBD-4582-9B79-04B60E7739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9222" y="3843338"/>
              <a:ext cx="38100" cy="112712"/>
            </a:xfrm>
            <a:custGeom>
              <a:avLst/>
              <a:gdLst/>
              <a:ahLst/>
              <a:cxnLst>
                <a:cxn ang="0">
                  <a:pos x="23" y="70"/>
                </a:cxn>
                <a:cxn ang="0">
                  <a:pos x="8" y="31"/>
                </a:cxn>
                <a:cxn ang="0">
                  <a:pos x="0" y="0"/>
                </a:cxn>
              </a:cxnLst>
              <a:rect l="0" t="0" r="r" b="b"/>
              <a:pathLst>
                <a:path w="24" h="71">
                  <a:moveTo>
                    <a:pt x="23" y="70"/>
                  </a:moveTo>
                  <a:lnTo>
                    <a:pt x="8" y="31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2" name="Line 61">
              <a:extLst>
                <a:ext uri="{FF2B5EF4-FFF2-40B4-BE49-F238E27FC236}">
                  <a16:creationId xmlns:a16="http://schemas.microsoft.com/office/drawing/2014/main" id="{2283CE79-8D48-45F0-BDCA-DF0FCE1B4D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073822" y="3730625"/>
              <a:ext cx="25400" cy="112713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3" name="Line 62">
              <a:extLst>
                <a:ext uri="{FF2B5EF4-FFF2-40B4-BE49-F238E27FC236}">
                  <a16:creationId xmlns:a16="http://schemas.microsoft.com/office/drawing/2014/main" id="{6A3DAB97-B341-4311-8D4A-7BDE511C47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048422" y="3632200"/>
              <a:ext cx="25400" cy="98425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4" name="Freeform 63">
              <a:extLst>
                <a:ext uri="{FF2B5EF4-FFF2-40B4-BE49-F238E27FC236}">
                  <a16:creationId xmlns:a16="http://schemas.microsoft.com/office/drawing/2014/main" id="{DFB6ECBD-7A23-4A84-8C38-B27824DE7E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11909" y="3519488"/>
              <a:ext cx="38100" cy="114300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8" y="32"/>
                </a:cxn>
                <a:cxn ang="0">
                  <a:pos x="0" y="0"/>
                </a:cxn>
              </a:cxnLst>
              <a:rect l="0" t="0" r="r" b="b"/>
              <a:pathLst>
                <a:path w="24" h="72">
                  <a:moveTo>
                    <a:pt x="23" y="71"/>
                  </a:moveTo>
                  <a:lnTo>
                    <a:pt x="8" y="32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5" name="Line 64">
              <a:extLst>
                <a:ext uri="{FF2B5EF4-FFF2-40B4-BE49-F238E27FC236}">
                  <a16:creationId xmlns:a16="http://schemas.microsoft.com/office/drawing/2014/main" id="{BE6111D5-64B8-4CA5-8801-AF0E888035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986509" y="3421063"/>
              <a:ext cx="25400" cy="98425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6" name="Freeform 65">
              <a:extLst>
                <a:ext uri="{FF2B5EF4-FFF2-40B4-BE49-F238E27FC236}">
                  <a16:creationId xmlns:a16="http://schemas.microsoft.com/office/drawing/2014/main" id="{FD608A0B-5716-4EE4-AA08-A4EA650FC64D}"/>
                </a:ext>
              </a:extLst>
            </p:cNvPr>
            <p:cNvSpPr>
              <a:spLocks/>
            </p:cNvSpPr>
            <p:nvPr/>
          </p:nvSpPr>
          <p:spPr bwMode="auto">
            <a:xfrm>
              <a:off x="9949997" y="3333750"/>
              <a:ext cx="38100" cy="88900"/>
            </a:xfrm>
            <a:custGeom>
              <a:avLst/>
              <a:gdLst/>
              <a:ahLst/>
              <a:cxnLst>
                <a:cxn ang="0">
                  <a:pos x="23" y="55"/>
                </a:cxn>
                <a:cxn ang="0">
                  <a:pos x="8" y="23"/>
                </a:cxn>
                <a:cxn ang="0">
                  <a:pos x="0" y="0"/>
                </a:cxn>
              </a:cxnLst>
              <a:rect l="0" t="0" r="r" b="b"/>
              <a:pathLst>
                <a:path w="24" h="56">
                  <a:moveTo>
                    <a:pt x="23" y="55"/>
                  </a:moveTo>
                  <a:lnTo>
                    <a:pt x="8" y="23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7" name="Line 66">
              <a:extLst>
                <a:ext uri="{FF2B5EF4-FFF2-40B4-BE49-F238E27FC236}">
                  <a16:creationId xmlns:a16="http://schemas.microsoft.com/office/drawing/2014/main" id="{B1B5746D-0E36-4C82-9AE1-6A9FCED418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924597" y="3246438"/>
              <a:ext cx="25400" cy="87312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8" name="Freeform 67">
              <a:extLst>
                <a:ext uri="{FF2B5EF4-FFF2-40B4-BE49-F238E27FC236}">
                  <a16:creationId xmlns:a16="http://schemas.microsoft.com/office/drawing/2014/main" id="{54D9AF25-423A-4A9D-BFE4-33FE842D5850}"/>
                </a:ext>
              </a:extLst>
            </p:cNvPr>
            <p:cNvSpPr>
              <a:spLocks/>
            </p:cNvSpPr>
            <p:nvPr/>
          </p:nvSpPr>
          <p:spPr bwMode="auto">
            <a:xfrm>
              <a:off x="9888084" y="3171825"/>
              <a:ext cx="38100" cy="76200"/>
            </a:xfrm>
            <a:custGeom>
              <a:avLst/>
              <a:gdLst/>
              <a:ahLst/>
              <a:cxnLst>
                <a:cxn ang="0">
                  <a:pos x="23" y="47"/>
                </a:cxn>
                <a:cxn ang="0">
                  <a:pos x="8" y="24"/>
                </a:cxn>
                <a:cxn ang="0">
                  <a:pos x="0" y="0"/>
                </a:cxn>
              </a:cxnLst>
              <a:rect l="0" t="0" r="r" b="b"/>
              <a:pathLst>
                <a:path w="24" h="48">
                  <a:moveTo>
                    <a:pt x="23" y="47"/>
                  </a:moveTo>
                  <a:lnTo>
                    <a:pt x="8" y="24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9" name="Freeform 68">
              <a:extLst>
                <a:ext uri="{FF2B5EF4-FFF2-40B4-BE49-F238E27FC236}">
                  <a16:creationId xmlns:a16="http://schemas.microsoft.com/office/drawing/2014/main" id="{270DD037-E629-4BE1-9B1D-6E9EFC951464}"/>
                </a:ext>
              </a:extLst>
            </p:cNvPr>
            <p:cNvSpPr>
              <a:spLocks/>
            </p:cNvSpPr>
            <p:nvPr/>
          </p:nvSpPr>
          <p:spPr bwMode="auto">
            <a:xfrm>
              <a:off x="9862684" y="3097213"/>
              <a:ext cx="26988" cy="76200"/>
            </a:xfrm>
            <a:custGeom>
              <a:avLst/>
              <a:gdLst/>
              <a:ahLst/>
              <a:cxnLst>
                <a:cxn ang="0">
                  <a:pos x="16" y="47"/>
                </a:cxn>
                <a:cxn ang="0">
                  <a:pos x="8" y="24"/>
                </a:cxn>
                <a:cxn ang="0">
                  <a:pos x="0" y="0"/>
                </a:cxn>
              </a:cxnLst>
              <a:rect l="0" t="0" r="r" b="b"/>
              <a:pathLst>
                <a:path w="17" h="48">
                  <a:moveTo>
                    <a:pt x="16" y="47"/>
                  </a:moveTo>
                  <a:lnTo>
                    <a:pt x="8" y="24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0" name="Freeform 69">
              <a:extLst>
                <a:ext uri="{FF2B5EF4-FFF2-40B4-BE49-F238E27FC236}">
                  <a16:creationId xmlns:a16="http://schemas.microsoft.com/office/drawing/2014/main" id="{FB1AD0D5-4887-448F-B80D-0D119F433BCE}"/>
                </a:ext>
              </a:extLst>
            </p:cNvPr>
            <p:cNvSpPr>
              <a:spLocks/>
            </p:cNvSpPr>
            <p:nvPr/>
          </p:nvSpPr>
          <p:spPr bwMode="auto">
            <a:xfrm>
              <a:off x="9826172" y="3048000"/>
              <a:ext cx="38100" cy="50800"/>
            </a:xfrm>
            <a:custGeom>
              <a:avLst/>
              <a:gdLst/>
              <a:ahLst/>
              <a:cxnLst>
                <a:cxn ang="0">
                  <a:pos x="23" y="31"/>
                </a:cxn>
                <a:cxn ang="0">
                  <a:pos x="7" y="16"/>
                </a:cxn>
                <a:cxn ang="0">
                  <a:pos x="0" y="0"/>
                </a:cxn>
              </a:cxnLst>
              <a:rect l="0" t="0" r="r" b="b"/>
              <a:pathLst>
                <a:path w="24" h="32">
                  <a:moveTo>
                    <a:pt x="23" y="31"/>
                  </a:moveTo>
                  <a:lnTo>
                    <a:pt x="7" y="16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1" name="Line 70">
              <a:extLst>
                <a:ext uri="{FF2B5EF4-FFF2-40B4-BE49-F238E27FC236}">
                  <a16:creationId xmlns:a16="http://schemas.microsoft.com/office/drawing/2014/main" id="{5DC6BB6F-F04C-4109-B1B1-1E37E87577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800772" y="3009900"/>
              <a:ext cx="25400" cy="381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2" name="Freeform 71">
              <a:extLst>
                <a:ext uri="{FF2B5EF4-FFF2-40B4-BE49-F238E27FC236}">
                  <a16:creationId xmlns:a16="http://schemas.microsoft.com/office/drawing/2014/main" id="{E8D0F0CF-C25B-4A4C-9F7F-55C03F4ECF44}"/>
                </a:ext>
              </a:extLst>
            </p:cNvPr>
            <p:cNvSpPr>
              <a:spLocks/>
            </p:cNvSpPr>
            <p:nvPr/>
          </p:nvSpPr>
          <p:spPr bwMode="auto">
            <a:xfrm>
              <a:off x="9764259" y="2973388"/>
              <a:ext cx="38100" cy="38100"/>
            </a:xfrm>
            <a:custGeom>
              <a:avLst/>
              <a:gdLst/>
              <a:ahLst/>
              <a:cxnLst>
                <a:cxn ang="0">
                  <a:pos x="23" y="23"/>
                </a:cxn>
                <a:cxn ang="0">
                  <a:pos x="7" y="8"/>
                </a:cxn>
                <a:cxn ang="0">
                  <a:pos x="0" y="0"/>
                </a:cxn>
              </a:cxnLst>
              <a:rect l="0" t="0" r="r" b="b"/>
              <a:pathLst>
                <a:path w="24" h="24">
                  <a:moveTo>
                    <a:pt x="23" y="23"/>
                  </a:moveTo>
                  <a:lnTo>
                    <a:pt x="7" y="8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3" name="Line 72">
              <a:extLst>
                <a:ext uri="{FF2B5EF4-FFF2-40B4-BE49-F238E27FC236}">
                  <a16:creationId xmlns:a16="http://schemas.microsoft.com/office/drawing/2014/main" id="{59A85DE2-28A4-481F-9152-E5C0606577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738859" y="2960688"/>
              <a:ext cx="25400" cy="127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4" name="Freeform 73">
              <a:extLst>
                <a:ext uri="{FF2B5EF4-FFF2-40B4-BE49-F238E27FC236}">
                  <a16:creationId xmlns:a16="http://schemas.microsoft.com/office/drawing/2014/main" id="{2FC1D55C-019F-45A7-B41A-4F38EC02489A}"/>
                </a:ext>
              </a:extLst>
            </p:cNvPr>
            <p:cNvSpPr>
              <a:spLocks/>
            </p:cNvSpPr>
            <p:nvPr/>
          </p:nvSpPr>
          <p:spPr bwMode="auto">
            <a:xfrm>
              <a:off x="9700759" y="2960688"/>
              <a:ext cx="39688" cy="1587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25" h="1">
                  <a:moveTo>
                    <a:pt x="24" y="0"/>
                  </a:move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5" name="Freeform 74">
              <a:extLst>
                <a:ext uri="{FF2B5EF4-FFF2-40B4-BE49-F238E27FC236}">
                  <a16:creationId xmlns:a16="http://schemas.microsoft.com/office/drawing/2014/main" id="{9B821A98-7F67-4162-9DCB-39836A5980F8}"/>
                </a:ext>
              </a:extLst>
            </p:cNvPr>
            <p:cNvSpPr>
              <a:spLocks/>
            </p:cNvSpPr>
            <p:nvPr/>
          </p:nvSpPr>
          <p:spPr bwMode="auto">
            <a:xfrm>
              <a:off x="9676947" y="2960688"/>
              <a:ext cx="25400" cy="26987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8" y="8"/>
                </a:cxn>
                <a:cxn ang="0">
                  <a:pos x="0" y="16"/>
                </a:cxn>
              </a:cxnLst>
              <a:rect l="0" t="0" r="r" b="b"/>
              <a:pathLst>
                <a:path w="16" h="17">
                  <a:moveTo>
                    <a:pt x="15" y="0"/>
                  </a:moveTo>
                  <a:lnTo>
                    <a:pt x="8" y="8"/>
                  </a:lnTo>
                  <a:lnTo>
                    <a:pt x="0" y="16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6" name="Line 75">
              <a:extLst>
                <a:ext uri="{FF2B5EF4-FFF2-40B4-BE49-F238E27FC236}">
                  <a16:creationId xmlns:a16="http://schemas.microsoft.com/office/drawing/2014/main" id="{63F9824B-A743-4487-A9B1-5D2CA49295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651547" y="2986088"/>
              <a:ext cx="25400" cy="23812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7" name="Freeform 76">
              <a:extLst>
                <a:ext uri="{FF2B5EF4-FFF2-40B4-BE49-F238E27FC236}">
                  <a16:creationId xmlns:a16="http://schemas.microsoft.com/office/drawing/2014/main" id="{BF9F9684-EC48-45E7-BC00-542CEBC5AE5D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5034" y="3009900"/>
              <a:ext cx="38100" cy="39688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7" y="8"/>
                </a:cxn>
                <a:cxn ang="0">
                  <a:pos x="0" y="24"/>
                </a:cxn>
              </a:cxnLst>
              <a:rect l="0" t="0" r="r" b="b"/>
              <a:pathLst>
                <a:path w="24" h="25">
                  <a:moveTo>
                    <a:pt x="23" y="0"/>
                  </a:moveTo>
                  <a:lnTo>
                    <a:pt x="7" y="8"/>
                  </a:lnTo>
                  <a:lnTo>
                    <a:pt x="0" y="24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8" name="Freeform 77">
              <a:extLst>
                <a:ext uri="{FF2B5EF4-FFF2-40B4-BE49-F238E27FC236}">
                  <a16:creationId xmlns:a16="http://schemas.microsoft.com/office/drawing/2014/main" id="{F1B4DEF1-198F-4ACE-B104-2ABF858BB479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9634" y="3048000"/>
              <a:ext cx="26988" cy="63500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8" y="16"/>
                </a:cxn>
                <a:cxn ang="0">
                  <a:pos x="0" y="39"/>
                </a:cxn>
              </a:cxnLst>
              <a:rect l="0" t="0" r="r" b="b"/>
              <a:pathLst>
                <a:path w="17" h="40">
                  <a:moveTo>
                    <a:pt x="16" y="0"/>
                  </a:moveTo>
                  <a:lnTo>
                    <a:pt x="8" y="16"/>
                  </a:lnTo>
                  <a:lnTo>
                    <a:pt x="0" y="39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9" name="Freeform 78">
              <a:extLst>
                <a:ext uri="{FF2B5EF4-FFF2-40B4-BE49-F238E27FC236}">
                  <a16:creationId xmlns:a16="http://schemas.microsoft.com/office/drawing/2014/main" id="{F57F855E-1174-4CC7-A4BF-4C75CBD7EF30}"/>
                </a:ext>
              </a:extLst>
            </p:cNvPr>
            <p:cNvSpPr>
              <a:spLocks/>
            </p:cNvSpPr>
            <p:nvPr/>
          </p:nvSpPr>
          <p:spPr bwMode="auto">
            <a:xfrm>
              <a:off x="9551534" y="3109913"/>
              <a:ext cx="39688" cy="63500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16"/>
                </a:cxn>
                <a:cxn ang="0">
                  <a:pos x="0" y="39"/>
                </a:cxn>
              </a:cxnLst>
              <a:rect l="0" t="0" r="r" b="b"/>
              <a:pathLst>
                <a:path w="25" h="40">
                  <a:moveTo>
                    <a:pt x="24" y="0"/>
                  </a:moveTo>
                  <a:lnTo>
                    <a:pt x="8" y="16"/>
                  </a:lnTo>
                  <a:lnTo>
                    <a:pt x="0" y="39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10" name="Line 79">
              <a:extLst>
                <a:ext uri="{FF2B5EF4-FFF2-40B4-BE49-F238E27FC236}">
                  <a16:creationId xmlns:a16="http://schemas.microsoft.com/office/drawing/2014/main" id="{BADA017C-0A66-4CD0-8955-16455162B6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527722" y="3171825"/>
              <a:ext cx="23812" cy="74613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11" name="Freeform 80">
              <a:extLst>
                <a:ext uri="{FF2B5EF4-FFF2-40B4-BE49-F238E27FC236}">
                  <a16:creationId xmlns:a16="http://schemas.microsoft.com/office/drawing/2014/main" id="{2D801381-2262-4B5A-BB72-0A44F310951C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9622" y="3246438"/>
              <a:ext cx="39687" cy="88900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24"/>
                </a:cxn>
                <a:cxn ang="0">
                  <a:pos x="0" y="55"/>
                </a:cxn>
              </a:cxnLst>
              <a:rect l="0" t="0" r="r" b="b"/>
              <a:pathLst>
                <a:path w="25" h="56">
                  <a:moveTo>
                    <a:pt x="24" y="0"/>
                  </a:moveTo>
                  <a:lnTo>
                    <a:pt x="8" y="24"/>
                  </a:lnTo>
                  <a:lnTo>
                    <a:pt x="0" y="55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12" name="Line 81">
              <a:extLst>
                <a:ext uri="{FF2B5EF4-FFF2-40B4-BE49-F238E27FC236}">
                  <a16:creationId xmlns:a16="http://schemas.microsoft.com/office/drawing/2014/main" id="{B311308F-D3AB-4238-A507-0538BCA95F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465809" y="3333750"/>
              <a:ext cx="23813" cy="100013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13" name="Freeform 82">
              <a:extLst>
                <a:ext uri="{FF2B5EF4-FFF2-40B4-BE49-F238E27FC236}">
                  <a16:creationId xmlns:a16="http://schemas.microsoft.com/office/drawing/2014/main" id="{8788E872-7EE2-449E-8FFA-5EA27BF2B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9427709" y="3433763"/>
              <a:ext cx="39688" cy="100012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31"/>
                </a:cxn>
                <a:cxn ang="0">
                  <a:pos x="0" y="62"/>
                </a:cxn>
              </a:cxnLst>
              <a:rect l="0" t="0" r="r" b="b"/>
              <a:pathLst>
                <a:path w="25" h="63">
                  <a:moveTo>
                    <a:pt x="24" y="0"/>
                  </a:moveTo>
                  <a:lnTo>
                    <a:pt x="8" y="31"/>
                  </a:lnTo>
                  <a:lnTo>
                    <a:pt x="0" y="62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14" name="Line 83">
              <a:extLst>
                <a:ext uri="{FF2B5EF4-FFF2-40B4-BE49-F238E27FC236}">
                  <a16:creationId xmlns:a16="http://schemas.microsoft.com/office/drawing/2014/main" id="{3E1A54B0-A0F0-4D77-9ACD-1B24FB3DD1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403897" y="3532188"/>
              <a:ext cx="23812" cy="100012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15" name="Freeform 84">
              <a:extLst>
                <a:ext uri="{FF2B5EF4-FFF2-40B4-BE49-F238E27FC236}">
                  <a16:creationId xmlns:a16="http://schemas.microsoft.com/office/drawing/2014/main" id="{90A27D2B-2E91-4CDF-BFD3-70C3F718BAF7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5797" y="3632200"/>
              <a:ext cx="39687" cy="112713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31"/>
                </a:cxn>
                <a:cxn ang="0">
                  <a:pos x="0" y="70"/>
                </a:cxn>
              </a:cxnLst>
              <a:rect l="0" t="0" r="r" b="b"/>
              <a:pathLst>
                <a:path w="25" h="71">
                  <a:moveTo>
                    <a:pt x="24" y="0"/>
                  </a:moveTo>
                  <a:lnTo>
                    <a:pt x="8" y="31"/>
                  </a:lnTo>
                  <a:lnTo>
                    <a:pt x="0" y="7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16" name="Line 85">
              <a:extLst>
                <a:ext uri="{FF2B5EF4-FFF2-40B4-BE49-F238E27FC236}">
                  <a16:creationId xmlns:a16="http://schemas.microsoft.com/office/drawing/2014/main" id="{776C3C5C-D21D-4566-89AF-6154FAEAB3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340397" y="3743325"/>
              <a:ext cx="25400" cy="112713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17" name="Freeform 86">
              <a:extLst>
                <a:ext uri="{FF2B5EF4-FFF2-40B4-BE49-F238E27FC236}">
                  <a16:creationId xmlns:a16="http://schemas.microsoft.com/office/drawing/2014/main" id="{C6FB6580-D822-4E95-A4DB-C6C8F19CD859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3884" y="3856038"/>
              <a:ext cx="38100" cy="112712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8" y="31"/>
                </a:cxn>
                <a:cxn ang="0">
                  <a:pos x="0" y="70"/>
                </a:cxn>
              </a:cxnLst>
              <a:rect l="0" t="0" r="r" b="b"/>
              <a:pathLst>
                <a:path w="24" h="71">
                  <a:moveTo>
                    <a:pt x="23" y="0"/>
                  </a:moveTo>
                  <a:lnTo>
                    <a:pt x="8" y="31"/>
                  </a:lnTo>
                  <a:lnTo>
                    <a:pt x="0" y="7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18" name="Line 87">
              <a:extLst>
                <a:ext uri="{FF2B5EF4-FFF2-40B4-BE49-F238E27FC236}">
                  <a16:creationId xmlns:a16="http://schemas.microsoft.com/office/drawing/2014/main" id="{23B80615-7F5A-40EB-AB73-41168DF977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278484" y="3967163"/>
              <a:ext cx="25400" cy="112712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19" name="Line 88">
              <a:extLst>
                <a:ext uri="{FF2B5EF4-FFF2-40B4-BE49-F238E27FC236}">
                  <a16:creationId xmlns:a16="http://schemas.microsoft.com/office/drawing/2014/main" id="{338877FF-037E-4D79-91C1-620364D922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254672" y="4079875"/>
              <a:ext cx="23812" cy="98425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20" name="Freeform 89">
              <a:extLst>
                <a:ext uri="{FF2B5EF4-FFF2-40B4-BE49-F238E27FC236}">
                  <a16:creationId xmlns:a16="http://schemas.microsoft.com/office/drawing/2014/main" id="{6B4BFB81-4981-433B-B02F-31942F42398D}"/>
                </a:ext>
              </a:extLst>
            </p:cNvPr>
            <p:cNvSpPr>
              <a:spLocks/>
            </p:cNvSpPr>
            <p:nvPr/>
          </p:nvSpPr>
          <p:spPr bwMode="auto">
            <a:xfrm>
              <a:off x="9216572" y="4178300"/>
              <a:ext cx="39687" cy="114300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32"/>
                </a:cxn>
                <a:cxn ang="0">
                  <a:pos x="0" y="71"/>
                </a:cxn>
              </a:cxnLst>
              <a:rect l="0" t="0" r="r" b="b"/>
              <a:pathLst>
                <a:path w="25" h="72">
                  <a:moveTo>
                    <a:pt x="24" y="0"/>
                  </a:moveTo>
                  <a:lnTo>
                    <a:pt x="8" y="32"/>
                  </a:lnTo>
                  <a:lnTo>
                    <a:pt x="0" y="71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21" name="Line 90">
              <a:extLst>
                <a:ext uri="{FF2B5EF4-FFF2-40B4-BE49-F238E27FC236}">
                  <a16:creationId xmlns:a16="http://schemas.microsoft.com/office/drawing/2014/main" id="{A6CD19B5-843B-4B1B-A74A-1E6CFBC35A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192759" y="4291013"/>
              <a:ext cx="23813" cy="98425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22" name="Freeform 91">
              <a:extLst>
                <a:ext uri="{FF2B5EF4-FFF2-40B4-BE49-F238E27FC236}">
                  <a16:creationId xmlns:a16="http://schemas.microsoft.com/office/drawing/2014/main" id="{0823629B-CBDF-49A8-850B-21F89B2A4745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4659" y="4389438"/>
              <a:ext cx="39688" cy="88900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32"/>
                </a:cxn>
                <a:cxn ang="0">
                  <a:pos x="0" y="55"/>
                </a:cxn>
              </a:cxnLst>
              <a:rect l="0" t="0" r="r" b="b"/>
              <a:pathLst>
                <a:path w="25" h="56">
                  <a:moveTo>
                    <a:pt x="24" y="0"/>
                  </a:moveTo>
                  <a:lnTo>
                    <a:pt x="8" y="32"/>
                  </a:lnTo>
                  <a:lnTo>
                    <a:pt x="0" y="55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23" name="Line 92">
              <a:extLst>
                <a:ext uri="{FF2B5EF4-FFF2-40B4-BE49-F238E27FC236}">
                  <a16:creationId xmlns:a16="http://schemas.microsoft.com/office/drawing/2014/main" id="{30D4443E-0D54-45F2-9145-D3058BD78C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129259" y="4476750"/>
              <a:ext cx="25400" cy="87313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24" name="Freeform 93">
              <a:extLst>
                <a:ext uri="{FF2B5EF4-FFF2-40B4-BE49-F238E27FC236}">
                  <a16:creationId xmlns:a16="http://schemas.microsoft.com/office/drawing/2014/main" id="{CDF99808-8899-4F69-BB69-203FAB0713D3}"/>
                </a:ext>
              </a:extLst>
            </p:cNvPr>
            <p:cNvSpPr>
              <a:spLocks/>
            </p:cNvSpPr>
            <p:nvPr/>
          </p:nvSpPr>
          <p:spPr bwMode="auto">
            <a:xfrm>
              <a:off x="9092747" y="4564063"/>
              <a:ext cx="38100" cy="88900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8" y="31"/>
                </a:cxn>
                <a:cxn ang="0">
                  <a:pos x="0" y="55"/>
                </a:cxn>
              </a:cxnLst>
              <a:rect l="0" t="0" r="r" b="b"/>
              <a:pathLst>
                <a:path w="24" h="56">
                  <a:moveTo>
                    <a:pt x="23" y="0"/>
                  </a:moveTo>
                  <a:lnTo>
                    <a:pt x="8" y="31"/>
                  </a:lnTo>
                  <a:lnTo>
                    <a:pt x="0" y="55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25" name="Line 94">
              <a:extLst>
                <a:ext uri="{FF2B5EF4-FFF2-40B4-BE49-F238E27FC236}">
                  <a16:creationId xmlns:a16="http://schemas.microsoft.com/office/drawing/2014/main" id="{CFD1C8D0-BC59-4794-8EFB-33945608F7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067347" y="4651375"/>
              <a:ext cx="25400" cy="74613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26" name="Freeform 95">
              <a:extLst>
                <a:ext uri="{FF2B5EF4-FFF2-40B4-BE49-F238E27FC236}">
                  <a16:creationId xmlns:a16="http://schemas.microsoft.com/office/drawing/2014/main" id="{1E2752F1-4638-4029-8AF2-2482C6FB6A2F}"/>
                </a:ext>
              </a:extLst>
            </p:cNvPr>
            <p:cNvSpPr>
              <a:spLocks/>
            </p:cNvSpPr>
            <p:nvPr/>
          </p:nvSpPr>
          <p:spPr bwMode="auto">
            <a:xfrm>
              <a:off x="9030834" y="4725988"/>
              <a:ext cx="38100" cy="76200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8" y="23"/>
                </a:cxn>
                <a:cxn ang="0">
                  <a:pos x="0" y="47"/>
                </a:cxn>
              </a:cxnLst>
              <a:rect l="0" t="0" r="r" b="b"/>
              <a:pathLst>
                <a:path w="24" h="48">
                  <a:moveTo>
                    <a:pt x="23" y="0"/>
                  </a:moveTo>
                  <a:lnTo>
                    <a:pt x="8" y="23"/>
                  </a:lnTo>
                  <a:lnTo>
                    <a:pt x="0" y="47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27" name="Line 96">
              <a:extLst>
                <a:ext uri="{FF2B5EF4-FFF2-40B4-BE49-F238E27FC236}">
                  <a16:creationId xmlns:a16="http://schemas.microsoft.com/office/drawing/2014/main" id="{73F44923-3BAE-4E18-8D2C-60F5F69F38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005434" y="4800600"/>
              <a:ext cx="25400" cy="61913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28" name="Freeform 97">
              <a:extLst>
                <a:ext uri="{FF2B5EF4-FFF2-40B4-BE49-F238E27FC236}">
                  <a16:creationId xmlns:a16="http://schemas.microsoft.com/office/drawing/2014/main" id="{92B2BC66-B72E-40E2-9890-B327CC6F707B}"/>
                </a:ext>
              </a:extLst>
            </p:cNvPr>
            <p:cNvSpPr>
              <a:spLocks/>
            </p:cNvSpPr>
            <p:nvPr/>
          </p:nvSpPr>
          <p:spPr bwMode="auto">
            <a:xfrm>
              <a:off x="8968922" y="4862513"/>
              <a:ext cx="38100" cy="63500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8" y="23"/>
                </a:cxn>
                <a:cxn ang="0">
                  <a:pos x="0" y="39"/>
                </a:cxn>
              </a:cxnLst>
              <a:rect l="0" t="0" r="r" b="b"/>
              <a:pathLst>
                <a:path w="24" h="40">
                  <a:moveTo>
                    <a:pt x="23" y="0"/>
                  </a:moveTo>
                  <a:lnTo>
                    <a:pt x="8" y="23"/>
                  </a:lnTo>
                  <a:lnTo>
                    <a:pt x="0" y="39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29" name="Line 98">
              <a:extLst>
                <a:ext uri="{FF2B5EF4-FFF2-40B4-BE49-F238E27FC236}">
                  <a16:creationId xmlns:a16="http://schemas.microsoft.com/office/drawing/2014/main" id="{D31F73A2-4F96-44A2-BE8E-A4FC9C767E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943522" y="4924425"/>
              <a:ext cx="25400" cy="49213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30" name="Line 99">
              <a:extLst>
                <a:ext uri="{FF2B5EF4-FFF2-40B4-BE49-F238E27FC236}">
                  <a16:creationId xmlns:a16="http://schemas.microsoft.com/office/drawing/2014/main" id="{BEC2E08E-6665-4410-941F-DF28111782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918122" y="4973638"/>
              <a:ext cx="25400" cy="49212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31" name="Freeform 100">
              <a:extLst>
                <a:ext uri="{FF2B5EF4-FFF2-40B4-BE49-F238E27FC236}">
                  <a16:creationId xmlns:a16="http://schemas.microsoft.com/office/drawing/2014/main" id="{3864DD3F-7E63-44ED-9E3F-6B0DB1AA8EC7}"/>
                </a:ext>
              </a:extLst>
            </p:cNvPr>
            <p:cNvSpPr>
              <a:spLocks/>
            </p:cNvSpPr>
            <p:nvPr/>
          </p:nvSpPr>
          <p:spPr bwMode="auto">
            <a:xfrm>
              <a:off x="8881609" y="5022850"/>
              <a:ext cx="38100" cy="39688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8" y="16"/>
                </a:cxn>
                <a:cxn ang="0">
                  <a:pos x="0" y="24"/>
                </a:cxn>
              </a:cxnLst>
              <a:rect l="0" t="0" r="r" b="b"/>
              <a:pathLst>
                <a:path w="24" h="25">
                  <a:moveTo>
                    <a:pt x="23" y="0"/>
                  </a:moveTo>
                  <a:lnTo>
                    <a:pt x="8" y="16"/>
                  </a:lnTo>
                  <a:lnTo>
                    <a:pt x="0" y="24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32" name="Line 101">
              <a:extLst>
                <a:ext uri="{FF2B5EF4-FFF2-40B4-BE49-F238E27FC236}">
                  <a16:creationId xmlns:a16="http://schemas.microsoft.com/office/drawing/2014/main" id="{41B5B86A-29A7-4B89-8195-3EE0C06ED8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856209" y="5060950"/>
              <a:ext cx="25400" cy="36513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33" name="Freeform 102">
              <a:extLst>
                <a:ext uri="{FF2B5EF4-FFF2-40B4-BE49-F238E27FC236}">
                  <a16:creationId xmlns:a16="http://schemas.microsoft.com/office/drawing/2014/main" id="{E5C12D7F-E3A1-4533-B917-DB67A421F629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9697" y="5097463"/>
              <a:ext cx="38100" cy="39687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8" y="16"/>
                </a:cxn>
                <a:cxn ang="0">
                  <a:pos x="0" y="24"/>
                </a:cxn>
              </a:cxnLst>
              <a:rect l="0" t="0" r="r" b="b"/>
              <a:pathLst>
                <a:path w="24" h="25">
                  <a:moveTo>
                    <a:pt x="23" y="0"/>
                  </a:moveTo>
                  <a:lnTo>
                    <a:pt x="8" y="16"/>
                  </a:lnTo>
                  <a:lnTo>
                    <a:pt x="0" y="24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34" name="Line 103">
              <a:extLst>
                <a:ext uri="{FF2B5EF4-FFF2-40B4-BE49-F238E27FC236}">
                  <a16:creationId xmlns:a16="http://schemas.microsoft.com/office/drawing/2014/main" id="{57473012-2D6E-43F6-8EE2-18717FFCDC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794297" y="5135563"/>
              <a:ext cx="25400" cy="254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35" name="Freeform 104">
              <a:extLst>
                <a:ext uri="{FF2B5EF4-FFF2-40B4-BE49-F238E27FC236}">
                  <a16:creationId xmlns:a16="http://schemas.microsoft.com/office/drawing/2014/main" id="{0873FCFF-23A7-4058-BCEA-734BA36E98B5}"/>
                </a:ext>
              </a:extLst>
            </p:cNvPr>
            <p:cNvSpPr>
              <a:spLocks/>
            </p:cNvSpPr>
            <p:nvPr/>
          </p:nvSpPr>
          <p:spPr bwMode="auto">
            <a:xfrm>
              <a:off x="8757784" y="5160963"/>
              <a:ext cx="38100" cy="25400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7" y="7"/>
                </a:cxn>
                <a:cxn ang="0">
                  <a:pos x="0" y="15"/>
                </a:cxn>
              </a:cxnLst>
              <a:rect l="0" t="0" r="r" b="b"/>
              <a:pathLst>
                <a:path w="24" h="16">
                  <a:moveTo>
                    <a:pt x="23" y="0"/>
                  </a:moveTo>
                  <a:lnTo>
                    <a:pt x="7" y="7"/>
                  </a:lnTo>
                  <a:lnTo>
                    <a:pt x="0" y="15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36" name="Line 105">
              <a:extLst>
                <a:ext uri="{FF2B5EF4-FFF2-40B4-BE49-F238E27FC236}">
                  <a16:creationId xmlns:a16="http://schemas.microsoft.com/office/drawing/2014/main" id="{F6834BBB-5453-42E6-9F17-E1A82B3AE2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732384" y="5184775"/>
              <a:ext cx="25400" cy="254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37" name="Freeform 106">
              <a:extLst>
                <a:ext uri="{FF2B5EF4-FFF2-40B4-BE49-F238E27FC236}">
                  <a16:creationId xmlns:a16="http://schemas.microsoft.com/office/drawing/2014/main" id="{A05DAEA6-84E2-4E84-ABBD-6CB896A094D2}"/>
                </a:ext>
              </a:extLst>
            </p:cNvPr>
            <p:cNvSpPr>
              <a:spLocks/>
            </p:cNvSpPr>
            <p:nvPr/>
          </p:nvSpPr>
          <p:spPr bwMode="auto">
            <a:xfrm>
              <a:off x="8695872" y="5210175"/>
              <a:ext cx="38100" cy="14288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7" y="8"/>
                </a:cxn>
                <a:cxn ang="0">
                  <a:pos x="0" y="8"/>
                </a:cxn>
              </a:cxnLst>
              <a:rect l="0" t="0" r="r" b="b"/>
              <a:pathLst>
                <a:path w="24" h="9">
                  <a:moveTo>
                    <a:pt x="23" y="0"/>
                  </a:moveTo>
                  <a:lnTo>
                    <a:pt x="7" y="8"/>
                  </a:lnTo>
                  <a:lnTo>
                    <a:pt x="0" y="8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38" name="Line 107">
              <a:extLst>
                <a:ext uri="{FF2B5EF4-FFF2-40B4-BE49-F238E27FC236}">
                  <a16:creationId xmlns:a16="http://schemas.microsoft.com/office/drawing/2014/main" id="{42FF8B04-E88D-414E-BC89-23AB4391F5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70472" y="5222875"/>
              <a:ext cx="25400" cy="127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39" name="Freeform 108">
              <a:extLst>
                <a:ext uri="{FF2B5EF4-FFF2-40B4-BE49-F238E27FC236}">
                  <a16:creationId xmlns:a16="http://schemas.microsoft.com/office/drawing/2014/main" id="{8E1A3BAD-0B85-4BE7-9AFE-0E5C00EE8777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2372" y="5235575"/>
              <a:ext cx="39687" cy="12700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0"/>
                </a:cxn>
                <a:cxn ang="0">
                  <a:pos x="0" y="7"/>
                </a:cxn>
              </a:cxnLst>
              <a:rect l="0" t="0" r="r" b="b"/>
              <a:pathLst>
                <a:path w="25" h="8">
                  <a:moveTo>
                    <a:pt x="24" y="0"/>
                  </a:moveTo>
                  <a:lnTo>
                    <a:pt x="8" y="0"/>
                  </a:lnTo>
                  <a:lnTo>
                    <a:pt x="0" y="7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40" name="Line 109">
              <a:extLst>
                <a:ext uri="{FF2B5EF4-FFF2-40B4-BE49-F238E27FC236}">
                  <a16:creationId xmlns:a16="http://schemas.microsoft.com/office/drawing/2014/main" id="{636759F3-125D-4B91-8B71-02E53BA463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08559" y="5246688"/>
              <a:ext cx="23813" cy="127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41" name="Line 110">
              <a:extLst>
                <a:ext uri="{FF2B5EF4-FFF2-40B4-BE49-F238E27FC236}">
                  <a16:creationId xmlns:a16="http://schemas.microsoft.com/office/drawing/2014/main" id="{0E28138B-F5C7-4890-BA8F-21E8DED1FD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583159" y="5259388"/>
              <a:ext cx="254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42" name="Freeform 111">
              <a:extLst>
                <a:ext uri="{FF2B5EF4-FFF2-40B4-BE49-F238E27FC236}">
                  <a16:creationId xmlns:a16="http://schemas.microsoft.com/office/drawing/2014/main" id="{71B62FAC-4A7C-48F0-82AE-DFC258E2D319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6647" y="5259388"/>
              <a:ext cx="38100" cy="14287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7" y="0"/>
                </a:cxn>
                <a:cxn ang="0">
                  <a:pos x="0" y="8"/>
                </a:cxn>
              </a:cxnLst>
              <a:rect l="0" t="0" r="r" b="b"/>
              <a:pathLst>
                <a:path w="24" h="9">
                  <a:moveTo>
                    <a:pt x="23" y="0"/>
                  </a:moveTo>
                  <a:lnTo>
                    <a:pt x="7" y="0"/>
                  </a:lnTo>
                  <a:lnTo>
                    <a:pt x="0" y="8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43" name="Line 112">
              <a:extLst>
                <a:ext uri="{FF2B5EF4-FFF2-40B4-BE49-F238E27FC236}">
                  <a16:creationId xmlns:a16="http://schemas.microsoft.com/office/drawing/2014/main" id="{EDB0CF2C-96F2-4855-AB34-BAF7A63E81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521247" y="5272088"/>
              <a:ext cx="254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44" name="Freeform 113">
              <a:extLst>
                <a:ext uri="{FF2B5EF4-FFF2-40B4-BE49-F238E27FC236}">
                  <a16:creationId xmlns:a16="http://schemas.microsoft.com/office/drawing/2014/main" id="{A963D5B1-B14B-4938-AD5D-BEAF0580F044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4734" y="5272088"/>
              <a:ext cx="38100" cy="14287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7" y="0"/>
                </a:cxn>
                <a:cxn ang="0">
                  <a:pos x="0" y="8"/>
                </a:cxn>
              </a:cxnLst>
              <a:rect l="0" t="0" r="r" b="b"/>
              <a:pathLst>
                <a:path w="24" h="9">
                  <a:moveTo>
                    <a:pt x="23" y="0"/>
                  </a:moveTo>
                  <a:lnTo>
                    <a:pt x="7" y="0"/>
                  </a:lnTo>
                  <a:lnTo>
                    <a:pt x="0" y="8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45" name="Line 114">
              <a:extLst>
                <a:ext uri="{FF2B5EF4-FFF2-40B4-BE49-F238E27FC236}">
                  <a16:creationId xmlns:a16="http://schemas.microsoft.com/office/drawing/2014/main" id="{D5602DFA-9437-49DB-85BA-915B90F77A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459334" y="5284788"/>
              <a:ext cx="254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46" name="Freeform 115">
              <a:extLst>
                <a:ext uri="{FF2B5EF4-FFF2-40B4-BE49-F238E27FC236}">
                  <a16:creationId xmlns:a16="http://schemas.microsoft.com/office/drawing/2014/main" id="{9578EA11-EE47-4E66-ACC4-86AD23A01C27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1234" y="5284788"/>
              <a:ext cx="39688" cy="1587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25" h="1">
                  <a:moveTo>
                    <a:pt x="24" y="0"/>
                  </a:move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47" name="Line 116">
              <a:extLst>
                <a:ext uri="{FF2B5EF4-FFF2-40B4-BE49-F238E27FC236}">
                  <a16:creationId xmlns:a16="http://schemas.microsoft.com/office/drawing/2014/main" id="{E5E3AF1E-7F8F-4926-94B1-3AF0E34213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97422" y="5284788"/>
              <a:ext cx="23812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48" name="Freeform 117">
              <a:extLst>
                <a:ext uri="{FF2B5EF4-FFF2-40B4-BE49-F238E27FC236}">
                  <a16:creationId xmlns:a16="http://schemas.microsoft.com/office/drawing/2014/main" id="{F8092E04-0BDE-44B1-AC31-4C1700191803}"/>
                </a:ext>
              </a:extLst>
            </p:cNvPr>
            <p:cNvSpPr>
              <a:spLocks/>
            </p:cNvSpPr>
            <p:nvPr/>
          </p:nvSpPr>
          <p:spPr bwMode="auto">
            <a:xfrm>
              <a:off x="8359322" y="5284788"/>
              <a:ext cx="39687" cy="14287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0"/>
                </a:cxn>
                <a:cxn ang="0">
                  <a:pos x="0" y="8"/>
                </a:cxn>
              </a:cxnLst>
              <a:rect l="0" t="0" r="r" b="b"/>
              <a:pathLst>
                <a:path w="25" h="9">
                  <a:moveTo>
                    <a:pt x="24" y="0"/>
                  </a:moveTo>
                  <a:lnTo>
                    <a:pt x="8" y="0"/>
                  </a:lnTo>
                  <a:lnTo>
                    <a:pt x="0" y="8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49" name="Line 118">
              <a:extLst>
                <a:ext uri="{FF2B5EF4-FFF2-40B4-BE49-F238E27FC236}">
                  <a16:creationId xmlns:a16="http://schemas.microsoft.com/office/drawing/2014/main" id="{0617E102-AFB8-4895-972E-96A577582D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35509" y="5297488"/>
              <a:ext cx="23813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50" name="Freeform 119">
              <a:extLst>
                <a:ext uri="{FF2B5EF4-FFF2-40B4-BE49-F238E27FC236}">
                  <a16:creationId xmlns:a16="http://schemas.microsoft.com/office/drawing/2014/main" id="{80A527ED-6986-4461-B25D-0E431603EB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297409" y="5297488"/>
              <a:ext cx="39688" cy="1587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25" h="1">
                  <a:moveTo>
                    <a:pt x="24" y="0"/>
                  </a:move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51" name="Line 120">
              <a:extLst>
                <a:ext uri="{FF2B5EF4-FFF2-40B4-BE49-F238E27FC236}">
                  <a16:creationId xmlns:a16="http://schemas.microsoft.com/office/drawing/2014/main" id="{A4658B6B-0F7F-4EBD-8A56-E77ED454C3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272009" y="5297488"/>
              <a:ext cx="254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52" name="Freeform 121">
              <a:extLst>
                <a:ext uri="{FF2B5EF4-FFF2-40B4-BE49-F238E27FC236}">
                  <a16:creationId xmlns:a16="http://schemas.microsoft.com/office/drawing/2014/main" id="{572CA07A-97DC-498E-97E0-8B0D0F681A2C}"/>
                </a:ext>
              </a:extLst>
            </p:cNvPr>
            <p:cNvSpPr>
              <a:spLocks/>
            </p:cNvSpPr>
            <p:nvPr/>
          </p:nvSpPr>
          <p:spPr bwMode="auto">
            <a:xfrm>
              <a:off x="8235497" y="5297488"/>
              <a:ext cx="38100" cy="1587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24" h="1">
                  <a:moveTo>
                    <a:pt x="23" y="0"/>
                  </a:move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53" name="Line 122">
              <a:extLst>
                <a:ext uri="{FF2B5EF4-FFF2-40B4-BE49-F238E27FC236}">
                  <a16:creationId xmlns:a16="http://schemas.microsoft.com/office/drawing/2014/main" id="{BDDC9F96-C2C7-4028-BCE8-B090461E5D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210097" y="5297488"/>
              <a:ext cx="254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54" name="Line 123">
              <a:extLst>
                <a:ext uri="{FF2B5EF4-FFF2-40B4-BE49-F238E27FC236}">
                  <a16:creationId xmlns:a16="http://schemas.microsoft.com/office/drawing/2014/main" id="{56FBEF87-643F-4759-8F8C-9E9BB9FDBC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186284" y="5297488"/>
              <a:ext cx="23813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55" name="Freeform 124">
              <a:extLst>
                <a:ext uri="{FF2B5EF4-FFF2-40B4-BE49-F238E27FC236}">
                  <a16:creationId xmlns:a16="http://schemas.microsoft.com/office/drawing/2014/main" id="{0CD78FD6-53D2-4327-B073-F6C99B031C4C}"/>
                </a:ext>
              </a:extLst>
            </p:cNvPr>
            <p:cNvSpPr>
              <a:spLocks/>
            </p:cNvSpPr>
            <p:nvPr/>
          </p:nvSpPr>
          <p:spPr bwMode="auto">
            <a:xfrm>
              <a:off x="8148184" y="5297488"/>
              <a:ext cx="39688" cy="1587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25" h="1">
                  <a:moveTo>
                    <a:pt x="24" y="0"/>
                  </a:move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56" name="Line 125">
              <a:extLst>
                <a:ext uri="{FF2B5EF4-FFF2-40B4-BE49-F238E27FC236}">
                  <a16:creationId xmlns:a16="http://schemas.microsoft.com/office/drawing/2014/main" id="{706A4044-3EF3-4D68-9DD7-457E0AE120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124372" y="5297488"/>
              <a:ext cx="23812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57" name="Freeform 126">
              <a:extLst>
                <a:ext uri="{FF2B5EF4-FFF2-40B4-BE49-F238E27FC236}">
                  <a16:creationId xmlns:a16="http://schemas.microsoft.com/office/drawing/2014/main" id="{53D3F408-E41D-4C18-A4C8-EBAAD0EEFF35}"/>
                </a:ext>
              </a:extLst>
            </p:cNvPr>
            <p:cNvSpPr>
              <a:spLocks/>
            </p:cNvSpPr>
            <p:nvPr/>
          </p:nvSpPr>
          <p:spPr bwMode="auto">
            <a:xfrm>
              <a:off x="8086272" y="5297488"/>
              <a:ext cx="39687" cy="1587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25" h="1">
                  <a:moveTo>
                    <a:pt x="24" y="0"/>
                  </a:move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58" name="Line 127">
              <a:extLst>
                <a:ext uri="{FF2B5EF4-FFF2-40B4-BE49-F238E27FC236}">
                  <a16:creationId xmlns:a16="http://schemas.microsoft.com/office/drawing/2014/main" id="{00370EDA-E9C9-4C74-BABB-1DFDD548C9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60872" y="5297488"/>
              <a:ext cx="254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583" name="Line 17">
            <a:extLst>
              <a:ext uri="{FF2B5EF4-FFF2-40B4-BE49-F238E27FC236}">
                <a16:creationId xmlns:a16="http://schemas.microsoft.com/office/drawing/2014/main" id="{170CAB56-D19A-4EDB-8CA4-EEA9F8378C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0659" y="4345900"/>
            <a:ext cx="0" cy="746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84" name="Line 18">
            <a:extLst>
              <a:ext uri="{FF2B5EF4-FFF2-40B4-BE49-F238E27FC236}">
                <a16:creationId xmlns:a16="http://schemas.microsoft.com/office/drawing/2014/main" id="{7C8CAE4E-AA9E-4D81-8E27-2F7764EA56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57534" y="4345900"/>
            <a:ext cx="0" cy="746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85" name="Line 19">
            <a:extLst>
              <a:ext uri="{FF2B5EF4-FFF2-40B4-BE49-F238E27FC236}">
                <a16:creationId xmlns:a16="http://schemas.microsoft.com/office/drawing/2014/main" id="{C6B2A860-ED19-4B9B-93C3-720111786E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55997" y="4345900"/>
            <a:ext cx="0" cy="746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86" name="Line 20">
            <a:extLst>
              <a:ext uri="{FF2B5EF4-FFF2-40B4-BE49-F238E27FC236}">
                <a16:creationId xmlns:a16="http://schemas.microsoft.com/office/drawing/2014/main" id="{A022BB5A-A2D9-40BF-8224-1524514D84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52872" y="4345900"/>
            <a:ext cx="0" cy="746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87" name="Line 21">
            <a:extLst>
              <a:ext uri="{FF2B5EF4-FFF2-40B4-BE49-F238E27FC236}">
                <a16:creationId xmlns:a16="http://schemas.microsoft.com/office/drawing/2014/main" id="{3A8EBDA2-9E97-4FEE-B55C-814E542B04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38634" y="4345900"/>
            <a:ext cx="0" cy="746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88" name="Line 22">
            <a:extLst>
              <a:ext uri="{FF2B5EF4-FFF2-40B4-BE49-F238E27FC236}">
                <a16:creationId xmlns:a16="http://schemas.microsoft.com/office/drawing/2014/main" id="{45B6ED47-C05E-4EAA-99BB-DE1982287D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35509" y="4345900"/>
            <a:ext cx="0" cy="746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89" name="Line 23">
            <a:extLst>
              <a:ext uri="{FF2B5EF4-FFF2-40B4-BE49-F238E27FC236}">
                <a16:creationId xmlns:a16="http://schemas.microsoft.com/office/drawing/2014/main" id="{38B6CFDE-B276-4D3B-B0C1-B7E0166045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33972" y="4345900"/>
            <a:ext cx="0" cy="746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90" name="Rectangle 141">
            <a:extLst>
              <a:ext uri="{FF2B5EF4-FFF2-40B4-BE49-F238E27FC236}">
                <a16:creationId xmlns:a16="http://schemas.microsoft.com/office/drawing/2014/main" id="{E0BF145B-C10B-45B1-8DA6-C92A9689C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409" y="4430037"/>
            <a:ext cx="460375" cy="257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sz="1100">
                <a:solidFill>
                  <a:srgbClr val="000000"/>
                </a:solidFill>
              </a:rPr>
              <a:t>1550</a:t>
            </a:r>
          </a:p>
        </p:txBody>
      </p:sp>
      <p:sp>
        <p:nvSpPr>
          <p:cNvPr id="591" name="Rectangle 142">
            <a:extLst>
              <a:ext uri="{FF2B5EF4-FFF2-40B4-BE49-F238E27FC236}">
                <a16:creationId xmlns:a16="http://schemas.microsoft.com/office/drawing/2014/main" id="{D9C5FD70-F7ED-45D4-83C0-EBD7C8FC5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284" y="4430037"/>
            <a:ext cx="460375" cy="257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sz="1100">
                <a:solidFill>
                  <a:srgbClr val="000000"/>
                </a:solidFill>
              </a:rPr>
              <a:t>1575</a:t>
            </a:r>
          </a:p>
        </p:txBody>
      </p:sp>
      <p:sp>
        <p:nvSpPr>
          <p:cNvPr id="592" name="Rectangle 143">
            <a:extLst>
              <a:ext uri="{FF2B5EF4-FFF2-40B4-BE49-F238E27FC236}">
                <a16:creationId xmlns:a16="http://schemas.microsoft.com/office/drawing/2014/main" id="{486B08B6-12C3-45D9-A801-56395B702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3159" y="4430037"/>
            <a:ext cx="460375" cy="257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sz="1100" dirty="0">
                <a:solidFill>
                  <a:srgbClr val="000000"/>
                </a:solidFill>
              </a:rPr>
              <a:t>1600</a:t>
            </a:r>
          </a:p>
        </p:txBody>
      </p:sp>
      <p:sp>
        <p:nvSpPr>
          <p:cNvPr id="593" name="Rectangle 144">
            <a:extLst>
              <a:ext uri="{FF2B5EF4-FFF2-40B4-BE49-F238E27FC236}">
                <a16:creationId xmlns:a16="http://schemas.microsoft.com/office/drawing/2014/main" id="{BFCB3404-9264-4EB9-8B80-B841A4EA0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8922" y="4430037"/>
            <a:ext cx="460375" cy="257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sz="1100" dirty="0">
                <a:solidFill>
                  <a:srgbClr val="000000"/>
                </a:solidFill>
              </a:rPr>
              <a:t>1625</a:t>
            </a:r>
          </a:p>
        </p:txBody>
      </p:sp>
      <p:sp>
        <p:nvSpPr>
          <p:cNvPr id="594" name="Rectangle 145">
            <a:extLst>
              <a:ext uri="{FF2B5EF4-FFF2-40B4-BE49-F238E27FC236}">
                <a16:creationId xmlns:a16="http://schemas.microsoft.com/office/drawing/2014/main" id="{FDFBC113-429F-4FC6-8474-83950CF02C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5797" y="4430037"/>
            <a:ext cx="460375" cy="257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sz="1100">
                <a:solidFill>
                  <a:srgbClr val="000000"/>
                </a:solidFill>
              </a:rPr>
              <a:t>1650</a:t>
            </a:r>
          </a:p>
        </p:txBody>
      </p:sp>
      <p:sp>
        <p:nvSpPr>
          <p:cNvPr id="611" name="Rectangle 139">
            <a:extLst>
              <a:ext uri="{FF2B5EF4-FFF2-40B4-BE49-F238E27FC236}">
                <a16:creationId xmlns:a16="http://schemas.microsoft.com/office/drawing/2014/main" id="{571EBEA3-66C8-4814-825E-EA9BD3F2F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862" y="4436196"/>
            <a:ext cx="471284" cy="2590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sz="1100" dirty="0">
                <a:solidFill>
                  <a:srgbClr val="000000"/>
                </a:solidFill>
              </a:rPr>
              <a:t>1525</a:t>
            </a:r>
          </a:p>
        </p:txBody>
      </p:sp>
      <p:sp>
        <p:nvSpPr>
          <p:cNvPr id="612" name="Rectangle 144">
            <a:extLst>
              <a:ext uri="{FF2B5EF4-FFF2-40B4-BE49-F238E27FC236}">
                <a16:creationId xmlns:a16="http://schemas.microsoft.com/office/drawing/2014/main" id="{BBAA07B0-A412-458A-A47F-5B8A52F1B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2025" y="4439071"/>
            <a:ext cx="471284" cy="2590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sz="1100" dirty="0">
                <a:solidFill>
                  <a:srgbClr val="000000"/>
                </a:solidFill>
              </a:rPr>
              <a:t>1675</a:t>
            </a:r>
          </a:p>
        </p:txBody>
      </p:sp>
      <p:grpSp>
        <p:nvGrpSpPr>
          <p:cNvPr id="644" name="Csoportba foglalás 643">
            <a:extLst>
              <a:ext uri="{FF2B5EF4-FFF2-40B4-BE49-F238E27FC236}">
                <a16:creationId xmlns:a16="http://schemas.microsoft.com/office/drawing/2014/main" id="{1BF84A52-9DB4-4351-B5FE-4DFAF7FFDC97}"/>
              </a:ext>
            </a:extLst>
          </p:cNvPr>
          <p:cNvGrpSpPr/>
          <p:nvPr/>
        </p:nvGrpSpPr>
        <p:grpSpPr>
          <a:xfrm>
            <a:off x="9257195" y="1667724"/>
            <a:ext cx="1543331" cy="3791412"/>
            <a:chOff x="9257195" y="1667724"/>
            <a:chExt cx="1543331" cy="3791412"/>
          </a:xfrm>
        </p:grpSpPr>
        <p:sp>
          <p:nvSpPr>
            <p:cNvPr id="620" name="Line 166">
              <a:extLst>
                <a:ext uri="{FF2B5EF4-FFF2-40B4-BE49-F238E27FC236}">
                  <a16:creationId xmlns:a16="http://schemas.microsoft.com/office/drawing/2014/main" id="{EBE1D687-C391-4079-99BC-484B104E7A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257195" y="3743187"/>
              <a:ext cx="1012263" cy="4416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prstDash val="dash"/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21" name="Text Box 167">
              <a:extLst>
                <a:ext uri="{FF2B5EF4-FFF2-40B4-BE49-F238E27FC236}">
                  <a16:creationId xmlns:a16="http://schemas.microsoft.com/office/drawing/2014/main" id="{0BF5997B-2C3A-4289-887B-5AF0FC2A4F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18919" y="3354813"/>
              <a:ext cx="51752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b="1" dirty="0"/>
                <a:t>1/2</a:t>
              </a:r>
            </a:p>
          </p:txBody>
        </p:sp>
        <p:sp>
          <p:nvSpPr>
            <p:cNvPr id="623" name="Line 166">
              <a:extLst>
                <a:ext uri="{FF2B5EF4-FFF2-40B4-BE49-F238E27FC236}">
                  <a16:creationId xmlns:a16="http://schemas.microsoft.com/office/drawing/2014/main" id="{164748E7-2B85-4168-A353-1923DFBEEA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279690" y="1990377"/>
              <a:ext cx="1261626" cy="2289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prstDash val="dash"/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24" name="Text Box 167">
              <a:extLst>
                <a:ext uri="{FF2B5EF4-FFF2-40B4-BE49-F238E27FC236}">
                  <a16:creationId xmlns:a16="http://schemas.microsoft.com/office/drawing/2014/main" id="{08AFF07C-44BE-43CA-B6D9-39D85B817C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84616" y="1667724"/>
              <a:ext cx="51809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b="1" dirty="0"/>
                <a:t>1/1</a:t>
              </a:r>
            </a:p>
          </p:txBody>
        </p:sp>
        <p:sp>
          <p:nvSpPr>
            <p:cNvPr id="626" name="Line 168">
              <a:extLst>
                <a:ext uri="{FF2B5EF4-FFF2-40B4-BE49-F238E27FC236}">
                  <a16:creationId xmlns:a16="http://schemas.microsoft.com/office/drawing/2014/main" id="{4CFED1CB-22F9-4E67-9DDE-70B654E839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273905" y="3731136"/>
              <a:ext cx="525355" cy="14568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27" name="Line 169">
              <a:extLst>
                <a:ext uri="{FF2B5EF4-FFF2-40B4-BE49-F238E27FC236}">
                  <a16:creationId xmlns:a16="http://schemas.microsoft.com/office/drawing/2014/main" id="{98AC1A79-C692-4629-90F7-8AF51D40CF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64380" y="3731136"/>
              <a:ext cx="0" cy="17280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prstDash val="dash"/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28" name="Line 170">
              <a:extLst>
                <a:ext uri="{FF2B5EF4-FFF2-40B4-BE49-F238E27FC236}">
                  <a16:creationId xmlns:a16="http://schemas.microsoft.com/office/drawing/2014/main" id="{C48E8E6E-5595-454E-9FF4-271AAC0F3A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00526" y="3731134"/>
              <a:ext cx="0" cy="17280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prstDash val="dash"/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9" name="Szövegdoboz 628">
                  <a:extLst>
                    <a:ext uri="{FF2B5EF4-FFF2-40B4-BE49-F238E27FC236}">
                      <a16:creationId xmlns:a16="http://schemas.microsoft.com/office/drawing/2014/main" id="{7DE451CC-3AE7-497B-A4B8-D55B9D03E46A}"/>
                    </a:ext>
                  </a:extLst>
                </p:cNvPr>
                <p:cNvSpPr txBox="1"/>
                <p:nvPr/>
              </p:nvSpPr>
              <p:spPr>
                <a:xfrm>
                  <a:off x="10277519" y="3803787"/>
                  <a:ext cx="48519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hu-HU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oMath>
                    </m:oMathPara>
                  </a14:m>
                  <a:endParaRPr lang="hu-HU" sz="2400" dirty="0"/>
                </a:p>
              </p:txBody>
            </p:sp>
          </mc:Choice>
          <mc:Fallback xmlns="">
            <p:sp>
              <p:nvSpPr>
                <p:cNvPr id="629" name="Szövegdoboz 628">
                  <a:extLst>
                    <a:ext uri="{FF2B5EF4-FFF2-40B4-BE49-F238E27FC236}">
                      <a16:creationId xmlns:a16="http://schemas.microsoft.com/office/drawing/2014/main" id="{7DE451CC-3AE7-497B-A4B8-D55B9D03E46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77519" y="3803787"/>
                  <a:ext cx="485197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16250" r="-5000" b="-14754"/>
                  </a:stretch>
                </a:blipFill>
              </p:spPr>
              <p:txBody>
                <a:bodyPr/>
                <a:lstStyle/>
                <a:p>
                  <a:r>
                    <a:rPr lang="hu-H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43" name="Csoportba foglalás 642">
            <a:extLst>
              <a:ext uri="{FF2B5EF4-FFF2-40B4-BE49-F238E27FC236}">
                <a16:creationId xmlns:a16="http://schemas.microsoft.com/office/drawing/2014/main" id="{55589770-BD15-40D4-92A0-EA0CD7FD0C2D}"/>
              </a:ext>
            </a:extLst>
          </p:cNvPr>
          <p:cNvGrpSpPr/>
          <p:nvPr/>
        </p:nvGrpSpPr>
        <p:grpSpPr>
          <a:xfrm>
            <a:off x="4552114" y="4610200"/>
            <a:ext cx="3147738" cy="1756674"/>
            <a:chOff x="4552114" y="4610200"/>
            <a:chExt cx="3147738" cy="1756674"/>
          </a:xfrm>
        </p:grpSpPr>
        <p:sp>
          <p:nvSpPr>
            <p:cNvPr id="631" name="Line 166">
              <a:extLst>
                <a:ext uri="{FF2B5EF4-FFF2-40B4-BE49-F238E27FC236}">
                  <a16:creationId xmlns:a16="http://schemas.microsoft.com/office/drawing/2014/main" id="{EB083DF2-F1AD-418E-A886-4B43BE3082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01405" y="5617967"/>
              <a:ext cx="1349525" cy="10776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prstDash val="dash"/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32" name="Text Box 167">
              <a:extLst>
                <a:ext uri="{FF2B5EF4-FFF2-40B4-BE49-F238E27FC236}">
                  <a16:creationId xmlns:a16="http://schemas.microsoft.com/office/drawing/2014/main" id="{9C40A34B-F4D4-47D1-B46F-29D3BB05A2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8639" y="5235886"/>
              <a:ext cx="51752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b="1" dirty="0"/>
                <a:t>1/2</a:t>
              </a:r>
            </a:p>
          </p:txBody>
        </p:sp>
        <p:sp>
          <p:nvSpPr>
            <p:cNvPr id="634" name="Line 166">
              <a:extLst>
                <a:ext uri="{FF2B5EF4-FFF2-40B4-BE49-F238E27FC236}">
                  <a16:creationId xmlns:a16="http://schemas.microsoft.com/office/drawing/2014/main" id="{91EA7C31-4195-4953-A5A6-7EA330A2DD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52114" y="5034333"/>
              <a:ext cx="2300349" cy="5708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prstDash val="dash"/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35" name="Text Box 167">
              <a:extLst>
                <a:ext uri="{FF2B5EF4-FFF2-40B4-BE49-F238E27FC236}">
                  <a16:creationId xmlns:a16="http://schemas.microsoft.com/office/drawing/2014/main" id="{6A3545A6-B189-4A54-9EBD-DEF583E2F9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38339" y="4610200"/>
              <a:ext cx="51809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b="1" dirty="0"/>
                <a:t>1/1</a:t>
              </a:r>
            </a:p>
          </p:txBody>
        </p:sp>
        <p:sp>
          <p:nvSpPr>
            <p:cNvPr id="637" name="Line 168">
              <a:extLst>
                <a:ext uri="{FF2B5EF4-FFF2-40B4-BE49-F238E27FC236}">
                  <a16:creationId xmlns:a16="http://schemas.microsoft.com/office/drawing/2014/main" id="{B0822929-D25A-4916-AA82-8A2B21A051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017764" y="5624385"/>
              <a:ext cx="1682088" cy="646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38" name="Line 169">
              <a:extLst>
                <a:ext uri="{FF2B5EF4-FFF2-40B4-BE49-F238E27FC236}">
                  <a16:creationId xmlns:a16="http://schemas.microsoft.com/office/drawing/2014/main" id="{C1F6E4EF-FEED-4938-B660-050FAC1B2A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99052" y="5617967"/>
              <a:ext cx="10189" cy="748907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prstDash val="dash"/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39" name="Line 170">
              <a:extLst>
                <a:ext uri="{FF2B5EF4-FFF2-40B4-BE49-F238E27FC236}">
                  <a16:creationId xmlns:a16="http://schemas.microsoft.com/office/drawing/2014/main" id="{21D99471-07E2-4508-8A26-88A2E7A891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691713" y="5617967"/>
              <a:ext cx="6715" cy="728673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prstDash val="dash"/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0" name="Szövegdoboz 639">
                  <a:extLst>
                    <a:ext uri="{FF2B5EF4-FFF2-40B4-BE49-F238E27FC236}">
                      <a16:creationId xmlns:a16="http://schemas.microsoft.com/office/drawing/2014/main" id="{5D74854F-B0FA-4325-9D56-1E81F672B784}"/>
                    </a:ext>
                  </a:extLst>
                </p:cNvPr>
                <p:cNvSpPr txBox="1"/>
                <p:nvPr/>
              </p:nvSpPr>
              <p:spPr>
                <a:xfrm>
                  <a:off x="6617646" y="5215267"/>
                  <a:ext cx="485197" cy="36933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hu-HU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oMath>
                    </m:oMathPara>
                  </a14:m>
                  <a:endParaRPr lang="hu-HU" sz="2400" dirty="0"/>
                </a:p>
              </p:txBody>
            </p:sp>
          </mc:Choice>
          <mc:Fallback xmlns="">
            <p:sp>
              <p:nvSpPr>
                <p:cNvPr id="640" name="Szövegdoboz 639">
                  <a:extLst>
                    <a:ext uri="{FF2B5EF4-FFF2-40B4-BE49-F238E27FC236}">
                      <a16:creationId xmlns:a16="http://schemas.microsoft.com/office/drawing/2014/main" id="{5D74854F-B0FA-4325-9D56-1E81F672B78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17646" y="5215267"/>
                  <a:ext cx="485197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16456" r="-6329" b="-16667"/>
                  </a:stretch>
                </a:blipFill>
              </p:spPr>
              <p:txBody>
                <a:bodyPr/>
                <a:lstStyle/>
                <a:p>
                  <a:r>
                    <a:rPr lang="hu-H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41" name="Szövegdoboz 640">
                <a:extLst>
                  <a:ext uri="{FF2B5EF4-FFF2-40B4-BE49-F238E27FC236}">
                    <a16:creationId xmlns:a16="http://schemas.microsoft.com/office/drawing/2014/main" id="{2A80AEEC-E1F7-439C-91E0-806F7C53A44F}"/>
                  </a:ext>
                </a:extLst>
              </p:cNvPr>
              <p:cNvSpPr txBox="1"/>
              <p:nvPr/>
            </p:nvSpPr>
            <p:spPr>
              <a:xfrm>
                <a:off x="4055202" y="1784180"/>
                <a:ext cx="4480907" cy="18187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4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hu-HU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hu-HU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hu-HU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f>
                                <m:fPr>
                                  <m:ctrlPr>
                                    <a:rPr lang="hu-HU" sz="4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ctrlPr>
                                        <a:rPr lang="hu-HU" sz="4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3"/>
                                        </m:rPr>
                                        <a:rPr lang="hu-HU" sz="4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hu-HU" sz="4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hu-HU" sz="4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  <m:e>
                                      <m:r>
                                        <a:rPr lang="hu-HU" sz="4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(</m:t>
                                      </m:r>
                                      <m:sSub>
                                        <m:sSubPr>
                                          <m:ctrlPr>
                                            <a:rPr lang="hu-HU" sz="4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sz="4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hu-HU" sz="4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hu-HU" sz="4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hu-HU" sz="4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hu-HU" sz="4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  <m:r>
                                        <a:rPr lang="hu-HU" sz="4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nary>
                                </m:num>
                                <m:den>
                                  <m:r>
                                    <a:rPr lang="hu-HU" sz="4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hu-HU" sz="4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den>
                              </m:f>
                            </m:e>
                            <m:sup>
                              <m:r>
                                <a:rPr lang="hu-HU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hu-HU" sz="4000" dirty="0"/>
              </a:p>
            </p:txBody>
          </p:sp>
        </mc:Choice>
        <mc:Fallback xmlns="">
          <p:sp>
            <p:nvSpPr>
              <p:cNvPr id="641" name="Szövegdoboz 640">
                <a:extLst>
                  <a:ext uri="{FF2B5EF4-FFF2-40B4-BE49-F238E27FC236}">
                    <a16:creationId xmlns:a16="http://schemas.microsoft.com/office/drawing/2014/main" id="{2A80AEEC-E1F7-439C-91E0-806F7C53A4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5202" y="1784180"/>
                <a:ext cx="4480907" cy="18187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2" name="Szövegdoboz 641">
            <a:extLst>
              <a:ext uri="{FF2B5EF4-FFF2-40B4-BE49-F238E27FC236}">
                <a16:creationId xmlns:a16="http://schemas.microsoft.com/office/drawing/2014/main" id="{1F28822D-73F8-4478-A193-EC7CC3014473}"/>
              </a:ext>
            </a:extLst>
          </p:cNvPr>
          <p:cNvSpPr txBox="1"/>
          <p:nvPr/>
        </p:nvSpPr>
        <p:spPr>
          <a:xfrm>
            <a:off x="4749796" y="3722889"/>
            <a:ext cx="41649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/>
              <a:t>korrigált tapasztalati szórás</a:t>
            </a:r>
          </a:p>
        </p:txBody>
      </p:sp>
      <p:grpSp>
        <p:nvGrpSpPr>
          <p:cNvPr id="657" name="Csoportba foglalás 656">
            <a:extLst>
              <a:ext uri="{FF2B5EF4-FFF2-40B4-BE49-F238E27FC236}">
                <a16:creationId xmlns:a16="http://schemas.microsoft.com/office/drawing/2014/main" id="{7101C33E-BF76-4360-A467-34D472DBAF42}"/>
              </a:ext>
            </a:extLst>
          </p:cNvPr>
          <p:cNvGrpSpPr/>
          <p:nvPr/>
        </p:nvGrpSpPr>
        <p:grpSpPr>
          <a:xfrm>
            <a:off x="4116999" y="4613324"/>
            <a:ext cx="5140422" cy="2082735"/>
            <a:chOff x="4116999" y="4613324"/>
            <a:chExt cx="5140422" cy="2082735"/>
          </a:xfrm>
        </p:grpSpPr>
        <p:sp>
          <p:nvSpPr>
            <p:cNvPr id="579" name="Line 3">
              <a:extLst>
                <a:ext uri="{FF2B5EF4-FFF2-40B4-BE49-F238E27FC236}">
                  <a16:creationId xmlns:a16="http://schemas.microsoft.com/office/drawing/2014/main" id="{6845CB46-8979-4B73-A6CA-C155F662E4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45652" y="4613324"/>
              <a:ext cx="6183" cy="182374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80" name="Line 15">
              <a:extLst>
                <a:ext uri="{FF2B5EF4-FFF2-40B4-BE49-F238E27FC236}">
                  <a16:creationId xmlns:a16="http://schemas.microsoft.com/office/drawing/2014/main" id="{1DFD752A-FAF8-4B28-B3B3-3A8371F78A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93730" y="6333971"/>
              <a:ext cx="4763691" cy="160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97" name="Line 17">
              <a:extLst>
                <a:ext uri="{FF2B5EF4-FFF2-40B4-BE49-F238E27FC236}">
                  <a16:creationId xmlns:a16="http://schemas.microsoft.com/office/drawing/2014/main" id="{1F84F41E-FAA4-4005-8C43-E5B418E532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89362" y="6310129"/>
              <a:ext cx="0" cy="74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98" name="Line 18">
              <a:extLst>
                <a:ext uri="{FF2B5EF4-FFF2-40B4-BE49-F238E27FC236}">
                  <a16:creationId xmlns:a16="http://schemas.microsoft.com/office/drawing/2014/main" id="{4F5DEFEF-91B5-41E4-ACE7-727CA9859D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86237" y="6310129"/>
              <a:ext cx="0" cy="74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99" name="Line 19">
              <a:extLst>
                <a:ext uri="{FF2B5EF4-FFF2-40B4-BE49-F238E27FC236}">
                  <a16:creationId xmlns:a16="http://schemas.microsoft.com/office/drawing/2014/main" id="{1256395C-324F-4B52-AA5A-19441952EB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4700" y="6310129"/>
              <a:ext cx="0" cy="74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00" name="Line 20">
              <a:extLst>
                <a:ext uri="{FF2B5EF4-FFF2-40B4-BE49-F238E27FC236}">
                  <a16:creationId xmlns:a16="http://schemas.microsoft.com/office/drawing/2014/main" id="{73433E4E-B790-4104-AD95-6B1550AE15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81575" y="6310129"/>
              <a:ext cx="0" cy="74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01" name="Line 21">
              <a:extLst>
                <a:ext uri="{FF2B5EF4-FFF2-40B4-BE49-F238E27FC236}">
                  <a16:creationId xmlns:a16="http://schemas.microsoft.com/office/drawing/2014/main" id="{EBE00547-EEE9-4939-BE89-A6AAF69CD2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167337" y="6310129"/>
              <a:ext cx="0" cy="74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02" name="Line 22">
              <a:extLst>
                <a:ext uri="{FF2B5EF4-FFF2-40B4-BE49-F238E27FC236}">
                  <a16:creationId xmlns:a16="http://schemas.microsoft.com/office/drawing/2014/main" id="{E95BF2A6-48D5-41FC-A9F7-6D495A8011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64212" y="6310129"/>
              <a:ext cx="0" cy="74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03" name="Line 23">
              <a:extLst>
                <a:ext uri="{FF2B5EF4-FFF2-40B4-BE49-F238E27FC236}">
                  <a16:creationId xmlns:a16="http://schemas.microsoft.com/office/drawing/2014/main" id="{62B2052F-5F29-4C4E-90FC-0C1D083446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962675" y="6310129"/>
              <a:ext cx="0" cy="74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04" name="Rectangle 141">
              <a:extLst>
                <a:ext uri="{FF2B5EF4-FFF2-40B4-BE49-F238E27FC236}">
                  <a16:creationId xmlns:a16="http://schemas.microsoft.com/office/drawing/2014/main" id="{F206E101-A969-49A7-AABA-80CEC0D9E0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8112" y="6394266"/>
              <a:ext cx="460375" cy="257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hu-HU" sz="1100" dirty="0">
                  <a:solidFill>
                    <a:srgbClr val="000000"/>
                  </a:solidFill>
                </a:rPr>
                <a:t>1550</a:t>
              </a:r>
            </a:p>
          </p:txBody>
        </p:sp>
        <p:sp>
          <p:nvSpPr>
            <p:cNvPr id="605" name="Rectangle 142">
              <a:extLst>
                <a:ext uri="{FF2B5EF4-FFF2-40B4-BE49-F238E27FC236}">
                  <a16:creationId xmlns:a16="http://schemas.microsoft.com/office/drawing/2014/main" id="{5C8CEDE5-5391-47C6-82C6-F7F1AB87C3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4987" y="6394266"/>
              <a:ext cx="460375" cy="257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hu-HU" sz="1100">
                  <a:solidFill>
                    <a:srgbClr val="000000"/>
                  </a:solidFill>
                </a:rPr>
                <a:t>1575</a:t>
              </a:r>
            </a:p>
          </p:txBody>
        </p:sp>
        <p:sp>
          <p:nvSpPr>
            <p:cNvPr id="606" name="Rectangle 143">
              <a:extLst>
                <a:ext uri="{FF2B5EF4-FFF2-40B4-BE49-F238E27FC236}">
                  <a16:creationId xmlns:a16="http://schemas.microsoft.com/office/drawing/2014/main" id="{641E89A3-DDCC-4ACB-8541-70EF66B6C8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41862" y="6394266"/>
              <a:ext cx="460375" cy="257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hu-HU" sz="1100" dirty="0">
                  <a:solidFill>
                    <a:srgbClr val="000000"/>
                  </a:solidFill>
                </a:rPr>
                <a:t>1600</a:t>
              </a:r>
            </a:p>
          </p:txBody>
        </p:sp>
        <p:sp>
          <p:nvSpPr>
            <p:cNvPr id="607" name="Rectangle 144">
              <a:extLst>
                <a:ext uri="{FF2B5EF4-FFF2-40B4-BE49-F238E27FC236}">
                  <a16:creationId xmlns:a16="http://schemas.microsoft.com/office/drawing/2014/main" id="{60837A72-A1B1-4548-A45A-7CB6377A29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27625" y="6394266"/>
              <a:ext cx="460375" cy="257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hu-HU" sz="1100" dirty="0">
                  <a:solidFill>
                    <a:srgbClr val="000000"/>
                  </a:solidFill>
                </a:rPr>
                <a:t>1625</a:t>
              </a:r>
            </a:p>
          </p:txBody>
        </p:sp>
        <p:sp>
          <p:nvSpPr>
            <p:cNvPr id="608" name="Rectangle 145">
              <a:extLst>
                <a:ext uri="{FF2B5EF4-FFF2-40B4-BE49-F238E27FC236}">
                  <a16:creationId xmlns:a16="http://schemas.microsoft.com/office/drawing/2014/main" id="{B48002A9-213B-41AD-AAB7-BA72925348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4500" y="6394266"/>
              <a:ext cx="460375" cy="257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hu-HU" sz="1100">
                  <a:solidFill>
                    <a:srgbClr val="000000"/>
                  </a:solidFill>
                </a:rPr>
                <a:t>1650</a:t>
              </a:r>
            </a:p>
          </p:txBody>
        </p:sp>
        <p:sp>
          <p:nvSpPr>
            <p:cNvPr id="613" name="Line 16">
              <a:extLst>
                <a:ext uri="{FF2B5EF4-FFF2-40B4-BE49-F238E27FC236}">
                  <a16:creationId xmlns:a16="http://schemas.microsoft.com/office/drawing/2014/main" id="{D831600B-1D4D-45D8-9205-613A4D90BC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77959" y="6310621"/>
              <a:ext cx="0" cy="74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14" name="Rectangle 139">
              <a:extLst>
                <a:ext uri="{FF2B5EF4-FFF2-40B4-BE49-F238E27FC236}">
                  <a16:creationId xmlns:a16="http://schemas.microsoft.com/office/drawing/2014/main" id="{106DEB85-3F3A-4712-975E-5D3E54DB53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8247" y="6394758"/>
              <a:ext cx="460375" cy="257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hu-HU" sz="1100" dirty="0">
                  <a:solidFill>
                    <a:srgbClr val="000000"/>
                  </a:solidFill>
                </a:rPr>
                <a:t>1500</a:t>
              </a:r>
            </a:p>
          </p:txBody>
        </p:sp>
        <p:sp>
          <p:nvSpPr>
            <p:cNvPr id="615" name="Rectangle 147">
              <a:extLst>
                <a:ext uri="{FF2B5EF4-FFF2-40B4-BE49-F238E27FC236}">
                  <a16:creationId xmlns:a16="http://schemas.microsoft.com/office/drawing/2014/main" id="{E3E21652-F2A1-47FC-B302-76BD710BE2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5309" y="6382806"/>
              <a:ext cx="460375" cy="257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hu-HU" sz="1100" dirty="0">
                  <a:solidFill>
                    <a:srgbClr val="000000"/>
                  </a:solidFill>
                </a:rPr>
                <a:t>1700</a:t>
              </a:r>
            </a:p>
          </p:txBody>
        </p:sp>
        <p:sp>
          <p:nvSpPr>
            <p:cNvPr id="616" name="Rectangle 139">
              <a:extLst>
                <a:ext uri="{FF2B5EF4-FFF2-40B4-BE49-F238E27FC236}">
                  <a16:creationId xmlns:a16="http://schemas.microsoft.com/office/drawing/2014/main" id="{B596B5ED-3A59-49CB-84B5-9A255F6EAA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3645" y="6398956"/>
              <a:ext cx="471284" cy="2590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hu-HU" sz="1100" dirty="0">
                  <a:solidFill>
                    <a:srgbClr val="000000"/>
                  </a:solidFill>
                </a:rPr>
                <a:t>1525</a:t>
              </a:r>
            </a:p>
          </p:txBody>
        </p:sp>
        <p:sp>
          <p:nvSpPr>
            <p:cNvPr id="617" name="Rectangle 144">
              <a:extLst>
                <a:ext uri="{FF2B5EF4-FFF2-40B4-BE49-F238E27FC236}">
                  <a16:creationId xmlns:a16="http://schemas.microsoft.com/office/drawing/2014/main" id="{139447A5-6505-48B6-8435-37C44AAA00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8808" y="6389879"/>
              <a:ext cx="471284" cy="2590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hu-HU" sz="1100" dirty="0">
                  <a:solidFill>
                    <a:srgbClr val="000000"/>
                  </a:solidFill>
                </a:rPr>
                <a:t>1675</a:t>
              </a:r>
            </a:p>
          </p:txBody>
        </p:sp>
        <p:sp>
          <p:nvSpPr>
            <p:cNvPr id="618" name="Line 22">
              <a:extLst>
                <a:ext uri="{FF2B5EF4-FFF2-40B4-BE49-F238E27FC236}">
                  <a16:creationId xmlns:a16="http://schemas.microsoft.com/office/drawing/2014/main" id="{941AB3EE-8BFE-476F-8187-E928C53368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330077" y="6302641"/>
              <a:ext cx="0" cy="74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45" name="Szövegdoboz 644">
              <a:extLst>
                <a:ext uri="{FF2B5EF4-FFF2-40B4-BE49-F238E27FC236}">
                  <a16:creationId xmlns:a16="http://schemas.microsoft.com/office/drawing/2014/main" id="{DD9EFB59-2EF0-4AE8-9261-8D0D5C6BE5E8}"/>
                </a:ext>
              </a:extLst>
            </p:cNvPr>
            <p:cNvSpPr txBox="1"/>
            <p:nvPr/>
          </p:nvSpPr>
          <p:spPr>
            <a:xfrm>
              <a:off x="8744092" y="6326727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x</a:t>
              </a:r>
            </a:p>
          </p:txBody>
        </p:sp>
        <p:sp>
          <p:nvSpPr>
            <p:cNvPr id="647" name="Szövegdoboz 646">
              <a:extLst>
                <a:ext uri="{FF2B5EF4-FFF2-40B4-BE49-F238E27FC236}">
                  <a16:creationId xmlns:a16="http://schemas.microsoft.com/office/drawing/2014/main" id="{D024C3EB-444A-435A-BC79-92B544B5FA66}"/>
                </a:ext>
              </a:extLst>
            </p:cNvPr>
            <p:cNvSpPr txBox="1"/>
            <p:nvPr/>
          </p:nvSpPr>
          <p:spPr>
            <a:xfrm rot="16260000">
              <a:off x="3928005" y="5029358"/>
              <a:ext cx="7473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err="1"/>
                <a:t>dN</a:t>
              </a:r>
              <a:r>
                <a:rPr lang="hu-HU" dirty="0"/>
                <a:t>/N </a:t>
              </a:r>
            </a:p>
          </p:txBody>
        </p:sp>
      </p:grpSp>
      <p:grpSp>
        <p:nvGrpSpPr>
          <p:cNvPr id="658" name="Csoportba foglalás 657">
            <a:extLst>
              <a:ext uri="{FF2B5EF4-FFF2-40B4-BE49-F238E27FC236}">
                <a16:creationId xmlns:a16="http://schemas.microsoft.com/office/drawing/2014/main" id="{01DABB74-2723-4032-86DB-AB17013BD4FB}"/>
              </a:ext>
            </a:extLst>
          </p:cNvPr>
          <p:cNvGrpSpPr/>
          <p:nvPr/>
        </p:nvGrpSpPr>
        <p:grpSpPr>
          <a:xfrm>
            <a:off x="8828334" y="1598953"/>
            <a:ext cx="2882064" cy="4302964"/>
            <a:chOff x="8828334" y="1598953"/>
            <a:chExt cx="2882064" cy="4302964"/>
          </a:xfrm>
        </p:grpSpPr>
        <p:sp>
          <p:nvSpPr>
            <p:cNvPr id="18" name="Line 17">
              <a:extLst>
                <a:ext uri="{FF2B5EF4-FFF2-40B4-BE49-F238E27FC236}">
                  <a16:creationId xmlns:a16="http://schemas.microsoft.com/office/drawing/2014/main" id="{47529AA9-3E14-4B71-8C77-0323A14FC7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264720" y="5417821"/>
              <a:ext cx="0" cy="74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9" name="Line 18">
              <a:extLst>
                <a:ext uri="{FF2B5EF4-FFF2-40B4-BE49-F238E27FC236}">
                  <a16:creationId xmlns:a16="http://schemas.microsoft.com/office/drawing/2014/main" id="{56C32179-7B60-48C9-A578-834287774A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661595" y="5417821"/>
              <a:ext cx="0" cy="74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0" name="Line 19">
              <a:extLst>
                <a:ext uri="{FF2B5EF4-FFF2-40B4-BE49-F238E27FC236}">
                  <a16:creationId xmlns:a16="http://schemas.microsoft.com/office/drawing/2014/main" id="{4F319608-8E58-42BE-B4E4-4013A8F854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060058" y="5417821"/>
              <a:ext cx="0" cy="74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" name="Line 20">
              <a:extLst>
                <a:ext uri="{FF2B5EF4-FFF2-40B4-BE49-F238E27FC236}">
                  <a16:creationId xmlns:a16="http://schemas.microsoft.com/office/drawing/2014/main" id="{4526302E-AEA9-4A16-84F7-A0FD371B92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456933" y="5417821"/>
              <a:ext cx="0" cy="74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" name="Line 21">
              <a:extLst>
                <a:ext uri="{FF2B5EF4-FFF2-40B4-BE49-F238E27FC236}">
                  <a16:creationId xmlns:a16="http://schemas.microsoft.com/office/drawing/2014/main" id="{B81F6E3E-ABD3-4B59-AE38-70625B8AD4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842695" y="5417821"/>
              <a:ext cx="0" cy="74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" name="Line 22">
              <a:extLst>
                <a:ext uri="{FF2B5EF4-FFF2-40B4-BE49-F238E27FC236}">
                  <a16:creationId xmlns:a16="http://schemas.microsoft.com/office/drawing/2014/main" id="{D63143FE-0D03-42BF-B817-0B67E280FB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239570" y="5417821"/>
              <a:ext cx="0" cy="74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" name="Line 23">
              <a:extLst>
                <a:ext uri="{FF2B5EF4-FFF2-40B4-BE49-F238E27FC236}">
                  <a16:creationId xmlns:a16="http://schemas.microsoft.com/office/drawing/2014/main" id="{D266C3AC-DF38-4F56-8403-BBDC359401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638033" y="5417821"/>
              <a:ext cx="0" cy="74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3EDE4CD4-8D23-4781-B7C6-C9ACFAAA9B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23470" y="5501958"/>
              <a:ext cx="460375" cy="257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hu-HU" sz="1100">
                  <a:solidFill>
                    <a:srgbClr val="000000"/>
                  </a:solidFill>
                </a:rPr>
                <a:t>1550</a:t>
              </a:r>
            </a:p>
          </p:txBody>
        </p: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B18948C8-023F-4AC4-BE1E-B0E55A8FE2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20345" y="5501958"/>
              <a:ext cx="460375" cy="257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hu-HU" sz="1100">
                  <a:solidFill>
                    <a:srgbClr val="000000"/>
                  </a:solidFill>
                </a:rPr>
                <a:t>1575</a:t>
              </a:r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069F5A11-93AD-4455-9AD0-1B5AC42E18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17220" y="5501958"/>
              <a:ext cx="460375" cy="257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hu-HU" sz="1100" dirty="0">
                  <a:solidFill>
                    <a:srgbClr val="000000"/>
                  </a:solidFill>
                </a:rPr>
                <a:t>1600</a:t>
              </a:r>
            </a:p>
          </p:txBody>
        </p: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09C8FE32-5F76-42EE-AFF4-0FDB6FA3C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02983" y="5501958"/>
              <a:ext cx="460375" cy="257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hu-HU" sz="1100" dirty="0">
                  <a:solidFill>
                    <a:srgbClr val="000000"/>
                  </a:solidFill>
                </a:rPr>
                <a:t>1625</a:t>
              </a:r>
            </a:p>
          </p:txBody>
        </p: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2D0B194C-BEA8-4D19-9DDA-CB535E0492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99858" y="5501958"/>
              <a:ext cx="460375" cy="257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hu-HU" sz="1100">
                  <a:solidFill>
                    <a:srgbClr val="000000"/>
                  </a:solidFill>
                </a:rPr>
                <a:t>1650</a:t>
              </a:r>
            </a:p>
          </p:txBody>
        </p:sp>
        <p:sp>
          <p:nvSpPr>
            <p:cNvPr id="562" name="Line 3">
              <a:extLst>
                <a:ext uri="{FF2B5EF4-FFF2-40B4-BE49-F238E27FC236}">
                  <a16:creationId xmlns:a16="http://schemas.microsoft.com/office/drawing/2014/main" id="{CB07A84D-2435-4FE6-A66F-84E580E313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59691" y="1826076"/>
              <a:ext cx="0" cy="36597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63" name="Line 15">
              <a:extLst>
                <a:ext uri="{FF2B5EF4-FFF2-40B4-BE49-F238E27FC236}">
                  <a16:creationId xmlns:a16="http://schemas.microsoft.com/office/drawing/2014/main" id="{A8C8771F-A6F5-4E38-9287-2169A41B5A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184349" y="5449977"/>
              <a:ext cx="2520000" cy="15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46" name="Szövegdoboz 645">
              <a:extLst>
                <a:ext uri="{FF2B5EF4-FFF2-40B4-BE49-F238E27FC236}">
                  <a16:creationId xmlns:a16="http://schemas.microsoft.com/office/drawing/2014/main" id="{42358F12-9709-4C62-A744-8A7C6745FE5D}"/>
                </a:ext>
              </a:extLst>
            </p:cNvPr>
            <p:cNvSpPr txBox="1"/>
            <p:nvPr/>
          </p:nvSpPr>
          <p:spPr>
            <a:xfrm>
              <a:off x="11426346" y="5532585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x</a:t>
              </a:r>
            </a:p>
          </p:txBody>
        </p:sp>
        <p:sp>
          <p:nvSpPr>
            <p:cNvPr id="648" name="Szövegdoboz 647">
              <a:extLst>
                <a:ext uri="{FF2B5EF4-FFF2-40B4-BE49-F238E27FC236}">
                  <a16:creationId xmlns:a16="http://schemas.microsoft.com/office/drawing/2014/main" id="{7E67C933-70D5-4D16-A85D-BEDD4E5D3ACB}"/>
                </a:ext>
              </a:extLst>
            </p:cNvPr>
            <p:cNvSpPr txBox="1"/>
            <p:nvPr/>
          </p:nvSpPr>
          <p:spPr>
            <a:xfrm rot="16260000">
              <a:off x="8639340" y="1787947"/>
              <a:ext cx="7473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err="1"/>
                <a:t>dN</a:t>
              </a:r>
              <a:r>
                <a:rPr lang="hu-HU" dirty="0"/>
                <a:t>/N </a:t>
              </a:r>
            </a:p>
          </p:txBody>
        </p:sp>
      </p:grpSp>
      <p:sp>
        <p:nvSpPr>
          <p:cNvPr id="649" name="Szövegdoboz 648">
            <a:extLst>
              <a:ext uri="{FF2B5EF4-FFF2-40B4-BE49-F238E27FC236}">
                <a16:creationId xmlns:a16="http://schemas.microsoft.com/office/drawing/2014/main" id="{CB50820E-5031-4EC7-94FD-EDA4D0838838}"/>
              </a:ext>
            </a:extLst>
          </p:cNvPr>
          <p:cNvSpPr txBox="1"/>
          <p:nvPr/>
        </p:nvSpPr>
        <p:spPr>
          <a:xfrm>
            <a:off x="992168" y="5700814"/>
            <a:ext cx="33265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Rosszabb mérés!</a:t>
            </a:r>
          </a:p>
        </p:txBody>
      </p:sp>
      <p:sp>
        <p:nvSpPr>
          <p:cNvPr id="650" name="Szövegdoboz 649">
            <a:extLst>
              <a:ext uri="{FF2B5EF4-FFF2-40B4-BE49-F238E27FC236}">
                <a16:creationId xmlns:a16="http://schemas.microsoft.com/office/drawing/2014/main" id="{518F210E-D2AA-47BD-ACBD-C786F242F842}"/>
              </a:ext>
            </a:extLst>
          </p:cNvPr>
          <p:cNvSpPr txBox="1"/>
          <p:nvPr/>
        </p:nvSpPr>
        <p:spPr>
          <a:xfrm>
            <a:off x="9435343" y="5946065"/>
            <a:ext cx="2428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Jobb mérés!</a:t>
            </a:r>
          </a:p>
        </p:txBody>
      </p:sp>
      <p:grpSp>
        <p:nvGrpSpPr>
          <p:cNvPr id="652" name="Csoportba foglalás 651">
            <a:extLst>
              <a:ext uri="{FF2B5EF4-FFF2-40B4-BE49-F238E27FC236}">
                <a16:creationId xmlns:a16="http://schemas.microsoft.com/office/drawing/2014/main" id="{61456818-BD92-436C-B66C-7FE13F53650F}"/>
              </a:ext>
            </a:extLst>
          </p:cNvPr>
          <p:cNvGrpSpPr/>
          <p:nvPr/>
        </p:nvGrpSpPr>
        <p:grpSpPr>
          <a:xfrm>
            <a:off x="2231123" y="2055509"/>
            <a:ext cx="183320" cy="2840376"/>
            <a:chOff x="2231123" y="2055509"/>
            <a:chExt cx="183320" cy="2840376"/>
          </a:xfrm>
        </p:grpSpPr>
        <p:sp>
          <p:nvSpPr>
            <p:cNvPr id="595" name="Line 151">
              <a:extLst>
                <a:ext uri="{FF2B5EF4-FFF2-40B4-BE49-F238E27FC236}">
                  <a16:creationId xmlns:a16="http://schemas.microsoft.com/office/drawing/2014/main" id="{F4B38636-7E8C-40FD-8128-27E6E31BCF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26449" y="2055509"/>
              <a:ext cx="8359" cy="2326903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1" name="Szövegdoboz 650">
                  <a:extLst>
                    <a:ext uri="{FF2B5EF4-FFF2-40B4-BE49-F238E27FC236}">
                      <a16:creationId xmlns:a16="http://schemas.microsoft.com/office/drawing/2014/main" id="{EC9499DA-A5A4-4121-8515-2DD3E3C93C05}"/>
                    </a:ext>
                  </a:extLst>
                </p:cNvPr>
                <p:cNvSpPr txBox="1"/>
                <p:nvPr/>
              </p:nvSpPr>
              <p:spPr>
                <a:xfrm>
                  <a:off x="2231123" y="4618886"/>
                  <a:ext cx="18332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hu-HU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oMath>
                    </m:oMathPara>
                  </a14:m>
                  <a:endParaRPr lang="hu-HU" dirty="0"/>
                </a:p>
              </p:txBody>
            </p:sp>
          </mc:Choice>
          <mc:Fallback xmlns="">
            <p:sp>
              <p:nvSpPr>
                <p:cNvPr id="651" name="Szövegdoboz 650">
                  <a:extLst>
                    <a:ext uri="{FF2B5EF4-FFF2-40B4-BE49-F238E27FC236}">
                      <a16:creationId xmlns:a16="http://schemas.microsoft.com/office/drawing/2014/main" id="{EC9499DA-A5A4-4121-8515-2DD3E3C93C0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31123" y="4618886"/>
                  <a:ext cx="183320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20000" r="-90000"/>
                  </a:stretch>
                </a:blipFill>
              </p:spPr>
              <p:txBody>
                <a:bodyPr/>
                <a:lstStyle/>
                <a:p>
                  <a:r>
                    <a:rPr lang="hu-H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55" name="Csoportba foglalás 654">
            <a:extLst>
              <a:ext uri="{FF2B5EF4-FFF2-40B4-BE49-F238E27FC236}">
                <a16:creationId xmlns:a16="http://schemas.microsoft.com/office/drawing/2014/main" id="{A2751E2C-58BB-417C-B49C-8449AFB38D26}"/>
              </a:ext>
            </a:extLst>
          </p:cNvPr>
          <p:cNvGrpSpPr/>
          <p:nvPr/>
        </p:nvGrpSpPr>
        <p:grpSpPr>
          <a:xfrm>
            <a:off x="6745688" y="5034216"/>
            <a:ext cx="183320" cy="1809644"/>
            <a:chOff x="6745688" y="5034216"/>
            <a:chExt cx="183320" cy="1809644"/>
          </a:xfrm>
        </p:grpSpPr>
        <p:sp>
          <p:nvSpPr>
            <p:cNvPr id="609" name="Line 151">
              <a:extLst>
                <a:ext uri="{FF2B5EF4-FFF2-40B4-BE49-F238E27FC236}">
                  <a16:creationId xmlns:a16="http://schemas.microsoft.com/office/drawing/2014/main" id="{14EAEB00-FC90-417C-B3A5-4D77E0BE0F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53071" y="5034216"/>
              <a:ext cx="2081" cy="1312425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3" name="Szövegdoboz 652">
                  <a:extLst>
                    <a:ext uri="{FF2B5EF4-FFF2-40B4-BE49-F238E27FC236}">
                      <a16:creationId xmlns:a16="http://schemas.microsoft.com/office/drawing/2014/main" id="{A95C328B-12E3-4019-920F-734E05762035}"/>
                    </a:ext>
                  </a:extLst>
                </p:cNvPr>
                <p:cNvSpPr txBox="1"/>
                <p:nvPr/>
              </p:nvSpPr>
              <p:spPr>
                <a:xfrm>
                  <a:off x="6745688" y="6566861"/>
                  <a:ext cx="18332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hu-HU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oMath>
                    </m:oMathPara>
                  </a14:m>
                  <a:endParaRPr lang="hu-HU" dirty="0"/>
                </a:p>
              </p:txBody>
            </p:sp>
          </mc:Choice>
          <mc:Fallback xmlns="">
            <p:sp>
              <p:nvSpPr>
                <p:cNvPr id="653" name="Szövegdoboz 652">
                  <a:extLst>
                    <a:ext uri="{FF2B5EF4-FFF2-40B4-BE49-F238E27FC236}">
                      <a16:creationId xmlns:a16="http://schemas.microsoft.com/office/drawing/2014/main" id="{A95C328B-12E3-4019-920F-734E0576203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45688" y="6566861"/>
                  <a:ext cx="183320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20000" r="-90000"/>
                  </a:stretch>
                </a:blipFill>
              </p:spPr>
              <p:txBody>
                <a:bodyPr/>
                <a:lstStyle/>
                <a:p>
                  <a:r>
                    <a:rPr lang="hu-H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56" name="Csoportba foglalás 655">
            <a:extLst>
              <a:ext uri="{FF2B5EF4-FFF2-40B4-BE49-F238E27FC236}">
                <a16:creationId xmlns:a16="http://schemas.microsoft.com/office/drawing/2014/main" id="{3DB103A5-3332-47B1-860D-E1F922C3B5B7}"/>
              </a:ext>
            </a:extLst>
          </p:cNvPr>
          <p:cNvGrpSpPr/>
          <p:nvPr/>
        </p:nvGrpSpPr>
        <p:grpSpPr>
          <a:xfrm>
            <a:off x="10444922" y="1979744"/>
            <a:ext cx="183320" cy="4026745"/>
            <a:chOff x="10444922" y="1979744"/>
            <a:chExt cx="183320" cy="4026745"/>
          </a:xfrm>
        </p:grpSpPr>
        <p:sp>
          <p:nvSpPr>
            <p:cNvPr id="149" name="Line 151">
              <a:extLst>
                <a:ext uri="{FF2B5EF4-FFF2-40B4-BE49-F238E27FC236}">
                  <a16:creationId xmlns:a16="http://schemas.microsoft.com/office/drawing/2014/main" id="{3DE34722-0208-4D7D-944C-70C3D8D7FB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30511" y="1979744"/>
              <a:ext cx="0" cy="3474590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4" name="Szövegdoboz 653">
                  <a:extLst>
                    <a:ext uri="{FF2B5EF4-FFF2-40B4-BE49-F238E27FC236}">
                      <a16:creationId xmlns:a16="http://schemas.microsoft.com/office/drawing/2014/main" id="{143D5729-A6CD-49F7-AC75-2DA4B796DD20}"/>
                    </a:ext>
                  </a:extLst>
                </p:cNvPr>
                <p:cNvSpPr txBox="1"/>
                <p:nvPr/>
              </p:nvSpPr>
              <p:spPr>
                <a:xfrm>
                  <a:off x="10444922" y="5729490"/>
                  <a:ext cx="18332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hu-HU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oMath>
                    </m:oMathPara>
                  </a14:m>
                  <a:endParaRPr lang="hu-HU" dirty="0"/>
                </a:p>
              </p:txBody>
            </p:sp>
          </mc:Choice>
          <mc:Fallback xmlns="">
            <p:sp>
              <p:nvSpPr>
                <p:cNvPr id="654" name="Szövegdoboz 653">
                  <a:extLst>
                    <a:ext uri="{FF2B5EF4-FFF2-40B4-BE49-F238E27FC236}">
                      <a16:creationId xmlns:a16="http://schemas.microsoft.com/office/drawing/2014/main" id="{143D5729-A6CD-49F7-AC75-2DA4B796DD2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44922" y="5729490"/>
                  <a:ext cx="183320" cy="276999"/>
                </a:xfrm>
                <a:prstGeom prst="rect">
                  <a:avLst/>
                </a:prstGeom>
                <a:blipFill>
                  <a:blip r:embed="rId9"/>
                  <a:stretch>
                    <a:fillRect l="-20000" r="-93333"/>
                  </a:stretch>
                </a:blipFill>
              </p:spPr>
              <p:txBody>
                <a:bodyPr/>
                <a:lstStyle/>
                <a:p>
                  <a:r>
                    <a:rPr lang="hu-H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9883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1" grpId="0"/>
      <p:bldP spid="642" grpId="0"/>
      <p:bldP spid="649" grpId="0"/>
      <p:bldP spid="65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mérés pontossága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3649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Fontos megérteni, hogy nincs tökéletes mérés! A mért érték mindig tartalmaz hibát!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magyar nyelv nem különbözteti meg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hiba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forrását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accuracy: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egyes mérések közelsége a valós értékhez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mérőeszköz is meghatározza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pl. hossz mérése: vonalzóval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 mm)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tolómérővel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(0.1 mm)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mikrométerrel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(0.01 mm)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lézeres távmérővel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hullámhossz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szabja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meg)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precision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azonos körülmények között, azonos mérőeszközzel elvégzett mérések átlagának közelsége a valós értékhez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végző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képességei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Miből ered egy adott mérés hibája?</a:t>
            </a:r>
          </a:p>
          <a:p>
            <a:pPr lvl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használt eszközök minőségéből, jóságából, a módszer lehetőségeitől!</a:t>
            </a:r>
          </a:p>
          <a:p>
            <a:pPr lvl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használó képességéből, hogy az ismétléskor mindent ugyanúgy végezzen el!</a:t>
            </a:r>
          </a:p>
          <a:p>
            <a:endParaRPr lang="hu-H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1929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mérés pontossága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3649"/>
            <a:ext cx="10515600" cy="4351338"/>
          </a:xfrm>
        </p:spPr>
        <p:txBody>
          <a:bodyPr>
            <a:normAutofit/>
          </a:bodyPr>
          <a:lstStyle/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Több mérés átlaga, mindig közelebb van a valós értékhez, mint bármelyik mérés külön-külön!</a:t>
            </a:r>
          </a:p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„Egy mérés nem mérés, két mérés fél mérés, három mérés... már valami!” Lehetőleg páratlan számú mérést végezzünk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eltérések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kiegyenlíthessék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egymást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mért érték megadásának is van pontossága – az értékes jegyek száma!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5821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értékes jegyek száma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Általános szabályok: </a:t>
            </a:r>
          </a:p>
          <a:p>
            <a:pPr lvl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Értékes jegy minden szám, kivéve a nullák a szám elején. Pl. három értékes jegyre vannak megadva a következő számok: 125 / 9,12 / 0,00256</a:t>
            </a:r>
          </a:p>
          <a:p>
            <a:pPr lvl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Értékes jegy minden a tizedesvesszőtől jobbra lévő, a számot lezáró nulla. Pl. három értékes jegyre van megadva minden következő szám: 25,0 / 5, 00 / 9,10 / 0,00250</a:t>
            </a:r>
          </a:p>
          <a:p>
            <a:pPr lvl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tizedesvesszőtől balra lévő, a számot lezáró nullák lehetnek értékes jegyek is, de nem biztos (a szám kerekítés miatt végződik nullá(k)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vagy pontos értéknek számít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Pl. 400 lehet egy, két, vagy három értékes jegyre megadott szám is!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 számítás eredményének megadása – az értékes jegyek változtatása – kerekítés!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9976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számítás eredményének pontossága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Mért adatokból, számítás eredményeként – ma számítógépek, zsebkalkulátorok korában – igen sok értékes jegyre megadott eredményeket is kaphatunk. </a:t>
            </a:r>
          </a:p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Helyes-e ezt szolgai módon leírni?</a:t>
            </a:r>
          </a:p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Pl. 5,23 x 0,458 = 2,39534 a zsebkalkulátoron kiszámolva.</a:t>
            </a:r>
          </a:p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két szorzótényező 3-3 jegyre „pontos”, ami azt jelenti, hogy a negyedik jegyben van bizonytalanság, azaz 5,23±0,005, és 0,458±0,0005 pontosságú a két mért eredmény.</a:t>
            </a:r>
          </a:p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szorzat pontossága, a statisztika szabályai szerint: 0,0047596... azaz alig tér el az abszolútértékben pontatlanabb tényezőétől, 0,005-től, azaz 2,40 a helyesen megadott végeredmény!</a:t>
            </a:r>
          </a:p>
          <a:p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011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kerekítés szabályai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előbbi eredményt kerekítéssel kaptuk 2,39534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ből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két tizedesre kerekítve - mik ennek a szabályai?</a:t>
            </a:r>
          </a:p>
          <a:p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Keressük meg a számban azt a számjegyet, amelyet már kerekíteni akarunk: 2,39|5|34</a:t>
            </a:r>
          </a:p>
          <a:p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ez 5, amit nem nullák követnek, vagy nagyobb mint 5, akkor adjunk egyet az előtte levő számjegyhez, és a többit hagyjuk el: 2,39 + 0,01 = 2,40 </a:t>
            </a:r>
          </a:p>
          <a:p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ez 5, amit nullák követnek, vagy kisebb 5-nél, akkor egyszerűen elhagyjuk, az utána következő jegyeket: pl. az eredmény négy értékes jegyre kerekítve: 2,395|3|4=2,395</a:t>
            </a:r>
          </a:p>
          <a:p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Lásd [4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hivatkozás!</a:t>
            </a:r>
            <a:endParaRPr lang="hu-H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193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kerekítés következményei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kerekítés, mint sok más „egyszerűsítő eszköz” csak akkor hasznos, amikor azt ésszel, tudatosan használjuk!</a:t>
            </a:r>
          </a:p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legnagyobb problémát a többlépéses számítások részeredményeinek a kerekítése okozhatja!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kiadott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feladatoknál nem </a:t>
            </a:r>
            <a:r>
              <a:rPr lang="hu-H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törekedt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ünk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„kerek” értékek használatára, a részeredmények kerekítése hibás megoldáshoz vezet!</a:t>
            </a:r>
          </a:p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végeredmény </a:t>
            </a:r>
            <a:r>
              <a:rPr lang="hu-H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helyes kerekítése fontos! 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feladatok helyes megoldásának része a helyes kerekítés!</a:t>
            </a:r>
          </a:p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Nézzünk rájuk példákat!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221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részeredmények kerekítése</a:t>
            </a:r>
          </a:p>
        </p:txBody>
      </p:sp>
      <p:graphicFrame>
        <p:nvGraphicFramePr>
          <p:cNvPr id="5" name="Objektum 4">
            <a:extLst>
              <a:ext uri="{FF2B5EF4-FFF2-40B4-BE49-F238E27FC236}">
                <a16:creationId xmlns:a16="http://schemas.microsoft.com/office/drawing/2014/main" id="{A7F9E7EB-2172-4D4E-ABC9-B029F3247A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8409721"/>
              </p:ext>
            </p:extLst>
          </p:nvPr>
        </p:nvGraphicFramePr>
        <p:xfrm>
          <a:off x="362434" y="1995488"/>
          <a:ext cx="11456485" cy="4239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Worksheet" r:id="rId4" imgW="6924793" imgH="2562210" progId="Excel.Sheet.12">
                  <p:embed/>
                </p:oleObj>
              </mc:Choice>
              <mc:Fallback>
                <p:oleObj name="Worksheet" r:id="rId4" imgW="6924793" imgH="25622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62434" y="1995488"/>
                        <a:ext cx="11456485" cy="42390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465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>
            <a:extLst>
              <a:ext uri="{FF2B5EF4-FFF2-40B4-BE49-F238E27FC236}">
                <a16:creationId xmlns:a16="http://schemas.microsoft.com/office/drawing/2014/main" id="{129E68E9-8BCE-0EC9-E3CD-6894B9ADB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798" y="223935"/>
            <a:ext cx="11869445" cy="6475445"/>
          </a:xfrm>
        </p:spPr>
        <p:txBody>
          <a:bodyPr anchor="ctr" anchorCtr="0">
            <a:normAutofit/>
          </a:bodyPr>
          <a:lstStyle/>
          <a:p>
            <a:pPr algn="l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Követelmények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://www.staff.u-szeged.hu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/~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szistvan/KemAlap202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html#kovnap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Pontok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zárthelyi 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dolgozat: 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75 pont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db házi feladat: 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3×5=15 pont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Jelenlét: 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2×5=10 pont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Összesen: 100 </a:t>
            </a:r>
            <a:r>
              <a:rPr lang="hu-H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pont</a:t>
            </a:r>
            <a:br>
              <a:rPr lang="hu-H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Vizsgára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mehet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 pont felett</a:t>
            </a:r>
            <a:r>
              <a:rPr lang="hu-H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Megajánlott jegy: közepes(3), jó(4) vagy jeles(5) - táblázat</a:t>
            </a:r>
            <a:br>
              <a:rPr lang="hu-H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Vizsgadolgozat: érdemjegy - táblázat</a:t>
            </a:r>
            <a:endParaRPr lang="hu-H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764503"/>
              </p:ext>
            </p:extLst>
          </p:nvPr>
        </p:nvGraphicFramePr>
        <p:xfrm>
          <a:off x="6880194" y="2060192"/>
          <a:ext cx="4078796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9398">
                  <a:extLst>
                    <a:ext uri="{9D8B030D-6E8A-4147-A177-3AD203B41FA5}">
                      <a16:colId xmlns:a16="http://schemas.microsoft.com/office/drawing/2014/main" val="3891895918"/>
                    </a:ext>
                  </a:extLst>
                </a:gridCol>
                <a:gridCol w="2039398">
                  <a:extLst>
                    <a:ext uri="{9D8B030D-6E8A-4147-A177-3AD203B41FA5}">
                      <a16:colId xmlns:a16="http://schemas.microsoft.com/office/drawing/2014/main" val="19084147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Pont</a:t>
                      </a:r>
                      <a:endParaRPr lang="hu-H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Jegy</a:t>
                      </a:r>
                      <a:endParaRPr lang="hu-H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420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0-34</a:t>
                      </a:r>
                      <a:endParaRPr lang="hu-H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Elégtelen (1)</a:t>
                      </a:r>
                      <a:endParaRPr lang="hu-H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22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35-44</a:t>
                      </a:r>
                      <a:endParaRPr lang="hu-H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Elégséges (2)</a:t>
                      </a:r>
                      <a:endParaRPr lang="hu-H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46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45-54</a:t>
                      </a:r>
                      <a:endParaRPr lang="hu-H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Közepes (3)</a:t>
                      </a:r>
                      <a:endParaRPr lang="hu-H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085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55-64</a:t>
                      </a:r>
                      <a:endParaRPr lang="hu-H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Jó (4)</a:t>
                      </a:r>
                      <a:endParaRPr lang="hu-H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065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65-</a:t>
                      </a:r>
                      <a:endParaRPr lang="hu-H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Jeles (5)</a:t>
                      </a:r>
                      <a:endParaRPr lang="hu-H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7830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hu-H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92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hibás kerekítés hatása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Eredmény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ktum 5">
            <a:extLst>
              <a:ext uri="{FF2B5EF4-FFF2-40B4-BE49-F238E27FC236}">
                <a16:creationId xmlns:a16="http://schemas.microsoft.com/office/drawing/2014/main" id="{454FB17C-AF36-48BE-BE0E-847E26784F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7065154"/>
              </p:ext>
            </p:extLst>
          </p:nvPr>
        </p:nvGraphicFramePr>
        <p:xfrm>
          <a:off x="1351747" y="1705195"/>
          <a:ext cx="9468653" cy="489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Worksheet" r:id="rId4" imgW="4924531" imgH="2543044" progId="Excel.Sheet.12">
                  <p:embed/>
                </p:oleObj>
              </mc:Choice>
              <mc:Fallback>
                <p:oleObj name="Worksheet" r:id="rId4" imgW="4924531" imgH="254304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51747" y="1705195"/>
                        <a:ext cx="9468653" cy="489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8382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kerekítés nélküli beírás hatása</a:t>
            </a:r>
          </a:p>
        </p:txBody>
      </p:sp>
      <p:graphicFrame>
        <p:nvGraphicFramePr>
          <p:cNvPr id="4" name="Objektum 3">
            <a:extLst>
              <a:ext uri="{FF2B5EF4-FFF2-40B4-BE49-F238E27FC236}">
                <a16:creationId xmlns:a16="http://schemas.microsoft.com/office/drawing/2014/main" id="{86BD5F1E-B49E-420C-84FC-9651F24502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8787346"/>
              </p:ext>
            </p:extLst>
          </p:nvPr>
        </p:nvGraphicFramePr>
        <p:xfrm>
          <a:off x="377970" y="2480399"/>
          <a:ext cx="11437417" cy="296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Worksheet" r:id="rId4" imgW="4924531" imgH="1276246" progId="Excel.Sheet.12">
                  <p:embed/>
                </p:oleObj>
              </mc:Choice>
              <mc:Fallback>
                <p:oleObj name="Worksheet" r:id="rId4" imgW="4924531" imgH="127624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7970" y="2480399"/>
                        <a:ext cx="11437417" cy="2964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860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Eljárás a feladatok megoldásakor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21C575F2-DCB5-467E-9D41-0093440515F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769140"/>
              </a:xfrm>
            </p:spPr>
            <p:txBody>
              <a:bodyPr>
                <a:normAutofit/>
              </a:bodyPr>
              <a:lstStyle/>
              <a:p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Csak tudományos számológépet (</a:t>
                </a:r>
                <a:r>
                  <a:rPr lang="hu-H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Scientific</a:t>
                </a:r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Calculator</a:t>
                </a:r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használjanak!</a:t>
                </a:r>
              </a:p>
              <a:p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Alaposan ismerkedjenek meg a számológépük használatával! pl. Használati utasítás olvasása!</a:t>
                </a:r>
              </a:p>
              <a:p>
                <a:pPr lvl="1"/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 töröljék automatikusan a részeredményeket, amikor leírták a lapra, ahol számolnak! Vissza fogják írni, de már kerekített formában!</a:t>
                </a:r>
              </a:p>
              <a:p>
                <a:pPr lvl="1"/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Ismerkedjenek meg a memóriák </a:t>
                </a:r>
                <a:r>
                  <a:rPr lang="hu-H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kezelésével. Ne legyen probléma több </a:t>
                </a:r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független </a:t>
                </a:r>
                <a:r>
                  <a:rPr lang="hu-H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részeredmény felhasználása, </a:t>
                </a:r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kerekítés nélkül!</a:t>
                </a:r>
              </a:p>
              <a:p>
                <a:pPr lvl="1"/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Ismerkedjenek meg a számok „normál alakú” bevitelével!</a:t>
                </a:r>
                <a:b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pl. 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0,0000623=6,23</m:t>
                    </m:r>
                    <m:r>
                      <a:rPr lang="hu-HU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hu-H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hu-H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hu-H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−5</m:t>
                        </m:r>
                      </m:sup>
                    </m:sSup>
                  </m:oMath>
                </a14:m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bevitele helyesen nem a 10</a:t>
                </a:r>
                <a:r>
                  <a:rPr lang="hu-HU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függvénnyel történik, hanem az EXP gombbal!</a:t>
                </a:r>
              </a:p>
              <a:p>
                <a:pPr lvl="1"/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Csak a végeredményt kerekítsék a feladatban megadott utasítás szerint, de </a:t>
                </a:r>
                <a:r>
                  <a:rPr lang="hu-H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azt kerekítsék</a:t>
                </a:r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!</a:t>
                </a:r>
              </a:p>
            </p:txBody>
          </p:sp>
        </mc:Choice>
        <mc:Fallback xmlns="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21C575F2-DCB5-467E-9D41-0093440515F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769140"/>
              </a:xfrm>
              <a:blipFill>
                <a:blip r:embed="rId3"/>
                <a:stretch>
                  <a:fillRect l="-1043" t="-21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288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kémiai tudomány fogalma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kémia az ember által megszokott körülmények között létező anyag felépítésének, tulajdonságainak, az anyagfajták egymásba alakulásának a tudománya [5].</a:t>
            </a:r>
          </a:p>
          <a:p>
            <a:pPr lvl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Megszokott körülmények alatt a Földön uralkodó hőmérsékleti és nyomás-viszonyokat, a fény- és radioaktív sugárzás megszokott szintjét értjük [5].</a:t>
            </a:r>
          </a:p>
          <a:p>
            <a:pPr lvl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kémia /vegyészet/vegytan az anyagok minőségével foglalkozó természettudomány [6], amely szorosan kapcsolódik a többi természettudományhoz, mint pl. fizika, biológia, földrajz, orvostudomány, stb.</a:t>
            </a:r>
          </a:p>
          <a:p>
            <a:pPr lvl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természettudomány, az élő és élettelen természet jelenségeinek, objektumainak a tanulmányozásával foglalkozó tudományágak gyűjtőneve [7].</a:t>
            </a:r>
          </a:p>
          <a:p>
            <a:pPr lvl="1"/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48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kémia modern tudománnyá válása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első kémiai megfigyeléseket még az ősember tette – pl. alkoholos erjedés, a tűz hatása az élelemre stb.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fémek kinyerése, megmunkálása, az üvegkészítés már bonyolult műveleteket feltételezett.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ókorban már kiterjedten használják a kémiát – pl. kozmetikumok, gyógyszerek, és az első elméletek – atomok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Demokritosz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őselemek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Arisztotelész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stb.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alkímia kiteljesedése a középkorra tehető – óriási technikai haladást eredményezett, mind az eszközök, mind az eljárások körében.</a:t>
            </a:r>
          </a:p>
          <a:p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Jatrokémia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iatrosz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orvos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a gyógyítással foglakozó kémia XVI. század – Galenus, Paracelsus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só-higany-kén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egyensúlyával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magyarázta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betegségeket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26603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kémia modern tudománnyá válása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769139"/>
          </a:xfrm>
        </p:spPr>
        <p:txBody>
          <a:bodyPr>
            <a:normAutofit lnSpcReduction="10000"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XVII. században fejlődésnek indul, a XVIII. században fel-gyorsul a fejlődése, míg a XIX. században korának vezető tudományává válik a mai értelembe vett kémia.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mennyiségek tudományává, Lavoisier (1743-1794) tette, a mérleg használatának a bevezetésével!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tömegmegmaradás törvénye! (1773)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603C9933-78DD-496B-8FD9-68BFF2B0D777}"/>
              </a:ext>
            </a:extLst>
          </p:cNvPr>
          <p:cNvGrpSpPr/>
          <p:nvPr/>
        </p:nvGrpSpPr>
        <p:grpSpPr>
          <a:xfrm>
            <a:off x="6555677" y="1538277"/>
            <a:ext cx="4896918" cy="5195663"/>
            <a:chOff x="6555677" y="1538277"/>
            <a:chExt cx="4896918" cy="5195663"/>
          </a:xfrm>
        </p:grpSpPr>
        <p:pic>
          <p:nvPicPr>
            <p:cNvPr id="5" name="Kép 4">
              <a:extLst>
                <a:ext uri="{FF2B5EF4-FFF2-40B4-BE49-F238E27FC236}">
                  <a16:creationId xmlns:a16="http://schemas.microsoft.com/office/drawing/2014/main" id="{4FD93F3C-1898-4B55-9B25-1F6487D683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35686" y="1538277"/>
              <a:ext cx="3136900" cy="4622800"/>
            </a:xfrm>
            <a:prstGeom prst="rect">
              <a:avLst/>
            </a:prstGeom>
          </p:spPr>
        </p:pic>
        <p:sp>
          <p:nvSpPr>
            <p:cNvPr id="6" name="Szövegdoboz 5">
              <a:extLst>
                <a:ext uri="{FF2B5EF4-FFF2-40B4-BE49-F238E27FC236}">
                  <a16:creationId xmlns:a16="http://schemas.microsoft.com/office/drawing/2014/main" id="{B93EE603-7955-40A5-AFCB-D17354F08C4F}"/>
                </a:ext>
              </a:extLst>
            </p:cNvPr>
            <p:cNvSpPr txBox="1"/>
            <p:nvPr/>
          </p:nvSpPr>
          <p:spPr>
            <a:xfrm>
              <a:off x="6555677" y="6087609"/>
              <a:ext cx="48969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u-H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Antoine-Laurent de Lavoisier</a:t>
              </a:r>
              <a:br>
                <a:rPr lang="hu-H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hu-HU" dirty="0">
                  <a:latin typeface="Times New Roman" panose="02020603050405020304" pitchFamily="18" charset="0"/>
                  <a:cs typeface="Times New Roman" panose="02020603050405020304" pitchFamily="18" charset="0"/>
                  <a:hlinkClick r:id="rId4"/>
                </a:rPr>
                <a:t>https://www.youtube.com/watch?v=0zY_73-DaFc</a:t>
              </a:r>
              <a:r>
                <a:rPr lang="hu-H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5844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Antoine-Laurent de Lavoisier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836" y="2393157"/>
            <a:ext cx="11970328" cy="1003445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J.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Priestley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fémekkel könnyen reagáló „levegőt” kapott a vörös higany-oxid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hevíté-sével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ugyanakkor elemi higanyt levegőn melegítve vörös higany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oxid képződött!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églalap 3">
                <a:extLst>
                  <a:ext uri="{FF2B5EF4-FFF2-40B4-BE49-F238E27FC236}">
                    <a16:creationId xmlns:a16="http://schemas.microsoft.com/office/drawing/2014/main" id="{5C2A5C82-289D-4231-A871-20DCF5EA9766}"/>
                  </a:ext>
                </a:extLst>
              </p:cNvPr>
              <p:cNvSpPr/>
              <p:nvPr/>
            </p:nvSpPr>
            <p:spPr>
              <a:xfrm>
                <a:off x="4062206" y="1691049"/>
                <a:ext cx="4067588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𝐻𝑔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hu-HU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hu-HU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hu-HU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⇌2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𝐻𝑔𝑂</m:t>
                      </m:r>
                    </m:oMath>
                  </m:oMathPara>
                </a14:m>
                <a:endParaRPr lang="hu-HU" sz="3600" dirty="0"/>
              </a:p>
            </p:txBody>
          </p:sp>
        </mc:Choice>
        <mc:Fallback xmlns="">
          <p:sp>
            <p:nvSpPr>
              <p:cNvPr id="4" name="Téglalap 3">
                <a:extLst>
                  <a:ext uri="{FF2B5EF4-FFF2-40B4-BE49-F238E27FC236}">
                    <a16:creationId xmlns:a16="http://schemas.microsoft.com/office/drawing/2014/main" id="{5C2A5C82-289D-4231-A871-20DCF5EA97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2206" y="1691049"/>
                <a:ext cx="4067588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Kép 5">
            <a:extLst>
              <a:ext uri="{FF2B5EF4-FFF2-40B4-BE49-F238E27FC236}">
                <a16:creationId xmlns:a16="http://schemas.microsoft.com/office/drawing/2014/main" id="{F0B993C9-6A28-4B89-AC39-16ECE0860C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429000"/>
            <a:ext cx="4914286" cy="3314286"/>
          </a:xfrm>
          <a:prstGeom prst="rect">
            <a:avLst/>
          </a:prstGeom>
        </p:spPr>
      </p:pic>
      <p:sp>
        <p:nvSpPr>
          <p:cNvPr id="8" name="Szövegdoboz 7">
            <a:extLst>
              <a:ext uri="{FF2B5EF4-FFF2-40B4-BE49-F238E27FC236}">
                <a16:creationId xmlns:a16="http://schemas.microsoft.com/office/drawing/2014/main" id="{D2DC73CF-BC5B-47F2-8A9F-35ACE9930C2A}"/>
              </a:ext>
            </a:extLst>
          </p:cNvPr>
          <p:cNvSpPr txBox="1"/>
          <p:nvPr/>
        </p:nvSpPr>
        <p:spPr>
          <a:xfrm>
            <a:off x="5752486" y="3392488"/>
            <a:ext cx="61387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Hg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retortába, levegő a búra alá. Melegítve a levegő 1/5-ének </a:t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elfogyása után több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HgO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nem képződik. A levegő maradékában </a:t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állatok elpusztulnak, az fémekkel nem reagál –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azote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E54363CC-4976-4A50-9F8C-8A17EC32C96C}"/>
              </a:ext>
            </a:extLst>
          </p:cNvPr>
          <p:cNvSpPr txBox="1"/>
          <p:nvPr/>
        </p:nvSpPr>
        <p:spPr>
          <a:xfrm>
            <a:off x="5752486" y="4606222"/>
            <a:ext cx="62183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HgO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retortába, víz a búra alá. Melegítve a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HgO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elbomlik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Hg-ra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és a korábban elfogyott, 1/5-nyi gáz visszatermelődik! Ebben az</a:t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állatok élnek, aktívak, az fémekkel reagál – oxigén.</a:t>
            </a: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26A66BD7-0389-4B3F-8F83-152E6544C3AF}"/>
              </a:ext>
            </a:extLst>
          </p:cNvPr>
          <p:cNvSpPr txBox="1"/>
          <p:nvPr/>
        </p:nvSpPr>
        <p:spPr>
          <a:xfrm>
            <a:off x="6274485" y="5755301"/>
            <a:ext cx="5451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teljes tömeg közben nem változik!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26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750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Antoine-Laurent de Lavoisier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836" y="2393157"/>
            <a:ext cx="11970328" cy="10034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H. Cavendish: előállított egy igen gyúlékony gázt, amit ő tiszta „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flogisztonnak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vélt!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églalap 3">
                <a:extLst>
                  <a:ext uri="{FF2B5EF4-FFF2-40B4-BE49-F238E27FC236}">
                    <a16:creationId xmlns:a16="http://schemas.microsoft.com/office/drawing/2014/main" id="{5C2A5C82-289D-4231-A871-20DCF5EA9766}"/>
                  </a:ext>
                </a:extLst>
              </p:cNvPr>
              <p:cNvSpPr/>
              <p:nvPr/>
            </p:nvSpPr>
            <p:spPr>
              <a:xfrm>
                <a:off x="4062206" y="1691049"/>
                <a:ext cx="396999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sSub>
                        <m:sSubPr>
                          <m:ctrlPr>
                            <a:rPr lang="hu-HU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hu-HU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hu-HU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hu-HU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hu-HU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hu-HU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hu-HU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hu-HU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=2</m:t>
                      </m:r>
                      <m:sSub>
                        <m:sSubPr>
                          <m:ctrlPr>
                            <a:rPr lang="hu-HU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hu-HU" sz="3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hu-HU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hu-HU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𝑂</m:t>
                      </m:r>
                    </m:oMath>
                  </m:oMathPara>
                </a14:m>
                <a:endParaRPr lang="hu-HU" sz="3600" dirty="0"/>
              </a:p>
            </p:txBody>
          </p:sp>
        </mc:Choice>
        <mc:Fallback xmlns="">
          <p:sp>
            <p:nvSpPr>
              <p:cNvPr id="4" name="Téglalap 3">
                <a:extLst>
                  <a:ext uri="{FF2B5EF4-FFF2-40B4-BE49-F238E27FC236}">
                    <a16:creationId xmlns:a16="http://schemas.microsoft.com/office/drawing/2014/main" id="{5C2A5C82-289D-4231-A871-20DCF5EA97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2206" y="1691049"/>
                <a:ext cx="3969997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Szövegdoboz 7">
            <a:extLst>
              <a:ext uri="{FF2B5EF4-FFF2-40B4-BE49-F238E27FC236}">
                <a16:creationId xmlns:a16="http://schemas.microsoft.com/office/drawing/2014/main" id="{D2DC73CF-BC5B-47F2-8A9F-35ACE9930C2A}"/>
              </a:ext>
            </a:extLst>
          </p:cNvPr>
          <p:cNvSpPr txBox="1"/>
          <p:nvPr/>
        </p:nvSpPr>
        <p:spPr>
          <a:xfrm>
            <a:off x="5752486" y="4622685"/>
            <a:ext cx="58528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Cavendish „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flogisztonját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és a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HgO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bontásakor kapott gázba 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bevezetve egy zárt edénybe, begyújtja azt, és annak teljes 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elégése után vizet kapott termékül - hidrogén.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E54363CC-4976-4A50-9F8C-8A17EC32C96C}"/>
              </a:ext>
            </a:extLst>
          </p:cNvPr>
          <p:cNvSpPr txBox="1"/>
          <p:nvPr/>
        </p:nvSpPr>
        <p:spPr>
          <a:xfrm>
            <a:off x="5752486" y="5631963"/>
            <a:ext cx="6088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keletkezett víz tömege egyezett a két gáz együttes tömegével!</a:t>
            </a: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E9EB57DD-4C89-482A-8E24-E557B280F4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642" y="2947159"/>
            <a:ext cx="3750000" cy="3600000"/>
          </a:xfrm>
          <a:prstGeom prst="rect">
            <a:avLst/>
          </a:prstGeom>
        </p:spPr>
      </p:pic>
      <p:sp>
        <p:nvSpPr>
          <p:cNvPr id="5" name="Szövegdoboz 7">
            <a:extLst>
              <a:ext uri="{FF2B5EF4-FFF2-40B4-BE49-F238E27FC236}">
                <a16:creationId xmlns:a16="http://schemas.microsoft.com/office/drawing/2014/main" id="{BC8EC8AC-95D3-B6D5-467C-D6AD8019EC11}"/>
              </a:ext>
            </a:extLst>
          </p:cNvPr>
          <p:cNvSpPr txBox="1"/>
          <p:nvPr/>
        </p:nvSpPr>
        <p:spPr>
          <a:xfrm>
            <a:off x="5752486" y="3613407"/>
            <a:ext cx="5852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Flogiszton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elmélet: minden éghető anyagban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flogiszton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található, ami az égést okozza. Az anyagok égésekor azokból eltávozik a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flogiszton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27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6395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9" grpId="0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Antoine-Laurent de Lavoisier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836" y="2503997"/>
            <a:ext cx="11970328" cy="5071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Elvégzi a víz képződésekor kapott eredmény ellenpróbáját! Bontja a vizet!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églalap 3">
                <a:extLst>
                  <a:ext uri="{FF2B5EF4-FFF2-40B4-BE49-F238E27FC236}">
                    <a16:creationId xmlns:a16="http://schemas.microsoft.com/office/drawing/2014/main" id="{5C2A5C82-289D-4231-A871-20DCF5EA9766}"/>
                  </a:ext>
                </a:extLst>
              </p:cNvPr>
              <p:cNvSpPr/>
              <p:nvPr/>
            </p:nvSpPr>
            <p:spPr>
              <a:xfrm>
                <a:off x="3743549" y="1691049"/>
                <a:ext cx="471885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hu-HU" sz="3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hu-HU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hu-HU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𝑂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𝐹𝑒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𝐹𝑒𝑂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hu-HU" sz="3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hu-HU" sz="3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hu-HU" sz="3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hu-HU" sz="3600" dirty="0"/>
              </a:p>
            </p:txBody>
          </p:sp>
        </mc:Choice>
        <mc:Fallback xmlns="">
          <p:sp>
            <p:nvSpPr>
              <p:cNvPr id="4" name="Téglalap 3">
                <a:extLst>
                  <a:ext uri="{FF2B5EF4-FFF2-40B4-BE49-F238E27FC236}">
                    <a16:creationId xmlns:a16="http://schemas.microsoft.com/office/drawing/2014/main" id="{5C2A5C82-289D-4231-A871-20DCF5EA97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3549" y="1691049"/>
                <a:ext cx="4718856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Szövegdoboz 7">
            <a:extLst>
              <a:ext uri="{FF2B5EF4-FFF2-40B4-BE49-F238E27FC236}">
                <a16:creationId xmlns:a16="http://schemas.microsoft.com/office/drawing/2014/main" id="{D2DC73CF-BC5B-47F2-8A9F-35ACE9930C2A}"/>
              </a:ext>
            </a:extLst>
          </p:cNvPr>
          <p:cNvSpPr txBox="1"/>
          <p:nvPr/>
        </p:nvSpPr>
        <p:spPr>
          <a:xfrm>
            <a:off x="5787463" y="3501584"/>
            <a:ext cx="59923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Víz a retortába, amelyet elpárologtatva átvezet </a:t>
            </a:r>
          </a:p>
          <a:p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 izzított, vasreszelékkel töltött vascsövön. 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E54363CC-4976-4A50-9F8C-8A17EC32C96C}"/>
              </a:ext>
            </a:extLst>
          </p:cNvPr>
          <p:cNvSpPr txBox="1"/>
          <p:nvPr/>
        </p:nvSpPr>
        <p:spPr>
          <a:xfrm>
            <a:off x="5827437" y="4502214"/>
            <a:ext cx="58118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csőben lévő vas oxiddá alakul, miközben a </a:t>
            </a:r>
            <a:b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rendszerből hidrogéngáz távozik! A tömeg itt</a:t>
            </a:r>
          </a:p>
          <a:p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 változik! </a:t>
            </a: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26A66BD7-0389-4B3F-8F83-152E6544C3AF}"/>
              </a:ext>
            </a:extLst>
          </p:cNvPr>
          <p:cNvSpPr txBox="1"/>
          <p:nvPr/>
        </p:nvSpPr>
        <p:spPr>
          <a:xfrm>
            <a:off x="6330208" y="5903293"/>
            <a:ext cx="4909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https://www.youtube.com/watch?v=x9iZq3ZxbO8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F5E70A72-78E4-461C-9F09-3C772EC575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289" y="3454400"/>
            <a:ext cx="5498877" cy="289083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28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9273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9" grpId="0"/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Irodalom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pPr marL="723900" indent="-7239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	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Verók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Attila, Bevezetés a könyvtár- és információtudományba, Eszterházy Károly Főiskola, 2011, 11.3.1. fejezet</a:t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www.tankonyvtar.hu/hu/tartalom/tamop425/0005_02_bev_konyv-tar_es_inftudomany_scorm_11/1131_a_tudomny_fogalma.html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(Hozzáférés 2018. július 20.)</a:t>
            </a:r>
          </a:p>
          <a:p>
            <a:pPr marL="723900" indent="-7239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	Veszprémi Tamás, 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Általános kémia,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Akadémiai Kiadó, Bp., 2008, </a:t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13- 32. oldalak.</a:t>
            </a:r>
          </a:p>
          <a:p>
            <a:pPr marL="723900" indent="-723900">
              <a:spcBef>
                <a:spcPts val="0"/>
              </a:spcBef>
              <a:spcAft>
                <a:spcPts val="1500"/>
              </a:spcAft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	</a:t>
            </a:r>
            <a:r>
              <a:rPr lang="hu-HU" dirty="0"/>
              <a:t>Mills, Ian: </a:t>
            </a:r>
            <a:r>
              <a:rPr lang="hu-HU" i="1" dirty="0" err="1">
                <a:hlinkClick r:id="rId4"/>
              </a:rPr>
              <a:t>Draft</a:t>
            </a:r>
            <a:r>
              <a:rPr lang="hu-HU" i="1" dirty="0">
                <a:hlinkClick r:id="rId4"/>
              </a:rPr>
              <a:t> </a:t>
            </a:r>
            <a:r>
              <a:rPr lang="hu-HU" i="1" dirty="0" err="1">
                <a:hlinkClick r:id="rId4"/>
              </a:rPr>
              <a:t>Chapter</a:t>
            </a:r>
            <a:r>
              <a:rPr lang="hu-HU" i="1" dirty="0">
                <a:hlinkClick r:id="rId4"/>
              </a:rPr>
              <a:t> 2 </a:t>
            </a:r>
            <a:r>
              <a:rPr lang="hu-HU" i="1" dirty="0" err="1">
                <a:hlinkClick r:id="rId4"/>
              </a:rPr>
              <a:t>for</a:t>
            </a:r>
            <a:r>
              <a:rPr lang="hu-HU" i="1" dirty="0">
                <a:hlinkClick r:id="rId4"/>
              </a:rPr>
              <a:t> SI </a:t>
            </a:r>
            <a:r>
              <a:rPr lang="hu-HU" i="1" dirty="0" err="1">
                <a:hlinkClick r:id="rId4"/>
              </a:rPr>
              <a:t>Brochure</a:t>
            </a:r>
            <a:r>
              <a:rPr lang="hu-HU" i="1" dirty="0">
                <a:hlinkClick r:id="rId4"/>
              </a:rPr>
              <a:t>, </a:t>
            </a:r>
            <a:r>
              <a:rPr lang="hu-HU" i="1" dirty="0" err="1">
                <a:hlinkClick r:id="rId4"/>
              </a:rPr>
              <a:t>following</a:t>
            </a:r>
            <a:r>
              <a:rPr lang="hu-HU" i="1" dirty="0">
                <a:hlinkClick r:id="rId4"/>
              </a:rPr>
              <a:t> </a:t>
            </a:r>
            <a:r>
              <a:rPr lang="hu-HU" i="1" dirty="0" err="1">
                <a:hlinkClick r:id="rId4"/>
              </a:rPr>
              <a:t>redefinitions</a:t>
            </a:r>
            <a:r>
              <a:rPr lang="hu-HU" i="1" dirty="0">
                <a:hlinkClick r:id="rId4"/>
              </a:rPr>
              <a:t> of </a:t>
            </a:r>
            <a:r>
              <a:rPr lang="hu-HU" i="1" dirty="0" err="1">
                <a:hlinkClick r:id="rId4"/>
              </a:rPr>
              <a:t>the</a:t>
            </a:r>
            <a:r>
              <a:rPr lang="hu-HU" i="1" dirty="0">
                <a:hlinkClick r:id="rId4"/>
              </a:rPr>
              <a:t> </a:t>
            </a:r>
            <a:r>
              <a:rPr lang="hu-HU" i="1" dirty="0" err="1">
                <a:hlinkClick r:id="rId4"/>
              </a:rPr>
              <a:t>base</a:t>
            </a:r>
            <a:r>
              <a:rPr lang="hu-HU" i="1" dirty="0">
                <a:hlinkClick r:id="rId4"/>
              </a:rPr>
              <a:t> units</a:t>
            </a:r>
            <a:r>
              <a:rPr lang="hu-HU" dirty="0"/>
              <a:t>. </a:t>
            </a:r>
            <a:r>
              <a:rPr lang="hu-HU" i="1" dirty="0"/>
              <a:t>bipm.org</a:t>
            </a:r>
            <a:r>
              <a:rPr lang="hu-HU" dirty="0"/>
              <a:t>, 2010. (Hozzáférés: 2018. július 23.)</a:t>
            </a:r>
          </a:p>
          <a:p>
            <a:pPr marL="723900" indent="-723900">
              <a:spcBef>
                <a:spcPts val="0"/>
              </a:spcBef>
              <a:spcAft>
                <a:spcPts val="1000"/>
              </a:spcAft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[4]	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Matematika,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főszerk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Gerőcs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László és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Vancsó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Ödön, Akadémiai Kiadó, Bp., 2010, 74. old.</a:t>
            </a:r>
          </a:p>
          <a:p>
            <a:pPr marL="723900" indent="-723900">
              <a:buNone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29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989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25D048C-E92F-4BFF-A5A5-4168D998F2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0">
            <a:normAutofit fontScale="90000"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Kémia alapjai</a:t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Tudományos megismerés, mérés és </a:t>
            </a:r>
            <a:r>
              <a:rPr lang="hu-H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számolás. A kémia tudománnyá válása.</a:t>
            </a:r>
            <a:endParaRPr lang="hu-H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263C4D18-3BD1-481B-AC2A-A82874343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7756"/>
            <a:ext cx="9144000" cy="1655762"/>
          </a:xfrm>
        </p:spPr>
        <p:txBody>
          <a:bodyPr>
            <a:noAutofit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Szilágyi István</a:t>
            </a: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SZTE Fizikai Kémiai és Anyagtudományi Tanszék</a:t>
            </a:r>
          </a:p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813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tudomány fogalma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emberi tudás szisztematikus, igazolt ismeretekre épülő rendszere [1].</a:t>
            </a:r>
          </a:p>
          <a:p>
            <a:pPr lvl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bennünket körülvevő világ megismerésére irányuló tevékenység során szerzett ismeretek rendszere.</a:t>
            </a:r>
          </a:p>
          <a:p>
            <a:pPr lvl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tevékenység, a tudományos megismerés/kutatás, amely az addigi tudományos ismeret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 alapuló, az ismeretlen feltárására törekvő tevékenység, amely új ismeretek, összefüggések feltárására irányul.</a:t>
            </a:r>
          </a:p>
          <a:p>
            <a:pPr lvl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Szaktudományok: tárgyterületeik szerint – amit kutatnak – pl. az élő természet, vagy  pl. társadalom felépítése, illetve módszereik – ahogy végzik a megismerést – pl. empirikus, kísérleti vagy elméleti tudományágakat különböztetünk meg!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3667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Tudományos megismerés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4197"/>
            <a:ext cx="10515600" cy="3764293"/>
          </a:xfrm>
        </p:spPr>
        <p:txBody>
          <a:bodyPr>
            <a:normAutofit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ismeretek gyűjtése mindig tények gyűjtésével kezdődik, ami történhet </a:t>
            </a:r>
          </a:p>
          <a:p>
            <a:pPr lvl="1"/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megfigyelés vagy</a:t>
            </a:r>
          </a:p>
          <a:p>
            <a:pPr lvl="1"/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mérés útján.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mérés során a természettudományok területén mindig valamilyen mennyiséget mérünk [2]!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Mennyiség =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mérőszám∙mértékegység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Kezdjük a mértékegységekkel!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32844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Nemzetközi Mértékegységrendszer - SI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92620"/>
          </a:xfrm>
        </p:spPr>
        <p:txBody>
          <a:bodyPr>
            <a:normAutofit fontScale="92500" lnSpcReduction="10000"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természettudományok fejlődése során kialakult azoknak a mennyiségeknek a rendszere, amely alkalmas a világ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jelensé-geinek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leírására, ez a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Système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International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d’Unités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rövidítve az SI.</a:t>
            </a:r>
          </a:p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SI alapegységekből, kiegészítő egységekből, és származtatott egységekből áll:</a:t>
            </a:r>
          </a:p>
          <a:p>
            <a:pPr lvl="1"/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alapegységek: tömeg – kg; hosszúság – m; idő – s; hőmérséklet – K; elektromos áramerősség – A; fényerősség – cd; anyagmennyiség – mol;</a:t>
            </a:r>
          </a:p>
          <a:p>
            <a:pPr lvl="1"/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kiegészítő egységek: síkszög – </a:t>
            </a: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térszög – </a:t>
            </a: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szteradián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1"/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minden más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pl. erő – N – </a:t>
            </a: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kg∙m/s</a:t>
            </a:r>
            <a:r>
              <a:rPr lang="hu-HU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elektromos töltés – C – </a:t>
            </a: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A∙s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stb.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származtatott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egység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hu-H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9577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Nemzetközi Mértékegységrendszer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SI</a:t>
            </a:r>
            <a:b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származtatott egységek 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1416852"/>
              </p:ext>
            </p:extLst>
          </p:nvPr>
        </p:nvGraphicFramePr>
        <p:xfrm>
          <a:off x="305795" y="1971857"/>
          <a:ext cx="11580410" cy="4779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Dokumentum" r:id="rId3" imgW="6461277" imgH="2651849" progId="Word.Document.12">
                  <p:embed/>
                </p:oleObj>
              </mc:Choice>
              <mc:Fallback>
                <p:oleObj name="Dokumentum" r:id="rId3" imgW="6461277" imgH="2651849" progId="Word.Document.12">
                  <p:embed/>
                  <p:pic>
                    <p:nvPicPr>
                      <p:cNvPr id="51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795" y="1971857"/>
                        <a:ext cx="11580410" cy="47798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9369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471"/>
            <a:ext cx="10515600" cy="1360835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Nemzetközi Mértékegységrendszer - SI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5970"/>
            <a:ext cx="10515600" cy="5039629"/>
          </a:xfrm>
        </p:spPr>
        <p:txBody>
          <a:bodyPr>
            <a:normAutofit fontScale="92500" lnSpcReduction="10000"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SI mértékegységrendszer rögzíti azokat az összehasonlító etalonokat, amikhez a mérés során hasonlítjuk a mért mennyiséget.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Eredetileg ezek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etalonokat, lerögzítésük után, valamilyen fizikai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formá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-ban őrizték, és róluk hiteles másolatokat készítve érték el, hogy világszerte azonos módon mérjenek!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tudomány, és a technológia fejlődése azonban kikövetelte, hogy a körül-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ményektől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(hőmérséklet, nyomás, páratartalom stb.) kevésbé függő, bárhol, függetlenül reprodukálható módon határozzák meg ezeket az etalonokat.</a:t>
            </a:r>
          </a:p>
          <a:p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2011.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október 16-22. XXIV. Általános Súly- és Mértékügyi Konferencia (CGPM) hét fizikai állandó értékéhez rögzítette az alapmennyiségeket [3]:</a:t>
            </a:r>
          </a:p>
          <a:p>
            <a:pPr lvl="1">
              <a:spcBef>
                <a:spcPts val="2000"/>
              </a:spcBef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fénysebesség, a Planck-állandó, az elemi töltés, az Avogadro-állandó, a Cs-133 egyik átmenetének a frekvenciája, és egy bizonyos frekvenciájú fény fényhasznosítási tényezője.</a:t>
            </a:r>
          </a:p>
          <a:p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40611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Nemzetközi Mértékegységrendszer - SI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21C575F2-DCB5-467E-9D41-0093440515F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66725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hu-HU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mértékegységek ismeretének haszna a kurzus során:</a:t>
                </a:r>
              </a:p>
              <a:p>
                <a:pPr lvl="1"/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származtatott mennyiségek mértékegységeinek ismerete segít a helyes összefüggések megjegyzésében, </a:t>
                </a:r>
                <a:r>
                  <a:rPr lang="hu-H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ellenőrzésében,</a:t>
                </a:r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hu-H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Például, </a:t>
                </a:r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= </a:t>
                </a:r>
                <a:r>
                  <a:rPr lang="hu-H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m∙a </a:t>
                </a:r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testre ható erő egyenlő a test tömegének és a gyorsulásának a szorzatával, azaz </a:t>
                </a:r>
                <a14:m>
                  <m:oMath xmlns:m="http://schemas.openxmlformats.org/officeDocument/2006/math">
                    <m:r>
                      <a:rPr lang="hu-H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𝑘𝑔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×1</m:t>
                    </m:r>
                    <m:f>
                      <m:fPr>
                        <m:ctrlP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  <m:f>
                      <m:fPr>
                        <m:ctrlPr>
                          <a:rPr lang="hu-H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𝑘𝑔</m:t>
                        </m:r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hu-H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hu-HU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hu-HU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hu-HU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vagy </a:t>
                </a:r>
                <a14:m>
                  <m:oMath xmlns:m="http://schemas.openxmlformats.org/officeDocument/2006/math">
                    <m:r>
                      <a:rPr lang="hu-H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 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𝐴𝑠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tehát Q=</a:t>
                </a:r>
                <a:r>
                  <a:rPr lang="hu-H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It</a:t>
                </a:r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alapján kiszámolható az áthaladó töltés mennyisége.</a:t>
                </a:r>
              </a:p>
              <a:p>
                <a:pPr lvl="1"/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az ún. dimenzióanalízis ellenőrzési lehetőséget ad a feladatok megoldásakor az átrendezett összefüggések helyességének az ellenőrzésére is! </a:t>
                </a:r>
                <a:r>
                  <a:rPr lang="hu-H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Például </a:t>
                </a:r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gyakori hiba a sűrűség, a tömeg és a térfogat összefüggésének </a:t>
                </a:r>
                <a:r>
                  <a:rPr lang="hu-H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átrendezése </a:t>
                </a:r>
                <a14:m>
                  <m:oMath xmlns:m="http://schemas.openxmlformats.org/officeDocument/2006/math">
                    <m:r>
                      <a:rPr lang="hu-H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𝜌</m:t>
                        </m:r>
                      </m:num>
                      <m:den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den>
                    </m:f>
                  </m:oMath>
                </a14:m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alakra, mivel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f>
                          <m:f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𝑘𝑔</m:t>
                            </m:r>
                          </m:num>
                          <m:den>
                            <m:sSup>
                              <m:sSupPr>
                                <m:ctrlPr>
                                  <a:rPr lang="hu-HU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hu-HU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hu-HU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</m:num>
                      <m:den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sSup>
                          <m:sSup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hu-HU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  <m:f>
                      <m:fPr>
                        <m:ctrlP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𝑘𝑔</m:t>
                        </m:r>
                      </m:num>
                      <m:den>
                        <m:sSup>
                          <m:sSup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sup>
                        </m:sSup>
                      </m:den>
                    </m:f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≠1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𝑘𝑔</m:t>
                    </m:r>
                  </m:oMath>
                </a14:m>
                <a:endParaRPr lang="hu-H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21C575F2-DCB5-467E-9D41-0093440515F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667250"/>
              </a:xfrm>
              <a:blipFill>
                <a:blip r:embed="rId3"/>
                <a:stretch>
                  <a:fillRect l="-1391" t="-3916" r="-4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74350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2680</TotalTime>
  <Words>2451</Words>
  <Application>Microsoft Office PowerPoint</Application>
  <PresentationFormat>Widescreen</PresentationFormat>
  <Paragraphs>239</Paragraphs>
  <Slides>29</Slides>
  <Notes>26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Calibri</vt:lpstr>
      <vt:lpstr>Calibri Light</vt:lpstr>
      <vt:lpstr>Cambria Math</vt:lpstr>
      <vt:lpstr>Times New Roman</vt:lpstr>
      <vt:lpstr>Office-téma</vt:lpstr>
      <vt:lpstr>Worksheet</vt:lpstr>
      <vt:lpstr>Dokumentum</vt:lpstr>
      <vt:lpstr>Kémia alapjai  Kurzuskódok: KBN701, TERMISM_4F_MT_06 Típus: jelenléti előadás Időpont: szerdánként 12h00 – 14h00 Helyszín: TIK Alagsor előadó I-II https://www.staff.u-szeged.hu/~szistvan/KemAlap2024.html  Oktató: Dr. Habil. Szilágyi István, egyetemi docens, MTA doktora szistvan@chem.u-szeged.hu &amp; +36 62 343255 SZTE TTIK Fizikai Kémiai és Anyagtudományi Tanszék MTA-SZTE Lendület Biokolloidok Kutatócsoport http://www2.sci.u-szeged.hu/physchem/bioc Iroda: Bolyai épület (Aradi vértanúk tere 1.) magasföldszint, MF58/M28 szoba Konzultáció: szerda 15-17h (előzetes bejelentkezés szükséges)</vt:lpstr>
      <vt:lpstr>Követelmények https://www.staff.u-szeged.hu/~szistvan/KemAlap2024.html#kovnap  Pontok 2 zárthelyi dolgozat: 75 pont 3 db házi feladat: 3×5=15 pont Jelenlét: 2×5=10 pont Összesen: 100 pont  Vizsgára mehet: 35 pont felett  Megajánlott jegy: közepes(3), jó(4) vagy jeles(5) - táblázat Vizsgadolgozat: érdemjegy - táblázat</vt:lpstr>
      <vt:lpstr>Kémia alapjai  1. Tudományos megismerés, mérés és számolás. A kémia tudománnyá válása.</vt:lpstr>
      <vt:lpstr>A tudomány fogalma</vt:lpstr>
      <vt:lpstr>Tudományos megismerés</vt:lpstr>
      <vt:lpstr>A Nemzetközi Mértékegységrendszer - SI</vt:lpstr>
      <vt:lpstr>A Nemzetközi Mértékegységrendszer – SI származtatott egységek </vt:lpstr>
      <vt:lpstr>A Nemzetközi Mértékegységrendszer - SI</vt:lpstr>
      <vt:lpstr>A Nemzetközi Mértékegységrendszer - SI</vt:lpstr>
      <vt:lpstr>Prefixumok</vt:lpstr>
      <vt:lpstr>A mérés</vt:lpstr>
      <vt:lpstr>A mérés pontossága</vt:lpstr>
      <vt:lpstr>A mérés pontossága</vt:lpstr>
      <vt:lpstr>A mérés pontossága</vt:lpstr>
      <vt:lpstr>Az értékes jegyek száma</vt:lpstr>
      <vt:lpstr>A számítás eredményének pontossága</vt:lpstr>
      <vt:lpstr>A kerekítés szabályai</vt:lpstr>
      <vt:lpstr>A kerekítés következményei</vt:lpstr>
      <vt:lpstr>A részeredmények kerekítése</vt:lpstr>
      <vt:lpstr>A hibás kerekítés hatása - Eredmény</vt:lpstr>
      <vt:lpstr>A kerekítés nélküli beírás hatása</vt:lpstr>
      <vt:lpstr>Eljárás a feladatok megoldásakor</vt:lpstr>
      <vt:lpstr>A kémiai tudomány fogalma</vt:lpstr>
      <vt:lpstr>A kémia modern tudománnyá válása</vt:lpstr>
      <vt:lpstr>A kémia modern tudománnyá válása</vt:lpstr>
      <vt:lpstr>Antoine-Laurent de Lavoisier</vt:lpstr>
      <vt:lpstr>Antoine-Laurent de Lavoisier</vt:lpstr>
      <vt:lpstr>Antoine-Laurent de Lavoisier</vt:lpstr>
      <vt:lpstr>Irodalom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Kémia alapjai  1. Alapfogalmak</dc:title>
  <dc:creator>Ottó</dc:creator>
  <cp:lastModifiedBy>szistvan</cp:lastModifiedBy>
  <cp:revision>311</cp:revision>
  <dcterms:created xsi:type="dcterms:W3CDTF">2018-07-21T17:18:01Z</dcterms:created>
  <dcterms:modified xsi:type="dcterms:W3CDTF">2024-09-11T07:20:53Z</dcterms:modified>
</cp:coreProperties>
</file>