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02"/>
  </p:notesMasterIdLst>
  <p:handoutMasterIdLst>
    <p:handoutMasterId r:id="rId103"/>
  </p:handoutMasterIdLst>
  <p:sldIdLst>
    <p:sldId id="256" r:id="rId2"/>
    <p:sldId id="257" r:id="rId3"/>
    <p:sldId id="258" r:id="rId4"/>
    <p:sldId id="260" r:id="rId5"/>
    <p:sldId id="259" r:id="rId6"/>
    <p:sldId id="290" r:id="rId7"/>
    <p:sldId id="288" r:id="rId8"/>
    <p:sldId id="261" r:id="rId9"/>
    <p:sldId id="262" r:id="rId10"/>
    <p:sldId id="291" r:id="rId11"/>
    <p:sldId id="292" r:id="rId12"/>
    <p:sldId id="289" r:id="rId13"/>
    <p:sldId id="294" r:id="rId14"/>
    <p:sldId id="263" r:id="rId15"/>
    <p:sldId id="295" r:id="rId16"/>
    <p:sldId id="29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7" r:id="rId30"/>
    <p:sldId id="276" r:id="rId31"/>
    <p:sldId id="278" r:id="rId32"/>
    <p:sldId id="279" r:id="rId33"/>
    <p:sldId id="296" r:id="rId34"/>
    <p:sldId id="281" r:id="rId35"/>
    <p:sldId id="282" r:id="rId36"/>
    <p:sldId id="280" r:id="rId37"/>
    <p:sldId id="283" r:id="rId38"/>
    <p:sldId id="322" r:id="rId39"/>
    <p:sldId id="284" r:id="rId40"/>
    <p:sldId id="285" r:id="rId41"/>
    <p:sldId id="286" r:id="rId42"/>
    <p:sldId id="323" r:id="rId43"/>
    <p:sldId id="297" r:id="rId44"/>
    <p:sldId id="298" r:id="rId45"/>
    <p:sldId id="299" r:id="rId46"/>
    <p:sldId id="287" r:id="rId47"/>
    <p:sldId id="300" r:id="rId48"/>
    <p:sldId id="301" r:id="rId49"/>
    <p:sldId id="302" r:id="rId50"/>
    <p:sldId id="303" r:id="rId51"/>
    <p:sldId id="304" r:id="rId52"/>
    <p:sldId id="305" r:id="rId53"/>
    <p:sldId id="306" r:id="rId54"/>
    <p:sldId id="307" r:id="rId55"/>
    <p:sldId id="308" r:id="rId56"/>
    <p:sldId id="309" r:id="rId57"/>
    <p:sldId id="324" r:id="rId58"/>
    <p:sldId id="310" r:id="rId59"/>
    <p:sldId id="311" r:id="rId60"/>
    <p:sldId id="312" r:id="rId61"/>
    <p:sldId id="313" r:id="rId62"/>
    <p:sldId id="314" r:id="rId63"/>
    <p:sldId id="315" r:id="rId64"/>
    <p:sldId id="316" r:id="rId65"/>
    <p:sldId id="317" r:id="rId66"/>
    <p:sldId id="325" r:id="rId67"/>
    <p:sldId id="318" r:id="rId68"/>
    <p:sldId id="319" r:id="rId69"/>
    <p:sldId id="320" r:id="rId70"/>
    <p:sldId id="326" r:id="rId71"/>
    <p:sldId id="321" r:id="rId72"/>
    <p:sldId id="327" r:id="rId73"/>
    <p:sldId id="328" r:id="rId74"/>
    <p:sldId id="345" r:id="rId75"/>
    <p:sldId id="329" r:id="rId76"/>
    <p:sldId id="330" r:id="rId77"/>
    <p:sldId id="331" r:id="rId78"/>
    <p:sldId id="332" r:id="rId79"/>
    <p:sldId id="333" r:id="rId80"/>
    <p:sldId id="334" r:id="rId81"/>
    <p:sldId id="335" r:id="rId82"/>
    <p:sldId id="336" r:id="rId83"/>
    <p:sldId id="337" r:id="rId84"/>
    <p:sldId id="338" r:id="rId85"/>
    <p:sldId id="346" r:id="rId86"/>
    <p:sldId id="339" r:id="rId87"/>
    <p:sldId id="347" r:id="rId88"/>
    <p:sldId id="340" r:id="rId89"/>
    <p:sldId id="341" r:id="rId90"/>
    <p:sldId id="343" r:id="rId91"/>
    <p:sldId id="369" r:id="rId92"/>
    <p:sldId id="344" r:id="rId93"/>
    <p:sldId id="348" r:id="rId94"/>
    <p:sldId id="349" r:id="rId95"/>
    <p:sldId id="372" r:id="rId96"/>
    <p:sldId id="375" r:id="rId97"/>
    <p:sldId id="371" r:id="rId98"/>
    <p:sldId id="373" r:id="rId99"/>
    <p:sldId id="374" r:id="rId100"/>
    <p:sldId id="370" r:id="rId101"/>
  </p:sldIdLst>
  <p:sldSz cx="9144000" cy="6858000" type="screen4x3"/>
  <p:notesSz cx="7099300" cy="10234613"/>
  <p:custDataLst>
    <p:tags r:id="rId104"/>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22A83-9A31-40FD-8309-686E7C585721}" v="15" dt="2020-10-17T12:09:41.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043ED756-1EA3-4948-8377-376A865FB562}" type="datetimeFigureOut">
              <a:rPr lang="hu-HU" smtClean="0"/>
              <a:pPr/>
              <a:t>2020. 10. 17.</a:t>
            </a:fld>
            <a:endParaRPr lang="hu-HU"/>
          </a:p>
        </p:txBody>
      </p:sp>
      <p:sp>
        <p:nvSpPr>
          <p:cNvPr id="4" name="Élőláb hely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68CE864A-D1D6-46CB-AD7B-CFCE254600FE}" type="slidenum">
              <a:rPr lang="hu-HU" smtClean="0"/>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hu-HU"/>
          </a:p>
        </p:txBody>
      </p:sp>
      <p:sp>
        <p:nvSpPr>
          <p:cNvPr id="3" name="Dátum hely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73A00BA-9F6F-4EF8-983F-4BBB49EDC38F}" type="datetimeFigureOut">
              <a:rPr lang="hu-HU" smtClean="0"/>
              <a:pPr/>
              <a:t>2020. 10. 17.</a:t>
            </a:fld>
            <a:endParaRPr lang="hu-HU"/>
          </a:p>
        </p:txBody>
      </p:sp>
      <p:sp>
        <p:nvSpPr>
          <p:cNvPr id="4" name="Diakép hely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hu-HU"/>
          </a:p>
        </p:txBody>
      </p:sp>
      <p:sp>
        <p:nvSpPr>
          <p:cNvPr id="5" name="Jegyzetek hely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hu-HU"/>
          </a:p>
        </p:txBody>
      </p:sp>
      <p:sp>
        <p:nvSpPr>
          <p:cNvPr id="7" name="Dia számának hely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F80E480-5FA1-4D8B-961B-3B49A9AC0FBB}" type="slidenum">
              <a:rPr lang="hu-HU" smtClean="0"/>
              <a:pPr/>
              <a:t>‹#›</a:t>
            </a:fld>
            <a:endParaRPr lang="hu-HU"/>
          </a:p>
        </p:txBody>
      </p:sp>
    </p:spTree>
    <p:extLst>
      <p:ext uri="{BB962C8B-B14F-4D97-AF65-F5344CB8AC3E}">
        <p14:creationId xmlns:p14="http://schemas.microsoft.com/office/powerpoint/2010/main" val="3564478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10</a:t>
            </a:fld>
            <a:endParaRPr lang="hu-HU"/>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100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12</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13</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14</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15</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16</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17</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18</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19</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20</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21</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22</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23</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24</a:t>
            </a:fld>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25</a:t>
            </a:fld>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26</a:t>
            </a:fld>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27</a:t>
            </a:fld>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28</a:t>
            </a:fld>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29</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a:t>
            </a:fld>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30</a:t>
            </a:fld>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31</a:t>
            </a:fld>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32</a:t>
            </a:fld>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33</a:t>
            </a:fld>
            <a:endParaRPr lang="hu-H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34</a:t>
            </a:fld>
            <a:endParaRPr lang="hu-H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35</a:t>
            </a:fld>
            <a:endParaRPr lang="hu-H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36</a:t>
            </a:fld>
            <a:endParaRPr lang="hu-H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37</a:t>
            </a:fld>
            <a:endParaRPr lang="hu-H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38</a:t>
            </a:fld>
            <a:endParaRPr lang="hu-H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39</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a:t>
            </a:fld>
            <a:endParaRPr lang="hu-H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40</a:t>
            </a:fld>
            <a:endParaRPr lang="hu-H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41</a:t>
            </a:fld>
            <a:endParaRPr lang="hu-H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42</a:t>
            </a:fld>
            <a:endParaRPr lang="hu-H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43</a:t>
            </a:fld>
            <a:endParaRPr lang="hu-H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44</a:t>
            </a:fld>
            <a:endParaRPr lang="hu-H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45</a:t>
            </a:fld>
            <a:endParaRPr lang="hu-H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46</a:t>
            </a:fld>
            <a:endParaRPr lang="hu-H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47</a:t>
            </a:fld>
            <a:endParaRPr lang="hu-H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48</a:t>
            </a:fld>
            <a:endParaRPr lang="hu-H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49</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a:t>
            </a:fld>
            <a:endParaRPr lang="hu-H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50</a:t>
            </a:fld>
            <a:endParaRPr lang="hu-H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51</a:t>
            </a:fld>
            <a:endParaRPr lang="hu-H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52</a:t>
            </a:fld>
            <a:endParaRPr lang="hu-H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53</a:t>
            </a:fld>
            <a:endParaRPr lang="hu-H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54</a:t>
            </a:fld>
            <a:endParaRPr lang="hu-H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55</a:t>
            </a:fld>
            <a:endParaRPr lang="hu-H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56</a:t>
            </a:fld>
            <a:endParaRPr lang="hu-H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57</a:t>
            </a:fld>
            <a:endParaRPr lang="hu-H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58</a:t>
            </a:fld>
            <a:endParaRPr lang="hu-H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59</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a:t>
            </a:fld>
            <a:endParaRPr lang="hu-H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60</a:t>
            </a:fld>
            <a:endParaRPr lang="hu-H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61</a:t>
            </a:fld>
            <a:endParaRPr lang="hu-H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62</a:t>
            </a:fld>
            <a:endParaRPr lang="hu-H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63</a:t>
            </a:fld>
            <a:endParaRPr lang="hu-H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64</a:t>
            </a:fld>
            <a:endParaRPr lang="hu-H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65</a:t>
            </a:fld>
            <a:endParaRPr lang="hu-H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66</a:t>
            </a:fld>
            <a:endParaRPr lang="hu-H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67</a:t>
            </a:fld>
            <a:endParaRPr lang="hu-H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68</a:t>
            </a:fld>
            <a:endParaRPr lang="hu-H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69</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a:t>
            </a:fld>
            <a:endParaRPr lang="hu-H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70</a:t>
            </a:fld>
            <a:endParaRPr lang="hu-H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71</a:t>
            </a:fld>
            <a:endParaRPr lang="hu-H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72</a:t>
            </a:fld>
            <a:endParaRPr lang="hu-H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73</a:t>
            </a:fld>
            <a:endParaRPr lang="hu-H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74</a:t>
            </a:fld>
            <a:endParaRPr lang="hu-H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75</a:t>
            </a:fld>
            <a:endParaRPr lang="hu-HU"/>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76</a:t>
            </a:fld>
            <a:endParaRPr lang="hu-HU"/>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77</a:t>
            </a:fld>
            <a:endParaRPr lang="hu-HU"/>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78</a:t>
            </a:fld>
            <a:endParaRPr lang="hu-HU"/>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79</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a:t>
            </a:fld>
            <a:endParaRPr lang="hu-H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80</a:t>
            </a:fld>
            <a:endParaRPr lang="hu-HU"/>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81</a:t>
            </a:fld>
            <a:endParaRPr lang="hu-HU"/>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82</a:t>
            </a:fld>
            <a:endParaRPr lang="hu-HU"/>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83</a:t>
            </a:fld>
            <a:endParaRPr lang="hu-HU"/>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84</a:t>
            </a:fld>
            <a:endParaRPr lang="hu-HU"/>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85</a:t>
            </a:fld>
            <a:endParaRPr lang="hu-HU"/>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86</a:t>
            </a:fld>
            <a:endParaRPr lang="hu-HU"/>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87</a:t>
            </a:fld>
            <a:endParaRPr lang="hu-HU"/>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88</a:t>
            </a:fld>
            <a:endParaRPr lang="hu-HU"/>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89</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a:t>
            </a:fld>
            <a:endParaRPr lang="hu-HU"/>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90</a:t>
            </a:fld>
            <a:endParaRPr lang="hu-HU"/>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91</a:t>
            </a:fld>
            <a:endParaRPr lang="hu-HU"/>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92</a:t>
            </a:fld>
            <a:endParaRPr lang="hu-HU"/>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93</a:t>
            </a:fld>
            <a:endParaRPr lang="hu-HU"/>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94</a:t>
            </a:fld>
            <a:endParaRPr lang="hu-HU"/>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95</a:t>
            </a:fld>
            <a:endParaRPr lang="hu-HU"/>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96</a:t>
            </a:fld>
            <a:endParaRPr lang="hu-HU"/>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97</a:t>
            </a:fld>
            <a:endParaRPr lang="hu-HU"/>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98</a:t>
            </a:fld>
            <a:endParaRPr lang="hu-HU"/>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6F80E480-5FA1-4D8B-961B-3B49A9AC0FBB}" type="slidenum">
              <a:rPr lang="hu-HU" smtClean="0"/>
              <a:pPr/>
              <a:t>99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hu-HU"/>
              <a:t>Mintacím szerkesztése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1809A73-1372-4481-93F4-36CF914A6BDB}" type="datetime1">
              <a:rPr lang="hu-HU" smtClean="0"/>
              <a:pPr/>
              <a:t>2020. 10. 17.</a:t>
            </a:fld>
            <a:endParaRPr lang="hu-HU"/>
          </a:p>
        </p:txBody>
      </p:sp>
      <p:sp>
        <p:nvSpPr>
          <p:cNvPr id="5" name="Footer Placeholder 4"/>
          <p:cNvSpPr>
            <a:spLocks noGrp="1"/>
          </p:cNvSpPr>
          <p:nvPr>
            <p:ph type="ftr" sz="quarter" idx="11"/>
          </p:nvPr>
        </p:nvSpPr>
        <p:spPr>
          <a:xfrm>
            <a:off x="1174044" y="5357592"/>
            <a:ext cx="5034845" cy="365125"/>
          </a:xfrm>
        </p:spPr>
        <p:txBody>
          <a:bodyPr/>
          <a:lstStyle/>
          <a:p>
            <a:r>
              <a:rPr lang="hu-HU"/>
              <a:t>Differenciápedagógia</a:t>
            </a: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6DAE072-3094-42AC-B057-63A3F5437200}"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p:txBody>
          <a:bodyPr vert="eaVert"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A396E64F-63C4-4C39-B26E-F34EBA859557}" type="datetime1">
              <a:rPr lang="hu-HU" smtClean="0"/>
              <a:pPr/>
              <a:t>2020. 10. 17.</a:t>
            </a:fld>
            <a:endParaRPr lang="hu-HU"/>
          </a:p>
        </p:txBody>
      </p:sp>
      <p:sp>
        <p:nvSpPr>
          <p:cNvPr id="5" name="Footer Placeholder 4"/>
          <p:cNvSpPr>
            <a:spLocks noGrp="1"/>
          </p:cNvSpPr>
          <p:nvPr>
            <p:ph type="ftr" sz="quarter" idx="11"/>
          </p:nvPr>
        </p:nvSpPr>
        <p:spPr/>
        <p:txBody>
          <a:bodyPr/>
          <a:lstStyle/>
          <a:p>
            <a:r>
              <a:rPr lang="hu-HU"/>
              <a:t>Differenciápedagógia</a:t>
            </a:r>
          </a:p>
        </p:txBody>
      </p:sp>
      <p:sp>
        <p:nvSpPr>
          <p:cNvPr id="6" name="Slide Number Placeholder 5"/>
          <p:cNvSpPr>
            <a:spLocks noGrp="1"/>
          </p:cNvSpPr>
          <p:nvPr>
            <p:ph type="sldNum" sz="quarter" idx="12"/>
          </p:nvPr>
        </p:nvSpPr>
        <p:spPr/>
        <p:txBody>
          <a:bodyPr/>
          <a:lstStyle/>
          <a:p>
            <a:fld id="{06DAE072-3094-42AC-B057-63A3F5437200}"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0B7137D7-DFE3-4507-821B-058C0324FAB8}" type="datetime1">
              <a:rPr lang="hu-HU" smtClean="0"/>
              <a:pPr/>
              <a:t>2020. 10. 17.</a:t>
            </a:fld>
            <a:endParaRPr lang="hu-HU"/>
          </a:p>
        </p:txBody>
      </p:sp>
      <p:sp>
        <p:nvSpPr>
          <p:cNvPr id="5" name="Footer Placeholder 4"/>
          <p:cNvSpPr>
            <a:spLocks noGrp="1"/>
          </p:cNvSpPr>
          <p:nvPr>
            <p:ph type="ftr" sz="quarter" idx="11"/>
          </p:nvPr>
        </p:nvSpPr>
        <p:spPr/>
        <p:txBody>
          <a:bodyPr/>
          <a:lstStyle/>
          <a:p>
            <a:r>
              <a:rPr lang="hu-HU"/>
              <a:t>Differenciápedagógia</a:t>
            </a:r>
          </a:p>
        </p:txBody>
      </p:sp>
      <p:sp>
        <p:nvSpPr>
          <p:cNvPr id="6" name="Slide Number Placeholder 5"/>
          <p:cNvSpPr>
            <a:spLocks noGrp="1"/>
          </p:cNvSpPr>
          <p:nvPr>
            <p:ph type="sldNum" sz="quarter" idx="12"/>
          </p:nvPr>
        </p:nvSpPr>
        <p:spPr/>
        <p:txBody>
          <a:bodyPr/>
          <a:lstStyle/>
          <a:p>
            <a:fld id="{06DAE072-3094-42AC-B057-63A3F5437200}"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ate Placeholder 3"/>
          <p:cNvSpPr>
            <a:spLocks noGrp="1"/>
          </p:cNvSpPr>
          <p:nvPr>
            <p:ph type="dt" sz="half" idx="10"/>
          </p:nvPr>
        </p:nvSpPr>
        <p:spPr/>
        <p:txBody>
          <a:bodyPr/>
          <a:lstStyle/>
          <a:p>
            <a:fld id="{C212A419-E408-4F7C-9C63-7E112048E31A}" type="datetime1">
              <a:rPr lang="hu-HU" smtClean="0"/>
              <a:pPr/>
              <a:t>2020. 10. 17.</a:t>
            </a:fld>
            <a:endParaRPr lang="hu-HU"/>
          </a:p>
        </p:txBody>
      </p:sp>
      <p:sp>
        <p:nvSpPr>
          <p:cNvPr id="5" name="Footer Placeholder 4"/>
          <p:cNvSpPr>
            <a:spLocks noGrp="1"/>
          </p:cNvSpPr>
          <p:nvPr>
            <p:ph type="ftr" sz="quarter" idx="11"/>
          </p:nvPr>
        </p:nvSpPr>
        <p:spPr/>
        <p:txBody>
          <a:bodyPr/>
          <a:lstStyle/>
          <a:p>
            <a:r>
              <a:rPr lang="hu-HU"/>
              <a:t>Differenciápedagógia</a:t>
            </a:r>
          </a:p>
        </p:txBody>
      </p:sp>
      <p:sp>
        <p:nvSpPr>
          <p:cNvPr id="6" name="Slide Number Placeholder 5"/>
          <p:cNvSpPr>
            <a:spLocks noGrp="1"/>
          </p:cNvSpPr>
          <p:nvPr>
            <p:ph type="sldNum" sz="quarter" idx="12"/>
          </p:nvPr>
        </p:nvSpPr>
        <p:spPr/>
        <p:txBody>
          <a:bodyPr/>
          <a:lstStyle/>
          <a:p>
            <a:fld id="{06DAE072-3094-42AC-B057-63A3F5437200}"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hu-HU"/>
              <a:t>Mintacím szerkesztése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2065A854-7B3D-4F7A-86DC-2D3F6C6E6E40}" type="datetime1">
              <a:rPr lang="hu-HU" smtClean="0"/>
              <a:pPr/>
              <a:t>2020. 10. 17.</a:t>
            </a:fld>
            <a:endParaRPr lang="hu-HU"/>
          </a:p>
        </p:txBody>
      </p:sp>
      <p:sp>
        <p:nvSpPr>
          <p:cNvPr id="5" name="Footer Placeholder 4"/>
          <p:cNvSpPr>
            <a:spLocks noGrp="1"/>
          </p:cNvSpPr>
          <p:nvPr>
            <p:ph type="ftr" sz="quarter" idx="11"/>
          </p:nvPr>
        </p:nvSpPr>
        <p:spPr/>
        <p:txBody>
          <a:bodyPr/>
          <a:lstStyle/>
          <a:p>
            <a:r>
              <a:rPr lang="hu-HU"/>
              <a:t>Differenciápedagógia</a:t>
            </a:r>
          </a:p>
        </p:txBody>
      </p:sp>
      <p:sp>
        <p:nvSpPr>
          <p:cNvPr id="6" name="Slide Number Placeholder 5"/>
          <p:cNvSpPr>
            <a:spLocks noGrp="1"/>
          </p:cNvSpPr>
          <p:nvPr>
            <p:ph type="sldNum" sz="quarter" idx="12"/>
          </p:nvPr>
        </p:nvSpPr>
        <p:spPr/>
        <p:txBody>
          <a:bodyPr/>
          <a:lstStyle/>
          <a:p>
            <a:fld id="{06DAE072-3094-42AC-B057-63A3F5437200}"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5" name="Date Placeholder 4"/>
          <p:cNvSpPr>
            <a:spLocks noGrp="1"/>
          </p:cNvSpPr>
          <p:nvPr>
            <p:ph type="dt" sz="half" idx="10"/>
          </p:nvPr>
        </p:nvSpPr>
        <p:spPr/>
        <p:txBody>
          <a:bodyPr/>
          <a:lstStyle/>
          <a:p>
            <a:fld id="{A08F4C1E-ED7D-40D2-953F-9AEDBBD596F5}" type="datetime1">
              <a:rPr lang="hu-HU" smtClean="0"/>
              <a:pPr/>
              <a:t>2020. 10. 17.</a:t>
            </a:fld>
            <a:endParaRPr lang="hu-HU"/>
          </a:p>
        </p:txBody>
      </p:sp>
      <p:sp>
        <p:nvSpPr>
          <p:cNvPr id="6" name="Footer Placeholder 5"/>
          <p:cNvSpPr>
            <a:spLocks noGrp="1"/>
          </p:cNvSpPr>
          <p:nvPr>
            <p:ph type="ftr" sz="quarter" idx="11"/>
          </p:nvPr>
        </p:nvSpPr>
        <p:spPr/>
        <p:txBody>
          <a:bodyPr/>
          <a:lstStyle/>
          <a:p>
            <a:r>
              <a:rPr lang="hu-HU"/>
              <a:t>Differenciápedagógia</a:t>
            </a:r>
          </a:p>
        </p:txBody>
      </p:sp>
      <p:sp>
        <p:nvSpPr>
          <p:cNvPr id="7" name="Slide Number Placeholder 6"/>
          <p:cNvSpPr>
            <a:spLocks noGrp="1"/>
          </p:cNvSpPr>
          <p:nvPr>
            <p:ph type="sldNum" sz="quarter" idx="12"/>
          </p:nvPr>
        </p:nvSpPr>
        <p:spPr/>
        <p:txBody>
          <a:bodyPr/>
          <a:lstStyle/>
          <a:p>
            <a:fld id="{06DAE072-3094-42AC-B057-63A3F5437200}" type="slidenum">
              <a:rPr lang="hu-HU" smtClean="0"/>
              <a:pPr/>
              <a:t>‹#›</a:t>
            </a:fld>
            <a:endParaRPr lang="hu-HU"/>
          </a:p>
        </p:txBody>
      </p:sp>
      <p:sp>
        <p:nvSpPr>
          <p:cNvPr id="9" name="Content Placeholder 8"/>
          <p:cNvSpPr>
            <a:spLocks noGrp="1"/>
          </p:cNvSpPr>
          <p:nvPr>
            <p:ph sz="quarter" idx="13"/>
          </p:nvPr>
        </p:nvSpPr>
        <p:spPr>
          <a:xfrm>
            <a:off x="1298448" y="2121407"/>
            <a:ext cx="3200400" cy="360273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7" name="Date Placeholder 6"/>
          <p:cNvSpPr>
            <a:spLocks noGrp="1"/>
          </p:cNvSpPr>
          <p:nvPr>
            <p:ph type="dt" sz="half" idx="10"/>
          </p:nvPr>
        </p:nvSpPr>
        <p:spPr/>
        <p:txBody>
          <a:bodyPr/>
          <a:lstStyle/>
          <a:p>
            <a:fld id="{5112EFDB-5D0D-4B9E-83E5-E5F84166148C}" type="datetime1">
              <a:rPr lang="hu-HU" smtClean="0"/>
              <a:pPr/>
              <a:t>2020. 10. 17.</a:t>
            </a:fld>
            <a:endParaRPr lang="hu-HU"/>
          </a:p>
        </p:txBody>
      </p:sp>
      <p:sp>
        <p:nvSpPr>
          <p:cNvPr id="8" name="Footer Placeholder 7"/>
          <p:cNvSpPr>
            <a:spLocks noGrp="1"/>
          </p:cNvSpPr>
          <p:nvPr>
            <p:ph type="ftr" sz="quarter" idx="11"/>
          </p:nvPr>
        </p:nvSpPr>
        <p:spPr/>
        <p:txBody>
          <a:bodyPr/>
          <a:lstStyle/>
          <a:p>
            <a:r>
              <a:rPr lang="hu-HU"/>
              <a:t>Differenciápedagógia</a:t>
            </a:r>
          </a:p>
        </p:txBody>
      </p:sp>
      <p:sp>
        <p:nvSpPr>
          <p:cNvPr id="9" name="Slide Number Placeholder 8"/>
          <p:cNvSpPr>
            <a:spLocks noGrp="1"/>
          </p:cNvSpPr>
          <p:nvPr>
            <p:ph type="sldNum" sz="quarter" idx="12"/>
          </p:nvPr>
        </p:nvSpPr>
        <p:spPr/>
        <p:txBody>
          <a:bodyPr/>
          <a:lstStyle/>
          <a:p>
            <a:fld id="{06DAE072-3094-42AC-B057-63A3F5437200}" type="slidenum">
              <a:rPr lang="hu-HU" smtClean="0"/>
              <a:pPr/>
              <a:t>‹#›</a:t>
            </a:fld>
            <a:endParaRPr lang="hu-HU"/>
          </a:p>
        </p:txBody>
      </p:sp>
      <p:sp>
        <p:nvSpPr>
          <p:cNvPr id="11" name="Content Placeholder 10"/>
          <p:cNvSpPr>
            <a:spLocks noGrp="1"/>
          </p:cNvSpPr>
          <p:nvPr>
            <p:ph sz="quarter" idx="13"/>
          </p:nvPr>
        </p:nvSpPr>
        <p:spPr>
          <a:xfrm>
            <a:off x="1298448" y="2944368"/>
            <a:ext cx="3227832" cy="27797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Date Placeholder 2"/>
          <p:cNvSpPr>
            <a:spLocks noGrp="1"/>
          </p:cNvSpPr>
          <p:nvPr>
            <p:ph type="dt" sz="half" idx="10"/>
          </p:nvPr>
        </p:nvSpPr>
        <p:spPr/>
        <p:txBody>
          <a:bodyPr/>
          <a:lstStyle/>
          <a:p>
            <a:fld id="{A5395B33-874F-4969-B0A0-43DAD7B6933C}" type="datetime1">
              <a:rPr lang="hu-HU" smtClean="0"/>
              <a:pPr/>
              <a:t>2020. 10. 17.</a:t>
            </a:fld>
            <a:endParaRPr lang="hu-HU"/>
          </a:p>
        </p:txBody>
      </p:sp>
      <p:sp>
        <p:nvSpPr>
          <p:cNvPr id="4" name="Footer Placeholder 3"/>
          <p:cNvSpPr>
            <a:spLocks noGrp="1"/>
          </p:cNvSpPr>
          <p:nvPr>
            <p:ph type="ftr" sz="quarter" idx="11"/>
          </p:nvPr>
        </p:nvSpPr>
        <p:spPr/>
        <p:txBody>
          <a:bodyPr/>
          <a:lstStyle/>
          <a:p>
            <a:r>
              <a:rPr lang="hu-HU"/>
              <a:t>Differenciápedagógia</a:t>
            </a:r>
          </a:p>
        </p:txBody>
      </p:sp>
      <p:sp>
        <p:nvSpPr>
          <p:cNvPr id="5" name="Slide Number Placeholder 4"/>
          <p:cNvSpPr>
            <a:spLocks noGrp="1"/>
          </p:cNvSpPr>
          <p:nvPr>
            <p:ph type="sldNum" sz="quarter" idx="12"/>
          </p:nvPr>
        </p:nvSpPr>
        <p:spPr/>
        <p:txBody>
          <a:bodyPr/>
          <a:lstStyle/>
          <a:p>
            <a:fld id="{06DAE072-3094-42AC-B057-63A3F5437200}"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722E9-90F4-4922-B42E-FC4A6B04AB1D}" type="datetime1">
              <a:rPr lang="hu-HU" smtClean="0"/>
              <a:pPr/>
              <a:t>2020. 10. 17.</a:t>
            </a:fld>
            <a:endParaRPr lang="hu-HU"/>
          </a:p>
        </p:txBody>
      </p:sp>
      <p:sp>
        <p:nvSpPr>
          <p:cNvPr id="3" name="Footer Placeholder 2"/>
          <p:cNvSpPr>
            <a:spLocks noGrp="1"/>
          </p:cNvSpPr>
          <p:nvPr>
            <p:ph type="ftr" sz="quarter" idx="11"/>
          </p:nvPr>
        </p:nvSpPr>
        <p:spPr/>
        <p:txBody>
          <a:bodyPr/>
          <a:lstStyle/>
          <a:p>
            <a:r>
              <a:rPr lang="hu-HU"/>
              <a:t>Differenciápedagógia</a:t>
            </a:r>
          </a:p>
        </p:txBody>
      </p:sp>
      <p:sp>
        <p:nvSpPr>
          <p:cNvPr id="4" name="Slide Number Placeholder 3"/>
          <p:cNvSpPr>
            <a:spLocks noGrp="1"/>
          </p:cNvSpPr>
          <p:nvPr>
            <p:ph type="sldNum" sz="quarter" idx="12"/>
          </p:nvPr>
        </p:nvSpPr>
        <p:spPr/>
        <p:txBody>
          <a:bodyPr/>
          <a:lstStyle/>
          <a:p>
            <a:fld id="{06DAE072-3094-42AC-B057-63A3F5437200}"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hu-HU"/>
              <a:t>Mintacím szerkesztése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a:xfrm rot="60000">
            <a:off x="6341698" y="5885672"/>
            <a:ext cx="1213821" cy="365125"/>
          </a:xfrm>
        </p:spPr>
        <p:txBody>
          <a:bodyPr/>
          <a:lstStyle/>
          <a:p>
            <a:fld id="{5E1D2813-7E1E-454B-8C08-5C3196831695}" type="datetime1">
              <a:rPr lang="hu-HU" smtClean="0"/>
              <a:pPr/>
              <a:t>2020. 10. 17.</a:t>
            </a:fld>
            <a:endParaRPr lang="hu-HU"/>
          </a:p>
        </p:txBody>
      </p:sp>
      <p:sp>
        <p:nvSpPr>
          <p:cNvPr id="6" name="Footer Placeholder 5"/>
          <p:cNvSpPr>
            <a:spLocks noGrp="1"/>
          </p:cNvSpPr>
          <p:nvPr>
            <p:ph type="ftr" sz="quarter" idx="11"/>
          </p:nvPr>
        </p:nvSpPr>
        <p:spPr>
          <a:xfrm rot="-60000">
            <a:off x="914554" y="5829261"/>
            <a:ext cx="3522607" cy="365125"/>
          </a:xfrm>
        </p:spPr>
        <p:txBody>
          <a:bodyPr/>
          <a:lstStyle/>
          <a:p>
            <a:r>
              <a:rPr lang="hu-HU"/>
              <a:t>Differenciápedagógia</a:t>
            </a:r>
          </a:p>
        </p:txBody>
      </p:sp>
      <p:sp>
        <p:nvSpPr>
          <p:cNvPr id="7" name="Slide Number Placeholder 6"/>
          <p:cNvSpPr>
            <a:spLocks noGrp="1"/>
          </p:cNvSpPr>
          <p:nvPr>
            <p:ph type="sldNum" sz="quarter" idx="12"/>
          </p:nvPr>
        </p:nvSpPr>
        <p:spPr>
          <a:xfrm rot="60000">
            <a:off x="7557313" y="5896961"/>
            <a:ext cx="554023" cy="365125"/>
          </a:xfrm>
        </p:spPr>
        <p:txBody>
          <a:bodyPr/>
          <a:lstStyle/>
          <a:p>
            <a:fld id="{06DAE072-3094-42AC-B057-63A3F5437200}"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hu-HU"/>
              <a:t>Mintacím szerkesztése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a:xfrm rot="60000">
            <a:off x="6345936" y="5888737"/>
            <a:ext cx="1213821" cy="365125"/>
          </a:xfrm>
        </p:spPr>
        <p:txBody>
          <a:bodyPr/>
          <a:lstStyle/>
          <a:p>
            <a:fld id="{FEDF179D-93AC-442A-B786-808FEA8A868C}" type="datetime1">
              <a:rPr lang="hu-HU" smtClean="0"/>
              <a:pPr/>
              <a:t>2020. 10. 17.</a:t>
            </a:fld>
            <a:endParaRPr lang="hu-HU"/>
          </a:p>
        </p:txBody>
      </p:sp>
      <p:sp>
        <p:nvSpPr>
          <p:cNvPr id="6" name="Footer Placeholder 5"/>
          <p:cNvSpPr>
            <a:spLocks noGrp="1"/>
          </p:cNvSpPr>
          <p:nvPr>
            <p:ph type="ftr" sz="quarter" idx="11"/>
          </p:nvPr>
        </p:nvSpPr>
        <p:spPr>
          <a:xfrm rot="-60000">
            <a:off x="914569" y="5831037"/>
            <a:ext cx="3319043" cy="365125"/>
          </a:xfrm>
        </p:spPr>
        <p:txBody>
          <a:bodyPr/>
          <a:lstStyle/>
          <a:p>
            <a:r>
              <a:rPr lang="hu-HU"/>
              <a:t>Differenciápedagógia</a:t>
            </a:r>
          </a:p>
        </p:txBody>
      </p:sp>
      <p:sp>
        <p:nvSpPr>
          <p:cNvPr id="7" name="Slide Number Placeholder 6"/>
          <p:cNvSpPr>
            <a:spLocks noGrp="1"/>
          </p:cNvSpPr>
          <p:nvPr>
            <p:ph type="sldNum" sz="quarter" idx="12"/>
          </p:nvPr>
        </p:nvSpPr>
        <p:spPr>
          <a:xfrm rot="60000">
            <a:off x="7562089" y="5900026"/>
            <a:ext cx="554023" cy="365125"/>
          </a:xfrm>
        </p:spPr>
        <p:txBody>
          <a:bodyPr/>
          <a:lstStyle/>
          <a:p>
            <a:fld id="{06DAE072-3094-42AC-B057-63A3F5437200}"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5020D37-B91F-45FA-B838-A40F5D69F2D2}" type="datetime1">
              <a:rPr lang="hu-HU" smtClean="0"/>
              <a:pPr/>
              <a:t>2020. 10. 17.</a:t>
            </a:fld>
            <a:endParaRPr lang="hu-H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hu-HU"/>
              <a:t>Differenciápedagógia</a:t>
            </a: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6DAE072-3094-42AC-B057-63A3F5437200}"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b="1" dirty="0"/>
              <a:t>A Komplex Instrukciós Program (KIP) alkalmazása</a:t>
            </a:r>
            <a:endParaRPr lang="hu-HU" dirty="0"/>
          </a:p>
        </p:txBody>
      </p:sp>
      <p:sp>
        <p:nvSpPr>
          <p:cNvPr id="3" name="Alcím 2"/>
          <p:cNvSpPr>
            <a:spLocks noGrp="1"/>
          </p:cNvSpPr>
          <p:nvPr>
            <p:ph type="subTitle" idx="1"/>
          </p:nvPr>
        </p:nvSpPr>
        <p:spPr>
          <a:xfrm>
            <a:off x="2627784" y="4293096"/>
            <a:ext cx="4013200" cy="864096"/>
          </a:xfrm>
        </p:spPr>
        <p:txBody>
          <a:bodyPr>
            <a:noAutofit/>
          </a:bodyPr>
          <a:lstStyle/>
          <a:p>
            <a:r>
              <a:rPr lang="hu-HU" sz="2000" dirty="0"/>
              <a:t>Dr. </a:t>
            </a:r>
            <a:r>
              <a:rPr lang="hu-HU" sz="2000" dirty="0" err="1"/>
              <a:t>Devosa</a:t>
            </a:r>
            <a:r>
              <a:rPr lang="hu-HU" sz="2000" dirty="0"/>
              <a:t> Iván </a:t>
            </a:r>
            <a:r>
              <a:rPr lang="hu-HU" sz="2000" dirty="0" err="1"/>
              <a:t>Ph.D</a:t>
            </a:r>
            <a:r>
              <a:rPr lang="hu-HU" sz="2000" dirty="0"/>
              <a:t>.</a:t>
            </a:r>
          </a:p>
          <a:p>
            <a:endParaRPr lang="hu-HU" sz="2000" dirty="0"/>
          </a:p>
        </p:txBody>
      </p:sp>
      <p:pic>
        <p:nvPicPr>
          <p:cNvPr id="67586" name="Picture 2" descr="C_evszammal"/>
          <p:cNvPicPr>
            <a:picLocks noChangeAspect="1" noChangeArrowheads="1"/>
          </p:cNvPicPr>
          <p:nvPr/>
        </p:nvPicPr>
        <p:blipFill>
          <a:blip r:embed="rId3" cstate="print"/>
          <a:srcRect/>
          <a:stretch>
            <a:fillRect/>
          </a:stretch>
        </p:blipFill>
        <p:spPr bwMode="auto">
          <a:xfrm>
            <a:off x="1835696" y="3717032"/>
            <a:ext cx="1347120" cy="1343050"/>
          </a:xfrm>
          <a:prstGeom prst="rect">
            <a:avLst/>
          </a:prstGeom>
          <a:noFill/>
        </p:spPr>
      </p:pic>
      <p:sp>
        <p:nvSpPr>
          <p:cNvPr id="67588" name="AutoShape 4" descr="Képtalálat a következőre: „kecskeméti főisk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67590" name="AutoShape 6" descr="Képtalálat a következőre: „kecskeméti főisk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67592" name="AutoShape 8" descr="Képtalálat a következőre: „kecskeméti főisk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Tree>
    <p:extLst>
      <p:ext uri="{BB962C8B-B14F-4D97-AF65-F5344CB8AC3E}">
        <p14:creationId xmlns:p14="http://schemas.microsoft.com/office/powerpoint/2010/main" val="1101424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95023" y="817583"/>
            <a:ext cx="6965245" cy="739210"/>
          </a:xfrm>
        </p:spPr>
        <p:txBody>
          <a:bodyPr>
            <a:normAutofit fontScale="90000"/>
          </a:bodyPr>
          <a:lstStyle/>
          <a:p>
            <a:r>
              <a:rPr lang="hu-HU" b="1" i="1" dirty="0"/>
              <a:t>Státusz</a:t>
            </a:r>
            <a:endParaRPr lang="hu-HU" dirty="0"/>
          </a:p>
        </p:txBody>
      </p:sp>
      <p:sp>
        <p:nvSpPr>
          <p:cNvPr id="3" name="Tartalom helye 2"/>
          <p:cNvSpPr>
            <a:spLocks noGrp="1"/>
          </p:cNvSpPr>
          <p:nvPr>
            <p:ph idx="1"/>
          </p:nvPr>
        </p:nvSpPr>
        <p:spPr>
          <a:xfrm>
            <a:off x="827584" y="1844824"/>
            <a:ext cx="7344816" cy="4320480"/>
          </a:xfrm>
        </p:spPr>
        <p:txBody>
          <a:bodyPr>
            <a:normAutofit fontScale="77500" lnSpcReduction="20000"/>
          </a:bodyPr>
          <a:lstStyle/>
          <a:p>
            <a:r>
              <a:rPr lang="hu-HU" dirty="0"/>
              <a:t>A </a:t>
            </a:r>
            <a:r>
              <a:rPr lang="hu-HU" b="1" dirty="0"/>
              <a:t>státusz </a:t>
            </a:r>
            <a:r>
              <a:rPr lang="hu-HU" dirty="0"/>
              <a:t>fogalom a </a:t>
            </a:r>
            <a:r>
              <a:rPr lang="hu-HU" i="1" dirty="0"/>
              <a:t>Magyar Értelmező Kéziszótár </a:t>
            </a:r>
            <a:r>
              <a:rPr lang="hu-HU" dirty="0"/>
              <a:t>szerint állapotot, helyzetet jelent, amely a személyek közötti alá- és fölérendeltség kifejezője.</a:t>
            </a:r>
          </a:p>
          <a:p>
            <a:r>
              <a:rPr lang="hu-HU" dirty="0"/>
              <a:t>A </a:t>
            </a:r>
            <a:r>
              <a:rPr lang="hu-HU" b="1" dirty="0"/>
              <a:t>státuszt </a:t>
            </a:r>
            <a:r>
              <a:rPr lang="hu-HU" dirty="0"/>
              <a:t>nagyon általánosan, mint egy bármilyen (formális vagy informális) hierarchiában betöltött, adott pozíció értékét definiáljuk. </a:t>
            </a:r>
            <a:r>
              <a:rPr lang="hu-HU" i="1" dirty="0"/>
              <a:t>Reményi </a:t>
            </a:r>
            <a:r>
              <a:rPr lang="hu-HU" dirty="0"/>
              <a:t>(1997) szerint a státuszok mindig </a:t>
            </a:r>
            <a:r>
              <a:rPr lang="hu-HU" dirty="0" err="1"/>
              <a:t>diádikusan</a:t>
            </a:r>
            <a:r>
              <a:rPr lang="hu-HU" dirty="0"/>
              <a:t>, egy másik személy viszonylatában értelmezhetőek, vagyis Ego mindig </a:t>
            </a:r>
            <a:r>
              <a:rPr lang="hu-HU" dirty="0" err="1"/>
              <a:t>Alterhez</a:t>
            </a:r>
            <a:r>
              <a:rPr lang="hu-HU" dirty="0"/>
              <a:t> hasonlítja magát.</a:t>
            </a:r>
          </a:p>
          <a:p>
            <a:r>
              <a:rPr lang="hu-HU" i="1" dirty="0" err="1"/>
              <a:t>Mérei</a:t>
            </a:r>
            <a:r>
              <a:rPr lang="hu-HU" i="1" dirty="0"/>
              <a:t> Ferenc </a:t>
            </a:r>
            <a:r>
              <a:rPr lang="hu-HU" dirty="0"/>
              <a:t>(2001) úgy véli, hogy az egyén beleszületik a társadalomba, annak valamely rétegébe, ezen belül a családba, amely megjelöli induló státuszát az életben. Azt is gondolja azonban, hogy a társadalomba való belépés az egyén életének későbbi „fordulataiban” is bekövetkezik, például iskolába jár, munkahelyet választ vagy valamilyen szervezetnek a tagjává válik. Rámutat továbbá arra a fontos jellemzőre, hogy az egyén nemcsak részesévé, passzív befogadójává, hanem formálójává is válik környezetének.</a:t>
            </a:r>
          </a:p>
        </p:txBody>
      </p:sp>
      <p:sp>
        <p:nvSpPr>
          <p:cNvPr id="4" name="Dia számának helye 3"/>
          <p:cNvSpPr>
            <a:spLocks noGrp="1"/>
          </p:cNvSpPr>
          <p:nvPr>
            <p:ph type="sldNum" sz="quarter" idx="12"/>
          </p:nvPr>
        </p:nvSpPr>
        <p:spPr/>
        <p:txBody>
          <a:bodyPr/>
          <a:lstStyle/>
          <a:p>
            <a:fld id="{06DAE072-3094-42AC-B057-63A3F5437200}" type="slidenum">
              <a:rPr lang="hu-HU" smtClean="0"/>
              <a:pPr/>
              <a:t>10</a:t>
            </a:fld>
            <a:endParaRPr lang="hu-HU"/>
          </a:p>
        </p:txBody>
      </p:sp>
    </p:spTree>
    <p:extLst>
      <p:ext uri="{BB962C8B-B14F-4D97-AF65-F5344CB8AC3E}">
        <p14:creationId xmlns:p14="http://schemas.microsoft.com/office/powerpoint/2010/main" val="39848766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708920"/>
            <a:ext cx="6965245" cy="1202485"/>
          </a:xfrm>
        </p:spPr>
        <p:txBody>
          <a:bodyPr/>
          <a:lstStyle/>
          <a:p>
            <a:r>
              <a:rPr lang="hu-HU" dirty="0"/>
              <a:t>Köszönöm a figyelmet </a:t>
            </a:r>
            <a:r>
              <a:rPr lang="hu-HU" dirty="0">
                <a:sym typeface="Wingdings" pitchFamily="2" charset="2"/>
              </a:rPr>
              <a:t></a:t>
            </a:r>
            <a:endParaRPr lang="hu-HU" dirty="0"/>
          </a:p>
        </p:txBody>
      </p:sp>
      <p:sp>
        <p:nvSpPr>
          <p:cNvPr id="4" name="Dia számának helye 3"/>
          <p:cNvSpPr>
            <a:spLocks noGrp="1"/>
          </p:cNvSpPr>
          <p:nvPr>
            <p:ph type="sldNum" sz="quarter" idx="12"/>
          </p:nvPr>
        </p:nvSpPr>
        <p:spPr/>
        <p:txBody>
          <a:bodyPr/>
          <a:lstStyle/>
          <a:p>
            <a:fld id="{06DAE072-3094-42AC-B057-63A3F5437200}" type="slidenum">
              <a:rPr lang="hu-HU" smtClean="0"/>
              <a:pPr/>
              <a:t>100</a:t>
            </a:fld>
            <a:endParaRPr lang="hu-HU"/>
          </a:p>
        </p:txBody>
      </p:sp>
      <p:sp>
        <p:nvSpPr>
          <p:cNvPr id="5" name="Szövegdoboz 4"/>
          <p:cNvSpPr txBox="1"/>
          <p:nvPr/>
        </p:nvSpPr>
        <p:spPr>
          <a:xfrm>
            <a:off x="2843808" y="4437112"/>
            <a:ext cx="3215176" cy="984885"/>
          </a:xfrm>
          <a:prstGeom prst="rect">
            <a:avLst/>
          </a:prstGeom>
          <a:noFill/>
        </p:spPr>
        <p:txBody>
          <a:bodyPr wrap="none" rtlCol="0">
            <a:spAutoFit/>
          </a:bodyPr>
          <a:lstStyle/>
          <a:p>
            <a:r>
              <a:rPr lang="hu-HU" sz="2000" dirty="0"/>
              <a:t>További információk:</a:t>
            </a:r>
          </a:p>
          <a:p>
            <a:r>
              <a:rPr lang="hu-HU" sz="2000" b="1" dirty="0"/>
              <a:t>http://komplexinstrukcio.hu</a:t>
            </a:r>
          </a:p>
          <a:p>
            <a:endParaRPr lang="hu-H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95023" y="817583"/>
            <a:ext cx="6965245" cy="739210"/>
          </a:xfrm>
        </p:spPr>
        <p:txBody>
          <a:bodyPr>
            <a:normAutofit fontScale="90000"/>
          </a:bodyPr>
          <a:lstStyle/>
          <a:p>
            <a:r>
              <a:rPr lang="hu-HU" b="1" i="1" dirty="0"/>
              <a:t>Státuszprobléma</a:t>
            </a:r>
            <a:endParaRPr lang="hu-HU" dirty="0"/>
          </a:p>
        </p:txBody>
      </p:sp>
      <p:sp>
        <p:nvSpPr>
          <p:cNvPr id="3" name="Tartalom helye 2"/>
          <p:cNvSpPr>
            <a:spLocks noGrp="1"/>
          </p:cNvSpPr>
          <p:nvPr>
            <p:ph idx="1"/>
          </p:nvPr>
        </p:nvSpPr>
        <p:spPr>
          <a:xfrm>
            <a:off x="827584" y="1700808"/>
            <a:ext cx="7344816" cy="4536504"/>
          </a:xfrm>
        </p:spPr>
        <p:txBody>
          <a:bodyPr>
            <a:normAutofit fontScale="85000" lnSpcReduction="20000"/>
          </a:bodyPr>
          <a:lstStyle/>
          <a:p>
            <a:r>
              <a:rPr lang="hu-HU" dirty="0"/>
              <a:t>Ha az osztálymunka során a tanulók nem egyenlő mértékben vesznek részt a munkában, a tanulásban történő előrehaladás egyenlőtlen lesz. Az osztályrangsor élén elhelyezkedő tanulók nagyobb befolyást gyakorolnak a csoport döntéshozatalára, gyakrabban kérik őket segítségadásra, és több alkalom jut véleményük kifejtésére, mint a rangsor alján elhelyezkedőknek, akiknek véleményét általában figyelmen kívül hagyják, mely megnyilvánulás a </a:t>
            </a:r>
            <a:r>
              <a:rPr lang="hu-HU" b="1" dirty="0"/>
              <a:t>státuszprobléma </a:t>
            </a:r>
            <a:r>
              <a:rPr lang="hu-HU" dirty="0"/>
              <a:t>jelensége (</a:t>
            </a:r>
            <a:r>
              <a:rPr lang="hu-HU" i="1" dirty="0"/>
              <a:t>Cohen, </a:t>
            </a:r>
            <a:r>
              <a:rPr lang="hu-HU" dirty="0"/>
              <a:t>1994)</a:t>
            </a:r>
          </a:p>
          <a:p>
            <a:r>
              <a:rPr lang="hu-HU" dirty="0"/>
              <a:t>A KIP alapelvei szerint, a gyermeknek az osztálytermi rangsorban elfoglalt helye elsősorban az iskolai teljesítmény (tanulmányi munka, sportteljesítmény, zenei tehetség, stb.) alapján alakul ki, amelyet az adott társadalmi réteghez való tartozás, társadalmi státusz (a hátrányos helyzet esetleges kiváltója) befolyásol.</a:t>
            </a:r>
          </a:p>
          <a:p>
            <a:r>
              <a:rPr lang="hu-HU" b="1" dirty="0"/>
              <a:t>Röviden, a státuszkezelés alatt a státuszprobléma jelenség mérséklésére való törekvést értjük.</a:t>
            </a:r>
          </a:p>
          <a:p>
            <a:r>
              <a:rPr lang="hu-HU" dirty="0">
                <a:solidFill>
                  <a:schemeClr val="tx2">
                    <a:lumMod val="60000"/>
                    <a:lumOff val="40000"/>
                  </a:schemeClr>
                </a:solidFill>
              </a:rPr>
              <a:t>EGYÉNI VÉLEMÉNYEK, TAPASZTALATOK?</a:t>
            </a:r>
          </a:p>
        </p:txBody>
      </p:sp>
      <p:sp>
        <p:nvSpPr>
          <p:cNvPr id="4" name="Dia számának helye 3"/>
          <p:cNvSpPr>
            <a:spLocks noGrp="1"/>
          </p:cNvSpPr>
          <p:nvPr>
            <p:ph type="sldNum" sz="quarter" idx="12"/>
          </p:nvPr>
        </p:nvSpPr>
        <p:spPr/>
        <p:txBody>
          <a:bodyPr/>
          <a:lstStyle/>
          <a:p>
            <a:fld id="{06DAE072-3094-42AC-B057-63A3F5437200}" type="slidenum">
              <a:rPr lang="hu-HU" smtClean="0"/>
              <a:pPr/>
              <a:t>11</a:t>
            </a:fld>
            <a:endParaRPr lang="hu-HU"/>
          </a:p>
        </p:txBody>
      </p:sp>
    </p:spTree>
    <p:extLst>
      <p:ext uri="{BB962C8B-B14F-4D97-AF65-F5344CB8AC3E}">
        <p14:creationId xmlns:p14="http://schemas.microsoft.com/office/powerpoint/2010/main" val="245388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87624" y="2780928"/>
            <a:ext cx="6965245" cy="1202485"/>
          </a:xfrm>
        </p:spPr>
        <p:txBody>
          <a:bodyPr>
            <a:normAutofit fontScale="90000"/>
          </a:bodyPr>
          <a:lstStyle/>
          <a:p>
            <a:r>
              <a:rPr lang="hu-HU" b="1" dirty="0"/>
              <a:t>Ismeretszerzés és szocializáció</a:t>
            </a:r>
            <a:endParaRPr lang="hu-HU" dirty="0"/>
          </a:p>
        </p:txBody>
      </p:sp>
      <p:sp>
        <p:nvSpPr>
          <p:cNvPr id="4" name="Dia számának helye 3"/>
          <p:cNvSpPr>
            <a:spLocks noGrp="1"/>
          </p:cNvSpPr>
          <p:nvPr>
            <p:ph type="sldNum" sz="quarter" idx="12"/>
          </p:nvPr>
        </p:nvSpPr>
        <p:spPr/>
        <p:txBody>
          <a:bodyPr/>
          <a:lstStyle/>
          <a:p>
            <a:fld id="{06DAE072-3094-42AC-B057-63A3F5437200}" type="slidenum">
              <a:rPr lang="hu-HU" smtClean="0"/>
              <a:pPr/>
              <a:t>12</a:t>
            </a:fld>
            <a:endParaRPr lang="hu-HU"/>
          </a:p>
        </p:txBody>
      </p:sp>
    </p:spTree>
    <p:extLst>
      <p:ext uri="{BB962C8B-B14F-4D97-AF65-F5344CB8AC3E}">
        <p14:creationId xmlns:p14="http://schemas.microsoft.com/office/powerpoint/2010/main" val="177149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95023" y="817583"/>
            <a:ext cx="6965245" cy="739210"/>
          </a:xfrm>
        </p:spPr>
        <p:txBody>
          <a:bodyPr>
            <a:noAutofit/>
          </a:bodyPr>
          <a:lstStyle/>
          <a:p>
            <a:r>
              <a:rPr lang="pt-BR" sz="2800" b="1" dirty="0"/>
              <a:t>Az osztály heterogén összetétele és a tanulás</a:t>
            </a:r>
            <a:endParaRPr lang="hu-HU" sz="2800" dirty="0"/>
          </a:p>
        </p:txBody>
      </p:sp>
      <p:sp>
        <p:nvSpPr>
          <p:cNvPr id="3" name="Tartalom helye 2"/>
          <p:cNvSpPr>
            <a:spLocks noGrp="1"/>
          </p:cNvSpPr>
          <p:nvPr>
            <p:ph idx="1"/>
          </p:nvPr>
        </p:nvSpPr>
        <p:spPr>
          <a:xfrm>
            <a:off x="827584" y="1700808"/>
            <a:ext cx="7344816" cy="4536504"/>
          </a:xfrm>
        </p:spPr>
        <p:txBody>
          <a:bodyPr>
            <a:normAutofit fontScale="77500" lnSpcReduction="20000"/>
          </a:bodyPr>
          <a:lstStyle/>
          <a:p>
            <a:r>
              <a:rPr lang="hu-HU" dirty="0"/>
              <a:t>Vannak, akik úgy gondolják, hogy az iskolai populáció tudásbeli heterogenitása aláássa a tantervet, az oktatás minőségének romlásához vezet, amely az iskola egész működésére hatással van, de gátolja az egyén előrehaladását is. Az ilyen félelmekből adódó egyik következtetés és igény a homogén összetételű osztályok létrehozása, ahol a hasonló képességű tanulók együtt jutnak el a tudás következő szintjére. Az ilyen homogén csoportokban a tanulók közötti különbséget, amely akadályt jelenthet az oktatásban és a tudásbeli gyarapodásban, minimálisra csökkentik. </a:t>
            </a:r>
          </a:p>
          <a:p>
            <a:r>
              <a:rPr lang="hu-HU" dirty="0"/>
              <a:t>Tetten érhető az iskolákban az un. Pygmalion effektus is, amely az önmagát beteljesítő jóslatot jelenti. A legnemesebb szakmai szándékkal kialakított „gyenge” és „erős” tanulócsoportok tagjaiban tudatosulnak ezek a kategóriák, és a kategóriájuknak megfelelő viselkedést fogják produkálni. A magyar oktatáspolitika napjainkban határozottan fellép a </a:t>
            </a:r>
            <a:r>
              <a:rPr lang="hu-HU" dirty="0" err="1"/>
              <a:t>szegregált</a:t>
            </a:r>
            <a:r>
              <a:rPr lang="hu-HU" dirty="0"/>
              <a:t> oktatás-nevelés ellen, és mind szakmailag, mind pedig forrás oldalról támogatja a pedagógiai integrációt (</a:t>
            </a:r>
            <a:r>
              <a:rPr lang="hu-HU" i="1" dirty="0" err="1"/>
              <a:t>Feldman</a:t>
            </a:r>
            <a:r>
              <a:rPr lang="hu-HU" i="1" dirty="0"/>
              <a:t> – </a:t>
            </a:r>
            <a:r>
              <a:rPr lang="hu-HU" i="1" dirty="0" err="1"/>
              <a:t>Prohaska</a:t>
            </a:r>
            <a:r>
              <a:rPr lang="hu-HU" i="1" dirty="0"/>
              <a:t>, </a:t>
            </a:r>
            <a:r>
              <a:rPr lang="hu-HU" dirty="0"/>
              <a:t>1979).</a:t>
            </a:r>
            <a:endParaRPr lang="hu-HU" dirty="0">
              <a:solidFill>
                <a:schemeClr val="tx2">
                  <a:lumMod val="60000"/>
                  <a:lumOff val="40000"/>
                </a:schemeClr>
              </a:solidFill>
            </a:endParaRPr>
          </a:p>
        </p:txBody>
      </p:sp>
      <p:sp>
        <p:nvSpPr>
          <p:cNvPr id="4" name="Dia számának helye 3"/>
          <p:cNvSpPr>
            <a:spLocks noGrp="1"/>
          </p:cNvSpPr>
          <p:nvPr>
            <p:ph type="sldNum" sz="quarter" idx="12"/>
          </p:nvPr>
        </p:nvSpPr>
        <p:spPr/>
        <p:txBody>
          <a:bodyPr/>
          <a:lstStyle/>
          <a:p>
            <a:fld id="{06DAE072-3094-42AC-B057-63A3F5437200}" type="slidenum">
              <a:rPr lang="hu-HU" smtClean="0"/>
              <a:pPr/>
              <a:t>13</a:t>
            </a:fld>
            <a:endParaRPr lang="hu-HU"/>
          </a:p>
        </p:txBody>
      </p:sp>
    </p:spTree>
    <p:extLst>
      <p:ext uri="{BB962C8B-B14F-4D97-AF65-F5344CB8AC3E}">
        <p14:creationId xmlns:p14="http://schemas.microsoft.com/office/powerpoint/2010/main" val="267106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20688"/>
            <a:ext cx="7560840" cy="5616624"/>
          </a:xfrm>
        </p:spPr>
        <p:txBody>
          <a:bodyPr>
            <a:normAutofit fontScale="92500"/>
          </a:bodyPr>
          <a:lstStyle/>
          <a:p>
            <a:r>
              <a:rPr lang="hu-HU" dirty="0"/>
              <a:t>Az előzőekkel ellentétben vannak, akik azt vallják, hogy a képességbeli  heterogenitás pozitív jelenség, amelynek előnyeit, ha felismerik és kihasználják, minden tanuló előrehaladását szolgálja, a gyengékét éppen úgy, mint a jó képességűekét, és amellyel a gyerekek </a:t>
            </a:r>
            <a:r>
              <a:rPr lang="hu-HU" b="1" dirty="0"/>
              <a:t>társas viselkedés-tanulásának </a:t>
            </a:r>
            <a:r>
              <a:rPr lang="hu-HU" dirty="0"/>
              <a:t>egyik alapvető feltételét teremtik meg (</a:t>
            </a:r>
            <a:r>
              <a:rPr lang="hu-HU" i="1" dirty="0" err="1"/>
              <a:t>Nahalka</a:t>
            </a:r>
            <a:r>
              <a:rPr lang="hu-HU" i="1" dirty="0"/>
              <a:t>, </a:t>
            </a:r>
            <a:r>
              <a:rPr lang="hu-HU" dirty="0"/>
              <a:t>2011). </a:t>
            </a:r>
          </a:p>
          <a:p>
            <a:r>
              <a:rPr lang="hu-HU" dirty="0"/>
              <a:t>Az osztálytermi heterogenitás szükségességét először </a:t>
            </a:r>
            <a:r>
              <a:rPr lang="hu-HU" i="1" dirty="0"/>
              <a:t>Dewey </a:t>
            </a:r>
            <a:r>
              <a:rPr lang="hu-HU" dirty="0"/>
              <a:t>hangsúlyozta (</a:t>
            </a:r>
            <a:r>
              <a:rPr lang="hu-HU" i="1" dirty="0" err="1"/>
              <a:t>Yates</a:t>
            </a:r>
            <a:r>
              <a:rPr lang="hu-HU" i="1" dirty="0"/>
              <a:t>, </a:t>
            </a:r>
            <a:r>
              <a:rPr lang="hu-HU" dirty="0"/>
              <a:t>1976). Szerinte az iskolai csoportoknak a társadalom miniatűr képét kell tükröznie, olyan közösségeket, ahol a különböző társadalmi osztályok képviselői egyaránt jelen vannak. A tapasztalatok azt mutatják, hogy minél homogénebb az iskola, annál inkább konzerválja a társadalmi egyenlőtlenségeket és annál inkább útjába áll a társadalmi mobilitásnak (</a:t>
            </a:r>
            <a:r>
              <a:rPr lang="hu-HU" i="1" dirty="0"/>
              <a:t>Csoma,</a:t>
            </a:r>
            <a:r>
              <a:rPr lang="hu-HU" dirty="0"/>
              <a:t>2004).</a:t>
            </a:r>
          </a:p>
          <a:p>
            <a:r>
              <a:rPr lang="hu-HU" dirty="0">
                <a:solidFill>
                  <a:schemeClr val="tx2">
                    <a:lumMod val="60000"/>
                    <a:lumOff val="40000"/>
                  </a:schemeClr>
                </a:solidFill>
              </a:rPr>
              <a:t>EGYÉNI VÉLEMÉNYEK, TAPASZTALATOK?</a:t>
            </a:r>
          </a:p>
        </p:txBody>
      </p:sp>
      <p:sp>
        <p:nvSpPr>
          <p:cNvPr id="5" name="Dia számának helye 4"/>
          <p:cNvSpPr>
            <a:spLocks noGrp="1"/>
          </p:cNvSpPr>
          <p:nvPr>
            <p:ph type="sldNum" sz="quarter" idx="12"/>
          </p:nvPr>
        </p:nvSpPr>
        <p:spPr/>
        <p:txBody>
          <a:bodyPr/>
          <a:lstStyle/>
          <a:p>
            <a:fld id="{06DAE072-3094-42AC-B057-63A3F5437200}" type="slidenum">
              <a:rPr lang="hu-HU" smtClean="0"/>
              <a:pPr/>
              <a:t>14</a:t>
            </a:fld>
            <a:endParaRPr lang="hu-HU"/>
          </a:p>
        </p:txBody>
      </p:sp>
    </p:spTree>
    <p:extLst>
      <p:ext uri="{BB962C8B-B14F-4D97-AF65-F5344CB8AC3E}">
        <p14:creationId xmlns:p14="http://schemas.microsoft.com/office/powerpoint/2010/main" val="332183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A Komplex Instrukciós Program bemutatása</a:t>
            </a:r>
            <a:endParaRPr lang="hu-HU" dirty="0"/>
          </a:p>
        </p:txBody>
      </p:sp>
      <p:sp>
        <p:nvSpPr>
          <p:cNvPr id="3" name="Tartalom helye 2"/>
          <p:cNvSpPr>
            <a:spLocks noGrp="1"/>
          </p:cNvSpPr>
          <p:nvPr>
            <p:ph idx="1"/>
          </p:nvPr>
        </p:nvSpPr>
        <p:spPr>
          <a:xfrm>
            <a:off x="899592" y="2119256"/>
            <a:ext cx="7344816" cy="3974039"/>
          </a:xfrm>
        </p:spPr>
        <p:txBody>
          <a:bodyPr>
            <a:normAutofit fontScale="92500" lnSpcReduction="20000"/>
          </a:bodyPr>
          <a:lstStyle/>
          <a:p>
            <a:r>
              <a:rPr lang="hu-HU" dirty="0"/>
              <a:t>Az Egyesült Államok iskoláiban bevezetett Komplex Instrukciós Program olyan heterogén tanulói összetételt feltételező oktatási eljárás, amely eredményesen alkalmazható minden tanuló iskolai sikerességének megalapozásához. A csoportmunka-szervezésen alapuló tanítási módszert húsz éves kutatómunka eredményeként a Stanford Egyetem fejlesztette ki </a:t>
            </a:r>
            <a:r>
              <a:rPr lang="hu-HU" i="1" dirty="0"/>
              <a:t>E. Cohen </a:t>
            </a:r>
            <a:r>
              <a:rPr lang="hu-HU" dirty="0"/>
              <a:t>és </a:t>
            </a:r>
            <a:r>
              <a:rPr lang="hu-HU" i="1" dirty="0"/>
              <a:t>R. </a:t>
            </a:r>
            <a:r>
              <a:rPr lang="hu-HU" i="1" dirty="0" err="1"/>
              <a:t>Lotan</a:t>
            </a:r>
            <a:r>
              <a:rPr lang="hu-HU" i="1" dirty="0"/>
              <a:t> </a:t>
            </a:r>
            <a:r>
              <a:rPr lang="hu-HU" dirty="0"/>
              <a:t>vezetésével. </a:t>
            </a:r>
          </a:p>
          <a:p>
            <a:r>
              <a:rPr lang="hu-HU" dirty="0"/>
              <a:t>A módszer célja, hogy minden gyerek tudásszintje emelkedjen, és része legyen sikerélményben az osztálymunka során. A </a:t>
            </a:r>
            <a:r>
              <a:rPr lang="hu-HU" dirty="0" err="1"/>
              <a:t>Programo</a:t>
            </a:r>
            <a:r>
              <a:rPr lang="hu-HU" dirty="0"/>
              <a:t> </a:t>
            </a:r>
            <a:r>
              <a:rPr lang="hu-HU" i="1" dirty="0" err="1"/>
              <a:t>Shulman</a:t>
            </a:r>
            <a:r>
              <a:rPr lang="hu-HU" i="1" dirty="0"/>
              <a:t>, J. – </a:t>
            </a:r>
            <a:r>
              <a:rPr lang="hu-HU" i="1" dirty="0" err="1"/>
              <a:t>Lotan</a:t>
            </a:r>
            <a:r>
              <a:rPr lang="hu-HU" i="1" dirty="0"/>
              <a:t>, A. R</a:t>
            </a:r>
            <a:r>
              <a:rPr lang="hu-HU" dirty="0"/>
              <a:t>. – </a:t>
            </a:r>
            <a:r>
              <a:rPr lang="hu-HU" i="1" dirty="0" err="1"/>
              <a:t>Whitcomb</a:t>
            </a:r>
            <a:r>
              <a:rPr lang="hu-HU" dirty="0"/>
              <a:t>, </a:t>
            </a:r>
            <a:r>
              <a:rPr lang="hu-HU" i="1" dirty="0"/>
              <a:t>A. J. </a:t>
            </a:r>
            <a:r>
              <a:rPr lang="hu-HU" dirty="0"/>
              <a:t>(1998 ), </a:t>
            </a:r>
            <a:r>
              <a:rPr lang="hu-HU" i="1" dirty="0"/>
              <a:t>Cohen, E. G. – </a:t>
            </a:r>
            <a:r>
              <a:rPr lang="hu-HU" i="1" dirty="0" err="1"/>
              <a:t>Lotan</a:t>
            </a:r>
            <a:r>
              <a:rPr lang="hu-HU" i="1" dirty="0"/>
              <a:t>, R. A. </a:t>
            </a:r>
            <a:r>
              <a:rPr lang="hu-HU" dirty="0"/>
              <a:t>(1989) munkáinak segítségével mutatatható be legjobban.</a:t>
            </a:r>
          </a:p>
        </p:txBody>
      </p:sp>
      <p:sp>
        <p:nvSpPr>
          <p:cNvPr id="4" name="Dia számának helye 3"/>
          <p:cNvSpPr>
            <a:spLocks noGrp="1"/>
          </p:cNvSpPr>
          <p:nvPr>
            <p:ph type="sldNum" sz="quarter" idx="12"/>
          </p:nvPr>
        </p:nvSpPr>
        <p:spPr/>
        <p:txBody>
          <a:bodyPr/>
          <a:lstStyle/>
          <a:p>
            <a:fld id="{06DAE072-3094-42AC-B057-63A3F5437200}" type="slidenum">
              <a:rPr lang="hu-HU" smtClean="0"/>
              <a:pPr/>
              <a:t>15</a:t>
            </a:fld>
            <a:endParaRPr lang="hu-HU"/>
          </a:p>
        </p:txBody>
      </p:sp>
    </p:spTree>
    <p:extLst>
      <p:ext uri="{BB962C8B-B14F-4D97-AF65-F5344CB8AC3E}">
        <p14:creationId xmlns:p14="http://schemas.microsoft.com/office/powerpoint/2010/main" val="2294162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20000"/>
          </a:bodyPr>
          <a:lstStyle/>
          <a:p>
            <a:r>
              <a:rPr lang="hu-HU" b="1" dirty="0"/>
              <a:t>A módszer komplexitása a tanulók személyiségének fejlesztéséhez szükséges tevékenységek együttes alkalmazását jelenti</a:t>
            </a:r>
            <a:r>
              <a:rPr lang="hu-HU" dirty="0"/>
              <a:t>. A speciális munkaszervezés lehetőséget ad a pedagógusnak arra, hogy a feladatok megfelelő végrehajtása érdekében megtanítsa a gyerekeket a csoporton belüli együttműködési szabályokra, a meghatározott szerepek elsajátítására, mivel a tanárnak az óra során alkalma nyílik a csoport egésze és a csoporttagok egyedi munkájának követésére. </a:t>
            </a:r>
          </a:p>
          <a:p>
            <a:r>
              <a:rPr lang="hu-HU" dirty="0"/>
              <a:t>Ebben a speciális csoportmunka-szervezésben a tanár célja az, hogy minden diáknak megadja a lehetőséget a munkában való egyenrangú munkavégzésre és tudatosítsa, hogy mindenkinek van olyan képessége, amely alkalmassá teszi a feladatok megoldásában való sikeres közreműködésre. Ahhoz, hogy minden tanuló számára biztosított legyen a tanulásban történő előrehaladás, a tanárnak meg kell tanulnia a diákok között meglévő különbségek kezelését.</a:t>
            </a:r>
          </a:p>
        </p:txBody>
      </p:sp>
      <p:sp>
        <p:nvSpPr>
          <p:cNvPr id="5" name="Dia számának helye 4"/>
          <p:cNvSpPr>
            <a:spLocks noGrp="1"/>
          </p:cNvSpPr>
          <p:nvPr>
            <p:ph type="sldNum" sz="quarter" idx="12"/>
          </p:nvPr>
        </p:nvSpPr>
        <p:spPr/>
        <p:txBody>
          <a:bodyPr/>
          <a:lstStyle/>
          <a:p>
            <a:fld id="{06DAE072-3094-42AC-B057-63A3F5437200}" type="slidenum">
              <a:rPr lang="hu-HU" smtClean="0"/>
              <a:pPr/>
              <a:t>16</a:t>
            </a:fld>
            <a:endParaRPr lang="hu-HU"/>
          </a:p>
        </p:txBody>
      </p:sp>
    </p:spTree>
    <p:extLst>
      <p:ext uri="{BB962C8B-B14F-4D97-AF65-F5344CB8AC3E}">
        <p14:creationId xmlns:p14="http://schemas.microsoft.com/office/powerpoint/2010/main" val="2394402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20000"/>
          </a:bodyPr>
          <a:lstStyle/>
          <a:p>
            <a:r>
              <a:rPr lang="hu-HU" dirty="0"/>
              <a:t>A módszer egyik fontos célja a tanár szakmai hozzáértésének fejlesztése a </a:t>
            </a:r>
            <a:r>
              <a:rPr lang="hu-HU" b="1" dirty="0"/>
              <a:t>csoportmunka-szervezés </a:t>
            </a:r>
            <a:r>
              <a:rPr lang="hu-HU" dirty="0"/>
              <a:t>során.</a:t>
            </a:r>
          </a:p>
          <a:p>
            <a:r>
              <a:rPr lang="es-ES" dirty="0"/>
              <a:t>Míg a hagyományos csoportmunka során a tanár</a:t>
            </a:r>
            <a:r>
              <a:rPr lang="hu-HU" dirty="0"/>
              <a:t> hajlamos a direkt beavatkozásra, irányításra, addig ennél az oktatási módszernél a beavatkozás szükségtelen. A tanulók csak végső esetben fordulnak segítségért a tanárhoz, hisz a betartandó szabályok, </a:t>
            </a:r>
            <a:r>
              <a:rPr lang="hu-HU" b="1" dirty="0"/>
              <a:t>normák</a:t>
            </a:r>
            <a:r>
              <a:rPr lang="hu-HU" dirty="0"/>
              <a:t> alapján lehetőségük nyílik a feladatok egymás közötti megbeszélésére. </a:t>
            </a:r>
          </a:p>
          <a:p>
            <a:r>
              <a:rPr lang="hu-HU" dirty="0"/>
              <a:t>A csoportban a tanulók különböző szerepeket töltenek be, van olyan felelős, akinek az a feladata, hogy segítséget kérjen a tanártól („kistanár”/irányító), és e tanuló magyarázata segítségével jusson a csoport előbbre a feladat megoldásában, miközben nyelvi kifejezőkészségük a </a:t>
            </a:r>
            <a:r>
              <a:rPr lang="hu-HU" b="1" dirty="0"/>
              <a:t>kommunikációs készségük </a:t>
            </a:r>
            <a:r>
              <a:rPr lang="hu-HU" dirty="0"/>
              <a:t>javul.</a:t>
            </a:r>
          </a:p>
          <a:p>
            <a:r>
              <a:rPr lang="hu-HU" dirty="0"/>
              <a:t>Az órai munka során fontos a tanári utasítás, beavatkozás visszaszorítása, a gyerekek önálló, a kiosztott tanulói szerepeknek megfelelő munkavégzésének erősítése, a tanár irányító szerepének tanulókra történő </a:t>
            </a:r>
            <a:r>
              <a:rPr lang="hu-HU" b="1" dirty="0"/>
              <a:t>„átruházása”</a:t>
            </a:r>
          </a:p>
        </p:txBody>
      </p:sp>
      <p:sp>
        <p:nvSpPr>
          <p:cNvPr id="5" name="Dia számának helye 4"/>
          <p:cNvSpPr>
            <a:spLocks noGrp="1"/>
          </p:cNvSpPr>
          <p:nvPr>
            <p:ph type="sldNum" sz="quarter" idx="12"/>
          </p:nvPr>
        </p:nvSpPr>
        <p:spPr/>
        <p:txBody>
          <a:bodyPr/>
          <a:lstStyle/>
          <a:p>
            <a:fld id="{06DAE072-3094-42AC-B057-63A3F5437200}" type="slidenum">
              <a:rPr lang="hu-HU" smtClean="0"/>
              <a:pPr/>
              <a:t>17</a:t>
            </a:fld>
            <a:endParaRPr lang="hu-HU"/>
          </a:p>
        </p:txBody>
      </p:sp>
    </p:spTree>
    <p:extLst>
      <p:ext uri="{BB962C8B-B14F-4D97-AF65-F5344CB8AC3E}">
        <p14:creationId xmlns:p14="http://schemas.microsoft.com/office/powerpoint/2010/main" val="332183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r>
              <a:rPr lang="hu-HU" i="1" dirty="0"/>
              <a:t>Dewey </a:t>
            </a:r>
            <a:r>
              <a:rPr lang="hu-HU" dirty="0"/>
              <a:t>(1996, 1976) úgy véli, hogy a pedagógus tekintélyének a forrása a közösség vezetésében és nem az oktatásban rejlik.</a:t>
            </a:r>
          </a:p>
          <a:p>
            <a:r>
              <a:rPr lang="hu-HU" i="1" dirty="0" err="1"/>
              <a:t>Flanders</a:t>
            </a:r>
            <a:r>
              <a:rPr lang="hu-HU" i="1" dirty="0"/>
              <a:t> </a:t>
            </a:r>
            <a:r>
              <a:rPr lang="hu-HU" dirty="0"/>
              <a:t>(1970) szerint a </a:t>
            </a:r>
            <a:r>
              <a:rPr lang="hu-HU" b="1" dirty="0"/>
              <a:t>közvetett irányítás </a:t>
            </a:r>
            <a:r>
              <a:rPr lang="hu-HU" dirty="0"/>
              <a:t>a pedagógus tevékenységének az a fajtája, amely teret ad a tanulói önállóságnak az oktatási folyamatban, és amely mellett a tanulónak lehetősége adódik döntések hozatalára, mialatt személyisége az oktatási folyamat meghatározó tényezőjévé válik, és alkalmassá válik önállóan tervezni, szervezni tanulási tevékenységét. Ebben a munkaszervezési formában nem a pedagógus áll a központban és onnan irányít, annak ellenére, hogy szakértelmét és felelősségét nem vitatja el senki (</a:t>
            </a:r>
            <a:r>
              <a:rPr lang="hu-HU" i="1" dirty="0"/>
              <a:t>M. Nádas, </a:t>
            </a:r>
            <a:r>
              <a:rPr lang="hu-HU" dirty="0"/>
              <a:t>2007).</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18</a:t>
            </a:fld>
            <a:endParaRPr lang="hu-HU"/>
          </a:p>
        </p:txBody>
      </p:sp>
    </p:spTree>
    <p:extLst>
      <p:ext uri="{BB962C8B-B14F-4D97-AF65-F5344CB8AC3E}">
        <p14:creationId xmlns:p14="http://schemas.microsoft.com/office/powerpoint/2010/main" val="332183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pPr marL="0" indent="0">
              <a:buNone/>
            </a:pPr>
            <a:r>
              <a:rPr lang="hu-HU" b="1" dirty="0"/>
              <a:t>KIP alapelvek:</a:t>
            </a:r>
          </a:p>
          <a:p>
            <a:r>
              <a:rPr lang="hu-HU" b="1" dirty="0"/>
              <a:t>Differenciált, nem rutinszerű feladatok</a:t>
            </a:r>
          </a:p>
          <a:p>
            <a:pPr lvl="1"/>
            <a:r>
              <a:rPr lang="hu-HU" dirty="0"/>
              <a:t>Nyitott végű, felfedezésre, vitakészség fejlesztésére alkalmat adó feladatok.</a:t>
            </a:r>
          </a:p>
          <a:p>
            <a:pPr lvl="1"/>
            <a:r>
              <a:rPr lang="hu-HU" dirty="0"/>
              <a:t>· A tanulási és szociális kompetenciák fejlesztésére alkalmas feladatok.</a:t>
            </a:r>
          </a:p>
          <a:p>
            <a:r>
              <a:rPr lang="hu-HU" b="1" dirty="0"/>
              <a:t>A felelősség, hatalom megosztása</a:t>
            </a:r>
          </a:p>
          <a:p>
            <a:pPr lvl="1"/>
            <a:r>
              <a:rPr lang="hu-HU" dirty="0"/>
              <a:t>A tanulók felelősek saját egyéni teljesítményükért.</a:t>
            </a:r>
          </a:p>
          <a:p>
            <a:pPr lvl="1"/>
            <a:r>
              <a:rPr lang="hu-HU" dirty="0"/>
              <a:t>A csoport felelős az egyénnek nyújtott segítségért.</a:t>
            </a:r>
          </a:p>
          <a:p>
            <a:pPr lvl="1"/>
            <a:r>
              <a:rPr lang="it-IT" dirty="0"/>
              <a:t>A tanár segíti a csoporton belüli interakciót.</a:t>
            </a:r>
          </a:p>
          <a:p>
            <a:pPr lvl="1"/>
            <a:r>
              <a:rPr lang="hu-HU" dirty="0"/>
              <a:t>A tanár feladata a tanulók érdeklődésének felkeltése az összeállított feladatokon keresztül.</a:t>
            </a:r>
          </a:p>
        </p:txBody>
      </p:sp>
      <p:sp>
        <p:nvSpPr>
          <p:cNvPr id="5" name="Dia számának helye 4"/>
          <p:cNvSpPr>
            <a:spLocks noGrp="1"/>
          </p:cNvSpPr>
          <p:nvPr>
            <p:ph type="sldNum" sz="quarter" idx="12"/>
          </p:nvPr>
        </p:nvSpPr>
        <p:spPr/>
        <p:txBody>
          <a:bodyPr/>
          <a:lstStyle/>
          <a:p>
            <a:fld id="{06DAE072-3094-42AC-B057-63A3F5437200}" type="slidenum">
              <a:rPr lang="hu-HU" smtClean="0"/>
              <a:pPr/>
              <a:t>19</a:t>
            </a:fld>
            <a:endParaRPr lang="hu-HU"/>
          </a:p>
        </p:txBody>
      </p:sp>
    </p:spTree>
    <p:extLst>
      <p:ext uri="{BB962C8B-B14F-4D97-AF65-F5344CB8AC3E}">
        <p14:creationId xmlns:p14="http://schemas.microsoft.com/office/powerpoint/2010/main" val="332183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Pozicionálás</a:t>
            </a:r>
          </a:p>
        </p:txBody>
      </p:sp>
      <p:sp>
        <p:nvSpPr>
          <p:cNvPr id="3" name="Tartalom helye 2"/>
          <p:cNvSpPr>
            <a:spLocks noGrp="1"/>
          </p:cNvSpPr>
          <p:nvPr>
            <p:ph idx="1"/>
          </p:nvPr>
        </p:nvSpPr>
        <p:spPr>
          <a:xfrm>
            <a:off x="971600" y="2119257"/>
            <a:ext cx="7272808" cy="3603812"/>
          </a:xfrm>
        </p:spPr>
        <p:txBody>
          <a:bodyPr>
            <a:normAutofit fontScale="92500" lnSpcReduction="20000"/>
          </a:bodyPr>
          <a:lstStyle/>
          <a:p>
            <a:pPr marL="0" indent="0">
              <a:buNone/>
            </a:pPr>
            <a:r>
              <a:rPr lang="hu-HU" dirty="0">
                <a:solidFill>
                  <a:schemeClr val="tx2">
                    <a:lumMod val="60000"/>
                    <a:lumOff val="40000"/>
                  </a:schemeClr>
                </a:solidFill>
              </a:rPr>
              <a:t>A kiemelt szövegrészletek K. Dr. Nagy Emese </a:t>
            </a:r>
            <a:r>
              <a:rPr lang="hu-HU" dirty="0" err="1">
                <a:solidFill>
                  <a:schemeClr val="tx2">
                    <a:lumMod val="60000"/>
                    <a:lumOff val="40000"/>
                  </a:schemeClr>
                </a:solidFill>
              </a:rPr>
              <a:t>Phd</a:t>
            </a:r>
            <a:r>
              <a:rPr lang="hu-HU" dirty="0">
                <a:solidFill>
                  <a:schemeClr val="tx2">
                    <a:lumMod val="60000"/>
                    <a:lumOff val="40000"/>
                  </a:schemeClr>
                </a:solidFill>
              </a:rPr>
              <a:t>: </a:t>
            </a:r>
            <a:r>
              <a:rPr lang="hu-HU" b="1" dirty="0">
                <a:solidFill>
                  <a:schemeClr val="tx2">
                    <a:lumMod val="60000"/>
                    <a:lumOff val="40000"/>
                  </a:schemeClr>
                </a:solidFill>
              </a:rPr>
              <a:t>A Komplex Instrukciós Program alkalmazása a matematikatanításban </a:t>
            </a:r>
            <a:r>
              <a:rPr lang="hu-HU" dirty="0">
                <a:solidFill>
                  <a:schemeClr val="tx2">
                    <a:lumMod val="60000"/>
                    <a:lumOff val="40000"/>
                  </a:schemeClr>
                </a:solidFill>
              </a:rPr>
              <a:t>című munkájának felhasználásával készültek.</a:t>
            </a:r>
            <a:endParaRPr lang="hu-HU" dirty="0"/>
          </a:p>
          <a:p>
            <a:endParaRPr lang="hu-HU" dirty="0"/>
          </a:p>
          <a:p>
            <a:r>
              <a:rPr lang="hu-HU" dirty="0"/>
              <a:t>A szakemberek egyetértenek abban, hogy Magyarországon a tudásban és szocializáltságban heterogén tanulói összetételű osztályok kezelését </a:t>
            </a:r>
            <a:r>
              <a:rPr lang="hu-HU" b="1" dirty="0"/>
              <a:t>az oktatás megváltoztatása, reformja segíti </a:t>
            </a:r>
            <a:r>
              <a:rPr lang="hu-HU" i="1" dirty="0"/>
              <a:t>(</a:t>
            </a:r>
            <a:r>
              <a:rPr lang="hu-HU" i="1" dirty="0" err="1"/>
              <a:t>Liskó</a:t>
            </a:r>
            <a:r>
              <a:rPr lang="hu-HU" i="1" dirty="0"/>
              <a:t>, </a:t>
            </a:r>
            <a:r>
              <a:rPr lang="hu-HU" dirty="0"/>
              <a:t>2001; </a:t>
            </a:r>
            <a:r>
              <a:rPr lang="hu-HU" i="1" dirty="0"/>
              <a:t>Németh – </a:t>
            </a:r>
            <a:r>
              <a:rPr lang="hu-HU" i="1" dirty="0" err="1"/>
              <a:t>Ehrenhard</a:t>
            </a:r>
            <a:r>
              <a:rPr lang="hu-HU" dirty="0"/>
              <a:t>, 1999; </a:t>
            </a:r>
            <a:r>
              <a:rPr lang="hu-HU" i="1" dirty="0"/>
              <a:t>Német,</a:t>
            </a:r>
            <a:r>
              <a:rPr lang="hu-HU" dirty="0"/>
              <a:t>2001), ezért </a:t>
            </a:r>
            <a:r>
              <a:rPr lang="hu-HU" b="1" dirty="0"/>
              <a:t>keresni kell azokat a tanítási módszereket, amelyek minden tanulói csoport számára megfelelnek</a:t>
            </a:r>
            <a:r>
              <a:rPr lang="hu-HU" dirty="0"/>
              <a:t>.</a:t>
            </a:r>
          </a:p>
        </p:txBody>
      </p:sp>
      <p:sp>
        <p:nvSpPr>
          <p:cNvPr id="6" name="Dia számának helye 5"/>
          <p:cNvSpPr>
            <a:spLocks noGrp="1"/>
          </p:cNvSpPr>
          <p:nvPr>
            <p:ph type="sldNum" sz="quarter" idx="12"/>
          </p:nvPr>
        </p:nvSpPr>
        <p:spPr/>
        <p:txBody>
          <a:bodyPr/>
          <a:lstStyle/>
          <a:p>
            <a:fld id="{06DAE072-3094-42AC-B057-63A3F5437200}" type="slidenum">
              <a:rPr lang="hu-HU" smtClean="0"/>
              <a:pPr/>
              <a:t>2</a:t>
            </a:fld>
            <a:endParaRPr lang="hu-HU"/>
          </a:p>
        </p:txBody>
      </p:sp>
    </p:spTree>
    <p:extLst>
      <p:ext uri="{BB962C8B-B14F-4D97-AF65-F5344CB8AC3E}">
        <p14:creationId xmlns:p14="http://schemas.microsoft.com/office/powerpoint/2010/main" val="1035930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r>
              <a:rPr lang="hu-HU" dirty="0"/>
              <a:t>Nem rutinszerű feladatok minden esetben nyitott végű, több megoldást kínáló, sokféle, eltérő képességek mozgósítására alkalmas feladatot jelent.</a:t>
            </a:r>
          </a:p>
          <a:p>
            <a:r>
              <a:rPr lang="hu-HU" dirty="0"/>
              <a:t>A felelősség megosztásának elve magában foglalja az egyén felelősségét a saját és a csoport teljesítményéért és a csoport felelősségét az egyén teljesítményéért.</a:t>
            </a:r>
          </a:p>
          <a:p>
            <a:r>
              <a:rPr lang="hu-HU" dirty="0"/>
              <a:t>Csoporton belüli </a:t>
            </a:r>
            <a:r>
              <a:rPr lang="hu-HU" b="1" dirty="0"/>
              <a:t>egymástól való függés</a:t>
            </a:r>
            <a:r>
              <a:rPr lang="hu-HU" dirty="0"/>
              <a:t>t </a:t>
            </a:r>
            <a:r>
              <a:rPr lang="hu-HU" i="1" dirty="0"/>
              <a:t>Johnson és Johnson </a:t>
            </a:r>
            <a:r>
              <a:rPr lang="hu-HU" dirty="0"/>
              <a:t>(1994, 2000) együttműködés lényegeként definiálja. </a:t>
            </a:r>
            <a:r>
              <a:rPr lang="hu-HU" i="1" dirty="0"/>
              <a:t>Thompson </a:t>
            </a:r>
            <a:r>
              <a:rPr lang="hu-HU" dirty="0"/>
              <a:t>(1967) ugyanezt a csoporttechnológia alapvető jellemzőjeként határozza meg.</a:t>
            </a:r>
          </a:p>
        </p:txBody>
      </p:sp>
      <p:sp>
        <p:nvSpPr>
          <p:cNvPr id="5" name="Dia számának helye 4"/>
          <p:cNvSpPr>
            <a:spLocks noGrp="1"/>
          </p:cNvSpPr>
          <p:nvPr>
            <p:ph type="sldNum" sz="quarter" idx="12"/>
          </p:nvPr>
        </p:nvSpPr>
        <p:spPr/>
        <p:txBody>
          <a:bodyPr/>
          <a:lstStyle/>
          <a:p>
            <a:fld id="{06DAE072-3094-42AC-B057-63A3F5437200}" type="slidenum">
              <a:rPr lang="hu-HU" smtClean="0"/>
              <a:pPr/>
              <a:t>20</a:t>
            </a:fld>
            <a:endParaRPr lang="hu-HU"/>
          </a:p>
        </p:txBody>
      </p:sp>
    </p:spTree>
    <p:extLst>
      <p:ext uri="{BB962C8B-B14F-4D97-AF65-F5344CB8AC3E}">
        <p14:creationId xmlns:p14="http://schemas.microsoft.com/office/powerpoint/2010/main" val="332183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pPr marL="0" indent="0">
              <a:buNone/>
            </a:pPr>
            <a:r>
              <a:rPr lang="hu-HU" b="1" dirty="0"/>
              <a:t>Összegezve: </a:t>
            </a:r>
          </a:p>
          <a:p>
            <a:r>
              <a:rPr lang="hu-HU" dirty="0"/>
              <a:t>A többféle megoldási lehetőségének a feladatba történő beépítése és az összetett képességeket igénylő gyakorlatok elősegítik az egymástól való függést. A csoportfeladat igényli az egymásrautaltság kialakítását és a csoporttagok kölcsönös támogatását, mert amennyiben egy tanuló önállóan is képes lenne a feladat önálló elvégzésére, elvesztené ösztönző szerepét a csoportmunkára. Abban az esetben, ha a feladat sokrétű, színes, nyitott végű, sokféle képességet mozgósít, ha az idő korlátozott, ha a tanár a csoportmunka fontosságát meg tudja teremteni, a feladat sikeres végrehajtása biztosított.</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21</a:t>
            </a:fld>
            <a:endParaRPr lang="hu-HU"/>
          </a:p>
        </p:txBody>
      </p:sp>
    </p:spTree>
    <p:extLst>
      <p:ext uri="{BB962C8B-B14F-4D97-AF65-F5344CB8AC3E}">
        <p14:creationId xmlns:p14="http://schemas.microsoft.com/office/powerpoint/2010/main" val="3321831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20688"/>
            <a:ext cx="7488832" cy="5688632"/>
          </a:xfrm>
        </p:spPr>
        <p:txBody>
          <a:bodyPr>
            <a:normAutofit fontScale="85000" lnSpcReduction="10000"/>
          </a:bodyPr>
          <a:lstStyle/>
          <a:p>
            <a:r>
              <a:rPr lang="hu-HU" dirty="0"/>
              <a:t>A Program által javasolt, érdekes, több megoldást kínáló, sok önálló munkát igénylő feladatok </a:t>
            </a:r>
            <a:r>
              <a:rPr lang="hu-HU" b="1" dirty="0"/>
              <a:t>innovatív probléma-megoldást</a:t>
            </a:r>
            <a:r>
              <a:rPr lang="hu-HU" dirty="0"/>
              <a:t>, alkotó gondolkodást, leleményességet, esetleg művészi (zene, dráma, tánc, rajz, stb.) képességet</a:t>
            </a:r>
          </a:p>
          <a:p>
            <a:r>
              <a:rPr lang="hu-HU" dirty="0"/>
              <a:t>igényelnek. Ezek a feladatok </a:t>
            </a:r>
            <a:r>
              <a:rPr lang="hu-HU" b="1" dirty="0"/>
              <a:t>eszközök </a:t>
            </a:r>
            <a:r>
              <a:rPr lang="hu-HU" dirty="0"/>
              <a:t>(szótárak, lexikonok, televízió, videó, fotó, diagram, táblázat stb.), de nem speciális eszközök, széles skáláját igénylik. A </a:t>
            </a:r>
            <a:r>
              <a:rPr lang="hu-HU" b="1" dirty="0"/>
              <a:t>feladatok többféle megoldást kínálnak</a:t>
            </a:r>
            <a:r>
              <a:rPr lang="hu-HU" dirty="0"/>
              <a:t>, nyitott végűek, amelyek elősegítik a gyerekek egymás közötti interakcióját, kommunikációját, vitáját és egy központi téma köré csoportosulnak. A diákoknak kiváló lehetőségük nyílik arra, hogy kérdéseket tegyenek fel, több oldalról vizsgálják meg a különböző állításokat, és átgondolják a lehetséges megoldásokat.</a:t>
            </a:r>
          </a:p>
          <a:p>
            <a:r>
              <a:rPr lang="hu-HU" dirty="0"/>
              <a:t>A tanulók a lecke központi gondolatát („</a:t>
            </a:r>
            <a:r>
              <a:rPr lang="hu-HU" dirty="0" err="1"/>
              <a:t>big</a:t>
            </a:r>
            <a:r>
              <a:rPr lang="hu-HU" dirty="0"/>
              <a:t> idea”) ültetik át saját tapasztalatukra, vagy saját gondolataikat és érzéseiket vetik össze az adott életszerű esettel és ötletekkel kapcsolatban. </a:t>
            </a:r>
          </a:p>
          <a:p>
            <a:r>
              <a:rPr lang="hu-HU" dirty="0"/>
              <a:t>Ez nemcsak hogy mélyíti tudásukat, de az iskolai munkát is fontossá teszi számukra. </a:t>
            </a:r>
          </a:p>
          <a:p>
            <a:r>
              <a:rPr lang="hu-HU" dirty="0">
                <a:solidFill>
                  <a:schemeClr val="tx2">
                    <a:lumMod val="60000"/>
                    <a:lumOff val="40000"/>
                  </a:schemeClr>
                </a:solidFill>
              </a:rPr>
              <a:t>EGYÉNI VÉLEMÉNYEK, TAPASZTALATOK?</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22</a:t>
            </a:fld>
            <a:endParaRPr lang="hu-HU"/>
          </a:p>
        </p:txBody>
      </p:sp>
    </p:spTree>
    <p:extLst>
      <p:ext uri="{BB962C8B-B14F-4D97-AF65-F5344CB8AC3E}">
        <p14:creationId xmlns:p14="http://schemas.microsoft.com/office/powerpoint/2010/main" val="3321831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lnSpcReduction="10000"/>
          </a:bodyPr>
          <a:lstStyle/>
          <a:p>
            <a:pPr marL="0" indent="0">
              <a:buNone/>
            </a:pPr>
            <a:r>
              <a:rPr lang="hu-HU" b="1" dirty="0"/>
              <a:t>Mérés, értékelés alapjai:</a:t>
            </a:r>
          </a:p>
          <a:p>
            <a:r>
              <a:rPr lang="hu-HU" dirty="0"/>
              <a:t>A</a:t>
            </a:r>
            <a:r>
              <a:rPr lang="es-ES" dirty="0"/>
              <a:t> tanulók munkájának ellenőrzése a </a:t>
            </a:r>
            <a:r>
              <a:rPr lang="es-ES" b="1" dirty="0"/>
              <a:t>szabályokon </a:t>
            </a:r>
            <a:r>
              <a:rPr lang="es-ES" dirty="0"/>
              <a:t>és a</a:t>
            </a:r>
          </a:p>
          <a:p>
            <a:pPr marL="0" indent="0">
              <a:buNone/>
            </a:pPr>
            <a:r>
              <a:rPr lang="hu-HU" b="1" dirty="0"/>
              <a:t>szerepek</a:t>
            </a:r>
            <a:r>
              <a:rPr lang="hu-HU" dirty="0"/>
              <a:t>en keresztül történik. A közös munkában az alábbi együttműködési szabályok, normák betartása valósul meg:</a:t>
            </a:r>
          </a:p>
          <a:p>
            <a:r>
              <a:rPr lang="hu-HU" i="1" dirty="0"/>
              <a:t>„Jogod van a csoporton belüli segítségkérésre bárkitől.”</a:t>
            </a:r>
          </a:p>
          <a:p>
            <a:r>
              <a:rPr lang="hu-HU" i="1" dirty="0"/>
              <a:t>„Kötelességed segíteni bárkinek, aki segítségért fordul hozzád.”</a:t>
            </a:r>
          </a:p>
          <a:p>
            <a:r>
              <a:rPr lang="hu-HU" i="1" dirty="0"/>
              <a:t>„Segíts másoknak, de ne végezd el helyettük a munkát.”</a:t>
            </a:r>
          </a:p>
          <a:p>
            <a:r>
              <a:rPr lang="hu-HU" i="1" dirty="0"/>
              <a:t>„Mindig fejezd be a feladatod.”</a:t>
            </a:r>
          </a:p>
          <a:p>
            <a:r>
              <a:rPr lang="hu-HU" i="1" dirty="0"/>
              <a:t>„Munkád végeztével rakj rendet magad után.”</a:t>
            </a:r>
          </a:p>
          <a:p>
            <a:r>
              <a:rPr lang="hu-HU" i="1" dirty="0"/>
              <a:t>„Teljesítsd a csoportban a kijelölt szereped.”</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23</a:t>
            </a:fld>
            <a:endParaRPr lang="hu-HU"/>
          </a:p>
        </p:txBody>
      </p:sp>
    </p:spTree>
    <p:extLst>
      <p:ext uri="{BB962C8B-B14F-4D97-AF65-F5344CB8AC3E}">
        <p14:creationId xmlns:p14="http://schemas.microsoft.com/office/powerpoint/2010/main" val="3321831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92696"/>
            <a:ext cx="7488832" cy="5544616"/>
          </a:xfrm>
        </p:spPr>
        <p:txBody>
          <a:bodyPr>
            <a:normAutofit fontScale="92500" lnSpcReduction="20000"/>
          </a:bodyPr>
          <a:lstStyle/>
          <a:p>
            <a:pPr marL="0" indent="0">
              <a:buNone/>
            </a:pPr>
            <a:r>
              <a:rPr lang="hu-HU" b="1" dirty="0"/>
              <a:t>Szerepek:</a:t>
            </a:r>
          </a:p>
          <a:p>
            <a:r>
              <a:rPr lang="hu-HU" i="1" dirty="0"/>
              <a:t>„Kistanár”: </a:t>
            </a:r>
            <a:r>
              <a:rPr lang="hu-HU" dirty="0"/>
              <a:t>Feladata, hogy megbizonyosodjon arról, hogy mindenki érti-e a feladatot a csoporton belül. </a:t>
            </a:r>
            <a:r>
              <a:rPr lang="hu-HU" u="sng" dirty="0"/>
              <a:t>Csak</a:t>
            </a:r>
            <a:r>
              <a:rPr lang="hu-HU" dirty="0"/>
              <a:t> ő kérheti a tanár segítségét, ha szükséges,.</a:t>
            </a:r>
          </a:p>
          <a:p>
            <a:r>
              <a:rPr lang="hu-HU" i="1" dirty="0"/>
              <a:t>„Beszámoló”: </a:t>
            </a:r>
            <a:r>
              <a:rPr lang="hu-HU" dirty="0"/>
              <a:t>Feladata a munka végeztével az osztály tájékoztatása a csoport munkájáról.</a:t>
            </a:r>
          </a:p>
          <a:p>
            <a:r>
              <a:rPr lang="hu-HU" i="1" dirty="0"/>
              <a:t>„Jegyzetelő”: </a:t>
            </a:r>
            <a:r>
              <a:rPr lang="hu-HU" dirty="0"/>
              <a:t>Feljegyzéseket készít a csoportvitákról, összefoglalja a csoport munkáját, összeállítja a csoport írásbeli munkáját.</a:t>
            </a:r>
          </a:p>
          <a:p>
            <a:r>
              <a:rPr lang="hu-HU" i="1" dirty="0"/>
              <a:t>„Anyagfelelős”: </a:t>
            </a:r>
            <a:r>
              <a:rPr lang="hu-HU" dirty="0"/>
              <a:t>Biztosítja az összes eszközt a csoport munkájához, és kiegészítő forrásanyagot gyűjt (szótár, folyóirat, enciklopédia, stb.). Ellenőrzi, segíti az eszközök felhasználását. Bevonja a csoport tagjait az eszközök, segédanyagok kezelésébe, munka utáni rendrakásba.</a:t>
            </a:r>
          </a:p>
          <a:p>
            <a:r>
              <a:rPr lang="hu-HU" i="1" dirty="0"/>
              <a:t>„Rendfelelős”: </a:t>
            </a:r>
            <a:r>
              <a:rPr lang="hu-HU" dirty="0"/>
              <a:t>Segíti a csoport kommunikációját. Segíti megoldani a csoporton belüli konfliktusokat. Ösztönzi a csoporttagokat a munkában való aktív részvételre.</a:t>
            </a:r>
          </a:p>
          <a:p>
            <a:endParaRPr lang="hu-HU" dirty="0"/>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24</a:t>
            </a:fld>
            <a:endParaRPr lang="hu-HU"/>
          </a:p>
        </p:txBody>
      </p:sp>
    </p:spTree>
    <p:extLst>
      <p:ext uri="{BB962C8B-B14F-4D97-AF65-F5344CB8AC3E}">
        <p14:creationId xmlns:p14="http://schemas.microsoft.com/office/powerpoint/2010/main" val="3321831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pPr marL="0" indent="0">
              <a:buNone/>
            </a:pPr>
            <a:r>
              <a:rPr lang="hu-HU" b="1" dirty="0"/>
              <a:t>Szerepekkel kapcsolatos szabályok</a:t>
            </a:r>
          </a:p>
          <a:p>
            <a:r>
              <a:rPr lang="hu-HU" dirty="0"/>
              <a:t>A </a:t>
            </a:r>
            <a:r>
              <a:rPr lang="hu-HU" b="1" dirty="0"/>
              <a:t>szerepek rotációja </a:t>
            </a:r>
            <a:r>
              <a:rPr lang="hu-HU" dirty="0"/>
              <a:t>fontos követelmény. A szerepeket a csoport tagjainak el kell fogadniuk, betöltésük közben ki kell alakítani azokat a készségeket, amelyek alkalmassá teszik őket a szerep fenntartására. Egy szerep teljesítése alatt a kiscsoport tagjainak elvárásaira adott megfelelő választ értjük (</a:t>
            </a:r>
            <a:r>
              <a:rPr lang="hu-HU" i="1" dirty="0" err="1"/>
              <a:t>Goslin</a:t>
            </a:r>
            <a:r>
              <a:rPr lang="hu-HU" i="1" dirty="0"/>
              <a:t>, </a:t>
            </a:r>
            <a:r>
              <a:rPr lang="hu-HU" dirty="0"/>
              <a:t>1995), amely válaszok olyan magatartásformák, amelynek teljesítését mindenkitől elvárják a csoporton belül (</a:t>
            </a:r>
            <a:r>
              <a:rPr lang="hu-HU" i="1" dirty="0"/>
              <a:t>Kozma, </a:t>
            </a:r>
            <a:r>
              <a:rPr lang="hu-HU" dirty="0"/>
              <a:t>1999). Az együttműködési normák és szerepek fontos feladata egy olyan helyzet létrehozása, amelyben a diákok megértik a velük szemben támasztott elvárásokat, és képesek tanári felügyelet </a:t>
            </a:r>
            <a:r>
              <a:rPr lang="hu-HU" u="sng" dirty="0"/>
              <a:t>nélkül</a:t>
            </a:r>
            <a:r>
              <a:rPr lang="hu-HU" dirty="0"/>
              <a:t> is dolgozni.</a:t>
            </a:r>
          </a:p>
          <a:p>
            <a:endParaRPr lang="hu-HU" dirty="0"/>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25</a:t>
            </a:fld>
            <a:endParaRPr lang="hu-HU"/>
          </a:p>
        </p:txBody>
      </p:sp>
    </p:spTree>
    <p:extLst>
      <p:ext uri="{BB962C8B-B14F-4D97-AF65-F5344CB8AC3E}">
        <p14:creationId xmlns:p14="http://schemas.microsoft.com/office/powerpoint/2010/main" val="3321831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r>
              <a:rPr lang="hu-HU" dirty="0"/>
              <a:t>Az eltérő csoportfeladatok alkalmazásán keresztül cél az együttműködés elősegítése és a csoportok közötti </a:t>
            </a:r>
            <a:r>
              <a:rPr lang="hu-HU" b="1" dirty="0"/>
              <a:t>versengés kiiktatása</a:t>
            </a:r>
            <a:r>
              <a:rPr lang="hu-HU" dirty="0"/>
              <a:t>. A </a:t>
            </a:r>
            <a:r>
              <a:rPr lang="hu-HU" dirty="0" err="1"/>
              <a:t>KIP-pel</a:t>
            </a:r>
            <a:r>
              <a:rPr lang="hu-HU" dirty="0"/>
              <a:t> ellentétben Más tanítási-tanulási módszerek esetében a versengésnek, mint a csoporton belüli státus és szerepelnyerés elősegítőjének fontos szerepet tulajdonítunk (</a:t>
            </a:r>
            <a:r>
              <a:rPr lang="hu-HU" i="1" dirty="0"/>
              <a:t>Fülöp</a:t>
            </a:r>
            <a:r>
              <a:rPr lang="hu-HU" dirty="0"/>
              <a:t>, 2001). </a:t>
            </a:r>
          </a:p>
          <a:p>
            <a:r>
              <a:rPr lang="hu-HU" dirty="0"/>
              <a:t>Gondoljuk csak végig, ha minden csoport azonos feladatot kapna, nagy valószínűséggel az a csoport oldaná meg legszínvonalasabban a munkát, ahol a feladat által igényelt legmagasabb kompetenciával rendelkező gyerekek vannak. Ez a többi csoport számára visszahúzó erő lenne.</a:t>
            </a:r>
          </a:p>
        </p:txBody>
      </p:sp>
      <p:sp>
        <p:nvSpPr>
          <p:cNvPr id="5" name="Dia számának helye 4"/>
          <p:cNvSpPr>
            <a:spLocks noGrp="1"/>
          </p:cNvSpPr>
          <p:nvPr>
            <p:ph type="sldNum" sz="quarter" idx="12"/>
          </p:nvPr>
        </p:nvSpPr>
        <p:spPr/>
        <p:txBody>
          <a:bodyPr/>
          <a:lstStyle/>
          <a:p>
            <a:fld id="{06DAE072-3094-42AC-B057-63A3F5437200}" type="slidenum">
              <a:rPr lang="hu-HU" smtClean="0"/>
              <a:pPr/>
              <a:t>26</a:t>
            </a:fld>
            <a:endParaRPr lang="hu-HU"/>
          </a:p>
        </p:txBody>
      </p:sp>
    </p:spTree>
    <p:extLst>
      <p:ext uri="{BB962C8B-B14F-4D97-AF65-F5344CB8AC3E}">
        <p14:creationId xmlns:p14="http://schemas.microsoft.com/office/powerpoint/2010/main" val="3321831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r>
              <a:rPr lang="hu-HU" dirty="0"/>
              <a:t>Mivel az egyéni megbízhatóság szintén fontos jellemzője a csoportmunkának, ezért a gyerekek a csoportbeszámoló után egyéni </a:t>
            </a:r>
            <a:r>
              <a:rPr lang="hu-HU" b="1" dirty="0"/>
              <a:t>differenciált feladatot kapnak, amely megoldásához minden esetben fel kell használniuk a csoportmunka eredményét</a:t>
            </a:r>
            <a:r>
              <a:rPr lang="hu-HU" dirty="0"/>
              <a:t>.</a:t>
            </a:r>
          </a:p>
          <a:p>
            <a:r>
              <a:rPr lang="hu-HU" dirty="0"/>
              <a:t> Az egyéni feladatban a tanulók saját szavaikkal írják le a kérdésekre a válaszaikat, és összefoglalják, hogy milyen ismeretet sajátítottak el.</a:t>
            </a:r>
          </a:p>
          <a:p>
            <a:r>
              <a:rPr lang="hu-HU" dirty="0"/>
              <a:t>Amikor az egyéni feladatokban feltett kérdésekre kell válaszolniuk, megtanulják</a:t>
            </a:r>
            <a:r>
              <a:rPr lang="hu-HU"/>
              <a:t>, hogyan fejezzék </a:t>
            </a:r>
            <a:r>
              <a:rPr lang="hu-HU" dirty="0"/>
              <a:t>ki világosan gondolataikat, és hogyan építsék fel érvelésüket írásban.</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27</a:t>
            </a:fld>
            <a:endParaRPr lang="hu-HU"/>
          </a:p>
        </p:txBody>
      </p:sp>
    </p:spTree>
    <p:extLst>
      <p:ext uri="{BB962C8B-B14F-4D97-AF65-F5344CB8AC3E}">
        <p14:creationId xmlns:p14="http://schemas.microsoft.com/office/powerpoint/2010/main" val="3321831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544616"/>
          </a:xfrm>
        </p:spPr>
        <p:txBody>
          <a:bodyPr>
            <a:normAutofit fontScale="92500" lnSpcReduction="20000"/>
          </a:bodyPr>
          <a:lstStyle/>
          <a:p>
            <a:pPr>
              <a:buNone/>
            </a:pPr>
            <a:r>
              <a:rPr lang="hu-HU" dirty="0"/>
              <a:t>A Komplex Instrukciós Program alkalmazásának elvárt eredményei:</a:t>
            </a:r>
          </a:p>
          <a:p>
            <a:r>
              <a:rPr lang="hu-HU" dirty="0"/>
              <a:t>A csoportmunkán alapuló Komplex Instrukciós Program bevezetésének eredményeként a hátrányos helyzetű tanulók osztálytermi rangsorban elfoglalt helyében, hierarchiájában pozitív változás áll be.</a:t>
            </a:r>
          </a:p>
          <a:p>
            <a:r>
              <a:rPr lang="hu-HU" dirty="0"/>
              <a:t>A pedagógus órai irányító szerepének csökkenése a tanulók interakciójának, közös tevékenységének, munkavégzésének növekedéséhez vezet, vagyis a tanári utasítás, beavatkozás visszaszorítása a gyerekek önálló, a kijelölt tanulói szerepeknek megfelelő munkavégzésére pozitív hatással van.</a:t>
            </a:r>
          </a:p>
          <a:p>
            <a:r>
              <a:rPr lang="hu-HU" dirty="0"/>
              <a:t>A Komplex Instrukciós Programban a státuszkezelésre irányuló segítségadás pozitívan hat a tanárok órai munkájára és a státuszproblémák kezelésének elsajátítására.</a:t>
            </a:r>
          </a:p>
          <a:p>
            <a:r>
              <a:rPr lang="hu-HU" dirty="0"/>
              <a:t>A program alkalmazásának eredményeként a hátrányos helyzetű tanulók tanulmányi eredménye javul.</a:t>
            </a:r>
          </a:p>
          <a:p>
            <a:pPr>
              <a:buNone/>
            </a:pPr>
            <a:r>
              <a:rPr lang="hu-HU" dirty="0">
                <a:solidFill>
                  <a:schemeClr val="tx2">
                    <a:lumMod val="60000"/>
                    <a:lumOff val="40000"/>
                  </a:schemeClr>
                </a:solidFill>
              </a:rPr>
              <a:t>EGYÉNI VÉLEMÉNYEK, TAPASZTALATOK?</a:t>
            </a:r>
          </a:p>
        </p:txBody>
      </p:sp>
      <p:sp>
        <p:nvSpPr>
          <p:cNvPr id="5" name="Dia számának helye 4"/>
          <p:cNvSpPr>
            <a:spLocks noGrp="1"/>
          </p:cNvSpPr>
          <p:nvPr>
            <p:ph type="sldNum" sz="quarter" idx="12"/>
          </p:nvPr>
        </p:nvSpPr>
        <p:spPr/>
        <p:txBody>
          <a:bodyPr/>
          <a:lstStyle/>
          <a:p>
            <a:fld id="{06DAE072-3094-42AC-B057-63A3F5437200}" type="slidenum">
              <a:rPr lang="hu-HU" smtClean="0"/>
              <a:pPr/>
              <a:t>28</a:t>
            </a:fld>
            <a:endParaRPr lang="hu-HU"/>
          </a:p>
        </p:txBody>
      </p:sp>
    </p:spTree>
    <p:extLst>
      <p:ext uri="{BB962C8B-B14F-4D97-AF65-F5344CB8AC3E}">
        <p14:creationId xmlns:p14="http://schemas.microsoft.com/office/powerpoint/2010/main" val="3321831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20688"/>
            <a:ext cx="7488832" cy="5688632"/>
          </a:xfrm>
        </p:spPr>
        <p:txBody>
          <a:bodyPr>
            <a:normAutofit fontScale="85000" lnSpcReduction="20000"/>
          </a:bodyPr>
          <a:lstStyle/>
          <a:p>
            <a:pPr>
              <a:buNone/>
            </a:pPr>
            <a:r>
              <a:rPr lang="hu-HU" b="1" dirty="0"/>
              <a:t>Az órai munka szervezése</a:t>
            </a:r>
          </a:p>
          <a:p>
            <a:r>
              <a:rPr lang="hu-HU" dirty="0"/>
              <a:t>A KIP szerint szükség van az </a:t>
            </a:r>
            <a:r>
              <a:rPr lang="hu-HU" b="1" dirty="0"/>
              <a:t>iskolai és osztálytermi munka reformjára, mert </a:t>
            </a:r>
            <a:r>
              <a:rPr lang="hu-HU" dirty="0"/>
              <a:t>a jelenlegi tananyag sok tekintetben figyelmen kívül hagyja az osztályban a leszakadókat, és az átlagos, vagy az átlag feletti képességekkel rendelkező tanulóknak szól. A tantervnek olyan elsajátítandó ismereteket is kell tartalmaznia, amelyek a feladatok sokféleségét kínálják, biztosítják a leszakadók felzárkóztatását, minden tanulót sikerélményhez juttatnak, színes, életszerű, több oldalról megközelíthető és kreatív gondolkodásra késztetnek.</a:t>
            </a:r>
          </a:p>
          <a:p>
            <a:r>
              <a:rPr lang="hu-HU" dirty="0"/>
              <a:t>Az a tapasztalat, hogy a tanárok néhány tanulót minden feladat elvégzésére alkalmasnak tartanak, egyes tanulókról pedig éppen az ellenkezőjét feltételezik. Ha ezen a téren a pedagógusok szemléletében változás következik be, akkor máris lépések  történnek az esélyegyenlőség megteremtésére, a leszakadók felzárkóztatására, és elkerülhetővé válik, hogy csak néhány tanulót tartsanak alkalmasnak a feladatok elvégzésére. </a:t>
            </a:r>
          </a:p>
          <a:p>
            <a:r>
              <a:rPr lang="hu-HU" dirty="0"/>
              <a:t>Ha egy tanuló a csoport munkájában kevésbé vesz részt, akkor a tananyag elsajátítása is alacsonyabb szintű, különösen azoknál a feladatoknál, ahol magasabb gondolkodási képességre van szükség</a:t>
            </a:r>
            <a:br>
              <a:rPr lang="hu-HU" dirty="0"/>
            </a:br>
            <a:r>
              <a:rPr lang="hu-HU" dirty="0">
                <a:solidFill>
                  <a:schemeClr val="tx2">
                    <a:lumMod val="60000"/>
                    <a:lumOff val="40000"/>
                  </a:schemeClr>
                </a:solidFill>
              </a:rPr>
              <a:t>EGYÉNI VÉLEMÉNYEK, TAPASZTALATOK?</a:t>
            </a:r>
          </a:p>
        </p:txBody>
      </p:sp>
      <p:sp>
        <p:nvSpPr>
          <p:cNvPr id="5" name="Dia számának helye 4"/>
          <p:cNvSpPr>
            <a:spLocks noGrp="1"/>
          </p:cNvSpPr>
          <p:nvPr>
            <p:ph type="sldNum" sz="quarter" idx="12"/>
          </p:nvPr>
        </p:nvSpPr>
        <p:spPr/>
        <p:txBody>
          <a:bodyPr/>
          <a:lstStyle/>
          <a:p>
            <a:fld id="{06DAE072-3094-42AC-B057-63A3F5437200}" type="slidenum">
              <a:rPr lang="hu-HU" smtClean="0"/>
              <a:pPr/>
              <a:t>29</a:t>
            </a:fld>
            <a:endParaRPr lang="hu-HU"/>
          </a:p>
        </p:txBody>
      </p:sp>
    </p:spTree>
    <p:extLst>
      <p:ext uri="{BB962C8B-B14F-4D97-AF65-F5344CB8AC3E}">
        <p14:creationId xmlns:p14="http://schemas.microsoft.com/office/powerpoint/2010/main" val="332183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r>
              <a:rPr lang="hu-HU" dirty="0"/>
              <a:t>Az amerikai Stanford Egyetem által kidolgozott </a:t>
            </a:r>
            <a:r>
              <a:rPr lang="hu-HU" dirty="0" err="1"/>
              <a:t>Complex</a:t>
            </a:r>
            <a:r>
              <a:rPr lang="hu-HU" dirty="0"/>
              <a:t> </a:t>
            </a:r>
            <a:r>
              <a:rPr lang="hu-HU" dirty="0" err="1"/>
              <a:t>Instruction</a:t>
            </a:r>
            <a:r>
              <a:rPr lang="hu-HU" dirty="0"/>
              <a:t> Program olyan speciális kooperatív tanítási eljárás, amely lehetővé teszi a tanárok számára a magas szintű csoportmunka szervezését olyan osztályokban, ahol a tanulók közötti tudásbeli különbség és kifejezőkészség tág határok között mozog, és az osztályban végzett munka eredményeként </a:t>
            </a:r>
            <a:r>
              <a:rPr lang="hu-HU" b="1" dirty="0"/>
              <a:t>a tanulók leszakadását lassítja vagy megakadályozza</a:t>
            </a:r>
            <a:r>
              <a:rPr lang="hu-HU" dirty="0"/>
              <a:t>.</a:t>
            </a:r>
          </a:p>
          <a:p>
            <a:r>
              <a:rPr lang="hu-HU" dirty="0"/>
              <a:t> A módszert a Stanford Egyetem fejlesztette ki </a:t>
            </a:r>
            <a:r>
              <a:rPr lang="hu-HU" i="1" dirty="0"/>
              <a:t>E. Cohen </a:t>
            </a:r>
            <a:r>
              <a:rPr lang="hu-HU" dirty="0"/>
              <a:t>és </a:t>
            </a:r>
            <a:r>
              <a:rPr lang="hu-HU" i="1" dirty="0"/>
              <a:t>R. </a:t>
            </a:r>
            <a:r>
              <a:rPr lang="hu-HU" i="1" dirty="0" err="1"/>
              <a:t>Lotan</a:t>
            </a:r>
            <a:r>
              <a:rPr lang="hu-HU" i="1" dirty="0"/>
              <a:t> </a:t>
            </a:r>
            <a:r>
              <a:rPr lang="hu-HU" dirty="0"/>
              <a:t>vezetésével.</a:t>
            </a:r>
          </a:p>
        </p:txBody>
      </p:sp>
      <p:sp>
        <p:nvSpPr>
          <p:cNvPr id="6" name="Dia számának helye 5"/>
          <p:cNvSpPr>
            <a:spLocks noGrp="1"/>
          </p:cNvSpPr>
          <p:nvPr>
            <p:ph type="sldNum" sz="quarter" idx="12"/>
          </p:nvPr>
        </p:nvSpPr>
        <p:spPr/>
        <p:txBody>
          <a:bodyPr/>
          <a:lstStyle/>
          <a:p>
            <a:fld id="{06DAE072-3094-42AC-B057-63A3F5437200}" type="slidenum">
              <a:rPr lang="hu-HU" smtClean="0"/>
              <a:pPr/>
              <a:t>3</a:t>
            </a:fld>
            <a:endParaRPr lang="hu-HU"/>
          </a:p>
        </p:txBody>
      </p:sp>
    </p:spTree>
    <p:extLst>
      <p:ext uri="{BB962C8B-B14F-4D97-AF65-F5344CB8AC3E}">
        <p14:creationId xmlns:p14="http://schemas.microsoft.com/office/powerpoint/2010/main" val="2034537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pPr>
              <a:buNone/>
            </a:pPr>
            <a:r>
              <a:rPr lang="hu-HU" b="1" dirty="0"/>
              <a:t>Az osztály, mint szocializációs közeg</a:t>
            </a:r>
          </a:p>
          <a:p>
            <a:pPr>
              <a:buNone/>
            </a:pPr>
            <a:r>
              <a:rPr lang="hu-HU" b="1" u="sng" dirty="0"/>
              <a:t>Szükséges lépések:</a:t>
            </a:r>
          </a:p>
          <a:p>
            <a:r>
              <a:rPr lang="hu-HU" b="1" dirty="0"/>
              <a:t>differenciálás</a:t>
            </a:r>
          </a:p>
          <a:p>
            <a:r>
              <a:rPr lang="hu-HU" b="1" dirty="0"/>
              <a:t>„nyitott végű” feladaton dolgozni</a:t>
            </a:r>
          </a:p>
          <a:p>
            <a:r>
              <a:rPr lang="hu-HU" b="1" dirty="0"/>
              <a:t>egyenlő munkavégzés elve</a:t>
            </a:r>
          </a:p>
          <a:p>
            <a:pPr>
              <a:buNone/>
            </a:pPr>
            <a:endParaRPr lang="hu-HU" dirty="0"/>
          </a:p>
          <a:p>
            <a:pPr>
              <a:buNone/>
            </a:pPr>
            <a:r>
              <a:rPr lang="hu-HU" dirty="0">
                <a:solidFill>
                  <a:schemeClr val="tx2">
                    <a:lumMod val="60000"/>
                    <a:lumOff val="40000"/>
                  </a:schemeClr>
                </a:solidFill>
              </a:rPr>
              <a:t>EGYÉNI VÉLEMÉNYEK, TAPASZTALATOK?</a:t>
            </a:r>
          </a:p>
          <a:p>
            <a:pPr>
              <a:buNone/>
            </a:pP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30</a:t>
            </a:fld>
            <a:endParaRPr lang="hu-HU"/>
          </a:p>
        </p:txBody>
      </p:sp>
    </p:spTree>
    <p:extLst>
      <p:ext uri="{BB962C8B-B14F-4D97-AF65-F5344CB8AC3E}">
        <p14:creationId xmlns:p14="http://schemas.microsoft.com/office/powerpoint/2010/main" val="3321831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lnSpcReduction="10000"/>
          </a:bodyPr>
          <a:lstStyle/>
          <a:p>
            <a:pPr>
              <a:buNone/>
            </a:pPr>
            <a:r>
              <a:rPr lang="hu-HU" b="1" dirty="0"/>
              <a:t>A képességek sokfélesége</a:t>
            </a:r>
          </a:p>
          <a:p>
            <a:r>
              <a:rPr lang="hu-HU" dirty="0"/>
              <a:t>A pedagógusok az összes feladat elvégzéséhez szükséges képességet számba veszik és egyeztetik a részfeladatokkal, </a:t>
            </a:r>
            <a:r>
              <a:rPr lang="hu-HU" b="1" dirty="0"/>
              <a:t>tudatosítják a tanulókban, hogy nincs közöttük olyan, aki mindenhez egyformán kitűnően ért, és azt, hogy mindenki talál olyan feladatot, amelynek a megoldására maradéktalanul képes, amely </a:t>
            </a:r>
            <a:r>
              <a:rPr lang="hu-HU" dirty="0"/>
              <a:t>figyelemfelhívással tulajdonképpen az első motiválás, kíváncsiság felkeltése is megtörténik.</a:t>
            </a:r>
          </a:p>
          <a:p>
            <a:r>
              <a:rPr lang="hu-HU" dirty="0"/>
              <a:t>Bár a sokféle képesség felhasználására irányuló nevelés csökkenti a tanulók közötti különbségeket, számolni kell azzal, hogy a gyerekek fejében ott található régről beivódva a csoportban kialakult tanulói rangsor.</a:t>
            </a:r>
          </a:p>
          <a:p>
            <a:pPr>
              <a:buNone/>
            </a:pPr>
            <a:r>
              <a:rPr lang="hu-HU" dirty="0">
                <a:solidFill>
                  <a:schemeClr val="tx2">
                    <a:lumMod val="60000"/>
                    <a:lumOff val="40000"/>
                  </a:schemeClr>
                </a:solidFill>
              </a:rPr>
              <a:t>EGYÉNI VÉLEMÉNYEK, TAPASZTALATOK?</a:t>
            </a:r>
          </a:p>
          <a:p>
            <a:endParaRPr lang="hu-HU" dirty="0"/>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31</a:t>
            </a:fld>
            <a:endParaRPr lang="hu-HU"/>
          </a:p>
        </p:txBody>
      </p:sp>
    </p:spTree>
    <p:extLst>
      <p:ext uri="{BB962C8B-B14F-4D97-AF65-F5344CB8AC3E}">
        <p14:creationId xmlns:p14="http://schemas.microsoft.com/office/powerpoint/2010/main" val="332183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85000" lnSpcReduction="10000"/>
          </a:bodyPr>
          <a:lstStyle/>
          <a:p>
            <a:r>
              <a:rPr lang="hu-HU" dirty="0"/>
              <a:t>Néhány szülő attól tart, hogy a gyengébb tanulmányi eredményt felmutató gyerekek gyakoribb szerephez jutása csökkentheti saját gyermekük órai munkában való részvételét, teljesítményét. A Programban azonban ettől nem kell tartani, mivel a feladatok mindenkinek szólnak, lehetővé téve az eltérő képességű gyerekek aktív részvételét a munkában. </a:t>
            </a:r>
          </a:p>
          <a:p>
            <a:r>
              <a:rPr lang="hu-HU" i="1" dirty="0"/>
              <a:t>Loránd Ferenc (1997) </a:t>
            </a:r>
            <a:r>
              <a:rPr lang="hu-HU" dirty="0"/>
              <a:t>úgy véli, hogy a jobb képességű tanulók invenciózusabb kezdeményezései, sokoldalúbb érdeklődése, intenzívebb tanulási motiváltsága – a csoporttörténések belső dinamikája következtében – a tanulásban lemaradtakra is motiválóan hatnak. A kiválóságot nem valamiféle kiváltságként, hanem a gyengébbekkel való törődés, együttműködés kötelezettségeként kell értelmezni, amely a kooperatív ismeretelsajátítás egyik segítője.</a:t>
            </a:r>
          </a:p>
          <a:p>
            <a:r>
              <a:rPr lang="hu-HU" dirty="0"/>
              <a:t>A heterogén csoportban dolgozó jó képességű, tehetséges gyerekek számára a fejlődés útját a széleskörűen alkalmazott csoportmunka, valamint a differenciált egyéni feladatok jelentik.</a:t>
            </a:r>
          </a:p>
          <a:p>
            <a:pPr>
              <a:buNone/>
            </a:pPr>
            <a:r>
              <a:rPr lang="hu-HU" dirty="0">
                <a:solidFill>
                  <a:schemeClr val="tx2">
                    <a:lumMod val="60000"/>
                    <a:lumOff val="40000"/>
                  </a:schemeClr>
                </a:solidFill>
              </a:rPr>
              <a:t>EGYÉNI VÉLEMÉNYEK, TAPASZTALATOK?</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32</a:t>
            </a:fld>
            <a:endParaRPr lang="hu-HU"/>
          </a:p>
        </p:txBody>
      </p:sp>
    </p:spTree>
    <p:extLst>
      <p:ext uri="{BB962C8B-B14F-4D97-AF65-F5344CB8AC3E}">
        <p14:creationId xmlns:p14="http://schemas.microsoft.com/office/powerpoint/2010/main" val="3321831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708920"/>
            <a:ext cx="6965245" cy="1202485"/>
          </a:xfrm>
        </p:spPr>
        <p:txBody>
          <a:bodyPr>
            <a:normAutofit fontScale="90000"/>
          </a:bodyPr>
          <a:lstStyle/>
          <a:p>
            <a:r>
              <a:rPr lang="hu-HU" b="1" dirty="0"/>
              <a:t>Hátrányos helyzetű gyerekek az iskolában</a:t>
            </a:r>
            <a:endParaRPr lang="hu-HU" dirty="0"/>
          </a:p>
        </p:txBody>
      </p:sp>
      <p:sp>
        <p:nvSpPr>
          <p:cNvPr id="4" name="Dia számának helye 3"/>
          <p:cNvSpPr>
            <a:spLocks noGrp="1"/>
          </p:cNvSpPr>
          <p:nvPr>
            <p:ph type="sldNum" sz="quarter" idx="12"/>
          </p:nvPr>
        </p:nvSpPr>
        <p:spPr/>
        <p:txBody>
          <a:bodyPr/>
          <a:lstStyle/>
          <a:p>
            <a:fld id="{06DAE072-3094-42AC-B057-63A3F5437200}" type="slidenum">
              <a:rPr lang="hu-HU" smtClean="0"/>
              <a:pPr/>
              <a:t>33</a:t>
            </a:fld>
            <a:endParaRPr lang="hu-H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85000" lnSpcReduction="20000"/>
          </a:bodyPr>
          <a:lstStyle/>
          <a:p>
            <a:r>
              <a:rPr lang="hu-HU" dirty="0"/>
              <a:t>Ma a magyar iskolákban a szülők iskolai végzettségének szinte automatikus leképeződése jelenti az egyik fő veszélyt (</a:t>
            </a:r>
            <a:r>
              <a:rPr lang="hu-HU" i="1" dirty="0"/>
              <a:t>Kozma, 2000).</a:t>
            </a:r>
          </a:p>
          <a:p>
            <a:r>
              <a:rPr lang="fr-FR" dirty="0"/>
              <a:t>A családi háttér, mint egy</a:t>
            </a:r>
            <a:r>
              <a:rPr lang="hu-HU" dirty="0"/>
              <a:t> sokdimenziós egyenlőtlenségi tér ragadható meg, amelyet befolyásol a szülők társadalmi pozíciója, a család kulturális státusza, a kultúra közvetítőinek igénybevétele, a szülők anyagi helyzete és a család lakóhelye. A hátrányos helyzetű – legtöbbször a cigány etnikumhoz tartozó – gyerekek iskolai sikertelensége gyakran a </a:t>
            </a:r>
            <a:r>
              <a:rPr lang="hu-HU" b="1" dirty="0"/>
              <a:t>hátrányos szociokulturális háttérrel – kulturális különbözőséggel, az iskolába </a:t>
            </a:r>
            <a:r>
              <a:rPr lang="hu-HU" dirty="0"/>
              <a:t>lépés előtti lemaradással, hátránnyal – és a </a:t>
            </a:r>
            <a:r>
              <a:rPr lang="hu-HU" b="1" dirty="0"/>
              <a:t>nyelvi kifejezőkészség hiányával </a:t>
            </a:r>
            <a:r>
              <a:rPr lang="hu-HU" dirty="0"/>
              <a:t>magyarázható. </a:t>
            </a:r>
          </a:p>
          <a:p>
            <a:r>
              <a:rPr lang="hu-HU" i="1" dirty="0" err="1"/>
              <a:t>Gyarmathy</a:t>
            </a:r>
            <a:r>
              <a:rPr lang="hu-HU" i="1" dirty="0"/>
              <a:t> Éva (2010) megerősíti, hogy a hátrányos helyzetű </a:t>
            </a:r>
            <a:r>
              <a:rPr lang="hu-HU" dirty="0"/>
              <a:t>családokban felnövő gyerekek iskolai sikertelenségének legfőbb oka, hogy otthon korlátozott verbalitással találkoznak. A  hátrányos helyzetű gyerekek részére az otthoni beszéd, a környezetükben lévő felnőttek beszédmodellje a meghatározó.</a:t>
            </a:r>
          </a:p>
          <a:p>
            <a:r>
              <a:rPr lang="hu-HU" dirty="0"/>
              <a:t>Esetükben a társalgások kevés szókincshez kötöttek, esetleg ritkábbak.</a:t>
            </a:r>
          </a:p>
          <a:p>
            <a:pPr>
              <a:buNone/>
            </a:pPr>
            <a:r>
              <a:rPr lang="hu-HU" dirty="0">
                <a:solidFill>
                  <a:schemeClr val="tx2">
                    <a:lumMod val="60000"/>
                    <a:lumOff val="40000"/>
                  </a:schemeClr>
                </a:solidFill>
              </a:rPr>
              <a:t>EGYÉNI VÉLEMÉNYEK, TAPASZTALATOK?</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34</a:t>
            </a:fld>
            <a:endParaRPr lang="hu-HU"/>
          </a:p>
        </p:txBody>
      </p:sp>
    </p:spTree>
    <p:extLst>
      <p:ext uri="{BB962C8B-B14F-4D97-AF65-F5344CB8AC3E}">
        <p14:creationId xmlns:p14="http://schemas.microsoft.com/office/powerpoint/2010/main" val="3321831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lnSpcReduction="10000"/>
          </a:bodyPr>
          <a:lstStyle/>
          <a:p>
            <a:r>
              <a:rPr lang="hu-HU" dirty="0"/>
              <a:t>Míg az értelmiségi környezetből induló gyerekek észrevétlenül „feltöltődnek”az iskolára, az iskola nyelvezete nekik szól, addig azok a gyerekek, akik nem birtokolják az </a:t>
            </a:r>
            <a:r>
              <a:rPr lang="hu-HU" b="1" dirty="0"/>
              <a:t>iskola nyelvezetét és az iskolai környezet kódjait, lemaradnak és kicsi </a:t>
            </a:r>
            <a:r>
              <a:rPr lang="hu-HU" dirty="0"/>
              <a:t>lesz annak a valószínűsége, hogy az iskola világában otthonosan mozogjanak. </a:t>
            </a:r>
          </a:p>
          <a:p>
            <a:r>
              <a:rPr lang="hu-HU" dirty="0"/>
              <a:t>A fő veszélyt az jelenti, hogy e réteg-specifikus hátrányok az iskoláztatási idő alatt állandósulhatnak, rögzülhetnek, az iskolából leszakadóknak mobilitásra esélyük sincs, márpedig az egyének közt kialakult hierarchia határozza meg az életutat (</a:t>
            </a:r>
            <a:r>
              <a:rPr lang="hu-HU" i="1" dirty="0"/>
              <a:t>Buda, 1999).</a:t>
            </a:r>
          </a:p>
          <a:p>
            <a:r>
              <a:rPr lang="hu-HU" i="1" dirty="0"/>
              <a:t> A </a:t>
            </a:r>
            <a:r>
              <a:rPr lang="hu-HU" b="1" i="1" dirty="0"/>
              <a:t>hierarchikus sorrend megváltoztatása, a pozíciók kiharcolása </a:t>
            </a:r>
            <a:r>
              <a:rPr lang="hu-HU" b="1" i="1" dirty="0" err="1"/>
              <a:t>az</a:t>
            </a:r>
            <a:r>
              <a:rPr lang="hu-HU" dirty="0" err="1"/>
              <a:t>egyén</a:t>
            </a:r>
            <a:r>
              <a:rPr lang="hu-HU" dirty="0"/>
              <a:t> feladata, amely végső soron a felemelkedés, a mobilitás záloga.</a:t>
            </a:r>
          </a:p>
        </p:txBody>
      </p:sp>
      <p:sp>
        <p:nvSpPr>
          <p:cNvPr id="5" name="Dia számának helye 4"/>
          <p:cNvSpPr>
            <a:spLocks noGrp="1"/>
          </p:cNvSpPr>
          <p:nvPr>
            <p:ph type="sldNum" sz="quarter" idx="12"/>
          </p:nvPr>
        </p:nvSpPr>
        <p:spPr/>
        <p:txBody>
          <a:bodyPr/>
          <a:lstStyle/>
          <a:p>
            <a:fld id="{06DAE072-3094-42AC-B057-63A3F5437200}" type="slidenum">
              <a:rPr lang="hu-HU" smtClean="0"/>
              <a:pPr/>
              <a:t>35</a:t>
            </a:fld>
            <a:endParaRPr lang="hu-HU"/>
          </a:p>
        </p:txBody>
      </p:sp>
    </p:spTree>
    <p:extLst>
      <p:ext uri="{BB962C8B-B14F-4D97-AF65-F5344CB8AC3E}">
        <p14:creationId xmlns:p14="http://schemas.microsoft.com/office/powerpoint/2010/main" val="3321831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10000"/>
          </a:bodyPr>
          <a:lstStyle/>
          <a:p>
            <a:r>
              <a:rPr lang="hu-HU" dirty="0"/>
              <a:t>A hátrányos helyzetű tanulókat gyakran a „problémás tanulók” jelzővel illetik, legtöbbször </a:t>
            </a:r>
            <a:r>
              <a:rPr lang="hu-HU" b="1" dirty="0"/>
              <a:t>nyelvi kifejezőkészségük szegénysége miatt, vagyis a </a:t>
            </a:r>
            <a:r>
              <a:rPr lang="hu-HU" dirty="0"/>
              <a:t>leggyakoribb ok, ami miatt a hátrányos helyzetű gyerekek sikertelenek az iskolában, a nyelvi lemaradás, a szegényes szókincs, ami miatt az iskolában a közösség nem fogadja el őket, kirekesztődnek, peremre szorulnak. </a:t>
            </a:r>
          </a:p>
          <a:p>
            <a:r>
              <a:rPr lang="hu-HU" dirty="0"/>
              <a:t>Emiatt a hátrányos helyzetű tanulók felzárkóztatásának még ma is egyik legfontosabb célja, hogy nyelvi értelemben </a:t>
            </a:r>
            <a:r>
              <a:rPr lang="hu-HU" b="1" dirty="0"/>
              <a:t>„oktatható” állapotba hozza őket (</a:t>
            </a:r>
            <a:r>
              <a:rPr lang="hu-HU" b="1" i="1" dirty="0"/>
              <a:t>Radó, 2000).</a:t>
            </a:r>
          </a:p>
          <a:p>
            <a:r>
              <a:rPr lang="hu-HU" i="1" dirty="0"/>
              <a:t>Dewey (1996) </a:t>
            </a:r>
            <a:r>
              <a:rPr lang="hu-HU" dirty="0"/>
              <a:t>úgy véli, hogy az iskolai élet, amely a társadalmi élet leegyszerűsített változata, fokozatosan a családi életből nő ki, ezért az </a:t>
            </a:r>
            <a:r>
              <a:rPr lang="hu-HU" b="1" dirty="0"/>
              <a:t>iskola feladata, hogy a családi háttérből eredő hátrányokat kompenzálja és olyan</a:t>
            </a:r>
          </a:p>
          <a:p>
            <a:r>
              <a:rPr lang="hu-HU" b="1" dirty="0"/>
              <a:t>pedagógiai eszközöket alkalmazzon, amelyek képesek arra, hogy az esélyek </a:t>
            </a:r>
            <a:r>
              <a:rPr lang="hu-HU" dirty="0"/>
              <a:t>egyenlővé váljanak.</a:t>
            </a:r>
          </a:p>
        </p:txBody>
      </p:sp>
      <p:sp>
        <p:nvSpPr>
          <p:cNvPr id="5" name="Dia számának helye 4"/>
          <p:cNvSpPr>
            <a:spLocks noGrp="1"/>
          </p:cNvSpPr>
          <p:nvPr>
            <p:ph type="sldNum" sz="quarter" idx="12"/>
          </p:nvPr>
        </p:nvSpPr>
        <p:spPr/>
        <p:txBody>
          <a:bodyPr/>
          <a:lstStyle/>
          <a:p>
            <a:fld id="{06DAE072-3094-42AC-B057-63A3F5437200}" type="slidenum">
              <a:rPr lang="hu-HU" smtClean="0"/>
              <a:pPr/>
              <a:t>36</a:t>
            </a:fld>
            <a:endParaRPr lang="hu-HU"/>
          </a:p>
        </p:txBody>
      </p:sp>
    </p:spTree>
    <p:extLst>
      <p:ext uri="{BB962C8B-B14F-4D97-AF65-F5344CB8AC3E}">
        <p14:creationId xmlns:p14="http://schemas.microsoft.com/office/powerpoint/2010/main" val="3321831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20688"/>
            <a:ext cx="7488832" cy="5616624"/>
          </a:xfrm>
        </p:spPr>
        <p:txBody>
          <a:bodyPr>
            <a:normAutofit lnSpcReduction="10000"/>
          </a:bodyPr>
          <a:lstStyle/>
          <a:p>
            <a:r>
              <a:rPr lang="hu-HU" dirty="0"/>
              <a:t>A </a:t>
            </a:r>
            <a:r>
              <a:rPr lang="hu-HU" b="1" dirty="0"/>
              <a:t>csoportmunka alkalmazása, a tanulók aktív részvétele a munkában, a többféle </a:t>
            </a:r>
            <a:r>
              <a:rPr lang="hu-HU" dirty="0"/>
              <a:t>képesség felhasználása mind a sikeres ismeretelsajátítás záloga.</a:t>
            </a:r>
          </a:p>
          <a:p>
            <a:r>
              <a:rPr lang="hu-HU" b="1" dirty="0"/>
              <a:t>Eredmények felmutatásához azonban az oktatás reformjára van szükség. Elsősorban rendelkezni kell az oktatásukhoz szükséges képzett munkaerővel. A pedagógusoknak széleskörű módszertani repertoárral, a </a:t>
            </a:r>
            <a:r>
              <a:rPr lang="hu-HU" dirty="0"/>
              <a:t>képességekre, különbségekre figyelő, egyénre szabott pedagógiai eszközök és oktatási mérőrendszerek ismeretével kell rendelkezniük. </a:t>
            </a:r>
            <a:r>
              <a:rPr lang="hu-HU" b="1" dirty="0"/>
              <a:t>A felzárkóztatás feladata olyan oktatás szervezése, amelynek elsődleges célja a nyelvi hátrányok kiküszöbölése és a szociokulturális lemaradás csökkentése.</a:t>
            </a:r>
          </a:p>
          <a:p>
            <a:pPr>
              <a:buNone/>
            </a:pPr>
            <a:r>
              <a:rPr lang="hu-HU" dirty="0">
                <a:solidFill>
                  <a:schemeClr val="tx2">
                    <a:lumMod val="60000"/>
                    <a:lumOff val="40000"/>
                  </a:schemeClr>
                </a:solidFill>
              </a:rPr>
              <a:t>EGYÉNI VÉLEMÉNYEK, TAPASZTALATOK?</a:t>
            </a:r>
          </a:p>
          <a:p>
            <a:endParaRPr lang="hu-HU" dirty="0"/>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37</a:t>
            </a:fld>
            <a:endParaRPr lang="hu-HU"/>
          </a:p>
        </p:txBody>
      </p:sp>
    </p:spTree>
    <p:extLst>
      <p:ext uri="{BB962C8B-B14F-4D97-AF65-F5344CB8AC3E}">
        <p14:creationId xmlns:p14="http://schemas.microsoft.com/office/powerpoint/2010/main" val="3321831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636912"/>
            <a:ext cx="6965245" cy="1202485"/>
          </a:xfrm>
        </p:spPr>
        <p:txBody>
          <a:bodyPr>
            <a:normAutofit/>
          </a:bodyPr>
          <a:lstStyle/>
          <a:p>
            <a:r>
              <a:rPr lang="hu-HU" b="1" dirty="0"/>
              <a:t>Az oktatás módszerei</a:t>
            </a:r>
          </a:p>
        </p:txBody>
      </p:sp>
      <p:sp>
        <p:nvSpPr>
          <p:cNvPr id="4" name="Dia számának helye 3"/>
          <p:cNvSpPr>
            <a:spLocks noGrp="1"/>
          </p:cNvSpPr>
          <p:nvPr>
            <p:ph type="sldNum" sz="quarter" idx="12"/>
          </p:nvPr>
        </p:nvSpPr>
        <p:spPr/>
        <p:txBody>
          <a:bodyPr/>
          <a:lstStyle/>
          <a:p>
            <a:fld id="{06DAE072-3094-42AC-B057-63A3F5437200}" type="slidenum">
              <a:rPr lang="hu-HU" smtClean="0"/>
              <a:pPr/>
              <a:t>38</a:t>
            </a:fld>
            <a:endParaRPr lang="hu-H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70000" lnSpcReduction="20000"/>
          </a:bodyPr>
          <a:lstStyle/>
          <a:p>
            <a:pPr>
              <a:buNone/>
            </a:pPr>
            <a:r>
              <a:rPr lang="hu-HU" b="1" dirty="0"/>
              <a:t>Redukcionista kontra komplex pedagógiai tevékenység</a:t>
            </a:r>
          </a:p>
          <a:p>
            <a:r>
              <a:rPr lang="hu-HU" i="1" dirty="0" err="1"/>
              <a:t>Bábosik</a:t>
            </a:r>
            <a:r>
              <a:rPr lang="hu-HU" i="1" dirty="0"/>
              <a:t> István</a:t>
            </a:r>
            <a:r>
              <a:rPr lang="hu-HU" dirty="0"/>
              <a:t> szerint a pedagógiai közgondolkodás két alapvető pedagógiai tevékenységet különböztet meg: a leszűkítő, redukcionista, illetve a komplex változatot.</a:t>
            </a:r>
          </a:p>
          <a:p>
            <a:r>
              <a:rPr lang="hu-HU" i="1" dirty="0" err="1"/>
              <a:t>Brezsnyánszky</a:t>
            </a:r>
            <a:r>
              <a:rPr lang="hu-HU" i="1" dirty="0"/>
              <a:t> László (1998) </a:t>
            </a:r>
            <a:r>
              <a:rPr lang="hu-HU" dirty="0"/>
              <a:t>úgy véli, hogy a pedagógus hagyományos tanári szerepet tölt be abban az osztálytermi folyamatban, ahol tanít, azaz tudást közvetít.</a:t>
            </a:r>
          </a:p>
          <a:p>
            <a:r>
              <a:rPr lang="hu-HU" dirty="0"/>
              <a:t>Ha a tanulók fejlesztésének egyetlen célja az </a:t>
            </a:r>
            <a:r>
              <a:rPr lang="hu-HU" b="1" dirty="0"/>
              <a:t>ismeretek átadása és az átadott ismeretek számonkérése, akkor ezt szűkebb értelemben vett oktatásnak nevezzük, és az az intézmény, amelyik erre szorítkozik az oktató iskola.</a:t>
            </a:r>
          </a:p>
          <a:p>
            <a:r>
              <a:rPr lang="hu-HU" dirty="0"/>
              <a:t>A fejlesztésben többletet csak abban az esetben tudunk elérni, ha az éppen aktuális ismeretekkel szoros összefüggésben sokoldalúan és harmonikusan tudjuk megvalósítani </a:t>
            </a:r>
            <a:r>
              <a:rPr lang="hu-HU" b="1" dirty="0"/>
              <a:t>a tanulók képességeinek kibontakoztatását. Ezt a célt tűzi ki maga elé a nevelő iskola. </a:t>
            </a:r>
            <a:r>
              <a:rPr lang="hu-HU" i="1" dirty="0"/>
              <a:t>Nagy József (1996: 91) </a:t>
            </a:r>
            <a:r>
              <a:rPr lang="hu-HU" dirty="0"/>
              <a:t>szerint „a nevelés feladata annak elősegítése, hogy a szociális kompetencia kreativitása értelmező szintre fejlődjön, aminek az a feltétele, hogy a tanulók megismerjék és elsajátítsák a szociális viselkedés alapvető szabályait, hogy megértsék a szabálytudat, a döntési szabadság és felelősség szerepét, jelentőségét”</a:t>
            </a:r>
          </a:p>
          <a:p>
            <a:r>
              <a:rPr lang="hu-HU" dirty="0"/>
              <a:t>Az ilyen iskola feladata a </a:t>
            </a:r>
            <a:r>
              <a:rPr lang="hu-HU" b="1" dirty="0"/>
              <a:t>gondolkodóképesség maximális kibontakoztatása és az alkotó munkára nevelés.</a:t>
            </a:r>
          </a:p>
          <a:p>
            <a:pPr>
              <a:buNone/>
            </a:pPr>
            <a:r>
              <a:rPr lang="hu-HU" dirty="0">
                <a:solidFill>
                  <a:schemeClr val="tx2">
                    <a:lumMod val="60000"/>
                    <a:lumOff val="40000"/>
                  </a:schemeClr>
                </a:solidFill>
              </a:rPr>
              <a:t>EGYÉNI VÉLEMÉNYEK, TAPASZTALATOK?</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39</a:t>
            </a:fld>
            <a:endParaRPr lang="hu-HU"/>
          </a:p>
        </p:txBody>
      </p:sp>
    </p:spTree>
    <p:extLst>
      <p:ext uri="{BB962C8B-B14F-4D97-AF65-F5344CB8AC3E}">
        <p14:creationId xmlns:p14="http://schemas.microsoft.com/office/powerpoint/2010/main" val="332183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r>
              <a:rPr lang="hu-HU" dirty="0"/>
              <a:t>A Program 2001-ben Magyarországon is bevezetésre került: </a:t>
            </a:r>
            <a:r>
              <a:rPr lang="hu-HU" sz="2800" b="1" dirty="0"/>
              <a:t>Komplex Instrukciós Program (KIP) </a:t>
            </a:r>
            <a:r>
              <a:rPr lang="hu-HU" dirty="0"/>
              <a:t>néven. </a:t>
            </a:r>
          </a:p>
          <a:p>
            <a:r>
              <a:rPr lang="hu-HU" b="1" dirty="0"/>
              <a:t>http://komplexinstrukcio.hu</a:t>
            </a:r>
          </a:p>
          <a:p>
            <a:endParaRPr lang="hu-HU" dirty="0"/>
          </a:p>
          <a:p>
            <a:endParaRPr lang="hu-HU" dirty="0"/>
          </a:p>
          <a:p>
            <a:endParaRPr lang="hu-HU" dirty="0"/>
          </a:p>
          <a:p>
            <a:endParaRPr lang="hu-HU"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276872"/>
            <a:ext cx="4032448" cy="376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a számának helye 4"/>
          <p:cNvSpPr>
            <a:spLocks noGrp="1"/>
          </p:cNvSpPr>
          <p:nvPr>
            <p:ph type="sldNum" sz="quarter" idx="12"/>
          </p:nvPr>
        </p:nvSpPr>
        <p:spPr/>
        <p:txBody>
          <a:bodyPr/>
          <a:lstStyle/>
          <a:p>
            <a:fld id="{06DAE072-3094-42AC-B057-63A3F5437200}" type="slidenum">
              <a:rPr lang="hu-HU" smtClean="0"/>
              <a:pPr/>
              <a:t>4</a:t>
            </a:fld>
            <a:endParaRPr lang="hu-HU"/>
          </a:p>
        </p:txBody>
      </p:sp>
    </p:spTree>
    <p:extLst>
      <p:ext uri="{BB962C8B-B14F-4D97-AF65-F5344CB8AC3E}">
        <p14:creationId xmlns:p14="http://schemas.microsoft.com/office/powerpoint/2010/main" val="3321831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20000"/>
          </a:bodyPr>
          <a:lstStyle/>
          <a:p>
            <a:pPr>
              <a:buNone/>
            </a:pPr>
            <a:r>
              <a:rPr lang="hu-HU" b="1" dirty="0"/>
              <a:t>Ismeretközlő kontra problémafelvető oktatás</a:t>
            </a:r>
          </a:p>
          <a:p>
            <a:r>
              <a:rPr lang="hu-HU" dirty="0"/>
              <a:t>Az ismeretközlő tanításban a </a:t>
            </a:r>
            <a:r>
              <a:rPr lang="hu-HU" b="1" dirty="0"/>
              <a:t>pedagógus gyakran nem tudja figyelembe venni a különböző képességű tanulók igényeit,</a:t>
            </a:r>
            <a:r>
              <a:rPr lang="hu-HU" dirty="0"/>
              <a:t> amelynek legtöbbször nem a tanterv az oka, hanem az a tény, hogy a közölt ismereteket az egy-egy osztályban tanulók igen eltérő módon dolgozzák fel – a differenciálás nehézkes.</a:t>
            </a:r>
          </a:p>
          <a:p>
            <a:r>
              <a:rPr lang="hu-HU" dirty="0"/>
              <a:t>Ezzel szemben </a:t>
            </a:r>
            <a:r>
              <a:rPr lang="hu-HU" b="1" dirty="0"/>
              <a:t>a problémamegoldó tanítás jellemzője, hogy az új ismereteket a tanulók elméleti és gyakorlati problémák megoldása útján szerzik meg, tehát az ismeretelsajátítás a gondolkodást segíti.</a:t>
            </a:r>
          </a:p>
          <a:p>
            <a:r>
              <a:rPr lang="hu-HU" dirty="0"/>
              <a:t>A hatékony ismeretelsajátítás kulcsfogalmai a kreativitás, az innovációs, kritikus gondolkodás és problémamegoldás, a kommunikáció és az együttműködés (</a:t>
            </a:r>
            <a:r>
              <a:rPr lang="hu-HU" i="1" dirty="0"/>
              <a:t>Hayes Jacobs, 2010). </a:t>
            </a:r>
            <a:r>
              <a:rPr lang="hu-HU" dirty="0"/>
              <a:t>A problémamegoldó tanítás a probléma megismerésével kezdődik és a probléma megoldásával fejeződik be, amely probléma megoldásához </a:t>
            </a:r>
            <a:r>
              <a:rPr lang="hu-HU" b="1" dirty="0"/>
              <a:t>különböző úton, különböző gondolatmenetek segítségével jutnak el a tanulók.</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40</a:t>
            </a:fld>
            <a:endParaRPr lang="hu-HU"/>
          </a:p>
        </p:txBody>
      </p:sp>
    </p:spTree>
    <p:extLst>
      <p:ext uri="{BB962C8B-B14F-4D97-AF65-F5344CB8AC3E}">
        <p14:creationId xmlns:p14="http://schemas.microsoft.com/office/powerpoint/2010/main" val="3321831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a:bodyPr>
          <a:lstStyle/>
          <a:p>
            <a:pPr>
              <a:buNone/>
            </a:pPr>
            <a:r>
              <a:rPr lang="hu-HU" dirty="0"/>
              <a:t>Összegezve…</a:t>
            </a:r>
          </a:p>
          <a:p>
            <a:r>
              <a:rPr lang="hu-HU" b="1" dirty="0"/>
              <a:t>Az ismeretközlő és problémafelvető oktatási módszer alkalmazásához a következő gondolat társul: </a:t>
            </a:r>
          </a:p>
          <a:p>
            <a:r>
              <a:rPr lang="hu-HU" b="1" dirty="0"/>
              <a:t>Feltételezhető, hogy mindegyik oktatási forma, ha kizárólagosan alkalmazzák, esetleg nemkívánatos eredményekre vezethet: mind a tanulók egész közösségénél, mind pedig azoknál a tanulóknál, akiknek éppen a szóban forgó változat nem felel meg. Ezért látszik alkalmasnak a két oktatási folyamat összekapcsolása olyan módszerré, amely a gyermekek számára több élményt jelent és biztosítja a sokféle képesség kibontakoztatását is. Ennek az összekapcsolásnak a mértéke és hatása az iskola fokától, a tanítás tartalmától, és mindenekelőtt magának a pedagógusnak a didaktikai tehetségétől függ (</a:t>
            </a:r>
            <a:r>
              <a:rPr lang="hu-HU" b="1" i="1" dirty="0"/>
              <a:t>Okon, </a:t>
            </a:r>
            <a:r>
              <a:rPr lang="hu-HU" b="1" dirty="0"/>
              <a:t>1966).</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41</a:t>
            </a:fld>
            <a:endParaRPr lang="hu-HU"/>
          </a:p>
        </p:txBody>
      </p:sp>
    </p:spTree>
    <p:extLst>
      <p:ext uri="{BB962C8B-B14F-4D97-AF65-F5344CB8AC3E}">
        <p14:creationId xmlns:p14="http://schemas.microsoft.com/office/powerpoint/2010/main" val="3321831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2924944"/>
            <a:ext cx="6965245" cy="1202485"/>
          </a:xfrm>
        </p:spPr>
        <p:txBody>
          <a:bodyPr>
            <a:normAutofit fontScale="90000"/>
          </a:bodyPr>
          <a:lstStyle/>
          <a:p>
            <a:r>
              <a:rPr lang="hu-HU" b="1" dirty="0"/>
              <a:t>A tanítás-tanulás folyamata</a:t>
            </a:r>
            <a:endParaRPr lang="hu-HU" dirty="0"/>
          </a:p>
        </p:txBody>
      </p:sp>
      <p:sp>
        <p:nvSpPr>
          <p:cNvPr id="4" name="Dia számának helye 3"/>
          <p:cNvSpPr>
            <a:spLocks noGrp="1"/>
          </p:cNvSpPr>
          <p:nvPr>
            <p:ph type="sldNum" sz="quarter" idx="12"/>
          </p:nvPr>
        </p:nvSpPr>
        <p:spPr/>
        <p:txBody>
          <a:bodyPr/>
          <a:lstStyle/>
          <a:p>
            <a:fld id="{06DAE072-3094-42AC-B057-63A3F5437200}" type="slidenum">
              <a:rPr lang="hu-HU" smtClean="0"/>
              <a:pPr/>
              <a:t>42</a:t>
            </a:fld>
            <a:endParaRPr lang="hu-H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20688"/>
            <a:ext cx="7488832" cy="5616624"/>
          </a:xfrm>
        </p:spPr>
        <p:txBody>
          <a:bodyPr>
            <a:normAutofit fontScale="85000" lnSpcReduction="10000"/>
          </a:bodyPr>
          <a:lstStyle/>
          <a:p>
            <a:pPr>
              <a:buNone/>
            </a:pPr>
            <a:r>
              <a:rPr lang="hu-HU" b="1" dirty="0"/>
              <a:t>Frontális osztályfoglalkozás</a:t>
            </a:r>
          </a:p>
          <a:p>
            <a:r>
              <a:rPr lang="hu-HU" dirty="0"/>
              <a:t>A </a:t>
            </a:r>
            <a:r>
              <a:rPr lang="hu-HU" i="1" dirty="0"/>
              <a:t>Pedagógiai Lexikon </a:t>
            </a:r>
            <a:r>
              <a:rPr lang="hu-HU" dirty="0"/>
              <a:t>(I. kötet, 1997: 543) szerint a frontális osztályfoglalkozás </a:t>
            </a:r>
            <a:r>
              <a:rPr lang="hu-HU" i="1" dirty="0"/>
              <a:t>„az </a:t>
            </a:r>
            <a:r>
              <a:rPr lang="hu-HU" dirty="0"/>
              <a:t>oktatás megszervezésének olyan formája, amelyben a nevelő az osztály tanulóival együttesen – mint közösséggel – tart közvetlen kapcsolatot” - </a:t>
            </a:r>
            <a:r>
              <a:rPr lang="pt-BR" dirty="0"/>
              <a:t>a </a:t>
            </a:r>
            <a:r>
              <a:rPr lang="pt-BR" b="1" dirty="0"/>
              <a:t>pedagógusé a domináns tényező</a:t>
            </a:r>
            <a:r>
              <a:rPr lang="hu-HU" b="1" dirty="0"/>
              <a:t>.</a:t>
            </a:r>
          </a:p>
          <a:p>
            <a:r>
              <a:rPr lang="hu-HU" i="1" dirty="0"/>
              <a:t>Szenczi Árpád (2000) </a:t>
            </a:r>
            <a:r>
              <a:rPr lang="hu-HU" dirty="0"/>
              <a:t>úgy véli, hogy e munkaforma során a tanító és az osztály között „bipoláris kapcsolat” működik, amelynek jellemzője, hogy a tanulók egységes utasításokat, feladatokat kapnak, a tanár pedig globálisan értékel, illetve diagnosztizál.</a:t>
            </a:r>
          </a:p>
          <a:p>
            <a:r>
              <a:rPr lang="hu-HU" i="1" dirty="0"/>
              <a:t>Szabó László Tamás (1985) </a:t>
            </a:r>
            <a:r>
              <a:rPr lang="hu-HU" dirty="0"/>
              <a:t>szerint az átlagos magyar iskola kifejezetten </a:t>
            </a:r>
            <a:r>
              <a:rPr lang="hu-HU" i="1" dirty="0"/>
              <a:t>nem kooperáló</a:t>
            </a:r>
            <a:r>
              <a:rPr lang="hu-HU" dirty="0"/>
              <a:t> gyermekeket nevel ki azzal, hogy az osztályterembe – poroszosan – egymás mögé ülteti őket, és már az első osztályos kisgyereknek meg kell tanulni, ha tudja a tanító néni kérdésére a megfelelő választ, nem oszthatja meg azt padtársával. Amikor dolgozatot írnak, takarnia kell a saját munkáját, hogy mást ne segítsen a saját tudásával, és a versenyeztetés a legritkább esetben jelent csapatversenyt, sokkal inkább egyének versenyeznek egymással.</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43</a:t>
            </a:fld>
            <a:endParaRPr lang="hu-HU"/>
          </a:p>
        </p:txBody>
      </p:sp>
    </p:spTree>
    <p:extLst>
      <p:ext uri="{BB962C8B-B14F-4D97-AF65-F5344CB8AC3E}">
        <p14:creationId xmlns:p14="http://schemas.microsoft.com/office/powerpoint/2010/main" val="3321831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20000"/>
          </a:bodyPr>
          <a:lstStyle/>
          <a:p>
            <a:r>
              <a:rPr lang="hu-HU" dirty="0"/>
              <a:t>Jellemzően alakul a tanulók szereplési lehetősége, aktivitása is. A </a:t>
            </a:r>
            <a:r>
              <a:rPr lang="hu-HU" b="1" dirty="0"/>
              <a:t>tanulók az órán merev rangsort alkotnak teljesítményük szerint, amely rangsorban az eltérő </a:t>
            </a:r>
            <a:r>
              <a:rPr lang="hu-HU" dirty="0"/>
              <a:t>képességű tanulóknak eltérő lehetőségek adódnak.</a:t>
            </a:r>
          </a:p>
          <a:p>
            <a:r>
              <a:rPr lang="hu-HU" b="1" dirty="0"/>
              <a:t>A tanulmányi különbségek e szervezési mód kizárólagos alkalmazása esetén nem csökkennek, hanem tovább halmozódnak. </a:t>
            </a:r>
            <a:r>
              <a:rPr lang="hu-HU" dirty="0"/>
              <a:t>A frontális munka jellemzője a tanulók közötti interakció szegénysége, hisz minden gyerek ugyanazoknak a céloknak, feladatoknak a megoldásáért vesz részt a folyamatban, ezáltal mindannyian csak a saját előmenetelükben érdekeltek, és nem alakul ki együttműködés a csoporttagok között, mivel nem szoros munkatársai egymásnak. </a:t>
            </a:r>
            <a:r>
              <a:rPr lang="hu-HU" i="1" dirty="0"/>
              <a:t>Buzás László (1980) </a:t>
            </a:r>
            <a:r>
              <a:rPr lang="hu-HU" dirty="0"/>
              <a:t>szerint az ismeretek nyújtása és az értelmi képességek</a:t>
            </a:r>
          </a:p>
          <a:p>
            <a:r>
              <a:rPr lang="hu-HU" dirty="0"/>
              <a:t>fejlesztése szempontjából </a:t>
            </a:r>
            <a:r>
              <a:rPr lang="hu-HU" b="1" dirty="0"/>
              <a:t>ez az oktatási forma a „maga helyén” fontos szerepet tölt be, de kizárólagos alkalmazásánál a nevelés-oktatás folyamatában hiányosság lép fel.</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44</a:t>
            </a:fld>
            <a:endParaRPr lang="hu-HU"/>
          </a:p>
        </p:txBody>
      </p:sp>
    </p:spTree>
    <p:extLst>
      <p:ext uri="{BB962C8B-B14F-4D97-AF65-F5344CB8AC3E}">
        <p14:creationId xmlns:p14="http://schemas.microsoft.com/office/powerpoint/2010/main" val="3321831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r>
              <a:rPr lang="hu-HU" i="1" dirty="0"/>
              <a:t>Csirmaz Mátyás (2003: 91) </a:t>
            </a:r>
            <a:r>
              <a:rPr lang="hu-HU" dirty="0"/>
              <a:t>arra irányítja rá a fegyelmet, hogy ennél az oktatási formánál a „kommunikációs csatornák erősen korlátozottak, és a pedagógus nem használja ki azokat az interakciós lehetőségeket, amelyek hatékonyabbá tehetnék az osztálynak, mint szervezetnek a működését”.</a:t>
            </a:r>
          </a:p>
          <a:p>
            <a:r>
              <a:rPr lang="hu-HU" dirty="0"/>
              <a:t> </a:t>
            </a:r>
            <a:r>
              <a:rPr lang="hu-HU" b="1" dirty="0"/>
              <a:t>A frontális foglalkozás figyelmen kívül hagyja a társas szellemi egymásra hatásban rejlő értékeket, és nem fejleszti a személyiségben azokat a vonásokat, amelyek alkalmassá teszik az egyént a kollektív munkára, amelynek egyik oka az, hogy a tanuló nem a társakkal, </a:t>
            </a:r>
            <a:r>
              <a:rPr lang="es-ES" dirty="0"/>
              <a:t>hanem a </a:t>
            </a:r>
            <a:r>
              <a:rPr lang="es-ES" u="sng" dirty="0"/>
              <a:t>tanárral</a:t>
            </a:r>
            <a:r>
              <a:rPr lang="es-ES" dirty="0"/>
              <a:t> van kapcsolatban.</a:t>
            </a:r>
            <a:endParaRPr lang="hu-HU" dirty="0"/>
          </a:p>
          <a:p>
            <a:pPr>
              <a:buNone/>
            </a:pPr>
            <a:r>
              <a:rPr lang="hu-HU" dirty="0">
                <a:solidFill>
                  <a:schemeClr val="tx2">
                    <a:lumMod val="60000"/>
                    <a:lumOff val="40000"/>
                  </a:schemeClr>
                </a:solidFill>
              </a:rPr>
              <a:t>EGYÉNI VÉLEMÉNYEK, TAPASZTALATOK?</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45</a:t>
            </a:fld>
            <a:endParaRPr lang="hu-HU"/>
          </a:p>
        </p:txBody>
      </p:sp>
    </p:spTree>
    <p:extLst>
      <p:ext uri="{BB962C8B-B14F-4D97-AF65-F5344CB8AC3E}">
        <p14:creationId xmlns:p14="http://schemas.microsoft.com/office/powerpoint/2010/main" val="3321831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lnSpcReduction="10000"/>
          </a:bodyPr>
          <a:lstStyle/>
          <a:p>
            <a:pPr>
              <a:buNone/>
            </a:pPr>
            <a:r>
              <a:rPr lang="hu-HU" b="1" dirty="0"/>
              <a:t>Individuális oktatás</a:t>
            </a:r>
          </a:p>
          <a:p>
            <a:r>
              <a:rPr lang="hu-HU" dirty="0"/>
              <a:t>A </a:t>
            </a:r>
            <a:r>
              <a:rPr lang="hu-HU" i="1" dirty="0"/>
              <a:t>Pedagógiai Lexikon (II. kötet, 1997: 39)</a:t>
            </a:r>
            <a:r>
              <a:rPr lang="hu-HU" dirty="0"/>
              <a:t> definíciója szerint az individuális oktatás az oktatás megszervezésének az a módja, amely alkalmat ad egy tanulócsoport tagjainak arra, hogy egyedi munkával vegyenek részt az ismeretek elsajátításában és feldolgozásában a tanulók egyéni sajátosságainak maximális figyelembevételével.</a:t>
            </a:r>
          </a:p>
          <a:p>
            <a:r>
              <a:rPr lang="hu-HU" i="1" dirty="0"/>
              <a:t>Csirmaz Mátyás (2003: 89) </a:t>
            </a:r>
            <a:r>
              <a:rPr lang="hu-HU" dirty="0"/>
              <a:t>szerint, ha a differenciált egyéni munkát „minden más szemponttól elvonatkoztatva vizsgáljuk, akkor a differenciálás legmagasabb szintjének a folyamat végletekig vitt individualizálását tekinthetjük”. </a:t>
            </a:r>
          </a:p>
          <a:p>
            <a:r>
              <a:rPr lang="hu-HU" b="1" dirty="0"/>
              <a:t>Az individualizált munka tehát az egyéni sajátosságok figyelembevételét jelenti.</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46</a:t>
            </a:fld>
            <a:endParaRPr lang="hu-HU"/>
          </a:p>
        </p:txBody>
      </p:sp>
    </p:spTree>
    <p:extLst>
      <p:ext uri="{BB962C8B-B14F-4D97-AF65-F5344CB8AC3E}">
        <p14:creationId xmlns:p14="http://schemas.microsoft.com/office/powerpoint/2010/main" val="3321831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a:bodyPr>
          <a:lstStyle/>
          <a:p>
            <a:pPr>
              <a:buNone/>
            </a:pPr>
            <a:r>
              <a:rPr lang="hu-HU" b="1" dirty="0"/>
              <a:t>Kiscsoportos oktatás</a:t>
            </a:r>
          </a:p>
          <a:p>
            <a:r>
              <a:rPr lang="hu-HU" dirty="0"/>
              <a:t>A </a:t>
            </a:r>
            <a:r>
              <a:rPr lang="hu-HU" i="1" dirty="0"/>
              <a:t>Pedagógiai Lexikon (I. kötet, 1997: 258)</a:t>
            </a:r>
            <a:r>
              <a:rPr lang="hu-HU" dirty="0"/>
              <a:t> úgy fogalmaz, hogy a kiscsoportos oktatás „a tananyag egyes részeinek kisebb tanulói együttesben történő feldolgozása”, a tanulók tevékenységének </a:t>
            </a:r>
            <a:r>
              <a:rPr lang="hu-HU" b="1" dirty="0"/>
              <a:t>közvetett irányítása,</a:t>
            </a:r>
            <a:r>
              <a:rPr lang="hu-HU" dirty="0"/>
              <a:t> amelyre jellemző, hogy az osztályközösség előtt álló didaktikai feladatokkal a csoport tagjai egymással kölcsönös kapcsolatban, </a:t>
            </a:r>
            <a:r>
              <a:rPr lang="hu-HU" b="1" dirty="0"/>
              <a:t>közös erőfeszítéssel foglalkoznak. </a:t>
            </a:r>
          </a:p>
          <a:p>
            <a:r>
              <a:rPr lang="hu-HU" dirty="0"/>
              <a:t>A csoportmunka lényegi jegye a tanulók közös munkája, amely szervezési módban a </a:t>
            </a:r>
            <a:r>
              <a:rPr lang="hu-HU" b="1" dirty="0"/>
              <a:t>pedagógus indirekt irányítása dominál.</a:t>
            </a:r>
          </a:p>
          <a:p>
            <a:r>
              <a:rPr lang="hu-HU" dirty="0"/>
              <a:t>A csoportmunka munkáltató módszereket alkalmaz, figyelembe veszi az </a:t>
            </a:r>
            <a:r>
              <a:rPr lang="hu-HU" b="1" dirty="0"/>
              <a:t>egyéni különbségeket, </a:t>
            </a:r>
            <a:r>
              <a:rPr lang="hu-HU" dirty="0"/>
              <a:t>és ennek megfelelően különböző típusú feladatok összeállítására és megoldására törekszik.</a:t>
            </a:r>
          </a:p>
        </p:txBody>
      </p:sp>
      <p:sp>
        <p:nvSpPr>
          <p:cNvPr id="5" name="Dia számának helye 4"/>
          <p:cNvSpPr>
            <a:spLocks noGrp="1"/>
          </p:cNvSpPr>
          <p:nvPr>
            <p:ph type="sldNum" sz="quarter" idx="12"/>
          </p:nvPr>
        </p:nvSpPr>
        <p:spPr/>
        <p:txBody>
          <a:bodyPr/>
          <a:lstStyle/>
          <a:p>
            <a:fld id="{06DAE072-3094-42AC-B057-63A3F5437200}" type="slidenum">
              <a:rPr lang="hu-HU" smtClean="0"/>
              <a:pPr/>
              <a:t>47</a:t>
            </a:fld>
            <a:endParaRPr lang="hu-HU"/>
          </a:p>
        </p:txBody>
      </p:sp>
    </p:spTree>
    <p:extLst>
      <p:ext uri="{BB962C8B-B14F-4D97-AF65-F5344CB8AC3E}">
        <p14:creationId xmlns:p14="http://schemas.microsoft.com/office/powerpoint/2010/main" val="3321831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r>
              <a:rPr lang="hu-HU" b="1" dirty="0"/>
              <a:t>A folyamatba azok a tanulók is bekapcsolódnak, akik a frontális osztályfoglalkozások során passzívak.</a:t>
            </a:r>
            <a:r>
              <a:rPr lang="hu-HU" dirty="0"/>
              <a:t> Ők ilyenkor társaikkal előbb megvitatják, egyeztetik véleményüket, vagyis a külső, nyilvános korrekciót megelőzi egy belső javító munka, és a tévedés jogának következmények nélküli érvényesülése nagyobb aktivitást eredményez.</a:t>
            </a:r>
          </a:p>
          <a:p>
            <a:r>
              <a:rPr lang="hu-HU" dirty="0"/>
              <a:t>Különböző tudású tanulókból álló csoportoknál egyrészt </a:t>
            </a:r>
            <a:r>
              <a:rPr lang="hu-HU" b="1" dirty="0"/>
              <a:t>különböző mennyiségű és minőségű feladatokkal érhető el az egyéni bánásmód,</a:t>
            </a:r>
            <a:r>
              <a:rPr lang="hu-HU" dirty="0"/>
              <a:t> másrészt a csoporton belül olyan részfeladatok megoldására vállalkoznak a tagok, amit tudnak, amihez értenek.</a:t>
            </a:r>
          </a:p>
        </p:txBody>
      </p:sp>
      <p:sp>
        <p:nvSpPr>
          <p:cNvPr id="5" name="Dia számának helye 4"/>
          <p:cNvSpPr>
            <a:spLocks noGrp="1"/>
          </p:cNvSpPr>
          <p:nvPr>
            <p:ph type="sldNum" sz="quarter" idx="12"/>
          </p:nvPr>
        </p:nvSpPr>
        <p:spPr/>
        <p:txBody>
          <a:bodyPr/>
          <a:lstStyle/>
          <a:p>
            <a:fld id="{06DAE072-3094-42AC-B057-63A3F5437200}" type="slidenum">
              <a:rPr lang="hu-HU" smtClean="0"/>
              <a:pPr/>
              <a:t>48</a:t>
            </a:fld>
            <a:endParaRPr lang="hu-HU"/>
          </a:p>
        </p:txBody>
      </p:sp>
    </p:spTree>
    <p:extLst>
      <p:ext uri="{BB962C8B-B14F-4D97-AF65-F5344CB8AC3E}">
        <p14:creationId xmlns:p14="http://schemas.microsoft.com/office/powerpoint/2010/main" val="3321831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92696"/>
            <a:ext cx="7488832" cy="5472608"/>
          </a:xfrm>
        </p:spPr>
        <p:txBody>
          <a:bodyPr>
            <a:normAutofit fontScale="85000" lnSpcReduction="20000"/>
          </a:bodyPr>
          <a:lstStyle/>
          <a:p>
            <a:r>
              <a:rPr lang="hu-HU" dirty="0"/>
              <a:t>A </a:t>
            </a:r>
            <a:r>
              <a:rPr lang="hu-HU" b="1" dirty="0"/>
              <a:t>gyermek, mint a csoport tagja, aktívan vesz részt a folyamatokban.</a:t>
            </a:r>
          </a:p>
          <a:p>
            <a:endParaRPr lang="hu-HU" b="1" dirty="0"/>
          </a:p>
          <a:p>
            <a:r>
              <a:rPr lang="hu-HU" i="1" dirty="0" err="1"/>
              <a:t>Csukonyi</a:t>
            </a:r>
            <a:r>
              <a:rPr lang="hu-HU" i="1" dirty="0"/>
              <a:t> Csilla és mtsai (2003:</a:t>
            </a:r>
            <a:r>
              <a:rPr lang="hu-HU" dirty="0"/>
              <a:t>17) mutatnak rá arra, hogy a csoportfoglalkozások alatt a </a:t>
            </a:r>
            <a:r>
              <a:rPr lang="hu-HU" b="1" dirty="0"/>
              <a:t>problémaközpontú gondolkodás fejlesztése, a cselekvésre épülő tevékenységformák, az önálló információszerzés és a kooperatív tanulási technikák sokkal eredményesebben </a:t>
            </a:r>
            <a:r>
              <a:rPr lang="hu-HU" dirty="0"/>
              <a:t>valósulnak meg, illetve maradandóbbak, mivel </a:t>
            </a:r>
            <a:r>
              <a:rPr lang="hu-HU" b="1" dirty="0"/>
              <a:t>„a tanulás valódi élményét” adják a </a:t>
            </a:r>
            <a:r>
              <a:rPr lang="hu-HU" dirty="0"/>
              <a:t>diákoknak.</a:t>
            </a:r>
          </a:p>
          <a:p>
            <a:r>
              <a:rPr lang="hu-HU" dirty="0"/>
              <a:t>A személyiség és a kollektíva fejlődése egymáshoz kapcsolódó folyamatként jelenik meg, miközben a szociális viselkedési normák beépülnek az egyén alkalmazási szférájába. </a:t>
            </a:r>
            <a:r>
              <a:rPr lang="hu-HU" i="1" dirty="0"/>
              <a:t>Peter Petersen 1924-ben, </a:t>
            </a:r>
            <a:r>
              <a:rPr lang="hu-HU" dirty="0"/>
              <a:t>Jénában létesített iskolájában vegyes életkorú csoportok alakításával</a:t>
            </a:r>
            <a:r>
              <a:rPr lang="hu-HU" i="1" dirty="0"/>
              <a:t> </a:t>
            </a:r>
            <a:r>
              <a:rPr lang="pt-BR" dirty="0"/>
              <a:t>vezette be a csoportos munkát (</a:t>
            </a:r>
            <a:r>
              <a:rPr lang="pt-BR" i="1" dirty="0"/>
              <a:t>Buzás, 1969 a)</a:t>
            </a:r>
            <a:endParaRPr lang="hu-HU" i="1" dirty="0"/>
          </a:p>
          <a:p>
            <a:r>
              <a:rPr lang="hu-HU" b="1" dirty="0"/>
              <a:t>A csoportmunkával elérhető az alacsony </a:t>
            </a:r>
            <a:r>
              <a:rPr lang="hu-HU" b="1" dirty="0" err="1"/>
              <a:t>motiváltságú</a:t>
            </a:r>
            <a:r>
              <a:rPr lang="hu-HU" b="1" dirty="0"/>
              <a:t> tanulók ismeretszerzés folyamatában való aktív részvétele, lehetőség adódik sajátos gondolkodásmódjuk bemutatására, egyéni véleményük meggyőzés útján történő elfogadtatására. Ezek olyan sikerforrások, amelyek ösztönzőleg hatnak a tanulás további fázisaiban is.</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49</a:t>
            </a:fld>
            <a:endParaRPr lang="hu-HU"/>
          </a:p>
        </p:txBody>
      </p:sp>
    </p:spTree>
    <p:extLst>
      <p:ext uri="{BB962C8B-B14F-4D97-AF65-F5344CB8AC3E}">
        <p14:creationId xmlns:p14="http://schemas.microsoft.com/office/powerpoint/2010/main" val="332183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r>
              <a:rPr lang="hu-HU" dirty="0"/>
              <a:t>A programot a </a:t>
            </a:r>
            <a:r>
              <a:rPr lang="hu-HU" dirty="0" err="1"/>
              <a:t>hejőkeresztúri</a:t>
            </a:r>
            <a:r>
              <a:rPr lang="hu-HU" dirty="0"/>
              <a:t> iskola </a:t>
            </a:r>
            <a:r>
              <a:rPr lang="hu-HU" dirty="0" err="1"/>
              <a:t>innoválta</a:t>
            </a:r>
            <a:r>
              <a:rPr lang="hu-HU" dirty="0"/>
              <a:t>.</a:t>
            </a:r>
          </a:p>
          <a:p>
            <a:endParaRPr lang="hu-HU" dirty="0"/>
          </a:p>
          <a:p>
            <a:r>
              <a:rPr lang="hu-HU" dirty="0"/>
              <a:t>A </a:t>
            </a:r>
            <a:r>
              <a:rPr lang="hu-HU" dirty="0" err="1"/>
              <a:t>KIP-ben</a:t>
            </a:r>
            <a:r>
              <a:rPr lang="hu-HU" dirty="0"/>
              <a:t> jelentős szerep jut a csoportmunkán alapuló tanítási eljárásnak is, </a:t>
            </a:r>
            <a:r>
              <a:rPr lang="hu-HU" b="1" dirty="0"/>
              <a:t>feltéve, hogy a megfelelő helyen, időben és a megfelelő feladatok ellátására használják azokat a pedagógusok.</a:t>
            </a:r>
          </a:p>
          <a:p>
            <a:endParaRPr lang="hu-HU" dirty="0"/>
          </a:p>
          <a:p>
            <a:r>
              <a:rPr lang="hu-HU" dirty="0"/>
              <a:t>A téma időszerűségét jelzi, hogy egyre több oktatási intézmény tekinti elsődleges feladatának az eltérő képességű, különböző szociális hátérrel rendelkező és hátrányos helyzetű tanulók osztálytermi felzárkóztatását.</a:t>
            </a:r>
            <a:endParaRPr lang="hu-HU" b="1" dirty="0"/>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5</a:t>
            </a:fld>
            <a:endParaRPr lang="hu-HU"/>
          </a:p>
        </p:txBody>
      </p:sp>
    </p:spTree>
    <p:extLst>
      <p:ext uri="{BB962C8B-B14F-4D97-AF65-F5344CB8AC3E}">
        <p14:creationId xmlns:p14="http://schemas.microsoft.com/office/powerpoint/2010/main" val="3322074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lnSpcReduction="10000"/>
          </a:bodyPr>
          <a:lstStyle/>
          <a:p>
            <a:pPr>
              <a:buNone/>
            </a:pPr>
            <a:r>
              <a:rPr lang="hu-HU" b="1" dirty="0"/>
              <a:t>Páros munkaforma</a:t>
            </a:r>
          </a:p>
          <a:p>
            <a:pPr>
              <a:buNone/>
            </a:pPr>
            <a:endParaRPr lang="hu-HU" b="1" dirty="0"/>
          </a:p>
          <a:p>
            <a:r>
              <a:rPr lang="hu-HU" dirty="0"/>
              <a:t>A páros munkaforma nagyon eredményes munkaszervezési módszer. Jellemzője a  folyamatos társas együttműködés, amely létrejöhet – a résztvevő felek szempontjából – egy tanuló és a tanár vagy két tanuló között, ahol rendszerint a két fél közül az egyik a másikért vesz részt az együttműködési folyamatban. </a:t>
            </a:r>
          </a:p>
          <a:p>
            <a:r>
              <a:rPr lang="hu-HU" dirty="0"/>
              <a:t>Ez a munkaforma leggyakrabban a kötelező tanórai foglalkozásokon kívül, korrepetálások, tehetséggondozás vagy felzárkóztatás alkalmával valósul meg. </a:t>
            </a:r>
            <a:r>
              <a:rPr lang="hu-HU" i="1" dirty="0" err="1"/>
              <a:t>Ruppert</a:t>
            </a:r>
            <a:r>
              <a:rPr lang="hu-HU" i="1" dirty="0"/>
              <a:t> (1976) </a:t>
            </a:r>
            <a:r>
              <a:rPr lang="hu-HU" dirty="0"/>
              <a:t>szerint ez a munkaforma igen alkalmas a csoportoktatás előkészítésére.</a:t>
            </a:r>
          </a:p>
          <a:p>
            <a:pPr>
              <a:buNone/>
            </a:pPr>
            <a:r>
              <a:rPr lang="hu-HU" dirty="0">
                <a:solidFill>
                  <a:schemeClr val="tx2">
                    <a:lumMod val="60000"/>
                    <a:lumOff val="40000"/>
                  </a:schemeClr>
                </a:solidFill>
              </a:rPr>
              <a:t>EGYÉNI VÉLEMÉNYEK, TAPASZTALATOK?</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50</a:t>
            </a:fld>
            <a:endParaRPr lang="hu-HU"/>
          </a:p>
        </p:txBody>
      </p:sp>
    </p:spTree>
    <p:extLst>
      <p:ext uri="{BB962C8B-B14F-4D97-AF65-F5344CB8AC3E}">
        <p14:creationId xmlns:p14="http://schemas.microsoft.com/office/powerpoint/2010/main" val="3321831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lnSpcReduction="10000"/>
          </a:bodyPr>
          <a:lstStyle/>
          <a:p>
            <a:pPr>
              <a:buNone/>
            </a:pPr>
            <a:r>
              <a:rPr lang="hu-HU" b="1" dirty="0"/>
              <a:t>A kiscsoportos munkaszervezés</a:t>
            </a:r>
          </a:p>
          <a:p>
            <a:r>
              <a:rPr lang="hu-HU" i="1" dirty="0"/>
              <a:t>Buzás László (1980) </a:t>
            </a:r>
            <a:r>
              <a:rPr lang="hu-HU" dirty="0"/>
              <a:t>a csoportmunka két változatát különbözteti meg, a homogén és a differenciált csoportmunkát.</a:t>
            </a:r>
          </a:p>
          <a:p>
            <a:r>
              <a:rPr lang="hu-HU" dirty="0"/>
              <a:t>A homogén vagy azonos feladatrendszerű munka során az osztály valamennyi csoportja azonos vagy csaknem azonos feladattal foglalkozik, amelynek több változata ismeretes. Egyik formája, amikor a tanulók olyan csoportfeladatot kapnak, amelyben egyidejűleg azonos feladatokkal foglalkoznak, miközben a nevelő egységes utasításokat ad és időben jól összehangolja a munkát. Másik formája az azonos feladatok forgószínpadszerű cserélődése, amelynek olykor nem titkolt oka a felszerelésben mutatkozó hiányosságok áthidalása.</a:t>
            </a:r>
          </a:p>
        </p:txBody>
      </p:sp>
      <p:sp>
        <p:nvSpPr>
          <p:cNvPr id="5" name="Dia számának helye 4"/>
          <p:cNvSpPr>
            <a:spLocks noGrp="1"/>
          </p:cNvSpPr>
          <p:nvPr>
            <p:ph type="sldNum" sz="quarter" idx="12"/>
          </p:nvPr>
        </p:nvSpPr>
        <p:spPr/>
        <p:txBody>
          <a:bodyPr/>
          <a:lstStyle/>
          <a:p>
            <a:fld id="{06DAE072-3094-42AC-B057-63A3F5437200}" type="slidenum">
              <a:rPr lang="hu-HU" smtClean="0"/>
              <a:pPr/>
              <a:t>51</a:t>
            </a:fld>
            <a:endParaRPr lang="hu-HU"/>
          </a:p>
        </p:txBody>
      </p:sp>
    </p:spTree>
    <p:extLst>
      <p:ext uri="{BB962C8B-B14F-4D97-AF65-F5344CB8AC3E}">
        <p14:creationId xmlns:p14="http://schemas.microsoft.com/office/powerpoint/2010/main" val="3321831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10000"/>
          </a:bodyPr>
          <a:lstStyle/>
          <a:p>
            <a:r>
              <a:rPr lang="hu-HU" i="1" dirty="0"/>
              <a:t>Buzás László </a:t>
            </a:r>
            <a:r>
              <a:rPr lang="hu-HU" dirty="0"/>
              <a:t>a csoportmunka fajtái között tartja számon a fentieken kívül azt a változatot, amikor a differenciált munkát azonos feladatokkal egészíti ki a nevelő, vagy az egyes csoportok a téma más-más részével foglalkoznak, illetve van olyan változat is, ahol a csoport tagjai a kapott feladatot egymás között  tovább bontják (</a:t>
            </a:r>
            <a:r>
              <a:rPr lang="hu-HU" i="1" dirty="0"/>
              <a:t>Báthory, 2000).</a:t>
            </a:r>
          </a:p>
          <a:p>
            <a:r>
              <a:rPr lang="hu-HU" b="1" dirty="0"/>
              <a:t>Értelmezésünkben  (KIP) csoportmunkáról csak differenciált csoportmunka esetén, vagyis abban az esetben beszélünk, ha a különböző csoportok különböző feladatokat oldanak meg, illetve a feladatok mélységükben különböznek.</a:t>
            </a:r>
          </a:p>
          <a:p>
            <a:r>
              <a:rPr lang="hu-HU" i="1" dirty="0"/>
              <a:t>Hortobágyi (1995) </a:t>
            </a:r>
            <a:r>
              <a:rPr lang="hu-HU" dirty="0"/>
              <a:t>szintén úgy gondolja, hogy „a csoportmunka nem azáltal teszi lehetővé a differenciálást, hogy a csoportok mást tanulnak, hanem azáltal, hogy az egyforma és az eltérő feladat megoldásának útját is úgy járják végig, ahogy az a csoport, a csoportot alkotó egyének sajátosságainak megfelel”.</a:t>
            </a:r>
          </a:p>
        </p:txBody>
      </p:sp>
      <p:sp>
        <p:nvSpPr>
          <p:cNvPr id="5" name="Dia számának helye 4"/>
          <p:cNvSpPr>
            <a:spLocks noGrp="1"/>
          </p:cNvSpPr>
          <p:nvPr>
            <p:ph type="sldNum" sz="quarter" idx="12"/>
          </p:nvPr>
        </p:nvSpPr>
        <p:spPr/>
        <p:txBody>
          <a:bodyPr/>
          <a:lstStyle/>
          <a:p>
            <a:fld id="{06DAE072-3094-42AC-B057-63A3F5437200}" type="slidenum">
              <a:rPr lang="hu-HU" smtClean="0"/>
              <a:pPr/>
              <a:t>52</a:t>
            </a:fld>
            <a:endParaRPr lang="hu-HU"/>
          </a:p>
        </p:txBody>
      </p:sp>
    </p:spTree>
    <p:extLst>
      <p:ext uri="{BB962C8B-B14F-4D97-AF65-F5344CB8AC3E}">
        <p14:creationId xmlns:p14="http://schemas.microsoft.com/office/powerpoint/2010/main" val="3321831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85000" lnSpcReduction="20000"/>
          </a:bodyPr>
          <a:lstStyle/>
          <a:p>
            <a:r>
              <a:rPr lang="hu-HU" b="1" dirty="0"/>
              <a:t>A mennyiségi tényező azt jelenti, hogy lehetővé kell tenni valamennyi tanuló számára a képességek kifejlesztéséhez szükséges gyakorlást, a minőségi tényező pedig azt, hogy a feladatrendszereket a képességek hierarchikus felépítésének megfelelően kell összeválogatni.</a:t>
            </a:r>
          </a:p>
          <a:p>
            <a:r>
              <a:rPr lang="hu-HU" i="1" dirty="0"/>
              <a:t>Lovas István (1998) </a:t>
            </a:r>
            <a:r>
              <a:rPr lang="hu-HU" dirty="0"/>
              <a:t>szerint arra kell törekedni, hogy az adott osztályban tanulók a fejlettség és a képességek tekintetében normális (Gauss-féle) eloszlással, mégpedig lehetőleg kis szélességű eloszlással legyenek jellemezhetőek. Kívánatos, hogy a két szélső csoport, vagyis a legjobbak és a leggyengébbek olyan távolságban legyenek az átlagtól, hogy a legjobbaknak alkalmuk adódjon segíteni a többieket, mintegy önmagukat is magasabb teljesítményre ösztönözve, miközben a gyengébbeknek is lehetőségük adódik a „versenyben maradásra”</a:t>
            </a:r>
          </a:p>
          <a:p>
            <a:r>
              <a:rPr lang="hu-HU" dirty="0"/>
              <a:t>Hazánkban </a:t>
            </a:r>
            <a:r>
              <a:rPr lang="hu-HU" i="1" dirty="0"/>
              <a:t>Nagy László és Domokos Lászlóné </a:t>
            </a:r>
            <a:r>
              <a:rPr lang="hu-HU" dirty="0"/>
              <a:t>alkalmazta először 1932-ben a csoportmunkát </a:t>
            </a:r>
            <a:r>
              <a:rPr lang="hu-HU" i="1" dirty="0"/>
              <a:t> </a:t>
            </a:r>
            <a:r>
              <a:rPr lang="hu-HU" dirty="0"/>
              <a:t>amelyben a csoportalakításnál a heterogenitás – </a:t>
            </a:r>
            <a:r>
              <a:rPr lang="hu-HU" i="1" dirty="0"/>
              <a:t>R. </a:t>
            </a:r>
            <a:r>
              <a:rPr lang="hu-HU" i="1" dirty="0" err="1"/>
              <a:t>Cousinet</a:t>
            </a:r>
            <a:r>
              <a:rPr lang="hu-HU" i="1" dirty="0"/>
              <a:t> h</a:t>
            </a:r>
            <a:r>
              <a:rPr lang="hu-HU" dirty="0"/>
              <a:t>omogenitást valló nézetével ellentétben – már fontos szempontként jelent meg (</a:t>
            </a:r>
            <a:r>
              <a:rPr lang="hu-HU" i="1" dirty="0"/>
              <a:t>Buzás, 1969 a).</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53</a:t>
            </a:fld>
            <a:endParaRPr lang="hu-HU"/>
          </a:p>
        </p:txBody>
      </p:sp>
    </p:spTree>
    <p:extLst>
      <p:ext uri="{BB962C8B-B14F-4D97-AF65-F5344CB8AC3E}">
        <p14:creationId xmlns:p14="http://schemas.microsoft.com/office/powerpoint/2010/main" val="3321831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20688"/>
            <a:ext cx="7488832" cy="5544616"/>
          </a:xfrm>
        </p:spPr>
        <p:txBody>
          <a:bodyPr>
            <a:normAutofit fontScale="92500" lnSpcReduction="10000"/>
          </a:bodyPr>
          <a:lstStyle/>
          <a:p>
            <a:r>
              <a:rPr lang="hu-HU" dirty="0"/>
              <a:t>A csoportmunka a tanulókat olyan </a:t>
            </a:r>
            <a:r>
              <a:rPr lang="hu-HU" b="1" dirty="0"/>
              <a:t>szellemi teljesítményre sarkallja, amely meghaladja azt a szintet, amit önerőből képesek megoldani. </a:t>
            </a:r>
          </a:p>
          <a:p>
            <a:r>
              <a:rPr lang="hu-HU" dirty="0"/>
              <a:t>Ez a tanulási forma ezért a gyenge és közepes képességű tanulók számára különösen fejlesztő hatású, módot adva arra, hogy a feladatokat náluk képzettebb csoporttársaikkal is megvitassák.</a:t>
            </a:r>
          </a:p>
          <a:p>
            <a:r>
              <a:rPr lang="hu-HU" dirty="0"/>
              <a:t>A kollektív feladatok, a változó összetételű, heterogén csoportok együttműködése az órákon kedvezőbb feltételeket teremt </a:t>
            </a:r>
            <a:r>
              <a:rPr lang="hu-HU" b="1" dirty="0"/>
              <a:t>a közösség neveléséhez és fejleszti az egymás iránti felelősségérzetet.</a:t>
            </a:r>
          </a:p>
          <a:p>
            <a:r>
              <a:rPr lang="hu-HU" b="1" dirty="0"/>
              <a:t>A logikus gondolkodás szempontjából a viták igen jó hatásúak: </a:t>
            </a:r>
            <a:r>
              <a:rPr lang="hu-HU" dirty="0"/>
              <a:t>a csoportmunka közben többféle szempont kerül elő egy-egy kérdés tanulmányozásakor, és a tanulók így hozzászoknak egy probléma több oldalról történő megközelítéséhez. </a:t>
            </a:r>
            <a:r>
              <a:rPr lang="it-IT" b="1" dirty="0"/>
              <a:t>A vita élénkítően hat a</a:t>
            </a:r>
            <a:r>
              <a:rPr lang="hu-HU" b="1" dirty="0"/>
              <a:t> közösség és az egyén tevékenységére, aktív tanulásra ösztönöz.</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54</a:t>
            </a:fld>
            <a:endParaRPr lang="hu-HU"/>
          </a:p>
        </p:txBody>
      </p:sp>
    </p:spTree>
    <p:extLst>
      <p:ext uri="{BB962C8B-B14F-4D97-AF65-F5344CB8AC3E}">
        <p14:creationId xmlns:p14="http://schemas.microsoft.com/office/powerpoint/2010/main" val="3321831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85000" lnSpcReduction="10000"/>
          </a:bodyPr>
          <a:lstStyle/>
          <a:p>
            <a:pPr>
              <a:buNone/>
            </a:pPr>
            <a:r>
              <a:rPr lang="hu-HU" b="1" dirty="0"/>
              <a:t>A csoportmunka hatása a személyiség fejlődésére</a:t>
            </a:r>
          </a:p>
          <a:p>
            <a:r>
              <a:rPr lang="hu-HU" dirty="0"/>
              <a:t>A </a:t>
            </a:r>
            <a:r>
              <a:rPr lang="hu-HU" b="1" dirty="0"/>
              <a:t>csoportmunka nevelési feladatok megoldására kiválóan alkalmas, </a:t>
            </a:r>
            <a:r>
              <a:rPr lang="hu-HU" dirty="0"/>
              <a:t>hiszen a tanulók érzik a közösen végzett munka örömét, emellett segíti a kollektív beállítottságú egyének nevelését.</a:t>
            </a:r>
          </a:p>
          <a:p>
            <a:r>
              <a:rPr lang="hu-HU" b="1" dirty="0"/>
              <a:t>A komplex tanulás, amelyet a közoktatás az egyes intézményekben meg akar valósítani, tulajdonképpen képességfejlesztés, a képességfejlesztés pedig személyiségalakítás, nevelés. </a:t>
            </a:r>
          </a:p>
          <a:p>
            <a:r>
              <a:rPr lang="hu-HU" dirty="0"/>
              <a:t>Az ide tartozó tanítási formákat az jellemzi, hogy az ismeretek öncélú tanítása helyett a </a:t>
            </a:r>
            <a:r>
              <a:rPr lang="hu-HU" b="1" dirty="0"/>
              <a:t>tanítás középpontjába a problémamegoldást helyezik.</a:t>
            </a:r>
          </a:p>
          <a:p>
            <a:r>
              <a:rPr lang="hu-HU" b="1" dirty="0"/>
              <a:t>Közösség csak abban az esetben alakulhat ki, ha a tanulók egymás gondolatmeneteit megismerhetik és megvitathatják.</a:t>
            </a:r>
          </a:p>
          <a:p>
            <a:r>
              <a:rPr lang="hu-HU" b="1" dirty="0"/>
              <a:t>A szociális tanulás lényege, hogy a gyerekek egymástól tanulnak, utánozzák egymást, meghallgatják egymás véleményét, együttműködnek és vitatkoznak – </a:t>
            </a:r>
          </a:p>
          <a:p>
            <a:r>
              <a:rPr lang="hu-HU" b="1" dirty="0"/>
              <a:t>cél: </a:t>
            </a:r>
            <a:r>
              <a:rPr lang="hu-HU" dirty="0"/>
              <a:t>a </a:t>
            </a:r>
            <a:r>
              <a:rPr lang="hu-HU" b="1" u="sng" dirty="0"/>
              <a:t>tanulók megtanuljanak kulturáltan vitatkozni</a:t>
            </a:r>
          </a:p>
          <a:p>
            <a:endParaRPr lang="hu-HU" dirty="0"/>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55</a:t>
            </a:fld>
            <a:endParaRPr lang="hu-HU"/>
          </a:p>
        </p:txBody>
      </p:sp>
    </p:spTree>
    <p:extLst>
      <p:ext uri="{BB962C8B-B14F-4D97-AF65-F5344CB8AC3E}">
        <p14:creationId xmlns:p14="http://schemas.microsoft.com/office/powerpoint/2010/main" val="3321831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20000"/>
          </a:bodyPr>
          <a:lstStyle/>
          <a:p>
            <a:pPr>
              <a:buNone/>
            </a:pPr>
            <a:r>
              <a:rPr lang="hu-HU" b="1" dirty="0"/>
              <a:t>Osztályrangsor</a:t>
            </a:r>
          </a:p>
          <a:p>
            <a:r>
              <a:rPr lang="hu-HU" dirty="0"/>
              <a:t>Általános tapasztalat, hogy </a:t>
            </a:r>
            <a:r>
              <a:rPr lang="hu-HU" b="1" dirty="0"/>
              <a:t>minél inkább megfelel a tanuló a közösségi igényeknek, annál feljebb helyezkedik el a rangsorban. </a:t>
            </a:r>
          </a:p>
          <a:p>
            <a:r>
              <a:rPr lang="hu-HU" dirty="0"/>
              <a:t>A szociometriai státuszt jelentősen befolyásolja, hogy az osztály normáit hogyan fogadja el egy tanuló.</a:t>
            </a:r>
          </a:p>
          <a:p>
            <a:r>
              <a:rPr lang="hu-HU" b="1" dirty="0"/>
              <a:t>A helyesen szervezett csoportmunka nagyban hozzájárul az esélyegyenlőség megteremtéséhez.</a:t>
            </a:r>
          </a:p>
          <a:p>
            <a:r>
              <a:rPr lang="hu-HU" b="1" dirty="0"/>
              <a:t>Az iskolákra ma a hátrányos helyzetű tanulók arányának és ezzel párhuzamosan a nyelvi kifejezőkészséggel küszködők számának emelkedése a jellemző, amely az osztályon belüli heterogenitást még inkább előidézi.</a:t>
            </a:r>
          </a:p>
          <a:p>
            <a:r>
              <a:rPr lang="hu-HU" b="1" dirty="0"/>
              <a:t>A jelenleg meglévő tantervek ugyanis feltételezik azoknak a képességeknek a meglétét, amelyek a tananyag-elsajátítás kiinduló követelményei, és ezzel figyelmen kívül hagyják az alsóbb társadalmi rétegből érkező gyerekekben szunnyadó képességeket.</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56</a:t>
            </a:fld>
            <a:endParaRPr lang="hu-HU"/>
          </a:p>
        </p:txBody>
      </p:sp>
    </p:spTree>
    <p:extLst>
      <p:ext uri="{BB962C8B-B14F-4D97-AF65-F5344CB8AC3E}">
        <p14:creationId xmlns:p14="http://schemas.microsoft.com/office/powerpoint/2010/main" val="3321831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924944"/>
            <a:ext cx="6965245" cy="1202485"/>
          </a:xfrm>
        </p:spPr>
        <p:txBody>
          <a:bodyPr>
            <a:normAutofit fontScale="90000"/>
          </a:bodyPr>
          <a:lstStyle/>
          <a:p>
            <a:r>
              <a:rPr lang="hu-HU" b="1" dirty="0"/>
              <a:t>A hátrányos helyzetű tanulók helye az osztályhierarchiában</a:t>
            </a:r>
            <a:endParaRPr lang="hu-HU" dirty="0"/>
          </a:p>
        </p:txBody>
      </p:sp>
      <p:sp>
        <p:nvSpPr>
          <p:cNvPr id="4" name="Dia számának helye 3"/>
          <p:cNvSpPr>
            <a:spLocks noGrp="1"/>
          </p:cNvSpPr>
          <p:nvPr>
            <p:ph type="sldNum" sz="quarter" idx="12"/>
          </p:nvPr>
        </p:nvSpPr>
        <p:spPr/>
        <p:txBody>
          <a:bodyPr/>
          <a:lstStyle/>
          <a:p>
            <a:fld id="{06DAE072-3094-42AC-B057-63A3F5437200}" type="slidenum">
              <a:rPr lang="hu-HU" smtClean="0"/>
              <a:pPr/>
              <a:t>57</a:t>
            </a:fld>
            <a:endParaRPr lang="hu-HU"/>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a:bodyPr>
          <a:lstStyle/>
          <a:p>
            <a:r>
              <a:rPr lang="hu-HU" dirty="0"/>
              <a:t>A hátrányos helyzetű tanulóknak az osztályhierarchiában elfoglalt helyét a szociometriai vizsgálat segítségével határoztuk meg.</a:t>
            </a:r>
          </a:p>
          <a:p>
            <a:r>
              <a:rPr lang="hu-HU" i="1" dirty="0" err="1"/>
              <a:t>Petrusek</a:t>
            </a:r>
            <a:r>
              <a:rPr lang="hu-HU" i="1" dirty="0"/>
              <a:t> (1972) </a:t>
            </a:r>
            <a:r>
              <a:rPr lang="hu-HU" dirty="0"/>
              <a:t>gondolatait követve a szociometria olyan sajátos kutatási eljárás-együttes, amely a társadalmi viszonyok feltárásával foglalkozik, és azoknak a </a:t>
            </a:r>
            <a:r>
              <a:rPr lang="hu-HU" dirty="0" err="1"/>
              <a:t>mikroszociológiai</a:t>
            </a:r>
            <a:r>
              <a:rPr lang="hu-HU" dirty="0"/>
              <a:t> hipotéziseknek a komplexuma, amelyek ezeket a társas preferált kapcsolatokat magyarázzák. Segítségével vizsgáljuk az egyén </a:t>
            </a:r>
            <a:r>
              <a:rPr lang="hu-HU" dirty="0" err="1"/>
              <a:t>szociometrikusan</a:t>
            </a:r>
            <a:r>
              <a:rPr lang="hu-HU" dirty="0"/>
              <a:t> mért pozíciójának és a csoportstruktúra tulajdonságainak, valamint az egyének és a csoportok egyéb tulajdonságainak összefüggését.</a:t>
            </a:r>
          </a:p>
          <a:p>
            <a:r>
              <a:rPr lang="hu-HU" dirty="0"/>
              <a:t>A legjelentősebb kutatók </a:t>
            </a:r>
            <a:r>
              <a:rPr lang="hu-HU" i="1" dirty="0" err="1"/>
              <a:t>Cooley</a:t>
            </a:r>
            <a:r>
              <a:rPr lang="hu-HU" i="1" dirty="0"/>
              <a:t> és </a:t>
            </a:r>
            <a:r>
              <a:rPr lang="hu-HU" i="1" dirty="0" err="1"/>
              <a:t>Allport</a:t>
            </a:r>
            <a:r>
              <a:rPr lang="hu-HU" i="1" dirty="0"/>
              <a:t>, </a:t>
            </a:r>
            <a:r>
              <a:rPr lang="hu-HU" i="1" dirty="0" err="1"/>
              <a:t>Mead</a:t>
            </a:r>
            <a:r>
              <a:rPr lang="hu-HU" i="1" dirty="0"/>
              <a:t> </a:t>
            </a:r>
            <a:r>
              <a:rPr lang="hu-HU" i="1" dirty="0" err="1"/>
              <a:t>és</a:t>
            </a:r>
            <a:r>
              <a:rPr lang="hu-HU" i="1" dirty="0"/>
              <a:t> </a:t>
            </a:r>
            <a:r>
              <a:rPr lang="hu-HU" i="1" dirty="0" err="1"/>
              <a:t>Sherif</a:t>
            </a:r>
            <a:r>
              <a:rPr lang="hu-HU" i="1" dirty="0"/>
              <a:t>, </a:t>
            </a:r>
            <a:r>
              <a:rPr lang="hu-HU" i="1" dirty="0" err="1"/>
              <a:t>Moreno</a:t>
            </a:r>
            <a:r>
              <a:rPr lang="hu-HU" i="1" dirty="0"/>
              <a:t> </a:t>
            </a:r>
            <a:r>
              <a:rPr lang="hu-HU" i="1" dirty="0" err="1"/>
              <a:t>és</a:t>
            </a:r>
            <a:r>
              <a:rPr lang="hu-HU" i="1" dirty="0"/>
              <a:t> </a:t>
            </a:r>
            <a:r>
              <a:rPr lang="hu-HU" i="1" dirty="0" err="1"/>
              <a:t>Lewin</a:t>
            </a:r>
            <a:r>
              <a:rPr lang="hu-HU" i="1" dirty="0"/>
              <a:t>, </a:t>
            </a:r>
            <a:r>
              <a:rPr lang="hu-HU" dirty="0"/>
              <a:t>akik meghatározták az alapfogalmakat.</a:t>
            </a:r>
          </a:p>
        </p:txBody>
      </p:sp>
      <p:sp>
        <p:nvSpPr>
          <p:cNvPr id="5" name="Dia számának helye 4"/>
          <p:cNvSpPr>
            <a:spLocks noGrp="1"/>
          </p:cNvSpPr>
          <p:nvPr>
            <p:ph type="sldNum" sz="quarter" idx="12"/>
          </p:nvPr>
        </p:nvSpPr>
        <p:spPr/>
        <p:txBody>
          <a:bodyPr/>
          <a:lstStyle/>
          <a:p>
            <a:fld id="{06DAE072-3094-42AC-B057-63A3F5437200}" type="slidenum">
              <a:rPr lang="hu-HU" smtClean="0"/>
              <a:pPr/>
              <a:t>58</a:t>
            </a:fld>
            <a:endParaRPr lang="hu-HU"/>
          </a:p>
        </p:txBody>
      </p:sp>
    </p:spTree>
    <p:extLst>
      <p:ext uri="{BB962C8B-B14F-4D97-AF65-F5344CB8AC3E}">
        <p14:creationId xmlns:p14="http://schemas.microsoft.com/office/powerpoint/2010/main" val="3321831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lnSpcReduction="10000"/>
          </a:bodyPr>
          <a:lstStyle/>
          <a:p>
            <a:pPr>
              <a:buNone/>
            </a:pPr>
            <a:r>
              <a:rPr lang="hu-HU" b="1" dirty="0"/>
              <a:t>A közösség kapcsolatrendszere</a:t>
            </a:r>
          </a:p>
          <a:p>
            <a:r>
              <a:rPr lang="hu-HU" dirty="0"/>
              <a:t>A szociometriai felmérőlap segítségével egyrészt a közösségről és a kiscsoportokról, mint társas egységekről kapunk értelmezési támpontot, másrészt a vizsgált egységen belüli hierarchiára, funkció jellegű tagolódásra tudunk következtetni.</a:t>
            </a:r>
          </a:p>
          <a:p>
            <a:r>
              <a:rPr lang="hu-HU" dirty="0"/>
              <a:t>A pedagógusok az alábbi, csoportra vonatkozó</a:t>
            </a:r>
          </a:p>
          <a:p>
            <a:r>
              <a:rPr lang="hu-HU" dirty="0"/>
              <a:t>szociometriai mutatókat használhatják fel munkájukhoz:</a:t>
            </a:r>
          </a:p>
          <a:p>
            <a:pPr lvl="1"/>
            <a:r>
              <a:rPr lang="hu-HU" dirty="0"/>
              <a:t>· Kohéziós index</a:t>
            </a:r>
          </a:p>
          <a:p>
            <a:pPr lvl="1"/>
            <a:r>
              <a:rPr lang="hu-HU" dirty="0"/>
              <a:t>· Kölcsönösségi index</a:t>
            </a:r>
          </a:p>
          <a:p>
            <a:pPr lvl="1"/>
            <a:r>
              <a:rPr lang="hu-HU" dirty="0"/>
              <a:t>· Sűrűségi mutató</a:t>
            </a:r>
          </a:p>
          <a:p>
            <a:pPr lvl="1"/>
            <a:r>
              <a:rPr lang="hu-HU" dirty="0"/>
              <a:t>· Viszonzott kapcsolatok mutatója</a:t>
            </a:r>
          </a:p>
          <a:p>
            <a:pPr lvl="1"/>
            <a:r>
              <a:rPr lang="hu-HU" dirty="0"/>
              <a:t>· Centrális-marginális mutató</a:t>
            </a:r>
          </a:p>
        </p:txBody>
      </p:sp>
      <p:sp>
        <p:nvSpPr>
          <p:cNvPr id="5" name="Dia számának helye 4"/>
          <p:cNvSpPr>
            <a:spLocks noGrp="1"/>
          </p:cNvSpPr>
          <p:nvPr>
            <p:ph type="sldNum" sz="quarter" idx="12"/>
          </p:nvPr>
        </p:nvSpPr>
        <p:spPr/>
        <p:txBody>
          <a:bodyPr/>
          <a:lstStyle/>
          <a:p>
            <a:fld id="{06DAE072-3094-42AC-B057-63A3F5437200}" type="slidenum">
              <a:rPr lang="hu-HU" smtClean="0"/>
              <a:pPr/>
              <a:t>59</a:t>
            </a:fld>
            <a:endParaRPr lang="hu-HU"/>
          </a:p>
        </p:txBody>
      </p:sp>
    </p:spTree>
    <p:extLst>
      <p:ext uri="{BB962C8B-B14F-4D97-AF65-F5344CB8AC3E}">
        <p14:creationId xmlns:p14="http://schemas.microsoft.com/office/powerpoint/2010/main" val="332183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708920"/>
            <a:ext cx="6965245" cy="1202485"/>
          </a:xfrm>
        </p:spPr>
        <p:txBody>
          <a:bodyPr>
            <a:normAutofit fontScale="90000"/>
          </a:bodyPr>
          <a:lstStyle/>
          <a:p>
            <a:r>
              <a:rPr lang="hu-HU" dirty="0"/>
              <a:t>A témához kapcsolódó fogalmak</a:t>
            </a:r>
          </a:p>
        </p:txBody>
      </p:sp>
      <p:sp>
        <p:nvSpPr>
          <p:cNvPr id="4" name="Dia számának helye 3"/>
          <p:cNvSpPr>
            <a:spLocks noGrp="1"/>
          </p:cNvSpPr>
          <p:nvPr>
            <p:ph type="sldNum" sz="quarter" idx="12"/>
          </p:nvPr>
        </p:nvSpPr>
        <p:spPr/>
        <p:txBody>
          <a:bodyPr/>
          <a:lstStyle/>
          <a:p>
            <a:fld id="{06DAE072-3094-42AC-B057-63A3F5437200}" type="slidenum">
              <a:rPr lang="hu-HU" smtClean="0"/>
              <a:pPr/>
              <a:t>6</a:t>
            </a:fld>
            <a:endParaRPr lang="hu-HU"/>
          </a:p>
        </p:txBody>
      </p:sp>
    </p:spTree>
    <p:extLst>
      <p:ext uri="{BB962C8B-B14F-4D97-AF65-F5344CB8AC3E}">
        <p14:creationId xmlns:p14="http://schemas.microsoft.com/office/powerpoint/2010/main" val="2032679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r>
              <a:rPr lang="hu-HU" dirty="0"/>
              <a:t>A méréseket minden év azonos időszakában végezzük el, és az előző évben kapott eredménnyel hasonlítsuk össze.</a:t>
            </a:r>
          </a:p>
          <a:p>
            <a:r>
              <a:rPr lang="hu-HU" dirty="0"/>
              <a:t>A szociometriai mutatók (</a:t>
            </a:r>
            <a:r>
              <a:rPr lang="hu-HU" i="1" dirty="0"/>
              <a:t>Falus, 2000.; II. melléklet) </a:t>
            </a:r>
            <a:r>
              <a:rPr lang="hu-HU" dirty="0"/>
              <a:t>átlagértékét –  az összehasonlíthatóság segítőjeként – az 1. táblázat foglalja össze.</a:t>
            </a:r>
          </a:p>
          <a:p>
            <a:endParaRPr lang="hu-HU" dirty="0"/>
          </a:p>
          <a:p>
            <a:endParaRPr lang="hu-HU" dirty="0"/>
          </a:p>
          <a:p>
            <a:endParaRPr lang="hu-HU" dirty="0"/>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60</a:t>
            </a:fld>
            <a:endParaRPr lang="hu-HU"/>
          </a:p>
        </p:txBody>
      </p:sp>
      <p:pic>
        <p:nvPicPr>
          <p:cNvPr id="10243" name="Picture 3"/>
          <p:cNvPicPr>
            <a:picLocks noChangeAspect="1" noChangeArrowheads="1"/>
          </p:cNvPicPr>
          <p:nvPr/>
        </p:nvPicPr>
        <p:blipFill>
          <a:blip r:embed="rId3" cstate="print"/>
          <a:srcRect/>
          <a:stretch>
            <a:fillRect/>
          </a:stretch>
        </p:blipFill>
        <p:spPr bwMode="auto">
          <a:xfrm>
            <a:off x="827584" y="3573016"/>
            <a:ext cx="7488832" cy="1966857"/>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77500" lnSpcReduction="20000"/>
          </a:bodyPr>
          <a:lstStyle/>
          <a:p>
            <a:pPr>
              <a:buNone/>
            </a:pPr>
            <a:r>
              <a:rPr lang="hu-HU" b="1" dirty="0"/>
              <a:t>A csoportra vonatkozó indexek kiszámítása</a:t>
            </a:r>
          </a:p>
          <a:p>
            <a:pPr>
              <a:buNone/>
            </a:pPr>
            <a:endParaRPr lang="hu-HU" b="1" dirty="0"/>
          </a:p>
          <a:p>
            <a:pPr>
              <a:buNone/>
            </a:pPr>
            <a:endParaRPr lang="hu-HU" dirty="0"/>
          </a:p>
          <a:p>
            <a:pPr>
              <a:buNone/>
            </a:pPr>
            <a:endParaRPr lang="hu-HU" dirty="0"/>
          </a:p>
          <a:p>
            <a:pPr>
              <a:buNone/>
            </a:pPr>
            <a:endParaRPr lang="hu-HU" dirty="0"/>
          </a:p>
          <a:p>
            <a:pPr>
              <a:buNone/>
            </a:pPr>
            <a:endParaRPr lang="hu-HU" dirty="0"/>
          </a:p>
          <a:p>
            <a:pPr>
              <a:buNone/>
            </a:pPr>
            <a:endParaRPr lang="hu-HU" dirty="0"/>
          </a:p>
          <a:p>
            <a:r>
              <a:rPr lang="hu-HU" dirty="0"/>
              <a:t>A csoport interakció mérési eredményeit felhasználva kapjuk a </a:t>
            </a:r>
            <a:r>
              <a:rPr lang="hu-HU" i="1" dirty="0"/>
              <a:t>kohéziós indexet, </a:t>
            </a:r>
            <a:r>
              <a:rPr lang="hu-HU" dirty="0"/>
              <a:t>amely azt fejezi ki, hogy a társas mezőben a szociometriailag lehetséges kölcsönös kapcsolatoknak hány százaléka realizálódott. Az index átlagértéke 10-13.</a:t>
            </a:r>
          </a:p>
          <a:p>
            <a:r>
              <a:rPr lang="hu-HU" dirty="0"/>
              <a:t>Magas fokú kohézióról beszélünk 15 felett, míg 10 alatt a közösségben a szolidaritás alacsony, jelentős együttes teljesítményre a csoport részéről nem számíthatunk.</a:t>
            </a:r>
          </a:p>
          <a:p>
            <a:r>
              <a:rPr lang="hu-HU" dirty="0"/>
              <a:t>A </a:t>
            </a:r>
            <a:r>
              <a:rPr lang="hu-HU" i="1" dirty="0"/>
              <a:t>kölcsönösségi indexből </a:t>
            </a:r>
            <a:r>
              <a:rPr lang="hu-HU" dirty="0"/>
              <a:t>arra következtettünk, hogy az osztályban lévő tanulók hány százalékának volt kölcsönös kapcsolata. A tapasztalatok szerint az index átlagértéke 85-90. Minél magasabb egy közösségen belül a mutató értéke, annál valószínűbb, hogy a közösségben egyre több tanulónak van kölcsönös kapcsolata.</a:t>
            </a:r>
          </a:p>
        </p:txBody>
      </p:sp>
      <p:sp>
        <p:nvSpPr>
          <p:cNvPr id="5" name="Dia számának helye 4"/>
          <p:cNvSpPr>
            <a:spLocks noGrp="1"/>
          </p:cNvSpPr>
          <p:nvPr>
            <p:ph type="sldNum" sz="quarter" idx="12"/>
          </p:nvPr>
        </p:nvSpPr>
        <p:spPr/>
        <p:txBody>
          <a:bodyPr/>
          <a:lstStyle/>
          <a:p>
            <a:fld id="{06DAE072-3094-42AC-B057-63A3F5437200}" type="slidenum">
              <a:rPr lang="hu-HU" smtClean="0"/>
              <a:pPr/>
              <a:t>61</a:t>
            </a:fld>
            <a:endParaRPr lang="hu-HU"/>
          </a:p>
        </p:txBody>
      </p:sp>
      <p:pic>
        <p:nvPicPr>
          <p:cNvPr id="9217" name="Picture 1"/>
          <p:cNvPicPr>
            <a:picLocks noChangeAspect="1" noChangeArrowheads="1"/>
          </p:cNvPicPr>
          <p:nvPr/>
        </p:nvPicPr>
        <p:blipFill>
          <a:blip r:embed="rId3" cstate="print"/>
          <a:srcRect/>
          <a:stretch>
            <a:fillRect/>
          </a:stretch>
        </p:blipFill>
        <p:spPr bwMode="auto">
          <a:xfrm>
            <a:off x="2123728" y="1124744"/>
            <a:ext cx="4752528" cy="1591344"/>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20000"/>
          </a:bodyPr>
          <a:lstStyle/>
          <a:p>
            <a:endParaRPr lang="hu-HU" dirty="0"/>
          </a:p>
          <a:p>
            <a:endParaRPr lang="hu-HU" dirty="0"/>
          </a:p>
          <a:p>
            <a:endParaRPr lang="hu-HU" dirty="0"/>
          </a:p>
          <a:p>
            <a:endParaRPr lang="hu-HU" dirty="0"/>
          </a:p>
          <a:p>
            <a:endParaRPr lang="hu-HU" dirty="0"/>
          </a:p>
          <a:p>
            <a:endParaRPr lang="hu-HU" dirty="0"/>
          </a:p>
          <a:p>
            <a:endParaRPr lang="hu-HU" dirty="0"/>
          </a:p>
          <a:p>
            <a:r>
              <a:rPr lang="hu-HU" dirty="0"/>
              <a:t>A </a:t>
            </a:r>
            <a:r>
              <a:rPr lang="hu-HU" i="1" dirty="0"/>
              <a:t>sűrűségi mutatóból </a:t>
            </a:r>
            <a:r>
              <a:rPr lang="hu-HU" dirty="0"/>
              <a:t>megtudtuk, hogy egy személyre hány kölcsönös kapcsolat jut átlagosan. A mutató átlagövezete 0,9-től 1,1-ig terjed. Felnőtteknél 0,6 alatt már nem, gyermekek esetében viszont még beszélünk közösségről.</a:t>
            </a:r>
          </a:p>
          <a:p>
            <a:r>
              <a:rPr lang="hu-HU" dirty="0"/>
              <a:t>A </a:t>
            </a:r>
            <a:r>
              <a:rPr lang="hu-HU" i="1" dirty="0"/>
              <a:t>viszonzott kapcsolatok </a:t>
            </a:r>
            <a:r>
              <a:rPr lang="hu-HU" dirty="0"/>
              <a:t>mutatója a kölcsönös választások százalékban kifejezett értéke az összes választáshoz viszonyítva. A mutató átlagértéke 40 és 50 között van. Az ennél alacsonyabb szám a kapcsolatok bizonytalanságára, magasabb szám a kapcsolatok stabilitására utal.</a:t>
            </a:r>
          </a:p>
        </p:txBody>
      </p:sp>
      <p:sp>
        <p:nvSpPr>
          <p:cNvPr id="5" name="Dia számának helye 4"/>
          <p:cNvSpPr>
            <a:spLocks noGrp="1"/>
          </p:cNvSpPr>
          <p:nvPr>
            <p:ph type="sldNum" sz="quarter" idx="12"/>
          </p:nvPr>
        </p:nvSpPr>
        <p:spPr/>
        <p:txBody>
          <a:bodyPr/>
          <a:lstStyle/>
          <a:p>
            <a:fld id="{06DAE072-3094-42AC-B057-63A3F5437200}" type="slidenum">
              <a:rPr lang="hu-HU" smtClean="0"/>
              <a:pPr/>
              <a:t>62</a:t>
            </a:fld>
            <a:endParaRPr lang="hu-HU"/>
          </a:p>
        </p:txBody>
      </p:sp>
      <p:pic>
        <p:nvPicPr>
          <p:cNvPr id="4" name="Picture 2"/>
          <p:cNvPicPr>
            <a:picLocks noChangeAspect="1" noChangeArrowheads="1"/>
          </p:cNvPicPr>
          <p:nvPr/>
        </p:nvPicPr>
        <p:blipFill>
          <a:blip r:embed="rId3" cstate="print"/>
          <a:srcRect/>
          <a:stretch>
            <a:fillRect/>
          </a:stretch>
        </p:blipFill>
        <p:spPr bwMode="auto">
          <a:xfrm>
            <a:off x="2267744" y="908720"/>
            <a:ext cx="5116659" cy="1872208"/>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20000"/>
          </a:bodyPr>
          <a:lstStyle/>
          <a:p>
            <a:r>
              <a:rPr lang="pt-BR" dirty="0"/>
              <a:t>A </a:t>
            </a:r>
            <a:r>
              <a:rPr lang="pt-BR" i="1" dirty="0"/>
              <a:t>centrális–marginális </a:t>
            </a:r>
            <a:r>
              <a:rPr lang="pt-BR" dirty="0"/>
              <a:t>mutató a központ és a perem viszonyát fejezi ki.</a:t>
            </a:r>
          </a:p>
          <a:p>
            <a:r>
              <a:rPr lang="hu-HU" dirty="0"/>
              <a:t>Értékeiből megtudjuk, hogy van-e a közösségnek központja, és ha van, akkor ahhoz milyen társas mező és perem társul. Az osztályszerkezet minőségének megállapításához szükséges </a:t>
            </a:r>
            <a:r>
              <a:rPr lang="hu-HU" dirty="0" err="1"/>
              <a:t>osztály-szociogram</a:t>
            </a:r>
            <a:r>
              <a:rPr lang="hu-HU" dirty="0"/>
              <a:t> elkészítése, amely egyben szemléletessé teszi a csoporton belüli kapcsolatokat. Az eredményekből megtudjuk, hogy az osztályon belül ki került a peremre, és ez a perem milyen kiterjedésű. Ennek minősítése a következő kritériumok figyelembevételével  történik: a szociális tér mennyire tagolt, vannak-e központok, zárt alakzatok, tömbök, csoportosulások, a csoportok összefüggőek-e vagy elkülönültek. Vizsgáljuk továbbá, hogy a központok pereme milyen széles és mennyi a magányos gyerekek száma.</a:t>
            </a:r>
          </a:p>
          <a:p>
            <a:r>
              <a:rPr lang="hu-HU" dirty="0"/>
              <a:t>A közösség fejlettségi fokáról információt adó mutatók </a:t>
            </a:r>
            <a:r>
              <a:rPr lang="hu-HU" b="1" dirty="0"/>
              <a:t>segítséget nyújtanak a nevelőknek a </a:t>
            </a:r>
            <a:r>
              <a:rPr lang="hu-HU" b="1" u="sng" dirty="0"/>
              <a:t>heterogén </a:t>
            </a:r>
            <a:r>
              <a:rPr lang="hu-HU" b="1" dirty="0"/>
              <a:t>munkacsoportok kialakításához.</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63</a:t>
            </a:fld>
            <a:endParaRPr lang="hu-HU"/>
          </a:p>
        </p:txBody>
      </p:sp>
    </p:spTree>
    <p:extLst>
      <p:ext uri="{BB962C8B-B14F-4D97-AF65-F5344CB8AC3E}">
        <p14:creationId xmlns:p14="http://schemas.microsoft.com/office/powerpoint/2010/main" val="3321831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06DAE072-3094-42AC-B057-63A3F5437200}" type="slidenum">
              <a:rPr lang="hu-HU" smtClean="0"/>
              <a:pPr/>
              <a:t>64</a:t>
            </a:fld>
            <a:endParaRPr lang="hu-HU"/>
          </a:p>
        </p:txBody>
      </p:sp>
      <p:pic>
        <p:nvPicPr>
          <p:cNvPr id="6145" name="Picture 1"/>
          <p:cNvPicPr>
            <a:picLocks noChangeAspect="1" noChangeArrowheads="1"/>
          </p:cNvPicPr>
          <p:nvPr/>
        </p:nvPicPr>
        <p:blipFill>
          <a:blip r:embed="rId3" cstate="print"/>
          <a:srcRect/>
          <a:stretch>
            <a:fillRect/>
          </a:stretch>
        </p:blipFill>
        <p:spPr bwMode="auto">
          <a:xfrm>
            <a:off x="1619672" y="548680"/>
            <a:ext cx="6248400" cy="213360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1619672" y="2348880"/>
            <a:ext cx="6134100" cy="4048125"/>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85000" lnSpcReduction="20000"/>
          </a:bodyPr>
          <a:lstStyle/>
          <a:p>
            <a:pPr>
              <a:buNone/>
            </a:pPr>
            <a:r>
              <a:rPr lang="hu-HU" b="1" dirty="0"/>
              <a:t>A szociometriai vizsgálat eredményeiből adódó feladatok</a:t>
            </a:r>
          </a:p>
          <a:p>
            <a:r>
              <a:rPr lang="hu-HU" dirty="0"/>
              <a:t> Csoportmunka szervezése, csoportszellem erősítése.</a:t>
            </a:r>
          </a:p>
          <a:p>
            <a:r>
              <a:rPr lang="hu-HU" dirty="0"/>
              <a:t> A közös, csoportmunkára támaszkodó önálló munkavégzés elősegítése.</a:t>
            </a:r>
          </a:p>
          <a:p>
            <a:r>
              <a:rPr lang="hu-HU" dirty="0"/>
              <a:t>Annak tudatosítása a tanulókban, hogy a körültekintően végzett</a:t>
            </a:r>
          </a:p>
          <a:p>
            <a:r>
              <a:rPr lang="hu-HU" dirty="0"/>
              <a:t>csoportmunka a magas szintű egyéni munka záloga.</a:t>
            </a:r>
          </a:p>
          <a:p>
            <a:r>
              <a:rPr lang="hu-HU" dirty="0"/>
              <a:t> Minél több megbízatás, tisztség létrehozása.</a:t>
            </a:r>
          </a:p>
          <a:p>
            <a:r>
              <a:rPr lang="hu-HU" dirty="0"/>
              <a:t> Annak tudatosítása, hogy mindenki számára létezik olyan feladat, amelyet jól végre tud hajtani.</a:t>
            </a:r>
          </a:p>
          <a:p>
            <a:r>
              <a:rPr lang="hu-HU" dirty="0"/>
              <a:t> A vezetők munkájának pozitív mintaként történő közvetítése, a csoportszerepek rotációja a „mindenkit vezetői szerephez juttatás” elve.</a:t>
            </a:r>
          </a:p>
          <a:p>
            <a:r>
              <a:rPr lang="hu-HU" dirty="0"/>
              <a:t> Tanulói vélemények meghallgatása, a demokratikus légkör erősítése a csoportmunka segítségével.</a:t>
            </a:r>
          </a:p>
          <a:p>
            <a:pPr>
              <a:buNone/>
            </a:pPr>
            <a:r>
              <a:rPr lang="hu-HU" dirty="0"/>
              <a:t>Másodsorban nagy hangsúlyt kell fektetni a társas mező megtartására és pozitív irányba történő elmozdítására, valamint a magányos gyerekeknek a társas  mező felé irányítására </a:t>
            </a:r>
            <a:r>
              <a:rPr lang="hu-HU" b="1" dirty="0"/>
              <a:t>egyénre szabott feladatokon keresztül.</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65</a:t>
            </a:fld>
            <a:endParaRPr lang="hu-HU"/>
          </a:p>
        </p:txBody>
      </p:sp>
    </p:spTree>
    <p:extLst>
      <p:ext uri="{BB962C8B-B14F-4D97-AF65-F5344CB8AC3E}">
        <p14:creationId xmlns:p14="http://schemas.microsoft.com/office/powerpoint/2010/main" val="3321831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852936"/>
            <a:ext cx="6965245" cy="1202485"/>
          </a:xfrm>
        </p:spPr>
        <p:txBody>
          <a:bodyPr>
            <a:normAutofit fontScale="90000"/>
          </a:bodyPr>
          <a:lstStyle/>
          <a:p>
            <a:r>
              <a:rPr lang="hu-HU" b="1" dirty="0"/>
              <a:t>Az órai munka megfigyelése és mérése a </a:t>
            </a:r>
            <a:r>
              <a:rPr lang="hu-HU" b="1" dirty="0" err="1"/>
              <a:t>KIP-ben</a:t>
            </a:r>
            <a:endParaRPr lang="hu-HU" dirty="0"/>
          </a:p>
        </p:txBody>
      </p:sp>
      <p:sp>
        <p:nvSpPr>
          <p:cNvPr id="4" name="Dia számának helye 3"/>
          <p:cNvSpPr>
            <a:spLocks noGrp="1"/>
          </p:cNvSpPr>
          <p:nvPr>
            <p:ph type="sldNum" sz="quarter" idx="12"/>
          </p:nvPr>
        </p:nvSpPr>
        <p:spPr/>
        <p:txBody>
          <a:bodyPr/>
          <a:lstStyle/>
          <a:p>
            <a:fld id="{06DAE072-3094-42AC-B057-63A3F5437200}" type="slidenum">
              <a:rPr lang="hu-HU" smtClean="0"/>
              <a:pPr/>
              <a:t>66</a:t>
            </a:fld>
            <a:endParaRPr lang="hu-HU"/>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85000" lnSpcReduction="10000"/>
          </a:bodyPr>
          <a:lstStyle/>
          <a:p>
            <a:r>
              <a:rPr lang="hu-HU" dirty="0"/>
              <a:t>Az elemzést a megfigyelési lapok segítségével készítjük el, amely megfigyelő lapok egy-egy 45 perces tanítási óra meghatározott, tanárok esetében 10, tanulók esetében 5 perces megfigyelési időt ölelnek fel. A tanárok a Program megismerése és a státuszkezelést segítő ismeretek elsajátításával párhuzamosan tanulják meg a Program elveinek megfelelő tanítási órák szervezését.</a:t>
            </a:r>
          </a:p>
          <a:p>
            <a:r>
              <a:rPr lang="hu-HU" dirty="0"/>
              <a:t>A tanári megfigyelő lap sorai a tanár egy-egy tanórai megnyilvánulását, viselkedését jelölik, amelyek között éppen úgy megtalálhatóak a frontális óraszervezés tipikus viselkedési formái (1-5. megfigyelési pont), mint a Programnak megfelelő tanári tevékenységek (6-10. megfigyelési pont).</a:t>
            </a:r>
          </a:p>
          <a:p>
            <a:r>
              <a:rPr lang="hu-HU" dirty="0"/>
              <a:t>Vannak olyan tanári viselkedésformák, amelyek kimondottan a státuszkezelésre, a tanulók közötti különbség csökkentésére, a hátrányos helyzetű tanulók ösztönzésére irányulnak, mint amilyen például a sokféle képesség szükségességének említése, a szerepek és szabályok tudatosítása, vagy éppen az illetékesség erősítése</a:t>
            </a:r>
            <a:r>
              <a:rPr lang="hu-HU" b="1" dirty="0"/>
              <a:t>.</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67</a:t>
            </a:fld>
            <a:endParaRPr lang="hu-HU"/>
          </a:p>
        </p:txBody>
      </p:sp>
    </p:spTree>
    <p:extLst>
      <p:ext uri="{BB962C8B-B14F-4D97-AF65-F5344CB8AC3E}">
        <p14:creationId xmlns:p14="http://schemas.microsoft.com/office/powerpoint/2010/main" val="3321831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06DAE072-3094-42AC-B057-63A3F5437200}" type="slidenum">
              <a:rPr lang="hu-HU" smtClean="0"/>
              <a:pPr/>
              <a:t>68</a:t>
            </a:fld>
            <a:endParaRPr lang="hu-HU"/>
          </a:p>
        </p:txBody>
      </p:sp>
      <p:pic>
        <p:nvPicPr>
          <p:cNvPr id="3073" name="Picture 1"/>
          <p:cNvPicPr>
            <a:picLocks noChangeAspect="1" noChangeArrowheads="1"/>
          </p:cNvPicPr>
          <p:nvPr/>
        </p:nvPicPr>
        <p:blipFill>
          <a:blip r:embed="rId3" cstate="print"/>
          <a:srcRect/>
          <a:stretch>
            <a:fillRect/>
          </a:stretch>
        </p:blipFill>
        <p:spPr bwMode="auto">
          <a:xfrm>
            <a:off x="1871663" y="471488"/>
            <a:ext cx="5400675" cy="5915025"/>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20688"/>
            <a:ext cx="7488832" cy="5688632"/>
          </a:xfrm>
        </p:spPr>
        <p:txBody>
          <a:bodyPr>
            <a:normAutofit fontScale="85000" lnSpcReduction="20000"/>
          </a:bodyPr>
          <a:lstStyle/>
          <a:p>
            <a:pPr>
              <a:buNone/>
            </a:pPr>
            <a:r>
              <a:rPr lang="hu-HU" b="1" dirty="0"/>
              <a:t>Hagyományos órai tevékenység esetén domináló tevékenységformák</a:t>
            </a:r>
          </a:p>
          <a:p>
            <a:r>
              <a:rPr lang="hu-HU" dirty="0"/>
              <a:t>A „Tanulók munkáját segíti” kategória az összefüggések feltárását, a tanagyagra történő utalást, vagy egyszerűen a megoldás közlését jelenti.</a:t>
            </a:r>
          </a:p>
          <a:p>
            <a:r>
              <a:rPr lang="hu-HU" dirty="0"/>
              <a:t>A „Tájékoztat, utasít, meghatároz” kategória információközlést, a tanulói  feladatmegoldás helyes irányba történő terelését és a fogalmak meghatározását, definíciók közlését jelenti. A pedagógusok az idő előrehaladásával  gyakorlatilag fel kell, hogy hagyjanak e munkaformában a „hagyományos” tanári tevékenységi formával, amely arra kell, hogy utaljon, hogy a tanárok fokozatosan megértik új tanórai szerepüket és egyre inkább átadják az irányító munkát a tanulóknak.</a:t>
            </a:r>
          </a:p>
          <a:p>
            <a:r>
              <a:rPr lang="hu-HU" dirty="0"/>
              <a:t>· A „Kérdéseket tesz fel” kategória a tanári beavatkozás olyan formája, amikor a tanár – látva a feladat megoldása közben jelentkező megtorpanást – a tanulók segítségére siet olyan kérdéseket feltéve, amelyek rávezetik a tanulókat a feladat zökkenő-mentesebb és gyorsabb megoldására. Ezen tevékenységformának a Program alkalmazásának előrehaladásával a lehető legminimálisabb gyakoriságúnak kell lennie.</a:t>
            </a:r>
          </a:p>
          <a:p>
            <a:pPr>
              <a:buNone/>
            </a:pP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69</a:t>
            </a:fld>
            <a:endParaRPr lang="hu-HU"/>
          </a:p>
        </p:txBody>
      </p:sp>
    </p:spTree>
    <p:extLst>
      <p:ext uri="{BB962C8B-B14F-4D97-AF65-F5344CB8AC3E}">
        <p14:creationId xmlns:p14="http://schemas.microsoft.com/office/powerpoint/2010/main" val="332183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95023" y="817583"/>
            <a:ext cx="6965245" cy="739210"/>
          </a:xfrm>
        </p:spPr>
        <p:txBody>
          <a:bodyPr>
            <a:normAutofit fontScale="90000"/>
          </a:bodyPr>
          <a:lstStyle/>
          <a:p>
            <a:r>
              <a:rPr lang="hu-HU" b="1" i="1" dirty="0"/>
              <a:t>Hierarchia</a:t>
            </a:r>
            <a:endParaRPr lang="hu-HU" dirty="0"/>
          </a:p>
        </p:txBody>
      </p:sp>
      <p:sp>
        <p:nvSpPr>
          <p:cNvPr id="3" name="Tartalom helye 2"/>
          <p:cNvSpPr>
            <a:spLocks noGrp="1"/>
          </p:cNvSpPr>
          <p:nvPr>
            <p:ph idx="1"/>
          </p:nvPr>
        </p:nvSpPr>
        <p:spPr>
          <a:xfrm>
            <a:off x="827584" y="1844824"/>
            <a:ext cx="7344816" cy="4320480"/>
          </a:xfrm>
        </p:spPr>
        <p:txBody>
          <a:bodyPr>
            <a:normAutofit fontScale="70000" lnSpcReduction="20000"/>
          </a:bodyPr>
          <a:lstStyle/>
          <a:p>
            <a:r>
              <a:rPr lang="hu-HU" dirty="0"/>
              <a:t>A </a:t>
            </a:r>
            <a:r>
              <a:rPr lang="hu-HU" i="1" dirty="0"/>
              <a:t>Magyar Értelmező Kéziszótár </a:t>
            </a:r>
            <a:r>
              <a:rPr lang="hu-HU" dirty="0"/>
              <a:t>alapján a </a:t>
            </a:r>
            <a:r>
              <a:rPr lang="hu-HU" b="1" dirty="0"/>
              <a:t>hierarchia </a:t>
            </a:r>
            <a:r>
              <a:rPr lang="hu-HU" dirty="0"/>
              <a:t>megszabott alá- és fölérendeltségi viszony, illetve ilyen viszonyok valamilyen rendszere</a:t>
            </a:r>
            <a:endParaRPr lang="hu-HU" b="1" i="1" dirty="0"/>
          </a:p>
          <a:p>
            <a:r>
              <a:rPr lang="hu-HU" i="1" dirty="0" err="1"/>
              <a:t>Poitou</a:t>
            </a:r>
            <a:r>
              <a:rPr lang="hu-HU" i="1" dirty="0"/>
              <a:t> </a:t>
            </a:r>
            <a:r>
              <a:rPr lang="hu-HU" dirty="0"/>
              <a:t>(1980) egy csoporton belül </a:t>
            </a:r>
            <a:r>
              <a:rPr lang="hu-HU" b="1" dirty="0"/>
              <a:t>hierarchiának</a:t>
            </a:r>
            <a:r>
              <a:rPr lang="hu-HU" dirty="0"/>
              <a:t> nevezi a szociális pozícióknak egy vagy több kritériumon alapuló rangsorát, amelyet nagyban befolyásol a társadalmi osztályhoz tartozás. A hierarchia egyének vagy alcsoportok által birtokolt pozíciókra, különböző szintekre bontható, amely szinteket általában vertikálisan képzeljük el, és ahol a hierarchia alján elhelyezkedők hátrányban vannak a hierarchia magasabb fokán lévőkkel szemben.</a:t>
            </a:r>
          </a:p>
          <a:p>
            <a:r>
              <a:rPr lang="hu-HU" i="1" dirty="0" err="1"/>
              <a:t>Liskó</a:t>
            </a:r>
            <a:r>
              <a:rPr lang="hu-HU" i="1" dirty="0"/>
              <a:t> Ilona </a:t>
            </a:r>
            <a:r>
              <a:rPr lang="hu-HU" dirty="0"/>
              <a:t>(2002) szerint az iskolai osztályon belül leszakadók, a hierarchikus rangsor alján elhelyezkedők csoportját általában a társadalmi ranglétra legalsó fokán elhelyezkedő szülők gyermekei alkotják, akik gyakran találják szemben magukat diszkriminációval az osztályon belül, és akik azért is tekinthetők hátrányos helyzetűeknek, mert „nem áll mögöttük érdekérvényesítésre, vagy az iskolai szolgáltatások kiegészítésére illetve kompenzálására képes család”.</a:t>
            </a:r>
          </a:p>
        </p:txBody>
      </p:sp>
      <p:sp>
        <p:nvSpPr>
          <p:cNvPr id="4" name="Dia számának helye 3"/>
          <p:cNvSpPr>
            <a:spLocks noGrp="1"/>
          </p:cNvSpPr>
          <p:nvPr>
            <p:ph type="sldNum" sz="quarter" idx="12"/>
          </p:nvPr>
        </p:nvSpPr>
        <p:spPr/>
        <p:txBody>
          <a:bodyPr/>
          <a:lstStyle/>
          <a:p>
            <a:fld id="{06DAE072-3094-42AC-B057-63A3F5437200}" type="slidenum">
              <a:rPr lang="hu-HU" smtClean="0"/>
              <a:pPr/>
              <a:t>7</a:t>
            </a:fld>
            <a:endParaRPr lang="hu-HU"/>
          </a:p>
        </p:txBody>
      </p:sp>
    </p:spTree>
    <p:extLst>
      <p:ext uri="{BB962C8B-B14F-4D97-AF65-F5344CB8AC3E}">
        <p14:creationId xmlns:p14="http://schemas.microsoft.com/office/powerpoint/2010/main" val="3045244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20000"/>
          </a:bodyPr>
          <a:lstStyle/>
          <a:p>
            <a:r>
              <a:rPr lang="hu-HU" dirty="0"/>
              <a:t>· A „Magasabb rendű gondolkodásra ösztönöz” kategória azt jelenti, hogy a tanár a gyerekek közös munkáját megszakítva olyan kérdéseket tesz fel, és olyan ismereteket közöl, amelyek összefüggések feltárására, újabb tevékenység megkezdésére, esetleg egymástól független munkavégzésre ösztönzi a tanulókat. A Program szempontjából ez ismeretlesajátítást hátráltató tényező. A pedagógusnak úgy kell megválasztania a csoportfeladatot, hogy az már eleve magasabb szintű gondolkodásra késztesse a tanulókat és külön ilyen feladatra már ne legyen szükség. </a:t>
            </a:r>
          </a:p>
          <a:p>
            <a:r>
              <a:rPr lang="hu-HU" dirty="0"/>
              <a:t>Tételezzünk fel egy heterogén tanulói csoportot, ami teljes odaadással dolgozik a feladaton. Ha a tanár a csoportot külön kérdéssel megzavarja, a legjobb képességű  tanuló arra fog törekedni, hogy a tanár kérdésére megadja a választ. Számára a kérdés elhangzásának pillanatában megszűnik a csoport. Ez a csoportmunka eredményességére negatívan befolyásolja</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70</a:t>
            </a:fld>
            <a:endParaRPr lang="hu-HU"/>
          </a:p>
        </p:txBody>
      </p:sp>
    </p:spTree>
    <p:extLst>
      <p:ext uri="{BB962C8B-B14F-4D97-AF65-F5344CB8AC3E}">
        <p14:creationId xmlns:p14="http://schemas.microsoft.com/office/powerpoint/2010/main" val="33218316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20688"/>
            <a:ext cx="7488832" cy="5688632"/>
          </a:xfrm>
        </p:spPr>
        <p:txBody>
          <a:bodyPr>
            <a:normAutofit fontScale="62500" lnSpcReduction="20000"/>
          </a:bodyPr>
          <a:lstStyle/>
          <a:p>
            <a:pPr>
              <a:buNone/>
            </a:pPr>
            <a:r>
              <a:rPr lang="hu-HU" sz="2900" dirty="0"/>
              <a:t>A Programhoz kapcsolódó órai tevékenységformák</a:t>
            </a:r>
          </a:p>
          <a:p>
            <a:r>
              <a:rPr lang="hu-HU" sz="2900" dirty="0"/>
              <a:t>A „Kompetencia erősítése” tevékenységnél a tanár állandóan tudatosítja a csoport tagjaiban, hogy mind az egyén, mind a csoport képes a feladat sikeres végrehajtására, valamint, hogy a csoport sikerének záloga a feladat megoldásához történő egyéni  hozzájárulás. A sokféle képesség alkalmazása fontos követelmény. A Programnak megfelelő órai feladatok erősen különböznek a hagyományos osztálytermi feladatoktól, amelyek során a tanulók tudásbeli képességük keskeny mezsgyéjét alkalmazzák: a tanár előadására figyelnek, írnak, olvasnak,kulcsfogalmakat rögzítenek, információkat memorizálnak. E csoportmunka tevékenységei </a:t>
            </a:r>
            <a:r>
              <a:rPr lang="hu-HU" sz="2900" dirty="0" err="1"/>
              <a:t>multidimenzionálisak</a:t>
            </a:r>
            <a:r>
              <a:rPr lang="hu-HU" sz="2900" dirty="0"/>
              <a:t>, amelyek alkalmat adnak a tanulók eltérő képességeinek felszínre hozására és a különböző </a:t>
            </a:r>
            <a:r>
              <a:rPr lang="hu-HU" sz="2900" dirty="0" err="1"/>
              <a:t>probléma-megoldásimódok</a:t>
            </a:r>
            <a:r>
              <a:rPr lang="hu-HU" sz="2900" dirty="0"/>
              <a:t> alkalmazására.</a:t>
            </a:r>
          </a:p>
          <a:p>
            <a:r>
              <a:rPr lang="hu-HU" sz="2900" dirty="0"/>
              <a:t>„Visszajelzést ad az egyénnek vagy a csoportnak” tevékenységforma azt a tudatot erősíti a tanulókban, hogy a feladat megoldása helyes úton halad.·</a:t>
            </a:r>
          </a:p>
          <a:p>
            <a:r>
              <a:rPr lang="hu-HU" sz="2900" dirty="0"/>
              <a:t>Szignifikáns kapcsolat van a Programot leginkább jellemző „Szerepekről beszél”, illetve az „Együttműködésről és szabályokról beszél” tevékenységek esetében. </a:t>
            </a:r>
          </a:p>
          <a:p>
            <a:r>
              <a:rPr lang="hu-HU" sz="2900" dirty="0"/>
              <a:t>Kívánalom, hogy az órákon a hagyományos irányításon alapuló munkamódszerek szoruljanak háttérbe, míg a Programra jellemző munkára motiválás tényezői kerüljenek előtérbe.</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71</a:t>
            </a:fld>
            <a:endParaRPr lang="hu-HU"/>
          </a:p>
        </p:txBody>
      </p:sp>
    </p:spTree>
    <p:extLst>
      <p:ext uri="{BB962C8B-B14F-4D97-AF65-F5344CB8AC3E}">
        <p14:creationId xmlns:p14="http://schemas.microsoft.com/office/powerpoint/2010/main" val="3321831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pPr>
              <a:buNone/>
            </a:pPr>
            <a:r>
              <a:rPr lang="hu-HU" sz="1800" b="1" dirty="0"/>
              <a:t>Az osztály megfigyelése – a kiscsoportok tevékenységei</a:t>
            </a:r>
            <a:endParaRPr lang="hu-HU" sz="1800" dirty="0"/>
          </a:p>
        </p:txBody>
      </p:sp>
      <p:sp>
        <p:nvSpPr>
          <p:cNvPr id="5" name="Dia számának helye 4"/>
          <p:cNvSpPr>
            <a:spLocks noGrp="1"/>
          </p:cNvSpPr>
          <p:nvPr>
            <p:ph type="sldNum" sz="quarter" idx="12"/>
          </p:nvPr>
        </p:nvSpPr>
        <p:spPr/>
        <p:txBody>
          <a:bodyPr/>
          <a:lstStyle/>
          <a:p>
            <a:fld id="{06DAE072-3094-42AC-B057-63A3F5437200}" type="slidenum">
              <a:rPr lang="hu-HU" smtClean="0"/>
              <a:pPr/>
              <a:t>72</a:t>
            </a:fld>
            <a:endParaRPr lang="hu-HU"/>
          </a:p>
        </p:txBody>
      </p:sp>
      <p:pic>
        <p:nvPicPr>
          <p:cNvPr id="81922" name="Picture 2"/>
          <p:cNvPicPr>
            <a:picLocks noChangeAspect="1" noChangeArrowheads="1"/>
          </p:cNvPicPr>
          <p:nvPr/>
        </p:nvPicPr>
        <p:blipFill>
          <a:blip r:embed="rId3" cstate="print"/>
          <a:srcRect/>
          <a:stretch>
            <a:fillRect/>
          </a:stretch>
        </p:blipFill>
        <p:spPr bwMode="auto">
          <a:xfrm>
            <a:off x="1043608" y="1340768"/>
            <a:ext cx="7065381" cy="4486622"/>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85000" lnSpcReduction="20000"/>
          </a:bodyPr>
          <a:lstStyle/>
          <a:p>
            <a:r>
              <a:rPr lang="hu-HU" dirty="0"/>
              <a:t>A Komplex Instrukciós Program célkitűzéseivel egybevágó változók közül a tanulók közötti kapcsolat legfontosabb mutatója a „Beszélgetés és tevékenység”, amely tevékenységformák az ismeretelsajátítás szempontjából a legnagyobb jelentőséggel bírnak. Ez a változó a közös munkát és vitákat, feladat–megbeszéléseket foglalja magába. Ilyenkor a tanuló anyagot kezel és beszél egy időben, vitázik az olvasottakról és hallottakról a nyílt végű feladat megoldása közben, valamint betölti a csoport </a:t>
            </a:r>
            <a:r>
              <a:rPr lang="hu-HU" dirty="0" err="1"/>
              <a:t>ban</a:t>
            </a:r>
            <a:r>
              <a:rPr lang="hu-HU" dirty="0"/>
              <a:t> kijelölt szerepét és a Programot jellemző szabályoknak megfelelően tevékenykedik.</a:t>
            </a:r>
          </a:p>
          <a:p>
            <a:r>
              <a:rPr lang="hu-HU" dirty="0"/>
              <a:t>A tanulók együttműködésének fontos mutatója az „Anyagkezelés” is, amely tevékenység mértékéből az ismeretelsajátítás mértékére tudunk következtetni, feltételezve, hogy minél gyakoribb e tevékenység, a tanulóknak annál több lehetőségük adódik eltérő képességeik kibontakoztatására, a tapasztalat útján történő tanulásra.</a:t>
            </a:r>
          </a:p>
          <a:p>
            <a:r>
              <a:rPr lang="hu-HU" dirty="0"/>
              <a:t>· Az „Olvasás/írás” tevékenység alatt a tanuló egyedül vagy társaival együtt dolgozik, olvas vagy ír.</a:t>
            </a:r>
          </a:p>
          <a:p>
            <a:r>
              <a:rPr lang="hu-HU" dirty="0"/>
              <a:t>· A” Feladattal kapcsolatos nézelődés/figyelem” alkalmával a tanuló, bár részt vesz a folyamatban, nem aktív, leginkább mások – tanuló vagy tanár –munkáját figyeli.</a:t>
            </a:r>
          </a:p>
        </p:txBody>
      </p:sp>
      <p:sp>
        <p:nvSpPr>
          <p:cNvPr id="5" name="Dia számának helye 4"/>
          <p:cNvSpPr>
            <a:spLocks noGrp="1"/>
          </p:cNvSpPr>
          <p:nvPr>
            <p:ph type="sldNum" sz="quarter" idx="12"/>
          </p:nvPr>
        </p:nvSpPr>
        <p:spPr/>
        <p:txBody>
          <a:bodyPr/>
          <a:lstStyle/>
          <a:p>
            <a:fld id="{06DAE072-3094-42AC-B057-63A3F5437200}" type="slidenum">
              <a:rPr lang="hu-HU" smtClean="0"/>
              <a:pPr/>
              <a:t>73</a:t>
            </a:fld>
            <a:endParaRPr lang="hu-HU"/>
          </a:p>
        </p:txBody>
      </p:sp>
    </p:spTree>
    <p:extLst>
      <p:ext uri="{BB962C8B-B14F-4D97-AF65-F5344CB8AC3E}">
        <p14:creationId xmlns:p14="http://schemas.microsoft.com/office/powerpoint/2010/main" val="33218316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2564904"/>
            <a:ext cx="6965245" cy="1202485"/>
          </a:xfrm>
        </p:spPr>
        <p:txBody>
          <a:bodyPr>
            <a:normAutofit fontScale="90000"/>
          </a:bodyPr>
          <a:lstStyle/>
          <a:p>
            <a:r>
              <a:rPr lang="hu-HU" b="1" dirty="0"/>
              <a:t>A pedagógusok státuszkezelő kompetenciájának fejlesztése</a:t>
            </a:r>
            <a:endParaRPr lang="hu-HU" dirty="0"/>
          </a:p>
        </p:txBody>
      </p:sp>
      <p:sp>
        <p:nvSpPr>
          <p:cNvPr id="4" name="Dia számának helye 3"/>
          <p:cNvSpPr>
            <a:spLocks noGrp="1"/>
          </p:cNvSpPr>
          <p:nvPr>
            <p:ph type="sldNum" sz="quarter" idx="12"/>
          </p:nvPr>
        </p:nvSpPr>
        <p:spPr/>
        <p:txBody>
          <a:bodyPr/>
          <a:lstStyle/>
          <a:p>
            <a:fld id="{06DAE072-3094-42AC-B057-63A3F5437200}" type="slidenum">
              <a:rPr lang="hu-HU" smtClean="0"/>
              <a:pPr/>
              <a:t>74</a:t>
            </a:fld>
            <a:endParaRPr lang="hu-HU"/>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pPr>
              <a:buNone/>
            </a:pPr>
            <a:r>
              <a:rPr lang="hu-HU" dirty="0"/>
              <a:t>A státuszkezelő technika elsajátítását az alábbi „háttértevékenységek” segítik:</a:t>
            </a:r>
          </a:p>
          <a:p>
            <a:r>
              <a:rPr lang="hu-HU" dirty="0"/>
              <a:t>· A Programnak megfelelő óraszervezés és tananyag összeállítása.</a:t>
            </a:r>
          </a:p>
          <a:p>
            <a:r>
              <a:rPr lang="hu-HU" dirty="0"/>
              <a:t>· A tanárok és tanulók órai munkája mérési eredményeinek folyamatos elemzése</a:t>
            </a:r>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75</a:t>
            </a:fld>
            <a:endParaRPr lang="hu-HU"/>
          </a:p>
        </p:txBody>
      </p:sp>
    </p:spTree>
    <p:extLst>
      <p:ext uri="{BB962C8B-B14F-4D97-AF65-F5344CB8AC3E}">
        <p14:creationId xmlns:p14="http://schemas.microsoft.com/office/powerpoint/2010/main" val="33218316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lnSpcReduction="10000"/>
          </a:bodyPr>
          <a:lstStyle/>
          <a:p>
            <a:pPr>
              <a:buNone/>
            </a:pPr>
            <a:r>
              <a:rPr lang="hu-HU" b="1" dirty="0"/>
              <a:t>A státuszkezelő-technika elsajátítása az óravázlat-készítés technikájának segítségével</a:t>
            </a:r>
          </a:p>
          <a:p>
            <a:r>
              <a:rPr lang="hu-HU" dirty="0"/>
              <a:t>A tanárnak tudnia kell, hogy a nyitott végű, több megoldást lehetővé tévő, összetett képességeket igénylő gyakorlatokon keresztül nyílik alkalma az egymástól </a:t>
            </a:r>
            <a:r>
              <a:rPr lang="hu-HU" b="1" dirty="0"/>
              <a:t>való függés erősítésének. </a:t>
            </a:r>
          </a:p>
          <a:p>
            <a:r>
              <a:rPr lang="hu-HU" b="1" dirty="0"/>
              <a:t>Minél nagyobb lehetőség nyílik a csoportmunka tanári irányítás nélküli teljesítésére, annál könnyebb a közös munka, a gondolkodás fejlesztése.</a:t>
            </a:r>
          </a:p>
          <a:p>
            <a:r>
              <a:rPr lang="hu-HU" dirty="0"/>
              <a:t>Az óravázlatok készítése során két tipikus hibát figyelhetünk meg: vagy a Programot jellemző „nyitott végű feladatok” szerkesztésének elve nem érvényesült, vagy az egyéni feladatok nem épültek megfelelően a csoportfeladatokra.</a:t>
            </a:r>
            <a:endParaRPr lang="hu-HU" b="1" dirty="0"/>
          </a:p>
          <a:p>
            <a:endParaRPr lang="hu-HU" b="1" dirty="0"/>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76</a:t>
            </a:fld>
            <a:endParaRPr lang="hu-HU"/>
          </a:p>
        </p:txBody>
      </p:sp>
    </p:spTree>
    <p:extLst>
      <p:ext uri="{BB962C8B-B14F-4D97-AF65-F5344CB8AC3E}">
        <p14:creationId xmlns:p14="http://schemas.microsoft.com/office/powerpoint/2010/main" val="33218316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pPr>
              <a:buNone/>
            </a:pPr>
            <a:r>
              <a:rPr lang="hu-HU" b="1" dirty="0"/>
              <a:t>Tanulói képességek megítélése</a:t>
            </a:r>
          </a:p>
          <a:p>
            <a:r>
              <a:rPr lang="hu-HU" b="1" dirty="0"/>
              <a:t> </a:t>
            </a:r>
            <a:r>
              <a:rPr lang="hu-HU" dirty="0"/>
              <a:t>Fontos, hogy a pedagógusok tisztában legyenek azzal, hogy </a:t>
            </a:r>
            <a:r>
              <a:rPr lang="hu-HU" i="1" dirty="0"/>
              <a:t>nincs meg minden diáknak minden képessége a feladatok megoldásához, és hogy nincs mindendiák birtokában a feladatok megoldásához szükséges minden fontos képességnek.</a:t>
            </a:r>
          </a:p>
          <a:p>
            <a:r>
              <a:rPr lang="hu-HU" b="1" dirty="0"/>
              <a:t>A pedagógusoknak tisztában kell lenniük azzal a fontos alapelvvel, hogy minden tanulónak van olyan képessége, amelyet a feladat sikeres végrehajtásához fel tud használni, és amelyet a pedagógus a csoportépítésnél, munkaszervezésnél figyelembe vehet.</a:t>
            </a:r>
          </a:p>
          <a:p>
            <a:endParaRPr lang="hu-HU" b="1" dirty="0"/>
          </a:p>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77</a:t>
            </a:fld>
            <a:endParaRPr lang="hu-HU"/>
          </a:p>
        </p:txBody>
      </p:sp>
    </p:spTree>
    <p:extLst>
      <p:ext uri="{BB962C8B-B14F-4D97-AF65-F5344CB8AC3E}">
        <p14:creationId xmlns:p14="http://schemas.microsoft.com/office/powerpoint/2010/main" val="33218316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a:bodyPr>
          <a:lstStyle/>
          <a:p>
            <a:pPr>
              <a:buNone/>
            </a:pPr>
            <a:r>
              <a:rPr lang="hu-HU" i="1" dirty="0"/>
              <a:t>Kompetenciákkal szembeni elvárás</a:t>
            </a:r>
          </a:p>
          <a:p>
            <a:r>
              <a:rPr lang="hu-HU" dirty="0"/>
              <a:t>A cél annak elérése, hogy </a:t>
            </a:r>
            <a:r>
              <a:rPr lang="hu-HU" b="1" dirty="0"/>
              <a:t>senki se gondolja azt, hogy a feladat magas szintű teljesítése a csoport együttműködése nélkül lehetséges.</a:t>
            </a:r>
          </a:p>
          <a:p>
            <a:r>
              <a:rPr lang="da-DK" dirty="0"/>
              <a:t>Sikeres kezelés esetén mind az</a:t>
            </a:r>
            <a:r>
              <a:rPr lang="hu-HU" dirty="0"/>
              <a:t> alacsony státuszú tanuló, mind társai elfogadják a tanár megerősítését arra vonatkozóan, hogy mindenki képes elvégezni a kijelölt feladatot. Az elvárásoknál a tanár elvárásai ötvöződnek azokkal az akár magas, akár alacsony kompetenciaelvárásokkal, amelyeket a gyermekek alakítottak ki.</a:t>
            </a:r>
          </a:p>
          <a:p>
            <a:r>
              <a:rPr lang="hu-HU" dirty="0"/>
              <a:t>Fontos elv, hogy </a:t>
            </a:r>
            <a:r>
              <a:rPr lang="hu-HU" b="1" dirty="0"/>
              <a:t>minél jobban megértik a tanárok a Program lényegét, annál gyakoribbá válik a </a:t>
            </a:r>
            <a:r>
              <a:rPr lang="hu-HU" b="1" i="1" dirty="0"/>
              <a:t>nem hagyományos tanári tevékenység, és annál kisebb </a:t>
            </a:r>
            <a:r>
              <a:rPr lang="hu-HU" b="1" dirty="0"/>
              <a:t>mértékű lesz a rutinszerű, </a:t>
            </a:r>
            <a:r>
              <a:rPr lang="hu-HU" b="1" i="1" dirty="0"/>
              <a:t>hagyományos tanórai magatartás.</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78</a:t>
            </a:fld>
            <a:endParaRPr lang="hu-HU"/>
          </a:p>
        </p:txBody>
      </p:sp>
    </p:spTree>
    <p:extLst>
      <p:ext uri="{BB962C8B-B14F-4D97-AF65-F5344CB8AC3E}">
        <p14:creationId xmlns:p14="http://schemas.microsoft.com/office/powerpoint/2010/main" val="33218316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79</a:t>
            </a:fld>
            <a:endParaRPr lang="hu-HU"/>
          </a:p>
        </p:txBody>
      </p:sp>
      <p:pic>
        <p:nvPicPr>
          <p:cNvPr id="82946" name="Picture 2"/>
          <p:cNvPicPr>
            <a:picLocks noChangeAspect="1" noChangeArrowheads="1"/>
          </p:cNvPicPr>
          <p:nvPr/>
        </p:nvPicPr>
        <p:blipFill>
          <a:blip r:embed="rId3" cstate="print"/>
          <a:srcRect/>
          <a:stretch>
            <a:fillRect/>
          </a:stretch>
        </p:blipFill>
        <p:spPr bwMode="auto">
          <a:xfrm>
            <a:off x="251520" y="260648"/>
            <a:ext cx="8768358" cy="5482213"/>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lnSpcReduction="10000"/>
          </a:bodyPr>
          <a:lstStyle/>
          <a:p>
            <a:r>
              <a:rPr lang="hu-HU" dirty="0"/>
              <a:t>A hierarchia kialakulásában több szempont érvényesülhet, ilyenek a hatalom, a státusz vagy a presztízs, de a rangsorban elfoglalt helyet befolyásolhatja a tanulmányi eredmény is. </a:t>
            </a:r>
          </a:p>
          <a:p>
            <a:r>
              <a:rPr lang="hu-HU" dirty="0"/>
              <a:t>A tanulás elsősorban nem a tanulmányi eredmény révén hat a személyes kapcsolatokra, hanem azáltal, hogy a tanulók személyiségének egyes vonásai meghatározott helyet vívnak ki számukra a csoporton belül. </a:t>
            </a:r>
          </a:p>
          <a:p>
            <a:r>
              <a:rPr lang="hu-HU" dirty="0"/>
              <a:t>A csoporton belüli magasabb pozíciót általában a jó tanulók töltik be, vagyis a kedveltebb tanulók általában jobb tanulmányi eredménnyel rendelkeznek. Tehát a tanulmányi eredmény emelésével a státusz emelkedésére lehet számítani egy adott csoporton belül. </a:t>
            </a:r>
            <a:r>
              <a:rPr lang="hu-HU" i="1" dirty="0" err="1"/>
              <a:t>Perrow</a:t>
            </a:r>
            <a:r>
              <a:rPr lang="hu-HU" i="1" dirty="0"/>
              <a:t> </a:t>
            </a:r>
            <a:r>
              <a:rPr lang="hu-HU" dirty="0"/>
              <a:t>(1967) szerint</a:t>
            </a:r>
          </a:p>
        </p:txBody>
      </p:sp>
      <p:sp>
        <p:nvSpPr>
          <p:cNvPr id="5" name="Dia számának helye 4"/>
          <p:cNvSpPr>
            <a:spLocks noGrp="1"/>
          </p:cNvSpPr>
          <p:nvPr>
            <p:ph type="sldNum" sz="quarter" idx="12"/>
          </p:nvPr>
        </p:nvSpPr>
        <p:spPr/>
        <p:txBody>
          <a:bodyPr/>
          <a:lstStyle/>
          <a:p>
            <a:fld id="{06DAE072-3094-42AC-B057-63A3F5437200}" type="slidenum">
              <a:rPr lang="hu-HU" smtClean="0"/>
              <a:pPr/>
              <a:t>8</a:t>
            </a:fld>
            <a:endParaRPr lang="hu-HU"/>
          </a:p>
        </p:txBody>
      </p:sp>
    </p:spTree>
    <p:extLst>
      <p:ext uri="{BB962C8B-B14F-4D97-AF65-F5344CB8AC3E}">
        <p14:creationId xmlns:p14="http://schemas.microsoft.com/office/powerpoint/2010/main" val="33218316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80</a:t>
            </a:fld>
            <a:endParaRPr lang="hu-HU"/>
          </a:p>
        </p:txBody>
      </p:sp>
      <p:pic>
        <p:nvPicPr>
          <p:cNvPr id="83970" name="Picture 2"/>
          <p:cNvPicPr>
            <a:picLocks noChangeAspect="1" noChangeArrowheads="1"/>
          </p:cNvPicPr>
          <p:nvPr/>
        </p:nvPicPr>
        <p:blipFill>
          <a:blip r:embed="rId3" cstate="print"/>
          <a:srcRect/>
          <a:stretch>
            <a:fillRect/>
          </a:stretch>
        </p:blipFill>
        <p:spPr bwMode="auto">
          <a:xfrm>
            <a:off x="395536" y="548680"/>
            <a:ext cx="8568952" cy="5328592"/>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81</a:t>
            </a:fld>
            <a:endParaRPr lang="hu-HU"/>
          </a:p>
        </p:txBody>
      </p:sp>
      <p:pic>
        <p:nvPicPr>
          <p:cNvPr id="84994" name="Picture 2"/>
          <p:cNvPicPr>
            <a:picLocks noChangeAspect="1" noChangeArrowheads="1"/>
          </p:cNvPicPr>
          <p:nvPr/>
        </p:nvPicPr>
        <p:blipFill>
          <a:blip r:embed="rId3" cstate="print"/>
          <a:srcRect/>
          <a:stretch>
            <a:fillRect/>
          </a:stretch>
        </p:blipFill>
        <p:spPr bwMode="auto">
          <a:xfrm>
            <a:off x="179512" y="764704"/>
            <a:ext cx="8766718" cy="5112568"/>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82</a:t>
            </a:fld>
            <a:endParaRPr lang="hu-HU"/>
          </a:p>
        </p:txBody>
      </p:sp>
      <p:pic>
        <p:nvPicPr>
          <p:cNvPr id="86018" name="Picture 2"/>
          <p:cNvPicPr>
            <a:picLocks noChangeAspect="1" noChangeArrowheads="1"/>
          </p:cNvPicPr>
          <p:nvPr/>
        </p:nvPicPr>
        <p:blipFill>
          <a:blip r:embed="rId3" cstate="print"/>
          <a:srcRect/>
          <a:stretch>
            <a:fillRect/>
          </a:stretch>
        </p:blipFill>
        <p:spPr bwMode="auto">
          <a:xfrm>
            <a:off x="179512" y="692696"/>
            <a:ext cx="8736732" cy="5164091"/>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83</a:t>
            </a:fld>
            <a:endParaRPr lang="hu-HU"/>
          </a:p>
        </p:txBody>
      </p:sp>
      <p:pic>
        <p:nvPicPr>
          <p:cNvPr id="87042" name="Picture 2"/>
          <p:cNvPicPr>
            <a:picLocks noChangeAspect="1" noChangeArrowheads="1"/>
          </p:cNvPicPr>
          <p:nvPr/>
        </p:nvPicPr>
        <p:blipFill>
          <a:blip r:embed="rId3" cstate="print"/>
          <a:srcRect/>
          <a:stretch>
            <a:fillRect/>
          </a:stretch>
        </p:blipFill>
        <p:spPr bwMode="auto">
          <a:xfrm>
            <a:off x="251520" y="764704"/>
            <a:ext cx="8602727" cy="5112568"/>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84</a:t>
            </a:fld>
            <a:endParaRPr lang="hu-HU"/>
          </a:p>
        </p:txBody>
      </p:sp>
      <p:pic>
        <p:nvPicPr>
          <p:cNvPr id="88066" name="Picture 2"/>
          <p:cNvPicPr>
            <a:picLocks noChangeAspect="1" noChangeArrowheads="1"/>
          </p:cNvPicPr>
          <p:nvPr/>
        </p:nvPicPr>
        <p:blipFill>
          <a:blip r:embed="rId3" cstate="print"/>
          <a:srcRect/>
          <a:stretch>
            <a:fillRect/>
          </a:stretch>
        </p:blipFill>
        <p:spPr bwMode="auto">
          <a:xfrm>
            <a:off x="107504" y="764704"/>
            <a:ext cx="8998230" cy="3024336"/>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780928"/>
            <a:ext cx="6965245" cy="1202485"/>
          </a:xfrm>
        </p:spPr>
        <p:txBody>
          <a:bodyPr>
            <a:normAutofit fontScale="90000"/>
          </a:bodyPr>
          <a:lstStyle/>
          <a:p>
            <a:r>
              <a:rPr lang="hu-HU" b="1" dirty="0"/>
              <a:t>Státuszvizsgálat Ismételt szociometriai mérésekkel</a:t>
            </a:r>
            <a:endParaRPr lang="hu-HU" dirty="0"/>
          </a:p>
        </p:txBody>
      </p:sp>
      <p:sp>
        <p:nvSpPr>
          <p:cNvPr id="4" name="Dia számának helye 3"/>
          <p:cNvSpPr>
            <a:spLocks noGrp="1"/>
          </p:cNvSpPr>
          <p:nvPr>
            <p:ph type="sldNum" sz="quarter" idx="12"/>
          </p:nvPr>
        </p:nvSpPr>
        <p:spPr/>
        <p:txBody>
          <a:bodyPr/>
          <a:lstStyle/>
          <a:p>
            <a:fld id="{06DAE072-3094-42AC-B057-63A3F5437200}" type="slidenum">
              <a:rPr lang="hu-HU" smtClean="0"/>
              <a:pPr/>
              <a:t>85</a:t>
            </a:fld>
            <a:endParaRPr lang="hu-HU"/>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92696"/>
            <a:ext cx="7488832" cy="5616624"/>
          </a:xfrm>
        </p:spPr>
        <p:txBody>
          <a:bodyPr>
            <a:normAutofit fontScale="92500" lnSpcReduction="10000"/>
          </a:bodyPr>
          <a:lstStyle/>
          <a:p>
            <a:pPr>
              <a:buNone/>
            </a:pPr>
            <a:r>
              <a:rPr lang="hu-HU" b="1" dirty="0"/>
              <a:t>Következtetés a </a:t>
            </a:r>
            <a:r>
              <a:rPr lang="hu-HU" b="1" u="sng" dirty="0"/>
              <a:t>mérési eredmény </a:t>
            </a:r>
            <a:r>
              <a:rPr lang="hu-HU" b="1" dirty="0"/>
              <a:t>alapján</a:t>
            </a:r>
          </a:p>
          <a:p>
            <a:pPr>
              <a:buNone/>
            </a:pPr>
            <a:r>
              <a:rPr lang="hu-HU" dirty="0"/>
              <a:t>A megmutatkozó eredmények a következőkben összegezhetőek:</a:t>
            </a:r>
          </a:p>
          <a:p>
            <a:r>
              <a:rPr lang="hu-HU" dirty="0"/>
              <a:t>· Közös, csoportmunkán alapuló, tanártól független munkavégzés jön létre, amelynek eredményeként a jól szervezett csoportmunka eredményes egyéni teljesítményt tesz lehetővé.</a:t>
            </a:r>
          </a:p>
          <a:p>
            <a:r>
              <a:rPr lang="hu-HU" dirty="0"/>
              <a:t>· A szerepeken keresztül tudatosul a tanulókban, hogy mindenki számára létezik olyan feladat, amelyet megfelelően végre tud hajtani a csoporton belül.</a:t>
            </a:r>
          </a:p>
          <a:p>
            <a:r>
              <a:rPr lang="hu-HU" dirty="0"/>
              <a:t>· A „mindenkit vezetői szerephez juttatás” elve növeli a státuszkezelő munka eredményességét.</a:t>
            </a:r>
          </a:p>
          <a:p>
            <a:r>
              <a:rPr lang="hu-HU" dirty="0"/>
              <a:t>· A státuszkezelő csoportmunka és az egyénre szabott feladatok alkalmazásán keresztül előrelépés történik a társas mező megtartásában és pozitív irányba történő elmozdításában, valamint a magányos, hátrányos helyzetű gyerekeknek a társas mező felé történő irányításában.</a:t>
            </a:r>
          </a:p>
        </p:txBody>
      </p:sp>
      <p:sp>
        <p:nvSpPr>
          <p:cNvPr id="5" name="Dia számának helye 4"/>
          <p:cNvSpPr>
            <a:spLocks noGrp="1"/>
          </p:cNvSpPr>
          <p:nvPr>
            <p:ph type="sldNum" sz="quarter" idx="12"/>
          </p:nvPr>
        </p:nvSpPr>
        <p:spPr/>
        <p:txBody>
          <a:bodyPr/>
          <a:lstStyle/>
          <a:p>
            <a:fld id="{06DAE072-3094-42AC-B057-63A3F5437200}" type="slidenum">
              <a:rPr lang="hu-HU" smtClean="0"/>
              <a:pPr/>
              <a:t>86</a:t>
            </a:fld>
            <a:endParaRPr lang="hu-HU"/>
          </a:p>
        </p:txBody>
      </p:sp>
    </p:spTree>
    <p:extLst>
      <p:ext uri="{BB962C8B-B14F-4D97-AF65-F5344CB8AC3E}">
        <p14:creationId xmlns:p14="http://schemas.microsoft.com/office/powerpoint/2010/main" val="3321831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708920"/>
            <a:ext cx="6965245" cy="1202485"/>
          </a:xfrm>
        </p:spPr>
        <p:txBody>
          <a:bodyPr>
            <a:normAutofit fontScale="90000"/>
          </a:bodyPr>
          <a:lstStyle/>
          <a:p>
            <a:r>
              <a:rPr lang="hu-HU" b="1" dirty="0"/>
              <a:t>Tapasztalatok a tanári és tanulói kérdőívek alapján</a:t>
            </a:r>
            <a:endParaRPr lang="hu-HU" dirty="0"/>
          </a:p>
        </p:txBody>
      </p:sp>
      <p:sp>
        <p:nvSpPr>
          <p:cNvPr id="4" name="Dia számának helye 3"/>
          <p:cNvSpPr>
            <a:spLocks noGrp="1"/>
          </p:cNvSpPr>
          <p:nvPr>
            <p:ph type="sldNum" sz="quarter" idx="12"/>
          </p:nvPr>
        </p:nvSpPr>
        <p:spPr/>
        <p:txBody>
          <a:bodyPr/>
          <a:lstStyle/>
          <a:p>
            <a:fld id="{06DAE072-3094-42AC-B057-63A3F5437200}" type="slidenum">
              <a:rPr lang="hu-HU" smtClean="0"/>
              <a:pPr/>
              <a:t>87</a:t>
            </a:fld>
            <a:endParaRPr lang="hu-HU"/>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06DAE072-3094-42AC-B057-63A3F5437200}" type="slidenum">
              <a:rPr lang="hu-HU" smtClean="0"/>
              <a:pPr/>
              <a:t>88</a:t>
            </a:fld>
            <a:endParaRPr lang="hu-HU"/>
          </a:p>
        </p:txBody>
      </p:sp>
      <p:pic>
        <p:nvPicPr>
          <p:cNvPr id="89090" name="Picture 2"/>
          <p:cNvPicPr>
            <a:picLocks noChangeAspect="1" noChangeArrowheads="1"/>
          </p:cNvPicPr>
          <p:nvPr/>
        </p:nvPicPr>
        <p:blipFill>
          <a:blip r:embed="rId3" cstate="print"/>
          <a:srcRect/>
          <a:stretch>
            <a:fillRect/>
          </a:stretch>
        </p:blipFill>
        <p:spPr bwMode="auto">
          <a:xfrm>
            <a:off x="1403649" y="44624"/>
            <a:ext cx="6264696" cy="6770083"/>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06DAE072-3094-42AC-B057-63A3F5437200}" type="slidenum">
              <a:rPr lang="hu-HU" smtClean="0"/>
              <a:pPr/>
              <a:t>89</a:t>
            </a:fld>
            <a:endParaRPr lang="hu-HU"/>
          </a:p>
        </p:txBody>
      </p:sp>
      <p:pic>
        <p:nvPicPr>
          <p:cNvPr id="90114" name="Picture 2"/>
          <p:cNvPicPr>
            <a:picLocks noChangeAspect="1" noChangeArrowheads="1"/>
          </p:cNvPicPr>
          <p:nvPr/>
        </p:nvPicPr>
        <p:blipFill>
          <a:blip r:embed="rId3" cstate="print"/>
          <a:srcRect/>
          <a:stretch>
            <a:fillRect/>
          </a:stretch>
        </p:blipFill>
        <p:spPr bwMode="auto">
          <a:xfrm>
            <a:off x="755576" y="1340768"/>
            <a:ext cx="7626956" cy="4392488"/>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lstStyle/>
          <a:p>
            <a:r>
              <a:rPr lang="hu-HU" dirty="0"/>
              <a:t>A nemzetiségi, etnikai hovatartozás szintén befolyásolja a hierarchiában elfoglalt helyet. </a:t>
            </a:r>
            <a:r>
              <a:rPr lang="hu-HU" i="1" dirty="0"/>
              <a:t>Forray R. Katalin </a:t>
            </a:r>
            <a:r>
              <a:rPr lang="hu-HU" dirty="0"/>
              <a:t>(2000) szerint a nemzetiségi oktatási felfogás az érintett népcsoportot az iskolázásban kollektív joggal ruházza fel, amellyel olyan hierarchiát rögzít, amelyben elsőbbsége a többségi nemzetnek van.</a:t>
            </a:r>
          </a:p>
          <a:p>
            <a:endParaRPr lang="hu-HU" dirty="0"/>
          </a:p>
          <a:p>
            <a:r>
              <a:rPr lang="hu-HU" dirty="0">
                <a:solidFill>
                  <a:schemeClr val="tx2">
                    <a:lumMod val="60000"/>
                    <a:lumOff val="40000"/>
                  </a:schemeClr>
                </a:solidFill>
              </a:rPr>
              <a:t>EGYÉNI VÉLEMÉNYEK, TAPASZTALATOK?</a:t>
            </a:r>
          </a:p>
        </p:txBody>
      </p:sp>
      <p:sp>
        <p:nvSpPr>
          <p:cNvPr id="5" name="Dia számának helye 4"/>
          <p:cNvSpPr>
            <a:spLocks noGrp="1"/>
          </p:cNvSpPr>
          <p:nvPr>
            <p:ph type="sldNum" sz="quarter" idx="12"/>
          </p:nvPr>
        </p:nvSpPr>
        <p:spPr/>
        <p:txBody>
          <a:bodyPr/>
          <a:lstStyle/>
          <a:p>
            <a:fld id="{06DAE072-3094-42AC-B057-63A3F5437200}" type="slidenum">
              <a:rPr lang="hu-HU" smtClean="0"/>
              <a:pPr/>
              <a:t>9</a:t>
            </a:fld>
            <a:endParaRPr lang="hu-HU"/>
          </a:p>
        </p:txBody>
      </p:sp>
    </p:spTree>
    <p:extLst>
      <p:ext uri="{BB962C8B-B14F-4D97-AF65-F5344CB8AC3E}">
        <p14:creationId xmlns:p14="http://schemas.microsoft.com/office/powerpoint/2010/main" val="33218316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20688"/>
            <a:ext cx="7488832" cy="5616624"/>
          </a:xfrm>
        </p:spPr>
        <p:txBody>
          <a:bodyPr>
            <a:normAutofit fontScale="77500" lnSpcReduction="20000"/>
          </a:bodyPr>
          <a:lstStyle/>
          <a:p>
            <a:pPr>
              <a:buNone/>
            </a:pPr>
            <a:r>
              <a:rPr lang="hu-HU" b="1" dirty="0"/>
              <a:t>A KIP eredményei</a:t>
            </a:r>
          </a:p>
          <a:p>
            <a:r>
              <a:rPr lang="hu-HU" b="1" dirty="0"/>
              <a:t>Státuszhelyzet-közeledés jöhet létre: a frontális osztálymunkához képest az alacsonyabb státuszú tanulók gyakoribb csoportmunka-szereplési lehetősége csökkenti az eltérő képességű tanulók közötti státuszkülönbséget.</a:t>
            </a:r>
          </a:p>
          <a:p>
            <a:r>
              <a:rPr lang="hu-HU" b="1" dirty="0"/>
              <a:t>Összességében megállapíthatjuk, hogy a magas és az alacsony státusz kölcsönös kapcsolatot mutat a hátrányos helyzettel. Ha a tanuló alacsony státuszú a tanulásban, akkor, ha nem hátrányos helyzetű, státuszában magasabb helyet foglal el társai között, mintha hátrányos helyzetű lenne. </a:t>
            </a:r>
          </a:p>
          <a:p>
            <a:r>
              <a:rPr lang="hu-HU" b="1" dirty="0"/>
              <a:t>E szerint az elemzés szerint az a tanuló, aki a legtöbbet szenved a státuszproblémától, hátrányos helyzetű, gyenge tanulmányi eredményt felmutató tanuló.</a:t>
            </a:r>
          </a:p>
          <a:p>
            <a:r>
              <a:rPr lang="hu-HU" dirty="0"/>
              <a:t>A kialakult </a:t>
            </a:r>
            <a:r>
              <a:rPr lang="hu-HU" b="1" dirty="0"/>
              <a:t>státuszrangsor az iskolai munka befolyásolója, amelyet véleményünk szerint a pedagógusok a </a:t>
            </a:r>
            <a:r>
              <a:rPr lang="hu-HU" b="1" i="1" dirty="0"/>
              <a:t>hátrányos helyzet kategóriába </a:t>
            </a:r>
            <a:r>
              <a:rPr lang="hu-HU" b="1" dirty="0"/>
              <a:t>való besorolásnál megbízhatóbb kiindulási pontként használhatnak fel munkájukhoz.</a:t>
            </a:r>
          </a:p>
          <a:p>
            <a:r>
              <a:rPr lang="hu-HU" b="1" dirty="0"/>
              <a:t>A munka szociológiai háttere:  a jól szervezett csoportmunka eredményeként a kompetenciával kapcsolatos elvárások megváltozhatnak, az alacsony státusszal rendelkezők megtanulhatják, hogy vannak bizonyos képességek, amelyekben jól teljesítenek, és amely kompetenciákat a többiek elismernek.</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90</a:t>
            </a:fld>
            <a:endParaRPr lang="hu-HU"/>
          </a:p>
        </p:txBody>
      </p:sp>
    </p:spTree>
    <p:extLst>
      <p:ext uri="{BB962C8B-B14F-4D97-AF65-F5344CB8AC3E}">
        <p14:creationId xmlns:p14="http://schemas.microsoft.com/office/powerpoint/2010/main" val="33218316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70000" lnSpcReduction="20000"/>
          </a:bodyPr>
          <a:lstStyle/>
          <a:p>
            <a:pPr>
              <a:buNone/>
            </a:pPr>
            <a:r>
              <a:rPr lang="hu-HU" b="1" dirty="0"/>
              <a:t>A tanár és tanuló interakciójának eredménye</a:t>
            </a:r>
          </a:p>
          <a:p>
            <a:r>
              <a:rPr lang="hu-HU" b="1" dirty="0"/>
              <a:t>Az a pedagógus, aki a tanulók munkáját a hagyományos módszer szerint akarja szervezni, akaratlanul hátráltatja a kívánt eredmény elérését.</a:t>
            </a:r>
          </a:p>
          <a:p>
            <a:r>
              <a:rPr lang="hu-HU" b="1" dirty="0"/>
              <a:t>A hagyományos tanári magatartást (utasítás, magyarázat, segítés, irányítás, stb.) tehát tudatosan vissza kell szorítani, mivel az hátráltatja a tanulók közös munkáját és a végső cél elérését, vagyis a tanulók közötti hierarchikus rend megváltoztatását.</a:t>
            </a:r>
          </a:p>
          <a:p>
            <a:r>
              <a:rPr lang="hu-HU" b="1" dirty="0"/>
              <a:t>A Komplex Instrukciós Program egyik lényeges pontja ennek a vezetési, szervezési, munkamegosztási jártasságnak a kifejlesztése. A tanulóknak meg kell tanulniuk, hogyan oldjanak meg közösen egy ismeretlen feladatot úgy, hogy közben a csoport minden tagja cselekvően, hasznosan vegyen részt a munkában. A tanárnak viszonzásul meg kell tanulnia, hogyan kerülje el a folyamatos irányítást, utasítást, beavatkozást a csoportmunka során.</a:t>
            </a:r>
          </a:p>
          <a:p>
            <a:r>
              <a:rPr lang="hu-HU" b="1" dirty="0"/>
              <a:t>Összességében a Komplex Instrukciós Programban az elméleti ismeretek bővítésén keresztül történő segítségadás az egyik lényeges pontja a tanári kompetencia fejlesztésének. A tanároknak időre van szükségük az új tanári attitűd elsajátításához </a:t>
            </a:r>
          </a:p>
          <a:p>
            <a:r>
              <a:rPr lang="hu-HU" b="1" dirty="0"/>
              <a:t>A módszer adaptációja, bevezetése hosszú folyamat: mind a tanulóknál, mind tanárnál időt vesz igénybe a megszokottól eltérő tanórai szerep elsajátítása. A gyerekeknek szokatlan a hatalom megosztása, az együttműködés új formája, a szabályok és szerepek alkalmazása, és nem utolsó sorban a státuszproblémák kezelése. Ennek a technikának, tanítási módszernek az alkalmazása sok erőt vesz igénybe, nagy kihívást jelent a tanár számára.</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91</a:t>
            </a:fld>
            <a:endParaRPr lang="hu-HU"/>
          </a:p>
        </p:txBody>
      </p:sp>
    </p:spTree>
    <p:extLst>
      <p:ext uri="{BB962C8B-B14F-4D97-AF65-F5344CB8AC3E}">
        <p14:creationId xmlns:p14="http://schemas.microsoft.com/office/powerpoint/2010/main" val="33218316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85000" lnSpcReduction="10000"/>
          </a:bodyPr>
          <a:lstStyle/>
          <a:p>
            <a:r>
              <a:rPr lang="hu-HU" dirty="0"/>
              <a:t>A pozitív eredmények alapján a Programnak az ismeretelsajátításra kifejtett hatását az  alábbi folyamatábra összegezi:</a:t>
            </a:r>
          </a:p>
          <a:p>
            <a:endParaRPr lang="hu-HU" dirty="0"/>
          </a:p>
          <a:p>
            <a:endParaRPr lang="hu-HU" dirty="0"/>
          </a:p>
          <a:p>
            <a:endParaRPr lang="hu-HU" dirty="0"/>
          </a:p>
          <a:p>
            <a:endParaRPr lang="hu-HU" dirty="0"/>
          </a:p>
          <a:p>
            <a:endParaRPr lang="hu-HU" dirty="0"/>
          </a:p>
          <a:p>
            <a:endParaRPr lang="hu-HU" dirty="0"/>
          </a:p>
          <a:p>
            <a:endParaRPr lang="hu-HU" dirty="0"/>
          </a:p>
          <a:p>
            <a:r>
              <a:rPr lang="hu-HU" b="1" dirty="0"/>
              <a:t>Bár a tanulmányi eredmény javulása a Komplex Instrukciós Program egyik fontos eleme, úgy gondoljuk, hogy nem a legfontosabb jellemzője. Fontosabb eredmény az osztály tagjai közötti státuszbeli különbség kiegyenlítése, a tanulók közötti különbségek mérséklése, és annak biztosítása, hogy mindenki jusson el a saját adottságainak, motiváltságának és céljainak megfelelő legmagasabb szintre.</a:t>
            </a:r>
            <a:endParaRPr lang="hu-HU" dirty="0"/>
          </a:p>
        </p:txBody>
      </p:sp>
      <p:sp>
        <p:nvSpPr>
          <p:cNvPr id="5" name="Dia számának helye 4"/>
          <p:cNvSpPr>
            <a:spLocks noGrp="1"/>
          </p:cNvSpPr>
          <p:nvPr>
            <p:ph type="sldNum" sz="quarter" idx="12"/>
          </p:nvPr>
        </p:nvSpPr>
        <p:spPr/>
        <p:txBody>
          <a:bodyPr/>
          <a:lstStyle/>
          <a:p>
            <a:fld id="{06DAE072-3094-42AC-B057-63A3F5437200}" type="slidenum">
              <a:rPr lang="hu-HU" smtClean="0"/>
              <a:pPr/>
              <a:t>92</a:t>
            </a:fld>
            <a:endParaRPr lang="hu-HU"/>
          </a:p>
        </p:txBody>
      </p:sp>
      <p:pic>
        <p:nvPicPr>
          <p:cNvPr id="92162" name="Picture 2"/>
          <p:cNvPicPr>
            <a:picLocks noChangeAspect="1" noChangeArrowheads="1"/>
          </p:cNvPicPr>
          <p:nvPr/>
        </p:nvPicPr>
        <p:blipFill>
          <a:blip r:embed="rId3" cstate="print"/>
          <a:srcRect/>
          <a:stretch>
            <a:fillRect/>
          </a:stretch>
        </p:blipFill>
        <p:spPr bwMode="auto">
          <a:xfrm>
            <a:off x="2411760" y="1844824"/>
            <a:ext cx="4241159" cy="1512168"/>
          </a:xfrm>
          <a:prstGeom prst="rect">
            <a:avLst/>
          </a:prstGeom>
          <a:noFill/>
          <a:ln w="9525">
            <a:noFill/>
            <a:miter lim="800000"/>
            <a:headEnd/>
            <a:tailEnd/>
          </a:ln>
        </p:spPr>
      </p:pic>
      <p:pic>
        <p:nvPicPr>
          <p:cNvPr id="92163" name="Picture 3"/>
          <p:cNvPicPr>
            <a:picLocks noChangeAspect="1" noChangeArrowheads="1"/>
          </p:cNvPicPr>
          <p:nvPr/>
        </p:nvPicPr>
        <p:blipFill>
          <a:blip r:embed="rId4" cstate="print"/>
          <a:srcRect/>
          <a:stretch>
            <a:fillRect/>
          </a:stretch>
        </p:blipFill>
        <p:spPr bwMode="auto">
          <a:xfrm>
            <a:off x="2123728" y="3284984"/>
            <a:ext cx="4694938" cy="725041"/>
          </a:xfrm>
          <a:prstGeom prst="rect">
            <a:avLst/>
          </a:prstGeom>
          <a:noFill/>
          <a:ln w="9525">
            <a:noFill/>
            <a:miter lim="800000"/>
            <a:headEnd/>
            <a:tailEnd/>
          </a:ln>
        </p:spPr>
      </p:pic>
    </p:spTree>
    <p:extLst>
      <p:ext uri="{BB962C8B-B14F-4D97-AF65-F5344CB8AC3E}">
        <p14:creationId xmlns:p14="http://schemas.microsoft.com/office/powerpoint/2010/main" val="33218316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r>
              <a:rPr lang="hu-HU" dirty="0"/>
              <a:t>A csoportmunkában közösek az etikai </a:t>
            </a:r>
            <a:r>
              <a:rPr lang="hu-HU" b="1" dirty="0"/>
              <a:t>normák és a cselekvési modellek, amelyeknek motiváló hatása jelentős. </a:t>
            </a:r>
            <a:r>
              <a:rPr lang="hu-HU" dirty="0"/>
              <a:t>A kialakult normarendszer felgyorsítja a személyiség fejlődését, a</a:t>
            </a:r>
            <a:r>
              <a:rPr lang="hu-HU" b="1" dirty="0"/>
              <a:t> </a:t>
            </a:r>
            <a:r>
              <a:rPr lang="hu-HU" dirty="0"/>
              <a:t>helyes elvek és magatartási formák kialakulását és megszilárdulását. </a:t>
            </a:r>
            <a:r>
              <a:rPr lang="hu-HU" b="1" dirty="0"/>
              <a:t>A tanulók aktív részvétele a munkában, a többféle képesség felhasználása, a tanórai együttműködés, a társaktól történő tanulás, az egyének közötti versenyeztetés megszüntetése, valamint az azonosságok és a különbözőségek felismertetése a sikeres munka záloga.</a:t>
            </a:r>
          </a:p>
          <a:p>
            <a:r>
              <a:rPr lang="hu-HU" b="1" dirty="0"/>
              <a:t>Fejlődnek: </a:t>
            </a:r>
          </a:p>
          <a:p>
            <a:pPr lvl="1"/>
            <a:r>
              <a:rPr lang="hu-HU" b="1" dirty="0"/>
              <a:t>kommunikációs készségek</a:t>
            </a:r>
          </a:p>
          <a:p>
            <a:pPr lvl="1"/>
            <a:r>
              <a:rPr lang="hu-HU" b="1" dirty="0"/>
              <a:t>beszédkészség</a:t>
            </a:r>
          </a:p>
        </p:txBody>
      </p:sp>
      <p:sp>
        <p:nvSpPr>
          <p:cNvPr id="5" name="Dia számának helye 4"/>
          <p:cNvSpPr>
            <a:spLocks noGrp="1"/>
          </p:cNvSpPr>
          <p:nvPr>
            <p:ph type="sldNum" sz="quarter" idx="12"/>
          </p:nvPr>
        </p:nvSpPr>
        <p:spPr/>
        <p:txBody>
          <a:bodyPr/>
          <a:lstStyle/>
          <a:p>
            <a:fld id="{06DAE072-3094-42AC-B057-63A3F5437200}" type="slidenum">
              <a:rPr lang="hu-HU" smtClean="0"/>
              <a:pPr/>
              <a:t>93</a:t>
            </a:fld>
            <a:endParaRPr lang="hu-HU"/>
          </a:p>
        </p:txBody>
      </p:sp>
    </p:spTree>
    <p:extLst>
      <p:ext uri="{BB962C8B-B14F-4D97-AF65-F5344CB8AC3E}">
        <p14:creationId xmlns:p14="http://schemas.microsoft.com/office/powerpoint/2010/main" val="33218316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lnSpcReduction="10000"/>
          </a:bodyPr>
          <a:lstStyle/>
          <a:p>
            <a:r>
              <a:rPr lang="hu-HU" dirty="0"/>
              <a:t>A tanulók közös tevékenysége, kooperációja kiválóan alkalmas a </a:t>
            </a:r>
            <a:r>
              <a:rPr lang="hu-HU" b="1" dirty="0"/>
              <a:t>közösségi nevelésre.</a:t>
            </a:r>
          </a:p>
          <a:p>
            <a:r>
              <a:rPr lang="hu-HU" b="1" dirty="0"/>
              <a:t>A Program egyik velejárója, hogy a státuszrangsorban felül elhelyezkedő tanulók éppen úgy részesülnek a módszer pozitív hatásából, mint a vizsgált hátrányos helyzetű csoport. Önbizalmuk nő.</a:t>
            </a:r>
          </a:p>
          <a:p>
            <a:r>
              <a:rPr lang="hu-HU" b="1" dirty="0"/>
              <a:t>Mivel a tanulók között kialakult rangsor elsősorban a képességek függvénye, az iskola feladata, hogy olyan tanítási módszert alkalmazzon, amely a fenti problémára megoldást kínál.</a:t>
            </a:r>
          </a:p>
          <a:p>
            <a:r>
              <a:rPr lang="hu-HU" dirty="0"/>
              <a:t>Hozzájárul a tanulók </a:t>
            </a:r>
            <a:r>
              <a:rPr lang="hu-HU" b="1" dirty="0"/>
              <a:t>szociális kirekesztődésének megakadályozására.</a:t>
            </a:r>
          </a:p>
          <a:p>
            <a:r>
              <a:rPr lang="hu-HU" b="1">
                <a:solidFill>
                  <a:srgbClr val="FF0000"/>
                </a:solidFill>
              </a:rPr>
              <a:t>DE </a:t>
            </a:r>
            <a:r>
              <a:rPr lang="hu-HU" b="1" dirty="0">
                <a:solidFill>
                  <a:srgbClr val="FF0000"/>
                </a:solidFill>
              </a:rPr>
              <a:t>a státuszprobléma egy állandóan jelenlévő, </a:t>
            </a:r>
            <a:r>
              <a:rPr lang="hu-HU" b="1" i="1" u="sng" dirty="0">
                <a:solidFill>
                  <a:srgbClr val="FF0000"/>
                </a:solidFill>
              </a:rPr>
              <a:t>ismétlődő</a:t>
            </a:r>
            <a:r>
              <a:rPr lang="hu-HU" b="1" dirty="0">
                <a:solidFill>
                  <a:srgbClr val="FF0000"/>
                </a:solidFill>
              </a:rPr>
              <a:t> jelenség!</a:t>
            </a:r>
            <a:endParaRPr lang="hu-HU" dirty="0">
              <a:solidFill>
                <a:srgbClr val="FF0000"/>
              </a:solidFill>
            </a:endParaRPr>
          </a:p>
        </p:txBody>
      </p:sp>
      <p:sp>
        <p:nvSpPr>
          <p:cNvPr id="5" name="Dia számának helye 4"/>
          <p:cNvSpPr>
            <a:spLocks noGrp="1"/>
          </p:cNvSpPr>
          <p:nvPr>
            <p:ph type="sldNum" sz="quarter" idx="12"/>
          </p:nvPr>
        </p:nvSpPr>
        <p:spPr/>
        <p:txBody>
          <a:bodyPr/>
          <a:lstStyle/>
          <a:p>
            <a:fld id="{06DAE072-3094-42AC-B057-63A3F5437200}" type="slidenum">
              <a:rPr lang="hu-HU" smtClean="0"/>
              <a:pPr/>
              <a:t>94</a:t>
            </a:fld>
            <a:endParaRPr lang="hu-HU"/>
          </a:p>
        </p:txBody>
      </p:sp>
    </p:spTree>
    <p:extLst>
      <p:ext uri="{BB962C8B-B14F-4D97-AF65-F5344CB8AC3E}">
        <p14:creationId xmlns:p14="http://schemas.microsoft.com/office/powerpoint/2010/main" val="33218316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708920"/>
            <a:ext cx="6965245" cy="1202485"/>
          </a:xfrm>
        </p:spPr>
        <p:txBody>
          <a:bodyPr/>
          <a:lstStyle/>
          <a:p>
            <a:r>
              <a:rPr lang="hu-HU" dirty="0"/>
              <a:t>ÖSSZEFOGALÁS</a:t>
            </a:r>
          </a:p>
        </p:txBody>
      </p:sp>
      <p:sp>
        <p:nvSpPr>
          <p:cNvPr id="4" name="Dia számának helye 3"/>
          <p:cNvSpPr>
            <a:spLocks noGrp="1"/>
          </p:cNvSpPr>
          <p:nvPr>
            <p:ph type="sldNum" sz="quarter" idx="12"/>
          </p:nvPr>
        </p:nvSpPr>
        <p:spPr/>
        <p:txBody>
          <a:bodyPr/>
          <a:lstStyle/>
          <a:p>
            <a:fld id="{06DAE072-3094-42AC-B057-63A3F5437200}" type="slidenum">
              <a:rPr lang="hu-HU" smtClean="0"/>
              <a:pPr/>
              <a:t>95</a:t>
            </a:fld>
            <a:endParaRPr lang="hu-HU"/>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pPr>
              <a:buNone/>
            </a:pPr>
            <a:r>
              <a:rPr lang="hu-HU" b="1" dirty="0"/>
              <a:t>A Komplex Instrukciós Program (KIP) alkalmazása</a:t>
            </a:r>
          </a:p>
          <a:p>
            <a:r>
              <a:rPr lang="hu-HU" dirty="0" err="1"/>
              <a:t>KIP-et</a:t>
            </a:r>
            <a:r>
              <a:rPr lang="hu-HU" dirty="0"/>
              <a:t> elsőként a </a:t>
            </a:r>
            <a:r>
              <a:rPr lang="hu-HU" dirty="0" err="1"/>
              <a:t>hejőkeresztúri</a:t>
            </a:r>
            <a:r>
              <a:rPr lang="hu-HU" dirty="0"/>
              <a:t> iskola vezette be hazánkban 2001-ben. Az iskola tanulói létszáma már évek óta 230 körül mozog, viszont a roma és nem roma tanulók arányában fokozatos változás figyelhető meg, amelynek egyik jele, hogy az 1990-es évek 27%-os roma tanuló aránya mára 58%-ra emelkedett. Jellemző továbbá, hogy a tanulók 70%-a hátrányos helyzetű, 9%-a állami gondozott és 5%-a sajátos nevelési igényű. 68% bejáró tanuló, naponta ingázva az iskola és a lakóhely között.</a:t>
            </a:r>
          </a:p>
        </p:txBody>
      </p:sp>
      <p:sp>
        <p:nvSpPr>
          <p:cNvPr id="5" name="Dia számának helye 4"/>
          <p:cNvSpPr>
            <a:spLocks noGrp="1"/>
          </p:cNvSpPr>
          <p:nvPr>
            <p:ph type="sldNum" sz="quarter" idx="12"/>
          </p:nvPr>
        </p:nvSpPr>
        <p:spPr/>
        <p:txBody>
          <a:bodyPr/>
          <a:lstStyle/>
          <a:p>
            <a:fld id="{06DAE072-3094-42AC-B057-63A3F5437200}" type="slidenum">
              <a:rPr lang="hu-HU" smtClean="0"/>
              <a:pPr/>
              <a:t>96</a:t>
            </a:fld>
            <a:endParaRPr lang="hu-HU"/>
          </a:p>
        </p:txBody>
      </p:sp>
    </p:spTree>
    <p:extLst>
      <p:ext uri="{BB962C8B-B14F-4D97-AF65-F5344CB8AC3E}">
        <p14:creationId xmlns:p14="http://schemas.microsoft.com/office/powerpoint/2010/main" val="33218316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a:bodyPr>
          <a:lstStyle/>
          <a:p>
            <a:pPr>
              <a:buNone/>
            </a:pPr>
            <a:r>
              <a:rPr lang="hu-HU" dirty="0"/>
              <a:t>A Komplex Instrukciós Program pedagógiai innováció akkor lesz sikeres, ha</a:t>
            </a:r>
          </a:p>
          <a:p>
            <a:r>
              <a:rPr lang="hu-HU" dirty="0"/>
              <a:t>· az intézmény a Program minden lényeges elemét átveszi,</a:t>
            </a:r>
          </a:p>
          <a:p>
            <a:r>
              <a:rPr lang="hu-HU" dirty="0"/>
              <a:t>· a módszert kreatív pedagógus alkalmazza,</a:t>
            </a:r>
          </a:p>
          <a:p>
            <a:r>
              <a:rPr lang="hu-HU" dirty="0"/>
              <a:t>· a tantestület minden tagja alkalmazza, amely a gyermekeknek a Programmal történő találkozásának a megfelelő számú gyakoriságát teszi lehetővé.</a:t>
            </a:r>
          </a:p>
        </p:txBody>
      </p:sp>
      <p:sp>
        <p:nvSpPr>
          <p:cNvPr id="5" name="Dia számának helye 4"/>
          <p:cNvSpPr>
            <a:spLocks noGrp="1"/>
          </p:cNvSpPr>
          <p:nvPr>
            <p:ph type="sldNum" sz="quarter" idx="12"/>
          </p:nvPr>
        </p:nvSpPr>
        <p:spPr/>
        <p:txBody>
          <a:bodyPr/>
          <a:lstStyle/>
          <a:p>
            <a:fld id="{06DAE072-3094-42AC-B057-63A3F5437200}" type="slidenum">
              <a:rPr lang="hu-HU" smtClean="0"/>
              <a:pPr/>
              <a:t>97</a:t>
            </a:fld>
            <a:endParaRPr lang="hu-HU"/>
          </a:p>
        </p:txBody>
      </p:sp>
    </p:spTree>
    <p:extLst>
      <p:ext uri="{BB962C8B-B14F-4D97-AF65-F5344CB8AC3E}">
        <p14:creationId xmlns:p14="http://schemas.microsoft.com/office/powerpoint/2010/main" val="33218316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764704"/>
            <a:ext cx="7488832" cy="5400600"/>
          </a:xfrm>
        </p:spPr>
        <p:txBody>
          <a:bodyPr>
            <a:normAutofit fontScale="92500" lnSpcReduction="20000"/>
          </a:bodyPr>
          <a:lstStyle/>
          <a:p>
            <a:pPr>
              <a:buNone/>
            </a:pPr>
            <a:r>
              <a:rPr lang="hu-HU" b="1" dirty="0"/>
              <a:t>Amire nagy hangsúlyt fektet a KIP:</a:t>
            </a:r>
          </a:p>
          <a:p>
            <a:r>
              <a:rPr lang="hu-HU" dirty="0"/>
              <a:t>· fejlesztjük a kommunikációt és a kérdéskultúrát,</a:t>
            </a:r>
          </a:p>
          <a:p>
            <a:r>
              <a:rPr lang="pt-BR" dirty="0"/>
              <a:t>· megmozgatjuk a képzeletet és a fantáziát,</a:t>
            </a:r>
          </a:p>
          <a:p>
            <a:r>
              <a:rPr lang="hu-HU" dirty="0"/>
              <a:t>· megtanítjuk, hogy a hibázás természetes dolog,</a:t>
            </a:r>
          </a:p>
          <a:p>
            <a:r>
              <a:rPr lang="hu-HU" dirty="0"/>
              <a:t>· a feladatokon keresztül rádöbbentjük a gyereket arra, hogy érti a folyamatot, sőt, a tanórán történtekhez köze van,</a:t>
            </a:r>
          </a:p>
          <a:p>
            <a:r>
              <a:rPr lang="hu-HU" dirty="0"/>
              <a:t>· a cselekvésen keresztül gondolkodtatunk,</a:t>
            </a:r>
          </a:p>
          <a:p>
            <a:r>
              <a:rPr lang="hu-HU" dirty="0"/>
              <a:t>· a programban alkalmazott szabályokon, normákon keresztül elősegítjük a szabálytudat kialakulást, amely a közösségi viselkedés fontos eleme,</a:t>
            </a:r>
          </a:p>
          <a:p>
            <a:r>
              <a:rPr lang="hu-HU" dirty="0"/>
              <a:t>· a gyerekeket megtanítjuk arra, hogyan alakítsanak ki kapcsolatot egymással, </a:t>
            </a:r>
            <a:r>
              <a:rPr lang="pt-BR" dirty="0"/>
              <a:t>felhívjuk a figyelmet a heterogenitás fontosságára.</a:t>
            </a:r>
            <a:endParaRPr lang="hu-HU" dirty="0"/>
          </a:p>
          <a:p>
            <a:pPr>
              <a:buNone/>
            </a:pPr>
            <a:r>
              <a:rPr lang="hu-HU" b="1" dirty="0"/>
              <a:t>Amit </a:t>
            </a:r>
            <a:r>
              <a:rPr lang="hu-HU" b="1" u="sng" dirty="0"/>
              <a:t>nem</a:t>
            </a:r>
            <a:r>
              <a:rPr lang="hu-HU" b="1" dirty="0"/>
              <a:t> enged a KIP:</a:t>
            </a:r>
          </a:p>
          <a:p>
            <a:r>
              <a:rPr lang="hu-HU" dirty="0"/>
              <a:t>· rutinmegoldást követelő feladatok uralják a tanítási órát,</a:t>
            </a:r>
          </a:p>
          <a:p>
            <a:r>
              <a:rPr lang="hu-HU" dirty="0"/>
              <a:t>· ne legyen a gyerek teljes részese a folyamatoknak, csak úgy tegyen, mintha figyelne.</a:t>
            </a:r>
          </a:p>
        </p:txBody>
      </p:sp>
      <p:sp>
        <p:nvSpPr>
          <p:cNvPr id="5" name="Dia számának helye 4"/>
          <p:cNvSpPr>
            <a:spLocks noGrp="1"/>
          </p:cNvSpPr>
          <p:nvPr>
            <p:ph type="sldNum" sz="quarter" idx="12"/>
          </p:nvPr>
        </p:nvSpPr>
        <p:spPr/>
        <p:txBody>
          <a:bodyPr/>
          <a:lstStyle/>
          <a:p>
            <a:fld id="{06DAE072-3094-42AC-B057-63A3F5437200}" type="slidenum">
              <a:rPr lang="hu-HU" smtClean="0"/>
              <a:pPr/>
              <a:t>98</a:t>
            </a:fld>
            <a:endParaRPr lang="hu-HU"/>
          </a:p>
        </p:txBody>
      </p:sp>
    </p:spTree>
    <p:extLst>
      <p:ext uri="{BB962C8B-B14F-4D97-AF65-F5344CB8AC3E}">
        <p14:creationId xmlns:p14="http://schemas.microsoft.com/office/powerpoint/2010/main" val="33218316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27584" y="620688"/>
            <a:ext cx="7488832" cy="5616624"/>
          </a:xfrm>
        </p:spPr>
        <p:txBody>
          <a:bodyPr>
            <a:normAutofit fontScale="62500" lnSpcReduction="20000"/>
          </a:bodyPr>
          <a:lstStyle/>
          <a:p>
            <a:pPr>
              <a:buNone/>
            </a:pPr>
            <a:r>
              <a:rPr lang="hu-HU" sz="2900" b="1" dirty="0"/>
              <a:t>A KIP alapgondolatai:</a:t>
            </a:r>
          </a:p>
          <a:p>
            <a:r>
              <a:rPr lang="hu-HU" sz="2900" dirty="0"/>
              <a:t>· kreativitás és innováció,</a:t>
            </a:r>
          </a:p>
          <a:p>
            <a:r>
              <a:rPr lang="hu-HU" sz="2900" dirty="0"/>
              <a:t>· kritikus gondolkodás és problémamegoldás,</a:t>
            </a:r>
          </a:p>
          <a:p>
            <a:r>
              <a:rPr lang="hu-HU" sz="2900" dirty="0"/>
              <a:t>· tanulói kommunikáció és együttműködés,</a:t>
            </a:r>
          </a:p>
          <a:p>
            <a:r>
              <a:rPr lang="hu-HU" sz="2900" dirty="0"/>
              <a:t>· sikerélmény nyújtása, függetlenül attól, hogy milyen képességekkel születtek, milyen adottságokkal rendelkeznek,</a:t>
            </a:r>
          </a:p>
          <a:p>
            <a:r>
              <a:rPr lang="hu-HU" sz="2900" dirty="0"/>
              <a:t>· a gyerekek személyiségét pozitív irányba alakítjuk,</a:t>
            </a:r>
          </a:p>
          <a:p>
            <a:r>
              <a:rPr lang="hu-HU" sz="2900" dirty="0"/>
              <a:t>· mindenkinek olyan tevékenységet ajánlunk fel, hogy sikerélménye legyen,</a:t>
            </a:r>
          </a:p>
          <a:p>
            <a:r>
              <a:rPr lang="hu-HU" sz="2900" dirty="0"/>
              <a:t>· az egyéni érdek megtörésére szolgáló kollektivizmust nem támogatjuk.</a:t>
            </a:r>
          </a:p>
          <a:p>
            <a:pPr>
              <a:buNone/>
            </a:pPr>
            <a:r>
              <a:rPr lang="hu-HU" sz="2900" b="1" dirty="0"/>
              <a:t>Elvárás a tanítási órán:</a:t>
            </a:r>
          </a:p>
          <a:p>
            <a:r>
              <a:rPr lang="hu-HU" sz="2900" dirty="0"/>
              <a:t>· szocializáció,</a:t>
            </a:r>
          </a:p>
          <a:p>
            <a:r>
              <a:rPr lang="hu-HU" sz="2900" dirty="0"/>
              <a:t>· kommunikációs készségek fejlődése</a:t>
            </a:r>
          </a:p>
          <a:p>
            <a:r>
              <a:rPr lang="hu-HU" sz="2900" dirty="0"/>
              <a:t>· ismeretelsajátítás.</a:t>
            </a:r>
          </a:p>
          <a:p>
            <a:pPr>
              <a:buNone/>
            </a:pPr>
            <a:r>
              <a:rPr lang="hu-HU" sz="2900" b="1" dirty="0"/>
              <a:t>Elvárt eredmény:</a:t>
            </a:r>
          </a:p>
          <a:p>
            <a:r>
              <a:rPr lang="hu-HU" sz="2900" dirty="0"/>
              <a:t>· magatartásbeli problémák megszűnése,</a:t>
            </a:r>
          </a:p>
          <a:p>
            <a:r>
              <a:rPr lang="hu-HU" sz="2900" dirty="0"/>
              <a:t>· gyerekek közötti kapcsolat javulása, harmonikussá válása,</a:t>
            </a:r>
          </a:p>
          <a:p>
            <a:r>
              <a:rPr lang="hu-HU" sz="2900" dirty="0"/>
              <a:t>· egyéni és csoportos siker,</a:t>
            </a:r>
          </a:p>
          <a:p>
            <a:r>
              <a:rPr lang="hu-HU" sz="2900" dirty="0"/>
              <a:t>· önbizalom, határozottság növekedése.</a:t>
            </a:r>
          </a:p>
          <a:p>
            <a:r>
              <a:rPr lang="hu-HU" sz="2900" dirty="0"/>
              <a:t>· tanulmányi eredmény javulása</a:t>
            </a:r>
          </a:p>
        </p:txBody>
      </p:sp>
      <p:sp>
        <p:nvSpPr>
          <p:cNvPr id="5" name="Dia számának helye 4"/>
          <p:cNvSpPr>
            <a:spLocks noGrp="1"/>
          </p:cNvSpPr>
          <p:nvPr>
            <p:ph type="sldNum" sz="quarter" idx="12"/>
          </p:nvPr>
        </p:nvSpPr>
        <p:spPr/>
        <p:txBody>
          <a:bodyPr/>
          <a:lstStyle/>
          <a:p>
            <a:fld id="{06DAE072-3094-42AC-B057-63A3F5437200}" type="slidenum">
              <a:rPr lang="hu-HU" smtClean="0"/>
              <a:pPr/>
              <a:t>99</a:t>
            </a:fld>
            <a:endParaRPr lang="hu-HU"/>
          </a:p>
        </p:txBody>
      </p:sp>
    </p:spTree>
    <p:extLst>
      <p:ext uri="{BB962C8B-B14F-4D97-AF65-F5344CB8AC3E}">
        <p14:creationId xmlns:p14="http://schemas.microsoft.com/office/powerpoint/2010/main" val="3321831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A Komplex Instrukciós Program alkalmazása"/>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jzszög">
  <a:themeElements>
    <a:clrScheme name="Rajzszög">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jzszög">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jzszög">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3786</TotalTime>
  <Words>8786</Words>
  <Application>Microsoft Office PowerPoint</Application>
  <PresentationFormat>On-screen Show (4:3)</PresentationFormat>
  <Paragraphs>570</Paragraphs>
  <Slides>100</Slides>
  <Notes>100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Rajzszög</vt:lpstr>
      <vt:lpstr>A Komplex Instrukciós Program (KIP) alkalmazása</vt:lpstr>
      <vt:lpstr>Pozicionálás</vt:lpstr>
      <vt:lpstr>PowerPoint Presentation</vt:lpstr>
      <vt:lpstr>PowerPoint Presentation</vt:lpstr>
      <vt:lpstr>PowerPoint Presentation</vt:lpstr>
      <vt:lpstr>A témához kapcsolódó fogalmak</vt:lpstr>
      <vt:lpstr>Hierarchia</vt:lpstr>
      <vt:lpstr>PowerPoint Presentation</vt:lpstr>
      <vt:lpstr>PowerPoint Presentation</vt:lpstr>
      <vt:lpstr>Státusz</vt:lpstr>
      <vt:lpstr>Státuszprobléma</vt:lpstr>
      <vt:lpstr>Ismeretszerzés és szocializáció</vt:lpstr>
      <vt:lpstr>Az osztály heterogén összetétele és a tanulás</vt:lpstr>
      <vt:lpstr>PowerPoint Presentation</vt:lpstr>
      <vt:lpstr>A Komplex Instrukciós Program bemutatása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Hátrányos helyzetű gyerekek az iskolában</vt:lpstr>
      <vt:lpstr>PowerPoint Presentation</vt:lpstr>
      <vt:lpstr>PowerPoint Presentation</vt:lpstr>
      <vt:lpstr>PowerPoint Presentation</vt:lpstr>
      <vt:lpstr>PowerPoint Presentation</vt:lpstr>
      <vt:lpstr>Az oktatás módszerei</vt:lpstr>
      <vt:lpstr>PowerPoint Presentation</vt:lpstr>
      <vt:lpstr>PowerPoint Presentation</vt:lpstr>
      <vt:lpstr>PowerPoint Presentation</vt:lpstr>
      <vt:lpstr>A tanítás-tanulás folyamata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hátrányos helyzetű tanulók helye az osztályhierarchiában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Az órai munka megfigyelése és mérése a KIP-ben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pedagógusok státuszkezelő kompetenciájának fejlesztése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Státuszvizsgálat Ismételt szociometriai mérésekkel</vt:lpstr>
      <vt:lpstr>PowerPoint Presentation</vt:lpstr>
      <vt:lpstr>Tapasztalatok a tanári és tanulói kérdőívek alapján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ÖSSZEFOGALÁS</vt:lpstr>
      <vt:lpstr>PowerPoint Presentation</vt:lpstr>
      <vt:lpstr>PowerPoint Presentation</vt:lpstr>
      <vt:lpstr>PowerPoint Presentation</vt:lpstr>
      <vt:lpstr>PowerPoint Presentation</vt:lpstr>
      <vt:lpstr>Köszönöm a figyelmet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Komplex Instrukciós Program alkalmazása</dc:title>
  <dc:creator>Devosa Iván</dc:creator>
  <cp:lastModifiedBy>Devosa Ivan</cp:lastModifiedBy>
  <cp:revision>37</cp:revision>
  <dcterms:created xsi:type="dcterms:W3CDTF">2015-02-13T17:52:56Z</dcterms:created>
  <dcterms:modified xsi:type="dcterms:W3CDTF">2020-10-17T12:09:43Z</dcterms:modified>
</cp:coreProperties>
</file>