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4" r:id="rId2"/>
    <p:sldId id="332" r:id="rId3"/>
    <p:sldId id="333" r:id="rId4"/>
    <p:sldId id="334" r:id="rId5"/>
    <p:sldId id="357" r:id="rId6"/>
    <p:sldId id="358" r:id="rId7"/>
    <p:sldId id="335" r:id="rId8"/>
    <p:sldId id="359" r:id="rId9"/>
    <p:sldId id="360" r:id="rId10"/>
    <p:sldId id="362" r:id="rId11"/>
    <p:sldId id="336" r:id="rId12"/>
    <p:sldId id="321" r:id="rId13"/>
    <p:sldId id="337" r:id="rId14"/>
    <p:sldId id="338" r:id="rId15"/>
    <p:sldId id="361" r:id="rId16"/>
    <p:sldId id="340" r:id="rId17"/>
    <p:sldId id="341" r:id="rId18"/>
    <p:sldId id="342" r:id="rId19"/>
    <p:sldId id="343" r:id="rId20"/>
    <p:sldId id="344" r:id="rId21"/>
    <p:sldId id="291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E0CFC"/>
    <a:srgbClr val="B707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887" autoAdjust="0"/>
    <p:restoredTop sz="93986" autoAdjust="0"/>
  </p:normalViewPr>
  <p:slideViewPr>
    <p:cSldViewPr snapToGrid="0" showGuides="1">
      <p:cViewPr varScale="1">
        <p:scale>
          <a:sx n="104" d="100"/>
          <a:sy n="104" d="100"/>
        </p:scale>
        <p:origin x="1536" y="96"/>
      </p:cViewPr>
      <p:guideLst>
        <p:guide orient="horz" pos="3521"/>
        <p:guide pos="64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3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44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40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1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5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409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53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9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3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70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987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816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663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06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12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91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4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7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3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6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2023. 09. 11.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100.png"/><Relationship Id="rId7" Type="http://schemas.openxmlformats.org/officeDocument/2006/relationships/image" Target="../media/image1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00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23" Type="http://schemas.openxmlformats.org/officeDocument/2006/relationships/image" Target="../media/image9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gbknIDK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1" y="4907756"/>
            <a:ext cx="9628094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Physical Chemistry and Materials Science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Chemistry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Thermodynamics and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it 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quite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 of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liquids or solids, since it is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their volume constant.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the heat capacity of any material can be easily measured at constant pressure, but then the volume work that necessarily occurs must also be taken into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account resulting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heat needed to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the temperature of the material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compared to that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us define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and molar heat capacity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ideal gases, the relation reads as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  <a:blipFill>
                <a:blip r:embed="rId3"/>
                <a:stretch>
                  <a:fillRect l="-953" t="-2020" r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/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/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/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0"/>
            <a:ext cx="10515600" cy="46860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quantities discussed previously, the energy can be defined.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E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system's ability to perform work. (Energy can be both potential and kinetic energy.</a:t>
            </a:r>
            <a:r>
              <a:rPr lang="hu-HU" dirty="0" smtClean="0"/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the energy of a chemical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floor the laboratory is 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tubes are being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wheeled cart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speed at which the Earth moves in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the particles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only the so-called internal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internal 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U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energy content of the </a:t>
            </a:r>
            <a:r>
              <a:rPr lang="en-US" dirty="0" smtClean="0"/>
              <a:t>system </a:t>
            </a:r>
            <a:r>
              <a:rPr lang="en-US" dirty="0"/>
              <a:t>derived from the interaction (potential) </a:t>
            </a:r>
            <a:r>
              <a:rPr lang="en-US" dirty="0" smtClean="0"/>
              <a:t>and movement </a:t>
            </a:r>
            <a:r>
              <a:rPr lang="en-US" dirty="0"/>
              <a:t>(kinetic) </a:t>
            </a:r>
            <a:r>
              <a:rPr lang="en-US" dirty="0" smtClean="0"/>
              <a:t>energy of the particles. </a:t>
            </a:r>
            <a:r>
              <a:rPr lang="en-US" dirty="0"/>
              <a:t>It has no natural zero point, only the difference and change between two states can be measured. An extensive quantity whose change is described by the first law of </a:t>
            </a:r>
            <a:r>
              <a:rPr lang="en-US" dirty="0" smtClean="0"/>
              <a:t>thermodynamics (see later)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from the above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energy of a system can be changed in two ways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 on it or it is forced to perform work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 heat exchange between system and environment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law of thermodynamics</a:t>
            </a:r>
            <a:r>
              <a:rPr lang="hu-HU" sz="3200" b="1" dirty="0" smtClean="0"/>
              <a:t>:</a:t>
            </a:r>
            <a:r>
              <a:rPr lang="hu-HU" sz="3200" dirty="0" smtClean="0"/>
              <a:t> </a:t>
            </a:r>
            <a:r>
              <a:rPr lang="en-US" sz="3200" dirty="0"/>
              <a:t>the internal energy of a closed system is constant until it is changed by work or heat </a:t>
            </a:r>
            <a:r>
              <a:rPr lang="en-US" sz="3200" dirty="0" smtClean="0"/>
              <a:t>exchange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hu-HU" sz="3200" i="1" dirty="0" smtClean="0"/>
              <a:t>ΔU</a:t>
            </a:r>
            <a:r>
              <a:rPr lang="hu-HU" sz="3200" i="1" dirty="0"/>
              <a:t> = w + q</a:t>
            </a:r>
            <a:endParaRPr lang="hu-HU" sz="3200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conservation, i.e., 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returns to the same state,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 must also be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same.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thermodynamic quantities are called state functions/potential functions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not equation of state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(equation of state = relationship between state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discussed before).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functions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10"/>
          </a:xfrm>
        </p:spPr>
        <p:txBody>
          <a:bodyPr anchor="ctr" anchorCtr="0">
            <a:normAutofit/>
          </a:bodyPr>
          <a:lstStyle/>
          <a:p>
            <a:r>
              <a:rPr lang="hu-HU" b="1" dirty="0"/>
              <a:t>state function/potential function :</a:t>
            </a:r>
            <a:r>
              <a:rPr lang="hu-HU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characteristic quantity of </a:t>
            </a:r>
            <a:r>
              <a:rPr lang="en-US" dirty="0"/>
              <a:t>the system, which is determined by the </a:t>
            </a:r>
            <a:r>
              <a:rPr lang="en-US" dirty="0" smtClean="0"/>
              <a:t>status </a:t>
            </a:r>
            <a:r>
              <a:rPr lang="en-US" dirty="0"/>
              <a:t>indicators. Its change can be calculated from the difference between the </a:t>
            </a:r>
            <a:r>
              <a:rPr lang="en-US" dirty="0" smtClean="0"/>
              <a:t>state indicator values at </a:t>
            </a:r>
            <a:r>
              <a:rPr lang="en-US" dirty="0"/>
              <a:t>the final and initial state of </a:t>
            </a:r>
            <a:r>
              <a:rPr lang="en-US" dirty="0" smtClean="0"/>
              <a:t>a </a:t>
            </a:r>
            <a:r>
              <a:rPr lang="en-US" dirty="0"/>
              <a:t>process, and does not depend on the way </a:t>
            </a:r>
            <a:r>
              <a:rPr lang="en-US" dirty="0" smtClean="0"/>
              <a:t>how the </a:t>
            </a:r>
            <a:r>
              <a:rPr lang="en-US" dirty="0"/>
              <a:t>system reached </a:t>
            </a:r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dirty="0" smtClean="0"/>
              <a:t>state from the initial one, i.e., on the intermediate values of the state indicators</a:t>
            </a:r>
            <a:r>
              <a:rPr lang="hu-HU" dirty="0" smtClean="0"/>
              <a:t>. </a:t>
            </a:r>
            <a:r>
              <a:rPr lang="hu-HU" dirty="0"/>
              <a:t/>
            </a:r>
            <a:br>
              <a:rPr lang="hu-HU" dirty="0"/>
            </a:br>
            <a:r>
              <a:rPr lang="en-US" dirty="0" smtClean="0"/>
              <a:t>For example,</a:t>
            </a:r>
            <a:r>
              <a:rPr lang="hu-HU" dirty="0" smtClean="0"/>
              <a:t> </a:t>
            </a:r>
            <a:r>
              <a:rPr lang="hu-HU" i="1" dirty="0"/>
              <a:t>U</a:t>
            </a:r>
            <a:r>
              <a:rPr lang="hu-HU" i="1" baseline="-25000" dirty="0"/>
              <a:t>2</a:t>
            </a:r>
            <a:r>
              <a:rPr lang="hu-HU" i="1" dirty="0"/>
              <a:t>-U</a:t>
            </a:r>
            <a:r>
              <a:rPr lang="hu-HU" i="1" baseline="-25000" dirty="0"/>
              <a:t>1</a:t>
            </a:r>
            <a:r>
              <a:rPr lang="hu-HU" i="1" dirty="0"/>
              <a:t>=ΔU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show the 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are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look at an example, the case of a perfect gas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751CF79-B16D-4FF6-944E-B0B9DF709F1B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320" name="Egyenes összekötő 319">
              <a:extLst>
                <a:ext uri="{FF2B5EF4-FFF2-40B4-BE49-F238E27FC236}">
                  <a16:creationId xmlns:a16="http://schemas.microsoft.com/office/drawing/2014/main" id="{630F12A0-CE89-424E-979F-0F689D104B41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A3BFCD2-FDFD-451F-9A30-0592AEBBA818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321" name="Egyenes összekötő 320">
              <a:extLst>
                <a:ext uri="{FF2B5EF4-FFF2-40B4-BE49-F238E27FC236}">
                  <a16:creationId xmlns:a16="http://schemas.microsoft.com/office/drawing/2014/main" id="{ABA6C0C4-75AE-4B34-AD1F-C2DDA4A423AE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F83462-D0B2-4ADF-8989-4AE18D43FA87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322" name="Egyenes összekötő 321">
              <a:extLst>
                <a:ext uri="{FF2B5EF4-FFF2-40B4-BE49-F238E27FC236}">
                  <a16:creationId xmlns:a16="http://schemas.microsoft.com/office/drawing/2014/main" id="{9F5B2997-BB9D-4C5E-8B4C-23F8C8733A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DDCC06C-760F-437D-B1CA-92A145450B38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323" name="Egyenes összekötő 322">
              <a:extLst>
                <a:ext uri="{FF2B5EF4-FFF2-40B4-BE49-F238E27FC236}">
                  <a16:creationId xmlns:a16="http://schemas.microsoft.com/office/drawing/2014/main" id="{5FD5717F-E805-4DEC-80A4-2C283FEBE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8" name="Line 265">
            <a:extLst>
              <a:ext uri="{FF2B5EF4-FFF2-40B4-BE49-F238E27FC236}">
                <a16:creationId xmlns:a16="http://schemas.microsoft.com/office/drawing/2014/main" id="{A301E77D-EF8C-4654-9BF9-BF429873B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5" name="Freeform 262">
            <a:extLst>
              <a:ext uri="{FF2B5EF4-FFF2-40B4-BE49-F238E27FC236}">
                <a16:creationId xmlns:a16="http://schemas.microsoft.com/office/drawing/2014/main" id="{E3E728B9-AF18-45CA-906B-C05967A98FC3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263">
            <a:extLst>
              <a:ext uri="{FF2B5EF4-FFF2-40B4-BE49-F238E27FC236}">
                <a16:creationId xmlns:a16="http://schemas.microsoft.com/office/drawing/2014/main" id="{4B290ABE-E37D-4587-9F3F-337B845968F8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Line 264">
            <a:extLst>
              <a:ext uri="{FF2B5EF4-FFF2-40B4-BE49-F238E27FC236}">
                <a16:creationId xmlns:a16="http://schemas.microsoft.com/office/drawing/2014/main" id="{9259477E-348C-49CB-B3D9-D62408920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266">
            <a:extLst>
              <a:ext uri="{FF2B5EF4-FFF2-40B4-BE49-F238E27FC236}">
                <a16:creationId xmlns:a16="http://schemas.microsoft.com/office/drawing/2014/main" id="{13232CD0-0B9C-4F34-BFEB-6553D8F818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267">
            <a:extLst>
              <a:ext uri="{FF2B5EF4-FFF2-40B4-BE49-F238E27FC236}">
                <a16:creationId xmlns:a16="http://schemas.microsoft.com/office/drawing/2014/main" id="{2071591C-06B1-4E74-BF6C-B3A797BF8981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268">
            <a:extLst>
              <a:ext uri="{FF2B5EF4-FFF2-40B4-BE49-F238E27FC236}">
                <a16:creationId xmlns:a16="http://schemas.microsoft.com/office/drawing/2014/main" id="{2AE6C641-46D2-41A9-BFDC-95FFC2C7B14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269">
            <a:extLst>
              <a:ext uri="{FF2B5EF4-FFF2-40B4-BE49-F238E27FC236}">
                <a16:creationId xmlns:a16="http://schemas.microsoft.com/office/drawing/2014/main" id="{D04360A3-F922-447A-AF5A-81AFF408693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Rectangle 271">
            <a:extLst>
              <a:ext uri="{FF2B5EF4-FFF2-40B4-BE49-F238E27FC236}">
                <a16:creationId xmlns:a16="http://schemas.microsoft.com/office/drawing/2014/main" id="{3593F7A9-B5E9-4E85-87C4-F6E2003A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273">
            <a:extLst>
              <a:ext uri="{FF2B5EF4-FFF2-40B4-BE49-F238E27FC236}">
                <a16:creationId xmlns:a16="http://schemas.microsoft.com/office/drawing/2014/main" id="{DE4F4104-E7FA-4BB6-B71F-F6BD0E84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75">
            <a:extLst>
              <a:ext uri="{FF2B5EF4-FFF2-40B4-BE49-F238E27FC236}">
                <a16:creationId xmlns:a16="http://schemas.microsoft.com/office/drawing/2014/main" id="{88EB0D36-E944-4540-9756-C2F043B5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277">
            <a:extLst>
              <a:ext uri="{FF2B5EF4-FFF2-40B4-BE49-F238E27FC236}">
                <a16:creationId xmlns:a16="http://schemas.microsoft.com/office/drawing/2014/main" id="{ECA15684-6954-4695-B2A8-CE6358F0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278">
            <a:extLst>
              <a:ext uri="{FF2B5EF4-FFF2-40B4-BE49-F238E27FC236}">
                <a16:creationId xmlns:a16="http://schemas.microsoft.com/office/drawing/2014/main" id="{8ECC9224-1939-474B-80EC-C19A45A0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279">
            <a:extLst>
              <a:ext uri="{FF2B5EF4-FFF2-40B4-BE49-F238E27FC236}">
                <a16:creationId xmlns:a16="http://schemas.microsoft.com/office/drawing/2014/main" id="{9551C44A-AA56-4449-953C-C9607698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280">
            <a:extLst>
              <a:ext uri="{FF2B5EF4-FFF2-40B4-BE49-F238E27FC236}">
                <a16:creationId xmlns:a16="http://schemas.microsoft.com/office/drawing/2014/main" id="{248F2D79-075B-46ED-9E53-DFBBC1EC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281">
            <a:extLst>
              <a:ext uri="{FF2B5EF4-FFF2-40B4-BE49-F238E27FC236}">
                <a16:creationId xmlns:a16="http://schemas.microsoft.com/office/drawing/2014/main" id="{693E8CEA-4F08-46C3-9F63-11CCC952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282">
            <a:extLst>
              <a:ext uri="{FF2B5EF4-FFF2-40B4-BE49-F238E27FC236}">
                <a16:creationId xmlns:a16="http://schemas.microsoft.com/office/drawing/2014/main" id="{17A44CA6-3506-43EB-99E8-92081797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zövegdoboz 231">
            <a:extLst>
              <a:ext uri="{FF2B5EF4-FFF2-40B4-BE49-F238E27FC236}">
                <a16:creationId xmlns:a16="http://schemas.microsoft.com/office/drawing/2014/main" id="{DDA94269-1715-4E62-B6DA-ECC5F49F3006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" name="Szövegdoboz 232">
            <a:extLst>
              <a:ext uri="{FF2B5EF4-FFF2-40B4-BE49-F238E27FC236}">
                <a16:creationId xmlns:a16="http://schemas.microsoft.com/office/drawing/2014/main" id="{2593C024-9D8C-4D27-AC0E-AE2334151D22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4" name="Szövegdoboz 233">
            <a:extLst>
              <a:ext uri="{FF2B5EF4-FFF2-40B4-BE49-F238E27FC236}">
                <a16:creationId xmlns:a16="http://schemas.microsoft.com/office/drawing/2014/main" id="{D47D1606-46EC-4613-8A9C-8538759C0F99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5" name="Szövegdoboz 234">
            <a:extLst>
              <a:ext uri="{FF2B5EF4-FFF2-40B4-BE49-F238E27FC236}">
                <a16:creationId xmlns:a16="http://schemas.microsoft.com/office/drawing/2014/main" id="{EBDA6BAD-48D4-42C5-BFED-5506807DBEA4}"/>
              </a:ext>
            </a:extLst>
          </p:cNvPr>
          <p:cNvSpPr txBox="1"/>
          <p:nvPr/>
        </p:nvSpPr>
        <p:spPr>
          <a:xfrm>
            <a:off x="3649710" y="789991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" name="Szövegdoboz 275">
            <a:extLst>
              <a:ext uri="{FF2B5EF4-FFF2-40B4-BE49-F238E27FC236}">
                <a16:creationId xmlns:a16="http://schemas.microsoft.com/office/drawing/2014/main" id="{261A5ED3-BBEB-4BEA-8429-DD91305A9D0C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B2EAD5F-5A56-40CF-B962-3BBC22ECDEBA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231" name="Szövegdoboz 230">
              <a:extLst>
                <a:ext uri="{FF2B5EF4-FFF2-40B4-BE49-F238E27FC236}">
                  <a16:creationId xmlns:a16="http://schemas.microsoft.com/office/drawing/2014/main" id="{FBDC4785-5E8F-4C44-8584-5194C0502250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657814B4-EF32-4179-97EF-02661C7A70A3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4D5A3A37-A1A0-41FF-AD48-2DB1F511EDBC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236" name="Szövegdoboz 235">
              <a:extLst>
                <a:ext uri="{FF2B5EF4-FFF2-40B4-BE49-F238E27FC236}">
                  <a16:creationId xmlns:a16="http://schemas.microsoft.com/office/drawing/2014/main" id="{1E8E9ED7-5054-4CC3-A8B8-4D1D52A24DF6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A48AF2E9-C91E-4F6C-9208-08B5B37F4634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F41F62CF-7FE2-4FC1-B6A7-1BFEC6C1CBE2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238" name="Szövegdoboz 237">
              <a:extLst>
                <a:ext uri="{FF2B5EF4-FFF2-40B4-BE49-F238E27FC236}">
                  <a16:creationId xmlns:a16="http://schemas.microsoft.com/office/drawing/2014/main" id="{BFFB0E56-CCED-4DAD-AB94-FB23D8C263EA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17" name="Ellipszis 316">
              <a:extLst>
                <a:ext uri="{FF2B5EF4-FFF2-40B4-BE49-F238E27FC236}">
                  <a16:creationId xmlns:a16="http://schemas.microsoft.com/office/drawing/2014/main" id="{71F556AE-650F-41B4-810C-60885242887F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5BE9A8C2-A493-40FE-AB33-84241A0A9693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237" name="Szövegdoboz 236">
              <a:extLst>
                <a:ext uri="{FF2B5EF4-FFF2-40B4-BE49-F238E27FC236}">
                  <a16:creationId xmlns:a16="http://schemas.microsoft.com/office/drawing/2014/main" id="{EFE05142-124D-45AB-87D2-25D4E84AE613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8" name="Ellipszis 317">
              <a:extLst>
                <a:ext uri="{FF2B5EF4-FFF2-40B4-BE49-F238E27FC236}">
                  <a16:creationId xmlns:a16="http://schemas.microsoft.com/office/drawing/2014/main" id="{24D30FC9-4BE8-49C3-AB38-25E1881B8C56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0" name="Rectangle 277">
            <a:extLst>
              <a:ext uri="{FF2B5EF4-FFF2-40B4-BE49-F238E27FC236}">
                <a16:creationId xmlns:a16="http://schemas.microsoft.com/office/drawing/2014/main" id="{57897544-5331-4C5C-B6FF-F57C7DF3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282">
            <a:extLst>
              <a:ext uri="{FF2B5EF4-FFF2-40B4-BE49-F238E27FC236}">
                <a16:creationId xmlns:a16="http://schemas.microsoft.com/office/drawing/2014/main" id="{5E1A23F8-F6E6-4CFD-859E-73127CD1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282">
            <a:extLst>
              <a:ext uri="{FF2B5EF4-FFF2-40B4-BE49-F238E27FC236}">
                <a16:creationId xmlns:a16="http://schemas.microsoft.com/office/drawing/2014/main" id="{9C064004-8507-4560-931D-88D8ABF9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282">
            <a:extLst>
              <a:ext uri="{FF2B5EF4-FFF2-40B4-BE49-F238E27FC236}">
                <a16:creationId xmlns:a16="http://schemas.microsoft.com/office/drawing/2014/main" id="{98F2BF22-72A1-49F1-80E3-3F84B6E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4E23752-1753-4E10-A853-D04F8F94444D}"/>
              </a:ext>
            </a:extLst>
          </p:cNvPr>
          <p:cNvGrpSpPr/>
          <p:nvPr/>
        </p:nvGrpSpPr>
        <p:grpSpPr>
          <a:xfrm rot="5400000">
            <a:off x="5930432" y="2063892"/>
            <a:ext cx="4497051" cy="3061003"/>
            <a:chOff x="7370447" y="839126"/>
            <a:chExt cx="2492680" cy="911360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24F503B8-5611-48B6-8988-B57785C87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3127" y="845127"/>
              <a:ext cx="2160000" cy="9000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5CA0810-3214-4C25-A114-7209AEF21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0447" y="839126"/>
              <a:ext cx="331881" cy="91136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6606E8B-35C7-4965-94C7-9D23D185957D}"/>
              </a:ext>
            </a:extLst>
          </p:cNvPr>
          <p:cNvGrpSpPr/>
          <p:nvPr/>
        </p:nvGrpSpPr>
        <p:grpSpPr>
          <a:xfrm rot="5400000">
            <a:off x="6824353" y="1397039"/>
            <a:ext cx="2705719" cy="3013023"/>
            <a:chOff x="5329020" y="869429"/>
            <a:chExt cx="2705719" cy="3013023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EAA447A4-3E7E-41D6-A307-497DFF383C8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>
              <a:extLst>
                <a:ext uri="{FF2B5EF4-FFF2-40B4-BE49-F238E27FC236}">
                  <a16:creationId xmlns:a16="http://schemas.microsoft.com/office/drawing/2014/main" id="{5BE8A475-121E-45FF-9611-CD06892A58E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3CA3627-C7D2-4B66-8460-A25DC355AD67}"/>
              </a:ext>
            </a:extLst>
          </p:cNvPr>
          <p:cNvGrpSpPr/>
          <p:nvPr/>
        </p:nvGrpSpPr>
        <p:grpSpPr>
          <a:xfrm>
            <a:off x="9724895" y="4075282"/>
            <a:ext cx="1206085" cy="430887"/>
            <a:chOff x="9740797" y="4844531"/>
            <a:chExt cx="1206085" cy="430887"/>
          </a:xfrm>
        </p:grpSpPr>
        <p:cxnSp>
          <p:nvCxnSpPr>
            <p:cNvPr id="14" name="Egyenes összekötő nyíllal 13">
              <a:extLst>
                <a:ext uri="{FF2B5EF4-FFF2-40B4-BE49-F238E27FC236}">
                  <a16:creationId xmlns:a16="http://schemas.microsoft.com/office/drawing/2014/main" id="{F8740B25-3635-4F06-A8A4-3245E92D3820}"/>
                </a:ext>
              </a:extLst>
            </p:cNvPr>
            <p:cNvCxnSpPr/>
            <p:nvPr/>
          </p:nvCxnSpPr>
          <p:spPr>
            <a:xfrm flipH="1">
              <a:off x="9740797" y="5051684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/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3CD3C29B-A99F-49BA-98C7-99A00697C617}"/>
              </a:ext>
            </a:extLst>
          </p:cNvPr>
          <p:cNvGrpSpPr/>
          <p:nvPr/>
        </p:nvGrpSpPr>
        <p:grpSpPr>
          <a:xfrm>
            <a:off x="9732028" y="2631177"/>
            <a:ext cx="1218524" cy="430887"/>
            <a:chOff x="9716126" y="3400426"/>
            <a:chExt cx="1218524" cy="430887"/>
          </a:xfrm>
        </p:grpSpPr>
        <p:cxnSp>
          <p:nvCxnSpPr>
            <p:cNvPr id="74" name="Egyenes összekötő nyíllal 73">
              <a:extLst>
                <a:ext uri="{FF2B5EF4-FFF2-40B4-BE49-F238E27FC236}">
                  <a16:creationId xmlns:a16="http://schemas.microsoft.com/office/drawing/2014/main" id="{53BB69E6-094B-4E13-9C9E-ED216AC58CC8}"/>
                </a:ext>
              </a:extLst>
            </p:cNvPr>
            <p:cNvCxnSpPr/>
            <p:nvPr/>
          </p:nvCxnSpPr>
          <p:spPr>
            <a:xfrm flipH="1">
              <a:off x="9716126" y="3607579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/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F841682A-C5EC-4077-BD0B-8281C7FA5EFF}"/>
              </a:ext>
            </a:extLst>
          </p:cNvPr>
          <p:cNvSpPr txBox="1"/>
          <p:nvPr/>
        </p:nvSpPr>
        <p:spPr>
          <a:xfrm>
            <a:off x="11683530" y="5116806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/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/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Szövegdoboz 78">
            <a:extLst>
              <a:ext uri="{FF2B5EF4-FFF2-40B4-BE49-F238E27FC236}">
                <a16:creationId xmlns:a16="http://schemas.microsoft.com/office/drawing/2014/main" id="{F4305301-78AB-4160-895F-FA4842F20EB4}"/>
              </a:ext>
            </a:extLst>
          </p:cNvPr>
          <p:cNvSpPr txBox="1"/>
          <p:nvPr/>
        </p:nvSpPr>
        <p:spPr>
          <a:xfrm>
            <a:off x="11690507" y="459917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1A96C90B-AD0F-40DB-B8AC-93D6235EF30A}"/>
              </a:ext>
            </a:extLst>
          </p:cNvPr>
          <p:cNvSpPr txBox="1"/>
          <p:nvPr/>
        </p:nvSpPr>
        <p:spPr>
          <a:xfrm>
            <a:off x="11690151" y="29988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B7271265-C4C7-4185-8954-8CA01FF80FEC}"/>
              </a:ext>
            </a:extLst>
          </p:cNvPr>
          <p:cNvSpPr txBox="1"/>
          <p:nvPr/>
        </p:nvSpPr>
        <p:spPr>
          <a:xfrm>
            <a:off x="11689140" y="354796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CCBF134-DD5F-4177-98C7-30430669CAA1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577C5163-2547-43BE-B382-1777BA6AB8EA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E30103D5-81D9-45D2-AC09-0F33AEA1BFB2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C45889C6-3517-4B4C-B526-38DD7534FE5B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>
            <a:extLst>
              <a:ext uri="{FF2B5EF4-FFF2-40B4-BE49-F238E27FC236}">
                <a16:creationId xmlns:a16="http://schemas.microsoft.com/office/drawing/2014/main" id="{F75540D1-23E8-42A5-AD6D-504A5C760715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>
            <a:extLst>
              <a:ext uri="{FF2B5EF4-FFF2-40B4-BE49-F238E27FC236}">
                <a16:creationId xmlns:a16="http://schemas.microsoft.com/office/drawing/2014/main" id="{EAD602E4-9466-4A17-ABF8-6F8E8FE019A9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>
            <a:extLst>
              <a:ext uri="{FF2B5EF4-FFF2-40B4-BE49-F238E27FC236}">
                <a16:creationId xmlns:a16="http://schemas.microsoft.com/office/drawing/2014/main" id="{1A00FFA2-01A5-413F-ACA5-18EF0CEF20FC}"/>
              </a:ext>
            </a:extLst>
          </p:cNvPr>
          <p:cNvSpPr/>
          <p:nvPr/>
        </p:nvSpPr>
        <p:spPr>
          <a:xfrm>
            <a:off x="8420838" y="49072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>
            <a:extLst>
              <a:ext uri="{FF2B5EF4-FFF2-40B4-BE49-F238E27FC236}">
                <a16:creationId xmlns:a16="http://schemas.microsoft.com/office/drawing/2014/main" id="{142810E8-034D-4387-9F93-A1564CB2419E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>
            <a:extLst>
              <a:ext uri="{FF2B5EF4-FFF2-40B4-BE49-F238E27FC236}">
                <a16:creationId xmlns:a16="http://schemas.microsoft.com/office/drawing/2014/main" id="{5926FC96-9E14-46C7-AAD4-20EA4FBBA7B4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A8B81493-5AA0-45B3-ACF3-44E70B5C13F5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>
            <a:extLst>
              <a:ext uri="{FF2B5EF4-FFF2-40B4-BE49-F238E27FC236}">
                <a16:creationId xmlns:a16="http://schemas.microsoft.com/office/drawing/2014/main" id="{636C2420-2714-4633-9B5E-0F013C18220F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>
            <a:extLst>
              <a:ext uri="{FF2B5EF4-FFF2-40B4-BE49-F238E27FC236}">
                <a16:creationId xmlns:a16="http://schemas.microsoft.com/office/drawing/2014/main" id="{D8CD6CD0-40B6-4EB0-91D7-724728FF53AE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100">
            <a:extLst>
              <a:ext uri="{FF2B5EF4-FFF2-40B4-BE49-F238E27FC236}">
                <a16:creationId xmlns:a16="http://schemas.microsoft.com/office/drawing/2014/main" id="{07B01395-5B91-4D95-95C0-889796C85EB1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>
            <a:extLst>
              <a:ext uri="{FF2B5EF4-FFF2-40B4-BE49-F238E27FC236}">
                <a16:creationId xmlns:a16="http://schemas.microsoft.com/office/drawing/2014/main" id="{FC3BAFC3-7F3A-4E27-BEB8-58C8AA6F3B31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>
            <a:extLst>
              <a:ext uri="{FF2B5EF4-FFF2-40B4-BE49-F238E27FC236}">
                <a16:creationId xmlns:a16="http://schemas.microsoft.com/office/drawing/2014/main" id="{6CC26087-47A3-4A34-B3E3-53ACB70974F1}"/>
              </a:ext>
            </a:extLst>
          </p:cNvPr>
          <p:cNvSpPr/>
          <p:nvPr/>
        </p:nvSpPr>
        <p:spPr>
          <a:xfrm>
            <a:off x="9024088" y="505330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>
            <a:extLst>
              <a:ext uri="{FF2B5EF4-FFF2-40B4-BE49-F238E27FC236}">
                <a16:creationId xmlns:a16="http://schemas.microsoft.com/office/drawing/2014/main" id="{6F8F1AF4-458C-44CC-9809-9A74B5284D1C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>
            <a:extLst>
              <a:ext uri="{FF2B5EF4-FFF2-40B4-BE49-F238E27FC236}">
                <a16:creationId xmlns:a16="http://schemas.microsoft.com/office/drawing/2014/main" id="{9AC9D109-AA74-4F28-A39D-033D3C3799F0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>
            <a:extLst>
              <a:ext uri="{FF2B5EF4-FFF2-40B4-BE49-F238E27FC236}">
                <a16:creationId xmlns:a16="http://schemas.microsoft.com/office/drawing/2014/main" id="{A833E710-DF63-4AAE-B783-B7D23B2E4CA2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>
            <a:extLst>
              <a:ext uri="{FF2B5EF4-FFF2-40B4-BE49-F238E27FC236}">
                <a16:creationId xmlns:a16="http://schemas.microsoft.com/office/drawing/2014/main" id="{D3883868-EF93-4137-81EF-6C946D99CBF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>
            <a:extLst>
              <a:ext uri="{FF2B5EF4-FFF2-40B4-BE49-F238E27FC236}">
                <a16:creationId xmlns:a16="http://schemas.microsoft.com/office/drawing/2014/main" id="{8683BEEF-1C88-4510-A350-2FF7F9D7349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>
            <a:extLst>
              <a:ext uri="{FF2B5EF4-FFF2-40B4-BE49-F238E27FC236}">
                <a16:creationId xmlns:a16="http://schemas.microsoft.com/office/drawing/2014/main" id="{B7823B4D-E552-4C6A-8409-CB020FE34854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>
            <a:extLst>
              <a:ext uri="{FF2B5EF4-FFF2-40B4-BE49-F238E27FC236}">
                <a16:creationId xmlns:a16="http://schemas.microsoft.com/office/drawing/2014/main" id="{1705E2A7-9090-43CF-9672-497DC9FE6552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>
            <a:extLst>
              <a:ext uri="{FF2B5EF4-FFF2-40B4-BE49-F238E27FC236}">
                <a16:creationId xmlns:a16="http://schemas.microsoft.com/office/drawing/2014/main" id="{9D12B462-0851-4679-AAE3-18A16DD5E009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>
            <a:extLst>
              <a:ext uri="{FF2B5EF4-FFF2-40B4-BE49-F238E27FC236}">
                <a16:creationId xmlns:a16="http://schemas.microsoft.com/office/drawing/2014/main" id="{2D8FFEBF-8BE6-45C7-9DC0-E6A04D38BA55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>
            <a:extLst>
              <a:ext uri="{FF2B5EF4-FFF2-40B4-BE49-F238E27FC236}">
                <a16:creationId xmlns:a16="http://schemas.microsoft.com/office/drawing/2014/main" id="{8125D292-F31B-448C-8A06-D71596843EDF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>
            <a:extLst>
              <a:ext uri="{FF2B5EF4-FFF2-40B4-BE49-F238E27FC236}">
                <a16:creationId xmlns:a16="http://schemas.microsoft.com/office/drawing/2014/main" id="{06404E48-C917-4441-A73C-95CF63E5EA9C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0C4E5B28-EE19-499A-8AF8-D7C160577F2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1982DC0B-F0DA-4B4F-9638-93318B898D1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>
            <a:extLst>
              <a:ext uri="{FF2B5EF4-FFF2-40B4-BE49-F238E27FC236}">
                <a16:creationId xmlns:a16="http://schemas.microsoft.com/office/drawing/2014/main" id="{BAD68F2B-2AF5-401C-98A9-2927D6DCA66A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>
            <a:extLst>
              <a:ext uri="{FF2B5EF4-FFF2-40B4-BE49-F238E27FC236}">
                <a16:creationId xmlns:a16="http://schemas.microsoft.com/office/drawing/2014/main" id="{01439D4F-0CD5-470B-A3D9-E2282EBC3221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>
            <a:extLst>
              <a:ext uri="{FF2B5EF4-FFF2-40B4-BE49-F238E27FC236}">
                <a16:creationId xmlns:a16="http://schemas.microsoft.com/office/drawing/2014/main" id="{31EC9EF7-4AC5-42CC-890A-CD49AE112275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>
            <a:extLst>
              <a:ext uri="{FF2B5EF4-FFF2-40B4-BE49-F238E27FC236}">
                <a16:creationId xmlns:a16="http://schemas.microsoft.com/office/drawing/2014/main" id="{EB110839-CB79-471D-BEAA-2795FB846B5A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/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/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CE224945-A586-4D65-AA22-2BF65F83E539}"/>
              </a:ext>
            </a:extLst>
          </p:cNvPr>
          <p:cNvSpPr txBox="1"/>
          <p:nvPr/>
        </p:nvSpPr>
        <p:spPr>
          <a:xfrm>
            <a:off x="10210800" y="5118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C90688A0-46A2-43C9-AE66-5C5C8643C90C}"/>
              </a:ext>
            </a:extLst>
          </p:cNvPr>
          <p:cNvSpPr txBox="1"/>
          <p:nvPr/>
        </p:nvSpPr>
        <p:spPr>
          <a:xfrm>
            <a:off x="10224654" y="4550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D5DF966A-797B-45FD-A5AB-C65393719271}"/>
              </a:ext>
            </a:extLst>
          </p:cNvPr>
          <p:cNvSpPr txBox="1"/>
          <p:nvPr/>
        </p:nvSpPr>
        <p:spPr>
          <a:xfrm>
            <a:off x="10252363" y="3026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BD16D557-A8F6-4C1A-8188-C57C4C73711A}"/>
              </a:ext>
            </a:extLst>
          </p:cNvPr>
          <p:cNvSpPr txBox="1"/>
          <p:nvPr/>
        </p:nvSpPr>
        <p:spPr>
          <a:xfrm>
            <a:off x="10266218" y="352566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36" name="Egyenes összekötő nyíllal 135">
            <a:extLst>
              <a:ext uri="{FF2B5EF4-FFF2-40B4-BE49-F238E27FC236}">
                <a16:creationId xmlns:a16="http://schemas.microsoft.com/office/drawing/2014/main" id="{D239C68D-41C6-45F9-8D0D-9116FD371E40}"/>
              </a:ext>
            </a:extLst>
          </p:cNvPr>
          <p:cNvCxnSpPr>
            <a:cxnSpLocks/>
          </p:cNvCxnSpPr>
          <p:nvPr/>
        </p:nvCxnSpPr>
        <p:spPr>
          <a:xfrm flipV="1">
            <a:off x="9912350" y="3312256"/>
            <a:ext cx="0" cy="15671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>
            <a:extLst>
              <a:ext uri="{FF2B5EF4-FFF2-40B4-BE49-F238E27FC236}">
                <a16:creationId xmlns:a16="http://schemas.microsoft.com/office/drawing/2014/main" id="{DC488A09-CD49-4C24-BF15-18FBBEB529D3}"/>
              </a:ext>
            </a:extLst>
          </p:cNvPr>
          <p:cNvCxnSpPr>
            <a:cxnSpLocks/>
          </p:cNvCxnSpPr>
          <p:nvPr/>
        </p:nvCxnSpPr>
        <p:spPr>
          <a:xfrm flipV="1">
            <a:off x="10128250" y="3832248"/>
            <a:ext cx="0" cy="154847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>
            <a:extLst>
              <a:ext uri="{FF2B5EF4-FFF2-40B4-BE49-F238E27FC236}">
                <a16:creationId xmlns:a16="http://schemas.microsoft.com/office/drawing/2014/main" id="{E5F78FA7-F4C2-4D5F-A0ED-BFEBD2E0B61B}"/>
              </a:ext>
            </a:extLst>
          </p:cNvPr>
          <p:cNvCxnSpPr>
            <a:cxnSpLocks/>
          </p:cNvCxnSpPr>
          <p:nvPr/>
        </p:nvCxnSpPr>
        <p:spPr>
          <a:xfrm flipV="1">
            <a:off x="10128250" y="3312255"/>
            <a:ext cx="0" cy="52736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>
            <a:extLst>
              <a:ext uri="{FF2B5EF4-FFF2-40B4-BE49-F238E27FC236}">
                <a16:creationId xmlns:a16="http://schemas.microsoft.com/office/drawing/2014/main" id="{EDC9D265-E6F7-4D61-8BD6-BE0EED25DBF3}"/>
              </a:ext>
            </a:extLst>
          </p:cNvPr>
          <p:cNvCxnSpPr>
            <a:cxnSpLocks/>
          </p:cNvCxnSpPr>
          <p:nvPr/>
        </p:nvCxnSpPr>
        <p:spPr>
          <a:xfrm flipV="1">
            <a:off x="9913374" y="4855698"/>
            <a:ext cx="0" cy="5250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zis 125">
            <a:extLst>
              <a:ext uri="{FF2B5EF4-FFF2-40B4-BE49-F238E27FC236}">
                <a16:creationId xmlns:a16="http://schemas.microsoft.com/office/drawing/2014/main" id="{F4B0E5DB-1E72-4E72-B378-1E6CA1C57222}"/>
              </a:ext>
            </a:extLst>
          </p:cNvPr>
          <p:cNvSpPr/>
          <p:nvPr/>
        </p:nvSpPr>
        <p:spPr>
          <a:xfrm>
            <a:off x="8176475" y="538072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638976A5-08DE-45DA-B122-B7CB6C359D47}"/>
              </a:ext>
            </a:extLst>
          </p:cNvPr>
          <p:cNvSpPr/>
          <p:nvPr/>
        </p:nvSpPr>
        <p:spPr>
          <a:xfrm>
            <a:off x="7636761" y="5023460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Ellipszis 133">
            <a:extLst>
              <a:ext uri="{FF2B5EF4-FFF2-40B4-BE49-F238E27FC236}">
                <a16:creationId xmlns:a16="http://schemas.microsoft.com/office/drawing/2014/main" id="{9CDDD79F-4A38-4081-A5E6-3A40F8616E39}"/>
              </a:ext>
            </a:extLst>
          </p:cNvPr>
          <p:cNvSpPr/>
          <p:nvPr/>
        </p:nvSpPr>
        <p:spPr>
          <a:xfrm>
            <a:off x="7669239" y="45462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Ellipszis 134">
            <a:extLst>
              <a:ext uri="{FF2B5EF4-FFF2-40B4-BE49-F238E27FC236}">
                <a16:creationId xmlns:a16="http://schemas.microsoft.com/office/drawing/2014/main" id="{5C917C01-BC77-4582-9BCD-C79D8690AAC1}"/>
              </a:ext>
            </a:extLst>
          </p:cNvPr>
          <p:cNvSpPr/>
          <p:nvPr/>
        </p:nvSpPr>
        <p:spPr>
          <a:xfrm>
            <a:off x="7220605" y="535728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36">
            <a:extLst>
              <a:ext uri="{FF2B5EF4-FFF2-40B4-BE49-F238E27FC236}">
                <a16:creationId xmlns:a16="http://schemas.microsoft.com/office/drawing/2014/main" id="{D37994A0-848E-48FC-96F7-3B046D8EAEA7}"/>
              </a:ext>
            </a:extLst>
          </p:cNvPr>
          <p:cNvSpPr/>
          <p:nvPr/>
        </p:nvSpPr>
        <p:spPr>
          <a:xfrm>
            <a:off x="9203233" y="446132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37">
            <a:extLst>
              <a:ext uri="{FF2B5EF4-FFF2-40B4-BE49-F238E27FC236}">
                <a16:creationId xmlns:a16="http://schemas.microsoft.com/office/drawing/2014/main" id="{E6A5D39A-FD62-41DD-AA90-87E7C7E88389}"/>
              </a:ext>
            </a:extLst>
          </p:cNvPr>
          <p:cNvSpPr/>
          <p:nvPr/>
        </p:nvSpPr>
        <p:spPr>
          <a:xfrm>
            <a:off x="6882255" y="446382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39">
            <a:extLst>
              <a:ext uri="{FF2B5EF4-FFF2-40B4-BE49-F238E27FC236}">
                <a16:creationId xmlns:a16="http://schemas.microsoft.com/office/drawing/2014/main" id="{C8DEF219-A71C-43B8-8289-172006E432DB}"/>
              </a:ext>
            </a:extLst>
          </p:cNvPr>
          <p:cNvSpPr/>
          <p:nvPr/>
        </p:nvSpPr>
        <p:spPr>
          <a:xfrm>
            <a:off x="9017000" y="50470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40">
            <a:extLst>
              <a:ext uri="{FF2B5EF4-FFF2-40B4-BE49-F238E27FC236}">
                <a16:creationId xmlns:a16="http://schemas.microsoft.com/office/drawing/2014/main" id="{6062D355-DA49-4378-881B-13ADE8F6252A}"/>
              </a:ext>
            </a:extLst>
          </p:cNvPr>
          <p:cNvSpPr/>
          <p:nvPr/>
        </p:nvSpPr>
        <p:spPr>
          <a:xfrm>
            <a:off x="9090806" y="533825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3" name="Csoportba foglalás 142">
            <a:extLst>
              <a:ext uri="{FF2B5EF4-FFF2-40B4-BE49-F238E27FC236}">
                <a16:creationId xmlns:a16="http://schemas.microsoft.com/office/drawing/2014/main" id="{5E921973-CA52-4CFA-9E60-9A69B46BA74D}"/>
              </a:ext>
            </a:extLst>
          </p:cNvPr>
          <p:cNvGrpSpPr/>
          <p:nvPr/>
        </p:nvGrpSpPr>
        <p:grpSpPr>
          <a:xfrm rot="5400000">
            <a:off x="6822756" y="1391385"/>
            <a:ext cx="2705719" cy="3013023"/>
            <a:chOff x="5329020" y="869429"/>
            <a:chExt cx="2705719" cy="3013023"/>
          </a:xfrm>
        </p:grpSpPr>
        <p:cxnSp>
          <p:nvCxnSpPr>
            <p:cNvPr id="144" name="Egyenes összekötő 143">
              <a:extLst>
                <a:ext uri="{FF2B5EF4-FFF2-40B4-BE49-F238E27FC236}">
                  <a16:creationId xmlns:a16="http://schemas.microsoft.com/office/drawing/2014/main" id="{F5E08475-B9D1-4264-84ED-B59ABC3D31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gyenes összekötő 144">
              <a:extLst>
                <a:ext uri="{FF2B5EF4-FFF2-40B4-BE49-F238E27FC236}">
                  <a16:creationId xmlns:a16="http://schemas.microsoft.com/office/drawing/2014/main" id="{F4FF0A38-8AC5-4876-A086-B1006B1C544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Ellipszis 145">
            <a:extLst>
              <a:ext uri="{FF2B5EF4-FFF2-40B4-BE49-F238E27FC236}">
                <a16:creationId xmlns:a16="http://schemas.microsoft.com/office/drawing/2014/main" id="{637B47BC-8D47-4D93-8E97-F8DB7C99D38C}"/>
              </a:ext>
            </a:extLst>
          </p:cNvPr>
          <p:cNvSpPr/>
          <p:nvPr/>
        </p:nvSpPr>
        <p:spPr>
          <a:xfrm>
            <a:off x="7336207" y="425073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Ellipszis 146">
            <a:extLst>
              <a:ext uri="{FF2B5EF4-FFF2-40B4-BE49-F238E27FC236}">
                <a16:creationId xmlns:a16="http://schemas.microsoft.com/office/drawing/2014/main" id="{5684C1D2-4AFD-4248-9163-B91A4D0DB408}"/>
              </a:ext>
            </a:extLst>
          </p:cNvPr>
          <p:cNvSpPr/>
          <p:nvPr/>
        </p:nvSpPr>
        <p:spPr>
          <a:xfrm>
            <a:off x="8083198" y="489041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Ellipszis 147">
            <a:extLst>
              <a:ext uri="{FF2B5EF4-FFF2-40B4-BE49-F238E27FC236}">
                <a16:creationId xmlns:a16="http://schemas.microsoft.com/office/drawing/2014/main" id="{65C555B3-65D6-4D40-9F8C-5C88EF3653D9}"/>
              </a:ext>
            </a:extLst>
          </p:cNvPr>
          <p:cNvSpPr/>
          <p:nvPr/>
        </p:nvSpPr>
        <p:spPr>
          <a:xfrm>
            <a:off x="7768007" y="367027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148">
            <a:extLst>
              <a:ext uri="{FF2B5EF4-FFF2-40B4-BE49-F238E27FC236}">
                <a16:creationId xmlns:a16="http://schemas.microsoft.com/office/drawing/2014/main" id="{278A1BDC-5B78-4148-A244-23F01C711720}"/>
              </a:ext>
            </a:extLst>
          </p:cNvPr>
          <p:cNvSpPr/>
          <p:nvPr/>
        </p:nvSpPr>
        <p:spPr>
          <a:xfrm>
            <a:off x="6888337" y="522424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149">
            <a:extLst>
              <a:ext uri="{FF2B5EF4-FFF2-40B4-BE49-F238E27FC236}">
                <a16:creationId xmlns:a16="http://schemas.microsoft.com/office/drawing/2014/main" id="{ECA40A13-6C46-461C-A32A-A7179BFF52D2}"/>
              </a:ext>
            </a:extLst>
          </p:cNvPr>
          <p:cNvSpPr/>
          <p:nvPr/>
        </p:nvSpPr>
        <p:spPr>
          <a:xfrm>
            <a:off x="9137665" y="3267835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150">
            <a:extLst>
              <a:ext uri="{FF2B5EF4-FFF2-40B4-BE49-F238E27FC236}">
                <a16:creationId xmlns:a16="http://schemas.microsoft.com/office/drawing/2014/main" id="{1774D875-7387-418D-8442-C1679A923A61}"/>
              </a:ext>
            </a:extLst>
          </p:cNvPr>
          <p:cNvSpPr/>
          <p:nvPr/>
        </p:nvSpPr>
        <p:spPr>
          <a:xfrm>
            <a:off x="6867487" y="320048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>
            <a:extLst>
              <a:ext uri="{FF2B5EF4-FFF2-40B4-BE49-F238E27FC236}">
                <a16:creationId xmlns:a16="http://schemas.microsoft.com/office/drawing/2014/main" id="{C1091A51-8B51-48D3-AE23-2504ADEC3E4B}"/>
              </a:ext>
            </a:extLst>
          </p:cNvPr>
          <p:cNvSpPr/>
          <p:nvPr/>
        </p:nvSpPr>
        <p:spPr>
          <a:xfrm>
            <a:off x="9332432" y="5218847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>
            <a:extLst>
              <a:ext uri="{FF2B5EF4-FFF2-40B4-BE49-F238E27FC236}">
                <a16:creationId xmlns:a16="http://schemas.microsoft.com/office/drawing/2014/main" id="{3339B873-42BD-473F-BF6D-8735B256E282}"/>
              </a:ext>
            </a:extLst>
          </p:cNvPr>
          <p:cNvSpPr/>
          <p:nvPr/>
        </p:nvSpPr>
        <p:spPr>
          <a:xfrm>
            <a:off x="8771238" y="392885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0" name="Egyenes összekötő nyíllal 239">
            <a:extLst>
              <a:ext uri="{FF2B5EF4-FFF2-40B4-BE49-F238E27FC236}">
                <a16:creationId xmlns:a16="http://schemas.microsoft.com/office/drawing/2014/main" id="{CEACCDDA-EC19-4E64-8501-7A75D4E1D6E9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gyenes összekötő nyíllal 280">
            <a:extLst>
              <a:ext uri="{FF2B5EF4-FFF2-40B4-BE49-F238E27FC236}">
                <a16:creationId xmlns:a16="http://schemas.microsoft.com/office/drawing/2014/main" id="{02CB5257-38F3-4A78-9974-6C91F4060B2D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gyenes összekötő nyíllal 285">
            <a:extLst>
              <a:ext uri="{FF2B5EF4-FFF2-40B4-BE49-F238E27FC236}">
                <a16:creationId xmlns:a16="http://schemas.microsoft.com/office/drawing/2014/main" id="{516FE2FA-E328-4D36-88CF-53A165EF1F4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gyenes összekötő nyíllal 286">
            <a:extLst>
              <a:ext uri="{FF2B5EF4-FFF2-40B4-BE49-F238E27FC236}">
                <a16:creationId xmlns:a16="http://schemas.microsoft.com/office/drawing/2014/main" id="{61A56EBE-46B4-4DDF-BDFE-12D9E9E87F39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4 4.81481E-6 L 0.02214 0.01898 L 0.00716 0.05671 L -0.05651 0.07546 L -0.13594 0.0331 L -0.19401 0.06921 L -0.12747 0.13703 L -0.06289 -0.02454 L -0.00234 4.81481E-6 Z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5 -0.00069 L 0.025 -0.04097 L 0.02864 0.03727 L -0.05951 0.01829 L -0.1655 0.03959 L -0.19037 -0.04305 L -0.14753 -0.14675 L -0.07018 -0.03472 L -0.00235 -0.00069 Z " pathEditMode="relative" rAng="0" ptsTypes="AAAAAAA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6 0.10115 L -0.01458 -0.08102 L -0.00026 -0.00278 Z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81481E-6 L 0.02448 0.01898 L 0.00951 0.05671 L -0.05416 0.07546 L -0.13359 0.0331 L -0.19166 0.06921 L -0.12513 0.13703 L -0.06054 -0.02454 L -2.29167E-6 4.81481E-6 Z " pathEditMode="relative" rAng="0" ptsTypes="AAAAAAAAA">
                                      <p:cBhvr>
                                        <p:cTn id="93" dur="2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02734 -0.04027 L 0.03099 0.03797 L -0.05716 0.01899 L -0.16315 0.04028 L -0.18802 -0.04236 L -0.14518 -0.14606 L -0.06784 -0.03402 L 2.5E-6 -4.44444E-6 Z " pathEditMode="relative" rAng="0" ptsTypes="AAAAAAAAA">
                                      <p:cBhvr>
                                        <p:cTn id="95" dur="2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97" dur="2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99" dur="2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101" dur="2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103" dur="2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5 L -0.05625 -0.01759 L -0.05156 0.10116 L -0.01459 -0.08102 L -0.00026 -0.00278 Z " pathEditMode="relative" rAng="0" ptsTypes="AAAAAA">
                                      <p:cBhvr>
                                        <p:cTn id="105" dur="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107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0039 -0.2097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144" dur="2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146" dur="2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148" dur="2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150" dur="2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152" dur="2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154" dur="2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156" dur="2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158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7.40741E-7 L 0.02448 0.01898 L 0.00951 0.05671 L -0.05417 0.07546 L -0.13359 0.0331 L -0.19167 0.06921 L -0.12513 0.13704 L -0.06055 -0.02454 L -1.25E-6 7.40741E-7 Z " pathEditMode="relative" rAng="0" ptsTypes="AAAAAAAAA">
                                      <p:cBhvr>
                                        <p:cTn id="18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48148E-6 L 0.02734 -0.04028 L 0.03099 0.03796 L -0.05716 0.01898 L -0.16315 0.04028 L -0.18802 -0.04236 L -0.14519 -0.14607 L -0.06784 -0.03403 L 3.54167E-6 1.48148E-6 Z " pathEditMode="relative" rAng="0" ptsTypes="AAAAAAAAA">
                                      <p:cBhvr>
                                        <p:cTn id="18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7 0.05903 L 0.01328 0.11204 L 0.05729 -0.01713 L 0.15377 0.04213 L 0.21575 0.05255 L 0.11679 0.16505 L -0.00104 -0.00023 Z " pathEditMode="relative" rAng="0" ptsTypes="AAAAAAAA">
                                      <p:cBhvr>
                                        <p:cTn id="18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3 L 0.00599 0.05324 L 0.06901 -0.01644 L 0.10716 0.14236 L 0.00951 0.1338 L -0.08685 0.05116 L 0.00117 0.00463 Z " pathEditMode="relative" rAng="0" ptsTypes="AAAAAAA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5 L 0.00586 -0.06922 L 0.12721 -0.15371 L 0.18685 -0.00348 L 0.13919 0.04097 L 0.06302 -0.05857 L 0.00104 -0.00139 Z " pathEditMode="relative" rAng="0" ptsTypes="AAAAAAAAA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4 L 0.14791 -0.0037 L 0.07161 -0.09884 L 0.00143 0.00486 Z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7 0.10115 L -0.01459 -0.08102 L -0.00026 -0.00278 Z " pathEditMode="relative" rAng="0" ptsTypes="AAAAAA">
                                      <p:cBhvr>
                                        <p:cTn id="1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8 L 0.02864 0.03333 L 0.06198 -0.15093 L 0.10364 -0.07477 L 0.0358 0.03102 L 0.00013 -0.00278 Z " pathEditMode="relative" rAng="0" ptsTypes="AAAAAA">
                                      <p:cBhvr>
                                        <p:cTn id="19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039 -0.2097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2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2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2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2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2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4.81481E-6 L 0.0267 0.03888 L -0.05612 0.34444 L -0.20039 0.04444 L -0.12174 -0.06019 L -0.00039 4.81481E-6 Z " pathEditMode="relative" rAng="0" ptsTypes="AAAAAA">
                                      <p:cBhvr>
                                        <p:cTn id="288" dur="2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-2.96296E-6 L 0.0599 -0.08148 L 0.03021 -0.15926 L -0.175 -0.05648 L 0.05625 0.12685 L -0.01041 0.25 L -0.16822 0.03426 L -0.06666 -0.1574 L 0.00105 -2.96296E-6 Z " pathEditMode="relative" rAng="0" ptsTypes="AAAAAAAAA">
                                      <p:cBhvr>
                                        <p:cTn id="290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5 L 0.03373 -0.05115 L 0.21342 0.0757 L 0.10821 0.20533 L -0.01783 0.04977 L 0.09258 -0.04745 L 0.2129 0.16088 L 0.05977 0.35718 L -0.01158 0.12292 L 0.11967 -0.04745 L 0.2155 0.09236 L 0.04883 0.35903 L 0.0004 -0.00115 Z " pathEditMode="relative" rAng="0" ptsTypes="AAAAAAAAAAAAA">
                                      <p:cBhvr>
                                        <p:cTn id="29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1 L 0.00104 -0.00023 Z " pathEditMode="relative" rAng="0" ptsTypes="AAAAAAAA">
                                      <p:cBhvr>
                                        <p:cTn id="294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5 L -0.01433 0.05648 L 0.17838 -0.34722 L 0.20859 -0.30092 L 0.05807 0.05834 L -0.00078 0.00185 Z " pathEditMode="relative" rAng="0" ptsTypes="AAAAAA">
                                      <p:cBhvr>
                                        <p:cTn id="296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98" dur="2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300" dur="2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6 L 0.00104 -0.00069 Z " pathEditMode="relative" rAng="0" ptsTypes="AAAAAAAA">
                                      <p:cBhvr>
                                        <p:cTn id="302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34" grpId="0"/>
      <p:bldP spid="235" grpId="0"/>
      <p:bldP spid="276" grpId="0"/>
      <p:bldP spid="76" grpId="0"/>
      <p:bldP spid="77" grpId="0"/>
      <p:bldP spid="78" grpId="0"/>
      <p:bldP spid="79" grpId="0"/>
      <p:bldP spid="80" grpId="0"/>
      <p:bldP spid="81" grpId="0"/>
      <p:bldP spid="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7" grpId="0"/>
      <p:bldP spid="128" grpId="0"/>
      <p:bldP spid="18" grpId="0"/>
      <p:bldP spid="130" grpId="0"/>
      <p:bldP spid="131" grpId="0"/>
      <p:bldP spid="132" grpId="0"/>
      <p:bldP spid="126" grpId="0" animBg="1"/>
      <p:bldP spid="126" grpId="1" animBg="1"/>
      <p:bldP spid="129" grpId="0" animBg="1"/>
      <p:bldP spid="129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CD63FCC-338E-4994-B144-CC18048D5B33}"/>
              </a:ext>
            </a:extLst>
          </p:cNvPr>
          <p:cNvSpPr/>
          <p:nvPr/>
        </p:nvSpPr>
        <p:spPr>
          <a:xfrm>
            <a:off x="2473108" y="3331168"/>
            <a:ext cx="2206141" cy="25994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70D31B4B-7C3D-49BA-A3C7-98F92E15D7DD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C4EAEA55-63DC-4FAA-95B8-E0ECCEFFF6F3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F46D3F4-3FEE-44F0-9C17-6C1FFCDF3FC6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10B212AF-1FCF-49AE-8278-41BF3F65D21B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336F615-291A-4A7F-966A-472B62E752F3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46ECE070-6635-4011-B30E-D958396774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E0EF216-21D7-4132-943B-25A5DAA39AEF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E2101E3C-B1FF-4441-B6A0-7D01C1813A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Line 265">
            <a:extLst>
              <a:ext uri="{FF2B5EF4-FFF2-40B4-BE49-F238E27FC236}">
                <a16:creationId xmlns:a16="http://schemas.microsoft.com/office/drawing/2014/main" id="{6BDFC35E-923C-4003-AFC6-8BC32DA00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62">
            <a:extLst>
              <a:ext uri="{FF2B5EF4-FFF2-40B4-BE49-F238E27FC236}">
                <a16:creationId xmlns:a16="http://schemas.microsoft.com/office/drawing/2014/main" id="{6382CE22-B88B-42AC-B3D2-DCBE25170EBC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4230A8CC-2F22-4CD4-B2C2-FEFE648F4330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Line 264">
            <a:extLst>
              <a:ext uri="{FF2B5EF4-FFF2-40B4-BE49-F238E27FC236}">
                <a16:creationId xmlns:a16="http://schemas.microsoft.com/office/drawing/2014/main" id="{084BC545-0C38-44C7-B655-D5E341BCC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66">
            <a:extLst>
              <a:ext uri="{FF2B5EF4-FFF2-40B4-BE49-F238E27FC236}">
                <a16:creationId xmlns:a16="http://schemas.microsoft.com/office/drawing/2014/main" id="{502F14C2-DC68-4BD8-8355-BFFC48DFDF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67">
            <a:extLst>
              <a:ext uri="{FF2B5EF4-FFF2-40B4-BE49-F238E27FC236}">
                <a16:creationId xmlns:a16="http://schemas.microsoft.com/office/drawing/2014/main" id="{4273BF69-3ABB-4926-B1ED-F72F9823D602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68">
            <a:extLst>
              <a:ext uri="{FF2B5EF4-FFF2-40B4-BE49-F238E27FC236}">
                <a16:creationId xmlns:a16="http://schemas.microsoft.com/office/drawing/2014/main" id="{EC17ACCC-B0B4-4E16-86CA-E4AD4280F02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9">
            <a:extLst>
              <a:ext uri="{FF2B5EF4-FFF2-40B4-BE49-F238E27FC236}">
                <a16:creationId xmlns:a16="http://schemas.microsoft.com/office/drawing/2014/main" id="{C0B8CCF2-80D9-4D38-9D38-CD7F3F05BC8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Rectangle 271">
            <a:extLst>
              <a:ext uri="{FF2B5EF4-FFF2-40B4-BE49-F238E27FC236}">
                <a16:creationId xmlns:a16="http://schemas.microsoft.com/office/drawing/2014/main" id="{01228FF3-7D63-48EF-83E1-C1BFC996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5">
            <a:extLst>
              <a:ext uri="{FF2B5EF4-FFF2-40B4-BE49-F238E27FC236}">
                <a16:creationId xmlns:a16="http://schemas.microsoft.com/office/drawing/2014/main" id="{6B47F054-8F64-4100-89DD-A68DB705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7">
            <a:extLst>
              <a:ext uri="{FF2B5EF4-FFF2-40B4-BE49-F238E27FC236}">
                <a16:creationId xmlns:a16="http://schemas.microsoft.com/office/drawing/2014/main" id="{4C2266D0-D2F2-425B-ADBD-F4A8F08D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8">
            <a:extLst>
              <a:ext uri="{FF2B5EF4-FFF2-40B4-BE49-F238E27FC236}">
                <a16:creationId xmlns:a16="http://schemas.microsoft.com/office/drawing/2014/main" id="{E6C8DBB2-67A6-4C24-961C-D86C9509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9">
            <a:extLst>
              <a:ext uri="{FF2B5EF4-FFF2-40B4-BE49-F238E27FC236}">
                <a16:creationId xmlns:a16="http://schemas.microsoft.com/office/drawing/2014/main" id="{F817D7F8-2572-4516-91DD-635C8DE4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0">
            <a:extLst>
              <a:ext uri="{FF2B5EF4-FFF2-40B4-BE49-F238E27FC236}">
                <a16:creationId xmlns:a16="http://schemas.microsoft.com/office/drawing/2014/main" id="{DE7BCDE1-E5B4-494C-AD4C-DF8D11B7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1">
            <a:extLst>
              <a:ext uri="{FF2B5EF4-FFF2-40B4-BE49-F238E27FC236}">
                <a16:creationId xmlns:a16="http://schemas.microsoft.com/office/drawing/2014/main" id="{28E80916-3F60-454B-B52D-760FEB49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2">
            <a:extLst>
              <a:ext uri="{FF2B5EF4-FFF2-40B4-BE49-F238E27FC236}">
                <a16:creationId xmlns:a16="http://schemas.microsoft.com/office/drawing/2014/main" id="{CFE41688-C702-4114-8D0B-A469180D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zövegdoboz 35">
            <a:extLst>
              <a:ext uri="{FF2B5EF4-FFF2-40B4-BE49-F238E27FC236}">
                <a16:creationId xmlns:a16="http://schemas.microsoft.com/office/drawing/2014/main" id="{5DD1ABB0-B168-4BAE-9028-4488FDE66F7D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F0DA70F-F2A4-4DE5-BAE8-3234DD8665FE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411F033-FEF8-48A1-B7DD-F29DCC916E42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CDB73C1-2A0C-40FB-BA4B-716F57217596}"/>
              </a:ext>
            </a:extLst>
          </p:cNvPr>
          <p:cNvSpPr txBox="1"/>
          <p:nvPr/>
        </p:nvSpPr>
        <p:spPr>
          <a:xfrm>
            <a:off x="3621342" y="837364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767BEC0-5B33-4900-8B5F-542B65BC0CD5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ED4B4C6C-917B-47B2-9A80-A14F4FF39EF8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E54484FA-314C-4CB9-8B67-E2CBA3706C24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A5117A3-EBD8-4F0F-8570-4E2E0F54A120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7FE2AF7B-E4C6-467D-A1F0-D43C879B923A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ABFDD73D-3F9F-4E3C-B65F-AAEA14ACB2ED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80607D24-52ED-4F92-85EF-ED35811E457E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307A176A-63E1-496C-818B-36FBF7DF702F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95FE08D4-6870-40C8-809E-A11A5D041162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C6F26AC9-56FC-4486-8942-FAF55173948C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C901C7A1-5455-4F91-9BA1-00FE252C9342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B14935EA-AE8C-4E14-80AA-BD8E351DC63D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225627FC-E04F-4152-8454-C35F35D80205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Rectangle 277">
            <a:extLst>
              <a:ext uri="{FF2B5EF4-FFF2-40B4-BE49-F238E27FC236}">
                <a16:creationId xmlns:a16="http://schemas.microsoft.com/office/drawing/2014/main" id="{24EDAD63-5CAF-4E64-BF06-24B8BCB9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82">
            <a:extLst>
              <a:ext uri="{FF2B5EF4-FFF2-40B4-BE49-F238E27FC236}">
                <a16:creationId xmlns:a16="http://schemas.microsoft.com/office/drawing/2014/main" id="{B7A97EB0-8A17-4C1E-92D0-FF26BD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82">
            <a:extLst>
              <a:ext uri="{FF2B5EF4-FFF2-40B4-BE49-F238E27FC236}">
                <a16:creationId xmlns:a16="http://schemas.microsoft.com/office/drawing/2014/main" id="{252C50EB-A2F7-4694-8BAD-F1C4263B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82">
            <a:extLst>
              <a:ext uri="{FF2B5EF4-FFF2-40B4-BE49-F238E27FC236}">
                <a16:creationId xmlns:a16="http://schemas.microsoft.com/office/drawing/2014/main" id="{BE7A2C3D-4265-4018-8C48-2E827001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846FE88-2897-4262-83A4-6E1C0DA01ED3}"/>
              </a:ext>
            </a:extLst>
          </p:cNvPr>
          <p:cNvSpPr/>
          <p:nvPr/>
        </p:nvSpPr>
        <p:spPr>
          <a:xfrm>
            <a:off x="2475428" y="4719068"/>
            <a:ext cx="2193554" cy="119921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92EA4B44-6BBB-4E76-9B1C-FC61E2BD1B7F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6540520-8469-4D71-A40A-91C0884F4546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F345A51B-7D2F-4B5C-8C9F-C2272AACE8D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37A45ED0-56DF-41BE-A3E8-E648D216CB72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DBC0BBD6-9FC8-4B03-9438-E37711DF4C5A}"/>
              </a:ext>
            </a:extLst>
          </p:cNvPr>
          <p:cNvSpPr/>
          <p:nvPr/>
        </p:nvSpPr>
        <p:spPr>
          <a:xfrm>
            <a:off x="2513581" y="3351582"/>
            <a:ext cx="2218544" cy="1364106"/>
          </a:xfrm>
          <a:custGeom>
            <a:avLst/>
            <a:gdLst>
              <a:gd name="connsiteX0" fmla="*/ 0 w 2218544"/>
              <a:gd name="connsiteY0" fmla="*/ 0 h 1304144"/>
              <a:gd name="connsiteX1" fmla="*/ 839449 w 2218544"/>
              <a:gd name="connsiteY1" fmla="*/ 674558 h 1304144"/>
              <a:gd name="connsiteX2" fmla="*/ 2218544 w 2218544"/>
              <a:gd name="connsiteY2" fmla="*/ 1304144 h 1304144"/>
              <a:gd name="connsiteX3" fmla="*/ 2218544 w 2218544"/>
              <a:gd name="connsiteY3" fmla="*/ 1304144 h 13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544" h="1304144">
                <a:moveTo>
                  <a:pt x="0" y="0"/>
                </a:moveTo>
                <a:cubicBezTo>
                  <a:pt x="234846" y="228600"/>
                  <a:pt x="469692" y="457201"/>
                  <a:pt x="839449" y="674558"/>
                </a:cubicBezTo>
                <a:cubicBezTo>
                  <a:pt x="1209206" y="891915"/>
                  <a:pt x="2218544" y="1304144"/>
                  <a:pt x="2218544" y="1304144"/>
                </a:cubicBezTo>
                <a:lnTo>
                  <a:pt x="2218544" y="1304144"/>
                </a:lnTo>
              </a:path>
            </a:pathLst>
          </a:custGeom>
          <a:noFill/>
          <a:ln w="38100">
            <a:solidFill>
              <a:srgbClr val="B707A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/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blipFill>
                <a:blip r:embed="rId9"/>
                <a:stretch>
                  <a:fillRect l="-1990" r="-174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/>
              <p:nvPr/>
            </p:nvSpPr>
            <p:spPr>
              <a:xfrm>
                <a:off x="6578669" y="623864"/>
                <a:ext cx="2280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69" y="623864"/>
                <a:ext cx="2280944" cy="276999"/>
              </a:xfrm>
              <a:prstGeom prst="rect">
                <a:avLst/>
              </a:prstGeom>
              <a:blipFill>
                <a:blip r:embed="rId10"/>
                <a:stretch>
                  <a:fillRect l="-1070" r="-2139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/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blipFill>
                <a:blip r:embed="rId11"/>
                <a:stretch>
                  <a:fillRect l="-851" r="-170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/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blipFill>
                <a:blip r:embed="rId12"/>
                <a:stretch>
                  <a:fillRect l="-1985" r="-1985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/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blipFill>
                <a:blip r:embed="rId13"/>
                <a:stretch>
                  <a:fillRect l="-636" r="-1695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/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blipFill>
                <a:blip r:embed="rId14"/>
                <a:stretch>
                  <a:fillRect l="-1975" r="-172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/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blipFill>
                <a:blip r:embed="rId15"/>
                <a:stretch>
                  <a:fillRect l="-1985" r="-1985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/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blipFill>
                <a:blip r:embed="rId16"/>
                <a:stretch>
                  <a:fillRect l="-1064" r="-1862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/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blipFill>
                <a:blip r:embed="rId17"/>
                <a:stretch>
                  <a:fillRect l="-113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FFF1896B-7EAF-4F63-85C6-C2636F7C2467}"/>
              </a:ext>
            </a:extLst>
          </p:cNvPr>
          <p:cNvSpPr/>
          <p:nvPr/>
        </p:nvSpPr>
        <p:spPr>
          <a:xfrm>
            <a:off x="8585817" y="1301002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/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blipFill>
                <a:blip r:embed="rId18"/>
                <a:stretch>
                  <a:fillRect l="-4369" r="-339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/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B707A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blipFill>
                <a:blip r:embed="rId19"/>
                <a:stretch>
                  <a:fillRect l="-502" b="-2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/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blipFill>
                <a:blip r:embed="rId20"/>
                <a:stretch>
                  <a:fillRect l="-1558" r="-425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Nyíl: lefelé mutató 77">
            <a:extLst>
              <a:ext uri="{FF2B5EF4-FFF2-40B4-BE49-F238E27FC236}">
                <a16:creationId xmlns:a16="http://schemas.microsoft.com/office/drawing/2014/main" id="{07D29087-3E90-4A45-88DD-EC86561BC4E5}"/>
              </a:ext>
            </a:extLst>
          </p:cNvPr>
          <p:cNvSpPr/>
          <p:nvPr/>
        </p:nvSpPr>
        <p:spPr>
          <a:xfrm>
            <a:off x="8694021" y="4630045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/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blipFill>
                <a:blip r:embed="rId21"/>
                <a:stretch>
                  <a:fillRect l="-3865" r="-3382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/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blipFill>
                <a:blip r:embed="rId2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/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universal gas law</a:t>
                </a:r>
                <a:r>
                  <a:rPr lang="hu-H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u-HU" sz="2000" dirty="0"/>
              </a:p>
            </p:txBody>
          </p:sp>
        </mc:Choice>
        <mc:Fallback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blipFill>
                <a:blip r:embed="rId23"/>
                <a:stretch>
                  <a:fillRect l="-1294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/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blipFill>
                <a:blip r:embed="rId24"/>
                <a:stretch>
                  <a:fillRect l="-1498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/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blipFill>
                <a:blip r:embed="rId25"/>
                <a:stretch>
                  <a:fillRect l="-18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/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blipFill>
                <a:blip r:embed="rId26"/>
                <a:stretch>
                  <a:fillRect l="-3101" r="-1163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/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blipFill>
                <a:blip r:embed="rId27"/>
                <a:stretch>
                  <a:fillRect l="-2239" r="-37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Nyíl: lefelé mutató 85">
            <a:extLst>
              <a:ext uri="{FF2B5EF4-FFF2-40B4-BE49-F238E27FC236}">
                <a16:creationId xmlns:a16="http://schemas.microsoft.com/office/drawing/2014/main" id="{909987D8-000E-48AF-9342-21EAD649D285}"/>
              </a:ext>
            </a:extLst>
          </p:cNvPr>
          <p:cNvSpPr/>
          <p:nvPr/>
        </p:nvSpPr>
        <p:spPr>
          <a:xfrm>
            <a:off x="8592457" y="2167239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/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B707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blipFill>
                <a:blip r:embed="rId28"/>
                <a:stretch>
                  <a:fillRect l="-158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/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blipFill>
                <a:blip r:embed="rId29"/>
                <a:stretch>
                  <a:fillRect l="-1659" b="-1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45F314BB-D3F8-4653-A6CF-F0F42F4E2E4B}"/>
              </a:ext>
            </a:extLst>
          </p:cNvPr>
          <p:cNvSpPr/>
          <p:nvPr/>
        </p:nvSpPr>
        <p:spPr>
          <a:xfrm>
            <a:off x="8701375" y="5467921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/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blipFill>
                <a:blip r:embed="rId30"/>
                <a:stretch>
                  <a:fillRect l="-16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/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blipFill>
                <a:blip r:embed="rId31"/>
                <a:stretch>
                  <a:fillRect l="-1891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/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𝑨𝑫𝑪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273">
            <a:extLst>
              <a:ext uri="{FF2B5EF4-FFF2-40B4-BE49-F238E27FC236}">
                <a16:creationId xmlns:a16="http://schemas.microsoft.com/office/drawing/2014/main" id="{B8831F6C-3967-4D43-912B-2FBF67F9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  <p:bldP spid="62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4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413164"/>
            <a:ext cx="11928764" cy="5334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processes taking place in the systems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measured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calorimeters. If the volume of the system does not change, then the heat measured in this way is the same as the change in the internal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U).</a:t>
            </a:r>
          </a:p>
          <a:p>
            <a:pPr marL="42116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best-known such device is the bomb calorimeter/calorimeter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combustion of a material,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pressure-sealed internal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(the bomb)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started after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 is reached.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surrounding liquid of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is measured.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system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thermally insulated wall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warms/cools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 and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of the reaction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then calculated by knowing the heat capacity of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9A08EB-6C47-41A5-8169-2096886431D8}"/>
              </a:ext>
            </a:extLst>
          </p:cNvPr>
          <p:cNvSpPr txBox="1"/>
          <p:nvPr/>
        </p:nvSpPr>
        <p:spPr>
          <a:xfrm>
            <a:off x="41565" y="6447103"/>
            <a:ext cx="487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https://www.vedantu.com/chemistry/bomb-calorimeter</a:t>
            </a:r>
            <a:endParaRPr lang="hu-HU" sz="1600" dirty="0"/>
          </a:p>
        </p:txBody>
      </p:sp>
      <p:pic>
        <p:nvPicPr>
          <p:cNvPr id="1026" name="Picture 2" descr="Bomb Calorimeter | Learn Important Terms and Concep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1544"/>
          <a:stretch/>
        </p:blipFill>
        <p:spPr bwMode="auto">
          <a:xfrm>
            <a:off x="0" y="2738727"/>
            <a:ext cx="4724400" cy="35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42655"/>
            <a:ext cx="11540836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constant volume is not always feasible, and it is also rather inconvenient, so the question arises as to how much the result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measures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differs from what we would get at a constant volume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mentioned before that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obtained,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gas expands during heating, 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work appears. Besides,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cools down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does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actually measure at constant pressure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The change in enthalpy!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proven that this is also a state function, it does not have a natural zero point just like the internal energy, and if there is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internal energy and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H=U+pV</a:t>
            </a:r>
          </a:p>
        </p:txBody>
      </p:sp>
    </p:spTree>
    <p:extLst>
      <p:ext uri="{BB962C8B-B14F-4D97-AF65-F5344CB8AC3E}">
        <p14:creationId xmlns:p14="http://schemas.microsoft.com/office/powerpoint/2010/main" val="1149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67191"/>
            <a:ext cx="11596254" cy="4672157"/>
          </a:xfrm>
        </p:spPr>
        <p:txBody>
          <a:bodyPr>
            <a:normAutofit/>
          </a:bodyPr>
          <a:lstStyle/>
          <a:p>
            <a:r>
              <a:rPr lang="en-US" b="1" dirty="0" smtClean="0"/>
              <a:t>enthalpy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H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a </a:t>
            </a:r>
            <a:r>
              <a:rPr lang="en-US" dirty="0" smtClean="0"/>
              <a:t>characteristic quantity </a:t>
            </a:r>
            <a:r>
              <a:rPr lang="en-US" dirty="0"/>
              <a:t>of the system, which </a:t>
            </a:r>
            <a:r>
              <a:rPr lang="en-US" dirty="0" smtClean="0"/>
              <a:t>defines </a:t>
            </a:r>
            <a:r>
              <a:rPr lang="en-US" dirty="0"/>
              <a:t>the heat exchanged between the system and its environment at constant pressure, if there is no useful work. It has no natural zero point, only the difference </a:t>
            </a:r>
            <a:r>
              <a:rPr lang="en-US" dirty="0" smtClean="0"/>
              <a:t>between </a:t>
            </a:r>
            <a:r>
              <a:rPr lang="en-US" dirty="0"/>
              <a:t>two states can be measured. State function, extensive </a:t>
            </a:r>
            <a:r>
              <a:rPr lang="en-US" dirty="0" smtClean="0"/>
              <a:t>quantity and it </a:t>
            </a:r>
            <a:r>
              <a:rPr lang="en-US" dirty="0"/>
              <a:t>is the sum of </a:t>
            </a:r>
            <a:r>
              <a:rPr lang="en-US" dirty="0" smtClean="0"/>
              <a:t>internal </a:t>
            </a:r>
            <a:r>
              <a:rPr lang="en-US" dirty="0"/>
              <a:t>energy and </a:t>
            </a:r>
            <a:r>
              <a:rPr lang="en-US" i="1" dirty="0" err="1"/>
              <a:t>pV</a:t>
            </a:r>
            <a:r>
              <a:rPr lang="en-US" dirty="0"/>
              <a:t>, </a:t>
            </a:r>
            <a:r>
              <a:rPr lang="en-US" dirty="0" smtClean="0"/>
              <a:t>i.e.,</a:t>
            </a:r>
            <a:r>
              <a:rPr lang="hu-HU" dirty="0" smtClean="0"/>
              <a:t> </a:t>
            </a:r>
            <a:r>
              <a:rPr lang="hu-HU" i="1" dirty="0"/>
              <a:t>H = U + </a:t>
            </a:r>
            <a:r>
              <a:rPr lang="hu-HU" i="1" dirty="0" smtClean="0"/>
              <a:t>pV</a:t>
            </a:r>
            <a:r>
              <a:rPr lang="hu-HU" dirty="0" smtClean="0"/>
              <a:t>.</a:t>
            </a:r>
            <a:endParaRPr lang="en-US" dirty="0" smtClean="0"/>
          </a:p>
          <a:p>
            <a:r>
              <a:rPr lang="en-US" dirty="0"/>
              <a:t>Its introduction serves to separate the </a:t>
            </a:r>
            <a:r>
              <a:rPr lang="en-US" dirty="0" smtClean="0"/>
              <a:t>volume </a:t>
            </a:r>
            <a:r>
              <a:rPr lang="en-US" dirty="0"/>
              <a:t>work that </a:t>
            </a:r>
            <a:r>
              <a:rPr lang="en-US" dirty="0" smtClean="0"/>
              <a:t>anyway </a:t>
            </a:r>
            <a:r>
              <a:rPr lang="en-US" dirty="0"/>
              <a:t>occurs due to the volume change of the system at constant pressure from the total work </a:t>
            </a:r>
            <a:r>
              <a:rPr lang="en-US" dirty="0" smtClean="0"/>
              <a:t>accomplished. Thus, the </a:t>
            </a:r>
            <a:r>
              <a:rPr lang="en-US" dirty="0"/>
              <a:t>useful work </a:t>
            </a:r>
            <a:r>
              <a:rPr lang="en-US" dirty="0" smtClean="0"/>
              <a:t>can be calculated as follows.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i="1" dirty="0" smtClean="0"/>
              <a:t>w</a:t>
            </a:r>
            <a:r>
              <a:rPr lang="en-US" i="1" baseline="-25000" dirty="0" smtClean="0"/>
              <a:t>useful</a:t>
            </a:r>
            <a:r>
              <a:rPr lang="hu-HU" i="1" dirty="0"/>
              <a:t> -</a:t>
            </a:r>
            <a:r>
              <a:rPr lang="hu-HU" i="1" dirty="0" smtClean="0"/>
              <a:t>p</a:t>
            </a:r>
            <a:r>
              <a:rPr lang="en-US" i="1" baseline="-25000" dirty="0" smtClean="0"/>
              <a:t>external</a:t>
            </a:r>
            <a:r>
              <a:rPr lang="hu-HU" i="1" dirty="0" smtClean="0"/>
              <a:t>·ΔV</a:t>
            </a:r>
            <a:r>
              <a:rPr lang="hu-HU" i="1" dirty="0"/>
              <a:t> = </a:t>
            </a:r>
            <a:r>
              <a:rPr lang="hu-HU" i="1" dirty="0" smtClean="0"/>
              <a:t>w</a:t>
            </a:r>
            <a:r>
              <a:rPr lang="en-US" i="1" baseline="-25000" dirty="0" smtClean="0"/>
              <a:t>total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can only measure the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73220"/>
            <a:ext cx="11540836" cy="48938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question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and in what direction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processes 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looks for the answer to this question by examining the energy conditions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processes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thermodynamics: </a:t>
            </a:r>
            <a:r>
              <a:rPr lang="en-US" dirty="0"/>
              <a:t>the </a:t>
            </a:r>
            <a:r>
              <a:rPr lang="en-US" dirty="0" smtClean="0"/>
              <a:t>science discipline </a:t>
            </a:r>
            <a:r>
              <a:rPr lang="en-US" dirty="0"/>
              <a:t>that examines energy changes contributing to physical and chemical processes and their relationship with other thermodynamic quantities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the various states of matter,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finds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state of the system, the quantities p, V, T and n, are determined by the state indicators, and the relationships between them are called equations of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what about the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BBE26D1-4FB1-46A1-A141-A4694430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9" y="2714135"/>
            <a:ext cx="4541650" cy="396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5" y="1825625"/>
            <a:ext cx="11901086" cy="48449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measuring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so-called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1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surrounding of the closed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well-insulated space of the calorimeter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a mixture of ice and water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this space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 capillary filled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scale that can measure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the ice-water mixture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and/or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of reaction studied,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the ice/water ratio, resulting in a change in 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84ACB38A-E789-402A-BE86-48DF083A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557417" cy="435032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lot since the 19th century, so electronic equipment has already taken over the role of the ice calorimeter for scientific precision measurements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towards reducing the sample volume and that as small as possible quantities could be determined.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to perform titrations in microliter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thermal effects of micelle formation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changes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macromolecular solutions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 quality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laboratories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very simple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AB5512-C0F3-4404-AFE6-69C782F28894}"/>
              </a:ext>
            </a:extLst>
          </p:cNvPr>
          <p:cNvSpPr txBox="1"/>
          <p:nvPr/>
        </p:nvSpPr>
        <p:spPr>
          <a:xfrm>
            <a:off x="5366479" y="5734021"/>
            <a:ext cx="495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https://www.youtube.com/watch?v=EAgbknIDKNo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“Normal” chemical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express the quantitative relationships between the starting materials and the products, but do not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about the heat changes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Thermochemical equations fill these gaps. How do they differ from chemical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must contain information on the state of reactants and products, and even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a solid material,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vapor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(gra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phite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vagy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amount of heat released for the same reaction is different if the starting material or the product is in a different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right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 of the equation, the molar amount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heat accompanying the reaction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be shown, in accordance with the stoichiometric coefficients,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can also be fractions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which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reaction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enthalpy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  <a:blipFill>
                <a:blip r:embed="rId3"/>
                <a:stretch>
                  <a:fillRect l="-951" t="-3125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784069"/>
            <a:ext cx="11552664" cy="346680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calorimeter,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measure the reaction enthalpy of those reactions that take place relatively quickly and completely and have no side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heats of reaction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heat of the following reaction cannot be measured, because the product always contains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measure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0D5A0D-F457-4A51-B487-BA63F3049699}"/>
                  </a:ext>
                </a:extLst>
              </p:cNvPr>
              <p:cNvSpPr txBox="1"/>
              <p:nvPr/>
            </p:nvSpPr>
            <p:spPr>
              <a:xfrm>
                <a:off x="5752649" y="3983181"/>
                <a:ext cx="596394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0D5A0D-F457-4A51-B487-BA63F304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49" y="3983181"/>
                <a:ext cx="5963940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EE0A5C9-BAAA-43E6-9FEB-64AD7D00A7B7}"/>
                  </a:ext>
                </a:extLst>
              </p:cNvPr>
              <p:cNvSpPr txBox="1"/>
              <p:nvPr/>
            </p:nvSpPr>
            <p:spPr>
              <a:xfrm>
                <a:off x="2632367" y="5049979"/>
                <a:ext cx="7267759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EE0A5C9-BAAA-43E6-9FEB-64AD7D00A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7" y="5049979"/>
                <a:ext cx="7267759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AC8F66-1575-4336-A360-D70D8F6576A3}"/>
                  </a:ext>
                </a:extLst>
              </p:cNvPr>
              <p:cNvSpPr txBox="1"/>
              <p:nvPr/>
            </p:nvSpPr>
            <p:spPr>
              <a:xfrm>
                <a:off x="2701630" y="5903982"/>
                <a:ext cx="6789166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=−566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AC8F66-1575-4336-A360-D70D8F65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0" y="5903982"/>
                <a:ext cx="6789166" cy="818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4"/>
            <a:ext cx="11485418" cy="44552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subtracts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from the second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applying the stoichiometric coefficients,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whether we can do this with the heats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or not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based on the general principle of energy conservation and the example presented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gases, it is expected that the state functions,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enthalpy,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only on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regardless of the reaction path.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change in enthalpy during production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case, when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present, which is further converted into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</a:t>
            </a:r>
            <a:r>
              <a:rPr lang="hu-H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919A64C-BD82-49EB-8F59-E3E7EF11E843}"/>
              </a:ext>
            </a:extLst>
          </p:cNvPr>
          <p:cNvGrpSpPr/>
          <p:nvPr/>
        </p:nvGrpSpPr>
        <p:grpSpPr>
          <a:xfrm>
            <a:off x="3110787" y="5774504"/>
            <a:ext cx="5771634" cy="472373"/>
            <a:chOff x="579619" y="5774504"/>
            <a:chExt cx="5771634" cy="4723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/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𝑔𝑟𝑎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𝑝h𝑖𝑡𝑒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/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F0E6D0A1-85EB-411C-894F-C16A3B665135}"/>
                </a:ext>
              </a:extLst>
            </p:cNvPr>
            <p:cNvCxnSpPr/>
            <p:nvPr/>
          </p:nvCxnSpPr>
          <p:spPr>
            <a:xfrm>
              <a:off x="2092944" y="6016956"/>
              <a:ext cx="30064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1A0F8FA-D7D8-4444-BFC7-FB991F8DFB9A}"/>
              </a:ext>
            </a:extLst>
          </p:cNvPr>
          <p:cNvGrpSpPr/>
          <p:nvPr/>
        </p:nvGrpSpPr>
        <p:grpSpPr>
          <a:xfrm>
            <a:off x="4674758" y="6175943"/>
            <a:ext cx="2923085" cy="512238"/>
            <a:chOff x="2143590" y="6175943"/>
            <a:chExt cx="2923085" cy="512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/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C2EEA37B-0555-4340-9725-CD8E35640C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3590" y="6175943"/>
              <a:ext cx="959371" cy="284815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F6C88B0E-9477-4474-8CFF-2092DDF60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3638" y="6190933"/>
              <a:ext cx="963037" cy="276053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61EF9C1-4E24-41D0-B0D8-C0A5A1B1D345}"/>
                  </a:ext>
                </a:extLst>
              </p:cNvPr>
              <p:cNvSpPr txBox="1"/>
              <p:nvPr/>
            </p:nvSpPr>
            <p:spPr>
              <a:xfrm>
                <a:off x="1319014" y="5391361"/>
                <a:ext cx="9646552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=172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61EF9C1-4E24-41D0-B0D8-C0A5A1B1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14" y="5391361"/>
                <a:ext cx="9646552" cy="818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DA75F94-377E-4A44-B598-1AF9263B9031}"/>
                  </a:ext>
                </a:extLst>
              </p:cNvPr>
              <p:cNvSpPr txBox="1"/>
              <p:nvPr/>
            </p:nvSpPr>
            <p:spPr>
              <a:xfrm>
                <a:off x="2023052" y="3752080"/>
                <a:ext cx="7267759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DA75F94-377E-4A44-B598-1AF9263B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52" y="3752080"/>
                <a:ext cx="7267759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2D92460-8E7E-4776-982F-C2319EA4E286}"/>
                  </a:ext>
                </a:extLst>
              </p:cNvPr>
              <p:cNvSpPr txBox="1"/>
              <p:nvPr/>
            </p:nvSpPr>
            <p:spPr>
              <a:xfrm>
                <a:off x="1946716" y="4404963"/>
                <a:ext cx="7782580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=+566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2D92460-8E7E-4776-982F-C2319EA4E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16" y="4404963"/>
                <a:ext cx="7782580" cy="818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FCDEB028-3A46-4B0B-B5AD-71CD1217A796}"/>
              </a:ext>
            </a:extLst>
          </p:cNvPr>
          <p:cNvCxnSpPr>
            <a:cxnSpLocks/>
          </p:cNvCxnSpPr>
          <p:nvPr/>
        </p:nvCxnSpPr>
        <p:spPr>
          <a:xfrm>
            <a:off x="2477420" y="2711788"/>
            <a:ext cx="2908091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7BDE78D-3D74-41BE-86A1-3A5360657055}"/>
                  </a:ext>
                </a:extLst>
              </p:cNvPr>
              <p:cNvSpPr txBox="1"/>
              <p:nvPr/>
            </p:nvSpPr>
            <p:spPr>
              <a:xfrm>
                <a:off x="5408584" y="2470430"/>
                <a:ext cx="1437188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𝑝h𝑖𝑡𝑒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7BDE78D-3D74-41BE-86A1-3A5360657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84" y="2470430"/>
                <a:ext cx="1437188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8AA254BB-BB2F-4E2F-9C94-C440C20E0945}"/>
                  </a:ext>
                </a:extLst>
              </p:cNvPr>
              <p:cNvSpPr txBox="1"/>
              <p:nvPr/>
            </p:nvSpPr>
            <p:spPr>
              <a:xfrm>
                <a:off x="1237801" y="2287503"/>
                <a:ext cx="108561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8AA254BB-BB2F-4E2F-9C94-C440C20E0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01" y="2287503"/>
                <a:ext cx="1085618" cy="472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62E8CCE-B9CB-4D74-B10D-5C561711B6B3}"/>
                  </a:ext>
                </a:extLst>
              </p:cNvPr>
              <p:cNvSpPr txBox="1"/>
              <p:nvPr/>
            </p:nvSpPr>
            <p:spPr>
              <a:xfrm>
                <a:off x="9766416" y="2257449"/>
                <a:ext cx="1085618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62E8CCE-B9CB-4D74-B10D-5C561711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416" y="2257449"/>
                <a:ext cx="1085618" cy="472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46AAC11D-52E5-4246-BCFD-24F47161A88A}"/>
              </a:ext>
            </a:extLst>
          </p:cNvPr>
          <p:cNvCxnSpPr>
            <a:cxnSpLocks/>
          </p:cNvCxnSpPr>
          <p:nvPr/>
        </p:nvCxnSpPr>
        <p:spPr>
          <a:xfrm>
            <a:off x="2473377" y="2278499"/>
            <a:ext cx="7120328" cy="0"/>
          </a:xfrm>
          <a:prstGeom prst="straightConnector1">
            <a:avLst/>
          </a:prstGeom>
          <a:ln w="50800">
            <a:solidFill>
              <a:srgbClr val="2E0CF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639EB413-A1CE-46EC-A69E-9B86D9B0D168}"/>
              </a:ext>
            </a:extLst>
          </p:cNvPr>
          <p:cNvCxnSpPr>
            <a:cxnSpLocks/>
          </p:cNvCxnSpPr>
          <p:nvPr/>
        </p:nvCxnSpPr>
        <p:spPr>
          <a:xfrm>
            <a:off x="6815053" y="2711786"/>
            <a:ext cx="2773180" cy="0"/>
          </a:xfrm>
          <a:prstGeom prst="straightConnector1">
            <a:avLst/>
          </a:prstGeom>
          <a:ln w="50800">
            <a:solidFill>
              <a:srgbClr val="FF66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A98DA1FA-75B5-4CFB-B345-80390A77E23D}"/>
              </a:ext>
            </a:extLst>
          </p:cNvPr>
          <p:cNvCxnSpPr>
            <a:cxnSpLocks/>
          </p:cNvCxnSpPr>
          <p:nvPr/>
        </p:nvCxnSpPr>
        <p:spPr>
          <a:xfrm>
            <a:off x="1653467" y="5336495"/>
            <a:ext cx="866817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7184B53-6EB0-410C-ABE8-F152ECC01218}"/>
                  </a:ext>
                </a:extLst>
              </p:cNvPr>
              <p:cNvSpPr txBox="1"/>
              <p:nvPr/>
            </p:nvSpPr>
            <p:spPr>
              <a:xfrm>
                <a:off x="5021705" y="1484022"/>
                <a:ext cx="1434303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-566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7184B53-6EB0-410C-ABE8-F152ECC0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05" y="1484022"/>
                <a:ext cx="1434303" cy="712887"/>
              </a:xfrm>
              <a:prstGeom prst="rect">
                <a:avLst/>
              </a:prstGeom>
              <a:blipFill>
                <a:blip r:embed="rId9"/>
                <a:stretch>
                  <a:fillRect l="-8936" b="-94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DDBF068D-B218-4A97-B65A-6546F2131CDA}"/>
                  </a:ext>
                </a:extLst>
              </p:cNvPr>
              <p:cNvSpPr txBox="1"/>
              <p:nvPr/>
            </p:nvSpPr>
            <p:spPr>
              <a:xfrm>
                <a:off x="3379809" y="2760684"/>
                <a:ext cx="1434303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-394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DDBF068D-B218-4A97-B65A-6546F213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9" y="2760684"/>
                <a:ext cx="1434303" cy="712887"/>
              </a:xfrm>
              <a:prstGeom prst="rect">
                <a:avLst/>
              </a:prstGeom>
              <a:blipFill>
                <a:blip r:embed="rId10"/>
                <a:stretch>
                  <a:fillRect l="-8475" b="-94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zövegdoboz 24">
            <a:extLst>
              <a:ext uri="{FF2B5EF4-FFF2-40B4-BE49-F238E27FC236}">
                <a16:creationId xmlns:a16="http://schemas.microsoft.com/office/drawing/2014/main" id="{6624506F-281D-4AE3-BA9B-E9A477BE6BF4}"/>
              </a:ext>
            </a:extLst>
          </p:cNvPr>
          <p:cNvSpPr txBox="1"/>
          <p:nvPr/>
        </p:nvSpPr>
        <p:spPr>
          <a:xfrm>
            <a:off x="7809400" y="2775085"/>
            <a:ext cx="1461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Hess's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</p:spPr>
            <p:txBody>
              <a:bodyPr anchor="ctr" anchorCtr="0"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facts are in line with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theorem that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Germain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Henri Hess (later known as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Герман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Иванович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Гесс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stated in 1840, two years before the principle of general conservation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/>
                  <a:t>Hess’s law</a:t>
                </a:r>
                <a:r>
                  <a:rPr lang="hu-HU" b="1" dirty="0" smtClean="0"/>
                  <a:t>:</a:t>
                </a:r>
                <a:r>
                  <a:rPr lang="hu-HU" dirty="0" smtClean="0"/>
                  <a:t> </a:t>
                </a:r>
                <a:r>
                  <a:rPr lang="en-US" dirty="0" smtClean="0"/>
                  <a:t>The total </a:t>
                </a:r>
                <a:r>
                  <a:rPr lang="en-US" dirty="0"/>
                  <a:t>standard enthalpy of the </a:t>
                </a:r>
                <a:r>
                  <a:rPr lang="en-US" dirty="0" smtClean="0"/>
                  <a:t>reaction </a:t>
                </a:r>
                <a:r>
                  <a:rPr lang="en-US" dirty="0"/>
                  <a:t>is the sum of the standard enthalpies of the individual reactions into which the </a:t>
                </a:r>
                <a:r>
                  <a:rPr lang="en-US" dirty="0" smtClean="0"/>
                  <a:t>total </a:t>
                </a:r>
                <a:r>
                  <a:rPr lang="en-US" dirty="0"/>
                  <a:t>reaction can be </a:t>
                </a:r>
                <a:r>
                  <a:rPr lang="en-US" dirty="0" smtClean="0"/>
                  <a:t>derived</a:t>
                </a:r>
                <a:r>
                  <a:rPr lang="hu-HU" dirty="0" smtClean="0"/>
                  <a:t>.</a:t>
                </a:r>
                <a:r>
                  <a:rPr lang="hu-HU" dirty="0"/>
                  <a:t/>
                </a:r>
                <a:br>
                  <a:rPr lang="hu-HU" dirty="0"/>
                </a:br>
                <a:r>
                  <a:rPr lang="en-US" dirty="0"/>
                  <a:t>An equivalent </a:t>
                </a:r>
                <a:r>
                  <a:rPr lang="en-US" dirty="0" smtClean="0"/>
                  <a:t>definition </a:t>
                </a:r>
                <a:r>
                  <a:rPr lang="en-US" dirty="0"/>
                  <a:t>is that the sum of the reaction enthalpies in a circular process is zero</a:t>
                </a:r>
                <a:r>
                  <a:rPr lang="hu-HU" dirty="0" smtClean="0"/>
                  <a:t>.</a:t>
                </a:r>
                <a:r>
                  <a:rPr lang="hu-HU" i="1" dirty="0" smtClean="0"/>
                  <a:t/>
                </a:r>
                <a:br>
                  <a:rPr lang="hu-HU" i="1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when setting up the enthalpy balance,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take into account the so-called latent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the heat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dissolution and heat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  <a:blipFill>
                <a:blip r:embed="rId3"/>
                <a:stretch>
                  <a:fillRect l="-952" r="-423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26" y="1690688"/>
            <a:ext cx="11662347" cy="487527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enthalpy had a natural zero point, 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able to determine the enthalpy content of individual substances and compounds, and knowing this, the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reaction could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However, we can help ourselves with a clever trick! Consider the elementary state as the reference state, 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reaction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which one mole of substance is formed from its stable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elements. One assigns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its enthalpy of 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enthalpy content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substance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temperature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pressure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been fixed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complicated model and too many data.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Therefore,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 controlled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pressure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enthalpy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formation can be assigned to every compound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enthalpy of formation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</p:spPr>
            <p:txBody>
              <a:bodyPr>
                <a:normAutofit/>
              </a:bodyPr>
              <a:lstStyle/>
              <a:p>
                <a:r>
                  <a:rPr lang="hu-HU" b="1" dirty="0"/>
                  <a:t>standard enthalpy of formation:</a:t>
                </a:r>
                <a:r>
                  <a:rPr lang="hu-HU" dirty="0" smtClean="0"/>
                  <a:t> (</a:t>
                </a:r>
                <a:r>
                  <a:rPr lang="en-US" dirty="0" smtClean="0"/>
                  <a:t>sign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hu-HU" dirty="0"/>
                  <a:t>; </a:t>
                </a:r>
                <a:r>
                  <a:rPr lang="en-US" dirty="0" smtClean="0"/>
                  <a:t>unit</a:t>
                </a:r>
                <a:r>
                  <a:rPr lang="hu-HU" dirty="0" smtClean="0"/>
                  <a:t>: </a:t>
                </a:r>
                <a:r>
                  <a:rPr lang="hu-HU" i="1" dirty="0"/>
                  <a:t>1 J/mol</a:t>
                </a:r>
                <a:r>
                  <a:rPr lang="hu-HU" dirty="0"/>
                  <a:t>) </a:t>
                </a:r>
                <a:r>
                  <a:rPr lang="en-US" dirty="0"/>
                  <a:t>enthalpy change following the formation of one mole of a </a:t>
                </a:r>
                <a:r>
                  <a:rPr lang="en-US" dirty="0" smtClean="0"/>
                  <a:t>substance </a:t>
                </a:r>
                <a:r>
                  <a:rPr lang="en-US" dirty="0"/>
                  <a:t>at a given </a:t>
                </a:r>
                <a:r>
                  <a:rPr lang="en-US" dirty="0" smtClean="0"/>
                  <a:t>temperature </a:t>
                </a:r>
                <a:r>
                  <a:rPr lang="en-US" dirty="0"/>
                  <a:t>from stable elements in </a:t>
                </a:r>
                <a:r>
                  <a:rPr lang="en-US" dirty="0" smtClean="0"/>
                  <a:t>standard </a:t>
                </a:r>
                <a:r>
                  <a:rPr lang="en-US" dirty="0"/>
                  <a:t>state</a:t>
                </a:r>
                <a:r>
                  <a:rPr lang="hu-HU" dirty="0" smtClean="0"/>
                  <a:t>. </a:t>
                </a:r>
                <a:r>
                  <a:rPr lang="en-US" dirty="0"/>
                  <a:t>Material in a standard state: at a given temperature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atm</a:t>
                </a:r>
                <a:r>
                  <a:rPr lang="en-US" dirty="0" err="1" smtClean="0"/>
                  <a:t>osphere</a:t>
                </a:r>
                <a:r>
                  <a:rPr lang="en-US" dirty="0" smtClean="0"/>
                  <a:t> </a:t>
                </a:r>
                <a:r>
                  <a:rPr lang="hu-HU" dirty="0" smtClean="0"/>
                  <a:t>=</a:t>
                </a:r>
                <a:r>
                  <a:rPr lang="en-US" dirty="0" smtClean="0"/>
                  <a:t> </a:t>
                </a:r>
                <a:r>
                  <a:rPr lang="hu-HU" dirty="0" smtClean="0"/>
                  <a:t>101325Pa </a:t>
                </a:r>
                <a:r>
                  <a:rPr lang="en-US" dirty="0" smtClean="0"/>
                  <a:t>pressure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mol</a:t>
                </a:r>
                <a:r>
                  <a:rPr lang="en-US" dirty="0" smtClean="0"/>
                  <a:t> molar amount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using Hess's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molecule whose formation enthalpy cannot be measured (e.g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graphite, hydrogen and oxygen gas will never become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D-glucose),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if one of its reactions, 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change accompanying its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combustion,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measured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of formation can 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  <a:blipFill>
                <a:blip r:embed="rId3"/>
                <a:stretch>
                  <a:fillRect l="-948" t="-2560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/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𝑐𝑜𝑚𝑏𝑢𝑠𝑡𝑖𝑜𝑛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E37A4BCF-2B2F-4558-8C35-5224F324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517791"/>
            <a:ext cx="11540836" cy="737466"/>
          </a:xfrm>
        </p:spPr>
        <p:txBody>
          <a:bodyPr/>
          <a:lstStyle/>
          <a:p>
            <a:pPr marL="0" indent="0">
              <a:spcAft>
                <a:spcPts val="130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formation enthalpy of the products can also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BA0422-4A25-4A8D-8CF7-6827741492B3}"/>
                  </a:ext>
                </a:extLst>
              </p:cNvPr>
              <p:cNvSpPr txBox="1"/>
              <p:nvPr/>
            </p:nvSpPr>
            <p:spPr>
              <a:xfrm>
                <a:off x="103994" y="2641865"/>
                <a:ext cx="11979433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𝑐𝑜𝑚𝑏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BA0422-4A25-4A8D-8CF7-682774149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4" y="2641865"/>
                <a:ext cx="11979433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82B12B2-C902-411C-BDA3-C68B4B42F598}"/>
                  </a:ext>
                </a:extLst>
              </p:cNvPr>
              <p:cNvSpPr txBox="1"/>
              <p:nvPr/>
            </p:nvSpPr>
            <p:spPr>
              <a:xfrm>
                <a:off x="2643931" y="3382147"/>
                <a:ext cx="6946069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𝑔𝑟𝑎𝑝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h𝑖𝑡𝑒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82B12B2-C902-411C-BDA3-C68B4B42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31" y="3382147"/>
                <a:ext cx="6946069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E748470-BA29-44A3-B27E-D60A2BB94259}"/>
                  </a:ext>
                </a:extLst>
              </p:cNvPr>
              <p:cNvSpPr txBox="1"/>
              <p:nvPr/>
            </p:nvSpPr>
            <p:spPr>
              <a:xfrm>
                <a:off x="2886209" y="4169693"/>
                <a:ext cx="6434005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=−286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E748470-BA29-44A3-B27E-D60A2BB9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209" y="4169693"/>
                <a:ext cx="6434005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56BE28B-02C4-40EA-AAD3-E920709E7B4D}"/>
                  </a:ext>
                </a:extLst>
              </p:cNvPr>
              <p:cNvSpPr txBox="1"/>
              <p:nvPr/>
            </p:nvSpPr>
            <p:spPr>
              <a:xfrm>
                <a:off x="1587231" y="5191236"/>
                <a:ext cx="903708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−394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−286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0=−2803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56BE28B-02C4-40EA-AAD3-E920709E7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31" y="5191236"/>
                <a:ext cx="9037089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79D923E-F8B1-4818-B9DB-5EDE844719BF}"/>
                  </a:ext>
                </a:extLst>
              </p:cNvPr>
              <p:cNvSpPr txBox="1"/>
              <p:nvPr/>
            </p:nvSpPr>
            <p:spPr>
              <a:xfrm>
                <a:off x="4311375" y="6075370"/>
                <a:ext cx="358809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=−1277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79D923E-F8B1-4818-B9DB-5EDE8447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75" y="6075370"/>
                <a:ext cx="3588098" cy="701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A3A049F-5A18-49AC-B4AE-6F815D93AC44}"/>
                  </a:ext>
                </a:extLst>
              </p:cNvPr>
              <p:cNvSpPr txBox="1"/>
              <p:nvPr/>
            </p:nvSpPr>
            <p:spPr>
              <a:xfrm>
                <a:off x="3058399" y="2134274"/>
                <a:ext cx="6086666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A3A049F-5A18-49AC-B4AE-6F815D93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99" y="2134274"/>
                <a:ext cx="6086666" cy="399405"/>
              </a:xfrm>
              <a:prstGeom prst="rect">
                <a:avLst/>
              </a:prstGeom>
              <a:blipFill>
                <a:blip r:embed="rId8"/>
                <a:stretch>
                  <a:fillRect l="-802" r="-701" b="-212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enthalpy of formation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797777"/>
            <a:ext cx="11264347" cy="469986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affects the energy of the system? How can it be changed? How does this change when a process takes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Humanity tried to answer these questions based on its experiences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observed, e.g. that the water always flows downwards, and if it is channeled through suitable equipment, it can be made to work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(e.g., water mills)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if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wants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the water from a lower place to a higher 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has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work and pump it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3943"/>
            <a:ext cx="11558587" cy="4963112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by assigning a fourth meaning (particle, 1 mole, atomic/molecular mass) to the formulas in the stoichiometric equation,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 fourth, thermochemical meaning of the chemical </a:t>
            </a:r>
            <a:r>
              <a:rPr lang="en-US" b="1" dirty="0" smtClean="0"/>
              <a:t>formula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chemical </a:t>
            </a:r>
            <a:r>
              <a:rPr lang="en-US" dirty="0"/>
              <a:t>equations for thermochemical purposes, the chemical formulas also represent the standard enthalpy of formation of </a:t>
            </a:r>
            <a:r>
              <a:rPr lang="en-US" dirty="0" smtClean="0"/>
              <a:t>a </a:t>
            </a:r>
            <a:r>
              <a:rPr lang="en-US" dirty="0"/>
              <a:t>given substance. In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smtClean="0"/>
              <a:t>symbols, </a:t>
            </a:r>
            <a:r>
              <a:rPr lang="en-US" dirty="0"/>
              <a:t>this is zero if the element is in a stable state </a:t>
            </a:r>
            <a:r>
              <a:rPr lang="en-US" dirty="0" smtClean="0"/>
              <a:t>under </a:t>
            </a:r>
            <a:r>
              <a:rPr lang="en-US" dirty="0"/>
              <a:t>standard conditions. If they are in a </a:t>
            </a:r>
            <a:r>
              <a:rPr lang="en-US" dirty="0" smtClean="0"/>
              <a:t>non-stable </a:t>
            </a:r>
            <a:r>
              <a:rPr lang="en-US" dirty="0"/>
              <a:t>state, then </a:t>
            </a:r>
            <a:r>
              <a:rPr lang="en-US" dirty="0" smtClean="0"/>
              <a:t>they may represent </a:t>
            </a:r>
            <a:r>
              <a:rPr lang="en-US" dirty="0"/>
              <a:t>the enthalpies of the </a:t>
            </a:r>
            <a:r>
              <a:rPr lang="en-US" dirty="0" smtClean="0"/>
              <a:t>state changes (see melting of sulfur) </a:t>
            </a:r>
            <a:r>
              <a:rPr lang="en-US" dirty="0"/>
              <a:t>or the transformations between the </a:t>
            </a:r>
            <a:r>
              <a:rPr lang="en-US" dirty="0" smtClean="0"/>
              <a:t>allotropic forms (see carbon)</a:t>
            </a:r>
            <a:r>
              <a:rPr lang="hu-HU" dirty="0" smtClean="0"/>
              <a:t>.</a:t>
            </a:r>
            <a:endParaRPr lang="hu-HU" dirty="0"/>
          </a:p>
          <a:p>
            <a:pPr marL="6996113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heat of formation or heat of reaction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knowing 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/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/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A53E559-FAFF-41CF-90A8-1919162FDA32}"/>
              </a:ext>
            </a:extLst>
          </p:cNvPr>
          <p:cNvSpPr/>
          <p:nvPr/>
        </p:nvSpPr>
        <p:spPr>
          <a:xfrm>
            <a:off x="2431916" y="5671204"/>
            <a:ext cx="1657350" cy="557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6" y="1705705"/>
            <a:ext cx="11263745" cy="48599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system is therefore necessarily related to work, which is defined by physics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work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w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is the physical quantity obtained as the product of the force and the displacement in the direction of the force. (It assumes </a:t>
            </a:r>
            <a:r>
              <a:rPr lang="en-US" dirty="0" smtClean="0"/>
              <a:t>ordered </a:t>
            </a:r>
            <a:r>
              <a:rPr lang="en-US" dirty="0"/>
              <a:t>movement</a:t>
            </a:r>
            <a:r>
              <a:rPr lang="hu-HU" dirty="0" smtClean="0"/>
              <a:t>!)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can perform work in several ways, and we can perform work on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volume-pressure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may expand against the external pressure, or its volume may decrease due to the external 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-p·ΔV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surface area of the liquid requires work, decreasing it brings the liquid to a more favorable energy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γ·Δ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work: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doing work is negative, if we are doing work on it, it is positive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sign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ΔV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9" y="1900574"/>
            <a:ext cx="10672997" cy="464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always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influence of some intensive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change of some extensive quantity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flows down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because the gravitational field (intensive) exerts a force on it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pump the water up by increasing the pressure (intensive),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are exerted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it,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 conductors under the influence of an electric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(intensive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because it exerts a force on it, move (extensive), and an electric current (extensive) is generated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750674"/>
            <a:ext cx="11263745" cy="48749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experience is that whether it is a change that takes 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work?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and its environment heat up or cool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giving rise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temperature difference or equalization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find that by raising the temperature,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can be transferred 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 material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something is exchanged between the system and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 or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heating/cooling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once thought to be a special substance with a particle, but we now know that there is no such particle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749854"/>
            <a:ext cx="11512446" cy="48608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other quantity was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heat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q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form of energy that </a:t>
            </a:r>
            <a:r>
              <a:rPr lang="en-US" dirty="0" smtClean="0"/>
              <a:t>is </a:t>
            </a:r>
            <a:r>
              <a:rPr lang="en-US" dirty="0"/>
              <a:t>exchanged between the system and its environment, or between two systems, due to the difference in their temperature. </a:t>
            </a:r>
            <a:r>
              <a:rPr lang="en-US" dirty="0" smtClean="0"/>
              <a:t>(Disordered movement is assumed!</a:t>
            </a:r>
            <a:r>
              <a:rPr lang="hu-HU" dirty="0" smtClean="0"/>
              <a:t>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driving force of heat exchange is the difference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temperature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T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K</a:t>
            </a:r>
            <a:r>
              <a:rPr lang="hu-HU" dirty="0"/>
              <a:t>) </a:t>
            </a:r>
            <a:r>
              <a:rPr lang="en-US" dirty="0" smtClean="0"/>
              <a:t>it originates from the disordered movement of particles </a:t>
            </a:r>
            <a:r>
              <a:rPr lang="en-US" dirty="0" smtClean="0"/>
              <a:t>in a </a:t>
            </a:r>
            <a:r>
              <a:rPr lang="en-US" dirty="0"/>
              <a:t>system</a:t>
            </a:r>
            <a:r>
              <a:rPr lang="en-US" dirty="0" smtClean="0"/>
              <a:t>. It is characteristic to their kinetic energy. </a:t>
            </a:r>
            <a:r>
              <a:rPr lang="en-US" dirty="0"/>
              <a:t>It has a natural zero point. It is the driving force of processes resulting in heat transfer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convention also applies here!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positive sign,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released,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514006"/>
            <a:ext cx="11512446" cy="51566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taken/released must be specified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somehow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~∆𝑇 and ΔT is 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heating up something,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heat is transferred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it, and negative otherwise</a:t>
            </a:r>
            <a:r>
              <a:rPr lang="hu-HU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Therefore, the proportionality factor does not need to be preceded by a negative sign, as in the case of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volume work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 proportionality factor is denoted by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K.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 that different materials require different amounts of heat to change their temperature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been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that in order to achieve a given temperature change with a different amount of the same substance,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proportionality factor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therefore depends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material, of which temperature changes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is also 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composition.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by its mass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constant 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quality is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its name is specific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in molar amount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molar heat 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  <a:blipFill>
                <a:blip r:embed="rId3"/>
                <a:stretch>
                  <a:fillRect l="-953" t="-2009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/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/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5049</Words>
  <Application>Microsoft Office PowerPoint</Application>
  <PresentationFormat>Widescreen</PresentationFormat>
  <Paragraphs>294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General Chemistry 5. Thermodynamics and thermochemistry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The 1st law of thermodynamics</vt:lpstr>
      <vt:lpstr>State functions</vt:lpstr>
      <vt:lpstr>PowerPoint Presentation</vt:lpstr>
      <vt:lpstr>PowerPoint Presentation</vt:lpstr>
      <vt:lpstr>Measurement of ΔU - calorimetry</vt:lpstr>
      <vt:lpstr>Enthalpy</vt:lpstr>
      <vt:lpstr>Enthalpy</vt:lpstr>
      <vt:lpstr>Measurement of change in enthalpy - ΔH</vt:lpstr>
      <vt:lpstr>Modern calorimetry</vt:lpstr>
      <vt:lpstr>Thermochemical equations</vt:lpstr>
      <vt:lpstr>Thermochemical equations</vt:lpstr>
      <vt:lpstr>Thermochemical equations</vt:lpstr>
      <vt:lpstr>Thermochemical equations</vt:lpstr>
      <vt:lpstr>Hess's law</vt:lpstr>
      <vt:lpstr>Thermochemical equations</vt:lpstr>
      <vt:lpstr>The standard enthalpy of formation</vt:lpstr>
      <vt:lpstr>The standard enthalpy of formation</vt:lpstr>
      <vt:lpstr>Thermochemical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728</cp:revision>
  <dcterms:created xsi:type="dcterms:W3CDTF">2018-07-21T17:18:01Z</dcterms:created>
  <dcterms:modified xsi:type="dcterms:W3CDTF">2023-09-11T16:08:20Z</dcterms:modified>
</cp:coreProperties>
</file>